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2"/>
  </p:sldMasterIdLst>
  <p:notesMasterIdLst>
    <p:notesMasterId r:id="rId58"/>
  </p:notesMasterIdLst>
  <p:handoutMasterIdLst>
    <p:handoutMasterId r:id="rId59"/>
  </p:handoutMasterIdLst>
  <p:sldIdLst>
    <p:sldId id="339" r:id="rId3"/>
    <p:sldId id="256" r:id="rId4"/>
    <p:sldId id="259" r:id="rId5"/>
    <p:sldId id="260" r:id="rId6"/>
    <p:sldId id="261" r:id="rId7"/>
    <p:sldId id="262" r:id="rId8"/>
    <p:sldId id="257" r:id="rId9"/>
    <p:sldId id="258" r:id="rId10"/>
    <p:sldId id="264" r:id="rId11"/>
    <p:sldId id="557" r:id="rId12"/>
    <p:sldId id="558" r:id="rId13"/>
    <p:sldId id="559" r:id="rId14"/>
    <p:sldId id="560" r:id="rId15"/>
    <p:sldId id="561" r:id="rId16"/>
    <p:sldId id="562" r:id="rId17"/>
    <p:sldId id="563" r:id="rId18"/>
    <p:sldId id="564" r:id="rId19"/>
    <p:sldId id="565" r:id="rId20"/>
    <p:sldId id="566" r:id="rId21"/>
    <p:sldId id="567" r:id="rId22"/>
    <p:sldId id="568" r:id="rId23"/>
    <p:sldId id="569" r:id="rId24"/>
    <p:sldId id="533" r:id="rId25"/>
    <p:sldId id="534" r:id="rId26"/>
    <p:sldId id="535" r:id="rId27"/>
    <p:sldId id="545" r:id="rId28"/>
    <p:sldId id="277" r:id="rId29"/>
    <p:sldId id="278" r:id="rId30"/>
    <p:sldId id="338" r:id="rId31"/>
    <p:sldId id="279" r:id="rId32"/>
    <p:sldId id="280" r:id="rId33"/>
    <p:sldId id="281" r:id="rId34"/>
    <p:sldId id="282" r:id="rId35"/>
    <p:sldId id="284" r:id="rId36"/>
    <p:sldId id="384" r:id="rId37"/>
    <p:sldId id="385" r:id="rId38"/>
    <p:sldId id="386" r:id="rId39"/>
    <p:sldId id="387" r:id="rId40"/>
    <p:sldId id="307" r:id="rId41"/>
    <p:sldId id="308" r:id="rId42"/>
    <p:sldId id="310" r:id="rId43"/>
    <p:sldId id="320" r:id="rId44"/>
    <p:sldId id="321" r:id="rId45"/>
    <p:sldId id="322" r:id="rId46"/>
    <p:sldId id="323" r:id="rId47"/>
    <p:sldId id="324" r:id="rId48"/>
    <p:sldId id="325" r:id="rId49"/>
    <p:sldId id="326" r:id="rId50"/>
    <p:sldId id="327" r:id="rId51"/>
    <p:sldId id="333" r:id="rId52"/>
    <p:sldId id="334" r:id="rId53"/>
    <p:sldId id="335" r:id="rId54"/>
    <p:sldId id="336" r:id="rId55"/>
    <p:sldId id="337" r:id="rId56"/>
    <p:sldId id="383" r:id="rId57"/>
  </p:sldIdLst>
  <p:sldSz cx="9144000" cy="6858000" type="screen4x3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375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  <a:t>2018/6/7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2018/6/7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47775" y="1279525"/>
            <a:ext cx="4606925" cy="3454400"/>
          </a:xfrm>
          <a:ln>
            <a:solidFill>
              <a:srgbClr val="000000"/>
            </a:solidFill>
            <a:miter/>
          </a:ln>
        </p:spPr>
      </p:sp>
      <p:sp>
        <p:nvSpPr>
          <p:cNvPr id="5122" name="Notes 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/>
          <a:lstStyle/>
          <a:p>
            <a:pPr lvl="0" indent="0" eaLnBrk="1" hangingPunct="1">
              <a:spcBef>
                <a:spcPct val="0"/>
              </a:spcBef>
            </a:pPr>
            <a:endParaRPr lang="en-US" altLang="x-none" dirty="0"/>
          </a:p>
        </p:txBody>
      </p:sp>
      <p:sp>
        <p:nvSpPr>
          <p:cNvPr id="5123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indent="0" algn="r"/>
            <a:fld id="{9A0DB2DC-4C9A-4742-B13C-FB6460FD3503}" type="slidenum">
              <a:rPr lang="en-US" altLang="x-none" sz="1200" dirty="0"/>
              <a:t>7</a:t>
            </a:fld>
            <a:endParaRPr lang="en-US" altLang="x-none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28650" y="1122680"/>
            <a:ext cx="78867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28650" y="3602356"/>
            <a:ext cx="7886700" cy="1655445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197485"/>
            <a:ext cx="7886700" cy="1325563"/>
          </a:xfrm>
        </p:spPr>
        <p:txBody>
          <a:bodyPr anchor="b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702436"/>
            <a:ext cx="7886700" cy="447484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959100"/>
            <a:ext cx="7886700" cy="2781300"/>
          </a:xfrm>
        </p:spPr>
        <p:txBody>
          <a:bodyPr anchor="t" anchorCtr="0"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722121"/>
            <a:ext cx="7886700" cy="1102995"/>
          </a:xfrm>
        </p:spPr>
        <p:txBody>
          <a:bodyPr lIns="144145" anchor="b" anchorCtr="0"/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079" y="365125"/>
            <a:ext cx="7886700" cy="8001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602" y="1482091"/>
            <a:ext cx="3915728" cy="823595"/>
          </a:xfrm>
        </p:spPr>
        <p:txBody>
          <a:bodyPr anchor="ctr" anchorCtr="0"/>
          <a:lstStyle>
            <a:lvl1pPr marL="0" indent="0">
              <a:buNone/>
              <a:defRPr sz="2400">
                <a:solidFill>
                  <a:srgbClr val="0070C0"/>
                </a:solidFill>
              </a:defRPr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8650" y="2368551"/>
            <a:ext cx="3916680" cy="3820795"/>
          </a:xfrm>
        </p:spPr>
        <p:txBody>
          <a:bodyPr/>
          <a:lstStyle>
            <a:lvl1pPr>
              <a:defRPr sz="2100"/>
            </a:lvl1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492" y="1482091"/>
            <a:ext cx="3822859" cy="823595"/>
          </a:xfrm>
        </p:spPr>
        <p:txBody>
          <a:bodyPr anchor="ctr" anchorCtr="0"/>
          <a:lstStyle>
            <a:lvl1pPr marL="0" indent="0">
              <a:buNone/>
              <a:defRPr sz="2400">
                <a:solidFill>
                  <a:srgbClr val="0070C0"/>
                </a:solidFill>
              </a:defRPr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492" y="2368551"/>
            <a:ext cx="3822859" cy="3820795"/>
          </a:xfrm>
        </p:spPr>
        <p:txBody>
          <a:bodyPr/>
          <a:lstStyle>
            <a:lvl1pPr>
              <a:defRPr sz="2100"/>
            </a:lvl1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197485"/>
            <a:ext cx="7886700" cy="1325563"/>
          </a:xfrm>
        </p:spPr>
        <p:txBody>
          <a:bodyPr anchor="b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 +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-9525" y="-1905"/>
            <a:ext cx="5263039" cy="6861810"/>
          </a:xfrm>
          <a:noFill/>
        </p:spPr>
        <p:txBody>
          <a:bodyPr lIns="252095" tIns="144145"/>
          <a:lstStyle>
            <a:lvl1pPr marL="0" indent="0" algn="ctr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12594" y="457200"/>
            <a:ext cx="3294221" cy="1055370"/>
          </a:xfrm>
        </p:spPr>
        <p:txBody>
          <a:bodyPr anchor="b" anchorCtr="0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512118" y="1694180"/>
            <a:ext cx="3295174" cy="4480560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文本 + 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629" y="-7620"/>
            <a:ext cx="5263039" cy="6861810"/>
          </a:xfrm>
          <a:noFill/>
        </p:spPr>
        <p:txBody>
          <a:bodyPr lIns="252095" tIns="144145"/>
          <a:lstStyle>
            <a:lvl1pPr marL="0" indent="0" algn="ctr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7181" y="457200"/>
            <a:ext cx="3209925" cy="1055370"/>
          </a:xfrm>
        </p:spPr>
        <p:txBody>
          <a:bodyPr anchor="t" anchorCtr="0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07182" y="1694180"/>
            <a:ext cx="3210401" cy="4480560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327026"/>
            <a:ext cx="7886700" cy="585025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fontAlgn="base"/>
            <a:r>
              <a:rPr lang="en-US" strike="noStrike" noProof="1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 fontAlgn="base"/>
            <a:r>
              <a:rPr lang="en-US" strike="noStrike" noProof="1"/>
              <a:t>Click to edit Master text styles</a:t>
            </a:r>
          </a:p>
          <a:p>
            <a:pPr lvl="1" fontAlgn="base"/>
            <a:r>
              <a:rPr lang="en-US" strike="noStrike" noProof="1"/>
              <a:t>Second level</a:t>
            </a:r>
          </a:p>
          <a:p>
            <a:pPr lvl="2" fontAlgn="base"/>
            <a:r>
              <a:rPr lang="en-US" strike="noStrike" noProof="1"/>
              <a:t>Third level</a:t>
            </a:r>
          </a:p>
          <a:p>
            <a:pPr lvl="3" fontAlgn="base"/>
            <a:r>
              <a:rPr lang="en-US" strike="noStrike" noProof="1"/>
              <a:t>Fourth level</a:t>
            </a:r>
          </a:p>
          <a:p>
            <a:pPr lvl="4" fontAlgn="base"/>
            <a:r>
              <a:rPr lang="en-US" strike="noStrike" noProof="1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 fontAlgn="base"/>
            <a:r>
              <a:rPr lang="en-US" strike="noStrike" noProof="1"/>
              <a:t>Click to edit Master text styles</a:t>
            </a:r>
          </a:p>
          <a:p>
            <a:pPr lvl="1" fontAlgn="base"/>
            <a:r>
              <a:rPr lang="en-US" strike="noStrike" noProof="1"/>
              <a:t>Second level</a:t>
            </a:r>
          </a:p>
          <a:p>
            <a:pPr lvl="2" fontAlgn="base"/>
            <a:r>
              <a:rPr lang="en-US" strike="noStrike" noProof="1"/>
              <a:t>Third level</a:t>
            </a:r>
          </a:p>
          <a:p>
            <a:pPr lvl="3" fontAlgn="base"/>
            <a:r>
              <a:rPr lang="en-US" strike="noStrike" noProof="1"/>
              <a:t>Fourth level</a:t>
            </a:r>
          </a:p>
          <a:p>
            <a:pPr lvl="4" fontAlgn="base"/>
            <a:r>
              <a:rPr lang="en-US" strike="noStrike" noProof="1"/>
              <a:t>Fifth level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624304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394354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4446889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5299778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6151340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982446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smtClean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42516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1076268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897588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214997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697982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fontAlgn="base"/>
            <a:r>
              <a:rPr lang="en-US" strike="noStrike" noProof="1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 fontAlgn="base"/>
            <a:r>
              <a:rPr lang="en-US" strike="noStrike" noProof="1"/>
              <a:t>Click to edit Master text styles</a:t>
            </a:r>
          </a:p>
          <a:p>
            <a:pPr lvl="1" fontAlgn="base"/>
            <a:r>
              <a:rPr lang="en-US" strike="noStrike" noProof="1"/>
              <a:t>Second level</a:t>
            </a:r>
          </a:p>
          <a:p>
            <a:pPr lvl="2" fontAlgn="base"/>
            <a:r>
              <a:rPr lang="en-US" strike="noStrike" noProof="1"/>
              <a:t>Third level</a:t>
            </a:r>
          </a:p>
          <a:p>
            <a:pPr lvl="3" fontAlgn="base"/>
            <a:r>
              <a:rPr lang="en-US" strike="noStrike" noProof="1"/>
              <a:t>Fourth level</a:t>
            </a:r>
          </a:p>
          <a:p>
            <a:pPr lvl="4" fontAlgn="base"/>
            <a:r>
              <a:rPr lang="en-US" strike="noStrike" noProof="1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 fontAlgn="base"/>
            <a:r>
              <a:rPr lang="en-US" strike="noStrike" noProof="1"/>
              <a:t>Click to edit Master text styles</a:t>
            </a:r>
          </a:p>
          <a:p>
            <a:pPr lvl="1" fontAlgn="base"/>
            <a:r>
              <a:rPr lang="en-US" strike="noStrike" noProof="1"/>
              <a:t>Second level</a:t>
            </a:r>
          </a:p>
          <a:p>
            <a:pPr lvl="2" fontAlgn="base"/>
            <a:r>
              <a:rPr lang="en-US" strike="noStrike" noProof="1"/>
              <a:t>Third level</a:t>
            </a:r>
          </a:p>
          <a:p>
            <a:pPr lvl="3" fontAlgn="base"/>
            <a:r>
              <a:rPr lang="en-US" strike="noStrike" noProof="1"/>
              <a:t>Fourth level</a:t>
            </a:r>
          </a:p>
          <a:p>
            <a:pPr lvl="4" fontAlgn="base"/>
            <a:r>
              <a:rPr lang="en-US" strike="noStrike" noProof="1"/>
              <a:t>Fifth level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184677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bg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effectLst>
            <a:outerShdw blurRad="88900" dist="101600" dir="5400000" algn="ctr" rotWithShape="0">
              <a:srgbClr val="000000">
                <a:alpha val="2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fld id="{82F288E0-7875-42C4-84C8-98DBBD3BF4D2}" type="datetimeFigureOut">
              <a:rPr lang="zh-CN" altLang="en-US" smtClean="0"/>
              <a:t>2018/6/7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rgbClr val="202020"/>
          </a:solidFill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SzPct val="75000"/>
        <a:buFont typeface="Arial" panose="020B0604020202020204" pitchFamily="34" charset="0"/>
        <a:buChar char="•"/>
        <a:defRPr sz="2100" kern="1200">
          <a:solidFill>
            <a:schemeClr val="tx1">
              <a:lumMod val="85000"/>
              <a:lumOff val="1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431959" indent="-171450" algn="l" defTabSz="685800" rtl="0" eaLnBrk="1" fontAlgn="auto" latinLnBrk="0" hangingPunct="1">
        <a:lnSpc>
          <a:spcPct val="120000"/>
        </a:lnSpc>
        <a:spcBef>
          <a:spcPts val="375"/>
        </a:spcBef>
        <a:buSzPct val="75000"/>
        <a:buFont typeface="Arial" panose="020B0604020202020204" pitchFamily="34" charset="0"/>
        <a:buChar char="•"/>
        <a:defRPr sz="165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755809" indent="-171450" algn="l" defTabSz="685800" rtl="0" eaLnBrk="1" fontAlgn="auto" latinLnBrk="0" hangingPunct="1">
        <a:lnSpc>
          <a:spcPct val="120000"/>
        </a:lnSpc>
        <a:spcBef>
          <a:spcPts val="375"/>
        </a:spcBef>
        <a:buSzPct val="75000"/>
        <a:buFont typeface="Arial" panose="020B0604020202020204" pitchFamily="34" charset="0"/>
        <a:buChar char="‒"/>
        <a:defRPr sz="1500" kern="1200">
          <a:solidFill>
            <a:schemeClr val="tx1">
              <a:lumMod val="65000"/>
              <a:lumOff val="3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133951" indent="-171450" algn="l" defTabSz="685800" rtl="0" eaLnBrk="1" fontAlgn="auto" latinLnBrk="0" hangingPunct="1">
        <a:lnSpc>
          <a:spcPct val="100000"/>
        </a:lnSpc>
        <a:spcBef>
          <a:spcPts val="375"/>
        </a:spcBef>
        <a:buSzPct val="75000"/>
        <a:buFont typeface="Arial" panose="020B0604020202020204" pitchFamily="34" charset="0"/>
        <a:buChar char="˃"/>
        <a:defRPr sz="135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1457801" indent="-171450" algn="l" defTabSz="685800" rtl="0" eaLnBrk="1" fontAlgn="auto" latinLnBrk="0" hangingPunct="1">
        <a:lnSpc>
          <a:spcPct val="90000"/>
        </a:lnSpc>
        <a:spcBef>
          <a:spcPts val="375"/>
        </a:spcBef>
        <a:buSzPct val="75000"/>
        <a:buFont typeface="Arial" panose="020B0604020202020204" pitchFamily="34" charset="0"/>
        <a:buChar char="˃"/>
        <a:defRPr sz="135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2018/6/7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461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4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9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0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8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1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4.e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8.emf"/><Relationship Id="rId5" Type="http://schemas.openxmlformats.org/officeDocument/2006/relationships/image" Target="../media/image46.wmf"/><Relationship Id="rId4" Type="http://schemas.openxmlformats.org/officeDocument/2006/relationships/oleObject" Target="../embeddings/oleObject5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2.w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4.emf"/><Relationship Id="rId4" Type="http://schemas.openxmlformats.org/officeDocument/2006/relationships/image" Target="../media/image63.w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0.e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FCD096F3-C2C7-4B8B-BDDC-58FB77EF8EF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0" y="2274116"/>
            <a:ext cx="9144000" cy="1054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altLang="zh-CN" sz="3200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Axion Like Particle and Cosmic Microwave Background Asymmetry</a:t>
            </a:r>
            <a:r>
              <a:rPr lang="en-US" altLang="zh-CN" sz="320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000250" y="3808095"/>
            <a:ext cx="5143500" cy="1589723"/>
          </a:xfrm>
        </p:spPr>
        <p:txBody>
          <a:bodyPr>
            <a:normAutofit fontScale="50000" lnSpcReduction="20000"/>
          </a:bodyPr>
          <a:lstStyle/>
          <a:p>
            <a:r>
              <a:rPr lang="en-US" altLang="zh-CN" dirty="0"/>
              <a:t>Qiaoli Yang</a:t>
            </a:r>
          </a:p>
          <a:p>
            <a:r>
              <a:rPr lang="en-US" altLang="zh-CN" dirty="0"/>
              <a:t>Jinan University, Guangzhou</a:t>
            </a:r>
          </a:p>
          <a:p>
            <a:endParaRPr lang="en-US" altLang="zh-CN" dirty="0"/>
          </a:p>
          <a:p>
            <a:endParaRPr lang="en-US" altLang="zh-CN" dirty="0"/>
          </a:p>
          <a:p>
            <a:pPr algn="l"/>
            <a:r>
              <a:rPr lang="en-US" altLang="zh-CN" dirty="0"/>
              <a:t>06-2018</a:t>
            </a:r>
          </a:p>
          <a:p>
            <a:pPr algn="l"/>
            <a:r>
              <a:rPr lang="en-US" altLang="zh-CN" dirty="0"/>
              <a:t>Hefei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The Standard Model of particle physics explains ALMOST every thing that we CURRENTLY observed...</a:t>
            </a:r>
          </a:p>
          <a:p>
            <a:endParaRPr lang="en-US" altLang="zh-CN"/>
          </a:p>
          <a:p>
            <a:pPr marL="0" indent="0">
              <a:buNone/>
            </a:pPr>
            <a:r>
              <a:rPr lang="en-US" altLang="zh-CN"/>
              <a:t>Expect: </a:t>
            </a:r>
          </a:p>
          <a:p>
            <a:r>
              <a:rPr lang="en-US" altLang="zh-CN"/>
              <a:t>It cannot be the ultimate theory due to theoretical considerations.</a:t>
            </a:r>
          </a:p>
          <a:p>
            <a:r>
              <a:rPr lang="en-US" altLang="zh-CN"/>
              <a:t>We do already have phenomenological hits of BSM NP.</a:t>
            </a:r>
          </a:p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Cosmological observations strongly indicate the existence of Dark matter 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CMB anisotropy observations.  (Horizon scale)</a:t>
            </a:r>
          </a:p>
          <a:p>
            <a:r>
              <a:rPr lang="en-US" altLang="zh-CN"/>
              <a:t>Structure formation.                  (Horizon scale)</a:t>
            </a:r>
          </a:p>
          <a:p>
            <a:endParaRPr lang="en-US" altLang="zh-CN"/>
          </a:p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4" name="图片 3" descr="Ilc_9yr_moll4096[1]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598" y="3093244"/>
            <a:ext cx="5369719" cy="26850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31119"/>
            <a:ext cx="7886700" cy="4159091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Gravitational lensing.           (Cluster scale)</a:t>
            </a:r>
            <a:endParaRPr lang="en-US" altLang="zh-CN" dirty="0"/>
          </a:p>
          <a:p>
            <a:r>
              <a:rPr lang="en-US" altLang="zh-CN" dirty="0">
                <a:sym typeface="+mn-ea"/>
              </a:rPr>
              <a:t>Galaxy clusters velocities.            (Cluster scale)</a:t>
            </a:r>
          </a:p>
          <a:p>
            <a:endParaRPr lang="en-US" altLang="zh-CN" dirty="0">
              <a:sym typeface="+mn-ea"/>
            </a:endParaRPr>
          </a:p>
          <a:p>
            <a:endParaRPr lang="en-US" altLang="zh-CN" dirty="0">
              <a:sym typeface="+mn-ea"/>
            </a:endParaRPr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4" name="图片 3" descr="Gravitationell-lins-4[1]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236" y="2259330"/>
            <a:ext cx="3294221" cy="34204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31119"/>
            <a:ext cx="7886700" cy="4159091"/>
          </a:xfrm>
        </p:spPr>
        <p:txBody>
          <a:bodyPr>
            <a:normAutofit/>
          </a:bodyPr>
          <a:lstStyle/>
          <a:p>
            <a:endParaRPr lang="en-US" altLang="zh-CN">
              <a:sym typeface="+mn-ea"/>
            </a:endParaRPr>
          </a:p>
          <a:p>
            <a:r>
              <a:rPr lang="en-US" altLang="zh-CN">
                <a:sym typeface="+mn-ea"/>
              </a:rPr>
              <a:t>Galaxy rotation curves.            (Galaxy scale)</a:t>
            </a:r>
            <a:endParaRPr lang="en-US" altLang="zh-CN"/>
          </a:p>
          <a:p>
            <a:r>
              <a:rPr lang="en-US" altLang="zh-CN">
                <a:sym typeface="+mn-ea"/>
              </a:rPr>
              <a:t>etc.</a:t>
            </a:r>
          </a:p>
          <a:p>
            <a:endParaRPr lang="en-US" altLang="zh-CN">
              <a:sym typeface="+mn-ea"/>
            </a:endParaRPr>
          </a:p>
          <a:p>
            <a:endParaRPr lang="en-US" altLang="zh-CN">
              <a:sym typeface="+mn-ea"/>
            </a:endParaRPr>
          </a:p>
          <a:p>
            <a:endParaRPr lang="en-US" altLang="zh-CN">
              <a:sym typeface="+mn-ea"/>
            </a:endParaRPr>
          </a:p>
          <a:p>
            <a:endParaRPr lang="en-US" altLang="zh-CN">
              <a:sym typeface="+mn-ea"/>
            </a:endParaRPr>
          </a:p>
          <a:p>
            <a:endParaRPr lang="en-US" altLang="zh-CN">
              <a:sym typeface="+mn-ea"/>
            </a:endParaRPr>
          </a:p>
          <a:p>
            <a:pPr marL="0" indent="0">
              <a:buNone/>
            </a:pPr>
            <a:endParaRPr lang="en-US" altLang="zh-CN">
              <a:sym typeface="+mn-ea"/>
            </a:endParaRPr>
          </a:p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4" name="图片 3" descr="GalacticRotation2.svg[1]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118" y="2503170"/>
            <a:ext cx="3420904" cy="2052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139190"/>
            <a:ext cx="7990999" cy="42900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/>
              <a:t>Possible Solutions:</a:t>
            </a:r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r>
              <a:rPr lang="en-US" altLang="zh-CN"/>
              <a:t>Modify Gravity:</a:t>
            </a:r>
          </a:p>
          <a:p>
            <a:r>
              <a:rPr lang="en-US" altLang="zh-CN"/>
              <a:t>MOND </a:t>
            </a:r>
          </a:p>
          <a:p>
            <a:r>
              <a:rPr lang="en-US" altLang="zh-CN"/>
              <a:t>entropic gravity </a:t>
            </a:r>
          </a:p>
          <a:p>
            <a:r>
              <a:rPr lang="en-US" altLang="zh-CN"/>
              <a:t>..</a:t>
            </a:r>
          </a:p>
          <a:p>
            <a:pPr marL="0" indent="0">
              <a:buNone/>
            </a:pPr>
            <a:r>
              <a:rPr lang="en-US" altLang="zh-CN"/>
              <a:t>Massive compact halo object  (small black hole.. )</a:t>
            </a:r>
          </a:p>
          <a:p>
            <a:endParaRPr lang="en-US" altLang="zh-CN"/>
          </a:p>
          <a:p>
            <a:pPr marL="0" indent="0">
              <a:buNone/>
            </a:pPr>
            <a:r>
              <a:rPr lang="en-US" altLang="zh-CN"/>
              <a:t>New fundamental particles</a:t>
            </a:r>
          </a:p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  <a:t>6</a:t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4" name="Rectangle 2"/>
          <p:cNvSpPr/>
          <p:nvPr/>
        </p:nvSpPr>
        <p:spPr>
          <a:xfrm>
            <a:off x="4316016" y="2028825"/>
            <a:ext cx="3543300" cy="654844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marL="557213" lvl="1" indent="-214313">
              <a:spcBef>
                <a:spcPct val="20000"/>
              </a:spcBef>
            </a:pPr>
            <a:r>
              <a:rPr lang="en-US" altLang="x-none" sz="2400" dirty="0">
                <a:latin typeface="Times New Roman" panose="02020603050405020304" pitchFamily="2" charset="0"/>
                <a:ea typeface="宋体" panose="02010600030101010101" pitchFamily="2" charset="-122"/>
              </a:rPr>
              <a:t>Properties</a:t>
            </a:r>
          </a:p>
        </p:txBody>
      </p:sp>
      <p:pic>
        <p:nvPicPr>
          <p:cNvPr id="658435" name="Picture 3" descr="particle_cub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344" y="1938338"/>
            <a:ext cx="2491979" cy="3086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9" name="Rectangle 4"/>
          <p:cNvSpPr>
            <a:spLocks noGrp="1"/>
          </p:cNvSpPr>
          <p:nvPr>
            <p:ph type="title"/>
          </p:nvPr>
        </p:nvSpPr>
        <p:spPr>
          <a:xfrm>
            <a:off x="1657350" y="921544"/>
            <a:ext cx="5829300" cy="857250"/>
          </a:xfrm>
        </p:spPr>
        <p:txBody>
          <a:bodyPr vert="horz" wrap="square" lIns="68580" tIns="34290" rIns="68580" bIns="34290" rtlCol="0" anchor="ctr">
            <a:normAutofit/>
          </a:bodyPr>
          <a:lstStyle/>
          <a:p>
            <a:pPr eaLnBrk="1" hangingPunct="1"/>
            <a:r>
              <a:rPr lang="en-US" altLang="x-none" dirty="0"/>
              <a:t>Dark matter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  <a:t>7</a:t>
            </a:fld>
            <a:endParaRPr lang="zh-CN" altLang="en-US" strike="noStrike" noProof="1"/>
          </a:p>
        </p:txBody>
      </p:sp>
      <p:grpSp>
        <p:nvGrpSpPr>
          <p:cNvPr id="2" name="Group 93"/>
          <p:cNvGrpSpPr/>
          <p:nvPr/>
        </p:nvGrpSpPr>
        <p:grpSpPr>
          <a:xfrm>
            <a:off x="2183607" y="2876551"/>
            <a:ext cx="5203031" cy="2336006"/>
            <a:chOff x="874" y="1623"/>
            <a:chExt cx="4370" cy="1962"/>
          </a:xfrm>
        </p:grpSpPr>
        <p:grpSp>
          <p:nvGrpSpPr>
            <p:cNvPr id="4101" name="Group 6"/>
            <p:cNvGrpSpPr/>
            <p:nvPr/>
          </p:nvGrpSpPr>
          <p:grpSpPr>
            <a:xfrm>
              <a:off x="874" y="2643"/>
              <a:ext cx="287" cy="277"/>
              <a:chOff x="1549" y="3504"/>
              <a:chExt cx="287" cy="277"/>
            </a:xfrm>
          </p:grpSpPr>
          <p:sp>
            <p:nvSpPr>
              <p:cNvPr id="4102" name="Line 7"/>
              <p:cNvSpPr/>
              <p:nvPr/>
            </p:nvSpPr>
            <p:spPr>
              <a:xfrm>
                <a:off x="1560" y="3504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03" name="Line 8"/>
              <p:cNvSpPr/>
              <p:nvPr/>
            </p:nvSpPr>
            <p:spPr>
              <a:xfrm flipH="1">
                <a:off x="1549" y="3505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104" name="Rectangle 9"/>
            <p:cNvSpPr/>
            <p:nvPr/>
          </p:nvSpPr>
          <p:spPr>
            <a:xfrm>
              <a:off x="2854" y="3035"/>
              <a:ext cx="2390" cy="5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/>
            <a:lstStyle/>
            <a:p>
              <a:pPr marL="557213" lvl="1" indent="-214313">
                <a:spcBef>
                  <a:spcPct val="20000"/>
                </a:spcBef>
                <a:buChar char="•"/>
              </a:pPr>
              <a:r>
                <a:rPr lang="en-US" altLang="x-none" sz="2400" dirty="0">
                  <a:latin typeface="Times New Roman" panose="02020603050405020304" pitchFamily="2" charset="0"/>
                  <a:ea typeface="宋体" panose="02010600030101010101" pitchFamily="2" charset="-122"/>
                </a:rPr>
                <a:t>non-baryonic</a:t>
              </a:r>
            </a:p>
          </p:txBody>
        </p:sp>
        <p:grpSp>
          <p:nvGrpSpPr>
            <p:cNvPr id="4105" name="Group 10"/>
            <p:cNvGrpSpPr/>
            <p:nvPr/>
          </p:nvGrpSpPr>
          <p:grpSpPr>
            <a:xfrm>
              <a:off x="874" y="1623"/>
              <a:ext cx="287" cy="277"/>
              <a:chOff x="1549" y="3504"/>
              <a:chExt cx="287" cy="277"/>
            </a:xfrm>
          </p:grpSpPr>
          <p:sp>
            <p:nvSpPr>
              <p:cNvPr id="4106" name="Line 11"/>
              <p:cNvSpPr/>
              <p:nvPr/>
            </p:nvSpPr>
            <p:spPr>
              <a:xfrm>
                <a:off x="1560" y="3504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07" name="Line 12"/>
              <p:cNvSpPr/>
              <p:nvPr/>
            </p:nvSpPr>
            <p:spPr>
              <a:xfrm flipH="1">
                <a:off x="1549" y="3505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108" name="Group 13"/>
            <p:cNvGrpSpPr/>
            <p:nvPr/>
          </p:nvGrpSpPr>
          <p:grpSpPr>
            <a:xfrm>
              <a:off x="874" y="1958"/>
              <a:ext cx="287" cy="277"/>
              <a:chOff x="1549" y="3504"/>
              <a:chExt cx="287" cy="277"/>
            </a:xfrm>
          </p:grpSpPr>
          <p:sp>
            <p:nvSpPr>
              <p:cNvPr id="4109" name="Line 14"/>
              <p:cNvSpPr/>
              <p:nvPr/>
            </p:nvSpPr>
            <p:spPr>
              <a:xfrm>
                <a:off x="1560" y="3504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10" name="Line 15"/>
              <p:cNvSpPr/>
              <p:nvPr/>
            </p:nvSpPr>
            <p:spPr>
              <a:xfrm flipH="1">
                <a:off x="1549" y="3505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658448" name="Rectangle 16"/>
          <p:cNvSpPr/>
          <p:nvPr/>
        </p:nvSpPr>
        <p:spPr>
          <a:xfrm>
            <a:off x="982266" y="5239941"/>
            <a:ext cx="6858000" cy="55721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marL="557213" lvl="1" indent="-214313">
              <a:spcBef>
                <a:spcPct val="20000"/>
              </a:spcBef>
            </a:pPr>
            <a:r>
              <a:rPr lang="en-US" altLang="x-none" sz="2100" dirty="0">
                <a:latin typeface="Times New Roman" panose="02020603050405020304" pitchFamily="2" charset="0"/>
                <a:ea typeface="宋体" panose="02010600030101010101" pitchFamily="2" charset="-122"/>
              </a:rPr>
              <a:t>BSM NP exist!</a:t>
            </a:r>
          </a:p>
        </p:txBody>
      </p:sp>
      <p:grpSp>
        <p:nvGrpSpPr>
          <p:cNvPr id="6" name="Group 94"/>
          <p:cNvGrpSpPr/>
          <p:nvPr/>
        </p:nvGrpSpPr>
        <p:grpSpPr>
          <a:xfrm>
            <a:off x="2183607" y="2865835"/>
            <a:ext cx="5203031" cy="1806178"/>
            <a:chOff x="874" y="1614"/>
            <a:chExt cx="4370" cy="1517"/>
          </a:xfrm>
        </p:grpSpPr>
        <p:sp>
          <p:nvSpPr>
            <p:cNvPr id="4113" name="Rectangle 18"/>
            <p:cNvSpPr/>
            <p:nvPr/>
          </p:nvSpPr>
          <p:spPr>
            <a:xfrm>
              <a:off x="2854" y="2581"/>
              <a:ext cx="2390" cy="5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/>
            <a:lstStyle/>
            <a:p>
              <a:pPr marL="557213" lvl="1" indent="-214313">
                <a:spcBef>
                  <a:spcPct val="20000"/>
                </a:spcBef>
                <a:buChar char="•"/>
              </a:pPr>
              <a:r>
                <a:rPr lang="en-US" altLang="x-none" sz="2400" dirty="0">
                  <a:latin typeface="Times New Roman" panose="02020603050405020304" pitchFamily="2" charset="0"/>
                  <a:ea typeface="宋体" panose="02010600030101010101" pitchFamily="2" charset="-122"/>
                </a:rPr>
                <a:t>non-relativistic</a:t>
              </a:r>
            </a:p>
          </p:txBody>
        </p:sp>
        <p:grpSp>
          <p:nvGrpSpPr>
            <p:cNvPr id="4114" name="Group 19"/>
            <p:cNvGrpSpPr/>
            <p:nvPr/>
          </p:nvGrpSpPr>
          <p:grpSpPr>
            <a:xfrm>
              <a:off x="1908" y="1614"/>
              <a:ext cx="287" cy="277"/>
              <a:chOff x="1549" y="3504"/>
              <a:chExt cx="287" cy="277"/>
            </a:xfrm>
          </p:grpSpPr>
          <p:sp>
            <p:nvSpPr>
              <p:cNvPr id="4115" name="Line 20"/>
              <p:cNvSpPr/>
              <p:nvPr/>
            </p:nvSpPr>
            <p:spPr>
              <a:xfrm>
                <a:off x="1560" y="3504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16" name="Line 21"/>
              <p:cNvSpPr/>
              <p:nvPr/>
            </p:nvSpPr>
            <p:spPr>
              <a:xfrm flipH="1">
                <a:off x="1549" y="3505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117" name="Group 22"/>
            <p:cNvGrpSpPr/>
            <p:nvPr/>
          </p:nvGrpSpPr>
          <p:grpSpPr>
            <a:xfrm>
              <a:off x="874" y="2287"/>
              <a:ext cx="287" cy="277"/>
              <a:chOff x="1549" y="3504"/>
              <a:chExt cx="287" cy="277"/>
            </a:xfrm>
          </p:grpSpPr>
          <p:sp>
            <p:nvSpPr>
              <p:cNvPr id="4118" name="Line 23"/>
              <p:cNvSpPr/>
              <p:nvPr/>
            </p:nvSpPr>
            <p:spPr>
              <a:xfrm>
                <a:off x="1560" y="3504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19" name="Line 24"/>
              <p:cNvSpPr/>
              <p:nvPr/>
            </p:nvSpPr>
            <p:spPr>
              <a:xfrm flipH="1">
                <a:off x="1549" y="3505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120" name="Group 25"/>
            <p:cNvGrpSpPr/>
            <p:nvPr/>
          </p:nvGrpSpPr>
          <p:grpSpPr>
            <a:xfrm>
              <a:off x="1527" y="2287"/>
              <a:ext cx="287" cy="277"/>
              <a:chOff x="1549" y="3504"/>
              <a:chExt cx="287" cy="277"/>
            </a:xfrm>
          </p:grpSpPr>
          <p:sp>
            <p:nvSpPr>
              <p:cNvPr id="4121" name="Line 26"/>
              <p:cNvSpPr/>
              <p:nvPr/>
            </p:nvSpPr>
            <p:spPr>
              <a:xfrm>
                <a:off x="1560" y="3504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22" name="Line 27"/>
              <p:cNvSpPr/>
              <p:nvPr/>
            </p:nvSpPr>
            <p:spPr>
              <a:xfrm flipH="1">
                <a:off x="1549" y="3505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123" name="Group 28"/>
            <p:cNvGrpSpPr/>
            <p:nvPr/>
          </p:nvGrpSpPr>
          <p:grpSpPr>
            <a:xfrm>
              <a:off x="1196" y="2287"/>
              <a:ext cx="287" cy="277"/>
              <a:chOff x="1549" y="3504"/>
              <a:chExt cx="287" cy="277"/>
            </a:xfrm>
          </p:grpSpPr>
          <p:sp>
            <p:nvSpPr>
              <p:cNvPr id="4124" name="Line 29"/>
              <p:cNvSpPr/>
              <p:nvPr/>
            </p:nvSpPr>
            <p:spPr>
              <a:xfrm>
                <a:off x="1560" y="3504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25" name="Line 30"/>
              <p:cNvSpPr/>
              <p:nvPr/>
            </p:nvSpPr>
            <p:spPr>
              <a:xfrm flipH="1">
                <a:off x="1549" y="3505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1" name="Group 95"/>
          <p:cNvGrpSpPr/>
          <p:nvPr/>
        </p:nvGrpSpPr>
        <p:grpSpPr>
          <a:xfrm>
            <a:off x="2566988" y="2865835"/>
            <a:ext cx="5162550" cy="1544240"/>
            <a:chOff x="1196" y="1614"/>
            <a:chExt cx="4336" cy="1297"/>
          </a:xfrm>
        </p:grpSpPr>
        <p:sp>
          <p:nvSpPr>
            <p:cNvPr id="4127" name="Rectangle 32"/>
            <p:cNvSpPr/>
            <p:nvPr/>
          </p:nvSpPr>
          <p:spPr>
            <a:xfrm>
              <a:off x="2854" y="2154"/>
              <a:ext cx="2678" cy="5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/>
            <a:lstStyle/>
            <a:p>
              <a:pPr marL="557213" lvl="1" indent="-214313">
                <a:spcBef>
                  <a:spcPct val="20000"/>
                </a:spcBef>
                <a:buChar char="•"/>
              </a:pPr>
              <a:r>
                <a:rPr lang="en-US" altLang="x-none" sz="2400" dirty="0">
                  <a:latin typeface="Times New Roman" panose="02020603050405020304" pitchFamily="2" charset="0"/>
                  <a:ea typeface="宋体" panose="02010600030101010101" pitchFamily="2" charset="-122"/>
                </a:rPr>
                <a:t>stable</a:t>
              </a:r>
            </a:p>
          </p:txBody>
        </p:sp>
        <p:grpSp>
          <p:nvGrpSpPr>
            <p:cNvPr id="4128" name="Group 33"/>
            <p:cNvGrpSpPr/>
            <p:nvPr/>
          </p:nvGrpSpPr>
          <p:grpSpPr>
            <a:xfrm>
              <a:off x="1527" y="1614"/>
              <a:ext cx="287" cy="277"/>
              <a:chOff x="1549" y="3504"/>
              <a:chExt cx="287" cy="277"/>
            </a:xfrm>
          </p:grpSpPr>
          <p:sp>
            <p:nvSpPr>
              <p:cNvPr id="4129" name="Line 34"/>
              <p:cNvSpPr/>
              <p:nvPr/>
            </p:nvSpPr>
            <p:spPr>
              <a:xfrm>
                <a:off x="1560" y="3504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30" name="Line 35"/>
              <p:cNvSpPr/>
              <p:nvPr/>
            </p:nvSpPr>
            <p:spPr>
              <a:xfrm flipH="1">
                <a:off x="1549" y="3505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131" name="Group 36"/>
            <p:cNvGrpSpPr/>
            <p:nvPr/>
          </p:nvGrpSpPr>
          <p:grpSpPr>
            <a:xfrm>
              <a:off x="1196" y="1614"/>
              <a:ext cx="287" cy="277"/>
              <a:chOff x="1549" y="3504"/>
              <a:chExt cx="287" cy="277"/>
            </a:xfrm>
          </p:grpSpPr>
          <p:sp>
            <p:nvSpPr>
              <p:cNvPr id="4132" name="Line 37"/>
              <p:cNvSpPr/>
              <p:nvPr/>
            </p:nvSpPr>
            <p:spPr>
              <a:xfrm>
                <a:off x="1560" y="3504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33" name="Line 38"/>
              <p:cNvSpPr/>
              <p:nvPr/>
            </p:nvSpPr>
            <p:spPr>
              <a:xfrm flipH="1">
                <a:off x="1549" y="3505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134" name="Group 39"/>
            <p:cNvGrpSpPr/>
            <p:nvPr/>
          </p:nvGrpSpPr>
          <p:grpSpPr>
            <a:xfrm>
              <a:off x="1196" y="2634"/>
              <a:ext cx="287" cy="277"/>
              <a:chOff x="1549" y="3504"/>
              <a:chExt cx="287" cy="277"/>
            </a:xfrm>
          </p:grpSpPr>
          <p:sp>
            <p:nvSpPr>
              <p:cNvPr id="4135" name="Line 40"/>
              <p:cNvSpPr/>
              <p:nvPr/>
            </p:nvSpPr>
            <p:spPr>
              <a:xfrm>
                <a:off x="1560" y="3504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36" name="Line 41"/>
              <p:cNvSpPr/>
              <p:nvPr/>
            </p:nvSpPr>
            <p:spPr>
              <a:xfrm flipH="1">
                <a:off x="1549" y="3505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137" name="Group 42"/>
            <p:cNvGrpSpPr/>
            <p:nvPr/>
          </p:nvGrpSpPr>
          <p:grpSpPr>
            <a:xfrm>
              <a:off x="1196" y="1949"/>
              <a:ext cx="287" cy="277"/>
              <a:chOff x="1549" y="3504"/>
              <a:chExt cx="287" cy="277"/>
            </a:xfrm>
          </p:grpSpPr>
          <p:sp>
            <p:nvSpPr>
              <p:cNvPr id="4138" name="Line 43"/>
              <p:cNvSpPr/>
              <p:nvPr/>
            </p:nvSpPr>
            <p:spPr>
              <a:xfrm>
                <a:off x="1560" y="3504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39" name="Line 44"/>
              <p:cNvSpPr/>
              <p:nvPr/>
            </p:nvSpPr>
            <p:spPr>
              <a:xfrm flipH="1">
                <a:off x="1549" y="3505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140" name="Group 45"/>
            <p:cNvGrpSpPr/>
            <p:nvPr/>
          </p:nvGrpSpPr>
          <p:grpSpPr>
            <a:xfrm>
              <a:off x="1908" y="2634"/>
              <a:ext cx="287" cy="277"/>
              <a:chOff x="1549" y="3504"/>
              <a:chExt cx="287" cy="277"/>
            </a:xfrm>
          </p:grpSpPr>
          <p:sp>
            <p:nvSpPr>
              <p:cNvPr id="4141" name="Line 46"/>
              <p:cNvSpPr/>
              <p:nvPr/>
            </p:nvSpPr>
            <p:spPr>
              <a:xfrm>
                <a:off x="1560" y="3504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42" name="Line 47"/>
              <p:cNvSpPr/>
              <p:nvPr/>
            </p:nvSpPr>
            <p:spPr>
              <a:xfrm flipH="1">
                <a:off x="1549" y="3505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143" name="Group 48"/>
            <p:cNvGrpSpPr/>
            <p:nvPr/>
          </p:nvGrpSpPr>
          <p:grpSpPr>
            <a:xfrm>
              <a:off x="1527" y="2634"/>
              <a:ext cx="287" cy="277"/>
              <a:chOff x="1549" y="3504"/>
              <a:chExt cx="287" cy="277"/>
            </a:xfrm>
          </p:grpSpPr>
          <p:sp>
            <p:nvSpPr>
              <p:cNvPr id="4144" name="Line 49"/>
              <p:cNvSpPr/>
              <p:nvPr/>
            </p:nvSpPr>
            <p:spPr>
              <a:xfrm>
                <a:off x="1560" y="3504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45" name="Line 50"/>
              <p:cNvSpPr/>
              <p:nvPr/>
            </p:nvSpPr>
            <p:spPr>
              <a:xfrm flipH="1">
                <a:off x="1549" y="3505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146" name="Group 51"/>
            <p:cNvGrpSpPr/>
            <p:nvPr/>
          </p:nvGrpSpPr>
          <p:grpSpPr>
            <a:xfrm>
              <a:off x="1908" y="2287"/>
              <a:ext cx="287" cy="277"/>
              <a:chOff x="1549" y="3504"/>
              <a:chExt cx="287" cy="277"/>
            </a:xfrm>
          </p:grpSpPr>
          <p:sp>
            <p:nvSpPr>
              <p:cNvPr id="4147" name="Line 52"/>
              <p:cNvSpPr/>
              <p:nvPr/>
            </p:nvSpPr>
            <p:spPr>
              <a:xfrm>
                <a:off x="1560" y="3504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48" name="Line 53"/>
              <p:cNvSpPr/>
              <p:nvPr/>
            </p:nvSpPr>
            <p:spPr>
              <a:xfrm flipH="1">
                <a:off x="1549" y="3505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149" name="Group 54"/>
            <p:cNvGrpSpPr/>
            <p:nvPr/>
          </p:nvGrpSpPr>
          <p:grpSpPr>
            <a:xfrm>
              <a:off x="1908" y="1949"/>
              <a:ext cx="287" cy="277"/>
              <a:chOff x="1549" y="3504"/>
              <a:chExt cx="287" cy="277"/>
            </a:xfrm>
          </p:grpSpPr>
          <p:sp>
            <p:nvSpPr>
              <p:cNvPr id="4150" name="Line 55"/>
              <p:cNvSpPr/>
              <p:nvPr/>
            </p:nvSpPr>
            <p:spPr>
              <a:xfrm>
                <a:off x="1560" y="3504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51" name="Line 56"/>
              <p:cNvSpPr/>
              <p:nvPr/>
            </p:nvSpPr>
            <p:spPr>
              <a:xfrm flipH="1">
                <a:off x="1549" y="3505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152" name="Group 57"/>
            <p:cNvGrpSpPr/>
            <p:nvPr/>
          </p:nvGrpSpPr>
          <p:grpSpPr>
            <a:xfrm>
              <a:off x="1527" y="1949"/>
              <a:ext cx="287" cy="277"/>
              <a:chOff x="1549" y="3504"/>
              <a:chExt cx="287" cy="277"/>
            </a:xfrm>
          </p:grpSpPr>
          <p:sp>
            <p:nvSpPr>
              <p:cNvPr id="4153" name="Line 58"/>
              <p:cNvSpPr/>
              <p:nvPr/>
            </p:nvSpPr>
            <p:spPr>
              <a:xfrm>
                <a:off x="1560" y="3504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54" name="Line 59"/>
              <p:cNvSpPr/>
              <p:nvPr/>
            </p:nvSpPr>
            <p:spPr>
              <a:xfrm flipH="1">
                <a:off x="1549" y="3505"/>
                <a:ext cx="276" cy="27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 sz="1350">
                  <a:latin typeface="Times New Roman" panose="02020603050405020304" pitchFamily="2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658524" name="Rectangle 92"/>
          <p:cNvSpPr/>
          <p:nvPr/>
        </p:nvSpPr>
        <p:spPr>
          <a:xfrm>
            <a:off x="4546998" y="2663429"/>
            <a:ext cx="2845594" cy="654844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marL="557213" lvl="1" indent="-214313">
              <a:spcBef>
                <a:spcPct val="20000"/>
              </a:spcBef>
              <a:buChar char="•"/>
            </a:pPr>
            <a:endParaRPr lang="en-US" altLang="x-none" sz="2400" dirty="0">
              <a:solidFill>
                <a:srgbClr val="FF0000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5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58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5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8434" grpId="0"/>
      <p:bldP spid="658448" grpId="0"/>
      <p:bldP spid="6585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  <a:t>8</a:t>
            </a:fld>
            <a:endParaRPr lang="zh-CN" altLang="en-US" strike="noStrike" noProof="1"/>
          </a:p>
        </p:txBody>
      </p:sp>
      <p:sp>
        <p:nvSpPr>
          <p:cNvPr id="7172" name="Rectangle 3"/>
          <p:cNvSpPr>
            <a:spLocks noGrp="1"/>
          </p:cNvSpPr>
          <p:nvPr>
            <p:ph type="body" idx="4294967295"/>
          </p:nvPr>
        </p:nvSpPr>
        <p:spPr>
          <a:xfrm>
            <a:off x="3314700" y="2316163"/>
            <a:ext cx="5829300" cy="3086100"/>
          </a:xfrm>
        </p:spPr>
        <p:txBody>
          <a:bodyPr vert="horz" wrap="square" lIns="68580" tIns="34290" rIns="68580" bIns="34290" anchor="t">
            <a:normAutofit fontScale="70000" lnSpcReduction="20000"/>
          </a:bodyPr>
          <a:lstStyle/>
          <a:p>
            <a:pPr marL="457200" indent="-457200" fontAlgn="base">
              <a:lnSpc>
                <a:spcPct val="80000"/>
              </a:lnSpc>
            </a:pPr>
            <a:r>
              <a:rPr lang="en-US" altLang="x-none" sz="2700" noProof="1"/>
              <a:t>leading candidates:</a:t>
            </a:r>
          </a:p>
          <a:p>
            <a:pPr marL="457200" indent="-457200" fontAlgn="base">
              <a:lnSpc>
                <a:spcPct val="80000"/>
              </a:lnSpc>
              <a:buAutoNum type="arabicPeriod"/>
            </a:pPr>
            <a:endParaRPr lang="en-US" altLang="x-none" strike="noStrike" noProof="1"/>
          </a:p>
          <a:p>
            <a:pPr marL="457200" indent="-457200" fontAlgn="base">
              <a:lnSpc>
                <a:spcPct val="80000"/>
              </a:lnSpc>
              <a:buAutoNum type="arabicPeriod"/>
            </a:pPr>
            <a:r>
              <a:rPr lang="en-US" altLang="zh-CN" strike="noStrike" noProof="1"/>
              <a:t>WIMPs</a:t>
            </a:r>
            <a:endParaRPr lang="en-US" altLang="x-none" strike="noStrike" noProof="1"/>
          </a:p>
          <a:p>
            <a:pPr marL="457200" indent="-457200" fontAlgn="base">
              <a:lnSpc>
                <a:spcPct val="80000"/>
              </a:lnSpc>
              <a:buAutoNum type="arabicPeriod"/>
            </a:pPr>
            <a:endParaRPr lang="en-US" altLang="x-none" strike="noStrike" noProof="1"/>
          </a:p>
          <a:p>
            <a:pPr marL="457200" indent="-457200" fontAlgn="base">
              <a:lnSpc>
                <a:spcPct val="80000"/>
              </a:lnSpc>
              <a:buAutoNum type="arabicPeriod"/>
            </a:pPr>
            <a:r>
              <a:rPr lang="en-US" altLang="x-none" strike="noStrike" noProof="1"/>
              <a:t>Axions</a:t>
            </a:r>
          </a:p>
          <a:p>
            <a:pPr marL="457200" indent="-457200" fontAlgn="base">
              <a:lnSpc>
                <a:spcPct val="80000"/>
              </a:lnSpc>
              <a:buAutoNum type="arabicPeriod"/>
            </a:pPr>
            <a:endParaRPr lang="en-US" altLang="x-none" strike="noStrike" noProof="1"/>
          </a:p>
          <a:p>
            <a:pPr marL="457200" indent="-457200" fontAlgn="base">
              <a:lnSpc>
                <a:spcPct val="80000"/>
              </a:lnSpc>
              <a:buAutoNum type="arabicPeriod"/>
            </a:pPr>
            <a:r>
              <a:rPr lang="en-US" altLang="x-none" strike="noStrike" noProof="1"/>
              <a:t>ALPs</a:t>
            </a:r>
          </a:p>
          <a:p>
            <a:pPr marL="457200" indent="-457200" fontAlgn="base">
              <a:lnSpc>
                <a:spcPct val="80000"/>
              </a:lnSpc>
              <a:buAutoNum type="arabicPeriod"/>
            </a:pPr>
            <a:endParaRPr lang="en-US" altLang="x-none" strike="noStrike" noProof="1"/>
          </a:p>
          <a:p>
            <a:pPr marL="457200" indent="-457200" fontAlgn="base">
              <a:lnSpc>
                <a:spcPct val="80000"/>
              </a:lnSpc>
              <a:buAutoNum type="arabicPeriod"/>
            </a:pPr>
            <a:r>
              <a:rPr lang="en-US" altLang="x-none" strike="noStrike" noProof="1"/>
              <a:t>Dark Photons</a:t>
            </a:r>
          </a:p>
          <a:p>
            <a:pPr marL="0" indent="0" fontAlgn="base">
              <a:lnSpc>
                <a:spcPct val="80000"/>
              </a:lnSpc>
              <a:buNone/>
            </a:pPr>
            <a:r>
              <a:rPr lang="en-US" altLang="x-none" strike="noStrike" noProof="1"/>
              <a:t>.....</a:t>
            </a:r>
          </a:p>
          <a:p>
            <a:pPr marL="457200" indent="-457200" fontAlgn="base">
              <a:lnSpc>
                <a:spcPct val="80000"/>
              </a:lnSpc>
              <a:buAutoNum type="arabicPeriod"/>
            </a:pPr>
            <a:endParaRPr lang="en-US" altLang="x-none" strike="noStrike" noProof="1"/>
          </a:p>
          <a:p>
            <a:pPr marL="457200" indent="-457200" fontAlgn="base">
              <a:lnSpc>
                <a:spcPct val="80000"/>
              </a:lnSpc>
              <a:buAutoNum type="arabicPeriod"/>
            </a:pPr>
            <a:endParaRPr lang="en-US" altLang="x-none" strike="noStrike" noProof="1"/>
          </a:p>
          <a:p>
            <a:pPr marL="0" indent="0" fontAlgn="base">
              <a:lnSpc>
                <a:spcPct val="80000"/>
              </a:lnSpc>
              <a:buNone/>
            </a:pPr>
            <a:endParaRPr lang="en-US" altLang="x-none" strike="noStrike" noProof="1"/>
          </a:p>
          <a:p>
            <a:pPr marL="457200" indent="-457200" fontAlgn="base">
              <a:lnSpc>
                <a:spcPct val="80000"/>
              </a:lnSpc>
              <a:buNone/>
            </a:pPr>
            <a:endParaRPr lang="en-US" altLang="x-none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  <a:t>9</a:t>
            </a:fld>
            <a:endParaRPr lang="zh-CN" altLang="en-US" strike="noStrike" noProof="1"/>
          </a:p>
        </p:txBody>
      </p:sp>
      <p:sp>
        <p:nvSpPr>
          <p:cNvPr id="7172" name="Rectangle 3"/>
          <p:cNvSpPr>
            <a:spLocks noGrp="1"/>
          </p:cNvSpPr>
          <p:nvPr>
            <p:ph type="body" idx="4294967295"/>
          </p:nvPr>
        </p:nvSpPr>
        <p:spPr>
          <a:xfrm>
            <a:off x="3314700" y="2316163"/>
            <a:ext cx="5829300" cy="3086100"/>
          </a:xfrm>
        </p:spPr>
        <p:txBody>
          <a:bodyPr vert="horz" wrap="square" lIns="68580" tIns="34290" rIns="68580" bIns="34290" anchor="t">
            <a:normAutofit fontScale="85000" lnSpcReduction="20000"/>
          </a:bodyPr>
          <a:lstStyle/>
          <a:p>
            <a:pPr marL="457200" indent="-457200" fontAlgn="base">
              <a:lnSpc>
                <a:spcPct val="80000"/>
              </a:lnSpc>
            </a:pPr>
            <a:r>
              <a:rPr lang="en-US" altLang="x-none" sz="2700" noProof="1"/>
              <a:t>leading candidates:</a:t>
            </a:r>
          </a:p>
          <a:p>
            <a:pPr marL="457200" indent="-457200" fontAlgn="base">
              <a:lnSpc>
                <a:spcPct val="80000"/>
              </a:lnSpc>
              <a:buAutoNum type="arabicPeriod"/>
            </a:pPr>
            <a:endParaRPr lang="en-US" altLang="x-none" strike="noStrike" noProof="1"/>
          </a:p>
          <a:p>
            <a:pPr marL="457200" indent="-457200" fontAlgn="base">
              <a:lnSpc>
                <a:spcPct val="80000"/>
              </a:lnSpc>
              <a:buAutoNum type="arabicPeriod"/>
            </a:pPr>
            <a:r>
              <a:rPr lang="en-US" altLang="x-none" strike="noStrike" noProof="1"/>
              <a:t>Spin 0</a:t>
            </a:r>
          </a:p>
          <a:p>
            <a:pPr marL="457200" indent="-457200" fontAlgn="base">
              <a:lnSpc>
                <a:spcPct val="80000"/>
              </a:lnSpc>
              <a:buAutoNum type="arabicPeriod"/>
            </a:pPr>
            <a:endParaRPr lang="en-US" altLang="x-none" strike="noStrike" noProof="1"/>
          </a:p>
          <a:p>
            <a:pPr marL="457200" indent="-457200" fontAlgn="base">
              <a:lnSpc>
                <a:spcPct val="80000"/>
              </a:lnSpc>
              <a:buAutoNum type="arabicPeriod"/>
            </a:pPr>
            <a:r>
              <a:rPr lang="en-US" altLang="x-none" strike="noStrike" noProof="1"/>
              <a:t>Spin 1/2</a:t>
            </a:r>
          </a:p>
          <a:p>
            <a:pPr marL="457200" indent="-457200" fontAlgn="base">
              <a:lnSpc>
                <a:spcPct val="80000"/>
              </a:lnSpc>
              <a:buAutoNum type="arabicPeriod"/>
            </a:pPr>
            <a:endParaRPr lang="en-US" altLang="x-none" strike="noStrike" noProof="1"/>
          </a:p>
          <a:p>
            <a:pPr marL="457200" indent="-457200" fontAlgn="base">
              <a:lnSpc>
                <a:spcPct val="80000"/>
              </a:lnSpc>
              <a:buAutoNum type="arabicPeriod"/>
            </a:pPr>
            <a:r>
              <a:rPr lang="en-US" altLang="x-none" strike="noStrike" noProof="1"/>
              <a:t>Spin 1</a:t>
            </a:r>
          </a:p>
          <a:p>
            <a:pPr marL="457200" indent="-457200" fontAlgn="base">
              <a:lnSpc>
                <a:spcPct val="80000"/>
              </a:lnSpc>
              <a:buAutoNum type="arabicPeriod"/>
            </a:pPr>
            <a:endParaRPr lang="en-US" altLang="x-none" strike="noStrike" noProof="1"/>
          </a:p>
          <a:p>
            <a:pPr marL="0" indent="0" fontAlgn="base">
              <a:lnSpc>
                <a:spcPct val="80000"/>
              </a:lnSpc>
              <a:buNone/>
            </a:pPr>
            <a:r>
              <a:rPr lang="en-US" altLang="x-none" strike="noStrike" noProof="1"/>
              <a:t>.....</a:t>
            </a:r>
          </a:p>
          <a:p>
            <a:pPr marL="457200" indent="-457200" fontAlgn="base">
              <a:lnSpc>
                <a:spcPct val="80000"/>
              </a:lnSpc>
              <a:buAutoNum type="arabicPeriod"/>
            </a:pPr>
            <a:endParaRPr lang="en-US" altLang="x-none" strike="noStrike" noProof="1"/>
          </a:p>
          <a:p>
            <a:pPr marL="457200" indent="-457200" fontAlgn="base">
              <a:lnSpc>
                <a:spcPct val="80000"/>
              </a:lnSpc>
              <a:buAutoNum type="arabicPeriod"/>
            </a:pPr>
            <a:endParaRPr lang="en-US" altLang="x-none" strike="noStrike" noProof="1"/>
          </a:p>
          <a:p>
            <a:pPr marL="0" indent="0" fontAlgn="base">
              <a:lnSpc>
                <a:spcPct val="80000"/>
              </a:lnSpc>
              <a:buNone/>
            </a:pPr>
            <a:endParaRPr lang="en-US" altLang="x-none" strike="noStrike" noProof="1"/>
          </a:p>
          <a:p>
            <a:pPr marL="457200" indent="-457200" fontAlgn="base">
              <a:lnSpc>
                <a:spcPct val="80000"/>
              </a:lnSpc>
              <a:buNone/>
            </a:pPr>
            <a:endParaRPr lang="en-US" altLang="x-none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1"/>
          <p:cNvSpPr>
            <a:spLocks noGrp="1"/>
          </p:cNvSpPr>
          <p:nvPr>
            <p:ph type="title"/>
          </p:nvPr>
        </p:nvSpPr>
        <p:spPr/>
        <p:txBody>
          <a:bodyPr wrap="square" anchor="ctr"/>
          <a:lstStyle/>
          <a:p>
            <a:r>
              <a:rPr lang="en-US" altLang="zh-CN"/>
              <a:t>The U(1)_A Problem</a:t>
            </a:r>
            <a:endParaRPr lang="en-US" altLang="en-US"/>
          </a:p>
        </p:txBody>
      </p:sp>
      <p:sp>
        <p:nvSpPr>
          <p:cNvPr id="8194" name="Content Placeholder 2"/>
          <p:cNvSpPr>
            <a:spLocks noGrp="1"/>
          </p:cNvSpPr>
          <p:nvPr>
            <p:ph idx="1"/>
          </p:nvPr>
        </p:nvSpPr>
        <p:spPr/>
        <p:txBody>
          <a:bodyPr wrap="square" anchor="t"/>
          <a:lstStyle/>
          <a:p>
            <a:r>
              <a:rPr lang="en-US" altLang="zh-CN"/>
              <a:t>The light u-d quark Langrangin in the chiral limit:</a:t>
            </a:r>
          </a:p>
          <a:p>
            <a:endParaRPr lang="en-US" altLang="zh-CN"/>
          </a:p>
          <a:p>
            <a:endParaRPr lang="en-US" altLang="zh-CN"/>
          </a:p>
          <a:p>
            <a:r>
              <a:rPr lang="en-US" altLang="zh-CN"/>
              <a:t>It has following symmetries:</a:t>
            </a:r>
            <a:endParaRPr lang="en-US" altLang="en-US"/>
          </a:p>
        </p:txBody>
      </p:sp>
      <p:pic>
        <p:nvPicPr>
          <p:cNvPr id="8195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353" y="2597587"/>
            <a:ext cx="3458766" cy="71080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6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4407695"/>
            <a:ext cx="4972050" cy="1064419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80084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Content Placeholder 2"/>
          <p:cNvSpPr>
            <a:spLocks noGrp="1"/>
          </p:cNvSpPr>
          <p:nvPr>
            <p:ph idx="1"/>
          </p:nvPr>
        </p:nvSpPr>
        <p:spPr>
          <a:xfrm>
            <a:off x="1657350" y="1403748"/>
            <a:ext cx="5829300" cy="4025503"/>
          </a:xfrm>
        </p:spPr>
        <p:txBody>
          <a:bodyPr wrap="square" anchor="t"/>
          <a:lstStyle/>
          <a:p>
            <a:endParaRPr lang="en-US" altLang="zh-CN"/>
          </a:p>
          <a:p>
            <a:r>
              <a:rPr lang="en-US" altLang="zh-CN"/>
              <a:t>The symmetry is broken due to quark pair condensation</a:t>
            </a:r>
          </a:p>
          <a:p>
            <a:endParaRPr lang="en-US" altLang="zh-CN"/>
          </a:p>
          <a:p>
            <a:r>
              <a:rPr lang="en-US" altLang="zh-CN"/>
              <a:t>The vector symmetry is unbroken so </a:t>
            </a:r>
            <a:endParaRPr lang="en-US" altLang="en-US"/>
          </a:p>
        </p:txBody>
      </p:sp>
      <p:pic>
        <p:nvPicPr>
          <p:cNvPr id="9218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8767" y="2720578"/>
            <a:ext cx="1615678" cy="33694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19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4885" y="3833813"/>
            <a:ext cx="3227784" cy="439341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4530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Content Placeholder 2"/>
          <p:cNvSpPr>
            <a:spLocks noGrp="1"/>
          </p:cNvSpPr>
          <p:nvPr>
            <p:ph idx="1"/>
          </p:nvPr>
        </p:nvSpPr>
        <p:spPr>
          <a:xfrm>
            <a:off x="1657350" y="1302544"/>
            <a:ext cx="5829300" cy="3895725"/>
          </a:xfrm>
        </p:spPr>
        <p:txBody>
          <a:bodyPr wrap="square" anchor="t">
            <a:normAutofit lnSpcReduction="10000"/>
          </a:bodyPr>
          <a:lstStyle/>
          <a:p>
            <a:r>
              <a:rPr lang="en-US" altLang="zh-CN"/>
              <a:t>Three generators are broken so there are three pseudo Nambu-Goldstone bosons.</a:t>
            </a:r>
          </a:p>
          <a:p>
            <a:endParaRPr lang="en-US" altLang="en-US"/>
          </a:p>
          <a:p>
            <a:r>
              <a:rPr lang="en-US" altLang="zh-CN"/>
              <a:t>What happened to the U(1)_A? It should also be broken and give the fourth pseudo Nambu-Goldstone which is not observed.</a:t>
            </a:r>
          </a:p>
          <a:p>
            <a:r>
              <a:rPr lang="en-US" altLang="zh-CN"/>
              <a:t>Solution: U(1)_A is explicitly broken due to QCD instanton effect. </a:t>
            </a:r>
            <a:endParaRPr lang="en-US" altLang="en-US"/>
          </a:p>
        </p:txBody>
      </p:sp>
      <p:pic>
        <p:nvPicPr>
          <p:cNvPr id="10242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104" y="2349103"/>
            <a:ext cx="1514475" cy="403622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95799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Content Placeholder 2"/>
          <p:cNvSpPr>
            <a:spLocks noGrp="1"/>
          </p:cNvSpPr>
          <p:nvPr>
            <p:ph idx="1"/>
          </p:nvPr>
        </p:nvSpPr>
        <p:spPr>
          <a:xfrm>
            <a:off x="1657350" y="1843087"/>
            <a:ext cx="5829300" cy="3586163"/>
          </a:xfrm>
        </p:spPr>
        <p:txBody>
          <a:bodyPr wrap="square" anchor="t">
            <a:normAutofit fontScale="92500"/>
          </a:bodyPr>
          <a:lstStyle/>
          <a:p>
            <a:r>
              <a:rPr lang="en-US" altLang="zh-CN"/>
              <a:t>A classical field configuration of QCD vacuum:</a:t>
            </a:r>
          </a:p>
          <a:p>
            <a:pPr>
              <a:buNone/>
            </a:pPr>
            <a:r>
              <a:rPr lang="en-US" altLang="en-US"/>
              <a:t>    </a:t>
            </a:r>
            <a:r>
              <a:rPr lang="en-US" altLang="zh-CN"/>
              <a:t>with the winding number n</a:t>
            </a:r>
          </a:p>
          <a:p>
            <a:pPr>
              <a:buNone/>
            </a:pPr>
            <a:r>
              <a:rPr lang="en-US" altLang="zh-CN"/>
              <a:t> </a:t>
            </a:r>
          </a:p>
          <a:p>
            <a:pPr>
              <a:buNone/>
            </a:pPr>
            <a:endParaRPr lang="en-US" altLang="zh-CN"/>
          </a:p>
          <a:p>
            <a:pPr>
              <a:buNone/>
            </a:pPr>
            <a:r>
              <a:rPr lang="en-US" altLang="zh-CN"/>
              <a:t>  cannot be smoothly deformed into others with a different winding number without passing energy barriers</a:t>
            </a:r>
          </a:p>
          <a:p>
            <a:pPr>
              <a:buNone/>
            </a:pPr>
            <a:endParaRPr lang="en-US" altLang="en-US"/>
          </a:p>
        </p:txBody>
      </p:sp>
      <p:pic>
        <p:nvPicPr>
          <p:cNvPr id="11266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170" y="2180035"/>
            <a:ext cx="2007394" cy="466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7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5772" y="3365383"/>
            <a:ext cx="4556522" cy="62746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89365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Content Placeholder 2"/>
          <p:cNvSpPr>
            <a:spLocks noGrp="1"/>
          </p:cNvSpPr>
          <p:nvPr>
            <p:ph idx="1"/>
          </p:nvPr>
        </p:nvSpPr>
        <p:spPr>
          <a:xfrm>
            <a:off x="1657350" y="1437086"/>
            <a:ext cx="5829300" cy="3992165"/>
          </a:xfrm>
        </p:spPr>
        <p:txBody>
          <a:bodyPr wrap="square" anchor="t">
            <a:normAutofit lnSpcReduction="10000"/>
          </a:bodyPr>
          <a:lstStyle/>
          <a:p>
            <a:r>
              <a:rPr lang="en-US" altLang="zh-CN"/>
              <a:t>However these field configurations with different winding numbers can tunnel to each other due to instantons.</a:t>
            </a:r>
          </a:p>
          <a:p>
            <a:endParaRPr lang="en-US" altLang="zh-CN"/>
          </a:p>
          <a:p>
            <a:r>
              <a:rPr lang="en-US" altLang="zh-CN"/>
              <a:t>So the physical vacuum has to include field configuration with all possible winding numbers thus has the form:</a:t>
            </a:r>
          </a:p>
          <a:p>
            <a:pPr>
              <a:buNone/>
            </a:pPr>
            <a:r>
              <a:rPr lang="en-US" altLang="zh-CN"/>
              <a:t>                             </a:t>
            </a:r>
          </a:p>
          <a:p>
            <a:endParaRPr lang="en-US" altLang="en-US"/>
          </a:p>
          <a:p>
            <a:pPr>
              <a:buNone/>
            </a:pPr>
            <a:endParaRPr lang="en-US" altLang="en-US"/>
          </a:p>
        </p:txBody>
      </p:sp>
      <p:pic>
        <p:nvPicPr>
          <p:cNvPr id="1229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3967" y="4644629"/>
            <a:ext cx="2478881" cy="56197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44682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Content Placeholder 2"/>
          <p:cNvSpPr>
            <a:spLocks noGrp="1"/>
          </p:cNvSpPr>
          <p:nvPr>
            <p:ph idx="1"/>
          </p:nvPr>
        </p:nvSpPr>
        <p:spPr/>
        <p:txBody>
          <a:bodyPr wrap="square" anchor="t"/>
          <a:lstStyle/>
          <a:p>
            <a:r>
              <a:rPr lang="en-US" altLang="zh-CN"/>
              <a:t>The \theta vacuum gives an additional effective interaction term:</a:t>
            </a:r>
            <a:endParaRPr lang="en-US" altLang="en-US"/>
          </a:p>
        </p:txBody>
      </p:sp>
      <p:pic>
        <p:nvPicPr>
          <p:cNvPr id="13314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294460"/>
            <a:ext cx="6759179" cy="185618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873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3"/>
          <p:cNvSpPr>
            <a:spLocks noGrp="1"/>
          </p:cNvSpPr>
          <p:nvPr>
            <p:ph type="body" idx="4294967295"/>
          </p:nvPr>
        </p:nvSpPr>
        <p:spPr>
          <a:xfrm>
            <a:off x="1505803" y="1562384"/>
            <a:ext cx="5829300" cy="3886200"/>
          </a:xfrm>
        </p:spPr>
        <p:txBody>
          <a:bodyPr wrap="square" anchor="t"/>
          <a:lstStyle/>
          <a:p>
            <a:pPr indent="-257175">
              <a:buNone/>
            </a:pPr>
            <a:endParaRPr lang="en-US" altLang="en-US" dirty="0"/>
          </a:p>
          <a:p>
            <a:pPr indent="-257175">
              <a:buNone/>
            </a:pPr>
            <a:endParaRPr lang="en-US" altLang="en-US" sz="1800" dirty="0"/>
          </a:p>
          <a:p>
            <a:pPr indent="-257175"/>
            <a:endParaRPr lang="en-US" altLang="en-US" dirty="0"/>
          </a:p>
          <a:p>
            <a:pPr indent="-257175"/>
            <a:r>
              <a:rPr lang="en-US" altLang="en-US" dirty="0"/>
              <a:t>This term violates CP invariance if </a:t>
            </a:r>
          </a:p>
          <a:p>
            <a:pPr indent="-257175"/>
            <a:r>
              <a:rPr lang="en-US" altLang="en-US" dirty="0"/>
              <a:t>The measurement of electric dipole moment of neutron gives a upper limit: </a:t>
            </a:r>
          </a:p>
        </p:txBody>
      </p:sp>
      <p:graphicFrame>
        <p:nvGraphicFramePr>
          <p:cNvPr id="14338" name="Object 5"/>
          <p:cNvGraphicFramePr>
            <a:graphicFrameLocks noChangeAspect="1"/>
          </p:cNvGraphicFramePr>
          <p:nvPr/>
        </p:nvGraphicFramePr>
        <p:xfrm>
          <a:off x="6731794" y="3090863"/>
          <a:ext cx="514350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2" r:id="rId3" imgW="8534400" imgH="4267200" progId="Equation.3">
                  <p:embed/>
                </p:oleObj>
              </mc:Choice>
              <mc:Fallback>
                <p:oleObj r:id="rId3" imgW="8534400" imgH="4267200" progId="Equation.3">
                  <p:embed/>
                  <p:pic>
                    <p:nvPicPr>
                      <p:cNvPr id="14338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31794" y="3090863"/>
                        <a:ext cx="514350" cy="257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6"/>
          <p:cNvGraphicFramePr>
            <a:graphicFrameLocks noChangeAspect="1"/>
          </p:cNvGraphicFramePr>
          <p:nvPr/>
        </p:nvGraphicFramePr>
        <p:xfrm>
          <a:off x="4065985" y="4542235"/>
          <a:ext cx="91440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3" r:id="rId5" imgW="14020800" imgH="5486400" progId="Equation.3">
                  <p:embed/>
                </p:oleObj>
              </mc:Choice>
              <mc:Fallback>
                <p:oleObj r:id="rId5" imgW="14020800" imgH="5486400" progId="Equation.3">
                  <p:embed/>
                  <p:pic>
                    <p:nvPicPr>
                      <p:cNvPr id="14339" name="Object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65985" y="4542235"/>
                        <a:ext cx="914400" cy="357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23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157" y="1572817"/>
            <a:ext cx="6750844" cy="378261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812494325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325" y="1674019"/>
            <a:ext cx="5715000" cy="22526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6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8495" y="4306492"/>
            <a:ext cx="2593181" cy="335756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41278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ctrTitle" idx="4294967295"/>
          </p:nvPr>
        </p:nvSpPr>
        <p:spPr>
          <a:xfrm>
            <a:off x="625854" y="900513"/>
            <a:ext cx="6816725" cy="1485900"/>
          </a:xfrm>
        </p:spPr>
        <p:txBody>
          <a:bodyPr wrap="square" anchor="ctr">
            <a:normAutofit/>
          </a:bodyPr>
          <a:lstStyle>
            <a:lvl1pPr lvl="0">
              <a:defRPr kern="1200"/>
            </a:lvl1pPr>
          </a:lstStyle>
          <a:p>
            <a:pPr lvl="0" eaLnBrk="1" hangingPunct="1"/>
            <a:r>
              <a:rPr lang="en-US" altLang="en-US" sz="3200" dirty="0"/>
              <a:t>To solve the strong CP problem, one introduces the        symmetry  which is spontaneously broken  </a:t>
            </a:r>
          </a:p>
        </p:txBody>
      </p:sp>
      <p:sp>
        <p:nvSpPr>
          <p:cNvPr id="17410" name="Rectangle 3"/>
          <p:cNvSpPr>
            <a:spLocks noGrp="1"/>
          </p:cNvSpPr>
          <p:nvPr>
            <p:ph type="subTitle" idx="4294967295"/>
          </p:nvPr>
        </p:nvSpPr>
        <p:spPr>
          <a:xfrm>
            <a:off x="1655928" y="3799195"/>
            <a:ext cx="5429250" cy="2000250"/>
          </a:xfrm>
        </p:spPr>
        <p:txBody>
          <a:bodyPr wrap="square" anchor="t"/>
          <a:lstStyle>
            <a:lvl1pPr marL="0" lvl="0" indent="0" algn="ctr">
              <a:defRPr kern="1200"/>
            </a:lvl1pPr>
            <a:lvl2pPr marL="457200" lvl="1" indent="-457200" algn="ctr">
              <a:defRPr kern="1200"/>
            </a:lvl2pPr>
            <a:lvl3pPr marL="914400" lvl="2" indent="-914400" algn="ctr">
              <a:defRPr kern="1200"/>
            </a:lvl3pPr>
            <a:lvl4pPr marL="1371600" lvl="3" indent="-1371600" algn="ctr">
              <a:defRPr kern="1200"/>
            </a:lvl4pPr>
            <a:lvl5pPr marL="1828800" lvl="4" indent="-1828800" algn="ctr">
              <a:defRPr kern="1200"/>
            </a:lvl5pPr>
          </a:lstStyle>
          <a:p>
            <a:pPr>
              <a:buNone/>
            </a:pPr>
            <a:r>
              <a:rPr lang="en-US" altLang="en-US" dirty="0"/>
              <a:t>                   </a:t>
            </a:r>
            <a:r>
              <a:rPr lang="en-US" altLang="en-US" sz="2700" dirty="0"/>
              <a:t>relaxes to zero during QCD phase transition.</a:t>
            </a:r>
          </a:p>
          <a:p>
            <a:pPr>
              <a:buNone/>
            </a:pPr>
            <a:endParaRPr lang="en-US" altLang="en-US" dirty="0"/>
          </a:p>
          <a:p>
            <a:pPr>
              <a:buNone/>
            </a:pPr>
            <a:endParaRPr lang="en-US" altLang="en-US" dirty="0"/>
          </a:p>
        </p:txBody>
      </p:sp>
      <p:graphicFrame>
        <p:nvGraphicFramePr>
          <p:cNvPr id="17411" name="Object 4"/>
          <p:cNvGraphicFramePr>
            <a:graphicFrameLocks noChangeAspect="1"/>
          </p:cNvGraphicFramePr>
          <p:nvPr/>
        </p:nvGraphicFramePr>
        <p:xfrm>
          <a:off x="1143000" y="857250"/>
          <a:ext cx="685800" cy="148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6" r:id="rId3" imgW="2743200" imgH="4267200" progId="Equation.DSMT4">
                  <p:embed/>
                </p:oleObj>
              </mc:Choice>
              <mc:Fallback>
                <p:oleObj r:id="rId3" imgW="2743200" imgH="4267200" progId="Equation.DSMT4">
                  <p:embed/>
                  <p:pic>
                    <p:nvPicPr>
                      <p:cNvPr id="17411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857250"/>
                        <a:ext cx="685800" cy="14882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6991388"/>
              </p:ext>
            </p:extLst>
          </p:nvPr>
        </p:nvGraphicFramePr>
        <p:xfrm>
          <a:off x="3164455" y="1518549"/>
          <a:ext cx="628650" cy="341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7" r:id="rId5" imgW="10668000" imgH="5791200" progId="Equation.3">
                  <p:embed/>
                </p:oleObj>
              </mc:Choice>
              <mc:Fallback>
                <p:oleObj r:id="rId5" imgW="10668000" imgH="5791200" progId="Equation.3">
                  <p:embed/>
                  <p:pic>
                    <p:nvPicPr>
                      <p:cNvPr id="17412" name="Object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64455" y="1518549"/>
                        <a:ext cx="628650" cy="3417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13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1392" y="2584847"/>
            <a:ext cx="6165056" cy="11287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4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0188" y="3833813"/>
            <a:ext cx="1706166" cy="439341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13652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 wrap="square" anchor="ctr"/>
          <a:lstStyle/>
          <a:p>
            <a:r>
              <a:rPr lang="en-US" altLang="zh-CN"/>
              <a:t>A example: the KSVZ axion</a:t>
            </a:r>
            <a:endParaRPr lang="en-US" altLang="en-US"/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 wrap="square" anchor="t"/>
          <a:lstStyle/>
          <a:p>
            <a:r>
              <a:rPr lang="en-US" altLang="zh-CN"/>
              <a:t>One introduces an new complex scalar and a new heavy quark Q.</a:t>
            </a:r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pPr>
              <a:buNone/>
            </a:pPr>
            <a:r>
              <a:rPr lang="en-US" altLang="en-US"/>
              <a:t>=&gt;</a:t>
            </a:r>
          </a:p>
          <a:p>
            <a:endParaRPr lang="en-US" altLang="en-US"/>
          </a:p>
        </p:txBody>
      </p:sp>
      <p:pic>
        <p:nvPicPr>
          <p:cNvPr id="18435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1836" y="3699274"/>
            <a:ext cx="2849165" cy="157400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6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1" y="4508899"/>
            <a:ext cx="2260997" cy="47863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7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5919" y="3327799"/>
            <a:ext cx="3420666" cy="87749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89546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Content Placeholder 2"/>
          <p:cNvSpPr>
            <a:spLocks noGrp="1"/>
          </p:cNvSpPr>
          <p:nvPr>
            <p:ph idx="1"/>
          </p:nvPr>
        </p:nvSpPr>
        <p:spPr/>
        <p:txBody>
          <a:bodyPr wrap="square" anchor="t"/>
          <a:lstStyle/>
          <a:p>
            <a:r>
              <a:rPr lang="en-US" altLang="zh-CN"/>
              <a:t>The ABJ anomaly gives the required effective axion-gluon-gluon coupling.</a:t>
            </a:r>
            <a:endParaRPr lang="en-US" altLang="en-US"/>
          </a:p>
        </p:txBody>
      </p:sp>
      <p:pic>
        <p:nvPicPr>
          <p:cNvPr id="19458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123" y="3294460"/>
            <a:ext cx="5664994" cy="1757363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46531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body" idx="4294967295"/>
          </p:nvPr>
        </p:nvSpPr>
        <p:spPr>
          <a:xfrm>
            <a:off x="3294063" y="1314450"/>
            <a:ext cx="5849937" cy="4308475"/>
          </a:xfrm>
        </p:spPr>
        <p:txBody>
          <a:bodyPr wrap="square" anchor="t"/>
          <a:lstStyle/>
          <a:p>
            <a:pPr indent="-257175"/>
            <a:r>
              <a:rPr lang="en-US" altLang="en-US"/>
              <a:t>After QCD phase transition, the “PQ” Nambu-Goldstone boson acquires mass due to instanton effects, hence becoming a quasi-Nambu-Goldstone boson, the “axion”.</a:t>
            </a:r>
          </a:p>
          <a:p>
            <a:pPr indent="-257175"/>
            <a:endParaRPr lang="en-US" altLang="en-US"/>
          </a:p>
          <a:p>
            <a:pPr indent="-257175"/>
            <a:endParaRPr lang="en-US" altLang="en-US"/>
          </a:p>
          <a:p>
            <a:pPr indent="-257175">
              <a:buNone/>
            </a:pPr>
            <a:endParaRPr lang="en-US" altLang="en-US"/>
          </a:p>
          <a:p>
            <a:pPr indent="-257175">
              <a:buNone/>
            </a:pPr>
            <a:endParaRPr lang="en-US" altLang="en-US"/>
          </a:p>
        </p:txBody>
      </p:sp>
      <p:pic>
        <p:nvPicPr>
          <p:cNvPr id="20482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064" y="3387756"/>
            <a:ext cx="4455319" cy="141089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477330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标题 5121"/>
          <p:cNvSpPr>
            <a:spLocks noGrp="1"/>
          </p:cNvSpPr>
          <p:nvPr>
            <p:ph type="title"/>
          </p:nvPr>
        </p:nvSpPr>
        <p:spPr/>
        <p:txBody>
          <a:bodyPr wrap="square" anchor="ctr"/>
          <a:lstStyle/>
          <a:p>
            <a:r>
              <a:rPr lang="en-US" altLang="x-none" dirty="0"/>
              <a:t>Axion like particles</a:t>
            </a:r>
          </a:p>
        </p:txBody>
      </p:sp>
      <p:sp>
        <p:nvSpPr>
          <p:cNvPr id="5123" name="文本占位符 5122"/>
          <p:cNvSpPr>
            <a:spLocks noGrp="1"/>
          </p:cNvSpPr>
          <p:nvPr>
            <p:ph idx="1"/>
          </p:nvPr>
        </p:nvSpPr>
        <p:spPr>
          <a:ln>
            <a:miter/>
          </a:ln>
        </p:spPr>
        <p:txBody>
          <a:bodyPr vert="horz" wrap="square" anchor="t"/>
          <a:lstStyle/>
          <a:p>
            <a:pPr marL="1429" indent="-258604" fontAlgn="base">
              <a:buNone/>
            </a:pPr>
            <a:r>
              <a:rPr lang="en-US" altLang="x-none" strike="noStrike" noProof="1"/>
              <a:t>interested background fields in string theory:</a:t>
            </a:r>
          </a:p>
          <a:p>
            <a:pPr marL="1429" indent="-1429" fontAlgn="base"/>
            <a:r>
              <a:rPr lang="en-US" altLang="x-none" strike="noStrike" noProof="1"/>
              <a:t> the metric </a:t>
            </a:r>
          </a:p>
          <a:p>
            <a:pPr marL="1429" indent="-1429" fontAlgn="base"/>
            <a:r>
              <a:rPr lang="en-US" altLang="x-none" strike="noStrike" noProof="1"/>
              <a:t> the two-form gauge antisymmetric field</a:t>
            </a:r>
          </a:p>
          <a:p>
            <a:pPr marL="1429" indent="-1429" fontAlgn="base"/>
            <a:r>
              <a:rPr lang="en-US" altLang="x-none" strike="noStrike" noProof="1"/>
              <a:t> dilaton</a:t>
            </a:r>
          </a:p>
          <a:p>
            <a:pPr marL="1429" indent="-258604" fontAlgn="base">
              <a:buNone/>
            </a:pPr>
            <a:r>
              <a:rPr lang="en-US" altLang="x-none" strike="noStrike" noProof="1"/>
              <a:t>... </a:t>
            </a:r>
            <a:endParaRPr lang="zh-CN" altLang="en-US" strike="noStrike" noProof="1"/>
          </a:p>
        </p:txBody>
      </p:sp>
      <p:pic>
        <p:nvPicPr>
          <p:cNvPr id="22531" name="图片 51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834" y="2349103"/>
            <a:ext cx="708422" cy="32980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2" name="图片 51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3272" y="2928067"/>
            <a:ext cx="519113" cy="371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3" name="图片 51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6676" y="3429000"/>
            <a:ext cx="664369" cy="37147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94494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标题 6145"/>
          <p:cNvSpPr>
            <a:spLocks noGrp="1"/>
          </p:cNvSpPr>
          <p:nvPr>
            <p:ph type="title"/>
          </p:nvPr>
        </p:nvSpPr>
        <p:spPr/>
        <p:txBody>
          <a:bodyPr wrap="square" anchor="ctr"/>
          <a:lstStyle/>
          <a:p>
            <a:r>
              <a:rPr lang="en-US" altLang="x-none" dirty="0"/>
              <a:t>Axion like particles</a:t>
            </a:r>
            <a:endParaRPr lang="zh-CN" altLang="en-US" dirty="0"/>
          </a:p>
        </p:txBody>
      </p:sp>
      <p:sp>
        <p:nvSpPr>
          <p:cNvPr id="21506" name="文本占位符 6146"/>
          <p:cNvSpPr>
            <a:spLocks noGrp="1"/>
          </p:cNvSpPr>
          <p:nvPr>
            <p:ph idx="1"/>
          </p:nvPr>
        </p:nvSpPr>
        <p:spPr>
          <a:ln>
            <a:miter/>
          </a:ln>
        </p:spPr>
        <p:txBody>
          <a:bodyPr wrap="square" anchor="t"/>
          <a:lstStyle/>
          <a:p>
            <a:pPr fontAlgn="base"/>
            <a:r>
              <a:rPr lang="en-US" altLang="x-none" strike="noStrike" noProof="1"/>
              <a:t>alps arises due to compactification of the antisymmetric tensor fields </a:t>
            </a:r>
          </a:p>
          <a:p>
            <a:pPr fontAlgn="base"/>
            <a:endParaRPr lang="en-US" altLang="x-none" strike="noStrike" noProof="1"/>
          </a:p>
          <a:p>
            <a:pPr fontAlgn="base"/>
            <a:endParaRPr lang="en-US" altLang="x-none" strike="noStrike" noProof="1"/>
          </a:p>
          <a:p>
            <a:pPr fontAlgn="base"/>
            <a:r>
              <a:rPr lang="en-US" altLang="x-none" strike="noStrike" noProof="1"/>
              <a:t>the x are non-compact coordinate, y are compact coordinates.</a:t>
            </a:r>
          </a:p>
          <a:p>
            <a:pPr marL="0" indent="0" fontAlgn="base">
              <a:buNone/>
            </a:pPr>
            <a:endParaRPr lang="en-US" altLang="x-none" strike="noStrike" noProof="1"/>
          </a:p>
          <a:p>
            <a:pPr fontAlgn="base"/>
            <a:endParaRPr lang="zh-CN" altLang="en-US" strike="noStrike" noProof="1"/>
          </a:p>
        </p:txBody>
      </p:sp>
      <p:pic>
        <p:nvPicPr>
          <p:cNvPr id="23555" name="图片 61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0877" y="2754966"/>
            <a:ext cx="2827735" cy="621506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11034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标题 7169"/>
          <p:cNvSpPr>
            <a:spLocks noGrp="1"/>
          </p:cNvSpPr>
          <p:nvPr>
            <p:ph type="title"/>
          </p:nvPr>
        </p:nvSpPr>
        <p:spPr/>
        <p:txBody>
          <a:bodyPr wrap="square" anchor="ctr"/>
          <a:lstStyle/>
          <a:p>
            <a:r>
              <a:rPr lang="en-US" altLang="x-none" dirty="0"/>
              <a:t>Axion like particles</a:t>
            </a:r>
            <a:endParaRPr lang="zh-CN" altLang="en-US" dirty="0"/>
          </a:p>
        </p:txBody>
      </p:sp>
      <p:sp>
        <p:nvSpPr>
          <p:cNvPr id="24578" name="文本占位符 7170"/>
          <p:cNvSpPr>
            <a:spLocks noGrp="1"/>
          </p:cNvSpPr>
          <p:nvPr>
            <p:ph idx="1"/>
          </p:nvPr>
        </p:nvSpPr>
        <p:spPr/>
        <p:txBody>
          <a:bodyPr wrap="square" anchor="t"/>
          <a:lstStyle/>
          <a:p>
            <a:r>
              <a:rPr lang="en-US" altLang="x-none" dirty="0"/>
              <a:t>the zero mode acquires a potential due to non-perturbative effects on the compactifying cycle.</a:t>
            </a:r>
          </a:p>
          <a:p>
            <a:r>
              <a:rPr lang="en-US" altLang="x-none" dirty="0"/>
              <a:t>The effective Lagrangian in four dimension:</a:t>
            </a:r>
          </a:p>
          <a:p>
            <a:endParaRPr lang="zh-CN" altLang="en-US" dirty="0"/>
          </a:p>
        </p:txBody>
      </p:sp>
      <p:pic>
        <p:nvPicPr>
          <p:cNvPr id="24579" name="图片 71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049" y="3494683"/>
            <a:ext cx="4249340" cy="1013222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87747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ctrTitle"/>
          </p:nvPr>
        </p:nvSpPr>
        <p:spPr>
          <a:xfrm>
            <a:off x="1602581" y="1302544"/>
            <a:ext cx="5829300" cy="1957388"/>
          </a:xfrm>
        </p:spPr>
        <p:txBody>
          <a:bodyPr wrap="square" anchor="ctr"/>
          <a:lstStyle/>
          <a:p>
            <a:pPr defTabSz="0"/>
            <a:r>
              <a:rPr lang="en-US" altLang="x-none" sz="3000" dirty="0">
                <a:latin typeface="Times New Roman" panose="02020603050405020304" pitchFamily="2" charset="0"/>
                <a:ea typeface="+mj-ea"/>
                <a:sym typeface="Times New Roman" panose="02020603050405020304" pitchFamily="2" charset="0"/>
              </a:rPr>
              <a:t>ALPs</a:t>
            </a:r>
            <a:br>
              <a:rPr lang="zh-CN" altLang="en-US" sz="2400" dirty="0">
                <a:latin typeface="Times New Roman" panose="02020603050405020304" pitchFamily="2" charset="0"/>
                <a:ea typeface="+mj-ea"/>
                <a:sym typeface="Times New Roman" panose="02020603050405020304" pitchFamily="2" charset="0"/>
              </a:rPr>
            </a:br>
            <a:endParaRPr lang="en-US" altLang="x-none" sz="2400" dirty="0">
              <a:latin typeface="Times New Roman" panose="02020603050405020304" pitchFamily="2" charset="0"/>
              <a:ea typeface="+mj-ea"/>
              <a:sym typeface="Times New Roman" panose="02020603050405020304" pitchFamily="2" charset="0"/>
            </a:endParaRPr>
          </a:p>
        </p:txBody>
      </p:sp>
      <p:sp>
        <p:nvSpPr>
          <p:cNvPr id="25602" name="Rectangle 3"/>
          <p:cNvSpPr>
            <a:spLocks noGrp="1"/>
          </p:cNvSpPr>
          <p:nvPr>
            <p:ph type="subTitle" idx="1"/>
          </p:nvPr>
        </p:nvSpPr>
        <p:spPr>
          <a:xfrm>
            <a:off x="2171700" y="2602550"/>
            <a:ext cx="4800600" cy="2299688"/>
          </a:xfrm>
        </p:spPr>
        <p:txBody>
          <a:bodyPr wrap="square" anchor="t">
            <a:noAutofit/>
          </a:bodyPr>
          <a:lstStyle>
            <a:lvl1pPr marL="0" lvl="0" indent="0" algn="ctr">
              <a:defRPr kern="1200"/>
            </a:lvl1pPr>
            <a:lvl2pPr marL="457200" lvl="1" indent="-457200" algn="ctr">
              <a:defRPr kern="1200"/>
            </a:lvl2pPr>
            <a:lvl3pPr marL="914400" lvl="2" indent="-914400" algn="ctr">
              <a:defRPr kern="1200"/>
            </a:lvl3pPr>
            <a:lvl4pPr marL="1371600" lvl="3" indent="-1371600" algn="ctr">
              <a:defRPr kern="1200"/>
            </a:lvl4pPr>
            <a:lvl5pPr marL="1828800" lvl="4" indent="-1828800" algn="ctr">
              <a:defRPr kern="1200"/>
            </a:lvl5pPr>
          </a:lstStyle>
          <a:p>
            <a:pPr algn="l"/>
            <a:r>
              <a:rPr lang="en-US" altLang="x-none" sz="3300" dirty="0"/>
              <a:t>So if the string theory is true, alps exist inevitably.</a:t>
            </a:r>
          </a:p>
          <a:p>
            <a:pPr algn="l"/>
            <a:endParaRPr lang="zh-CN" altLang="en-US" sz="3300" dirty="0"/>
          </a:p>
          <a:p>
            <a:pPr algn="l"/>
            <a:r>
              <a:rPr lang="en-US" altLang="x-none" sz="3300" dirty="0"/>
              <a:t>Question is: what is the mass?</a:t>
            </a:r>
            <a:endParaRPr lang="zh-CN" altLang="en-US" sz="3300" dirty="0"/>
          </a:p>
        </p:txBody>
      </p:sp>
    </p:spTree>
    <p:extLst>
      <p:ext uri="{BB962C8B-B14F-4D97-AF65-F5344CB8AC3E}">
        <p14:creationId xmlns:p14="http://schemas.microsoft.com/office/powerpoint/2010/main" val="53061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2"/>
          <p:cNvSpPr>
            <a:spLocks noGrp="1"/>
          </p:cNvSpPr>
          <p:nvPr>
            <p:ph type="ctrTitle"/>
          </p:nvPr>
        </p:nvSpPr>
        <p:spPr>
          <a:xfrm>
            <a:off x="1656874" y="1089422"/>
            <a:ext cx="5624513" cy="857250"/>
          </a:xfrm>
        </p:spPr>
        <p:txBody>
          <a:bodyPr wrap="square" anchor="ctr"/>
          <a:lstStyle/>
          <a:p>
            <a:r>
              <a:rPr lang="en-US" altLang="zh-CN" sz="3300" dirty="0">
                <a:latin typeface="+mj-lt"/>
                <a:ea typeface="+mj-ea"/>
                <a:sym typeface="Times New Roman" panose="02020603050405020304" pitchFamily="2" charset="0"/>
              </a:rPr>
              <a:t>Spin 1, dark photons</a:t>
            </a:r>
          </a:p>
        </p:txBody>
      </p:sp>
      <p:sp>
        <p:nvSpPr>
          <p:cNvPr id="41985" name="内容占位符 1"/>
          <p:cNvSpPr>
            <a:spLocks noGrp="1"/>
          </p:cNvSpPr>
          <p:nvPr>
            <p:ph type="subTitle" idx="1"/>
          </p:nvPr>
        </p:nvSpPr>
        <p:spPr>
          <a:xfrm>
            <a:off x="1796653" y="2240756"/>
            <a:ext cx="5556647" cy="3211116"/>
          </a:xfrm>
        </p:spPr>
        <p:txBody>
          <a:bodyPr wrap="square" anchor="t"/>
          <a:lstStyle/>
          <a:p>
            <a:pPr marL="257175" indent="-257175" algn="l"/>
            <a:r>
              <a:rPr lang="en-US" altLang="zh-CN" sz="2400" dirty="0">
                <a:latin typeface="+mn-lt"/>
                <a:ea typeface="+mn-ea"/>
                <a:sym typeface="Times New Roman" panose="02020603050405020304" pitchFamily="2" charset="0"/>
              </a:rPr>
              <a:t>A h</a:t>
            </a:r>
            <a:r>
              <a:rPr lang="zh-CN" altLang="en-US" sz="2400" dirty="0">
                <a:latin typeface="+mn-lt"/>
                <a:ea typeface="+mn-ea"/>
                <a:sym typeface="Times New Roman" panose="02020603050405020304" pitchFamily="2" charset="0"/>
              </a:rPr>
              <a:t>idden </a:t>
            </a:r>
            <a:r>
              <a:rPr lang="en-US" altLang="zh-CN" sz="2400" dirty="0">
                <a:latin typeface="+mn-lt"/>
                <a:ea typeface="+mn-ea"/>
                <a:sym typeface="Times New Roman" panose="02020603050405020304" pitchFamily="2" charset="0"/>
              </a:rPr>
              <a:t>sector particle</a:t>
            </a:r>
            <a:endParaRPr lang="zh-CN" altLang="en-US" sz="2400" dirty="0">
              <a:latin typeface="+mn-lt"/>
              <a:ea typeface="+mn-ea"/>
              <a:sym typeface="Times New Roman" panose="02020603050405020304" pitchFamily="2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27</a:t>
            </a:fld>
            <a:endParaRPr lang="zh-CN" altLang="en-US"/>
          </a:p>
        </p:txBody>
      </p:sp>
      <p:pic>
        <p:nvPicPr>
          <p:cNvPr id="41987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587" y="2726531"/>
            <a:ext cx="5024438" cy="3253979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标题 1"/>
          <p:cNvSpPr>
            <a:spLocks noGrp="1"/>
          </p:cNvSpPr>
          <p:nvPr>
            <p:ph type="title"/>
          </p:nvPr>
        </p:nvSpPr>
        <p:spPr/>
        <p:txBody>
          <a:bodyPr wrap="square" anchor="ctr"/>
          <a:lstStyle/>
          <a:p>
            <a:r>
              <a:rPr lang="en-US" altLang="zh-CN"/>
              <a:t>Dark photons</a:t>
            </a:r>
            <a:br>
              <a:rPr lang="zh-CN" altLang="en-US"/>
            </a:br>
            <a:endParaRPr lang="zh-CN" altLang="en-US"/>
          </a:p>
        </p:txBody>
      </p:sp>
      <p:pic>
        <p:nvPicPr>
          <p:cNvPr id="43010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6748" y="2180035"/>
            <a:ext cx="4036219" cy="1152525"/>
          </a:xfr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28</a:t>
            </a:fld>
            <a:endParaRPr lang="zh-CN" altLang="en-US"/>
          </a:p>
        </p:txBody>
      </p:sp>
      <p:pic>
        <p:nvPicPr>
          <p:cNvPr id="43011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7019" y="3800475"/>
            <a:ext cx="3940969" cy="13287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/>
          </p:cNvSpPr>
          <p:nvPr/>
        </p:nvSpPr>
        <p:spPr>
          <a:xfrm>
            <a:off x="1614488" y="1705571"/>
            <a:ext cx="5915025" cy="745629"/>
          </a:xfrm>
          <a:prstGeom prst="rect">
            <a:avLst/>
          </a:prstGeom>
        </p:spPr>
        <p:txBody>
          <a:bodyPr vert="horz" wrap="square" lIns="51435" tIns="25718" rIns="51435" bIns="2571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eaLnBrk="1" hangingPunct="1"/>
            <a:r>
              <a:rPr lang="en-US" altLang="zh-CN" sz="2475" dirty="0"/>
              <a:t>Misalignment mechanism:</a:t>
            </a:r>
            <a:endParaRPr lang="zh-CN" altLang="en-US" sz="2475" dirty="0"/>
          </a:p>
        </p:txBody>
      </p:sp>
      <p:sp>
        <p:nvSpPr>
          <p:cNvPr id="7172" name="Rectangle 3"/>
          <p:cNvSpPr>
            <a:spLocks noGrp="1"/>
          </p:cNvSpPr>
          <p:nvPr/>
        </p:nvSpPr>
        <p:spPr>
          <a:xfrm>
            <a:off x="2386013" y="2608005"/>
            <a:ext cx="4371975" cy="2314575"/>
          </a:xfrm>
          <a:prstGeom prst="rect">
            <a:avLst/>
          </a:prstGeom>
        </p:spPr>
        <p:txBody>
          <a:bodyPr vert="horz" wrap="square" lIns="51435" tIns="25718" rIns="51435" bIns="25718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80000"/>
              </a:lnSpc>
              <a:buNone/>
            </a:pPr>
            <a:endParaRPr lang="en-US" altLang="zh-CN" sz="1575" noProof="1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756" y="2333149"/>
            <a:ext cx="3698320" cy="6865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3517" y="3438406"/>
            <a:ext cx="3576876" cy="21681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3199" y="3724752"/>
            <a:ext cx="2335292" cy="1538050"/>
          </a:xfrm>
          <a:prstGeom prst="rect">
            <a:avLst/>
          </a:prstGeom>
        </p:spPr>
      </p:pic>
      <p:sp>
        <p:nvSpPr>
          <p:cNvPr id="2" name="Rectangle 3"/>
          <p:cNvSpPr>
            <a:spLocks noGrp="1"/>
          </p:cNvSpPr>
          <p:nvPr/>
        </p:nvSpPr>
        <p:spPr>
          <a:xfrm>
            <a:off x="2481262" y="3092292"/>
            <a:ext cx="4376738" cy="276701"/>
          </a:xfrm>
          <a:prstGeom prst="rect">
            <a:avLst/>
          </a:prstGeom>
        </p:spPr>
        <p:txBody>
          <a:bodyPr vert="horz" wrap="square" lIns="51435" tIns="25718" rIns="51435" bIns="25718" rtlCol="0" anchor="t">
            <a:normAutofit fontScale="97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80000"/>
              </a:lnSpc>
              <a:buNone/>
            </a:pPr>
            <a:r>
              <a:rPr lang="en-US" altLang="zh-CN" sz="1575" noProof="1">
                <a:latin typeface="+mj-lt"/>
              </a:rPr>
              <a:t>during the radiation dominated era: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标题 1"/>
          <p:cNvSpPr>
            <a:spLocks noGrp="1"/>
          </p:cNvSpPr>
          <p:nvPr>
            <p:ph type="title"/>
          </p:nvPr>
        </p:nvSpPr>
        <p:spPr>
          <a:xfrm>
            <a:off x="1564720" y="1131094"/>
            <a:ext cx="5915025" cy="745629"/>
          </a:xfrm>
        </p:spPr>
        <p:txBody>
          <a:bodyPr wrap="square" anchor="ctr"/>
          <a:lstStyle/>
          <a:p>
            <a:r>
              <a:rPr lang="en-US" altLang="zh-CN"/>
              <a:t>Dark photons</a:t>
            </a:r>
          </a:p>
        </p:txBody>
      </p:sp>
      <p:sp>
        <p:nvSpPr>
          <p:cNvPr id="45058" name="内容占位符 2"/>
          <p:cNvSpPr>
            <a:spLocks noGrp="1"/>
          </p:cNvSpPr>
          <p:nvPr>
            <p:ph idx="1"/>
          </p:nvPr>
        </p:nvSpPr>
        <p:spPr>
          <a:xfrm>
            <a:off x="1614488" y="2527102"/>
            <a:ext cx="5915025" cy="2447628"/>
          </a:xfrm>
        </p:spPr>
        <p:txBody>
          <a:bodyPr wrap="square" anchor="t">
            <a:normAutofit fontScale="90000" lnSpcReduction="20000"/>
          </a:bodyPr>
          <a:lstStyle/>
          <a:p>
            <a:r>
              <a:rPr lang="en-US" altLang="zh-CN"/>
              <a:t>Decay channel</a:t>
            </a:r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en-US" altLang="zh-CN"/>
              <a:t>Decay rate: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30</a:t>
            </a:fld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1876" y="2891671"/>
            <a:ext cx="1921312" cy="142732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5952" y="2527102"/>
            <a:ext cx="798314" cy="2350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2247" y="4634389"/>
            <a:ext cx="2413874" cy="7533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标题 1"/>
          <p:cNvSpPr>
            <a:spLocks noGrp="1"/>
          </p:cNvSpPr>
          <p:nvPr>
            <p:ph type="title"/>
          </p:nvPr>
        </p:nvSpPr>
        <p:spPr/>
        <p:txBody>
          <a:bodyPr wrap="square" anchor="ctr"/>
          <a:lstStyle/>
          <a:p>
            <a:r>
              <a:rPr lang="en-US" altLang="zh-CN"/>
              <a:t>Dark Photons</a:t>
            </a:r>
            <a:br>
              <a:rPr lang="zh-CN" altLang="en-US"/>
            </a:br>
            <a:endParaRPr lang="zh-CN" altLang="en-US"/>
          </a:p>
        </p:txBody>
      </p:sp>
      <p:sp>
        <p:nvSpPr>
          <p:cNvPr id="47106" name="内容占位符 2"/>
          <p:cNvSpPr>
            <a:spLocks noGrp="1"/>
          </p:cNvSpPr>
          <p:nvPr>
            <p:ph idx="1"/>
          </p:nvPr>
        </p:nvSpPr>
        <p:spPr>
          <a:xfrm>
            <a:off x="1586984" y="2451378"/>
            <a:ext cx="5915025" cy="2447628"/>
          </a:xfrm>
        </p:spPr>
        <p:txBody>
          <a:bodyPr wrap="square" anchor="t"/>
          <a:lstStyle/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31</a:t>
            </a:fld>
            <a:endParaRPr lang="zh-CN" altLang="en-US"/>
          </a:p>
        </p:txBody>
      </p:sp>
      <p:sp>
        <p:nvSpPr>
          <p:cNvPr id="45058" name="内容占位符 2"/>
          <p:cNvSpPr>
            <a:spLocks noGrp="1"/>
          </p:cNvSpPr>
          <p:nvPr/>
        </p:nvSpPr>
        <p:spPr>
          <a:xfrm>
            <a:off x="1685925" y="2598539"/>
            <a:ext cx="5915025" cy="2447628"/>
          </a:xfrm>
          <a:prstGeom prst="rect">
            <a:avLst/>
          </a:prstGeom>
        </p:spPr>
        <p:txBody>
          <a:bodyPr vert="horz" wrap="square" lIns="51435" tIns="25718" rIns="51435" bIns="25718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575"/>
              <a:t>Spectrum:</a:t>
            </a:r>
          </a:p>
          <a:p>
            <a:endParaRPr lang="zh-CN" altLang="en-US" sz="1575"/>
          </a:p>
          <a:p>
            <a:endParaRPr lang="zh-CN" altLang="en-US" sz="1575"/>
          </a:p>
          <a:p>
            <a:endParaRPr lang="zh-CN" altLang="en-US" sz="1575"/>
          </a:p>
          <a:p>
            <a:r>
              <a:rPr lang="en-US" altLang="zh-CN" sz="1575"/>
              <a:t>orthopositronium</a:t>
            </a:r>
            <a:r>
              <a:rPr lang="zh-CN" altLang="en-US" sz="1575"/>
              <a:t>：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2004" y="3817263"/>
            <a:ext cx="1904881" cy="139017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9685" y="4053007"/>
            <a:ext cx="1047631" cy="84617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9667" y="1705214"/>
            <a:ext cx="3297555" cy="18352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标题 1"/>
          <p:cNvSpPr>
            <a:spLocks noGrp="1"/>
          </p:cNvSpPr>
          <p:nvPr>
            <p:ph type="title"/>
          </p:nvPr>
        </p:nvSpPr>
        <p:spPr/>
        <p:txBody>
          <a:bodyPr wrap="square" anchor="ctr"/>
          <a:lstStyle/>
          <a:p>
            <a:r>
              <a:rPr lang="en-US" altLang="zh-CN"/>
              <a:t>Dark matter halos</a:t>
            </a:r>
          </a:p>
        </p:txBody>
      </p:sp>
      <p:sp>
        <p:nvSpPr>
          <p:cNvPr id="48130" name="内容占位符 2"/>
          <p:cNvSpPr>
            <a:spLocks noGrp="1"/>
          </p:cNvSpPr>
          <p:nvPr>
            <p:ph idx="1"/>
          </p:nvPr>
        </p:nvSpPr>
        <p:spPr>
          <a:xfrm>
            <a:off x="2369939" y="2619078"/>
            <a:ext cx="4371975" cy="2314575"/>
          </a:xfrm>
        </p:spPr>
        <p:txBody>
          <a:bodyPr wrap="square" anchor="t"/>
          <a:lstStyle/>
          <a:p>
            <a:r>
              <a:rPr lang="en-US" altLang="zh-CN"/>
              <a:t>up to 95% percent galaxy mass which is of order 10^(12) solar mass.</a:t>
            </a:r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32</a:t>
            </a:fld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8854" y="4110871"/>
            <a:ext cx="2941796" cy="13955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The distortion of spectrum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Cosmology red-shift, Gravitational red-shift, Kinetic red-shift...</a:t>
            </a:r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pPr marL="0" indent="0">
              <a:buNone/>
            </a:pP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33</a:t>
            </a:fld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6094" y="3131107"/>
            <a:ext cx="2049899" cy="181808"/>
          </a:xfrm>
          <a:prstGeom prst="rect">
            <a:avLst/>
          </a:prstGeom>
        </p:spPr>
      </p:pic>
      <p:graphicFrame>
        <p:nvGraphicFramePr>
          <p:cNvPr id="6" name="对象 5"/>
          <p:cNvGraphicFramePr/>
          <p:nvPr/>
        </p:nvGraphicFramePr>
        <p:xfrm>
          <a:off x="2970728" y="3435430"/>
          <a:ext cx="2848214" cy="1608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r:id="rId4" imgW="7308850" imgH="4438650" progId="Paint.Picture">
                  <p:embed/>
                </p:oleObj>
              </mc:Choice>
              <mc:Fallback>
                <p:oleObj r:id="rId4" imgW="7308850" imgH="4438650" progId="Paint.Picture">
                  <p:embed/>
                  <p:pic>
                    <p:nvPicPr>
                      <p:cNvPr id="0" name="图片 6"/>
                      <p:cNvPicPr/>
                      <p:nvPr/>
                    </p:nvPicPr>
                    <p:blipFill>
                      <a:blip r:embed="rId5"/>
                    </p:blipFill>
                    <p:spPr>
                      <a:xfrm>
                        <a:off x="2970728" y="3435430"/>
                        <a:ext cx="2848214" cy="1608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3278" y="5207317"/>
            <a:ext cx="2118360" cy="3133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The flux from the M31 received on the earth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34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654" y="2263855"/>
            <a:ext cx="5036344" cy="288893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51434" y="5592128"/>
            <a:ext cx="3110389" cy="26270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base">
              <a:lnSpc>
                <a:spcPct val="80000"/>
              </a:lnSpc>
            </a:pPr>
            <a:r>
              <a:rPr lang="en-US" altLang="zh-CN" sz="1350" dirty="0">
                <a:latin typeface="+mj-lt"/>
                <a:sym typeface="+mn-ea"/>
              </a:rPr>
              <a:t>Q. Yang, H. Di, PRD 95 (2017), 075032.</a:t>
            </a:r>
            <a:endParaRPr lang="zh-CN" altLang="en-US" sz="135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标题 1"/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 fontScale="90000"/>
          </a:bodyPr>
          <a:lstStyle/>
          <a:p>
            <a:r>
              <a:rPr lang="en-US" altLang="zh-CN"/>
              <a:t>Atomic transitions to detect dark photons</a:t>
            </a:r>
            <a:br>
              <a:rPr lang="en-US" altLang="zh-CN"/>
            </a:br>
            <a:r>
              <a:rPr lang="en-US" altLang="zh-CN" sz="1500"/>
              <a:t>Q. Yang, H. Di, Phys.Lett. B780 (2018) 622</a:t>
            </a:r>
          </a:p>
        </p:txBody>
      </p:sp>
      <p:sp>
        <p:nvSpPr>
          <p:cNvPr id="45058" name="内容占位符 2"/>
          <p:cNvSpPr>
            <a:spLocks noGrp="1"/>
          </p:cNvSpPr>
          <p:nvPr>
            <p:ph idx="1"/>
          </p:nvPr>
        </p:nvSpPr>
        <p:spPr/>
        <p:txBody>
          <a:bodyPr wrap="square" anchor="t"/>
          <a:lstStyle/>
          <a:p>
            <a:r>
              <a:rPr lang="en-US" altLang="zh-CN"/>
              <a:t>small velocity</a:t>
            </a:r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en-US" altLang="zh-CN"/>
              <a:t>high energy spectrum density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35</a:t>
            </a:fld>
            <a:endParaRPr lang="zh-CN" altLang="en-US"/>
          </a:p>
        </p:txBody>
      </p:sp>
      <p:pic>
        <p:nvPicPr>
          <p:cNvPr id="45059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6088" y="3057525"/>
            <a:ext cx="2599135" cy="44529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5060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6644" y="4711304"/>
            <a:ext cx="1740694" cy="4476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标题 1"/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en-US" altLang="zh-CN"/>
              <a:t>Dark photon detection</a:t>
            </a:r>
            <a:br>
              <a:rPr lang="en-US" altLang="zh-CN"/>
            </a:br>
            <a:endParaRPr lang="zh-CN" altLang="en-US"/>
          </a:p>
        </p:txBody>
      </p:sp>
      <p:sp>
        <p:nvSpPr>
          <p:cNvPr id="47106" name="内容占位符 2"/>
          <p:cNvSpPr>
            <a:spLocks noGrp="1"/>
          </p:cNvSpPr>
          <p:nvPr>
            <p:ph idx="1"/>
          </p:nvPr>
        </p:nvSpPr>
        <p:spPr/>
        <p:txBody>
          <a:bodyPr wrap="square" anchor="t"/>
          <a:lstStyle/>
          <a:p>
            <a:pPr marL="0" indent="0" fontAlgn="base">
              <a:buNone/>
            </a:pPr>
            <a:r>
              <a:rPr lang="en-US" altLang="zh-CN" strike="noStrike" noProof="1"/>
              <a:t> Interactions in non-relativistic limit:</a:t>
            </a:r>
          </a:p>
          <a:p>
            <a:pPr fontAlgn="base"/>
            <a:endParaRPr lang="zh-CN" altLang="en-US" strike="noStrike" noProof="1"/>
          </a:p>
          <a:p>
            <a:pPr fontAlgn="base"/>
            <a:endParaRPr lang="zh-CN" altLang="en-US" strike="noStrike" noProof="1"/>
          </a:p>
          <a:p>
            <a:pPr fontAlgn="base"/>
            <a:endParaRPr lang="zh-CN" altLang="en-US" strike="noStrike" noProof="1"/>
          </a:p>
          <a:p>
            <a:pPr fontAlgn="base"/>
            <a:r>
              <a:rPr lang="en-US" altLang="zh-CN" strike="noStrike" noProof="1"/>
              <a:t>in atomic scale</a:t>
            </a:r>
            <a:r>
              <a:rPr lang="zh-CN" altLang="en-US" strike="noStrike" noProof="1"/>
              <a:t>，</a:t>
            </a:r>
            <a:r>
              <a:rPr lang="en-US" altLang="zh-CN" strike="noStrike" noProof="1"/>
              <a:t>DP behaves like laser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36</a:t>
            </a:fld>
            <a:endParaRPr lang="zh-CN" altLang="en-US"/>
          </a:p>
        </p:txBody>
      </p:sp>
      <p:pic>
        <p:nvPicPr>
          <p:cNvPr id="46083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8956" y="3226297"/>
            <a:ext cx="2708375" cy="36433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6084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0037" y="4641057"/>
            <a:ext cx="1606451" cy="38754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标题 1"/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en-US" altLang="zh-CN"/>
              <a:t>Dark photons</a:t>
            </a:r>
            <a:br>
              <a:rPr lang="zh-CN" altLang="en-US"/>
            </a:br>
            <a:endParaRPr lang="zh-CN" altLang="en-US"/>
          </a:p>
        </p:txBody>
      </p:sp>
      <p:sp>
        <p:nvSpPr>
          <p:cNvPr id="47106" name="内容占位符 2"/>
          <p:cNvSpPr>
            <a:spLocks noGrp="1"/>
          </p:cNvSpPr>
          <p:nvPr>
            <p:ph idx="1"/>
          </p:nvPr>
        </p:nvSpPr>
        <p:spPr/>
        <p:txBody>
          <a:bodyPr wrap="square" anchor="t"/>
          <a:lstStyle/>
          <a:p>
            <a:pPr marL="0" indent="0">
              <a:buNone/>
            </a:pPr>
            <a:r>
              <a:rPr lang="en-US" altLang="zh-CN"/>
              <a:t>experiment detection:</a:t>
            </a:r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endParaRPr lang="en-US" altLang="zh-CN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37</a:t>
            </a:fld>
            <a:endParaRPr lang="zh-CN" altLang="en-US"/>
          </a:p>
        </p:txBody>
      </p:sp>
      <p:pic>
        <p:nvPicPr>
          <p:cNvPr id="47107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0591" y="3216473"/>
            <a:ext cx="2922686" cy="178236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Dark Photon Detection</a:t>
            </a:r>
            <a:br>
              <a:rPr lang="en-US" altLang="zh-CN"/>
            </a:br>
            <a:r>
              <a:rPr lang="en-US" altLang="zh-CN"/>
              <a:t> 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38</a:t>
            </a:fld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716" y="2349580"/>
            <a:ext cx="4733806" cy="215919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7870" y="4551284"/>
            <a:ext cx="3501509" cy="3700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标题 1"/>
          <p:cNvSpPr>
            <a:spLocks noGrp="1"/>
          </p:cNvSpPr>
          <p:nvPr>
            <p:ph type="title"/>
          </p:nvPr>
        </p:nvSpPr>
        <p:spPr>
          <a:xfrm>
            <a:off x="1559481" y="1733074"/>
            <a:ext cx="5915025" cy="745629"/>
          </a:xfrm>
        </p:spPr>
        <p:txBody>
          <a:bodyPr wrap="square" anchor="ctr"/>
          <a:lstStyle/>
          <a:p>
            <a:r>
              <a:rPr lang="en-US" altLang="zh-CN"/>
              <a:t>ALPs</a:t>
            </a:r>
          </a:p>
        </p:txBody>
      </p:sp>
      <p:sp>
        <p:nvSpPr>
          <p:cNvPr id="45058" name="内容占位符 2"/>
          <p:cNvSpPr>
            <a:spLocks noGrp="1"/>
          </p:cNvSpPr>
          <p:nvPr>
            <p:ph idx="1"/>
          </p:nvPr>
        </p:nvSpPr>
        <p:spPr>
          <a:xfrm>
            <a:off x="1614488" y="2527102"/>
            <a:ext cx="5915025" cy="2690693"/>
          </a:xfrm>
        </p:spPr>
        <p:txBody>
          <a:bodyPr wrap="square" anchor="t">
            <a:normAutofit fontScale="92500" lnSpcReduction="10000"/>
          </a:bodyPr>
          <a:lstStyle/>
          <a:p>
            <a:r>
              <a:rPr lang="en-US" altLang="zh-CN"/>
              <a:t>decay channel</a:t>
            </a:r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en-US" altLang="zh-CN"/>
              <a:t>decay rate:</a:t>
            </a:r>
          </a:p>
          <a:p>
            <a:pPr marL="0" indent="0">
              <a:buNone/>
            </a:pP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39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1159" y="2648783"/>
            <a:ext cx="1158002" cy="80831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6184" y="4417815"/>
            <a:ext cx="2433161" cy="8790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QCD Axions:</a:t>
            </a:r>
          </a:p>
          <a:p>
            <a:endParaRPr lang="en-US" altLang="zh-CN"/>
          </a:p>
          <a:p>
            <a:r>
              <a:rPr lang="en-US" altLang="zh-CN"/>
              <a:t>Cosmological density ratio during the matter dominate era: 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40</a:t>
            </a:fld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1439" y="2414111"/>
            <a:ext cx="3221355" cy="2876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0" y="4279107"/>
            <a:ext cx="5933599" cy="8043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The flux of ALPs</a:t>
            </a:r>
            <a:br>
              <a:rPr lang="zh-CN" altLang="en-US"/>
            </a:b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41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360" y="2078831"/>
            <a:ext cx="5106353" cy="317682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744403" y="5592128"/>
            <a:ext cx="1823561" cy="4289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base">
              <a:lnSpc>
                <a:spcPct val="80000"/>
              </a:lnSpc>
            </a:pPr>
            <a:r>
              <a:rPr lang="en-US" altLang="zh-CN" sz="1350" dirty="0">
                <a:latin typeface="+mj-lt"/>
                <a:sym typeface="+mn-ea"/>
              </a:rPr>
              <a:t>Q. Yang, H. Di, PRD 95 (2017), 075032.</a:t>
            </a:r>
            <a:endParaRPr lang="zh-CN" altLang="en-US" sz="135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1005364"/>
            <a:ext cx="7886700" cy="1128236"/>
          </a:xfrm>
        </p:spPr>
        <p:txBody>
          <a:bodyPr>
            <a:normAutofit fontScale="90000"/>
          </a:bodyPr>
          <a:lstStyle/>
          <a:p>
            <a:br>
              <a:rPr lang="en-US" altLang="zh-CN"/>
            </a:br>
            <a:r>
              <a:rPr lang="en-US" altLang="zh-CN"/>
              <a:t>A GUT Scale ALP?</a:t>
            </a:r>
            <a:br>
              <a:rPr lang="en-US" altLang="zh-CN"/>
            </a:br>
            <a:r>
              <a:rPr lang="en-US" altLang="zh-CN" sz="1500"/>
              <a:t>Q. Yang, Y. Liu, H.Di,</a:t>
            </a:r>
            <a:r>
              <a:rPr lang="en-US" altLang="zh-CN" sz="1500">
                <a:sym typeface="+mn-ea"/>
              </a:rPr>
              <a:t> PRD 96 (2017) 083516</a:t>
            </a:r>
            <a:br>
              <a:rPr lang="en-US" altLang="zh-CN" sz="1500">
                <a:sym typeface="+mn-ea"/>
              </a:rPr>
            </a:br>
            <a:r>
              <a:rPr lang="en-US" altLang="zh-CN" sz="1500">
                <a:sym typeface="+mn-ea"/>
              </a:rPr>
              <a:t>H.Di, Q. Yang, arXiv:1712.09917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CN" dirty="0"/>
          </a:p>
          <a:p>
            <a:r>
              <a:rPr lang="en-US" altLang="zh-CN" dirty="0"/>
              <a:t>topological defect is a very common phenomenon.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42</a:t>
            </a:fld>
            <a:endParaRPr lang="zh-CN" altLang="en-US"/>
          </a:p>
        </p:txBody>
      </p:sp>
      <p:graphicFrame>
        <p:nvGraphicFramePr>
          <p:cNvPr id="4" name="对象 3"/>
          <p:cNvGraphicFramePr/>
          <p:nvPr/>
        </p:nvGraphicFramePr>
        <p:xfrm>
          <a:off x="2878932" y="2953702"/>
          <a:ext cx="3155156" cy="2216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9" r:id="rId3" imgW="4203700" imgH="2952750" progId="Paint.Picture">
                  <p:embed/>
                </p:oleObj>
              </mc:Choice>
              <mc:Fallback>
                <p:oleObj r:id="rId3" imgW="4203700" imgH="2952750" progId="Paint.Picture">
                  <p:embed/>
                  <p:pic>
                    <p:nvPicPr>
                      <p:cNvPr id="0" name="图片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78932" y="2953702"/>
                        <a:ext cx="3155156" cy="22164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Why we have not seen any fundamental field defects?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Axion strings, Axion Domain Walls</a:t>
            </a:r>
          </a:p>
          <a:p>
            <a:endParaRPr lang="en-US" altLang="zh-CN"/>
          </a:p>
          <a:p>
            <a:r>
              <a:rPr lang="en-US" altLang="zh-CN"/>
              <a:t>Inflated away..</a:t>
            </a:r>
          </a:p>
          <a:p>
            <a:endParaRPr lang="en-US" altLang="zh-CN"/>
          </a:p>
          <a:p>
            <a:r>
              <a:rPr lang="en-US" altLang="zh-CN"/>
              <a:t>But can we see their remnant?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43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/>
          <p:cNvGraphicFramePr/>
          <p:nvPr/>
        </p:nvGraphicFramePr>
        <p:xfrm>
          <a:off x="1131571" y="1665923"/>
          <a:ext cx="6687026" cy="3526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r:id="rId3" imgW="6445250" imgH="3263900" progId="Paint.Picture">
                  <p:embed/>
                </p:oleObj>
              </mc:Choice>
              <mc:Fallback>
                <p:oleObj r:id="rId3" imgW="6445250" imgH="3263900" progId="Paint.Picture">
                  <p:embed/>
                  <p:pic>
                    <p:nvPicPr>
                      <p:cNvPr id="0" name="图片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31571" y="1665923"/>
                        <a:ext cx="6687026" cy="35261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1311" y="5302567"/>
            <a:ext cx="3227546" cy="486728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44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The hemispherical power asymmetry</a:t>
            </a:r>
            <a:r>
              <a:rPr lang="zh-CN" altLang="en-US"/>
              <a:t>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Scale dependent:  </a:t>
            </a:r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r>
              <a:rPr lang="en-US" altLang="zh-CN"/>
              <a:t>A\sim0.072 for l&lt;600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45</a:t>
            </a:fld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751" y="3093244"/>
            <a:ext cx="3148013" cy="4400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Inflation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/>
          </a:p>
          <a:p>
            <a:pPr marL="0" indent="0">
              <a:buNone/>
            </a:pPr>
            <a:r>
              <a:rPr lang="en-US" altLang="zh-CN"/>
              <a:t>   Cosmological scale correlation length:</a:t>
            </a:r>
          </a:p>
          <a:p>
            <a:pPr marL="0" indent="0">
              <a:buNone/>
            </a:pPr>
            <a:r>
              <a:rPr lang="en-US" altLang="zh-CN"/>
              <a:t>   Structures should be Inflated  away.</a:t>
            </a:r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r>
              <a:rPr lang="en-US" altLang="zh-CN"/>
              <a:t>   Structures formed after inflation:</a:t>
            </a:r>
          </a:p>
          <a:p>
            <a:pPr marL="0" indent="0">
              <a:buNone/>
            </a:pPr>
            <a:r>
              <a:rPr lang="en-US" altLang="zh-CN"/>
              <a:t>   Correlation length should be much smaller then the horizon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46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830" y="1407319"/>
            <a:ext cx="6529864" cy="404336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8544" y="5541645"/>
            <a:ext cx="2077403" cy="430530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47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2903798"/>
            <a:ext cx="7886700" cy="4351338"/>
          </a:xfrm>
        </p:spPr>
        <p:txBody>
          <a:bodyPr/>
          <a:lstStyle/>
          <a:p>
            <a:r>
              <a:rPr lang="en-US" altLang="zh-CN" dirty="0"/>
              <a:t>for small k modes, protected by topology.</a:t>
            </a:r>
          </a:p>
          <a:p>
            <a:endParaRPr lang="en-US" altLang="zh-CN" dirty="0"/>
          </a:p>
          <a:p>
            <a:r>
              <a:rPr lang="en-US" altLang="zh-CN" dirty="0"/>
              <a:t>for large k modes, frozen by causality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48</a:t>
            </a:fld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338" y="1711095"/>
            <a:ext cx="3482340" cy="7815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Initial fluctuation: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8256" y="2014061"/>
            <a:ext cx="2991803" cy="501968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49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7897" y="3032761"/>
            <a:ext cx="4707731" cy="291512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0168" y="2014061"/>
            <a:ext cx="2621756" cy="4905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Amplitude fluctuation due to the quantum effects 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When the field perturbation is small:</a:t>
            </a:r>
          </a:p>
          <a:p>
            <a:endParaRPr lang="en-US" altLang="zh-CN"/>
          </a:p>
          <a:p>
            <a:pPr marL="0" indent="0">
              <a:buNone/>
            </a:pPr>
            <a:r>
              <a:rPr lang="en-US" altLang="zh-CN"/>
              <a:t>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50</a:t>
            </a:fld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552" y="3317082"/>
            <a:ext cx="4407218" cy="10825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1131094"/>
            <a:ext cx="7886700" cy="4169569"/>
          </a:xfrm>
        </p:spPr>
        <p:txBody>
          <a:bodyPr>
            <a:normAutofit fontScale="90000"/>
          </a:bodyPr>
          <a:lstStyle/>
          <a:p>
            <a:r>
              <a:rPr lang="en-US" altLang="zh-CN"/>
              <a:t>The power asymmetry is:</a:t>
            </a:r>
            <a:br>
              <a:rPr lang="en-US" altLang="zh-CN"/>
            </a:br>
            <a:br>
              <a:rPr lang="en-US" altLang="zh-CN"/>
            </a:br>
            <a:br>
              <a:rPr lang="en-US" altLang="zh-CN"/>
            </a:br>
            <a:br>
              <a:rPr lang="en-US" altLang="zh-CN"/>
            </a:br>
            <a:br>
              <a:rPr lang="en-US" altLang="zh-CN"/>
            </a:br>
            <a:r>
              <a:rPr lang="en-US" altLang="zh-CN"/>
              <a:t>So the asymmetry is scale dependent:</a:t>
            </a:r>
            <a:br>
              <a:rPr lang="en-US" altLang="zh-CN"/>
            </a:br>
            <a:endParaRPr lang="en-US" altLang="zh-CN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3105" y="3030855"/>
            <a:ext cx="5480209" cy="908209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51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727" y="4959191"/>
            <a:ext cx="1710214" cy="1000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Asymmetry due to the Grishchuk-Zeldovich effect: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Quadrupole is the leading term: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52</a:t>
            </a:fld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9254" y="3216117"/>
            <a:ext cx="6866096" cy="12844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non-Gaussian term: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7810" y="2849404"/>
            <a:ext cx="5258753" cy="666750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53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Power asymmetry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0172" y="1959769"/>
            <a:ext cx="3102293" cy="502444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54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296" y="2674144"/>
            <a:ext cx="4987290" cy="32470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Conclusions: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fontScale="97500" lnSpcReduction="10000"/>
          </a:bodyPr>
          <a:lstStyle/>
          <a:p>
            <a:r>
              <a:rPr lang="en-US" altLang="zh-CN"/>
              <a:t>Dark Matter is an elegant solution to explain the observations across many different order of cosmological scales, therefore, is highly likely to be true.</a:t>
            </a:r>
          </a:p>
          <a:p>
            <a:endParaRPr lang="en-US" altLang="zh-CN"/>
          </a:p>
          <a:p>
            <a:r>
              <a:rPr lang="en-US" altLang="zh-CN"/>
              <a:t>Non-thermal creation of bosonic dark matter is a very interesting mechanism, which leads to a different dark matter behavior comparing to WIMPs.</a:t>
            </a:r>
          </a:p>
          <a:p>
            <a:endParaRPr lang="en-US" altLang="zh-CN"/>
          </a:p>
          <a:p>
            <a:r>
              <a:rPr lang="en-US" altLang="zh-CN"/>
              <a:t>The dipole CMB anomaly may suggest an ALP with GUT Scale F_a.</a:t>
            </a:r>
          </a:p>
          <a:p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  <a:t>55</a:t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926</Words>
  <Application>Microsoft Office PowerPoint</Application>
  <PresentationFormat>On-screen Show (4:3)</PresentationFormat>
  <Paragraphs>270</Paragraphs>
  <Slides>55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55</vt:i4>
      </vt:variant>
    </vt:vector>
  </HeadingPairs>
  <TitlesOfParts>
    <vt:vector size="70" baseType="lpstr">
      <vt:lpstr>宋体</vt:lpstr>
      <vt:lpstr>微软雅黑</vt:lpstr>
      <vt:lpstr>微软雅黑 Light</vt:lpstr>
      <vt:lpstr>等线</vt:lpstr>
      <vt:lpstr>等线 Light</vt:lpstr>
      <vt:lpstr>Arial</vt:lpstr>
      <vt:lpstr>Arial Black</vt:lpstr>
      <vt:lpstr>Calibri</vt:lpstr>
      <vt:lpstr>Calibri Light</vt:lpstr>
      <vt:lpstr>Times New Roman</vt:lpstr>
      <vt:lpstr>Office 主题</vt:lpstr>
      <vt:lpstr>1_Office 主题</vt:lpstr>
      <vt:lpstr>Bitmap Image</vt:lpstr>
      <vt:lpstr>Equation.3</vt:lpstr>
      <vt:lpstr>Equation.DSMT4</vt:lpstr>
      <vt:lpstr>Axion Like Particle and Cosmic Microwave Background Asymmetry </vt:lpstr>
      <vt:lpstr>PowerPoint Presentation</vt:lpstr>
      <vt:lpstr>Cosmological observations strongly indicate the existence of Dark matter </vt:lpstr>
      <vt:lpstr>PowerPoint Presentation</vt:lpstr>
      <vt:lpstr>PowerPoint Presentation</vt:lpstr>
      <vt:lpstr>PowerPoint Presentation</vt:lpstr>
      <vt:lpstr>Dark matter</vt:lpstr>
      <vt:lpstr>PowerPoint Presentation</vt:lpstr>
      <vt:lpstr>PowerPoint Presentation</vt:lpstr>
      <vt:lpstr>The U(1)_A Problem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 solve the strong CP problem, one introduces the        symmetry  which is spontaneously broken  </vt:lpstr>
      <vt:lpstr>A example: the KSVZ axion</vt:lpstr>
      <vt:lpstr>PowerPoint Presentation</vt:lpstr>
      <vt:lpstr>PowerPoint Presentation</vt:lpstr>
      <vt:lpstr>Axion like particles</vt:lpstr>
      <vt:lpstr>Axion like particles</vt:lpstr>
      <vt:lpstr>Axion like particles</vt:lpstr>
      <vt:lpstr>ALPs </vt:lpstr>
      <vt:lpstr>Spin 1, dark photons</vt:lpstr>
      <vt:lpstr>Dark photons </vt:lpstr>
      <vt:lpstr>PowerPoint Presentation</vt:lpstr>
      <vt:lpstr>Dark photons</vt:lpstr>
      <vt:lpstr>Dark Photons </vt:lpstr>
      <vt:lpstr>Dark matter halos</vt:lpstr>
      <vt:lpstr>The distortion of spectrum</vt:lpstr>
      <vt:lpstr>The flux from the M31 received on the earth</vt:lpstr>
      <vt:lpstr>Atomic transitions to detect dark photons Q. Yang, H. Di, Phys.Lett. B780 (2018) 622</vt:lpstr>
      <vt:lpstr>Dark photon detection </vt:lpstr>
      <vt:lpstr>Dark photons </vt:lpstr>
      <vt:lpstr>Dark Photon Detection  </vt:lpstr>
      <vt:lpstr>ALPs</vt:lpstr>
      <vt:lpstr>PowerPoint Presentation</vt:lpstr>
      <vt:lpstr>The flux of ALPs </vt:lpstr>
      <vt:lpstr> A GUT Scale ALP? Q. Yang, Y. Liu, H.Di, PRD 96 (2017) 083516 H.Di, Q. Yang, arXiv:1712.09917</vt:lpstr>
      <vt:lpstr>Why we have not seen any fundamental field defects?</vt:lpstr>
      <vt:lpstr>PowerPoint Presentation</vt:lpstr>
      <vt:lpstr>The hemispherical power asymmetry：</vt:lpstr>
      <vt:lpstr>Inflation</vt:lpstr>
      <vt:lpstr>PowerPoint Presentation</vt:lpstr>
      <vt:lpstr>PowerPoint Presentation</vt:lpstr>
      <vt:lpstr>Initial fluctuation:</vt:lpstr>
      <vt:lpstr>Amplitude fluctuation due to the quantum effects </vt:lpstr>
      <vt:lpstr>The power asymmetry is:     So the asymmetry is scale dependent: </vt:lpstr>
      <vt:lpstr>Asymmetry due to the Grishchuk-Zeldovich effect:</vt:lpstr>
      <vt:lpstr>non-Gaussian term:</vt:lpstr>
      <vt:lpstr>Power asymmetry</vt:lpstr>
      <vt:lpstr>Conclusions: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qiaoqiao</dc:creator>
  <cp:lastModifiedBy>Yang Qiaoli</cp:lastModifiedBy>
  <cp:revision>173</cp:revision>
  <dcterms:created xsi:type="dcterms:W3CDTF">2017-08-03T09:01:00Z</dcterms:created>
  <dcterms:modified xsi:type="dcterms:W3CDTF">2018-06-07T05:54:49Z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