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(null)" ContentType="image/x-emf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789" r:id="rId3"/>
    <p:sldId id="344" r:id="rId4"/>
    <p:sldId id="290" r:id="rId5"/>
    <p:sldId id="301" r:id="rId6"/>
    <p:sldId id="293" r:id="rId7"/>
    <p:sldId id="801" r:id="rId8"/>
    <p:sldId id="790" r:id="rId9"/>
    <p:sldId id="802" r:id="rId10"/>
    <p:sldId id="804" r:id="rId11"/>
    <p:sldId id="803" r:id="rId12"/>
    <p:sldId id="286" r:id="rId13"/>
    <p:sldId id="799" r:id="rId14"/>
    <p:sldId id="792" r:id="rId15"/>
    <p:sldId id="793" r:id="rId16"/>
    <p:sldId id="451" r:id="rId17"/>
    <p:sldId id="805" r:id="rId18"/>
    <p:sldId id="806" r:id="rId19"/>
    <p:sldId id="807" r:id="rId20"/>
    <p:sldId id="443" r:id="rId21"/>
    <p:sldId id="814" r:id="rId22"/>
    <p:sldId id="808" r:id="rId23"/>
    <p:sldId id="809" r:id="rId24"/>
    <p:sldId id="810" r:id="rId25"/>
    <p:sldId id="800" r:id="rId26"/>
    <p:sldId id="796" r:id="rId27"/>
    <p:sldId id="812" r:id="rId28"/>
    <p:sldId id="813" r:id="rId29"/>
    <p:sldId id="798" r:id="rId30"/>
    <p:sldId id="407" r:id="rId31"/>
    <p:sldId id="262" r:id="rId32"/>
    <p:sldId id="282" r:id="rId33"/>
    <p:sldId id="369" r:id="rId34"/>
    <p:sldId id="441" r:id="rId35"/>
    <p:sldId id="44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91"/>
    <p:restoredTop sz="90213"/>
  </p:normalViewPr>
  <p:slideViewPr>
    <p:cSldViewPr snapToGrid="0" snapToObjects="1">
      <p:cViewPr varScale="1">
        <p:scale>
          <a:sx n="115" d="100"/>
          <a:sy n="115" d="100"/>
        </p:scale>
        <p:origin x="808" y="200"/>
      </p:cViewPr>
      <p:guideLst/>
    </p:cSldViewPr>
  </p:slideViewPr>
  <p:outlineViewPr>
    <p:cViewPr>
      <p:scale>
        <a:sx n="33" d="100"/>
        <a:sy n="33" d="100"/>
      </p:scale>
      <p:origin x="0" y="-17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4.e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9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4" Type="http://schemas.openxmlformats.org/officeDocument/2006/relationships/image" Target="../media/image4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38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38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4" Type="http://schemas.openxmlformats.org/officeDocument/2006/relationships/image" Target="../media/image9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8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11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F7B61-C3EF-404D-864B-EC7663684516}" type="datetimeFigureOut">
              <a:rPr lang="en-US" smtClean="0"/>
              <a:t>10/11/18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58D5D-6BCE-E445-88A3-5533B1816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rner.org/courses/physics/glossary/definition.html?invariant=muon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Quantum Magnetism:  Frustration, Low-Dimensionality, </a:t>
            </a:r>
            <a:r>
              <a:rPr lang="en-US" dirty="0" err="1"/>
              <a:t>Toplogy</a:t>
            </a:r>
            <a:r>
              <a:rPr lang="en-US" dirty="0"/>
              <a:t> Aug. 27- Sept. 14, 2018, KITS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58D5D-6BCE-E445-88A3-5533B18162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06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veritable zoo of new subatomic particles began to emerge in the 1930s, when physicists started to study cosmic rays. "Who ordered that?" asked the Nobel Prize-winning Columbia University physicist I.I. Rabi. the next particle to be discovered, the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muon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really came out of left field. 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A4CE9-5A3F-714E-9178-BB6B8B2BD1E1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14363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3062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3503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A4CE9-5A3F-714E-9178-BB6B8B2BD1E1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9942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144E6D8C-EAF0-794B-A53D-C7623F43CECC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2328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A4CE9-5A3F-714E-9178-BB6B8B2BD1E1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2481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A4CE9-5A3F-714E-9178-BB6B8B2BD1E1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5802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A4CE9-5A3F-714E-9178-BB6B8B2BD1E1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5124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58D5D-6BCE-E445-88A3-5533B181627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4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A4CE9-5A3F-714E-9178-BB6B8B2BD1E1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92922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144E6D8C-EAF0-794B-A53D-C7623F43CECC}" type="slidenum">
              <a:rPr lang="en-US" altLang="zh-CN"/>
              <a:pPr/>
              <a:t>30</a:t>
            </a:fld>
            <a:endParaRPr lang="en-US" altLang="zh-CN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Summation over all possible hole-spin loops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5715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144E6D8C-EAF0-794B-A53D-C7623F43CECC}" type="slidenum">
              <a:rPr lang="en-US" altLang="zh-CN"/>
              <a:pPr/>
              <a:t>31</a:t>
            </a:fld>
            <a:endParaRPr lang="en-US" altLang="zh-CN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Summation over all possible hole-spin loops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5652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1090-13E4-47AE-B2FB-A213C721A395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329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A4CE9-5A3F-714E-9178-BB6B8B2BD1E1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77572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FE0C0-D4F8-5748-A608-52602374A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8871A7-2E69-C245-9170-14478523C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BE7E0-D90A-EE49-BDF1-A9E759173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911-ACBC-8F4D-8E14-138BD49386FD}" type="datetimeFigureOut">
              <a:rPr lang="en-US" smtClean="0"/>
              <a:t>10/11/18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899F5-7773-314C-BAA8-0EED8D2F6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11C32-C029-A04F-9382-0D8CCF8E9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2425-E0FC-4D46-911A-B64850E28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85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8B68E-7821-AB48-BA15-34B05C60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5653D-4E0A-BF4F-B519-850B087D9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38FE7-1478-E943-824E-D897B2828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911-ACBC-8F4D-8E14-138BD49386FD}" type="datetimeFigureOut">
              <a:rPr lang="en-US" smtClean="0"/>
              <a:t>10/11/18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30A1D-46A3-5449-9356-B9DF329A9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E3897-8DF4-5643-893A-4E77A299D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2425-E0FC-4D46-911A-B64850E28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464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849AB-342E-C34B-9EE4-C1990782F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42765E-8C12-C547-A4F1-CFC2F945B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4AAD7-131F-EA4B-AA63-5434671B6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911-ACBC-8F4D-8E14-138BD49386FD}" type="datetimeFigureOut">
              <a:rPr lang="en-US" smtClean="0"/>
              <a:t>10/11/18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81C4D-D292-684B-8154-8261F814E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7D03B-9C94-7541-BBB2-72AEE5928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2425-E0FC-4D46-911A-B64850E28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540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63F6E-EC95-1446-B40B-56D0BB9EC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83C2-3844-514D-A718-DCC4D7A5D1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B877-50D3-4546-BE7E-BA323B144C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12E4DB-3CE7-4E4D-8C76-227AECBEC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911-ACBC-8F4D-8E14-138BD49386FD}" type="datetimeFigureOut">
              <a:rPr lang="en-US" smtClean="0"/>
              <a:t>10/11/18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1E40E4-1BAE-934E-9810-B7D33DB3A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A3B0FA-A1F4-EF47-B297-A9326BE38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2425-E0FC-4D46-911A-B64850E28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0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B2CBF-AFFB-2846-B35B-991DC7CDC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0581A4-B558-CF4F-A119-99D60CD4F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DC6129-356F-D84F-82B6-3984B7F79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C0E515-E4E1-A548-8957-D3FD5C230E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7C2AC4-FD0F-3A42-BE86-965DB163C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6E6EB1-D6F6-2F45-9E39-25414DA38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911-ACBC-8F4D-8E14-138BD49386FD}" type="datetimeFigureOut">
              <a:rPr lang="en-US" smtClean="0"/>
              <a:t>10/11/18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4FCF0C-F16E-6F45-81A1-745C92B0D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DCCA66-96C1-F549-A1C3-A0859B402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2425-E0FC-4D46-911A-B64850E28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2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E6BF9-D97E-C944-8A63-B49F7D651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39DCEA-625E-2E48-9CD0-2E667F340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911-ACBC-8F4D-8E14-138BD49386FD}" type="datetimeFigureOut">
              <a:rPr lang="en-US" smtClean="0"/>
              <a:t>10/11/18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E0B410-FFAE-244C-982F-E50CF287E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51340-16C1-FA45-8663-186586E61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2425-E0FC-4D46-911A-B64850E28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4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DA521C-1B67-8D44-9FB5-2E6FC6C6E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911-ACBC-8F4D-8E14-138BD49386FD}" type="datetimeFigureOut">
              <a:rPr lang="en-US" smtClean="0"/>
              <a:t>10/11/18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1B5ED9-0370-9348-B5CC-1D7909271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0EB4D-C380-CF43-AE2C-6A666AE5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2425-E0FC-4D46-911A-B64850E28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6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24092-1074-1240-857A-DA372FF4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14764-62C1-6C4F-A2D7-418532690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60988-AFB4-784D-887F-E50434179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09E48-55CA-C543-BF46-D174EBAF7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911-ACBC-8F4D-8E14-138BD49386FD}" type="datetimeFigureOut">
              <a:rPr lang="en-US" smtClean="0"/>
              <a:t>10/11/18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56DA0B-F6F6-F040-844F-CA0A2E7D6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078DD4-BD74-F543-8EE8-0E5A86B57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2425-E0FC-4D46-911A-B64850E28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120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CA09D-9242-5243-93E8-3A626C6DD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65DC9-3C03-3341-BEE2-B6DDAABD31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D4D6B-92CD-6A42-B34E-E471B25FB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E1640-57BE-9A4D-A875-6C165C444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911-ACBC-8F4D-8E14-138BD49386FD}" type="datetimeFigureOut">
              <a:rPr lang="en-US" smtClean="0"/>
              <a:t>10/11/18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1B3D5-1B86-2245-A55C-B0A16247C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C8C3B2-FE8F-9840-BD1A-068A7A161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2425-E0FC-4D46-911A-B64850E28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47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6926B-FBF0-604F-960B-D38335E81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DC9FAA-CE9D-2F45-9044-D460EA4E7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5F661-77EE-E445-9B9B-FCD0A971A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911-ACBC-8F4D-8E14-138BD49386FD}" type="datetimeFigureOut">
              <a:rPr lang="en-US" smtClean="0"/>
              <a:t>10/11/18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A9601-9AE5-C645-BA2E-D629CDC4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82E44-ECCB-5F46-8A87-7FC3DA81E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2425-E0FC-4D46-911A-B64850E28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61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658D0C-BA3A-E948-A0D9-5DADF06A50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E140BC-8F1E-8E4A-B29A-E3EADC41D2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E2487-3BD5-A64F-B832-2DAA2CFD2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911-ACBC-8F4D-8E14-138BD49386FD}" type="datetimeFigureOut">
              <a:rPr lang="en-US" smtClean="0"/>
              <a:t>10/11/18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276D7-DC09-614C-A61F-49CED2F7E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7C70E-87AC-3545-B572-82A73A6E1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2425-E0FC-4D46-911A-B64850E28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96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AD7759-4DC9-914C-8469-B1A75B80F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0DFC4-1AD4-664F-97C5-A5981661B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3EDC3-359B-914D-B534-2DF1202575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BC911-ACBC-8F4D-8E14-138BD49386FD}" type="datetimeFigureOut">
              <a:rPr lang="en-US" smtClean="0"/>
              <a:t>10/11/18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45062-1300-1747-A711-5C902CC7A2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CE619-D1C5-F34C-89C6-6AF5D0D67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D2425-E0FC-4D46-911A-B64850E28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16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4.emf"/><Relationship Id="rId4" Type="http://schemas.openxmlformats.org/officeDocument/2006/relationships/image" Target="../media/image5.png"/><Relationship Id="rId9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5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emf"/><Relationship Id="rId12" Type="http://schemas.openxmlformats.org/officeDocument/2006/relationships/image" Target="../media/image10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2.png"/><Relationship Id="rId5" Type="http://schemas.openxmlformats.org/officeDocument/2006/relationships/image" Target="../media/image9.wmf"/><Relationship Id="rId10" Type="http://schemas.openxmlformats.org/officeDocument/2006/relationships/image" Target="../media/image11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6.bin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emf"/><Relationship Id="rId9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22.png"/><Relationship Id="rId3" Type="http://schemas.openxmlformats.org/officeDocument/2006/relationships/oleObject" Target="../embeddings/oleObject8.bin"/><Relationship Id="rId7" Type="http://schemas.openxmlformats.org/officeDocument/2006/relationships/image" Target="../media/image5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emf"/><Relationship Id="rId11" Type="http://schemas.openxmlformats.org/officeDocument/2006/relationships/image" Target="../media/image11.png"/><Relationship Id="rId5" Type="http://schemas.openxmlformats.org/officeDocument/2006/relationships/oleObject" Target="../embeddings/oleObject9.bin"/><Relationship Id="rId10" Type="http://schemas.openxmlformats.org/officeDocument/2006/relationships/image" Target="../media/image21.emf"/><Relationship Id="rId4" Type="http://schemas.openxmlformats.org/officeDocument/2006/relationships/image" Target="../media/image18.emf"/><Relationship Id="rId9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iff"/><Relationship Id="rId3" Type="http://schemas.openxmlformats.org/officeDocument/2006/relationships/image" Target="../media/image11.png"/><Relationship Id="rId7" Type="http://schemas.openxmlformats.org/officeDocument/2006/relationships/image" Target="../media/image2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0.png"/><Relationship Id="rId5" Type="http://schemas.openxmlformats.org/officeDocument/2006/relationships/image" Target="../media/image28.png"/><Relationship Id="rId10" Type="http://schemas.openxmlformats.org/officeDocument/2006/relationships/image" Target="../media/image23.emf"/><Relationship Id="rId4" Type="http://schemas.openxmlformats.org/officeDocument/2006/relationships/image" Target="../media/image12.png"/><Relationship Id="rId9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32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6.emf"/><Relationship Id="rId12" Type="http://schemas.openxmlformats.org/officeDocument/2006/relationships/image" Target="../media/image31.tif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5.emf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30.tiff"/><Relationship Id="rId5" Type="http://schemas.openxmlformats.org/officeDocument/2006/relationships/image" Target="../media/image29.tiff"/><Relationship Id="rId15" Type="http://schemas.openxmlformats.org/officeDocument/2006/relationships/image" Target="../media/image34.tiff"/><Relationship Id="rId10" Type="http://schemas.openxmlformats.org/officeDocument/2006/relationships/image" Target="../media/image180.png"/><Relationship Id="rId4" Type="http://schemas.openxmlformats.org/officeDocument/2006/relationships/image" Target="../media/image28.tiff"/><Relationship Id="rId9" Type="http://schemas.openxmlformats.org/officeDocument/2006/relationships/image" Target="../media/image27.emf"/><Relationship Id="rId14" Type="http://schemas.openxmlformats.org/officeDocument/2006/relationships/image" Target="../media/image33.tif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38.e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2.png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6.emf"/><Relationship Id="rId11" Type="http://schemas.openxmlformats.org/officeDocument/2006/relationships/image" Target="../media/image12.png"/><Relationship Id="rId5" Type="http://schemas.openxmlformats.org/officeDocument/2006/relationships/oleObject" Target="../embeddings/oleObject14.bin"/><Relationship Id="rId15" Type="http://schemas.openxmlformats.org/officeDocument/2006/relationships/image" Target="../media/image2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37.emf"/><Relationship Id="rId1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13" Type="http://schemas.openxmlformats.org/officeDocument/2006/relationships/image" Target="../media/image45.png"/><Relationship Id="rId3" Type="http://schemas.openxmlformats.org/officeDocument/2006/relationships/image" Target="../media/image49.png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2.png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.emf"/><Relationship Id="rId4" Type="http://schemas.openxmlformats.org/officeDocument/2006/relationships/image" Target="../media/image50.png"/><Relationship Id="rId9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43.emf"/><Relationship Id="rId18" Type="http://schemas.openxmlformats.org/officeDocument/2006/relationships/image" Target="../media/image56.png"/><Relationship Id="rId3" Type="http://schemas.openxmlformats.org/officeDocument/2006/relationships/image" Target="../media/image44.tiff"/><Relationship Id="rId7" Type="http://schemas.openxmlformats.org/officeDocument/2006/relationships/image" Target="../media/image41.emf"/><Relationship Id="rId12" Type="http://schemas.openxmlformats.org/officeDocument/2006/relationships/oleObject" Target="../embeddings/oleObject21.bin"/><Relationship Id="rId17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4.png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52.png"/><Relationship Id="rId5" Type="http://schemas.openxmlformats.org/officeDocument/2006/relationships/image" Target="../media/image40.emf"/><Relationship Id="rId15" Type="http://schemas.openxmlformats.org/officeDocument/2006/relationships/image" Target="../media/image53.png"/><Relationship Id="rId10" Type="http://schemas.openxmlformats.org/officeDocument/2006/relationships/image" Target="../media/image51.png"/><Relationship Id="rId4" Type="http://schemas.openxmlformats.org/officeDocument/2006/relationships/oleObject" Target="../embeddings/oleObject18.bin"/><Relationship Id="rId9" Type="http://schemas.openxmlformats.org/officeDocument/2006/relationships/image" Target="../media/image42.emf"/><Relationship Id="rId14" Type="http://schemas.openxmlformats.org/officeDocument/2006/relationships/oleObject" Target="../embeddings/oleObject2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tiff"/><Relationship Id="rId3" Type="http://schemas.openxmlformats.org/officeDocument/2006/relationships/image" Target="../media/image45.tiff"/><Relationship Id="rId7" Type="http://schemas.openxmlformats.org/officeDocument/2006/relationships/image" Target="../media/image49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tiff"/><Relationship Id="rId5" Type="http://schemas.openxmlformats.org/officeDocument/2006/relationships/image" Target="../media/image47.tiff"/><Relationship Id="rId4" Type="http://schemas.openxmlformats.org/officeDocument/2006/relationships/image" Target="../media/image46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(null)"/><Relationship Id="rId3" Type="http://schemas.openxmlformats.org/officeDocument/2006/relationships/image" Target="../media/image51.tiff"/><Relationship Id="rId7" Type="http://schemas.openxmlformats.org/officeDocument/2006/relationships/image" Target="../media/image45.tif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55.tiff"/><Relationship Id="rId4" Type="http://schemas.openxmlformats.org/officeDocument/2006/relationships/image" Target="../media/image52.emf"/><Relationship Id="rId9" Type="http://schemas.openxmlformats.org/officeDocument/2006/relationships/image" Target="../media/image54.tif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13" Type="http://schemas.openxmlformats.org/officeDocument/2006/relationships/image" Target="../media/image60.tiff"/><Relationship Id="rId3" Type="http://schemas.openxmlformats.org/officeDocument/2006/relationships/image" Target="../media/image58.emf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6.e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52.emf"/><Relationship Id="rId4" Type="http://schemas.openxmlformats.org/officeDocument/2006/relationships/image" Target="../media/image59.emf"/><Relationship Id="rId9" Type="http://schemas.openxmlformats.org/officeDocument/2006/relationships/image" Target="../media/image51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81.png"/><Relationship Id="rId3" Type="http://schemas.openxmlformats.org/officeDocument/2006/relationships/image" Target="../media/image62.tiff"/><Relationship Id="rId12" Type="http://schemas.openxmlformats.org/officeDocument/2006/relationships/image" Target="../media/image67.emf"/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tiff"/><Relationship Id="rId11" Type="http://schemas.openxmlformats.org/officeDocument/2006/relationships/image" Target="../media/image66.tiff"/><Relationship Id="rId5" Type="http://schemas.openxmlformats.org/officeDocument/2006/relationships/image" Target="../media/image64.tiff"/><Relationship Id="rId10" Type="http://schemas.openxmlformats.org/officeDocument/2006/relationships/image" Target="../media/image89.png"/><Relationship Id="rId4" Type="http://schemas.openxmlformats.org/officeDocument/2006/relationships/image" Target="../media/image63.tiff"/><Relationship Id="rId9" Type="http://schemas.openxmlformats.org/officeDocument/2006/relationships/image" Target="../media/image88.png"/><Relationship Id="rId14" Type="http://schemas.openxmlformats.org/officeDocument/2006/relationships/image" Target="../media/image8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tiff"/><Relationship Id="rId3" Type="http://schemas.openxmlformats.org/officeDocument/2006/relationships/image" Target="../media/image68.tiff"/><Relationship Id="rId7" Type="http://schemas.openxmlformats.org/officeDocument/2006/relationships/image" Target="../media/image4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tiff"/><Relationship Id="rId5" Type="http://schemas.openxmlformats.org/officeDocument/2006/relationships/image" Target="../media/image69.tiff"/><Relationship Id="rId4" Type="http://schemas.openxmlformats.org/officeDocument/2006/relationships/image" Target="../media/image65.tif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13" Type="http://schemas.openxmlformats.org/officeDocument/2006/relationships/image" Target="../media/image60.tiff"/><Relationship Id="rId3" Type="http://schemas.openxmlformats.org/officeDocument/2006/relationships/image" Target="../media/image58.emf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6.e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52.emf"/><Relationship Id="rId4" Type="http://schemas.openxmlformats.org/officeDocument/2006/relationships/image" Target="../media/image59.emf"/><Relationship Id="rId9" Type="http://schemas.openxmlformats.org/officeDocument/2006/relationships/image" Target="../media/image51.tif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600.png"/><Relationship Id="rId4" Type="http://schemas.openxmlformats.org/officeDocument/2006/relationships/image" Target="../media/image99.png"/><Relationship Id="rId9" Type="http://schemas.openxmlformats.org/officeDocument/2006/relationships/image" Target="../media/image41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image" Target="../media/image108.png"/><Relationship Id="rId3" Type="http://schemas.openxmlformats.org/officeDocument/2006/relationships/image" Target="../media/image72.tiff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76.tif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74.tiff"/><Relationship Id="rId10" Type="http://schemas.openxmlformats.org/officeDocument/2006/relationships/image" Target="../media/image990.png"/><Relationship Id="rId4" Type="http://schemas.openxmlformats.org/officeDocument/2006/relationships/image" Target="../media/image73.tiff"/><Relationship Id="rId9" Type="http://schemas.openxmlformats.org/officeDocument/2006/relationships/image" Target="../media/image75.tif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tiff"/><Relationship Id="rId3" Type="http://schemas.openxmlformats.org/officeDocument/2006/relationships/image" Target="../media/image73.tiff"/><Relationship Id="rId7" Type="http://schemas.openxmlformats.org/officeDocument/2006/relationships/image" Target="../media/image78.tiff"/><Relationship Id="rId2" Type="http://schemas.openxmlformats.org/officeDocument/2006/relationships/image" Target="../media/image72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tiff"/><Relationship Id="rId5" Type="http://schemas.openxmlformats.org/officeDocument/2006/relationships/image" Target="../media/image75.tiff"/><Relationship Id="rId4" Type="http://schemas.openxmlformats.org/officeDocument/2006/relationships/image" Target="../media/image74.tif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tiff"/><Relationship Id="rId13" Type="http://schemas.openxmlformats.org/officeDocument/2006/relationships/image" Target="../media/image85.tiff"/><Relationship Id="rId18" Type="http://schemas.openxmlformats.org/officeDocument/2006/relationships/image" Target="../media/image116.png"/><Relationship Id="rId3" Type="http://schemas.openxmlformats.org/officeDocument/2006/relationships/image" Target="../media/image80.tiff"/><Relationship Id="rId7" Type="http://schemas.openxmlformats.org/officeDocument/2006/relationships/image" Target="../media/image83.tiff"/><Relationship Id="rId12" Type="http://schemas.openxmlformats.org/officeDocument/2006/relationships/image" Target="../media/image74.tiff"/><Relationship Id="rId17" Type="http://schemas.openxmlformats.org/officeDocument/2006/relationships/image" Target="../media/image78.png"/><Relationship Id="rId2" Type="http://schemas.openxmlformats.org/officeDocument/2006/relationships/image" Target="../media/image79.tiff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tiff"/><Relationship Id="rId11" Type="http://schemas.openxmlformats.org/officeDocument/2006/relationships/image" Target="../media/image73.tiff"/><Relationship Id="rId5" Type="http://schemas.openxmlformats.org/officeDocument/2006/relationships/image" Target="../media/image81.tiff"/><Relationship Id="rId15" Type="http://schemas.openxmlformats.org/officeDocument/2006/relationships/image" Target="../media/image87.tiff"/><Relationship Id="rId10" Type="http://schemas.openxmlformats.org/officeDocument/2006/relationships/image" Target="../media/image76.tiff"/><Relationship Id="rId19" Type="http://schemas.openxmlformats.org/officeDocument/2006/relationships/image" Target="../media/image117.png"/><Relationship Id="rId4" Type="http://schemas.openxmlformats.org/officeDocument/2006/relationships/image" Target="../media/image75.tiff"/><Relationship Id="rId9" Type="http://schemas.openxmlformats.org/officeDocument/2006/relationships/image" Target="../media/image72.tiff"/><Relationship Id="rId14" Type="http://schemas.openxmlformats.org/officeDocument/2006/relationships/image" Target="../media/image86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92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1.png"/><Relationship Id="rId12" Type="http://schemas.openxmlformats.org/officeDocument/2006/relationships/image" Target="../media/image9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8.emf"/><Relationship Id="rId11" Type="http://schemas.openxmlformats.org/officeDocument/2006/relationships/image" Target="../media/image21.e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0.emf"/><Relationship Id="rId4" Type="http://schemas.openxmlformats.org/officeDocument/2006/relationships/image" Target="../media/image22.png"/><Relationship Id="rId9" Type="http://schemas.openxmlformats.org/officeDocument/2006/relationships/oleObject" Target="../embeddings/oleObject27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1.png"/><Relationship Id="rId12" Type="http://schemas.openxmlformats.org/officeDocument/2006/relationships/image" Target="../media/image2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8.emf"/><Relationship Id="rId11" Type="http://schemas.openxmlformats.org/officeDocument/2006/relationships/image" Target="../media/image93.png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20.emf"/><Relationship Id="rId4" Type="http://schemas.openxmlformats.org/officeDocument/2006/relationships/image" Target="../media/image22.png"/><Relationship Id="rId9" Type="http://schemas.openxmlformats.org/officeDocument/2006/relationships/oleObject" Target="../embeddings/oleObject29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image" Target="../media/image95.wmf"/><Relationship Id="rId18" Type="http://schemas.openxmlformats.org/officeDocument/2006/relationships/image" Target="../media/image107.png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30.bin"/><Relationship Id="rId12" Type="http://schemas.openxmlformats.org/officeDocument/2006/relationships/oleObject" Target="../embeddings/oleObject31.bin"/><Relationship Id="rId17" Type="http://schemas.openxmlformats.org/officeDocument/2006/relationships/image" Target="../media/image9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02.png"/><Relationship Id="rId11" Type="http://schemas.openxmlformats.org/officeDocument/2006/relationships/image" Target="../media/image106.png"/><Relationship Id="rId5" Type="http://schemas.openxmlformats.org/officeDocument/2006/relationships/image" Target="../media/image101.png"/><Relationship Id="rId15" Type="http://schemas.openxmlformats.org/officeDocument/2006/relationships/image" Target="../media/image96.wmf"/><Relationship Id="rId10" Type="http://schemas.openxmlformats.org/officeDocument/2006/relationships/image" Target="../media/image105.png"/><Relationship Id="rId4" Type="http://schemas.openxmlformats.org/officeDocument/2006/relationships/image" Target="../media/image98.png"/><Relationship Id="rId9" Type="http://schemas.openxmlformats.org/officeDocument/2006/relationships/image" Target="../media/image104.png"/><Relationship Id="rId14" Type="http://schemas.openxmlformats.org/officeDocument/2006/relationships/oleObject" Target="../embeddings/oleObject3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10.png"/><Relationship Id="rId5" Type="http://schemas.openxmlformats.org/officeDocument/2006/relationships/image" Target="../media/image108.emf"/><Relationship Id="rId4" Type="http://schemas.openxmlformats.org/officeDocument/2006/relationships/oleObject" Target="../embeddings/oleObject34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5.tiff"/><Relationship Id="rId12" Type="http://schemas.openxmlformats.org/officeDocument/2006/relationships/image" Target="../media/image2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11.e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24.emf"/><Relationship Id="rId4" Type="http://schemas.openxmlformats.org/officeDocument/2006/relationships/image" Target="../media/image112.emf"/><Relationship Id="rId9" Type="http://schemas.openxmlformats.org/officeDocument/2006/relationships/image" Target="../media/image40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7" Type="http://schemas.openxmlformats.org/officeDocument/2006/relationships/image" Target="../media/image1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115.emf"/><Relationship Id="rId4" Type="http://schemas.openxmlformats.org/officeDocument/2006/relationships/image" Target="../media/image1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A48B0-190F-B940-9315-878EF710A3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Hidden spin currents in doped Mott antiferromagnets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56478C-EC1D-A346-8477-ABD6BD670C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95967"/>
            <a:ext cx="9144000" cy="1655762"/>
          </a:xfrm>
        </p:spPr>
        <p:txBody>
          <a:bodyPr/>
          <a:lstStyle/>
          <a:p>
            <a:r>
              <a:rPr lang="en-US" dirty="0"/>
              <a:t>Zheng-Yu Weng</a:t>
            </a:r>
          </a:p>
          <a:p>
            <a:r>
              <a:rPr lang="en-US" dirty="0"/>
              <a:t>Institute for Advanced Study, Tsinghua University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C3FB58-C362-064A-AB59-4666673E3A57}"/>
              </a:ext>
            </a:extLst>
          </p:cNvPr>
          <p:cNvSpPr txBox="1"/>
          <p:nvPr/>
        </p:nvSpPr>
        <p:spPr>
          <a:xfrm>
            <a:off x="583580" y="6061116"/>
            <a:ext cx="7494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中国科大</a:t>
            </a:r>
            <a:r>
              <a:rPr lang="zh-CN" alt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ja-JP" altLang="en-US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交叉学科理论研究中心</a:t>
            </a:r>
            <a:r>
              <a:rPr lang="zh-CN" alt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ICTS</a:t>
            </a:r>
            <a:r>
              <a:rPr lang="zh-CN" alt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）  </a:t>
            </a:r>
            <a:r>
              <a:rPr lang="en-US" altLang="zh-CN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Colloquium</a:t>
            </a:r>
            <a:r>
              <a:rPr lang="zh-CN" alt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Oct. 12, 2018</a:t>
            </a:r>
            <a:r>
              <a:rPr lang="zh-CN" alt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F8C4C-570B-D448-BEE0-F716FE716550}"/>
              </a:ext>
            </a:extLst>
          </p:cNvPr>
          <p:cNvSpPr txBox="1"/>
          <p:nvPr/>
        </p:nvSpPr>
        <p:spPr>
          <a:xfrm>
            <a:off x="666206" y="4531624"/>
            <a:ext cx="101912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Collaborators:  Wayne Zheng (ED), Shuai Chen (VMC),    Tsinghua University</a:t>
            </a:r>
          </a:p>
          <a:p>
            <a:r>
              <a:rPr lang="en-US" sz="2400" dirty="0">
                <a:solidFill>
                  <a:srgbClr val="C00000"/>
                </a:solidFill>
              </a:rPr>
              <a:t>                            Donna Sheng (DMRG),  Cal. State Univ.,   Zheng Zhu (DMRG), MIT</a:t>
            </a:r>
          </a:p>
        </p:txBody>
      </p:sp>
    </p:spTree>
    <p:extLst>
      <p:ext uri="{BB962C8B-B14F-4D97-AF65-F5344CB8AC3E}">
        <p14:creationId xmlns:p14="http://schemas.microsoft.com/office/powerpoint/2010/main" val="345425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C3E48-24A6-1746-A7B5-C73833659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</a:t>
            </a:r>
            <a:r>
              <a:rPr lang="en-US" b="1" dirty="0">
                <a:solidFill>
                  <a:srgbClr val="0070C0"/>
                </a:solidFill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6880B-CAF7-C04D-9A76-5D8702877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 Introduction: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Complex phase diagram of the high-Tc </a:t>
            </a:r>
            <a:r>
              <a:rPr lang="en-US" dirty="0" err="1"/>
              <a:t>cuprates</a:t>
            </a:r>
            <a:r>
              <a:rPr lang="en-US" dirty="0"/>
              <a:t>   </a:t>
            </a:r>
          </a:p>
          <a:p>
            <a:pPr marL="0" indent="0">
              <a:buNone/>
            </a:pPr>
            <a:r>
              <a:rPr lang="en-US" dirty="0"/>
              <a:t>            Basic organizing principles of</a:t>
            </a:r>
            <a:r>
              <a:rPr lang="en-US" altLang="zh-CN" dirty="0"/>
              <a:t> Mott physics</a:t>
            </a:r>
          </a:p>
          <a:p>
            <a:pPr marL="0" indent="0">
              <a:buNone/>
            </a:pPr>
            <a:r>
              <a:rPr lang="en-US" altLang="zh-CN" dirty="0"/>
              <a:t>           </a:t>
            </a:r>
            <a:r>
              <a:rPr lang="zh-CN" altLang="en-US" dirty="0"/>
              <a:t> </a:t>
            </a:r>
            <a:r>
              <a:rPr lang="en-US" dirty="0"/>
              <a:t>Sign structure, Mutual duality, and the ground state wave function</a:t>
            </a:r>
          </a:p>
          <a:p>
            <a:pPr marL="0" indent="0">
              <a:buNone/>
            </a:pPr>
            <a:r>
              <a:rPr lang="en-US" dirty="0"/>
              <a:t>         </a:t>
            </a:r>
          </a:p>
          <a:p>
            <a:r>
              <a:rPr lang="en-US" dirty="0"/>
              <a:t> Single hole in 2D: hidden spin currents (ED/DMRG/VMC)</a:t>
            </a:r>
          </a:p>
          <a:p>
            <a:endParaRPr lang="en-US" dirty="0"/>
          </a:p>
          <a:p>
            <a:r>
              <a:rPr lang="en-US" dirty="0"/>
              <a:t> Two-hole ground state:   non-BCS pairing (VMC/DMRG)</a:t>
            </a:r>
            <a:br>
              <a:rPr lang="en-US" dirty="0"/>
            </a:br>
            <a:endParaRPr lang="en-US" dirty="0"/>
          </a:p>
          <a:p>
            <a:r>
              <a:rPr lang="en-US" dirty="0"/>
              <a:t> Discussion</a:t>
            </a:r>
          </a:p>
        </p:txBody>
      </p:sp>
    </p:spTree>
    <p:extLst>
      <p:ext uri="{BB962C8B-B14F-4D97-AF65-F5344CB8AC3E}">
        <p14:creationId xmlns:p14="http://schemas.microsoft.com/office/powerpoint/2010/main" val="1440551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498" y="943579"/>
            <a:ext cx="6399155" cy="551136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374674" y="700302"/>
            <a:ext cx="1172116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en-US" altLang="zh-CN" sz="2000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  <a:p>
            <a:endParaRPr kumimoji="1" lang="en-US" altLang="zh-CN" sz="2000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1" lang="en-US" altLang="zh-CN" sz="2000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              </a:t>
            </a:r>
          </a:p>
          <a:p>
            <a:endParaRPr kumimoji="1" lang="en-US" altLang="zh-CN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  <a:p>
            <a:endParaRPr kumimoji="1" lang="en-US" altLang="zh-CN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  <a:p>
            <a:endParaRPr kumimoji="1" lang="en-US" altLang="zh-CN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  <a:p>
            <a:endParaRPr kumimoji="1" lang="en-US" altLang="zh-CN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  <a:p>
            <a:endParaRPr kumimoji="1" lang="en-US" altLang="zh-CN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1" lang="en-US" altLang="zh-CN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kumimoji="1" lang="en-US" altLang="zh-CN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endParaRPr kumimoji="1" lang="zh-CN" altLang="en-US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03481" y="4289945"/>
            <a:ext cx="8850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Arial" charset="0"/>
                <a:ea typeface="Arial" charset="0"/>
                <a:cs typeface="Arial" charset="0"/>
              </a:rPr>
              <a:t> </a:t>
            </a:r>
            <a:endParaRPr kumimoji="1" lang="zh-CN" altLang="en-US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1643" y="1348180"/>
            <a:ext cx="805892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kumimoji="1" lang="en-US" altLang="zh-CN" sz="2400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1" lang="en-US" altLang="zh-CN" sz="2400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richness and complexity in the </a:t>
            </a:r>
            <a:r>
              <a:rPr kumimoji="1" lang="en-US" altLang="zh-CN" sz="2400" dirty="0" err="1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cuprate</a:t>
            </a:r>
            <a:r>
              <a:rPr kumimoji="1" lang="en-US" altLang="zh-CN" sz="2400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  </a:t>
            </a:r>
            <a:endParaRPr kumimoji="1" lang="zh-CN" altLang="en-US" sz="2400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1" lang="en-US" altLang="zh-CN" sz="2400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    intertwined orders, “democracy”</a:t>
            </a:r>
            <a:endParaRPr kumimoji="1" lang="zh-CN" altLang="en-US" sz="2400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1" lang="en-US" altLang="zh-CN" sz="2400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    smoking gun?</a:t>
            </a:r>
          </a:p>
          <a:p>
            <a:endParaRPr kumimoji="1" lang="en-US" altLang="zh-CN" sz="2400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1" lang="zh-CN" altLang="en-US" sz="2400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sz="2400" dirty="0">
                <a:latin typeface="Arial" charset="0"/>
                <a:ea typeface="Arial" charset="0"/>
                <a:cs typeface="Arial" charset="0"/>
              </a:rPr>
              <a:t>single</a:t>
            </a:r>
            <a:r>
              <a:rPr kumimoji="1" lang="zh-CN" altLang="en-US" sz="2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sz="2400" dirty="0">
                <a:latin typeface="Arial" charset="0"/>
                <a:ea typeface="Arial" charset="0"/>
                <a:cs typeface="Arial" charset="0"/>
              </a:rPr>
              <a:t>band</a:t>
            </a:r>
            <a:r>
              <a:rPr kumimoji="1" lang="zh-CN" altLang="en-US" sz="2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sz="2400" dirty="0">
                <a:latin typeface="Arial" charset="0"/>
                <a:ea typeface="Arial" charset="0"/>
                <a:cs typeface="Arial" charset="0"/>
              </a:rPr>
              <a:t>electrons:</a:t>
            </a:r>
          </a:p>
          <a:p>
            <a:endParaRPr kumimoji="1" lang="en-US" altLang="zh-CN" sz="2000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1" lang="en-US" altLang="zh-CN" sz="2000" dirty="0">
                <a:latin typeface="Arial" charset="0"/>
                <a:ea typeface="Arial" charset="0"/>
                <a:cs typeface="Arial" charset="0"/>
              </a:rPr>
              <a:t>           </a:t>
            </a:r>
          </a:p>
        </p:txBody>
      </p:sp>
      <p:sp>
        <p:nvSpPr>
          <p:cNvPr id="10" name="矩形 9"/>
          <p:cNvSpPr/>
          <p:nvPr/>
        </p:nvSpPr>
        <p:spPr>
          <a:xfrm>
            <a:off x="463696" y="349942"/>
            <a:ext cx="1075760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What is the most essential issue in the high-Tc </a:t>
            </a:r>
            <a:r>
              <a:rPr kumimoji="1" lang="en-US" altLang="zh-CN" sz="2400" dirty="0" err="1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cuprates</a:t>
            </a:r>
            <a:r>
              <a:rPr kumimoji="1" lang="en-US" altLang="zh-CN" sz="24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?</a:t>
            </a:r>
          </a:p>
          <a:p>
            <a:r>
              <a:rPr kumimoji="1" lang="en-US" altLang="zh-CN" sz="2400" dirty="0">
                <a:latin typeface="Arial" charset="0"/>
                <a:ea typeface="Arial" charset="0"/>
                <a:cs typeface="Arial" charset="0"/>
              </a:rPr>
              <a:t>(30 years later .....)</a:t>
            </a:r>
            <a:r>
              <a:rPr kumimoji="1" lang="en-US" altLang="zh-CN" sz="24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</a:p>
          <a:p>
            <a:endParaRPr kumimoji="1" lang="en-US" altLang="zh-CN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2323" y="3687522"/>
            <a:ext cx="6836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dirty="0">
                <a:latin typeface="Arial" charset="0"/>
                <a:ea typeface="Arial" charset="0"/>
                <a:cs typeface="Arial" charset="0"/>
              </a:rPr>
              <a:t>strongly correlated and self-organized </a:t>
            </a:r>
          </a:p>
          <a:p>
            <a:r>
              <a:rPr kumimoji="1" lang="en-US" altLang="zh-CN" sz="2400" dirty="0">
                <a:latin typeface="Arial" charset="0"/>
                <a:ea typeface="Arial" charset="0"/>
                <a:cs typeface="Arial" charset="0"/>
              </a:rPr>
              <a:t>into exotic states as a function of doping?</a:t>
            </a:r>
          </a:p>
          <a:p>
            <a:endParaRPr kumimoji="1" lang="en-US" altLang="zh-CN" sz="2400" dirty="0">
              <a:latin typeface="Arial" charset="0"/>
              <a:ea typeface="Arial" charset="0"/>
              <a:cs typeface="Arial" charset="0"/>
            </a:endParaRPr>
          </a:p>
          <a:p>
            <a:r>
              <a:rPr kumimoji="1" lang="en-US" altLang="zh-CN" sz="2400" b="1" dirty="0">
                <a:latin typeface="Arial" charset="0"/>
                <a:ea typeface="Arial" charset="0"/>
                <a:cs typeface="Arial" charset="0"/>
              </a:rPr>
              <a:t> Underlying organizing principle</a:t>
            </a:r>
          </a:p>
          <a:p>
            <a:r>
              <a:rPr kumimoji="1" lang="en-US" altLang="zh-CN" sz="2400" dirty="0">
                <a:latin typeface="Arial" charset="0"/>
                <a:ea typeface="Arial" charset="0"/>
                <a:cs typeface="Arial" charset="0"/>
              </a:rPr>
              <a:t>   </a:t>
            </a:r>
            <a:r>
              <a:rPr kumimoji="1" lang="en-US" altLang="zh-CN" sz="2400" b="1" dirty="0">
                <a:latin typeface="Arial" charset="0"/>
                <a:ea typeface="Arial" charset="0"/>
                <a:cs typeface="Arial" charset="0"/>
              </a:rPr>
              <a:t>of </a:t>
            </a:r>
            <a:r>
              <a:rPr kumimoji="1" lang="en-US" altLang="zh-CN" sz="2400" b="1" dirty="0" err="1">
                <a:latin typeface="Arial" charset="0"/>
                <a:ea typeface="Arial" charset="0"/>
                <a:cs typeface="Arial" charset="0"/>
              </a:rPr>
              <a:t>Mottness</a:t>
            </a:r>
            <a:r>
              <a:rPr kumimoji="1" lang="en-US" altLang="zh-CN" sz="2400" b="1" dirty="0">
                <a:latin typeface="Arial" charset="0"/>
                <a:ea typeface="Arial" charset="0"/>
                <a:cs typeface="Arial" charset="0"/>
              </a:rPr>
              <a:t>?</a:t>
            </a:r>
            <a:endParaRPr kumimoji="1" lang="zh-CN" alt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01099" y="6301058"/>
            <a:ext cx="4375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 err="1"/>
              <a:t>Keimer</a:t>
            </a:r>
            <a:r>
              <a:rPr kumimoji="1" lang="en-US" altLang="zh-CN" sz="1400" dirty="0"/>
              <a:t>, </a:t>
            </a:r>
            <a:r>
              <a:rPr kumimoji="1" lang="en-US" altLang="zh-CN" sz="1400" dirty="0" err="1"/>
              <a:t>Kivelson</a:t>
            </a:r>
            <a:r>
              <a:rPr kumimoji="1" lang="en-US" altLang="zh-CN" sz="1400" dirty="0"/>
              <a:t>, Norman, Uchida, </a:t>
            </a:r>
            <a:r>
              <a:rPr kumimoji="1" lang="en-US" altLang="zh-CN" sz="1400" dirty="0" err="1"/>
              <a:t>Zaanen</a:t>
            </a:r>
            <a:r>
              <a:rPr kumimoji="1" lang="en-US" altLang="zh-CN" sz="1400" dirty="0"/>
              <a:t>, Nature (2015)</a:t>
            </a:r>
            <a:endParaRPr kumimoji="1" lang="zh-CN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239086" y="4657019"/>
            <a:ext cx="5554017" cy="1342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2849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49436"/>
            <a:ext cx="10515600" cy="1325563"/>
          </a:xfrm>
        </p:spPr>
        <p:txBody>
          <a:bodyPr>
            <a:normAutofit fontScale="90000"/>
          </a:bodyPr>
          <a:lstStyle/>
          <a:p>
            <a:r>
              <a:rPr kumimoji="1" lang="en-US" altLang="zh-CN" sz="40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 </a:t>
            </a:r>
            <a:br>
              <a:rPr kumimoji="1" lang="en-US" altLang="zh-CN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kumimoji="1" lang="en-US" altLang="zh-CN" sz="4000" dirty="0">
                <a:solidFill>
                  <a:srgbClr val="0070C0"/>
                </a:solidFill>
                <a:latin typeface="Arial" charset="0"/>
                <a:ea typeface="Comic Sans MS" charset="0"/>
                <a:cs typeface="Arial" charset="0"/>
              </a:rPr>
              <a:t>O</a:t>
            </a:r>
            <a:r>
              <a:rPr kumimoji="1" lang="en-US" altLang="zh-CN" sz="400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rganizing</a:t>
            </a:r>
            <a:r>
              <a:rPr kumimoji="1" lang="zh-CN" altLang="en-US" sz="400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sz="400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principles in condensed matter physics </a:t>
            </a:r>
            <a:endParaRPr kumimoji="1" lang="zh-CN" altLang="en-US" sz="4000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00" y="20034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Spontaneous symmetry breaking</a:t>
            </a:r>
            <a:r>
              <a:rPr kumimoji="1" lang="zh-CN" altLang="en-US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kumimoji="1" lang="en-US" altLang="zh-CN" dirty="0">
              <a:solidFill>
                <a:srgbClr val="0070C0"/>
              </a:solidFill>
            </a:endParaRPr>
          </a:p>
          <a:p>
            <a:endParaRPr kumimoji="1" lang="en-US" altLang="zh-CN" dirty="0">
              <a:solidFill>
                <a:srgbClr val="0070C0"/>
              </a:solidFill>
            </a:endParaRPr>
          </a:p>
          <a:p>
            <a:r>
              <a:rPr kumimoji="1" lang="en-US" altLang="zh-CN" dirty="0">
                <a:solidFill>
                  <a:srgbClr val="0070C0"/>
                </a:solidFill>
              </a:rPr>
              <a:t> </a:t>
            </a:r>
            <a:r>
              <a:rPr kumimoji="1" lang="en-US" altLang="zh-CN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Adiabatic continuity</a:t>
            </a:r>
          </a:p>
          <a:p>
            <a:pPr marL="0" indent="0">
              <a:buNone/>
            </a:pPr>
            <a:endParaRPr kumimoji="1" lang="en-US" altLang="zh-CN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1" lang="en-US" altLang="zh-CN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Sign structure</a:t>
            </a:r>
            <a:r>
              <a:rPr kumimoji="1" lang="zh-CN" altLang="en-US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zh-CN" altLang="en-US" dirty="0">
                <a:solidFill>
                  <a:srgbClr val="0070C0"/>
                </a:solidFill>
              </a:rPr>
              <a:t>（</a:t>
            </a:r>
            <a:r>
              <a:rPr kumimoji="1" lang="en-US" altLang="zh-CN" dirty="0">
                <a:solidFill>
                  <a:srgbClr val="0070C0"/>
                </a:solidFill>
              </a:rPr>
              <a:t>e.g. wave function symmetry)</a:t>
            </a:r>
          </a:p>
          <a:p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          </a:t>
            </a:r>
            <a:endParaRPr kumimoji="1" lang="zh-CN" altLang="en-US" dirty="0"/>
          </a:p>
          <a:p>
            <a:endParaRPr kumimoji="1" lang="en-US" altLang="zh-CN" dirty="0"/>
          </a:p>
          <a:p>
            <a:r>
              <a:rPr kumimoji="1" lang="en-US" altLang="zh-CN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Long-range entanglement (</a:t>
            </a:r>
            <a:r>
              <a:rPr kumimoji="1" lang="en-US" altLang="zh-CN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topological order... </a:t>
            </a:r>
            <a:r>
              <a:rPr kumimoji="1" lang="en-US" altLang="zh-CN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)</a:t>
            </a:r>
            <a:endParaRPr kumimoji="1" lang="zh-CN" altLang="en-US" dirty="0">
              <a:solidFill>
                <a:srgbClr val="0070C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marL="0" indent="0">
              <a:buNone/>
            </a:pPr>
            <a:endParaRPr kumimoji="1" lang="en-US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668606" y="4734265"/>
            <a:ext cx="10883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       Berry phase;     Many-body version;   emergent gauge field</a:t>
            </a:r>
            <a:endParaRPr kumimoji="1" lang="zh-CN" altLang="en-US" sz="2800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05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028" y="0"/>
            <a:ext cx="91599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4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919" y="424732"/>
            <a:ext cx="20812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3332892" y="2977711"/>
            <a:ext cx="1891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r>
              <a:rPr kumimoji="0" lang="en-US" altLang="zh-CN" sz="1800" dirty="0"/>
              <a:t>Heisenberg model</a:t>
            </a:r>
            <a:endParaRPr kumimoji="0" lang="zh-CN" altLang="en-US" sz="1800" dirty="0"/>
          </a:p>
        </p:txBody>
      </p:sp>
      <p:graphicFrame>
        <p:nvGraphicFramePr>
          <p:cNvPr id="54287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2551316"/>
              </p:ext>
            </p:extLst>
          </p:nvPr>
        </p:nvGraphicFramePr>
        <p:xfrm>
          <a:off x="6050896" y="1489303"/>
          <a:ext cx="1820862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72" name="公式" r:id="rId5" imgW="1422400" imgH="736600" progId="Equation.3">
                  <p:embed/>
                </p:oleObj>
              </mc:Choice>
              <mc:Fallback>
                <p:oleObj name="公式" r:id="rId5" imgW="1422400" imgH="736600" progId="Equation.3">
                  <p:embed/>
                  <p:pic>
                    <p:nvPicPr>
                      <p:cNvPr id="54287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0896" y="1489303"/>
                        <a:ext cx="1820862" cy="941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246199" y="2977711"/>
            <a:ext cx="12666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local moment</a:t>
            </a:r>
            <a:endParaRPr kumimoji="1" lang="zh-CN" altLang="en-US" sz="1400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8565209" y="3015651"/>
            <a:ext cx="23383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 doped Mott insulator</a:t>
            </a:r>
            <a:endParaRPr lang="zh-CN" altLang="en-US" dirty="0"/>
          </a:p>
        </p:txBody>
      </p:sp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7" cstate="print"/>
          <a:srcRect t="1573" r="-3571"/>
          <a:stretch>
            <a:fillRect/>
          </a:stretch>
        </p:blipFill>
        <p:spPr bwMode="auto">
          <a:xfrm>
            <a:off x="8697720" y="387065"/>
            <a:ext cx="2071687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14"/>
          <p:cNvSpPr txBox="1">
            <a:spLocks noChangeArrowheads="1"/>
          </p:cNvSpPr>
          <p:nvPr/>
        </p:nvSpPr>
        <p:spPr bwMode="auto">
          <a:xfrm>
            <a:off x="5300679" y="3659180"/>
            <a:ext cx="10479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2060"/>
                </a:solidFill>
              </a:rPr>
              <a:t>t-J model</a:t>
            </a:r>
            <a:endParaRPr lang="zh-CN" altLang="en-US" dirty="0">
              <a:solidFill>
                <a:srgbClr val="002060"/>
              </a:solidFill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2530152" y="4168336"/>
            <a:ext cx="256176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r>
              <a:rPr kumimoji="0" lang="en-US" altLang="zh-CN" sz="2000" dirty="0">
                <a:solidFill>
                  <a:srgbClr val="0000CC"/>
                </a:solidFill>
              </a:rPr>
              <a:t>Anderson: </a:t>
            </a:r>
          </a:p>
          <a:p>
            <a:endParaRPr kumimoji="0" lang="en-US" altLang="zh-CN" sz="2000" dirty="0">
              <a:solidFill>
                <a:srgbClr val="0000CC"/>
              </a:solidFill>
            </a:endParaRPr>
          </a:p>
          <a:p>
            <a:r>
              <a:rPr kumimoji="0" lang="en-US" altLang="zh-CN" sz="2000" dirty="0">
                <a:solidFill>
                  <a:srgbClr val="0000CC"/>
                </a:solidFill>
              </a:rPr>
              <a:t>     </a:t>
            </a:r>
            <a:r>
              <a:rPr kumimoji="0" lang="en-US" altLang="zh-CN" sz="2000" dirty="0" err="1">
                <a:solidFill>
                  <a:srgbClr val="0000CC"/>
                </a:solidFill>
              </a:rPr>
              <a:t>Cuprate</a:t>
            </a:r>
            <a:r>
              <a:rPr kumimoji="0" lang="en-US" altLang="zh-CN" sz="2000" dirty="0">
                <a:solidFill>
                  <a:srgbClr val="0000CC"/>
                </a:solidFill>
              </a:rPr>
              <a:t> =</a:t>
            </a:r>
          </a:p>
          <a:p>
            <a:r>
              <a:rPr kumimoji="0" lang="en-US" altLang="zh-CN" sz="2000" dirty="0">
                <a:solidFill>
                  <a:srgbClr val="0000CC"/>
                </a:solidFill>
              </a:rPr>
              <a:t>Doped Mott insulator</a:t>
            </a:r>
          </a:p>
          <a:p>
            <a:r>
              <a:rPr kumimoji="0" lang="en-US" altLang="zh-CN" sz="2000" dirty="0">
                <a:solidFill>
                  <a:srgbClr val="0000CC"/>
                </a:solidFill>
              </a:rPr>
              <a:t>    </a:t>
            </a:r>
            <a:r>
              <a:rPr kumimoji="0" lang="en-US" altLang="zh-CN" sz="2000" dirty="0">
                <a:solidFill>
                  <a:srgbClr val="FF0000"/>
                </a:solidFill>
              </a:rPr>
              <a:t>    </a:t>
            </a:r>
          </a:p>
        </p:txBody>
      </p:sp>
      <p:pic>
        <p:nvPicPr>
          <p:cNvPr id="26" name="图片 17" descr="1977a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21" y="4008937"/>
            <a:ext cx="1101396" cy="1558579"/>
          </a:xfrm>
          <a:prstGeom prst="rect">
            <a:avLst/>
          </a:prstGeom>
          <a:noFill/>
          <a:ln>
            <a:noFill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70"/>
          <p:cNvSpPr>
            <a:spLocks noChangeArrowheads="1"/>
          </p:cNvSpPr>
          <p:nvPr/>
        </p:nvSpPr>
        <p:spPr bwMode="auto">
          <a:xfrm>
            <a:off x="878707" y="6024822"/>
            <a:ext cx="20791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400" dirty="0">
                <a:solidFill>
                  <a:srgbClr val="FF9900"/>
                </a:solidFill>
              </a:rPr>
              <a:t>Science, </a:t>
            </a:r>
            <a:r>
              <a:rPr lang="en-US" altLang="zh-CN" sz="1400" b="1" dirty="0">
                <a:solidFill>
                  <a:srgbClr val="FF9900"/>
                </a:solidFill>
              </a:rPr>
              <a:t>235</a:t>
            </a:r>
            <a:r>
              <a:rPr lang="en-US" altLang="zh-CN" sz="1400" dirty="0">
                <a:solidFill>
                  <a:srgbClr val="FF9900"/>
                </a:solidFill>
              </a:rPr>
              <a:t>, 1196 (1987)</a:t>
            </a:r>
          </a:p>
        </p:txBody>
      </p:sp>
      <p:graphicFrame>
        <p:nvGraphicFramePr>
          <p:cNvPr id="16" name="对象 15">
            <a:extLst>
              <a:ext uri="{FF2B5EF4-FFF2-40B4-BE49-F238E27FC236}">
                <a16:creationId xmlns:a16="http://schemas.microsoft.com/office/drawing/2014/main" id="{C36174DD-2221-1B4E-B51A-972FAF4D0C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4387980"/>
              </p:ext>
            </p:extLst>
          </p:nvPr>
        </p:nvGraphicFramePr>
        <p:xfrm>
          <a:off x="8934566" y="5575632"/>
          <a:ext cx="1221911" cy="526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73" name="公式" r:id="rId9" imgW="850900" imgH="368300" progId="Equation.3">
                  <p:embed/>
                </p:oleObj>
              </mc:Choice>
              <mc:Fallback>
                <p:oleObj name="公式" r:id="rId9" imgW="850900" imgH="368300" progId="Equation.3">
                  <p:embed/>
                  <p:pic>
                    <p:nvPicPr>
                      <p:cNvPr id="16" name="对象 1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34566" y="5575632"/>
                        <a:ext cx="1221911" cy="526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" name="Picture 7" descr="Structure_fromSience_UNITCELL">
            <a:extLst>
              <a:ext uri="{FF2B5EF4-FFF2-40B4-BE49-F238E27FC236}">
                <a16:creationId xmlns:a16="http://schemas.microsoft.com/office/drawing/2014/main" id="{73121949-EC68-D94F-AEF7-33215D02100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1" cstate="print"/>
          <a:srcRect t="5186" r="71367" b="7112"/>
          <a:stretch>
            <a:fillRect/>
          </a:stretch>
        </p:blipFill>
        <p:spPr bwMode="auto">
          <a:xfrm>
            <a:off x="850993" y="305234"/>
            <a:ext cx="1420252" cy="3133759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50800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AEEC827-172E-B349-8C4B-86EA380DC74C}"/>
                  </a:ext>
                </a:extLst>
              </p:cNvPr>
              <p:cNvSpPr/>
              <p:nvPr/>
            </p:nvSpPr>
            <p:spPr>
              <a:xfrm>
                <a:off x="5374132" y="4396579"/>
                <a:ext cx="5105692" cy="7959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𝑡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begChr m:val="⟨"/>
                              <m:endChr m:val="⟩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e>
                          </m:d>
                          <m:r>
                            <m:rPr>
                              <m:brk m:alnAt="7"/>
                            </m:r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e>
                      </m:nary>
                      <m:r>
                        <a:rPr lang="en-US" altLang="zh-CN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.+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𝐽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begChr m:val="⟨"/>
                              <m:endChr m:val="⟩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AEEC827-172E-B349-8C4B-86EA380DC7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132" y="4396579"/>
                <a:ext cx="5105692" cy="795987"/>
              </a:xfrm>
              <a:prstGeom prst="rect">
                <a:avLst/>
              </a:prstGeom>
              <a:blipFill>
                <a:blip r:embed="rId12"/>
                <a:stretch>
                  <a:fillRect t="-115625" b="-15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2E2CF411-C026-074B-BD82-361654A7184E}"/>
              </a:ext>
            </a:extLst>
          </p:cNvPr>
          <p:cNvSpPr txBox="1"/>
          <p:nvPr/>
        </p:nvSpPr>
        <p:spPr>
          <a:xfrm>
            <a:off x="5394851" y="5619022"/>
            <a:ext cx="3257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No double occupancy constraint </a:t>
            </a:r>
            <a:endParaRPr kumimoji="1"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0B58F45-BC42-7340-AF3C-BFCB07195E74}"/>
              </a:ext>
            </a:extLst>
          </p:cNvPr>
          <p:cNvSpPr/>
          <p:nvPr/>
        </p:nvSpPr>
        <p:spPr>
          <a:xfrm>
            <a:off x="2665378" y="246434"/>
            <a:ext cx="8929991" cy="33268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D4187F3-DEF5-0946-9416-FE8EC200F9DC}"/>
              </a:ext>
            </a:extLst>
          </p:cNvPr>
          <p:cNvSpPr/>
          <p:nvPr/>
        </p:nvSpPr>
        <p:spPr>
          <a:xfrm>
            <a:off x="592086" y="3578093"/>
            <a:ext cx="10581753" cy="32118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D3F900A3-3A37-7943-B27A-39AE502BD168}"/>
              </a:ext>
            </a:extLst>
          </p:cNvPr>
          <p:cNvSpPr/>
          <p:nvPr/>
        </p:nvSpPr>
        <p:spPr>
          <a:xfrm>
            <a:off x="5323646" y="5514533"/>
            <a:ext cx="5373806" cy="601333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圆角矩形 35">
            <a:extLst>
              <a:ext uri="{FF2B5EF4-FFF2-40B4-BE49-F238E27FC236}">
                <a16:creationId xmlns:a16="http://schemas.microsoft.com/office/drawing/2014/main" id="{8194FD60-E414-F643-B2F5-B737CE5CE967}"/>
              </a:ext>
            </a:extLst>
          </p:cNvPr>
          <p:cNvSpPr/>
          <p:nvPr/>
        </p:nvSpPr>
        <p:spPr>
          <a:xfrm>
            <a:off x="5859350" y="1401108"/>
            <a:ext cx="2149754" cy="1123793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2B10783-D423-4B4F-9B03-A2F70C5862C0}"/>
              </a:ext>
            </a:extLst>
          </p:cNvPr>
          <p:cNvSpPr txBox="1"/>
          <p:nvPr/>
        </p:nvSpPr>
        <p:spPr>
          <a:xfrm>
            <a:off x="6059311" y="859080"/>
            <a:ext cx="1531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Mott insulator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148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" grpId="0"/>
      <p:bldP spid="4" grpId="0"/>
      <p:bldP spid="34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154293" y="2005735"/>
            <a:ext cx="370069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r>
              <a:rPr kumimoji="0" lang="en-US" altLang="zh-CN" sz="4000" dirty="0">
                <a:solidFill>
                  <a:srgbClr val="0000CC"/>
                </a:solidFill>
              </a:rPr>
              <a:t>      </a:t>
            </a:r>
            <a:r>
              <a:rPr kumimoji="0" lang="en-US" altLang="zh-CN" sz="2000" dirty="0">
                <a:solidFill>
                  <a:srgbClr val="0000CC"/>
                </a:solidFill>
              </a:rPr>
              <a:t>Anderson’s RVB state  </a:t>
            </a:r>
            <a:r>
              <a:rPr kumimoji="0" lang="en-US" altLang="zh-CN" sz="2000" dirty="0">
                <a:solidFill>
                  <a:srgbClr val="FF0000"/>
                </a:solidFill>
              </a:rPr>
              <a:t>    </a:t>
            </a:r>
          </a:p>
        </p:txBody>
      </p:sp>
      <p:sp>
        <p:nvSpPr>
          <p:cNvPr id="27" name="Rectangle 70"/>
          <p:cNvSpPr>
            <a:spLocks noChangeArrowheads="1"/>
          </p:cNvSpPr>
          <p:nvPr/>
        </p:nvSpPr>
        <p:spPr bwMode="auto">
          <a:xfrm>
            <a:off x="1055640" y="2652026"/>
            <a:ext cx="2621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800" dirty="0">
                <a:solidFill>
                  <a:srgbClr val="FF9900"/>
                </a:solidFill>
              </a:rPr>
              <a:t>Science, </a:t>
            </a:r>
            <a:r>
              <a:rPr lang="en-US" altLang="zh-CN" sz="1800" b="1" dirty="0">
                <a:solidFill>
                  <a:srgbClr val="FF9900"/>
                </a:solidFill>
              </a:rPr>
              <a:t>235</a:t>
            </a:r>
            <a:r>
              <a:rPr lang="en-US" altLang="zh-CN" sz="1800" dirty="0">
                <a:solidFill>
                  <a:srgbClr val="FF9900"/>
                </a:solidFill>
              </a:rPr>
              <a:t>, 1196 (1987)</a:t>
            </a:r>
          </a:p>
        </p:txBody>
      </p:sp>
      <p:graphicFrame>
        <p:nvGraphicFramePr>
          <p:cNvPr id="28" name="对象 27"/>
          <p:cNvGraphicFramePr>
            <a:graphicFrameLocks noChangeAspect="1"/>
          </p:cNvGraphicFramePr>
          <p:nvPr>
            <p:extLst/>
          </p:nvPr>
        </p:nvGraphicFramePr>
        <p:xfrm>
          <a:off x="4077547" y="2793420"/>
          <a:ext cx="2174830" cy="495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58" name="Equation" r:id="rId4" imgW="1167893" imgH="266584" progId="Equation.DSMT4">
                  <p:embed/>
                </p:oleObj>
              </mc:Choice>
              <mc:Fallback>
                <p:oleObj name="Equation" r:id="rId4" imgW="1167893" imgH="266584" progId="Equation.DSMT4">
                  <p:embed/>
                  <p:pic>
                    <p:nvPicPr>
                      <p:cNvPr id="28" name="对象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7547" y="2793420"/>
                        <a:ext cx="2174830" cy="4956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extLst>
              <a:ext uri="{FF2B5EF4-FFF2-40B4-BE49-F238E27FC236}">
                <a16:creationId xmlns:a16="http://schemas.microsoft.com/office/drawing/2014/main" id="{C36174DD-2221-1B4E-B51A-972FAF4D0C47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0475416" y="1478944"/>
          <a:ext cx="1221911" cy="526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59" name="公式" r:id="rId6" imgW="850900" imgH="368300" progId="Equation.3">
                  <p:embed/>
                </p:oleObj>
              </mc:Choice>
              <mc:Fallback>
                <p:oleObj name="公式" r:id="rId6" imgW="850900" imgH="368300" progId="Equation.3">
                  <p:embed/>
                  <p:pic>
                    <p:nvPicPr>
                      <p:cNvPr id="16" name="对象 15">
                        <a:extLst>
                          <a:ext uri="{FF2B5EF4-FFF2-40B4-BE49-F238E27FC236}">
                            <a16:creationId xmlns:a16="http://schemas.microsoft.com/office/drawing/2014/main" id="{C36174DD-2221-1B4E-B51A-972FAF4D0C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475416" y="1478944"/>
                        <a:ext cx="1221911" cy="526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8">
            <a:extLst>
              <a:ext uri="{FF2B5EF4-FFF2-40B4-BE49-F238E27FC236}">
                <a16:creationId xmlns:a16="http://schemas.microsoft.com/office/drawing/2014/main" id="{BC0E92FA-786E-894C-B9D2-98EF76CD58B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4321610" y="1221323"/>
          <a:ext cx="1666999" cy="507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60" name="公式" r:id="rId8" imgW="1167893" imgH="355446" progId="Equation.3">
                  <p:embed/>
                </p:oleObj>
              </mc:Choice>
              <mc:Fallback>
                <p:oleObj name="公式" r:id="rId8" imgW="1167893" imgH="355446" progId="Equation.3">
                  <p:embed/>
                  <p:pic>
                    <p:nvPicPr>
                      <p:cNvPr id="30" name="Object 8">
                        <a:extLst>
                          <a:ext uri="{FF2B5EF4-FFF2-40B4-BE49-F238E27FC236}">
                            <a16:creationId xmlns:a16="http://schemas.microsoft.com/office/drawing/2014/main" id="{BC0E92FA-786E-894C-B9D2-98EF76CD58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1610" y="1221323"/>
                        <a:ext cx="1666999" cy="5075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CC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 Box 9">
            <a:extLst>
              <a:ext uri="{FF2B5EF4-FFF2-40B4-BE49-F238E27FC236}">
                <a16:creationId xmlns:a16="http://schemas.microsoft.com/office/drawing/2014/main" id="{09FB0A92-8EC1-3A4F-BA15-D4CFEB25A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5046" y="1807519"/>
            <a:ext cx="19344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1600" dirty="0" err="1"/>
              <a:t>Gutzwiller</a:t>
            </a:r>
            <a:r>
              <a:rPr lang="en-US" altLang="zh-CN" sz="1600" dirty="0"/>
              <a:t> projection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E2CF411-C026-074B-BD82-361654A7184E}"/>
              </a:ext>
            </a:extLst>
          </p:cNvPr>
          <p:cNvSpPr txBox="1"/>
          <p:nvPr/>
        </p:nvSpPr>
        <p:spPr>
          <a:xfrm>
            <a:off x="6973822" y="1500121"/>
            <a:ext cx="3604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no-double-occupancy constraint </a:t>
            </a:r>
            <a:endParaRPr kumimoji="1" lang="zh-CN" altLang="en-US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8A4FB15-E857-3D46-9713-1892F2D44B3B}"/>
              </a:ext>
            </a:extLst>
          </p:cNvPr>
          <p:cNvSpPr txBox="1"/>
          <p:nvPr/>
        </p:nvSpPr>
        <p:spPr>
          <a:xfrm>
            <a:off x="892504" y="5073252"/>
            <a:ext cx="56874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Emergent  U(1) and SU(2) gauge theories      </a:t>
            </a:r>
          </a:p>
          <a:p>
            <a:r>
              <a:rPr kumimoji="1" lang="en-US" altLang="zh-CN" dirty="0"/>
              <a:t>     </a:t>
            </a:r>
          </a:p>
          <a:p>
            <a:r>
              <a:rPr kumimoji="1" lang="en-US" altLang="zh-CN" dirty="0"/>
              <a:t> </a:t>
            </a:r>
          </a:p>
          <a:p>
            <a:r>
              <a:rPr kumimoji="1" lang="en-US" altLang="zh-CN" dirty="0">
                <a:solidFill>
                  <a:srgbClr val="FF9900"/>
                </a:solidFill>
              </a:rPr>
              <a:t>Lee, </a:t>
            </a:r>
            <a:r>
              <a:rPr kumimoji="1" lang="en-US" altLang="zh-CN" dirty="0" err="1">
                <a:solidFill>
                  <a:srgbClr val="FF9900"/>
                </a:solidFill>
              </a:rPr>
              <a:t>Nagaosa</a:t>
            </a:r>
            <a:r>
              <a:rPr kumimoji="1" lang="en-US" altLang="zh-CN" dirty="0">
                <a:solidFill>
                  <a:srgbClr val="FF9900"/>
                </a:solidFill>
              </a:rPr>
              <a:t>, Wen, RMP</a:t>
            </a:r>
            <a:r>
              <a:rPr lang="en-US" altLang="zh-CN" dirty="0">
                <a:solidFill>
                  <a:srgbClr val="FF9900"/>
                </a:solidFill>
              </a:rPr>
              <a:t>, </a:t>
            </a:r>
            <a:r>
              <a:rPr lang="en-US" altLang="zh-CN" b="1" dirty="0">
                <a:solidFill>
                  <a:srgbClr val="FF9900"/>
                </a:solidFill>
              </a:rPr>
              <a:t>78</a:t>
            </a:r>
            <a:r>
              <a:rPr lang="en-US" altLang="zh-CN" dirty="0">
                <a:solidFill>
                  <a:srgbClr val="FF9900"/>
                </a:solidFill>
              </a:rPr>
              <a:t>, 17 (2006)</a:t>
            </a:r>
          </a:p>
          <a:p>
            <a:endParaRPr kumimoji="1" lang="zh-CN" altLang="en-US" dirty="0"/>
          </a:p>
        </p:txBody>
      </p:sp>
      <p:sp>
        <p:nvSpPr>
          <p:cNvPr id="37" name="圆角矩形 36">
            <a:extLst>
              <a:ext uri="{FF2B5EF4-FFF2-40B4-BE49-F238E27FC236}">
                <a16:creationId xmlns:a16="http://schemas.microsoft.com/office/drawing/2014/main" id="{88AE94BF-4B5E-B44D-9373-5DD6ADBFF9ED}"/>
              </a:ext>
            </a:extLst>
          </p:cNvPr>
          <p:cNvSpPr/>
          <p:nvPr/>
        </p:nvSpPr>
        <p:spPr>
          <a:xfrm>
            <a:off x="4094522" y="1153555"/>
            <a:ext cx="2157855" cy="1093243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1112DF71-F3E7-0B4F-8D0D-35DD9EB6B374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6252377" y="1700177"/>
            <a:ext cx="561840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CCC2F5D8-30FE-7D47-B363-98A597E4B0B7}"/>
              </a:ext>
            </a:extLst>
          </p:cNvPr>
          <p:cNvSpPr txBox="1"/>
          <p:nvPr/>
        </p:nvSpPr>
        <p:spPr>
          <a:xfrm>
            <a:off x="423119" y="189581"/>
            <a:ext cx="10154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solidFill>
                  <a:srgbClr val="002060"/>
                </a:solidFill>
              </a:rPr>
              <a:t>What are the essential characterizations of a (doped) Mott insulator?</a:t>
            </a:r>
            <a:endParaRPr kumimoji="1" lang="zh-CN" altLang="en-US" sz="2800" dirty="0">
              <a:solidFill>
                <a:srgbClr val="00206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6FC02E8-414A-FE4E-93D3-C162B53864A0}"/>
              </a:ext>
            </a:extLst>
          </p:cNvPr>
          <p:cNvSpPr txBox="1"/>
          <p:nvPr/>
        </p:nvSpPr>
        <p:spPr>
          <a:xfrm>
            <a:off x="280421" y="1420977"/>
            <a:ext cx="3405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sz="2400" b="1" dirty="0">
                <a:solidFill>
                  <a:srgbClr val="C00000"/>
                </a:solidFill>
              </a:rPr>
              <a:t>“Plain vanilla” picture: </a:t>
            </a:r>
            <a:endParaRPr kumimoji="1"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E85686EE-88AA-8C4B-8D31-DAF4B35C9E3F}"/>
              </a:ext>
            </a:extLst>
          </p:cNvPr>
          <p:cNvCxnSpPr>
            <a:cxnSpLocks/>
          </p:cNvCxnSpPr>
          <p:nvPr/>
        </p:nvCxnSpPr>
        <p:spPr>
          <a:xfrm flipV="1">
            <a:off x="5910146" y="3451302"/>
            <a:ext cx="0" cy="412775"/>
          </a:xfrm>
          <a:prstGeom prst="straightConnector1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D9012BAE-D636-F544-971A-3937C3DB9F24}"/>
              </a:ext>
            </a:extLst>
          </p:cNvPr>
          <p:cNvSpPr txBox="1"/>
          <p:nvPr/>
        </p:nvSpPr>
        <p:spPr>
          <a:xfrm>
            <a:off x="4499492" y="4030965"/>
            <a:ext cx="5337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Mean-field ansatz of a local effective Hamiltonian</a:t>
            </a:r>
            <a:endParaRPr kumimoji="1" lang="zh-CN" altLang="en-US" sz="2000" dirty="0"/>
          </a:p>
        </p:txBody>
      </p:sp>
      <p:pic>
        <p:nvPicPr>
          <p:cNvPr id="18" name="Picture 9">
            <a:extLst>
              <a:ext uri="{FF2B5EF4-FFF2-40B4-BE49-F238E27FC236}">
                <a16:creationId xmlns:a16="http://schemas.microsoft.com/office/drawing/2014/main" id="{4CB3EC9A-AE90-0B48-A5CA-50083F611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077063" y="4917340"/>
            <a:ext cx="62976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8F77C04F-2FBB-4E41-A81C-7F4B5D72B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498915" y="4917340"/>
            <a:ext cx="629764" cy="8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2AD840B-F33B-614E-B272-6092283A51C8}"/>
                  </a:ext>
                </a:extLst>
              </p:cNvPr>
              <p:cNvSpPr txBox="1"/>
              <p:nvPr/>
            </p:nvSpPr>
            <p:spPr>
              <a:xfrm>
                <a:off x="8612326" y="6123543"/>
                <a:ext cx="8865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2AD840B-F33B-614E-B272-6092283A5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2326" y="6123543"/>
                <a:ext cx="886589" cy="276999"/>
              </a:xfrm>
              <a:prstGeom prst="rect">
                <a:avLst/>
              </a:prstGeom>
              <a:blipFill>
                <a:blip r:embed="rId12"/>
                <a:stretch>
                  <a:fillRect l="-4225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线箭头连接符 9">
            <a:extLst>
              <a:ext uri="{FF2B5EF4-FFF2-40B4-BE49-F238E27FC236}">
                <a16:creationId xmlns:a16="http://schemas.microsoft.com/office/drawing/2014/main" id="{90ABDF2C-C4D1-6D44-ABD6-2884E941F2F1}"/>
              </a:ext>
            </a:extLst>
          </p:cNvPr>
          <p:cNvCxnSpPr>
            <a:cxnSpLocks/>
          </p:cNvCxnSpPr>
          <p:nvPr/>
        </p:nvCxnSpPr>
        <p:spPr>
          <a:xfrm>
            <a:off x="6579958" y="5316146"/>
            <a:ext cx="561840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11">
            <a:extLst>
              <a:ext uri="{FF2B5EF4-FFF2-40B4-BE49-F238E27FC236}">
                <a16:creationId xmlns:a16="http://schemas.microsoft.com/office/drawing/2014/main" id="{52A2306E-EC14-9345-9ED7-69A7766987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/>
          <a:srcRect r="56832" b="51612"/>
          <a:stretch/>
        </p:blipFill>
        <p:spPr bwMode="auto">
          <a:xfrm>
            <a:off x="10128679" y="2388297"/>
            <a:ext cx="898415" cy="114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777457-960A-434E-95F2-B9B958B39DB4}"/>
              </a:ext>
            </a:extLst>
          </p:cNvPr>
          <p:cNvSpPr/>
          <p:nvPr/>
        </p:nvSpPr>
        <p:spPr>
          <a:xfrm>
            <a:off x="534590" y="4777882"/>
            <a:ext cx="9931826" cy="19375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0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4" grpId="0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54238" y="279283"/>
            <a:ext cx="76106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dirty="0">
                <a:solidFill>
                  <a:srgbClr val="0000FF"/>
                </a:solidFill>
              </a:rPr>
              <a:t>Statistical sign structure for Fermion systems</a:t>
            </a:r>
            <a:endParaRPr kumimoji="1" lang="zh-CN" altLang="en-US" sz="3200" dirty="0">
              <a:solidFill>
                <a:srgbClr val="0000FF"/>
              </a:solidFill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749587"/>
              </p:ext>
            </p:extLst>
          </p:nvPr>
        </p:nvGraphicFramePr>
        <p:xfrm>
          <a:off x="1435667" y="2029227"/>
          <a:ext cx="4536507" cy="562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13" name="公式" r:id="rId3" imgW="1638300" imgH="203200" progId="Equation.3">
                  <p:embed/>
                </p:oleObj>
              </mc:Choice>
              <mc:Fallback>
                <p:oleObj name="公式" r:id="rId3" imgW="1638300" imgH="203200" progId="Equation.3">
                  <p:embed/>
                  <p:pic>
                    <p:nvPicPr>
                      <p:cNvPr id="3" name="对象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5667" y="2029227"/>
                        <a:ext cx="4536507" cy="5626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888554" y="1186877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1" lang="en-US" altLang="zh-CN" sz="2400" dirty="0">
                <a:solidFill>
                  <a:srgbClr val="000090"/>
                </a:solidFill>
              </a:rPr>
              <a:t>Fermion signs</a:t>
            </a:r>
            <a:endParaRPr lang="zh-CN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5807968" y="2780929"/>
            <a:ext cx="5544616" cy="461665"/>
          </a:xfrm>
          <a:prstGeom prst="rect">
            <a:avLst/>
          </a:prstGeom>
          <a:noFill/>
          <a:effectLst>
            <a:glow rad="342900">
              <a:schemeClr val="accent4">
                <a:satMod val="175000"/>
                <a:alpha val="67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fr-FR" altLang="zh-CN" sz="2400" dirty="0">
                <a:solidFill>
                  <a:srgbClr val="000090"/>
                </a:solidFill>
              </a:rPr>
              <a:t>Landau Fermi </a:t>
            </a:r>
            <a:r>
              <a:rPr lang="fr-FR" altLang="zh-CN" sz="2400" dirty="0" err="1">
                <a:solidFill>
                  <a:srgbClr val="000090"/>
                </a:solidFill>
              </a:rPr>
              <a:t>Liquid</a:t>
            </a:r>
            <a:endParaRPr lang="zh-CN" altLang="en-US" sz="2400" dirty="0">
              <a:solidFill>
                <a:srgbClr val="00009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1" y="1053092"/>
            <a:ext cx="2754263" cy="1571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D:\n(k)of FG，FL，L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301" y="2892588"/>
            <a:ext cx="2449674" cy="369236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866" y="3113839"/>
            <a:ext cx="5007493" cy="2087686"/>
          </a:xfrm>
          <a:prstGeom prst="rect">
            <a:avLst/>
          </a:prstGeom>
        </p:spPr>
      </p:pic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4178179"/>
              </p:ext>
            </p:extLst>
          </p:nvPr>
        </p:nvGraphicFramePr>
        <p:xfrm>
          <a:off x="1435667" y="5521326"/>
          <a:ext cx="5349875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14" name="Equation" r:id="rId8" imgW="2946400" imgH="381000" progId="Equation.DSMT4">
                  <p:embed/>
                </p:oleObj>
              </mc:Choice>
              <mc:Fallback>
                <p:oleObj name="Equation" r:id="rId8" imgW="2946400" imgH="381000" progId="Equation.DSMT4">
                  <p:embed/>
                  <p:pic>
                    <p:nvPicPr>
                      <p:cNvPr id="9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5667" y="5521326"/>
                        <a:ext cx="5349875" cy="69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931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2045" y="1180592"/>
            <a:ext cx="1917769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kumimoji="1" lang="en-US" altLang="zh-CN" sz="2000" dirty="0">
              <a:solidFill>
                <a:srgbClr val="000090"/>
              </a:solidFill>
            </a:endParaRPr>
          </a:p>
          <a:p>
            <a:pPr marL="457200" indent="-457200">
              <a:buAutoNum type="arabicParenBoth"/>
            </a:pPr>
            <a:r>
              <a:rPr kumimoji="1" lang="en-US" altLang="zh-CN" sz="2400" dirty="0">
                <a:solidFill>
                  <a:srgbClr val="000090"/>
                </a:solidFill>
              </a:rPr>
              <a:t>half-filling</a:t>
            </a:r>
          </a:p>
          <a:p>
            <a:pPr algn="l"/>
            <a:endParaRPr kumimoji="1" lang="en-US" altLang="zh-CN" sz="2400" dirty="0">
              <a:solidFill>
                <a:srgbClr val="000090"/>
              </a:solidFill>
            </a:endParaRPr>
          </a:p>
          <a:p>
            <a:pPr algn="l"/>
            <a:r>
              <a:rPr kumimoji="1" lang="en-US" altLang="zh-CN" sz="2400" dirty="0">
                <a:solidFill>
                  <a:srgbClr val="000090"/>
                </a:solidFill>
              </a:rPr>
              <a:t>(2)  one-hole:</a:t>
            </a:r>
          </a:p>
          <a:p>
            <a:pPr algn="l"/>
            <a:endParaRPr kumimoji="1" lang="en-US" altLang="zh-CN" sz="2400" dirty="0">
              <a:solidFill>
                <a:srgbClr val="000090"/>
              </a:solidFill>
            </a:endParaRPr>
          </a:p>
          <a:p>
            <a:pPr algn="l"/>
            <a:r>
              <a:rPr kumimoji="1" lang="en-US" altLang="zh-CN" sz="2400" dirty="0">
                <a:solidFill>
                  <a:srgbClr val="000090"/>
                </a:solidFill>
              </a:rPr>
              <a:t>            </a:t>
            </a:r>
          </a:p>
          <a:p>
            <a:pPr algn="l"/>
            <a:endParaRPr kumimoji="1" lang="en-US" altLang="zh-CN" sz="2400" dirty="0">
              <a:solidFill>
                <a:srgbClr val="000090"/>
              </a:solidFill>
            </a:endParaRPr>
          </a:p>
          <a:p>
            <a:pPr marL="457200" indent="-457200">
              <a:buAutoNum type="arabicParenBoth"/>
            </a:pPr>
            <a:endParaRPr kumimoji="1" lang="en-US" altLang="zh-CN" sz="2400" dirty="0">
              <a:solidFill>
                <a:srgbClr val="000090"/>
              </a:solidFill>
            </a:endParaRPr>
          </a:p>
          <a:p>
            <a:pPr marL="457200" indent="-457200">
              <a:buAutoNum type="arabicParenBoth"/>
            </a:pPr>
            <a:endParaRPr kumimoji="1" lang="zh-CN" altLang="en-US" sz="2000" dirty="0">
              <a:solidFill>
                <a:srgbClr val="000090"/>
              </a:solidFill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/>
          </p:nvPr>
        </p:nvGraphicFramePr>
        <p:xfrm>
          <a:off x="2543096" y="1608127"/>
          <a:ext cx="4018484" cy="670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91" name="公式" r:id="rId3" imgW="2209800" imgH="368300" progId="Equation.3">
                  <p:embed/>
                </p:oleObj>
              </mc:Choice>
              <mc:Fallback>
                <p:oleObj name="公式" r:id="rId3" imgW="2209800" imgH="368300" progId="Equation.3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3096" y="1608127"/>
                        <a:ext cx="4018484" cy="6708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/>
          </p:nvPr>
        </p:nvGraphicFramePr>
        <p:xfrm>
          <a:off x="7926009" y="1575745"/>
          <a:ext cx="2538682" cy="7355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92" name="公式" r:id="rId5" imgW="1270000" imgH="368300" progId="Equation.3">
                  <p:embed/>
                </p:oleObj>
              </mc:Choice>
              <mc:Fallback>
                <p:oleObj name="公式" r:id="rId5" imgW="1270000" imgH="368300" progId="Equation.3">
                  <p:embed/>
                  <p:pic>
                    <p:nvPicPr>
                      <p:cNvPr id="5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6009" y="1575745"/>
                        <a:ext cx="2538682" cy="7355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00684" y="2336811"/>
            <a:ext cx="2870126" cy="325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urved Connector 27"/>
          <p:cNvCxnSpPr>
            <a:cxnSpLocks noChangeShapeType="1"/>
          </p:cNvCxnSpPr>
          <p:nvPr/>
        </p:nvCxnSpPr>
        <p:spPr bwMode="auto">
          <a:xfrm flipV="1">
            <a:off x="9966943" y="3772213"/>
            <a:ext cx="1143000" cy="1111250"/>
          </a:xfrm>
          <a:prstGeom prst="curvedConnector2">
            <a:avLst/>
          </a:prstGeom>
          <a:noFill/>
          <a:ln w="25400">
            <a:solidFill>
              <a:srgbClr val="008000"/>
            </a:solidFill>
            <a:prstDash val="sysDash"/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3" name="Curved Connector 39"/>
          <p:cNvCxnSpPr>
            <a:cxnSpLocks noChangeShapeType="1"/>
          </p:cNvCxnSpPr>
          <p:nvPr/>
        </p:nvCxnSpPr>
        <p:spPr bwMode="auto">
          <a:xfrm rot="5400000">
            <a:off x="9606650" y="3462655"/>
            <a:ext cx="1066800" cy="1066800"/>
          </a:xfrm>
          <a:prstGeom prst="curvedConnector3">
            <a:avLst>
              <a:gd name="adj1" fmla="val 14773"/>
            </a:avLst>
          </a:prstGeom>
          <a:noFill/>
          <a:ln w="25400">
            <a:solidFill>
              <a:srgbClr val="008000"/>
            </a:solidFill>
            <a:prstDash val="sysDash"/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4" name="Oval 57"/>
          <p:cNvSpPr>
            <a:spLocks noChangeArrowheads="1"/>
          </p:cNvSpPr>
          <p:nvPr/>
        </p:nvSpPr>
        <p:spPr bwMode="auto">
          <a:xfrm>
            <a:off x="9604987" y="4515164"/>
            <a:ext cx="304800" cy="304800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D9"/>
              </a:solidFill>
            </a:endParaRPr>
          </a:p>
        </p:txBody>
      </p:sp>
      <p:sp>
        <p:nvSpPr>
          <p:cNvPr id="15" name="Oval 58"/>
          <p:cNvSpPr>
            <a:spLocks noChangeArrowheads="1"/>
          </p:cNvSpPr>
          <p:nvPr/>
        </p:nvSpPr>
        <p:spPr bwMode="auto">
          <a:xfrm>
            <a:off x="10771800" y="3395973"/>
            <a:ext cx="304800" cy="304800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D9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30B4C-20CD-6A4C-AD6F-4D5A32714FEA}"/>
              </a:ext>
            </a:extLst>
          </p:cNvPr>
          <p:cNvSpPr txBox="1"/>
          <p:nvPr/>
        </p:nvSpPr>
        <p:spPr>
          <a:xfrm>
            <a:off x="-3214568" y="292880"/>
            <a:ext cx="133546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943350" lvl="8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</a:rPr>
              <a:t>Nontrivial sign structure of </a:t>
            </a:r>
            <a:r>
              <a:rPr lang="en-US" sz="2400" b="1" dirty="0" err="1">
                <a:solidFill>
                  <a:srgbClr val="C00000"/>
                </a:solidFill>
              </a:rPr>
              <a:t>Mottness</a:t>
            </a:r>
            <a:r>
              <a:rPr lang="en-US" sz="2400" b="1" dirty="0">
                <a:solidFill>
                  <a:srgbClr val="C00000"/>
                </a:solidFill>
              </a:rPr>
              <a:t>:       </a:t>
            </a:r>
            <a:r>
              <a:rPr lang="en-US" sz="2400" dirty="0">
                <a:solidFill>
                  <a:srgbClr val="C00000"/>
                </a:solidFill>
              </a:rPr>
              <a:t>Fermi signs are changed by the </a:t>
            </a:r>
          </a:p>
          <a:p>
            <a:pPr lvl="8"/>
            <a:r>
              <a:rPr lang="en-US" sz="2400" dirty="0">
                <a:solidFill>
                  <a:srgbClr val="C00000"/>
                </a:solidFill>
              </a:rPr>
              <a:t>                                                                             no-double-occupancy constraint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5CE29E70-E9C3-5540-9379-CAE0D85812EE}"/>
              </a:ext>
            </a:extLst>
          </p:cNvPr>
          <p:cNvSpPr/>
          <p:nvPr/>
        </p:nvSpPr>
        <p:spPr>
          <a:xfrm>
            <a:off x="6943558" y="1738533"/>
            <a:ext cx="528728" cy="1418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796DBCB9-901A-E348-B873-AF88C99E23A9}"/>
              </a:ext>
            </a:extLst>
          </p:cNvPr>
          <p:cNvSpPr/>
          <p:nvPr/>
        </p:nvSpPr>
        <p:spPr>
          <a:xfrm rot="5400000" flipV="1">
            <a:off x="2625848" y="2382114"/>
            <a:ext cx="377407" cy="939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对象 14">
            <a:extLst>
              <a:ext uri="{FF2B5EF4-FFF2-40B4-BE49-F238E27FC236}">
                <a16:creationId xmlns:a16="http://schemas.microsoft.com/office/drawing/2014/main" id="{63880A2D-E01D-E545-BA6C-A8436EDEB96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623381" y="2775274"/>
          <a:ext cx="4335965" cy="1402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93" name="公式" r:id="rId8" imgW="2628900" imgH="850900" progId="Equation.3">
                  <p:embed/>
                </p:oleObj>
              </mc:Choice>
              <mc:Fallback>
                <p:oleObj name="公式" r:id="rId8" imgW="2628900" imgH="850900" progId="Equation.3">
                  <p:embed/>
                  <p:pic>
                    <p:nvPicPr>
                      <p:cNvPr id="17" name="对象 14">
                        <a:extLst>
                          <a:ext uri="{FF2B5EF4-FFF2-40B4-BE49-F238E27FC236}">
                            <a16:creationId xmlns:a16="http://schemas.microsoft.com/office/drawing/2014/main" id="{63880A2D-E01D-E545-BA6C-A8436EDEB9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3381" y="2775274"/>
                        <a:ext cx="4335965" cy="14020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矩形 5">
            <a:extLst>
              <a:ext uri="{FF2B5EF4-FFF2-40B4-BE49-F238E27FC236}">
                <a16:creationId xmlns:a16="http://schemas.microsoft.com/office/drawing/2014/main" id="{1A631635-86DB-A04D-AAB3-0F352457219C}"/>
              </a:ext>
            </a:extLst>
          </p:cNvPr>
          <p:cNvSpPr/>
          <p:nvPr/>
        </p:nvSpPr>
        <p:spPr>
          <a:xfrm>
            <a:off x="521001" y="4313380"/>
            <a:ext cx="3913295" cy="1931589"/>
          </a:xfrm>
          <a:prstGeom prst="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0" name="图片 29">
            <a:extLst>
              <a:ext uri="{FF2B5EF4-FFF2-40B4-BE49-F238E27FC236}">
                <a16:creationId xmlns:a16="http://schemas.microsoft.com/office/drawing/2014/main" id="{988198A4-D29B-B745-99F4-C657116100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1572" y="4582543"/>
            <a:ext cx="3087616" cy="373001"/>
          </a:xfrm>
          <a:prstGeom prst="rect">
            <a:avLst/>
          </a:prstGeom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1A8317ED-B208-7B4B-BB66-B7772354B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93285" y="5215662"/>
            <a:ext cx="62976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0">
            <a:extLst>
              <a:ext uri="{FF2B5EF4-FFF2-40B4-BE49-F238E27FC236}">
                <a16:creationId xmlns:a16="http://schemas.microsoft.com/office/drawing/2014/main" id="{79DE18F9-503C-3747-AB51-09D12EAA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715137" y="5215662"/>
            <a:ext cx="629764" cy="8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矩形 26">
            <a:extLst>
              <a:ext uri="{FF2B5EF4-FFF2-40B4-BE49-F238E27FC236}">
                <a16:creationId xmlns:a16="http://schemas.microsoft.com/office/drawing/2014/main" id="{E1EC2358-A0EE-5A4D-B5BD-4253DFE61BF1}"/>
              </a:ext>
            </a:extLst>
          </p:cNvPr>
          <p:cNvSpPr/>
          <p:nvPr/>
        </p:nvSpPr>
        <p:spPr>
          <a:xfrm>
            <a:off x="1405246" y="5433145"/>
            <a:ext cx="2946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</a:rPr>
              <a:t>＋</a:t>
            </a:r>
          </a:p>
        </p:txBody>
      </p:sp>
      <p:sp>
        <p:nvSpPr>
          <p:cNvPr id="24" name="矩形 28">
            <a:extLst>
              <a:ext uri="{FF2B5EF4-FFF2-40B4-BE49-F238E27FC236}">
                <a16:creationId xmlns:a16="http://schemas.microsoft.com/office/drawing/2014/main" id="{F0B92B6C-25B2-CC43-894D-4FDF8453E0C2}"/>
              </a:ext>
            </a:extLst>
          </p:cNvPr>
          <p:cNvSpPr/>
          <p:nvPr/>
        </p:nvSpPr>
        <p:spPr>
          <a:xfrm>
            <a:off x="2833761" y="5458447"/>
            <a:ext cx="288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－</a:t>
            </a:r>
          </a:p>
        </p:txBody>
      </p:sp>
      <p:sp>
        <p:nvSpPr>
          <p:cNvPr id="26" name="文本框 16">
            <a:extLst>
              <a:ext uri="{FF2B5EF4-FFF2-40B4-BE49-F238E27FC236}">
                <a16:creationId xmlns:a16="http://schemas.microsoft.com/office/drawing/2014/main" id="{4BC115DF-9A31-4F48-A246-A122C68C6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2593" y="6410360"/>
            <a:ext cx="59554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742950" indent="-28575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11430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16002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20574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r>
              <a:rPr lang="en-US" altLang="zh-CN" sz="1600" dirty="0">
                <a:solidFill>
                  <a:schemeClr val="tx1"/>
                </a:solidFill>
                <a:latin typeface="+mn-ea"/>
                <a:ea typeface="+mn-ea"/>
              </a:rPr>
              <a:t>Sheng, Chen, ZYW,  PRL (1996);  </a:t>
            </a:r>
            <a:r>
              <a:rPr lang="en-US" altLang="zh-CN" sz="1600" dirty="0">
                <a:latin typeface="+mn-ea"/>
                <a:ea typeface="+mn-ea"/>
              </a:rPr>
              <a:t>Wu, ZYW, </a:t>
            </a:r>
            <a:r>
              <a:rPr lang="en-US" altLang="zh-CN" sz="1600" dirty="0" err="1">
                <a:latin typeface="+mn-ea"/>
                <a:ea typeface="+mn-ea"/>
              </a:rPr>
              <a:t>Zaanen</a:t>
            </a:r>
            <a:r>
              <a:rPr lang="en-US" altLang="zh-CN" sz="1600" dirty="0">
                <a:latin typeface="+mn-ea"/>
                <a:ea typeface="+mn-ea"/>
              </a:rPr>
              <a:t>, PRB  (2008)</a:t>
            </a:r>
            <a:endParaRPr lang="zh-CN" altLang="en-US" sz="1600" dirty="0">
              <a:latin typeface="+mn-ea"/>
              <a:ea typeface="+mn-ea"/>
            </a:endParaRPr>
          </a:p>
          <a:p>
            <a:endParaRPr lang="zh-CN" altLang="en-US" sz="1600" dirty="0">
              <a:solidFill>
                <a:srgbClr val="3366FF"/>
              </a:solidFill>
              <a:latin typeface="+mn-ea"/>
              <a:ea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1787BE-FB76-F949-85AA-2534718A5DFD}"/>
              </a:ext>
            </a:extLst>
          </p:cNvPr>
          <p:cNvSpPr txBox="1"/>
          <p:nvPr/>
        </p:nvSpPr>
        <p:spPr>
          <a:xfrm>
            <a:off x="5518723" y="3844489"/>
            <a:ext cx="1911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Phase string effect</a:t>
            </a:r>
          </a:p>
        </p:txBody>
      </p:sp>
      <p:pic>
        <p:nvPicPr>
          <p:cNvPr id="27" name="图片 15">
            <a:extLst>
              <a:ext uri="{FF2B5EF4-FFF2-40B4-BE49-F238E27FC236}">
                <a16:creationId xmlns:a16="http://schemas.microsoft.com/office/drawing/2014/main" id="{4469F278-8F51-7446-B51D-D4BB8F8D37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72688" y="4265254"/>
            <a:ext cx="4717944" cy="252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0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3" grpId="0"/>
      <p:bldP spid="24" grpId="0"/>
      <p:bldP spid="26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>
            <a:extLst>
              <a:ext uri="{FF2B5EF4-FFF2-40B4-BE49-F238E27FC236}">
                <a16:creationId xmlns:a16="http://schemas.microsoft.com/office/drawing/2014/main" id="{18520480-D2A5-9245-9CFE-F2BC3BD2B360}"/>
              </a:ext>
            </a:extLst>
          </p:cNvPr>
          <p:cNvSpPr txBox="1"/>
          <p:nvPr/>
        </p:nvSpPr>
        <p:spPr>
          <a:xfrm>
            <a:off x="4976824" y="584912"/>
            <a:ext cx="56874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Emergent  U(1) and SU(2) gauge theories      </a:t>
            </a:r>
          </a:p>
          <a:p>
            <a:r>
              <a:rPr kumimoji="1" lang="en-US" altLang="zh-CN" dirty="0"/>
              <a:t>     </a:t>
            </a:r>
          </a:p>
          <a:p>
            <a:r>
              <a:rPr kumimoji="1" lang="en-US" altLang="zh-CN" dirty="0"/>
              <a:t> </a:t>
            </a:r>
          </a:p>
          <a:p>
            <a:r>
              <a:rPr kumimoji="1" lang="en-US" altLang="zh-CN" dirty="0">
                <a:solidFill>
                  <a:srgbClr val="FF9900"/>
                </a:solidFill>
              </a:rPr>
              <a:t>Lee, </a:t>
            </a:r>
            <a:r>
              <a:rPr kumimoji="1" lang="en-US" altLang="zh-CN" dirty="0" err="1">
                <a:solidFill>
                  <a:srgbClr val="FF9900"/>
                </a:solidFill>
              </a:rPr>
              <a:t>Nagaosa</a:t>
            </a:r>
            <a:r>
              <a:rPr kumimoji="1" lang="en-US" altLang="zh-CN" dirty="0">
                <a:solidFill>
                  <a:srgbClr val="FF9900"/>
                </a:solidFill>
              </a:rPr>
              <a:t>, Wen, RMP</a:t>
            </a:r>
            <a:r>
              <a:rPr lang="en-US" altLang="zh-CN" dirty="0">
                <a:solidFill>
                  <a:srgbClr val="FF9900"/>
                </a:solidFill>
              </a:rPr>
              <a:t>, </a:t>
            </a:r>
            <a:r>
              <a:rPr lang="en-US" altLang="zh-CN" b="1" dirty="0">
                <a:solidFill>
                  <a:srgbClr val="FF9900"/>
                </a:solidFill>
              </a:rPr>
              <a:t>78</a:t>
            </a:r>
            <a:r>
              <a:rPr lang="en-US" altLang="zh-CN" dirty="0">
                <a:solidFill>
                  <a:srgbClr val="FF9900"/>
                </a:solidFill>
              </a:rPr>
              <a:t>, 17 (2006)</a:t>
            </a:r>
          </a:p>
          <a:p>
            <a:endParaRPr kumimoji="1" lang="zh-CN" altLang="en-US" dirty="0"/>
          </a:p>
        </p:txBody>
      </p:sp>
      <p:cxnSp>
        <p:nvCxnSpPr>
          <p:cNvPr id="6" name="直线箭头连接符 9">
            <a:extLst>
              <a:ext uri="{FF2B5EF4-FFF2-40B4-BE49-F238E27FC236}">
                <a16:creationId xmlns:a16="http://schemas.microsoft.com/office/drawing/2014/main" id="{B426A344-34C1-2947-A0EE-66838778711B}"/>
              </a:ext>
            </a:extLst>
          </p:cNvPr>
          <p:cNvCxnSpPr>
            <a:cxnSpLocks/>
          </p:cNvCxnSpPr>
          <p:nvPr/>
        </p:nvCxnSpPr>
        <p:spPr>
          <a:xfrm flipH="1">
            <a:off x="4096512" y="902642"/>
            <a:ext cx="691222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C957142-826C-E546-AE66-C931BBE45A4D}"/>
              </a:ext>
            </a:extLst>
          </p:cNvPr>
          <p:cNvSpPr/>
          <p:nvPr/>
        </p:nvSpPr>
        <p:spPr>
          <a:xfrm>
            <a:off x="449246" y="400954"/>
            <a:ext cx="9931826" cy="19375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5391E5CE-D3E2-FF47-941A-582EE2747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7623" y="576988"/>
            <a:ext cx="62976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1A060BFF-E62F-B646-9D11-A3E236194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9475" y="576988"/>
            <a:ext cx="629764" cy="8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F6A8228-B514-7444-B462-3FF80D443BC7}"/>
                  </a:ext>
                </a:extLst>
              </p:cNvPr>
              <p:cNvSpPr txBox="1"/>
              <p:nvPr/>
            </p:nvSpPr>
            <p:spPr>
              <a:xfrm>
                <a:off x="1662886" y="1783191"/>
                <a:ext cx="8865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F6A8228-B514-7444-B462-3FF80D443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886" y="1783191"/>
                <a:ext cx="886589" cy="276999"/>
              </a:xfrm>
              <a:prstGeom prst="rect">
                <a:avLst/>
              </a:prstGeom>
              <a:blipFill>
                <a:blip r:embed="rId5"/>
                <a:stretch>
                  <a:fillRect l="-4225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9">
            <a:extLst>
              <a:ext uri="{FF2B5EF4-FFF2-40B4-BE49-F238E27FC236}">
                <a16:creationId xmlns:a16="http://schemas.microsoft.com/office/drawing/2014/main" id="{8BDC8E54-6A8C-1C48-AF0A-5588C624F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3285" y="3106446"/>
            <a:ext cx="62976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F088F625-4F7E-374F-BF98-0B61C6989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5137" y="3106446"/>
            <a:ext cx="629764" cy="8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矩形 26">
            <a:extLst>
              <a:ext uri="{FF2B5EF4-FFF2-40B4-BE49-F238E27FC236}">
                <a16:creationId xmlns:a16="http://schemas.microsoft.com/office/drawing/2014/main" id="{3EA31229-4F59-7E4B-AD67-A3D0501253A4}"/>
              </a:ext>
            </a:extLst>
          </p:cNvPr>
          <p:cNvSpPr/>
          <p:nvPr/>
        </p:nvSpPr>
        <p:spPr>
          <a:xfrm>
            <a:off x="1405246" y="3323929"/>
            <a:ext cx="2946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＋</a:t>
            </a:r>
          </a:p>
        </p:txBody>
      </p:sp>
      <p:sp>
        <p:nvSpPr>
          <p:cNvPr id="18" name="矩形 28">
            <a:extLst>
              <a:ext uri="{FF2B5EF4-FFF2-40B4-BE49-F238E27FC236}">
                <a16:creationId xmlns:a16="http://schemas.microsoft.com/office/drawing/2014/main" id="{613D926C-AB1D-174B-82BD-554D94BBDB2F}"/>
              </a:ext>
            </a:extLst>
          </p:cNvPr>
          <p:cNvSpPr/>
          <p:nvPr/>
        </p:nvSpPr>
        <p:spPr>
          <a:xfrm>
            <a:off x="2833761" y="3349231"/>
            <a:ext cx="288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－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F699B22-8A74-7D42-9F4C-B14AD330539A}"/>
                  </a:ext>
                </a:extLst>
              </p:cNvPr>
              <p:cNvSpPr txBox="1"/>
              <p:nvPr/>
            </p:nvSpPr>
            <p:spPr>
              <a:xfrm>
                <a:off x="5094934" y="3349231"/>
                <a:ext cx="1565237" cy="3076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 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𝑠𝑝𝑖𝑛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p>
                    </m:sSubSup>
                  </m:oMath>
                </a14:m>
                <a:r>
                  <a:rPr lang="en-US" b="0" dirty="0"/>
                  <a:t>        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F699B22-8A74-7D42-9F4C-B14AD33053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934" y="3349231"/>
                <a:ext cx="1565237" cy="307648"/>
              </a:xfrm>
              <a:prstGeom prst="rect">
                <a:avLst/>
              </a:prstGeom>
              <a:blipFill>
                <a:blip r:embed="rId6"/>
                <a:stretch>
                  <a:fillRect l="-4032" t="-8333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2D2537D2-57E1-934B-A496-F216A398665A}"/>
              </a:ext>
            </a:extLst>
          </p:cNvPr>
          <p:cNvSpPr txBox="1"/>
          <p:nvPr/>
        </p:nvSpPr>
        <p:spPr>
          <a:xfrm>
            <a:off x="7290816" y="3320360"/>
            <a:ext cx="34860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backflow:    neutral spin current</a:t>
            </a:r>
          </a:p>
        </p:txBody>
      </p:sp>
      <p:pic>
        <p:nvPicPr>
          <p:cNvPr id="21" name="图片 30" descr="current_pro.pdf">
            <a:extLst>
              <a:ext uri="{FF2B5EF4-FFF2-40B4-BE49-F238E27FC236}">
                <a16:creationId xmlns:a16="http://schemas.microsoft.com/office/drawing/2014/main" id="{0DA46F0C-DE73-6F44-9DA8-11B3A94B15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01" r="53577" b="-4236"/>
          <a:stretch/>
        </p:blipFill>
        <p:spPr>
          <a:xfrm>
            <a:off x="3319876" y="4379342"/>
            <a:ext cx="1670304" cy="1884727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88C86E8-901A-DF4C-8FD1-22718FEE81EA}"/>
              </a:ext>
            </a:extLst>
          </p:cNvPr>
          <p:cNvCxnSpPr/>
          <p:nvPr/>
        </p:nvCxnSpPr>
        <p:spPr>
          <a:xfrm flipV="1">
            <a:off x="3423508" y="4482860"/>
            <a:ext cx="0" cy="54026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C0DD8A0-EA36-8E47-B3B7-A19F9C12F17B}"/>
              </a:ext>
            </a:extLst>
          </p:cNvPr>
          <p:cNvSpPr txBox="1"/>
          <p:nvPr/>
        </p:nvSpPr>
        <p:spPr>
          <a:xfrm>
            <a:off x="5331281" y="4247088"/>
            <a:ext cx="132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Spin current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6B1D391-E992-744A-8A3D-4F18853A55E2}"/>
              </a:ext>
            </a:extLst>
          </p:cNvPr>
          <p:cNvCxnSpPr>
            <a:cxnSpLocks/>
          </p:cNvCxnSpPr>
          <p:nvPr/>
        </p:nvCxnSpPr>
        <p:spPr>
          <a:xfrm flipH="1">
            <a:off x="5034447" y="4580009"/>
            <a:ext cx="303907" cy="4025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18">
            <a:extLst>
              <a:ext uri="{FF2B5EF4-FFF2-40B4-BE49-F238E27FC236}">
                <a16:creationId xmlns:a16="http://schemas.microsoft.com/office/drawing/2014/main" id="{631FC7F2-9D84-3A4B-9846-6BBF1D2D6CC7}"/>
              </a:ext>
            </a:extLst>
          </p:cNvPr>
          <p:cNvSpPr txBox="1"/>
          <p:nvPr/>
        </p:nvSpPr>
        <p:spPr>
          <a:xfrm>
            <a:off x="600234" y="6206510"/>
            <a:ext cx="4279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Zheng, Zhu, Sheng, ZYW, </a:t>
            </a:r>
            <a:r>
              <a:rPr lang="en-US" dirty="0"/>
              <a:t> </a:t>
            </a:r>
            <a:r>
              <a:rPr lang="en-US" dirty="0">
                <a:solidFill>
                  <a:srgbClr val="C00000"/>
                </a:solidFill>
              </a:rPr>
              <a:t>arXiv:1802.05977</a:t>
            </a:r>
            <a:r>
              <a:rPr kumimoji="1" lang="en-US" altLang="zh-CN" dirty="0">
                <a:solidFill>
                  <a:srgbClr val="C00000"/>
                </a:solidFill>
              </a:rPr>
              <a:t>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651107-008F-6242-A936-2E7F08DC758D}"/>
              </a:ext>
            </a:extLst>
          </p:cNvPr>
          <p:cNvSpPr txBox="1"/>
          <p:nvPr/>
        </p:nvSpPr>
        <p:spPr>
          <a:xfrm>
            <a:off x="600234" y="4408587"/>
            <a:ext cx="181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1D example:    ED</a:t>
            </a:r>
          </a:p>
        </p:txBody>
      </p:sp>
      <p:pic>
        <p:nvPicPr>
          <p:cNvPr id="30" name="图片 26">
            <a:extLst>
              <a:ext uri="{FF2B5EF4-FFF2-40B4-BE49-F238E27FC236}">
                <a16:creationId xmlns:a16="http://schemas.microsoft.com/office/drawing/2014/main" id="{C801BB42-5DE7-A24B-AD91-75CB153171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7418" y="4535965"/>
            <a:ext cx="3499090" cy="1571479"/>
          </a:xfrm>
          <a:prstGeom prst="rect">
            <a:avLst/>
          </a:prstGeom>
        </p:spPr>
      </p:pic>
      <p:graphicFrame>
        <p:nvGraphicFramePr>
          <p:cNvPr id="32" name="对象 11">
            <a:extLst>
              <a:ext uri="{FF2B5EF4-FFF2-40B4-BE49-F238E27FC236}">
                <a16:creationId xmlns:a16="http://schemas.microsoft.com/office/drawing/2014/main" id="{7A965A2B-40C8-3D4D-A41C-94E81B75804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8361374" y="6095855"/>
          <a:ext cx="1089014" cy="53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00" name="Equation" r:id="rId9" imgW="495300" imgH="241300" progId="Equation.DSMT4">
                  <p:embed/>
                </p:oleObj>
              </mc:Choice>
              <mc:Fallback>
                <p:oleObj name="Equation" r:id="rId9" imgW="495300" imgH="241300" progId="Equation.DSMT4">
                  <p:embed/>
                  <p:pic>
                    <p:nvPicPr>
                      <p:cNvPr id="32" name="对象 11">
                        <a:extLst>
                          <a:ext uri="{FF2B5EF4-FFF2-40B4-BE49-F238E27FC236}">
                            <a16:creationId xmlns:a16="http://schemas.microsoft.com/office/drawing/2014/main" id="{7A965A2B-40C8-3D4D-A41C-94E81B7580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361374" y="6095855"/>
                        <a:ext cx="1089014" cy="530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80DF84E7-14E0-D640-933A-DC0F08C0D94D}"/>
              </a:ext>
            </a:extLst>
          </p:cNvPr>
          <p:cNvSpPr/>
          <p:nvPr/>
        </p:nvSpPr>
        <p:spPr>
          <a:xfrm>
            <a:off x="372608" y="2656260"/>
            <a:ext cx="10880608" cy="404361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9543D96-9D8F-ED49-9C43-6B5D29523D3E}"/>
              </a:ext>
            </a:extLst>
          </p:cNvPr>
          <p:cNvCxnSpPr>
            <a:cxnSpLocks/>
          </p:cNvCxnSpPr>
          <p:nvPr/>
        </p:nvCxnSpPr>
        <p:spPr>
          <a:xfrm>
            <a:off x="6862252" y="4518838"/>
            <a:ext cx="515166" cy="159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D4E2FA7-EAE6-494B-BAF8-D71A2B34D176}"/>
              </a:ext>
            </a:extLst>
          </p:cNvPr>
          <p:cNvSpPr txBox="1"/>
          <p:nvPr/>
        </p:nvSpPr>
        <p:spPr>
          <a:xfrm>
            <a:off x="7957990" y="4192434"/>
            <a:ext cx="2366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2D example:    (4X4) ED</a:t>
            </a:r>
          </a:p>
        </p:txBody>
      </p:sp>
    </p:spTree>
    <p:extLst>
      <p:ext uri="{BB962C8B-B14F-4D97-AF65-F5344CB8AC3E}">
        <p14:creationId xmlns:p14="http://schemas.microsoft.com/office/powerpoint/2010/main" val="159633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4" grpId="0"/>
      <p:bldP spid="28" grpId="0"/>
      <p:bldP spid="29" grpId="0"/>
      <p:bldP spid="33" grpId="0" animBg="1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2">
            <a:extLst>
              <a:ext uri="{FF2B5EF4-FFF2-40B4-BE49-F238E27FC236}">
                <a16:creationId xmlns:a16="http://schemas.microsoft.com/office/drawing/2014/main" id="{EEEEEF5C-8B3A-3F44-B797-34C1FB969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11" y="4908852"/>
            <a:ext cx="2593612" cy="1891412"/>
          </a:xfrm>
          <a:prstGeom prst="rect">
            <a:avLst/>
          </a:prstGeom>
        </p:spPr>
      </p:pic>
      <p:pic>
        <p:nvPicPr>
          <p:cNvPr id="40" name="图片 48">
            <a:extLst>
              <a:ext uri="{FF2B5EF4-FFF2-40B4-BE49-F238E27FC236}">
                <a16:creationId xmlns:a16="http://schemas.microsoft.com/office/drawing/2014/main" id="{BC7543A8-C625-6E42-8E7A-D01D39580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225549" y="5732416"/>
            <a:ext cx="437242" cy="56151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359171" y="2127477"/>
            <a:ext cx="394955" cy="2230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33" name="对象 32"/>
          <p:cNvGraphicFramePr>
            <a:graphicFrameLocks noChangeAspect="1"/>
          </p:cNvGraphicFramePr>
          <p:nvPr>
            <p:extLst/>
          </p:nvPr>
        </p:nvGraphicFramePr>
        <p:xfrm>
          <a:off x="2314664" y="1146450"/>
          <a:ext cx="1461025" cy="550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47" name="公式" r:id="rId6" imgW="977900" imgH="368300" progId="Equation.3">
                  <p:embed/>
                </p:oleObj>
              </mc:Choice>
              <mc:Fallback>
                <p:oleObj name="公式" r:id="rId6" imgW="977900" imgH="368300" progId="Equation.3">
                  <p:embed/>
                  <p:pic>
                    <p:nvPicPr>
                      <p:cNvPr id="33" name="对象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4664" y="1146450"/>
                        <a:ext cx="1461025" cy="5500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矩形 34"/>
          <p:cNvSpPr/>
          <p:nvPr/>
        </p:nvSpPr>
        <p:spPr>
          <a:xfrm>
            <a:off x="2158740" y="1064499"/>
            <a:ext cx="1995094" cy="6222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37" name="对象 36"/>
          <p:cNvGraphicFramePr>
            <a:graphicFrameLocks noChangeAspect="1"/>
          </p:cNvGraphicFramePr>
          <p:nvPr>
            <p:extLst/>
          </p:nvPr>
        </p:nvGraphicFramePr>
        <p:xfrm>
          <a:off x="6534046" y="1019325"/>
          <a:ext cx="1357215" cy="578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48" name="Equation" r:id="rId8" imgW="863600" imgH="368300" progId="Equation.DSMT4">
                  <p:embed/>
                </p:oleObj>
              </mc:Choice>
              <mc:Fallback>
                <p:oleObj name="Equation" r:id="rId8" imgW="863600" imgH="368300" progId="Equation.DSMT4">
                  <p:embed/>
                  <p:pic>
                    <p:nvPicPr>
                      <p:cNvPr id="37" name="对象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046" y="1019325"/>
                        <a:ext cx="1357215" cy="5788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矩形 37"/>
          <p:cNvSpPr/>
          <p:nvPr/>
        </p:nvSpPr>
        <p:spPr>
          <a:xfrm>
            <a:off x="6318467" y="957641"/>
            <a:ext cx="1688954" cy="6405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左右箭头 46"/>
          <p:cNvSpPr/>
          <p:nvPr/>
        </p:nvSpPr>
        <p:spPr bwMode="auto">
          <a:xfrm>
            <a:off x="4518841" y="1291316"/>
            <a:ext cx="871850" cy="154117"/>
          </a:xfrm>
          <a:prstGeom prst="leftRightArrow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5638" y="1146450"/>
            <a:ext cx="10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t-J model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/>
              <p:cNvSpPr txBox="1"/>
              <p:nvPr/>
            </p:nvSpPr>
            <p:spPr>
              <a:xfrm>
                <a:off x="8391219" y="1105434"/>
                <a:ext cx="11884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𝜎</m:t>
                    </m:r>
                  </m:oMath>
                </a14:m>
                <a:r>
                  <a:rPr kumimoji="1" lang="en-US" altLang="zh-CN" dirty="0"/>
                  <a:t>t-J model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219" y="1105434"/>
                <a:ext cx="1188467" cy="369332"/>
              </a:xfrm>
              <a:prstGeom prst="rect">
                <a:avLst/>
              </a:prstGeom>
              <a:blipFill>
                <a:blip r:embed="rId10"/>
                <a:stretch>
                  <a:fillRect t="-6667" r="-3191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/>
          <p:cNvSpPr txBox="1"/>
          <p:nvPr/>
        </p:nvSpPr>
        <p:spPr>
          <a:xfrm>
            <a:off x="3969996" y="1678932"/>
            <a:ext cx="3038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only differing by sign structure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6987" y="2163349"/>
            <a:ext cx="3597578" cy="2498848"/>
          </a:xfrm>
          <a:prstGeom prst="rect">
            <a:avLst/>
          </a:prstGeom>
        </p:spPr>
      </p:pic>
      <p:cxnSp>
        <p:nvCxnSpPr>
          <p:cNvPr id="24" name="直线连接符 23"/>
          <p:cNvCxnSpPr/>
          <p:nvPr/>
        </p:nvCxnSpPr>
        <p:spPr>
          <a:xfrm flipH="1">
            <a:off x="4754125" y="2350575"/>
            <a:ext cx="13574" cy="4361396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2"/>
          <a:srcRect t="906" r="5432" b="988"/>
          <a:stretch/>
        </p:blipFill>
        <p:spPr>
          <a:xfrm>
            <a:off x="5052756" y="2202751"/>
            <a:ext cx="3586298" cy="2503827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35418" y="-8712"/>
            <a:ext cx="3141132" cy="105679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73157" y="5449982"/>
            <a:ext cx="1735235" cy="12619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035617" y="4876074"/>
            <a:ext cx="437242" cy="5615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5"/>
          <a:srcRect l="1" t="-1061" r="-1458" b="-2400"/>
          <a:stretch/>
        </p:blipFill>
        <p:spPr>
          <a:xfrm>
            <a:off x="2761049" y="5375450"/>
            <a:ext cx="1802611" cy="127133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462351" y="4920988"/>
            <a:ext cx="437242" cy="56151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4451628" y="5266140"/>
            <a:ext cx="100550" cy="218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6A484B-A5B6-0F42-9117-EF791A309782}"/>
              </a:ext>
            </a:extLst>
          </p:cNvPr>
          <p:cNvSpPr txBox="1"/>
          <p:nvPr/>
        </p:nvSpPr>
        <p:spPr>
          <a:xfrm>
            <a:off x="256802" y="448714"/>
            <a:ext cx="1860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DMRG calculation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8ED48A-ECC5-E34C-A316-CF028BC2F143}"/>
              </a:ext>
            </a:extLst>
          </p:cNvPr>
          <p:cNvSpPr/>
          <p:nvPr/>
        </p:nvSpPr>
        <p:spPr>
          <a:xfrm>
            <a:off x="8363078" y="271871"/>
            <a:ext cx="2868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Zheng Zhu,  ZYW, PRB (2016)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50AD45-E079-EC42-BBC3-A4B468C61F74}"/>
              </a:ext>
            </a:extLst>
          </p:cNvPr>
          <p:cNvSpPr txBox="1"/>
          <p:nvPr/>
        </p:nvSpPr>
        <p:spPr>
          <a:xfrm>
            <a:off x="266200" y="120311"/>
            <a:ext cx="2318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Example:   2-leg ladder</a:t>
            </a:r>
          </a:p>
        </p:txBody>
      </p:sp>
      <p:pic>
        <p:nvPicPr>
          <p:cNvPr id="27" name="图片 42">
            <a:extLst>
              <a:ext uri="{FF2B5EF4-FFF2-40B4-BE49-F238E27FC236}">
                <a16:creationId xmlns:a16="http://schemas.microsoft.com/office/drawing/2014/main" id="{CF3F6AB4-5675-C047-A14E-AB1A8815EABD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35729" t="4046" r="14617" b="71363"/>
          <a:stretch/>
        </p:blipFill>
        <p:spPr>
          <a:xfrm>
            <a:off x="7182529" y="5286568"/>
            <a:ext cx="2491309" cy="15951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E25E8D0-0792-D648-86B2-04A929003DC1}"/>
              </a:ext>
            </a:extLst>
          </p:cNvPr>
          <p:cNvSpPr txBox="1"/>
          <p:nvPr/>
        </p:nvSpPr>
        <p:spPr>
          <a:xfrm>
            <a:off x="9149785" y="2152645"/>
            <a:ext cx="2551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Landau’s quasiparticle </a:t>
            </a:r>
          </a:p>
        </p:txBody>
      </p:sp>
      <p:sp>
        <p:nvSpPr>
          <p:cNvPr id="29" name="椭圆 1">
            <a:extLst>
              <a:ext uri="{FF2B5EF4-FFF2-40B4-BE49-F238E27FC236}">
                <a16:creationId xmlns:a16="http://schemas.microsoft.com/office/drawing/2014/main" id="{10C3168C-5557-7540-B6FE-49C21F109BCF}"/>
              </a:ext>
            </a:extLst>
          </p:cNvPr>
          <p:cNvSpPr/>
          <p:nvPr/>
        </p:nvSpPr>
        <p:spPr>
          <a:xfrm>
            <a:off x="9120959" y="3661184"/>
            <a:ext cx="873938" cy="871369"/>
          </a:xfrm>
          <a:prstGeom prst="ellipse">
            <a:avLst/>
          </a:prstGeom>
          <a:solidFill>
            <a:srgbClr val="92D050">
              <a:alpha val="3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4">
            <a:extLst>
              <a:ext uri="{FF2B5EF4-FFF2-40B4-BE49-F238E27FC236}">
                <a16:creationId xmlns:a16="http://schemas.microsoft.com/office/drawing/2014/main" id="{3FC5E886-F460-7349-BBCB-CB6B3E8694FC}"/>
              </a:ext>
            </a:extLst>
          </p:cNvPr>
          <p:cNvSpPr txBox="1"/>
          <p:nvPr/>
        </p:nvSpPr>
        <p:spPr>
          <a:xfrm>
            <a:off x="10346535" y="3386318"/>
            <a:ext cx="1609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rigid spin cloud</a:t>
            </a:r>
            <a:endParaRPr kumimoji="1" lang="zh-CN" altLang="en-US" dirty="0"/>
          </a:p>
        </p:txBody>
      </p:sp>
      <p:cxnSp>
        <p:nvCxnSpPr>
          <p:cNvPr id="31" name="直线箭头连接符 5">
            <a:extLst>
              <a:ext uri="{FF2B5EF4-FFF2-40B4-BE49-F238E27FC236}">
                <a16:creationId xmlns:a16="http://schemas.microsoft.com/office/drawing/2014/main" id="{7F3F78E6-CEFB-0E42-80EF-3AC67F5A5547}"/>
              </a:ext>
            </a:extLst>
          </p:cNvPr>
          <p:cNvCxnSpPr>
            <a:cxnSpLocks/>
          </p:cNvCxnSpPr>
          <p:nvPr/>
        </p:nvCxnSpPr>
        <p:spPr>
          <a:xfrm flipH="1">
            <a:off x="10277631" y="3824320"/>
            <a:ext cx="283045" cy="1403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文本框 6">
            <a:extLst>
              <a:ext uri="{FF2B5EF4-FFF2-40B4-BE49-F238E27FC236}">
                <a16:creationId xmlns:a16="http://schemas.microsoft.com/office/drawing/2014/main" id="{B869E60A-EB2D-8646-B0D8-96F679DE6773}"/>
              </a:ext>
            </a:extLst>
          </p:cNvPr>
          <p:cNvSpPr txBox="1"/>
          <p:nvPr/>
        </p:nvSpPr>
        <p:spPr>
          <a:xfrm>
            <a:off x="9149785" y="2568757"/>
            <a:ext cx="198644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 </a:t>
            </a:r>
          </a:p>
          <a:p>
            <a:r>
              <a:rPr kumimoji="1" lang="en-US" altLang="zh-CN" sz="2000" dirty="0"/>
              <a:t>S=1/2,  </a:t>
            </a:r>
            <a:r>
              <a:rPr kumimoji="1" lang="en-US" altLang="zh-CN" sz="2000" b="1" dirty="0"/>
              <a:t>k</a:t>
            </a:r>
            <a:r>
              <a:rPr kumimoji="1" lang="en-US" altLang="zh-CN" sz="2000" dirty="0"/>
              <a:t>,  m</a:t>
            </a:r>
            <a:r>
              <a:rPr kumimoji="1" lang="en-US" altLang="zh-CN" sz="2000" baseline="30000" dirty="0"/>
              <a:t>*</a:t>
            </a:r>
            <a:r>
              <a:rPr kumimoji="1" lang="en-US" altLang="zh-CN" sz="2000" dirty="0"/>
              <a:t>,  e  </a:t>
            </a:r>
            <a:endParaRPr kumimoji="1" lang="zh-CN" altLang="en-US" sz="2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00049BD-43E1-7445-B237-A2319FA9729C}"/>
              </a:ext>
            </a:extLst>
          </p:cNvPr>
          <p:cNvCxnSpPr/>
          <p:nvPr/>
        </p:nvCxnSpPr>
        <p:spPr>
          <a:xfrm flipV="1">
            <a:off x="9539095" y="3824320"/>
            <a:ext cx="269487" cy="317795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矩形 37">
            <a:extLst>
              <a:ext uri="{FF2B5EF4-FFF2-40B4-BE49-F238E27FC236}">
                <a16:creationId xmlns:a16="http://schemas.microsoft.com/office/drawing/2014/main" id="{BDE0F70A-8F2F-9F4D-95F6-D8253E443F79}"/>
              </a:ext>
            </a:extLst>
          </p:cNvPr>
          <p:cNvSpPr/>
          <p:nvPr/>
        </p:nvSpPr>
        <p:spPr>
          <a:xfrm>
            <a:off x="8907414" y="1886936"/>
            <a:ext cx="3172969" cy="2747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D8AC4C5-6D58-334E-98A9-E1D0E498D8ED}"/>
              </a:ext>
            </a:extLst>
          </p:cNvPr>
          <p:cNvSpPr/>
          <p:nvPr/>
        </p:nvSpPr>
        <p:spPr>
          <a:xfrm>
            <a:off x="9436063" y="3964678"/>
            <a:ext cx="269487" cy="278261"/>
          </a:xfrm>
          <a:prstGeom prst="ellipse">
            <a:avLst/>
          </a:prstGeom>
          <a:noFill/>
          <a:ln w="38100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E0EE806-6C2B-0C40-93AF-1FACC0C54F0A}"/>
              </a:ext>
            </a:extLst>
          </p:cNvPr>
          <p:cNvCxnSpPr/>
          <p:nvPr/>
        </p:nvCxnSpPr>
        <p:spPr>
          <a:xfrm>
            <a:off x="1001486" y="6197599"/>
            <a:ext cx="88537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17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10" grpId="0"/>
      <p:bldP spid="29" grpId="0" animBg="1"/>
      <p:bldP spid="30" grpId="0"/>
      <p:bldP spid="32" grpId="0"/>
      <p:bldP spid="36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4" cstate="print"/>
          <a:srcRect t="1573" r="-3571"/>
          <a:stretch>
            <a:fillRect/>
          </a:stretch>
        </p:blipFill>
        <p:spPr bwMode="auto">
          <a:xfrm>
            <a:off x="391831" y="827361"/>
            <a:ext cx="2753791" cy="321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576987"/>
              </p:ext>
            </p:extLst>
          </p:nvPr>
        </p:nvGraphicFramePr>
        <p:xfrm>
          <a:off x="4203308" y="2218370"/>
          <a:ext cx="3240360" cy="954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6" name="公式" r:id="rId5" imgW="1701800" imgH="520700" progId="Equation.3">
                  <p:embed/>
                </p:oleObj>
              </mc:Choice>
              <mc:Fallback>
                <p:oleObj name="公式" r:id="rId5" imgW="1701800" imgH="520700" progId="Equation.3">
                  <p:embed/>
                  <p:pic>
                    <p:nvPicPr>
                      <p:cNvPr id="14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3308" y="2218370"/>
                        <a:ext cx="3240360" cy="9542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0996" y="2424235"/>
            <a:ext cx="4987391" cy="2664497"/>
          </a:xfrm>
          <a:prstGeom prst="rect">
            <a:avLst/>
          </a:prstGeom>
        </p:spPr>
      </p:pic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4828269" y="6298524"/>
            <a:ext cx="45993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742950" indent="-28575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11430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16002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20574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r>
              <a:rPr lang="en-US" altLang="zh-CN" sz="2000" dirty="0">
                <a:solidFill>
                  <a:srgbClr val="0070C0"/>
                </a:solidFill>
                <a:latin typeface="+mn-ea"/>
                <a:ea typeface="+mn-ea"/>
              </a:rPr>
              <a:t>Kai Wu, ZYW, Jan. </a:t>
            </a:r>
            <a:r>
              <a:rPr lang="en-US" altLang="zh-CN" sz="2000" dirty="0" err="1">
                <a:solidFill>
                  <a:srgbClr val="0070C0"/>
                </a:solidFill>
                <a:latin typeface="+mn-ea"/>
                <a:ea typeface="+mn-ea"/>
              </a:rPr>
              <a:t>Zaanen</a:t>
            </a:r>
            <a:r>
              <a:rPr lang="en-US" altLang="zh-CN" sz="2000" dirty="0">
                <a:solidFill>
                  <a:srgbClr val="0070C0"/>
                </a:solidFill>
                <a:latin typeface="+mn-ea"/>
                <a:ea typeface="+mn-ea"/>
              </a:rPr>
              <a:t>, PRB  (2008</a:t>
            </a:r>
            <a:r>
              <a:rPr lang="zh-CN" altLang="en-US" sz="2000" dirty="0">
                <a:solidFill>
                  <a:srgbClr val="0070C0"/>
                </a:solidFill>
                <a:latin typeface="+mn-ea"/>
                <a:ea typeface="+mn-ea"/>
              </a:rPr>
              <a:t>）</a:t>
            </a:r>
          </a:p>
          <a:p>
            <a:endParaRPr lang="zh-CN" altLang="en-US" sz="1600" dirty="0">
              <a:solidFill>
                <a:srgbClr val="3366FF"/>
              </a:solidFill>
              <a:latin typeface="+mn-ea"/>
              <a:ea typeface="+mn-ea"/>
            </a:endParaRPr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61678"/>
              </p:ext>
            </p:extLst>
          </p:nvPr>
        </p:nvGraphicFramePr>
        <p:xfrm>
          <a:off x="3884165" y="1207495"/>
          <a:ext cx="4462156" cy="817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7" name="公式" r:id="rId8" imgW="2006600" imgH="368300" progId="Equation.3">
                  <p:embed/>
                </p:oleObj>
              </mc:Choice>
              <mc:Fallback>
                <p:oleObj name="公式" r:id="rId8" imgW="2006600" imgH="368300" progId="Equation.3">
                  <p:embed/>
                  <p:pic>
                    <p:nvPicPr>
                      <p:cNvPr id="18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4165" y="1207495"/>
                        <a:ext cx="4462156" cy="8178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655260" y="303015"/>
            <a:ext cx="133205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1" lang="en-US" altLang="zh-CN" sz="3200" dirty="0">
                <a:solidFill>
                  <a:srgbClr val="C00000"/>
                </a:solidFill>
                <a:latin typeface="Helvetica" pitchFamily="2" charset="0"/>
                <a:ea typeface="Comic Sans MS" charset="0"/>
                <a:cs typeface="Comic Sans MS" charset="0"/>
              </a:rPr>
              <a:t>t-J model:    a ‘standard’ model for high-Tc </a:t>
            </a:r>
            <a:r>
              <a:rPr kumimoji="1" lang="en-US" altLang="zh-CN" sz="3200" dirty="0" err="1">
                <a:solidFill>
                  <a:srgbClr val="C00000"/>
                </a:solidFill>
                <a:latin typeface="Helvetica" pitchFamily="2" charset="0"/>
                <a:ea typeface="Comic Sans MS" charset="0"/>
                <a:cs typeface="Comic Sans MS" charset="0"/>
              </a:rPr>
              <a:t>cuprates</a:t>
            </a:r>
            <a:r>
              <a:rPr kumimoji="1" lang="en-US" altLang="zh-CN" sz="3200" dirty="0">
                <a:solidFill>
                  <a:srgbClr val="C00000"/>
                </a:solidFill>
                <a:latin typeface="Helvetica" pitchFamily="2" charset="0"/>
                <a:ea typeface="Comic Sans MS" charset="0"/>
                <a:cs typeface="Comic Sans MS" charset="0"/>
              </a:rPr>
              <a:t>   </a:t>
            </a:r>
          </a:p>
        </p:txBody>
      </p:sp>
      <p:sp>
        <p:nvSpPr>
          <p:cNvPr id="8" name="椭圆 7"/>
          <p:cNvSpPr/>
          <p:nvPr/>
        </p:nvSpPr>
        <p:spPr>
          <a:xfrm>
            <a:off x="7210194" y="1180914"/>
            <a:ext cx="406401" cy="56080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694489" y="2670373"/>
            <a:ext cx="3780918" cy="610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884165" y="4016032"/>
            <a:ext cx="6048546" cy="707886"/>
          </a:xfrm>
          <a:prstGeom prst="rect">
            <a:avLst/>
          </a:prstGeom>
          <a:noFill/>
          <a:ln>
            <a:noFill/>
          </a:ln>
          <a:effectLst>
            <a:outerShdw blurRad="746125" dist="38100" dir="2700000" algn="tl" rotWithShape="0">
              <a:srgbClr val="000000">
                <a:alpha val="43000"/>
              </a:srgbClr>
            </a:outerShdw>
          </a:effectLst>
          <a:extLst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70C0"/>
                </a:solidFill>
                <a:latin typeface="Comic Sans MS" charset="0"/>
              </a:rPr>
              <a:t>Non-trivial Berry phase: </a:t>
            </a:r>
          </a:p>
          <a:p>
            <a:r>
              <a:rPr lang="en-US" altLang="zh-CN" sz="2000" b="1" dirty="0">
                <a:solidFill>
                  <a:srgbClr val="0070C0"/>
                </a:solidFill>
                <a:latin typeface="Comic Sans MS" charset="0"/>
              </a:rPr>
              <a:t>Phase string effect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1AAB0B0-736E-3D4C-B53F-4B76A6EBC9B4}"/>
              </a:ext>
            </a:extLst>
          </p:cNvPr>
          <p:cNvCxnSpPr>
            <a:cxnSpLocks/>
          </p:cNvCxnSpPr>
          <p:nvPr/>
        </p:nvCxnSpPr>
        <p:spPr>
          <a:xfrm>
            <a:off x="3121822" y="1543411"/>
            <a:ext cx="0" cy="488868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9">
            <a:extLst>
              <a:ext uri="{FF2B5EF4-FFF2-40B4-BE49-F238E27FC236}">
                <a16:creationId xmlns:a16="http://schemas.microsoft.com/office/drawing/2014/main" id="{D664BBCD-0908-4F4A-82FA-85710C26D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44553" y="2896775"/>
            <a:ext cx="62976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0">
            <a:extLst>
              <a:ext uri="{FF2B5EF4-FFF2-40B4-BE49-F238E27FC236}">
                <a16:creationId xmlns:a16="http://schemas.microsoft.com/office/drawing/2014/main" id="{22EDB1AD-6A3B-4C4B-8E4C-44B5DAA2C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66405" y="2896775"/>
            <a:ext cx="629764" cy="8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矩形 26">
            <a:extLst>
              <a:ext uri="{FF2B5EF4-FFF2-40B4-BE49-F238E27FC236}">
                <a16:creationId xmlns:a16="http://schemas.microsoft.com/office/drawing/2014/main" id="{E2DBA11E-E283-9247-B450-42B8A7EF62EA}"/>
              </a:ext>
            </a:extLst>
          </p:cNvPr>
          <p:cNvSpPr/>
          <p:nvPr/>
        </p:nvSpPr>
        <p:spPr>
          <a:xfrm>
            <a:off x="4556514" y="3114258"/>
            <a:ext cx="2946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</a:rPr>
              <a:t>＋</a:t>
            </a:r>
          </a:p>
        </p:txBody>
      </p:sp>
      <p:sp>
        <p:nvSpPr>
          <p:cNvPr id="26" name="矩形 28">
            <a:extLst>
              <a:ext uri="{FF2B5EF4-FFF2-40B4-BE49-F238E27FC236}">
                <a16:creationId xmlns:a16="http://schemas.microsoft.com/office/drawing/2014/main" id="{CD6EE2E1-06A1-B241-9F51-C4F58049730E}"/>
              </a:ext>
            </a:extLst>
          </p:cNvPr>
          <p:cNvSpPr/>
          <p:nvPr/>
        </p:nvSpPr>
        <p:spPr>
          <a:xfrm>
            <a:off x="5985029" y="3139560"/>
            <a:ext cx="288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－</a:t>
            </a:r>
          </a:p>
        </p:txBody>
      </p:sp>
      <p:graphicFrame>
        <p:nvGraphicFramePr>
          <p:cNvPr id="27" name="对象 1">
            <a:extLst>
              <a:ext uri="{FF2B5EF4-FFF2-40B4-BE49-F238E27FC236}">
                <a16:creationId xmlns:a16="http://schemas.microsoft.com/office/drawing/2014/main" id="{EBD1A090-417A-4F4E-A668-6B87B9CF90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1642912"/>
              </p:ext>
            </p:extLst>
          </p:nvPr>
        </p:nvGraphicFramePr>
        <p:xfrm>
          <a:off x="8494881" y="1206239"/>
          <a:ext cx="3473751" cy="777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8" name="公式" r:id="rId12" imgW="2667000" imgH="596900" progId="Equation.3">
                  <p:embed/>
                </p:oleObj>
              </mc:Choice>
              <mc:Fallback>
                <p:oleObj name="公式" r:id="rId12" imgW="2667000" imgH="596900" progId="Equation.3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494881" y="1206239"/>
                        <a:ext cx="3473751" cy="777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E8C8111-B832-EF46-AA7A-491CF647A36D}"/>
                  </a:ext>
                </a:extLst>
              </p:cNvPr>
              <p:cNvSpPr txBox="1"/>
              <p:nvPr/>
            </p:nvSpPr>
            <p:spPr>
              <a:xfrm>
                <a:off x="2995503" y="5619961"/>
                <a:ext cx="3167364" cy="4418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zh-CN" alt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1"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en-US" altLang="zh-CN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zh-CN" alt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kumimoji="1"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1"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(−1)</m:t>
                        </m:r>
                      </m:e>
                      <m:sup>
                        <m:sSubSup>
                          <m:sSubSupPr>
                            <m:ctrlP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𝑒𝑥</m:t>
                            </m:r>
                          </m:sub>
                          <m:sup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sup>
                        </m:sSubSup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E8C8111-B832-EF46-AA7A-491CF647A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5503" y="5619961"/>
                <a:ext cx="3167364" cy="441852"/>
              </a:xfrm>
              <a:prstGeom prst="rect">
                <a:avLst/>
              </a:prstGeom>
              <a:blipFill>
                <a:blip r:embed="rId14"/>
                <a:stretch>
                  <a:fillRect l="-2400" b="-2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BDD68F64-82C0-1746-8952-2DD21A658810}"/>
              </a:ext>
            </a:extLst>
          </p:cNvPr>
          <p:cNvSpPr txBox="1"/>
          <p:nvPr/>
        </p:nvSpPr>
        <p:spPr>
          <a:xfrm>
            <a:off x="742343" y="5619961"/>
            <a:ext cx="1894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Finite doping:</a:t>
            </a:r>
            <a:endParaRPr kumimoji="1"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35E63F85-0BC8-1947-8353-3F53AE45260A}"/>
                  </a:ext>
                </a:extLst>
              </p:cNvPr>
              <p:cNvSpPr/>
              <p:nvPr/>
            </p:nvSpPr>
            <p:spPr>
              <a:xfrm>
                <a:off x="6162867" y="5703490"/>
                <a:ext cx="1215782" cy="468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kumimoji="1"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𝑒𝑥</m:t>
                          </m:r>
                        </m:sub>
                        <m:sup>
                          <m:r>
                            <a:rPr kumimoji="1"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sup>
                      </m:sSubSup>
                      <m:d>
                        <m:dPr>
                          <m:ctrlPr>
                            <a:rPr kumimoji="1"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35E63F85-0BC8-1947-8353-3F53AE4526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867" y="5703490"/>
                <a:ext cx="1215782" cy="46820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0A950343-65AE-D943-A34C-F9DA711E5E64}"/>
              </a:ext>
            </a:extLst>
          </p:cNvPr>
          <p:cNvSpPr txBox="1"/>
          <p:nvPr/>
        </p:nvSpPr>
        <p:spPr>
          <a:xfrm>
            <a:off x="7470996" y="5729414"/>
            <a:ext cx="4721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   exchange number between holes</a:t>
            </a:r>
            <a:endParaRPr kumimoji="1" lang="zh-CN" altLang="en-US" sz="2400" dirty="0"/>
          </a:p>
        </p:txBody>
      </p:sp>
      <p:sp>
        <p:nvSpPr>
          <p:cNvPr id="28" name="矩形 5">
            <a:extLst>
              <a:ext uri="{FF2B5EF4-FFF2-40B4-BE49-F238E27FC236}">
                <a16:creationId xmlns:a16="http://schemas.microsoft.com/office/drawing/2014/main" id="{2D1D7200-0215-9E43-8A17-4A34F3E0B580}"/>
              </a:ext>
            </a:extLst>
          </p:cNvPr>
          <p:cNvSpPr/>
          <p:nvPr/>
        </p:nvSpPr>
        <p:spPr>
          <a:xfrm>
            <a:off x="3750337" y="3958989"/>
            <a:ext cx="3463680" cy="832743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5">
            <a:extLst>
              <a:ext uri="{FF2B5EF4-FFF2-40B4-BE49-F238E27FC236}">
                <a16:creationId xmlns:a16="http://schemas.microsoft.com/office/drawing/2014/main" id="{DFD76584-E8DF-4446-A5A2-7F9659DA7689}"/>
              </a:ext>
            </a:extLst>
          </p:cNvPr>
          <p:cNvSpPr/>
          <p:nvPr/>
        </p:nvSpPr>
        <p:spPr>
          <a:xfrm>
            <a:off x="577036" y="5474253"/>
            <a:ext cx="11391596" cy="1207624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3819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9" grpId="0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16761" y="282519"/>
            <a:ext cx="11087311" cy="981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Basic organizing principles for doped Mott insulators  </a:t>
            </a:r>
          </a:p>
          <a:p>
            <a:r>
              <a:rPr kumimoji="1" lang="en-US" altLang="zh-CN" sz="28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  </a:t>
            </a:r>
          </a:p>
          <a:p>
            <a:endParaRPr kumimoji="1" lang="en-US" altLang="zh-CN" sz="2800" dirty="0">
              <a:latin typeface="Comic Sans MS" charset="0"/>
            </a:endParaRPr>
          </a:p>
          <a:p>
            <a:r>
              <a:rPr kumimoji="1" lang="en-US" altLang="zh-CN" sz="2800" dirty="0">
                <a:solidFill>
                  <a:srgbClr val="FF0000"/>
                </a:solidFill>
              </a:rPr>
              <a:t>     </a:t>
            </a:r>
            <a:r>
              <a:rPr kumimoji="1" lang="en-US" altLang="zh-CN" sz="2800" dirty="0"/>
              <a:t>1)  no double occupancy constraint </a:t>
            </a:r>
          </a:p>
          <a:p>
            <a:r>
              <a:rPr kumimoji="1" lang="en-US" altLang="zh-CN" sz="2800" dirty="0"/>
              <a:t>     </a:t>
            </a:r>
          </a:p>
          <a:p>
            <a:r>
              <a:rPr kumimoji="1" lang="en-US" altLang="zh-CN" sz="2800" dirty="0"/>
              <a:t>     2)  (statistic) sign free at half-filling; antiferromagnetic long-range order</a:t>
            </a:r>
          </a:p>
          <a:p>
            <a:endParaRPr kumimoji="1" lang="en-US" altLang="zh-CN" sz="2800" dirty="0"/>
          </a:p>
          <a:p>
            <a:r>
              <a:rPr kumimoji="1" lang="en-US" altLang="zh-CN" sz="2800" dirty="0"/>
              <a:t>     3)  emergent phase string sign structure upon doping</a:t>
            </a:r>
          </a:p>
          <a:p>
            <a:r>
              <a:rPr kumimoji="1" lang="en-US" altLang="zh-CN" sz="2800" dirty="0"/>
              <a:t>              </a:t>
            </a:r>
          </a:p>
          <a:p>
            <a:r>
              <a:rPr kumimoji="1" lang="en-US" altLang="zh-CN" sz="2800" dirty="0">
                <a:solidFill>
                  <a:srgbClr val="C00000"/>
                </a:solidFill>
              </a:rPr>
              <a:t>              </a:t>
            </a:r>
            <a:r>
              <a:rPr kumimoji="1" lang="en-US" altLang="zh-CN" sz="2400" dirty="0">
                <a:solidFill>
                  <a:srgbClr val="C00000"/>
                </a:solidFill>
              </a:rPr>
              <a:t>mutual long-range entanglement between </a:t>
            </a:r>
          </a:p>
          <a:p>
            <a:r>
              <a:rPr kumimoji="1" lang="en-US" altLang="zh-CN" sz="2400" dirty="0">
                <a:solidFill>
                  <a:srgbClr val="C00000"/>
                </a:solidFill>
              </a:rPr>
              <a:t>                charge and spin degrees of freedom;</a:t>
            </a:r>
          </a:p>
          <a:p>
            <a:endParaRPr kumimoji="1" lang="en-US" altLang="zh-CN" sz="2400" dirty="0">
              <a:solidFill>
                <a:srgbClr val="C00000"/>
              </a:solidFill>
            </a:endParaRPr>
          </a:p>
          <a:p>
            <a:endParaRPr kumimoji="1" lang="en-US" altLang="zh-CN" sz="2800" dirty="0"/>
          </a:p>
          <a:p>
            <a:endParaRPr kumimoji="1" lang="en-US" altLang="zh-CN" sz="2800" dirty="0"/>
          </a:p>
          <a:p>
            <a:endParaRPr kumimoji="1" lang="en-US" altLang="zh-CN" sz="2800" dirty="0"/>
          </a:p>
          <a:p>
            <a:endParaRPr kumimoji="1" lang="en-US" altLang="zh-CN" sz="2800" dirty="0"/>
          </a:p>
          <a:p>
            <a:endParaRPr kumimoji="1" lang="en-US" altLang="zh-CN" sz="2800" dirty="0"/>
          </a:p>
          <a:p>
            <a:endParaRPr kumimoji="1" lang="en-US" altLang="zh-CN" sz="2800" dirty="0"/>
          </a:p>
          <a:p>
            <a:endParaRPr kumimoji="1" lang="en-US" altLang="zh-CN" sz="2800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r>
              <a:rPr kumimoji="1" lang="zh-CN" altLang="en-US" dirty="0">
                <a:solidFill>
                  <a:srgbClr val="C00000"/>
                </a:solidFill>
              </a:rPr>
              <a:t>     </a:t>
            </a:r>
            <a:r>
              <a:rPr kumimoji="1" lang="en-US" altLang="zh-CN" dirty="0">
                <a:solidFill>
                  <a:srgbClr val="C00000"/>
                </a:solidFill>
              </a:rPr>
              <a:t> </a:t>
            </a:r>
            <a:endParaRPr kumimoji="1" lang="en-US" altLang="zh-CN" dirty="0">
              <a:solidFill>
                <a:srgbClr val="FF0000"/>
              </a:solidFill>
            </a:endParaRPr>
          </a:p>
        </p:txBody>
      </p:sp>
      <p:pic>
        <p:nvPicPr>
          <p:cNvPr id="4" name="图片 15">
            <a:extLst>
              <a:ext uri="{FF2B5EF4-FFF2-40B4-BE49-F238E27FC236}">
                <a16:creationId xmlns:a16="http://schemas.microsoft.com/office/drawing/2014/main" id="{FB714E96-22D6-4047-825D-A729CDB83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4076" y="3671965"/>
            <a:ext cx="4396668" cy="234890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98193AB-685C-1D45-81D1-D4B2F8EC9A97}"/>
              </a:ext>
            </a:extLst>
          </p:cNvPr>
          <p:cNvSpPr txBox="1"/>
          <p:nvPr/>
        </p:nvSpPr>
        <p:spPr>
          <a:xfrm>
            <a:off x="677985" y="5820044"/>
            <a:ext cx="9212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Quantum memory </a:t>
            </a:r>
            <a:r>
              <a:rPr lang="en-US" altLang="zh-CN" sz="24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protected by the Mott gap (Hubbard model)</a:t>
            </a:r>
            <a:r>
              <a:rPr kumimoji="1" lang="en-US" altLang="zh-CN" sz="2400" dirty="0">
                <a:solidFill>
                  <a:srgbClr val="C00000"/>
                </a:solidFill>
              </a:rPr>
              <a:t>!</a:t>
            </a:r>
            <a:endParaRPr kumimoji="1"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E81CD9A-1B3E-C246-B9D4-117A6879FBFF}"/>
              </a:ext>
            </a:extLst>
          </p:cNvPr>
          <p:cNvSpPr/>
          <p:nvPr/>
        </p:nvSpPr>
        <p:spPr>
          <a:xfrm>
            <a:off x="546572" y="5686549"/>
            <a:ext cx="9344191" cy="668643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B903B7-9262-904E-9485-E5DA38069288}"/>
              </a:ext>
            </a:extLst>
          </p:cNvPr>
          <p:cNvSpPr/>
          <p:nvPr/>
        </p:nvSpPr>
        <p:spPr>
          <a:xfrm>
            <a:off x="8438305" y="6448043"/>
            <a:ext cx="3280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n-ea"/>
              </a:rPr>
              <a:t> Long Zhang, ZYW, PRB (2014)</a:t>
            </a:r>
            <a:endParaRPr lang="en-US" dirty="0"/>
          </a:p>
        </p:txBody>
      </p:sp>
      <p:graphicFrame>
        <p:nvGraphicFramePr>
          <p:cNvPr id="8" name="对象 15">
            <a:extLst>
              <a:ext uri="{FF2B5EF4-FFF2-40B4-BE49-F238E27FC236}">
                <a16:creationId xmlns:a16="http://schemas.microsoft.com/office/drawing/2014/main" id="{BC91EAA5-768C-D447-88D2-2C5E2BC800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5720208"/>
              </p:ext>
            </p:extLst>
          </p:nvPr>
        </p:nvGraphicFramePr>
        <p:xfrm>
          <a:off x="7097430" y="1503170"/>
          <a:ext cx="2031822" cy="875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45" name="公式" r:id="rId5" imgW="850900" imgH="368300" progId="Equation.3">
                  <p:embed/>
                </p:oleObj>
              </mc:Choice>
              <mc:Fallback>
                <p:oleObj name="公式" r:id="rId5" imgW="850900" imgH="368300" progId="Equation.3">
                  <p:embed/>
                  <p:pic>
                    <p:nvPicPr>
                      <p:cNvPr id="16" name="对象 15">
                        <a:extLst>
                          <a:ext uri="{FF2B5EF4-FFF2-40B4-BE49-F238E27FC236}">
                            <a16:creationId xmlns:a16="http://schemas.microsoft.com/office/drawing/2014/main" id="{C36174DD-2221-1B4E-B51A-972FAF4D0C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97430" y="1503170"/>
                        <a:ext cx="2031822" cy="875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184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D2F10BCF-1265-3342-AB30-48369BDA30C8}"/>
              </a:ext>
            </a:extLst>
          </p:cNvPr>
          <p:cNvCxnSpPr/>
          <p:nvPr/>
        </p:nvCxnSpPr>
        <p:spPr>
          <a:xfrm>
            <a:off x="11368366" y="1953828"/>
            <a:ext cx="0" cy="396875"/>
          </a:xfrm>
          <a:prstGeom prst="straightConnector1">
            <a:avLst/>
          </a:prstGeom>
          <a:ln w="34925">
            <a:solidFill>
              <a:srgbClr val="FF0000"/>
            </a:solidFill>
            <a:prstDash val="sysDot"/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E064A60-2E94-264C-82E3-07BD9A4E5A06}"/>
              </a:ext>
            </a:extLst>
          </p:cNvPr>
          <p:cNvSpPr txBox="1"/>
          <p:nvPr/>
        </p:nvSpPr>
        <p:spPr>
          <a:xfrm>
            <a:off x="208293" y="259101"/>
            <a:ext cx="10642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Helvetica" pitchFamily="2" charset="0"/>
              </a:rPr>
              <a:t>General structure of the wave function with phase string sign structure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BB4A37F-39B7-914B-849B-0272BDCA493D}"/>
                  </a:ext>
                </a:extLst>
              </p:cNvPr>
              <p:cNvSpPr txBox="1"/>
              <p:nvPr/>
            </p:nvSpPr>
            <p:spPr>
              <a:xfrm>
                <a:off x="921055" y="1110843"/>
                <a:ext cx="5012719" cy="7036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e>
                          </m:d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begChr m:val="⟨"/>
                              <m:endChr m:val="⟩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BB4A37F-39B7-914B-849B-0272BDCA4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055" y="1110843"/>
                <a:ext cx="5012719" cy="703654"/>
              </a:xfrm>
              <a:prstGeom prst="rect">
                <a:avLst/>
              </a:prstGeom>
              <a:blipFill>
                <a:blip r:embed="rId3"/>
                <a:stretch>
                  <a:fillRect t="-135088" b="-1824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22839B9-3B8E-BC41-A3FF-D3BE0272886B}"/>
                  </a:ext>
                </a:extLst>
              </p:cNvPr>
              <p:cNvSpPr txBox="1"/>
              <p:nvPr/>
            </p:nvSpPr>
            <p:spPr>
              <a:xfrm>
                <a:off x="3308926" y="2081640"/>
                <a:ext cx="2629821" cy="4562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sup>
                      </m:sSup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Sup>
                                <m:sSubSup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p>
                              </m:sSubSup>
                            </m:e>
                          </m:nary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22839B9-3B8E-BC41-A3FF-D3BE02728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8926" y="2081640"/>
                <a:ext cx="2629821" cy="456279"/>
              </a:xfrm>
              <a:prstGeom prst="rect">
                <a:avLst/>
              </a:prstGeom>
              <a:blipFill>
                <a:blip r:embed="rId4"/>
                <a:stretch>
                  <a:fillRect t="-89189" b="-1135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2C6A2BE-02AB-604D-9752-8CB929579ECE}"/>
                  </a:ext>
                </a:extLst>
              </p:cNvPr>
              <p:cNvSpPr/>
              <p:nvPr/>
            </p:nvSpPr>
            <p:spPr>
              <a:xfrm>
                <a:off x="6049265" y="2187209"/>
                <a:ext cx="2997231" cy="7693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𝐼𝑚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↓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2C6A2BE-02AB-604D-9752-8CB929579E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9265" y="2187209"/>
                <a:ext cx="2997231" cy="769313"/>
              </a:xfrm>
              <a:prstGeom prst="rect">
                <a:avLst/>
              </a:prstGeom>
              <a:blipFill>
                <a:blip r:embed="rId5"/>
                <a:stretch>
                  <a:fillRect t="-119355" b="-16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DEDFBAA-91AB-294B-A9FB-4AB9695B460C}"/>
                  </a:ext>
                </a:extLst>
              </p:cNvPr>
              <p:cNvSpPr/>
              <p:nvPr/>
            </p:nvSpPr>
            <p:spPr>
              <a:xfrm>
                <a:off x="328717" y="2875523"/>
                <a:ext cx="11118650" cy="39150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             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𝐽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acc>
                          <m:accPr>
                            <m:chr m:val="̂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acc>
                      </m:sup>
                    </m:sSup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𝐽</m:t>
                        </m:r>
                      </m:sub>
                    </m:sSub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acc>
                          <m:accPr>
                            <m:chr m:val="̂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acc>
                      </m:sup>
                    </m:sSup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begChr m:val="⟨"/>
                              <m:endChr m:val="⟩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e>
                          </m:d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𝑖𝑗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𝑖𝑗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begChr m:val="⟨"/>
                              <m:endChr m:val="⟩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{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sSubSup>
                                        <m:sSubSup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𝑖𝑗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d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.}−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        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</m:oMath>
                </a14:m>
                <a:endParaRPr lang="en-US" b="0" i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𝐽</m:t>
                        </m:r>
                      </m:sub>
                    </m:sSub>
                  </m:oMath>
                </a14:m>
                <a:r>
                  <a:rPr lang="en-US" altLang="zh-CN" dirty="0"/>
                  <a:t>[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bSup>
                  </m:oMath>
                </a14:m>
                <a:r>
                  <a:rPr lang="en-US" altLang="zh-CN" dirty="0"/>
                  <a:t>]</a:t>
                </a:r>
              </a:p>
              <a:p>
                <a:endParaRPr lang="en-US" altLang="zh-CN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m:rPr>
                          <m:nor/>
                        </m:rPr>
                        <a:rPr lang="en-US" altLang="zh-CN" dirty="0"/>
                        <m:t>[0,0]</m:t>
                      </m:r>
                      <m:r>
                        <a:rPr lang="en-US" altLang="zh-CN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begChr m:val="⟨"/>
                              <m:endChr m:val="⟩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e>
                          </m:d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𝝈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bSup>
                            <m:sSub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begChr m:val="⟨"/>
                              <m:endChr m:val="⟩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         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    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=0, 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  </m:t>
                        </m:r>
                        <m:acc>
                          <m:accPr>
                            <m:chr m:val="̃"/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𝐽</m:t>
                        </m:r>
                      </m:sub>
                    </m:sSub>
                    <m:r>
                      <m:rPr>
                        <m:nor/>
                      </m:rPr>
                      <a:rPr lang="en-US" altLang="zh-CN" dirty="0"/>
                      <m:t>[</m:t>
                    </m:r>
                    <m:r>
                      <m:rPr>
                        <m:nor/>
                      </m:rPr>
                      <a:rPr lang="en-US" altLang="zh-CN" b="0" i="0" dirty="0" smtClean="0"/>
                      <m:t>0</m:t>
                    </m:r>
                    <m:r>
                      <m:rPr>
                        <m:nor/>
                      </m:rPr>
                      <a:rPr lang="en-US" altLang="zh-CN" dirty="0"/>
                      <m:t>,</m:t>
                    </m:r>
                    <m:r>
                      <m:rPr>
                        <m:nor/>
                      </m:rPr>
                      <a:rPr lang="en-US" altLang="zh-CN" b="0" i="0" dirty="0" smtClean="0"/>
                      <m:t>0</m:t>
                    </m:r>
                    <m:r>
                      <m:rPr>
                        <m:nor/>
                      </m:rPr>
                      <a:rPr lang="en-US" altLang="zh-CN" dirty="0"/>
                      <m:t>]</m:t>
                    </m:r>
                    <m:r>
                      <m:rPr>
                        <m:nor/>
                      </m:rPr>
                      <a:rPr lang="en-US" altLang="zh-CN" b="0" i="0" dirty="0" smtClean="0"/>
                      <m:t>  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acc>
                          <m:accPr>
                            <m:chr m:val="̃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𝐽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0,0</m:t>
                        </m:r>
                      </m:e>
                    </m:d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/>
                      <m:e>
                        <m:sSup>
                          <m:sSupPr>
                            <m:ctrlP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(−1)</m:t>
                            </m:r>
                          </m:e>
                          <m:sup>
                            <m:sSubSup>
                              <m:sSubSupPr>
                                <m:ctrlPr>
                                  <a:rPr kumimoji="1" lang="en-US" altLang="zh-CN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kumimoji="1" lang="en-US" altLang="zh-CN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𝑒𝑥</m:t>
                                </m:r>
                              </m:sub>
                              <m:sup>
                                <m:r>
                                  <a:rPr kumimoji="1" lang="en-US" altLang="zh-CN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sup>
                            </m:sSubSup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altLang="zh-CN" dirty="0"/>
                          <m:t>W</m:t>
                        </m:r>
                        <m:r>
                          <m:rPr>
                            <m:nor/>
                          </m:rPr>
                          <a:rPr lang="en-US" altLang="zh-CN" dirty="0"/>
                          <m:t>[</m:t>
                        </m:r>
                        <m:r>
                          <m:rPr>
                            <m:nor/>
                          </m:rPr>
                          <a:rPr lang="en-US" altLang="zh-CN" dirty="0"/>
                          <m:t>c</m:t>
                        </m:r>
                        <m:r>
                          <m:rPr>
                            <m:nor/>
                          </m:rPr>
                          <a:rPr lang="en-US" altLang="zh-CN" dirty="0"/>
                          <m:t>]</m:t>
                        </m:r>
                      </m:e>
                    </m:nary>
                    <m:r>
                      <a:rPr lang="en-US" altLang="zh-CN" b="0" i="0" dirty="0" smtClean="0"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r>
                  <a:rPr lang="en-US" altLang="zh-CN" dirty="0"/>
                  <a:t>   </a:t>
                </a:r>
                <a:r>
                  <a:rPr lang="en-US" altLang="zh-CN" dirty="0">
                    <a:solidFill>
                      <a:srgbClr val="002060"/>
                    </a:solidFill>
                  </a:rPr>
                  <a:t>No phase string  sign structure</a:t>
                </a:r>
                <a:r>
                  <a:rPr lang="en-US" altLang="zh-CN" dirty="0"/>
                  <a:t>        </a:t>
                </a:r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DEDFBAA-91AB-294B-A9FB-4AB9695B46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17" y="2875523"/>
                <a:ext cx="11118650" cy="3915046"/>
              </a:xfrm>
              <a:prstGeom prst="rect">
                <a:avLst/>
              </a:prstGeom>
              <a:blipFill>
                <a:blip r:embed="rId6"/>
                <a:stretch>
                  <a:fillRect l="-114" t="-8065" b="-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任意形状 25">
            <a:extLst>
              <a:ext uri="{FF2B5EF4-FFF2-40B4-BE49-F238E27FC236}">
                <a16:creationId xmlns:a16="http://schemas.microsoft.com/office/drawing/2014/main" id="{E4658267-0CB2-864A-AA8D-DAE7C22B4937}"/>
              </a:ext>
            </a:extLst>
          </p:cNvPr>
          <p:cNvSpPr/>
          <p:nvPr/>
        </p:nvSpPr>
        <p:spPr>
          <a:xfrm>
            <a:off x="9294178" y="1120220"/>
            <a:ext cx="1518219" cy="1334670"/>
          </a:xfrm>
          <a:custGeom>
            <a:avLst/>
            <a:gdLst>
              <a:gd name="connsiteX0" fmla="*/ 1114450 w 1555047"/>
              <a:gd name="connsiteY0" fmla="*/ 0 h 1684535"/>
              <a:gd name="connsiteX1" fmla="*/ 1114450 w 1555047"/>
              <a:gd name="connsiteY1" fmla="*/ 0 h 1684535"/>
              <a:gd name="connsiteX2" fmla="*/ 596101 w 1555047"/>
              <a:gd name="connsiteY2" fmla="*/ 25916 h 1684535"/>
              <a:gd name="connsiteX3" fmla="*/ 544266 w 1555047"/>
              <a:gd name="connsiteY3" fmla="*/ 38874 h 1684535"/>
              <a:gd name="connsiteX4" fmla="*/ 453555 w 1555047"/>
              <a:gd name="connsiteY4" fmla="*/ 51832 h 1684535"/>
              <a:gd name="connsiteX5" fmla="*/ 349885 w 1555047"/>
              <a:gd name="connsiteY5" fmla="*/ 116621 h 1684535"/>
              <a:gd name="connsiteX6" fmla="*/ 220298 w 1555047"/>
              <a:gd name="connsiteY6" fmla="*/ 194369 h 1684535"/>
              <a:gd name="connsiteX7" fmla="*/ 168463 w 1555047"/>
              <a:gd name="connsiteY7" fmla="*/ 259159 h 1684535"/>
              <a:gd name="connsiteX8" fmla="*/ 116628 w 1555047"/>
              <a:gd name="connsiteY8" fmla="*/ 298033 h 1684535"/>
              <a:gd name="connsiteX9" fmla="*/ 64794 w 1555047"/>
              <a:gd name="connsiteY9" fmla="*/ 362823 h 1684535"/>
              <a:gd name="connsiteX10" fmla="*/ 51835 w 1555047"/>
              <a:gd name="connsiteY10" fmla="*/ 414655 h 1684535"/>
              <a:gd name="connsiteX11" fmla="*/ 25917 w 1555047"/>
              <a:gd name="connsiteY11" fmla="*/ 492402 h 1684535"/>
              <a:gd name="connsiteX12" fmla="*/ 0 w 1555047"/>
              <a:gd name="connsiteY12" fmla="*/ 660856 h 1684535"/>
              <a:gd name="connsiteX13" fmla="*/ 38876 w 1555047"/>
              <a:gd name="connsiteY13" fmla="*/ 1062553 h 1684535"/>
              <a:gd name="connsiteX14" fmla="*/ 90711 w 1555047"/>
              <a:gd name="connsiteY14" fmla="*/ 1140300 h 1684535"/>
              <a:gd name="connsiteX15" fmla="*/ 142546 w 1555047"/>
              <a:gd name="connsiteY15" fmla="*/ 1269880 h 1684535"/>
              <a:gd name="connsiteX16" fmla="*/ 220298 w 1555047"/>
              <a:gd name="connsiteY16" fmla="*/ 1360586 h 1684535"/>
              <a:gd name="connsiteX17" fmla="*/ 246216 w 1555047"/>
              <a:gd name="connsiteY17" fmla="*/ 1412417 h 1684535"/>
              <a:gd name="connsiteX18" fmla="*/ 336927 w 1555047"/>
              <a:gd name="connsiteY18" fmla="*/ 1541997 h 1684535"/>
              <a:gd name="connsiteX19" fmla="*/ 388762 w 1555047"/>
              <a:gd name="connsiteY19" fmla="*/ 1580871 h 1684535"/>
              <a:gd name="connsiteX20" fmla="*/ 453555 w 1555047"/>
              <a:gd name="connsiteY20" fmla="*/ 1619745 h 1684535"/>
              <a:gd name="connsiteX21" fmla="*/ 583142 w 1555047"/>
              <a:gd name="connsiteY21" fmla="*/ 1658619 h 1684535"/>
              <a:gd name="connsiteX22" fmla="*/ 868234 w 1555047"/>
              <a:gd name="connsiteY22" fmla="*/ 1684535 h 1684535"/>
              <a:gd name="connsiteX23" fmla="*/ 1192203 w 1555047"/>
              <a:gd name="connsiteY23" fmla="*/ 1658619 h 1684535"/>
              <a:gd name="connsiteX24" fmla="*/ 1231079 w 1555047"/>
              <a:gd name="connsiteY24" fmla="*/ 1619745 h 1684535"/>
              <a:gd name="connsiteX25" fmla="*/ 1308831 w 1555047"/>
              <a:gd name="connsiteY25" fmla="*/ 1554955 h 1684535"/>
              <a:gd name="connsiteX26" fmla="*/ 1360666 w 1555047"/>
              <a:gd name="connsiteY26" fmla="*/ 1464249 h 1684535"/>
              <a:gd name="connsiteX27" fmla="*/ 1386583 w 1555047"/>
              <a:gd name="connsiteY27" fmla="*/ 1425375 h 1684535"/>
              <a:gd name="connsiteX28" fmla="*/ 1412501 w 1555047"/>
              <a:gd name="connsiteY28" fmla="*/ 1373544 h 1684535"/>
              <a:gd name="connsiteX29" fmla="*/ 1451377 w 1555047"/>
              <a:gd name="connsiteY29" fmla="*/ 1334670 h 1684535"/>
              <a:gd name="connsiteX30" fmla="*/ 1464336 w 1555047"/>
              <a:gd name="connsiteY30" fmla="*/ 1295796 h 1684535"/>
              <a:gd name="connsiteX31" fmla="*/ 1503212 w 1555047"/>
              <a:gd name="connsiteY31" fmla="*/ 1153258 h 1684535"/>
              <a:gd name="connsiteX32" fmla="*/ 1529129 w 1555047"/>
              <a:gd name="connsiteY32" fmla="*/ 1101426 h 1684535"/>
              <a:gd name="connsiteX33" fmla="*/ 1555047 w 1555047"/>
              <a:gd name="connsiteY33" fmla="*/ 984805 h 1684535"/>
              <a:gd name="connsiteX34" fmla="*/ 1529129 w 1555047"/>
              <a:gd name="connsiteY34" fmla="*/ 414655 h 1684535"/>
              <a:gd name="connsiteX35" fmla="*/ 1503212 w 1555047"/>
              <a:gd name="connsiteY35" fmla="*/ 362823 h 1684535"/>
              <a:gd name="connsiteX36" fmla="*/ 1451377 w 1555047"/>
              <a:gd name="connsiteY36" fmla="*/ 246201 h 1684535"/>
              <a:gd name="connsiteX37" fmla="*/ 1425460 w 1555047"/>
              <a:gd name="connsiteY37" fmla="*/ 194369 h 1684535"/>
              <a:gd name="connsiteX38" fmla="*/ 1386583 w 1555047"/>
              <a:gd name="connsiteY38" fmla="*/ 168453 h 1684535"/>
              <a:gd name="connsiteX39" fmla="*/ 1347707 w 1555047"/>
              <a:gd name="connsiteY39" fmla="*/ 129579 h 1684535"/>
              <a:gd name="connsiteX40" fmla="*/ 1269955 w 1555047"/>
              <a:gd name="connsiteY40" fmla="*/ 90706 h 1684535"/>
              <a:gd name="connsiteX41" fmla="*/ 1205161 w 1555047"/>
              <a:gd name="connsiteY41" fmla="*/ 38874 h 1684535"/>
              <a:gd name="connsiteX42" fmla="*/ 1166285 w 1555047"/>
              <a:gd name="connsiteY42" fmla="*/ 25916 h 1684535"/>
              <a:gd name="connsiteX43" fmla="*/ 1114450 w 1555047"/>
              <a:gd name="connsiteY43" fmla="*/ 0 h 168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555047" h="1684535">
                <a:moveTo>
                  <a:pt x="1114450" y="0"/>
                </a:moveTo>
                <a:lnTo>
                  <a:pt x="1114450" y="0"/>
                </a:lnTo>
                <a:lnTo>
                  <a:pt x="596101" y="25916"/>
                </a:lnTo>
                <a:cubicBezTo>
                  <a:pt x="578332" y="27127"/>
                  <a:pt x="561789" y="35688"/>
                  <a:pt x="544266" y="38874"/>
                </a:cubicBezTo>
                <a:cubicBezTo>
                  <a:pt x="514215" y="44338"/>
                  <a:pt x="483792" y="47513"/>
                  <a:pt x="453555" y="51832"/>
                </a:cubicBezTo>
                <a:cubicBezTo>
                  <a:pt x="335735" y="130375"/>
                  <a:pt x="521812" y="7220"/>
                  <a:pt x="349885" y="116621"/>
                </a:cubicBezTo>
                <a:cubicBezTo>
                  <a:pt x="235202" y="189596"/>
                  <a:pt x="312929" y="148056"/>
                  <a:pt x="220298" y="194369"/>
                </a:cubicBezTo>
                <a:cubicBezTo>
                  <a:pt x="199371" y="225758"/>
                  <a:pt x="196162" y="236078"/>
                  <a:pt x="168463" y="259159"/>
                </a:cubicBezTo>
                <a:cubicBezTo>
                  <a:pt x="151871" y="272985"/>
                  <a:pt x="131900" y="282762"/>
                  <a:pt x="116628" y="298033"/>
                </a:cubicBezTo>
                <a:cubicBezTo>
                  <a:pt x="97071" y="317589"/>
                  <a:pt x="82072" y="341226"/>
                  <a:pt x="64794" y="362823"/>
                </a:cubicBezTo>
                <a:cubicBezTo>
                  <a:pt x="60474" y="380100"/>
                  <a:pt x="56953" y="397597"/>
                  <a:pt x="51835" y="414655"/>
                </a:cubicBezTo>
                <a:cubicBezTo>
                  <a:pt x="43985" y="440820"/>
                  <a:pt x="32543" y="465900"/>
                  <a:pt x="25917" y="492402"/>
                </a:cubicBezTo>
                <a:cubicBezTo>
                  <a:pt x="19927" y="516362"/>
                  <a:pt x="2738" y="641689"/>
                  <a:pt x="0" y="660856"/>
                </a:cubicBezTo>
                <a:cubicBezTo>
                  <a:pt x="12959" y="794755"/>
                  <a:pt x="13868" y="930373"/>
                  <a:pt x="38876" y="1062553"/>
                </a:cubicBezTo>
                <a:cubicBezTo>
                  <a:pt x="44666" y="1093157"/>
                  <a:pt x="76781" y="1112441"/>
                  <a:pt x="90711" y="1140300"/>
                </a:cubicBezTo>
                <a:cubicBezTo>
                  <a:pt x="122188" y="1203250"/>
                  <a:pt x="104799" y="1217037"/>
                  <a:pt x="142546" y="1269880"/>
                </a:cubicBezTo>
                <a:cubicBezTo>
                  <a:pt x="248573" y="1418308"/>
                  <a:pt x="109287" y="1182980"/>
                  <a:pt x="220298" y="1360586"/>
                </a:cubicBezTo>
                <a:cubicBezTo>
                  <a:pt x="230536" y="1376966"/>
                  <a:pt x="236277" y="1395853"/>
                  <a:pt x="246216" y="1412417"/>
                </a:cubicBezTo>
                <a:cubicBezTo>
                  <a:pt x="252566" y="1422999"/>
                  <a:pt x="319207" y="1524278"/>
                  <a:pt x="336927" y="1541997"/>
                </a:cubicBezTo>
                <a:cubicBezTo>
                  <a:pt x="352199" y="1557268"/>
                  <a:pt x="370792" y="1568891"/>
                  <a:pt x="388762" y="1580871"/>
                </a:cubicBezTo>
                <a:cubicBezTo>
                  <a:pt x="409719" y="1594842"/>
                  <a:pt x="431027" y="1608482"/>
                  <a:pt x="453555" y="1619745"/>
                </a:cubicBezTo>
                <a:cubicBezTo>
                  <a:pt x="495731" y="1640832"/>
                  <a:pt x="536319" y="1653417"/>
                  <a:pt x="583142" y="1658619"/>
                </a:cubicBezTo>
                <a:cubicBezTo>
                  <a:pt x="677981" y="1669156"/>
                  <a:pt x="868234" y="1684535"/>
                  <a:pt x="868234" y="1684535"/>
                </a:cubicBezTo>
                <a:cubicBezTo>
                  <a:pt x="976224" y="1675896"/>
                  <a:pt x="1085555" y="1677662"/>
                  <a:pt x="1192203" y="1658619"/>
                </a:cubicBezTo>
                <a:cubicBezTo>
                  <a:pt x="1210244" y="1655398"/>
                  <a:pt x="1217000" y="1631477"/>
                  <a:pt x="1231079" y="1619745"/>
                </a:cubicBezTo>
                <a:cubicBezTo>
                  <a:pt x="1286681" y="1573413"/>
                  <a:pt x="1257204" y="1616904"/>
                  <a:pt x="1308831" y="1554955"/>
                </a:cubicBezTo>
                <a:cubicBezTo>
                  <a:pt x="1337535" y="1520512"/>
                  <a:pt x="1337619" y="1504580"/>
                  <a:pt x="1360666" y="1464249"/>
                </a:cubicBezTo>
                <a:cubicBezTo>
                  <a:pt x="1368393" y="1450727"/>
                  <a:pt x="1378856" y="1438897"/>
                  <a:pt x="1386583" y="1425375"/>
                </a:cubicBezTo>
                <a:cubicBezTo>
                  <a:pt x="1396167" y="1408604"/>
                  <a:pt x="1401273" y="1389262"/>
                  <a:pt x="1412501" y="1373544"/>
                </a:cubicBezTo>
                <a:cubicBezTo>
                  <a:pt x="1423153" y="1358632"/>
                  <a:pt x="1438418" y="1347628"/>
                  <a:pt x="1451377" y="1334670"/>
                </a:cubicBezTo>
                <a:cubicBezTo>
                  <a:pt x="1455697" y="1321712"/>
                  <a:pt x="1460742" y="1308974"/>
                  <a:pt x="1464336" y="1295796"/>
                </a:cubicBezTo>
                <a:cubicBezTo>
                  <a:pt x="1469295" y="1277614"/>
                  <a:pt x="1488296" y="1188060"/>
                  <a:pt x="1503212" y="1153258"/>
                </a:cubicBezTo>
                <a:cubicBezTo>
                  <a:pt x="1510822" y="1135503"/>
                  <a:pt x="1520490" y="1118703"/>
                  <a:pt x="1529129" y="1101426"/>
                </a:cubicBezTo>
                <a:cubicBezTo>
                  <a:pt x="1537768" y="1062552"/>
                  <a:pt x="1555047" y="1024627"/>
                  <a:pt x="1555047" y="984805"/>
                </a:cubicBezTo>
                <a:cubicBezTo>
                  <a:pt x="1555047" y="794559"/>
                  <a:pt x="1544929" y="604244"/>
                  <a:pt x="1529129" y="414655"/>
                </a:cubicBezTo>
                <a:cubicBezTo>
                  <a:pt x="1527525" y="395405"/>
                  <a:pt x="1510386" y="380758"/>
                  <a:pt x="1503212" y="362823"/>
                </a:cubicBezTo>
                <a:cubicBezTo>
                  <a:pt x="1427792" y="174285"/>
                  <a:pt x="1517860" y="362542"/>
                  <a:pt x="1451377" y="246201"/>
                </a:cubicBezTo>
                <a:cubicBezTo>
                  <a:pt x="1441793" y="229429"/>
                  <a:pt x="1437827" y="209208"/>
                  <a:pt x="1425460" y="194369"/>
                </a:cubicBezTo>
                <a:cubicBezTo>
                  <a:pt x="1415489" y="182405"/>
                  <a:pt x="1398548" y="178423"/>
                  <a:pt x="1386583" y="168453"/>
                </a:cubicBezTo>
                <a:cubicBezTo>
                  <a:pt x="1372504" y="156722"/>
                  <a:pt x="1361786" y="141310"/>
                  <a:pt x="1347707" y="129579"/>
                </a:cubicBezTo>
                <a:cubicBezTo>
                  <a:pt x="1314214" y="101670"/>
                  <a:pt x="1308916" y="103692"/>
                  <a:pt x="1269955" y="90706"/>
                </a:cubicBezTo>
                <a:cubicBezTo>
                  <a:pt x="1245849" y="66601"/>
                  <a:pt x="1237855" y="55220"/>
                  <a:pt x="1205161" y="38874"/>
                </a:cubicBezTo>
                <a:cubicBezTo>
                  <a:pt x="1192943" y="32766"/>
                  <a:pt x="1178503" y="32024"/>
                  <a:pt x="1166285" y="25916"/>
                </a:cubicBezTo>
                <a:cubicBezTo>
                  <a:pt x="1152355" y="18951"/>
                  <a:pt x="1127409" y="0"/>
                  <a:pt x="1114450" y="0"/>
                </a:cubicBezTo>
                <a:close/>
              </a:path>
            </a:pathLst>
          </a:cu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CE5691F3-0EE9-534E-BD6C-B1C6A1333FB5}"/>
              </a:ext>
            </a:extLst>
          </p:cNvPr>
          <p:cNvCxnSpPr/>
          <p:nvPr/>
        </p:nvCxnSpPr>
        <p:spPr>
          <a:xfrm>
            <a:off x="9861269" y="962055"/>
            <a:ext cx="0" cy="396875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6BE72950-55C7-6B45-B7AD-C901614C1935}"/>
              </a:ext>
            </a:extLst>
          </p:cNvPr>
          <p:cNvCxnSpPr/>
          <p:nvPr/>
        </p:nvCxnSpPr>
        <p:spPr>
          <a:xfrm>
            <a:off x="11366590" y="2328906"/>
            <a:ext cx="0" cy="396875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F0BA4307-DCD3-6C44-99C3-E95CA9265539}"/>
              </a:ext>
            </a:extLst>
          </p:cNvPr>
          <p:cNvCxnSpPr/>
          <p:nvPr/>
        </p:nvCxnSpPr>
        <p:spPr>
          <a:xfrm>
            <a:off x="11170571" y="1042683"/>
            <a:ext cx="0" cy="396875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椭圆 29">
            <a:extLst>
              <a:ext uri="{FF2B5EF4-FFF2-40B4-BE49-F238E27FC236}">
                <a16:creationId xmlns:a16="http://schemas.microsoft.com/office/drawing/2014/main" id="{D5D82E6A-B69E-AD48-A8A8-C57EEDE19432}"/>
              </a:ext>
            </a:extLst>
          </p:cNvPr>
          <p:cNvSpPr/>
          <p:nvPr/>
        </p:nvSpPr>
        <p:spPr>
          <a:xfrm>
            <a:off x="10196545" y="1675762"/>
            <a:ext cx="158097" cy="184087"/>
          </a:xfrm>
          <a:prstGeom prst="ellipse">
            <a:avLst/>
          </a:prstGeom>
          <a:solidFill>
            <a:schemeClr val="bg1"/>
          </a:solidFill>
          <a:ln w="41275"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31" name="对象 30">
            <a:extLst>
              <a:ext uri="{FF2B5EF4-FFF2-40B4-BE49-F238E27FC236}">
                <a16:creationId xmlns:a16="http://schemas.microsoft.com/office/drawing/2014/main" id="{E660ABAA-82F3-1F42-A85E-51CC7DA3828F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9456999" y="1642299"/>
          <a:ext cx="519398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14" name="Equation" r:id="rId7" imgW="304800" imgH="165100" progId="Equation.DSMT4">
                  <p:embed/>
                </p:oleObj>
              </mc:Choice>
              <mc:Fallback>
                <p:oleObj name="Equation" r:id="rId7" imgW="304800" imgH="165100" progId="Equation.DSMT4">
                  <p:embed/>
                  <p:pic>
                    <p:nvPicPr>
                      <p:cNvPr id="31" name="对象 30">
                        <a:extLst>
                          <a:ext uri="{FF2B5EF4-FFF2-40B4-BE49-F238E27FC236}">
                            <a16:creationId xmlns:a16="http://schemas.microsoft.com/office/drawing/2014/main" id="{E660ABAA-82F3-1F42-A85E-51CC7DA382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56999" y="1642299"/>
                        <a:ext cx="519398" cy="290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6FB0B0CF-A624-FD48-BDEA-56E7015972A9}"/>
              </a:ext>
            </a:extLst>
          </p:cNvPr>
          <p:cNvCxnSpPr>
            <a:cxnSpLocks/>
          </p:cNvCxnSpPr>
          <p:nvPr/>
        </p:nvCxnSpPr>
        <p:spPr>
          <a:xfrm flipV="1">
            <a:off x="10428361" y="1194570"/>
            <a:ext cx="629376" cy="481192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75835B41-000D-964F-8F93-3E794992698A}"/>
              </a:ext>
            </a:extLst>
          </p:cNvPr>
          <p:cNvCxnSpPr>
            <a:cxnSpLocks/>
          </p:cNvCxnSpPr>
          <p:nvPr/>
        </p:nvCxnSpPr>
        <p:spPr>
          <a:xfrm>
            <a:off x="9881857" y="1153683"/>
            <a:ext cx="314688" cy="488616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A3BE6127-0429-204C-B5B3-D4B768A6EDD1}"/>
              </a:ext>
            </a:extLst>
          </p:cNvPr>
          <p:cNvCxnSpPr>
            <a:cxnSpLocks/>
          </p:cNvCxnSpPr>
          <p:nvPr/>
        </p:nvCxnSpPr>
        <p:spPr>
          <a:xfrm>
            <a:off x="10428361" y="1859849"/>
            <a:ext cx="854465" cy="436622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>
            <a:extLst>
              <a:ext uri="{FF2B5EF4-FFF2-40B4-BE49-F238E27FC236}">
                <a16:creationId xmlns:a16="http://schemas.microsoft.com/office/drawing/2014/main" id="{8D94376B-FE07-AE48-9D68-9CE90AB27EB7}"/>
              </a:ext>
            </a:extLst>
          </p:cNvPr>
          <p:cNvSpPr/>
          <p:nvPr/>
        </p:nvSpPr>
        <p:spPr>
          <a:xfrm>
            <a:off x="11289270" y="2262657"/>
            <a:ext cx="158097" cy="184087"/>
          </a:xfrm>
          <a:prstGeom prst="ellipse">
            <a:avLst/>
          </a:prstGeom>
          <a:solidFill>
            <a:schemeClr val="bg1"/>
          </a:solidFill>
          <a:ln w="41275"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98A3BD02-EF68-9343-B23B-B06870F2DB29}"/>
              </a:ext>
            </a:extLst>
          </p:cNvPr>
          <p:cNvCxnSpPr/>
          <p:nvPr/>
        </p:nvCxnSpPr>
        <p:spPr>
          <a:xfrm>
            <a:off x="10455908" y="1767805"/>
            <a:ext cx="13020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弧 46">
            <a:extLst>
              <a:ext uri="{FF2B5EF4-FFF2-40B4-BE49-F238E27FC236}">
                <a16:creationId xmlns:a16="http://schemas.microsoft.com/office/drawing/2014/main" id="{10972F93-9952-884A-936F-9DEF4159A3FB}"/>
              </a:ext>
            </a:extLst>
          </p:cNvPr>
          <p:cNvSpPr/>
          <p:nvPr/>
        </p:nvSpPr>
        <p:spPr>
          <a:xfrm>
            <a:off x="10512064" y="1588745"/>
            <a:ext cx="133115" cy="363521"/>
          </a:xfrm>
          <a:prstGeom prst="arc">
            <a:avLst/>
          </a:prstGeom>
          <a:ln w="12700">
            <a:solidFill>
              <a:srgbClr val="C0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1BB08528-8F4E-CF4C-A3FD-9F038F6F53AB}"/>
              </a:ext>
            </a:extLst>
          </p:cNvPr>
          <p:cNvSpPr txBox="1"/>
          <p:nvPr/>
        </p:nvSpPr>
        <p:spPr>
          <a:xfrm>
            <a:off x="236925" y="2153443"/>
            <a:ext cx="3019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002060"/>
                </a:solidFill>
              </a:rPr>
              <a:t>Mutual duality transformation</a:t>
            </a:r>
            <a:endParaRPr kumimoji="1" lang="zh-CN" altLang="en-US" dirty="0">
              <a:solidFill>
                <a:srgbClr val="002060"/>
              </a:solidFill>
            </a:endParaRPr>
          </a:p>
        </p:txBody>
      </p:sp>
      <p:sp>
        <p:nvSpPr>
          <p:cNvPr id="49" name="圆角矩形 48">
            <a:extLst>
              <a:ext uri="{FF2B5EF4-FFF2-40B4-BE49-F238E27FC236}">
                <a16:creationId xmlns:a16="http://schemas.microsoft.com/office/drawing/2014/main" id="{41C45C4E-607F-9044-A1B2-A16034993F35}"/>
              </a:ext>
            </a:extLst>
          </p:cNvPr>
          <p:cNvSpPr/>
          <p:nvPr/>
        </p:nvSpPr>
        <p:spPr>
          <a:xfrm>
            <a:off x="9187989" y="630160"/>
            <a:ext cx="2810048" cy="21741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381E5C08-8576-A546-8C97-35B9D4C00A9B}"/>
              </a:ext>
            </a:extLst>
          </p:cNvPr>
          <p:cNvSpPr/>
          <p:nvPr/>
        </p:nvSpPr>
        <p:spPr>
          <a:xfrm>
            <a:off x="236925" y="3497680"/>
            <a:ext cx="10408254" cy="1461361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62" name="对象 61">
            <a:extLst>
              <a:ext uri="{FF2B5EF4-FFF2-40B4-BE49-F238E27FC236}">
                <a16:creationId xmlns:a16="http://schemas.microsoft.com/office/drawing/2014/main" id="{41C42D8F-6D74-3C4A-A5A9-44B26C95D95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567564" y="1173709"/>
          <a:ext cx="1221911" cy="526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15" name="公式" r:id="rId9" imgW="850900" imgH="368300" progId="Equation.3">
                  <p:embed/>
                </p:oleObj>
              </mc:Choice>
              <mc:Fallback>
                <p:oleObj name="公式" r:id="rId9" imgW="850900" imgH="368300" progId="Equation.3">
                  <p:embed/>
                  <p:pic>
                    <p:nvPicPr>
                      <p:cNvPr id="62" name="对象 61">
                        <a:extLst>
                          <a:ext uri="{FF2B5EF4-FFF2-40B4-BE49-F238E27FC236}">
                            <a16:creationId xmlns:a16="http://schemas.microsoft.com/office/drawing/2014/main" id="{41C42D8F-6D74-3C4A-A5A9-44B26C95D9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67564" y="1173709"/>
                        <a:ext cx="1221911" cy="526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7BC64EE-268F-6A4D-9D9E-562EF6C59B43}"/>
              </a:ext>
            </a:extLst>
          </p:cNvPr>
          <p:cNvCxnSpPr/>
          <p:nvPr/>
        </p:nvCxnSpPr>
        <p:spPr>
          <a:xfrm>
            <a:off x="7816054" y="4634401"/>
            <a:ext cx="402929" cy="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6200462-4437-1D44-AAE0-099C7A4659A3}"/>
                  </a:ext>
                </a:extLst>
              </p:cNvPr>
              <p:cNvSpPr txBox="1"/>
              <p:nvPr/>
            </p:nvSpPr>
            <p:spPr>
              <a:xfrm>
                <a:off x="8571345" y="4495901"/>
                <a:ext cx="2585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6200462-4437-1D44-AAE0-099C7A46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1345" y="4495901"/>
                <a:ext cx="258532" cy="276999"/>
              </a:xfrm>
              <a:prstGeom prst="rect">
                <a:avLst/>
              </a:prstGeom>
              <a:blipFill>
                <a:blip r:embed="rId11"/>
                <a:stretch>
                  <a:fillRect l="-9524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DDB7567-604D-A743-98D5-9A6F807E6FEA}"/>
                  </a:ext>
                </a:extLst>
              </p:cNvPr>
              <p:cNvSpPr/>
              <p:nvPr/>
            </p:nvSpPr>
            <p:spPr>
              <a:xfrm>
                <a:off x="6031173" y="4422965"/>
                <a:ext cx="1758302" cy="422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bSup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altLang="zh-CN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DDB7567-604D-A743-98D5-9A6F807E6F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1173" y="4422965"/>
                <a:ext cx="1758302" cy="422873"/>
              </a:xfrm>
              <a:prstGeom prst="rect">
                <a:avLst/>
              </a:prstGeom>
              <a:blipFill>
                <a:blip r:embed="rId12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9E00F3C3-59D2-A247-A33A-8FAF4FFEBE0A}"/>
              </a:ext>
            </a:extLst>
          </p:cNvPr>
          <p:cNvSpPr/>
          <p:nvPr/>
        </p:nvSpPr>
        <p:spPr>
          <a:xfrm>
            <a:off x="5818443" y="4321266"/>
            <a:ext cx="3204875" cy="5245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20">
                <a:extLst>
                  <a:ext uri="{FF2B5EF4-FFF2-40B4-BE49-F238E27FC236}">
                    <a16:creationId xmlns:a16="http://schemas.microsoft.com/office/drawing/2014/main" id="{EE9F7977-6612-F14A-A488-03E198CE8C0D}"/>
                  </a:ext>
                </a:extLst>
              </p:cNvPr>
              <p:cNvSpPr txBox="1"/>
              <p:nvPr/>
            </p:nvSpPr>
            <p:spPr>
              <a:xfrm>
                <a:off x="1152367" y="5211866"/>
                <a:ext cx="11884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𝜎</m:t>
                    </m:r>
                  </m:oMath>
                </a14:m>
                <a:r>
                  <a:rPr kumimoji="1" lang="en-US" altLang="zh-CN" dirty="0"/>
                  <a:t>t-J model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4" name="文本框 20">
                <a:extLst>
                  <a:ext uri="{FF2B5EF4-FFF2-40B4-BE49-F238E27FC236}">
                    <a16:creationId xmlns:a16="http://schemas.microsoft.com/office/drawing/2014/main" id="{EE9F7977-6612-F14A-A488-03E198CE8C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367" y="5211866"/>
                <a:ext cx="1188467" cy="369332"/>
              </a:xfrm>
              <a:prstGeom prst="rect">
                <a:avLst/>
              </a:prstGeom>
              <a:blipFill>
                <a:blip r:embed="rId13"/>
                <a:stretch>
                  <a:fillRect t="-3333" r="-319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060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26" grpId="0" animBg="1"/>
      <p:bldP spid="30" grpId="0" animBg="1"/>
      <p:bldP spid="43" grpId="0" animBg="1"/>
      <p:bldP spid="47" grpId="0" animBg="1"/>
      <p:bldP spid="48" grpId="0"/>
      <p:bldP spid="49" grpId="0" animBg="1"/>
      <p:bldP spid="51" grpId="0" animBg="1"/>
      <p:bldP spid="32" grpId="0"/>
      <p:bldP spid="10" grpId="0"/>
      <p:bldP spid="11" grpId="0" animBg="1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>
            <a:extLst>
              <a:ext uri="{FF2B5EF4-FFF2-40B4-BE49-F238E27FC236}">
                <a16:creationId xmlns:a16="http://schemas.microsoft.com/office/drawing/2014/main" id="{B30EADB1-E5EE-624F-98B2-B8B907CD9D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192"/>
          <a:stretch/>
        </p:blipFill>
        <p:spPr>
          <a:xfrm>
            <a:off x="9616532" y="5148098"/>
            <a:ext cx="2650425" cy="1179745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C4D370C1-299E-3340-93CD-C7A3A18DBD52}"/>
              </a:ext>
            </a:extLst>
          </p:cNvPr>
          <p:cNvSpPr txBox="1">
            <a:spLocks noChangeArrowheads="1"/>
          </p:cNvSpPr>
          <p:nvPr/>
        </p:nvSpPr>
        <p:spPr>
          <a:xfrm>
            <a:off x="343056" y="191968"/>
            <a:ext cx="10132581" cy="13502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solidFill>
                  <a:srgbClr val="C00000"/>
                </a:solidFill>
              </a:rPr>
              <a:t>Emergent gauge structure</a:t>
            </a:r>
          </a:p>
          <a:p>
            <a:r>
              <a:rPr lang="en-US" altLang="zh-CN" sz="3200" b="1" dirty="0">
                <a:solidFill>
                  <a:srgbClr val="C00000"/>
                </a:solidFill>
              </a:rPr>
              <a:t>due to the phase string sign structure </a:t>
            </a:r>
          </a:p>
        </p:txBody>
      </p:sp>
      <p:sp>
        <p:nvSpPr>
          <p:cNvPr id="21" name="Text Box 19">
            <a:extLst>
              <a:ext uri="{FF2B5EF4-FFF2-40B4-BE49-F238E27FC236}">
                <a16:creationId xmlns:a16="http://schemas.microsoft.com/office/drawing/2014/main" id="{1213CDDF-9253-C247-AF9A-EF7EF29B4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6386" y="2256783"/>
            <a:ext cx="67826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kumimoji="1" lang="en-US" altLang="zh-CN" b="1" dirty="0">
                <a:solidFill>
                  <a:srgbClr val="1C48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mutual duality/mutual </a:t>
            </a:r>
            <a:r>
              <a:rPr kumimoji="1" lang="en-US" altLang="zh-CN" b="1" dirty="0" err="1">
                <a:solidFill>
                  <a:srgbClr val="1C48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Chern</a:t>
            </a:r>
            <a:r>
              <a:rPr kumimoji="1" lang="en-US" altLang="zh-CN" b="1" dirty="0">
                <a:solidFill>
                  <a:srgbClr val="1C48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-Simons gauge structure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7F3C3F3C-5AE7-E74F-8D24-7070AEA53C25}"/>
              </a:ext>
            </a:extLst>
          </p:cNvPr>
          <p:cNvSpPr/>
          <p:nvPr/>
        </p:nvSpPr>
        <p:spPr>
          <a:xfrm>
            <a:off x="8976690" y="6359111"/>
            <a:ext cx="2722622" cy="385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147164-A587-FE40-86C5-5FA320543FFB}"/>
              </a:ext>
            </a:extLst>
          </p:cNvPr>
          <p:cNvSpPr txBox="1"/>
          <p:nvPr/>
        </p:nvSpPr>
        <p:spPr>
          <a:xfrm>
            <a:off x="8595298" y="191968"/>
            <a:ext cx="2476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Z.Y. Weng, et al. (1997);  </a:t>
            </a:r>
          </a:p>
        </p:txBody>
      </p:sp>
      <p:sp>
        <p:nvSpPr>
          <p:cNvPr id="45" name="TextBox 36">
            <a:extLst>
              <a:ext uri="{FF2B5EF4-FFF2-40B4-BE49-F238E27FC236}">
                <a16:creationId xmlns:a16="http://schemas.microsoft.com/office/drawing/2014/main" id="{812094AC-3C49-0140-864E-444C278A9AD1}"/>
              </a:ext>
            </a:extLst>
          </p:cNvPr>
          <p:cNvSpPr txBox="1"/>
          <p:nvPr/>
        </p:nvSpPr>
        <p:spPr>
          <a:xfrm>
            <a:off x="8583954" y="1360276"/>
            <a:ext cx="3019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</a:rPr>
              <a:t>P. Ye, C.S. Tian, X.L. Qi, ZYW,    </a:t>
            </a:r>
          </a:p>
          <a:p>
            <a:r>
              <a:rPr lang="en-US" altLang="zh-CN" dirty="0">
                <a:solidFill>
                  <a:prstClr val="black"/>
                </a:solidFill>
              </a:rPr>
              <a:t>PRL. (2011);  NPB (2012)</a:t>
            </a:r>
          </a:p>
          <a:p>
            <a:endParaRPr lang="en-US" altLang="zh-CN" dirty="0">
              <a:solidFill>
                <a:prstClr val="black"/>
              </a:solidFill>
            </a:endParaRPr>
          </a:p>
        </p:txBody>
      </p:sp>
      <p:sp>
        <p:nvSpPr>
          <p:cNvPr id="46" name="文本框 14">
            <a:extLst>
              <a:ext uri="{FF2B5EF4-FFF2-40B4-BE49-F238E27FC236}">
                <a16:creationId xmlns:a16="http://schemas.microsoft.com/office/drawing/2014/main" id="{7A6F4F4E-D50F-3043-BC3F-8F345ECD0B30}"/>
              </a:ext>
            </a:extLst>
          </p:cNvPr>
          <p:cNvSpPr txBox="1"/>
          <p:nvPr/>
        </p:nvSpPr>
        <p:spPr>
          <a:xfrm>
            <a:off x="8595298" y="649455"/>
            <a:ext cx="21478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S.P. Kou, X.L. Qi, ZYW</a:t>
            </a:r>
          </a:p>
          <a:p>
            <a:r>
              <a:rPr kumimoji="1" lang="en-US" altLang="zh-CN" dirty="0"/>
              <a:t>PRB (2005)</a:t>
            </a:r>
            <a:endParaRPr kumimoji="1" lang="zh-CN" altLang="en-US" dirty="0"/>
          </a:p>
        </p:txBody>
      </p:sp>
      <p:graphicFrame>
        <p:nvGraphicFramePr>
          <p:cNvPr id="48" name="Object 7">
            <a:extLst>
              <a:ext uri="{FF2B5EF4-FFF2-40B4-BE49-F238E27FC236}">
                <a16:creationId xmlns:a16="http://schemas.microsoft.com/office/drawing/2014/main" id="{692C98A9-6831-3B45-A810-68B876D024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5777134"/>
              </p:ext>
            </p:extLst>
          </p:nvPr>
        </p:nvGraphicFramePr>
        <p:xfrm>
          <a:off x="796974" y="2510275"/>
          <a:ext cx="1800225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1" name="公式" r:id="rId4" imgW="977760" imgH="368280" progId="Equation.3">
                  <p:embed/>
                </p:oleObj>
              </mc:Choice>
              <mc:Fallback>
                <p:oleObj name="公式" r:id="rId4" imgW="977760" imgH="368280" progId="Equation.3">
                  <p:embed/>
                  <p:pic>
                    <p:nvPicPr>
                      <p:cNvPr id="19" name="Object 7">
                        <a:extLst>
                          <a:ext uri="{FF2B5EF4-FFF2-40B4-BE49-F238E27FC236}">
                            <a16:creationId xmlns:a16="http://schemas.microsoft.com/office/drawing/2014/main" id="{EA2896E2-A7F4-6447-9707-AA8F5D7C2A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74" y="2510275"/>
                        <a:ext cx="1800225" cy="682625"/>
                      </a:xfrm>
                      <a:prstGeom prst="rect">
                        <a:avLst/>
                      </a:prstGeom>
                      <a:solidFill>
                        <a:srgbClr val="CCFFCC">
                          <a:alpha val="55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10">
            <a:extLst>
              <a:ext uri="{FF2B5EF4-FFF2-40B4-BE49-F238E27FC236}">
                <a16:creationId xmlns:a16="http://schemas.microsoft.com/office/drawing/2014/main" id="{C3BA3776-8903-CA4C-9DEB-B5595E61E7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4677047"/>
              </p:ext>
            </p:extLst>
          </p:nvPr>
        </p:nvGraphicFramePr>
        <p:xfrm>
          <a:off x="743762" y="3217100"/>
          <a:ext cx="259080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2" name="Equation" r:id="rId6" imgW="1384200" imgH="368280" progId="Equation.3">
                  <p:embed/>
                </p:oleObj>
              </mc:Choice>
              <mc:Fallback>
                <p:oleObj name="Equation" r:id="rId6" imgW="1384200" imgH="368280" progId="Equation.3">
                  <p:embed/>
                  <p:pic>
                    <p:nvPicPr>
                      <p:cNvPr id="20" name="Object 10">
                        <a:extLst>
                          <a:ext uri="{FF2B5EF4-FFF2-40B4-BE49-F238E27FC236}">
                            <a16:creationId xmlns:a16="http://schemas.microsoft.com/office/drawing/2014/main" id="{0DB98800-9004-094E-BCC1-07512F2635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762" y="3217100"/>
                        <a:ext cx="2590800" cy="690563"/>
                      </a:xfrm>
                      <a:prstGeom prst="rect">
                        <a:avLst/>
                      </a:prstGeom>
                      <a:solidFill>
                        <a:srgbClr val="CCFFCC">
                          <a:alpha val="53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33">
            <a:extLst>
              <a:ext uri="{FF2B5EF4-FFF2-40B4-BE49-F238E27FC236}">
                <a16:creationId xmlns:a16="http://schemas.microsoft.com/office/drawing/2014/main" id="{D2427EA1-CCF6-E940-BC6B-8B5B48B731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759802"/>
              </p:ext>
            </p:extLst>
          </p:nvPr>
        </p:nvGraphicFramePr>
        <p:xfrm>
          <a:off x="4543531" y="2699315"/>
          <a:ext cx="184785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3" name="公式" r:id="rId8" imgW="927000" imgH="393480" progId="Equation.3">
                  <p:embed/>
                </p:oleObj>
              </mc:Choice>
              <mc:Fallback>
                <p:oleObj name="公式" r:id="rId8" imgW="927000" imgH="393480" progId="Equation.3">
                  <p:embed/>
                  <p:pic>
                    <p:nvPicPr>
                      <p:cNvPr id="22" name="Object 33">
                        <a:extLst>
                          <a:ext uri="{FF2B5EF4-FFF2-40B4-BE49-F238E27FC236}">
                            <a16:creationId xmlns:a16="http://schemas.microsoft.com/office/drawing/2014/main" id="{DE485F6B-87FF-D845-9324-E76E62DD43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3531" y="2699315"/>
                        <a:ext cx="1847850" cy="785813"/>
                      </a:xfrm>
                      <a:prstGeom prst="rect">
                        <a:avLst/>
                      </a:prstGeom>
                      <a:solidFill>
                        <a:srgbClr val="CCFFFF">
                          <a:alpha val="49000"/>
                        </a:srgbClr>
                      </a:solidFill>
                      <a:ln w="9525">
                        <a:solidFill>
                          <a:srgbClr val="CCFF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Left-Right Arrow 30">
            <a:extLst>
              <a:ext uri="{FF2B5EF4-FFF2-40B4-BE49-F238E27FC236}">
                <a16:creationId xmlns:a16="http://schemas.microsoft.com/office/drawing/2014/main" id="{7BA4A6A3-A85A-FB44-9747-777AFEA147D6}"/>
              </a:ext>
            </a:extLst>
          </p:cNvPr>
          <p:cNvSpPr/>
          <p:nvPr/>
        </p:nvSpPr>
        <p:spPr>
          <a:xfrm>
            <a:off x="3565440" y="2921782"/>
            <a:ext cx="648072" cy="232023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矩形 50">
                <a:extLst>
                  <a:ext uri="{FF2B5EF4-FFF2-40B4-BE49-F238E27FC236}">
                    <a16:creationId xmlns:a16="http://schemas.microsoft.com/office/drawing/2014/main" id="{94DBCAD3-5AF5-1142-A051-BD2C2CBC8DD9}"/>
                  </a:ext>
                </a:extLst>
              </p:cNvPr>
              <p:cNvSpPr/>
              <p:nvPr/>
            </p:nvSpPr>
            <p:spPr>
              <a:xfrm>
                <a:off x="768739" y="3923832"/>
                <a:ext cx="1616345" cy="453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⊡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altLang="zh-CN" sz="2000" dirty="0"/>
                  <a:t> =</a:t>
                </a:r>
                <a14:m>
                  <m:oMath xmlns:m="http://schemas.openxmlformats.org/officeDocument/2006/math">
                    <m:r>
                      <a:rPr lang="en-US" altLang="zh-CN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5" name="矩形 50">
                <a:extLst>
                  <a:ext uri="{FF2B5EF4-FFF2-40B4-BE49-F238E27FC236}">
                    <a16:creationId xmlns:a16="http://schemas.microsoft.com/office/drawing/2014/main" id="{94DBCAD3-5AF5-1142-A051-BD2C2CBC8D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739" y="3923832"/>
                <a:ext cx="1616345" cy="453522"/>
              </a:xfrm>
              <a:prstGeom prst="rect">
                <a:avLst/>
              </a:prstGeom>
              <a:blipFill>
                <a:blip r:embed="rId10"/>
                <a:stretch>
                  <a:fillRect l="-22656" t="-97297" b="-1432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E7B0019-A2EA-4342-9DDE-A1F2EFA81EFB}"/>
                  </a:ext>
                </a:extLst>
              </p:cNvPr>
              <p:cNvSpPr/>
              <p:nvPr/>
            </p:nvSpPr>
            <p:spPr>
              <a:xfrm>
                <a:off x="-654087" y="1415455"/>
                <a:ext cx="7255632" cy="810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               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𝐽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𝐽</m:t>
                        </m:r>
                      </m:sub>
                    </m:sSub>
                    <m:r>
                      <m:rPr>
                        <m:nor/>
                      </m:rPr>
                      <a:rPr lang="en-US" altLang="zh-CN" sz="2400" dirty="0"/>
                      <m:t>[</m:t>
                    </m:r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  <m:r>
                      <m:rPr>
                        <m:nor/>
                      </m:rPr>
                      <a:rPr lang="en-US" altLang="zh-CN" sz="2400" dirty="0"/>
                      <m:t>, </m:t>
                    </m:r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bSup>
                    <m:r>
                      <m:rPr>
                        <m:nor/>
                      </m:rPr>
                      <a:rPr lang="en-US" altLang="zh-CN" sz="2400" dirty="0"/>
                      <m:t>]</m:t>
                    </m:r>
                  </m:oMath>
                </a14:m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bSup>
                  </m:oMath>
                </a14:m>
                <a:r>
                  <a:rPr lang="en-US" altLang="zh-CN" sz="24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     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altLang="zh-CN" sz="24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E7B0019-A2EA-4342-9DDE-A1F2EFA81E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54087" y="1415455"/>
                <a:ext cx="7255632" cy="810094"/>
              </a:xfrm>
              <a:prstGeom prst="rect">
                <a:avLst/>
              </a:prstGeom>
              <a:blipFill>
                <a:blip r:embed="rId11"/>
                <a:stretch>
                  <a:fillRect l="-6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Freeform 2">
            <a:extLst>
              <a:ext uri="{FF2B5EF4-FFF2-40B4-BE49-F238E27FC236}">
                <a16:creationId xmlns:a16="http://schemas.microsoft.com/office/drawing/2014/main" id="{94F5039D-85D2-834E-AF53-E94D31617302}"/>
              </a:ext>
            </a:extLst>
          </p:cNvPr>
          <p:cNvSpPr>
            <a:spLocks/>
          </p:cNvSpPr>
          <p:nvPr/>
        </p:nvSpPr>
        <p:spPr bwMode="auto">
          <a:xfrm>
            <a:off x="1825803" y="5325267"/>
            <a:ext cx="73025" cy="1295400"/>
          </a:xfrm>
          <a:custGeom>
            <a:avLst/>
            <a:gdLst/>
            <a:ahLst/>
            <a:cxnLst>
              <a:cxn ang="0">
                <a:pos x="0" y="363"/>
              </a:cxn>
              <a:cxn ang="0">
                <a:pos x="0" y="0"/>
              </a:cxn>
            </a:cxnLst>
            <a:rect l="0" t="0" r="r" b="b"/>
            <a:pathLst>
              <a:path w="1" h="363">
                <a:moveTo>
                  <a:pt x="0" y="363"/>
                </a:moveTo>
                <a:cubicBezTo>
                  <a:pt x="0" y="215"/>
                  <a:pt x="0" y="68"/>
                  <a:pt x="0" y="0"/>
                </a:cubicBezTo>
              </a:path>
            </a:pathLst>
          </a:custGeom>
          <a:noFill/>
          <a:ln w="19050" cap="flat" cmpd="sng">
            <a:solidFill>
              <a:srgbClr val="00FF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3">
            <a:extLst>
              <a:ext uri="{FF2B5EF4-FFF2-40B4-BE49-F238E27FC236}">
                <a16:creationId xmlns:a16="http://schemas.microsoft.com/office/drawing/2014/main" id="{1B8E8721-3AA1-2845-BE4B-1D8177B3E8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46947" y="5325267"/>
            <a:ext cx="0" cy="12954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Oval 20">
            <a:extLst>
              <a:ext uri="{FF2B5EF4-FFF2-40B4-BE49-F238E27FC236}">
                <a16:creationId xmlns:a16="http://schemas.microsoft.com/office/drawing/2014/main" id="{EFC2334F-2CD8-A54F-A1A3-D46EB09D1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25" y="5901530"/>
            <a:ext cx="215900" cy="144462"/>
          </a:xfrm>
          <a:prstGeom prst="ellipse">
            <a:avLst/>
          </a:prstGeom>
          <a:noFill/>
          <a:ln w="34925">
            <a:solidFill>
              <a:srgbClr val="007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21">
            <a:extLst>
              <a:ext uri="{FF2B5EF4-FFF2-40B4-BE49-F238E27FC236}">
                <a16:creationId xmlns:a16="http://schemas.microsoft.com/office/drawing/2014/main" id="{F1AB5A14-63AB-4140-9659-AEE699470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801" y="5757068"/>
            <a:ext cx="2160587" cy="504825"/>
          </a:xfrm>
          <a:prstGeom prst="ellipse">
            <a:avLst/>
          </a:prstGeom>
          <a:noFill/>
          <a:ln w="28575">
            <a:solidFill>
              <a:srgbClr val="00B05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22">
            <a:extLst>
              <a:ext uri="{FF2B5EF4-FFF2-40B4-BE49-F238E27FC236}">
                <a16:creationId xmlns:a16="http://schemas.microsoft.com/office/drawing/2014/main" id="{CAA88F6B-3FBD-B64B-9232-B1ADE705F13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1800" y="5685630"/>
            <a:ext cx="144462" cy="360362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stealth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Line 23">
            <a:extLst>
              <a:ext uri="{FF2B5EF4-FFF2-40B4-BE49-F238E27FC236}">
                <a16:creationId xmlns:a16="http://schemas.microsoft.com/office/drawing/2014/main" id="{8AC0683C-FD93-B147-B8BA-DD19209D75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15763" y="6261892"/>
            <a:ext cx="144463" cy="0"/>
          </a:xfrm>
          <a:prstGeom prst="line">
            <a:avLst/>
          </a:prstGeom>
          <a:noFill/>
          <a:ln w="19050">
            <a:solidFill>
              <a:srgbClr val="00B050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62" name="Object 29">
            <a:extLst>
              <a:ext uri="{FF2B5EF4-FFF2-40B4-BE49-F238E27FC236}">
                <a16:creationId xmlns:a16="http://schemas.microsoft.com/office/drawing/2014/main" id="{167EB4F6-5965-0B43-9CDF-F0065A0740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1892"/>
              </p:ext>
            </p:extLst>
          </p:nvPr>
        </p:nvGraphicFramePr>
        <p:xfrm>
          <a:off x="1707787" y="4979468"/>
          <a:ext cx="257175" cy="25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4" name="公式" r:id="rId12" imgW="139680" imgH="139680" progId="Equation.3">
                  <p:embed/>
                </p:oleObj>
              </mc:Choice>
              <mc:Fallback>
                <p:oleObj name="公式" r:id="rId12" imgW="139680" imgH="139680" progId="Equation.3">
                  <p:embed/>
                  <p:pic>
                    <p:nvPicPr>
                      <p:cNvPr id="37" name="Object 29">
                        <a:extLst>
                          <a:ext uri="{FF2B5EF4-FFF2-40B4-BE49-F238E27FC236}">
                            <a16:creationId xmlns:a16="http://schemas.microsoft.com/office/drawing/2014/main" id="{ECA9972E-E444-9148-B092-CEA450AC78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7787" y="4979468"/>
                        <a:ext cx="257175" cy="258763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Freeform 4">
            <a:extLst>
              <a:ext uri="{FF2B5EF4-FFF2-40B4-BE49-F238E27FC236}">
                <a16:creationId xmlns:a16="http://schemas.microsoft.com/office/drawing/2014/main" id="{EA96732B-710C-144D-BF7F-97057E2BAC8B}"/>
              </a:ext>
            </a:extLst>
          </p:cNvPr>
          <p:cNvSpPr>
            <a:spLocks/>
          </p:cNvSpPr>
          <p:nvPr/>
        </p:nvSpPr>
        <p:spPr bwMode="auto">
          <a:xfrm>
            <a:off x="4447806" y="5354046"/>
            <a:ext cx="73025" cy="1295400"/>
          </a:xfrm>
          <a:custGeom>
            <a:avLst/>
            <a:gdLst/>
            <a:ahLst/>
            <a:cxnLst>
              <a:cxn ang="0">
                <a:pos x="0" y="363"/>
              </a:cxn>
              <a:cxn ang="0">
                <a:pos x="0" y="0"/>
              </a:cxn>
            </a:cxnLst>
            <a:rect l="0" t="0" r="r" b="b"/>
            <a:pathLst>
              <a:path w="1" h="363">
                <a:moveTo>
                  <a:pt x="0" y="363"/>
                </a:moveTo>
                <a:cubicBezTo>
                  <a:pt x="0" y="215"/>
                  <a:pt x="0" y="68"/>
                  <a:pt x="0" y="0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4" name="Oval 24">
            <a:extLst>
              <a:ext uri="{FF2B5EF4-FFF2-40B4-BE49-F238E27FC236}">
                <a16:creationId xmlns:a16="http://schemas.microsoft.com/office/drawing/2014/main" id="{C2487949-6ABD-6043-AB6D-DA5D40771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6868" y="5930308"/>
            <a:ext cx="215900" cy="144463"/>
          </a:xfrm>
          <a:prstGeom prst="ellips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" name="Oval 25">
            <a:extLst>
              <a:ext uri="{FF2B5EF4-FFF2-40B4-BE49-F238E27FC236}">
                <a16:creationId xmlns:a16="http://schemas.microsoft.com/office/drawing/2014/main" id="{649CC660-223F-324F-AC07-9AA4EB066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1331" y="5714408"/>
            <a:ext cx="2160587" cy="50482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dirty="0"/>
          </a:p>
        </p:txBody>
      </p:sp>
      <p:sp>
        <p:nvSpPr>
          <p:cNvPr id="66" name="Line 26">
            <a:extLst>
              <a:ext uri="{FF2B5EF4-FFF2-40B4-BE49-F238E27FC236}">
                <a16:creationId xmlns:a16="http://schemas.microsoft.com/office/drawing/2014/main" id="{19AFE11E-7B3A-4043-B868-B1D7147943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4768" y="5647838"/>
            <a:ext cx="215900" cy="360362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stealth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7" name="Line 27">
            <a:extLst>
              <a:ext uri="{FF2B5EF4-FFF2-40B4-BE49-F238E27FC236}">
                <a16:creationId xmlns:a16="http://schemas.microsoft.com/office/drawing/2014/main" id="{9A4B0B83-C0B4-CB4E-8BF3-F6FBC92DD5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096" y="6219233"/>
            <a:ext cx="144462" cy="0"/>
          </a:xfrm>
          <a:prstGeom prst="line">
            <a:avLst/>
          </a:prstGeom>
          <a:noFill/>
          <a:ln w="22225">
            <a:solidFill>
              <a:srgbClr val="C00000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68" name="Object 30">
            <a:extLst>
              <a:ext uri="{FF2B5EF4-FFF2-40B4-BE49-F238E27FC236}">
                <a16:creationId xmlns:a16="http://schemas.microsoft.com/office/drawing/2014/main" id="{C6230D42-B6DA-2E47-8980-1A5364F0C7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463484"/>
              </p:ext>
            </p:extLst>
          </p:nvPr>
        </p:nvGraphicFramePr>
        <p:xfrm>
          <a:off x="4286356" y="4971861"/>
          <a:ext cx="257175" cy="25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5" name="公式" r:id="rId14" imgW="139680" imgH="139680" progId="Equation.3">
                  <p:embed/>
                </p:oleObj>
              </mc:Choice>
              <mc:Fallback>
                <p:oleObj name="公式" r:id="rId14" imgW="139680" imgH="139680" progId="Equation.3">
                  <p:embed/>
                  <p:pic>
                    <p:nvPicPr>
                      <p:cNvPr id="43" name="Object 30">
                        <a:extLst>
                          <a:ext uri="{FF2B5EF4-FFF2-40B4-BE49-F238E27FC236}">
                            <a16:creationId xmlns:a16="http://schemas.microsoft.com/office/drawing/2014/main" id="{F79403FA-69BC-E549-A98A-EE6572E971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356" y="4971861"/>
                        <a:ext cx="257175" cy="258763"/>
                      </a:xfrm>
                      <a:prstGeom prst="rect">
                        <a:avLst/>
                      </a:prstGeom>
                      <a:solidFill>
                        <a:srgbClr val="FF0000">
                          <a:alpha val="30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Freeform 4">
            <a:extLst>
              <a:ext uri="{FF2B5EF4-FFF2-40B4-BE49-F238E27FC236}">
                <a16:creationId xmlns:a16="http://schemas.microsoft.com/office/drawing/2014/main" id="{3E1BD386-3232-2347-9B62-603A61822227}"/>
              </a:ext>
            </a:extLst>
          </p:cNvPr>
          <p:cNvSpPr>
            <a:spLocks/>
          </p:cNvSpPr>
          <p:nvPr/>
        </p:nvSpPr>
        <p:spPr bwMode="auto">
          <a:xfrm>
            <a:off x="4470506" y="5363776"/>
            <a:ext cx="73025" cy="1295400"/>
          </a:xfrm>
          <a:custGeom>
            <a:avLst/>
            <a:gdLst/>
            <a:ahLst/>
            <a:cxnLst>
              <a:cxn ang="0">
                <a:pos x="0" y="363"/>
              </a:cxn>
              <a:cxn ang="0">
                <a:pos x="0" y="0"/>
              </a:cxn>
            </a:cxnLst>
            <a:rect l="0" t="0" r="r" b="b"/>
            <a:pathLst>
              <a:path w="1" h="363">
                <a:moveTo>
                  <a:pt x="0" y="363"/>
                </a:moveTo>
                <a:cubicBezTo>
                  <a:pt x="0" y="215"/>
                  <a:pt x="0" y="68"/>
                  <a:pt x="0" y="0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矩形 48">
                <a:extLst>
                  <a:ext uri="{FF2B5EF4-FFF2-40B4-BE49-F238E27FC236}">
                    <a16:creationId xmlns:a16="http://schemas.microsoft.com/office/drawing/2014/main" id="{B3E1AE1B-0419-B146-8097-951F7F936713}"/>
                  </a:ext>
                </a:extLst>
              </p:cNvPr>
              <p:cNvSpPr/>
              <p:nvPr/>
            </p:nvSpPr>
            <p:spPr>
              <a:xfrm>
                <a:off x="3244457" y="4972033"/>
                <a:ext cx="536622" cy="4016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0" name="矩形 48">
                <a:extLst>
                  <a:ext uri="{FF2B5EF4-FFF2-40B4-BE49-F238E27FC236}">
                    <a16:creationId xmlns:a16="http://schemas.microsoft.com/office/drawing/2014/main" id="{B3E1AE1B-0419-B146-8097-951F7F9367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4457" y="4972033"/>
                <a:ext cx="536622" cy="401648"/>
              </a:xfrm>
              <a:prstGeom prst="rect">
                <a:avLst/>
              </a:prstGeom>
              <a:blipFill>
                <a:blip r:embed="rId15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矩形 49">
                <a:extLst>
                  <a:ext uri="{FF2B5EF4-FFF2-40B4-BE49-F238E27FC236}">
                    <a16:creationId xmlns:a16="http://schemas.microsoft.com/office/drawing/2014/main" id="{135A9D31-FE3A-BF47-8364-C0C2FC73FAD5}"/>
                  </a:ext>
                </a:extLst>
              </p:cNvPr>
              <p:cNvSpPr/>
              <p:nvPr/>
            </p:nvSpPr>
            <p:spPr>
              <a:xfrm>
                <a:off x="785944" y="4927624"/>
                <a:ext cx="536621" cy="422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h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1" name="矩形 49">
                <a:extLst>
                  <a:ext uri="{FF2B5EF4-FFF2-40B4-BE49-F238E27FC236}">
                    <a16:creationId xmlns:a16="http://schemas.microsoft.com/office/drawing/2014/main" id="{135A9D31-FE3A-BF47-8364-C0C2FC73FA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944" y="4927624"/>
                <a:ext cx="536621" cy="422873"/>
              </a:xfrm>
              <a:prstGeom prst="rect">
                <a:avLst/>
              </a:prstGeom>
              <a:blipFill>
                <a:blip r:embed="rId1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Rectangle 71">
            <a:extLst>
              <a:ext uri="{FF2B5EF4-FFF2-40B4-BE49-F238E27FC236}">
                <a16:creationId xmlns:a16="http://schemas.microsoft.com/office/drawing/2014/main" id="{F7BE3F2A-1F6C-7C41-BB8D-A2A7800CA45D}"/>
              </a:ext>
            </a:extLst>
          </p:cNvPr>
          <p:cNvSpPr/>
          <p:nvPr/>
        </p:nvSpPr>
        <p:spPr>
          <a:xfrm>
            <a:off x="570319" y="4587219"/>
            <a:ext cx="5146027" cy="21631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3D6D708-D799-9143-816A-919100636920}"/>
              </a:ext>
            </a:extLst>
          </p:cNvPr>
          <p:cNvSpPr/>
          <p:nvPr/>
        </p:nvSpPr>
        <p:spPr>
          <a:xfrm>
            <a:off x="263319" y="1238407"/>
            <a:ext cx="6365947" cy="822666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D88C054-85AE-5D45-93D8-5EAF0A61F71D}"/>
                  </a:ext>
                </a:extLst>
              </p:cNvPr>
              <p:cNvSpPr/>
              <p:nvPr/>
            </p:nvSpPr>
            <p:spPr>
              <a:xfrm>
                <a:off x="7523471" y="2896362"/>
                <a:ext cx="2120965" cy="5148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2400" dirty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acc>
                          <m:accPr>
                            <m:chr m:val="̂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acc>
                      </m:sup>
                    </m:sSup>
                    <m:r>
                      <a:rPr lang="el-GR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D88C054-85AE-5D45-93D8-5EAF0A61F7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3471" y="2896362"/>
                <a:ext cx="2120965" cy="514885"/>
              </a:xfrm>
              <a:prstGeom prst="rect">
                <a:avLst/>
              </a:prstGeom>
              <a:blipFill>
                <a:blip r:embed="rId17"/>
                <a:stretch>
                  <a:fillRect l="-1786" t="-104878" r="-16071" b="-170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9642134-D9E7-FA4A-804D-99615A829E26}"/>
                  </a:ext>
                </a:extLst>
              </p:cNvPr>
              <p:cNvSpPr/>
              <p:nvPr/>
            </p:nvSpPr>
            <p:spPr>
              <a:xfrm>
                <a:off x="6197244" y="3831160"/>
                <a:ext cx="6838577" cy="33777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/>
                  <a:t> </a:t>
                </a:r>
                <a:r>
                  <a:rPr kumimoji="1" lang="en-US" altLang="zh-CN" sz="2400" dirty="0"/>
                  <a:t>Example:     one-hole variational ground state </a:t>
                </a:r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 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2400" dirty="0"/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↓</m:t>
                            </m:r>
                          </m:sub>
                        </m:sSub>
                      </m:e>
                    </m:nary>
                  </m:oMath>
                </a14:m>
                <a:r>
                  <a:rPr kumimoji="1" lang="en-US" altLang="zh-CN" sz="24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en-US" altLang="zh-CN" sz="2400" b="0" i="0" smtClean="0">
                        <a:latin typeface="Cambria Math" panose="02040503050406030204" pitchFamily="18" charset="0"/>
                      </a:rPr>
                      <m:t>           </m:t>
                    </m:r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kumimoji="1" lang="en-US" altLang="zh-CN" sz="2400" dirty="0"/>
                      <m:t>   </m:t>
                    </m:r>
                    <m:r>
                      <m:rPr>
                        <m:nor/>
                      </m:rPr>
                      <a:rPr kumimoji="1" lang="en-US" altLang="zh-CN" sz="2400" dirty="0"/>
                      <m:t>half</m:t>
                    </m:r>
                    <m:r>
                      <m:rPr>
                        <m:nor/>
                      </m:rPr>
                      <a:rPr kumimoji="1" lang="en-US" altLang="zh-CN" sz="2400" dirty="0"/>
                      <m:t>−</m:t>
                    </m:r>
                    <m:r>
                      <m:rPr>
                        <m:nor/>
                      </m:rPr>
                      <a:rPr kumimoji="1" lang="en-US" altLang="zh-CN" sz="2400" dirty="0"/>
                      <m:t>filling</m:t>
                    </m:r>
                    <m:r>
                      <m:rPr>
                        <m:nor/>
                      </m:rPr>
                      <a:rPr kumimoji="1" lang="en-US" altLang="zh-CN" sz="2400" dirty="0"/>
                      <m:t> </m:t>
                    </m:r>
                  </m:oMath>
                </a14:m>
                <a:endParaRPr kumimoji="1" lang="en-US" altLang="zh-CN" sz="2400" dirty="0">
                  <a:latin typeface="Cambria Math" panose="02040503050406030204" pitchFamily="18" charset="0"/>
                </a:endParaRPr>
              </a:p>
              <a:p>
                <a:endParaRPr kumimoji="1" lang="en-US" altLang="zh-CN" sz="2400" dirty="0">
                  <a:latin typeface="Cambria Math" panose="02040503050406030204" pitchFamily="18" charset="0"/>
                </a:endParaRPr>
              </a:p>
              <a:p>
                <a:r>
                  <a:rPr kumimoji="1" lang="en-US" altLang="zh-CN" sz="2400" dirty="0">
                    <a:latin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240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1"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400" i="1" dirty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↓</m:t>
                            </m:r>
                          </m:sub>
                        </m:sSub>
                      </m:e>
                    </m:nary>
                    <m:r>
                      <m:rPr>
                        <m:nor/>
                      </m:rPr>
                      <a:rPr kumimoji="1" lang="en-US" altLang="zh-CN" sz="2400" dirty="0"/>
                      <m:t> </m:t>
                    </m:r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endParaRPr kumimoji="1" lang="en-US" altLang="zh-CN" sz="2400" dirty="0">
                  <a:latin typeface="Cambria Math" panose="02040503050406030204" pitchFamily="18" charset="0"/>
                </a:endParaRPr>
              </a:p>
              <a:p>
                <a:endParaRPr kumimoji="1" lang="en-US" altLang="zh-CN" sz="2400" i="1" dirty="0">
                  <a:latin typeface="Cambria Math" panose="02040503050406030204" pitchFamily="18" charset="0"/>
                </a:endParaRPr>
              </a:p>
              <a:p>
                <a:r>
                  <a:rPr kumimoji="1" lang="en-US" altLang="zh-CN" sz="2400" i="1" dirty="0">
                    <a:latin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e>
                      <m:sub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↓</m:t>
                        </m:r>
                      </m:sub>
                    </m:sSub>
                    <m:r>
                      <a:rPr kumimoji="1" lang="en-US" altLang="zh-CN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acc>
                          <m:accPr>
                            <m:chr m:val="̂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acc>
                      </m:sup>
                    </m:sSup>
                  </m:oMath>
                </a14:m>
                <a:r>
                  <a:rPr kumimoji="1" lang="en-US" altLang="zh-CN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↓</m:t>
                        </m:r>
                      </m:sub>
                    </m:sSub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acc>
                          <m:accPr>
                            <m:chr m:val="̂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acc>
                      </m:sup>
                    </m:sSup>
                  </m:oMath>
                </a14:m>
                <a:r>
                  <a:rPr kumimoji="1" lang="en-US" altLang="zh-CN" sz="2400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↓</m:t>
                        </m:r>
                      </m:sub>
                    </m:sSub>
                    <m:sSup>
                      <m:sSupPr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l-GR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altLang="zh-CN" sz="2400" dirty="0"/>
                  <a:t> </a:t>
                </a:r>
              </a:p>
              <a:p>
                <a:endParaRPr kumimoji="1" lang="en-US" altLang="zh-CN" sz="2400" dirty="0"/>
              </a:p>
              <a:p>
                <a:endParaRPr kumimoji="1" lang="en-US" altLang="zh-CN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9642134-D9E7-FA4A-804D-99615A829E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244" y="3831160"/>
                <a:ext cx="6838577" cy="3377720"/>
              </a:xfrm>
              <a:prstGeom prst="rect">
                <a:avLst/>
              </a:prstGeom>
              <a:blipFill>
                <a:blip r:embed="rId18"/>
                <a:stretch>
                  <a:fillRect l="-557" t="-14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Rectangle 73">
            <a:extLst>
              <a:ext uri="{FF2B5EF4-FFF2-40B4-BE49-F238E27FC236}">
                <a16:creationId xmlns:a16="http://schemas.microsoft.com/office/drawing/2014/main" id="{6DBEAA63-B0C5-5749-934F-29574F384FF2}"/>
              </a:ext>
            </a:extLst>
          </p:cNvPr>
          <p:cNvSpPr/>
          <p:nvPr/>
        </p:nvSpPr>
        <p:spPr>
          <a:xfrm>
            <a:off x="6037713" y="3711891"/>
            <a:ext cx="6154287" cy="3032412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0340F81-75B7-594F-820F-436E64CF82C7}"/>
              </a:ext>
            </a:extLst>
          </p:cNvPr>
          <p:cNvSpPr txBox="1"/>
          <p:nvPr/>
        </p:nvSpPr>
        <p:spPr>
          <a:xfrm>
            <a:off x="9980752" y="3008234"/>
            <a:ext cx="1948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Z.Y. Weng,  (2011) 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2485BE9-15D0-D34E-AE8F-F57F90D01DA2}"/>
              </a:ext>
            </a:extLst>
          </p:cNvPr>
          <p:cNvSpPr txBox="1"/>
          <p:nvPr/>
        </p:nvSpPr>
        <p:spPr>
          <a:xfrm>
            <a:off x="2898071" y="3950823"/>
            <a:ext cx="2295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C00000"/>
                </a:solidFill>
              </a:rPr>
              <a:t>Mutual </a:t>
            </a:r>
            <a:r>
              <a:rPr lang="en-US" sz="2400" i="1" dirty="0" err="1">
                <a:solidFill>
                  <a:srgbClr val="C00000"/>
                </a:solidFill>
              </a:rPr>
              <a:t>semions</a:t>
            </a:r>
            <a:r>
              <a:rPr lang="en-US" sz="2400" i="1" dirty="0">
                <a:solidFill>
                  <a:srgbClr val="C0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3183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74" grpId="0" animBg="1"/>
      <p:bldP spid="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DD1FA2B-0CCD-E24E-99F6-D3A0336A293C}"/>
              </a:ext>
            </a:extLst>
          </p:cNvPr>
          <p:cNvSpPr/>
          <p:nvPr/>
        </p:nvSpPr>
        <p:spPr>
          <a:xfrm>
            <a:off x="2994403" y="1681911"/>
            <a:ext cx="873938" cy="871369"/>
          </a:xfrm>
          <a:prstGeom prst="ellipse">
            <a:avLst/>
          </a:prstGeom>
          <a:solidFill>
            <a:srgbClr val="92D050">
              <a:alpha val="3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4238770-D2F7-3741-B21C-235770E56BAD}"/>
              </a:ext>
            </a:extLst>
          </p:cNvPr>
          <p:cNvSpPr/>
          <p:nvPr/>
        </p:nvSpPr>
        <p:spPr>
          <a:xfrm>
            <a:off x="3366342" y="2046985"/>
            <a:ext cx="182882" cy="19364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7A5D97D5-57BD-354B-A0D7-A8002A6CAD10}"/>
              </a:ext>
            </a:extLst>
          </p:cNvPr>
          <p:cNvSpPr txBox="1"/>
          <p:nvPr/>
        </p:nvSpPr>
        <p:spPr>
          <a:xfrm>
            <a:off x="4329362" y="2212622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rigid cloud</a:t>
            </a:r>
            <a:endParaRPr kumimoji="1" lang="zh-CN" altLang="en-US" dirty="0"/>
          </a:p>
        </p:txBody>
      </p:sp>
      <p:cxnSp>
        <p:nvCxnSpPr>
          <p:cNvPr id="5" name="直线箭头连接符 5">
            <a:extLst>
              <a:ext uri="{FF2B5EF4-FFF2-40B4-BE49-F238E27FC236}">
                <a16:creationId xmlns:a16="http://schemas.microsoft.com/office/drawing/2014/main" id="{4636C59C-F408-FD4F-9BFB-1C6FE1F9F3FC}"/>
              </a:ext>
            </a:extLst>
          </p:cNvPr>
          <p:cNvCxnSpPr>
            <a:cxnSpLocks/>
          </p:cNvCxnSpPr>
          <p:nvPr/>
        </p:nvCxnSpPr>
        <p:spPr>
          <a:xfrm flipH="1" flipV="1">
            <a:off x="4007768" y="2289551"/>
            <a:ext cx="295390" cy="995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文本框 6">
            <a:extLst>
              <a:ext uri="{FF2B5EF4-FFF2-40B4-BE49-F238E27FC236}">
                <a16:creationId xmlns:a16="http://schemas.microsoft.com/office/drawing/2014/main" id="{412B7409-DD45-8B4B-B7D9-488845244DF2}"/>
              </a:ext>
            </a:extLst>
          </p:cNvPr>
          <p:cNvSpPr txBox="1"/>
          <p:nvPr/>
        </p:nvSpPr>
        <p:spPr>
          <a:xfrm>
            <a:off x="590814" y="1448468"/>
            <a:ext cx="24176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 </a:t>
            </a:r>
          </a:p>
          <a:p>
            <a:r>
              <a:rPr kumimoji="1" lang="en-US" altLang="zh-CN" sz="2400" dirty="0"/>
              <a:t>S=1/2,  </a:t>
            </a:r>
            <a:r>
              <a:rPr kumimoji="1" lang="en-US" altLang="zh-CN" sz="2400" b="1" dirty="0"/>
              <a:t>k</a:t>
            </a:r>
            <a:r>
              <a:rPr kumimoji="1" lang="en-US" altLang="zh-CN" sz="2400" dirty="0"/>
              <a:t>,  m</a:t>
            </a:r>
            <a:r>
              <a:rPr kumimoji="1" lang="en-US" altLang="zh-CN" sz="2400" baseline="30000" dirty="0"/>
              <a:t>*</a:t>
            </a:r>
            <a:r>
              <a:rPr kumimoji="1" lang="en-US" altLang="zh-CN" sz="2400" dirty="0"/>
              <a:t>,  e  </a:t>
            </a:r>
            <a:endParaRPr kumimoji="1" lang="zh-CN" altLang="en-US" sz="2400" dirty="0"/>
          </a:p>
        </p:txBody>
      </p:sp>
      <p:sp>
        <p:nvSpPr>
          <p:cNvPr id="7" name="文本框 33">
            <a:extLst>
              <a:ext uri="{FF2B5EF4-FFF2-40B4-BE49-F238E27FC236}">
                <a16:creationId xmlns:a16="http://schemas.microsoft.com/office/drawing/2014/main" id="{E6356907-874D-AF4B-9CD4-BE92686879D8}"/>
              </a:ext>
            </a:extLst>
          </p:cNvPr>
          <p:cNvSpPr txBox="1"/>
          <p:nvPr/>
        </p:nvSpPr>
        <p:spPr>
          <a:xfrm>
            <a:off x="439563" y="1016708"/>
            <a:ext cx="3408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solidFill>
                  <a:srgbClr val="0070C0"/>
                </a:solidFill>
              </a:rPr>
              <a:t>Landau’s quasiparticle</a:t>
            </a:r>
            <a:endParaRPr kumimoji="1" lang="zh-CN" altLang="en-US" sz="2800" dirty="0">
              <a:solidFill>
                <a:srgbClr val="0070C0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B4240AC-9E72-0741-9CB5-8671AF2915D4}"/>
              </a:ext>
            </a:extLst>
          </p:cNvPr>
          <p:cNvCxnSpPr/>
          <p:nvPr/>
        </p:nvCxnSpPr>
        <p:spPr>
          <a:xfrm flipV="1">
            <a:off x="3366343" y="1922831"/>
            <a:ext cx="269487" cy="317795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矩形 24">
            <a:extLst>
              <a:ext uri="{FF2B5EF4-FFF2-40B4-BE49-F238E27FC236}">
                <a16:creationId xmlns:a16="http://schemas.microsoft.com/office/drawing/2014/main" id="{B629168A-DE77-924D-8399-131D452E670D}"/>
              </a:ext>
            </a:extLst>
          </p:cNvPr>
          <p:cNvSpPr/>
          <p:nvPr/>
        </p:nvSpPr>
        <p:spPr>
          <a:xfrm>
            <a:off x="7248154" y="1414184"/>
            <a:ext cx="2022602" cy="188622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椭圆 25">
            <a:extLst>
              <a:ext uri="{FF2B5EF4-FFF2-40B4-BE49-F238E27FC236}">
                <a16:creationId xmlns:a16="http://schemas.microsoft.com/office/drawing/2014/main" id="{4AEFCAE3-2D79-D744-8861-16DCD7F6ED8C}"/>
              </a:ext>
            </a:extLst>
          </p:cNvPr>
          <p:cNvSpPr/>
          <p:nvPr/>
        </p:nvSpPr>
        <p:spPr>
          <a:xfrm>
            <a:off x="8707370" y="2766644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椭圆 26">
            <a:extLst>
              <a:ext uri="{FF2B5EF4-FFF2-40B4-BE49-F238E27FC236}">
                <a16:creationId xmlns:a16="http://schemas.microsoft.com/office/drawing/2014/main" id="{8F928886-A753-7E49-8EB9-9E7633262E6F}"/>
              </a:ext>
            </a:extLst>
          </p:cNvPr>
          <p:cNvSpPr/>
          <p:nvPr/>
        </p:nvSpPr>
        <p:spPr>
          <a:xfrm>
            <a:off x="7684820" y="2733797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椭圆 27">
            <a:extLst>
              <a:ext uri="{FF2B5EF4-FFF2-40B4-BE49-F238E27FC236}">
                <a16:creationId xmlns:a16="http://schemas.microsoft.com/office/drawing/2014/main" id="{D888CAD5-1928-A446-8E09-E892E6D06FB5}"/>
              </a:ext>
            </a:extLst>
          </p:cNvPr>
          <p:cNvSpPr/>
          <p:nvPr/>
        </p:nvSpPr>
        <p:spPr>
          <a:xfrm>
            <a:off x="7684657" y="1835153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8">
            <a:extLst>
              <a:ext uri="{FF2B5EF4-FFF2-40B4-BE49-F238E27FC236}">
                <a16:creationId xmlns:a16="http://schemas.microsoft.com/office/drawing/2014/main" id="{F97491BC-7BAF-6248-BBD9-B900CE516A81}"/>
              </a:ext>
            </a:extLst>
          </p:cNvPr>
          <p:cNvSpPr/>
          <p:nvPr/>
        </p:nvSpPr>
        <p:spPr>
          <a:xfrm>
            <a:off x="8708568" y="1836651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Diamond 23">
            <a:extLst>
              <a:ext uri="{FF2B5EF4-FFF2-40B4-BE49-F238E27FC236}">
                <a16:creationId xmlns:a16="http://schemas.microsoft.com/office/drawing/2014/main" id="{377D291D-C68A-BB45-81BE-5A868F369F4A}"/>
              </a:ext>
            </a:extLst>
          </p:cNvPr>
          <p:cNvSpPr/>
          <p:nvPr/>
        </p:nvSpPr>
        <p:spPr>
          <a:xfrm>
            <a:off x="7248154" y="1392412"/>
            <a:ext cx="2022602" cy="1886224"/>
          </a:xfrm>
          <a:prstGeom prst="diamon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96492C-0E12-9B42-8A8E-AC6A7C052A4B}"/>
              </a:ext>
            </a:extLst>
          </p:cNvPr>
          <p:cNvSpPr txBox="1"/>
          <p:nvPr/>
        </p:nvSpPr>
        <p:spPr>
          <a:xfrm>
            <a:off x="6480482" y="890823"/>
            <a:ext cx="3021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One-hole in an AF background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8BF7B54-5E06-F141-9316-33143FBD0BE1}"/>
              </a:ext>
            </a:extLst>
          </p:cNvPr>
          <p:cNvSpPr txBox="1"/>
          <p:nvPr/>
        </p:nvSpPr>
        <p:spPr>
          <a:xfrm>
            <a:off x="5997899" y="3902095"/>
            <a:ext cx="56531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Exact diagonalization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Self-consistent Born approx. (Kane, Lee, Read (1989),…)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ARPES (ZX Shen’s group, 1998)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…. </a:t>
            </a:r>
          </a:p>
        </p:txBody>
      </p:sp>
      <p:sp>
        <p:nvSpPr>
          <p:cNvPr id="27" name="矩形 24">
            <a:extLst>
              <a:ext uri="{FF2B5EF4-FFF2-40B4-BE49-F238E27FC236}">
                <a16:creationId xmlns:a16="http://schemas.microsoft.com/office/drawing/2014/main" id="{72D85E1D-B922-5B4D-B8D1-468E07594F4B}"/>
              </a:ext>
            </a:extLst>
          </p:cNvPr>
          <p:cNvSpPr/>
          <p:nvPr/>
        </p:nvSpPr>
        <p:spPr>
          <a:xfrm>
            <a:off x="3091213" y="4554332"/>
            <a:ext cx="2022602" cy="188622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id="{D5D9C5FE-996F-8F4C-B272-BED123FDD525}"/>
              </a:ext>
            </a:extLst>
          </p:cNvPr>
          <p:cNvSpPr/>
          <p:nvPr/>
        </p:nvSpPr>
        <p:spPr>
          <a:xfrm>
            <a:off x="3093896" y="4547186"/>
            <a:ext cx="2022602" cy="1886224"/>
          </a:xfrm>
          <a:prstGeom prst="diamon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4A15F086-E040-8A45-A2CF-5AEC13AC4F3A}"/>
              </a:ext>
            </a:extLst>
          </p:cNvPr>
          <p:cNvSpPr/>
          <p:nvPr/>
        </p:nvSpPr>
        <p:spPr>
          <a:xfrm>
            <a:off x="2768713" y="5653941"/>
            <a:ext cx="1095757" cy="938142"/>
          </a:xfrm>
          <a:prstGeom prst="arc">
            <a:avLst>
              <a:gd name="adj1" fmla="val 17001878"/>
              <a:gd name="adj2" fmla="val 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87B786D0-328F-0642-BAB3-77E095962423}"/>
              </a:ext>
            </a:extLst>
          </p:cNvPr>
          <p:cNvSpPr/>
          <p:nvPr/>
        </p:nvSpPr>
        <p:spPr>
          <a:xfrm rot="5727366">
            <a:off x="2909905" y="4270694"/>
            <a:ext cx="1095757" cy="938142"/>
          </a:xfrm>
          <a:prstGeom prst="arc">
            <a:avLst>
              <a:gd name="adj1" fmla="val 17001878"/>
              <a:gd name="adj2" fmla="val 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764C4C70-800B-5941-8961-6CD9EF94A486}"/>
              </a:ext>
            </a:extLst>
          </p:cNvPr>
          <p:cNvSpPr/>
          <p:nvPr/>
        </p:nvSpPr>
        <p:spPr>
          <a:xfrm rot="10562149">
            <a:off x="4347143" y="4423856"/>
            <a:ext cx="1095757" cy="938142"/>
          </a:xfrm>
          <a:prstGeom prst="arc">
            <a:avLst>
              <a:gd name="adj1" fmla="val 17001878"/>
              <a:gd name="adj2" fmla="val 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018B1738-D56C-B141-AAC4-8F239F3166BE}"/>
              </a:ext>
            </a:extLst>
          </p:cNvPr>
          <p:cNvSpPr/>
          <p:nvPr/>
        </p:nvSpPr>
        <p:spPr>
          <a:xfrm rot="16200000">
            <a:off x="4270621" y="5718496"/>
            <a:ext cx="1095757" cy="938142"/>
          </a:xfrm>
          <a:prstGeom prst="arc">
            <a:avLst>
              <a:gd name="adj1" fmla="val 17001878"/>
              <a:gd name="adj2" fmla="val 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9EF9398-9539-F444-9A3E-3B97D3C0D615}"/>
              </a:ext>
            </a:extLst>
          </p:cNvPr>
          <p:cNvSpPr txBox="1"/>
          <p:nvPr/>
        </p:nvSpPr>
        <p:spPr>
          <a:xfrm>
            <a:off x="5856515" y="5747657"/>
            <a:ext cx="3380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Finite-doping: emergent Fermi arc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9788E1E-987E-5442-ACF0-22C7F0484F66}"/>
              </a:ext>
            </a:extLst>
          </p:cNvPr>
          <p:cNvSpPr/>
          <p:nvPr/>
        </p:nvSpPr>
        <p:spPr>
          <a:xfrm>
            <a:off x="1595637" y="4431828"/>
            <a:ext cx="3928916" cy="23197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id="{129E59EB-FCCE-F242-BC56-5CCDBA991787}"/>
              </a:ext>
            </a:extLst>
          </p:cNvPr>
          <p:cNvCxnSpPr>
            <a:cxnSpLocks/>
          </p:cNvCxnSpPr>
          <p:nvPr/>
        </p:nvCxnSpPr>
        <p:spPr>
          <a:xfrm rot="10800000" flipV="1">
            <a:off x="8969831" y="1547022"/>
            <a:ext cx="639817" cy="288131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EC85774-AB91-634A-B8AC-0378BA1D027F}"/>
                  </a:ext>
                </a:extLst>
              </p:cNvPr>
              <p:cNvSpPr txBox="1"/>
              <p:nvPr/>
            </p:nvSpPr>
            <p:spPr>
              <a:xfrm>
                <a:off x="9609648" y="1317150"/>
                <a:ext cx="750077" cy="5006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/>
                  <a:t>)</a:t>
                </a: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EC85774-AB91-634A-B8AC-0378BA1D0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9648" y="1317150"/>
                <a:ext cx="750077" cy="500650"/>
              </a:xfrm>
              <a:prstGeom prst="rect">
                <a:avLst/>
              </a:prstGeom>
              <a:blipFill>
                <a:blip r:embed="rId2"/>
                <a:stretch>
                  <a:fillRect l="-8333" r="-6667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B2F258E9-161E-774B-97B0-052383C37E7F}"/>
              </a:ext>
            </a:extLst>
          </p:cNvPr>
          <p:cNvSpPr txBox="1"/>
          <p:nvPr/>
        </p:nvSpPr>
        <p:spPr>
          <a:xfrm>
            <a:off x="2026607" y="221974"/>
            <a:ext cx="6670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solidFill>
                  <a:srgbClr val="C00000"/>
                </a:solidFill>
              </a:rPr>
              <a:t>One-hole ground state of the t-J model in 2D</a:t>
            </a:r>
            <a:endParaRPr kumimoji="1" lang="zh-CN" altLang="en-US" sz="2800" dirty="0">
              <a:solidFill>
                <a:srgbClr val="C00000"/>
              </a:solidFill>
            </a:endParaRPr>
          </a:p>
        </p:txBody>
      </p:sp>
      <p:pic>
        <p:nvPicPr>
          <p:cNvPr id="29" name="Picture 10">
            <a:extLst>
              <a:ext uri="{FF2B5EF4-FFF2-40B4-BE49-F238E27FC236}">
                <a16:creationId xmlns:a16="http://schemas.microsoft.com/office/drawing/2014/main" id="{CDFEEE7A-AB42-E444-91BB-11E291BB7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1573" r="-3571"/>
          <a:stretch>
            <a:fillRect/>
          </a:stretch>
        </p:blipFill>
        <p:spPr bwMode="auto">
          <a:xfrm>
            <a:off x="413661" y="2867550"/>
            <a:ext cx="2236423" cy="261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837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620" y="3928654"/>
            <a:ext cx="2543302" cy="2088796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2387601" y="5186519"/>
            <a:ext cx="179696" cy="1685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892301" y="3397188"/>
            <a:ext cx="4858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Exact diagonalization, 4 by 4, one hole,   S=</a:t>
            </a:r>
            <a:r>
              <a:rPr kumimoji="1" lang="en-US" altLang="zh-CN" dirty="0" err="1"/>
              <a:t>S</a:t>
            </a:r>
            <a:r>
              <a:rPr kumimoji="1" lang="en-US" altLang="zh-CN" baseline="30000" dirty="0" err="1"/>
              <a:t>z</a:t>
            </a:r>
            <a:r>
              <a:rPr kumimoji="1" lang="en-US" altLang="zh-CN" dirty="0"/>
              <a:t>=1/2</a:t>
            </a:r>
            <a:endParaRPr kumimoji="1"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910211" y="6230644"/>
            <a:ext cx="5453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W. Zheng, Z. Zhu, D. N. Sheng, ZYW, </a:t>
            </a:r>
            <a:r>
              <a:rPr lang="en-US" dirty="0"/>
              <a:t> </a:t>
            </a:r>
            <a:r>
              <a:rPr lang="en-US" dirty="0">
                <a:solidFill>
                  <a:srgbClr val="C00000"/>
                </a:solidFill>
              </a:rPr>
              <a:t> arXiv:1802.05977</a:t>
            </a:r>
            <a:r>
              <a:rPr kumimoji="1" lang="en-US" altLang="zh-CN" dirty="0">
                <a:solidFill>
                  <a:srgbClr val="C00000"/>
                </a:solidFill>
              </a:rPr>
              <a:t>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pic>
        <p:nvPicPr>
          <p:cNvPr id="23" name="图片 22" descr="toru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143" y="3928654"/>
            <a:ext cx="3980653" cy="2114206"/>
          </a:xfrm>
          <a:prstGeom prst="rect">
            <a:avLst/>
          </a:prstGeom>
        </p:spPr>
      </p:pic>
      <p:sp>
        <p:nvSpPr>
          <p:cNvPr id="24" name="单圆角矩形 23"/>
          <p:cNvSpPr/>
          <p:nvPr/>
        </p:nvSpPr>
        <p:spPr>
          <a:xfrm>
            <a:off x="6365273" y="3975108"/>
            <a:ext cx="2908253" cy="2088796"/>
          </a:xfrm>
          <a:prstGeom prst="round1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6665103" y="3394842"/>
            <a:ext cx="2842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periodic boundary condition</a:t>
            </a:r>
            <a:endParaRPr kumimoji="1" lang="zh-CN" altLang="en-US" dirty="0"/>
          </a:p>
        </p:txBody>
      </p:sp>
      <p:pic>
        <p:nvPicPr>
          <p:cNvPr id="21" name="图片 4">
            <a:extLst>
              <a:ext uri="{FF2B5EF4-FFF2-40B4-BE49-F238E27FC236}">
                <a16:creationId xmlns:a16="http://schemas.microsoft.com/office/drawing/2014/main" id="{4D4FDDB3-2F29-FC4F-B6CB-3178B3896C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92" t="4421" r="5651" b="4022"/>
          <a:stretch/>
        </p:blipFill>
        <p:spPr>
          <a:xfrm>
            <a:off x="4497104" y="1139812"/>
            <a:ext cx="4085613" cy="1707246"/>
          </a:xfrm>
          <a:prstGeom prst="rect">
            <a:avLst/>
          </a:prstGeom>
        </p:spPr>
      </p:pic>
      <p:sp>
        <p:nvSpPr>
          <p:cNvPr id="22" name="矩形 5">
            <a:extLst>
              <a:ext uri="{FF2B5EF4-FFF2-40B4-BE49-F238E27FC236}">
                <a16:creationId xmlns:a16="http://schemas.microsoft.com/office/drawing/2014/main" id="{D15498C0-7DAA-8A41-B84E-2DF5D10BF6F8}"/>
              </a:ext>
            </a:extLst>
          </p:cNvPr>
          <p:cNvSpPr/>
          <p:nvPr/>
        </p:nvSpPr>
        <p:spPr>
          <a:xfrm>
            <a:off x="6106538" y="1771460"/>
            <a:ext cx="2476178" cy="9304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19">
            <a:extLst>
              <a:ext uri="{FF2B5EF4-FFF2-40B4-BE49-F238E27FC236}">
                <a16:creationId xmlns:a16="http://schemas.microsoft.com/office/drawing/2014/main" id="{0E7A73E7-AB21-EF4C-9D0E-398C4EC5F151}"/>
              </a:ext>
            </a:extLst>
          </p:cNvPr>
          <p:cNvSpPr txBox="1"/>
          <p:nvPr/>
        </p:nvSpPr>
        <p:spPr>
          <a:xfrm>
            <a:off x="7294044" y="4050267"/>
            <a:ext cx="340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spin currents in the ground states!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矩形 24">
            <a:extLst>
              <a:ext uri="{FF2B5EF4-FFF2-40B4-BE49-F238E27FC236}">
                <a16:creationId xmlns:a16="http://schemas.microsoft.com/office/drawing/2014/main" id="{9E65A35B-2B21-6442-A5A3-F2476D2F93E4}"/>
              </a:ext>
            </a:extLst>
          </p:cNvPr>
          <p:cNvSpPr/>
          <p:nvPr/>
        </p:nvSpPr>
        <p:spPr>
          <a:xfrm>
            <a:off x="2138333" y="729601"/>
            <a:ext cx="2022602" cy="188622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椭圆 25">
            <a:extLst>
              <a:ext uri="{FF2B5EF4-FFF2-40B4-BE49-F238E27FC236}">
                <a16:creationId xmlns:a16="http://schemas.microsoft.com/office/drawing/2014/main" id="{B6C7F5E4-9050-544B-BDF0-7444E6B0F509}"/>
              </a:ext>
            </a:extLst>
          </p:cNvPr>
          <p:cNvSpPr/>
          <p:nvPr/>
        </p:nvSpPr>
        <p:spPr>
          <a:xfrm>
            <a:off x="3597549" y="2082061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椭圆 26">
            <a:extLst>
              <a:ext uri="{FF2B5EF4-FFF2-40B4-BE49-F238E27FC236}">
                <a16:creationId xmlns:a16="http://schemas.microsoft.com/office/drawing/2014/main" id="{65F44D92-E38E-DF47-B5D1-6898B71F76B6}"/>
              </a:ext>
            </a:extLst>
          </p:cNvPr>
          <p:cNvSpPr/>
          <p:nvPr/>
        </p:nvSpPr>
        <p:spPr>
          <a:xfrm>
            <a:off x="2574999" y="2049214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椭圆 27">
            <a:extLst>
              <a:ext uri="{FF2B5EF4-FFF2-40B4-BE49-F238E27FC236}">
                <a16:creationId xmlns:a16="http://schemas.microsoft.com/office/drawing/2014/main" id="{C5807C8C-3F06-0B41-876C-B1F9D873D1A7}"/>
              </a:ext>
            </a:extLst>
          </p:cNvPr>
          <p:cNvSpPr/>
          <p:nvPr/>
        </p:nvSpPr>
        <p:spPr>
          <a:xfrm>
            <a:off x="2574836" y="1150570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椭圆 28">
            <a:extLst>
              <a:ext uri="{FF2B5EF4-FFF2-40B4-BE49-F238E27FC236}">
                <a16:creationId xmlns:a16="http://schemas.microsoft.com/office/drawing/2014/main" id="{266165C3-821F-A340-9818-1AF67AA10B6C}"/>
              </a:ext>
            </a:extLst>
          </p:cNvPr>
          <p:cNvSpPr/>
          <p:nvPr/>
        </p:nvSpPr>
        <p:spPr>
          <a:xfrm>
            <a:off x="3598747" y="1152068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29">
            <a:extLst>
              <a:ext uri="{FF2B5EF4-FFF2-40B4-BE49-F238E27FC236}">
                <a16:creationId xmlns:a16="http://schemas.microsoft.com/office/drawing/2014/main" id="{8592D0B1-1754-1A48-81F7-3DD08824796D}"/>
              </a:ext>
            </a:extLst>
          </p:cNvPr>
          <p:cNvSpPr/>
          <p:nvPr/>
        </p:nvSpPr>
        <p:spPr>
          <a:xfrm>
            <a:off x="4617727" y="1447421"/>
            <a:ext cx="729257" cy="424531"/>
          </a:xfrm>
          <a:prstGeom prst="rect">
            <a:avLst/>
          </a:prstGeom>
          <a:solidFill>
            <a:srgbClr val="3366FF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Diamond 39">
            <a:extLst>
              <a:ext uri="{FF2B5EF4-FFF2-40B4-BE49-F238E27FC236}">
                <a16:creationId xmlns:a16="http://schemas.microsoft.com/office/drawing/2014/main" id="{6910882A-1AC2-5B4D-85C8-99368C53BD67}"/>
              </a:ext>
            </a:extLst>
          </p:cNvPr>
          <p:cNvSpPr/>
          <p:nvPr/>
        </p:nvSpPr>
        <p:spPr>
          <a:xfrm>
            <a:off x="2138333" y="707829"/>
            <a:ext cx="2022602" cy="1886224"/>
          </a:xfrm>
          <a:prstGeom prst="diamon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3C883A-6738-AD40-9FCB-2AFADDED25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2861" y="5490491"/>
            <a:ext cx="3413662" cy="5628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63157C-C1BD-0E4D-B67F-F70C033954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5025" y="6110358"/>
            <a:ext cx="1795261" cy="5548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A89D17-A8AA-DC43-B927-3D6585C974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4044" y="4607383"/>
            <a:ext cx="2751184" cy="66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87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A2B9035-9FA3-5344-919A-BDD51E72F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508" y="2305369"/>
            <a:ext cx="3246947" cy="1466583"/>
          </a:xfrm>
          <a:prstGeom prst="rect">
            <a:avLst/>
          </a:prstGeom>
        </p:spPr>
      </p:pic>
      <p:pic>
        <p:nvPicPr>
          <p:cNvPr id="3" name="图片 4" descr="charge_current.pdf">
            <a:extLst>
              <a:ext uri="{FF2B5EF4-FFF2-40B4-BE49-F238E27FC236}">
                <a16:creationId xmlns:a16="http://schemas.microsoft.com/office/drawing/2014/main" id="{BF535E25-0569-EE49-8DCD-98030D7543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811" y="2429021"/>
            <a:ext cx="2993981" cy="1310798"/>
          </a:xfrm>
          <a:prstGeom prst="rect">
            <a:avLst/>
          </a:prstGeom>
        </p:spPr>
      </p:pic>
      <p:graphicFrame>
        <p:nvGraphicFramePr>
          <p:cNvPr id="4" name="对象 11">
            <a:extLst>
              <a:ext uri="{FF2B5EF4-FFF2-40B4-BE49-F238E27FC236}">
                <a16:creationId xmlns:a16="http://schemas.microsoft.com/office/drawing/2014/main" id="{453A317E-7168-4D42-BFB6-C5F3494D3C4B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7841231" y="892032"/>
          <a:ext cx="1089014" cy="53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20" name="Equation" r:id="rId5" imgW="495300" imgH="241300" progId="Equation.DSMT4">
                  <p:embed/>
                </p:oleObj>
              </mc:Choice>
              <mc:Fallback>
                <p:oleObj name="Equation" r:id="rId5" imgW="495300" imgH="241300" progId="Equation.DSMT4">
                  <p:embed/>
                  <p:pic>
                    <p:nvPicPr>
                      <p:cNvPr id="4" name="对象 11">
                        <a:extLst>
                          <a:ext uri="{FF2B5EF4-FFF2-40B4-BE49-F238E27FC236}">
                            <a16:creationId xmlns:a16="http://schemas.microsoft.com/office/drawing/2014/main" id="{453A317E-7168-4D42-BFB6-C5F3494D3C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41231" y="892032"/>
                        <a:ext cx="1089014" cy="530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2">
            <a:extLst>
              <a:ext uri="{FF2B5EF4-FFF2-40B4-BE49-F238E27FC236}">
                <a16:creationId xmlns:a16="http://schemas.microsoft.com/office/drawing/2014/main" id="{090D0E25-CBD8-034A-AB25-5028D1E345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666" y="170889"/>
            <a:ext cx="2543302" cy="2088796"/>
          </a:xfrm>
          <a:prstGeom prst="rect">
            <a:avLst/>
          </a:prstGeom>
        </p:spPr>
      </p:pic>
      <p:sp>
        <p:nvSpPr>
          <p:cNvPr id="6" name="椭圆 3">
            <a:extLst>
              <a:ext uri="{FF2B5EF4-FFF2-40B4-BE49-F238E27FC236}">
                <a16:creationId xmlns:a16="http://schemas.microsoft.com/office/drawing/2014/main" id="{E71CAA67-C8D4-1A49-AB0B-C3A233D3ABB0}"/>
              </a:ext>
            </a:extLst>
          </p:cNvPr>
          <p:cNvSpPr/>
          <p:nvPr/>
        </p:nvSpPr>
        <p:spPr>
          <a:xfrm>
            <a:off x="1315853" y="1422577"/>
            <a:ext cx="179696" cy="1685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C44382-10C5-564D-ABA3-5D1EB9BD9242}"/>
              </a:ext>
            </a:extLst>
          </p:cNvPr>
          <p:cNvSpPr txBox="1"/>
          <p:nvPr/>
        </p:nvSpPr>
        <p:spPr>
          <a:xfrm>
            <a:off x="3208508" y="450137"/>
            <a:ext cx="6261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Open boundary with C4 symmetry:      Exact two-fold degeneracy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481C4F-D267-C744-B990-9D4CCEA8A3C3}"/>
              </a:ext>
            </a:extLst>
          </p:cNvPr>
          <p:cNvSpPr txBox="1"/>
          <p:nvPr/>
        </p:nvSpPr>
        <p:spPr>
          <a:xfrm>
            <a:off x="4677366" y="972639"/>
            <a:ext cx="25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angular momentum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8B058E-61E4-6C49-A95E-AE50A6B5ED3C}"/>
              </a:ext>
            </a:extLst>
          </p:cNvPr>
          <p:cNvSpPr txBox="1"/>
          <p:nvPr/>
        </p:nvSpPr>
        <p:spPr>
          <a:xfrm>
            <a:off x="4073856" y="1777814"/>
            <a:ext cx="147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Spin currents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5E3E9-D758-A841-885B-38C5F0D838A0}"/>
              </a:ext>
            </a:extLst>
          </p:cNvPr>
          <p:cNvSpPr txBox="1"/>
          <p:nvPr/>
        </p:nvSpPr>
        <p:spPr>
          <a:xfrm>
            <a:off x="8080781" y="1780497"/>
            <a:ext cx="169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charge currents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779593B-2361-4C4C-B46D-C45B7D05DD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2617" y="4865384"/>
            <a:ext cx="6961020" cy="18159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77B15D6-8CCB-1B49-BB16-BA1D57ED7B50}"/>
              </a:ext>
            </a:extLst>
          </p:cNvPr>
          <p:cNvSpPr txBox="1"/>
          <p:nvPr/>
        </p:nvSpPr>
        <p:spPr>
          <a:xfrm>
            <a:off x="3858068" y="4214962"/>
            <a:ext cx="6337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currents at </a:t>
            </a:r>
            <a:r>
              <a:rPr lang="en-US" dirty="0" err="1"/>
              <a:t>L</a:t>
            </a:r>
            <a:r>
              <a:rPr lang="en-US" baseline="-25000" dirty="0" err="1"/>
              <a:t>z</a:t>
            </a:r>
            <a:r>
              <a:rPr lang="en-US" dirty="0"/>
              <a:t>=-1:    Conservation of charge and spin currents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66B5700-528C-CA4B-A3DF-B5C2391AA5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773" y="5122462"/>
            <a:ext cx="3152666" cy="126106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93C61DF-4624-784F-A668-14989FC229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896" y="4395842"/>
            <a:ext cx="2661459" cy="72662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3D0AB69-3782-BF4A-97E2-A939E089283E}"/>
              </a:ext>
            </a:extLst>
          </p:cNvPr>
          <p:cNvSpPr/>
          <p:nvPr/>
        </p:nvSpPr>
        <p:spPr>
          <a:xfrm>
            <a:off x="378773" y="4312715"/>
            <a:ext cx="3065071" cy="21815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7EC6BB-6DE6-404F-B0DB-23792DCD4388}"/>
              </a:ext>
            </a:extLst>
          </p:cNvPr>
          <p:cNvSpPr txBox="1"/>
          <p:nvPr/>
        </p:nvSpPr>
        <p:spPr>
          <a:xfrm>
            <a:off x="464896" y="2842805"/>
            <a:ext cx="2152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Exact diagonalization</a:t>
            </a:r>
          </a:p>
        </p:txBody>
      </p:sp>
    </p:spTree>
    <p:extLst>
      <p:ext uri="{BB962C8B-B14F-4D97-AF65-F5344CB8AC3E}">
        <p14:creationId xmlns:p14="http://schemas.microsoft.com/office/powerpoint/2010/main" val="350081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urrent_dmr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139" y="1761747"/>
            <a:ext cx="8148256" cy="2394519"/>
          </a:xfrm>
          <a:prstGeom prst="rect">
            <a:avLst/>
          </a:prstGeom>
        </p:spPr>
      </p:pic>
      <p:pic>
        <p:nvPicPr>
          <p:cNvPr id="8" name="图片 7" descr="current_dmrg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8" t="5541" r="32203"/>
          <a:stretch/>
        </p:blipFill>
        <p:spPr>
          <a:xfrm>
            <a:off x="7823271" y="4408813"/>
            <a:ext cx="2413125" cy="2381763"/>
          </a:xfrm>
          <a:prstGeom prst="rect">
            <a:avLst/>
          </a:prstGeom>
        </p:spPr>
      </p:pic>
      <p:graphicFrame>
        <p:nvGraphicFramePr>
          <p:cNvPr id="9" name="对象 8"/>
          <p:cNvGraphicFramePr>
            <a:graphicFrameLocks noChangeAspect="1"/>
          </p:cNvGraphicFramePr>
          <p:nvPr>
            <p:extLst/>
          </p:nvPr>
        </p:nvGraphicFramePr>
        <p:xfrm>
          <a:off x="6032500" y="3524250"/>
          <a:ext cx="127000" cy="45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74" name="Equation" r:id="rId5" imgW="127000" imgH="190500" progId="Equation.DSMT4">
                  <p:embed/>
                </p:oleObj>
              </mc:Choice>
              <mc:Fallback>
                <p:oleObj name="Equation" r:id="rId5" imgW="127000" imgH="19050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32500" y="3524250"/>
                        <a:ext cx="127000" cy="457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/>
          </p:nvPr>
        </p:nvGraphicFramePr>
        <p:xfrm>
          <a:off x="6953251" y="4703763"/>
          <a:ext cx="931863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75" name="Equation" r:id="rId7" imgW="482600" imgH="444500" progId="Equation.DSMT4">
                  <p:embed/>
                </p:oleObj>
              </mc:Choice>
              <mc:Fallback>
                <p:oleObj name="Equation" r:id="rId7" imgW="482600" imgH="444500" progId="Equation.DSMT4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53251" y="4703763"/>
                        <a:ext cx="931863" cy="855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>
          <a:xfrm>
            <a:off x="6729386" y="4288019"/>
            <a:ext cx="3834885" cy="2502557"/>
          </a:xfrm>
          <a:prstGeom prst="rect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136230" y="1761746"/>
            <a:ext cx="4531770" cy="2413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e</a:t>
            </a:r>
            <a:endParaRPr kumimoji="1" lang="zh-CN" altLang="en-US" dirty="0"/>
          </a:p>
        </p:txBody>
      </p:sp>
      <p:pic>
        <p:nvPicPr>
          <p:cNvPr id="16" name="图片 1">
            <a:extLst>
              <a:ext uri="{FF2B5EF4-FFF2-40B4-BE49-F238E27FC236}">
                <a16:creationId xmlns:a16="http://schemas.microsoft.com/office/drawing/2014/main" id="{07D0A9DB-757C-494D-B036-E23295C5B5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7982" y="40850"/>
            <a:ext cx="3581400" cy="1617649"/>
          </a:xfrm>
          <a:prstGeom prst="rect">
            <a:avLst/>
          </a:prstGeom>
        </p:spPr>
      </p:pic>
      <p:pic>
        <p:nvPicPr>
          <p:cNvPr id="17" name="图片 4" descr="charge_current.pdf">
            <a:extLst>
              <a:ext uri="{FF2B5EF4-FFF2-40B4-BE49-F238E27FC236}">
                <a16:creationId xmlns:a16="http://schemas.microsoft.com/office/drawing/2014/main" id="{D87D6AA9-FAF1-134C-979A-4AE962688B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969" y="152985"/>
            <a:ext cx="3097716" cy="1356214"/>
          </a:xfrm>
          <a:prstGeom prst="rect">
            <a:avLst/>
          </a:prstGeom>
        </p:spPr>
      </p:pic>
      <p:graphicFrame>
        <p:nvGraphicFramePr>
          <p:cNvPr id="18" name="对象 11">
            <a:extLst>
              <a:ext uri="{FF2B5EF4-FFF2-40B4-BE49-F238E27FC236}">
                <a16:creationId xmlns:a16="http://schemas.microsoft.com/office/drawing/2014/main" id="{B88297BD-140D-0D4E-9EE5-2713C671B027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539747" y="605774"/>
          <a:ext cx="1111424" cy="54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76" name="Equation" r:id="rId11" imgW="495300" imgH="241300" progId="Equation.DSMT4">
                  <p:embed/>
                </p:oleObj>
              </mc:Choice>
              <mc:Fallback>
                <p:oleObj name="Equation" r:id="rId11" imgW="495300" imgH="241300" progId="Equation.DSMT4">
                  <p:embed/>
                  <p:pic>
                    <p:nvPicPr>
                      <p:cNvPr id="18" name="对象 11">
                        <a:extLst>
                          <a:ext uri="{FF2B5EF4-FFF2-40B4-BE49-F238E27FC236}">
                            <a16:creationId xmlns:a16="http://schemas.microsoft.com/office/drawing/2014/main" id="{B88297BD-140D-0D4E-9EE5-2713C671B0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39747" y="605774"/>
                        <a:ext cx="1111424" cy="541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>
            <a:extLst>
              <a:ext uri="{FF2B5EF4-FFF2-40B4-BE49-F238E27FC236}">
                <a16:creationId xmlns:a16="http://schemas.microsoft.com/office/drawing/2014/main" id="{BD655690-A440-4C4A-81AC-7EF1347CC67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2222" y="4431702"/>
            <a:ext cx="4378104" cy="22554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F9217E-3ADE-F747-A3D3-80E90685873B}"/>
              </a:ext>
            </a:extLst>
          </p:cNvPr>
          <p:cNvSpPr txBox="1"/>
          <p:nvPr/>
        </p:nvSpPr>
        <p:spPr>
          <a:xfrm>
            <a:off x="493486" y="605774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 x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CE0D9A-0F66-E844-A6A5-843C5FB56914}"/>
              </a:ext>
            </a:extLst>
          </p:cNvPr>
          <p:cNvSpPr txBox="1"/>
          <p:nvPr/>
        </p:nvSpPr>
        <p:spPr>
          <a:xfrm>
            <a:off x="508000" y="2685143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 x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C4DFA8-037E-8E48-ABA6-BCA578EBDC0D}"/>
              </a:ext>
            </a:extLst>
          </p:cNvPr>
          <p:cNvSpPr txBox="1"/>
          <p:nvPr/>
        </p:nvSpPr>
        <p:spPr>
          <a:xfrm>
            <a:off x="181541" y="5230362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 x 8</a:t>
            </a:r>
          </a:p>
        </p:txBody>
      </p:sp>
    </p:spTree>
    <p:extLst>
      <p:ext uri="{BB962C8B-B14F-4D97-AF65-F5344CB8AC3E}">
        <p14:creationId xmlns:p14="http://schemas.microsoft.com/office/powerpoint/2010/main" val="202695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modulation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140" y="144229"/>
            <a:ext cx="4891532" cy="652204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15383" y="300768"/>
            <a:ext cx="379603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rgbClr val="FF0000"/>
                </a:solidFill>
              </a:rPr>
              <a:t>Degenerate ground states</a:t>
            </a:r>
          </a:p>
          <a:p>
            <a:r>
              <a:rPr kumimoji="1" lang="en-US" altLang="zh-CN" sz="2400" dirty="0">
                <a:solidFill>
                  <a:srgbClr val="FF0000"/>
                </a:solidFill>
              </a:rPr>
              <a:t>with zero spin current states: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>
                <a:solidFill>
                  <a:srgbClr val="0000FF"/>
                </a:solidFill>
              </a:rPr>
              <a:t>charge/spin modulations</a:t>
            </a:r>
          </a:p>
          <a:p>
            <a:endParaRPr kumimoji="1" lang="en-US" altLang="zh-CN" sz="2400" dirty="0">
              <a:solidFill>
                <a:srgbClr val="0000FF"/>
              </a:solidFill>
            </a:endParaRPr>
          </a:p>
          <a:p>
            <a:r>
              <a:rPr kumimoji="1" lang="en-US" altLang="zh-CN" sz="2400" dirty="0">
                <a:solidFill>
                  <a:srgbClr val="0000FF"/>
                </a:solidFill>
              </a:rPr>
              <a:t>stripe/</a:t>
            </a:r>
            <a:r>
              <a:rPr kumimoji="1" lang="en-US" altLang="zh-CN" sz="2400" dirty="0" err="1">
                <a:solidFill>
                  <a:srgbClr val="0000FF"/>
                </a:solidFill>
              </a:rPr>
              <a:t>nematicity</a:t>
            </a:r>
            <a:endParaRPr kumimoji="1" lang="en-US" altLang="zh-CN" sz="2400" dirty="0">
              <a:solidFill>
                <a:srgbClr val="0000FF"/>
              </a:solidFill>
            </a:endParaRPr>
          </a:p>
          <a:p>
            <a:endParaRPr kumimoji="1" lang="en-US" altLang="zh-CN" sz="2400" dirty="0">
              <a:solidFill>
                <a:srgbClr val="0000FF"/>
              </a:solidFill>
            </a:endParaRPr>
          </a:p>
          <a:p>
            <a:endParaRPr kumimoji="1" lang="en-US" altLang="zh-CN" sz="2400" dirty="0">
              <a:solidFill>
                <a:srgbClr val="FF66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956893" y="2920181"/>
            <a:ext cx="5467279" cy="828524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1">
            <a:extLst>
              <a:ext uri="{FF2B5EF4-FFF2-40B4-BE49-F238E27FC236}">
                <a16:creationId xmlns:a16="http://schemas.microsoft.com/office/drawing/2014/main" id="{0FAE9CA7-8E71-D341-9A7F-D8671D45E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44" y="5020867"/>
            <a:ext cx="3246947" cy="1466583"/>
          </a:xfrm>
          <a:prstGeom prst="rect">
            <a:avLst/>
          </a:prstGeom>
        </p:spPr>
      </p:pic>
      <p:pic>
        <p:nvPicPr>
          <p:cNvPr id="6" name="图片 4" descr="charge_current.pdf">
            <a:extLst>
              <a:ext uri="{FF2B5EF4-FFF2-40B4-BE49-F238E27FC236}">
                <a16:creationId xmlns:a16="http://schemas.microsoft.com/office/drawing/2014/main" id="{4ED9B546-304B-8946-82D1-80A0B333A6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91" y="5098759"/>
            <a:ext cx="2993981" cy="13107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FA1205-2017-5346-AD1F-65C41A89AC39}"/>
              </a:ext>
            </a:extLst>
          </p:cNvPr>
          <p:cNvSpPr txBox="1"/>
          <p:nvPr/>
        </p:nvSpPr>
        <p:spPr>
          <a:xfrm>
            <a:off x="245429" y="4295673"/>
            <a:ext cx="61787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Spin/charge currents are dual to charge/spin modulations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57AA7F-463D-4248-B258-6FF88B28FE48}"/>
              </a:ext>
            </a:extLst>
          </p:cNvPr>
          <p:cNvSpPr/>
          <p:nvPr/>
        </p:nvSpPr>
        <p:spPr>
          <a:xfrm>
            <a:off x="183244" y="4151681"/>
            <a:ext cx="6492896" cy="24136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12B98D-DF62-AA41-833F-BCA4EFADF677}"/>
              </a:ext>
            </a:extLst>
          </p:cNvPr>
          <p:cNvSpPr txBox="1"/>
          <p:nvPr/>
        </p:nvSpPr>
        <p:spPr>
          <a:xfrm>
            <a:off x="1248370" y="3086146"/>
            <a:ext cx="4863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Incepient</a:t>
            </a:r>
            <a:r>
              <a:rPr lang="en-US" sz="2800" b="1" dirty="0"/>
              <a:t> “intertwined orders”!</a:t>
            </a:r>
          </a:p>
        </p:txBody>
      </p:sp>
    </p:spTree>
    <p:extLst>
      <p:ext uri="{BB962C8B-B14F-4D97-AF65-F5344CB8AC3E}">
        <p14:creationId xmlns:p14="http://schemas.microsoft.com/office/powerpoint/2010/main" val="155242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993853" y="190109"/>
                <a:ext cx="11198147" cy="8424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   </a:t>
                </a:r>
                <a:r>
                  <a:rPr kumimoji="1" lang="en-US" altLang="zh-CN" sz="2400" dirty="0">
                    <a:solidFill>
                      <a:srgbClr val="C00000"/>
                    </a:solidFill>
                    <a:latin typeface="Comic Sans MS" charset="0"/>
                  </a:rPr>
                  <a:t> 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sz="2000" dirty="0"/>
                  <a:t>    no double occupancy constraint </a:t>
                </a:r>
              </a:p>
              <a:p>
                <a:r>
                  <a:rPr kumimoji="1" lang="en-US" altLang="zh-CN" dirty="0"/>
                  <a:t>    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en-US" altLang="zh-CN" dirty="0"/>
                  <a:t>     </a:t>
                </a:r>
                <a:r>
                  <a:rPr kumimoji="1" lang="en-US" altLang="zh-CN" sz="2000" dirty="0"/>
                  <a:t>(statistic) sign free at half-filling</a:t>
                </a:r>
              </a:p>
              <a:p>
                <a:endParaRPr kumimoji="1" lang="en-US" altLang="zh-CN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en-US" altLang="zh-CN" dirty="0"/>
                  <a:t>     </a:t>
                </a:r>
                <a:r>
                  <a:rPr kumimoji="1" lang="en-US" altLang="zh-CN" sz="2000" dirty="0"/>
                  <a:t>emergent phase string sign structure upon doping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  </a:t>
                </a:r>
              </a:p>
              <a:p>
                <a:r>
                  <a:rPr kumimoji="1" lang="en-US" altLang="zh-CN" sz="2400" b="1" dirty="0">
                    <a:solidFill>
                      <a:srgbClr val="C00000"/>
                    </a:solidFill>
                  </a:rPr>
                  <a:t>     One-hole variational ground state </a:t>
                </a:r>
              </a:p>
              <a:p>
                <a:endParaRPr kumimoji="1" lang="en-US" altLang="zh-CN" sz="2000" dirty="0"/>
              </a:p>
              <a:p>
                <a:endParaRPr kumimoji="1" lang="en-US" altLang="zh-CN" sz="2000" dirty="0"/>
              </a:p>
              <a:p>
                <a:endParaRPr kumimoji="1" lang="en-US" altLang="zh-CN" sz="2000" dirty="0"/>
              </a:p>
              <a:p>
                <a:endParaRPr kumimoji="1" lang="en-US" altLang="zh-CN" sz="2000" dirty="0"/>
              </a:p>
              <a:p>
                <a:r>
                  <a:rPr kumimoji="1" lang="en-US" altLang="zh-CN" sz="20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400" b="0" i="0" smtClean="0">
                        <a:latin typeface="Cambria Math" panose="02040503050406030204" pitchFamily="18" charset="0"/>
                      </a:rPr>
                      <m:t>              </m:t>
                    </m:r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2400" dirty="0"/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kumimoji="1" lang="en-US" altLang="zh-CN" sz="240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kumimoji="1" lang="en-US" altLang="zh-CN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kumimoji="1" lang="en-US" altLang="zh-CN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kumimoji="1" lang="en-US" altLang="zh-CN" sz="2400" b="0" i="1" dirty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  <m:r>
                          <a:rPr kumimoji="1" lang="en-US" altLang="zh-CN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kumimoji="1" lang="en-US" altLang="zh-CN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4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kumimoji="1" lang="en-US" altLang="zh-CN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kumimoji="1" lang="en-US" altLang="zh-CN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↓</m:t>
                            </m:r>
                          </m:sub>
                        </m:sSub>
                      </m:e>
                    </m:nary>
                  </m:oMath>
                </a14:m>
                <a:r>
                  <a:rPr kumimoji="1" lang="en-US" altLang="zh-CN" sz="24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,         </m:t>
                    </m:r>
                    <m:r>
                      <a:rPr kumimoji="1" lang="en-US" altLang="zh-CN" sz="2400" b="0" i="0" dirty="0" smtClean="0">
                        <a:latin typeface="Cambria Math" panose="02040503050406030204" pitchFamily="18" charset="0"/>
                      </a:rPr>
                      <m:t>                                  </m:t>
                    </m:r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240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1" lang="en-US" altLang="zh-CN" sz="24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400" i="1" dirty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↓</m:t>
                            </m:r>
                          </m:sub>
                        </m:sSub>
                      </m:e>
                    </m:nary>
                    <m:r>
                      <m:rPr>
                        <m:nor/>
                      </m:rPr>
                      <a:rPr kumimoji="1" lang="en-US" altLang="zh-CN" sz="2400" dirty="0"/>
                      <m:t> </m:t>
                    </m:r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400" b="0" i="0" smtClean="0">
                        <a:latin typeface="Cambria Math" panose="02040503050406030204" pitchFamily="18" charset="0"/>
                      </a:rPr>
                      <m:t>                  </m:t>
                    </m:r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2400" dirty="0"/>
                  <a:t>   half-filling ground state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1" lang="en-US" altLang="zh-CN" sz="240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e>
                      <m:sub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↓</m:t>
                        </m:r>
                      </m:sub>
                    </m:sSub>
                    <m:r>
                      <a:rPr kumimoji="1" lang="en-US" altLang="zh-CN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acc>
                          <m:accPr>
                            <m:chr m:val="̂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acc>
                      </m:sup>
                    </m:sSup>
                  </m:oMath>
                </a14:m>
                <a:r>
                  <a:rPr kumimoji="1" lang="en-US" altLang="zh-CN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↓</m:t>
                        </m:r>
                      </m:sub>
                    </m:sSub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acc>
                          <m:accPr>
                            <m:chr m:val="̂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acc>
                      </m:sup>
                    </m:sSup>
                  </m:oMath>
                </a14:m>
                <a:r>
                  <a:rPr kumimoji="1" lang="en-US" altLang="zh-CN" sz="2400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↓</m:t>
                        </m:r>
                      </m:sub>
                    </m:sSub>
                    <m:sSup>
                      <m:sSupPr>
                        <m:ctrlPr>
                          <a:rPr kumimoji="1" lang="en-US" altLang="zh-CN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kumimoji="1" lang="en-US" altLang="zh-CN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l-GR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altLang="zh-CN" sz="2400" dirty="0"/>
                  <a:t> 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000" dirty="0"/>
              </a:p>
              <a:p>
                <a:endParaRPr kumimoji="1" lang="en-US" altLang="zh-CN" sz="2000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zh-CN" altLang="en-US" dirty="0"/>
              </a:p>
              <a:p>
                <a:endParaRPr kumimoji="1" lang="zh-CN" altLang="en-US" dirty="0"/>
              </a:p>
              <a:p>
                <a:r>
                  <a:rPr kumimoji="1" lang="zh-CN" altLang="en-US" dirty="0">
                    <a:solidFill>
                      <a:srgbClr val="C00000"/>
                    </a:solidFill>
                  </a:rPr>
                  <a:t>     </a:t>
                </a:r>
                <a:r>
                  <a:rPr kumimoji="1" lang="en-US" altLang="zh-CN" dirty="0">
                    <a:solidFill>
                      <a:srgbClr val="C00000"/>
                    </a:solidFill>
                  </a:rPr>
                  <a:t> </a:t>
                </a:r>
                <a:endParaRPr kumimoji="1" lang="en-US" altLang="zh-C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853" y="190109"/>
                <a:ext cx="11198147" cy="8424999"/>
              </a:xfrm>
              <a:prstGeom prst="rect">
                <a:avLst/>
              </a:prstGeom>
              <a:blipFill>
                <a:blip r:embed="rId3"/>
                <a:stretch>
                  <a:fillRect l="-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65963CE8-8ADD-CB43-BAFD-0C46E46465A8}"/>
              </a:ext>
            </a:extLst>
          </p:cNvPr>
          <p:cNvSpPr/>
          <p:nvPr/>
        </p:nvSpPr>
        <p:spPr>
          <a:xfrm>
            <a:off x="7369664" y="4172246"/>
            <a:ext cx="3741334" cy="778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8EB4D1-0E43-7547-86C4-5A63CC158DED}"/>
              </a:ext>
            </a:extLst>
          </p:cNvPr>
          <p:cNvSpPr/>
          <p:nvPr/>
        </p:nvSpPr>
        <p:spPr>
          <a:xfrm>
            <a:off x="993853" y="465112"/>
            <a:ext cx="9084340" cy="1855787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D8C8C96-E9D2-9348-8471-53B9571EBF7A}"/>
                  </a:ext>
                </a:extLst>
              </p:cNvPr>
              <p:cNvSpPr/>
              <p:nvPr/>
            </p:nvSpPr>
            <p:spPr>
              <a:xfrm>
                <a:off x="7369664" y="1758565"/>
                <a:ext cx="1854995" cy="4444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0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0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2000" dirty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acc>
                          <m:accPr>
                            <m:chr m:val="̂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acc>
                      </m:sup>
                    </m:sSup>
                    <m:r>
                      <a:rPr lang="el-GR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0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D8C8C96-E9D2-9348-8471-53B9571EBF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9664" y="1758565"/>
                <a:ext cx="1854995" cy="444417"/>
              </a:xfrm>
              <a:prstGeom prst="rect">
                <a:avLst/>
              </a:prstGeom>
              <a:blipFill>
                <a:blip r:embed="rId5"/>
                <a:stretch>
                  <a:fillRect t="-91667" r="-13605" b="-15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1728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640537C2-E660-4542-9519-F28FEC64F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832" y="854484"/>
            <a:ext cx="3490620" cy="2076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13BDB2-2B4F-6B48-9D03-C453E04E0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04" y="978561"/>
            <a:ext cx="3517900" cy="914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8B3AEE-35DD-1B47-B114-D7E6629DC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283" y="1892961"/>
            <a:ext cx="2184400" cy="7747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0DDFADC-7F2D-7D45-B38A-DD1606DF9C01}"/>
              </a:ext>
            </a:extLst>
          </p:cNvPr>
          <p:cNvSpPr/>
          <p:nvPr/>
        </p:nvSpPr>
        <p:spPr>
          <a:xfrm>
            <a:off x="936680" y="928462"/>
            <a:ext cx="3363025" cy="184246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F1907F-30A9-364E-9BB7-518866FA3F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0989" y="868436"/>
            <a:ext cx="3124200" cy="939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DE52C5-827F-4F4A-8D6F-8C7664A842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5792" y="1597843"/>
            <a:ext cx="2665171" cy="66343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BBEA01-C4D2-D047-8F6E-1E44814CAE5B}"/>
              </a:ext>
            </a:extLst>
          </p:cNvPr>
          <p:cNvSpPr/>
          <p:nvPr/>
        </p:nvSpPr>
        <p:spPr>
          <a:xfrm>
            <a:off x="5430982" y="896014"/>
            <a:ext cx="6580909" cy="224217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9900C1-6A08-0D46-8AC2-657F3A111419}"/>
              </a:ext>
            </a:extLst>
          </p:cNvPr>
          <p:cNvSpPr txBox="1"/>
          <p:nvPr/>
        </p:nvSpPr>
        <p:spPr>
          <a:xfrm>
            <a:off x="963302" y="272129"/>
            <a:ext cx="2616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Bloch state (quasiparticle)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0E666-09DB-614A-AEFA-8215BF81E06F}"/>
              </a:ext>
            </a:extLst>
          </p:cNvPr>
          <p:cNvSpPr txBox="1"/>
          <p:nvPr/>
        </p:nvSpPr>
        <p:spPr>
          <a:xfrm>
            <a:off x="6135285" y="304247"/>
            <a:ext cx="2647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hole state (t-J model)</a:t>
            </a:r>
          </a:p>
        </p:txBody>
      </p:sp>
      <p:sp>
        <p:nvSpPr>
          <p:cNvPr id="17" name="文本框 4">
            <a:extLst>
              <a:ext uri="{FF2B5EF4-FFF2-40B4-BE49-F238E27FC236}">
                <a16:creationId xmlns:a16="http://schemas.microsoft.com/office/drawing/2014/main" id="{55ECA988-B55B-CE45-B872-52DE3EAE5675}"/>
              </a:ext>
            </a:extLst>
          </p:cNvPr>
          <p:cNvSpPr txBox="1"/>
          <p:nvPr/>
        </p:nvSpPr>
        <p:spPr>
          <a:xfrm>
            <a:off x="2641734" y="3839938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rigid cloud</a:t>
            </a:r>
            <a:endParaRPr kumimoji="1" lang="zh-CN" altLang="en-US" dirty="0"/>
          </a:p>
        </p:txBody>
      </p:sp>
      <p:cxnSp>
        <p:nvCxnSpPr>
          <p:cNvPr id="18" name="直线箭头连接符 5">
            <a:extLst>
              <a:ext uri="{FF2B5EF4-FFF2-40B4-BE49-F238E27FC236}">
                <a16:creationId xmlns:a16="http://schemas.microsoft.com/office/drawing/2014/main" id="{B72FAF8F-5A3B-1A47-9D52-2DE3D6655038}"/>
              </a:ext>
            </a:extLst>
          </p:cNvPr>
          <p:cNvCxnSpPr/>
          <p:nvPr/>
        </p:nvCxnSpPr>
        <p:spPr>
          <a:xfrm flipH="1">
            <a:off x="2371681" y="4111422"/>
            <a:ext cx="270052" cy="978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文本框 6">
            <a:extLst>
              <a:ext uri="{FF2B5EF4-FFF2-40B4-BE49-F238E27FC236}">
                <a16:creationId xmlns:a16="http://schemas.microsoft.com/office/drawing/2014/main" id="{CC89F5F4-1821-6241-806D-4377E4438ED2}"/>
              </a:ext>
            </a:extLst>
          </p:cNvPr>
          <p:cNvSpPr txBox="1"/>
          <p:nvPr/>
        </p:nvSpPr>
        <p:spPr>
          <a:xfrm>
            <a:off x="2743621" y="4333317"/>
            <a:ext cx="21964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quasiparticle:  </a:t>
            </a:r>
          </a:p>
          <a:p>
            <a:r>
              <a:rPr kumimoji="1" lang="en-US" altLang="zh-CN" b="1" dirty="0"/>
              <a:t>  +e,   s=1/2,  k,  m</a:t>
            </a:r>
            <a:r>
              <a:rPr kumimoji="1" lang="en-US" altLang="zh-CN" b="1" baseline="30000" dirty="0"/>
              <a:t>*</a:t>
            </a:r>
            <a:r>
              <a:rPr kumimoji="1" lang="en-US" altLang="zh-CN" dirty="0"/>
              <a:t>   </a:t>
            </a:r>
            <a:endParaRPr kumimoji="1" lang="zh-CN" altLang="en-US" dirty="0"/>
          </a:p>
        </p:txBody>
      </p:sp>
      <p:sp>
        <p:nvSpPr>
          <p:cNvPr id="20" name="文本框 33">
            <a:extLst>
              <a:ext uri="{FF2B5EF4-FFF2-40B4-BE49-F238E27FC236}">
                <a16:creationId xmlns:a16="http://schemas.microsoft.com/office/drawing/2014/main" id="{C9584E31-9850-6B47-B6D4-BAAC514F46F2}"/>
              </a:ext>
            </a:extLst>
          </p:cNvPr>
          <p:cNvSpPr txBox="1"/>
          <p:nvPr/>
        </p:nvSpPr>
        <p:spPr>
          <a:xfrm>
            <a:off x="1405264" y="3346560"/>
            <a:ext cx="2842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Landau’s </a:t>
            </a:r>
            <a:r>
              <a:rPr kumimoji="1" lang="en-US" altLang="zh-CN"/>
              <a:t>Fermi liquid theory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8">
                <a:extLst>
                  <a:ext uri="{FF2B5EF4-FFF2-40B4-BE49-F238E27FC236}">
                    <a16:creationId xmlns:a16="http://schemas.microsoft.com/office/drawing/2014/main" id="{92084A2B-81B4-6D42-84BC-325050BBE70D}"/>
                  </a:ext>
                </a:extLst>
              </p:cNvPr>
              <p:cNvSpPr txBox="1"/>
              <p:nvPr/>
            </p:nvSpPr>
            <p:spPr>
              <a:xfrm>
                <a:off x="2806498" y="5175225"/>
                <a:ext cx="1820370" cy="474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1" i="1">
                          <a:latin typeface="Cambria Math" charset="0"/>
                        </a:rPr>
                        <m:t>𝑱</m:t>
                      </m:r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mr-IN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CN" i="1">
                              <a:latin typeface="Cambria Math" charset="0"/>
                            </a:rPr>
                            <m:t>𝑚</m:t>
                          </m:r>
                        </m:num>
                        <m:den>
                          <m:sSup>
                            <m:sSupPr>
                              <m:ctrlPr>
                                <a:rPr kumimoji="1" lang="mr-IN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kumimoji="1" lang="mr-IN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1+</m:t>
                          </m:r>
                          <m:sSubSup>
                            <m:sSub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𝑠</m:t>
                              </m:r>
                            </m:sup>
                          </m:sSubSup>
                        </m:e>
                      </m:d>
                      <m:sSup>
                        <m:sSupPr>
                          <m:ctrlPr>
                            <a:rPr kumimoji="1" lang="mr-IN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1" i="1">
                              <a:latin typeface="Cambria Math" charset="0"/>
                            </a:rPr>
                            <m:t>𝑱</m:t>
                          </m:r>
                        </m:e>
                        <m:sup>
                          <m:r>
                            <a:rPr kumimoji="1" lang="en-US" altLang="zh-CN" i="1">
                              <a:latin typeface="Cambria Math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7" name="文本框 8">
                <a:extLst>
                  <a:ext uri="{FF2B5EF4-FFF2-40B4-BE49-F238E27FC236}">
                    <a16:creationId xmlns:a16="http://schemas.microsoft.com/office/drawing/2014/main" id="{92084A2B-81B4-6D42-84BC-325050BBE7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498" y="5175225"/>
                <a:ext cx="1820370" cy="474361"/>
              </a:xfrm>
              <a:prstGeom prst="rect">
                <a:avLst/>
              </a:prstGeom>
              <a:blipFill>
                <a:blip r:embed="rId8"/>
                <a:stretch>
                  <a:fillRect l="-3472" r="-694" b="-102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10">
                <a:extLst>
                  <a:ext uri="{FF2B5EF4-FFF2-40B4-BE49-F238E27FC236}">
                    <a16:creationId xmlns:a16="http://schemas.microsoft.com/office/drawing/2014/main" id="{2F1BEABA-81E0-9A48-84DF-9A94D9CF0D50}"/>
                  </a:ext>
                </a:extLst>
              </p:cNvPr>
              <p:cNvSpPr/>
              <p:nvPr/>
            </p:nvSpPr>
            <p:spPr>
              <a:xfrm>
                <a:off x="1358789" y="6002426"/>
                <a:ext cx="1673920" cy="6208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mr-IN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mr-IN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kumimoji="1" lang="en-US" altLang="zh-CN" i="1">
                              <a:latin typeface="Cambria Math" charset="0"/>
                            </a:rPr>
                            <m:t>𝑚</m:t>
                          </m:r>
                        </m:den>
                      </m:f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kumimoji="1" lang="mr-IN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1+</m:t>
                          </m:r>
                          <m:sSubSup>
                            <m:sSub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𝑠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8" name="矩形 10">
                <a:extLst>
                  <a:ext uri="{FF2B5EF4-FFF2-40B4-BE49-F238E27FC236}">
                    <a16:creationId xmlns:a16="http://schemas.microsoft.com/office/drawing/2014/main" id="{2F1BEABA-81E0-9A48-84DF-9A94D9CF0D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8789" y="6002426"/>
                <a:ext cx="1673920" cy="6208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文本框 12">
            <a:extLst>
              <a:ext uri="{FF2B5EF4-FFF2-40B4-BE49-F238E27FC236}">
                <a16:creationId xmlns:a16="http://schemas.microsoft.com/office/drawing/2014/main" id="{35A0CE15-5C8A-0446-A549-89BF4FA06FA6}"/>
              </a:ext>
            </a:extLst>
          </p:cNvPr>
          <p:cNvSpPr txBox="1"/>
          <p:nvPr/>
        </p:nvSpPr>
        <p:spPr>
          <a:xfrm>
            <a:off x="1071622" y="5642893"/>
            <a:ext cx="19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Galilean invariance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14">
                <a:extLst>
                  <a:ext uri="{FF2B5EF4-FFF2-40B4-BE49-F238E27FC236}">
                    <a16:creationId xmlns:a16="http://schemas.microsoft.com/office/drawing/2014/main" id="{89B2D4D1-D6E1-5347-9265-EA32C63AC0FC}"/>
                  </a:ext>
                </a:extLst>
              </p:cNvPr>
              <p:cNvSpPr/>
              <p:nvPr/>
            </p:nvSpPr>
            <p:spPr>
              <a:xfrm>
                <a:off x="3624534" y="6128164"/>
                <a:ext cx="8418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1" i="1">
                          <a:latin typeface="Cambria Math" charset="0"/>
                        </a:rPr>
                        <m:t>𝑱</m:t>
                      </m:r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kumimoji="1" lang="mr-IN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1" i="1">
                              <a:latin typeface="Cambria Math" charset="0"/>
                            </a:rPr>
                            <m:t>𝑱</m:t>
                          </m:r>
                        </m:e>
                        <m:sup>
                          <m:r>
                            <a:rPr kumimoji="1" lang="en-US" altLang="zh-CN" i="1">
                              <a:latin typeface="Cambria Math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0" name="矩形 14">
                <a:extLst>
                  <a:ext uri="{FF2B5EF4-FFF2-40B4-BE49-F238E27FC236}">
                    <a16:creationId xmlns:a16="http://schemas.microsoft.com/office/drawing/2014/main" id="{89B2D4D1-D6E1-5347-9265-EA32C63AC0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4534" y="6128164"/>
                <a:ext cx="841834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右箭头 15">
            <a:extLst>
              <a:ext uri="{FF2B5EF4-FFF2-40B4-BE49-F238E27FC236}">
                <a16:creationId xmlns:a16="http://schemas.microsoft.com/office/drawing/2014/main" id="{0577BD08-57AE-8D41-B357-A0AF4FC5E4D2}"/>
              </a:ext>
            </a:extLst>
          </p:cNvPr>
          <p:cNvSpPr/>
          <p:nvPr/>
        </p:nvSpPr>
        <p:spPr>
          <a:xfrm>
            <a:off x="3066354" y="6244817"/>
            <a:ext cx="401084" cy="13602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0">
            <a:extLst>
              <a:ext uri="{FF2B5EF4-FFF2-40B4-BE49-F238E27FC236}">
                <a16:creationId xmlns:a16="http://schemas.microsoft.com/office/drawing/2014/main" id="{D6C26925-F279-E346-996F-B02287D5E9B5}"/>
              </a:ext>
            </a:extLst>
          </p:cNvPr>
          <p:cNvSpPr txBox="1"/>
          <p:nvPr/>
        </p:nvSpPr>
        <p:spPr>
          <a:xfrm>
            <a:off x="1085217" y="5227739"/>
            <a:ext cx="1556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charge current</a:t>
            </a:r>
            <a:endParaRPr kumimoji="1" lang="zh-CN" alt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D41726-80F9-3F44-ABF1-F05A780CE703}"/>
              </a:ext>
            </a:extLst>
          </p:cNvPr>
          <p:cNvSpPr/>
          <p:nvPr/>
        </p:nvSpPr>
        <p:spPr>
          <a:xfrm>
            <a:off x="944324" y="3144790"/>
            <a:ext cx="3803948" cy="358568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8DB04F8-921D-7549-9189-C75BF8D3CE1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93" r="57556" b="10975"/>
          <a:stretch/>
        </p:blipFill>
        <p:spPr>
          <a:xfrm>
            <a:off x="8223291" y="4568899"/>
            <a:ext cx="2271059" cy="2136802"/>
          </a:xfrm>
          <a:prstGeom prst="rect">
            <a:avLst/>
          </a:prstGeom>
        </p:spPr>
      </p:pic>
      <p:pic>
        <p:nvPicPr>
          <p:cNvPr id="36" name="图片 27">
            <a:extLst>
              <a:ext uri="{FF2B5EF4-FFF2-40B4-BE49-F238E27FC236}">
                <a16:creationId xmlns:a16="http://schemas.microsoft.com/office/drawing/2014/main" id="{BF80AE2D-D343-0742-8F85-5926F58D7C9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4905" b="53027"/>
          <a:stretch/>
        </p:blipFill>
        <p:spPr>
          <a:xfrm>
            <a:off x="8309337" y="3431330"/>
            <a:ext cx="1905000" cy="7356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28">
                <a:extLst>
                  <a:ext uri="{FF2B5EF4-FFF2-40B4-BE49-F238E27FC236}">
                    <a16:creationId xmlns:a16="http://schemas.microsoft.com/office/drawing/2014/main" id="{70F2993A-F622-414F-86AB-A6E149A973B7}"/>
                  </a:ext>
                </a:extLst>
              </p:cNvPr>
              <p:cNvSpPr txBox="1"/>
              <p:nvPr/>
            </p:nvSpPr>
            <p:spPr>
              <a:xfrm>
                <a:off x="8498364" y="4238992"/>
                <a:ext cx="6112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±</m:t>
                      </m:r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𝐶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7" name="文本框 28">
                <a:extLst>
                  <a:ext uri="{FF2B5EF4-FFF2-40B4-BE49-F238E27FC236}">
                    <a16:creationId xmlns:a16="http://schemas.microsoft.com/office/drawing/2014/main" id="{70F2993A-F622-414F-86AB-A6E149A97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8364" y="4238992"/>
                <a:ext cx="611258" cy="276999"/>
              </a:xfrm>
              <a:prstGeom prst="rect">
                <a:avLst/>
              </a:prstGeom>
              <a:blipFill>
                <a:blip r:embed="rId13"/>
                <a:stretch>
                  <a:fillRect l="-2041" r="-612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>
            <a:extLst>
              <a:ext uri="{FF2B5EF4-FFF2-40B4-BE49-F238E27FC236}">
                <a16:creationId xmlns:a16="http://schemas.microsoft.com/office/drawing/2014/main" id="{56C58FA8-FD9B-1E4D-BCB7-E67664BEC8D7}"/>
              </a:ext>
            </a:extLst>
          </p:cNvPr>
          <p:cNvSpPr/>
          <p:nvPr/>
        </p:nvSpPr>
        <p:spPr>
          <a:xfrm>
            <a:off x="5705792" y="3326856"/>
            <a:ext cx="5211590" cy="340361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0BDD31E3-2ACA-AF42-8EE1-005526B710BC}"/>
              </a:ext>
            </a:extLst>
          </p:cNvPr>
          <p:cNvSpPr/>
          <p:nvPr/>
        </p:nvSpPr>
        <p:spPr>
          <a:xfrm>
            <a:off x="1263142" y="3962183"/>
            <a:ext cx="873938" cy="871369"/>
          </a:xfrm>
          <a:prstGeom prst="ellipse">
            <a:avLst/>
          </a:prstGeom>
          <a:solidFill>
            <a:srgbClr val="92D050">
              <a:alpha val="3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54E657BA-9224-6D4F-B85F-46FB2F4BCBD3}"/>
              </a:ext>
            </a:extLst>
          </p:cNvPr>
          <p:cNvSpPr/>
          <p:nvPr/>
        </p:nvSpPr>
        <p:spPr>
          <a:xfrm>
            <a:off x="1635081" y="4327257"/>
            <a:ext cx="182882" cy="19364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1" name="Straight Arrow Connector 15">
            <a:extLst>
              <a:ext uri="{FF2B5EF4-FFF2-40B4-BE49-F238E27FC236}">
                <a16:creationId xmlns:a16="http://schemas.microsoft.com/office/drawing/2014/main" id="{45025A03-F35C-1742-BF90-996B916FCD3C}"/>
              </a:ext>
            </a:extLst>
          </p:cNvPr>
          <p:cNvCxnSpPr/>
          <p:nvPr/>
        </p:nvCxnSpPr>
        <p:spPr>
          <a:xfrm flipV="1">
            <a:off x="1635082" y="4203103"/>
            <a:ext cx="269487" cy="317795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A9884768-D83B-A04E-A0DB-47B3F73FEB6C}"/>
              </a:ext>
            </a:extLst>
          </p:cNvPr>
          <p:cNvSpPr txBox="1"/>
          <p:nvPr/>
        </p:nvSpPr>
        <p:spPr>
          <a:xfrm>
            <a:off x="8922597" y="227303"/>
            <a:ext cx="3143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Hans" sz="1400" dirty="0">
                <a:solidFill>
                  <a:srgbClr val="0070C0"/>
                </a:solidFill>
              </a:rPr>
              <a:t>Shuai Chen, </a:t>
            </a:r>
            <a:r>
              <a:rPr kumimoji="1" lang="en-US" altLang="zh-Hans" sz="1400" dirty="0" err="1">
                <a:solidFill>
                  <a:srgbClr val="0070C0"/>
                </a:solidFill>
              </a:rPr>
              <a:t>Qingrui</a:t>
            </a:r>
            <a:r>
              <a:rPr kumimoji="1" lang="en-US" altLang="zh-Hans" sz="1400" dirty="0">
                <a:solidFill>
                  <a:srgbClr val="0070C0"/>
                </a:solidFill>
              </a:rPr>
              <a:t> Wang, Donna Sheng, ZYW  (2018)</a:t>
            </a:r>
            <a:endParaRPr kumimoji="1" lang="zh-CN" altLang="en-US" sz="1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8EF82163-850A-894D-B050-82709F11AD9D}"/>
                  </a:ext>
                </a:extLst>
              </p:cNvPr>
              <p:cNvSpPr/>
              <p:nvPr/>
            </p:nvSpPr>
            <p:spPr>
              <a:xfrm>
                <a:off x="5638725" y="2311198"/>
                <a:ext cx="3415369" cy="764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𝐼𝑚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↓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8EF82163-850A-894D-B050-82709F11AD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725" y="2311198"/>
                <a:ext cx="3415369" cy="764505"/>
              </a:xfrm>
              <a:prstGeom prst="rect">
                <a:avLst/>
              </a:prstGeom>
              <a:blipFill>
                <a:blip r:embed="rId14"/>
                <a:stretch>
                  <a:fillRect t="-121311" b="-168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584068D-2BC6-8F42-9D7D-B2FAE3432D43}"/>
              </a:ext>
            </a:extLst>
          </p:cNvPr>
          <p:cNvSpPr/>
          <p:nvPr/>
        </p:nvSpPr>
        <p:spPr>
          <a:xfrm>
            <a:off x="9261837" y="2446941"/>
            <a:ext cx="2326318" cy="4414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B1A3D1-3C29-D646-8208-D167707A89E9}"/>
              </a:ext>
            </a:extLst>
          </p:cNvPr>
          <p:cNvSpPr txBox="1"/>
          <p:nvPr/>
        </p:nvSpPr>
        <p:spPr>
          <a:xfrm>
            <a:off x="6155402" y="3496179"/>
            <a:ext cx="13550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Variational</a:t>
            </a:r>
          </a:p>
          <a:p>
            <a:r>
              <a:rPr lang="en-US" dirty="0"/>
              <a:t>Monte Carlo</a:t>
            </a:r>
          </a:p>
          <a:p>
            <a:r>
              <a:rPr lang="en-US" dirty="0"/>
              <a:t>calculation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1736C7AA-1783-194B-BAF8-3E87BE70A9F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4848" t="3085" r="6360" b="10701"/>
          <a:stretch/>
        </p:blipFill>
        <p:spPr>
          <a:xfrm>
            <a:off x="6191010" y="4694675"/>
            <a:ext cx="1983178" cy="198145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1FCB17-F10F-4844-8F60-1BA691971BB6}"/>
              </a:ext>
            </a:extLst>
          </p:cNvPr>
          <p:cNvCxnSpPr/>
          <p:nvPr/>
        </p:nvCxnSpPr>
        <p:spPr>
          <a:xfrm>
            <a:off x="5068846" y="115910"/>
            <a:ext cx="0" cy="674209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74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37" grpId="0"/>
      <p:bldP spid="37" grpId="1"/>
      <p:bldP spid="38" grpId="0" animBg="1"/>
      <p:bldP spid="2" grpId="0"/>
      <p:bldP spid="42" grpId="0"/>
      <p:bldP spid="3" grpId="0" animBg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DBDDFEB-243F-CE4A-8030-648A95CDA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92" y="2738369"/>
            <a:ext cx="3709647" cy="20436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D5007D-471F-8B4B-B648-57D83AEE7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101" y="1290139"/>
            <a:ext cx="3636132" cy="9051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D00D93-6F84-1D47-B2F0-408495BAD669}"/>
              </a:ext>
            </a:extLst>
          </p:cNvPr>
          <p:cNvSpPr txBox="1"/>
          <p:nvPr/>
        </p:nvSpPr>
        <p:spPr>
          <a:xfrm>
            <a:off x="1110723" y="782646"/>
            <a:ext cx="352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quasiparticle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7BF447-E1C5-A842-A823-3E0162C641FC}"/>
              </a:ext>
            </a:extLst>
          </p:cNvPr>
          <p:cNvSpPr/>
          <p:nvPr/>
        </p:nvSpPr>
        <p:spPr>
          <a:xfrm>
            <a:off x="812303" y="456622"/>
            <a:ext cx="3731930" cy="173864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12A597-0ED2-1345-9A0E-9BE6DC8A0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812" y="29814"/>
            <a:ext cx="3594708" cy="31032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F806AC-D3F6-C047-930D-6B51ECE96D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2788" y="3150384"/>
            <a:ext cx="5170531" cy="37422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3FD0BC-EF6F-D24B-99AA-5F85A5E590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9127" y="565571"/>
            <a:ext cx="3189269" cy="189764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237344C-65C1-0C49-86A9-98D3F59CDB5A}"/>
              </a:ext>
            </a:extLst>
          </p:cNvPr>
          <p:cNvSpPr txBox="1"/>
          <p:nvPr/>
        </p:nvSpPr>
        <p:spPr>
          <a:xfrm>
            <a:off x="182974" y="2532250"/>
            <a:ext cx="2954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VMC vs.  DMRG</a:t>
            </a:r>
          </a:p>
        </p:txBody>
      </p:sp>
      <p:sp>
        <p:nvSpPr>
          <p:cNvPr id="20" name="矩形 24">
            <a:extLst>
              <a:ext uri="{FF2B5EF4-FFF2-40B4-BE49-F238E27FC236}">
                <a16:creationId xmlns:a16="http://schemas.microsoft.com/office/drawing/2014/main" id="{7B76B083-6D1F-2841-A65B-4B114667672D}"/>
              </a:ext>
            </a:extLst>
          </p:cNvPr>
          <p:cNvSpPr/>
          <p:nvPr/>
        </p:nvSpPr>
        <p:spPr>
          <a:xfrm>
            <a:off x="771022" y="4832329"/>
            <a:ext cx="2022602" cy="188622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椭圆 25">
            <a:extLst>
              <a:ext uri="{FF2B5EF4-FFF2-40B4-BE49-F238E27FC236}">
                <a16:creationId xmlns:a16="http://schemas.microsoft.com/office/drawing/2014/main" id="{A4825C8B-C6FC-084F-B70C-802201B62177}"/>
              </a:ext>
            </a:extLst>
          </p:cNvPr>
          <p:cNvSpPr/>
          <p:nvPr/>
        </p:nvSpPr>
        <p:spPr>
          <a:xfrm>
            <a:off x="2230238" y="6184789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椭圆 26">
            <a:extLst>
              <a:ext uri="{FF2B5EF4-FFF2-40B4-BE49-F238E27FC236}">
                <a16:creationId xmlns:a16="http://schemas.microsoft.com/office/drawing/2014/main" id="{F99DAD54-03A1-0D46-92E4-79CAACC91B95}"/>
              </a:ext>
            </a:extLst>
          </p:cNvPr>
          <p:cNvSpPr/>
          <p:nvPr/>
        </p:nvSpPr>
        <p:spPr>
          <a:xfrm>
            <a:off x="1207688" y="6151942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7">
            <a:extLst>
              <a:ext uri="{FF2B5EF4-FFF2-40B4-BE49-F238E27FC236}">
                <a16:creationId xmlns:a16="http://schemas.microsoft.com/office/drawing/2014/main" id="{5B3CADA9-E3BA-F04F-86A1-C3D35695CB3F}"/>
              </a:ext>
            </a:extLst>
          </p:cNvPr>
          <p:cNvSpPr/>
          <p:nvPr/>
        </p:nvSpPr>
        <p:spPr>
          <a:xfrm>
            <a:off x="1207525" y="5253298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椭圆 28">
            <a:extLst>
              <a:ext uri="{FF2B5EF4-FFF2-40B4-BE49-F238E27FC236}">
                <a16:creationId xmlns:a16="http://schemas.microsoft.com/office/drawing/2014/main" id="{186FA641-590E-1F4C-A2FC-BF61426FB4B3}"/>
              </a:ext>
            </a:extLst>
          </p:cNvPr>
          <p:cNvSpPr/>
          <p:nvPr/>
        </p:nvSpPr>
        <p:spPr>
          <a:xfrm>
            <a:off x="2231436" y="5254796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Diamond 24">
            <a:extLst>
              <a:ext uri="{FF2B5EF4-FFF2-40B4-BE49-F238E27FC236}">
                <a16:creationId xmlns:a16="http://schemas.microsoft.com/office/drawing/2014/main" id="{033FB2FD-C660-7746-8DDE-C65D81E52C3C}"/>
              </a:ext>
            </a:extLst>
          </p:cNvPr>
          <p:cNvSpPr/>
          <p:nvPr/>
        </p:nvSpPr>
        <p:spPr>
          <a:xfrm>
            <a:off x="771022" y="4810557"/>
            <a:ext cx="2022602" cy="1886224"/>
          </a:xfrm>
          <a:prstGeom prst="diamon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B05B6D2-1111-A44C-9187-A3CC81E92C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3319" y="3840756"/>
            <a:ext cx="3768681" cy="1983145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28335FD-5B70-A94F-885B-8A98EC6329E3}"/>
              </a:ext>
            </a:extLst>
          </p:cNvPr>
          <p:cNvSpPr/>
          <p:nvPr/>
        </p:nvSpPr>
        <p:spPr>
          <a:xfrm>
            <a:off x="6877318" y="2034862"/>
            <a:ext cx="682581" cy="4283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443838-BA6A-A24E-8296-51D5BF11DD9F}"/>
              </a:ext>
            </a:extLst>
          </p:cNvPr>
          <p:cNvSpPr txBox="1"/>
          <p:nvPr/>
        </p:nvSpPr>
        <p:spPr>
          <a:xfrm>
            <a:off x="9156879" y="6285695"/>
            <a:ext cx="2413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Shuai Chen, et al (2018)</a:t>
            </a:r>
          </a:p>
        </p:txBody>
      </p:sp>
    </p:spTree>
    <p:extLst>
      <p:ext uri="{BB962C8B-B14F-4D97-AF65-F5344CB8AC3E}">
        <p14:creationId xmlns:p14="http://schemas.microsoft.com/office/powerpoint/2010/main" val="339247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0" grpId="1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urrent_dmr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139" y="1761747"/>
            <a:ext cx="8148256" cy="2394519"/>
          </a:xfrm>
          <a:prstGeom prst="rect">
            <a:avLst/>
          </a:prstGeom>
        </p:spPr>
      </p:pic>
      <p:pic>
        <p:nvPicPr>
          <p:cNvPr id="8" name="图片 7" descr="current_dmrg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8" t="5541" r="32203"/>
          <a:stretch/>
        </p:blipFill>
        <p:spPr>
          <a:xfrm>
            <a:off x="7823271" y="4408813"/>
            <a:ext cx="2413125" cy="2381763"/>
          </a:xfrm>
          <a:prstGeom prst="rect">
            <a:avLst/>
          </a:prstGeom>
        </p:spPr>
      </p:pic>
      <p:graphicFrame>
        <p:nvGraphicFramePr>
          <p:cNvPr id="9" name="对象 8"/>
          <p:cNvGraphicFramePr>
            <a:graphicFrameLocks noChangeAspect="1"/>
          </p:cNvGraphicFramePr>
          <p:nvPr>
            <p:extLst/>
          </p:nvPr>
        </p:nvGraphicFramePr>
        <p:xfrm>
          <a:off x="6032500" y="3524250"/>
          <a:ext cx="127000" cy="45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98" name="Equation" r:id="rId5" imgW="127000" imgH="190500" progId="Equation.DSMT4">
                  <p:embed/>
                </p:oleObj>
              </mc:Choice>
              <mc:Fallback>
                <p:oleObj name="Equation" r:id="rId5" imgW="127000" imgH="19050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32500" y="3524250"/>
                        <a:ext cx="127000" cy="457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/>
          </p:nvPr>
        </p:nvGraphicFramePr>
        <p:xfrm>
          <a:off x="6953251" y="4703763"/>
          <a:ext cx="931863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99" name="Equation" r:id="rId7" imgW="482600" imgH="444500" progId="Equation.DSMT4">
                  <p:embed/>
                </p:oleObj>
              </mc:Choice>
              <mc:Fallback>
                <p:oleObj name="Equation" r:id="rId7" imgW="482600" imgH="444500" progId="Equation.DSMT4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53251" y="4703763"/>
                        <a:ext cx="931863" cy="855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>
          <a:xfrm>
            <a:off x="6729386" y="4288019"/>
            <a:ext cx="3834885" cy="2502557"/>
          </a:xfrm>
          <a:prstGeom prst="rect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6" name="图片 1">
            <a:extLst>
              <a:ext uri="{FF2B5EF4-FFF2-40B4-BE49-F238E27FC236}">
                <a16:creationId xmlns:a16="http://schemas.microsoft.com/office/drawing/2014/main" id="{07D0A9DB-757C-494D-B036-E23295C5B5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7982" y="40850"/>
            <a:ext cx="3581400" cy="1617649"/>
          </a:xfrm>
          <a:prstGeom prst="rect">
            <a:avLst/>
          </a:prstGeom>
        </p:spPr>
      </p:pic>
      <p:pic>
        <p:nvPicPr>
          <p:cNvPr id="17" name="图片 4" descr="charge_current.pdf">
            <a:extLst>
              <a:ext uri="{FF2B5EF4-FFF2-40B4-BE49-F238E27FC236}">
                <a16:creationId xmlns:a16="http://schemas.microsoft.com/office/drawing/2014/main" id="{D87D6AA9-FAF1-134C-979A-4AE962688B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969" y="152985"/>
            <a:ext cx="3097716" cy="1356214"/>
          </a:xfrm>
          <a:prstGeom prst="rect">
            <a:avLst/>
          </a:prstGeom>
        </p:spPr>
      </p:pic>
      <p:graphicFrame>
        <p:nvGraphicFramePr>
          <p:cNvPr id="18" name="对象 11">
            <a:extLst>
              <a:ext uri="{FF2B5EF4-FFF2-40B4-BE49-F238E27FC236}">
                <a16:creationId xmlns:a16="http://schemas.microsoft.com/office/drawing/2014/main" id="{B88297BD-140D-0D4E-9EE5-2713C671B027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539747" y="605774"/>
          <a:ext cx="1111424" cy="54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00" name="Equation" r:id="rId11" imgW="495300" imgH="241300" progId="Equation.DSMT4">
                  <p:embed/>
                </p:oleObj>
              </mc:Choice>
              <mc:Fallback>
                <p:oleObj name="Equation" r:id="rId11" imgW="495300" imgH="241300" progId="Equation.DSMT4">
                  <p:embed/>
                  <p:pic>
                    <p:nvPicPr>
                      <p:cNvPr id="18" name="对象 11">
                        <a:extLst>
                          <a:ext uri="{FF2B5EF4-FFF2-40B4-BE49-F238E27FC236}">
                            <a16:creationId xmlns:a16="http://schemas.microsoft.com/office/drawing/2014/main" id="{B88297BD-140D-0D4E-9EE5-2713C671B0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39747" y="605774"/>
                        <a:ext cx="1111424" cy="541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>
            <a:extLst>
              <a:ext uri="{FF2B5EF4-FFF2-40B4-BE49-F238E27FC236}">
                <a16:creationId xmlns:a16="http://schemas.microsoft.com/office/drawing/2014/main" id="{BD655690-A440-4C4A-81AC-7EF1347CC67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99630" y="4431702"/>
            <a:ext cx="4378104" cy="22554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53A8C8-8914-FA4C-AF62-B221DD0E9577}"/>
              </a:ext>
            </a:extLst>
          </p:cNvPr>
          <p:cNvSpPr txBox="1"/>
          <p:nvPr/>
        </p:nvSpPr>
        <p:spPr>
          <a:xfrm>
            <a:off x="508000" y="798286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 x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6B5A65-08CC-0743-84B0-138A2C9FEC4F}"/>
              </a:ext>
            </a:extLst>
          </p:cNvPr>
          <p:cNvSpPr txBox="1"/>
          <p:nvPr/>
        </p:nvSpPr>
        <p:spPr>
          <a:xfrm>
            <a:off x="595086" y="2656114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 x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EB1716-08AF-F446-9515-EFA5004E9BD3}"/>
              </a:ext>
            </a:extLst>
          </p:cNvPr>
          <p:cNvSpPr txBox="1"/>
          <p:nvPr/>
        </p:nvSpPr>
        <p:spPr>
          <a:xfrm>
            <a:off x="261257" y="5239657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 x 8</a:t>
            </a:r>
          </a:p>
        </p:txBody>
      </p:sp>
    </p:spTree>
    <p:extLst>
      <p:ext uri="{BB962C8B-B14F-4D97-AF65-F5344CB8AC3E}">
        <p14:creationId xmlns:p14="http://schemas.microsoft.com/office/powerpoint/2010/main" val="29520738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993853" y="190109"/>
                <a:ext cx="11198147" cy="85347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   </a:t>
                </a:r>
                <a:r>
                  <a:rPr kumimoji="1" lang="en-US" altLang="zh-CN" sz="2400" dirty="0">
                    <a:solidFill>
                      <a:srgbClr val="C00000"/>
                    </a:solidFill>
                    <a:latin typeface="Comic Sans MS" charset="0"/>
                  </a:rPr>
                  <a:t> 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sz="2000" dirty="0"/>
                  <a:t>    no double occupancy constraint </a:t>
                </a:r>
              </a:p>
              <a:p>
                <a:r>
                  <a:rPr kumimoji="1" lang="en-US" altLang="zh-CN" dirty="0"/>
                  <a:t>    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en-US" altLang="zh-CN" dirty="0"/>
                  <a:t>     </a:t>
                </a:r>
                <a:r>
                  <a:rPr kumimoji="1" lang="en-US" altLang="zh-CN" sz="2000" dirty="0"/>
                  <a:t>(statistic) sign free at half-filling</a:t>
                </a:r>
              </a:p>
              <a:p>
                <a:endParaRPr kumimoji="1" lang="en-US" altLang="zh-CN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en-US" altLang="zh-CN" dirty="0"/>
                  <a:t>     </a:t>
                </a:r>
                <a:r>
                  <a:rPr kumimoji="1" lang="en-US" altLang="zh-CN" sz="2000" dirty="0"/>
                  <a:t>emergent phase string sign structure upon doping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  </a:t>
                </a:r>
              </a:p>
              <a:p>
                <a:r>
                  <a:rPr kumimoji="1" lang="en-US" altLang="zh-CN" dirty="0"/>
                  <a:t>      </a:t>
                </a:r>
                <a:r>
                  <a:rPr kumimoji="1" lang="en-US" altLang="zh-CN" sz="2000" dirty="0"/>
                  <a:t>1) one-hole variational ground state </a:t>
                </a:r>
              </a:p>
              <a:p>
                <a:endParaRPr kumimoji="1" lang="en-US" altLang="zh-CN" sz="2000" dirty="0"/>
              </a:p>
              <a:p>
                <a:r>
                  <a:rPr kumimoji="1" lang="en-US" altLang="zh-CN" sz="20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000" b="0" i="0" smtClean="0">
                        <a:latin typeface="Cambria Math" panose="02040503050406030204" pitchFamily="18" charset="0"/>
                      </a:rPr>
                      <m:t>              </m:t>
                    </m:r>
                    <m:r>
                      <a:rPr kumimoji="1" lang="en-US" altLang="zh-CN" sz="20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2000" dirty="0"/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kumimoji="1" lang="en-US" altLang="zh-CN" sz="200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kumimoji="1" lang="en-US" altLang="zh-CN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kumimoji="1" lang="en-US" altLang="zh-CN" sz="20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kumimoji="1" lang="en-US" altLang="zh-CN" sz="2000" b="0" i="1" dirty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  <m:r>
                          <a:rPr kumimoji="1" lang="en-US" altLang="zh-CN" sz="20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kumimoji="1" lang="en-US" altLang="zh-CN" sz="20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kumimoji="1" lang="en-US" altLang="zh-CN" sz="20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kumimoji="1" lang="en-US" altLang="zh-CN" sz="20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↓</m:t>
                            </m:r>
                          </m:sub>
                        </m:sSub>
                      </m:e>
                    </m:nary>
                  </m:oMath>
                </a14:m>
                <a:r>
                  <a:rPr kumimoji="1" lang="en-US" altLang="zh-CN" sz="20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0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kumimoji="1" lang="en-US" altLang="zh-CN" sz="2000" b="0" i="1" smtClean="0">
                        <a:latin typeface="Cambria Math" panose="02040503050406030204" pitchFamily="18" charset="0"/>
                      </a:rPr>
                      <m:t>,         </m:t>
                    </m:r>
                    <m:r>
                      <a:rPr kumimoji="1" lang="en-US" altLang="zh-CN" sz="2000" b="0" i="0" dirty="0" smtClean="0">
                        <a:latin typeface="Cambria Math" panose="02040503050406030204" pitchFamily="18" charset="0"/>
                      </a:rPr>
                      <m:t>                                                         </m:t>
                    </m:r>
                    <m:r>
                      <a:rPr kumimoji="1" lang="en-US" altLang="zh-CN" sz="20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200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1" lang="en-US" altLang="zh-CN" sz="20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↓</m:t>
                            </m:r>
                          </m:sub>
                        </m:sSub>
                      </m:e>
                    </m:nary>
                    <m:r>
                      <m:rPr>
                        <m:nor/>
                      </m:rPr>
                      <a:rPr kumimoji="1" lang="en-US" altLang="zh-CN" sz="2000" dirty="0"/>
                      <m:t> </m:t>
                    </m:r>
                    <m:r>
                      <a:rPr kumimoji="1" lang="en-US" altLang="zh-CN" sz="20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kumimoji="1" lang="en-US" altLang="zh-CN" sz="2000" dirty="0"/>
              </a:p>
              <a:p>
                <a:endParaRPr kumimoji="1" lang="en-US" altLang="zh-CN" sz="2000" dirty="0"/>
              </a:p>
              <a:p>
                <a:r>
                  <a:rPr kumimoji="1" lang="en-US" altLang="zh-CN" sz="20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000" b="0" i="0" smtClean="0">
                        <a:latin typeface="Cambria Math" panose="02040503050406030204" pitchFamily="18" charset="0"/>
                      </a:rPr>
                      <m:t>                  </m:t>
                    </m:r>
                    <m:r>
                      <a:rPr kumimoji="1" lang="en-US" altLang="zh-CN" sz="20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2000" dirty="0"/>
                  <a:t>   half-filling ground state         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e>
                      <m:sub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↓</m:t>
                        </m:r>
                      </m:sub>
                    </m:sSub>
                    <m:r>
                      <a:rPr kumimoji="1" lang="en-US" altLang="zh-CN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US" altLang="zh-CN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acc>
                          <m:accPr>
                            <m:chr m:val="̂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acc>
                      </m:sup>
                    </m:sSup>
                  </m:oMath>
                </a14:m>
                <a:r>
                  <a:rPr kumimoji="1" lang="en-US" altLang="zh-CN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↓</m:t>
                        </m:r>
                      </m:sub>
                    </m:sSub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acc>
                          <m:accPr>
                            <m:chr m:val="̂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acc>
                      </m:sup>
                    </m:sSup>
                  </m:oMath>
                </a14:m>
                <a:r>
                  <a:rPr kumimoji="1" lang="en-US" altLang="zh-CN" sz="2000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↓</m:t>
                        </m:r>
                      </m:sub>
                    </m:sSub>
                    <m:sSup>
                      <m:sSupPr>
                        <m:ctrlPr>
                          <a:rPr kumimoji="1" lang="en-US" altLang="zh-CN" sz="2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kumimoji="1" lang="en-US" altLang="zh-CN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l-GR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altLang="zh-CN" sz="2000" dirty="0"/>
                  <a:t> </a:t>
                </a:r>
              </a:p>
              <a:p>
                <a:endParaRPr kumimoji="1" lang="en-US" altLang="zh-CN" sz="2000" dirty="0"/>
              </a:p>
              <a:p>
                <a:endParaRPr kumimoji="1" lang="en-US" altLang="zh-CN" sz="2000" dirty="0"/>
              </a:p>
              <a:p>
                <a:r>
                  <a:rPr kumimoji="1" lang="en-US" altLang="zh-CN" sz="2000" dirty="0"/>
                  <a:t>       </a:t>
                </a:r>
              </a:p>
              <a:p>
                <a:r>
                  <a:rPr kumimoji="1" lang="en-US" altLang="zh-CN" sz="2000" dirty="0"/>
                  <a:t>      2) two-hole variational ground state</a:t>
                </a:r>
              </a:p>
              <a:p>
                <a:endParaRPr kumimoji="1" lang="en-US" altLang="zh-CN" sz="2000" dirty="0"/>
              </a:p>
              <a:p>
                <a:r>
                  <a:rPr kumimoji="1" lang="en-US" altLang="zh-CN" sz="2000" dirty="0"/>
                  <a:t>                      </a:t>
                </a:r>
                <a14:m>
                  <m:oMath xmlns:m="http://schemas.openxmlformats.org/officeDocument/2006/math">
                    <m:r>
                      <a:rPr kumimoji="1" lang="en-US" altLang="zh-CN" sz="2000" i="1">
                        <a:latin typeface="Cambria Math" panose="02040503050406030204" pitchFamily="18" charset="0"/>
                      </a:rPr>
                      <m:t>     </m:t>
                    </m:r>
                    <m:r>
                      <a:rPr kumimoji="1" lang="en-US" altLang="zh-CN" sz="2000" dirty="0">
                        <a:latin typeface="Cambria Math" panose="02040503050406030204" pitchFamily="18" charset="0"/>
                      </a:rPr>
                      <m:t>  </m:t>
                    </m:r>
                    <m:r>
                      <a:rPr kumimoji="1" lang="en-US" altLang="zh-CN" sz="20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2000" dirty="0"/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̃"/>
                                    <m:ctrlPr>
                                      <a:rPr kumimoji="1" lang="en-US" altLang="zh-CN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̃"/>
                                    <m:ctrlPr>
                                      <a:rPr kumimoji="1" lang="en-US" altLang="zh-CN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1" lang="en-US" altLang="zh-CN" sz="2000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↓</m:t>
                                </m:r>
                              </m:sub>
                            </m:sSub>
                          </m:e>
                        </m:nary>
                      </m:e>
                    </m:d>
                    <m:r>
                      <a:rPr kumimoji="1" lang="en-US" altLang="zh-CN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0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zh-CN" altLang="en-US" sz="2000" dirty="0"/>
                  <a:t>，                            </a:t>
                </a:r>
                <a:r>
                  <a:rPr kumimoji="1" lang="en-US" altLang="zh-CN" sz="20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0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2000" dirty="0"/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kumimoji="1" lang="en-US" altLang="zh-CN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↓</m:t>
                                </m:r>
                              </m:sub>
                            </m:sSub>
                          </m:e>
                        </m:nary>
                      </m:e>
                    </m:d>
                    <m:r>
                      <a:rPr kumimoji="1" lang="en-US" altLang="zh-CN" sz="20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kumimoji="1" lang="en-US" altLang="zh-CN" sz="2000" dirty="0"/>
              </a:p>
              <a:p>
                <a:endParaRPr kumimoji="1" lang="en-US" altLang="zh-CN" sz="2000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zh-CN" altLang="en-US" dirty="0"/>
              </a:p>
              <a:p>
                <a:endParaRPr kumimoji="1" lang="zh-CN" altLang="en-US" dirty="0"/>
              </a:p>
              <a:p>
                <a:r>
                  <a:rPr kumimoji="1" lang="zh-CN" altLang="en-US" dirty="0">
                    <a:solidFill>
                      <a:srgbClr val="C00000"/>
                    </a:solidFill>
                  </a:rPr>
                  <a:t>     </a:t>
                </a:r>
                <a:r>
                  <a:rPr kumimoji="1" lang="en-US" altLang="zh-CN" dirty="0">
                    <a:solidFill>
                      <a:srgbClr val="C00000"/>
                    </a:solidFill>
                  </a:rPr>
                  <a:t> </a:t>
                </a:r>
                <a:endParaRPr kumimoji="1" lang="en-US" altLang="zh-C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853" y="190109"/>
                <a:ext cx="11198147" cy="8534709"/>
              </a:xfrm>
              <a:prstGeom prst="rect">
                <a:avLst/>
              </a:prstGeom>
              <a:blipFill>
                <a:blip r:embed="rId4"/>
                <a:stretch>
                  <a:fillRect l="-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65963CE8-8ADD-CB43-BAFD-0C46E46465A8}"/>
              </a:ext>
            </a:extLst>
          </p:cNvPr>
          <p:cNvSpPr/>
          <p:nvPr/>
        </p:nvSpPr>
        <p:spPr>
          <a:xfrm>
            <a:off x="7942065" y="4035741"/>
            <a:ext cx="3360662" cy="778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8EB4D1-0E43-7547-86C4-5A63CC158DED}"/>
              </a:ext>
            </a:extLst>
          </p:cNvPr>
          <p:cNvSpPr/>
          <p:nvPr/>
        </p:nvSpPr>
        <p:spPr>
          <a:xfrm>
            <a:off x="993853" y="465112"/>
            <a:ext cx="9084340" cy="1855787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D8C8C96-E9D2-9348-8471-53B9571EBF7A}"/>
                  </a:ext>
                </a:extLst>
              </p:cNvPr>
              <p:cNvSpPr/>
              <p:nvPr/>
            </p:nvSpPr>
            <p:spPr>
              <a:xfrm>
                <a:off x="7369664" y="1758565"/>
                <a:ext cx="1854995" cy="4444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0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0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2000" dirty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acc>
                          <m:accPr>
                            <m:chr m:val="̂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acc>
                      </m:sup>
                    </m:sSup>
                    <m:r>
                      <a:rPr lang="el-GR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00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D8C8C96-E9D2-9348-8471-53B9571EBF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9664" y="1758565"/>
                <a:ext cx="1854995" cy="444417"/>
              </a:xfrm>
              <a:prstGeom prst="rect">
                <a:avLst/>
              </a:prstGeom>
              <a:blipFill>
                <a:blip r:embed="rId5"/>
                <a:stretch>
                  <a:fillRect t="-91667" r="-13605" b="-15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1EBB941A-34B7-FC41-BB0C-E8BCB5A9232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612326" y="3707410"/>
          <a:ext cx="1434383" cy="543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101" name="公式" r:id="rId6" imgW="977760" imgH="368280" progId="Equation.3">
                  <p:embed/>
                </p:oleObj>
              </mc:Choice>
              <mc:Fallback>
                <p:oleObj name="公式" r:id="rId6" imgW="977760" imgH="368280" progId="Equation.3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1EBB941A-34B7-FC41-BB0C-E8BCB5A923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2326" y="3707410"/>
                        <a:ext cx="1434383" cy="543902"/>
                      </a:xfrm>
                      <a:prstGeom prst="rect">
                        <a:avLst/>
                      </a:prstGeom>
                      <a:solidFill>
                        <a:srgbClr val="CCFFCC">
                          <a:alpha val="55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0">
            <a:extLst>
              <a:ext uri="{FF2B5EF4-FFF2-40B4-BE49-F238E27FC236}">
                <a16:creationId xmlns:a16="http://schemas.microsoft.com/office/drawing/2014/main" id="{EA008C63-2ECF-4B41-99B2-63C716233EB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559114" y="4415848"/>
          <a:ext cx="2064297" cy="550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102" name="Equation" r:id="rId8" imgW="1384200" imgH="368280" progId="Equation.3">
                  <p:embed/>
                </p:oleObj>
              </mc:Choice>
              <mc:Fallback>
                <p:oleObj name="Equation" r:id="rId8" imgW="1384200" imgH="368280" progId="Equation.3">
                  <p:embed/>
                  <p:pic>
                    <p:nvPicPr>
                      <p:cNvPr id="9" name="Object 10">
                        <a:extLst>
                          <a:ext uri="{FF2B5EF4-FFF2-40B4-BE49-F238E27FC236}">
                            <a16:creationId xmlns:a16="http://schemas.microsoft.com/office/drawing/2014/main" id="{EA008C63-2ECF-4B41-99B2-63C716233E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9114" y="4415848"/>
                        <a:ext cx="2064297" cy="550227"/>
                      </a:xfrm>
                      <a:prstGeom prst="rect">
                        <a:avLst/>
                      </a:prstGeom>
                      <a:solidFill>
                        <a:srgbClr val="CCFFCC">
                          <a:alpha val="53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2">
            <a:extLst>
              <a:ext uri="{FF2B5EF4-FFF2-40B4-BE49-F238E27FC236}">
                <a16:creationId xmlns:a16="http://schemas.microsoft.com/office/drawing/2014/main" id="{F80E3061-86D4-7246-B441-C8EB596505B6}"/>
              </a:ext>
            </a:extLst>
          </p:cNvPr>
          <p:cNvSpPr/>
          <p:nvPr/>
        </p:nvSpPr>
        <p:spPr>
          <a:xfrm>
            <a:off x="1160107" y="5240827"/>
            <a:ext cx="9108357" cy="1450654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122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3DC4CB8-09E6-0746-ACE3-31A10F41D135}"/>
              </a:ext>
            </a:extLst>
          </p:cNvPr>
          <p:cNvSpPr/>
          <p:nvPr/>
        </p:nvSpPr>
        <p:spPr>
          <a:xfrm>
            <a:off x="1475752" y="436283"/>
            <a:ext cx="59928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>
                <a:solidFill>
                  <a:srgbClr val="C00000"/>
                </a:solidFill>
              </a:rPr>
              <a:t>Two-hole ground state of the t-J model </a:t>
            </a:r>
            <a:endParaRPr kumimoji="1" lang="zh-CN" altLang="en-US" sz="2800" dirty="0">
              <a:solidFill>
                <a:srgbClr val="C00000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0E06132-E587-BC42-AFFA-60378C48A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847" y="2640811"/>
            <a:ext cx="2514600" cy="774700"/>
          </a:xfrm>
          <a:prstGeom prst="rect">
            <a:avLst/>
          </a:prstGeom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6DE3F508-1CB7-454E-8A4D-AB0F9B3329CA}"/>
              </a:ext>
            </a:extLst>
          </p:cNvPr>
          <p:cNvSpPr/>
          <p:nvPr/>
        </p:nvSpPr>
        <p:spPr>
          <a:xfrm>
            <a:off x="1185890" y="1986761"/>
            <a:ext cx="2786743" cy="157117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F55D5E35-32E5-AB49-AE18-34B9AB2E98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618" y="2043062"/>
            <a:ext cx="2311400" cy="635000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E93EBBFA-54B6-C84D-8A85-0CA3EB3164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618" y="2820482"/>
            <a:ext cx="2476500" cy="774700"/>
          </a:xfrm>
          <a:prstGeom prst="rect">
            <a:avLst/>
          </a:prstGeom>
        </p:spPr>
      </p:pic>
      <p:sp>
        <p:nvSpPr>
          <p:cNvPr id="9" name="Rectangle 9">
            <a:extLst>
              <a:ext uri="{FF2B5EF4-FFF2-40B4-BE49-F238E27FC236}">
                <a16:creationId xmlns:a16="http://schemas.microsoft.com/office/drawing/2014/main" id="{3B7529AC-0E31-5244-BD48-53FA323BC317}"/>
              </a:ext>
            </a:extLst>
          </p:cNvPr>
          <p:cNvSpPr/>
          <p:nvPr/>
        </p:nvSpPr>
        <p:spPr>
          <a:xfrm>
            <a:off x="6422033" y="1986761"/>
            <a:ext cx="2786743" cy="157117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AAF056E-F1E0-1247-8203-0CEBFD1DF352}"/>
              </a:ext>
            </a:extLst>
          </p:cNvPr>
          <p:cNvSpPr txBox="1"/>
          <p:nvPr/>
        </p:nvSpPr>
        <p:spPr>
          <a:xfrm>
            <a:off x="903980" y="1147295"/>
            <a:ext cx="3372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0070C0"/>
                </a:solidFill>
              </a:rPr>
              <a:t>RVB-like </a:t>
            </a:r>
            <a:r>
              <a:rPr kumimoji="1" lang="en-US" altLang="zh-CN" dirty="0" err="1">
                <a:solidFill>
                  <a:srgbClr val="0070C0"/>
                </a:solidFill>
              </a:rPr>
              <a:t>variational</a:t>
            </a:r>
            <a:r>
              <a:rPr kumimoji="1" lang="en-US" altLang="zh-CN" dirty="0">
                <a:solidFill>
                  <a:srgbClr val="0070C0"/>
                </a:solidFill>
              </a:rPr>
              <a:t> wave function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2B9A9FE-4289-E949-8061-AAE1D31DC141}"/>
              </a:ext>
            </a:extLst>
          </p:cNvPr>
          <p:cNvSpPr txBox="1"/>
          <p:nvPr/>
        </p:nvSpPr>
        <p:spPr>
          <a:xfrm>
            <a:off x="6121658" y="1147295"/>
            <a:ext cx="4517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0070C0"/>
                </a:solidFill>
              </a:rPr>
              <a:t>The present two-hole state with sign structure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87B3F372-E8EF-C64E-8EA1-C8ABD32DB23D}"/>
                  </a:ext>
                </a:extLst>
              </p:cNvPr>
              <p:cNvSpPr/>
              <p:nvPr/>
            </p:nvSpPr>
            <p:spPr>
              <a:xfrm>
                <a:off x="6592074" y="3838331"/>
                <a:ext cx="2518766" cy="4444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  <m:r>
                          <a:rPr kumimoji="1" lang="en-US" altLang="zh-CN" sz="2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acc>
                          <m:accPr>
                            <m:chr m:val="̃"/>
                            <m:ctrlPr>
                              <a:rPr kumimoji="1" lang="en-US" altLang="zh-CN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e>
                      <m:sub>
                        <m:r>
                          <a:rPr kumimoji="1" lang="en-US" altLang="zh-CN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kumimoji="1" lang="en-US" altLang="zh-CN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sub>
                    </m:sSub>
                  </m:oMath>
                </a14:m>
                <a:r>
                  <a:rPr lang="en-US" altLang="zh-CN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l-GR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</m:sSup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87B3F372-E8EF-C64E-8EA1-C8ABD32DB2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2074" y="3838331"/>
                <a:ext cx="2518766" cy="4444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45AB0513-B484-944C-B7D6-B1F39CF0E7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0377602"/>
              </p:ext>
            </p:extLst>
          </p:nvPr>
        </p:nvGraphicFramePr>
        <p:xfrm>
          <a:off x="1698476" y="3769527"/>
          <a:ext cx="1761570" cy="401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12" name="Equation" r:id="rId7" imgW="1167893" imgH="266584" progId="Equation.DSMT4">
                  <p:embed/>
                </p:oleObj>
              </mc:Choice>
              <mc:Fallback>
                <p:oleObj name="Equation" r:id="rId7" imgW="1167893" imgH="266584" progId="Equation.DSMT4">
                  <p:embed/>
                  <p:pic>
                    <p:nvPicPr>
                      <p:cNvPr id="28" name="对象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476" y="3769527"/>
                        <a:ext cx="1761570" cy="4014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5">
            <a:extLst>
              <a:ext uri="{FF2B5EF4-FFF2-40B4-BE49-F238E27FC236}">
                <a16:creationId xmlns:a16="http://schemas.microsoft.com/office/drawing/2014/main" id="{4D9696AC-C8D9-D04A-B78D-5C8A8DED76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5752" y="4690803"/>
            <a:ext cx="3111500" cy="1447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5">
                <a:extLst>
                  <a:ext uri="{FF2B5EF4-FFF2-40B4-BE49-F238E27FC236}">
                    <a16:creationId xmlns:a16="http://schemas.microsoft.com/office/drawing/2014/main" id="{DDE42A22-72AD-7F4F-9FF2-EAD921E16327}"/>
                  </a:ext>
                </a:extLst>
              </p:cNvPr>
              <p:cNvSpPr/>
              <p:nvPr/>
            </p:nvSpPr>
            <p:spPr>
              <a:xfrm>
                <a:off x="6914761" y="5111992"/>
                <a:ext cx="1969257" cy="6054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↓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5">
                <a:extLst>
                  <a:ext uri="{FF2B5EF4-FFF2-40B4-BE49-F238E27FC236}">
                    <a16:creationId xmlns:a16="http://schemas.microsoft.com/office/drawing/2014/main" id="{DDE42A22-72AD-7F4F-9FF2-EAD921E163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761" y="5111992"/>
                <a:ext cx="1969257" cy="605422"/>
              </a:xfrm>
              <a:prstGeom prst="rect">
                <a:avLst/>
              </a:prstGeom>
              <a:blipFill>
                <a:blip r:embed="rId10"/>
                <a:stretch>
                  <a:fillRect t="-162500" b="-2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DC1874B5-8BDB-1442-B268-9559ED87925F}"/>
                  </a:ext>
                </a:extLst>
              </p:cNvPr>
              <p:cNvSpPr/>
              <p:nvPr/>
            </p:nvSpPr>
            <p:spPr>
              <a:xfrm>
                <a:off x="4715595" y="5230037"/>
                <a:ext cx="6332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altLang="zh-CN" dirty="0"/>
                  <a:t>=0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DC1874B5-8BDB-1442-B268-9559ED8792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5595" y="5230037"/>
                <a:ext cx="633250" cy="369332"/>
              </a:xfrm>
              <a:prstGeom prst="rect">
                <a:avLst/>
              </a:prstGeom>
              <a:blipFill>
                <a:blip r:embed="rId11"/>
                <a:stretch>
                  <a:fillRect t="-6667" r="-5882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右箭头 16">
            <a:extLst>
              <a:ext uri="{FF2B5EF4-FFF2-40B4-BE49-F238E27FC236}">
                <a16:creationId xmlns:a16="http://schemas.microsoft.com/office/drawing/2014/main" id="{D56369E0-60CF-5F44-BF04-09D29B2F2BAF}"/>
              </a:ext>
            </a:extLst>
          </p:cNvPr>
          <p:cNvSpPr/>
          <p:nvPr/>
        </p:nvSpPr>
        <p:spPr>
          <a:xfrm>
            <a:off x="5810656" y="5362822"/>
            <a:ext cx="363167" cy="117093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右箭头 17">
            <a:extLst>
              <a:ext uri="{FF2B5EF4-FFF2-40B4-BE49-F238E27FC236}">
                <a16:creationId xmlns:a16="http://schemas.microsoft.com/office/drawing/2014/main" id="{660D5B2D-B4E4-0046-A051-D570346F9AFD}"/>
              </a:ext>
            </a:extLst>
          </p:cNvPr>
          <p:cNvSpPr/>
          <p:nvPr/>
        </p:nvSpPr>
        <p:spPr>
          <a:xfrm>
            <a:off x="4902740" y="2616083"/>
            <a:ext cx="446105" cy="156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07B62974-CAA1-B74C-9244-EEDE9881ACB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8804" y="2092375"/>
            <a:ext cx="2459236" cy="6089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A40B22-DD94-884D-A4E8-CCABD561CDBF}"/>
              </a:ext>
            </a:extLst>
          </p:cNvPr>
          <p:cNvSpPr txBox="1"/>
          <p:nvPr/>
        </p:nvSpPr>
        <p:spPr>
          <a:xfrm>
            <a:off x="6381890" y="6084993"/>
            <a:ext cx="50042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DMRG:   Zheng Zhu, Donna Sheng, ZYW, PRB (2018)</a:t>
            </a:r>
          </a:p>
          <a:p>
            <a:r>
              <a:rPr lang="en-US" dirty="0">
                <a:solidFill>
                  <a:srgbClr val="0070C0"/>
                </a:solidFill>
              </a:rPr>
              <a:t>VMC:      Shuai Chen, Zheng Zhu ,ZYW (2018)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09C048E-B7C5-9A4B-8479-056DEFD34049}"/>
                  </a:ext>
                </a:extLst>
              </p:cNvPr>
              <p:cNvSpPr/>
              <p:nvPr/>
            </p:nvSpPr>
            <p:spPr>
              <a:xfrm>
                <a:off x="2863458" y="1426605"/>
                <a:ext cx="81458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400">
                          <a:latin typeface="Cambria Math" panose="02040503050406030204" pitchFamily="18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kumimoji="1"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l-GR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kumimoji="1"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09C048E-B7C5-9A4B-8479-056DEFD340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3458" y="1426605"/>
                <a:ext cx="814582" cy="461665"/>
              </a:xfrm>
              <a:prstGeom prst="rect">
                <a:avLst/>
              </a:prstGeom>
              <a:blipFill>
                <a:blip r:embed="rId13"/>
                <a:stretch>
                  <a:fillRect t="-121053" r="-36364" b="-18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4AB1A0A-5753-BD4A-BA65-65DC464FF6A6}"/>
              </a:ext>
            </a:extLst>
          </p:cNvPr>
          <p:cNvCxnSpPr>
            <a:cxnSpLocks/>
          </p:cNvCxnSpPr>
          <p:nvPr/>
        </p:nvCxnSpPr>
        <p:spPr>
          <a:xfrm>
            <a:off x="3270749" y="1929835"/>
            <a:ext cx="0" cy="22746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20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7" grpId="0" animBg="1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40DBBD-DB21-E541-8F76-F49B8C67E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361" y="924322"/>
            <a:ext cx="2514600" cy="7747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B64B05-3C25-6643-A438-094C1520D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833" y="368138"/>
            <a:ext cx="2311400" cy="63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62BE84-15B0-AC4E-942E-B42E10ADF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6369" y="1031480"/>
            <a:ext cx="2476500" cy="77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848D7F-C83E-DC4C-9628-86AA737AD6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7678" y="961573"/>
            <a:ext cx="2462295" cy="11457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AF820C-6028-E040-A69A-D3FD8A6E73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821" y="2270541"/>
            <a:ext cx="2982352" cy="47196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EDA768-BE17-264B-B765-B9FB772826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3819" y="2270542"/>
            <a:ext cx="6115455" cy="39262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C9D520A-A40C-0D43-8407-68E9F8F85DE4}"/>
              </a:ext>
            </a:extLst>
          </p:cNvPr>
          <p:cNvSpPr/>
          <p:nvPr/>
        </p:nvSpPr>
        <p:spPr>
          <a:xfrm>
            <a:off x="1174404" y="270272"/>
            <a:ext cx="2786743" cy="157117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4451A1-A80C-6440-AF7E-1ED9FA2E4265}"/>
              </a:ext>
            </a:extLst>
          </p:cNvPr>
          <p:cNvSpPr/>
          <p:nvPr/>
        </p:nvSpPr>
        <p:spPr>
          <a:xfrm>
            <a:off x="8041248" y="311837"/>
            <a:ext cx="2786743" cy="157117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FEBE350-80E9-404D-B406-58C4F7EB15DB}"/>
              </a:ext>
            </a:extLst>
          </p:cNvPr>
          <p:cNvSpPr txBox="1"/>
          <p:nvPr/>
        </p:nvSpPr>
        <p:spPr>
          <a:xfrm>
            <a:off x="4230318" y="330039"/>
            <a:ext cx="3735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>
                <a:solidFill>
                  <a:srgbClr val="0070C0"/>
                </a:solidFill>
              </a:rPr>
              <a:t>Variational</a:t>
            </a:r>
            <a:r>
              <a:rPr kumimoji="1" lang="en-US" altLang="zh-CN" sz="2000" dirty="0">
                <a:solidFill>
                  <a:srgbClr val="0070C0"/>
                </a:solidFill>
              </a:rPr>
              <a:t> Monte Carlo vs. DMRG</a:t>
            </a:r>
            <a:endParaRPr kumimoji="1" lang="zh-CN" altLang="en-US" sz="2000" dirty="0">
              <a:solidFill>
                <a:srgbClr val="0070C0"/>
              </a:solidFill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3AE3099A-D2C9-9C42-8161-0EC793532989}"/>
              </a:ext>
            </a:extLst>
          </p:cNvPr>
          <p:cNvCxnSpPr/>
          <p:nvPr/>
        </p:nvCxnSpPr>
        <p:spPr>
          <a:xfrm>
            <a:off x="58366" y="2179922"/>
            <a:ext cx="120558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E78D4BA2-428D-F64B-A602-CAF308D46D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3579" y="353196"/>
            <a:ext cx="2459236" cy="6089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C530D6-1F54-0D4A-85B4-BBBC51F6FB2F}"/>
              </a:ext>
            </a:extLst>
          </p:cNvPr>
          <p:cNvSpPr txBox="1"/>
          <p:nvPr/>
        </p:nvSpPr>
        <p:spPr>
          <a:xfrm>
            <a:off x="4576591" y="688510"/>
            <a:ext cx="31398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Shuai Chen, Zheng Zhu ,ZYW (2018)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6FC85E-F583-4D40-B94B-63FCEE1608D8}"/>
              </a:ext>
            </a:extLst>
          </p:cNvPr>
          <p:cNvSpPr txBox="1"/>
          <p:nvPr/>
        </p:nvSpPr>
        <p:spPr>
          <a:xfrm>
            <a:off x="3732815" y="5827475"/>
            <a:ext cx="221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 energy driven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C1A2BE2-44E1-BB48-BAE5-F1A063E34784}"/>
              </a:ext>
            </a:extLst>
          </p:cNvPr>
          <p:cNvCxnSpPr/>
          <p:nvPr/>
        </p:nvCxnSpPr>
        <p:spPr>
          <a:xfrm flipH="1">
            <a:off x="3214172" y="5975797"/>
            <a:ext cx="288882" cy="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6EBE9A9-8E5C-554D-9117-54B5CBCC9567}"/>
              </a:ext>
            </a:extLst>
          </p:cNvPr>
          <p:cNvSpPr txBox="1"/>
          <p:nvPr/>
        </p:nvSpPr>
        <p:spPr>
          <a:xfrm>
            <a:off x="7029973" y="3412901"/>
            <a:ext cx="563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RVB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615408-E23E-AA4A-AC61-18E74B9B1B8C}"/>
              </a:ext>
            </a:extLst>
          </p:cNvPr>
          <p:cNvSpPr txBox="1"/>
          <p:nvPr/>
        </p:nvSpPr>
        <p:spPr>
          <a:xfrm>
            <a:off x="9980876" y="3334785"/>
            <a:ext cx="563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RVB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6D9D60-0A0F-8749-B45C-F0640B0338E2}"/>
              </a:ext>
            </a:extLst>
          </p:cNvPr>
          <p:cNvSpPr txBox="1"/>
          <p:nvPr/>
        </p:nvSpPr>
        <p:spPr>
          <a:xfrm>
            <a:off x="6789135" y="5188039"/>
            <a:ext cx="563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RVB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F5093A-DD87-9442-8E44-B74A680311C7}"/>
              </a:ext>
            </a:extLst>
          </p:cNvPr>
          <p:cNvSpPr txBox="1"/>
          <p:nvPr/>
        </p:nvSpPr>
        <p:spPr>
          <a:xfrm>
            <a:off x="9908913" y="5188039"/>
            <a:ext cx="563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RVB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F7462F-417E-0645-94FC-D5C02AE710EA}"/>
              </a:ext>
            </a:extLst>
          </p:cNvPr>
          <p:cNvSpPr txBox="1"/>
          <p:nvPr/>
        </p:nvSpPr>
        <p:spPr>
          <a:xfrm>
            <a:off x="3313870" y="2825629"/>
            <a:ext cx="2480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Absence of pairing</a:t>
            </a:r>
          </a:p>
          <a:p>
            <a:r>
              <a:rPr lang="en-US" dirty="0"/>
              <a:t>in the RVB wavefunction</a:t>
            </a:r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00F061A8-9F30-8E41-9192-BD4529E1F011}"/>
              </a:ext>
            </a:extLst>
          </p:cNvPr>
          <p:cNvSpPr/>
          <p:nvPr/>
        </p:nvSpPr>
        <p:spPr>
          <a:xfrm>
            <a:off x="4230318" y="3979572"/>
            <a:ext cx="611038" cy="2541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93FCB4-A620-6B49-9277-CBDED225F3A2}"/>
              </a:ext>
            </a:extLst>
          </p:cNvPr>
          <p:cNvSpPr txBox="1"/>
          <p:nvPr/>
        </p:nvSpPr>
        <p:spPr>
          <a:xfrm>
            <a:off x="6021646" y="6406531"/>
            <a:ext cx="5004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DMRG:   Zheng Zhu, Donna Sheng, ZYW, PRB (2018)</a:t>
            </a:r>
          </a:p>
        </p:txBody>
      </p:sp>
    </p:spTree>
    <p:extLst>
      <p:ext uri="{BB962C8B-B14F-4D97-AF65-F5344CB8AC3E}">
        <p14:creationId xmlns:p14="http://schemas.microsoft.com/office/powerpoint/2010/main" val="249965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A315110-9A85-5E4B-99F6-8F517E172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265" y="647778"/>
            <a:ext cx="4516967" cy="75282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DB34855A-4CCB-6E41-9174-A418C3A7E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954" y="2910643"/>
            <a:ext cx="3394546" cy="764306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418CCDE7-25D0-D24A-955D-6DCFC6BEC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668" y="3066841"/>
            <a:ext cx="2462295" cy="114572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AA6E535-71DE-344B-A8FC-B5D0CA869E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5950" y="3545756"/>
            <a:ext cx="4552670" cy="66680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00C6426-6B54-444C-88A8-FEEEB63D6E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950" y="4154278"/>
            <a:ext cx="4838449" cy="55296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6BC7699-8660-D349-ACAE-FA2529C1F0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648" y="3093206"/>
            <a:ext cx="1928508" cy="447190"/>
          </a:xfrm>
          <a:prstGeom prst="rect">
            <a:avLst/>
          </a:prstGeom>
        </p:spPr>
      </p:pic>
      <p:sp>
        <p:nvSpPr>
          <p:cNvPr id="9" name="右箭头 8">
            <a:extLst>
              <a:ext uri="{FF2B5EF4-FFF2-40B4-BE49-F238E27FC236}">
                <a16:creationId xmlns:a16="http://schemas.microsoft.com/office/drawing/2014/main" id="{BDEE190F-C1B9-2245-8AF9-3A60AEABF757}"/>
              </a:ext>
            </a:extLst>
          </p:cNvPr>
          <p:cNvSpPr/>
          <p:nvPr/>
        </p:nvSpPr>
        <p:spPr>
          <a:xfrm>
            <a:off x="2477181" y="3216555"/>
            <a:ext cx="395592" cy="1232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4565267-0786-484B-BA48-BD47CB203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0954" y="1941397"/>
            <a:ext cx="3278263" cy="674326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1096EFA1-84B0-6A42-9C54-23BB3A4452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1599" y="1103473"/>
            <a:ext cx="2514600" cy="774700"/>
          </a:xfrm>
          <a:prstGeom prst="rect">
            <a:avLst/>
          </a:prstGeom>
        </p:spPr>
      </p:pic>
      <p:sp>
        <p:nvSpPr>
          <p:cNvPr id="12" name="Rectangle 8">
            <a:extLst>
              <a:ext uri="{FF2B5EF4-FFF2-40B4-BE49-F238E27FC236}">
                <a16:creationId xmlns:a16="http://schemas.microsoft.com/office/drawing/2014/main" id="{6C121DA0-8643-9147-BBE6-8454622BC9F5}"/>
              </a:ext>
            </a:extLst>
          </p:cNvPr>
          <p:cNvSpPr/>
          <p:nvPr/>
        </p:nvSpPr>
        <p:spPr>
          <a:xfrm>
            <a:off x="8764642" y="380724"/>
            <a:ext cx="2786743" cy="157117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E0121BA-931C-FA4B-9562-2E5AF6EFA2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00820" y="466236"/>
            <a:ext cx="2459236" cy="608909"/>
          </a:xfrm>
          <a:prstGeom prst="rect">
            <a:avLst/>
          </a:prstGeom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220540A0-A91B-374E-987F-2FEF489164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8027" y="468473"/>
            <a:ext cx="2311400" cy="635000"/>
          </a:xfrm>
          <a:prstGeom prst="rect">
            <a:avLst/>
          </a:prstGeom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FE1872EE-3E38-0D4A-8EBF-13592FBE44F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8027" y="1245893"/>
            <a:ext cx="2476500" cy="774700"/>
          </a:xfrm>
          <a:prstGeom prst="rect">
            <a:avLst/>
          </a:prstGeom>
        </p:spPr>
      </p:pic>
      <p:sp>
        <p:nvSpPr>
          <p:cNvPr id="20" name="Rectangle 9">
            <a:extLst>
              <a:ext uri="{FF2B5EF4-FFF2-40B4-BE49-F238E27FC236}">
                <a16:creationId xmlns:a16="http://schemas.microsoft.com/office/drawing/2014/main" id="{CA30E16E-8A85-0C45-A3EF-F05DFB2E5450}"/>
              </a:ext>
            </a:extLst>
          </p:cNvPr>
          <p:cNvSpPr/>
          <p:nvPr/>
        </p:nvSpPr>
        <p:spPr>
          <a:xfrm>
            <a:off x="287442" y="412172"/>
            <a:ext cx="2786743" cy="157117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1460B31A-3716-4641-8BF0-2C96D1EC60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45156" y="5053581"/>
            <a:ext cx="4709243" cy="83786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CEEE64B6-2329-094C-A107-DB8E3CAB62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81878" y="5810581"/>
            <a:ext cx="3019264" cy="694481"/>
          </a:xfrm>
          <a:prstGeom prst="rect">
            <a:avLst/>
          </a:prstGeom>
        </p:spPr>
      </p:pic>
      <p:sp>
        <p:nvSpPr>
          <p:cNvPr id="25" name="Rectangle 8">
            <a:extLst>
              <a:ext uri="{FF2B5EF4-FFF2-40B4-BE49-F238E27FC236}">
                <a16:creationId xmlns:a16="http://schemas.microsoft.com/office/drawing/2014/main" id="{E5F7AAB1-175F-5341-84A7-5E7B6D392120}"/>
              </a:ext>
            </a:extLst>
          </p:cNvPr>
          <p:cNvSpPr/>
          <p:nvPr/>
        </p:nvSpPr>
        <p:spPr>
          <a:xfrm>
            <a:off x="2291254" y="4858478"/>
            <a:ext cx="4968803" cy="158994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12CA1DA9-D847-D346-91C7-396FBAF7E6B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19752" y="5053581"/>
            <a:ext cx="2111948" cy="518642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DF78B9C6-F276-124E-87F0-2CE8443DC530}"/>
              </a:ext>
            </a:extLst>
          </p:cNvPr>
          <p:cNvSpPr txBox="1"/>
          <p:nvPr/>
        </p:nvSpPr>
        <p:spPr>
          <a:xfrm>
            <a:off x="8451020" y="4655787"/>
            <a:ext cx="2364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Hans" dirty="0"/>
              <a:t>Linear pairing potential</a:t>
            </a:r>
            <a:endParaRPr kumimoji="1" lang="zh-CN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A19B31-3726-3340-8F29-7DA9AEEC5C20}"/>
              </a:ext>
            </a:extLst>
          </p:cNvPr>
          <p:cNvSpPr txBox="1"/>
          <p:nvPr/>
        </p:nvSpPr>
        <p:spPr>
          <a:xfrm>
            <a:off x="8764642" y="5577368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Non-BCS type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320826F-F694-814E-8FC2-11B890E04FA0}"/>
              </a:ext>
            </a:extLst>
          </p:cNvPr>
          <p:cNvSpPr/>
          <p:nvPr/>
        </p:nvSpPr>
        <p:spPr>
          <a:xfrm>
            <a:off x="8426320" y="4529383"/>
            <a:ext cx="2495414" cy="15899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3D22F7-1B4E-E841-9084-CF7374A742E1}"/>
              </a:ext>
            </a:extLst>
          </p:cNvPr>
          <p:cNvSpPr txBox="1"/>
          <p:nvPr/>
        </p:nvSpPr>
        <p:spPr>
          <a:xfrm>
            <a:off x="7864151" y="6220634"/>
            <a:ext cx="3441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Amperean</a:t>
            </a:r>
            <a:r>
              <a:rPr lang="en-US" dirty="0">
                <a:solidFill>
                  <a:srgbClr val="0070C0"/>
                </a:solidFill>
              </a:rPr>
              <a:t> pairing: P. A. Lee (2014)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760A90-99BB-2943-B4B7-04A09196F725}"/>
              </a:ext>
            </a:extLst>
          </p:cNvPr>
          <p:cNvSpPr/>
          <p:nvPr/>
        </p:nvSpPr>
        <p:spPr>
          <a:xfrm>
            <a:off x="3515517" y="309093"/>
            <a:ext cx="4559537" cy="148107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右箭头 8">
            <a:extLst>
              <a:ext uri="{FF2B5EF4-FFF2-40B4-BE49-F238E27FC236}">
                <a16:creationId xmlns:a16="http://schemas.microsoft.com/office/drawing/2014/main" id="{85C22F0B-2908-CC44-BF91-9E33828974DF}"/>
              </a:ext>
            </a:extLst>
          </p:cNvPr>
          <p:cNvSpPr/>
          <p:nvPr/>
        </p:nvSpPr>
        <p:spPr>
          <a:xfrm>
            <a:off x="7591918" y="5484466"/>
            <a:ext cx="395592" cy="1232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167721-4BFD-374B-9AD3-0E7627A436E2}"/>
              </a:ext>
            </a:extLst>
          </p:cNvPr>
          <p:cNvSpPr txBox="1"/>
          <p:nvPr/>
        </p:nvSpPr>
        <p:spPr>
          <a:xfrm>
            <a:off x="174763" y="5139689"/>
            <a:ext cx="18808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pairing force:</a:t>
            </a:r>
          </a:p>
          <a:p>
            <a:endParaRPr lang="en-US" dirty="0"/>
          </a:p>
          <a:p>
            <a:r>
              <a:rPr lang="en-US" dirty="0"/>
              <a:t>string-like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20">
                <a:extLst>
                  <a:ext uri="{FF2B5EF4-FFF2-40B4-BE49-F238E27FC236}">
                    <a16:creationId xmlns:a16="http://schemas.microsoft.com/office/drawing/2014/main" id="{89865074-1D39-044F-977B-ACC5811C6799}"/>
                  </a:ext>
                </a:extLst>
              </p:cNvPr>
              <p:cNvSpPr txBox="1"/>
              <p:nvPr/>
            </p:nvSpPr>
            <p:spPr>
              <a:xfrm>
                <a:off x="867132" y="3846124"/>
                <a:ext cx="11884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𝜎</m:t>
                    </m:r>
                  </m:oMath>
                </a14:m>
                <a:r>
                  <a:rPr kumimoji="1" lang="en-US" altLang="zh-CN" dirty="0"/>
                  <a:t>t-J model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2" name="文本框 20">
                <a:extLst>
                  <a:ext uri="{FF2B5EF4-FFF2-40B4-BE49-F238E27FC236}">
                    <a16:creationId xmlns:a16="http://schemas.microsoft.com/office/drawing/2014/main" id="{89865074-1D39-044F-977B-ACC5811C67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132" y="3846124"/>
                <a:ext cx="1188467" cy="369332"/>
              </a:xfrm>
              <a:prstGeom prst="rect">
                <a:avLst/>
              </a:prstGeom>
              <a:blipFill>
                <a:blip r:embed="rId16"/>
                <a:stretch>
                  <a:fillRect t="-6667" r="-3158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9DE4296D-02FD-074F-96AF-A4AD3A168CB9}"/>
              </a:ext>
            </a:extLst>
          </p:cNvPr>
          <p:cNvSpPr/>
          <p:nvPr/>
        </p:nvSpPr>
        <p:spPr>
          <a:xfrm>
            <a:off x="174763" y="2683161"/>
            <a:ext cx="11635164" cy="39717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11">
                <a:extLst>
                  <a:ext uri="{FF2B5EF4-FFF2-40B4-BE49-F238E27FC236}">
                    <a16:creationId xmlns:a16="http://schemas.microsoft.com/office/drawing/2014/main" id="{32AA27BB-68BA-D846-9576-9F6CE74173AD}"/>
                  </a:ext>
                </a:extLst>
              </p:cNvPr>
              <p:cNvSpPr/>
              <p:nvPr/>
            </p:nvSpPr>
            <p:spPr>
              <a:xfrm>
                <a:off x="6571347" y="2052178"/>
                <a:ext cx="2518766" cy="4444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  <m:r>
                          <a:rPr kumimoji="1" lang="en-US" altLang="zh-CN" sz="2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acc>
                          <m:accPr>
                            <m:chr m:val="̃"/>
                            <m:ctrlPr>
                              <a:rPr kumimoji="1" lang="en-US" altLang="zh-CN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e>
                      <m:sub>
                        <m:r>
                          <a:rPr kumimoji="1" lang="en-US" altLang="zh-CN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kumimoji="1" lang="en-US" altLang="zh-CN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sub>
                    </m:sSub>
                  </m:oMath>
                </a14:m>
                <a:r>
                  <a:rPr lang="en-US" altLang="zh-CN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l-GR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</m:sSup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4" name="矩形 11">
                <a:extLst>
                  <a:ext uri="{FF2B5EF4-FFF2-40B4-BE49-F238E27FC236}">
                    <a16:creationId xmlns:a16="http://schemas.microsoft.com/office/drawing/2014/main" id="{32AA27BB-68BA-D846-9576-9F6CE74173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347" y="2052178"/>
                <a:ext cx="2518766" cy="44441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F5CF97D-5225-9149-8989-52B1676F19D4}"/>
                  </a:ext>
                </a:extLst>
              </p:cNvPr>
              <p:cNvSpPr/>
              <p:nvPr/>
            </p:nvSpPr>
            <p:spPr>
              <a:xfrm>
                <a:off x="7167412" y="2910643"/>
                <a:ext cx="536622" cy="422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h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F5CF97D-5225-9149-8989-52B1676F19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412" y="2910643"/>
                <a:ext cx="536622" cy="422873"/>
              </a:xfrm>
              <a:prstGeom prst="rect">
                <a:avLst/>
              </a:prstGeom>
              <a:blipFill>
                <a:blip r:embed="rId1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9E1D6A98-62C7-D44B-8E5F-8E6EA9C1A1A4}"/>
              </a:ext>
            </a:extLst>
          </p:cNvPr>
          <p:cNvSpPr/>
          <p:nvPr/>
        </p:nvSpPr>
        <p:spPr>
          <a:xfrm>
            <a:off x="6928971" y="2836903"/>
            <a:ext cx="1058539" cy="101997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57CBAC1-5C9C-A841-9E07-30C441F46DE5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6356556" y="2986274"/>
            <a:ext cx="727434" cy="23028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2165FA0-75B6-FB49-857A-6BB47A40294A}"/>
                  </a:ext>
                </a:extLst>
              </p:cNvPr>
              <p:cNvSpPr/>
              <p:nvPr/>
            </p:nvSpPr>
            <p:spPr>
              <a:xfrm>
                <a:off x="7167412" y="3455226"/>
                <a:ext cx="716158" cy="4016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s</m:t>
                        </m:r>
                      </m:sup>
                    </m:sSubSup>
                  </m:oMath>
                </a14:m>
                <a:r>
                  <a:rPr lang="en-US" altLang="zh-CN" dirty="0"/>
                  <a:t>=0</a:t>
                </a:r>
                <a:endParaRPr lang="en-US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2165FA0-75B6-FB49-857A-6BB47A4029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412" y="3455226"/>
                <a:ext cx="716158" cy="401648"/>
              </a:xfrm>
              <a:prstGeom prst="rect">
                <a:avLst/>
              </a:prstGeom>
              <a:blipFill>
                <a:blip r:embed="rId19"/>
                <a:stretch>
                  <a:fillRect t="-6061" r="-5263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590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46474" y="54267"/>
            <a:ext cx="740410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/>
              <a:t>          </a:t>
            </a:r>
            <a:r>
              <a:rPr kumimoji="1" lang="en-US" altLang="zh-CN" sz="3200" dirty="0"/>
              <a:t>                Summary</a:t>
            </a:r>
          </a:p>
          <a:p>
            <a:endParaRPr kumimoji="1" lang="en-US" altLang="zh-CN" sz="2000" dirty="0"/>
          </a:p>
          <a:p>
            <a:pPr marL="285750" indent="-285750">
              <a:buFont typeface="Arial" charset="0"/>
              <a:buChar char="•"/>
            </a:pPr>
            <a:r>
              <a:rPr kumimoji="1" lang="en-US" altLang="zh-CN" sz="2000" dirty="0">
                <a:latin typeface="Helvetica" pitchFamily="2" charset="0"/>
              </a:rPr>
              <a:t> </a:t>
            </a: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Complex phase diagram in the </a:t>
            </a:r>
            <a:r>
              <a:rPr kumimoji="1" lang="en-US" altLang="zh-CN" sz="2000" dirty="0" err="1">
                <a:latin typeface="Helvetica" pitchFamily="2" charset="0"/>
                <a:ea typeface="SimSun" panose="02010600030101010101" pitchFamily="2" charset="-122"/>
              </a:rPr>
              <a:t>cuprates</a:t>
            </a: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 may indicate an emergent phenomenon of strongly correlated electrons</a:t>
            </a:r>
          </a:p>
          <a:p>
            <a:pPr marL="285750" indent="-285750">
              <a:buFont typeface="Arial" charset="0"/>
              <a:buChar char="•"/>
            </a:pPr>
            <a:endParaRPr kumimoji="1" lang="en-US" altLang="zh-CN" sz="2000" dirty="0">
              <a:latin typeface="Helvetica" pitchFamily="2" charset="0"/>
              <a:ea typeface="SimSun" panose="02010600030101010101" pitchFamily="2" charset="-122"/>
            </a:endParaRPr>
          </a:p>
          <a:p>
            <a:pPr marL="285750" indent="-285750">
              <a:buFont typeface="Arial" charset="0"/>
              <a:buChar char="•"/>
            </a:pP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 Underlying organizing principle: Sign structure of </a:t>
            </a:r>
            <a:r>
              <a:rPr kumimoji="1" lang="en-US" altLang="zh-CN" sz="2000" dirty="0" err="1">
                <a:latin typeface="Helvetica" pitchFamily="2" charset="0"/>
                <a:ea typeface="SimSun" panose="02010600030101010101" pitchFamily="2" charset="-122"/>
              </a:rPr>
              <a:t>Mottness</a:t>
            </a:r>
            <a:endParaRPr kumimoji="1" lang="en-US" altLang="zh-CN" sz="2000" dirty="0">
              <a:latin typeface="Helvetica" pitchFamily="2" charset="0"/>
              <a:ea typeface="SimSun" panose="02010600030101010101" pitchFamily="2" charset="-122"/>
            </a:endParaRPr>
          </a:p>
          <a:p>
            <a:pPr marL="285750" indent="-285750">
              <a:buFont typeface="Arial" charset="0"/>
              <a:buChar char="•"/>
            </a:pPr>
            <a:endParaRPr kumimoji="1" lang="en-US" altLang="zh-CN" sz="2000" dirty="0">
              <a:latin typeface="Helvetica" pitchFamily="2" charset="0"/>
              <a:ea typeface="SimSun" panose="02010600030101010101" pitchFamily="2" charset="-122"/>
            </a:endParaRPr>
          </a:p>
          <a:p>
            <a:pPr marL="285750" indent="-285750">
              <a:buFont typeface="Arial" charset="0"/>
              <a:buChar char="•"/>
            </a:pP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 Odd number of holes: ED/DMRG vs. VMC</a:t>
            </a: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，</a:t>
            </a:r>
            <a:r>
              <a:rPr kumimoji="1" lang="en-US" altLang="ja-JP" sz="2000" dirty="0">
                <a:latin typeface="Helvetica" pitchFamily="2" charset="0"/>
                <a:ea typeface="SimSun" panose="02010600030101010101" pitchFamily="2" charset="-122"/>
              </a:rPr>
              <a:t>composite</a:t>
            </a:r>
            <a:r>
              <a:rPr kumimoji="1" lang="zh-Hans" altLang="en-US" sz="2000" dirty="0">
                <a:latin typeface="Helvetica" pitchFamily="2" charset="0"/>
                <a:ea typeface="SimSun" panose="02010600030101010101" pitchFamily="2" charset="-122"/>
              </a:rPr>
              <a:t> </a:t>
            </a:r>
            <a:r>
              <a:rPr kumimoji="1" lang="en-US" altLang="zh-Hans" sz="2000" dirty="0">
                <a:latin typeface="Helvetica" pitchFamily="2" charset="0"/>
                <a:ea typeface="SimSun" panose="02010600030101010101" pitchFamily="2" charset="-122"/>
              </a:rPr>
              <a:t>structure in the ground states, </a:t>
            </a: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spin currents, novel degeneracy</a:t>
            </a:r>
          </a:p>
          <a:p>
            <a:pPr marL="285750" indent="-285750">
              <a:buFont typeface="Arial" charset="0"/>
              <a:buChar char="•"/>
            </a:pPr>
            <a:endParaRPr kumimoji="1" lang="en-US" altLang="zh-CN" sz="2000" dirty="0">
              <a:latin typeface="Helvetica" pitchFamily="2" charset="0"/>
              <a:ea typeface="SimSun" panose="02010600030101010101" pitchFamily="2" charset="-122"/>
            </a:endParaRPr>
          </a:p>
          <a:p>
            <a:pPr marL="285750" indent="-285750">
              <a:buFont typeface="Arial" charset="0"/>
              <a:buChar char="•"/>
            </a:pP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 </a:t>
            </a: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Spin/charge currents and charge/spin modulations:</a:t>
            </a: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  </a:t>
            </a: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dual</a:t>
            </a: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 </a:t>
            </a: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to</a:t>
            </a: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 </a:t>
            </a: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each</a:t>
            </a: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 </a:t>
            </a: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other</a:t>
            </a: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！</a:t>
            </a:r>
            <a:endParaRPr kumimoji="1" lang="en-US" altLang="zh-CN" sz="2000" dirty="0">
              <a:latin typeface="Helvetica" pitchFamily="2" charset="0"/>
              <a:ea typeface="SimSun" panose="02010600030101010101" pitchFamily="2" charset="-122"/>
            </a:endParaRPr>
          </a:p>
          <a:p>
            <a:pPr marL="285750" indent="-285750">
              <a:buFont typeface="Arial" charset="0"/>
              <a:buChar char="•"/>
            </a:pPr>
            <a:endParaRPr kumimoji="1" lang="en-US" altLang="zh-CN" sz="2000" dirty="0">
              <a:latin typeface="Helvetica" pitchFamily="2" charset="0"/>
              <a:ea typeface="SimSun" panose="02010600030101010101" pitchFamily="2" charset="-122"/>
            </a:endParaRPr>
          </a:p>
          <a:p>
            <a:pPr marL="285750" indent="-285750">
              <a:buFont typeface="Arial" charset="0"/>
              <a:buChar char="•"/>
            </a:pP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 </a:t>
            </a: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Even number of holes: Cooper pairs are formed</a:t>
            </a: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，</a:t>
            </a: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with d-wave symmetry</a:t>
            </a: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，</a:t>
            </a: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and spin</a:t>
            </a: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 </a:t>
            </a: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currents disappear</a:t>
            </a: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！</a:t>
            </a:r>
            <a:endParaRPr kumimoji="1" lang="en-US" altLang="zh-CN" sz="2000" dirty="0">
              <a:latin typeface="Helvetica" pitchFamily="2" charset="0"/>
              <a:ea typeface="SimSun" panose="02010600030101010101" pitchFamily="2" charset="-122"/>
            </a:endParaRPr>
          </a:p>
          <a:p>
            <a:pPr marL="285750" indent="-285750">
              <a:buFont typeface="Arial" charset="0"/>
              <a:buChar char="•"/>
            </a:pPr>
            <a:endParaRPr kumimoji="1" lang="en-US" altLang="zh-CN" sz="2000" dirty="0">
              <a:latin typeface="Helvetica" pitchFamily="2" charset="0"/>
              <a:ea typeface="SimSun" panose="02010600030101010101" pitchFamily="2" charset="-122"/>
            </a:endParaRPr>
          </a:p>
          <a:p>
            <a:pPr marL="285750" indent="-285750">
              <a:buFont typeface="Arial" charset="0"/>
              <a:buChar char="•"/>
            </a:pP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 </a:t>
            </a:r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Variational wavefunction reproduces the DMRG result very well</a:t>
            </a:r>
            <a:r>
              <a:rPr kumimoji="1" lang="zh-CN" altLang="en-US" sz="2000" dirty="0">
                <a:latin typeface="Helvetica" pitchFamily="2" charset="0"/>
                <a:ea typeface="SimSun" panose="02010600030101010101" pitchFamily="2" charset="-122"/>
              </a:rPr>
              <a:t> </a:t>
            </a:r>
            <a:endParaRPr kumimoji="1" lang="en-US" altLang="zh-CN" sz="2000" dirty="0">
              <a:latin typeface="Helvetica" pitchFamily="2" charset="0"/>
              <a:ea typeface="SimSun" panose="02010600030101010101" pitchFamily="2" charset="-122"/>
            </a:endParaRPr>
          </a:p>
          <a:p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              - one hole case</a:t>
            </a:r>
            <a:r>
              <a:rPr kumimoji="1" lang="zh-Hans" altLang="en-US" sz="2000" dirty="0">
                <a:latin typeface="Helvetica" pitchFamily="2" charset="0"/>
                <a:ea typeface="SimSun" panose="02010600030101010101" pitchFamily="2" charset="-122"/>
              </a:rPr>
              <a:t>： </a:t>
            </a:r>
            <a:r>
              <a:rPr kumimoji="1" lang="en-US" altLang="zh-CN" sz="2000" dirty="0">
                <a:solidFill>
                  <a:srgbClr val="0070C0"/>
                </a:solidFill>
                <a:latin typeface="Helvetica" pitchFamily="2" charset="0"/>
                <a:ea typeface="SimSun" panose="02010600030101010101" pitchFamily="2" charset="-122"/>
              </a:rPr>
              <a:t>New quasiparticle </a:t>
            </a:r>
            <a:endParaRPr kumimoji="1" lang="en-US" altLang="zh-CN" sz="2000" dirty="0">
              <a:latin typeface="Helvetica" pitchFamily="2" charset="0"/>
              <a:ea typeface="SimSun" panose="02010600030101010101" pitchFamily="2" charset="-122"/>
            </a:endParaRPr>
          </a:p>
          <a:p>
            <a:r>
              <a:rPr kumimoji="1" lang="en-US" altLang="zh-CN" sz="2000" dirty="0">
                <a:latin typeface="Helvetica" pitchFamily="2" charset="0"/>
                <a:ea typeface="SimSun" panose="02010600030101010101" pitchFamily="2" charset="-122"/>
              </a:rPr>
              <a:t>              - two hole pairing ground state</a:t>
            </a:r>
          </a:p>
          <a:p>
            <a:endParaRPr kumimoji="1" lang="en-US" altLang="zh-CN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0917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215" y="1330002"/>
            <a:ext cx="4867727" cy="2600567"/>
          </a:xfrm>
          <a:prstGeom prst="rect">
            <a:avLst/>
          </a:prstGeom>
        </p:spPr>
      </p:pic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7018352" y="4981736"/>
          <a:ext cx="3197841" cy="7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177" name="公式" r:id="rId5" imgW="2667000" imgH="596900" progId="Equation.3">
                  <p:embed/>
                </p:oleObj>
              </mc:Choice>
              <mc:Fallback>
                <p:oleObj name="公式" r:id="rId5" imgW="2667000" imgH="596900" progId="Equation.3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18352" y="4981736"/>
                        <a:ext cx="3197841" cy="715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19652" y="3833301"/>
            <a:ext cx="62976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41504" y="3833301"/>
            <a:ext cx="629764" cy="8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矩形 26"/>
          <p:cNvSpPr/>
          <p:nvPr/>
        </p:nvSpPr>
        <p:spPr>
          <a:xfrm>
            <a:off x="7631613" y="4050784"/>
            <a:ext cx="2946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</a:rPr>
              <a:t>＋</a:t>
            </a:r>
          </a:p>
        </p:txBody>
      </p:sp>
      <p:sp>
        <p:nvSpPr>
          <p:cNvPr id="29" name="矩形 28"/>
          <p:cNvSpPr/>
          <p:nvPr/>
        </p:nvSpPr>
        <p:spPr>
          <a:xfrm>
            <a:off x="9060128" y="4076086"/>
            <a:ext cx="288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－</a:t>
            </a: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extLst/>
          </p:nvPr>
        </p:nvGraphicFramePr>
        <p:xfrm>
          <a:off x="6234696" y="1715157"/>
          <a:ext cx="4044036" cy="1307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178" name="公式" r:id="rId9" imgW="2628900" imgH="850900" progId="Equation.3">
                  <p:embed/>
                </p:oleObj>
              </mc:Choice>
              <mc:Fallback>
                <p:oleObj name="公式" r:id="rId9" imgW="2628900" imgH="850900" progId="Equation.3">
                  <p:embed/>
                  <p:pic>
                    <p:nvPicPr>
                      <p:cNvPr id="15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4696" y="1715157"/>
                        <a:ext cx="4044036" cy="13076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1810419" y="145010"/>
            <a:ext cx="79993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Basic organizing</a:t>
            </a:r>
            <a:r>
              <a:rPr kumimoji="1" lang="zh-CN" altLang="en-US" sz="24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sz="24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principle of Mott physics:</a:t>
            </a:r>
          </a:p>
          <a:p>
            <a:endParaRPr kumimoji="1" lang="en-US" altLang="zh-CN" sz="24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kumimoji="1" lang="en-US" altLang="zh-CN" sz="24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                                        phase string sign structure  </a:t>
            </a:r>
            <a:endParaRPr kumimoji="1" lang="zh-CN" altLang="en-US" sz="2400" dirty="0">
              <a:solidFill>
                <a:srgbClr val="0070C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83652" y="3292744"/>
            <a:ext cx="3087616" cy="37300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95494" y="4162427"/>
            <a:ext cx="48615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solidFill>
                  <a:srgbClr val="C00000"/>
                </a:solidFill>
              </a:rPr>
              <a:t>Intrinsic translational symmetry breaking for </a:t>
            </a:r>
          </a:p>
          <a:p>
            <a:r>
              <a:rPr kumimoji="1" lang="en-US" altLang="zh-CN" sz="2000" dirty="0">
                <a:solidFill>
                  <a:srgbClr val="C00000"/>
                </a:solidFill>
              </a:rPr>
              <a:t>doped charge!</a:t>
            </a:r>
            <a:endParaRPr kumimoji="1"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6814441" y="6013390"/>
            <a:ext cx="3572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D. N. Sheng, Y-C. Chen, ZYW, PRL (1996) </a:t>
            </a:r>
          </a:p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Kai Wu, ZYW, Zaanen, PRB  (2008)</a:t>
            </a:r>
          </a:p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Long Zhang, ZYW, PRB (2014)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20895" y="3957944"/>
            <a:ext cx="4847633" cy="113732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55" t="32685" r="37939" b="34625"/>
          <a:stretch/>
        </p:blipFill>
        <p:spPr>
          <a:xfrm>
            <a:off x="3296852" y="5397080"/>
            <a:ext cx="1129434" cy="126657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3" t="15187" r="21891" b="18703"/>
          <a:stretch/>
        </p:blipFill>
        <p:spPr>
          <a:xfrm>
            <a:off x="4738651" y="5323479"/>
            <a:ext cx="1117357" cy="1373225"/>
          </a:xfrm>
          <a:prstGeom prst="rect">
            <a:avLst/>
          </a:prstGeom>
        </p:spPr>
      </p:pic>
      <p:pic>
        <p:nvPicPr>
          <p:cNvPr id="18" name="Picture 9">
            <a:extLst>
              <a:ext uri="{FF2B5EF4-FFF2-40B4-BE49-F238E27FC236}">
                <a16:creationId xmlns:a16="http://schemas.microsoft.com/office/drawing/2014/main" id="{015FDCE7-38DF-A040-B6F2-A89924077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72052" y="3985701"/>
            <a:ext cx="62976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A3B9559D-5AFD-8A41-B4F0-576D2C5D2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93904" y="3985701"/>
            <a:ext cx="629764" cy="8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26">
            <a:extLst>
              <a:ext uri="{FF2B5EF4-FFF2-40B4-BE49-F238E27FC236}">
                <a16:creationId xmlns:a16="http://schemas.microsoft.com/office/drawing/2014/main" id="{387264FB-8E1F-C24A-9160-769EAC91C19B}"/>
              </a:ext>
            </a:extLst>
          </p:cNvPr>
          <p:cNvSpPr/>
          <p:nvPr/>
        </p:nvSpPr>
        <p:spPr>
          <a:xfrm>
            <a:off x="7784013" y="4203184"/>
            <a:ext cx="2946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</a:rPr>
              <a:t>＋</a:t>
            </a:r>
          </a:p>
        </p:txBody>
      </p:sp>
      <p:sp>
        <p:nvSpPr>
          <p:cNvPr id="22" name="矩形 28">
            <a:extLst>
              <a:ext uri="{FF2B5EF4-FFF2-40B4-BE49-F238E27FC236}">
                <a16:creationId xmlns:a16="http://schemas.microsoft.com/office/drawing/2014/main" id="{BF13E2F8-969C-5D41-9ABB-2838E740DAE1}"/>
              </a:ext>
            </a:extLst>
          </p:cNvPr>
          <p:cNvSpPr/>
          <p:nvPr/>
        </p:nvSpPr>
        <p:spPr>
          <a:xfrm>
            <a:off x="9212528" y="4228486"/>
            <a:ext cx="288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－</a:t>
            </a:r>
          </a:p>
        </p:txBody>
      </p:sp>
    </p:spTree>
    <p:extLst>
      <p:ext uri="{BB962C8B-B14F-4D97-AF65-F5344CB8AC3E}">
        <p14:creationId xmlns:p14="http://schemas.microsoft.com/office/powerpoint/2010/main" val="108535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831" y="875819"/>
            <a:ext cx="4248472" cy="2269732"/>
          </a:xfrm>
          <a:prstGeom prst="rect">
            <a:avLst/>
          </a:prstGeom>
        </p:spPr>
      </p:pic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2281439" y="4711004"/>
          <a:ext cx="3538104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01" name="公式" r:id="rId5" imgW="2667000" imgH="596900" progId="Equation.3">
                  <p:embed/>
                </p:oleObj>
              </mc:Choice>
              <mc:Fallback>
                <p:oleObj name="公式" r:id="rId5" imgW="2667000" imgH="596900" progId="Equation.3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1439" y="4711004"/>
                        <a:ext cx="3538104" cy="79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1810419" y="2515866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000">
                <a:solidFill>
                  <a:srgbClr val="000090"/>
                </a:solidFill>
                <a:cs typeface="Comic Sans MS"/>
              </a:rPr>
              <a:t>partition function (single-hole-doped t-J model )</a:t>
            </a:r>
            <a:endParaRPr kumimoji="1" lang="en-US" altLang="zh-CN" sz="2000" dirty="0">
              <a:solidFill>
                <a:srgbClr val="000090"/>
              </a:solidFill>
              <a:cs typeface="Comic Sans MS"/>
            </a:endParaRPr>
          </a:p>
        </p:txBody>
      </p:sp>
      <p:pic>
        <p:nvPicPr>
          <p:cNvPr id="2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44625" y="3145319"/>
            <a:ext cx="62976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66477" y="3145319"/>
            <a:ext cx="629764" cy="8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矩形 26"/>
          <p:cNvSpPr/>
          <p:nvPr/>
        </p:nvSpPr>
        <p:spPr>
          <a:xfrm>
            <a:off x="7581978" y="3343153"/>
            <a:ext cx="2946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</a:rPr>
              <a:t>＋</a:t>
            </a:r>
          </a:p>
        </p:txBody>
      </p:sp>
      <p:sp>
        <p:nvSpPr>
          <p:cNvPr id="29" name="矩形 28"/>
          <p:cNvSpPr/>
          <p:nvPr/>
        </p:nvSpPr>
        <p:spPr>
          <a:xfrm>
            <a:off x="9010493" y="3368455"/>
            <a:ext cx="288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－</a:t>
            </a: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extLst/>
          </p:nvPr>
        </p:nvGraphicFramePr>
        <p:xfrm>
          <a:off x="2185238" y="1036970"/>
          <a:ext cx="4044036" cy="1307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02" name="公式" r:id="rId9" imgW="2628900" imgH="850900" progId="Equation.3">
                  <p:embed/>
                </p:oleObj>
              </mc:Choice>
              <mc:Fallback>
                <p:oleObj name="公式" r:id="rId9" imgW="2628900" imgH="850900" progId="Equation.3">
                  <p:embed/>
                  <p:pic>
                    <p:nvPicPr>
                      <p:cNvPr id="15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5238" y="1036970"/>
                        <a:ext cx="4044036" cy="13076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/>
          <p:nvPr/>
        </p:nvSpPr>
        <p:spPr>
          <a:xfrm>
            <a:off x="1932596" y="3396306"/>
            <a:ext cx="4549320" cy="2113821"/>
          </a:xfrm>
          <a:prstGeom prst="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810419" y="120296"/>
            <a:ext cx="7008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Third organizational principle of Mott physics </a:t>
            </a:r>
            <a:endParaRPr kumimoji="1" lang="zh-CN" altLang="en-US" sz="2400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959273" y="6305721"/>
            <a:ext cx="55787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solidFill>
                  <a:srgbClr val="C00000"/>
                </a:solidFill>
                <a:latin typeface="Comic Sans MS"/>
                <a:cs typeface="Comic Sans MS"/>
              </a:rPr>
              <a:t>Novel quantum memory effect:  </a:t>
            </a:r>
            <a:r>
              <a:rPr lang="en-US" altLang="zh-CN" sz="2000" dirty="0">
                <a:solidFill>
                  <a:srgbClr val="000090"/>
                </a:solidFill>
                <a:latin typeface="Comic Sans MS" charset="0"/>
              </a:rPr>
              <a:t>phase string </a:t>
            </a:r>
          </a:p>
          <a:p>
            <a:endParaRPr kumimoji="1" lang="zh-CN" altLang="en-US" sz="2000" dirty="0">
              <a:latin typeface="Comic Sans MS"/>
              <a:cs typeface="Comic Sans MS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95788" y="4453217"/>
            <a:ext cx="2552559" cy="156720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5141" y="3815939"/>
            <a:ext cx="3087616" cy="37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048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775521" y="310457"/>
            <a:ext cx="84969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FF"/>
                </a:solidFill>
              </a:rPr>
              <a:t>General</a:t>
            </a:r>
            <a:r>
              <a:rPr lang="zh-CN" altLang="en-US" sz="2800" dirty="0">
                <a:solidFill>
                  <a:srgbClr val="0000FF"/>
                </a:solidFill>
              </a:rPr>
              <a:t> </a:t>
            </a:r>
            <a:r>
              <a:rPr lang="en-US" altLang="zh-CN" sz="2800" dirty="0">
                <a:solidFill>
                  <a:srgbClr val="C00000"/>
                </a:solidFill>
              </a:rPr>
              <a:t>sign</a:t>
            </a:r>
            <a:r>
              <a:rPr lang="zh-CN" altLang="en-US" sz="2800" dirty="0">
                <a:solidFill>
                  <a:srgbClr val="C00000"/>
                </a:solidFill>
              </a:rPr>
              <a:t> </a:t>
            </a:r>
            <a:r>
              <a:rPr lang="en-US" altLang="zh-CN" sz="2800" dirty="0">
                <a:solidFill>
                  <a:srgbClr val="C00000"/>
                </a:solidFill>
              </a:rPr>
              <a:t>structure</a:t>
            </a:r>
            <a:r>
              <a:rPr lang="zh-CN" altLang="en-US" sz="2800" dirty="0">
                <a:solidFill>
                  <a:srgbClr val="C00000"/>
                </a:solidFill>
              </a:rPr>
              <a:t> </a:t>
            </a:r>
            <a:r>
              <a:rPr lang="en-US" altLang="zh-CN" sz="2800" dirty="0">
                <a:solidFill>
                  <a:srgbClr val="0000FF"/>
                </a:solidFill>
              </a:rPr>
              <a:t>at arbitrary doping, dimensions, temperature for</a:t>
            </a:r>
            <a:r>
              <a:rPr lang="zh-CN" altLang="en-US" sz="2800" dirty="0">
                <a:solidFill>
                  <a:srgbClr val="0000FF"/>
                </a:solidFill>
              </a:rPr>
              <a:t> </a:t>
            </a:r>
            <a:r>
              <a:rPr lang="en-US" altLang="zh-CN" sz="2800" dirty="0">
                <a:solidFill>
                  <a:srgbClr val="0000FF"/>
                </a:solidFill>
              </a:rPr>
              <a:t>the</a:t>
            </a:r>
            <a:r>
              <a:rPr lang="zh-CN" altLang="en-US" sz="2800" dirty="0">
                <a:solidFill>
                  <a:srgbClr val="0000FF"/>
                </a:solidFill>
              </a:rPr>
              <a:t> </a:t>
            </a:r>
            <a:r>
              <a:rPr lang="en-US" altLang="zh-CN" sz="2800" dirty="0">
                <a:solidFill>
                  <a:srgbClr val="0000FF"/>
                </a:solidFill>
              </a:rPr>
              <a:t>t-J model/Hubbard model</a:t>
            </a:r>
            <a:r>
              <a:rPr lang="zh-CN" altLang="zh-CN" sz="2800" dirty="0">
                <a:solidFill>
                  <a:srgbClr val="0000FF"/>
                </a:solidFill>
              </a:rPr>
              <a:t> 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pic>
        <p:nvPicPr>
          <p:cNvPr id="5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4821" y="34996188"/>
            <a:ext cx="3888433" cy="1455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265324" y="35212212"/>
            <a:ext cx="2304256" cy="75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725100" y="36652372"/>
            <a:ext cx="47815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780884" y="38452572"/>
          <a:ext cx="1224136" cy="873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25" name="Equation" r:id="rId7" imgW="355292" imgH="253780" progId="Equation.DSMT4">
                  <p:embed/>
                </p:oleObj>
              </mc:Choice>
              <mc:Fallback>
                <p:oleObj name="Equation" r:id="rId7" imgW="355292" imgH="253780" progId="Equation.DSMT4">
                  <p:embed/>
                  <p:pic>
                    <p:nvPicPr>
                      <p:cNvPr id="9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0884" y="38452572"/>
                        <a:ext cx="1224136" cy="8737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43972" y="1844824"/>
            <a:ext cx="3888432" cy="68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35560" y="1626293"/>
            <a:ext cx="2466920" cy="900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27648" y="2494279"/>
            <a:ext cx="1225912" cy="598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2317018" y="6408311"/>
            <a:ext cx="56280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Sheng, Chen, Weng, PRL (1996); Wu, Weng, Zaanen, PRB  (2008)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025" y="3646370"/>
            <a:ext cx="4674953" cy="951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 Box 49"/>
          <p:cNvSpPr txBox="1">
            <a:spLocks noChangeArrowheads="1"/>
          </p:cNvSpPr>
          <p:nvPr/>
        </p:nvSpPr>
        <p:spPr bwMode="auto">
          <a:xfrm>
            <a:off x="2665611" y="4757624"/>
            <a:ext cx="29513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dirty="0"/>
              <a:t>= total steps of hole </a:t>
            </a:r>
            <a:r>
              <a:rPr lang="en-US" altLang="zh-CN" dirty="0" err="1"/>
              <a:t>hoppings</a:t>
            </a:r>
            <a:endParaRPr lang="en-US" altLang="zh-CN" dirty="0"/>
          </a:p>
        </p:txBody>
      </p:sp>
      <p:graphicFrame>
        <p:nvGraphicFramePr>
          <p:cNvPr id="23" name="Object 51"/>
          <p:cNvGraphicFramePr>
            <a:graphicFrameLocks noChangeAspect="1"/>
          </p:cNvGraphicFramePr>
          <p:nvPr>
            <p:extLst/>
          </p:nvPr>
        </p:nvGraphicFramePr>
        <p:xfrm>
          <a:off x="1856080" y="5086253"/>
          <a:ext cx="792088" cy="55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26" name="公式" r:id="rId12" imgW="342720" imgH="241200" progId="Equation.3">
                  <p:embed/>
                </p:oleObj>
              </mc:Choice>
              <mc:Fallback>
                <p:oleObj name="公式" r:id="rId12" imgW="342720" imgH="241200" progId="Equation.3">
                  <p:embed/>
                  <p:pic>
                    <p:nvPicPr>
                      <p:cNvPr id="23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6080" y="5086253"/>
                        <a:ext cx="792088" cy="554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3399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Box 52"/>
          <p:cNvSpPr txBox="1">
            <a:spLocks noChangeArrowheads="1"/>
          </p:cNvSpPr>
          <p:nvPr/>
        </p:nvSpPr>
        <p:spPr bwMode="auto">
          <a:xfrm>
            <a:off x="2644824" y="5194683"/>
            <a:ext cx="41744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/>
              <a:t>= total number of spin exchange processes</a:t>
            </a:r>
          </a:p>
        </p:txBody>
      </p:sp>
      <p:graphicFrame>
        <p:nvGraphicFramePr>
          <p:cNvPr id="25" name="Object 53"/>
          <p:cNvGraphicFramePr>
            <a:graphicFrameLocks noChangeAspect="1"/>
          </p:cNvGraphicFramePr>
          <p:nvPr>
            <p:extLst/>
          </p:nvPr>
        </p:nvGraphicFramePr>
        <p:xfrm>
          <a:off x="1880044" y="4638843"/>
          <a:ext cx="723189" cy="540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27" name="公式" r:id="rId14" imgW="304560" imgH="228600" progId="Equation.3">
                  <p:embed/>
                </p:oleObj>
              </mc:Choice>
              <mc:Fallback>
                <p:oleObj name="公式" r:id="rId14" imgW="304560" imgH="228600" progId="Equation.3">
                  <p:embed/>
                  <p:pic>
                    <p:nvPicPr>
                      <p:cNvPr id="25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0044" y="4638843"/>
                        <a:ext cx="723189" cy="5404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51"/>
          <p:cNvGraphicFramePr>
            <a:graphicFrameLocks noChangeAspect="1"/>
          </p:cNvGraphicFramePr>
          <p:nvPr>
            <p:extLst/>
          </p:nvPr>
        </p:nvGraphicFramePr>
        <p:xfrm>
          <a:off x="1880044" y="5470705"/>
          <a:ext cx="713619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28" name="公式" r:id="rId16" imgW="304560" imgH="241200" progId="Equation.3">
                  <p:embed/>
                </p:oleObj>
              </mc:Choice>
              <mc:Fallback>
                <p:oleObj name="公式" r:id="rId16" imgW="304560" imgH="241200" progId="Equation.3">
                  <p:embed/>
                  <p:pic>
                    <p:nvPicPr>
                      <p:cNvPr id="26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0044" y="5470705"/>
                        <a:ext cx="713619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3399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52"/>
          <p:cNvSpPr txBox="1">
            <a:spLocks noChangeArrowheads="1"/>
          </p:cNvSpPr>
          <p:nvPr/>
        </p:nvSpPr>
        <p:spPr bwMode="auto">
          <a:xfrm>
            <a:off x="2642980" y="5610583"/>
            <a:ext cx="43536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dirty="0"/>
              <a:t>= total number of opposite spin  encounters </a:t>
            </a:r>
          </a:p>
        </p:txBody>
      </p:sp>
      <p:sp>
        <p:nvSpPr>
          <p:cNvPr id="6" name="矩形 5"/>
          <p:cNvSpPr/>
          <p:nvPr/>
        </p:nvSpPr>
        <p:spPr>
          <a:xfrm>
            <a:off x="1668016" y="3586605"/>
            <a:ext cx="5256584" cy="25027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748264" y="1653074"/>
            <a:ext cx="4104456" cy="9361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18" cstate="print"/>
          <a:srcRect b="9293"/>
          <a:stretch>
            <a:fillRect/>
          </a:stretch>
        </p:blipFill>
        <p:spPr bwMode="auto">
          <a:xfrm>
            <a:off x="7189964" y="3878857"/>
            <a:ext cx="3246644" cy="2153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下箭头 2"/>
          <p:cNvSpPr/>
          <p:nvPr/>
        </p:nvSpPr>
        <p:spPr>
          <a:xfrm>
            <a:off x="8901355" y="2494278"/>
            <a:ext cx="162139" cy="38334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321907" y="3092405"/>
            <a:ext cx="1446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fermion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signs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22499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837" y="1414497"/>
            <a:ext cx="4145762" cy="783563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2331589" y="298809"/>
            <a:ext cx="68319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0000FF"/>
                </a:solidFill>
              </a:rPr>
              <a:t>Exact sign structure for the Hubbard model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65475" y="2406551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       </a:t>
            </a:r>
            <a:r>
              <a:rPr kumimoji="1" lang="en-US" altLang="zh-CN" sz="2000" dirty="0" err="1"/>
              <a:t>spinons</a:t>
            </a:r>
            <a:r>
              <a:rPr kumimoji="1" lang="en-US" altLang="zh-CN" sz="2000" dirty="0"/>
              <a:t>      </a:t>
            </a:r>
            <a:r>
              <a:rPr kumimoji="1" lang="en-US" altLang="zh-CN" sz="2000" dirty="0" err="1"/>
              <a:t>holon</a:t>
            </a:r>
            <a:r>
              <a:rPr kumimoji="1" lang="en-US" altLang="zh-CN" sz="2000" dirty="0"/>
              <a:t> (h)   </a:t>
            </a:r>
            <a:r>
              <a:rPr kumimoji="1" lang="en-US" altLang="zh-CN" sz="2000" dirty="0" err="1"/>
              <a:t>doublon</a:t>
            </a:r>
            <a:r>
              <a:rPr kumimoji="1" lang="en-US" altLang="zh-CN" sz="2000" dirty="0"/>
              <a:t> (d)</a:t>
            </a:r>
            <a:endParaRPr kumimoji="1" lang="zh-CN" altLang="en-US" sz="2000" dirty="0"/>
          </a:p>
        </p:txBody>
      </p:sp>
      <p:sp>
        <p:nvSpPr>
          <p:cNvPr id="33" name="Line 8"/>
          <p:cNvSpPr>
            <a:spLocks noChangeShapeType="1"/>
          </p:cNvSpPr>
          <p:nvPr/>
        </p:nvSpPr>
        <p:spPr bwMode="auto">
          <a:xfrm rot="10800000" flipH="1">
            <a:off x="7038189" y="1782925"/>
            <a:ext cx="1587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sm" len="sm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34" name="Line 9"/>
          <p:cNvSpPr>
            <a:spLocks noChangeShapeType="1"/>
          </p:cNvSpPr>
          <p:nvPr/>
        </p:nvSpPr>
        <p:spPr bwMode="auto">
          <a:xfrm rot="10800000" flipH="1">
            <a:off x="7723989" y="1803563"/>
            <a:ext cx="1587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sm" len="sm"/>
            <a:tailEnd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35" name="Line 10"/>
          <p:cNvSpPr>
            <a:spLocks noChangeShapeType="1"/>
          </p:cNvSpPr>
          <p:nvPr/>
        </p:nvSpPr>
        <p:spPr bwMode="auto">
          <a:xfrm rot="10800000" flipH="1">
            <a:off x="9298827" y="1782925"/>
            <a:ext cx="1587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sm" len="sm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rot="10800000" flipH="1">
            <a:off x="9440113" y="1803563"/>
            <a:ext cx="1588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sm" len="sm"/>
            <a:tailEnd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37" name="Oval 7"/>
          <p:cNvSpPr>
            <a:spLocks/>
          </p:cNvSpPr>
          <p:nvPr/>
        </p:nvSpPr>
        <p:spPr bwMode="auto">
          <a:xfrm>
            <a:off x="9988866" y="1879754"/>
            <a:ext cx="228600" cy="228600"/>
          </a:xfrm>
          <a:prstGeom prst="ellipse">
            <a:avLst/>
          </a:prstGeom>
          <a:solidFill>
            <a:srgbClr val="800000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38100" dist="23000" dir="5400000" algn="ctr" rotWithShape="0">
              <a:schemeClr val="bg2">
                <a:alpha val="34998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38" name="Oval 7"/>
          <p:cNvSpPr>
            <a:spLocks/>
          </p:cNvSpPr>
          <p:nvPr/>
        </p:nvSpPr>
        <p:spPr bwMode="auto">
          <a:xfrm>
            <a:off x="8422520" y="1888192"/>
            <a:ext cx="228600" cy="228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38100" dist="23000" dir="5400000" algn="ctr" rotWithShape="0">
              <a:schemeClr val="bg2">
                <a:alpha val="3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39" name="右箭头 38"/>
          <p:cNvSpPr/>
          <p:nvPr/>
        </p:nvSpPr>
        <p:spPr>
          <a:xfrm>
            <a:off x="9616981" y="1923719"/>
            <a:ext cx="270933" cy="159234"/>
          </a:xfrm>
          <a:prstGeom prst="rightArrow">
            <a:avLst/>
          </a:prstGeom>
          <a:solidFill>
            <a:srgbClr val="FF99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852324" y="1144133"/>
            <a:ext cx="17411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000" dirty="0">
                <a:solidFill>
                  <a:srgbClr val="000090"/>
                </a:solidFill>
              </a:rPr>
              <a:t>Hilbert space:  </a:t>
            </a:r>
          </a:p>
        </p:txBody>
      </p:sp>
      <p:sp>
        <p:nvSpPr>
          <p:cNvPr id="41" name="矩形 40"/>
          <p:cNvSpPr/>
          <p:nvPr/>
        </p:nvSpPr>
        <p:spPr bwMode="auto">
          <a:xfrm>
            <a:off x="1950147" y="1296525"/>
            <a:ext cx="4435946" cy="901534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4200">
              <a:solidFill>
                <a:srgbClr val="000000"/>
              </a:solidFill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1835857" y="2799487"/>
            <a:ext cx="4832514" cy="1549536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000000"/>
              </a:solidFill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graphicFrame>
        <p:nvGraphicFramePr>
          <p:cNvPr id="43" name="对象 42"/>
          <p:cNvGraphicFramePr>
            <a:graphicFrameLocks noChangeAspect="1"/>
          </p:cNvGraphicFramePr>
          <p:nvPr>
            <p:extLst/>
          </p:nvPr>
        </p:nvGraphicFramePr>
        <p:xfrm>
          <a:off x="2204981" y="3667908"/>
          <a:ext cx="4020518" cy="471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49" name="公式" r:id="rId4" imgW="2260600" imgH="292100" progId="Equation.3">
                  <p:embed/>
                </p:oleObj>
              </mc:Choice>
              <mc:Fallback>
                <p:oleObj name="公式" r:id="rId4" imgW="2260600" imgH="292100" progId="Equation.3">
                  <p:embed/>
                  <p:pic>
                    <p:nvPicPr>
                      <p:cNvPr id="43" name="对象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4981" y="3667908"/>
                        <a:ext cx="4020518" cy="4719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" name="图片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6843" y="2866816"/>
            <a:ext cx="3257487" cy="636213"/>
          </a:xfrm>
          <a:prstGeom prst="rect">
            <a:avLst/>
          </a:prstGeom>
        </p:spPr>
      </p:pic>
      <p:sp>
        <p:nvSpPr>
          <p:cNvPr id="46" name="矩形 45"/>
          <p:cNvSpPr/>
          <p:nvPr/>
        </p:nvSpPr>
        <p:spPr>
          <a:xfrm>
            <a:off x="1835858" y="6326481"/>
            <a:ext cx="3352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800000"/>
                </a:solidFill>
              </a:rPr>
              <a:t>Long Zhang &amp; ZYW, PRB</a:t>
            </a:r>
            <a:r>
              <a:rPr kumimoji="1" lang="zh-CN" altLang="en-US" dirty="0">
                <a:solidFill>
                  <a:srgbClr val="800000"/>
                </a:solidFill>
              </a:rPr>
              <a:t>（</a:t>
            </a:r>
            <a:r>
              <a:rPr kumimoji="1" lang="en-US" altLang="zh-CN" dirty="0">
                <a:solidFill>
                  <a:srgbClr val="800000"/>
                </a:solidFill>
              </a:rPr>
              <a:t>2014</a:t>
            </a:r>
            <a:r>
              <a:rPr kumimoji="1" lang="zh-CN" altLang="en-US" dirty="0">
                <a:solidFill>
                  <a:srgbClr val="800000"/>
                </a:solidFill>
              </a:rPr>
              <a:t>）</a:t>
            </a:r>
            <a:r>
              <a:rPr kumimoji="1" lang="en-US" altLang="zh-CN" dirty="0">
                <a:solidFill>
                  <a:srgbClr val="800000"/>
                </a:solidFill>
              </a:rPr>
              <a:t> </a:t>
            </a:r>
            <a:endParaRPr lang="zh-CN" altLang="en-US" dirty="0"/>
          </a:p>
        </p:txBody>
      </p:sp>
      <p:sp>
        <p:nvSpPr>
          <p:cNvPr id="66" name="矩形 65"/>
          <p:cNvSpPr/>
          <p:nvPr/>
        </p:nvSpPr>
        <p:spPr bwMode="auto">
          <a:xfrm>
            <a:off x="6225500" y="4632361"/>
            <a:ext cx="3968641" cy="194320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4200">
              <a:solidFill>
                <a:srgbClr val="000000"/>
              </a:solidFill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67" name="任意形状 66"/>
          <p:cNvSpPr/>
          <p:nvPr/>
        </p:nvSpPr>
        <p:spPr>
          <a:xfrm flipV="1">
            <a:off x="7450941" y="5456419"/>
            <a:ext cx="1786467" cy="687337"/>
          </a:xfrm>
          <a:custGeom>
            <a:avLst/>
            <a:gdLst>
              <a:gd name="connsiteX0" fmla="*/ 0 w 3022664"/>
              <a:gd name="connsiteY0" fmla="*/ 558494 h 558494"/>
              <a:gd name="connsiteX1" fmla="*/ 279400 w 3022664"/>
              <a:gd name="connsiteY1" fmla="*/ 42028 h 558494"/>
              <a:gd name="connsiteX2" fmla="*/ 1481667 w 3022664"/>
              <a:gd name="connsiteY2" fmla="*/ 58961 h 558494"/>
              <a:gd name="connsiteX3" fmla="*/ 2827867 w 3022664"/>
              <a:gd name="connsiteY3" fmla="*/ 287561 h 558494"/>
              <a:gd name="connsiteX4" fmla="*/ 3014134 w 3022664"/>
              <a:gd name="connsiteY4" fmla="*/ 329894 h 558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664" h="558494">
                <a:moveTo>
                  <a:pt x="0" y="558494"/>
                </a:moveTo>
                <a:cubicBezTo>
                  <a:pt x="16228" y="341888"/>
                  <a:pt x="32456" y="125283"/>
                  <a:pt x="279400" y="42028"/>
                </a:cubicBezTo>
                <a:cubicBezTo>
                  <a:pt x="526344" y="-41227"/>
                  <a:pt x="1056923" y="18039"/>
                  <a:pt x="1481667" y="58961"/>
                </a:cubicBezTo>
                <a:cubicBezTo>
                  <a:pt x="1906412" y="99883"/>
                  <a:pt x="2572456" y="242405"/>
                  <a:pt x="2827867" y="287561"/>
                </a:cubicBezTo>
                <a:cubicBezTo>
                  <a:pt x="3083278" y="332716"/>
                  <a:pt x="3014134" y="329894"/>
                  <a:pt x="3014134" y="329894"/>
                </a:cubicBezTo>
              </a:path>
            </a:pathLst>
          </a:cu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6689002" y="5310952"/>
            <a:ext cx="999067" cy="5026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Oval 7"/>
          <p:cNvSpPr>
            <a:spLocks/>
          </p:cNvSpPr>
          <p:nvPr/>
        </p:nvSpPr>
        <p:spPr bwMode="auto">
          <a:xfrm>
            <a:off x="7333476" y="5456418"/>
            <a:ext cx="228600" cy="228600"/>
          </a:xfrm>
          <a:prstGeom prst="ellipse">
            <a:avLst/>
          </a:prstGeom>
          <a:solidFill>
            <a:srgbClr val="800000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38100" dist="23000" dir="5400000" algn="ctr" rotWithShape="0">
              <a:schemeClr val="bg2">
                <a:alpha val="34998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70" name="Oval 7"/>
          <p:cNvSpPr>
            <a:spLocks/>
          </p:cNvSpPr>
          <p:nvPr/>
        </p:nvSpPr>
        <p:spPr bwMode="auto">
          <a:xfrm>
            <a:off x="6783143" y="5439484"/>
            <a:ext cx="228600" cy="228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38100" dist="23000" dir="5400000" algn="ctr" rotWithShape="0">
              <a:schemeClr val="bg2">
                <a:alpha val="3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71" name="曲线连接符 70"/>
          <p:cNvCxnSpPr/>
          <p:nvPr/>
        </p:nvCxnSpPr>
        <p:spPr>
          <a:xfrm rot="16200000" flipH="1">
            <a:off x="7990453" y="4346474"/>
            <a:ext cx="153947" cy="2339966"/>
          </a:xfrm>
          <a:prstGeom prst="curvedConnector4">
            <a:avLst>
              <a:gd name="adj1" fmla="val -302486"/>
              <a:gd name="adj2" fmla="val 52442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Line 8"/>
          <p:cNvSpPr>
            <a:spLocks noChangeShapeType="1"/>
          </p:cNvSpPr>
          <p:nvPr/>
        </p:nvSpPr>
        <p:spPr bwMode="auto">
          <a:xfrm rot="10800000" flipH="1">
            <a:off x="9444463" y="5402931"/>
            <a:ext cx="1587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sm" len="sm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73" name="Line 9"/>
          <p:cNvSpPr>
            <a:spLocks noChangeShapeType="1"/>
          </p:cNvSpPr>
          <p:nvPr/>
        </p:nvSpPr>
        <p:spPr bwMode="auto">
          <a:xfrm rot="10800000" flipH="1">
            <a:off x="9994796" y="5402931"/>
            <a:ext cx="1587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sm" len="sm"/>
            <a:tailEnd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74" name="文本框 73"/>
          <p:cNvSpPr txBox="1"/>
          <p:nvPr/>
        </p:nvSpPr>
        <p:spPr>
          <a:xfrm>
            <a:off x="6678864" y="48908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+</a:t>
            </a:r>
            <a:endParaRPr kumimoji="1" lang="zh-CN" altLang="en-US" dirty="0"/>
          </a:p>
        </p:txBody>
      </p:sp>
      <p:sp>
        <p:nvSpPr>
          <p:cNvPr id="75" name="文本框 74"/>
          <p:cNvSpPr txBox="1"/>
          <p:nvPr/>
        </p:nvSpPr>
        <p:spPr>
          <a:xfrm>
            <a:off x="7483223" y="45775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+</a:t>
            </a:r>
            <a:endParaRPr kumimoji="1" lang="zh-CN" altLang="en-US" dirty="0"/>
          </a:p>
        </p:txBody>
      </p:sp>
      <p:sp>
        <p:nvSpPr>
          <p:cNvPr id="76" name="文本框 75"/>
          <p:cNvSpPr txBox="1"/>
          <p:nvPr/>
        </p:nvSpPr>
        <p:spPr>
          <a:xfrm>
            <a:off x="7974303" y="4679133"/>
            <a:ext cx="255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-</a:t>
            </a:r>
            <a:endParaRPr kumimoji="1" lang="zh-CN" altLang="en-US" dirty="0"/>
          </a:p>
        </p:txBody>
      </p:sp>
      <p:sp>
        <p:nvSpPr>
          <p:cNvPr id="77" name="文本框 76"/>
          <p:cNvSpPr txBox="1"/>
          <p:nvPr/>
        </p:nvSpPr>
        <p:spPr>
          <a:xfrm>
            <a:off x="8304516" y="498394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+</a:t>
            </a:r>
            <a:endParaRPr kumimoji="1" lang="zh-CN" altLang="en-US" dirty="0"/>
          </a:p>
        </p:txBody>
      </p:sp>
      <p:sp>
        <p:nvSpPr>
          <p:cNvPr id="78" name="文本框 77"/>
          <p:cNvSpPr txBox="1"/>
          <p:nvPr/>
        </p:nvSpPr>
        <p:spPr>
          <a:xfrm>
            <a:off x="7288476" y="583064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+</a:t>
            </a:r>
            <a:endParaRPr kumimoji="1" lang="zh-CN" altLang="en-US" dirty="0"/>
          </a:p>
        </p:txBody>
      </p:sp>
      <p:sp>
        <p:nvSpPr>
          <p:cNvPr id="79" name="文本框 78"/>
          <p:cNvSpPr txBox="1"/>
          <p:nvPr/>
        </p:nvSpPr>
        <p:spPr>
          <a:xfrm>
            <a:off x="7671919" y="609311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+</a:t>
            </a:r>
            <a:endParaRPr kumimoji="1" lang="zh-CN" altLang="en-US" dirty="0"/>
          </a:p>
        </p:txBody>
      </p:sp>
      <p:sp>
        <p:nvSpPr>
          <p:cNvPr id="80" name="文本框 79"/>
          <p:cNvSpPr txBox="1"/>
          <p:nvPr/>
        </p:nvSpPr>
        <p:spPr>
          <a:xfrm>
            <a:off x="8617783" y="5957638"/>
            <a:ext cx="255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-</a:t>
            </a:r>
            <a:endParaRPr kumimoji="1" lang="zh-CN" altLang="en-US" dirty="0"/>
          </a:p>
        </p:txBody>
      </p:sp>
      <p:sp>
        <p:nvSpPr>
          <p:cNvPr id="81" name="文本框 80"/>
          <p:cNvSpPr txBox="1"/>
          <p:nvPr/>
        </p:nvSpPr>
        <p:spPr>
          <a:xfrm>
            <a:off x="8947990" y="581369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+</a:t>
            </a:r>
            <a:endParaRPr kumimoji="1" lang="zh-CN" altLang="en-US" dirty="0"/>
          </a:p>
        </p:txBody>
      </p:sp>
      <p:sp>
        <p:nvSpPr>
          <p:cNvPr id="82" name="文本框 81"/>
          <p:cNvSpPr txBox="1"/>
          <p:nvPr/>
        </p:nvSpPr>
        <p:spPr>
          <a:xfrm>
            <a:off x="7026005" y="4628337"/>
            <a:ext cx="255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-</a:t>
            </a:r>
            <a:endParaRPr kumimoji="1" lang="zh-CN" altLang="en-US" dirty="0"/>
          </a:p>
        </p:txBody>
      </p:sp>
      <p:sp>
        <p:nvSpPr>
          <p:cNvPr id="83" name="文本框 82"/>
          <p:cNvSpPr txBox="1"/>
          <p:nvPr/>
        </p:nvSpPr>
        <p:spPr>
          <a:xfrm>
            <a:off x="8736327" y="511094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+</a:t>
            </a:r>
            <a:endParaRPr kumimoji="1" lang="zh-CN" altLang="en-US" dirty="0"/>
          </a:p>
        </p:txBody>
      </p:sp>
      <p:sp>
        <p:nvSpPr>
          <p:cNvPr id="84" name="文本框 83"/>
          <p:cNvSpPr txBox="1"/>
          <p:nvPr/>
        </p:nvSpPr>
        <p:spPr>
          <a:xfrm>
            <a:off x="8194427" y="6084637"/>
            <a:ext cx="255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-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9341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spin_current_trend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384" y="3692006"/>
            <a:ext cx="3850951" cy="2888213"/>
          </a:xfrm>
          <a:prstGeom prst="rect">
            <a:avLst/>
          </a:prstGeom>
        </p:spPr>
      </p:pic>
      <p:graphicFrame>
        <p:nvGraphicFramePr>
          <p:cNvPr id="23" name="对象 22"/>
          <p:cNvGraphicFramePr>
            <a:graphicFrameLocks noChangeAspect="1"/>
          </p:cNvGraphicFramePr>
          <p:nvPr>
            <p:extLst/>
          </p:nvPr>
        </p:nvGraphicFramePr>
        <p:xfrm>
          <a:off x="2589562" y="3692005"/>
          <a:ext cx="2355160" cy="541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93" name="Equation" r:id="rId5" imgW="1104900" imgH="254000" progId="Equation.DSMT4">
                  <p:embed/>
                </p:oleObj>
              </mc:Choice>
              <mc:Fallback>
                <p:oleObj name="Equation" r:id="rId5" imgW="1104900" imgH="254000" progId="Equation.DSMT4">
                  <p:embed/>
                  <p:pic>
                    <p:nvPicPr>
                      <p:cNvPr id="23" name="对象 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89562" y="3692005"/>
                        <a:ext cx="2355160" cy="5414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右箭头 23"/>
          <p:cNvSpPr/>
          <p:nvPr/>
        </p:nvSpPr>
        <p:spPr>
          <a:xfrm>
            <a:off x="1788800" y="4636067"/>
            <a:ext cx="678965" cy="2137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618577" y="4524519"/>
            <a:ext cx="3839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solidFill>
                  <a:srgbClr val="FF0000"/>
                </a:solidFill>
              </a:rPr>
              <a:t>nontrivial ground state degeneracy</a:t>
            </a:r>
            <a:endParaRPr kumimoji="1"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040268" y="5258522"/>
            <a:ext cx="4086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rgbClr val="0000FF"/>
                </a:solidFill>
              </a:rPr>
              <a:t>concomitant with spin currents</a:t>
            </a:r>
            <a:endParaRPr kumimoji="1"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434359" y="167774"/>
            <a:ext cx="6705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rgbClr val="FF0000"/>
                </a:solidFill>
              </a:rPr>
              <a:t>long-range/nonlocal charge-spin entanglement (ED) 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  <p:pic>
        <p:nvPicPr>
          <p:cNvPr id="13" name="图片 26">
            <a:extLst>
              <a:ext uri="{FF2B5EF4-FFF2-40B4-BE49-F238E27FC236}">
                <a16:creationId xmlns:a16="http://schemas.microsoft.com/office/drawing/2014/main" id="{CAAC7C71-85CE-D046-BD94-317A6A21D7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0202" y="833780"/>
            <a:ext cx="3499090" cy="1571479"/>
          </a:xfrm>
          <a:prstGeom prst="rect">
            <a:avLst/>
          </a:prstGeom>
        </p:spPr>
      </p:pic>
      <p:pic>
        <p:nvPicPr>
          <p:cNvPr id="14" name="图片 27">
            <a:extLst>
              <a:ext uri="{FF2B5EF4-FFF2-40B4-BE49-F238E27FC236}">
                <a16:creationId xmlns:a16="http://schemas.microsoft.com/office/drawing/2014/main" id="{F0F45032-D858-A249-BBE3-5B2759137FB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4905" b="53027"/>
          <a:stretch/>
        </p:blipFill>
        <p:spPr>
          <a:xfrm>
            <a:off x="6005970" y="2480132"/>
            <a:ext cx="1905000" cy="7257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28">
                <a:extLst>
                  <a:ext uri="{FF2B5EF4-FFF2-40B4-BE49-F238E27FC236}">
                    <a16:creationId xmlns:a16="http://schemas.microsoft.com/office/drawing/2014/main" id="{8F299F69-8451-F645-9C28-BC236DD36DAC}"/>
                  </a:ext>
                </a:extLst>
              </p:cNvPr>
              <p:cNvSpPr txBox="1"/>
              <p:nvPr/>
            </p:nvSpPr>
            <p:spPr>
              <a:xfrm>
                <a:off x="7910970" y="2714463"/>
                <a:ext cx="6112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±</m:t>
                      </m:r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𝐶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5" name="文本框 28">
                <a:extLst>
                  <a:ext uri="{FF2B5EF4-FFF2-40B4-BE49-F238E27FC236}">
                    <a16:creationId xmlns:a16="http://schemas.microsoft.com/office/drawing/2014/main" id="{8F299F69-8451-F645-9C28-BC236DD36D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970" y="2714463"/>
                <a:ext cx="611258" cy="276999"/>
              </a:xfrm>
              <a:prstGeom prst="rect">
                <a:avLst/>
              </a:prstGeom>
              <a:blipFill>
                <a:blip r:embed="rId9"/>
                <a:stretch>
                  <a:fillRect l="-2041" r="-612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矩形 29">
            <a:extLst>
              <a:ext uri="{FF2B5EF4-FFF2-40B4-BE49-F238E27FC236}">
                <a16:creationId xmlns:a16="http://schemas.microsoft.com/office/drawing/2014/main" id="{127C7803-CC8D-0C4C-9FC1-7873ADC9AFAF}"/>
              </a:ext>
            </a:extLst>
          </p:cNvPr>
          <p:cNvSpPr/>
          <p:nvPr/>
        </p:nvSpPr>
        <p:spPr>
          <a:xfrm>
            <a:off x="1788800" y="87087"/>
            <a:ext cx="8322805" cy="332713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7" name="图片 30" descr="current_pro.pdf">
            <a:extLst>
              <a:ext uri="{FF2B5EF4-FFF2-40B4-BE49-F238E27FC236}">
                <a16:creationId xmlns:a16="http://schemas.microsoft.com/office/drawing/2014/main" id="{765FEDBC-7506-3041-82E0-F829B26937B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00" r="50731"/>
          <a:stretch/>
        </p:blipFill>
        <p:spPr>
          <a:xfrm>
            <a:off x="2637262" y="1021220"/>
            <a:ext cx="2130971" cy="2174439"/>
          </a:xfrm>
          <a:prstGeom prst="rect">
            <a:avLst/>
          </a:prstGeom>
        </p:spPr>
      </p:pic>
      <p:graphicFrame>
        <p:nvGraphicFramePr>
          <p:cNvPr id="18" name="对象 11">
            <a:extLst>
              <a:ext uri="{FF2B5EF4-FFF2-40B4-BE49-F238E27FC236}">
                <a16:creationId xmlns:a16="http://schemas.microsoft.com/office/drawing/2014/main" id="{1899F0A8-9F9B-8C40-8D2F-09E8C5E96CC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8904785" y="2600538"/>
          <a:ext cx="1089014" cy="53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94" name="Equation" r:id="rId11" imgW="495300" imgH="241300" progId="Equation.DSMT4">
                  <p:embed/>
                </p:oleObj>
              </mc:Choice>
              <mc:Fallback>
                <p:oleObj name="Equation" r:id="rId11" imgW="495300" imgH="241300" progId="Equation.DSMT4">
                  <p:embed/>
                  <p:pic>
                    <p:nvPicPr>
                      <p:cNvPr id="18" name="对象 11">
                        <a:extLst>
                          <a:ext uri="{FF2B5EF4-FFF2-40B4-BE49-F238E27FC236}">
                            <a16:creationId xmlns:a16="http://schemas.microsoft.com/office/drawing/2014/main" id="{1899F0A8-9F9B-8C40-8D2F-09E8C5E96C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904785" y="2600538"/>
                        <a:ext cx="1089014" cy="530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206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/>
      <p:bldP spid="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89804" y="616168"/>
            <a:ext cx="7920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rgbClr val="FF0000"/>
                </a:solidFill>
              </a:rPr>
              <a:t>Breakdown of Landau’s one-to-one correspondence principle: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l="14692" t="4421" r="5651" b="4022"/>
          <a:stretch/>
        </p:blipFill>
        <p:spPr>
          <a:xfrm>
            <a:off x="4805657" y="1483831"/>
            <a:ext cx="4085613" cy="170724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926280" y="1791440"/>
            <a:ext cx="729257" cy="424531"/>
          </a:xfrm>
          <a:prstGeom prst="rect">
            <a:avLst/>
          </a:prstGeom>
          <a:solidFill>
            <a:srgbClr val="3366FF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 descr="delta_nk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770" y="1250724"/>
            <a:ext cx="3178999" cy="2119333"/>
          </a:xfrm>
          <a:prstGeom prst="rect">
            <a:avLst/>
          </a:prstGeom>
        </p:spPr>
      </p:pic>
      <p:pic>
        <p:nvPicPr>
          <p:cNvPr id="11" name="图片 10" descr="struc_fac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299" y="3643384"/>
            <a:ext cx="4576715" cy="3051143"/>
          </a:xfrm>
          <a:prstGeom prst="rect">
            <a:avLst/>
          </a:prstGeom>
        </p:spPr>
      </p:pic>
      <p:graphicFrame>
        <p:nvGraphicFramePr>
          <p:cNvPr id="12" name="对象 11"/>
          <p:cNvGraphicFramePr>
            <a:graphicFrameLocks noChangeAspect="1"/>
          </p:cNvGraphicFramePr>
          <p:nvPr>
            <p:extLst/>
          </p:nvPr>
        </p:nvGraphicFramePr>
        <p:xfrm>
          <a:off x="8255874" y="3754220"/>
          <a:ext cx="2056929" cy="465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0" name="Equation" r:id="rId6" imgW="1066800" imgH="241300" progId="Equation.DSMT4">
                  <p:embed/>
                </p:oleObj>
              </mc:Choice>
              <mc:Fallback>
                <p:oleObj name="Equation" r:id="rId6" imgW="1066800" imgH="241300" progId="Equation.DSMT4">
                  <p:embed/>
                  <p:pic>
                    <p:nvPicPr>
                      <p:cNvPr id="12" name="对象 1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55874" y="3754220"/>
                        <a:ext cx="2056929" cy="4652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7094013" y="4509704"/>
            <a:ext cx="35445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solidFill>
                  <a:srgbClr val="FF0000"/>
                </a:solidFill>
              </a:rPr>
              <a:t>neutral spin currents carry away</a:t>
            </a:r>
          </a:p>
          <a:p>
            <a:r>
              <a:rPr kumimoji="1" lang="en-US" altLang="zh-CN" sz="2000" dirty="0">
                <a:solidFill>
                  <a:srgbClr val="FF0000"/>
                </a:solidFill>
              </a:rPr>
              <a:t>partial momentum!</a:t>
            </a:r>
            <a:endParaRPr kumimoji="1"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4" name="矩形 24">
            <a:extLst>
              <a:ext uri="{FF2B5EF4-FFF2-40B4-BE49-F238E27FC236}">
                <a16:creationId xmlns:a16="http://schemas.microsoft.com/office/drawing/2014/main" id="{1DF2D97E-48E0-D54D-BB74-CAF86C961352}"/>
              </a:ext>
            </a:extLst>
          </p:cNvPr>
          <p:cNvSpPr/>
          <p:nvPr/>
        </p:nvSpPr>
        <p:spPr>
          <a:xfrm>
            <a:off x="2080561" y="1326625"/>
            <a:ext cx="2022602" cy="188622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椭圆 25">
            <a:extLst>
              <a:ext uri="{FF2B5EF4-FFF2-40B4-BE49-F238E27FC236}">
                <a16:creationId xmlns:a16="http://schemas.microsoft.com/office/drawing/2014/main" id="{3E00FE0E-BD48-4146-ACA6-943269BE2838}"/>
              </a:ext>
            </a:extLst>
          </p:cNvPr>
          <p:cNvSpPr/>
          <p:nvPr/>
        </p:nvSpPr>
        <p:spPr>
          <a:xfrm>
            <a:off x="3539777" y="2679085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椭圆 26">
            <a:extLst>
              <a:ext uri="{FF2B5EF4-FFF2-40B4-BE49-F238E27FC236}">
                <a16:creationId xmlns:a16="http://schemas.microsoft.com/office/drawing/2014/main" id="{319008E8-C25F-014A-A4FE-325FD1DFCED3}"/>
              </a:ext>
            </a:extLst>
          </p:cNvPr>
          <p:cNvSpPr/>
          <p:nvPr/>
        </p:nvSpPr>
        <p:spPr>
          <a:xfrm>
            <a:off x="2517227" y="2646238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27">
            <a:extLst>
              <a:ext uri="{FF2B5EF4-FFF2-40B4-BE49-F238E27FC236}">
                <a16:creationId xmlns:a16="http://schemas.microsoft.com/office/drawing/2014/main" id="{67AE25C2-6702-2D4C-B209-60907C4292F6}"/>
              </a:ext>
            </a:extLst>
          </p:cNvPr>
          <p:cNvSpPr/>
          <p:nvPr/>
        </p:nvSpPr>
        <p:spPr>
          <a:xfrm>
            <a:off x="2517064" y="1747594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椭圆 28">
            <a:extLst>
              <a:ext uri="{FF2B5EF4-FFF2-40B4-BE49-F238E27FC236}">
                <a16:creationId xmlns:a16="http://schemas.microsoft.com/office/drawing/2014/main" id="{BD221BDF-5F18-A941-83B8-84512FACDC03}"/>
              </a:ext>
            </a:extLst>
          </p:cNvPr>
          <p:cNvSpPr/>
          <p:nvPr/>
        </p:nvSpPr>
        <p:spPr>
          <a:xfrm>
            <a:off x="3540975" y="1749092"/>
            <a:ext cx="122257" cy="1009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Diamond 18">
            <a:extLst>
              <a:ext uri="{FF2B5EF4-FFF2-40B4-BE49-F238E27FC236}">
                <a16:creationId xmlns:a16="http://schemas.microsoft.com/office/drawing/2014/main" id="{EE9C4599-E046-4A40-B033-3380C4BB0C4D}"/>
              </a:ext>
            </a:extLst>
          </p:cNvPr>
          <p:cNvSpPr/>
          <p:nvPr/>
        </p:nvSpPr>
        <p:spPr>
          <a:xfrm>
            <a:off x="2080561" y="1304853"/>
            <a:ext cx="2022602" cy="1886224"/>
          </a:xfrm>
          <a:prstGeom prst="diamon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72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6027</TotalTime>
  <Words>1846</Words>
  <Application>Microsoft Macintosh PowerPoint</Application>
  <PresentationFormat>Widescreen</PresentationFormat>
  <Paragraphs>416</Paragraphs>
  <Slides>35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51" baseType="lpstr">
      <vt:lpstr>等线</vt:lpstr>
      <vt:lpstr>等线 Light</vt:lpstr>
      <vt:lpstr>Heiti SC Light</vt:lpstr>
      <vt:lpstr>SimSun</vt:lpstr>
      <vt:lpstr>游ゴシック</vt:lpstr>
      <vt:lpstr>Arial</vt:lpstr>
      <vt:lpstr>Calibri</vt:lpstr>
      <vt:lpstr>Calibri Light</vt:lpstr>
      <vt:lpstr>Cambria Math</vt:lpstr>
      <vt:lpstr>Comic Sans MS</vt:lpstr>
      <vt:lpstr>Gill Sans</vt:lpstr>
      <vt:lpstr>Helvetica</vt:lpstr>
      <vt:lpstr>Mangal</vt:lpstr>
      <vt:lpstr>Office Theme</vt:lpstr>
      <vt:lpstr>公式</vt:lpstr>
      <vt:lpstr>Equation</vt:lpstr>
      <vt:lpstr>Hidden spin currents in doped Mott antiferromagnets </vt:lpstr>
      <vt:lpstr>                           Outline</vt:lpstr>
      <vt:lpstr>PowerPoint Presentation</vt:lpstr>
      <vt:lpstr>   Organizing principles in condensed matter physics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Hidden spin currents in doped Mott antiferromagnets </dc:title>
  <dc:creator>Weng Tom</dc:creator>
  <cp:lastModifiedBy>Weng Tom</cp:lastModifiedBy>
  <cp:revision>124</cp:revision>
  <dcterms:created xsi:type="dcterms:W3CDTF">2018-06-01T01:58:11Z</dcterms:created>
  <dcterms:modified xsi:type="dcterms:W3CDTF">2018-10-12T01:29:32Z</dcterms:modified>
</cp:coreProperties>
</file>