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1" r:id="rId2"/>
    <p:sldId id="336" r:id="rId3"/>
    <p:sldId id="348" r:id="rId4"/>
    <p:sldId id="312" r:id="rId5"/>
    <p:sldId id="262" r:id="rId6"/>
    <p:sldId id="332" r:id="rId7"/>
    <p:sldId id="351" r:id="rId8"/>
    <p:sldId id="313" r:id="rId9"/>
    <p:sldId id="314" r:id="rId10"/>
    <p:sldId id="315" r:id="rId11"/>
    <p:sldId id="316" r:id="rId12"/>
    <p:sldId id="317" r:id="rId13"/>
    <p:sldId id="318" r:id="rId14"/>
    <p:sldId id="344" r:id="rId15"/>
    <p:sldId id="322" r:id="rId16"/>
    <p:sldId id="319" r:id="rId17"/>
    <p:sldId id="320" r:id="rId18"/>
    <p:sldId id="321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5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33" r:id="rId37"/>
    <p:sldId id="334" r:id="rId38"/>
    <p:sldId id="259" r:id="rId39"/>
    <p:sldId id="261" r:id="rId40"/>
    <p:sldId id="282" r:id="rId41"/>
    <p:sldId id="350" r:id="rId42"/>
    <p:sldId id="349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308" r:id="rId52"/>
    <p:sldId id="346" r:id="rId53"/>
    <p:sldId id="353" r:id="rId54"/>
    <p:sldId id="352" r:id="rId55"/>
    <p:sldId id="260" r:id="rId56"/>
    <p:sldId id="295" r:id="rId57"/>
    <p:sldId id="296" r:id="rId58"/>
    <p:sldId id="297" r:id="rId59"/>
    <p:sldId id="298" r:id="rId60"/>
    <p:sldId id="299" r:id="rId61"/>
    <p:sldId id="303" r:id="rId62"/>
    <p:sldId id="304" r:id="rId63"/>
    <p:sldId id="305" r:id="rId64"/>
    <p:sldId id="306" r:id="rId65"/>
    <p:sldId id="309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fore Planck" id="{AC557AA8-DE96-4E4B-ABE9-44E7790FCA7D}">
          <p14:sldIdLst>
            <p14:sldId id="311"/>
            <p14:sldId id="336"/>
            <p14:sldId id="348"/>
            <p14:sldId id="312"/>
            <p14:sldId id="262"/>
            <p14:sldId id="332"/>
            <p14:sldId id="351"/>
            <p14:sldId id="313"/>
            <p14:sldId id="314"/>
            <p14:sldId id="315"/>
            <p14:sldId id="316"/>
            <p14:sldId id="317"/>
          </p14:sldIdLst>
        </p14:section>
        <p14:section name="Planck Result" id="{B4E86E0D-0839-4399-A7F7-CC8646CDC3F1}">
          <p14:sldIdLst>
            <p14:sldId id="318"/>
            <p14:sldId id="344"/>
            <p14:sldId id="322"/>
            <p14:sldId id="319"/>
            <p14:sldId id="320"/>
            <p14:sldId id="321"/>
          </p14:sldIdLst>
        </p14:section>
        <p14:section name="Internal particles" id="{888EC789-58C7-4E78-8598-918308E0FC2B}">
          <p14:sldIdLst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5"/>
            <p14:sldId id="337"/>
            <p14:sldId id="338"/>
            <p14:sldId id="339"/>
            <p14:sldId id="340"/>
            <p14:sldId id="341"/>
            <p14:sldId id="342"/>
            <p14:sldId id="343"/>
          </p14:sldIdLst>
        </p14:section>
        <p14:section name="Precision nonG" id="{726C2472-C1FE-495E-8184-45CF23AB445A}">
          <p14:sldIdLst>
            <p14:sldId id="333"/>
            <p14:sldId id="334"/>
          </p14:sldIdLst>
        </p14:section>
        <p14:section name="SM background of CC" id="{0B227476-6EE7-44DE-B850-790DEC58957E}">
          <p14:sldIdLst>
            <p14:sldId id="259"/>
            <p14:sldId id="261"/>
            <p14:sldId id="282"/>
            <p14:sldId id="350"/>
            <p14:sldId id="349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308"/>
            <p14:sldId id="346"/>
            <p14:sldId id="353"/>
            <p14:sldId id="352"/>
          </p14:sldIdLst>
        </p14:section>
        <p14:section name="Expansion history of the primordial universe" id="{82D91632-0F33-49A3-B252-907CDF8EBB6D}">
          <p14:sldIdLst>
            <p14:sldId id="260"/>
            <p14:sldId id="295"/>
            <p14:sldId id="296"/>
            <p14:sldId id="297"/>
            <p14:sldId id="298"/>
            <p14:sldId id="299"/>
            <p14:sldId id="303"/>
            <p14:sldId id="304"/>
            <p14:sldId id="305"/>
          </p14:sldIdLst>
        </p14:section>
        <p14:section name="Summary" id="{22B6C60C-CE5B-4296-BA06-4EAC998407D5}">
          <p14:sldIdLst>
            <p14:sldId id="306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4" autoAdjust="0"/>
    <p:restoredTop sz="94660"/>
  </p:normalViewPr>
  <p:slideViewPr>
    <p:cSldViewPr snapToGrid="0">
      <p:cViewPr varScale="1">
        <p:scale>
          <a:sx n="96" d="100"/>
          <a:sy n="96" d="100"/>
        </p:scale>
        <p:origin x="510" y="36"/>
      </p:cViewPr>
      <p:guideLst>
        <p:guide orient="horz" pos="68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00.png"/><Relationship Id="rId5" Type="http://schemas.openxmlformats.org/officeDocument/2006/relationships/image" Target="../media/image192.png"/><Relationship Id="rId4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3CF46A-078F-4DC1-8CE8-C4EDFDE7A491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mc:AlternateContent xmlns:mc="http://schemas.openxmlformats.org/markup-compatibility/2006" xmlns:a14="http://schemas.microsoft.com/office/drawing/2010/main">
      <mc:Choice Requires="a14">
        <dgm:pt modelId="{4B299726-E344-4BD8-BAD4-030CC5C41BC0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COBE</a:t>
              </a:r>
            </a:p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(1990s)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~2000</m:t>
                    </m:r>
                  </m:oMath>
                </m:oMathPara>
              </a14:m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 xmlns="">
        <dgm:pt modelId="{4B299726-E344-4BD8-BAD4-030CC5C41BC0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COBE</a:t>
              </a:r>
            </a:p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(1990s)</a:t>
              </a:r>
            </a:p>
            <a:p>
              <a:pPr/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∆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𝑓_𝑁𝐿~2000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3BA5E96E-1E28-468C-92D0-111867119C48}" type="parTrans" cxnId="{82F32DA0-D08E-4E01-8176-9DA96E86D38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609A62-692A-428E-ABF8-40C859D2A0A9}" type="sibTrans" cxnId="{82F32DA0-D08E-4E01-8176-9DA96E86D38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26D90511-2C26-4CE8-B57A-7047CC5C0DC6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Planck</a:t>
              </a:r>
            </a:p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(2013)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~5</m:t>
                    </m:r>
                  </m:oMath>
                </m:oMathPara>
              </a14:m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 xmlns="">
        <dgm:pt modelId="{26D90511-2C26-4CE8-B57A-7047CC5C0DC6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Planck</a:t>
              </a:r>
            </a:p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(2013)</a:t>
              </a:r>
            </a:p>
            <a:p>
              <a:pPr/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∆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𝑓_𝑁𝐿~5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B28A1168-02D3-4249-AB5F-5BABAE2CC875}" type="parTrans" cxnId="{2E995972-0107-4329-852C-FB9752D448D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48060F-52AF-45B9-9710-FC3A87265565}" type="sibTrans" cxnId="{2E995972-0107-4329-852C-FB9752D448D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A217DD61-E7DB-442E-A34D-B75A29758B3D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LSS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0.5</m:t>
                    </m:r>
                  </m:oMath>
                </m:oMathPara>
              </a14:m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 xmlns="">
        <dgm:pt modelId="{A217DD61-E7DB-442E-A34D-B75A29758B3D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LSS</a:t>
              </a:r>
            </a:p>
            <a:p>
              <a:pPr/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∆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𝑓_𝑁𝐿~ 0.5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4CA86428-C5EF-443D-A08C-0075F277DBD2}" type="parTrans" cxnId="{08988FE5-C512-4A46-975B-2D45D5DA5FE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CF095F-C0B9-4DF9-805C-B23D287FE9A1}" type="sibTrans" cxnId="{08988FE5-C512-4A46-975B-2D45D5DA5FE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46AFE2DA-1393-40B9-BA46-455C013F49DA}">
          <dgm:prSet phldrT="[Text]" custT="1"/>
          <dgm:spPr/>
          <dgm:t>
            <a:bodyPr/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21cm: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𝑁𝐿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m:oMathPara>
              </a14:m>
              <a:endParaRPr 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CMB distortion: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𝑁𝐿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m:oMathPara>
              </a14:m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 xmlns="">
        <dgm:pt modelId="{46AFE2DA-1393-40B9-BA46-455C013F49DA}">
          <dgm:prSet phldrT="[Text]" custT="1"/>
          <dgm:spPr/>
          <dgm:t>
            <a:bodyPr/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21cm:</a:t>
              </a:r>
            </a:p>
            <a:p>
              <a:pPr/>
              <a:r>
                <a:rPr lang="en-US" altLang="zh-CN" sz="1600" b="0" i="0">
                  <a:latin typeface="Cambria Math" panose="02040503050406030204" pitchFamily="18" charset="0"/>
                </a:rPr>
                <a:t>〖</a:t>
              </a:r>
              <a:r>
                <a:rPr lang="en-US" sz="1600" i="0">
                  <a:latin typeface="Cambria Math" panose="02040503050406030204" pitchFamily="18" charset="0"/>
                  <a:ea typeface="Cambria Math" panose="02040503050406030204" pitchFamily="18" charset="0"/>
                </a:rPr>
                <a:t>∆</a:t>
              </a:r>
              <a:r>
                <a:rPr lang="en-US" sz="1600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𝑓_𝑁𝐿~ </a:t>
              </a:r>
              <a:r>
                <a:rPr lang="en-US" sz="1600" b="0" i="0">
                  <a:latin typeface="Cambria Math" panose="02040503050406030204" pitchFamily="18" charset="0"/>
                </a:rPr>
                <a:t>10〗^(−3)</a:t>
              </a:r>
              <a:endParaRPr 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/>
              <a:endParaRPr 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CMB distortion:</a:t>
              </a:r>
            </a:p>
            <a:p>
              <a:pPr/>
              <a:r>
                <a:rPr lang="en-US" altLang="zh-CN" sz="1600" b="0" i="0">
                  <a:latin typeface="Cambria Math" panose="02040503050406030204" pitchFamily="18" charset="0"/>
                </a:rPr>
                <a:t>〖</a:t>
              </a:r>
              <a:r>
                <a:rPr lang="en-US" sz="1600" i="0">
                  <a:latin typeface="Cambria Math" panose="02040503050406030204" pitchFamily="18" charset="0"/>
                  <a:ea typeface="Cambria Math" panose="02040503050406030204" pitchFamily="18" charset="0"/>
                </a:rPr>
                <a:t>∆</a:t>
              </a:r>
              <a:r>
                <a:rPr lang="en-US" sz="1600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𝑓_𝑁𝐿~ </a:t>
              </a:r>
              <a:r>
                <a:rPr lang="en-US" sz="1600" b="0" i="0">
                  <a:latin typeface="Cambria Math" panose="02040503050406030204" pitchFamily="18" charset="0"/>
                </a:rPr>
                <a:t>10〗^(−3)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3FF40EEC-EF2A-43F4-9E4D-6BAC82FA6FE5}" type="parTrans" cxnId="{E9EF17FE-FC07-467E-B632-56C81E9534C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9A8AD8-ED6E-4E2E-9897-869D71468D44}" type="sibTrans" cxnId="{E9EF17FE-FC07-467E-B632-56C81E9534C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84EF9391-5675-4FC6-A120-B650F1B0ED27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WMAP</a:t>
              </a:r>
            </a:p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1yr (2003)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~100</m:t>
                    </m:r>
                  </m:oMath>
                </m:oMathPara>
              </a14:m>
              <a:endParaRPr lang="en-US" b="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b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7yr (2010)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~20</m:t>
                    </m:r>
                  </m:oMath>
                </m:oMathPara>
              </a14:m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Choice>
      <mc:Fallback xmlns="">
        <dgm:pt modelId="{84EF9391-5675-4FC6-A120-B650F1B0ED27}">
          <dgm:prSet phldrT="[Text]"/>
          <dgm:spPr/>
          <dgm:t>
            <a:bodyPr/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WMAP</a:t>
              </a:r>
            </a:p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1yr (2003)</a:t>
              </a:r>
            </a:p>
            <a:p>
              <a:pPr/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∆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𝑓_𝑁𝐿~100</a:t>
              </a:r>
              <a:endParaRPr lang="en-US" b="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  <a:p>
              <a:r>
                <a:rPr lang="en-US" b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7yr (2010)</a:t>
              </a:r>
            </a:p>
            <a:p>
              <a:pPr/>
              <a:r>
                <a:rPr lang="en-US" i="0">
                  <a:latin typeface="Cambria Math" panose="02040503050406030204" pitchFamily="18" charset="0"/>
                  <a:ea typeface="Cambria Math" panose="02040503050406030204" pitchFamily="18" charset="0"/>
                </a:rPr>
                <a:t>∆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𝑓_𝑁𝐿~20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dgm:t>
        </dgm:pt>
      </mc:Fallback>
    </mc:AlternateContent>
    <dgm:pt modelId="{5E4812EA-D506-4DC2-A9A0-12964F8C87AD}" type="parTrans" cxnId="{48FB5BE4-2AB4-4208-A802-5A343B2FC7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38D762-ACF0-4BCE-86DD-916B5025D62C}" type="sibTrans" cxnId="{48FB5BE4-2AB4-4208-A802-5A343B2FC7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6F4584-4A3B-4FD5-8E99-AD6C26E9F43F}" type="pres">
      <dgm:prSet presAssocID="{F33CF46A-078F-4DC1-8CE8-C4EDFDE7A491}" presName="CompostProcess" presStyleCnt="0">
        <dgm:presLayoutVars>
          <dgm:dir/>
          <dgm:resizeHandles val="exact"/>
        </dgm:presLayoutVars>
      </dgm:prSet>
      <dgm:spPr/>
    </dgm:pt>
    <dgm:pt modelId="{D7F5270F-13F8-499E-B167-967216908F2E}" type="pres">
      <dgm:prSet presAssocID="{F33CF46A-078F-4DC1-8CE8-C4EDFDE7A491}" presName="arrow" presStyleLbl="bgShp" presStyleIdx="0" presStyleCnt="1"/>
      <dgm:spPr/>
    </dgm:pt>
    <dgm:pt modelId="{0BCF920C-6FF5-499C-8D8D-CFE604A9798E}" type="pres">
      <dgm:prSet presAssocID="{F33CF46A-078F-4DC1-8CE8-C4EDFDE7A491}" presName="linearProcess" presStyleCnt="0"/>
      <dgm:spPr/>
    </dgm:pt>
    <dgm:pt modelId="{AD4A9D33-4C81-41B1-8F0B-7A2D6951BCAE}" type="pres">
      <dgm:prSet presAssocID="{4B299726-E344-4BD8-BAD4-030CC5C41BC0}" presName="textNode" presStyleLbl="node1" presStyleIdx="0" presStyleCnt="5">
        <dgm:presLayoutVars>
          <dgm:bulletEnabled val="1"/>
        </dgm:presLayoutVars>
      </dgm:prSet>
      <dgm:spPr/>
    </dgm:pt>
    <dgm:pt modelId="{773AC84F-F362-41A7-B446-F1660154166E}" type="pres">
      <dgm:prSet presAssocID="{08609A62-692A-428E-ABF8-40C859D2A0A9}" presName="sibTrans" presStyleCnt="0"/>
      <dgm:spPr/>
    </dgm:pt>
    <dgm:pt modelId="{18924E06-48CC-44F6-8778-D44054B26971}" type="pres">
      <dgm:prSet presAssocID="{84EF9391-5675-4FC6-A120-B650F1B0ED27}" presName="textNode" presStyleLbl="node1" presStyleIdx="1" presStyleCnt="5">
        <dgm:presLayoutVars>
          <dgm:bulletEnabled val="1"/>
        </dgm:presLayoutVars>
      </dgm:prSet>
      <dgm:spPr/>
    </dgm:pt>
    <dgm:pt modelId="{6B0747F4-9FC4-44C3-B678-A35956499DD7}" type="pres">
      <dgm:prSet presAssocID="{C638D762-ACF0-4BCE-86DD-916B5025D62C}" presName="sibTrans" presStyleCnt="0"/>
      <dgm:spPr/>
    </dgm:pt>
    <dgm:pt modelId="{51A339AB-A08E-462C-8875-3C48A2B1442D}" type="pres">
      <dgm:prSet presAssocID="{26D90511-2C26-4CE8-B57A-7047CC5C0DC6}" presName="textNode" presStyleLbl="node1" presStyleIdx="2" presStyleCnt="5">
        <dgm:presLayoutVars>
          <dgm:bulletEnabled val="1"/>
        </dgm:presLayoutVars>
      </dgm:prSet>
      <dgm:spPr/>
    </dgm:pt>
    <dgm:pt modelId="{18244650-0A1D-4BAB-B9F3-3B0BD16F63D0}" type="pres">
      <dgm:prSet presAssocID="{2E48060F-52AF-45B9-9710-FC3A87265565}" presName="sibTrans" presStyleCnt="0"/>
      <dgm:spPr/>
    </dgm:pt>
    <dgm:pt modelId="{EC722111-9950-4A2B-9FF9-5D494D64AE05}" type="pres">
      <dgm:prSet presAssocID="{A217DD61-E7DB-442E-A34D-B75A29758B3D}" presName="textNode" presStyleLbl="node1" presStyleIdx="3" presStyleCnt="5">
        <dgm:presLayoutVars>
          <dgm:bulletEnabled val="1"/>
        </dgm:presLayoutVars>
      </dgm:prSet>
      <dgm:spPr/>
    </dgm:pt>
    <dgm:pt modelId="{BE2C3F06-99E2-4B8F-B749-B7DA184E95EF}" type="pres">
      <dgm:prSet presAssocID="{76CF095F-C0B9-4DF9-805C-B23D287FE9A1}" presName="sibTrans" presStyleCnt="0"/>
      <dgm:spPr/>
    </dgm:pt>
    <dgm:pt modelId="{F83EFDBC-ACCE-49E8-9011-55E1FC00903F}" type="pres">
      <dgm:prSet presAssocID="{46AFE2DA-1393-40B9-BA46-455C013F49DA}" presName="textNode" presStyleLbl="node1" presStyleIdx="4" presStyleCnt="5" custScaleX="134994" custScaleY="100220">
        <dgm:presLayoutVars>
          <dgm:bulletEnabled val="1"/>
        </dgm:presLayoutVars>
      </dgm:prSet>
      <dgm:spPr/>
    </dgm:pt>
  </dgm:ptLst>
  <dgm:cxnLst>
    <dgm:cxn modelId="{2E995972-0107-4329-852C-FB9752D448DB}" srcId="{F33CF46A-078F-4DC1-8CE8-C4EDFDE7A491}" destId="{26D90511-2C26-4CE8-B57A-7047CC5C0DC6}" srcOrd="2" destOrd="0" parTransId="{B28A1168-02D3-4249-AB5F-5BABAE2CC875}" sibTransId="{2E48060F-52AF-45B9-9710-FC3A87265565}"/>
    <dgm:cxn modelId="{A6D4A775-A521-4722-A875-023BAC2C1D1E}" type="presOf" srcId="{F33CF46A-078F-4DC1-8CE8-C4EDFDE7A491}" destId="{976F4584-4A3B-4FD5-8E99-AD6C26E9F43F}" srcOrd="0" destOrd="0" presId="urn:microsoft.com/office/officeart/2005/8/layout/hProcess9"/>
    <dgm:cxn modelId="{830EC655-49FB-4823-947D-C6403298DDDD}" type="presOf" srcId="{A217DD61-E7DB-442E-A34D-B75A29758B3D}" destId="{EC722111-9950-4A2B-9FF9-5D494D64AE05}" srcOrd="0" destOrd="0" presId="urn:microsoft.com/office/officeart/2005/8/layout/hProcess9"/>
    <dgm:cxn modelId="{362C957E-0C53-4A2E-8B23-75DC8A8E8436}" type="presOf" srcId="{84EF9391-5675-4FC6-A120-B650F1B0ED27}" destId="{18924E06-48CC-44F6-8778-D44054B26971}" srcOrd="0" destOrd="0" presId="urn:microsoft.com/office/officeart/2005/8/layout/hProcess9"/>
    <dgm:cxn modelId="{82F32DA0-D08E-4E01-8176-9DA96E86D383}" srcId="{F33CF46A-078F-4DC1-8CE8-C4EDFDE7A491}" destId="{4B299726-E344-4BD8-BAD4-030CC5C41BC0}" srcOrd="0" destOrd="0" parTransId="{3BA5E96E-1E28-468C-92D0-111867119C48}" sibTransId="{08609A62-692A-428E-ABF8-40C859D2A0A9}"/>
    <dgm:cxn modelId="{61C4D3CC-7F8B-494E-AA69-5BDFD4C18838}" type="presOf" srcId="{4B299726-E344-4BD8-BAD4-030CC5C41BC0}" destId="{AD4A9D33-4C81-41B1-8F0B-7A2D6951BCAE}" srcOrd="0" destOrd="0" presId="urn:microsoft.com/office/officeart/2005/8/layout/hProcess9"/>
    <dgm:cxn modelId="{54EB20DA-3D0F-48BD-9F73-FA4E25FD0BAD}" type="presOf" srcId="{46AFE2DA-1393-40B9-BA46-455C013F49DA}" destId="{F83EFDBC-ACCE-49E8-9011-55E1FC00903F}" srcOrd="0" destOrd="0" presId="urn:microsoft.com/office/officeart/2005/8/layout/hProcess9"/>
    <dgm:cxn modelId="{48FB5BE4-2AB4-4208-A802-5A343B2FC701}" srcId="{F33CF46A-078F-4DC1-8CE8-C4EDFDE7A491}" destId="{84EF9391-5675-4FC6-A120-B650F1B0ED27}" srcOrd="1" destOrd="0" parTransId="{5E4812EA-D506-4DC2-A9A0-12964F8C87AD}" sibTransId="{C638D762-ACF0-4BCE-86DD-916B5025D62C}"/>
    <dgm:cxn modelId="{08988FE5-C512-4A46-975B-2D45D5DA5FEF}" srcId="{F33CF46A-078F-4DC1-8CE8-C4EDFDE7A491}" destId="{A217DD61-E7DB-442E-A34D-B75A29758B3D}" srcOrd="3" destOrd="0" parTransId="{4CA86428-C5EF-443D-A08C-0075F277DBD2}" sibTransId="{76CF095F-C0B9-4DF9-805C-B23D287FE9A1}"/>
    <dgm:cxn modelId="{6374BBF9-1710-4C36-B59F-1D1BF02BBADE}" type="presOf" srcId="{26D90511-2C26-4CE8-B57A-7047CC5C0DC6}" destId="{51A339AB-A08E-462C-8875-3C48A2B1442D}" srcOrd="0" destOrd="0" presId="urn:microsoft.com/office/officeart/2005/8/layout/hProcess9"/>
    <dgm:cxn modelId="{E9EF17FE-FC07-467E-B632-56C81E9534C3}" srcId="{F33CF46A-078F-4DC1-8CE8-C4EDFDE7A491}" destId="{46AFE2DA-1393-40B9-BA46-455C013F49DA}" srcOrd="4" destOrd="0" parTransId="{3FF40EEC-EF2A-43F4-9E4D-6BAC82FA6FE5}" sibTransId="{A49A8AD8-ED6E-4E2E-9897-869D71468D44}"/>
    <dgm:cxn modelId="{6DEF177E-ED82-40E1-B2AF-94C0D4C2B3E8}" type="presParOf" srcId="{976F4584-4A3B-4FD5-8E99-AD6C26E9F43F}" destId="{D7F5270F-13F8-499E-B167-967216908F2E}" srcOrd="0" destOrd="0" presId="urn:microsoft.com/office/officeart/2005/8/layout/hProcess9"/>
    <dgm:cxn modelId="{144C302D-1432-4E3B-904F-CB1B5C270EF2}" type="presParOf" srcId="{976F4584-4A3B-4FD5-8E99-AD6C26E9F43F}" destId="{0BCF920C-6FF5-499C-8D8D-CFE604A9798E}" srcOrd="1" destOrd="0" presId="urn:microsoft.com/office/officeart/2005/8/layout/hProcess9"/>
    <dgm:cxn modelId="{4A86B48D-368A-416A-A59B-74401A7F2C4B}" type="presParOf" srcId="{0BCF920C-6FF5-499C-8D8D-CFE604A9798E}" destId="{AD4A9D33-4C81-41B1-8F0B-7A2D6951BCAE}" srcOrd="0" destOrd="0" presId="urn:microsoft.com/office/officeart/2005/8/layout/hProcess9"/>
    <dgm:cxn modelId="{555699BF-67DB-40B2-9031-3FFC2ADCD53C}" type="presParOf" srcId="{0BCF920C-6FF5-499C-8D8D-CFE604A9798E}" destId="{773AC84F-F362-41A7-B446-F1660154166E}" srcOrd="1" destOrd="0" presId="urn:microsoft.com/office/officeart/2005/8/layout/hProcess9"/>
    <dgm:cxn modelId="{3872C72B-8B93-4CA7-A40F-46ACD8B6E865}" type="presParOf" srcId="{0BCF920C-6FF5-499C-8D8D-CFE604A9798E}" destId="{18924E06-48CC-44F6-8778-D44054B26971}" srcOrd="2" destOrd="0" presId="urn:microsoft.com/office/officeart/2005/8/layout/hProcess9"/>
    <dgm:cxn modelId="{3DBF4242-C292-4EDD-A5A0-31B41DEF1650}" type="presParOf" srcId="{0BCF920C-6FF5-499C-8D8D-CFE604A9798E}" destId="{6B0747F4-9FC4-44C3-B678-A35956499DD7}" srcOrd="3" destOrd="0" presId="urn:microsoft.com/office/officeart/2005/8/layout/hProcess9"/>
    <dgm:cxn modelId="{FC078103-4C2D-4208-9480-3D077097F096}" type="presParOf" srcId="{0BCF920C-6FF5-499C-8D8D-CFE604A9798E}" destId="{51A339AB-A08E-462C-8875-3C48A2B1442D}" srcOrd="4" destOrd="0" presId="urn:microsoft.com/office/officeart/2005/8/layout/hProcess9"/>
    <dgm:cxn modelId="{B256DC77-D1D2-42AC-B3AE-275FFE3EA553}" type="presParOf" srcId="{0BCF920C-6FF5-499C-8D8D-CFE604A9798E}" destId="{18244650-0A1D-4BAB-B9F3-3B0BD16F63D0}" srcOrd="5" destOrd="0" presId="urn:microsoft.com/office/officeart/2005/8/layout/hProcess9"/>
    <dgm:cxn modelId="{7808249E-FB94-4730-894E-16A9FD24D255}" type="presParOf" srcId="{0BCF920C-6FF5-499C-8D8D-CFE604A9798E}" destId="{EC722111-9950-4A2B-9FF9-5D494D64AE05}" srcOrd="6" destOrd="0" presId="urn:microsoft.com/office/officeart/2005/8/layout/hProcess9"/>
    <dgm:cxn modelId="{E082A4AA-3EF0-4E47-9DC1-DFB4B1DA918F}" type="presParOf" srcId="{0BCF920C-6FF5-499C-8D8D-CFE604A9798E}" destId="{BE2C3F06-99E2-4B8F-B749-B7DA184E95EF}" srcOrd="7" destOrd="0" presId="urn:microsoft.com/office/officeart/2005/8/layout/hProcess9"/>
    <dgm:cxn modelId="{0D06DA04-80BA-4637-B8F9-A2868368F043}" type="presParOf" srcId="{0BCF920C-6FF5-499C-8D8D-CFE604A9798E}" destId="{F83EFDBC-ACCE-49E8-9011-55E1FC00903F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3CF46A-078F-4DC1-8CE8-C4EDFDE7A491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4B299726-E344-4BD8-BAD4-030CC5C41BC0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zh-CN" altLang="en-US">
              <a:noFill/>
            </a:rPr>
            <a:t> </a:t>
          </a:r>
        </a:p>
      </dgm:t>
    </dgm:pt>
    <dgm:pt modelId="{3BA5E96E-1E28-468C-92D0-111867119C48}" type="parTrans" cxnId="{82F32DA0-D08E-4E01-8176-9DA96E86D38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609A62-692A-428E-ABF8-40C859D2A0A9}" type="sibTrans" cxnId="{82F32DA0-D08E-4E01-8176-9DA96E86D38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D90511-2C26-4CE8-B57A-7047CC5C0DC6}">
      <dgm:prSet phldrT="[Text]"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zh-CN" altLang="en-US">
              <a:noFill/>
            </a:rPr>
            <a:t> </a:t>
          </a:r>
        </a:p>
      </dgm:t>
    </dgm:pt>
    <dgm:pt modelId="{B28A1168-02D3-4249-AB5F-5BABAE2CC875}" type="parTrans" cxnId="{2E995972-0107-4329-852C-FB9752D448D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48060F-52AF-45B9-9710-FC3A87265565}" type="sibTrans" cxnId="{2E995972-0107-4329-852C-FB9752D448D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17DD61-E7DB-442E-A34D-B75A29758B3D}">
      <dgm:prSet phldrT="[Text]"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zh-CN" altLang="en-US">
              <a:noFill/>
            </a:rPr>
            <a:t> </a:t>
          </a:r>
        </a:p>
      </dgm:t>
    </dgm:pt>
    <dgm:pt modelId="{4CA86428-C5EF-443D-A08C-0075F277DBD2}" type="parTrans" cxnId="{08988FE5-C512-4A46-975B-2D45D5DA5FE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CF095F-C0B9-4DF9-805C-B23D287FE9A1}" type="sibTrans" cxnId="{08988FE5-C512-4A46-975B-2D45D5DA5FE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AFE2DA-1393-40B9-BA46-455C013F49DA}">
      <dgm:prSet phldrT="[Text]" custT="1"/>
      <dgm:spPr>
        <a:blipFill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zh-CN" altLang="en-US">
              <a:noFill/>
            </a:rPr>
            <a:t> </a:t>
          </a:r>
        </a:p>
      </dgm:t>
    </dgm:pt>
    <dgm:pt modelId="{3FF40EEC-EF2A-43F4-9E4D-6BAC82FA6FE5}" type="parTrans" cxnId="{E9EF17FE-FC07-467E-B632-56C81E9534C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9A8AD8-ED6E-4E2E-9897-869D71468D44}" type="sibTrans" cxnId="{E9EF17FE-FC07-467E-B632-56C81E9534C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EF9391-5675-4FC6-A120-B650F1B0ED27}">
      <dgm:prSet phldrT="[Text]"/>
      <dgm:spPr>
        <a:blipFill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zh-CN" altLang="en-US">
              <a:noFill/>
            </a:rPr>
            <a:t> </a:t>
          </a:r>
        </a:p>
      </dgm:t>
    </dgm:pt>
    <dgm:pt modelId="{5E4812EA-D506-4DC2-A9A0-12964F8C87AD}" type="parTrans" cxnId="{48FB5BE4-2AB4-4208-A802-5A343B2FC7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38D762-ACF0-4BCE-86DD-916B5025D62C}" type="sibTrans" cxnId="{48FB5BE4-2AB4-4208-A802-5A343B2FC70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6F4584-4A3B-4FD5-8E99-AD6C26E9F43F}" type="pres">
      <dgm:prSet presAssocID="{F33CF46A-078F-4DC1-8CE8-C4EDFDE7A491}" presName="CompostProcess" presStyleCnt="0">
        <dgm:presLayoutVars>
          <dgm:dir/>
          <dgm:resizeHandles val="exact"/>
        </dgm:presLayoutVars>
      </dgm:prSet>
      <dgm:spPr/>
    </dgm:pt>
    <dgm:pt modelId="{D7F5270F-13F8-499E-B167-967216908F2E}" type="pres">
      <dgm:prSet presAssocID="{F33CF46A-078F-4DC1-8CE8-C4EDFDE7A491}" presName="arrow" presStyleLbl="bgShp" presStyleIdx="0" presStyleCnt="1"/>
      <dgm:spPr/>
    </dgm:pt>
    <dgm:pt modelId="{0BCF920C-6FF5-499C-8D8D-CFE604A9798E}" type="pres">
      <dgm:prSet presAssocID="{F33CF46A-078F-4DC1-8CE8-C4EDFDE7A491}" presName="linearProcess" presStyleCnt="0"/>
      <dgm:spPr/>
    </dgm:pt>
    <dgm:pt modelId="{AD4A9D33-4C81-41B1-8F0B-7A2D6951BCAE}" type="pres">
      <dgm:prSet presAssocID="{4B299726-E344-4BD8-BAD4-030CC5C41BC0}" presName="textNode" presStyleLbl="node1" presStyleIdx="0" presStyleCnt="5">
        <dgm:presLayoutVars>
          <dgm:bulletEnabled val="1"/>
        </dgm:presLayoutVars>
      </dgm:prSet>
      <dgm:spPr/>
    </dgm:pt>
    <dgm:pt modelId="{773AC84F-F362-41A7-B446-F1660154166E}" type="pres">
      <dgm:prSet presAssocID="{08609A62-692A-428E-ABF8-40C859D2A0A9}" presName="sibTrans" presStyleCnt="0"/>
      <dgm:spPr/>
    </dgm:pt>
    <dgm:pt modelId="{18924E06-48CC-44F6-8778-D44054B26971}" type="pres">
      <dgm:prSet presAssocID="{84EF9391-5675-4FC6-A120-B650F1B0ED27}" presName="textNode" presStyleLbl="node1" presStyleIdx="1" presStyleCnt="5">
        <dgm:presLayoutVars>
          <dgm:bulletEnabled val="1"/>
        </dgm:presLayoutVars>
      </dgm:prSet>
      <dgm:spPr/>
    </dgm:pt>
    <dgm:pt modelId="{6B0747F4-9FC4-44C3-B678-A35956499DD7}" type="pres">
      <dgm:prSet presAssocID="{C638D762-ACF0-4BCE-86DD-916B5025D62C}" presName="sibTrans" presStyleCnt="0"/>
      <dgm:spPr/>
    </dgm:pt>
    <dgm:pt modelId="{51A339AB-A08E-462C-8875-3C48A2B1442D}" type="pres">
      <dgm:prSet presAssocID="{26D90511-2C26-4CE8-B57A-7047CC5C0DC6}" presName="textNode" presStyleLbl="node1" presStyleIdx="2" presStyleCnt="5">
        <dgm:presLayoutVars>
          <dgm:bulletEnabled val="1"/>
        </dgm:presLayoutVars>
      </dgm:prSet>
      <dgm:spPr/>
    </dgm:pt>
    <dgm:pt modelId="{18244650-0A1D-4BAB-B9F3-3B0BD16F63D0}" type="pres">
      <dgm:prSet presAssocID="{2E48060F-52AF-45B9-9710-FC3A87265565}" presName="sibTrans" presStyleCnt="0"/>
      <dgm:spPr/>
    </dgm:pt>
    <dgm:pt modelId="{EC722111-9950-4A2B-9FF9-5D494D64AE05}" type="pres">
      <dgm:prSet presAssocID="{A217DD61-E7DB-442E-A34D-B75A29758B3D}" presName="textNode" presStyleLbl="node1" presStyleIdx="3" presStyleCnt="5">
        <dgm:presLayoutVars>
          <dgm:bulletEnabled val="1"/>
        </dgm:presLayoutVars>
      </dgm:prSet>
      <dgm:spPr/>
    </dgm:pt>
    <dgm:pt modelId="{BE2C3F06-99E2-4B8F-B749-B7DA184E95EF}" type="pres">
      <dgm:prSet presAssocID="{76CF095F-C0B9-4DF9-805C-B23D287FE9A1}" presName="sibTrans" presStyleCnt="0"/>
      <dgm:spPr/>
    </dgm:pt>
    <dgm:pt modelId="{F83EFDBC-ACCE-49E8-9011-55E1FC00903F}" type="pres">
      <dgm:prSet presAssocID="{46AFE2DA-1393-40B9-BA46-455C013F49DA}" presName="textNode" presStyleLbl="node1" presStyleIdx="4" presStyleCnt="5" custScaleX="134994" custScaleY="100220">
        <dgm:presLayoutVars>
          <dgm:bulletEnabled val="1"/>
        </dgm:presLayoutVars>
      </dgm:prSet>
      <dgm:spPr/>
    </dgm:pt>
  </dgm:ptLst>
  <dgm:cxnLst>
    <dgm:cxn modelId="{48FB5BE4-2AB4-4208-A802-5A343B2FC701}" srcId="{F33CF46A-078F-4DC1-8CE8-C4EDFDE7A491}" destId="{84EF9391-5675-4FC6-A120-B650F1B0ED27}" srcOrd="1" destOrd="0" parTransId="{5E4812EA-D506-4DC2-A9A0-12964F8C87AD}" sibTransId="{C638D762-ACF0-4BCE-86DD-916B5025D62C}"/>
    <dgm:cxn modelId="{2E995972-0107-4329-852C-FB9752D448DB}" srcId="{F33CF46A-078F-4DC1-8CE8-C4EDFDE7A491}" destId="{26D90511-2C26-4CE8-B57A-7047CC5C0DC6}" srcOrd="2" destOrd="0" parTransId="{B28A1168-02D3-4249-AB5F-5BABAE2CC875}" sibTransId="{2E48060F-52AF-45B9-9710-FC3A87265565}"/>
    <dgm:cxn modelId="{E9EF17FE-FC07-467E-B632-56C81E9534C3}" srcId="{F33CF46A-078F-4DC1-8CE8-C4EDFDE7A491}" destId="{46AFE2DA-1393-40B9-BA46-455C013F49DA}" srcOrd="4" destOrd="0" parTransId="{3FF40EEC-EF2A-43F4-9E4D-6BAC82FA6FE5}" sibTransId="{A49A8AD8-ED6E-4E2E-9897-869D71468D44}"/>
    <dgm:cxn modelId="{08988FE5-C512-4A46-975B-2D45D5DA5FEF}" srcId="{F33CF46A-078F-4DC1-8CE8-C4EDFDE7A491}" destId="{A217DD61-E7DB-442E-A34D-B75A29758B3D}" srcOrd="3" destOrd="0" parTransId="{4CA86428-C5EF-443D-A08C-0075F277DBD2}" sibTransId="{76CF095F-C0B9-4DF9-805C-B23D287FE9A1}"/>
    <dgm:cxn modelId="{61C4D3CC-7F8B-494E-AA69-5BDFD4C18838}" type="presOf" srcId="{4B299726-E344-4BD8-BAD4-030CC5C41BC0}" destId="{AD4A9D33-4C81-41B1-8F0B-7A2D6951BCAE}" srcOrd="0" destOrd="0" presId="urn:microsoft.com/office/officeart/2005/8/layout/hProcess9"/>
    <dgm:cxn modelId="{54EB20DA-3D0F-48BD-9F73-FA4E25FD0BAD}" type="presOf" srcId="{46AFE2DA-1393-40B9-BA46-455C013F49DA}" destId="{F83EFDBC-ACCE-49E8-9011-55E1FC00903F}" srcOrd="0" destOrd="0" presId="urn:microsoft.com/office/officeart/2005/8/layout/hProcess9"/>
    <dgm:cxn modelId="{830EC655-49FB-4823-947D-C6403298DDDD}" type="presOf" srcId="{A217DD61-E7DB-442E-A34D-B75A29758B3D}" destId="{EC722111-9950-4A2B-9FF9-5D494D64AE05}" srcOrd="0" destOrd="0" presId="urn:microsoft.com/office/officeart/2005/8/layout/hProcess9"/>
    <dgm:cxn modelId="{6374BBF9-1710-4C36-B59F-1D1BF02BBADE}" type="presOf" srcId="{26D90511-2C26-4CE8-B57A-7047CC5C0DC6}" destId="{51A339AB-A08E-462C-8875-3C48A2B1442D}" srcOrd="0" destOrd="0" presId="urn:microsoft.com/office/officeart/2005/8/layout/hProcess9"/>
    <dgm:cxn modelId="{A6D4A775-A521-4722-A875-023BAC2C1D1E}" type="presOf" srcId="{F33CF46A-078F-4DC1-8CE8-C4EDFDE7A491}" destId="{976F4584-4A3B-4FD5-8E99-AD6C26E9F43F}" srcOrd="0" destOrd="0" presId="urn:microsoft.com/office/officeart/2005/8/layout/hProcess9"/>
    <dgm:cxn modelId="{362C957E-0C53-4A2E-8B23-75DC8A8E8436}" type="presOf" srcId="{84EF9391-5675-4FC6-A120-B650F1B0ED27}" destId="{18924E06-48CC-44F6-8778-D44054B26971}" srcOrd="0" destOrd="0" presId="urn:microsoft.com/office/officeart/2005/8/layout/hProcess9"/>
    <dgm:cxn modelId="{82F32DA0-D08E-4E01-8176-9DA96E86D383}" srcId="{F33CF46A-078F-4DC1-8CE8-C4EDFDE7A491}" destId="{4B299726-E344-4BD8-BAD4-030CC5C41BC0}" srcOrd="0" destOrd="0" parTransId="{3BA5E96E-1E28-468C-92D0-111867119C48}" sibTransId="{08609A62-692A-428E-ABF8-40C859D2A0A9}"/>
    <dgm:cxn modelId="{6DEF177E-ED82-40E1-B2AF-94C0D4C2B3E8}" type="presParOf" srcId="{976F4584-4A3B-4FD5-8E99-AD6C26E9F43F}" destId="{D7F5270F-13F8-499E-B167-967216908F2E}" srcOrd="0" destOrd="0" presId="urn:microsoft.com/office/officeart/2005/8/layout/hProcess9"/>
    <dgm:cxn modelId="{144C302D-1432-4E3B-904F-CB1B5C270EF2}" type="presParOf" srcId="{976F4584-4A3B-4FD5-8E99-AD6C26E9F43F}" destId="{0BCF920C-6FF5-499C-8D8D-CFE604A9798E}" srcOrd="1" destOrd="0" presId="urn:microsoft.com/office/officeart/2005/8/layout/hProcess9"/>
    <dgm:cxn modelId="{4A86B48D-368A-416A-A59B-74401A7F2C4B}" type="presParOf" srcId="{0BCF920C-6FF5-499C-8D8D-CFE604A9798E}" destId="{AD4A9D33-4C81-41B1-8F0B-7A2D6951BCAE}" srcOrd="0" destOrd="0" presId="urn:microsoft.com/office/officeart/2005/8/layout/hProcess9"/>
    <dgm:cxn modelId="{555699BF-67DB-40B2-9031-3FFC2ADCD53C}" type="presParOf" srcId="{0BCF920C-6FF5-499C-8D8D-CFE604A9798E}" destId="{773AC84F-F362-41A7-B446-F1660154166E}" srcOrd="1" destOrd="0" presId="urn:microsoft.com/office/officeart/2005/8/layout/hProcess9"/>
    <dgm:cxn modelId="{3872C72B-8B93-4CA7-A40F-46ACD8B6E865}" type="presParOf" srcId="{0BCF920C-6FF5-499C-8D8D-CFE604A9798E}" destId="{18924E06-48CC-44F6-8778-D44054B26971}" srcOrd="2" destOrd="0" presId="urn:microsoft.com/office/officeart/2005/8/layout/hProcess9"/>
    <dgm:cxn modelId="{3DBF4242-C292-4EDD-A5A0-31B41DEF1650}" type="presParOf" srcId="{0BCF920C-6FF5-499C-8D8D-CFE604A9798E}" destId="{6B0747F4-9FC4-44C3-B678-A35956499DD7}" srcOrd="3" destOrd="0" presId="urn:microsoft.com/office/officeart/2005/8/layout/hProcess9"/>
    <dgm:cxn modelId="{FC078103-4C2D-4208-9480-3D077097F096}" type="presParOf" srcId="{0BCF920C-6FF5-499C-8D8D-CFE604A9798E}" destId="{51A339AB-A08E-462C-8875-3C48A2B1442D}" srcOrd="4" destOrd="0" presId="urn:microsoft.com/office/officeart/2005/8/layout/hProcess9"/>
    <dgm:cxn modelId="{B256DC77-D1D2-42AC-B3AE-275FFE3EA553}" type="presParOf" srcId="{0BCF920C-6FF5-499C-8D8D-CFE604A9798E}" destId="{18244650-0A1D-4BAB-B9F3-3B0BD16F63D0}" srcOrd="5" destOrd="0" presId="urn:microsoft.com/office/officeart/2005/8/layout/hProcess9"/>
    <dgm:cxn modelId="{7808249E-FB94-4730-894E-16A9FD24D255}" type="presParOf" srcId="{0BCF920C-6FF5-499C-8D8D-CFE604A9798E}" destId="{EC722111-9950-4A2B-9FF9-5D494D64AE05}" srcOrd="6" destOrd="0" presId="urn:microsoft.com/office/officeart/2005/8/layout/hProcess9"/>
    <dgm:cxn modelId="{E082A4AA-3EF0-4E47-9DC1-DFB4B1DA918F}" type="presParOf" srcId="{0BCF920C-6FF5-499C-8D8D-CFE604A9798E}" destId="{BE2C3F06-99E2-4B8F-B749-B7DA184E95EF}" srcOrd="7" destOrd="0" presId="urn:microsoft.com/office/officeart/2005/8/layout/hProcess9"/>
    <dgm:cxn modelId="{0D06DA04-80BA-4637-B8F9-A2868368F043}" type="presParOf" srcId="{0BCF920C-6FF5-499C-8D8D-CFE604A9798E}" destId="{F83EFDBC-ACCE-49E8-9011-55E1FC00903F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5270F-13F8-499E-B167-967216908F2E}">
      <dsp:nvSpPr>
        <dsp:cNvPr id="0" name=""/>
        <dsp:cNvSpPr/>
      </dsp:nvSpPr>
      <dsp:spPr>
        <a:xfrm>
          <a:off x="547834" y="0"/>
          <a:ext cx="6208794" cy="4625622"/>
        </a:xfrm>
        <a:prstGeom prst="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4A9D33-4C81-41B1-8F0B-7A2D6951BCAE}">
      <dsp:nvSpPr>
        <dsp:cNvPr id="0" name=""/>
        <dsp:cNvSpPr/>
      </dsp:nvSpPr>
      <dsp:spPr>
        <a:xfrm>
          <a:off x="2016" y="1387686"/>
          <a:ext cx="1260581" cy="18502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COBE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(1990s)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60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∆</m:t>
                </m:r>
                <m:sSub>
                  <m:sSubPr>
                    <m:ctrlPr>
                      <a:rPr lang="en-US" sz="16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</m:ctrlPr>
                  </m:sSubPr>
                  <m:e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e>
                  <m:sub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𝑁𝐿</m:t>
                    </m:r>
                  </m:sub>
                </m:sSub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~2000</m:t>
                </m:r>
              </m:oMath>
            </m:oMathPara>
          </a14:m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552" y="1449222"/>
        <a:ext cx="1137509" cy="1727176"/>
      </dsp:txXfrm>
    </dsp:sp>
    <dsp:sp modelId="{18924E06-48CC-44F6-8778-D44054B26971}">
      <dsp:nvSpPr>
        <dsp:cNvPr id="0" name=""/>
        <dsp:cNvSpPr/>
      </dsp:nvSpPr>
      <dsp:spPr>
        <a:xfrm>
          <a:off x="1401696" y="1387686"/>
          <a:ext cx="1260581" cy="18502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WMAP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1yr (2003)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60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∆</m:t>
                </m:r>
                <m:sSub>
                  <m:sSubPr>
                    <m:ctrlPr>
                      <a:rPr lang="en-US" sz="16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</m:ctrlPr>
                  </m:sSubPr>
                  <m:e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e>
                  <m:sub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𝑁𝐿</m:t>
                    </m:r>
                  </m:sub>
                </m:sSub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~100</m:t>
                </m:r>
              </m:oMath>
            </m:oMathPara>
          </a14:m>
          <a:endParaRPr lang="en-US" sz="1600" b="0" kern="1200" dirty="0">
            <a:latin typeface="Times New Roman" panose="02020603050405020304" pitchFamily="18" charset="0"/>
            <a:ea typeface="Cambria Math" panose="020405030504060302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7yr (2010)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60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∆</m:t>
                </m:r>
                <m:sSub>
                  <m:sSubPr>
                    <m:ctrlPr>
                      <a:rPr lang="en-US" sz="16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</m:ctrlPr>
                  </m:sSubPr>
                  <m:e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e>
                  <m:sub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𝑁𝐿</m:t>
                    </m:r>
                  </m:sub>
                </m:sSub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~20</m:t>
                </m:r>
              </m:oMath>
            </m:oMathPara>
          </a14:m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3232" y="1449222"/>
        <a:ext cx="1137509" cy="1727176"/>
      </dsp:txXfrm>
    </dsp:sp>
    <dsp:sp modelId="{51A339AB-A08E-462C-8875-3C48A2B1442D}">
      <dsp:nvSpPr>
        <dsp:cNvPr id="0" name=""/>
        <dsp:cNvSpPr/>
      </dsp:nvSpPr>
      <dsp:spPr>
        <a:xfrm>
          <a:off x="2801377" y="1387686"/>
          <a:ext cx="1260581" cy="18502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Planck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(2013)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60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∆</m:t>
                </m:r>
                <m:sSub>
                  <m:sSubPr>
                    <m:ctrlPr>
                      <a:rPr lang="en-US" sz="16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</m:ctrlPr>
                  </m:sSubPr>
                  <m:e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e>
                  <m:sub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𝑁𝐿</m:t>
                    </m:r>
                  </m:sub>
                </m:sSub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~5</m:t>
                </m:r>
              </m:oMath>
            </m:oMathPara>
          </a14:m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2913" y="1449222"/>
        <a:ext cx="1137509" cy="1727176"/>
      </dsp:txXfrm>
    </dsp:sp>
    <dsp:sp modelId="{EC722111-9950-4A2B-9FF9-5D494D64AE05}">
      <dsp:nvSpPr>
        <dsp:cNvPr id="0" name=""/>
        <dsp:cNvSpPr/>
      </dsp:nvSpPr>
      <dsp:spPr>
        <a:xfrm>
          <a:off x="4201057" y="1387686"/>
          <a:ext cx="1260581" cy="18502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LSS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60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∆</m:t>
                </m:r>
                <m:sSub>
                  <m:sSubPr>
                    <m:ctrlPr>
                      <a:rPr lang="en-US" sz="16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</m:ctrlPr>
                  </m:sSubPr>
                  <m:e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e>
                  <m:sub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𝑁𝐿</m:t>
                    </m:r>
                  </m:sub>
                </m:sSub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~ 0.5</m:t>
                </m:r>
              </m:oMath>
            </m:oMathPara>
          </a14:m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2593" y="1449222"/>
        <a:ext cx="1137509" cy="1727176"/>
      </dsp:txXfrm>
    </dsp:sp>
    <dsp:sp modelId="{F83EFDBC-ACCE-49E8-9011-55E1FC00903F}">
      <dsp:nvSpPr>
        <dsp:cNvPr id="0" name=""/>
        <dsp:cNvSpPr/>
      </dsp:nvSpPr>
      <dsp:spPr>
        <a:xfrm>
          <a:off x="5600738" y="1385651"/>
          <a:ext cx="1701709" cy="18543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21cm: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p>
                  <m:sSupPr>
                    <m:ctrlPr>
                      <a:rPr lang="en-US" sz="1600" b="0" i="1" kern="120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16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160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10</m:t>
                    </m:r>
                  </m:e>
                  <m:sup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−3</m:t>
                    </m:r>
                  </m:sup>
                </m:sSup>
              </m:oMath>
            </m:oMathPara>
          </a14:m>
          <a:endParaRPr lang="en-US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CMB distortion: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p>
                  <m:sSupPr>
                    <m:ctrlPr>
                      <a:rPr lang="en-US" sz="1600" b="0" i="1" kern="120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160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160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kern="12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𝑁𝐿</m:t>
                        </m:r>
                      </m:sub>
                    </m:sSub>
                    <m:r>
                      <a:rPr lang="en-US" sz="1600" b="0" i="1" kern="1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10</m:t>
                    </m:r>
                  </m:e>
                  <m:sup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−3</m:t>
                    </m:r>
                  </m:sup>
                </m:sSup>
              </m:oMath>
            </m:oMathPara>
          </a14:m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83809" y="1468722"/>
        <a:ext cx="1535567" cy="1688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497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45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861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24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91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71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06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2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92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21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458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706F7-3473-404E-B381-8988EBC88729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E5C94-2E65-487B-BC7E-9A57E80A2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28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image" Target="../media/image15.png"/><Relationship Id="rId4" Type="http://schemas.openxmlformats.org/officeDocument/2006/relationships/image" Target="../media/image14.tm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9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7" Type="http://schemas.openxmlformats.org/officeDocument/2006/relationships/image" Target="../media/image47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51.emf"/><Relationship Id="rId7" Type="http://schemas.openxmlformats.org/officeDocument/2006/relationships/image" Target="../media/image54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3.emf"/><Relationship Id="rId4" Type="http://schemas.openxmlformats.org/officeDocument/2006/relationships/image" Target="../media/image52.emf"/><Relationship Id="rId9" Type="http://schemas.openxmlformats.org/officeDocument/2006/relationships/image" Target="../media/image56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tmp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m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tmp"/><Relationship Id="rId5" Type="http://schemas.openxmlformats.org/officeDocument/2006/relationships/image" Target="../media/image69.tmp"/><Relationship Id="rId4" Type="http://schemas.openxmlformats.org/officeDocument/2006/relationships/image" Target="../media/image68.tmp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0.png"/><Relationship Id="rId5" Type="http://schemas.openxmlformats.org/officeDocument/2006/relationships/image" Target="../media/image470.png"/><Relationship Id="rId4" Type="http://schemas.openxmlformats.org/officeDocument/2006/relationships/image" Target="../media/image41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9520" b="3257"/>
          <a:stretch/>
        </p:blipFill>
        <p:spPr>
          <a:xfrm>
            <a:off x="0" y="3745064"/>
            <a:ext cx="9144000" cy="318847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50827" y="697572"/>
            <a:ext cx="7103291" cy="318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Physics of the Cosmological Collider</a:t>
            </a:r>
          </a:p>
          <a:p>
            <a:pPr algn="r">
              <a:lnSpc>
                <a:spcPct val="150000"/>
              </a:lnSpc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Non-Gaussianity in the Post-Planck Era</a:t>
            </a:r>
          </a:p>
          <a:p>
            <a:pPr algn="r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 Wang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王一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2017.03.03</a:t>
            </a:r>
          </a:p>
          <a:p>
            <a:pPr algn="r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Hong Kong University of Science and Technology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82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25402" y="2363704"/>
            <a:ext cx="61734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 with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Chen 0909.0496, 0911.3380, 1205.0160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Chen &amp; Z. Z. Xianyu 1604.07841, 1610.06597, 1612.08122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Chen &amp; M. H.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Namjoo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1509.03930, 1601.06228, 1608.01299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159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gravity.phys.uwm.edu/Images/research/infla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" t="1242" r="5539" b="5921"/>
          <a:stretch/>
        </p:blipFill>
        <p:spPr bwMode="auto">
          <a:xfrm>
            <a:off x="1155319" y="799416"/>
            <a:ext cx="6926444" cy="531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608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61756" y="2519569"/>
            <a:ext cx="4830168" cy="661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Non-G before Planck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6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941230" y="1614191"/>
                <a:ext cx="7261540" cy="3743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Inflationary (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𝐻𝑡</m:t>
                        </m:r>
                      </m:sup>
                    </m:sSup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correlation functions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〈 </m:t>
                    </m:r>
                    <m:sSub>
                      <m:sSub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〉</m:t>
                    </m:r>
                  </m:oMath>
                </a14:m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curvature fluctuation on uniform density slices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⇔</m:t>
                    </m:r>
                    <m:f>
                      <m:f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(CMB),		</a:t>
                </a:r>
                <a:r>
                  <a:rPr lang="en-US" altLang="zh-CN" sz="28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⇔</m:t>
                    </m:r>
                    <m:f>
                      <m:f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𝛿𝜌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(LSS)</a:t>
                </a:r>
              </a:p>
              <a:p>
                <a:pPr algn="ctr">
                  <a:lnSpc>
                    <a:spcPct val="150000"/>
                  </a:lnSpc>
                </a:pP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230" y="1614191"/>
                <a:ext cx="7261540" cy="3743204"/>
              </a:xfrm>
              <a:prstGeom prst="rect">
                <a:avLst/>
              </a:prstGeom>
              <a:blipFill>
                <a:blip r:embed="rId2"/>
                <a:stretch>
                  <a:fillRect r="-1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142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950173" y="1392506"/>
                <a:ext cx="7201010" cy="33827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to calculate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〈 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〉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?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in-in formalism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expansion order by order ~ “Feynman” diagrams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73" y="1392506"/>
                <a:ext cx="7201010" cy="3382786"/>
              </a:xfrm>
              <a:prstGeom prst="rect">
                <a:avLst/>
              </a:prstGeom>
              <a:blipFill>
                <a:blip r:embed="rId2"/>
                <a:stretch>
                  <a:fillRect l="-1185" r="-1101" b="-18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68315" y="3060232"/>
            <a:ext cx="8607370" cy="83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3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935667" y="332044"/>
                <a:ext cx="7261540" cy="3743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Inflationary (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𝐻𝑡</m:t>
                        </m:r>
                      </m:sup>
                    </m:sSup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correlation functions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〈 </m:t>
                    </m:r>
                    <m:sSub>
                      <m:sSub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〉</m:t>
                    </m:r>
                  </m:oMath>
                </a14:m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curvature fluctuation on uniform density slices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⇔</m:t>
                    </m:r>
                    <m:f>
                      <m:f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(CMB),		</a:t>
                </a:r>
                <a:r>
                  <a:rPr lang="en-US" altLang="zh-CN" sz="28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⇔</m:t>
                    </m:r>
                    <m:f>
                      <m:f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𝛿𝜌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(LSS)</a:t>
                </a:r>
              </a:p>
              <a:p>
                <a:pPr algn="ctr">
                  <a:lnSpc>
                    <a:spcPct val="150000"/>
                  </a:lnSpc>
                </a:pP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67" y="332044"/>
                <a:ext cx="7261540" cy="3743204"/>
              </a:xfrm>
              <a:prstGeom prst="rect">
                <a:avLst/>
              </a:prstGeom>
              <a:blipFill>
                <a:blip r:embed="rId2"/>
                <a:stretch>
                  <a:fillRect r="-1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87262" y="3593735"/>
            <a:ext cx="8169475" cy="100727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524003" y="4407241"/>
            <a:ext cx="6212003" cy="1664199"/>
            <a:chOff x="1213221" y="4715438"/>
            <a:chExt cx="6212003" cy="16641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/>
                <p:cNvSpPr txBox="1"/>
                <p:nvPr/>
              </p:nvSpPr>
              <p:spPr>
                <a:xfrm>
                  <a:off x="1213221" y="5289178"/>
                  <a:ext cx="2425664" cy="7959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𝜁</m:t>
                          </m:r>
                        </m:sub>
                      </m:sSub>
                    </m:oMath>
                  </a14:m>
                  <a:r>
                    <a:rPr lang="zh-CN" altLang="en-US" sz="2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2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~ 2pt		</a:t>
                  </a:r>
                  <a:r>
                    <a:rPr lang="en-US" altLang="zh-CN" sz="2800" dirty="0">
                      <a:latin typeface="Lucida Calligraphy" panose="03010101010101010101" pitchFamily="66" charset="0"/>
                      <a:cs typeface="Times New Roman" panose="02020603050405020304" pitchFamily="18" charset="0"/>
                    </a:rPr>
                    <a:t>F </a:t>
                  </a:r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文本框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3221" y="5289178"/>
                  <a:ext cx="2425664" cy="795924"/>
                </a:xfrm>
                <a:prstGeom prst="rect">
                  <a:avLst/>
                </a:prstGeom>
                <a:blipFill>
                  <a:blip r:embed="rId4"/>
                  <a:stretch>
                    <a:fillRect r="-4020" b="-1068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文本框 6"/>
            <p:cNvSpPr txBox="1"/>
            <p:nvPr/>
          </p:nvSpPr>
          <p:spPr>
            <a:xfrm>
              <a:off x="3394633" y="4715438"/>
              <a:ext cx="627095" cy="1555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7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4021728" y="4994642"/>
                  <a:ext cx="3403496" cy="13849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2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size of non-G: ~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𝑁𝐿</m:t>
                          </m:r>
                        </m:sub>
                      </m:sSub>
                    </m:oMath>
                  </a14:m>
                  <a:endPara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2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shape: shape of non-G</a:t>
                  </a:r>
                  <a:endPara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1728" y="4994642"/>
                  <a:ext cx="3403496" cy="1384995"/>
                </a:xfrm>
                <a:prstGeom prst="rect">
                  <a:avLst/>
                </a:prstGeom>
                <a:blipFill>
                  <a:blip r:embed="rId5"/>
                  <a:stretch>
                    <a:fillRect l="-3763" r="-2151" b="-61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07488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6875" y="1182757"/>
            <a:ext cx="2610010" cy="579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shape non-G: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 descr="屏幕剪辑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840" y="2657360"/>
            <a:ext cx="4053844" cy="2749528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 rot="5400000">
            <a:off x="5625548" y="122767"/>
            <a:ext cx="437322" cy="2842592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565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52" y="1610139"/>
            <a:ext cx="8811148" cy="3098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8113" y="539810"/>
            <a:ext cx="6022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local non-G: the curvaton scenario: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3" y="5132937"/>
            <a:ext cx="2833708" cy="657230"/>
          </a:xfrm>
          <a:prstGeom prst="rect">
            <a:avLst/>
          </a:prstGeom>
        </p:spPr>
      </p:pic>
      <p:pic>
        <p:nvPicPr>
          <p:cNvPr id="6" name="图片 5" descr="屏幕剪辑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37" y="5960539"/>
            <a:ext cx="2968090" cy="679405"/>
          </a:xfrm>
          <a:prstGeom prst="rect">
            <a:avLst/>
          </a:prstGeom>
        </p:spPr>
      </p:pic>
      <p:pic>
        <p:nvPicPr>
          <p:cNvPr id="7" name="图片 6" descr="屏幕剪辑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5"/>
          <a:stretch/>
        </p:blipFill>
        <p:spPr>
          <a:xfrm>
            <a:off x="4442238" y="4896301"/>
            <a:ext cx="2856786" cy="196169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695950" y="1193740"/>
            <a:ext cx="2934329" cy="4580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Sasaki,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Valiviita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Wands 2006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82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6471" y="1182756"/>
            <a:ext cx="5718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Equilateral and orthogonal shapes of  non-G: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6868379" y="822605"/>
            <a:ext cx="1425386" cy="1366632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48" y="3009682"/>
            <a:ext cx="7294841" cy="21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16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8113" y="541683"/>
            <a:ext cx="6707285" cy="579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equilateral non-G: modified sound speed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18" y="1704561"/>
            <a:ext cx="1414473" cy="300040"/>
          </a:xfrm>
          <a:prstGeom prst="rect">
            <a:avLst/>
          </a:prstGeom>
        </p:spPr>
      </p:pic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881" y="1461672"/>
            <a:ext cx="3795740" cy="785818"/>
          </a:xfrm>
          <a:prstGeom prst="rect">
            <a:avLst/>
          </a:prstGeom>
        </p:spPr>
      </p:pic>
      <p:pic>
        <p:nvPicPr>
          <p:cNvPr id="5" name="图片 4" descr="屏幕剪辑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18" y="2461999"/>
            <a:ext cx="2357455" cy="690568"/>
          </a:xfrm>
          <a:prstGeom prst="rect">
            <a:avLst/>
          </a:prstGeom>
        </p:spPr>
      </p:pic>
      <p:pic>
        <p:nvPicPr>
          <p:cNvPr id="6" name="图片 5" descr="屏幕剪辑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0214"/>
            <a:ext cx="9144000" cy="1242763"/>
          </a:xfrm>
          <a:prstGeom prst="rect">
            <a:avLst/>
          </a:prstGeom>
        </p:spPr>
      </p:pic>
      <p:sp>
        <p:nvSpPr>
          <p:cNvPr id="7" name="对话气泡: 矩形 6"/>
          <p:cNvSpPr/>
          <p:nvPr/>
        </p:nvSpPr>
        <p:spPr>
          <a:xfrm>
            <a:off x="308113" y="3493604"/>
            <a:ext cx="1515717" cy="1289373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442291" y="4919870"/>
                <a:ext cx="174291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b="0" dirty="0">
                    <a:cs typeface="Times New Roman" panose="02020603050405020304" pitchFamily="18" charset="0"/>
                  </a:rPr>
                  <a:t>Of order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</m:oMath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91" y="4919870"/>
                <a:ext cx="1742913" cy="646331"/>
              </a:xfrm>
              <a:prstGeom prst="rect">
                <a:avLst/>
              </a:prstGeom>
              <a:blipFill>
                <a:blip r:embed="rId6"/>
                <a:stretch>
                  <a:fillRect l="-5614" b="-122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5892800" y="6350169"/>
            <a:ext cx="325602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Chen, Huang,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Kachru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Shiu 2006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51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0808" y="2440056"/>
            <a:ext cx="5993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similar stories 2000s – 2013.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61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6" y="414333"/>
            <a:ext cx="7153327" cy="1114433"/>
          </a:xfrm>
          <a:prstGeom prst="rect">
            <a:avLst/>
          </a:prstGeom>
        </p:spPr>
      </p:pic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6" y="1670423"/>
            <a:ext cx="9144000" cy="2958353"/>
          </a:xfrm>
          <a:prstGeom prst="rect">
            <a:avLst/>
          </a:prstGeom>
        </p:spPr>
      </p:pic>
      <p:pic>
        <p:nvPicPr>
          <p:cNvPr id="5" name="图片 4" descr="屏幕剪辑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46" y="5730874"/>
            <a:ext cx="8827468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87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17" y="352420"/>
            <a:ext cx="7186665" cy="1352560"/>
          </a:xfrm>
          <a:prstGeom prst="rect">
            <a:avLst/>
          </a:prstGeom>
        </p:spPr>
      </p:pic>
      <p:pic>
        <p:nvPicPr>
          <p:cNvPr id="3" name="图片 2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17" y="2093598"/>
            <a:ext cx="9144000" cy="3293103"/>
          </a:xfrm>
          <a:prstGeom prst="rect">
            <a:avLst/>
          </a:prstGeom>
        </p:spPr>
      </p:pic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17" y="6049961"/>
            <a:ext cx="8908283" cy="36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53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Diagram 1"/>
              <p:cNvGraphicFramePr/>
              <p:nvPr>
                <p:extLst/>
              </p:nvPr>
            </p:nvGraphicFramePr>
            <p:xfrm>
              <a:off x="1128888" y="999067"/>
              <a:ext cx="7304464" cy="46256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3" name="Diagram 1"/>
              <p:cNvGraphicFramePr/>
              <p:nvPr>
                <p:extLst>
                  <p:ext uri="{D42A27DB-BD31-4B8C-83A1-F6EECF244321}">
                    <p14:modId xmlns:p14="http://schemas.microsoft.com/office/powerpoint/2010/main" val="2941743696"/>
                  </p:ext>
                </p:extLst>
              </p:nvPr>
            </p:nvGraphicFramePr>
            <p:xfrm>
              <a:off x="1128888" y="999067"/>
              <a:ext cx="7304464" cy="46256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82277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789044" y="1654864"/>
                <a:ext cx="5655202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~ 5-10 years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~0.5</m:t>
                    </m:r>
                  </m:oMath>
                </a14:m>
                <a:r>
                  <a:rPr lang="en-US" altLang="zh-CN" sz="2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(e.g. </a:t>
                </a:r>
                <a:r>
                  <a:rPr lang="en-US" altLang="zh-C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SPHEREx</a:t>
                </a:r>
                <a:r>
                  <a:rPr lang="en-US" altLang="zh-CN" sz="2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altLang="zh-CN" sz="2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the very distant future.)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is the implication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|&lt;1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044" y="1654864"/>
                <a:ext cx="5655202" cy="1754326"/>
              </a:xfrm>
              <a:prstGeom prst="rect">
                <a:avLst/>
              </a:prstGeom>
              <a:blipFill>
                <a:blip r:embed="rId2"/>
                <a:stretch>
                  <a:fillRect l="-1616" r="-754" b="-3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6794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789044" y="1654864"/>
                <a:ext cx="5720092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~ 5-10 years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~0.5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(e.g. </a:t>
                </a:r>
                <a:r>
                  <a:rPr lang="en-US" altLang="zh-C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SPHEREx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is the implication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|&lt;1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Local: Curvaton will be very unlikely.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Equilateral:</a:t>
                </a:r>
                <a:r>
                  <a:rPr lang="en-US" altLang="zh-CN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~1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up to small corrections.</a:t>
                </a: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044" y="1654864"/>
                <a:ext cx="5720092" cy="2308324"/>
              </a:xfrm>
              <a:prstGeom prst="rect">
                <a:avLst/>
              </a:prstGeom>
              <a:blipFill>
                <a:blip r:embed="rId2"/>
                <a:stretch>
                  <a:fillRect l="-1597" r="-745" b="-2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2859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789044" y="1654864"/>
                <a:ext cx="5720092" cy="3416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~ 5-10 years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~0.5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(e.g. </a:t>
                </a:r>
                <a:r>
                  <a:rPr lang="en-US" altLang="zh-C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SPHEREx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is the implication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|&lt;1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Local: Curvaton will be very unlikely.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Equilateral:</a:t>
                </a:r>
                <a:r>
                  <a:rPr lang="en-US" altLang="zh-CN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~1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up to small corrections.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is the motivation for future study?</a:t>
                </a: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044" y="1654864"/>
                <a:ext cx="5720092" cy="3416320"/>
              </a:xfrm>
              <a:prstGeom prst="rect">
                <a:avLst/>
              </a:prstGeom>
              <a:blipFill>
                <a:blip r:embed="rId2"/>
                <a:stretch>
                  <a:fillRect l="-1597" r="-745" b="-12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2146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530626" y="671691"/>
                <a:ext cx="6023380" cy="64633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(Before addressing motivation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|&lt;1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…)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History of particle physics experiments: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Early stage: studying external particle</a:t>
                </a:r>
              </a:p>
              <a:p>
                <a:pPr marL="800100" lvl="1" indent="-342900">
                  <a:lnSpc>
                    <a:spcPct val="150000"/>
                  </a:lnSpc>
                  <a:buFontTx/>
                  <a:buChar char="-"/>
                </a:pPr>
                <a:r>
                  <a:rPr lang="el-GR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particle scattering</a:t>
                </a:r>
              </a:p>
              <a:p>
                <a:pPr marL="800100" lvl="1" indent="-342900">
                  <a:lnSpc>
                    <a:spcPct val="150000"/>
                  </a:lnSpc>
                  <a:buFontTx/>
                  <a:buChar char="-"/>
                </a:pPr>
                <a:r>
                  <a:rPr lang="el-GR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from cosmic rays </a:t>
                </a:r>
              </a:p>
              <a:p>
                <a:pPr marL="800100" lvl="1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deep inelastic scattering</a:t>
                </a:r>
              </a:p>
              <a:p>
                <a:pPr marL="800100" lvl="1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Nowadays: study internal particle</a:t>
                </a:r>
              </a:p>
              <a:p>
                <a:pPr marL="800100" lvl="1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Higgs	-   BSM	- …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626" y="671691"/>
                <a:ext cx="6023380" cy="6463308"/>
              </a:xfrm>
              <a:prstGeom prst="rect">
                <a:avLst/>
              </a:prstGeom>
              <a:blipFill>
                <a:blip r:embed="rId2"/>
                <a:stretch>
                  <a:fillRect l="-1518" r="-7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9801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530626" y="671691"/>
                <a:ext cx="6023380" cy="4939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(Before addressing motivation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|&lt;1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…)</a:t>
                </a:r>
                <a:endPara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external particle 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internal particle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Cosmological non-G: is there a similarity?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Curvaton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 : external particle (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seen: pin down inflation model.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about internal particles?</a:t>
                </a: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626" y="671691"/>
                <a:ext cx="6023380" cy="4939814"/>
              </a:xfrm>
              <a:prstGeom prst="rect">
                <a:avLst/>
              </a:prstGeom>
              <a:blipFill>
                <a:blip r:embed="rId2"/>
                <a:stretch>
                  <a:fillRect l="-1518" r="-709" b="-4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126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16192" y="854635"/>
            <a:ext cx="40495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particles: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Quasi-single field inflation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 r="15949"/>
          <a:stretch/>
        </p:blipFill>
        <p:spPr>
          <a:xfrm>
            <a:off x="0" y="0"/>
            <a:ext cx="3197158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16192" y="3382682"/>
            <a:ext cx="1983235" cy="661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~ H fields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16192" y="2258953"/>
            <a:ext cx="2711063" cy="4580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Xingang Chen &amp; YW 2009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54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875" y="764988"/>
            <a:ext cx="5513048" cy="661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quasi-single field inflation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875" y="1897667"/>
            <a:ext cx="5460001" cy="368421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77738" y="6351948"/>
            <a:ext cx="19608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Chen, YW 2009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576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875" y="1897667"/>
            <a:ext cx="5460001" cy="368421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71914" y="4416054"/>
            <a:ext cx="7895791" cy="1678372"/>
            <a:chOff x="671914" y="4416054"/>
            <a:chExt cx="7895791" cy="167837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lum bright="-20000" contrast="40000"/>
            </a:blip>
            <a:stretch>
              <a:fillRect/>
            </a:stretch>
          </p:blipFill>
          <p:spPr>
            <a:xfrm>
              <a:off x="671914" y="4416054"/>
              <a:ext cx="7895791" cy="89459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lum bright="-20000" contrast="40000"/>
            </a:blip>
            <a:stretch>
              <a:fillRect/>
            </a:stretch>
          </p:blipFill>
          <p:spPr>
            <a:xfrm>
              <a:off x="1459313" y="5529339"/>
              <a:ext cx="2723158" cy="43705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lum bright="-20000" contrast="40000"/>
            </a:blip>
            <a:stretch>
              <a:fillRect/>
            </a:stretch>
          </p:blipFill>
          <p:spPr>
            <a:xfrm>
              <a:off x="4930332" y="5493479"/>
              <a:ext cx="2271579" cy="600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610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111E-6 L 2.22222E-6 -0.2025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1914" y="4416054"/>
            <a:ext cx="7895791" cy="1678372"/>
            <a:chOff x="671914" y="4416054"/>
            <a:chExt cx="7895791" cy="167837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lum bright="-20000" contrast="40000"/>
            </a:blip>
            <a:stretch>
              <a:fillRect/>
            </a:stretch>
          </p:blipFill>
          <p:spPr>
            <a:xfrm>
              <a:off x="671914" y="4416054"/>
              <a:ext cx="7895791" cy="89459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lum bright="-20000" contrast="40000"/>
            </a:blip>
            <a:stretch>
              <a:fillRect/>
            </a:stretch>
          </p:blipFill>
          <p:spPr>
            <a:xfrm>
              <a:off x="1459313" y="5529339"/>
              <a:ext cx="2723158" cy="43705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lum bright="-20000" contrast="40000"/>
            </a:blip>
            <a:stretch>
              <a:fillRect/>
            </a:stretch>
          </p:blipFill>
          <p:spPr>
            <a:xfrm>
              <a:off x="4930332" y="5493479"/>
              <a:ext cx="2271579" cy="600947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1116650" y="847864"/>
            <a:ext cx="7006317" cy="239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91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85683" y="3466819"/>
            <a:ext cx="7772633" cy="276913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16650" y="847864"/>
            <a:ext cx="7006317" cy="239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53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99367" y="326950"/>
            <a:ext cx="7745265" cy="620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03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35594" y="6350169"/>
            <a:ext cx="260840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Planck collaboration 2013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17" y="913412"/>
            <a:ext cx="5200001" cy="53060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6320441" y="2125027"/>
                <a:ext cx="2388731" cy="200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𝜈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f>
                            <m:f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441" y="2125027"/>
                <a:ext cx="2388731" cy="20018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7395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84" y="1651695"/>
            <a:ext cx="8265265" cy="274182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75859" y="627533"/>
            <a:ext cx="4278735" cy="661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Distant future 21cm forecast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79544" y="6394824"/>
            <a:ext cx="3864456" cy="41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Meerburg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Munchmeyer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Munoz, Chen 2016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5800488" y="4192890"/>
                <a:ext cx="1604542" cy="13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𝜈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488" y="4192890"/>
                <a:ext cx="1604542" cy="1319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631900" y="4192889"/>
                <a:ext cx="1716239" cy="13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 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900" y="4192889"/>
                <a:ext cx="1716239" cy="13199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165880" y="5380942"/>
            <a:ext cx="4333238" cy="4580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 = 0.7 (purple), µ = 1.0 (blue), µ = 3.0 (red)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32908" y="5380942"/>
            <a:ext cx="42589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 = 0.8 (purple), ν = 1.0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(blue), ν = 1.4 (red)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001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0069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43128" y="6435775"/>
            <a:ext cx="321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Arkani-Hamed, Maldacena 2015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8" y="4798979"/>
            <a:ext cx="9024866" cy="11508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843" y="3920919"/>
            <a:ext cx="4709431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/>
            </a:lvl1pPr>
          </a:lstStyle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Cosmological double slit experiment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27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/>
          </p:nvPr>
        </p:nvGraphicFramePr>
        <p:xfrm>
          <a:off x="100718" y="3286805"/>
          <a:ext cx="8923758" cy="240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2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7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72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meaning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 in k?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integrate out?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suppression</a:t>
                      </a:r>
                      <a:r>
                        <a:rPr lang="en-GB" altLang="zh-CN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 large </a:t>
                      </a:r>
                      <a:r>
                        <a:rPr lang="el-GR" altLang="zh-CN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suppression at large x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vacuum correlation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</a:t>
                      </a:r>
                      <a:r>
                        <a:rPr lang="el-GR" altLang="zh-CN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GB" altLang="zh-CN" sz="1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80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vanish outside </a:t>
                      </a:r>
                      <a:r>
                        <a:rPr lang="en-GB" altLang="zh-CN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lightcone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non-local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thermal particle production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GB" altLang="zh-CN" sz="1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l-GR" altLang="zh-CN" sz="1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πμ</a:t>
                      </a:r>
                      <a:endParaRPr lang="zh-CN" altLang="en-US" sz="180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non-vanishing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394207" y="378802"/>
            <a:ext cx="4814010" cy="786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Chen, YW 09, 12, Pi, Sasaki 12,  Gong, Pi, Sasaki 13</a:t>
            </a:r>
          </a:p>
          <a:p>
            <a:pPr algn="ctr">
              <a:lnSpc>
                <a:spcPct val="150000"/>
              </a:lnSpc>
            </a:pPr>
            <a:r>
              <a:rPr lang="en-GB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Arkani-Hamed</a:t>
            </a:r>
            <a:r>
              <a:rPr lang="en-GB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Maldacena</a:t>
            </a:r>
            <a:r>
              <a:rPr lang="en-GB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524" y="1418444"/>
            <a:ext cx="3514949" cy="10431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952" y="2536068"/>
            <a:ext cx="4971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 to correlation functions: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441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82" y="3151839"/>
            <a:ext cx="7982068" cy="27419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1"/>
              <p:cNvSpPr txBox="1"/>
              <p:nvPr/>
            </p:nvSpPr>
            <p:spPr>
              <a:xfrm>
                <a:off x="-219042" y="175283"/>
                <a:ext cx="1828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400" i="1" kern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lang="en-US" sz="240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  <m:sup>
                              <m:r>
                                <a:rPr lang="en-US" sz="2400" b="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9042" y="175283"/>
                <a:ext cx="1828800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384505" y="2610649"/>
                <a:ext cx="6757363" cy="5927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curvature mode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~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𝑖𝑘</m:t>
                        </m:r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at resonance record the phase</a:t>
                </a: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05" y="2610649"/>
                <a:ext cx="6757363" cy="592726"/>
              </a:xfrm>
              <a:prstGeom prst="rect">
                <a:avLst/>
              </a:prstGeom>
              <a:blipFill>
                <a:blip r:embed="rId4"/>
                <a:stretch>
                  <a:fillRect l="-1353" r="-271" b="-237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手杖形箭头 7"/>
          <p:cNvSpPr/>
          <p:nvPr/>
        </p:nvSpPr>
        <p:spPr>
          <a:xfrm rot="6773093" flipV="1">
            <a:off x="-306688" y="2407661"/>
            <a:ext cx="2144166" cy="405976"/>
          </a:xfrm>
          <a:prstGeom prst="utur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529075" y="1378943"/>
                <a:ext cx="6480044" cy="594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massive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time dependent phase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𝑖𝑚𝑡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~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𝑖𝑚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075" y="1378943"/>
                <a:ext cx="6480044" cy="594843"/>
              </a:xfrm>
              <a:prstGeom prst="rect">
                <a:avLst/>
              </a:prstGeom>
              <a:blipFill>
                <a:blip r:embed="rId5"/>
                <a:stretch>
                  <a:fillRect l="-1505" b="-224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835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7290" y="6488668"/>
            <a:ext cx="2966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zh-CN" dirty="0" err="1"/>
              <a:t>Arkani-Hamed</a:t>
            </a:r>
            <a:r>
              <a:rPr lang="en-GB" altLang="zh-CN" dirty="0"/>
              <a:t>, </a:t>
            </a:r>
            <a:r>
              <a:rPr lang="en-GB" altLang="zh-CN" dirty="0" err="1"/>
              <a:t>Maldacena</a:t>
            </a:r>
            <a:r>
              <a:rPr lang="en-GB" altLang="zh-CN" dirty="0"/>
              <a:t> 15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4169" y="2242319"/>
            <a:ext cx="9079831" cy="7732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349" y="124552"/>
            <a:ext cx="1683055" cy="73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87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08742" y="694907"/>
            <a:ext cx="7711927" cy="551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52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33" y="1925489"/>
            <a:ext cx="8572500" cy="11144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4237" y="3625702"/>
            <a:ext cx="6986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Correlation between the density fluctuation and a clock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9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8016" y="1392746"/>
            <a:ext cx="536076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Observational consequence: </a:t>
            </a:r>
          </a:p>
          <a:p>
            <a:endParaRPr lang="en-US" altLang="zh-CN" dirty="0"/>
          </a:p>
          <a:p>
            <a:r>
              <a:rPr lang="en-US" altLang="zh-CN" dirty="0"/>
              <a:t>scale-independent</a:t>
            </a:r>
          </a:p>
          <a:p>
            <a:endParaRPr lang="en-US" altLang="zh-CN" dirty="0"/>
          </a:p>
          <a:p>
            <a:r>
              <a:rPr lang="en-US" altLang="zh-CN" dirty="0"/>
              <a:t>shape-dependent</a:t>
            </a:r>
          </a:p>
          <a:p>
            <a:endParaRPr lang="en-US" altLang="zh-CN" dirty="0"/>
          </a:p>
          <a:p>
            <a:r>
              <a:rPr lang="en-US" altLang="zh-CN" dirty="0"/>
              <a:t>oscillations on shape of non-Gaussianities</a:t>
            </a:r>
            <a:endParaRPr lang="en-US" dirty="0"/>
          </a:p>
        </p:txBody>
      </p:sp>
      <p:sp>
        <p:nvSpPr>
          <p:cNvPr id="2" name="等腰三角形 1"/>
          <p:cNvSpPr/>
          <p:nvPr/>
        </p:nvSpPr>
        <p:spPr>
          <a:xfrm rot="5400000">
            <a:off x="5967483" y="1879979"/>
            <a:ext cx="675564" cy="1978926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" name="等腰三角形 3"/>
          <p:cNvSpPr/>
          <p:nvPr/>
        </p:nvSpPr>
        <p:spPr>
          <a:xfrm rot="5400000">
            <a:off x="5808063" y="2337376"/>
            <a:ext cx="359391" cy="1052762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662487" y="3465592"/>
            <a:ext cx="359391" cy="1052762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6384877" y="2745476"/>
            <a:ext cx="361662" cy="2495269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6067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89657" y="2647350"/>
            <a:ext cx="5666936" cy="661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Precision Era of Non-Gaussianity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06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1957181"/>
                  </p:ext>
                </p:extLst>
              </p:nvPr>
            </p:nvGraphicFramePr>
            <p:xfrm>
              <a:off x="751879" y="1063488"/>
              <a:ext cx="7716253" cy="4757694"/>
            </p:xfrm>
            <a:graphic>
              <a:graphicData uri="http://schemas.openxmlformats.org/drawingml/2006/table">
                <a:tbl>
                  <a:tblPr firstCol="1" bandRow="1">
                    <a:tableStyleId>{7DF18680-E054-41AD-8BC1-D1AEF772440D}</a:tableStyleId>
                  </a:tblPr>
                  <a:tblGrid>
                    <a:gridCol w="1752274">
                      <a:extLst>
                        <a:ext uri="{9D8B030D-6E8A-4147-A177-3AD203B41FA5}">
                          <a16:colId xmlns:a16="http://schemas.microsoft.com/office/drawing/2014/main" val="2779886518"/>
                        </a:ext>
                      </a:extLst>
                    </a:gridCol>
                    <a:gridCol w="2972109">
                      <a:extLst>
                        <a:ext uri="{9D8B030D-6E8A-4147-A177-3AD203B41FA5}">
                          <a16:colId xmlns:a16="http://schemas.microsoft.com/office/drawing/2014/main" val="1643987011"/>
                        </a:ext>
                      </a:extLst>
                    </a:gridCol>
                    <a:gridCol w="2991870">
                      <a:extLst>
                        <a:ext uri="{9D8B030D-6E8A-4147-A177-3AD203B41FA5}">
                          <a16:colId xmlns:a16="http://schemas.microsoft.com/office/drawing/2014/main" val="4117238537"/>
                        </a:ext>
                      </a:extLst>
                    </a:gridCol>
                  </a:tblGrid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Era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Pre-Planck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Post-Planck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3862301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Observable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CMB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LSS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91918219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NonG</a:t>
                          </a:r>
                          <a:r>
                            <a:rPr lang="en-US" altLang="zh-CN" sz="2400" baseline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size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𝑁𝐿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&gt; O(1)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𝑁𝐿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&lt; O(1)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0586416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Physics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Curvaton, EFT, …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Massive states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51524066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Interest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particles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particles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4517609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Toolkit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In-in formalism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+ </a:t>
                          </a:r>
                          <a:r>
                            <a:rPr lang="en-US" altLang="zh-CN" sz="240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EdS</a:t>
                          </a:r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aseline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</a:t>
                          </a:r>
                          <a:r>
                            <a:rPr lang="en-US" altLang="zh-CN" sz="2400" baseline="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nEFT</a:t>
                          </a:r>
                          <a:r>
                            <a:rPr lang="en-US" altLang="zh-CN" sz="2400" baseline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… </a:t>
                          </a:r>
                          <a:endParaRPr lang="en-US" altLang="zh-CN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9992933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1957181"/>
                  </p:ext>
                </p:extLst>
              </p:nvPr>
            </p:nvGraphicFramePr>
            <p:xfrm>
              <a:off x="751879" y="1063488"/>
              <a:ext cx="7716253" cy="4757694"/>
            </p:xfrm>
            <a:graphic>
              <a:graphicData uri="http://schemas.openxmlformats.org/drawingml/2006/table">
                <a:tbl>
                  <a:tblPr firstCol="1" bandRow="1">
                    <a:tableStyleId>{7DF18680-E054-41AD-8BC1-D1AEF772440D}</a:tableStyleId>
                  </a:tblPr>
                  <a:tblGrid>
                    <a:gridCol w="1752274">
                      <a:extLst>
                        <a:ext uri="{9D8B030D-6E8A-4147-A177-3AD203B41FA5}">
                          <a16:colId xmlns:a16="http://schemas.microsoft.com/office/drawing/2014/main" val="2779886518"/>
                        </a:ext>
                      </a:extLst>
                    </a:gridCol>
                    <a:gridCol w="2972109">
                      <a:extLst>
                        <a:ext uri="{9D8B030D-6E8A-4147-A177-3AD203B41FA5}">
                          <a16:colId xmlns:a16="http://schemas.microsoft.com/office/drawing/2014/main" val="1643987011"/>
                        </a:ext>
                      </a:extLst>
                    </a:gridCol>
                    <a:gridCol w="2991870">
                      <a:extLst>
                        <a:ext uri="{9D8B030D-6E8A-4147-A177-3AD203B41FA5}">
                          <a16:colId xmlns:a16="http://schemas.microsoft.com/office/drawing/2014/main" val="4117238537"/>
                        </a:ext>
                      </a:extLst>
                    </a:gridCol>
                  </a:tblGrid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Era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Pre-Planck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Post-Planck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3862301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Observable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CMB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LSS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91918219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NonG</a:t>
                          </a:r>
                          <a:r>
                            <a:rPr lang="en-US" altLang="zh-CN" sz="2400" baseline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size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221" t="-199237" r="-10102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8248" t="-199237" r="-407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0586416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Physics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Curvaton, EFT, …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Massive states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51524066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Interest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External particles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Internal particles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4517609"/>
                      </a:ext>
                    </a:extLst>
                  </a:tr>
                  <a:tr h="79294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Toolkit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In-in formalism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8248" t="-501538" r="-407" b="-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9992933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59558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32" y="2019303"/>
            <a:ext cx="7109433" cy="365877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60865" y="836698"/>
            <a:ext cx="6622326" cy="8237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Model background of the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11457" y="6400797"/>
            <a:ext cx="2732543" cy="4580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Chen, YW, Z. Z. Xianyu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182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545535" y="2176671"/>
                <a:ext cx="6269922" cy="20901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SM background contains two questions:</a:t>
                </a:r>
              </a:p>
              <a:p>
                <a:pPr marL="514350" indent="-514350">
                  <a:lnSpc>
                    <a:spcPct val="150000"/>
                  </a:lnSpc>
                  <a:buAutoNum type="arabicPeriod"/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 spectrum of the SM particles</a:t>
                </a:r>
              </a:p>
              <a:p>
                <a:pPr marL="514350" indent="-514350">
                  <a:lnSpc>
                    <a:spcPct val="150000"/>
                  </a:lnSpc>
                  <a:buAutoNum type="arabicPeriod"/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Their contributions to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〈 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〉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535" y="2176671"/>
                <a:ext cx="6269922" cy="2090124"/>
              </a:xfrm>
              <a:prstGeom prst="rect">
                <a:avLst/>
              </a:prstGeom>
              <a:blipFill>
                <a:blip r:embed="rId2"/>
                <a:stretch>
                  <a:fillRect l="-2043" b="-23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191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13283" y="377687"/>
            <a:ext cx="55835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extract mass of SM particles?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1184745" y="1478943"/>
                <a:ext cx="6809043" cy="4562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Aren’t they known already?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example,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=125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GeV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During inflation, roughly: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~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~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𝐻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		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d>
                      <m:dPr>
                        <m:begChr m:val="〈"/>
                        <m:endChr m:val="〉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eff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~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d>
                      <m:dPr>
                        <m:begChr m:val="〈"/>
                        <m:endChr m:val="〉"/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Similarly for W, Z. However,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(curvature radius)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~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~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𝐻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thus flat space thermal field theory is not enough.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745" y="1478943"/>
                <a:ext cx="6809043" cy="4562916"/>
              </a:xfrm>
              <a:prstGeom prst="rect">
                <a:avLst/>
              </a:prstGeom>
              <a:blipFill>
                <a:blip r:embed="rId2"/>
                <a:stretch>
                  <a:fillRect l="-1343" b="-8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4801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13283" y="377687"/>
            <a:ext cx="55835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extract mass of SM particles?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13283" y="1526651"/>
            <a:ext cx="52036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extract the SM mass spectrum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cosmological correlation functions,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calculated using in-in formalism.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5150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13283" y="377687"/>
            <a:ext cx="55835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extract mass of SM particles?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04430" y="2586829"/>
            <a:ext cx="1649895" cy="2932044"/>
            <a:chOff x="1808921" y="1779104"/>
            <a:chExt cx="1649895" cy="2932044"/>
          </a:xfrm>
        </p:grpSpPr>
        <p:sp>
          <p:nvSpPr>
            <p:cNvPr id="3" name="空心弧 2"/>
            <p:cNvSpPr/>
            <p:nvPr/>
          </p:nvSpPr>
          <p:spPr>
            <a:xfrm rot="10800000">
              <a:off x="1808921" y="1779104"/>
              <a:ext cx="1649895" cy="2932044"/>
            </a:xfrm>
            <a:prstGeom prst="blockArc">
              <a:avLst>
                <a:gd name="adj1" fmla="val 11647528"/>
                <a:gd name="adj2" fmla="val 20743755"/>
                <a:gd name="adj3" fmla="val 376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898374" y="3627784"/>
              <a:ext cx="178904" cy="16896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箭头: 右 4"/>
            <p:cNvSpPr/>
            <p:nvPr/>
          </p:nvSpPr>
          <p:spPr>
            <a:xfrm rot="4765440">
              <a:off x="2004302" y="3622348"/>
              <a:ext cx="406908" cy="1798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3701577" y="1581642"/>
                <a:ext cx="4831130" cy="4331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rolling speed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dependence in the IR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2pt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(−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p>
                    </m:sSup>
                  </m:oMath>
                </a14:m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(from tree level)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calculable for loop (and DRG)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 mass obtained.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77" y="1581642"/>
                <a:ext cx="4831130" cy="4331570"/>
              </a:xfrm>
              <a:prstGeom prst="rect">
                <a:avLst/>
              </a:prstGeom>
              <a:blipFill>
                <a:blip r:embed="rId2"/>
                <a:stretch>
                  <a:fillRect r="-2018" b="-1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391608" y="1824292"/>
            <a:ext cx="319670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1: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IR growth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DRG 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resummation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53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5972" y="377687"/>
            <a:ext cx="65582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extract mass of SM particles?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2: mass renormalization on a sphere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751" y="2689245"/>
            <a:ext cx="2408422" cy="11711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112968" y="4278204"/>
            <a:ext cx="7184212" cy="67265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25031" y="5188821"/>
            <a:ext cx="7643802" cy="792158"/>
            <a:chOff x="1376916" y="5736100"/>
            <a:chExt cx="7643802" cy="79215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lum bright="-20000" contrast="40000"/>
            </a:blip>
            <a:stretch>
              <a:fillRect/>
            </a:stretch>
          </p:blipFill>
          <p:spPr>
            <a:xfrm>
              <a:off x="5011244" y="5736100"/>
              <a:ext cx="4009474" cy="79215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376916" y="5762847"/>
              <a:ext cx="363432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mass renormalization ~ 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667693" y="2905495"/>
            <a:ext cx="27478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 sphere (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EdS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2219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4356846" y="353790"/>
                <a:ext cx="3163110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set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constant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846" y="353790"/>
                <a:ext cx="3163110" cy="738664"/>
              </a:xfrm>
              <a:prstGeom prst="rect">
                <a:avLst/>
              </a:prstGeom>
              <a:blipFill>
                <a:blip r:embed="rId2"/>
                <a:stretch>
                  <a:fillRect l="-4046" r="-2505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/>
          <p:cNvGrpSpPr/>
          <p:nvPr/>
        </p:nvGrpSpPr>
        <p:grpSpPr>
          <a:xfrm>
            <a:off x="779539" y="1104677"/>
            <a:ext cx="6855791" cy="4367973"/>
            <a:chOff x="779539" y="1212245"/>
            <a:chExt cx="6855791" cy="436797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lum bright="-20000" contrast="40000"/>
            </a:blip>
            <a:stretch>
              <a:fillRect/>
            </a:stretch>
          </p:blipFill>
          <p:spPr>
            <a:xfrm>
              <a:off x="1159579" y="1212245"/>
              <a:ext cx="4009474" cy="79215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lum bright="-20000" contrast="40000"/>
            </a:blip>
            <a:stretch>
              <a:fillRect/>
            </a:stretch>
          </p:blipFill>
          <p:spPr>
            <a:xfrm>
              <a:off x="779539" y="2329639"/>
              <a:ext cx="6855791" cy="325057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lum bright="-20000" contrast="40000"/>
            </a:blip>
            <a:stretch>
              <a:fillRect/>
            </a:stretch>
          </p:blipFill>
          <p:spPr>
            <a:xfrm>
              <a:off x="781722" y="2432696"/>
              <a:ext cx="396842" cy="546316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4998121" y="5808525"/>
            <a:ext cx="3845264" cy="3926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8121" y="6237783"/>
            <a:ext cx="2723158" cy="501928"/>
          </a:xfrm>
          <a:prstGeom prst="rect">
            <a:avLst/>
          </a:prstGeom>
        </p:spPr>
      </p:pic>
      <p:sp>
        <p:nvSpPr>
          <p:cNvPr id="3" name="箭头: 圆角右 2"/>
          <p:cNvSpPr/>
          <p:nvPr/>
        </p:nvSpPr>
        <p:spPr>
          <a:xfrm rot="16200000" flipH="1">
            <a:off x="3569486" y="622259"/>
            <a:ext cx="595170" cy="868680"/>
          </a:xfrm>
          <a:prstGeom prst="bentArrow">
            <a:avLst>
              <a:gd name="adj1" fmla="val 11782"/>
              <a:gd name="adj2" fmla="val 16555"/>
              <a:gd name="adj3" fmla="val 23531"/>
              <a:gd name="adj4" fmla="val 4375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0817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03293" y="1589749"/>
            <a:ext cx="902811" cy="661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293" y="2513019"/>
            <a:ext cx="5678948" cy="124628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733173" y="4261521"/>
            <a:ext cx="2777895" cy="83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791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7547" y="30735"/>
            <a:ext cx="701506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extract mass of SM particles?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3: for Higgs only – non-perturbative PI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078377" y="3249867"/>
            <a:ext cx="5596843" cy="160138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183730" y="2320975"/>
            <a:ext cx="3106316" cy="70679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133595" y="5061100"/>
            <a:ext cx="4584211" cy="76142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7158881" y="5204194"/>
            <a:ext cx="1737895" cy="4370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219211" y="6101976"/>
                <a:ext cx="1719253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11" y="6101976"/>
                <a:ext cx="1719253" cy="738664"/>
              </a:xfrm>
              <a:prstGeom prst="rect">
                <a:avLst/>
              </a:prstGeom>
              <a:blipFill>
                <a:blip r:embed="rId6"/>
                <a:stretch>
                  <a:fillRect l="-7092" r="-6028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2919640" y="6124738"/>
            <a:ext cx="1778948" cy="703382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658880" y="1454464"/>
            <a:ext cx="8087968" cy="713625"/>
            <a:chOff x="658880" y="1454464"/>
            <a:chExt cx="8087968" cy="71362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>
              <a:lum bright="-20000" contrast="40000"/>
            </a:blip>
            <a:stretch>
              <a:fillRect/>
            </a:stretch>
          </p:blipFill>
          <p:spPr>
            <a:xfrm>
              <a:off x="658880" y="1454464"/>
              <a:ext cx="6500001" cy="71362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9">
              <a:lum bright="-20000" contrast="40000"/>
            </a:blip>
            <a:srcRect l="16602" t="-6793" b="-1"/>
            <a:stretch/>
          </p:blipFill>
          <p:spPr>
            <a:xfrm>
              <a:off x="6418729" y="1475804"/>
              <a:ext cx="2328119" cy="6709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63228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398107" y="1843932"/>
            <a:ext cx="4132632" cy="423394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53883" y="645459"/>
            <a:ext cx="6429965" cy="661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Higgs mass: tree vs quantum-corrected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5770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70964" y="185271"/>
            <a:ext cx="78069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full SM spectrum depending on inflation models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888" y="1462555"/>
            <a:ext cx="5250277" cy="484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54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9999" y="490466"/>
            <a:ext cx="534473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3pt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39999" y="3584910"/>
            <a:ext cx="6864001" cy="19831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788" y="1621691"/>
            <a:ext cx="5788422" cy="157065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33274" y="5892801"/>
            <a:ext cx="70774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UV divergence in the non-local part of loop.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5387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24455" y="1783122"/>
            <a:ext cx="6857784" cy="31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184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7247" y="1093716"/>
            <a:ext cx="68322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 spectra is affected by coupling to inflaton.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gauge sector is affected by the following: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2791508"/>
            <a:ext cx="9144000" cy="701286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630" y="3636545"/>
            <a:ext cx="2527010" cy="1542124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00" y="5460235"/>
            <a:ext cx="4283800" cy="91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38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07247" y="1093716"/>
            <a:ext cx="68322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 spectra is affected by coupling to inflaton.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still we can make predictions: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7723"/>
            <a:ext cx="9144000" cy="104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473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268637" y="369747"/>
                <a:ext cx="4912050" cy="13447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case of EWSB during inflation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tree-level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/>
                        </m:ctrlPr>
                      </m:sSubSupPr>
                      <m:e>
                        <m:r>
                          <a:rPr lang="en-US" altLang="zh-CN" sz="2800"/>
                          <m:t>𝑀</m:t>
                        </m:r>
                      </m:e>
                      <m:sub>
                        <m:r>
                          <a:rPr lang="en-US" altLang="zh-CN" sz="2800"/>
                          <m:t>𝐻</m:t>
                        </m:r>
                        <m:r>
                          <a:rPr lang="en-US" altLang="zh-CN" sz="2800"/>
                          <m:t>0</m:t>
                        </m:r>
                      </m:sub>
                      <m:sup>
                        <m:r>
                          <a:rPr lang="en-US" altLang="zh-CN" sz="2800"/>
                          <m:t>2</m:t>
                        </m:r>
                      </m:sup>
                    </m:sSubSup>
                    <m:r>
                      <a:rPr lang="en-US" altLang="zh-CN" sz="2800"/>
                      <m:t>&lt;0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sz="2800"/>
                      <m:t>𝜉</m:t>
                    </m:r>
                    <m:sSup>
                      <m:sSupPr>
                        <m:ctrlPr>
                          <a:rPr lang="en-US" altLang="zh-CN" sz="2800"/>
                        </m:ctrlPr>
                      </m:sSupPr>
                      <m:e>
                        <m:r>
                          <a:rPr lang="en-US" altLang="zh-CN" sz="2800"/>
                          <m:t>h</m:t>
                        </m:r>
                      </m:e>
                      <m:sup>
                        <m:r>
                          <a:rPr lang="en-US" altLang="zh-CN" sz="2800"/>
                          <m:t>2</m:t>
                        </m:r>
                      </m:sup>
                    </m:sSup>
                    <m:r>
                      <a:rPr lang="en-US" altLang="zh-CN" sz="2800"/>
                      <m:t>𝑅</m:t>
                    </m:r>
                  </m:oMath>
                </a14:m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8637" y="369747"/>
                <a:ext cx="4912050" cy="1344727"/>
              </a:xfrm>
              <a:prstGeom prst="rect">
                <a:avLst/>
              </a:prstGeom>
              <a:blipFill>
                <a:blip r:embed="rId2"/>
                <a:stretch>
                  <a:fillRect l="-2481" b="-1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38" y="2132136"/>
            <a:ext cx="1860646" cy="882695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978" y="3103853"/>
            <a:ext cx="2959252" cy="749339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28" y="4051112"/>
            <a:ext cx="4851649" cy="819192"/>
          </a:xfrm>
          <a:prstGeom prst="rect">
            <a:avLst/>
          </a:prstGeom>
        </p:spPr>
      </p:pic>
      <p:pic>
        <p:nvPicPr>
          <p:cNvPr id="6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78" y="5026271"/>
            <a:ext cx="1568531" cy="82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355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0575" y="2559555"/>
            <a:ext cx="7435049" cy="579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Predictions for BSM physics on the cosmological collider?</a:t>
            </a:r>
          </a:p>
        </p:txBody>
      </p:sp>
    </p:spTree>
    <p:extLst>
      <p:ext uri="{BB962C8B-B14F-4D97-AF65-F5344CB8AC3E}">
        <p14:creationId xmlns:p14="http://schemas.microsoft.com/office/powerpoint/2010/main" val="27778128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2"/>
          <a:stretch/>
        </p:blipFill>
        <p:spPr>
          <a:xfrm>
            <a:off x="463" y="2454165"/>
            <a:ext cx="9144000" cy="44839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5539" y="812800"/>
            <a:ext cx="67938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 History of the Primordial Universe</a:t>
            </a:r>
          </a:p>
          <a:p>
            <a:pPr algn="ctr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Chen, M. H.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Namjoo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YW 2015/16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771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3" y="369531"/>
            <a:ext cx="8692898" cy="605642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1453" y="204514"/>
            <a:ext cx="1755610" cy="579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Possibilities:</a:t>
            </a:r>
          </a:p>
        </p:txBody>
      </p:sp>
    </p:spTree>
    <p:extLst>
      <p:ext uri="{BB962C8B-B14F-4D97-AF65-F5344CB8AC3E}">
        <p14:creationId xmlns:p14="http://schemas.microsoft.com/office/powerpoint/2010/main" val="268533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81043" y="1584436"/>
            <a:ext cx="648369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altLang="zh-CN" dirty="0"/>
              <a:t>Inflation is the most natural paradigm. </a:t>
            </a:r>
            <a:endParaRPr lang="en-US" dirty="0"/>
          </a:p>
          <a:p>
            <a:pPr algn="l"/>
            <a:r>
              <a:rPr lang="en-US" dirty="0"/>
              <a:t>But alternative scenarios are also being studied.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Nice to distinguish those scenarios observationally.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The question is equivalent to --</a:t>
            </a:r>
          </a:p>
        </p:txBody>
      </p:sp>
    </p:spTree>
    <p:extLst>
      <p:ext uri="{BB962C8B-B14F-4D97-AF65-F5344CB8AC3E}">
        <p14:creationId xmlns:p14="http://schemas.microsoft.com/office/powerpoint/2010/main" val="124520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433" y="2525233"/>
            <a:ext cx="8236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How to measure the evolution history of the primordial universe?</a:t>
            </a:r>
          </a:p>
        </p:txBody>
      </p:sp>
    </p:spTree>
    <p:extLst>
      <p:ext uri="{BB962C8B-B14F-4D97-AF65-F5344CB8AC3E}">
        <p14:creationId xmlns:p14="http://schemas.microsoft.com/office/powerpoint/2010/main" val="81417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59971" y="1951074"/>
                <a:ext cx="6058069" cy="28623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150000"/>
                  </a:lnSpc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dirty="0"/>
                  <a:t>It is a difficult job.</a:t>
                </a:r>
              </a:p>
              <a:p>
                <a:endParaRPr lang="en-US" dirty="0"/>
              </a:p>
              <a:p>
                <a:r>
                  <a:rPr lang="en-US" dirty="0"/>
                  <a:t>There is no structure in the primordial universe.</a:t>
                </a:r>
              </a:p>
              <a:p>
                <a:endParaRPr lang="en-US" dirty="0"/>
              </a:p>
              <a:p>
                <a:r>
                  <a:rPr lang="en-US" dirty="0"/>
                  <a:t>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dirty="0"/>
                  <a:t> fluctuations, quantum to classical.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971" y="1951074"/>
                <a:ext cx="6058069" cy="2862322"/>
              </a:xfrm>
              <a:prstGeom prst="rect">
                <a:avLst/>
              </a:prstGeom>
              <a:blipFill>
                <a:blip r:embed="rId2"/>
                <a:stretch>
                  <a:fillRect l="-805" r="-905" b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381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448433" y="2525233"/>
            <a:ext cx="8236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How to measure the evolution history of the primordial universe?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67924" y="2848398"/>
            <a:ext cx="73164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Primordial gravitational waves (GWs)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Primordial Standard Clocks (massive fields)</a:t>
            </a:r>
          </a:p>
        </p:txBody>
      </p:sp>
    </p:spTree>
    <p:extLst>
      <p:ext uri="{BB962C8B-B14F-4D97-AF65-F5344CB8AC3E}">
        <p14:creationId xmlns:p14="http://schemas.microsoft.com/office/powerpoint/2010/main" val="376700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22222E-6 L 4.44444E-6 -0.0736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52705" y="2659531"/>
            <a:ext cx="54569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Primordial Standard Clock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65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244" y="277832"/>
            <a:ext cx="1741480" cy="7010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82" y="3151839"/>
            <a:ext cx="7982068" cy="27419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1"/>
              <p:cNvSpPr txBox="1"/>
              <p:nvPr/>
            </p:nvSpPr>
            <p:spPr>
              <a:xfrm>
                <a:off x="-219042" y="175283"/>
                <a:ext cx="1828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400" i="1" kern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lang="en-US" sz="240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  <m:sup>
                              <m:r>
                                <a:rPr lang="en-US" sz="2400" b="0" i="1" kern="12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9042" y="175283"/>
                <a:ext cx="1828800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384505" y="2610649"/>
                <a:ext cx="6032036" cy="810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curvature mode, tells conformal time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05" y="2610649"/>
                <a:ext cx="6032036" cy="810863"/>
              </a:xfrm>
              <a:prstGeom prst="rect">
                <a:avLst/>
              </a:prstGeom>
              <a:blipFill>
                <a:blip r:embed="rId5"/>
                <a:stretch>
                  <a:fillRect l="-1515" b="-6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手杖形箭头 7"/>
          <p:cNvSpPr/>
          <p:nvPr/>
        </p:nvSpPr>
        <p:spPr>
          <a:xfrm rot="6773093" flipV="1">
            <a:off x="-306688" y="2407661"/>
            <a:ext cx="2144166" cy="405976"/>
          </a:xfrm>
          <a:prstGeom prst="utur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1529075" y="1378943"/>
                <a:ext cx="513634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massive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curvature, tells physical time</a:t>
                </a: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075" y="1378943"/>
                <a:ext cx="5136342" cy="646331"/>
              </a:xfrm>
              <a:prstGeom prst="rect">
                <a:avLst/>
              </a:prstGeom>
              <a:blipFill>
                <a:blip r:embed="rId6"/>
                <a:stretch>
                  <a:fillRect l="-1900" r="-594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76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6" y="654786"/>
            <a:ext cx="6918099" cy="551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858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33861" y="792637"/>
            <a:ext cx="6143028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Summary: massive fields during inflation</a:t>
            </a:r>
          </a:p>
          <a:p>
            <a:pPr>
              <a:lnSpc>
                <a:spcPct val="150000"/>
              </a:lnSpc>
            </a:pP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Cosmological collider: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SM studied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BSM? Strings? Black holes?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primordial standard clock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Probing the expansion history 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8235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hys.ust.hk/ptc/slideshow/ust_i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17487" y="727196"/>
            <a:ext cx="2563522" cy="905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54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lnSpc>
            <a:spcPct val="150000"/>
          </a:lnSpc>
          <a:defRPr sz="24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6804</TotalTime>
  <Words>1430</Words>
  <Application>Microsoft Office PowerPoint</Application>
  <PresentationFormat>全屏显示(4:3)</PresentationFormat>
  <Paragraphs>235</Paragraphs>
  <Slides>65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65</vt:i4>
      </vt:variant>
    </vt:vector>
  </HeadingPairs>
  <TitlesOfParts>
    <vt:vector size="74" baseType="lpstr">
      <vt:lpstr>等线</vt:lpstr>
      <vt:lpstr>等线 Light</vt:lpstr>
      <vt:lpstr>Arial</vt:lpstr>
      <vt:lpstr>Calibri</vt:lpstr>
      <vt:lpstr>Calibri Light</vt:lpstr>
      <vt:lpstr>Cambria Math</vt:lpstr>
      <vt:lpstr>Lucida Calligraphy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Yi</dc:creator>
  <cp:lastModifiedBy>WANG, Yi</cp:lastModifiedBy>
  <cp:revision>277</cp:revision>
  <dcterms:created xsi:type="dcterms:W3CDTF">2016-10-25T08:04:56Z</dcterms:created>
  <dcterms:modified xsi:type="dcterms:W3CDTF">2017-03-03T01:31:57Z</dcterms:modified>
</cp:coreProperties>
</file>