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3" r:id="rId2"/>
    <p:sldId id="429" r:id="rId3"/>
    <p:sldId id="555" r:id="rId4"/>
    <p:sldId id="523" r:id="rId5"/>
    <p:sldId id="552" r:id="rId6"/>
    <p:sldId id="553" r:id="rId7"/>
    <p:sldId id="524" r:id="rId8"/>
    <p:sldId id="554" r:id="rId9"/>
    <p:sldId id="550" r:id="rId10"/>
    <p:sldId id="548" r:id="rId11"/>
    <p:sldId id="526" r:id="rId12"/>
    <p:sldId id="532" r:id="rId13"/>
    <p:sldId id="536" r:id="rId14"/>
    <p:sldId id="538" r:id="rId15"/>
    <p:sldId id="541" r:id="rId16"/>
    <p:sldId id="540" r:id="rId17"/>
    <p:sldId id="535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99"/>
    <a:srgbClr val="3366FF"/>
    <a:srgbClr val="FF0000"/>
    <a:srgbClr val="008000"/>
    <a:srgbClr val="FFFF66"/>
    <a:srgbClr val="003300"/>
    <a:srgbClr val="CC0099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8" autoAdjust="0"/>
    <p:restoredTop sz="94472" autoAdjust="0"/>
  </p:normalViewPr>
  <p:slideViewPr>
    <p:cSldViewPr>
      <p:cViewPr varScale="1">
        <p:scale>
          <a:sx n="63" d="100"/>
          <a:sy n="63" d="100"/>
        </p:scale>
        <p:origin x="-13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CFFFEB-ED6D-4986-8BCA-F81D7B39F8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542984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FFFEB-ED6D-4986-8BCA-F81D7B39F856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70533-395D-4820-AF71-AF196FFCCF2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CF66C-1CC0-4C07-8721-58BF646DAFC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CFAFD-1B2F-40A2-B988-E60C600685A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B824-A2B7-449F-AA42-E42A50FE7B3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EDA1F-1761-4C0F-89F1-DAEAD98CF24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9F1C3-7F74-4242-BB96-F948D5682F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5ED6C-8E08-4CBE-9CAF-1E3AAFC95A5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B0187-85AB-44E6-93CA-E90F5C78AC3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2B469-0DCB-4F30-88D1-2766AC87FC1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44C10-6845-444E-92C9-80401820F1A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1F80F-E86E-4EED-B0F4-F5FCD745008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262268-3FB4-420D-8D11-DF514F2FBAD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A482568-A3ED-4458-AAF3-6F52DF06615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B85553F-4342-41C9-AC67-9DFA82014E8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9BA9F9A-8987-4894-9F87-A88FFA25F5E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14282" y="428604"/>
            <a:ext cx="875020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Recent developments on quantum </a:t>
            </a:r>
            <a:r>
              <a:rPr lang="en-US" altLang="zh-CN" sz="2800" b="1" dirty="0" err="1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integrable</a:t>
            </a:r>
            <a:r>
              <a:rPr lang="en-US" altLang="zh-CN" sz="2800" b="1" dirty="0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systems</a:t>
            </a:r>
            <a:endParaRPr lang="en-US" altLang="zh-CN" sz="2800" b="1" dirty="0">
              <a:solidFill>
                <a:schemeClr val="accent4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571736" y="3000372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 err="1" smtClean="0">
                <a:solidFill>
                  <a:srgbClr val="3333CC"/>
                </a:solidFill>
                <a:latin typeface="Arial" pitchFamily="34" charset="0"/>
                <a:ea typeface="黑体" pitchFamily="49" charset="-122"/>
              </a:rPr>
              <a:t>Yupeng</a:t>
            </a:r>
            <a:r>
              <a:rPr lang="en-US" altLang="zh-CN" sz="3200" b="1" dirty="0" smtClean="0">
                <a:solidFill>
                  <a:srgbClr val="3333CC"/>
                </a:solidFill>
                <a:latin typeface="Arial" pitchFamily="34" charset="0"/>
                <a:ea typeface="黑体" pitchFamily="49" charset="-122"/>
              </a:rPr>
              <a:t>  Wang</a:t>
            </a:r>
            <a:endParaRPr lang="en-US" altLang="zh-CN" sz="3200" b="1" dirty="0">
              <a:solidFill>
                <a:srgbClr val="3333CC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5500694" y="6143644"/>
            <a:ext cx="32147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2018-09-28, 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科大</a:t>
            </a:r>
            <a:endParaRPr lang="zh-CN" altLang="en-US" dirty="0">
              <a:solidFill>
                <a:srgbClr val="FF0000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pic>
        <p:nvPicPr>
          <p:cNvPr id="7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571612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8" name="TextBox 7"/>
          <p:cNvSpPr txBox="1"/>
          <p:nvPr/>
        </p:nvSpPr>
        <p:spPr>
          <a:xfrm>
            <a:off x="1285852" y="3929066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Institute of Physics, CAS</a:t>
            </a:r>
            <a:endParaRPr lang="zh-CN" altLang="en-US" sz="4000" dirty="0">
              <a:solidFill>
                <a:schemeClr val="accent2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428596" y="2428868"/>
            <a:ext cx="842968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I. </a:t>
            </a:r>
            <a:r>
              <a:rPr lang="zh-CN" altLang="en-US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   </a:t>
            </a: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Overview</a:t>
            </a:r>
            <a:endParaRPr lang="en-US" altLang="zh-CN" dirty="0"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 marL="514350" indent="-514350">
              <a:spcBef>
                <a:spcPct val="50000"/>
              </a:spcBef>
              <a:buAutoNum type="romanUcPeriod" startAt="2"/>
            </a:pPr>
            <a:r>
              <a:rPr lang="en-US" altLang="zh-CN" dirty="0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The Quantum </a:t>
            </a:r>
            <a:r>
              <a:rPr lang="en-US" altLang="zh-CN" dirty="0" err="1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Moebius</a:t>
            </a:r>
            <a:r>
              <a:rPr lang="en-US" altLang="zh-CN" dirty="0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Strip</a:t>
            </a:r>
          </a:p>
          <a:p>
            <a:pPr marL="514350" indent="-514350">
              <a:spcBef>
                <a:spcPct val="50000"/>
              </a:spcBef>
              <a:buFontTx/>
              <a:buAutoNum type="romanUcPeriod" startAt="2"/>
            </a:pP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Twisted Spin Chain</a:t>
            </a:r>
            <a:endParaRPr lang="zh-CN" altLang="en-US" dirty="0" smtClean="0"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IV.  Concluding Remarks &amp; Perspective</a:t>
            </a:r>
            <a:endParaRPr lang="en-US" altLang="zh-CN" dirty="0">
              <a:latin typeface="Arial Black" pitchFamily="34" charset="0"/>
              <a:ea typeface="黑体" pitchFamily="49" charset="-122"/>
            </a:endParaRPr>
          </a:p>
        </p:txBody>
      </p:sp>
      <p:pic>
        <p:nvPicPr>
          <p:cNvPr id="3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4" name="TextBox 3"/>
          <p:cNvSpPr txBox="1"/>
          <p:nvPr/>
        </p:nvSpPr>
        <p:spPr>
          <a:xfrm>
            <a:off x="611560" y="332656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Arial" pitchFamily="34" charset="0"/>
                <a:cs typeface="Arial" pitchFamily="34" charset="0"/>
              </a:rPr>
              <a:t>Outline</a:t>
            </a:r>
            <a:endParaRPr lang="zh-CN" altLang="en-US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052736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6" name="TextBox 5"/>
          <p:cNvSpPr txBox="1"/>
          <p:nvPr/>
        </p:nvSpPr>
        <p:spPr>
          <a:xfrm>
            <a:off x="571472" y="2143116"/>
            <a:ext cx="576064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Provide important benchmarks!</a:t>
            </a:r>
            <a:endParaRPr lang="zh-CN" altLang="en-US" sz="28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928934"/>
            <a:ext cx="8208912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2D </a:t>
            </a:r>
            <a:r>
              <a:rPr lang="en-US" altLang="zh-CN" sz="2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Ising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model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thermodynamic  phase  transition</a:t>
            </a:r>
          </a:p>
          <a:p>
            <a:endParaRPr lang="en-US" altLang="zh-CN" sz="2400" b="1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1D Hubbard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model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Mott  insulator</a:t>
            </a:r>
          </a:p>
          <a:p>
            <a:endParaRPr lang="en-US" altLang="zh-CN" sz="2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Heisenberg chain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 </a:t>
            </a:r>
            <a:r>
              <a:rPr lang="en-US" altLang="zh-CN" sz="2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Spinon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（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fractional charge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）</a:t>
            </a:r>
            <a:endParaRPr lang="zh-CN" altLang="en-US" sz="2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3000364" y="3000372"/>
            <a:ext cx="57606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3500430" y="3643314"/>
            <a:ext cx="576064" cy="424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3286116" y="4429132"/>
            <a:ext cx="595672" cy="412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9552" y="5013176"/>
            <a:ext cx="7992888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Recent  applications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：</a:t>
            </a:r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old  atoms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Yang-Mills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and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</a:t>
            </a:r>
            <a:endParaRPr lang="en-US" altLang="zh-CN" sz="2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                        </a:t>
            </a:r>
            <a:r>
              <a:rPr lang="en-US" altLang="zh-CN" sz="24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AdS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/CFT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Stochastic  process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</a:p>
          <a:p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                       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Topological  states  of  matter</a:t>
            </a:r>
            <a:r>
              <a:rPr lang="zh-CN" altLang="en-US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、</a:t>
            </a:r>
            <a:endParaRPr lang="en-US" altLang="zh-CN" sz="24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                       </a:t>
            </a:r>
            <a:r>
              <a:rPr lang="en-US" altLang="zh-CN" sz="24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Quantum  information </a:t>
            </a:r>
            <a:endParaRPr lang="zh-CN" altLang="en-US" sz="2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0076" y="434970"/>
            <a:ext cx="8022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rial" pitchFamily="34" charset="0"/>
                <a:ea typeface="黑体" pitchFamily="49" charset="-122"/>
                <a:cs typeface="Arial" pitchFamily="34" charset="0"/>
              </a:rPr>
              <a:t>I. </a:t>
            </a:r>
            <a:r>
              <a:rPr lang="en-US" altLang="zh-CN" sz="32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Overview: important applications </a:t>
            </a:r>
            <a:endParaRPr lang="zh-CN" alt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6500826" y="2143116"/>
            <a:ext cx="242889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Hydrogen atom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571876"/>
            <a:ext cx="1857388" cy="756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71472" y="1357298"/>
            <a:ext cx="492922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Why exactly solvable models?</a:t>
            </a:r>
            <a:endParaRPr lang="zh-CN" altLang="en-US" sz="28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2177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1142984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3" name="矩形 2"/>
          <p:cNvSpPr/>
          <p:nvPr/>
        </p:nvSpPr>
        <p:spPr>
          <a:xfrm>
            <a:off x="428596" y="357166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</a:t>
            </a: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. </a:t>
            </a:r>
            <a:r>
              <a:rPr lang="zh-CN" altLang="en-US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  </a:t>
            </a:r>
            <a:r>
              <a:rPr lang="en-US" altLang="zh-CN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Overview: motivation</a:t>
            </a:r>
            <a:endParaRPr lang="zh-CN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1357298"/>
            <a:ext cx="8358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A long history for topology in physics: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Topological field theory,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AdS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/CFT, fractional charges etc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Quantum Hall, topological insulator, topological order,</a:t>
            </a: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Weyl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Majorana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fermion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etc.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3000372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Two issues: 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Topological states of matter; </a:t>
            </a:r>
          </a:p>
          <a:p>
            <a:pPr>
              <a:buFont typeface="Arial" pitchFamily="34" charset="0"/>
              <a:buChar char="•"/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Quantization in topological space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4071942"/>
            <a:ext cx="3000396" cy="80485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0034" y="4286256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Sommerfield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quantization: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5214950"/>
            <a:ext cx="3000396" cy="857256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28596" y="5000636"/>
            <a:ext cx="542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How to quantize in topological space?</a:t>
            </a:r>
          </a:p>
          <a:p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Calabi-Yau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manifold</a:t>
            </a:r>
          </a:p>
          <a:p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Seiberg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-Witten conjecture etc. 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6286520"/>
            <a:ext cx="8072494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present topic: from </a:t>
            </a:r>
            <a:r>
              <a:rPr lang="en-US" altLang="zh-CN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integrable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models to understand…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t12.baidu.com/it/u=259697462,3125164172&amp;fm=5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AutoShape 4" descr="http://t12.baidu.com/it/u=259697462,3125164172&amp;fm=5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9" name="Picture 5" descr="C:\Users\wangyp\Pictures\Bet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1785950" cy="1714512"/>
          </a:xfrm>
          <a:prstGeom prst="rect">
            <a:avLst/>
          </a:prstGeom>
          <a:noFill/>
        </p:spPr>
      </p:pic>
      <p:pic>
        <p:nvPicPr>
          <p:cNvPr id="1030" name="Picture 6" descr="C:\Users\wangyp\Pictures\Onsag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571612"/>
            <a:ext cx="1500198" cy="1643074"/>
          </a:xfrm>
          <a:prstGeom prst="rect">
            <a:avLst/>
          </a:prstGeom>
          <a:noFill/>
        </p:spPr>
      </p:pic>
      <p:pic>
        <p:nvPicPr>
          <p:cNvPr id="1031" name="Picture 7" descr="C:\Users\wangyp\Pictures\Ya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571612"/>
            <a:ext cx="1428760" cy="1636685"/>
          </a:xfrm>
          <a:prstGeom prst="rect">
            <a:avLst/>
          </a:prstGeom>
          <a:noFill/>
        </p:spPr>
      </p:pic>
      <p:pic>
        <p:nvPicPr>
          <p:cNvPr id="1032" name="Picture 8" descr="C:\Users\wangyp\Pictures\Elliott-Lie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05" y="4286256"/>
            <a:ext cx="1821669" cy="1878387"/>
          </a:xfrm>
          <a:prstGeom prst="rect">
            <a:avLst/>
          </a:prstGeom>
          <a:noFill/>
        </p:spPr>
      </p:pic>
      <p:pic>
        <p:nvPicPr>
          <p:cNvPr id="1033" name="Picture 9" descr="C:\Users\wangyp\Pictures\RODNE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4357694"/>
            <a:ext cx="1643074" cy="180694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00100" y="3286124"/>
            <a:ext cx="148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H. Bethe</a:t>
            </a:r>
            <a:endParaRPr lang="zh-CN" altLang="en-US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3357562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L. Onsager</a:t>
            </a:r>
            <a:endParaRPr lang="zh-CN" altLang="en-US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556" y="623731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E. H. </a:t>
            </a:r>
            <a:r>
              <a:rPr lang="en-US" altLang="zh-CN" b="1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Lieb</a:t>
            </a:r>
            <a:endParaRPr lang="zh-CN" altLang="en-US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621508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R. J. Baxter</a:t>
            </a:r>
            <a:endParaRPr lang="zh-CN" altLang="en-US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6512" y="3286124"/>
            <a:ext cx="1774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C. N. Yang</a:t>
            </a:r>
            <a:endParaRPr lang="zh-CN" altLang="en-US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" name="Picture 2" descr="C:\Users\dell\Desktop\91ef76c6a7efce1bf3e3e280af51f3deb58f65a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4429132"/>
            <a:ext cx="1428760" cy="16938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15074" y="6215082"/>
            <a:ext cx="2129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L. D. </a:t>
            </a:r>
            <a:r>
              <a:rPr lang="en-US" altLang="zh-CN" b="1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Faddeev</a:t>
            </a:r>
            <a:endParaRPr lang="zh-CN" altLang="en-US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6" name="Picture 9" descr="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0" y="1142984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17" name="TextBox 16"/>
          <p:cNvSpPr txBox="1"/>
          <p:nvPr/>
        </p:nvSpPr>
        <p:spPr>
          <a:xfrm>
            <a:off x="357158" y="428604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Masters</a:t>
            </a:r>
            <a:endParaRPr lang="zh-CN" altLang="en-US" sz="3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8369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611560" y="1484784"/>
            <a:ext cx="792088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</a:t>
            </a:r>
            <a:r>
              <a:rPr lang="en-US" altLang="zh-CN" b="1" dirty="0">
                <a:latin typeface="Arial" pitchFamily="34" charset="0"/>
                <a:ea typeface="黑体" pitchFamily="49" charset="-122"/>
                <a:cs typeface="Arial" pitchFamily="34" charset="0"/>
              </a:rPr>
              <a:t>.</a:t>
            </a:r>
            <a:r>
              <a:rPr lang="zh-CN" altLang="en-US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  </a:t>
            </a:r>
            <a:r>
              <a:rPr lang="en-US" altLang="zh-CN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Motivation</a:t>
            </a:r>
            <a:endParaRPr lang="en-US" altLang="zh-CN" b="1" dirty="0"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II. The off-diagonal Bethe </a:t>
            </a:r>
            <a:r>
              <a:rPr lang="en-US" altLang="zh-CN" b="1" dirty="0" err="1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A</a:t>
            </a:r>
            <a:r>
              <a:rPr lang="en-US" altLang="zh-CN" b="1" dirty="0" err="1" smtClean="0">
                <a:solidFill>
                  <a:schemeClr val="accent4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nsatz</a:t>
            </a:r>
            <a:endParaRPr lang="en-US" altLang="zh-CN" b="1" dirty="0" smtClean="0">
              <a:solidFill>
                <a:schemeClr val="accent4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    1. Operator product identities</a:t>
            </a: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    2. </a:t>
            </a:r>
            <a:r>
              <a:rPr lang="en-US" altLang="zh-CN" b="1" dirty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I</a:t>
            </a:r>
            <a:r>
              <a:rPr lang="en-US" altLang="zh-CN" b="1" dirty="0" smtClean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nhomogeneous T-Q relations</a:t>
            </a:r>
            <a:endParaRPr lang="en-US" altLang="zh-CN" b="1" dirty="0">
              <a:solidFill>
                <a:schemeClr val="accent2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III.  XXX spin chain with non-diagonal boundaries</a:t>
            </a:r>
          </a:p>
          <a:p>
            <a:pPr marL="514350" indent="-514350">
              <a:spcBef>
                <a:spcPct val="50000"/>
              </a:spcBef>
            </a:pPr>
            <a:r>
              <a:rPr lang="en-US" altLang="zh-CN" b="1" dirty="0" smtClean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     1. The solutions</a:t>
            </a:r>
          </a:p>
          <a:p>
            <a:pPr marL="514350" indent="-514350">
              <a:spcBef>
                <a:spcPct val="50000"/>
              </a:spcBef>
            </a:pPr>
            <a:r>
              <a:rPr lang="en-US" altLang="zh-CN" b="1" dirty="0" smtClean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     2. The </a:t>
            </a:r>
            <a:r>
              <a:rPr lang="en-US" altLang="zh-CN" b="1" dirty="0">
                <a:solidFill>
                  <a:schemeClr val="accent2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completeness and Bethe eigenvectors</a:t>
            </a:r>
            <a:endParaRPr lang="en-US" altLang="zh-CN" b="1" dirty="0" smtClean="0">
              <a:solidFill>
                <a:schemeClr val="accent2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IV. Concluding remarks &amp; perspective</a:t>
            </a:r>
            <a:endParaRPr lang="en-US" altLang="zh-CN" dirty="0">
              <a:latin typeface="Arial Black" pitchFamily="34" charset="0"/>
              <a:ea typeface="黑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57166"/>
            <a:ext cx="8858280" cy="600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76067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071546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4" name="矩形 3"/>
          <p:cNvSpPr/>
          <p:nvPr/>
        </p:nvSpPr>
        <p:spPr>
          <a:xfrm>
            <a:off x="285720" y="357166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I. </a:t>
            </a:r>
            <a:r>
              <a:rPr lang="zh-CN" altLang="en-US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  </a:t>
            </a:r>
            <a:r>
              <a:rPr lang="en-US" altLang="zh-CN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Overview</a:t>
            </a:r>
            <a:endParaRPr lang="zh-CN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2000240"/>
            <a:ext cx="828680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The history of quantum </a:t>
            </a:r>
            <a:r>
              <a:rPr lang="en-US" altLang="zh-CN" sz="2800" dirty="0" err="1" smtClean="0">
                <a:latin typeface="Arial" pitchFamily="34" charset="0"/>
                <a:cs typeface="Arial" pitchFamily="34" charset="0"/>
              </a:rPr>
              <a:t>integrable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 models:</a:t>
            </a:r>
          </a:p>
          <a:p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1931,  H. Bethe (coordinate Bethe </a:t>
            </a:r>
            <a:r>
              <a:rPr lang="en-US" altLang="zh-CN" sz="2800" dirty="0" err="1" smtClean="0">
                <a:latin typeface="Arial" pitchFamily="34" charset="0"/>
                <a:cs typeface="Arial" pitchFamily="34" charset="0"/>
              </a:rPr>
              <a:t>Ansatz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1967, C.N. Yang (Yang-Baxter equation)</a:t>
            </a:r>
          </a:p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1971, R.J. Baxter (T-Q equation)</a:t>
            </a:r>
          </a:p>
          <a:p>
            <a:endParaRPr lang="en-US" altLang="zh-CN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CN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CN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1979, L.D. </a:t>
            </a:r>
            <a:r>
              <a:rPr lang="en-US" altLang="zh-CN" sz="2800" dirty="0" err="1" smtClean="0">
                <a:latin typeface="Arial" pitchFamily="34" charset="0"/>
                <a:cs typeface="Arial" pitchFamily="34" charset="0"/>
              </a:rPr>
              <a:t>Faddeev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(algebraic Bethe </a:t>
            </a:r>
            <a:r>
              <a:rPr lang="en-US" altLang="zh-CN" sz="2800" dirty="0" err="1" smtClean="0">
                <a:latin typeface="Arial" pitchFamily="34" charset="0"/>
                <a:cs typeface="Arial" pitchFamily="34" charset="0"/>
              </a:rPr>
              <a:t>Ansatz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)</a:t>
            </a:r>
            <a:endParaRPr lang="zh-CN" alt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4286256"/>
            <a:ext cx="5572164" cy="92869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Liouville</a:t>
            </a:r>
            <a:r>
              <a:rPr lang="en-US" altLang="zh-CN" sz="28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theorem and Yang-Baxter Equation  </a:t>
            </a:r>
            <a:endParaRPr lang="zh-CN" altLang="en-US" sz="28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3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4" name="矩形 3"/>
          <p:cNvSpPr/>
          <p:nvPr/>
        </p:nvSpPr>
        <p:spPr>
          <a:xfrm>
            <a:off x="357158" y="2000240"/>
            <a:ext cx="6110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Liouville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theorem : Variables are separable!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571876"/>
            <a:ext cx="4943495" cy="7286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5572140"/>
            <a:ext cx="5214974" cy="590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571876"/>
            <a:ext cx="2886075" cy="2705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7158" y="2714620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Yang-Baxter Equation: </a:t>
            </a:r>
            <a:r>
              <a:rPr lang="en-US" altLang="zh-CN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Factorizable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! 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9" name="上箭头 8"/>
          <p:cNvSpPr/>
          <p:nvPr/>
        </p:nvSpPr>
        <p:spPr bwMode="auto">
          <a:xfrm>
            <a:off x="5643570" y="4572008"/>
            <a:ext cx="285752" cy="83553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Arial" pitchFamily="34" charset="0"/>
                <a:cs typeface="Arial" pitchFamily="34" charset="0"/>
              </a:rPr>
              <a:t>I. Overview</a:t>
            </a:r>
            <a:endParaRPr lang="zh-CN" altLang="en-US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4" name="TextBox 3"/>
          <p:cNvSpPr txBox="1"/>
          <p:nvPr/>
        </p:nvSpPr>
        <p:spPr>
          <a:xfrm>
            <a:off x="151624" y="1560943"/>
            <a:ext cx="3384376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Baxter’s T-Q relation</a:t>
            </a:r>
            <a:endParaRPr lang="zh-CN" altLang="en-US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下箭头 7"/>
          <p:cNvSpPr/>
          <p:nvPr/>
        </p:nvSpPr>
        <p:spPr bwMode="auto">
          <a:xfrm>
            <a:off x="2786917" y="3140968"/>
            <a:ext cx="432048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2110470"/>
            <a:ext cx="4248472" cy="151216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2571744"/>
            <a:ext cx="3235821" cy="115004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4412927" cy="7551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986" y="4257985"/>
            <a:ext cx="3024336" cy="68134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733256"/>
            <a:ext cx="4893741" cy="53950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5805264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Regularity</a:t>
            </a:r>
            <a:endParaRPr lang="zh-CN" altLang="en-US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3504" y="1785926"/>
            <a:ext cx="1895475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000240"/>
            <a:ext cx="8572560" cy="250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 bwMode="auto">
          <a:xfrm>
            <a:off x="1000100" y="4500570"/>
            <a:ext cx="2643206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矩形 4"/>
          <p:cNvSpPr/>
          <p:nvPr/>
        </p:nvSpPr>
        <p:spPr>
          <a:xfrm>
            <a:off x="214282" y="4643446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Baxter’s T-Q equation encounters a big problem!</a:t>
            </a:r>
          </a:p>
          <a:p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5643578"/>
            <a:ext cx="4968552" cy="105271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5643578"/>
            <a:ext cx="1294060" cy="104990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14282" y="285728"/>
            <a:ext cx="8572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first topological quantum </a:t>
            </a:r>
            <a:r>
              <a:rPr lang="en-US" altLang="zh-CN" sz="28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integrable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model (odd N XYZ) was discovered in 1972 but resisted solution for 40 years! </a:t>
            </a:r>
          </a:p>
        </p:txBody>
      </p:sp>
      <p:sp>
        <p:nvSpPr>
          <p:cNvPr id="10" name="矩形 9"/>
          <p:cNvSpPr/>
          <p:nvPr/>
        </p:nvSpPr>
        <p:spPr>
          <a:xfrm>
            <a:off x="214282" y="5072074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2013, off-diagonal Bethe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Ansatz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(ODBA) was proposed: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857232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5" name="矩形 4"/>
          <p:cNvSpPr/>
          <p:nvPr/>
        </p:nvSpPr>
        <p:spPr>
          <a:xfrm>
            <a:off x="285720" y="214290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The inhomogeneous T-Q equation 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 </a:t>
            </a:r>
            <a:r>
              <a:rPr lang="en-US" altLang="zh-CN" sz="1600" dirty="0" smtClean="0">
                <a:solidFill>
                  <a:srgbClr val="C00000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Cao et al, </a:t>
            </a:r>
            <a:r>
              <a:rPr lang="en-US" altLang="zh-CN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PRL 111,137201(13)</a:t>
            </a:r>
            <a:endParaRPr lang="zh-CN" altLang="en-US" sz="16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285860"/>
            <a:ext cx="2500330" cy="642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572132" y="3214686"/>
            <a:ext cx="3429024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C(u)</a:t>
            </a:r>
            <a:r>
              <a:rPr lang="en-US" altLang="zh-CN" dirty="0" smtClean="0">
                <a:solidFill>
                  <a:srgbClr val="FF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is nonsingular and matches  asymptotic behavior or periodicity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285860"/>
            <a:ext cx="5786478" cy="64294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7158" y="4786322"/>
            <a:ext cx="1145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Why?</a:t>
            </a:r>
            <a:endParaRPr lang="zh-CN" altLang="en-US" sz="2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614364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Regularity</a:t>
            </a:r>
            <a:endParaRPr lang="zh-CN" altLang="en-US" sz="2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右箭头 9"/>
          <p:cNvSpPr/>
          <p:nvPr/>
        </p:nvSpPr>
        <p:spPr bwMode="auto">
          <a:xfrm>
            <a:off x="2571736" y="6143644"/>
            <a:ext cx="485151" cy="56349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6215082"/>
            <a:ext cx="5577832" cy="43281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2285992"/>
            <a:ext cx="2500330" cy="642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2285992"/>
            <a:ext cx="3857652" cy="642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00232" y="4786322"/>
            <a:ext cx="2786082" cy="85725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72132" y="4786322"/>
            <a:ext cx="3429024" cy="85725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" name="右箭头 18"/>
          <p:cNvSpPr/>
          <p:nvPr/>
        </p:nvSpPr>
        <p:spPr bwMode="auto">
          <a:xfrm>
            <a:off x="3357554" y="2357430"/>
            <a:ext cx="485151" cy="56349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58" y="3214686"/>
            <a:ext cx="4429156" cy="118109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929190" y="4929198"/>
            <a:ext cx="5715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上箭头 21"/>
          <p:cNvSpPr/>
          <p:nvPr/>
        </p:nvSpPr>
        <p:spPr bwMode="auto">
          <a:xfrm>
            <a:off x="5072066" y="3000372"/>
            <a:ext cx="285752" cy="183566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 bwMode="auto">
          <a:xfrm flipV="1">
            <a:off x="3643306" y="3857628"/>
            <a:ext cx="1071570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3000364" y="3929066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CYSW term</a:t>
            </a:r>
            <a:endParaRPr lang="zh-CN" altLang="en-US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  <p:bldP spid="9" grpId="0"/>
      <p:bldP spid="4" grpId="0"/>
      <p:bldP spid="10" grpId="0" animBg="1"/>
      <p:bldP spid="22" grpId="0" animBg="1"/>
      <p:bldP spid="3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3763"/>
            <a:ext cx="9144000" cy="11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323850" y="333375"/>
            <a:ext cx="71771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II. The quantum </a:t>
            </a:r>
            <a:r>
              <a:rPr lang="en-US" altLang="zh-CN" sz="32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Moebius</a:t>
            </a:r>
            <a:r>
              <a:rPr lang="en-US" altLang="zh-CN" sz="3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strip</a:t>
            </a:r>
            <a:endParaRPr lang="zh-CN" altLang="en-US" sz="3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00438"/>
            <a:ext cx="3703642" cy="200026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500438"/>
            <a:ext cx="4357718" cy="200026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1428728" y="5643578"/>
            <a:ext cx="5572164" cy="5232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chiral</a:t>
            </a:r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particle-hole excitations</a:t>
            </a:r>
            <a:endParaRPr lang="zh-CN" altLang="en-US" sz="28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922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3525" y="1484313"/>
            <a:ext cx="4787900" cy="8112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6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1357298"/>
            <a:ext cx="2736850" cy="14176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4214810" y="6215082"/>
            <a:ext cx="359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Cao et al, PRL 111,137201(2013)</a:t>
            </a:r>
            <a:endParaRPr lang="zh-CN" alt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2500306"/>
            <a:ext cx="521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A superconducting quantum dot embedded in a metallic ring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3" name="矩形 2"/>
          <p:cNvSpPr/>
          <p:nvPr/>
        </p:nvSpPr>
        <p:spPr>
          <a:xfrm>
            <a:off x="395536" y="620688"/>
            <a:ext cx="56886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II. The quantum </a:t>
            </a:r>
            <a:r>
              <a:rPr lang="en-US" altLang="zh-CN" sz="2800" b="1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Moebius</a:t>
            </a:r>
            <a:r>
              <a:rPr lang="en-US" altLang="zh-CN" sz="28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strip</a:t>
            </a:r>
            <a:endParaRPr lang="zh-CN" altLang="en-US" sz="28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496"/>
            <a:ext cx="5143500" cy="923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00570"/>
            <a:ext cx="3247200" cy="69614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00034" y="228599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Monodromy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matrix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385762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Transfer matrix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34" y="1714488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How to retrieve the </a:t>
            </a:r>
            <a:r>
              <a:rPr lang="en-US" altLang="zh-CN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eigenstates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5214950"/>
            <a:ext cx="3143250" cy="14668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71472" y="5643578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An orthogonal basis: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6248" y="214290"/>
            <a:ext cx="471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Zhang et al, </a:t>
            </a:r>
            <a:r>
              <a:rPr lang="pl-PL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J. Stat. Mech. (2015) P05014 </a:t>
            </a:r>
            <a:endParaRPr lang="zh-CN" alt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000108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3" name="矩形 2"/>
          <p:cNvSpPr/>
          <p:nvPr/>
        </p:nvSpPr>
        <p:spPr>
          <a:xfrm>
            <a:off x="428596" y="42860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Bethe states</a:t>
            </a:r>
            <a:endParaRPr lang="zh-CN" alt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1285860"/>
            <a:ext cx="2889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Scalar product</a:t>
            </a:r>
            <a:endParaRPr lang="zh-CN" alt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下箭头 17"/>
          <p:cNvSpPr/>
          <p:nvPr/>
        </p:nvSpPr>
        <p:spPr bwMode="auto">
          <a:xfrm>
            <a:off x="4000496" y="2928934"/>
            <a:ext cx="357190" cy="4286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285860"/>
            <a:ext cx="3857652" cy="5715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071678"/>
            <a:ext cx="7643866" cy="642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3429000"/>
            <a:ext cx="3500462" cy="7858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5072074"/>
            <a:ext cx="3286148" cy="714380"/>
          </a:xfrm>
          <a:prstGeom prst="rect">
            <a:avLst/>
          </a:prstGeom>
          <a:solidFill>
            <a:srgbClr val="33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1472" y="4429132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Compact form: (q-coherent states)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5072074"/>
            <a:ext cx="4000528" cy="159258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5929330"/>
            <a:ext cx="4043490" cy="71435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68" y="1571612"/>
            <a:ext cx="4483059" cy="97075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643314"/>
            <a:ext cx="2638425" cy="762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57158" y="500042"/>
            <a:ext cx="6500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III. Twisted spin chain</a:t>
            </a:r>
            <a:endParaRPr lang="zh-CN" altLang="en-US" sz="3200" dirty="0"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643050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Unparallel boundary fields</a:t>
            </a:r>
            <a:endParaRPr lang="zh-CN" altLang="en-US" dirty="0"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3000372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Spin current</a:t>
            </a:r>
            <a:endParaRPr lang="zh-CN" altLang="en-US" dirty="0"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5429264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>
                <a:latin typeface="Arial" pitchFamily="34" charset="0"/>
                <a:ea typeface="黑体" pitchFamily="49" charset="-122"/>
                <a:cs typeface="Arial" pitchFamily="34" charset="0"/>
              </a:rPr>
              <a:t>Spinons</a:t>
            </a: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 carry spin half?</a:t>
            </a:r>
          </a:p>
          <a:p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We found spiral </a:t>
            </a:r>
            <a:r>
              <a:rPr lang="en-US" altLang="zh-CN" dirty="0" err="1" smtClean="0">
                <a:latin typeface="Arial" pitchFamily="34" charset="0"/>
                <a:ea typeface="黑体" pitchFamily="49" charset="-122"/>
                <a:cs typeface="Arial" pitchFamily="34" charset="0"/>
              </a:rPr>
              <a:t>spinons</a:t>
            </a:r>
            <a:r>
              <a:rPr lang="en-US" altLang="zh-CN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!</a:t>
            </a:r>
            <a:endParaRPr lang="zh-CN" altLang="en-US" dirty="0"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72000" y="785794"/>
            <a:ext cx="437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Cao et al, </a:t>
            </a:r>
            <a:r>
              <a:rPr lang="en-US" altLang="zh-CN" sz="1800" dirty="0" err="1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Nucl</a:t>
            </a:r>
            <a:r>
              <a:rPr lang="en-US" altLang="zh-CN" sz="1800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 Phys.  B 875, 152 (2013)</a:t>
            </a:r>
            <a:endParaRPr lang="zh-CN" altLang="en-US" sz="1800" dirty="0">
              <a:solidFill>
                <a:srgbClr val="C0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928934"/>
            <a:ext cx="3500462" cy="178595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5000636"/>
            <a:ext cx="3533775" cy="1457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0" name="右箭头 19"/>
          <p:cNvSpPr/>
          <p:nvPr/>
        </p:nvSpPr>
        <p:spPr bwMode="auto">
          <a:xfrm>
            <a:off x="3286116" y="3857628"/>
            <a:ext cx="714380" cy="3417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268759"/>
            <a:ext cx="9144000" cy="112627"/>
          </a:xfrm>
          <a:prstGeom prst="rect">
            <a:avLst/>
          </a:prstGeom>
          <a:noFill/>
          <a:ln/>
        </p:spPr>
      </p:pic>
      <p:sp>
        <p:nvSpPr>
          <p:cNvPr id="11" name="TextBox 10"/>
          <p:cNvSpPr txBox="1"/>
          <p:nvPr/>
        </p:nvSpPr>
        <p:spPr>
          <a:xfrm>
            <a:off x="357158" y="500042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Arial" pitchFamily="34" charset="0"/>
                <a:ea typeface="黑体" pitchFamily="49" charset="-122"/>
                <a:cs typeface="Arial" pitchFamily="34" charset="0"/>
              </a:rPr>
              <a:t>IV. Concluding Remarks &amp; Perspective</a:t>
            </a:r>
          </a:p>
        </p:txBody>
      </p:sp>
      <p:sp>
        <p:nvSpPr>
          <p:cNvPr id="9" name="矩形 8"/>
          <p:cNvSpPr/>
          <p:nvPr/>
        </p:nvSpPr>
        <p:spPr>
          <a:xfrm>
            <a:off x="928662" y="2071678"/>
            <a:ext cx="32147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Multi-component :</a:t>
            </a: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JHEP 04, 143 (2014)</a:t>
            </a: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JHEP 06, 128 (2014)</a:t>
            </a: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JHEP 02, 036 (2015)</a:t>
            </a: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JHEP 05, 119 (2016)</a:t>
            </a:r>
          </a:p>
          <a:p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28662" y="4000504"/>
            <a:ext cx="31454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High-genus manifold:</a:t>
            </a:r>
          </a:p>
          <a:p>
            <a:r>
              <a:rPr 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JHEP 09, 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212</a:t>
            </a:r>
            <a:r>
              <a:rPr 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(2015) </a:t>
            </a:r>
            <a:endParaRPr lang="en-US" altLang="zh-CN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8662" y="4857760"/>
            <a:ext cx="29754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AdS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/CFT:</a:t>
            </a:r>
          </a:p>
          <a:p>
            <a:r>
              <a:rPr 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JHEP 10, 133(2015)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57224" y="5715016"/>
            <a:ext cx="521497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Relativistic quantum Toda chain</a:t>
            </a:r>
            <a:r>
              <a:rPr lang="zh-CN" altLang="en-US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：</a:t>
            </a:r>
            <a:endParaRPr lang="en-US" altLang="zh-CN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JPA 50(2017)124003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785926"/>
            <a:ext cx="3838520" cy="285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2910" y="1571612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The ODBA indeed works well!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lower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rgbClr val="0070C0"/>
            </a:solidFill>
          </a:ln>
        </p:spPr>
      </p:pic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2000232" y="4214818"/>
            <a:ext cx="496887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CN" sz="9600" b="1" dirty="0">
                <a:solidFill>
                  <a:srgbClr val="FF0000"/>
                </a:solidFill>
                <a:latin typeface="Arial" pitchFamily="34" charset="0"/>
                <a:ea typeface="黑体" pitchFamily="49" charset="-122"/>
              </a:rPr>
              <a:t>Thanks!</a:t>
            </a:r>
          </a:p>
        </p:txBody>
      </p:sp>
      <p:sp>
        <p:nvSpPr>
          <p:cNvPr id="4" name="矩形 3"/>
          <p:cNvSpPr/>
          <p:nvPr/>
        </p:nvSpPr>
        <p:spPr>
          <a:xfrm>
            <a:off x="1285852" y="2571744"/>
            <a:ext cx="664371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Collaborators : J. Cao, W.L. Yang, K. Shi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                  X. Zhang, Y.Y. Li &amp; S. Cui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54406</TotalTime>
  <Words>575</Words>
  <Application>Microsoft Office PowerPoint</Application>
  <PresentationFormat>全屏显示(4:3)</PresentationFormat>
  <Paragraphs>110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Company>IOP, CAS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低维氧化物界面对多关联体系的多自由度之间耦合强度的调控</dc:title>
  <dc:creator>Guo</dc:creator>
  <cp:lastModifiedBy>user</cp:lastModifiedBy>
  <cp:revision>554</cp:revision>
  <dcterms:created xsi:type="dcterms:W3CDTF">2006-10-23T08:30:38Z</dcterms:created>
  <dcterms:modified xsi:type="dcterms:W3CDTF">2018-09-27T13:11:30Z</dcterms:modified>
</cp:coreProperties>
</file>