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267" r:id="rId4"/>
    <p:sldId id="281" r:id="rId5"/>
    <p:sldId id="258" r:id="rId6"/>
    <p:sldId id="259" r:id="rId7"/>
    <p:sldId id="260" r:id="rId8"/>
    <p:sldId id="268" r:id="rId9"/>
    <p:sldId id="261" r:id="rId10"/>
    <p:sldId id="262" r:id="rId11"/>
    <p:sldId id="263" r:id="rId12"/>
    <p:sldId id="264" r:id="rId13"/>
    <p:sldId id="265" r:id="rId14"/>
    <p:sldId id="270" r:id="rId15"/>
    <p:sldId id="269" r:id="rId16"/>
    <p:sldId id="266" r:id="rId17"/>
    <p:sldId id="271" r:id="rId18"/>
    <p:sldId id="272" r:id="rId19"/>
    <p:sldId id="273" r:id="rId20"/>
    <p:sldId id="274" r:id="rId21"/>
    <p:sldId id="282" r:id="rId22"/>
    <p:sldId id="283" r:id="rId23"/>
    <p:sldId id="284" r:id="rId24"/>
    <p:sldId id="275" r:id="rId25"/>
    <p:sldId id="276" r:id="rId26"/>
    <p:sldId id="277" r:id="rId27"/>
    <p:sldId id="278" r:id="rId28"/>
    <p:sldId id="279" r:id="rId29"/>
    <p:sldId id="280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678" autoAdjust="0"/>
    <p:restoredTop sz="89270" autoAdjust="0"/>
  </p:normalViewPr>
  <p:slideViewPr>
    <p:cSldViewPr snapToGrid="0" snapToObjects="1">
      <p:cViewPr varScale="1">
        <p:scale>
          <a:sx n="79" d="100"/>
          <a:sy n="79" d="100"/>
        </p:scale>
        <p:origin x="-13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606176-B13A-AF48-AA35-31B375456300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344057-20A3-4549-A121-BE30AC7EB7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1874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44057-20A3-4549-A121-BE30AC7EB78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8186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2DF66AD8-BC4A-4004-9882-414398D930CA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B9D2C864-9362-43C7-A136-D9C41D93A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 altLang="zh-CN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B9D2C864-9362-43C7-A136-D9C41D93A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altLang="zh-CN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altLang="zh-CN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altLang="zh-CN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altLang="zh-CN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altLang="zh-CN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altLang="zh-CN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altLang="zh-CN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altLang="zh-CN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8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7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pPr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B9D2C864-9362-43C7-A136-D9C41D93A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2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67553" y="2380995"/>
            <a:ext cx="6911535" cy="2104651"/>
          </a:xfrm>
        </p:spPr>
        <p:txBody>
          <a:bodyPr vert="horz"/>
          <a:lstStyle/>
          <a:p>
            <a:r>
              <a:rPr lang="en-US" b="1" dirty="0" smtClean="0"/>
              <a:t>Self</a:t>
            </a:r>
            <a:r>
              <a:rPr lang="en-US" dirty="0"/>
              <a:t>–</a:t>
            </a:r>
            <a:r>
              <a:rPr lang="en-US" b="1" dirty="0" smtClean="0"/>
              <a:t>accelerating </a:t>
            </a:r>
            <a:r>
              <a:rPr lang="en-US" b="1" dirty="0"/>
              <a:t>universe </a:t>
            </a:r>
            <a:r>
              <a:rPr lang="en-US" b="1" dirty="0" smtClean="0"/>
              <a:t>from </a:t>
            </a:r>
            <a:r>
              <a:rPr lang="en-US" b="1" dirty="0"/>
              <a:t>nonlinear massive gravity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2285" y="4807023"/>
            <a:ext cx="6477000" cy="1174088"/>
          </a:xfrm>
        </p:spPr>
        <p:txBody>
          <a:bodyPr/>
          <a:lstStyle/>
          <a:p>
            <a:pPr algn="ctr"/>
            <a:r>
              <a:rPr lang="en-US" dirty="0" smtClean="0"/>
              <a:t>Chunshan Lin</a:t>
            </a:r>
          </a:p>
          <a:p>
            <a:pPr algn="ctr"/>
            <a:r>
              <a:rPr lang="en-US" dirty="0" err="1" smtClean="0"/>
              <a:t>Kavli</a:t>
            </a:r>
            <a:r>
              <a:rPr lang="en-US" dirty="0" smtClean="0"/>
              <a:t> IPMU@UT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45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Introduction;</a:t>
            </a:r>
          </a:p>
          <a:p>
            <a:endParaRPr lang="en-US" dirty="0"/>
          </a:p>
          <a:p>
            <a:r>
              <a:rPr lang="en-US" dirty="0" smtClean="0"/>
              <a:t>Self–accelerating solutions in open FRW universe;</a:t>
            </a:r>
          </a:p>
          <a:p>
            <a:endParaRPr lang="en-US" dirty="0"/>
          </a:p>
          <a:p>
            <a:r>
              <a:rPr lang="en-US" dirty="0" smtClean="0"/>
              <a:t>Cosmological perturbations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82214" y="609381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72988" y="3637280"/>
            <a:ext cx="5260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altLang="zh-CN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The first workable model !</a:t>
            </a:r>
            <a:endParaRPr lang="en-US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72988" y="2265680"/>
            <a:ext cx="42114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altLang="zh-CN" sz="2000" dirty="0" smtClean="0"/>
              <a:t>The nonlinear massive gravity theory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972988" y="4788505"/>
            <a:ext cx="3818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/>
              <a:t>Scalar sector &amp; vector sector 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… ? 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Tensor sector 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… !</a:t>
            </a:r>
            <a:endParaRPr lang="en-US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665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Part I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2693" y="3135218"/>
            <a:ext cx="5334000" cy="1362075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394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</p:spPr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pic>
        <p:nvPicPr>
          <p:cNvPr id="8" name="Picture 7" descr="cosmic accelerat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2028011"/>
            <a:ext cx="3387245" cy="3556163"/>
          </a:xfrm>
          <a:prstGeom prst="rect">
            <a:avLst/>
          </a:prstGeom>
        </p:spPr>
      </p:pic>
      <p:pic>
        <p:nvPicPr>
          <p:cNvPr id="10" name="Picture 9" descr="nobel priz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92354" y="3487824"/>
            <a:ext cx="4394200" cy="1854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533266" y="2519934"/>
            <a:ext cx="22253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Cosmic acceleration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605308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Introdction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we give graviton a mass? </a:t>
            </a:r>
          </a:p>
          <a:p>
            <a:pPr lvl="1">
              <a:buFont typeface="Arial"/>
              <a:buChar char="•"/>
            </a:pPr>
            <a:r>
              <a:rPr lang="en-US" sz="2000" dirty="0" err="1" smtClean="0"/>
              <a:t>Fierz</a:t>
            </a:r>
            <a:r>
              <a:rPr lang="en-US" sz="2000" dirty="0" smtClean="0"/>
              <a:t> and Pauli  1939</a:t>
            </a:r>
          </a:p>
          <a:p>
            <a:pPr lvl="1">
              <a:buFont typeface="Arial"/>
              <a:buChar char="•"/>
            </a:pPr>
            <a:endParaRPr lang="en-US" sz="2000" dirty="0"/>
          </a:p>
          <a:p>
            <a:pPr lvl="1">
              <a:buFont typeface="Arial"/>
              <a:buChar char="•"/>
            </a:pPr>
            <a:endParaRPr lang="en-US" sz="2000" dirty="0" smtClean="0"/>
          </a:p>
          <a:p>
            <a:pPr lvl="1">
              <a:buFont typeface="Arial"/>
              <a:buChar char="•"/>
            </a:pPr>
            <a:endParaRPr lang="en-US" sz="2000" dirty="0"/>
          </a:p>
          <a:p>
            <a:pPr lvl="1">
              <a:buFont typeface="Arial"/>
              <a:buChar char="•"/>
            </a:pPr>
            <a:endParaRPr lang="en-US" sz="2000" dirty="0" smtClean="0"/>
          </a:p>
          <a:p>
            <a:pPr lvl="1">
              <a:buFont typeface="Arial"/>
              <a:buChar char="•"/>
            </a:pPr>
            <a:r>
              <a:rPr lang="en-US" sz="2000" dirty="0" err="1" smtClean="0"/>
              <a:t>Vainshtein</a:t>
            </a:r>
            <a:r>
              <a:rPr lang="en-US" sz="2000" dirty="0" smtClean="0"/>
              <a:t> 1972  non</a:t>
            </a:r>
            <a:r>
              <a:rPr lang="en-US" sz="2000" dirty="0"/>
              <a:t>–</a:t>
            </a:r>
            <a:r>
              <a:rPr lang="en-US" sz="2000" dirty="0" smtClean="0"/>
              <a:t>linear interactions</a:t>
            </a:r>
            <a:endParaRPr lang="en-US" sz="2000" dirty="0"/>
          </a:p>
          <a:p>
            <a:pPr lvl="1">
              <a:buFont typeface="Arial"/>
              <a:buChar char="•"/>
            </a:pPr>
            <a:r>
              <a:rPr lang="en-US" sz="2000" dirty="0" err="1" smtClean="0"/>
              <a:t>Boulware</a:t>
            </a:r>
            <a:r>
              <a:rPr lang="en-US" sz="2000" dirty="0" smtClean="0"/>
              <a:t>–</a:t>
            </a:r>
            <a:r>
              <a:rPr lang="en-US" sz="2000" dirty="0" err="1" smtClean="0"/>
              <a:t>Deser</a:t>
            </a:r>
            <a:r>
              <a:rPr lang="en-US" sz="2000" dirty="0" smtClean="0"/>
              <a:t> (BD) ghost 1972</a:t>
            </a:r>
          </a:p>
          <a:p>
            <a:pPr>
              <a:buFont typeface="Arial"/>
              <a:buChar char="•"/>
            </a:pPr>
            <a:endParaRPr lang="en-US" dirty="0" smtClean="0"/>
          </a:p>
        </p:txBody>
      </p:sp>
      <p:pic>
        <p:nvPicPr>
          <p:cNvPr id="4" name="Picture 3" descr="1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0600" y="2606715"/>
            <a:ext cx="2648283" cy="501962"/>
          </a:xfrm>
          <a:prstGeom prst="rect">
            <a:avLst/>
          </a:prstGeom>
        </p:spPr>
      </p:pic>
      <p:pic>
        <p:nvPicPr>
          <p:cNvPr id="9" name="Picture 8" descr="3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96703" y="3577699"/>
            <a:ext cx="4319082" cy="59765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50953" y="3108677"/>
            <a:ext cx="45576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v</a:t>
            </a:r>
            <a:r>
              <a:rPr lang="en-US" sz="2000" dirty="0" smtClean="0"/>
              <a:t>an Dam–</a:t>
            </a:r>
            <a:r>
              <a:rPr lang="en-US" sz="2000" dirty="0" err="1" smtClean="0"/>
              <a:t>Veltman</a:t>
            </a:r>
            <a:r>
              <a:rPr lang="en-US" sz="2000" dirty="0"/>
              <a:t>–</a:t>
            </a:r>
            <a:r>
              <a:rPr lang="en-US" sz="2000" dirty="0" err="1" smtClean="0"/>
              <a:t>Zakharov</a:t>
            </a:r>
            <a:r>
              <a:rPr lang="en-US" sz="2000" dirty="0" smtClean="0"/>
              <a:t> discontinuity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850953" y="4971528"/>
            <a:ext cx="5427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Lack of Hamiltonian constrain and momentum constrain</a:t>
            </a:r>
            <a:endParaRPr lang="en-US" dirty="0"/>
          </a:p>
        </p:txBody>
      </p:sp>
      <p:sp>
        <p:nvSpPr>
          <p:cNvPr id="12" name="Down Arrow 11"/>
          <p:cNvSpPr/>
          <p:nvPr/>
        </p:nvSpPr>
        <p:spPr>
          <a:xfrm>
            <a:off x="3829897" y="5458995"/>
            <a:ext cx="502120" cy="13782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007841" y="5606534"/>
            <a:ext cx="2077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 degrees of freedom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50953" y="5986089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Helicity</a:t>
            </a:r>
            <a:r>
              <a:rPr lang="en-US" dirty="0" smtClean="0"/>
              <a:t> ±2, ±1, 0</a:t>
            </a:r>
            <a:endParaRPr lang="en-US" dirty="0"/>
          </a:p>
        </p:txBody>
      </p:sp>
      <p:sp>
        <p:nvSpPr>
          <p:cNvPr id="15" name="Right Arrow 14"/>
          <p:cNvSpPr/>
          <p:nvPr/>
        </p:nvSpPr>
        <p:spPr>
          <a:xfrm>
            <a:off x="3678973" y="6134647"/>
            <a:ext cx="653044" cy="8860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484080" y="597586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 </a:t>
            </a:r>
            <a:r>
              <a:rPr lang="en-US" dirty="0" err="1" smtClean="0"/>
              <a:t>dof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085152" y="576448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zh-CN" altLang="en-US" sz="4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？</a:t>
            </a:r>
            <a:endParaRPr lang="en-US" sz="4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9" name="Cloud 18"/>
          <p:cNvSpPr/>
          <p:nvPr/>
        </p:nvSpPr>
        <p:spPr>
          <a:xfrm>
            <a:off x="5782779" y="5458995"/>
            <a:ext cx="3265725" cy="1013372"/>
          </a:xfrm>
          <a:prstGeom prst="cloud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rgbClr val="F3302F"/>
                </a:solidFill>
              </a:rPr>
              <a:t>6</a:t>
            </a:r>
            <a:r>
              <a:rPr lang="en-US" altLang="zh-CN" dirty="0" smtClean="0">
                <a:solidFill>
                  <a:srgbClr val="F3302F"/>
                </a:solidFill>
              </a:rPr>
              <a:t>th </a:t>
            </a:r>
            <a:r>
              <a:rPr lang="en-US" altLang="zh-CN" dirty="0" err="1" smtClean="0">
                <a:solidFill>
                  <a:srgbClr val="F3302F"/>
                </a:solidFill>
              </a:rPr>
              <a:t>dof</a:t>
            </a:r>
            <a:r>
              <a:rPr lang="en-US" altLang="zh-CN" dirty="0" smtClean="0">
                <a:solidFill>
                  <a:srgbClr val="F3302F"/>
                </a:solidFill>
              </a:rPr>
              <a:t> is BD ghost!</a:t>
            </a:r>
            <a:endParaRPr lang="en-US" dirty="0">
              <a:solidFill>
                <a:srgbClr val="F330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0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72090"/>
            <a:ext cx="7313613" cy="4056062"/>
          </a:xfrm>
        </p:spPr>
        <p:txBody>
          <a:bodyPr/>
          <a:lstStyle/>
          <a:p>
            <a:r>
              <a:rPr lang="en-US" dirty="0" smtClean="0"/>
              <a:t>Whether there exist a nonlinear model without ghost?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N. </a:t>
            </a:r>
            <a:r>
              <a:rPr lang="en-US" sz="2000" dirty="0" err="1" smtClean="0"/>
              <a:t>Arkani</a:t>
            </a:r>
            <a:r>
              <a:rPr lang="en-US" sz="2000" dirty="0"/>
              <a:t>–</a:t>
            </a:r>
            <a:r>
              <a:rPr lang="en-US" sz="2000" dirty="0" err="1" smtClean="0"/>
              <a:t>Hamed</a:t>
            </a:r>
            <a:r>
              <a:rPr lang="en-US" sz="2000" dirty="0" smtClean="0"/>
              <a:t> et al 2002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P. </a:t>
            </a:r>
            <a:r>
              <a:rPr lang="en-US" sz="2000" dirty="0" err="1" smtClean="0"/>
              <a:t>Creminelli</a:t>
            </a:r>
            <a:r>
              <a:rPr lang="en-US" sz="2000" dirty="0"/>
              <a:t> </a:t>
            </a:r>
            <a:r>
              <a:rPr lang="en-US" sz="2000" dirty="0" smtClean="0"/>
              <a:t>et al., ghost free up 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order, 2005 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C. de </a:t>
            </a:r>
            <a:r>
              <a:rPr lang="en-US" sz="2000" dirty="0" err="1" smtClean="0"/>
              <a:t>Rham</a:t>
            </a:r>
            <a:r>
              <a:rPr lang="en-US" sz="2000" dirty="0" smtClean="0"/>
              <a:t> and G. </a:t>
            </a:r>
            <a:r>
              <a:rPr lang="en-US" sz="2000" dirty="0" err="1" smtClean="0"/>
              <a:t>Gabadadze</a:t>
            </a:r>
            <a:r>
              <a:rPr lang="en-US" sz="2000" dirty="0" smtClean="0"/>
              <a:t> 2010</a:t>
            </a:r>
          </a:p>
          <a:p>
            <a:pPr lvl="1">
              <a:buFont typeface="Arial"/>
              <a:buChar char="•"/>
            </a:pPr>
            <a:endParaRPr lang="en-US" sz="2000" dirty="0"/>
          </a:p>
        </p:txBody>
      </p:sp>
      <p:pic>
        <p:nvPicPr>
          <p:cNvPr id="4" name="Picture 3" descr="4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45097" y="3166491"/>
            <a:ext cx="4470158" cy="959761"/>
          </a:xfrm>
          <a:prstGeom prst="rect">
            <a:avLst/>
          </a:prstGeom>
        </p:spPr>
      </p:pic>
      <p:pic>
        <p:nvPicPr>
          <p:cNvPr id="5" name="Picture 4" descr="5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2771" y="4126252"/>
            <a:ext cx="5129449" cy="337676"/>
          </a:xfrm>
          <a:prstGeom prst="rect">
            <a:avLst/>
          </a:prstGeom>
        </p:spPr>
      </p:pic>
      <p:pic>
        <p:nvPicPr>
          <p:cNvPr id="7" name="Picture 6" descr="6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2771" y="4528994"/>
            <a:ext cx="2118011" cy="351727"/>
          </a:xfrm>
          <a:prstGeom prst="rect">
            <a:avLst/>
          </a:prstGeom>
        </p:spPr>
      </p:pic>
      <p:pic>
        <p:nvPicPr>
          <p:cNvPr id="8" name="Picture 7" descr="7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287" y="4923410"/>
            <a:ext cx="3140250" cy="442391"/>
          </a:xfrm>
          <a:prstGeom prst="rect">
            <a:avLst/>
          </a:prstGeom>
        </p:spPr>
      </p:pic>
      <p:pic>
        <p:nvPicPr>
          <p:cNvPr id="9" name="Picture 8" descr="8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287" y="5426904"/>
            <a:ext cx="3287932" cy="610616"/>
          </a:xfrm>
          <a:prstGeom prst="rect">
            <a:avLst/>
          </a:prstGeom>
        </p:spPr>
      </p:pic>
      <p:pic>
        <p:nvPicPr>
          <p:cNvPr id="10" name="Picture 9" descr="9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5782" y="4463928"/>
            <a:ext cx="5001509" cy="833585"/>
          </a:xfrm>
          <a:prstGeom prst="rect">
            <a:avLst/>
          </a:prstGeom>
        </p:spPr>
      </p:pic>
      <p:pic>
        <p:nvPicPr>
          <p:cNvPr id="11" name="Picture 10" descr="10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69757" y="5213029"/>
            <a:ext cx="3949956" cy="595309"/>
          </a:xfrm>
          <a:prstGeom prst="rect">
            <a:avLst/>
          </a:prstGeom>
        </p:spPr>
      </p:pic>
      <p:pic>
        <p:nvPicPr>
          <p:cNvPr id="12" name="Picture 11" descr="11.jpg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69757" y="5800004"/>
            <a:ext cx="3603450" cy="475031"/>
          </a:xfrm>
          <a:prstGeom prst="rect">
            <a:avLst/>
          </a:prstGeom>
        </p:spPr>
      </p:pic>
      <p:pic>
        <p:nvPicPr>
          <p:cNvPr id="13" name="Picture 12" descr="12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10780" y="4880721"/>
            <a:ext cx="386511" cy="386511"/>
          </a:xfrm>
          <a:prstGeom prst="rect">
            <a:avLst/>
          </a:prstGeom>
        </p:spPr>
      </p:pic>
      <p:sp>
        <p:nvSpPr>
          <p:cNvPr id="14" name="Cloud 13"/>
          <p:cNvSpPr/>
          <p:nvPr/>
        </p:nvSpPr>
        <p:spPr>
          <a:xfrm>
            <a:off x="6045132" y="3307788"/>
            <a:ext cx="2697664" cy="818464"/>
          </a:xfrm>
          <a:prstGeom prst="cloud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>Not protected by symmetry!</a:t>
            </a:r>
            <a:endParaRPr lang="en-US" sz="1600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713115" y="5297513"/>
            <a:ext cx="1575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436554" y="5297513"/>
            <a:ext cx="1575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322648" y="5293513"/>
            <a:ext cx="1575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555588" y="5701873"/>
            <a:ext cx="2362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303435" y="5701873"/>
            <a:ext cx="13311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086358" y="5701873"/>
            <a:ext cx="2362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786752" y="6037520"/>
            <a:ext cx="2362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624492" y="6034251"/>
            <a:ext cx="2362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065301" y="4877452"/>
            <a:ext cx="2362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872220" y="4887297"/>
            <a:ext cx="2362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847335" y="4874183"/>
            <a:ext cx="2362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883423" y="4880721"/>
            <a:ext cx="2362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301591" y="5213029"/>
            <a:ext cx="2362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463360" y="5213029"/>
            <a:ext cx="2362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7536917" y="5213029"/>
            <a:ext cx="2362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2421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08712"/>
            <a:ext cx="7313613" cy="4056062"/>
          </a:xfrm>
        </p:spPr>
        <p:txBody>
          <a:bodyPr>
            <a:normAutofit/>
          </a:bodyPr>
          <a:lstStyle/>
          <a:p>
            <a:pPr lvl="1">
              <a:buFont typeface="Arial"/>
              <a:buChar char="•"/>
            </a:pPr>
            <a:r>
              <a:rPr lang="en-US" sz="2000" dirty="0"/>
              <a:t>C. de </a:t>
            </a:r>
            <a:r>
              <a:rPr lang="en-US" sz="2000" dirty="0" err="1" smtClean="0"/>
              <a:t>Rham</a:t>
            </a:r>
            <a:r>
              <a:rPr lang="en-US" sz="2000" dirty="0" smtClean="0"/>
              <a:t>, G</a:t>
            </a:r>
            <a:r>
              <a:rPr lang="en-US" sz="2000" dirty="0"/>
              <a:t>. </a:t>
            </a:r>
            <a:r>
              <a:rPr lang="en-US" sz="2000" dirty="0" err="1"/>
              <a:t>Gabadadze</a:t>
            </a:r>
            <a:r>
              <a:rPr lang="en-US" sz="2000" dirty="0"/>
              <a:t> </a:t>
            </a:r>
            <a:r>
              <a:rPr lang="en-US" sz="2000" dirty="0" smtClean="0"/>
              <a:t>and A. </a:t>
            </a:r>
            <a:r>
              <a:rPr lang="en-US" sz="2000" dirty="0" err="1" smtClean="0"/>
              <a:t>Tolly</a:t>
            </a:r>
            <a:r>
              <a:rPr lang="en-US" sz="2000" dirty="0" smtClean="0"/>
              <a:t> 2011</a:t>
            </a:r>
            <a:endParaRPr lang="en-US" sz="2000" dirty="0"/>
          </a:p>
        </p:txBody>
      </p:sp>
      <p:pic>
        <p:nvPicPr>
          <p:cNvPr id="4" name="Picture 3" descr="13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2060" y="1983757"/>
            <a:ext cx="5097930" cy="607801"/>
          </a:xfrm>
          <a:prstGeom prst="rect">
            <a:avLst/>
          </a:prstGeom>
        </p:spPr>
      </p:pic>
      <p:pic>
        <p:nvPicPr>
          <p:cNvPr id="5" name="Picture 4" descr="14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2060" y="2673775"/>
            <a:ext cx="4823943" cy="1313291"/>
          </a:xfrm>
          <a:prstGeom prst="rect">
            <a:avLst/>
          </a:prstGeom>
        </p:spPr>
      </p:pic>
      <p:pic>
        <p:nvPicPr>
          <p:cNvPr id="6" name="Picture 5" descr="15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2060" y="3987066"/>
            <a:ext cx="4116646" cy="560342"/>
          </a:xfrm>
          <a:prstGeom prst="rect">
            <a:avLst/>
          </a:prstGeom>
        </p:spPr>
      </p:pic>
      <p:pic>
        <p:nvPicPr>
          <p:cNvPr id="7" name="Picture 6" descr="16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66060" y="3987066"/>
            <a:ext cx="1961953" cy="4968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12060" y="5008093"/>
            <a:ext cx="1550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 rewrite it as </a:t>
            </a:r>
            <a:endParaRPr lang="en-US" dirty="0"/>
          </a:p>
        </p:txBody>
      </p:sp>
      <p:pic>
        <p:nvPicPr>
          <p:cNvPr id="9" name="Picture 8" descr="17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2060" y="5377425"/>
            <a:ext cx="2282119" cy="541270"/>
          </a:xfrm>
          <a:prstGeom prst="rect">
            <a:avLst/>
          </a:prstGeom>
        </p:spPr>
      </p:pic>
      <p:pic>
        <p:nvPicPr>
          <p:cNvPr id="10" name="Picture 9" descr="18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39859" y="5918695"/>
            <a:ext cx="1980192" cy="5241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87257" y="5960159"/>
            <a:ext cx="3022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It is often called </a:t>
            </a:r>
            <a:r>
              <a:rPr lang="en-US" dirty="0" err="1" smtClean="0"/>
              <a:t>fiducial</a:t>
            </a:r>
            <a:r>
              <a:rPr lang="en-US" dirty="0" smtClean="0"/>
              <a:t> metric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912060" y="4547408"/>
            <a:ext cx="7045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Automatically produce the “appropriate coefficients” to eliminate BD ghost!</a:t>
            </a:r>
            <a:endParaRPr lang="en-US" dirty="0"/>
          </a:p>
        </p:txBody>
      </p:sp>
      <p:sp>
        <p:nvSpPr>
          <p:cNvPr id="13" name="Oval Callout 12"/>
          <p:cNvSpPr/>
          <p:nvPr/>
        </p:nvSpPr>
        <p:spPr>
          <a:xfrm>
            <a:off x="5665105" y="4938956"/>
            <a:ext cx="2141795" cy="876938"/>
          </a:xfrm>
          <a:prstGeom prst="wedgeEllipseCallout">
            <a:avLst>
              <a:gd name="adj1" fmla="val -135737"/>
              <a:gd name="adj2" fmla="val 84292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Stukelberg</a:t>
            </a:r>
            <a:r>
              <a:rPr lang="en-US" sz="1600" dirty="0" smtClean="0"/>
              <a:t> fields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405238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Part II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2693" y="3899647"/>
            <a:ext cx="6348508" cy="2422131"/>
          </a:xfrm>
        </p:spPr>
        <p:txBody>
          <a:bodyPr/>
          <a:lstStyle/>
          <a:p>
            <a:r>
              <a:rPr lang="en-US" sz="4800" dirty="0"/>
              <a:t>Self–accelerating </a:t>
            </a:r>
            <a:r>
              <a:rPr lang="en-US" sz="4800" dirty="0" smtClean="0"/>
              <a:t>solutions</a:t>
            </a:r>
            <a:br>
              <a:rPr lang="en-US" sz="4800" dirty="0" smtClean="0"/>
            </a:br>
            <a:r>
              <a:rPr lang="en-US" sz="1800" dirty="0" err="1" smtClean="0"/>
              <a:t>A.Emir</a:t>
            </a:r>
            <a:r>
              <a:rPr lang="en-US" sz="1800" dirty="0" smtClean="0"/>
              <a:t> </a:t>
            </a:r>
            <a:r>
              <a:rPr lang="en-US" sz="1800" dirty="0" err="1" smtClean="0"/>
              <a:t>Gumrukcuoglu</a:t>
            </a:r>
            <a:r>
              <a:rPr lang="en-US" sz="1800" dirty="0" smtClean="0"/>
              <a:t>, </a:t>
            </a:r>
            <a:r>
              <a:rPr lang="en-US" sz="1800" dirty="0" err="1" smtClean="0"/>
              <a:t>Chunshan</a:t>
            </a:r>
            <a:r>
              <a:rPr lang="en-US" sz="1800" dirty="0" smtClean="0"/>
              <a:t> Lin, Shinji </a:t>
            </a:r>
            <a:r>
              <a:rPr lang="en-US" sz="1800" dirty="0" err="1" smtClean="0"/>
              <a:t>Mukohyama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arXiv:1109.3845 </a:t>
            </a:r>
            <a:endParaRPr lang="en-US" b="0" u="sng" dirty="0"/>
          </a:p>
        </p:txBody>
      </p:sp>
    </p:spTree>
    <p:extLst>
      <p:ext uri="{BB962C8B-B14F-4D97-AF65-F5344CB8AC3E}">
        <p14:creationId xmlns:p14="http://schemas.microsoft.com/office/powerpoint/2010/main" xmlns="" val="36092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6501"/>
            <a:ext cx="7313613" cy="996342"/>
          </a:xfrm>
        </p:spPr>
        <p:txBody>
          <a:bodyPr/>
          <a:lstStyle/>
          <a:p>
            <a:r>
              <a:rPr lang="en-US" sz="3600" dirty="0"/>
              <a:t>Self–accelerating </a:t>
            </a:r>
            <a:r>
              <a:rPr lang="en-US" sz="3600" dirty="0" smtClean="0"/>
              <a:t>solutions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71600"/>
            <a:ext cx="7313613" cy="4419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No go result for FRW </a:t>
            </a:r>
            <a:r>
              <a:rPr lang="en-US" sz="2000" dirty="0"/>
              <a:t>solution  (</a:t>
            </a:r>
            <a:r>
              <a:rPr lang="en-US" sz="1600" dirty="0"/>
              <a:t>G. D’Amico et al </a:t>
            </a:r>
            <a:r>
              <a:rPr lang="en-US" sz="1600" dirty="0" smtClean="0"/>
              <a:t>2011 Aug.</a:t>
            </a:r>
            <a:r>
              <a:rPr lang="en-US" sz="2000" dirty="0" smtClean="0"/>
              <a:t>)</a:t>
            </a:r>
          </a:p>
          <a:p>
            <a:r>
              <a:rPr lang="en-US" sz="2000" dirty="0" smtClean="0"/>
              <a:t>However…  (</a:t>
            </a:r>
            <a:r>
              <a:rPr lang="en-US" sz="1600" dirty="0" err="1"/>
              <a:t>A.Gumrukcuoglu</a:t>
            </a:r>
            <a:r>
              <a:rPr lang="en-US" sz="1600" dirty="0"/>
              <a:t>, C. Lin, S. </a:t>
            </a:r>
            <a:r>
              <a:rPr lang="en-US" sz="1600" dirty="0" err="1" smtClean="0"/>
              <a:t>Mukohyama</a:t>
            </a:r>
            <a:r>
              <a:rPr lang="en-US" sz="1600" dirty="0" smtClean="0"/>
              <a:t>: </a:t>
            </a:r>
            <a:r>
              <a:rPr lang="en-US" sz="1400" dirty="0" smtClean="0"/>
              <a:t>1109.3845</a:t>
            </a:r>
            <a:r>
              <a:rPr lang="en-US" sz="2000" dirty="0" smtClean="0"/>
              <a:t>)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</a:t>
            </a:r>
          </a:p>
        </p:txBody>
      </p:sp>
      <p:sp>
        <p:nvSpPr>
          <p:cNvPr id="7" name="Wave 6"/>
          <p:cNvSpPr/>
          <p:nvPr/>
        </p:nvSpPr>
        <p:spPr>
          <a:xfrm>
            <a:off x="1436758" y="2480841"/>
            <a:ext cx="2421991" cy="1260109"/>
          </a:xfrm>
          <a:prstGeom prst="wave">
            <a:avLst>
              <a:gd name="adj1" fmla="val 7464"/>
              <a:gd name="adj2" fmla="val 0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rgbClr val="800000"/>
                </a:solidFill>
              </a:rPr>
              <a:t>It does not extend to open FRW universe</a:t>
            </a:r>
          </a:p>
        </p:txBody>
      </p:sp>
      <p:pic>
        <p:nvPicPr>
          <p:cNvPr id="4" name="Picture 3" descr="19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23669" y="2690048"/>
            <a:ext cx="4597424" cy="920713"/>
          </a:xfrm>
          <a:prstGeom prst="rect">
            <a:avLst/>
          </a:prstGeom>
        </p:spPr>
      </p:pic>
      <p:pic>
        <p:nvPicPr>
          <p:cNvPr id="5" name="Picture 4" descr="20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656" y="4594171"/>
            <a:ext cx="3260059" cy="13882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61656" y="4101274"/>
            <a:ext cx="2377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4 </a:t>
            </a:r>
            <a:r>
              <a:rPr lang="en-US" dirty="0" err="1" smtClean="0"/>
              <a:t>Stukelberg</a:t>
            </a:r>
            <a:r>
              <a:rPr lang="en-US" dirty="0" smtClean="0"/>
              <a:t> </a:t>
            </a:r>
            <a:r>
              <a:rPr lang="en-US" dirty="0"/>
              <a:t>scalars</a:t>
            </a:r>
          </a:p>
        </p:txBody>
      </p:sp>
      <p:sp>
        <p:nvSpPr>
          <p:cNvPr id="8" name="Cloud 7"/>
          <p:cNvSpPr/>
          <p:nvPr/>
        </p:nvSpPr>
        <p:spPr>
          <a:xfrm>
            <a:off x="4353048" y="4839060"/>
            <a:ext cx="1891646" cy="818464"/>
          </a:xfrm>
          <a:prstGeom prst="cloud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 smtClean="0"/>
              <a:t>Minkowski</a:t>
            </a:r>
            <a:r>
              <a:rPr lang="en-US" sz="1600" dirty="0" smtClean="0"/>
              <a:t> metric</a:t>
            </a:r>
            <a:endParaRPr lang="en-US" sz="1600" dirty="0"/>
          </a:p>
        </p:txBody>
      </p:sp>
      <p:sp>
        <p:nvSpPr>
          <p:cNvPr id="9" name="Right Arrow 8"/>
          <p:cNvSpPr/>
          <p:nvPr/>
        </p:nvSpPr>
        <p:spPr>
          <a:xfrm>
            <a:off x="6379592" y="5168923"/>
            <a:ext cx="208354" cy="15873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loud 9"/>
          <p:cNvSpPr/>
          <p:nvPr/>
        </p:nvSpPr>
        <p:spPr>
          <a:xfrm>
            <a:off x="6727888" y="4839060"/>
            <a:ext cx="1891646" cy="818464"/>
          </a:xfrm>
          <a:prstGeom prst="cloud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>Open FRW chart 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5658354" y="4224839"/>
            <a:ext cx="1519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otivated by…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698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Self–accelerating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8488"/>
            <a:ext cx="7313613" cy="4342711"/>
          </a:xfrm>
        </p:spPr>
        <p:txBody>
          <a:bodyPr>
            <a:normAutofit/>
          </a:bodyPr>
          <a:lstStyle/>
          <a:p>
            <a:r>
              <a:rPr lang="en-US" sz="2000" dirty="0"/>
              <a:t> Open chart of </a:t>
            </a:r>
            <a:r>
              <a:rPr lang="en-US" sz="2000" dirty="0" err="1"/>
              <a:t>Minkowski</a:t>
            </a:r>
            <a:r>
              <a:rPr lang="en-US" sz="2000" dirty="0"/>
              <a:t> </a:t>
            </a:r>
            <a:r>
              <a:rPr lang="en-US" sz="2000" dirty="0" err="1"/>
              <a:t>spacetime</a:t>
            </a:r>
            <a:endParaRPr lang="en-US" sz="2000" dirty="0"/>
          </a:p>
        </p:txBody>
      </p:sp>
      <p:pic>
        <p:nvPicPr>
          <p:cNvPr id="4" name="Picture 3" descr="21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9378" y="2249634"/>
            <a:ext cx="4171111" cy="441468"/>
          </a:xfrm>
          <a:prstGeom prst="rect">
            <a:avLst/>
          </a:prstGeom>
        </p:spPr>
      </p:pic>
      <p:pic>
        <p:nvPicPr>
          <p:cNvPr id="5" name="Picture 4" descr="22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9378" y="3013042"/>
            <a:ext cx="5169155" cy="1039527"/>
          </a:xfrm>
          <a:prstGeom prst="rect">
            <a:avLst/>
          </a:prstGeom>
        </p:spPr>
      </p:pic>
      <p:pic>
        <p:nvPicPr>
          <p:cNvPr id="6" name="Picture 5" descr="23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9378" y="4462294"/>
            <a:ext cx="3625819" cy="16193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9378" y="1880302"/>
            <a:ext cx="2244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Minkowski</a:t>
            </a:r>
            <a:r>
              <a:rPr lang="en-US" dirty="0" smtClean="0"/>
              <a:t> metric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49378" y="2663552"/>
            <a:ext cx="403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an be rewritten in the open FRW form as 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49378" y="4002062"/>
            <a:ext cx="3313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r>
              <a:rPr lang="en-US" dirty="0" smtClean="0"/>
              <a:t>y such coordinate transformation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5203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88174"/>
            <a:ext cx="7313613" cy="505979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Fiducial</a:t>
            </a:r>
            <a:r>
              <a:rPr lang="en-US" sz="2000" dirty="0" smtClean="0"/>
              <a:t> metric respect FRW symmetry 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  <a:p>
            <a:pPr lvl="1">
              <a:buFont typeface="Arial"/>
              <a:buChar char="•"/>
            </a:pPr>
            <a:r>
              <a:rPr lang="en-US" sz="1800" dirty="0"/>
              <a:t>(0i</a:t>
            </a:r>
            <a:r>
              <a:rPr lang="en-US" sz="1800" dirty="0" smtClean="0"/>
              <a:t>)</a:t>
            </a:r>
            <a:r>
              <a:rPr lang="en-US" sz="1800" dirty="0"/>
              <a:t> –</a:t>
            </a:r>
            <a:r>
              <a:rPr lang="en-US" sz="1800" dirty="0" smtClean="0"/>
              <a:t>components </a:t>
            </a:r>
            <a:r>
              <a:rPr lang="en-US" sz="1800" dirty="0"/>
              <a:t>of the equation of motion for </a:t>
            </a:r>
            <a:r>
              <a:rPr lang="en-US" sz="1800" dirty="0" smtClean="0"/>
              <a:t>       are </a:t>
            </a:r>
            <a:r>
              <a:rPr lang="en-US" sz="1800" dirty="0"/>
              <a:t>trivially </a:t>
            </a:r>
            <a:r>
              <a:rPr lang="en-US" sz="1800" dirty="0" smtClean="0"/>
              <a:t>satisfied;</a:t>
            </a:r>
          </a:p>
          <a:p>
            <a:pPr lvl="1">
              <a:buFont typeface="Arial"/>
              <a:buChar char="•"/>
            </a:pPr>
            <a:r>
              <a:rPr lang="en-US" sz="1800" dirty="0" smtClean="0"/>
              <a:t>In addition to the identity (</a:t>
            </a:r>
            <a:r>
              <a:rPr lang="en-US" sz="1800" dirty="0" err="1" smtClean="0"/>
              <a:t>Hassan&amp;Rosen</a:t>
            </a:r>
            <a:r>
              <a:rPr lang="en-US" sz="1800" dirty="0" smtClean="0"/>
              <a:t> </a:t>
            </a:r>
            <a:r>
              <a:rPr lang="en-US" sz="1600" dirty="0" smtClean="0"/>
              <a:t>1103.6055</a:t>
            </a:r>
            <a:r>
              <a:rPr lang="en-US" sz="1800" dirty="0" smtClean="0"/>
              <a:t>)</a:t>
            </a:r>
          </a:p>
          <a:p>
            <a:pPr lvl="1">
              <a:buFont typeface="Arial"/>
              <a:buChar char="•"/>
            </a:pPr>
            <a:endParaRPr lang="en-US" sz="1800" dirty="0"/>
          </a:p>
          <a:p>
            <a:pPr lvl="1">
              <a:buFont typeface="Arial"/>
              <a:buChar char="•"/>
            </a:pPr>
            <a:endParaRPr lang="en-US" sz="1050" dirty="0" smtClean="0"/>
          </a:p>
          <a:p>
            <a:pPr lvl="1">
              <a:buFont typeface="Arial"/>
              <a:buChar char="•"/>
            </a:pPr>
            <a:endParaRPr lang="en-US" sz="1050" dirty="0"/>
          </a:p>
          <a:p>
            <a:pPr lvl="1">
              <a:buFont typeface="Arial"/>
              <a:buChar char="•"/>
            </a:pPr>
            <a:endParaRPr lang="en-US" sz="1800" dirty="0" smtClean="0"/>
          </a:p>
          <a:p>
            <a:pPr lvl="1">
              <a:buFont typeface="Arial"/>
              <a:buChar char="•"/>
            </a:pPr>
            <a:r>
              <a:rPr lang="en-US" sz="1800" dirty="0" smtClean="0"/>
              <a:t>Evolution equations for cosmic perturbations fully respect homogeneity and isotropy at any order.</a:t>
            </a:r>
          </a:p>
          <a:p>
            <a:pPr lvl="1">
              <a:buFont typeface="Arial"/>
              <a:buChar char="•"/>
            </a:pPr>
            <a:endParaRPr lang="en-US" sz="18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</p:spPr>
        <p:txBody>
          <a:bodyPr/>
          <a:lstStyle/>
          <a:p>
            <a:r>
              <a:rPr lang="en-US" sz="3600" dirty="0"/>
              <a:t>Self–accelerating solutions</a:t>
            </a:r>
          </a:p>
        </p:txBody>
      </p:sp>
      <p:pic>
        <p:nvPicPr>
          <p:cNvPr id="5" name="Picture 4" descr="20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8320" y="2044434"/>
            <a:ext cx="3260059" cy="1388288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4138406" y="2738239"/>
            <a:ext cx="255539" cy="15873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24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8928" y="2589770"/>
            <a:ext cx="4475621" cy="4556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38822" y="3577404"/>
            <a:ext cx="424245" cy="311690"/>
          </a:xfrm>
          <a:prstGeom prst="rect">
            <a:avLst/>
          </a:prstGeom>
        </p:spPr>
      </p:pic>
      <p:pic>
        <p:nvPicPr>
          <p:cNvPr id="10" name="Picture 9" descr="2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10151" y="4638545"/>
            <a:ext cx="3012549" cy="629589"/>
          </a:xfrm>
          <a:prstGeom prst="rect">
            <a:avLst/>
          </a:prstGeom>
        </p:spPr>
      </p:pic>
      <p:pic>
        <p:nvPicPr>
          <p:cNvPr id="11" name="Picture 10" descr="27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9ECDF"/>
              </a:clrFrom>
              <a:clrTo>
                <a:srgbClr val="F9ECD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78477" y="5145603"/>
            <a:ext cx="393700" cy="571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02726" y="5268134"/>
            <a:ext cx="3317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ontain all nontrivial information.</a:t>
            </a:r>
            <a:endParaRPr lang="en-US" dirty="0"/>
          </a:p>
        </p:txBody>
      </p:sp>
      <p:sp>
        <p:nvSpPr>
          <p:cNvPr id="15" name="Oval Callout 14"/>
          <p:cNvSpPr/>
          <p:nvPr/>
        </p:nvSpPr>
        <p:spPr>
          <a:xfrm>
            <a:off x="6617711" y="4166886"/>
            <a:ext cx="2526289" cy="1391478"/>
          </a:xfrm>
          <a:prstGeom prst="wedgeEllipseCallout">
            <a:avLst>
              <a:gd name="adj1" fmla="val -52755"/>
              <a:gd name="adj2" fmla="val 65352"/>
            </a:avLst>
          </a:prstGeom>
          <a:blipFill dpi="0" rotWithShape="1">
            <a:blip r:embed="rId7">
              <a:alphaModFix amt="25000"/>
              <a:duotone>
                <a:schemeClr val="accent6">
                  <a:shade val="30000"/>
                  <a:satMod val="150000"/>
                </a:schemeClr>
                <a:schemeClr val="accent6">
                  <a:alpha val="10000"/>
                  <a:satMod val="120000"/>
                </a:schemeClr>
              </a:duotone>
            </a:blip>
            <a:srcRect/>
            <a:stretch>
              <a:fillRect/>
            </a:stretch>
          </a:blip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he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first workable model 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04186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17937"/>
            <a:ext cx="7313613" cy="5030027"/>
          </a:xfrm>
        </p:spPr>
        <p:txBody>
          <a:bodyPr>
            <a:normAutofit/>
          </a:bodyPr>
          <a:lstStyle/>
          <a:p>
            <a:r>
              <a:rPr lang="en-US" sz="2000" dirty="0" smtClean="0"/>
              <a:t>     </a:t>
            </a:r>
            <a:r>
              <a:rPr lang="en-US" altLang="zh-CN" sz="2000" dirty="0" smtClean="0"/>
              <a:t>reads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lvl="1">
              <a:buFont typeface="Arial"/>
              <a:buChar char="•"/>
            </a:pPr>
            <a:r>
              <a:rPr lang="en-US" sz="1800" dirty="0" smtClean="0"/>
              <a:t>1st solution</a:t>
            </a:r>
          </a:p>
          <a:p>
            <a:pPr lvl="1">
              <a:buFont typeface="Arial"/>
              <a:buChar char="•"/>
            </a:pPr>
            <a:endParaRPr lang="en-US" sz="1800" dirty="0"/>
          </a:p>
          <a:p>
            <a:pPr lvl="1">
              <a:buFont typeface="Arial"/>
              <a:buChar char="•"/>
            </a:pPr>
            <a:endParaRPr lang="en-US" sz="1800" dirty="0" smtClean="0"/>
          </a:p>
          <a:p>
            <a:pPr lvl="1">
              <a:buFont typeface="Arial"/>
              <a:buChar char="•"/>
            </a:pPr>
            <a:r>
              <a:rPr lang="en-US" sz="1800" dirty="0" smtClean="0"/>
              <a:t>2</a:t>
            </a:r>
            <a:r>
              <a:rPr lang="en-US" sz="1800" baseline="30000" dirty="0" smtClean="0"/>
              <a:t>nd</a:t>
            </a:r>
            <a:r>
              <a:rPr lang="en-US" sz="1800" dirty="0" smtClean="0"/>
              <a:t> and 3</a:t>
            </a:r>
            <a:r>
              <a:rPr lang="en-US" sz="1800" baseline="30000" dirty="0" smtClean="0"/>
              <a:t>rd</a:t>
            </a:r>
            <a:r>
              <a:rPr lang="en-US" sz="1800" dirty="0" smtClean="0"/>
              <a:t> solutions</a:t>
            </a:r>
            <a:endParaRPr lang="en-US" sz="2800" dirty="0" smtClean="0"/>
          </a:p>
          <a:p>
            <a:pPr lvl="1">
              <a:buFont typeface="Arial"/>
              <a:buChar char="•"/>
            </a:pPr>
            <a:endParaRPr lang="en-US" sz="2800" dirty="0"/>
          </a:p>
          <a:p>
            <a:pPr lvl="1">
              <a:buFont typeface="Arial"/>
              <a:buChar char="•"/>
            </a:pPr>
            <a:endParaRPr lang="en-US" sz="1800" dirty="0" smtClean="0"/>
          </a:p>
          <a:p>
            <a:pPr marL="457200" lvl="1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Please notice that these 2 solutions do not exist when K=0.</a:t>
            </a:r>
          </a:p>
          <a:p>
            <a:pPr marL="457200" lvl="1" indent="0">
              <a:buNone/>
            </a:pPr>
            <a:endParaRPr lang="en-US" sz="18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</p:spPr>
        <p:txBody>
          <a:bodyPr/>
          <a:lstStyle/>
          <a:p>
            <a:r>
              <a:rPr lang="en-US" sz="3600" dirty="0"/>
              <a:t>Self–accelerating solutions</a:t>
            </a:r>
          </a:p>
        </p:txBody>
      </p:sp>
      <p:pic>
        <p:nvPicPr>
          <p:cNvPr id="6" name="Picture 5" descr="27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9ECDF"/>
              </a:clrFrom>
              <a:clrTo>
                <a:srgbClr val="F9ECD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2553" y="1441048"/>
            <a:ext cx="393700" cy="571500"/>
          </a:xfrm>
          <a:prstGeom prst="rect">
            <a:avLst/>
          </a:prstGeom>
        </p:spPr>
      </p:pic>
      <p:pic>
        <p:nvPicPr>
          <p:cNvPr id="7" name="Picture 6" descr="29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6253" y="2107419"/>
            <a:ext cx="5744610" cy="1335223"/>
          </a:xfrm>
          <a:prstGeom prst="rect">
            <a:avLst/>
          </a:prstGeom>
        </p:spPr>
      </p:pic>
      <p:pic>
        <p:nvPicPr>
          <p:cNvPr id="8" name="Picture 7" descr="30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18278" y="4069490"/>
            <a:ext cx="1394485" cy="383143"/>
          </a:xfrm>
          <a:prstGeom prst="rect">
            <a:avLst/>
          </a:prstGeom>
        </p:spPr>
      </p:pic>
      <p:pic>
        <p:nvPicPr>
          <p:cNvPr id="9" name="Picture 8" descr="31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6253" y="5058412"/>
            <a:ext cx="5401057" cy="62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801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8410"/>
            <a:ext cx="7313613" cy="433279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Freedmann</a:t>
            </a:r>
            <a:r>
              <a:rPr lang="en-US" sz="2000" dirty="0" smtClean="0"/>
              <a:t> equation</a:t>
            </a:r>
            <a:endParaRPr lang="en-US" sz="20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</p:spPr>
        <p:txBody>
          <a:bodyPr/>
          <a:lstStyle/>
          <a:p>
            <a:r>
              <a:rPr lang="en-US" sz="3600" dirty="0"/>
              <a:t>Self–accelerating solutions</a:t>
            </a:r>
          </a:p>
        </p:txBody>
      </p:sp>
      <p:pic>
        <p:nvPicPr>
          <p:cNvPr id="5" name="Picture 4" descr="32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81210" y="1981201"/>
            <a:ext cx="2672024" cy="568835"/>
          </a:xfrm>
          <a:prstGeom prst="rect">
            <a:avLst/>
          </a:prstGeom>
        </p:spPr>
      </p:pic>
      <p:pic>
        <p:nvPicPr>
          <p:cNvPr id="6" name="Picture 5" descr="33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1759" y="2619737"/>
            <a:ext cx="2435493" cy="6244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09921" y="3363272"/>
            <a:ext cx="726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dirty="0" smtClean="0"/>
              <a:t>here </a:t>
            </a:r>
            <a:endParaRPr lang="en-US" dirty="0"/>
          </a:p>
        </p:txBody>
      </p:sp>
      <p:pic>
        <p:nvPicPr>
          <p:cNvPr id="8" name="Picture 7" descr="34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9921" y="3826582"/>
            <a:ext cx="5653478" cy="10047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09921" y="5093390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effective cosmological constant </a:t>
            </a:r>
            <a:endParaRPr lang="en-US" dirty="0"/>
          </a:p>
        </p:txBody>
      </p:sp>
      <p:pic>
        <p:nvPicPr>
          <p:cNvPr id="10" name="Picture 9" descr="35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35008" y="5588127"/>
            <a:ext cx="1279743" cy="40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286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54480"/>
            <a:ext cx="7313613" cy="423672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</p:spPr>
        <p:txBody>
          <a:bodyPr/>
          <a:lstStyle/>
          <a:p>
            <a:r>
              <a:rPr lang="en-US" sz="3600" dirty="0"/>
              <a:t>Self–accelerating solutions</a:t>
            </a:r>
          </a:p>
        </p:txBody>
      </p:sp>
      <p:pic>
        <p:nvPicPr>
          <p:cNvPr id="6" name="Picture 5" descr="36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840" y="1280160"/>
            <a:ext cx="7934960" cy="42565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9680" y="5591145"/>
            <a:ext cx="5068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Sign of the effective cosmological constant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423849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Part III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2692" y="3659316"/>
            <a:ext cx="6348508" cy="1362075"/>
          </a:xfrm>
        </p:spPr>
        <p:txBody>
          <a:bodyPr/>
          <a:lstStyle/>
          <a:p>
            <a:r>
              <a:rPr lang="en-US" sz="4800" dirty="0" smtClean="0"/>
              <a:t>Cosmological perturbations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12693" y="5227889"/>
            <a:ext cx="4572000" cy="61555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err="1"/>
              <a:t>A.Gumrukcuoglu</a:t>
            </a:r>
            <a:r>
              <a:rPr lang="en-US" b="1" dirty="0"/>
              <a:t>, C. Lin, S. </a:t>
            </a:r>
            <a:r>
              <a:rPr lang="en-US" b="1" dirty="0" err="1"/>
              <a:t>Mukohyama</a:t>
            </a:r>
            <a:r>
              <a:rPr lang="en-US" b="1" dirty="0"/>
              <a:t>: </a:t>
            </a:r>
            <a:r>
              <a:rPr lang="en-US" sz="1600" b="1" dirty="0" smtClean="0"/>
              <a:t>1111.4107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60095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95120"/>
            <a:ext cx="7313613" cy="419608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The total action</a:t>
            </a:r>
            <a:endParaRPr lang="en-US" sz="20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</p:spPr>
        <p:txBody>
          <a:bodyPr/>
          <a:lstStyle/>
          <a:p>
            <a:r>
              <a:rPr lang="en-US" sz="3600" dirty="0" smtClean="0"/>
              <a:t>Cosmological perturbations</a:t>
            </a:r>
            <a:endParaRPr lang="en-US" sz="3600" dirty="0"/>
          </a:p>
        </p:txBody>
      </p:sp>
      <p:pic>
        <p:nvPicPr>
          <p:cNvPr id="5" name="Picture 4" descr="37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18789" y="2061441"/>
            <a:ext cx="6450605" cy="4982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8789" y="2616937"/>
            <a:ext cx="2383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Perturb </a:t>
            </a:r>
            <a:r>
              <a:rPr lang="en-US" dirty="0" err="1" smtClean="0"/>
              <a:t>stukelberg</a:t>
            </a:r>
            <a:r>
              <a:rPr lang="en-US" dirty="0" smtClean="0"/>
              <a:t> fields </a:t>
            </a:r>
            <a:endParaRPr lang="en-US" dirty="0"/>
          </a:p>
        </p:txBody>
      </p:sp>
      <p:pic>
        <p:nvPicPr>
          <p:cNvPr id="8" name="Picture 7" descr="38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BFFFF"/>
              </a:clrFrom>
              <a:clrTo>
                <a:srgbClr val="FB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18790" y="3209908"/>
            <a:ext cx="3075698" cy="5008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18789" y="3953142"/>
            <a:ext cx="3196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induced metric perturbation</a:t>
            </a:r>
            <a:endParaRPr lang="en-US" dirty="0"/>
          </a:p>
        </p:txBody>
      </p:sp>
      <p:pic>
        <p:nvPicPr>
          <p:cNvPr id="10" name="Picture 9" descr="39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18790" y="4522770"/>
            <a:ext cx="2450602" cy="110715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73571" y="3706032"/>
            <a:ext cx="3355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Define the gauge invariant variable 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46002" y="4118740"/>
            <a:ext cx="3177148" cy="121241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4031" y="5871838"/>
            <a:ext cx="4709473" cy="68891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73571" y="5410763"/>
            <a:ext cx="3145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Decomposition for </a:t>
            </a:r>
            <a:r>
              <a:rPr lang="en-US" dirty="0" err="1" smtClean="0"/>
              <a:t>convinience</a:t>
            </a: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B"/>
              </a:clrFrom>
              <a:clrTo>
                <a:srgbClr val="FFF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46002" y="3254779"/>
            <a:ext cx="4174534" cy="3911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99878" y="2647740"/>
            <a:ext cx="2398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Arbitrary </a:t>
            </a:r>
            <a:r>
              <a:rPr lang="en-US" dirty="0" err="1" smtClean="0"/>
              <a:t>fiducial</a:t>
            </a:r>
            <a:r>
              <a:rPr lang="en-US" dirty="0" smtClean="0"/>
              <a:t> metric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980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71600"/>
            <a:ext cx="7313613" cy="441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Then perturb the matter fields</a:t>
            </a:r>
            <a:endParaRPr lang="en-US" sz="20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</p:spPr>
        <p:txBody>
          <a:bodyPr/>
          <a:lstStyle/>
          <a:p>
            <a:r>
              <a:rPr lang="en-US" sz="3600" dirty="0" smtClean="0"/>
              <a:t>Cosmological perturbations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8603" y="1865796"/>
            <a:ext cx="1441720" cy="3673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2356273"/>
            <a:ext cx="3611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Construct gauge invariant variables as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4400" y="2795053"/>
            <a:ext cx="2480068" cy="17851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90053" y="3601380"/>
            <a:ext cx="726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dirty="0" smtClean="0"/>
              <a:t>here 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63154" y="3224375"/>
            <a:ext cx="3920370" cy="5258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63155" y="3970712"/>
            <a:ext cx="1329496" cy="32755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14400" y="4580157"/>
            <a:ext cx="5986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There are such relations between these two sets of perturbations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4400" y="4949489"/>
            <a:ext cx="3541133" cy="14126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45675" y="5587291"/>
            <a:ext cx="3544868" cy="407817"/>
          </a:xfrm>
          <a:prstGeom prst="rect">
            <a:avLst/>
          </a:prstGeom>
        </p:spPr>
      </p:pic>
      <p:sp>
        <p:nvSpPr>
          <p:cNvPr id="15" name="Right Arrow 14"/>
          <p:cNvSpPr/>
          <p:nvPr/>
        </p:nvSpPr>
        <p:spPr>
          <a:xfrm>
            <a:off x="4663154" y="5672805"/>
            <a:ext cx="408729" cy="22752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349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71600"/>
            <a:ext cx="7313613" cy="4419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Rewrite the action for the simplicity of calculation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The gravitational mass terms</a:t>
            </a:r>
            <a:endParaRPr lang="en-US" sz="20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</p:spPr>
        <p:txBody>
          <a:bodyPr/>
          <a:lstStyle/>
          <a:p>
            <a:r>
              <a:rPr lang="en-US" sz="3600" dirty="0" smtClean="0"/>
              <a:t>Cosmological perturbations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3696" y="1870483"/>
            <a:ext cx="4616482" cy="4972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04177" y="2458837"/>
            <a:ext cx="529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  <a:r>
              <a:rPr lang="en-US" dirty="0" smtClean="0"/>
              <a:t>nd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3695" y="2878208"/>
            <a:ext cx="4716486" cy="37731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17226" y="3386951"/>
            <a:ext cx="416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 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23716" y="3764766"/>
            <a:ext cx="2676429" cy="3920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20034" y="4581393"/>
            <a:ext cx="6157947" cy="99979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54346" y="5714324"/>
            <a:ext cx="4194808" cy="86400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69030" y="5939783"/>
            <a:ext cx="726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dirty="0" smtClean="0"/>
              <a:t>here </a:t>
            </a:r>
            <a:endParaRPr lang="en-US" dirty="0"/>
          </a:p>
        </p:txBody>
      </p:sp>
      <p:sp>
        <p:nvSpPr>
          <p:cNvPr id="15" name="Oval Callout 14"/>
          <p:cNvSpPr/>
          <p:nvPr/>
        </p:nvSpPr>
        <p:spPr>
          <a:xfrm>
            <a:off x="6014047" y="3255527"/>
            <a:ext cx="2927868" cy="1536233"/>
          </a:xfrm>
          <a:prstGeom prst="wedgeEllipseCallout">
            <a:avLst>
              <a:gd name="adj1" fmla="val -65611"/>
              <a:gd name="adj2" fmla="val 6583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It does not contribute to the </a:t>
            </a:r>
            <a:r>
              <a:rPr lang="en-US" dirty="0" err="1" smtClean="0"/>
              <a:t>eom</a:t>
            </a:r>
            <a:r>
              <a:rPr lang="en-US" dirty="0" smtClean="0"/>
              <a:t> of  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No kinetic terms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3330" y="4025933"/>
            <a:ext cx="244660" cy="34951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07780" y="4055215"/>
            <a:ext cx="320233" cy="32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140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80108"/>
            <a:ext cx="7313613" cy="4311092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000" dirty="0" smtClean="0"/>
              <a:t>No kinetic terms but non</a:t>
            </a:r>
            <a:r>
              <a:rPr lang="en-US" sz="2000" dirty="0"/>
              <a:t>–</a:t>
            </a:r>
            <a:r>
              <a:rPr lang="en-US" sz="2000" dirty="0" smtClean="0"/>
              <a:t>vanishing mass terms</a:t>
            </a:r>
          </a:p>
          <a:p>
            <a:pPr lvl="1">
              <a:buFont typeface="Arial"/>
              <a:buChar char="•"/>
            </a:pPr>
            <a:endParaRPr lang="en-US" sz="2000" dirty="0"/>
          </a:p>
          <a:p>
            <a:pPr lvl="1">
              <a:buFont typeface="Arial"/>
              <a:buChar char="•"/>
            </a:pPr>
            <a:endParaRPr lang="en-US" sz="2000" dirty="0" smtClean="0"/>
          </a:p>
          <a:p>
            <a:pPr marL="457200" lvl="1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Finally we get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2000" dirty="0" smtClean="0"/>
          </a:p>
          <a:p>
            <a:pPr lvl="2">
              <a:buFont typeface="Arial"/>
              <a:buChar char="•"/>
            </a:pPr>
            <a:r>
              <a:rPr lang="en-US" dirty="0" smtClean="0"/>
              <a:t> Scalar &amp; vector = GR</a:t>
            </a:r>
          </a:p>
          <a:p>
            <a:pPr lvl="2">
              <a:buFont typeface="Arial"/>
              <a:buChar char="•"/>
            </a:pPr>
            <a:r>
              <a:rPr lang="en-US" dirty="0" smtClean="0"/>
              <a:t>Time dependent mass of gravitational waves  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</p:spPr>
        <p:txBody>
          <a:bodyPr/>
          <a:lstStyle/>
          <a:p>
            <a:r>
              <a:rPr lang="en-US" sz="3600" dirty="0" smtClean="0"/>
              <a:t>Cosmological perturbations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15385" y="2048723"/>
            <a:ext cx="2504739" cy="4055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90131" y="2048723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Integrated out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C"/>
              </a:clrFrom>
              <a:clrTo>
                <a:srgbClr val="FFF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5050" y="3151896"/>
            <a:ext cx="5250144" cy="5372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2717" y="4724252"/>
            <a:ext cx="4194808" cy="864005"/>
          </a:xfrm>
          <a:prstGeom prst="rect">
            <a:avLst/>
          </a:prstGeom>
        </p:spPr>
      </p:pic>
      <p:sp>
        <p:nvSpPr>
          <p:cNvPr id="10" name="Cloud 9"/>
          <p:cNvSpPr/>
          <p:nvPr/>
        </p:nvSpPr>
        <p:spPr>
          <a:xfrm>
            <a:off x="2015385" y="5680414"/>
            <a:ext cx="2224731" cy="860063"/>
          </a:xfrm>
          <a:prstGeom prst="cloud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+</a:t>
            </a:r>
          </a:p>
          <a:p>
            <a:pPr algn="ctr"/>
            <a:r>
              <a:rPr lang="en-US" dirty="0" smtClean="0"/>
              <a:t>Suppression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20124" y="5915779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</a:t>
            </a:r>
            <a:endParaRPr lang="en-US" dirty="0"/>
          </a:p>
        </p:txBody>
      </p:sp>
      <p:sp>
        <p:nvSpPr>
          <p:cNvPr id="12" name="Cloud 11"/>
          <p:cNvSpPr/>
          <p:nvPr/>
        </p:nvSpPr>
        <p:spPr>
          <a:xfrm>
            <a:off x="5258073" y="5588257"/>
            <a:ext cx="2224731" cy="860063"/>
          </a:xfrm>
          <a:prstGeom prst="cloud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–</a:t>
            </a:r>
            <a:endParaRPr lang="en-US" dirty="0" smtClean="0"/>
          </a:p>
          <a:p>
            <a:pPr algn="ctr"/>
            <a:r>
              <a:rPr lang="en-US" dirty="0" smtClean="0"/>
              <a:t>Instability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48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71600"/>
            <a:ext cx="7313613" cy="4419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An example</a:t>
            </a:r>
            <a:endParaRPr lang="en-US" sz="3600" dirty="0"/>
          </a:p>
          <a:p>
            <a:endParaRPr lang="en-US" sz="3600" dirty="0" smtClean="0"/>
          </a:p>
          <a:p>
            <a:pPr lvl="1">
              <a:buFont typeface="Arial"/>
              <a:buChar char="•"/>
            </a:pPr>
            <a:r>
              <a:rPr lang="en-US" sz="1800" dirty="0" smtClean="0"/>
              <a:t>The quadratic order of tensor perturbation is </a:t>
            </a:r>
            <a:endParaRPr lang="en-US" sz="18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</p:spPr>
        <p:txBody>
          <a:bodyPr/>
          <a:lstStyle/>
          <a:p>
            <a:r>
              <a:rPr lang="en-US" sz="3600" dirty="0" smtClean="0"/>
              <a:t>Cosmological perturbations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0036" y="1839018"/>
            <a:ext cx="5710156" cy="5745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6469" y="3028300"/>
            <a:ext cx="5560116" cy="4824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0533" y="3645476"/>
            <a:ext cx="1375637" cy="4771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93952" y="3665027"/>
            <a:ext cx="726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where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884738" y="4152851"/>
            <a:ext cx="2096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Harmonic expansion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clrChange>
              <a:clrFrom>
                <a:srgbClr val="FEFFFC"/>
              </a:clrFrom>
              <a:clrTo>
                <a:srgbClr val="FEF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5226" y="4522183"/>
            <a:ext cx="1940944" cy="48977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7953" y="5496698"/>
            <a:ext cx="3568265" cy="58900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76469" y="5011954"/>
            <a:ext cx="3818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The equation of motion of tensor mode</a:t>
            </a:r>
            <a:endParaRPr lang="en-US" dirty="0"/>
          </a:p>
        </p:txBody>
      </p:sp>
      <p:sp>
        <p:nvSpPr>
          <p:cNvPr id="14" name="Oval Callout 13"/>
          <p:cNvSpPr/>
          <p:nvPr/>
        </p:nvSpPr>
        <p:spPr>
          <a:xfrm>
            <a:off x="6086217" y="3645476"/>
            <a:ext cx="2914159" cy="1735810"/>
          </a:xfrm>
          <a:prstGeom prst="wedgeEllipseCallout">
            <a:avLst>
              <a:gd name="adj1" fmla="val -71738"/>
              <a:gd name="adj2" fmla="val 57855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</a:t>
            </a:r>
            <a:r>
              <a:rPr lang="en-US" dirty="0" smtClean="0"/>
              <a:t>eviation </a:t>
            </a:r>
            <a:r>
              <a:rPr lang="en-US" dirty="0"/>
              <a:t>from scale </a:t>
            </a:r>
            <a:r>
              <a:rPr lang="en-US" dirty="0" smtClean="0"/>
              <a:t>invariance…</a:t>
            </a:r>
          </a:p>
          <a:p>
            <a:pPr algn="ctr"/>
            <a:r>
              <a:rPr lang="en-US" sz="1600" dirty="0" smtClean="0"/>
              <a:t>DECIGO, BBO, LISA…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209870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0" y="1371600"/>
            <a:ext cx="7902222" cy="4419600"/>
          </a:xfrm>
        </p:spPr>
        <p:txBody>
          <a:bodyPr/>
          <a:lstStyle/>
          <a:p>
            <a:r>
              <a:rPr lang="en-US" altLang="zh-CN" sz="2000" dirty="0" smtClean="0"/>
              <a:t>For the mode we interest nowadays</a:t>
            </a:r>
          </a:p>
          <a:p>
            <a:endParaRPr lang="en-US" altLang="zh-CN" dirty="0" smtClean="0"/>
          </a:p>
          <a:p>
            <a:pPr>
              <a:buNone/>
            </a:pPr>
            <a:r>
              <a:rPr lang="en-US" altLang="zh-CN" sz="2000" dirty="0" smtClean="0"/>
              <a:t>      small scale mode,                         no differ from GR; </a:t>
            </a:r>
          </a:p>
          <a:p>
            <a:pPr>
              <a:buNone/>
            </a:pPr>
            <a:r>
              <a:rPr lang="en-US" altLang="zh-CN" sz="2000" dirty="0" smtClean="0"/>
              <a:t>      large scale mode,                          gets extra suppression.</a:t>
            </a:r>
            <a:endParaRPr lang="zh-CN" altLang="en-US" sz="20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</p:spPr>
        <p:txBody>
          <a:bodyPr/>
          <a:lstStyle/>
          <a:p>
            <a:r>
              <a:rPr lang="en-US" sz="3600" dirty="0" smtClean="0"/>
              <a:t>Cosmological perturbations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72066" y="1859140"/>
            <a:ext cx="362902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19992" y="2525890"/>
            <a:ext cx="1278571" cy="34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19992" y="3040240"/>
            <a:ext cx="1278571" cy="38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3592690"/>
            <a:ext cx="6022139" cy="2817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6457244" y="5249333"/>
            <a:ext cx="1964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upcoming paper </a:t>
            </a:r>
            <a:endParaRPr lang="zh-CN" alt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0" y="1371600"/>
            <a:ext cx="7313613" cy="4419600"/>
          </a:xfrm>
        </p:spPr>
        <p:txBody>
          <a:bodyPr>
            <a:normAutofit/>
          </a:bodyPr>
          <a:lstStyle/>
          <a:p>
            <a:r>
              <a:rPr lang="en-US" altLang="zh-CN" sz="2000" dirty="0" smtClean="0"/>
              <a:t>B mode spectrum on </a:t>
            </a:r>
            <a:r>
              <a:rPr lang="en-US" altLang="zh-CN" sz="2000" dirty="0" smtClean="0"/>
              <a:t>CMB</a:t>
            </a:r>
          </a:p>
          <a:p>
            <a:pPr>
              <a:buNone/>
            </a:pPr>
            <a:r>
              <a:rPr lang="en-US" altLang="zh-CN" sz="2000" dirty="0" smtClean="0"/>
              <a:t> </a:t>
            </a:r>
            <a:r>
              <a:rPr lang="en-US" altLang="zh-CN" sz="2000" dirty="0" smtClean="0"/>
              <a:t>       [0907.1658] S. </a:t>
            </a:r>
            <a:r>
              <a:rPr lang="en-US" altLang="zh-CN" sz="2000" dirty="0" err="1" smtClean="0"/>
              <a:t>Dubovsky</a:t>
            </a:r>
            <a:r>
              <a:rPr lang="en-US" altLang="zh-CN" sz="2000" dirty="0" smtClean="0"/>
              <a:t> &amp; A. </a:t>
            </a:r>
            <a:r>
              <a:rPr lang="en-US" altLang="zh-CN" sz="2000" dirty="0" err="1" smtClean="0"/>
              <a:t>Starobinsky</a:t>
            </a:r>
            <a:r>
              <a:rPr lang="en-US" altLang="zh-CN" sz="2000" smtClean="0"/>
              <a:t> …..</a:t>
            </a:r>
            <a:endParaRPr lang="zh-CN" altLang="en-US" sz="20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</p:spPr>
        <p:txBody>
          <a:bodyPr/>
          <a:lstStyle/>
          <a:p>
            <a:r>
              <a:rPr lang="en-US" sz="3600" dirty="0" smtClean="0"/>
              <a:t>Cosmological perturbations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1916" y="2358189"/>
            <a:ext cx="5763126" cy="3788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</p:spPr>
        <p:txBody>
          <a:bodyPr/>
          <a:lstStyle/>
          <a:p>
            <a:r>
              <a:rPr lang="en-US" sz="3600" dirty="0" smtClean="0"/>
              <a:t>Cosmological perturbations</a:t>
            </a:r>
            <a:endParaRPr lang="en-US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045930"/>
            <a:ext cx="413385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708484" y="5057455"/>
            <a:ext cx="2651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B mode spectrum on CMB</a:t>
            </a:r>
            <a:endParaRPr lang="zh-CN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9129" y="2455636"/>
            <a:ext cx="17811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364247" y="3729788"/>
            <a:ext cx="35752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zh-CN" sz="2000" dirty="0" smtClean="0"/>
              <a:t> The plateau?</a:t>
            </a:r>
          </a:p>
          <a:p>
            <a:pPr>
              <a:buFont typeface="Wingdings" pitchFamily="2" charset="2"/>
              <a:buChar char="l"/>
            </a:pPr>
            <a:r>
              <a:rPr lang="en-US" altLang="zh-CN" sz="2000" dirty="0" smtClean="0"/>
              <a:t> </a:t>
            </a:r>
            <a:r>
              <a:rPr lang="en-US" altLang="zh-CN" sz="2000" dirty="0" smtClean="0"/>
              <a:t>Combining CMB and late time evolution experiment… </a:t>
            </a:r>
          </a:p>
          <a:p>
            <a:r>
              <a:rPr lang="en-US" altLang="zh-CN" sz="2000" dirty="0" smtClean="0"/>
              <a:t> </a:t>
            </a:r>
            <a:r>
              <a:rPr lang="en-US" altLang="zh-CN" sz="2000" dirty="0" smtClean="0"/>
              <a:t>    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/>
              <a:buChar char="•"/>
            </a:pPr>
            <a:r>
              <a:rPr lang="en-US" sz="2000" dirty="0" smtClean="0"/>
              <a:t>Vector perturbations</a:t>
            </a:r>
            <a:endParaRPr lang="en-US" sz="2000" dirty="0"/>
          </a:p>
          <a:p>
            <a:pPr lvl="1">
              <a:buFont typeface="Arial"/>
              <a:buChar char="•"/>
            </a:pPr>
            <a:endParaRPr lang="en-US" sz="2000" dirty="0" smtClean="0"/>
          </a:p>
          <a:p>
            <a:pPr lvl="1">
              <a:buFont typeface="Arial"/>
              <a:buChar char="•"/>
            </a:pPr>
            <a:endParaRPr lang="en-US" sz="2000" dirty="0"/>
          </a:p>
          <a:p>
            <a:pPr lvl="1">
              <a:buFont typeface="Arial"/>
              <a:buChar char="•"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sz="2000" dirty="0" smtClean="0"/>
              <a:t> </a:t>
            </a:r>
            <a:r>
              <a:rPr lang="en-US" sz="2000" dirty="0"/>
              <a:t>Varying this action with respect to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</p:spPr>
        <p:txBody>
          <a:bodyPr/>
          <a:lstStyle/>
          <a:p>
            <a:r>
              <a:rPr lang="en-US" sz="3600" dirty="0" smtClean="0"/>
              <a:t>Cosmological perturbations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4264" y="2251511"/>
            <a:ext cx="5805395" cy="9057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8332" y="3348832"/>
            <a:ext cx="353352" cy="3379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26239" y="3838018"/>
            <a:ext cx="1532093" cy="5421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12297" y="4457771"/>
            <a:ext cx="4477668" cy="5717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33508" y="5029535"/>
            <a:ext cx="2544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Kinetic term vanishes and 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33508" y="5581884"/>
            <a:ext cx="6591541" cy="41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462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1482"/>
            <a:ext cx="7313613" cy="4339718"/>
          </a:xfrm>
        </p:spPr>
        <p:txBody>
          <a:bodyPr>
            <a:normAutofit/>
          </a:bodyPr>
          <a:lstStyle/>
          <a:p>
            <a:pPr lvl="1">
              <a:buFont typeface="Arial"/>
              <a:buChar char="•"/>
            </a:pPr>
            <a:r>
              <a:rPr lang="en-US" sz="2000" dirty="0" smtClean="0"/>
              <a:t>Scalar perturbation</a:t>
            </a:r>
            <a:endParaRPr lang="en-US" sz="20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</p:spPr>
        <p:txBody>
          <a:bodyPr/>
          <a:lstStyle/>
          <a:p>
            <a:r>
              <a:rPr lang="en-US" sz="3600" dirty="0" smtClean="0"/>
              <a:t>Cosmological perturbations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64580" y="1813505"/>
            <a:ext cx="6598238" cy="3776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3718" y="5183205"/>
            <a:ext cx="4191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4178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71600"/>
            <a:ext cx="7313613" cy="441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    rewrite it in terms of gauge invariant form, we get </a:t>
            </a:r>
            <a:r>
              <a:rPr lang="en-US" sz="2000" dirty="0" err="1" smtClean="0"/>
              <a:t>EoM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</p:spPr>
        <p:txBody>
          <a:bodyPr/>
          <a:lstStyle/>
          <a:p>
            <a:r>
              <a:rPr lang="en-US" sz="3600" dirty="0" smtClean="0"/>
              <a:t>Cosmological perturbations</a:t>
            </a:r>
            <a:endParaRPr lang="en-US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6923" y="1910428"/>
            <a:ext cx="6349650" cy="15962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36923" y="3689184"/>
            <a:ext cx="3852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Substitute them into the action, we have 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7238" y="4171411"/>
            <a:ext cx="6309335" cy="5948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clrChange>
              <a:clrFrom>
                <a:srgbClr val="FEFFFC"/>
              </a:clrFrom>
              <a:clrTo>
                <a:srgbClr val="FEFF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6923" y="4766273"/>
            <a:ext cx="6027128" cy="4107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40286" y="5295544"/>
            <a:ext cx="2865899" cy="58637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50560" y="5987363"/>
            <a:ext cx="3479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Here Q is Sasaki-</a:t>
            </a:r>
            <a:r>
              <a:rPr lang="en-US" dirty="0" err="1" smtClean="0"/>
              <a:t>Mukhanov</a:t>
            </a:r>
            <a:r>
              <a:rPr lang="en-US" dirty="0" smtClean="0"/>
              <a:t> variable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29660" y="5877269"/>
            <a:ext cx="2961260" cy="63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760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81721"/>
            <a:ext cx="7313613" cy="430947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sz="2000" dirty="0" smtClean="0"/>
              <a:t>and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This result </a:t>
            </a:r>
            <a:r>
              <a:rPr lang="en-US" sz="2000" dirty="0"/>
              <a:t>agrees with the standard results in GR </a:t>
            </a:r>
            <a:r>
              <a:rPr lang="en-US" sz="2000" dirty="0" smtClean="0"/>
              <a:t>coupled to the same scalar matter.</a:t>
            </a:r>
            <a:endParaRPr lang="en-US" sz="20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</p:spPr>
        <p:txBody>
          <a:bodyPr/>
          <a:lstStyle/>
          <a:p>
            <a:r>
              <a:rPr lang="en-US" sz="3600" dirty="0" smtClean="0"/>
              <a:t>Cosmological perturbations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45211" y="2060149"/>
            <a:ext cx="5109956" cy="6656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5842" y="2860121"/>
            <a:ext cx="6037207" cy="7362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59851" y="4586280"/>
            <a:ext cx="6349650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Remarks: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Strong coupling or non dynamical? This is the question!</a:t>
            </a:r>
          </a:p>
          <a:p>
            <a:pPr marL="742950" lvl="1" indent="-285750">
              <a:buFont typeface="Arial"/>
              <a:buChar char="•"/>
            </a:pPr>
            <a:endParaRPr lang="en-US" sz="900" dirty="0" smtClean="0"/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                                    </a:t>
            </a:r>
            <a:r>
              <a:rPr lang="en-US" dirty="0" err="1" smtClean="0"/>
              <a:t>lorentz</a:t>
            </a:r>
            <a:r>
              <a:rPr lang="en-US" dirty="0" smtClean="0"/>
              <a:t> violation </a:t>
            </a:r>
          </a:p>
          <a:p>
            <a:pPr marL="742950" lvl="1" indent="-285750">
              <a:buFont typeface="Arial"/>
              <a:buChar char="•"/>
            </a:pPr>
            <a:endParaRPr lang="en-US" sz="900" dirty="0" smtClean="0"/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Higuchi bound                         is not applicable. 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27575" y="5704353"/>
            <a:ext cx="1239704" cy="3348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5842" y="5312481"/>
            <a:ext cx="1403449" cy="391872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>
            <a:off x="3527575" y="5473296"/>
            <a:ext cx="507860" cy="6047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94467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The nonlinear massive gravity theory</a:t>
            </a:r>
          </a:p>
          <a:p>
            <a:r>
              <a:rPr lang="en-US" sz="2000" dirty="0" smtClean="0"/>
              <a:t>Self accelerating solutions in the open FRW universe</a:t>
            </a:r>
          </a:p>
          <a:p>
            <a:r>
              <a:rPr lang="en-US" sz="2000" dirty="0" smtClean="0"/>
              <a:t>Cosmological perturbations</a:t>
            </a:r>
          </a:p>
          <a:p>
            <a:r>
              <a:rPr lang="en-US" sz="2000" dirty="0" smtClean="0"/>
              <a:t>Upcoming projects</a:t>
            </a:r>
          </a:p>
          <a:p>
            <a:pPr lvl="1">
              <a:buFont typeface="Arial"/>
              <a:buChar char="•"/>
            </a:pPr>
            <a:r>
              <a:rPr lang="en-US" sz="1800" dirty="0" smtClean="0"/>
              <a:t>Late time energy spectrum of gravitational waves;</a:t>
            </a:r>
          </a:p>
          <a:p>
            <a:pPr lvl="1">
              <a:buFont typeface="Arial"/>
              <a:buChar char="•"/>
            </a:pPr>
            <a:r>
              <a:rPr lang="en-US" sz="1800" dirty="0" smtClean="0"/>
              <a:t>Non linear behavior;</a:t>
            </a:r>
          </a:p>
          <a:p>
            <a:pPr lvl="1">
              <a:buFont typeface="Arial"/>
              <a:buChar char="•"/>
            </a:pPr>
            <a:r>
              <a:rPr lang="en-US" sz="1800" dirty="0" smtClean="0"/>
              <a:t>The stability against heavy gravitational source;</a:t>
            </a:r>
          </a:p>
          <a:p>
            <a:pPr lvl="1">
              <a:buFont typeface="Arial"/>
              <a:buChar char="•"/>
            </a:pPr>
            <a:r>
              <a:rPr lang="en-US" sz="1800" dirty="0" smtClean="0"/>
              <a:t>…</a:t>
            </a:r>
          </a:p>
          <a:p>
            <a:pPr marL="457200" lvl="1" indent="0">
              <a:buNone/>
            </a:pPr>
            <a:r>
              <a:rPr lang="en-US" sz="1800" dirty="0"/>
              <a:t>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</p:spPr>
        <p:txBody>
          <a:bodyPr/>
          <a:lstStyle/>
          <a:p>
            <a:r>
              <a:rPr lang="en-US" sz="3600" dirty="0" smtClean="0"/>
              <a:t>Conclusion and discussion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41063221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87900" y="1812746"/>
            <a:ext cx="8431303" cy="2209800"/>
          </a:xfrm>
        </p:spPr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50085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11273</TotalTime>
  <Words>718</Words>
  <Application>Microsoft Macintosh PowerPoint</Application>
  <PresentationFormat>全屏显示(4:3)</PresentationFormat>
  <Paragraphs>197</Paragraphs>
  <Slides>29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0" baseType="lpstr">
      <vt:lpstr>Inkwell</vt:lpstr>
      <vt:lpstr>Self–accelerating universe from nonlinear massive gravity</vt:lpstr>
      <vt:lpstr>Outline</vt:lpstr>
      <vt:lpstr>Introduction</vt:lpstr>
      <vt:lpstr>Introduction </vt:lpstr>
      <vt:lpstr>Introdction</vt:lpstr>
      <vt:lpstr>Introduction</vt:lpstr>
      <vt:lpstr>Introduction </vt:lpstr>
      <vt:lpstr>Self–accelerating solutions A.Emir Gumrukcuoglu, Chunshan Lin, Shinji Mukohyama arXiv:1109.3845 </vt:lpstr>
      <vt:lpstr>Self–accelerating solutions</vt:lpstr>
      <vt:lpstr>Self–accelerating solutions</vt:lpstr>
      <vt:lpstr>Self–accelerating solutions</vt:lpstr>
      <vt:lpstr>Self–accelerating solutions</vt:lpstr>
      <vt:lpstr>Self–accelerating solutions</vt:lpstr>
      <vt:lpstr>Self–accelerating solutions</vt:lpstr>
      <vt:lpstr>Cosmological perturbations</vt:lpstr>
      <vt:lpstr>Cosmological perturbations</vt:lpstr>
      <vt:lpstr>Cosmological perturbations</vt:lpstr>
      <vt:lpstr>Cosmological perturbations</vt:lpstr>
      <vt:lpstr>Cosmological perturbations</vt:lpstr>
      <vt:lpstr>Cosmological perturbations</vt:lpstr>
      <vt:lpstr>Cosmological perturbations</vt:lpstr>
      <vt:lpstr>Cosmological perturbations</vt:lpstr>
      <vt:lpstr>Cosmological perturbations</vt:lpstr>
      <vt:lpstr>Cosmological perturbations</vt:lpstr>
      <vt:lpstr>Cosmological perturbations</vt:lpstr>
      <vt:lpstr>Cosmological perturbations</vt:lpstr>
      <vt:lpstr>Cosmological perturbations</vt:lpstr>
      <vt:lpstr>Conclusion and discussion</vt:lpstr>
      <vt:lpstr>幻灯片 29</vt:lpstr>
    </vt:vector>
  </TitlesOfParts>
  <Company>IPMU@University of Tokyo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Self-accelerating universe in nonlinear massive gravity</dc:title>
  <dc:creator>Chunshan Lin</dc:creator>
  <cp:lastModifiedBy>Thinkpad</cp:lastModifiedBy>
  <cp:revision>88</cp:revision>
  <cp:lastPrinted>2011-11-24T16:04:27Z</cp:lastPrinted>
  <dcterms:created xsi:type="dcterms:W3CDTF">2011-11-21T04:23:57Z</dcterms:created>
  <dcterms:modified xsi:type="dcterms:W3CDTF">2012-02-23T07:41:53Z</dcterms:modified>
</cp:coreProperties>
</file>