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8" r:id="rId4"/>
  </p:sldMasterIdLst>
  <p:notesMasterIdLst>
    <p:notesMasterId r:id="rId41"/>
  </p:notesMasterIdLst>
  <p:sldIdLst>
    <p:sldId id="256" r:id="rId5"/>
    <p:sldId id="257" r:id="rId6"/>
    <p:sldId id="258" r:id="rId7"/>
    <p:sldId id="284" r:id="rId8"/>
    <p:sldId id="259" r:id="rId9"/>
    <p:sldId id="262" r:id="rId10"/>
    <p:sldId id="263" r:id="rId11"/>
    <p:sldId id="278" r:id="rId12"/>
    <p:sldId id="281" r:id="rId13"/>
    <p:sldId id="261" r:id="rId14"/>
    <p:sldId id="286" r:id="rId15"/>
    <p:sldId id="283" r:id="rId16"/>
    <p:sldId id="264" r:id="rId17"/>
    <p:sldId id="294" r:id="rId18"/>
    <p:sldId id="265" r:id="rId19"/>
    <p:sldId id="266" r:id="rId20"/>
    <p:sldId id="267" r:id="rId21"/>
    <p:sldId id="269" r:id="rId22"/>
    <p:sldId id="268" r:id="rId23"/>
    <p:sldId id="270" r:id="rId24"/>
    <p:sldId id="282" r:id="rId25"/>
    <p:sldId id="271" r:id="rId26"/>
    <p:sldId id="272" r:id="rId27"/>
    <p:sldId id="280" r:id="rId28"/>
    <p:sldId id="273" r:id="rId29"/>
    <p:sldId id="274" r:id="rId30"/>
    <p:sldId id="260" r:id="rId31"/>
    <p:sldId id="290" r:id="rId32"/>
    <p:sldId id="287" r:id="rId33"/>
    <p:sldId id="288" r:id="rId34"/>
    <p:sldId id="289" r:id="rId35"/>
    <p:sldId id="291" r:id="rId36"/>
    <p:sldId id="293" r:id="rId37"/>
    <p:sldId id="292" r:id="rId38"/>
    <p:sldId id="275" r:id="rId39"/>
    <p:sldId id="279" r:id="rId4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>
      <p:cViewPr varScale="1">
        <p:scale>
          <a:sx n="66" d="100"/>
          <a:sy n="66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image" Target="../media/image34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12" Type="http://schemas.openxmlformats.org/officeDocument/2006/relationships/image" Target="../media/image33.wmf"/><Relationship Id="rId2" Type="http://schemas.openxmlformats.org/officeDocument/2006/relationships/image" Target="../media/image22.wmf"/><Relationship Id="rId1" Type="http://schemas.openxmlformats.org/officeDocument/2006/relationships/image" Target="../media/image23.wmf"/><Relationship Id="rId6" Type="http://schemas.openxmlformats.org/officeDocument/2006/relationships/image" Target="../media/image27.wmf"/><Relationship Id="rId11" Type="http://schemas.openxmlformats.org/officeDocument/2006/relationships/image" Target="../media/image32.wmf"/><Relationship Id="rId5" Type="http://schemas.openxmlformats.org/officeDocument/2006/relationships/image" Target="../media/image26.wmf"/><Relationship Id="rId10" Type="http://schemas.openxmlformats.org/officeDocument/2006/relationships/image" Target="../media/image31.wmf"/><Relationship Id="rId4" Type="http://schemas.openxmlformats.org/officeDocument/2006/relationships/image" Target="../media/image25.wmf"/><Relationship Id="rId9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image" Target="../media/image44.wmf"/><Relationship Id="rId7" Type="http://schemas.openxmlformats.org/officeDocument/2006/relationships/image" Target="../media/image35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22.wmf"/><Relationship Id="rId1" Type="http://schemas.openxmlformats.org/officeDocument/2006/relationships/image" Target="../media/image60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7" Type="http://schemas.openxmlformats.org/officeDocument/2006/relationships/image" Target="../media/image70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4" Type="http://schemas.openxmlformats.org/officeDocument/2006/relationships/image" Target="../media/image6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5" Type="http://schemas.openxmlformats.org/officeDocument/2006/relationships/image" Target="../media/image75.wmf"/><Relationship Id="rId4" Type="http://schemas.openxmlformats.org/officeDocument/2006/relationships/image" Target="../media/image7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4" Type="http://schemas.openxmlformats.org/officeDocument/2006/relationships/image" Target="../media/image7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4" Type="http://schemas.openxmlformats.org/officeDocument/2006/relationships/image" Target="../media/image8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6" Type="http://schemas.openxmlformats.org/officeDocument/2006/relationships/image" Target="../media/image92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6" Type="http://schemas.openxmlformats.org/officeDocument/2006/relationships/image" Target="../media/image98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Relationship Id="rId4" Type="http://schemas.openxmlformats.org/officeDocument/2006/relationships/image" Target="../media/image102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Relationship Id="rId6" Type="http://schemas.openxmlformats.org/officeDocument/2006/relationships/image" Target="../media/image108.wmf"/><Relationship Id="rId5" Type="http://schemas.openxmlformats.org/officeDocument/2006/relationships/image" Target="../media/image107.wmf"/><Relationship Id="rId4" Type="http://schemas.openxmlformats.org/officeDocument/2006/relationships/image" Target="../media/image106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image" Target="../media/image110.wmf"/><Relationship Id="rId1" Type="http://schemas.openxmlformats.org/officeDocument/2006/relationships/image" Target="../media/image109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wmf"/><Relationship Id="rId7" Type="http://schemas.openxmlformats.org/officeDocument/2006/relationships/image" Target="../media/image118.wmf"/><Relationship Id="rId2" Type="http://schemas.openxmlformats.org/officeDocument/2006/relationships/image" Target="../media/image113.wmf"/><Relationship Id="rId1" Type="http://schemas.openxmlformats.org/officeDocument/2006/relationships/image" Target="../media/image112.wmf"/><Relationship Id="rId6" Type="http://schemas.openxmlformats.org/officeDocument/2006/relationships/image" Target="../media/image117.wmf"/><Relationship Id="rId5" Type="http://schemas.openxmlformats.org/officeDocument/2006/relationships/image" Target="../media/image116.wmf"/><Relationship Id="rId4" Type="http://schemas.openxmlformats.org/officeDocument/2006/relationships/image" Target="../media/image115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wmf"/><Relationship Id="rId2" Type="http://schemas.openxmlformats.org/officeDocument/2006/relationships/image" Target="../media/image120.wmf"/><Relationship Id="rId1" Type="http://schemas.openxmlformats.org/officeDocument/2006/relationships/image" Target="../media/image119.wmf"/><Relationship Id="rId5" Type="http://schemas.openxmlformats.org/officeDocument/2006/relationships/image" Target="../media/image123.wmf"/><Relationship Id="rId4" Type="http://schemas.openxmlformats.org/officeDocument/2006/relationships/image" Target="../media/image122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5" Type="http://schemas.openxmlformats.org/officeDocument/2006/relationships/image" Target="../media/image128.wmf"/><Relationship Id="rId4" Type="http://schemas.openxmlformats.org/officeDocument/2006/relationships/image" Target="../media/image12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wmf"/><Relationship Id="rId7" Type="http://schemas.openxmlformats.org/officeDocument/2006/relationships/image" Target="../media/image135.wmf"/><Relationship Id="rId2" Type="http://schemas.openxmlformats.org/officeDocument/2006/relationships/image" Target="../media/image130.wmf"/><Relationship Id="rId1" Type="http://schemas.openxmlformats.org/officeDocument/2006/relationships/image" Target="../media/image129.wmf"/><Relationship Id="rId6" Type="http://schemas.openxmlformats.org/officeDocument/2006/relationships/image" Target="../media/image134.wmf"/><Relationship Id="rId5" Type="http://schemas.openxmlformats.org/officeDocument/2006/relationships/image" Target="../media/image133.wmf"/><Relationship Id="rId4" Type="http://schemas.openxmlformats.org/officeDocument/2006/relationships/image" Target="../media/image132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2" Type="http://schemas.openxmlformats.org/officeDocument/2006/relationships/image" Target="../media/image138.wmf"/><Relationship Id="rId1" Type="http://schemas.openxmlformats.org/officeDocument/2006/relationships/image" Target="../media/image137.wmf"/><Relationship Id="rId4" Type="http://schemas.openxmlformats.org/officeDocument/2006/relationships/image" Target="../media/image140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2" Type="http://schemas.openxmlformats.org/officeDocument/2006/relationships/image" Target="../media/image142.wmf"/><Relationship Id="rId1" Type="http://schemas.openxmlformats.org/officeDocument/2006/relationships/image" Target="../media/image141.wmf"/><Relationship Id="rId6" Type="http://schemas.openxmlformats.org/officeDocument/2006/relationships/image" Target="../media/image146.wmf"/><Relationship Id="rId5" Type="http://schemas.openxmlformats.org/officeDocument/2006/relationships/image" Target="../media/image145.wmf"/><Relationship Id="rId4" Type="http://schemas.openxmlformats.org/officeDocument/2006/relationships/image" Target="../media/image144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7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image" Target="../media/image148.wmf"/><Relationship Id="rId4" Type="http://schemas.openxmlformats.org/officeDocument/2006/relationships/image" Target="../media/image151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wmf"/><Relationship Id="rId2" Type="http://schemas.openxmlformats.org/officeDocument/2006/relationships/image" Target="../media/image153.wmf"/><Relationship Id="rId1" Type="http://schemas.openxmlformats.org/officeDocument/2006/relationships/image" Target="../media/image152.wmf"/><Relationship Id="rId6" Type="http://schemas.openxmlformats.org/officeDocument/2006/relationships/image" Target="../media/image157.wmf"/><Relationship Id="rId5" Type="http://schemas.openxmlformats.org/officeDocument/2006/relationships/image" Target="../media/image156.wmf"/><Relationship Id="rId4" Type="http://schemas.openxmlformats.org/officeDocument/2006/relationships/image" Target="../media/image155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8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wmf"/><Relationship Id="rId2" Type="http://schemas.openxmlformats.org/officeDocument/2006/relationships/image" Target="../media/image160.wmf"/><Relationship Id="rId1" Type="http://schemas.openxmlformats.org/officeDocument/2006/relationships/image" Target="../media/image159.wmf"/><Relationship Id="rId4" Type="http://schemas.openxmlformats.org/officeDocument/2006/relationships/image" Target="../media/image16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E0AE5-8A88-4491-B314-E392052899B1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513CE-C80E-45CF-BCEF-3470B08533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030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995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699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285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070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606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561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022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946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436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40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791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198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331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1150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3273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884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1790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764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5333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6388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513CE-C80E-45CF-BCEF-3470B08533A5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4203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40D7-795B-46DD-964B-437C27519A2A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0704-D8C9-46E2-9184-4595D6803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137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40D7-795B-46DD-964B-437C27519A2A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0704-D8C9-46E2-9184-4595D6803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432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40D7-795B-46DD-964B-437C27519A2A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0704-D8C9-46E2-9184-4595D6803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924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40D7-795B-46DD-964B-437C27519A2A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0704-D8C9-46E2-9184-4595D6803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91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40D7-795B-46DD-964B-437C27519A2A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0704-D8C9-46E2-9184-4595D6803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181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40D7-795B-46DD-964B-437C27519A2A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0704-D8C9-46E2-9184-4595D6803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553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40D7-795B-46DD-964B-437C27519A2A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0704-D8C9-46E2-9184-4595D6803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811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40D7-795B-46DD-964B-437C27519A2A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0704-D8C9-46E2-9184-4595D6803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431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40D7-795B-46DD-964B-437C27519A2A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0704-D8C9-46E2-9184-4595D6803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283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40D7-795B-46DD-964B-437C27519A2A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0704-D8C9-46E2-9184-4595D6803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40D7-795B-46DD-964B-437C27519A2A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B0704-D8C9-46E2-9184-4595D6803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395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914A-7BAB-4E93-A437-27BA6734BDB7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6B77-BD96-4F33-8687-4E56D90B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807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914A-7BAB-4E93-A437-27BA6734BDB7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6B77-BD96-4F33-8687-4E56D90B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0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914A-7BAB-4E93-A437-27BA6734BDB7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6B77-BD96-4F33-8687-4E56D90B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416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914A-7BAB-4E93-A437-27BA6734BDB7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6B77-BD96-4F33-8687-4E56D90B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900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914A-7BAB-4E93-A437-27BA6734BDB7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6B77-BD96-4F33-8687-4E56D90B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9603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914A-7BAB-4E93-A437-27BA6734BDB7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6B77-BD96-4F33-8687-4E56D90B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7159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914A-7BAB-4E93-A437-27BA6734BDB7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6B77-BD96-4F33-8687-4E56D90B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022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914A-7BAB-4E93-A437-27BA6734BDB7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6B77-BD96-4F33-8687-4E56D90B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157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914A-7BAB-4E93-A437-27BA6734BDB7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6B77-BD96-4F33-8687-4E56D90B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714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914A-7BAB-4E93-A437-27BA6734BDB7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6B77-BD96-4F33-8687-4E56D90B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6599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914A-7BAB-4E93-A437-27BA6734BDB7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6B77-BD96-4F33-8687-4E56D90B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6980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37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17903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461791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1789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727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660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73627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75676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127129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8190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9023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9023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4045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295400"/>
            <a:ext cx="3810000" cy="23415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3810000" cy="23415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3789363"/>
            <a:ext cx="3810000" cy="23415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789363"/>
            <a:ext cx="3810000" cy="23415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1184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44AE39-5671-4897-9809-410DB88FD83D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D40CEF-BDE9-4667-894E-09BD6C8334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258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37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17903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461791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178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727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660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73627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75676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127129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8190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9023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9023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4045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295400"/>
            <a:ext cx="3810000" cy="23415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3810000" cy="23415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3789363"/>
            <a:ext cx="3810000" cy="23415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789363"/>
            <a:ext cx="3810000" cy="23415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118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B40D7-795B-46DD-964B-437C27519A2A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B0704-D8C9-46E2-9184-4595D6803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768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1914A-7BAB-4E93-A437-27BA6734BDB7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56B77-BD96-4F33-8687-4E56D90B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85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19"/>
          <p:cNvSpPr>
            <a:spLocks noChangeArrowheads="1"/>
          </p:cNvSpPr>
          <p:nvPr/>
        </p:nvSpPr>
        <p:spPr bwMode="auto">
          <a:xfrm>
            <a:off x="609600" y="957263"/>
            <a:ext cx="8534400" cy="71437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9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/>
          </a:p>
        </p:txBody>
      </p:sp>
      <p:pic>
        <p:nvPicPr>
          <p:cNvPr id="1029" name="图片 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88640"/>
            <a:ext cx="906361" cy="680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120000"/>
        <a:buFont typeface="Wingdings" charset="2"/>
        <a:buChar char="§"/>
        <a:defRPr kumimoji="1"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accent2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accent2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accent2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19"/>
          <p:cNvSpPr>
            <a:spLocks noChangeArrowheads="1"/>
          </p:cNvSpPr>
          <p:nvPr/>
        </p:nvSpPr>
        <p:spPr bwMode="auto">
          <a:xfrm>
            <a:off x="609600" y="957263"/>
            <a:ext cx="8534400" cy="71437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9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/>
          </a:p>
        </p:txBody>
      </p:sp>
      <p:pic>
        <p:nvPicPr>
          <p:cNvPr id="1029" name="图片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879262" cy="66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120000"/>
        <a:buFont typeface="Wingdings" charset="2"/>
        <a:buChar char="§"/>
        <a:defRPr kumimoji="1"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accent2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accent2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accent2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7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5" Type="http://schemas.openxmlformats.org/officeDocument/2006/relationships/image" Target="../media/image8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Relationship Id="rId1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4.wmf"/><Relationship Id="rId4" Type="http://schemas.openxmlformats.org/officeDocument/2006/relationships/image" Target="../media/image15.png"/><Relationship Id="rId9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20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22.wmf"/><Relationship Id="rId2" Type="http://schemas.openxmlformats.org/officeDocument/2006/relationships/slideLayout" Target="../slideLayouts/slideLayout37.xml"/><Relationship Id="rId16" Type="http://schemas.openxmlformats.org/officeDocument/2006/relationships/oleObject" Target="../embeddings/oleObject19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1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26.wmf"/><Relationship Id="rId18" Type="http://schemas.openxmlformats.org/officeDocument/2006/relationships/oleObject" Target="../embeddings/oleObject27.bin"/><Relationship Id="rId26" Type="http://schemas.openxmlformats.org/officeDocument/2006/relationships/oleObject" Target="../embeddings/oleObject31.bin"/><Relationship Id="rId3" Type="http://schemas.openxmlformats.org/officeDocument/2006/relationships/notesSlide" Target="../notesSlides/notesSlide6.xml"/><Relationship Id="rId21" Type="http://schemas.openxmlformats.org/officeDocument/2006/relationships/image" Target="../media/image30.wmf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24.bin"/><Relationship Id="rId17" Type="http://schemas.openxmlformats.org/officeDocument/2006/relationships/image" Target="../media/image28.wmf"/><Relationship Id="rId25" Type="http://schemas.openxmlformats.org/officeDocument/2006/relationships/image" Target="../media/image32.wmf"/><Relationship Id="rId2" Type="http://schemas.openxmlformats.org/officeDocument/2006/relationships/slideLayout" Target="../slideLayouts/slideLayout37.xml"/><Relationship Id="rId16" Type="http://schemas.openxmlformats.org/officeDocument/2006/relationships/oleObject" Target="../embeddings/oleObject26.bin"/><Relationship Id="rId20" Type="http://schemas.openxmlformats.org/officeDocument/2006/relationships/oleObject" Target="../embeddings/oleObject28.bin"/><Relationship Id="rId29" Type="http://schemas.openxmlformats.org/officeDocument/2006/relationships/image" Target="../media/image34.wmf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5.wmf"/><Relationship Id="rId24" Type="http://schemas.openxmlformats.org/officeDocument/2006/relationships/oleObject" Target="../embeddings/oleObject30.bin"/><Relationship Id="rId5" Type="http://schemas.openxmlformats.org/officeDocument/2006/relationships/image" Target="../media/image23.wmf"/><Relationship Id="rId15" Type="http://schemas.openxmlformats.org/officeDocument/2006/relationships/image" Target="../media/image27.wmf"/><Relationship Id="rId23" Type="http://schemas.openxmlformats.org/officeDocument/2006/relationships/image" Target="../media/image31.wmf"/><Relationship Id="rId28" Type="http://schemas.openxmlformats.org/officeDocument/2006/relationships/oleObject" Target="../embeddings/oleObject32.bin"/><Relationship Id="rId10" Type="http://schemas.openxmlformats.org/officeDocument/2006/relationships/oleObject" Target="../embeddings/oleObject23.bin"/><Relationship Id="rId19" Type="http://schemas.openxmlformats.org/officeDocument/2006/relationships/image" Target="../media/image29.w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4.wmf"/><Relationship Id="rId14" Type="http://schemas.openxmlformats.org/officeDocument/2006/relationships/oleObject" Target="../embeddings/oleObject25.bin"/><Relationship Id="rId22" Type="http://schemas.openxmlformats.org/officeDocument/2006/relationships/oleObject" Target="../embeddings/oleObject29.bin"/><Relationship Id="rId27" Type="http://schemas.openxmlformats.org/officeDocument/2006/relationships/image" Target="../media/image3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39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6.wmf"/><Relationship Id="rId12" Type="http://schemas.openxmlformats.org/officeDocument/2006/relationships/oleObject" Target="../embeddings/oleObject37.bin"/><Relationship Id="rId17" Type="http://schemas.openxmlformats.org/officeDocument/2006/relationships/image" Target="../media/image41.wmf"/><Relationship Id="rId2" Type="http://schemas.openxmlformats.org/officeDocument/2006/relationships/slideLayout" Target="../slideLayouts/slideLayout37.xml"/><Relationship Id="rId16" Type="http://schemas.openxmlformats.org/officeDocument/2006/relationships/oleObject" Target="../embeddings/oleObject39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38.wmf"/><Relationship Id="rId5" Type="http://schemas.openxmlformats.org/officeDocument/2006/relationships/image" Target="../media/image35.wmf"/><Relationship Id="rId15" Type="http://schemas.openxmlformats.org/officeDocument/2006/relationships/image" Target="../media/image40.w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37.wmf"/><Relationship Id="rId14" Type="http://schemas.openxmlformats.org/officeDocument/2006/relationships/oleObject" Target="../embeddings/oleObject3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47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3.wmf"/><Relationship Id="rId12" Type="http://schemas.openxmlformats.org/officeDocument/2006/relationships/oleObject" Target="../embeddings/oleObject44.bin"/><Relationship Id="rId17" Type="http://schemas.openxmlformats.org/officeDocument/2006/relationships/image" Target="../media/image35.wmf"/><Relationship Id="rId2" Type="http://schemas.openxmlformats.org/officeDocument/2006/relationships/slideLayout" Target="../slideLayouts/slideLayout37.xml"/><Relationship Id="rId16" Type="http://schemas.openxmlformats.org/officeDocument/2006/relationships/oleObject" Target="../embeddings/oleObject46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45.wmf"/><Relationship Id="rId5" Type="http://schemas.openxmlformats.org/officeDocument/2006/relationships/image" Target="../media/image42.wmf"/><Relationship Id="rId15" Type="http://schemas.openxmlformats.org/officeDocument/2006/relationships/image" Target="../media/image47.wmf"/><Relationship Id="rId10" Type="http://schemas.openxmlformats.org/officeDocument/2006/relationships/oleObject" Target="../embeddings/oleObject43.bin"/><Relationship Id="rId19" Type="http://schemas.openxmlformats.org/officeDocument/2006/relationships/image" Target="../media/image48.w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44.wmf"/><Relationship Id="rId14" Type="http://schemas.openxmlformats.org/officeDocument/2006/relationships/oleObject" Target="../embeddings/oleObject45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53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52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52.wmf"/><Relationship Id="rId5" Type="http://schemas.openxmlformats.org/officeDocument/2006/relationships/image" Target="../media/image49.wmf"/><Relationship Id="rId15" Type="http://schemas.openxmlformats.org/officeDocument/2006/relationships/image" Target="../media/image54.w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53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59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58.bin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5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5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13" Type="http://schemas.openxmlformats.org/officeDocument/2006/relationships/image" Target="../media/image63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63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62.wmf"/><Relationship Id="rId5" Type="http://schemas.openxmlformats.org/officeDocument/2006/relationships/image" Target="../media/image60.wmf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9.bin"/><Relationship Id="rId9" Type="http://schemas.openxmlformats.org/officeDocument/2006/relationships/image" Target="../media/image6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13" Type="http://schemas.openxmlformats.org/officeDocument/2006/relationships/image" Target="../media/image68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5.wmf"/><Relationship Id="rId12" Type="http://schemas.openxmlformats.org/officeDocument/2006/relationships/oleObject" Target="../embeddings/oleObject68.bin"/><Relationship Id="rId17" Type="http://schemas.openxmlformats.org/officeDocument/2006/relationships/image" Target="../media/image70.wmf"/><Relationship Id="rId2" Type="http://schemas.openxmlformats.org/officeDocument/2006/relationships/slideLayout" Target="../slideLayouts/slideLayout37.xml"/><Relationship Id="rId16" Type="http://schemas.openxmlformats.org/officeDocument/2006/relationships/oleObject" Target="../embeddings/oleObject70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67.wmf"/><Relationship Id="rId5" Type="http://schemas.openxmlformats.org/officeDocument/2006/relationships/image" Target="../media/image64.wmf"/><Relationship Id="rId15" Type="http://schemas.openxmlformats.org/officeDocument/2006/relationships/image" Target="../media/image69.wmf"/><Relationship Id="rId10" Type="http://schemas.openxmlformats.org/officeDocument/2006/relationships/oleObject" Target="../embeddings/oleObject67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66.wmf"/><Relationship Id="rId14" Type="http://schemas.openxmlformats.org/officeDocument/2006/relationships/oleObject" Target="../embeddings/oleObject6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12" Type="http://schemas.openxmlformats.org/officeDocument/2006/relationships/image" Target="../media/image75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2.wmf"/><Relationship Id="rId11" Type="http://schemas.openxmlformats.org/officeDocument/2006/relationships/oleObject" Target="../embeddings/oleObject75.bin"/><Relationship Id="rId5" Type="http://schemas.openxmlformats.org/officeDocument/2006/relationships/oleObject" Target="../embeddings/oleObject72.bin"/><Relationship Id="rId10" Type="http://schemas.openxmlformats.org/officeDocument/2006/relationships/image" Target="../media/image74.wmf"/><Relationship Id="rId4" Type="http://schemas.openxmlformats.org/officeDocument/2006/relationships/image" Target="../media/image71.wmf"/><Relationship Id="rId9" Type="http://schemas.openxmlformats.org/officeDocument/2006/relationships/oleObject" Target="../embeddings/oleObject7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7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77.bin"/><Relationship Id="rId11" Type="http://schemas.openxmlformats.org/officeDocument/2006/relationships/image" Target="../media/image79.wmf"/><Relationship Id="rId5" Type="http://schemas.openxmlformats.org/officeDocument/2006/relationships/image" Target="../media/image76.wmf"/><Relationship Id="rId10" Type="http://schemas.openxmlformats.org/officeDocument/2006/relationships/oleObject" Target="../embeddings/oleObject79.bin"/><Relationship Id="rId4" Type="http://schemas.openxmlformats.org/officeDocument/2006/relationships/oleObject" Target="../embeddings/oleObject76.bin"/><Relationship Id="rId9" Type="http://schemas.openxmlformats.org/officeDocument/2006/relationships/image" Target="../media/image78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81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81.bin"/><Relationship Id="rId5" Type="http://schemas.openxmlformats.org/officeDocument/2006/relationships/image" Target="../media/image80.wmf"/><Relationship Id="rId4" Type="http://schemas.openxmlformats.org/officeDocument/2006/relationships/oleObject" Target="../embeddings/oleObject80.bin"/><Relationship Id="rId9" Type="http://schemas.openxmlformats.org/officeDocument/2006/relationships/image" Target="../media/image8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5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84.bin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0" Type="http://schemas.openxmlformats.org/officeDocument/2006/relationships/oleObject" Target="../embeddings/oleObject86.bin"/><Relationship Id="rId4" Type="http://schemas.openxmlformats.org/officeDocument/2006/relationships/oleObject" Target="../embeddings/oleObject83.bin"/><Relationship Id="rId9" Type="http://schemas.openxmlformats.org/officeDocument/2006/relationships/image" Target="../media/image85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9.bin"/><Relationship Id="rId13" Type="http://schemas.openxmlformats.org/officeDocument/2006/relationships/image" Target="../media/image91.w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88.wmf"/><Relationship Id="rId12" Type="http://schemas.openxmlformats.org/officeDocument/2006/relationships/oleObject" Target="../embeddings/oleObject91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88.bin"/><Relationship Id="rId11" Type="http://schemas.openxmlformats.org/officeDocument/2006/relationships/image" Target="../media/image90.wmf"/><Relationship Id="rId5" Type="http://schemas.openxmlformats.org/officeDocument/2006/relationships/image" Target="../media/image87.wmf"/><Relationship Id="rId15" Type="http://schemas.openxmlformats.org/officeDocument/2006/relationships/image" Target="../media/image92.wmf"/><Relationship Id="rId10" Type="http://schemas.openxmlformats.org/officeDocument/2006/relationships/oleObject" Target="../embeddings/oleObject90.bin"/><Relationship Id="rId4" Type="http://schemas.openxmlformats.org/officeDocument/2006/relationships/oleObject" Target="../embeddings/oleObject87.bin"/><Relationship Id="rId9" Type="http://schemas.openxmlformats.org/officeDocument/2006/relationships/image" Target="../media/image89.wmf"/><Relationship Id="rId14" Type="http://schemas.openxmlformats.org/officeDocument/2006/relationships/oleObject" Target="../embeddings/oleObject92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13" Type="http://schemas.openxmlformats.org/officeDocument/2006/relationships/image" Target="../media/image97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94.wmf"/><Relationship Id="rId12" Type="http://schemas.openxmlformats.org/officeDocument/2006/relationships/oleObject" Target="../embeddings/oleObject97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94.bin"/><Relationship Id="rId11" Type="http://schemas.openxmlformats.org/officeDocument/2006/relationships/image" Target="../media/image96.wmf"/><Relationship Id="rId5" Type="http://schemas.openxmlformats.org/officeDocument/2006/relationships/image" Target="../media/image93.wmf"/><Relationship Id="rId15" Type="http://schemas.openxmlformats.org/officeDocument/2006/relationships/image" Target="../media/image98.wmf"/><Relationship Id="rId10" Type="http://schemas.openxmlformats.org/officeDocument/2006/relationships/oleObject" Target="../embeddings/oleObject96.bin"/><Relationship Id="rId4" Type="http://schemas.openxmlformats.org/officeDocument/2006/relationships/oleObject" Target="../embeddings/oleObject93.bin"/><Relationship Id="rId9" Type="http://schemas.openxmlformats.org/officeDocument/2006/relationships/image" Target="../media/image95.wmf"/><Relationship Id="rId14" Type="http://schemas.openxmlformats.org/officeDocument/2006/relationships/oleObject" Target="../embeddings/oleObject98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1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00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00.bin"/><Relationship Id="rId11" Type="http://schemas.openxmlformats.org/officeDocument/2006/relationships/image" Target="../media/image102.wmf"/><Relationship Id="rId5" Type="http://schemas.openxmlformats.org/officeDocument/2006/relationships/image" Target="../media/image99.wmf"/><Relationship Id="rId10" Type="http://schemas.openxmlformats.org/officeDocument/2006/relationships/oleObject" Target="../embeddings/oleObject102.bin"/><Relationship Id="rId4" Type="http://schemas.openxmlformats.org/officeDocument/2006/relationships/oleObject" Target="../embeddings/oleObject99.bin"/><Relationship Id="rId9" Type="http://schemas.openxmlformats.org/officeDocument/2006/relationships/image" Target="../media/image101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5.bin"/><Relationship Id="rId13" Type="http://schemas.openxmlformats.org/officeDocument/2006/relationships/image" Target="../media/image107.wmf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04.wmf"/><Relationship Id="rId12" Type="http://schemas.openxmlformats.org/officeDocument/2006/relationships/oleObject" Target="../embeddings/oleObject107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04.bin"/><Relationship Id="rId11" Type="http://schemas.openxmlformats.org/officeDocument/2006/relationships/image" Target="../media/image106.wmf"/><Relationship Id="rId5" Type="http://schemas.openxmlformats.org/officeDocument/2006/relationships/image" Target="../media/image103.wmf"/><Relationship Id="rId15" Type="http://schemas.openxmlformats.org/officeDocument/2006/relationships/image" Target="../media/image108.wmf"/><Relationship Id="rId10" Type="http://schemas.openxmlformats.org/officeDocument/2006/relationships/oleObject" Target="../embeddings/oleObject106.bin"/><Relationship Id="rId4" Type="http://schemas.openxmlformats.org/officeDocument/2006/relationships/oleObject" Target="../embeddings/oleObject103.bin"/><Relationship Id="rId9" Type="http://schemas.openxmlformats.org/officeDocument/2006/relationships/image" Target="../media/image105.wmf"/><Relationship Id="rId14" Type="http://schemas.openxmlformats.org/officeDocument/2006/relationships/oleObject" Target="../embeddings/oleObject108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1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10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10.bin"/><Relationship Id="rId5" Type="http://schemas.openxmlformats.org/officeDocument/2006/relationships/image" Target="../media/image109.wmf"/><Relationship Id="rId4" Type="http://schemas.openxmlformats.org/officeDocument/2006/relationships/oleObject" Target="../embeddings/oleObject109.bin"/><Relationship Id="rId9" Type="http://schemas.openxmlformats.org/officeDocument/2006/relationships/image" Target="../media/image111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4.bin"/><Relationship Id="rId13" Type="http://schemas.openxmlformats.org/officeDocument/2006/relationships/image" Target="../media/image116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13.wmf"/><Relationship Id="rId12" Type="http://schemas.openxmlformats.org/officeDocument/2006/relationships/oleObject" Target="../embeddings/oleObject116.bin"/><Relationship Id="rId17" Type="http://schemas.openxmlformats.org/officeDocument/2006/relationships/image" Target="../media/image118.wmf"/><Relationship Id="rId2" Type="http://schemas.openxmlformats.org/officeDocument/2006/relationships/slideLayout" Target="../slideLayouts/slideLayout37.xml"/><Relationship Id="rId16" Type="http://schemas.openxmlformats.org/officeDocument/2006/relationships/oleObject" Target="../embeddings/oleObject118.bin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13.bin"/><Relationship Id="rId11" Type="http://schemas.openxmlformats.org/officeDocument/2006/relationships/image" Target="../media/image115.wmf"/><Relationship Id="rId5" Type="http://schemas.openxmlformats.org/officeDocument/2006/relationships/image" Target="../media/image112.wmf"/><Relationship Id="rId15" Type="http://schemas.openxmlformats.org/officeDocument/2006/relationships/image" Target="../media/image117.wmf"/><Relationship Id="rId10" Type="http://schemas.openxmlformats.org/officeDocument/2006/relationships/oleObject" Target="../embeddings/oleObject115.bin"/><Relationship Id="rId4" Type="http://schemas.openxmlformats.org/officeDocument/2006/relationships/oleObject" Target="../embeddings/oleObject112.bin"/><Relationship Id="rId9" Type="http://schemas.openxmlformats.org/officeDocument/2006/relationships/image" Target="../media/image114.wmf"/><Relationship Id="rId14" Type="http://schemas.openxmlformats.org/officeDocument/2006/relationships/oleObject" Target="../embeddings/oleObject117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wmf"/><Relationship Id="rId3" Type="http://schemas.openxmlformats.org/officeDocument/2006/relationships/oleObject" Target="../embeddings/oleObject119.bin"/><Relationship Id="rId7" Type="http://schemas.openxmlformats.org/officeDocument/2006/relationships/oleObject" Target="../embeddings/oleObject121.bin"/><Relationship Id="rId12" Type="http://schemas.openxmlformats.org/officeDocument/2006/relationships/image" Target="../media/image123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20.wmf"/><Relationship Id="rId11" Type="http://schemas.openxmlformats.org/officeDocument/2006/relationships/oleObject" Target="../embeddings/oleObject123.bin"/><Relationship Id="rId5" Type="http://schemas.openxmlformats.org/officeDocument/2006/relationships/oleObject" Target="../embeddings/oleObject120.bin"/><Relationship Id="rId10" Type="http://schemas.openxmlformats.org/officeDocument/2006/relationships/image" Target="../media/image122.wmf"/><Relationship Id="rId4" Type="http://schemas.openxmlformats.org/officeDocument/2006/relationships/image" Target="../media/image119.wmf"/><Relationship Id="rId9" Type="http://schemas.openxmlformats.org/officeDocument/2006/relationships/oleObject" Target="../embeddings/oleObject122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w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12" Type="http://schemas.openxmlformats.org/officeDocument/2006/relationships/image" Target="../media/image128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25.wmf"/><Relationship Id="rId11" Type="http://schemas.openxmlformats.org/officeDocument/2006/relationships/oleObject" Target="../embeddings/oleObject128.bin"/><Relationship Id="rId5" Type="http://schemas.openxmlformats.org/officeDocument/2006/relationships/oleObject" Target="../embeddings/oleObject125.bin"/><Relationship Id="rId10" Type="http://schemas.openxmlformats.org/officeDocument/2006/relationships/image" Target="../media/image127.wmf"/><Relationship Id="rId4" Type="http://schemas.openxmlformats.org/officeDocument/2006/relationships/image" Target="../media/image124.wmf"/><Relationship Id="rId9" Type="http://schemas.openxmlformats.org/officeDocument/2006/relationships/oleObject" Target="../embeddings/oleObject127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wmf"/><Relationship Id="rId13" Type="http://schemas.openxmlformats.org/officeDocument/2006/relationships/oleObject" Target="../embeddings/oleObject134.bin"/><Relationship Id="rId3" Type="http://schemas.openxmlformats.org/officeDocument/2006/relationships/oleObject" Target="../embeddings/oleObject129.bin"/><Relationship Id="rId7" Type="http://schemas.openxmlformats.org/officeDocument/2006/relationships/oleObject" Target="../embeddings/oleObject131.bin"/><Relationship Id="rId12" Type="http://schemas.openxmlformats.org/officeDocument/2006/relationships/image" Target="../media/image133.wmf"/><Relationship Id="rId2" Type="http://schemas.openxmlformats.org/officeDocument/2006/relationships/slideLayout" Target="../slideLayouts/slideLayout37.xml"/><Relationship Id="rId16" Type="http://schemas.openxmlformats.org/officeDocument/2006/relationships/image" Target="../media/image135.w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30.wmf"/><Relationship Id="rId11" Type="http://schemas.openxmlformats.org/officeDocument/2006/relationships/oleObject" Target="../embeddings/oleObject133.bin"/><Relationship Id="rId5" Type="http://schemas.openxmlformats.org/officeDocument/2006/relationships/oleObject" Target="../embeddings/oleObject130.bin"/><Relationship Id="rId15" Type="http://schemas.openxmlformats.org/officeDocument/2006/relationships/oleObject" Target="../embeddings/oleObject135.bin"/><Relationship Id="rId10" Type="http://schemas.openxmlformats.org/officeDocument/2006/relationships/image" Target="../media/image132.wmf"/><Relationship Id="rId4" Type="http://schemas.openxmlformats.org/officeDocument/2006/relationships/image" Target="../media/image129.wmf"/><Relationship Id="rId9" Type="http://schemas.openxmlformats.org/officeDocument/2006/relationships/oleObject" Target="../embeddings/oleObject132.bin"/><Relationship Id="rId14" Type="http://schemas.openxmlformats.org/officeDocument/2006/relationships/image" Target="../media/image134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3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wmf"/><Relationship Id="rId3" Type="http://schemas.openxmlformats.org/officeDocument/2006/relationships/oleObject" Target="../embeddings/oleObject136.bin"/><Relationship Id="rId7" Type="http://schemas.openxmlformats.org/officeDocument/2006/relationships/oleObject" Target="../embeddings/oleObject138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38.wmf"/><Relationship Id="rId5" Type="http://schemas.openxmlformats.org/officeDocument/2006/relationships/oleObject" Target="../embeddings/oleObject137.bin"/><Relationship Id="rId10" Type="http://schemas.openxmlformats.org/officeDocument/2006/relationships/image" Target="../media/image140.wmf"/><Relationship Id="rId4" Type="http://schemas.openxmlformats.org/officeDocument/2006/relationships/image" Target="../media/image137.wmf"/><Relationship Id="rId9" Type="http://schemas.openxmlformats.org/officeDocument/2006/relationships/oleObject" Target="../embeddings/oleObject139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wmf"/><Relationship Id="rId13" Type="http://schemas.openxmlformats.org/officeDocument/2006/relationships/oleObject" Target="../embeddings/oleObject145.bin"/><Relationship Id="rId3" Type="http://schemas.openxmlformats.org/officeDocument/2006/relationships/oleObject" Target="../embeddings/oleObject140.bin"/><Relationship Id="rId7" Type="http://schemas.openxmlformats.org/officeDocument/2006/relationships/oleObject" Target="../embeddings/oleObject142.bin"/><Relationship Id="rId12" Type="http://schemas.openxmlformats.org/officeDocument/2006/relationships/image" Target="../media/image145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42.wmf"/><Relationship Id="rId11" Type="http://schemas.openxmlformats.org/officeDocument/2006/relationships/oleObject" Target="../embeddings/oleObject144.bin"/><Relationship Id="rId5" Type="http://schemas.openxmlformats.org/officeDocument/2006/relationships/oleObject" Target="../embeddings/oleObject141.bin"/><Relationship Id="rId10" Type="http://schemas.openxmlformats.org/officeDocument/2006/relationships/image" Target="../media/image144.wmf"/><Relationship Id="rId4" Type="http://schemas.openxmlformats.org/officeDocument/2006/relationships/image" Target="../media/image141.wmf"/><Relationship Id="rId9" Type="http://schemas.openxmlformats.org/officeDocument/2006/relationships/oleObject" Target="../embeddings/oleObject143.bin"/><Relationship Id="rId14" Type="http://schemas.openxmlformats.org/officeDocument/2006/relationships/image" Target="../media/image146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6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147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oleObject" Target="../embeddings/oleObject147.bin"/><Relationship Id="rId7" Type="http://schemas.openxmlformats.org/officeDocument/2006/relationships/oleObject" Target="../embeddings/oleObject149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49.wmf"/><Relationship Id="rId5" Type="http://schemas.openxmlformats.org/officeDocument/2006/relationships/oleObject" Target="../embeddings/oleObject148.bin"/><Relationship Id="rId10" Type="http://schemas.openxmlformats.org/officeDocument/2006/relationships/image" Target="../media/image151.wmf"/><Relationship Id="rId4" Type="http://schemas.openxmlformats.org/officeDocument/2006/relationships/image" Target="../media/image148.wmf"/><Relationship Id="rId9" Type="http://schemas.openxmlformats.org/officeDocument/2006/relationships/oleObject" Target="../embeddings/oleObject150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wmf"/><Relationship Id="rId13" Type="http://schemas.openxmlformats.org/officeDocument/2006/relationships/oleObject" Target="../embeddings/oleObject156.bin"/><Relationship Id="rId3" Type="http://schemas.openxmlformats.org/officeDocument/2006/relationships/oleObject" Target="../embeddings/oleObject151.bin"/><Relationship Id="rId7" Type="http://schemas.openxmlformats.org/officeDocument/2006/relationships/oleObject" Target="../embeddings/oleObject153.bin"/><Relationship Id="rId12" Type="http://schemas.openxmlformats.org/officeDocument/2006/relationships/image" Target="../media/image156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53.wmf"/><Relationship Id="rId11" Type="http://schemas.openxmlformats.org/officeDocument/2006/relationships/oleObject" Target="../embeddings/oleObject155.bin"/><Relationship Id="rId5" Type="http://schemas.openxmlformats.org/officeDocument/2006/relationships/oleObject" Target="../embeddings/oleObject152.bin"/><Relationship Id="rId10" Type="http://schemas.openxmlformats.org/officeDocument/2006/relationships/image" Target="../media/image155.wmf"/><Relationship Id="rId4" Type="http://schemas.openxmlformats.org/officeDocument/2006/relationships/image" Target="../media/image152.wmf"/><Relationship Id="rId9" Type="http://schemas.openxmlformats.org/officeDocument/2006/relationships/oleObject" Target="../embeddings/oleObject154.bin"/><Relationship Id="rId14" Type="http://schemas.openxmlformats.org/officeDocument/2006/relationships/image" Target="../media/image157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7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158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wmf"/><Relationship Id="rId3" Type="http://schemas.openxmlformats.org/officeDocument/2006/relationships/oleObject" Target="../embeddings/oleObject158.bin"/><Relationship Id="rId7" Type="http://schemas.openxmlformats.org/officeDocument/2006/relationships/oleObject" Target="../embeddings/oleObject160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60.wmf"/><Relationship Id="rId5" Type="http://schemas.openxmlformats.org/officeDocument/2006/relationships/oleObject" Target="../embeddings/oleObject159.bin"/><Relationship Id="rId10" Type="http://schemas.openxmlformats.org/officeDocument/2006/relationships/image" Target="../media/image162.wmf"/><Relationship Id="rId4" Type="http://schemas.openxmlformats.org/officeDocument/2006/relationships/image" Target="../media/image159.wmf"/><Relationship Id="rId9" Type="http://schemas.openxmlformats.org/officeDocument/2006/relationships/oleObject" Target="../embeddings/oleObject161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Notes on non-minimally derivative coupling</a:t>
            </a:r>
            <a:endParaRPr lang="zh-CN" altLang="en-US" dirty="0"/>
          </a:p>
        </p:txBody>
      </p:sp>
      <p:sp>
        <p:nvSpPr>
          <p:cNvPr id="8" name="副标题 7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51112"/>
          </a:xfrm>
        </p:spPr>
        <p:txBody>
          <a:bodyPr/>
          <a:lstStyle/>
          <a:p>
            <a:r>
              <a:rPr lang="en-US" altLang="zh-CN" dirty="0" err="1" smtClean="0"/>
              <a:t>Yungui</a:t>
            </a:r>
            <a:r>
              <a:rPr lang="en-US" altLang="zh-CN" dirty="0" smtClean="0"/>
              <a:t> Gong </a:t>
            </a:r>
            <a:r>
              <a:rPr lang="zh-CN" altLang="en-US" dirty="0" smtClean="0"/>
              <a:t>（龚云贵）</a:t>
            </a:r>
            <a:endParaRPr lang="en-US" altLang="zh-CN" dirty="0" smtClean="0"/>
          </a:p>
          <a:p>
            <a:r>
              <a:rPr lang="en-US" altLang="zh-CN" dirty="0" smtClean="0"/>
              <a:t>School of Physics</a:t>
            </a:r>
          </a:p>
          <a:p>
            <a:r>
              <a:rPr lang="en-US" altLang="zh-CN" dirty="0" err="1" smtClean="0"/>
              <a:t>Huazhong</a:t>
            </a:r>
            <a:r>
              <a:rPr lang="en-US" altLang="zh-CN" dirty="0" smtClean="0"/>
              <a:t> University of Science and Technology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700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Motivation: Higgs inflation</a:t>
            </a:r>
          </a:p>
          <a:p>
            <a:r>
              <a:rPr lang="en-US" altLang="zh-CN" dirty="0" smtClean="0"/>
              <a:t>Non-minimally derivative coupling</a:t>
            </a:r>
          </a:p>
          <a:p>
            <a:r>
              <a:rPr lang="en-US" altLang="zh-CN" dirty="0" smtClean="0"/>
              <a:t>Inflation with non-minimally derivative coupling</a:t>
            </a:r>
          </a:p>
          <a:p>
            <a:r>
              <a:rPr lang="en-US" altLang="zh-CN" dirty="0" smtClean="0"/>
              <a:t>PPN parameters and Dynamical analysis</a:t>
            </a:r>
          </a:p>
          <a:p>
            <a:r>
              <a:rPr lang="en-US" altLang="zh-CN" dirty="0" smtClean="0"/>
              <a:t>Conclusion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34802" y="5229200"/>
            <a:ext cx="9009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Based on </a:t>
            </a:r>
            <a:r>
              <a:rPr lang="en-US" altLang="zh-CN" sz="32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arXiv</a:t>
            </a:r>
            <a:r>
              <a:rPr lang="en-US" altLang="zh-CN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: 1412.8152, 1504.01271, 1504.05839</a:t>
            </a:r>
            <a:endParaRPr lang="zh-CN" altLang="en-US" sz="32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34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Higgs Inflation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052736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Review of power law potential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Coupling constant problem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264804"/>
              </p:ext>
            </p:extLst>
          </p:nvPr>
        </p:nvGraphicFramePr>
        <p:xfrm>
          <a:off x="2079005" y="1628800"/>
          <a:ext cx="282575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" name="Formula" r:id="rId4" imgW="1426320" imgH="391320" progId="Equation.Ribbit">
                  <p:embed/>
                </p:oleObj>
              </mc:Choice>
              <mc:Fallback>
                <p:oleObj name="Formula" r:id="rId4" imgW="1426320" imgH="391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79005" y="1628800"/>
                        <a:ext cx="2825750" cy="776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2424055"/>
              </p:ext>
            </p:extLst>
          </p:nvPr>
        </p:nvGraphicFramePr>
        <p:xfrm>
          <a:off x="1199650" y="2539430"/>
          <a:ext cx="6211888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" name="Formula" r:id="rId6" imgW="3133440" imgH="412920" progId="Equation.Ribbit">
                  <p:embed/>
                </p:oleObj>
              </mc:Choice>
              <mc:Fallback>
                <p:oleObj name="Formula" r:id="rId6" imgW="3133440" imgH="412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9650" y="2539430"/>
                        <a:ext cx="6211888" cy="817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3995015"/>
              </p:ext>
            </p:extLst>
          </p:nvPr>
        </p:nvGraphicFramePr>
        <p:xfrm>
          <a:off x="1979712" y="4120198"/>
          <a:ext cx="2671763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" name="Formula" r:id="rId8" imgW="1347480" imgH="171720" progId="Equation.Ribbit">
                  <p:embed/>
                </p:oleObj>
              </mc:Choice>
              <mc:Fallback>
                <p:oleObj name="Formula" r:id="rId8" imgW="1347480" imgH="171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79712" y="4120198"/>
                        <a:ext cx="2671763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8856627"/>
              </p:ext>
            </p:extLst>
          </p:nvPr>
        </p:nvGraphicFramePr>
        <p:xfrm>
          <a:off x="2280617" y="5658046"/>
          <a:ext cx="242252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9" name="Formula" r:id="rId10" imgW="1221840" imgH="170280" progId="Equation.Ribbit">
                  <p:embed/>
                </p:oleObj>
              </mc:Choice>
              <mc:Fallback>
                <p:oleObj name="Formula" r:id="rId10" imgW="1221840" imgH="170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280617" y="5658046"/>
                        <a:ext cx="2422525" cy="33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63288"/>
              </p:ext>
            </p:extLst>
          </p:nvPr>
        </p:nvGraphicFramePr>
        <p:xfrm>
          <a:off x="2374280" y="4787147"/>
          <a:ext cx="223520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0" name="Formula" r:id="rId12" imgW="1126800" imgH="208440" progId="Equation.Ribbit">
                  <p:embed/>
                </p:oleObj>
              </mc:Choice>
              <mc:Fallback>
                <p:oleObj name="Formula" r:id="rId12" imgW="1126800" imgH="2084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374280" y="4787147"/>
                        <a:ext cx="2235200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813175" y="4726355"/>
            <a:ext cx="1414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Curvature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18554" y="4761895"/>
            <a:ext cx="3364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To avoid quantum gravity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335110"/>
              </p:ext>
            </p:extLst>
          </p:nvPr>
        </p:nvGraphicFramePr>
        <p:xfrm>
          <a:off x="5580112" y="3933056"/>
          <a:ext cx="112395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1" name="Formula" r:id="rId14" imgW="566640" imgH="334080" progId="Equation.Ribbit">
                  <p:embed/>
                </p:oleObj>
              </mc:Choice>
              <mc:Fallback>
                <p:oleObj name="Formula" r:id="rId14" imgW="566640" imgH="3340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580112" y="3933056"/>
                        <a:ext cx="1123950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714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Higgs inflation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Coupling constant problem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/>
              <a:t>Coupling constant is too small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TextBox 9"/>
          <p:cNvSpPr txBox="1"/>
          <p:nvPr/>
        </p:nvSpPr>
        <p:spPr>
          <a:xfrm>
            <a:off x="374824" y="5267179"/>
            <a:ext cx="1636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Higgs field 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5240671"/>
              </p:ext>
            </p:extLst>
          </p:nvPr>
        </p:nvGraphicFramePr>
        <p:xfrm>
          <a:off x="2031008" y="5353504"/>
          <a:ext cx="1093788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2" name="Formula" r:id="rId3" imgW="552600" imgH="158760" progId="Equation.Ribbit">
                  <p:embed/>
                </p:oleObj>
              </mc:Choice>
              <mc:Fallback>
                <p:oleObj name="Formula" r:id="rId3" imgW="55260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1008" y="5353504"/>
                        <a:ext cx="1093788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11"/>
          <p:cNvSpPr txBox="1"/>
          <p:nvPr/>
        </p:nvSpPr>
        <p:spPr>
          <a:xfrm>
            <a:off x="3347864" y="5242617"/>
            <a:ext cx="5277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Particle Data Group 2014,  Chin. Phys. C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219329"/>
              </p:ext>
            </p:extLst>
          </p:nvPr>
        </p:nvGraphicFramePr>
        <p:xfrm>
          <a:off x="1691680" y="2276872"/>
          <a:ext cx="41402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3" name="Formula" r:id="rId5" imgW="2086920" imgH="201960" progId="Equation.Ribbit">
                  <p:embed/>
                </p:oleObj>
              </mc:Choice>
              <mc:Fallback>
                <p:oleObj name="Formula" r:id="rId5" imgW="2086920" imgH="201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91680" y="2276872"/>
                        <a:ext cx="4140200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3042733"/>
              </p:ext>
            </p:extLst>
          </p:nvPr>
        </p:nvGraphicFramePr>
        <p:xfrm>
          <a:off x="1296392" y="4091928"/>
          <a:ext cx="493077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4" name="Formula" r:id="rId7" imgW="2486880" imgH="336600" progId="Equation.Ribbit">
                  <p:embed/>
                </p:oleObj>
              </mc:Choice>
              <mc:Fallback>
                <p:oleObj name="Formula" r:id="rId7" imgW="2486880" imgH="3366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96392" y="4091928"/>
                        <a:ext cx="4930775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433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Higgs inflation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2438" y="1124744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observational constraint (Planck 2015)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84" y="2348880"/>
            <a:ext cx="8287905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0393642"/>
              </p:ext>
            </p:extLst>
          </p:nvPr>
        </p:nvGraphicFramePr>
        <p:xfrm>
          <a:off x="1475656" y="1700808"/>
          <a:ext cx="565467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" name="Formula" r:id="rId5" imgW="2852640" imgH="368640" progId="Equation.Ribbit">
                  <p:embed/>
                </p:oleObj>
              </mc:Choice>
              <mc:Fallback>
                <p:oleObj name="Formula" r:id="rId5" imgW="2852640" imgH="368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75656" y="1700808"/>
                        <a:ext cx="5654675" cy="73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65198" y="2780928"/>
            <a:ext cx="3275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Higgs inflation Excluded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010735"/>
              </p:ext>
            </p:extLst>
          </p:nvPr>
        </p:nvGraphicFramePr>
        <p:xfrm>
          <a:off x="3275856" y="3655194"/>
          <a:ext cx="284163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7" name="Formula" r:id="rId7" imgW="143640" imgH="184320" progId="Equation.Ribbit">
                  <p:embed/>
                </p:oleObj>
              </mc:Choice>
              <mc:Fallback>
                <p:oleObj name="Formula" r:id="rId7" imgW="143640" imgH="184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75856" y="3655194"/>
                        <a:ext cx="284163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5201728"/>
              </p:ext>
            </p:extLst>
          </p:nvPr>
        </p:nvGraphicFramePr>
        <p:xfrm>
          <a:off x="2483768" y="3092300"/>
          <a:ext cx="284163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8" name="Formula" r:id="rId9" imgW="143640" imgH="184320" progId="Equation.Ribbit">
                  <p:embed/>
                </p:oleObj>
              </mc:Choice>
              <mc:Fallback>
                <p:oleObj name="Formula" r:id="rId9" imgW="143640" imgH="184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83768" y="3092300"/>
                        <a:ext cx="284163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632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Non-minimal coupling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Non-minimal coupling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188852"/>
              </p:ext>
            </p:extLst>
          </p:nvPr>
        </p:nvGraphicFramePr>
        <p:xfrm>
          <a:off x="1043608" y="1988840"/>
          <a:ext cx="687863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8" name="Formula" r:id="rId4" imgW="3469680" imgH="384840" progId="Equation.Ribbit">
                  <p:embed/>
                </p:oleObj>
              </mc:Choice>
              <mc:Fallback>
                <p:oleObj name="Formula" r:id="rId4" imgW="3469680" imgH="384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3608" y="1988840"/>
                        <a:ext cx="6878638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2486877"/>
              </p:ext>
            </p:extLst>
          </p:nvPr>
        </p:nvGraphicFramePr>
        <p:xfrm>
          <a:off x="2699792" y="2996952"/>
          <a:ext cx="3468688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9" name="Formula" r:id="rId6" imgW="1748880" imgH="199440" progId="Equation.Ribbit">
                  <p:embed/>
                </p:oleObj>
              </mc:Choice>
              <mc:Fallback>
                <p:oleObj name="Formula" r:id="rId6" imgW="1748880" imgH="1994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99792" y="2996952"/>
                        <a:ext cx="3468688" cy="39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6877862"/>
              </p:ext>
            </p:extLst>
          </p:nvPr>
        </p:nvGraphicFramePr>
        <p:xfrm>
          <a:off x="2555776" y="3645024"/>
          <a:ext cx="393065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0" name="Formula" r:id="rId8" imgW="1982520" imgH="482760" progId="Equation.Ribbit">
                  <p:embed/>
                </p:oleObj>
              </mc:Choice>
              <mc:Fallback>
                <p:oleObj name="Formula" r:id="rId8" imgW="1982520" imgH="48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555776" y="3645024"/>
                        <a:ext cx="3930650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523506"/>
              </p:ext>
            </p:extLst>
          </p:nvPr>
        </p:nvGraphicFramePr>
        <p:xfrm>
          <a:off x="1362075" y="4700588"/>
          <a:ext cx="5884863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1" name="Formula" r:id="rId10" imgW="2969280" imgH="482760" progId="Equation.Ribbit">
                  <p:embed/>
                </p:oleObj>
              </mc:Choice>
              <mc:Fallback>
                <p:oleObj name="Formula" r:id="rId10" imgW="2969280" imgH="48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62075" y="4700588"/>
                        <a:ext cx="5884863" cy="957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559193"/>
              </p:ext>
            </p:extLst>
          </p:nvPr>
        </p:nvGraphicFramePr>
        <p:xfrm>
          <a:off x="3563888" y="5733256"/>
          <a:ext cx="2106612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2" name="Formula" r:id="rId12" imgW="1062000" imgH="381240" progId="Equation.Ribbit">
                  <p:embed/>
                </p:oleObj>
              </mc:Choice>
              <mc:Fallback>
                <p:oleObj name="Formula" r:id="rId12" imgW="1062000" imgH="381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563888" y="5733256"/>
                        <a:ext cx="2106612" cy="75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989847" y="2846558"/>
            <a:ext cx="1867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Jordan Frame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72200" y="5661248"/>
            <a:ext cx="2053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Einstein Frame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785198"/>
              </p:ext>
            </p:extLst>
          </p:nvPr>
        </p:nvGraphicFramePr>
        <p:xfrm>
          <a:off x="755576" y="5892080"/>
          <a:ext cx="209867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3" name="Formula" r:id="rId14" imgW="1059480" imgH="185760" progId="Equation.Ribbit">
                  <p:embed/>
                </p:oleObj>
              </mc:Choice>
              <mc:Fallback>
                <p:oleObj name="Formula" r:id="rId14" imgW="1059480" imgH="185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55576" y="5892080"/>
                        <a:ext cx="2098675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015865"/>
              </p:ext>
            </p:extLst>
          </p:nvPr>
        </p:nvGraphicFramePr>
        <p:xfrm>
          <a:off x="5076056" y="1457970"/>
          <a:ext cx="6842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4" name="Formula" r:id="rId16" imgW="344649" imgH="185678" progId="Equation.Ribbit">
                  <p:embed/>
                </p:oleObj>
              </mc:Choice>
              <mc:Fallback>
                <p:oleObj name="Formula" r:id="rId16" imgW="344649" imgH="185678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1457970"/>
                        <a:ext cx="6842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046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Non-minimal Coupling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124744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non-minimal case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253752"/>
              </p:ext>
            </p:extLst>
          </p:nvPr>
        </p:nvGraphicFramePr>
        <p:xfrm>
          <a:off x="1187624" y="1772816"/>
          <a:ext cx="2252662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8" name="Formula" r:id="rId4" imgW="1136880" imgH="354600" progId="Equation.Ribbit">
                  <p:embed/>
                </p:oleObj>
              </mc:Choice>
              <mc:Fallback>
                <p:oleObj name="Formula" r:id="rId4" imgW="1136880" imgH="3546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7624" y="1772816"/>
                        <a:ext cx="2252662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796286"/>
              </p:ext>
            </p:extLst>
          </p:nvPr>
        </p:nvGraphicFramePr>
        <p:xfrm>
          <a:off x="4067944" y="1267943"/>
          <a:ext cx="684212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9" name="Formula" r:id="rId6" imgW="344520" imgH="185760" progId="Equation.Ribbit">
                  <p:embed/>
                </p:oleObj>
              </mc:Choice>
              <mc:Fallback>
                <p:oleObj name="Formula" r:id="rId6" imgW="344520" imgH="18576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1267943"/>
                        <a:ext cx="684212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870330"/>
              </p:ext>
            </p:extLst>
          </p:nvPr>
        </p:nvGraphicFramePr>
        <p:xfrm>
          <a:off x="3995936" y="1916832"/>
          <a:ext cx="257333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0" name="Formula" r:id="rId8" imgW="1299240" imgH="194400" progId="Equation.Ribbit">
                  <p:embed/>
                </p:oleObj>
              </mc:Choice>
              <mc:Fallback>
                <p:oleObj name="Formula" r:id="rId8" imgW="1299240" imgH="194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95936" y="1916832"/>
                        <a:ext cx="2573338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723312"/>
              </p:ext>
            </p:extLst>
          </p:nvPr>
        </p:nvGraphicFramePr>
        <p:xfrm>
          <a:off x="2267744" y="2564904"/>
          <a:ext cx="3408362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1" name="Formula" r:id="rId10" imgW="1718640" imgH="397800" progId="Equation.Ribbit">
                  <p:embed/>
                </p:oleObj>
              </mc:Choice>
              <mc:Fallback>
                <p:oleObj name="Formula" r:id="rId10" imgW="1718640" imgH="3978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267744" y="2564904"/>
                        <a:ext cx="3408362" cy="790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8014301"/>
              </p:ext>
            </p:extLst>
          </p:nvPr>
        </p:nvGraphicFramePr>
        <p:xfrm>
          <a:off x="975693" y="3417673"/>
          <a:ext cx="421005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2" name="Formula" r:id="rId12" imgW="2124720" imgH="381240" progId="Equation.Ribbit">
                  <p:embed/>
                </p:oleObj>
              </mc:Choice>
              <mc:Fallback>
                <p:oleObj name="Formula" r:id="rId12" imgW="2124720" imgH="381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75693" y="3417673"/>
                        <a:ext cx="4210050" cy="75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5977364"/>
              </p:ext>
            </p:extLst>
          </p:nvPr>
        </p:nvGraphicFramePr>
        <p:xfrm>
          <a:off x="1054596" y="5197002"/>
          <a:ext cx="3786188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3" name="Formula" r:id="rId14" imgW="1910160" imgH="485280" progId="Equation.Ribbit">
                  <p:embed/>
                </p:oleObj>
              </mc:Choice>
              <mc:Fallback>
                <p:oleObj name="Formula" r:id="rId14" imgW="1910160" imgH="485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054596" y="5197002"/>
                        <a:ext cx="3786188" cy="963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0876246"/>
              </p:ext>
            </p:extLst>
          </p:nvPr>
        </p:nvGraphicFramePr>
        <p:xfrm>
          <a:off x="615331" y="6258815"/>
          <a:ext cx="2465387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4" name="Formula" r:id="rId16" imgW="1242060" imgH="195580" progId="Equation.Ribbit">
                  <p:embed/>
                </p:oleObj>
              </mc:Choice>
              <mc:Fallback>
                <p:oleObj name="Formula" r:id="rId16" imgW="1242060" imgH="195580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331" y="6258815"/>
                        <a:ext cx="2465387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774061"/>
              </p:ext>
            </p:extLst>
          </p:nvPr>
        </p:nvGraphicFramePr>
        <p:xfrm>
          <a:off x="5508625" y="5289988"/>
          <a:ext cx="29495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5" name="Formula" r:id="rId18" imgW="1487520" imgH="201960" progId="Equation.Ribbit">
                  <p:embed/>
                </p:oleObj>
              </mc:Choice>
              <mc:Fallback>
                <p:oleObj name="Formula" r:id="rId18" imgW="1487520" imgH="201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508625" y="5289988"/>
                        <a:ext cx="2949575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761866"/>
              </p:ext>
            </p:extLst>
          </p:nvPr>
        </p:nvGraphicFramePr>
        <p:xfrm>
          <a:off x="827584" y="4307467"/>
          <a:ext cx="4240212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6" name="Formula" r:id="rId20" imgW="2138760" imgH="369720" progId="Equation.Ribbit">
                  <p:embed/>
                </p:oleObj>
              </mc:Choice>
              <mc:Fallback>
                <p:oleObj name="Formula" r:id="rId20" imgW="2138760" imgH="369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27584" y="4307467"/>
                        <a:ext cx="4240212" cy="733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332691"/>
              </p:ext>
            </p:extLst>
          </p:nvPr>
        </p:nvGraphicFramePr>
        <p:xfrm>
          <a:off x="5724128" y="3463710"/>
          <a:ext cx="155575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7" name="Formula" r:id="rId22" imgW="783720" imgH="335520" progId="Equation.Ribbit">
                  <p:embed/>
                </p:oleObj>
              </mc:Choice>
              <mc:Fallback>
                <p:oleObj name="Formula" r:id="rId22" imgW="783720" imgH="33552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3463710"/>
                        <a:ext cx="1555750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533799"/>
              </p:ext>
            </p:extLst>
          </p:nvPr>
        </p:nvGraphicFramePr>
        <p:xfrm>
          <a:off x="6454564" y="2622701"/>
          <a:ext cx="115093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8" name="Formula" r:id="rId24" imgW="580680" imgH="221040" progId="Equation.Ribbit">
                  <p:embed/>
                </p:oleObj>
              </mc:Choice>
              <mc:Fallback>
                <p:oleObj name="Formula" r:id="rId24" imgW="580680" imgH="221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454564" y="2622701"/>
                        <a:ext cx="1150938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5995609"/>
              </p:ext>
            </p:extLst>
          </p:nvPr>
        </p:nvGraphicFramePr>
        <p:xfrm>
          <a:off x="7496672" y="3795497"/>
          <a:ext cx="11033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9" name="Formula" r:id="rId26" imgW="557640" imgH="363240" progId="Equation.Ribbit">
                  <p:embed/>
                </p:oleObj>
              </mc:Choice>
              <mc:Fallback>
                <p:oleObj name="Formula" r:id="rId26" imgW="557640" imgH="363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7496672" y="3795497"/>
                        <a:ext cx="1103312" cy="72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5400274" y="5960269"/>
            <a:ext cx="3395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Kaiser, PRD 52 (95) 4295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39517"/>
              </p:ext>
            </p:extLst>
          </p:nvPr>
        </p:nvGraphicFramePr>
        <p:xfrm>
          <a:off x="3440286" y="6336714"/>
          <a:ext cx="1666875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90" name="Formula" r:id="rId28" imgW="840960" imgH="157680" progId="Equation.Ribbit">
                  <p:embed/>
                </p:oleObj>
              </mc:Choice>
              <mc:Fallback>
                <p:oleObj name="Formula" r:id="rId28" imgW="840960" imgH="157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3440286" y="6336714"/>
                        <a:ext cx="1666875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41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Non-minimal coupling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e-folds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Strong coupling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498444"/>
              </p:ext>
            </p:extLst>
          </p:nvPr>
        </p:nvGraphicFramePr>
        <p:xfrm>
          <a:off x="3977407" y="2665104"/>
          <a:ext cx="75247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75" name="Formula" r:id="rId4" imgW="379800" imgH="158760" progId="Equation.Ribbit">
                  <p:embed/>
                </p:oleObj>
              </mc:Choice>
              <mc:Fallback>
                <p:oleObj name="Formula" r:id="rId4" imgW="37980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77407" y="2665104"/>
                        <a:ext cx="752475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328669"/>
              </p:ext>
            </p:extLst>
          </p:nvPr>
        </p:nvGraphicFramePr>
        <p:xfrm>
          <a:off x="1260475" y="3213100"/>
          <a:ext cx="267811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76" name="Formula" r:id="rId6" imgW="1351440" imgH="368640" progId="Equation.Ribbit">
                  <p:embed/>
                </p:oleObj>
              </mc:Choice>
              <mc:Fallback>
                <p:oleObj name="Formula" r:id="rId6" imgW="1351440" imgH="368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60475" y="3213100"/>
                        <a:ext cx="2678113" cy="73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622060"/>
              </p:ext>
            </p:extLst>
          </p:nvPr>
        </p:nvGraphicFramePr>
        <p:xfrm>
          <a:off x="2497062" y="1492188"/>
          <a:ext cx="480218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77" name="Formula" r:id="rId8" imgW="2423160" imgH="383760" progId="Equation.Ribbit">
                  <p:embed/>
                </p:oleObj>
              </mc:Choice>
              <mc:Fallback>
                <p:oleObj name="Formula" r:id="rId8" imgW="2423160" imgH="383760" progId="Equation.Ribbit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7062" y="1492188"/>
                        <a:ext cx="4802187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2853129"/>
              </p:ext>
            </p:extLst>
          </p:nvPr>
        </p:nvGraphicFramePr>
        <p:xfrm>
          <a:off x="4776788" y="3382963"/>
          <a:ext cx="264795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78" name="Formula" r:id="rId10" imgW="1337400" imgH="207360" progId="Equation.Ribbit">
                  <p:embed/>
                </p:oleObj>
              </mc:Choice>
              <mc:Fallback>
                <p:oleObj name="Formula" r:id="rId10" imgW="1337400" imgH="207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776788" y="3382963"/>
                        <a:ext cx="2647950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717664"/>
              </p:ext>
            </p:extLst>
          </p:nvPr>
        </p:nvGraphicFramePr>
        <p:xfrm>
          <a:off x="685800" y="5054765"/>
          <a:ext cx="3281362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79" name="Formula" r:id="rId12" imgW="1656360" imgH="331560" progId="Equation.Ribbit">
                  <p:embed/>
                </p:oleObj>
              </mc:Choice>
              <mc:Fallback>
                <p:oleObj name="Formula" r:id="rId12" imgW="1656360" imgH="3315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85800" y="5054765"/>
                        <a:ext cx="3281362" cy="65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375416"/>
              </p:ext>
            </p:extLst>
          </p:nvPr>
        </p:nvGraphicFramePr>
        <p:xfrm>
          <a:off x="640481" y="5860802"/>
          <a:ext cx="371316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80" name="Formula" r:id="rId14" imgW="1873440" imgH="363240" progId="Equation.Ribbit">
                  <p:embed/>
                </p:oleObj>
              </mc:Choice>
              <mc:Fallback>
                <p:oleObj name="Formula" r:id="rId14" imgW="1873440" imgH="363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40481" y="5860802"/>
                        <a:ext cx="3713163" cy="72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107525" y="5922305"/>
            <a:ext cx="3395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Kaiser, PRD 52 (95) 4295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695486"/>
              </p:ext>
            </p:extLst>
          </p:nvPr>
        </p:nvGraphicFramePr>
        <p:xfrm>
          <a:off x="947738" y="4075113"/>
          <a:ext cx="4721225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81" name="Formula" r:id="rId16" imgW="2382840" imgH="412920" progId="Equation.Ribbit">
                  <p:embed/>
                </p:oleObj>
              </mc:Choice>
              <mc:Fallback>
                <p:oleObj name="Formula" r:id="rId16" imgW="2382840" imgH="412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47738" y="4075113"/>
                        <a:ext cx="4721225" cy="817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7"/>
          <p:cNvSpPr txBox="1"/>
          <p:nvPr/>
        </p:nvSpPr>
        <p:spPr>
          <a:xfrm>
            <a:off x="5508104" y="5240870"/>
            <a:ext cx="2416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PLB 659 (08) 703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39552" y="5805264"/>
            <a:ext cx="2664296" cy="86409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473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Non-minimal coupling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Strong coupling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693227"/>
              </p:ext>
            </p:extLst>
          </p:nvPr>
        </p:nvGraphicFramePr>
        <p:xfrm>
          <a:off x="755576" y="1988840"/>
          <a:ext cx="5722938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8" name="Formula" r:id="rId4" imgW="2888280" imgH="384840" progId="Equation.Ribbit">
                  <p:embed/>
                </p:oleObj>
              </mc:Choice>
              <mc:Fallback>
                <p:oleObj name="Formula" r:id="rId4" imgW="2888280" imgH="384840" progId="Equation.Ribbit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988840"/>
                        <a:ext cx="5722938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714047"/>
              </p:ext>
            </p:extLst>
          </p:nvPr>
        </p:nvGraphicFramePr>
        <p:xfrm>
          <a:off x="7063971" y="2132856"/>
          <a:ext cx="157956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9" name="Formula" r:id="rId6" imgW="796320" imgH="201960" progId="Equation.Ribbit">
                  <p:embed/>
                </p:oleObj>
              </mc:Choice>
              <mc:Fallback>
                <p:oleObj name="Formula" r:id="rId6" imgW="796320" imgH="201960" progId="Equation.Ribbit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3971" y="2132856"/>
                        <a:ext cx="1579562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296844"/>
              </p:ext>
            </p:extLst>
          </p:nvPr>
        </p:nvGraphicFramePr>
        <p:xfrm>
          <a:off x="611560" y="4005064"/>
          <a:ext cx="465137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0" name="Formula" r:id="rId8" imgW="2345760" imgH="381240" progId="Equation.Ribbit">
                  <p:embed/>
                </p:oleObj>
              </mc:Choice>
              <mc:Fallback>
                <p:oleObj name="Formula" r:id="rId8" imgW="2345760" imgH="381240" progId="Equation.Ribbit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005064"/>
                        <a:ext cx="4651375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568269"/>
              </p:ext>
            </p:extLst>
          </p:nvPr>
        </p:nvGraphicFramePr>
        <p:xfrm>
          <a:off x="683568" y="2996952"/>
          <a:ext cx="5424488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1" name="Formula" r:id="rId10" imgW="2734560" imgH="371160" progId="Equation.Ribbit">
                  <p:embed/>
                </p:oleObj>
              </mc:Choice>
              <mc:Fallback>
                <p:oleObj name="Formula" r:id="rId10" imgW="2734560" imgH="371160" progId="Equation.Ribbit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996952"/>
                        <a:ext cx="5424488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23728" y="4941168"/>
            <a:ext cx="6087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Bezrukov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and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Shaposhnikov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, PLB 659 (08) 703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980325"/>
              </p:ext>
            </p:extLst>
          </p:nvPr>
        </p:nvGraphicFramePr>
        <p:xfrm>
          <a:off x="1006602" y="5678660"/>
          <a:ext cx="2936875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2" name="Formula" r:id="rId12" imgW="1481040" imgH="330480" progId="Equation.Ribbit">
                  <p:embed/>
                </p:oleObj>
              </mc:Choice>
              <mc:Fallback>
                <p:oleObj name="Formula" r:id="rId12" imgW="1481040" imgH="330480" progId="Equation.Ribbit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6602" y="5678660"/>
                        <a:ext cx="2936875" cy="65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 bwMode="auto">
          <a:xfrm>
            <a:off x="5292080" y="2060848"/>
            <a:ext cx="1224136" cy="72008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cxnSp>
        <p:nvCxnSpPr>
          <p:cNvPr id="12" name="曲线连接符 11"/>
          <p:cNvCxnSpPr/>
          <p:nvPr/>
        </p:nvCxnSpPr>
        <p:spPr bwMode="auto">
          <a:xfrm rot="5400000">
            <a:off x="5076056" y="3140968"/>
            <a:ext cx="1656184" cy="936104"/>
          </a:xfrm>
          <a:prstGeom prst="curvedConnector3">
            <a:avLst>
              <a:gd name="adj1" fmla="val 101706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23" name="对象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5525277"/>
              </p:ext>
            </p:extLst>
          </p:nvPr>
        </p:nvGraphicFramePr>
        <p:xfrm>
          <a:off x="6285300" y="5860297"/>
          <a:ext cx="92868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3" name="Formula" r:id="rId14" imgW="468720" imgH="181800" progId="Equation.Ribbit">
                  <p:embed/>
                </p:oleObj>
              </mc:Choice>
              <mc:Fallback>
                <p:oleObj name="Formula" r:id="rId14" imgW="468720" imgH="181800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300" y="5860297"/>
                        <a:ext cx="928688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298859" y="5775647"/>
            <a:ext cx="1986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same result as 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274258"/>
              </p:ext>
            </p:extLst>
          </p:nvPr>
        </p:nvGraphicFramePr>
        <p:xfrm>
          <a:off x="3943477" y="1488108"/>
          <a:ext cx="75247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4" name="Formula" r:id="rId16" imgW="379800" imgH="158760" progId="Equation.Ribbit">
                  <p:embed/>
                </p:oleObj>
              </mc:Choice>
              <mc:Fallback>
                <p:oleObj name="Formula" r:id="rId16" imgW="37980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943477" y="1488108"/>
                        <a:ext cx="752475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矩形 14"/>
          <p:cNvSpPr/>
          <p:nvPr/>
        </p:nvSpPr>
        <p:spPr bwMode="auto">
          <a:xfrm>
            <a:off x="585088" y="3977320"/>
            <a:ext cx="2690768" cy="77828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5401156"/>
              </p:ext>
            </p:extLst>
          </p:nvPr>
        </p:nvGraphicFramePr>
        <p:xfrm>
          <a:off x="6786144" y="3398862"/>
          <a:ext cx="172402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5" name="Formula" r:id="rId18" imgW="870120" imgH="195840" progId="Equation.Ribbit">
                  <p:embed/>
                </p:oleObj>
              </mc:Choice>
              <mc:Fallback>
                <p:oleObj name="Formula" r:id="rId18" imgW="870120" imgH="195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786144" y="3398862"/>
                        <a:ext cx="1724025" cy="38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905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Non-minimal Higgs inflation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non-minimal coupling          with strong coupling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813664"/>
              </p:ext>
            </p:extLst>
          </p:nvPr>
        </p:nvGraphicFramePr>
        <p:xfrm>
          <a:off x="4860032" y="1412776"/>
          <a:ext cx="684212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" name="Formula" r:id="rId4" imgW="344520" imgH="185760" progId="Equation.Ribbit">
                  <p:embed/>
                </p:oleObj>
              </mc:Choice>
              <mc:Fallback>
                <p:oleObj name="Formula" r:id="rId4" imgW="344520" imgH="185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60032" y="1412776"/>
                        <a:ext cx="684212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5679496"/>
              </p:ext>
            </p:extLst>
          </p:nvPr>
        </p:nvGraphicFramePr>
        <p:xfrm>
          <a:off x="3061046" y="2107215"/>
          <a:ext cx="2927350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1" name="Formula" r:id="rId6" imgW="1476000" imgH="330480" progId="Equation.Ribbit">
                  <p:embed/>
                </p:oleObj>
              </mc:Choice>
              <mc:Fallback>
                <p:oleObj name="Formula" r:id="rId6" imgW="1476000" imgH="330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61046" y="2107215"/>
                        <a:ext cx="2927350" cy="655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5576" y="2780928"/>
            <a:ext cx="60877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Kaiser, PRD 52 (95) 4295</a:t>
            </a:r>
          </a:p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Bezrukov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and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Shaposhnikov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, PLB 659 (08) 703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518200"/>
              </p:ext>
            </p:extLst>
          </p:nvPr>
        </p:nvGraphicFramePr>
        <p:xfrm>
          <a:off x="6588224" y="2060203"/>
          <a:ext cx="18351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" name="Formula" r:id="rId8" imgW="925920" imgH="363240" progId="Equation.Ribbit">
                  <p:embed/>
                </p:oleObj>
              </mc:Choice>
              <mc:Fallback>
                <p:oleObj name="Formula" r:id="rId8" imgW="925920" imgH="363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88224" y="2060203"/>
                        <a:ext cx="1835150" cy="72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369904"/>
              </p:ext>
            </p:extLst>
          </p:nvPr>
        </p:nvGraphicFramePr>
        <p:xfrm>
          <a:off x="3379672" y="3856369"/>
          <a:ext cx="493871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3" name="Formula" r:id="rId10" imgW="2490480" imgH="363240" progId="Equation.Ribbit">
                  <p:embed/>
                </p:oleObj>
              </mc:Choice>
              <mc:Fallback>
                <p:oleObj name="Formula" r:id="rId10" imgW="2490480" imgH="363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9672" y="3856369"/>
                        <a:ext cx="4938713" cy="72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7544" y="3924345"/>
            <a:ext cx="27029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Einstein frame:</a:t>
            </a:r>
            <a:endParaRPr lang="zh-CN" altLang="en-US" sz="32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2372258"/>
              </p:ext>
            </p:extLst>
          </p:nvPr>
        </p:nvGraphicFramePr>
        <p:xfrm>
          <a:off x="2794290" y="1916832"/>
          <a:ext cx="75247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4" name="Formula" r:id="rId12" imgW="379800" imgH="158760" progId="Equation.Ribbit">
                  <p:embed/>
                </p:oleObj>
              </mc:Choice>
              <mc:Fallback>
                <p:oleObj name="Formula" r:id="rId12" imgW="379800" imgH="15876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290" y="1916832"/>
                        <a:ext cx="752475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6652381"/>
              </p:ext>
            </p:extLst>
          </p:nvPr>
        </p:nvGraphicFramePr>
        <p:xfrm>
          <a:off x="2411791" y="4976184"/>
          <a:ext cx="3157537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5" name="Formula" r:id="rId14" imgW="1594080" imgH="381240" progId="Equation.Ribbit">
                  <p:embed/>
                </p:oleObj>
              </mc:Choice>
              <mc:Fallback>
                <p:oleObj name="Formula" r:id="rId14" imgW="1594080" imgH="381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411791" y="4976184"/>
                        <a:ext cx="3157537" cy="75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31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Higgs inflation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violation of </a:t>
            </a:r>
            <a:r>
              <a:rPr lang="en-US" altLang="zh-CN" dirty="0" err="1"/>
              <a:t>unitarity</a:t>
            </a:r>
            <a:r>
              <a:rPr lang="en-US" altLang="zh-CN" dirty="0"/>
              <a:t> bound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TextBox 5"/>
          <p:cNvSpPr txBox="1"/>
          <p:nvPr/>
        </p:nvSpPr>
        <p:spPr>
          <a:xfrm>
            <a:off x="414169" y="6118509"/>
            <a:ext cx="8048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CN" sz="2400" dirty="0" err="1">
                <a:solidFill>
                  <a:schemeClr val="bg1">
                    <a:lumMod val="60000"/>
                    <a:lumOff val="40000"/>
                  </a:schemeClr>
                </a:solidFill>
              </a:rPr>
              <a:t>Germani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 and A. </a:t>
            </a:r>
            <a:r>
              <a:rPr lang="en-US" altLang="zh-CN" sz="2400" dirty="0" err="1">
                <a:solidFill>
                  <a:schemeClr val="bg1">
                    <a:lumMod val="60000"/>
                    <a:lumOff val="40000"/>
                  </a:schemeClr>
                </a:solidFill>
              </a:rPr>
              <a:t>Kehagias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, Phys. Rev. Lett. 105, 011302 (2010)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5708849"/>
              </p:ext>
            </p:extLst>
          </p:nvPr>
        </p:nvGraphicFramePr>
        <p:xfrm>
          <a:off x="1835696" y="2134194"/>
          <a:ext cx="458787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6" name="Formula" r:id="rId3" imgW="2314080" imgH="368640" progId="Equation.Ribbit">
                  <p:embed/>
                </p:oleObj>
              </mc:Choice>
              <mc:Fallback>
                <p:oleObj name="Formula" r:id="rId3" imgW="2314080" imgH="368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5696" y="2134194"/>
                        <a:ext cx="4587875" cy="73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497135"/>
              </p:ext>
            </p:extLst>
          </p:nvPr>
        </p:nvGraphicFramePr>
        <p:xfrm>
          <a:off x="3162052" y="3502380"/>
          <a:ext cx="1935162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7" name="Formula" r:id="rId5" imgW="976680" imgH="377280" progId="Equation.Ribbit">
                  <p:embed/>
                </p:oleObj>
              </mc:Choice>
              <mc:Fallback>
                <p:oleObj name="Formula" r:id="rId5" imgW="976680" imgH="377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62052" y="3502380"/>
                        <a:ext cx="1935162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04710" y="2882372"/>
            <a:ext cx="3658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Nonrenormalizable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operator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4186" y="4525383"/>
            <a:ext cx="315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Unitarity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violation scale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0125171"/>
              </p:ext>
            </p:extLst>
          </p:nvPr>
        </p:nvGraphicFramePr>
        <p:xfrm>
          <a:off x="4054226" y="4508217"/>
          <a:ext cx="1042988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8" name="Formula" r:id="rId7" imgW="525960" imgH="374760" progId="Equation.Ribbit">
                  <p:embed/>
                </p:oleObj>
              </mc:Choice>
              <mc:Fallback>
                <p:oleObj name="Formula" r:id="rId7" imgW="525960" imgH="374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54226" y="4508217"/>
                        <a:ext cx="1042988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5735239"/>
              </p:ext>
            </p:extLst>
          </p:nvPr>
        </p:nvGraphicFramePr>
        <p:xfrm>
          <a:off x="2023894" y="5335900"/>
          <a:ext cx="3627438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9" name="Formula" r:id="rId9" imgW="1832760" imgH="381240" progId="Equation.Ribbit">
                  <p:embed/>
                </p:oleObj>
              </mc:Choice>
              <mc:Fallback>
                <p:oleObj name="Formula" r:id="rId9" imgW="1832760" imgH="381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23894" y="5335900"/>
                        <a:ext cx="3627438" cy="75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047807"/>
              </p:ext>
            </p:extLst>
          </p:nvPr>
        </p:nvGraphicFramePr>
        <p:xfrm>
          <a:off x="7236296" y="2107406"/>
          <a:ext cx="11239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0" name="Formula" r:id="rId11" imgW="566640" imgH="360720" progId="Equation.Ribbit">
                  <p:embed/>
                </p:oleObj>
              </mc:Choice>
              <mc:Fallback>
                <p:oleObj name="Formula" r:id="rId11" imgW="566640" imgH="360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236296" y="2107406"/>
                        <a:ext cx="1123950" cy="71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5818531" y="2928332"/>
            <a:ext cx="28879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Burges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etal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,</a:t>
            </a:r>
          </a:p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JHEP 0909, 103</a:t>
            </a:r>
          </a:p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Barbon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&amp; Espinosa,</a:t>
            </a:r>
          </a:p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PRD 79 (09) 081302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92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Higgs inflation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chaotic inflation: excluded by Planck15 result, the coupling constant     is too small to be consistent with Higgs observation</a:t>
            </a:r>
          </a:p>
          <a:p>
            <a:endParaRPr lang="en-US" altLang="zh-CN" dirty="0"/>
          </a:p>
          <a:p>
            <a:r>
              <a:rPr lang="en-US" altLang="zh-CN" dirty="0" smtClean="0"/>
              <a:t>Non-minimal coupling         : coupling constant     is ok, consistent with Planck15 result at strong coupling limit                    violation of </a:t>
            </a:r>
            <a:r>
              <a:rPr lang="en-US" altLang="zh-CN" dirty="0" err="1" smtClean="0"/>
              <a:t>unitarity</a:t>
            </a:r>
            <a:r>
              <a:rPr lang="en-US" altLang="zh-CN" dirty="0" smtClean="0"/>
              <a:t> bound</a:t>
            </a:r>
          </a:p>
          <a:p>
            <a:r>
              <a:rPr lang="en-US" altLang="zh-CN" dirty="0" smtClean="0"/>
              <a:t>New Higgs inflation with more general non-minimal coupling 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2892791"/>
              </p:ext>
            </p:extLst>
          </p:nvPr>
        </p:nvGraphicFramePr>
        <p:xfrm>
          <a:off x="2483768" y="3068960"/>
          <a:ext cx="335597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8" name="Formula" r:id="rId4" imgW="1691640" imgH="195840" progId="Equation.Ribbit">
                  <p:embed/>
                </p:oleObj>
              </mc:Choice>
              <mc:Fallback>
                <p:oleObj name="Formula" r:id="rId4" imgW="1691640" imgH="195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83768" y="3068960"/>
                        <a:ext cx="3355975" cy="38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0117863"/>
              </p:ext>
            </p:extLst>
          </p:nvPr>
        </p:nvGraphicFramePr>
        <p:xfrm>
          <a:off x="4932040" y="3573016"/>
          <a:ext cx="684212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9" name="Formula" r:id="rId6" imgW="344520" imgH="185760" progId="Equation.Ribbit">
                  <p:embed/>
                </p:oleObj>
              </mc:Choice>
              <mc:Fallback>
                <p:oleObj name="Formula" r:id="rId6" imgW="344520" imgH="18576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3573016"/>
                        <a:ext cx="684212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331307"/>
              </p:ext>
            </p:extLst>
          </p:nvPr>
        </p:nvGraphicFramePr>
        <p:xfrm>
          <a:off x="6156176" y="4581128"/>
          <a:ext cx="9620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0" name="Formula" r:id="rId8" imgW="485280" imgH="186840" progId="Equation.Ribbit">
                  <p:embed/>
                </p:oleObj>
              </mc:Choice>
              <mc:Fallback>
                <p:oleObj name="Formula" r:id="rId8" imgW="485280" imgH="186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156176" y="4581128"/>
                        <a:ext cx="96202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313871"/>
              </p:ext>
            </p:extLst>
          </p:nvPr>
        </p:nvGraphicFramePr>
        <p:xfrm>
          <a:off x="2627784" y="4125962"/>
          <a:ext cx="169863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1" name="Formula" r:id="rId10" imgW="86400" imgH="157680" progId="Equation.Ribbit">
                  <p:embed/>
                </p:oleObj>
              </mc:Choice>
              <mc:Fallback>
                <p:oleObj name="Formula" r:id="rId10" imgW="86400" imgH="157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627784" y="4125962"/>
                        <a:ext cx="169863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176827"/>
              </p:ext>
            </p:extLst>
          </p:nvPr>
        </p:nvGraphicFramePr>
        <p:xfrm>
          <a:off x="5868144" y="1965722"/>
          <a:ext cx="169862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2" name="Formula" r:id="rId12" imgW="86400" imgH="157680" progId="Equation.Ribbit">
                  <p:embed/>
                </p:oleObj>
              </mc:Choice>
              <mc:Fallback>
                <p:oleObj name="Formula" r:id="rId12" imgW="86400" imgH="157680" progId="Equation.Ribbit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1965722"/>
                        <a:ext cx="169862" cy="31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382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General non-minimal coupling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derivative coupling: quadratic in     and linear in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Divergence </a:t>
            </a:r>
          </a:p>
          <a:p>
            <a:endParaRPr lang="en-US" altLang="zh-CN" dirty="0"/>
          </a:p>
          <a:p>
            <a:r>
              <a:rPr lang="en-US" altLang="zh-CN" dirty="0" smtClean="0"/>
              <a:t>Independent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1653427"/>
              </p:ext>
            </p:extLst>
          </p:nvPr>
        </p:nvGraphicFramePr>
        <p:xfrm>
          <a:off x="6588224" y="1412776"/>
          <a:ext cx="216024" cy="371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5" name="Formula" r:id="rId4" imgW="91440" imgH="158760" progId="Equation.Ribbit">
                  <p:embed/>
                </p:oleObj>
              </mc:Choice>
              <mc:Fallback>
                <p:oleObj name="Formula" r:id="rId4" imgW="9144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88224" y="1412776"/>
                        <a:ext cx="216024" cy="371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045587"/>
              </p:ext>
            </p:extLst>
          </p:nvPr>
        </p:nvGraphicFramePr>
        <p:xfrm>
          <a:off x="2627784" y="1916832"/>
          <a:ext cx="288032" cy="382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6" name="Formula" r:id="rId6" imgW="119520" imgH="158760" progId="Equation.Ribbit">
                  <p:embed/>
                </p:oleObj>
              </mc:Choice>
              <mc:Fallback>
                <p:oleObj name="Formula" r:id="rId6" imgW="11952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27784" y="1916832"/>
                        <a:ext cx="288032" cy="3827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297818"/>
              </p:ext>
            </p:extLst>
          </p:nvPr>
        </p:nvGraphicFramePr>
        <p:xfrm>
          <a:off x="1035574" y="2747829"/>
          <a:ext cx="4710112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7" name="Formula" r:id="rId8" imgW="2376360" imgH="175320" progId="Equation.Ribbit">
                  <p:embed/>
                </p:oleObj>
              </mc:Choice>
              <mc:Fallback>
                <p:oleObj name="Formula" r:id="rId8" imgW="2376360" imgH="175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35574" y="2747829"/>
                        <a:ext cx="4710112" cy="34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6889934"/>
              </p:ext>
            </p:extLst>
          </p:nvPr>
        </p:nvGraphicFramePr>
        <p:xfrm>
          <a:off x="2190750" y="3179763"/>
          <a:ext cx="4610100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8" name="Formula" r:id="rId10" imgW="2325600" imgH="175320" progId="Equation.Ribbit">
                  <p:embed/>
                </p:oleObj>
              </mc:Choice>
              <mc:Fallback>
                <p:oleObj name="Formula" r:id="rId10" imgW="2325600" imgH="175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190750" y="3179763"/>
                        <a:ext cx="4610100" cy="34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813689"/>
              </p:ext>
            </p:extLst>
          </p:nvPr>
        </p:nvGraphicFramePr>
        <p:xfrm>
          <a:off x="1307830" y="3645024"/>
          <a:ext cx="41656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9" name="Formula" r:id="rId12" imgW="2102040" imgH="199440" progId="Equation.Ribbit">
                  <p:embed/>
                </p:oleObj>
              </mc:Choice>
              <mc:Fallback>
                <p:oleObj name="Formula" r:id="rId12" imgW="2102040" imgH="1994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07830" y="3645024"/>
                        <a:ext cx="4165600" cy="39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0416808"/>
              </p:ext>
            </p:extLst>
          </p:nvPr>
        </p:nvGraphicFramePr>
        <p:xfrm>
          <a:off x="2267744" y="4797152"/>
          <a:ext cx="46545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0" name="Formula" r:id="rId14" imgW="2348280" imgH="199440" progId="Equation.Ribbit">
                  <p:embed/>
                </p:oleObj>
              </mc:Choice>
              <mc:Fallback>
                <p:oleObj name="Formula" r:id="rId14" imgW="2348280" imgH="1994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267744" y="4797152"/>
                        <a:ext cx="4654550" cy="39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4528734"/>
              </p:ext>
            </p:extLst>
          </p:nvPr>
        </p:nvGraphicFramePr>
        <p:xfrm>
          <a:off x="3059832" y="5949280"/>
          <a:ext cx="180498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1" name="Formula" r:id="rId16" imgW="910800" imgH="156240" progId="Equation.Ribbit">
                  <p:embed/>
                </p:oleObj>
              </mc:Choice>
              <mc:Fallback>
                <p:oleObj name="Formula" r:id="rId16" imgW="910800" imgH="156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059832" y="5949280"/>
                        <a:ext cx="1804988" cy="30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390630" y="1916832"/>
            <a:ext cx="57533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Horndeski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, Int. J.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Theor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. Phys. 10 (1974) 363</a:t>
            </a:r>
          </a:p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L.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Amendola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, PLB 301 (1993) 175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Horndeski</a:t>
            </a:r>
            <a:r>
              <a:rPr lang="en-US" altLang="zh-CN" dirty="0" smtClean="0"/>
              <a:t> Theory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The most general scalar-tensor theory with 2</a:t>
            </a:r>
            <a:r>
              <a:rPr lang="en-US" altLang="zh-CN" baseline="30000" dirty="0" smtClean="0"/>
              <a:t>nd</a:t>
            </a:r>
            <a:r>
              <a:rPr lang="en-US" altLang="zh-CN" dirty="0" smtClean="0"/>
              <a:t> order of EOMs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224537"/>
              </p:ext>
            </p:extLst>
          </p:nvPr>
        </p:nvGraphicFramePr>
        <p:xfrm>
          <a:off x="1835696" y="2420888"/>
          <a:ext cx="315912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Formula" r:id="rId3" imgW="1594080" imgH="158760" progId="Equation.Ribbit">
                  <p:embed/>
                </p:oleObj>
              </mc:Choice>
              <mc:Fallback>
                <p:oleObj name="Formula" r:id="rId3" imgW="159408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5696" y="2420888"/>
                        <a:ext cx="3159125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361457"/>
              </p:ext>
            </p:extLst>
          </p:nvPr>
        </p:nvGraphicFramePr>
        <p:xfrm>
          <a:off x="1462088" y="2924175"/>
          <a:ext cx="4462462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0" name="Formula" r:id="rId5" imgW="2251800" imgH="330480" progId="Equation.Ribbit">
                  <p:embed/>
                </p:oleObj>
              </mc:Choice>
              <mc:Fallback>
                <p:oleObj name="Formula" r:id="rId5" imgW="2251800" imgH="330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62088" y="2924175"/>
                        <a:ext cx="4462462" cy="655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5180703"/>
              </p:ext>
            </p:extLst>
          </p:nvPr>
        </p:nvGraphicFramePr>
        <p:xfrm>
          <a:off x="2051720" y="3789040"/>
          <a:ext cx="2514600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1" name="Formula" r:id="rId7" imgW="1267560" imgH="176760" progId="Equation.Ribbit">
                  <p:embed/>
                </p:oleObj>
              </mc:Choice>
              <mc:Fallback>
                <p:oleObj name="Formula" r:id="rId7" imgW="1267560" imgH="176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51720" y="3789040"/>
                        <a:ext cx="2514600" cy="347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5720677"/>
              </p:ext>
            </p:extLst>
          </p:nvPr>
        </p:nvGraphicFramePr>
        <p:xfrm>
          <a:off x="827584" y="4437112"/>
          <a:ext cx="678815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2" name="Formula" r:id="rId9" imgW="3423960" imgH="207360" progId="Equation.Ribbit">
                  <p:embed/>
                </p:oleObj>
              </mc:Choice>
              <mc:Fallback>
                <p:oleObj name="Formula" r:id="rId9" imgW="3423960" imgH="207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584" y="4437112"/>
                        <a:ext cx="6788150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6230127"/>
              </p:ext>
            </p:extLst>
          </p:nvPr>
        </p:nvGraphicFramePr>
        <p:xfrm>
          <a:off x="539552" y="5301208"/>
          <a:ext cx="8261350" cy="113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3" name="Formula" r:id="rId11" imgW="4160520" imgH="573120" progId="Equation.Ribbit">
                  <p:embed/>
                </p:oleObj>
              </mc:Choice>
              <mc:Fallback>
                <p:oleObj name="Formula" r:id="rId11" imgW="4160520" imgH="5731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39552" y="5301208"/>
                        <a:ext cx="8261350" cy="1135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890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Derivative coupling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General action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2000248"/>
              </p:ext>
            </p:extLst>
          </p:nvPr>
        </p:nvGraphicFramePr>
        <p:xfrm>
          <a:off x="539552" y="1988840"/>
          <a:ext cx="8021638" cy="159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5" name="Formula" r:id="rId4" imgW="4046400" imgH="802800" progId="Equation.Ribbit">
                  <p:embed/>
                </p:oleObj>
              </mc:Choice>
              <mc:Fallback>
                <p:oleObj name="Formula" r:id="rId4" imgW="4046400" imgH="8028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9552" y="1988840"/>
                        <a:ext cx="8021638" cy="1592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6492440"/>
              </p:ext>
            </p:extLst>
          </p:nvPr>
        </p:nvGraphicFramePr>
        <p:xfrm>
          <a:off x="1547664" y="3717032"/>
          <a:ext cx="4697412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6" name="Formula" r:id="rId6" imgW="2369880" imgH="330480" progId="Equation.Ribbit">
                  <p:embed/>
                </p:oleObj>
              </mc:Choice>
              <mc:Fallback>
                <p:oleObj name="Formula" r:id="rId6" imgW="2369880" imgH="330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47664" y="3717032"/>
                        <a:ext cx="4697412" cy="655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2812434"/>
              </p:ext>
            </p:extLst>
          </p:nvPr>
        </p:nvGraphicFramePr>
        <p:xfrm>
          <a:off x="1763688" y="4797152"/>
          <a:ext cx="31496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7" name="Formula" r:id="rId8" imgW="1589040" imgH="212400" progId="Equation.Ribbit">
                  <p:embed/>
                </p:oleObj>
              </mc:Choice>
              <mc:Fallback>
                <p:oleObj name="Formula" r:id="rId8" imgW="1589040" imgH="212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63688" y="4797152"/>
                        <a:ext cx="3149600" cy="42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519962"/>
              </p:ext>
            </p:extLst>
          </p:nvPr>
        </p:nvGraphicFramePr>
        <p:xfrm>
          <a:off x="1115616" y="5589240"/>
          <a:ext cx="6305550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8" name="Formula" r:id="rId10" imgW="3181680" imgH="330480" progId="Equation.Ribbit">
                  <p:embed/>
                </p:oleObj>
              </mc:Choice>
              <mc:Fallback>
                <p:oleObj name="Formula" r:id="rId10" imgW="3181680" imgH="330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15616" y="5589240"/>
                        <a:ext cx="6305550" cy="655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541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Derivative coupling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980728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general EOM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722728"/>
              </p:ext>
            </p:extLst>
          </p:nvPr>
        </p:nvGraphicFramePr>
        <p:xfrm>
          <a:off x="467544" y="1556792"/>
          <a:ext cx="8339138" cy="148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3" name="Formula" r:id="rId4" imgW="4206240" imgH="747000" progId="Equation.Ribbit">
                  <p:embed/>
                </p:oleObj>
              </mc:Choice>
              <mc:Fallback>
                <p:oleObj name="Formula" r:id="rId4" imgW="4206240" imgH="747000" progId="Equation.Ribbit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556792"/>
                        <a:ext cx="8339138" cy="148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707249"/>
              </p:ext>
            </p:extLst>
          </p:nvPr>
        </p:nvGraphicFramePr>
        <p:xfrm>
          <a:off x="251520" y="2996952"/>
          <a:ext cx="8716962" cy="205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4" name="Formula" r:id="rId6" imgW="4398120" imgH="1036440" progId="Equation.Ribbit">
                  <p:embed/>
                </p:oleObj>
              </mc:Choice>
              <mc:Fallback>
                <p:oleObj name="Formula" r:id="rId6" imgW="4398120" imgH="10364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1520" y="2996952"/>
                        <a:ext cx="8716962" cy="205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1940889"/>
              </p:ext>
            </p:extLst>
          </p:nvPr>
        </p:nvGraphicFramePr>
        <p:xfrm>
          <a:off x="323528" y="5157192"/>
          <a:ext cx="8594725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5" name="Formula" r:id="rId8" imgW="4334760" imgH="774720" progId="Equation.Ribbit">
                  <p:embed/>
                </p:oleObj>
              </mc:Choice>
              <mc:Fallback>
                <p:oleObj name="Formula" r:id="rId8" imgW="4334760" imgH="774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3528" y="5157192"/>
                        <a:ext cx="8594725" cy="153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562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Derivative coupling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second order equation</a:t>
            </a:r>
          </a:p>
          <a:p>
            <a:r>
              <a:rPr lang="en-US" altLang="zh-CN" dirty="0" smtClean="0"/>
              <a:t>the action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255470"/>
              </p:ext>
            </p:extLst>
          </p:nvPr>
        </p:nvGraphicFramePr>
        <p:xfrm>
          <a:off x="4860032" y="1484784"/>
          <a:ext cx="14287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8" name="Formula" r:id="rId4" imgW="720360" imgH="176760" progId="Equation.Ribbit">
                  <p:embed/>
                </p:oleObj>
              </mc:Choice>
              <mc:Fallback>
                <p:oleObj name="Formula" r:id="rId4" imgW="720360" imgH="176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60032" y="1484784"/>
                        <a:ext cx="14287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196282"/>
              </p:ext>
            </p:extLst>
          </p:nvPr>
        </p:nvGraphicFramePr>
        <p:xfrm>
          <a:off x="504825" y="2587625"/>
          <a:ext cx="8480425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9" name="Formula" r:id="rId6" imgW="4278960" imgH="384840" progId="Equation.Ribbit">
                  <p:embed/>
                </p:oleObj>
              </mc:Choice>
              <mc:Fallback>
                <p:oleObj name="Formula" r:id="rId6" imgW="4278960" imgH="384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4825" y="2587625"/>
                        <a:ext cx="8480425" cy="760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530054"/>
              </p:ext>
            </p:extLst>
          </p:nvPr>
        </p:nvGraphicFramePr>
        <p:xfrm>
          <a:off x="1259632" y="3501008"/>
          <a:ext cx="5976938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0" name="Formula" r:id="rId8" imgW="3013920" imgH="482760" progId="Equation.Ribbit">
                  <p:embed/>
                </p:oleObj>
              </mc:Choice>
              <mc:Fallback>
                <p:oleObj name="Formula" r:id="rId8" imgW="3013920" imgH="48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59632" y="3501008"/>
                        <a:ext cx="5976938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40266"/>
              </p:ext>
            </p:extLst>
          </p:nvPr>
        </p:nvGraphicFramePr>
        <p:xfrm>
          <a:off x="1691680" y="4725144"/>
          <a:ext cx="4106862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1" name="Formula" r:id="rId10" imgW="2071440" imgH="391320" progId="Equation.Ribbit">
                  <p:embed/>
                </p:oleObj>
              </mc:Choice>
              <mc:Fallback>
                <p:oleObj name="Formula" r:id="rId10" imgW="2071440" imgH="391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691680" y="4725144"/>
                        <a:ext cx="4106862" cy="776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61749" y="5802239"/>
            <a:ext cx="4261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Sushkov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, PRD 80 (2009) 103505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66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Derivative coupling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High friction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8962712"/>
              </p:ext>
            </p:extLst>
          </p:nvPr>
        </p:nvGraphicFramePr>
        <p:xfrm>
          <a:off x="3563888" y="1412776"/>
          <a:ext cx="28003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1" name="Formula" r:id="rId4" imgW="1411200" imgH="182880" progId="Equation.Ribbit">
                  <p:embed/>
                </p:oleObj>
              </mc:Choice>
              <mc:Fallback>
                <p:oleObj name="Formula" r:id="rId4" imgW="1411200" imgH="1828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63888" y="1412776"/>
                        <a:ext cx="2800350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518061"/>
              </p:ext>
            </p:extLst>
          </p:nvPr>
        </p:nvGraphicFramePr>
        <p:xfrm>
          <a:off x="467544" y="2204864"/>
          <a:ext cx="8480425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2" name="Formula" r:id="rId6" imgW="4278960" imgH="384840" progId="Equation.Ribbit">
                  <p:embed/>
                </p:oleObj>
              </mc:Choice>
              <mc:Fallback>
                <p:oleObj name="Formula" r:id="rId6" imgW="4278960" imgH="384840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204864"/>
                        <a:ext cx="8480425" cy="76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27110"/>
              </p:ext>
            </p:extLst>
          </p:nvPr>
        </p:nvGraphicFramePr>
        <p:xfrm>
          <a:off x="5433674" y="3284984"/>
          <a:ext cx="7620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3" name="Formula" r:id="rId8" imgW="384840" imgH="353160" progId="Equation.Ribbit">
                  <p:embed/>
                </p:oleObj>
              </mc:Choice>
              <mc:Fallback>
                <p:oleObj name="Formula" r:id="rId8" imgW="384840" imgH="3531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33674" y="3284984"/>
                        <a:ext cx="762000" cy="69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直接连接符 7"/>
          <p:cNvCxnSpPr/>
          <p:nvPr/>
        </p:nvCxnSpPr>
        <p:spPr bwMode="auto">
          <a:xfrm>
            <a:off x="4266502" y="3068960"/>
            <a:ext cx="3096344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5530694"/>
              </p:ext>
            </p:extLst>
          </p:nvPr>
        </p:nvGraphicFramePr>
        <p:xfrm>
          <a:off x="2801333" y="4221088"/>
          <a:ext cx="179070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4" name="Formula" r:id="rId10" imgW="903240" imgH="335520" progId="Equation.Ribbit">
                  <p:embed/>
                </p:oleObj>
              </mc:Choice>
              <mc:Fallback>
                <p:oleObj name="Formula" r:id="rId10" imgW="903240" imgH="3355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801333" y="4221088"/>
                        <a:ext cx="1790700" cy="66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841492"/>
              </p:ext>
            </p:extLst>
          </p:nvPr>
        </p:nvGraphicFramePr>
        <p:xfrm>
          <a:off x="4568504" y="5203366"/>
          <a:ext cx="251777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5" name="Formula" r:id="rId12" imgW="1270080" imgH="354600" progId="Equation.Ribbit">
                  <p:embed/>
                </p:oleObj>
              </mc:Choice>
              <mc:Fallback>
                <p:oleObj name="Formula" r:id="rId12" imgW="1270080" imgH="3546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568504" y="5203366"/>
                        <a:ext cx="2517775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532039"/>
              </p:ext>
            </p:extLst>
          </p:nvPr>
        </p:nvGraphicFramePr>
        <p:xfrm>
          <a:off x="7236296" y="3356992"/>
          <a:ext cx="1700212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6" name="Formula" r:id="rId14" imgW="857520" imgH="330480" progId="Equation.Ribbit">
                  <p:embed/>
                </p:oleObj>
              </mc:Choice>
              <mc:Fallback>
                <p:oleObj name="Formula" r:id="rId14" imgW="857520" imgH="330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236296" y="3356992"/>
                        <a:ext cx="1700212" cy="655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7841" y="5301208"/>
            <a:ext cx="4060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effective coupling constant</a:t>
            </a:r>
            <a:endParaRPr lang="zh-CN" altLang="en-US" sz="28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60239" y="6217840"/>
            <a:ext cx="5929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Germani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Kehagias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, PRL 105 (2010) 011302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43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Slow-roll inflation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</a:t>
            </a:r>
            <a:r>
              <a:rPr lang="en-US" altLang="zh-CN" dirty="0" smtClean="0"/>
              <a:t>low-roll</a:t>
            </a:r>
          </a:p>
          <a:p>
            <a:r>
              <a:rPr lang="en-US" altLang="zh-CN" dirty="0" smtClean="0"/>
              <a:t>High friction limit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Slow-roll parameters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6663500"/>
              </p:ext>
            </p:extLst>
          </p:nvPr>
        </p:nvGraphicFramePr>
        <p:xfrm>
          <a:off x="2987824" y="1412776"/>
          <a:ext cx="337026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6" name="Formula" r:id="rId4" imgW="1700640" imgH="204480" progId="Equation.Ribbit">
                  <p:embed/>
                </p:oleObj>
              </mc:Choice>
              <mc:Fallback>
                <p:oleObj name="Formula" r:id="rId4" imgW="1700640" imgH="204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87824" y="1412776"/>
                        <a:ext cx="3370262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450213"/>
              </p:ext>
            </p:extLst>
          </p:nvPr>
        </p:nvGraphicFramePr>
        <p:xfrm>
          <a:off x="4211960" y="1988840"/>
          <a:ext cx="1281112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7" name="Formula" r:id="rId6" imgW="646560" imgH="185760" progId="Equation.Ribbit">
                  <p:embed/>
                </p:oleObj>
              </mc:Choice>
              <mc:Fallback>
                <p:oleObj name="Formula" r:id="rId6" imgW="646560" imgH="185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11960" y="1988840"/>
                        <a:ext cx="1281112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3381787"/>
              </p:ext>
            </p:extLst>
          </p:nvPr>
        </p:nvGraphicFramePr>
        <p:xfrm>
          <a:off x="3131840" y="2492896"/>
          <a:ext cx="1563688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8" name="Formula" r:id="rId8" imgW="788760" imgH="407880" progId="Equation.Ribbit">
                  <p:embed/>
                </p:oleObj>
              </mc:Choice>
              <mc:Fallback>
                <p:oleObj name="Formula" r:id="rId8" imgW="788760" imgH="4078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131840" y="2492896"/>
                        <a:ext cx="1563688" cy="808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9604379"/>
              </p:ext>
            </p:extLst>
          </p:nvPr>
        </p:nvGraphicFramePr>
        <p:xfrm>
          <a:off x="3131840" y="3501008"/>
          <a:ext cx="176530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9" name="Formula" r:id="rId10" imgW="890280" imgH="355680" progId="Equation.Ribbit">
                  <p:embed/>
                </p:oleObj>
              </mc:Choice>
              <mc:Fallback>
                <p:oleObj name="Formula" r:id="rId10" imgW="890280" imgH="355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131840" y="3501008"/>
                        <a:ext cx="1765300" cy="704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2190521"/>
              </p:ext>
            </p:extLst>
          </p:nvPr>
        </p:nvGraphicFramePr>
        <p:xfrm>
          <a:off x="1547664" y="4869160"/>
          <a:ext cx="3278188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0" name="Formula" r:id="rId12" imgW="1653840" imgH="412920" progId="Equation.Ribbit">
                  <p:embed/>
                </p:oleObj>
              </mc:Choice>
              <mc:Fallback>
                <p:oleObj name="Formula" r:id="rId12" imgW="1653840" imgH="412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47664" y="4869160"/>
                        <a:ext cx="3278188" cy="817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844334"/>
              </p:ext>
            </p:extLst>
          </p:nvPr>
        </p:nvGraphicFramePr>
        <p:xfrm>
          <a:off x="1619672" y="5805264"/>
          <a:ext cx="3065462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1" name="Formula" r:id="rId14" imgW="1545840" imgH="395280" progId="Equation.Ribbit">
                  <p:embed/>
                </p:oleObj>
              </mc:Choice>
              <mc:Fallback>
                <p:oleObj name="Formula" r:id="rId14" imgW="1545840" imgH="395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619672" y="5805264"/>
                        <a:ext cx="3065462" cy="78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80112" y="5157192"/>
            <a:ext cx="3207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More potentials possible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Lyth</a:t>
            </a:r>
            <a:r>
              <a:rPr lang="en-US" altLang="zh-CN" dirty="0" smtClean="0"/>
              <a:t> Bound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340768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Number of e-folds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Upper </a:t>
            </a:r>
            <a:r>
              <a:rPr lang="en-US" altLang="zh-CN" dirty="0" smtClean="0"/>
              <a:t>bound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Sub-</a:t>
            </a:r>
            <a:r>
              <a:rPr lang="en-US" altLang="zh-CN" dirty="0" err="1" smtClean="0"/>
              <a:t>Planckian</a:t>
            </a:r>
            <a:r>
              <a:rPr lang="en-US" altLang="zh-CN" dirty="0" smtClean="0"/>
              <a:t> excursion is possible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4909079"/>
              </p:ext>
            </p:extLst>
          </p:nvPr>
        </p:nvGraphicFramePr>
        <p:xfrm>
          <a:off x="395536" y="2060848"/>
          <a:ext cx="8162925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29" name="Formula" r:id="rId4" imgW="4118760" imgH="432000" progId="Equation.Ribbit">
                  <p:embed/>
                </p:oleObj>
              </mc:Choice>
              <mc:Fallback>
                <p:oleObj name="Formula" r:id="rId4" imgW="4118760" imgH="432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5536" y="2060848"/>
                        <a:ext cx="8162925" cy="855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1898693"/>
              </p:ext>
            </p:extLst>
          </p:nvPr>
        </p:nvGraphicFramePr>
        <p:xfrm>
          <a:off x="3203848" y="3212976"/>
          <a:ext cx="28257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0" name="Formula" r:id="rId6" imgW="1425240" imgH="176760" progId="Equation.Ribbit">
                  <p:embed/>
                </p:oleObj>
              </mc:Choice>
              <mc:Fallback>
                <p:oleObj name="Formula" r:id="rId6" imgW="1425240" imgH="176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03848" y="3212976"/>
                        <a:ext cx="28257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78618"/>
              </p:ext>
            </p:extLst>
          </p:nvPr>
        </p:nvGraphicFramePr>
        <p:xfrm>
          <a:off x="1295400" y="4437063"/>
          <a:ext cx="3109913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1" name="Formula" r:id="rId8" imgW="1568520" imgH="411480" progId="Equation.Ribbit">
                  <p:embed/>
                </p:oleObj>
              </mc:Choice>
              <mc:Fallback>
                <p:oleObj name="Formula" r:id="rId8" imgW="1568520" imgH="411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95400" y="4437063"/>
                        <a:ext cx="3109913" cy="817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619672" y="5469538"/>
            <a:ext cx="5248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Yang, Gao and Gong,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arXiv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: 1504.05839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1920" y="4191471"/>
            <a:ext cx="1739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It is possible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37886"/>
              </p:ext>
            </p:extLst>
          </p:nvPr>
        </p:nvGraphicFramePr>
        <p:xfrm>
          <a:off x="5148064" y="4725144"/>
          <a:ext cx="1550988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2" name="Formula" r:id="rId10" imgW="782640" imgH="176760" progId="Equation.Ribbit">
                  <p:embed/>
                </p:oleObj>
              </mc:Choice>
              <mc:Fallback>
                <p:oleObj name="Formula" r:id="rId10" imgW="782640" imgH="176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148064" y="4725144"/>
                        <a:ext cx="1550988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2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Lyth</a:t>
            </a:r>
            <a:r>
              <a:rPr lang="en-US" altLang="zh-CN" dirty="0" smtClean="0"/>
              <a:t> bound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Lower bound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Modified </a:t>
            </a:r>
            <a:r>
              <a:rPr lang="en-US" altLang="zh-CN" dirty="0" err="1" smtClean="0"/>
              <a:t>Lyth</a:t>
            </a:r>
            <a:r>
              <a:rPr lang="en-US" altLang="zh-CN" dirty="0" smtClean="0"/>
              <a:t> bound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0579749"/>
              </p:ext>
            </p:extLst>
          </p:nvPr>
        </p:nvGraphicFramePr>
        <p:xfrm>
          <a:off x="827584" y="2636912"/>
          <a:ext cx="5256212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1" name="Formula" r:id="rId4" imgW="2651760" imgH="420480" progId="Equation.Ribbit">
                  <p:embed/>
                </p:oleObj>
              </mc:Choice>
              <mc:Fallback>
                <p:oleObj name="Formula" r:id="rId4" imgW="2651760" imgH="420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7584" y="2636912"/>
                        <a:ext cx="5256212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44248" y="3687415"/>
            <a:ext cx="5248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Yang, Gao and Gong,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arXiv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: 1504.05839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262727"/>
              </p:ext>
            </p:extLst>
          </p:nvPr>
        </p:nvGraphicFramePr>
        <p:xfrm>
          <a:off x="1042120" y="5445422"/>
          <a:ext cx="2017712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2" name="Formula" r:id="rId6" imgW="1017360" imgH="377280" progId="Equation.Ribbit">
                  <p:embed/>
                </p:oleObj>
              </mc:Choice>
              <mc:Fallback>
                <p:oleObj name="Formula" r:id="rId6" imgW="1017360" imgH="377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42120" y="5445422"/>
                        <a:ext cx="2017712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5656" y="6279703"/>
            <a:ext cx="54425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Gao, Gong and Li, PRD 91 (2015) 063509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3631914"/>
              </p:ext>
            </p:extLst>
          </p:nvPr>
        </p:nvGraphicFramePr>
        <p:xfrm>
          <a:off x="1089025" y="1989138"/>
          <a:ext cx="4789488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3" name="Formula" r:id="rId8" imgW="2415600" imgH="176760" progId="Equation.Ribbit">
                  <p:embed/>
                </p:oleObj>
              </mc:Choice>
              <mc:Fallback>
                <p:oleObj name="Formula" r:id="rId8" imgW="2415600" imgH="176760" progId="Equation.Ribbit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025" y="1989138"/>
                        <a:ext cx="4789488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3690525"/>
              </p:ext>
            </p:extLst>
          </p:nvPr>
        </p:nvGraphicFramePr>
        <p:xfrm>
          <a:off x="6720900" y="2924944"/>
          <a:ext cx="1560513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4" name="Formula" r:id="rId10" imgW="787680" imgH="176760" progId="Equation.Ribbit">
                  <p:embed/>
                </p:oleObj>
              </mc:Choice>
              <mc:Fallback>
                <p:oleObj name="Formula" r:id="rId10" imgW="787680" imgH="176760" progId="Equation.Ribbit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0900" y="2924944"/>
                        <a:ext cx="1560513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27584" y="4945494"/>
            <a:ext cx="7449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If the slow roll parameter is not a monotonic function, then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8072712"/>
              </p:ext>
            </p:extLst>
          </p:nvPr>
        </p:nvGraphicFramePr>
        <p:xfrm>
          <a:off x="3911926" y="5661248"/>
          <a:ext cx="300033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5" name="Formula" r:id="rId12" imgW="63720" imgH="119520" progId="Equation.Ribbit">
                  <p:embed/>
                </p:oleObj>
              </mc:Choice>
              <mc:Fallback>
                <p:oleObj name="Formula" r:id="rId12" imgW="63720" imgH="1195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911926" y="5661248"/>
                        <a:ext cx="300033" cy="360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563888" y="5589240"/>
            <a:ext cx="4104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If      decreases during inflation 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303357"/>
              </p:ext>
            </p:extLst>
          </p:nvPr>
        </p:nvGraphicFramePr>
        <p:xfrm>
          <a:off x="371620" y="3687415"/>
          <a:ext cx="3171826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6" name="Formula" r:id="rId14" imgW="1600200" imgH="196920" progId="Equation.Ribbit">
                  <p:embed/>
                </p:oleObj>
              </mc:Choice>
              <mc:Fallback>
                <p:oleObj name="Formula" r:id="rId14" imgW="160020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71620" y="3687415"/>
                        <a:ext cx="3171826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03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Cosmological Perturbations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ADM formula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Uniform field gauge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501234"/>
              </p:ext>
            </p:extLst>
          </p:nvPr>
        </p:nvGraphicFramePr>
        <p:xfrm>
          <a:off x="1331640" y="2132856"/>
          <a:ext cx="5957888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8" name="Formula" r:id="rId4" imgW="3004920" imgH="207360" progId="Equation.Ribbit">
                  <p:embed/>
                </p:oleObj>
              </mc:Choice>
              <mc:Fallback>
                <p:oleObj name="Formula" r:id="rId4" imgW="3004920" imgH="207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31640" y="2132856"/>
                        <a:ext cx="5957888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5012327"/>
              </p:ext>
            </p:extLst>
          </p:nvPr>
        </p:nvGraphicFramePr>
        <p:xfrm>
          <a:off x="755576" y="3861048"/>
          <a:ext cx="734853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9" name="Formula" r:id="rId6" imgW="3707280" imgH="384840" progId="Equation.Ribbit">
                  <p:embed/>
                </p:oleObj>
              </mc:Choice>
              <mc:Fallback>
                <p:oleObj name="Formula" r:id="rId6" imgW="3707280" imgH="384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5576" y="3861048"/>
                        <a:ext cx="7348538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6448875"/>
              </p:ext>
            </p:extLst>
          </p:nvPr>
        </p:nvGraphicFramePr>
        <p:xfrm>
          <a:off x="1259632" y="4797152"/>
          <a:ext cx="5280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0" name="Formula" r:id="rId8" imgW="2663280" imgH="384840" progId="Equation.Ribbit">
                  <p:embed/>
                </p:oleObj>
              </mc:Choice>
              <mc:Fallback>
                <p:oleObj name="Formula" r:id="rId8" imgW="2663280" imgH="384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59632" y="4797152"/>
                        <a:ext cx="5280025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5656" y="5805264"/>
            <a:ext cx="58189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Germani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Kehagias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, JCAP 1005 (2010) 019</a:t>
            </a:r>
          </a:p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Germani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&amp; Watanabe, JCAP 1107 (2011) 031</a:t>
            </a:r>
          </a:p>
        </p:txBody>
      </p:sp>
    </p:spTree>
    <p:extLst>
      <p:ext uri="{BB962C8B-B14F-4D97-AF65-F5344CB8AC3E}">
        <p14:creationId xmlns:p14="http://schemas.microsoft.com/office/powerpoint/2010/main" val="133617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Scalar perturbations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1196752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canonical quantization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237308"/>
              </p:ext>
            </p:extLst>
          </p:nvPr>
        </p:nvGraphicFramePr>
        <p:xfrm>
          <a:off x="5076056" y="1412776"/>
          <a:ext cx="858838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95" name="Formula" r:id="rId4" imgW="433080" imgH="158760" progId="Equation.Ribbit">
                  <p:embed/>
                </p:oleObj>
              </mc:Choice>
              <mc:Fallback>
                <p:oleObj name="Formula" r:id="rId4" imgW="43308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76056" y="1412776"/>
                        <a:ext cx="858838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484334"/>
              </p:ext>
            </p:extLst>
          </p:nvPr>
        </p:nvGraphicFramePr>
        <p:xfrm>
          <a:off x="1403648" y="1844824"/>
          <a:ext cx="18288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96" name="Formula" r:id="rId6" imgW="922320" imgH="364680" progId="Equation.Ribbit">
                  <p:embed/>
                </p:oleObj>
              </mc:Choice>
              <mc:Fallback>
                <p:oleObj name="Formula" r:id="rId6" imgW="922320" imgH="364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03648" y="1844824"/>
                        <a:ext cx="1828800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7407549"/>
              </p:ext>
            </p:extLst>
          </p:nvPr>
        </p:nvGraphicFramePr>
        <p:xfrm>
          <a:off x="1331640" y="2708920"/>
          <a:ext cx="50831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97" name="Formula" r:id="rId8" imgW="2563200" imgH="384840" progId="Equation.Ribbit">
                  <p:embed/>
                </p:oleObj>
              </mc:Choice>
              <mc:Fallback>
                <p:oleObj name="Formula" r:id="rId8" imgW="2563200" imgH="384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31640" y="2708920"/>
                        <a:ext cx="5083175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536224"/>
              </p:ext>
            </p:extLst>
          </p:nvPr>
        </p:nvGraphicFramePr>
        <p:xfrm>
          <a:off x="1331640" y="3861048"/>
          <a:ext cx="27400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98" name="Formula" r:id="rId10" imgW="1382040" imgH="359640" progId="Equation.Ribbit">
                  <p:embed/>
                </p:oleObj>
              </mc:Choice>
              <mc:Fallback>
                <p:oleObj name="Formula" r:id="rId10" imgW="1382040" imgH="359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31640" y="3861048"/>
                        <a:ext cx="2740025" cy="71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3053993"/>
              </p:ext>
            </p:extLst>
          </p:nvPr>
        </p:nvGraphicFramePr>
        <p:xfrm>
          <a:off x="1485884" y="4827888"/>
          <a:ext cx="3043238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99" name="Formula" r:id="rId12" imgW="1535760" imgH="343080" progId="Equation.Ribbit">
                  <p:embed/>
                </p:oleObj>
              </mc:Choice>
              <mc:Fallback>
                <p:oleObj name="Formula" r:id="rId12" imgW="1535760" imgH="3430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485884" y="4827888"/>
                        <a:ext cx="3043238" cy="67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923643"/>
              </p:ext>
            </p:extLst>
          </p:nvPr>
        </p:nvGraphicFramePr>
        <p:xfrm>
          <a:off x="3995936" y="1844824"/>
          <a:ext cx="222091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00" name="Formula" r:id="rId14" imgW="1120320" imgH="384840" progId="Equation.Ribbit">
                  <p:embed/>
                </p:oleObj>
              </mc:Choice>
              <mc:Fallback>
                <p:oleObj name="Formula" r:id="rId14" imgW="1120320" imgH="384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995936" y="1844824"/>
                        <a:ext cx="2220912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68907"/>
              </p:ext>
            </p:extLst>
          </p:nvPr>
        </p:nvGraphicFramePr>
        <p:xfrm>
          <a:off x="4860032" y="3717032"/>
          <a:ext cx="313213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01" name="Formula" r:id="rId16" imgW="1578960" imgH="384840" progId="Equation.Ribbit">
                  <p:embed/>
                </p:oleObj>
              </mc:Choice>
              <mc:Fallback>
                <p:oleObj name="Formula" r:id="rId16" imgW="1578960" imgH="384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860032" y="3717032"/>
                        <a:ext cx="3132138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619672" y="5517232"/>
            <a:ext cx="58189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Germani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Kehagias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, JCAP 1005 (2010) 019</a:t>
            </a:r>
          </a:p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Germani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&amp; Watanabe, JCAP 1107 (2011) 031</a:t>
            </a:r>
          </a:p>
          <a:p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Yang, Gao and Gong, </a:t>
            </a:r>
            <a:r>
              <a:rPr lang="en-US" altLang="zh-CN" sz="2400" dirty="0" err="1">
                <a:solidFill>
                  <a:schemeClr val="bg1">
                    <a:lumMod val="60000"/>
                    <a:lumOff val="40000"/>
                  </a:schemeClr>
                </a:solidFill>
              </a:rPr>
              <a:t>arXiv</a:t>
            </a:r>
            <a:r>
              <a:rPr lang="en-US" altLang="zh-CN" sz="24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: 1504.05839</a:t>
            </a:r>
            <a:endParaRPr lang="zh-CN" altLang="en-US" sz="2400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5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Scalar power spectrum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scalar mode function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Long wavelength limit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4167996"/>
              </p:ext>
            </p:extLst>
          </p:nvPr>
        </p:nvGraphicFramePr>
        <p:xfrm>
          <a:off x="827584" y="1916832"/>
          <a:ext cx="4200525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8" name="Formula" r:id="rId3" imgW="2118600" imgH="391320" progId="Equation.Ribbit">
                  <p:embed/>
                </p:oleObj>
              </mc:Choice>
              <mc:Fallback>
                <p:oleObj name="Formula" r:id="rId3" imgW="2118600" imgH="391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584" y="1916832"/>
                        <a:ext cx="4200525" cy="776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6900468"/>
              </p:ext>
            </p:extLst>
          </p:nvPr>
        </p:nvGraphicFramePr>
        <p:xfrm>
          <a:off x="5796136" y="1988840"/>
          <a:ext cx="1925638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9" name="Formula" r:id="rId5" imgW="971640" imgH="331560" progId="Equation.Ribbit">
                  <p:embed/>
                </p:oleObj>
              </mc:Choice>
              <mc:Fallback>
                <p:oleObj name="Formula" r:id="rId5" imgW="971640" imgH="3315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96136" y="1988840"/>
                        <a:ext cx="1925638" cy="65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204520"/>
              </p:ext>
            </p:extLst>
          </p:nvPr>
        </p:nvGraphicFramePr>
        <p:xfrm>
          <a:off x="899592" y="3861048"/>
          <a:ext cx="650557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0" name="Formula" r:id="rId7" imgW="3281760" imgH="381240" progId="Equation.Ribbit">
                  <p:embed/>
                </p:oleObj>
              </mc:Choice>
              <mc:Fallback>
                <p:oleObj name="Formula" r:id="rId7" imgW="3281760" imgH="381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99592" y="3861048"/>
                        <a:ext cx="6505575" cy="75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61466"/>
              </p:ext>
            </p:extLst>
          </p:nvPr>
        </p:nvGraphicFramePr>
        <p:xfrm>
          <a:off x="323528" y="4797152"/>
          <a:ext cx="8580438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1" name="Formula" r:id="rId9" imgW="4329720" imgH="441000" progId="Equation.Ribbit">
                  <p:embed/>
                </p:oleObj>
              </mc:Choice>
              <mc:Fallback>
                <p:oleObj name="Formula" r:id="rId9" imgW="4329720" imgH="441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3528" y="4797152"/>
                        <a:ext cx="8580438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8811704"/>
              </p:ext>
            </p:extLst>
          </p:nvPr>
        </p:nvGraphicFramePr>
        <p:xfrm>
          <a:off x="251520" y="5949280"/>
          <a:ext cx="8460432" cy="64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2" name="Formula" r:id="rId11" imgW="5050800" imgH="384840" progId="Equation.Ribbit">
                  <p:embed/>
                </p:oleObj>
              </mc:Choice>
              <mc:Fallback>
                <p:oleObj name="Formula" r:id="rId11" imgW="5050800" imgH="384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1520" y="5949280"/>
                        <a:ext cx="8460432" cy="643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028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Tensor perturbations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gravitational waves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961262"/>
              </p:ext>
            </p:extLst>
          </p:nvPr>
        </p:nvGraphicFramePr>
        <p:xfrm>
          <a:off x="755576" y="2132856"/>
          <a:ext cx="7354888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7" name="Formula" r:id="rId3" imgW="3709800" imgH="406440" progId="Equation.Ribbit">
                  <p:embed/>
                </p:oleObj>
              </mc:Choice>
              <mc:Fallback>
                <p:oleObj name="Formula" r:id="rId3" imgW="3709800" imgH="4064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576" y="2132856"/>
                        <a:ext cx="7354888" cy="804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089804"/>
              </p:ext>
            </p:extLst>
          </p:nvPr>
        </p:nvGraphicFramePr>
        <p:xfrm>
          <a:off x="1187624" y="3212976"/>
          <a:ext cx="4333875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8" name="Formula" r:id="rId5" imgW="2184480" imgH="435960" progId="Equation.Ribbit">
                  <p:embed/>
                </p:oleObj>
              </mc:Choice>
              <mc:Fallback>
                <p:oleObj name="Formula" r:id="rId5" imgW="2184480" imgH="435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87624" y="3212976"/>
                        <a:ext cx="4333875" cy="865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907177"/>
              </p:ext>
            </p:extLst>
          </p:nvPr>
        </p:nvGraphicFramePr>
        <p:xfrm>
          <a:off x="2195736" y="4293096"/>
          <a:ext cx="282575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9" name="Formula" r:id="rId7" imgW="1425240" imgH="387360" progId="Equation.Ribbit">
                  <p:embed/>
                </p:oleObj>
              </mc:Choice>
              <mc:Fallback>
                <p:oleObj name="Formula" r:id="rId7" imgW="1425240" imgH="387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95736" y="4293096"/>
                        <a:ext cx="2825750" cy="766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9671992"/>
              </p:ext>
            </p:extLst>
          </p:nvPr>
        </p:nvGraphicFramePr>
        <p:xfrm>
          <a:off x="899592" y="5373216"/>
          <a:ext cx="642778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0" name="Formula" r:id="rId9" imgW="3242520" imgH="437040" progId="Equation.Ribbit">
                  <p:embed/>
                </p:oleObj>
              </mc:Choice>
              <mc:Fallback>
                <p:oleObj name="Formula" r:id="rId9" imgW="3242520" imgH="437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9592" y="5373216"/>
                        <a:ext cx="6427788" cy="865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8164869"/>
              </p:ext>
            </p:extLst>
          </p:nvPr>
        </p:nvGraphicFramePr>
        <p:xfrm>
          <a:off x="4644008" y="1484784"/>
          <a:ext cx="11779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1" name="Formula" r:id="rId11" imgW="594360" imgH="162720" progId="Equation.Ribbit">
                  <p:embed/>
                </p:oleObj>
              </mc:Choice>
              <mc:Fallback>
                <p:oleObj name="Formula" r:id="rId11" imgW="594360" imgH="162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44008" y="1484784"/>
                        <a:ext cx="1177925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522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Gravitational waves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124744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tensor spectrum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543879"/>
              </p:ext>
            </p:extLst>
          </p:nvPr>
        </p:nvGraphicFramePr>
        <p:xfrm>
          <a:off x="4355976" y="1196752"/>
          <a:ext cx="2989262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29" name="Formula" r:id="rId3" imgW="1508760" imgH="382320" progId="Equation.Ribbit">
                  <p:embed/>
                </p:oleObj>
              </mc:Choice>
              <mc:Fallback>
                <p:oleObj name="Formula" r:id="rId3" imgW="1508760" imgH="382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55976" y="1196752"/>
                        <a:ext cx="2989262" cy="758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8667155"/>
              </p:ext>
            </p:extLst>
          </p:nvPr>
        </p:nvGraphicFramePr>
        <p:xfrm>
          <a:off x="1907704" y="2060848"/>
          <a:ext cx="418623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30" name="Formula" r:id="rId5" imgW="2112120" imgH="390240" progId="Equation.Ribbit">
                  <p:embed/>
                </p:oleObj>
              </mc:Choice>
              <mc:Fallback>
                <p:oleObj name="Formula" r:id="rId5" imgW="2112120" imgH="390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7704" y="2060848"/>
                        <a:ext cx="4186238" cy="77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950326"/>
              </p:ext>
            </p:extLst>
          </p:nvPr>
        </p:nvGraphicFramePr>
        <p:xfrm>
          <a:off x="827584" y="2996952"/>
          <a:ext cx="41925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31" name="Formula" r:id="rId7" imgW="2114640" imgH="391320" progId="Equation.Ribbit">
                  <p:embed/>
                </p:oleObj>
              </mc:Choice>
              <mc:Fallback>
                <p:oleObj name="Formula" r:id="rId7" imgW="2114640" imgH="391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584" y="2996952"/>
                        <a:ext cx="4192588" cy="776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23418"/>
              </p:ext>
            </p:extLst>
          </p:nvPr>
        </p:nvGraphicFramePr>
        <p:xfrm>
          <a:off x="5436096" y="2996952"/>
          <a:ext cx="1344612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32" name="Formula" r:id="rId9" imgW="677160" imgH="331560" progId="Equation.Ribbit">
                  <p:embed/>
                </p:oleObj>
              </mc:Choice>
              <mc:Fallback>
                <p:oleObj name="Formula" r:id="rId9" imgW="677160" imgH="3315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436096" y="2996952"/>
                        <a:ext cx="1344612" cy="65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1905639"/>
              </p:ext>
            </p:extLst>
          </p:nvPr>
        </p:nvGraphicFramePr>
        <p:xfrm>
          <a:off x="755576" y="3933056"/>
          <a:ext cx="5976938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33" name="Formula" r:id="rId11" imgW="3015000" imgH="441000" progId="Equation.Ribbit">
                  <p:embed/>
                </p:oleObj>
              </mc:Choice>
              <mc:Fallback>
                <p:oleObj name="Formula" r:id="rId11" imgW="3015000" imgH="441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55576" y="3933056"/>
                        <a:ext cx="5976938" cy="874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8258078"/>
              </p:ext>
            </p:extLst>
          </p:nvPr>
        </p:nvGraphicFramePr>
        <p:xfrm>
          <a:off x="395536" y="4941168"/>
          <a:ext cx="789305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34" name="Formula" r:id="rId13" imgW="3981600" imgH="415440" progId="Equation.Ribbit">
                  <p:embed/>
                </p:oleObj>
              </mc:Choice>
              <mc:Fallback>
                <p:oleObj name="Formula" r:id="rId13" imgW="3981600" imgH="4154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95536" y="4941168"/>
                        <a:ext cx="7893050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551562"/>
              </p:ext>
            </p:extLst>
          </p:nvPr>
        </p:nvGraphicFramePr>
        <p:xfrm>
          <a:off x="467544" y="5805264"/>
          <a:ext cx="6996112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35" name="Formula" r:id="rId15" imgW="3528360" imgH="388800" progId="Equation.Ribbit">
                  <p:embed/>
                </p:oleObj>
              </mc:Choice>
              <mc:Fallback>
                <p:oleObj name="Formula" r:id="rId15" imgW="3528360" imgH="3888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67544" y="5805264"/>
                        <a:ext cx="6996112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873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Derivative coupling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1196752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Planck 2015 constraints</a:t>
            </a:r>
            <a:endParaRPr lang="zh-CN" altLang="en-US" dirty="0"/>
          </a:p>
        </p:txBody>
      </p:sp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8280920" cy="44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16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Unitarity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138535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Strong coupling scale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513391"/>
              </p:ext>
            </p:extLst>
          </p:nvPr>
        </p:nvGraphicFramePr>
        <p:xfrm>
          <a:off x="1945232" y="1736090"/>
          <a:ext cx="3021012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0" name="Formula" r:id="rId3" imgW="1524240" imgH="484200" progId="Equation.Ribbit">
                  <p:embed/>
                </p:oleObj>
              </mc:Choice>
              <mc:Fallback>
                <p:oleObj name="Formula" r:id="rId3" imgW="1524240" imgH="4842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5232" y="1736090"/>
                        <a:ext cx="3021012" cy="960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959111"/>
              </p:ext>
            </p:extLst>
          </p:nvPr>
        </p:nvGraphicFramePr>
        <p:xfrm>
          <a:off x="1403648" y="2844463"/>
          <a:ext cx="4799012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1" name="Formula" r:id="rId5" imgW="2420640" imgH="482760" progId="Equation.Ribbit">
                  <p:embed/>
                </p:oleObj>
              </mc:Choice>
              <mc:Fallback>
                <p:oleObj name="Formula" r:id="rId5" imgW="2420640" imgH="48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03648" y="2844463"/>
                        <a:ext cx="4799012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484408"/>
              </p:ext>
            </p:extLst>
          </p:nvPr>
        </p:nvGraphicFramePr>
        <p:xfrm>
          <a:off x="2635767" y="3969862"/>
          <a:ext cx="163353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2" name="Formula" r:id="rId7" imgW="824400" imgH="435960" progId="Equation.Ribbit">
                  <p:embed/>
                </p:oleObj>
              </mc:Choice>
              <mc:Fallback>
                <p:oleObj name="Formula" r:id="rId7" imgW="824400" imgH="435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35767" y="3969862"/>
                        <a:ext cx="1633538" cy="865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63757"/>
              </p:ext>
            </p:extLst>
          </p:nvPr>
        </p:nvGraphicFramePr>
        <p:xfrm>
          <a:off x="2602325" y="5088470"/>
          <a:ext cx="163036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3" name="Formula" r:id="rId9" imgW="822960" imgH="384840" progId="Equation.Ribbit">
                  <p:embed/>
                </p:oleObj>
              </mc:Choice>
              <mc:Fallback>
                <p:oleObj name="Formula" r:id="rId9" imgW="822960" imgH="384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02325" y="5088470"/>
                        <a:ext cx="1630362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945232" y="6124482"/>
            <a:ext cx="3949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Germani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CN" sz="24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etal</a:t>
            </a:r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, JCAP 1412, 009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9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PPN parameters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PPN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5264469"/>
              </p:ext>
            </p:extLst>
          </p:nvPr>
        </p:nvGraphicFramePr>
        <p:xfrm>
          <a:off x="539552" y="2060848"/>
          <a:ext cx="7785100" cy="125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8" name="Formula" r:id="rId3" imgW="3926880" imgH="632520" progId="Equation.Ribbit">
                  <p:embed/>
                </p:oleObj>
              </mc:Choice>
              <mc:Fallback>
                <p:oleObj name="Formula" r:id="rId3" imgW="3926880" imgH="6325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2060848"/>
                        <a:ext cx="7785100" cy="1252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3425667"/>
              </p:ext>
            </p:extLst>
          </p:nvPr>
        </p:nvGraphicFramePr>
        <p:xfrm>
          <a:off x="323528" y="3423196"/>
          <a:ext cx="8355012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9" name="Formula" r:id="rId5" imgW="4214160" imgH="330480" progId="Equation.Ribbit">
                  <p:embed/>
                </p:oleObj>
              </mc:Choice>
              <mc:Fallback>
                <p:oleObj name="Formula" r:id="rId5" imgW="4214160" imgH="330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528" y="3423196"/>
                        <a:ext cx="8355012" cy="655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349463"/>
              </p:ext>
            </p:extLst>
          </p:nvPr>
        </p:nvGraphicFramePr>
        <p:xfrm>
          <a:off x="2132288" y="4205834"/>
          <a:ext cx="2316162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0" name="Formula" r:id="rId7" imgW="1168560" imgH="179280" progId="Equation.Ribbit">
                  <p:embed/>
                </p:oleObj>
              </mc:Choice>
              <mc:Fallback>
                <p:oleObj name="Formula" r:id="rId7" imgW="1168560" imgH="179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32288" y="4205834"/>
                        <a:ext cx="2316162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824534"/>
              </p:ext>
            </p:extLst>
          </p:nvPr>
        </p:nvGraphicFramePr>
        <p:xfrm>
          <a:off x="848794" y="5053013"/>
          <a:ext cx="4883150" cy="1204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1" name="Formula" r:id="rId9" imgW="2463840" imgH="608400" progId="Equation.Ribbit">
                  <p:embed/>
                </p:oleObj>
              </mc:Choice>
              <mc:Fallback>
                <p:oleObj name="Formula" r:id="rId9" imgW="2463840" imgH="608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48794" y="5053013"/>
                        <a:ext cx="4883150" cy="1204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529574"/>
              </p:ext>
            </p:extLst>
          </p:nvPr>
        </p:nvGraphicFramePr>
        <p:xfrm>
          <a:off x="5438577" y="4364832"/>
          <a:ext cx="288607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2" name="Formula" r:id="rId11" imgW="1455480" imgH="207360" progId="Equation.Ribbit">
                  <p:embed/>
                </p:oleObj>
              </mc:Choice>
              <mc:Fallback>
                <p:oleObj name="Formula" r:id="rId11" imgW="1455480" imgH="207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438577" y="4364832"/>
                        <a:ext cx="2886075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585997"/>
              </p:ext>
            </p:extLst>
          </p:nvPr>
        </p:nvGraphicFramePr>
        <p:xfrm>
          <a:off x="6444208" y="5157192"/>
          <a:ext cx="160178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3" name="Formula" r:id="rId13" imgW="807840" imgH="194400" progId="Equation.Ribbit">
                  <p:embed/>
                </p:oleObj>
              </mc:Choice>
              <mc:Fallback>
                <p:oleObj name="Formula" r:id="rId13" imgW="807840" imgH="194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444208" y="5157192"/>
                        <a:ext cx="1601788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319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Observational constraints on PPN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134576"/>
              </p:ext>
            </p:extLst>
          </p:nvPr>
        </p:nvGraphicFramePr>
        <p:xfrm>
          <a:off x="631825" y="1052736"/>
          <a:ext cx="7826375" cy="568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7" name="Formula" r:id="rId3" imgW="3947400" imgH="2870280" progId="Equation.Ribbit">
                  <p:embed/>
                </p:oleObj>
              </mc:Choice>
              <mc:Fallback>
                <p:oleObj name="Formula" r:id="rId3" imgW="3947400" imgH="2870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1825" y="1052736"/>
                        <a:ext cx="7826375" cy="568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 bwMode="auto">
          <a:xfrm>
            <a:off x="6804248" y="4437112"/>
            <a:ext cx="1512168" cy="36004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637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Phase analysis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196752"/>
            <a:ext cx="7772400" cy="4835525"/>
          </a:xfrm>
        </p:spPr>
        <p:txBody>
          <a:bodyPr/>
          <a:lstStyle/>
          <a:p>
            <a:r>
              <a:rPr lang="en-US" altLang="zh-CN" dirty="0" err="1" smtClean="0"/>
              <a:t>Friedmann</a:t>
            </a:r>
            <a:r>
              <a:rPr lang="en-US" altLang="zh-CN" dirty="0" smtClean="0"/>
              <a:t> equations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Dynamical variables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952582"/>
              </p:ext>
            </p:extLst>
          </p:nvPr>
        </p:nvGraphicFramePr>
        <p:xfrm>
          <a:off x="827584" y="1921349"/>
          <a:ext cx="710565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6" name="Formula" r:id="rId3" imgW="3584160" imgH="482760" progId="Equation.Ribbit">
                  <p:embed/>
                </p:oleObj>
              </mc:Choice>
              <mc:Fallback>
                <p:oleObj name="Formula" r:id="rId3" imgW="3584160" imgH="48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584" y="1921349"/>
                        <a:ext cx="7105650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578090"/>
              </p:ext>
            </p:extLst>
          </p:nvPr>
        </p:nvGraphicFramePr>
        <p:xfrm>
          <a:off x="955675" y="3050071"/>
          <a:ext cx="667385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7" name="Formula" r:id="rId5" imgW="3367080" imgH="362160" progId="Equation.Ribbit">
                  <p:embed/>
                </p:oleObj>
              </mc:Choice>
              <mc:Fallback>
                <p:oleObj name="Formula" r:id="rId5" imgW="3367080" imgH="3621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5675" y="3050071"/>
                        <a:ext cx="6673850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640767"/>
              </p:ext>
            </p:extLst>
          </p:nvPr>
        </p:nvGraphicFramePr>
        <p:xfrm>
          <a:off x="179512" y="3933056"/>
          <a:ext cx="8862318" cy="932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8" name="Formula" r:id="rId7" imgW="4582440" imgH="482760" progId="Equation.Ribbit">
                  <p:embed/>
                </p:oleObj>
              </mc:Choice>
              <mc:Fallback>
                <p:oleObj name="Formula" r:id="rId7" imgW="4582440" imgH="48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9512" y="3933056"/>
                        <a:ext cx="8862318" cy="932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5101214"/>
              </p:ext>
            </p:extLst>
          </p:nvPr>
        </p:nvGraphicFramePr>
        <p:xfrm>
          <a:off x="1475656" y="5514118"/>
          <a:ext cx="5106988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9" name="Formula" r:id="rId9" imgW="2576880" imgH="410400" progId="Equation.Ribbit">
                  <p:embed/>
                </p:oleObj>
              </mc:Choice>
              <mc:Fallback>
                <p:oleObj name="Formula" r:id="rId9" imgW="2576880" imgH="410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75656" y="5514118"/>
                        <a:ext cx="5106988" cy="814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接连接符 8"/>
          <p:cNvCxnSpPr/>
          <p:nvPr/>
        </p:nvCxnSpPr>
        <p:spPr bwMode="auto">
          <a:xfrm>
            <a:off x="4644008" y="2564904"/>
            <a:ext cx="122413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19646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Phase analysis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196752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Dynamical equations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4244615"/>
              </p:ext>
            </p:extLst>
          </p:nvPr>
        </p:nvGraphicFramePr>
        <p:xfrm>
          <a:off x="1979712" y="1995175"/>
          <a:ext cx="204152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4" name="Formula" r:id="rId3" imgW="1030320" imgH="368640" progId="Equation.Ribbit">
                  <p:embed/>
                </p:oleObj>
              </mc:Choice>
              <mc:Fallback>
                <p:oleObj name="Formula" r:id="rId3" imgW="1030320" imgH="368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79712" y="1995175"/>
                        <a:ext cx="2041525" cy="73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875573"/>
              </p:ext>
            </p:extLst>
          </p:nvPr>
        </p:nvGraphicFramePr>
        <p:xfrm>
          <a:off x="1907704" y="2970465"/>
          <a:ext cx="25400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5" name="Formula" r:id="rId5" imgW="1281600" imgH="362160" progId="Equation.Ribbit">
                  <p:embed/>
                </p:oleObj>
              </mc:Choice>
              <mc:Fallback>
                <p:oleObj name="Formula" r:id="rId5" imgW="1281600" imgH="3621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7704" y="2970465"/>
                        <a:ext cx="2540000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4415568"/>
              </p:ext>
            </p:extLst>
          </p:nvPr>
        </p:nvGraphicFramePr>
        <p:xfrm>
          <a:off x="1907704" y="3933056"/>
          <a:ext cx="144621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6" name="Formula" r:id="rId7" imgW="730440" imgH="368640" progId="Equation.Ribbit">
                  <p:embed/>
                </p:oleObj>
              </mc:Choice>
              <mc:Fallback>
                <p:oleObj name="Formula" r:id="rId7" imgW="730440" imgH="368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07704" y="3933056"/>
                        <a:ext cx="1446212" cy="73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0576990"/>
              </p:ext>
            </p:extLst>
          </p:nvPr>
        </p:nvGraphicFramePr>
        <p:xfrm>
          <a:off x="5580112" y="3089174"/>
          <a:ext cx="1560512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7" name="Formula" r:id="rId9" imgW="787680" imgH="203400" progId="Equation.Ribbit">
                  <p:embed/>
                </p:oleObj>
              </mc:Choice>
              <mc:Fallback>
                <p:oleObj name="Formula" r:id="rId9" imgW="787680" imgH="203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80112" y="3089174"/>
                        <a:ext cx="1560512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0116655"/>
              </p:ext>
            </p:extLst>
          </p:nvPr>
        </p:nvGraphicFramePr>
        <p:xfrm>
          <a:off x="5580112" y="3815302"/>
          <a:ext cx="16795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8" name="Formula" r:id="rId11" imgW="847440" imgH="204480" progId="Equation.Ribbit">
                  <p:embed/>
                </p:oleObj>
              </mc:Choice>
              <mc:Fallback>
                <p:oleObj name="Formula" r:id="rId11" imgW="847440" imgH="204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80112" y="3815302"/>
                        <a:ext cx="1679575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108204"/>
              </p:ext>
            </p:extLst>
          </p:nvPr>
        </p:nvGraphicFramePr>
        <p:xfrm>
          <a:off x="323528" y="4797152"/>
          <a:ext cx="8518525" cy="164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9" name="Formula" r:id="rId13" imgW="4297680" imgH="831960" progId="Equation.Ribbit">
                  <p:embed/>
                </p:oleObj>
              </mc:Choice>
              <mc:Fallback>
                <p:oleObj name="Formula" r:id="rId13" imgW="4297680" imgH="831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3528" y="4797152"/>
                        <a:ext cx="8518525" cy="1649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968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Fixed points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Critical points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3438"/>
              </p:ext>
            </p:extLst>
          </p:nvPr>
        </p:nvGraphicFramePr>
        <p:xfrm>
          <a:off x="1043608" y="1988840"/>
          <a:ext cx="7272808" cy="45793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8" name="Formula" r:id="rId3" imgW="3021480" imgH="1902600" progId="Equation.Ribbit">
                  <p:embed/>
                </p:oleObj>
              </mc:Choice>
              <mc:Fallback>
                <p:oleObj name="Formula" r:id="rId3" imgW="3021480" imgH="190260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1988840"/>
                        <a:ext cx="7272808" cy="45793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435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Fixed points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1386" y="1101511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The properties of the fixed points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3221051"/>
              </p:ext>
            </p:extLst>
          </p:nvPr>
        </p:nvGraphicFramePr>
        <p:xfrm>
          <a:off x="179512" y="1772816"/>
          <a:ext cx="8633239" cy="3168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5" name="Formula" r:id="rId3" imgW="6729840" imgH="2470320" progId="Equation.Ribbit">
                  <p:embed/>
                </p:oleObj>
              </mc:Choice>
              <mc:Fallback>
                <p:oleObj name="Formula" r:id="rId3" imgW="6729840" imgH="2470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1772816"/>
                        <a:ext cx="8633239" cy="3168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8591189"/>
              </p:ext>
            </p:extLst>
          </p:nvPr>
        </p:nvGraphicFramePr>
        <p:xfrm>
          <a:off x="557447" y="5229200"/>
          <a:ext cx="285432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6" name="Formula" r:id="rId5" imgW="1440360" imgH="185760" progId="Equation.Ribbit">
                  <p:embed/>
                </p:oleObj>
              </mc:Choice>
              <mc:Fallback>
                <p:oleObj name="Formula" r:id="rId5" imgW="1440360" imgH="185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7447" y="5229200"/>
                        <a:ext cx="2854325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539552" y="5764391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At late time, the effect of the non-minimally kinetic coupling is negligible</a:t>
            </a:r>
            <a:endParaRPr lang="zh-CN" altLang="en-US" sz="2400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179512" y="2492896"/>
            <a:ext cx="8856984" cy="504056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79512" y="3501008"/>
            <a:ext cx="8856984" cy="936104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0248812"/>
              </p:ext>
            </p:extLst>
          </p:nvPr>
        </p:nvGraphicFramePr>
        <p:xfrm>
          <a:off x="4355976" y="5229200"/>
          <a:ext cx="24320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7" name="Formula" r:id="rId7" imgW="1226880" imgH="198360" progId="Equation.Ribbit">
                  <p:embed/>
                </p:oleObj>
              </mc:Choice>
              <mc:Fallback>
                <p:oleObj name="Formula" r:id="rId7" imgW="1226880" imgH="198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55976" y="5229200"/>
                        <a:ext cx="243205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3052786"/>
              </p:ext>
            </p:extLst>
          </p:nvPr>
        </p:nvGraphicFramePr>
        <p:xfrm>
          <a:off x="7740352" y="5229200"/>
          <a:ext cx="71755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8" name="Formula" r:id="rId9" imgW="362160" imgH="155160" progId="Equation.Ribbit">
                  <p:embed/>
                </p:oleObj>
              </mc:Choice>
              <mc:Fallback>
                <p:oleObj name="Formula" r:id="rId9" imgW="362160" imgH="1551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740352" y="5229200"/>
                        <a:ext cx="717550" cy="30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599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Conclusions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295400"/>
            <a:ext cx="8062664" cy="4835525"/>
          </a:xfrm>
        </p:spPr>
        <p:txBody>
          <a:bodyPr/>
          <a:lstStyle/>
          <a:p>
            <a:r>
              <a:rPr lang="en-US" altLang="zh-CN" dirty="0" smtClean="0"/>
              <a:t>scalar and tensor spectral indices up to second order in slow-roll parameters</a:t>
            </a:r>
          </a:p>
          <a:p>
            <a:r>
              <a:rPr lang="en-US" altLang="zh-CN" dirty="0" smtClean="0"/>
              <a:t>Inflationary models with non-minimally derivative coupling is more consistent with the observations (smaller tensor perturbation)</a:t>
            </a:r>
          </a:p>
          <a:p>
            <a:r>
              <a:rPr lang="en-US" altLang="zh-CN" dirty="0" smtClean="0"/>
              <a:t>Higgs inflation with quartic potential is consistent with Planck15 results at 95% CL</a:t>
            </a:r>
          </a:p>
          <a:p>
            <a:r>
              <a:rPr lang="en-US" altLang="zh-CN" dirty="0" smtClean="0"/>
              <a:t>sub-</a:t>
            </a:r>
            <a:r>
              <a:rPr lang="en-US" altLang="zh-CN" dirty="0" err="1" smtClean="0"/>
              <a:t>Planckian</a:t>
            </a:r>
            <a:r>
              <a:rPr lang="en-US" altLang="zh-CN" dirty="0" smtClean="0"/>
              <a:t> excursion is possible for power-law potential (chaotic inflation)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512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sz="9600" dirty="0" smtClean="0"/>
              <a:t>Thank You</a:t>
            </a:r>
            <a:endParaRPr lang="zh-CN" altLang="en-US" sz="9600" dirty="0"/>
          </a:p>
        </p:txBody>
      </p:sp>
    </p:spTree>
    <p:extLst>
      <p:ext uri="{BB962C8B-B14F-4D97-AF65-F5344CB8AC3E}">
        <p14:creationId xmlns:p14="http://schemas.microsoft.com/office/powerpoint/2010/main" val="29833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us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hust">
  <a:themeElements>
    <a:clrScheme name="">
      <a:dk1>
        <a:srgbClr val="808080"/>
      </a:dk1>
      <a:lt1>
        <a:srgbClr val="FFFFFF"/>
      </a:lt1>
      <a:dk2>
        <a:srgbClr val="000099"/>
      </a:dk2>
      <a:lt2>
        <a:srgbClr val="000000"/>
      </a:lt2>
      <a:accent1>
        <a:srgbClr val="00CC99"/>
      </a:accent1>
      <a:accent2>
        <a:srgbClr val="3333CC"/>
      </a:accent2>
      <a:accent3>
        <a:srgbClr val="AAAAC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hust">
  <a:themeElements>
    <a:clrScheme name="">
      <a:dk1>
        <a:srgbClr val="808080"/>
      </a:dk1>
      <a:lt1>
        <a:srgbClr val="FFFFFF"/>
      </a:lt1>
      <a:dk2>
        <a:srgbClr val="000099"/>
      </a:dk2>
      <a:lt2>
        <a:srgbClr val="000000"/>
      </a:lt2>
      <a:accent1>
        <a:srgbClr val="00CC99"/>
      </a:accent1>
      <a:accent2>
        <a:srgbClr val="3333CC"/>
      </a:accent2>
      <a:accent3>
        <a:srgbClr val="AAAAC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chemeClr val="bg1">
                <a:lumMod val="60000"/>
                <a:lumOff val="40000"/>
              </a:schemeClr>
            </a:solidFill>
          </a:defRPr>
        </a:defPPr>
      </a:lstStyle>
    </a:tx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hust</Template>
  <TotalTime>1397</TotalTime>
  <Words>660</Words>
  <Application>Microsoft Office PowerPoint</Application>
  <PresentationFormat>全屏显示(4:3)</PresentationFormat>
  <Paragraphs>201</Paragraphs>
  <Slides>36</Slides>
  <Notes>21</Notes>
  <HiddenSlides>0</HiddenSlides>
  <MMClips>0</MMClips>
  <ScaleCrop>false</ScaleCrop>
  <HeadingPairs>
    <vt:vector size="6" baseType="variant">
      <vt:variant>
        <vt:lpstr>主题</vt:lpstr>
      </vt:variant>
      <vt:variant>
        <vt:i4>4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36</vt:i4>
      </vt:variant>
    </vt:vector>
  </HeadingPairs>
  <TitlesOfParts>
    <vt:vector size="42" baseType="lpstr">
      <vt:lpstr>hust</vt:lpstr>
      <vt:lpstr>自定义设计方案</vt:lpstr>
      <vt:lpstr>1_hust</vt:lpstr>
      <vt:lpstr>2_hust</vt:lpstr>
      <vt:lpstr>Formula</vt:lpstr>
      <vt:lpstr>Aurora Equation</vt:lpstr>
      <vt:lpstr>Notes on non-minimally derivative coupling</vt:lpstr>
      <vt:lpstr>Outline</vt:lpstr>
      <vt:lpstr>Higgs Inflation</vt:lpstr>
      <vt:lpstr>Higgs inflation</vt:lpstr>
      <vt:lpstr>Higgs inflation</vt:lpstr>
      <vt:lpstr>Non-minimal coupling</vt:lpstr>
      <vt:lpstr>Non-minimal Coupling</vt:lpstr>
      <vt:lpstr>Non-minimal coupling</vt:lpstr>
      <vt:lpstr>Non-minimal coupling</vt:lpstr>
      <vt:lpstr>Non-minimal Higgs inflation</vt:lpstr>
      <vt:lpstr>Higgs inflation</vt:lpstr>
      <vt:lpstr>Higgs inflation</vt:lpstr>
      <vt:lpstr>General non-minimal coupling</vt:lpstr>
      <vt:lpstr>Horndeski Theory</vt:lpstr>
      <vt:lpstr>Derivative coupling</vt:lpstr>
      <vt:lpstr>Derivative coupling</vt:lpstr>
      <vt:lpstr>Derivative coupling</vt:lpstr>
      <vt:lpstr>Derivative coupling</vt:lpstr>
      <vt:lpstr>Slow-roll inflation</vt:lpstr>
      <vt:lpstr>Lyth Bound</vt:lpstr>
      <vt:lpstr>Lyth bound</vt:lpstr>
      <vt:lpstr>Cosmological Perturbations</vt:lpstr>
      <vt:lpstr>Scalar perturbations</vt:lpstr>
      <vt:lpstr>Scalar power spectrum</vt:lpstr>
      <vt:lpstr>Tensor perturbations</vt:lpstr>
      <vt:lpstr>Gravitational waves</vt:lpstr>
      <vt:lpstr>Derivative coupling</vt:lpstr>
      <vt:lpstr>Unitarity</vt:lpstr>
      <vt:lpstr>PPN parameters</vt:lpstr>
      <vt:lpstr>Observational constraints on PPN</vt:lpstr>
      <vt:lpstr>Phase analysis</vt:lpstr>
      <vt:lpstr>Phase analysis</vt:lpstr>
      <vt:lpstr>Fixed points</vt:lpstr>
      <vt:lpstr>Fixed points</vt:lpstr>
      <vt:lpstr>Conclusions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Inflation with non-minimally derivative coupling</dc:title>
  <dc:creator>Thinkpad</dc:creator>
  <cp:lastModifiedBy>Thinkpad</cp:lastModifiedBy>
  <cp:revision>85</cp:revision>
  <dcterms:created xsi:type="dcterms:W3CDTF">2015-04-23T03:18:52Z</dcterms:created>
  <dcterms:modified xsi:type="dcterms:W3CDTF">2015-11-05T03:38:50Z</dcterms:modified>
</cp:coreProperties>
</file>