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wmf" ContentType="image/x-wmf"/>
  <Default Extension="bin" ContentType="application/vnd.openxmlformats-officedocument.oleObjec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71" r:id="rId2"/>
    <p:sldId id="267" r:id="rId3"/>
    <p:sldId id="268" r:id="rId4"/>
    <p:sldId id="258" r:id="rId5"/>
    <p:sldId id="259" r:id="rId6"/>
    <p:sldId id="272" r:id="rId7"/>
    <p:sldId id="262" r:id="rId8"/>
    <p:sldId id="261" r:id="rId9"/>
    <p:sldId id="278" r:id="rId10"/>
    <p:sldId id="279" r:id="rId11"/>
    <p:sldId id="280" r:id="rId12"/>
    <p:sldId id="273" r:id="rId13"/>
    <p:sldId id="277" r:id="rId14"/>
    <p:sldId id="275" r:id="rId15"/>
    <p:sldId id="264" r:id="rId16"/>
    <p:sldId id="282" r:id="rId17"/>
    <p:sldId id="283" r:id="rId18"/>
    <p:sldId id="281" r:id="rId19"/>
    <p:sldId id="287" r:id="rId20"/>
    <p:sldId id="288" r:id="rId21"/>
    <p:sldId id="290" r:id="rId22"/>
    <p:sldId id="286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0" r:id="rId31"/>
    <p:sldId id="292" r:id="rId32"/>
    <p:sldId id="291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73"/>
    <p:restoredTop sz="93574"/>
  </p:normalViewPr>
  <p:slideViewPr>
    <p:cSldViewPr snapToGrid="0" snapToObjects="1">
      <p:cViewPr>
        <p:scale>
          <a:sx n="66" d="100"/>
          <a:sy n="66" d="100"/>
        </p:scale>
        <p:origin x="2016" y="1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wmf"/><Relationship Id="rId5" Type="http://schemas.openxmlformats.org/officeDocument/2006/relationships/image" Target="../media/image17.wmf"/><Relationship Id="rId6" Type="http://schemas.openxmlformats.org/officeDocument/2006/relationships/image" Target="../media/image18.emf"/><Relationship Id="rId1" Type="http://schemas.openxmlformats.org/officeDocument/2006/relationships/image" Target="../media/image13.wmf"/><Relationship Id="rId2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emf"/><Relationship Id="rId2" Type="http://schemas.openxmlformats.org/officeDocument/2006/relationships/image" Target="../media/image8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emf"/><Relationship Id="rId2" Type="http://schemas.openxmlformats.org/officeDocument/2006/relationships/image" Target="../media/image8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4" Type="http://schemas.openxmlformats.org/officeDocument/2006/relationships/image" Target="../media/image104.wmf"/><Relationship Id="rId1" Type="http://schemas.openxmlformats.org/officeDocument/2006/relationships/image" Target="../media/image101.emf"/><Relationship Id="rId2" Type="http://schemas.openxmlformats.org/officeDocument/2006/relationships/image" Target="../media/image10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7.emf"/><Relationship Id="rId2" Type="http://schemas.openxmlformats.org/officeDocument/2006/relationships/image" Target="../media/image108.emf"/><Relationship Id="rId3" Type="http://schemas.openxmlformats.org/officeDocument/2006/relationships/image" Target="../media/image10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AE61B-E764-C844-A259-CD91875576D5}" type="datetimeFigureOut">
              <a:rPr kumimoji="1" lang="zh-CN" altLang="en-US" smtClean="0"/>
              <a:t>2016/12/6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8EC17A-E3A4-E040-A000-2D21660EAF7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7981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20AA97-B100-46F7-930E-DDBB11452CE5}" type="slidenum">
              <a:rPr lang="en-US" altLang="zh-CN" smtClean="0">
                <a:latin typeface="Arial" charset="0"/>
                <a:ea typeface="宋体" pitchFamily="-65" charset="-122"/>
              </a:rPr>
              <a:pPr/>
              <a:t>9</a:t>
            </a:fld>
            <a:endParaRPr lang="en-US" altLang="zh-CN" smtClean="0">
              <a:latin typeface="Arial" charset="0"/>
              <a:ea typeface="宋体" pitchFamily="-65" charset="-122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 dirty="0" smtClean="0">
              <a:ea typeface="宋体" pitchFamily="-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782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144E6D8C-EAF0-794B-A53D-C7623F43CECC}" type="slidenum">
              <a:rPr lang="en-US" altLang="zh-CN"/>
              <a:pPr/>
              <a:t>22</a:t>
            </a:fld>
            <a:endParaRPr lang="en-US" altLang="zh-CN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53091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6199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1pPr>
            <a:lvl2pPr marL="742950" indent="-28575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2pPr>
            <a:lvl3pPr marL="11430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3pPr>
            <a:lvl4pPr marL="16002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4pPr>
            <a:lvl5pPr marL="20574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9pPr>
          </a:lstStyle>
          <a:p>
            <a:fld id="{34A1CF28-AA33-7648-B956-218082DCD6B4}" type="slidenum">
              <a:rPr kumimoji="0" lang="en-US" altLang="zh-CN"/>
              <a:pPr/>
              <a:t>24</a:t>
            </a:fld>
            <a:endParaRPr kumimoji="0" lang="en-US" altLang="zh-CN"/>
          </a:p>
        </p:txBody>
      </p:sp>
      <p:sp>
        <p:nvSpPr>
          <p:cNvPr id="224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>
              <a:defRPr/>
            </a:pPr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17090267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FBDA1090-13E4-47AE-B2FB-A213C721A395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065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6791764-0E20-4D74-BE76-BD22B48ADB52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27029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85086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841E9-BFAD-5746-A4E3-C6FBDB742736}" type="datetimeFigureOut">
              <a:rPr kumimoji="1" lang="zh-CN" altLang="en-US" smtClean="0"/>
              <a:t>2016/12/6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7B72-8C6A-9542-801F-E73664D2E3F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26085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841E9-BFAD-5746-A4E3-C6FBDB742736}" type="datetimeFigureOut">
              <a:rPr kumimoji="1" lang="zh-CN" altLang="en-US" smtClean="0"/>
              <a:t>2016/12/6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7B72-8C6A-9542-801F-E73664D2E3F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38886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841E9-BFAD-5746-A4E3-C6FBDB742736}" type="datetimeFigureOut">
              <a:rPr kumimoji="1" lang="zh-CN" altLang="en-US" smtClean="0"/>
              <a:t>2016/12/6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7B72-8C6A-9542-801F-E73664D2E3F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539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841E9-BFAD-5746-A4E3-C6FBDB742736}" type="datetimeFigureOut">
              <a:rPr kumimoji="1" lang="zh-CN" altLang="en-US" smtClean="0"/>
              <a:t>2016/12/6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7B72-8C6A-9542-801F-E73664D2E3F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55483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841E9-BFAD-5746-A4E3-C6FBDB742736}" type="datetimeFigureOut">
              <a:rPr kumimoji="1" lang="zh-CN" altLang="en-US" smtClean="0"/>
              <a:t>2016/12/6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7B72-8C6A-9542-801F-E73664D2E3F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77214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841E9-BFAD-5746-A4E3-C6FBDB742736}" type="datetimeFigureOut">
              <a:rPr kumimoji="1" lang="zh-CN" altLang="en-US" smtClean="0"/>
              <a:t>2016/12/6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7B72-8C6A-9542-801F-E73664D2E3F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72977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841E9-BFAD-5746-A4E3-C6FBDB742736}" type="datetimeFigureOut">
              <a:rPr kumimoji="1" lang="zh-CN" altLang="en-US" smtClean="0"/>
              <a:t>2016/12/6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7B72-8C6A-9542-801F-E73664D2E3F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18641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841E9-BFAD-5746-A4E3-C6FBDB742736}" type="datetimeFigureOut">
              <a:rPr kumimoji="1" lang="zh-CN" altLang="en-US" smtClean="0"/>
              <a:t>2016/12/6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7B72-8C6A-9542-801F-E73664D2E3F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43122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841E9-BFAD-5746-A4E3-C6FBDB742736}" type="datetimeFigureOut">
              <a:rPr kumimoji="1" lang="zh-CN" altLang="en-US" smtClean="0"/>
              <a:t>2016/12/6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7B72-8C6A-9542-801F-E73664D2E3F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69197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841E9-BFAD-5746-A4E3-C6FBDB742736}" type="datetimeFigureOut">
              <a:rPr kumimoji="1" lang="zh-CN" altLang="en-US" smtClean="0"/>
              <a:t>2016/12/6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7B72-8C6A-9542-801F-E73664D2E3F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40963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841E9-BFAD-5746-A4E3-C6FBDB742736}" type="datetimeFigureOut">
              <a:rPr kumimoji="1" lang="zh-CN" altLang="en-US" smtClean="0"/>
              <a:t>2016/12/6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7B72-8C6A-9542-801F-E73664D2E3F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2571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841E9-BFAD-5746-A4E3-C6FBDB742736}" type="datetimeFigureOut">
              <a:rPr kumimoji="1" lang="zh-CN" altLang="en-US" smtClean="0"/>
              <a:t>2016/12/6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817B72-8C6A-9542-801F-E73664D2E3F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80784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4" Type="http://schemas.openxmlformats.org/officeDocument/2006/relationships/image" Target="../media/image3.tiff"/><Relationship Id="rId5" Type="http://schemas.openxmlformats.org/officeDocument/2006/relationships/image" Target="../media/image4.tiff"/><Relationship Id="rId6" Type="http://schemas.openxmlformats.org/officeDocument/2006/relationships/image" Target="../media/image5.tiff"/><Relationship Id="rId7" Type="http://schemas.openxmlformats.org/officeDocument/2006/relationships/image" Target="../media/image6.tiff"/><Relationship Id="rId8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4.bin"/><Relationship Id="rId12" Type="http://schemas.openxmlformats.org/officeDocument/2006/relationships/image" Target="../media/image16.wmf"/><Relationship Id="rId13" Type="http://schemas.openxmlformats.org/officeDocument/2006/relationships/image" Target="../media/image19.jpeg"/><Relationship Id="rId14" Type="http://schemas.openxmlformats.org/officeDocument/2006/relationships/oleObject" Target="../embeddings/oleObject5.bin"/><Relationship Id="rId15" Type="http://schemas.openxmlformats.org/officeDocument/2006/relationships/image" Target="../media/image17.wmf"/><Relationship Id="rId16" Type="http://schemas.openxmlformats.org/officeDocument/2006/relationships/image" Target="../media/image20.jpeg"/><Relationship Id="rId17" Type="http://schemas.openxmlformats.org/officeDocument/2006/relationships/oleObject" Target="../embeddings/oleObject6.bin"/><Relationship Id="rId18" Type="http://schemas.openxmlformats.org/officeDocument/2006/relationships/image" Target="../media/image18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13.wmf"/><Relationship Id="rId6" Type="http://schemas.openxmlformats.org/officeDocument/2006/relationships/image" Target="../media/image12.jpeg"/><Relationship Id="rId7" Type="http://schemas.openxmlformats.org/officeDocument/2006/relationships/oleObject" Target="../embeddings/oleObject2.bin"/><Relationship Id="rId8" Type="http://schemas.openxmlformats.org/officeDocument/2006/relationships/image" Target="../media/image14.emf"/><Relationship Id="rId9" Type="http://schemas.openxmlformats.org/officeDocument/2006/relationships/oleObject" Target="../embeddings/oleObject3.bin"/><Relationship Id="rId10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4" Type="http://schemas.openxmlformats.org/officeDocument/2006/relationships/image" Target="../media/image23.emf"/><Relationship Id="rId5" Type="http://schemas.openxmlformats.org/officeDocument/2006/relationships/image" Target="../media/image24.emf"/><Relationship Id="rId6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28.png"/><Relationship Id="rId5" Type="http://schemas.openxmlformats.org/officeDocument/2006/relationships/image" Target="../media/image29.emf"/><Relationship Id="rId6" Type="http://schemas.openxmlformats.org/officeDocument/2006/relationships/image" Target="../media/image30.emf"/><Relationship Id="rId7" Type="http://schemas.openxmlformats.org/officeDocument/2006/relationships/image" Target="../media/image31.emf"/><Relationship Id="rId8" Type="http://schemas.openxmlformats.org/officeDocument/2006/relationships/image" Target="../media/image32.emf"/><Relationship Id="rId9" Type="http://schemas.openxmlformats.org/officeDocument/2006/relationships/image" Target="../media/image33.emf"/><Relationship Id="rId10" Type="http://schemas.openxmlformats.org/officeDocument/2006/relationships/image" Target="../media/image34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4" Type="http://schemas.openxmlformats.org/officeDocument/2006/relationships/image" Target="../media/image37.emf"/><Relationship Id="rId5" Type="http://schemas.openxmlformats.org/officeDocument/2006/relationships/image" Target="../media/image38.emf"/><Relationship Id="rId6" Type="http://schemas.openxmlformats.org/officeDocument/2006/relationships/image" Target="../media/image39.emf"/><Relationship Id="rId7" Type="http://schemas.openxmlformats.org/officeDocument/2006/relationships/image" Target="../media/image40.emf"/><Relationship Id="rId8" Type="http://schemas.openxmlformats.org/officeDocument/2006/relationships/image" Target="../media/image41.emf"/><Relationship Id="rId9" Type="http://schemas.openxmlformats.org/officeDocument/2006/relationships/image" Target="../media/image32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4" Type="http://schemas.openxmlformats.org/officeDocument/2006/relationships/image" Target="../media/image43.emf"/><Relationship Id="rId5" Type="http://schemas.openxmlformats.org/officeDocument/2006/relationships/image" Target="../media/image44.emf"/><Relationship Id="rId6" Type="http://schemas.openxmlformats.org/officeDocument/2006/relationships/image" Target="../media/image45.emf"/><Relationship Id="rId7" Type="http://schemas.openxmlformats.org/officeDocument/2006/relationships/image" Target="../media/image46.emf"/><Relationship Id="rId8" Type="http://schemas.openxmlformats.org/officeDocument/2006/relationships/image" Target="../media/image47.emf"/><Relationship Id="rId9" Type="http://schemas.openxmlformats.org/officeDocument/2006/relationships/image" Target="../media/image48.emf"/><Relationship Id="rId10" Type="http://schemas.openxmlformats.org/officeDocument/2006/relationships/image" Target="../media/image49.emf"/><Relationship Id="rId11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4" Type="http://schemas.openxmlformats.org/officeDocument/2006/relationships/image" Target="../media/image5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4" Type="http://schemas.openxmlformats.org/officeDocument/2006/relationships/image" Target="../media/image56.emf"/><Relationship Id="rId5" Type="http://schemas.openxmlformats.org/officeDocument/2006/relationships/image" Target="../media/image53.png"/><Relationship Id="rId6" Type="http://schemas.openxmlformats.org/officeDocument/2006/relationships/image" Target="../media/image57.gif"/><Relationship Id="rId7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tiff"/><Relationship Id="rId4" Type="http://schemas.openxmlformats.org/officeDocument/2006/relationships/image" Target="../media/image54.emf"/><Relationship Id="rId5" Type="http://schemas.openxmlformats.org/officeDocument/2006/relationships/image" Target="../media/image60.tiff"/><Relationship Id="rId6" Type="http://schemas.openxmlformats.org/officeDocument/2006/relationships/image" Target="../media/image61.png"/><Relationship Id="rId7" Type="http://schemas.openxmlformats.org/officeDocument/2006/relationships/image" Target="../media/image62.emf"/><Relationship Id="rId8" Type="http://schemas.openxmlformats.org/officeDocument/2006/relationships/image" Target="../media/image63.emf"/><Relationship Id="rId9" Type="http://schemas.openxmlformats.org/officeDocument/2006/relationships/oleObject" Target="../embeddings/oleObject7.bin"/><Relationship Id="rId10" Type="http://schemas.openxmlformats.org/officeDocument/2006/relationships/image" Target="../media/image58.emf"/><Relationship Id="rId11" Type="http://schemas.openxmlformats.org/officeDocument/2006/relationships/image" Target="../media/image6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tiff"/><Relationship Id="rId4" Type="http://schemas.openxmlformats.org/officeDocument/2006/relationships/image" Target="../media/image67.tiff"/><Relationship Id="rId5" Type="http://schemas.openxmlformats.org/officeDocument/2006/relationships/image" Target="../media/image68.tiff"/><Relationship Id="rId6" Type="http://schemas.openxmlformats.org/officeDocument/2006/relationships/image" Target="../media/image69.tiff"/><Relationship Id="rId7" Type="http://schemas.openxmlformats.org/officeDocument/2006/relationships/image" Target="../media/image70.tiff"/><Relationship Id="rId8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4" Type="http://schemas.openxmlformats.org/officeDocument/2006/relationships/image" Target="../media/image73.tiff"/><Relationship Id="rId5" Type="http://schemas.openxmlformats.org/officeDocument/2006/relationships/image" Target="../media/image74.tif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tiff"/><Relationship Id="rId4" Type="http://schemas.openxmlformats.org/officeDocument/2006/relationships/image" Target="../media/image76.tiff"/><Relationship Id="rId5" Type="http://schemas.openxmlformats.org/officeDocument/2006/relationships/image" Target="../media/image77.tiff"/><Relationship Id="rId6" Type="http://schemas.openxmlformats.org/officeDocument/2006/relationships/image" Target="../media/image78.tiff"/><Relationship Id="rId7" Type="http://schemas.openxmlformats.org/officeDocument/2006/relationships/image" Target="../media/image79.tiff"/><Relationship Id="rId8" Type="http://schemas.openxmlformats.org/officeDocument/2006/relationships/image" Target="../media/image80.tiff"/><Relationship Id="rId9" Type="http://schemas.openxmlformats.org/officeDocument/2006/relationships/image" Target="../media/image81.tif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84.png"/><Relationship Id="rId5" Type="http://schemas.openxmlformats.org/officeDocument/2006/relationships/oleObject" Target="../embeddings/oleObject8.bin"/><Relationship Id="rId6" Type="http://schemas.openxmlformats.org/officeDocument/2006/relationships/image" Target="../media/image82.emf"/><Relationship Id="rId7" Type="http://schemas.openxmlformats.org/officeDocument/2006/relationships/image" Target="../media/image85.png"/><Relationship Id="rId8" Type="http://schemas.openxmlformats.org/officeDocument/2006/relationships/oleObject" Target="../embeddings/oleObject9.bin"/><Relationship Id="rId9" Type="http://schemas.openxmlformats.org/officeDocument/2006/relationships/image" Target="../media/image83.emf"/><Relationship Id="rId10" Type="http://schemas.openxmlformats.org/officeDocument/2006/relationships/image" Target="../media/image86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89.png"/><Relationship Id="rId5" Type="http://schemas.openxmlformats.org/officeDocument/2006/relationships/oleObject" Target="../embeddings/oleObject10.bin"/><Relationship Id="rId6" Type="http://schemas.openxmlformats.org/officeDocument/2006/relationships/image" Target="../media/image87.emf"/><Relationship Id="rId7" Type="http://schemas.openxmlformats.org/officeDocument/2006/relationships/image" Target="../media/image84.png"/><Relationship Id="rId8" Type="http://schemas.openxmlformats.org/officeDocument/2006/relationships/image" Target="../media/image90.png"/><Relationship Id="rId9" Type="http://schemas.openxmlformats.org/officeDocument/2006/relationships/image" Target="../media/image9.jpeg"/><Relationship Id="rId10" Type="http://schemas.openxmlformats.org/officeDocument/2006/relationships/oleObject" Target="../embeddings/oleObject11.bin"/><Relationship Id="rId11" Type="http://schemas.openxmlformats.org/officeDocument/2006/relationships/image" Target="../media/image88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image" Target="../media/image90.png"/><Relationship Id="rId5" Type="http://schemas.openxmlformats.org/officeDocument/2006/relationships/image" Target="../media/image91.png"/><Relationship Id="rId6" Type="http://schemas.openxmlformats.org/officeDocument/2006/relationships/image" Target="../media/image92.emf"/><Relationship Id="rId7" Type="http://schemas.openxmlformats.org/officeDocument/2006/relationships/oleObject" Target="../embeddings/oleObject12.bin"/><Relationship Id="rId8" Type="http://schemas.openxmlformats.org/officeDocument/2006/relationships/image" Target="../media/image88.wmf"/><Relationship Id="rId9" Type="http://schemas.openxmlformats.org/officeDocument/2006/relationships/image" Target="../media/image86.pn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94.png"/><Relationship Id="rId5" Type="http://schemas.openxmlformats.org/officeDocument/2006/relationships/oleObject" Target="../embeddings/oleObject13.bin"/><Relationship Id="rId6" Type="http://schemas.openxmlformats.org/officeDocument/2006/relationships/image" Target="../media/image93.wmf"/><Relationship Id="rId7" Type="http://schemas.openxmlformats.org/officeDocument/2006/relationships/image" Target="../media/image95.png"/><Relationship Id="rId8" Type="http://schemas.openxmlformats.org/officeDocument/2006/relationships/image" Target="../media/image96.png"/><Relationship Id="rId9" Type="http://schemas.openxmlformats.org/officeDocument/2006/relationships/image" Target="../media/image97.png"/><Relationship Id="rId10" Type="http://schemas.openxmlformats.org/officeDocument/2006/relationships/image" Target="../media/image86.png"/><Relationship Id="rId11" Type="http://schemas.openxmlformats.org/officeDocument/2006/relationships/image" Target="../media/image91.png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4" Type="http://schemas.openxmlformats.org/officeDocument/2006/relationships/image" Target="../media/image99.png"/><Relationship Id="rId5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85.png"/><Relationship Id="rId12" Type="http://schemas.openxmlformats.org/officeDocument/2006/relationships/oleObject" Target="../embeddings/oleObject15.bin"/><Relationship Id="rId13" Type="http://schemas.openxmlformats.org/officeDocument/2006/relationships/image" Target="../media/image102.emf"/><Relationship Id="rId14" Type="http://schemas.openxmlformats.org/officeDocument/2006/relationships/oleObject" Target="../embeddings/oleObject16.bin"/><Relationship Id="rId15" Type="http://schemas.openxmlformats.org/officeDocument/2006/relationships/image" Target="../media/image103.emf"/><Relationship Id="rId16" Type="http://schemas.openxmlformats.org/officeDocument/2006/relationships/oleObject" Target="../embeddings/oleObject17.bin"/><Relationship Id="rId17" Type="http://schemas.openxmlformats.org/officeDocument/2006/relationships/image" Target="../media/image104.w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2.emf"/><Relationship Id="rId5" Type="http://schemas.openxmlformats.org/officeDocument/2006/relationships/image" Target="../media/image91.png"/><Relationship Id="rId6" Type="http://schemas.openxmlformats.org/officeDocument/2006/relationships/oleObject" Target="../embeddings/oleObject14.bin"/><Relationship Id="rId7" Type="http://schemas.openxmlformats.org/officeDocument/2006/relationships/image" Target="../media/image101.emf"/><Relationship Id="rId8" Type="http://schemas.openxmlformats.org/officeDocument/2006/relationships/image" Target="../media/image105.png"/><Relationship Id="rId9" Type="http://schemas.openxmlformats.org/officeDocument/2006/relationships/image" Target="../media/image106.png"/><Relationship Id="rId10" Type="http://schemas.openxmlformats.org/officeDocument/2006/relationships/image" Target="../media/image86.png"/></Relationships>
</file>

<file path=ppt/slides/_rels/slide28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20.bin"/><Relationship Id="rId12" Type="http://schemas.openxmlformats.org/officeDocument/2006/relationships/image" Target="../media/image109.emf"/><Relationship Id="rId13" Type="http://schemas.openxmlformats.org/officeDocument/2006/relationships/image" Target="../media/image114.tiff"/><Relationship Id="rId14" Type="http://schemas.openxmlformats.org/officeDocument/2006/relationships/image" Target="../media/image115.emf"/><Relationship Id="rId15" Type="http://schemas.openxmlformats.org/officeDocument/2006/relationships/image" Target="../media/image116.png"/><Relationship Id="rId16" Type="http://schemas.openxmlformats.org/officeDocument/2006/relationships/image" Target="../media/image117.png"/><Relationship Id="rId17" Type="http://schemas.openxmlformats.org/officeDocument/2006/relationships/image" Target="../media/image118.png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110.png"/><Relationship Id="rId4" Type="http://schemas.openxmlformats.org/officeDocument/2006/relationships/image" Target="../media/image111.png"/><Relationship Id="rId5" Type="http://schemas.openxmlformats.org/officeDocument/2006/relationships/image" Target="../media/image112.tiff"/><Relationship Id="rId6" Type="http://schemas.openxmlformats.org/officeDocument/2006/relationships/image" Target="../media/image113.tiff"/><Relationship Id="rId7" Type="http://schemas.openxmlformats.org/officeDocument/2006/relationships/oleObject" Target="../embeddings/oleObject18.bin"/><Relationship Id="rId8" Type="http://schemas.openxmlformats.org/officeDocument/2006/relationships/image" Target="../media/image107.emf"/><Relationship Id="rId9" Type="http://schemas.openxmlformats.org/officeDocument/2006/relationships/oleObject" Target="../embeddings/oleObject19.bin"/><Relationship Id="rId10" Type="http://schemas.openxmlformats.org/officeDocument/2006/relationships/image" Target="../media/image108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emf"/><Relationship Id="rId4" Type="http://schemas.openxmlformats.org/officeDocument/2006/relationships/image" Target="../media/image121.emf"/><Relationship Id="rId5" Type="http://schemas.openxmlformats.org/officeDocument/2006/relationships/image" Target="../media/image122.emf"/><Relationship Id="rId6" Type="http://schemas.openxmlformats.org/officeDocument/2006/relationships/image" Target="../media/image91.png"/><Relationship Id="rId7" Type="http://schemas.openxmlformats.org/officeDocument/2006/relationships/image" Target="../media/image123.emf"/><Relationship Id="rId8" Type="http://schemas.openxmlformats.org/officeDocument/2006/relationships/image" Target="../media/image11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9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4" Type="http://schemas.openxmlformats.org/officeDocument/2006/relationships/image" Target="../media/image125.png"/><Relationship Id="rId5" Type="http://schemas.openxmlformats.org/officeDocument/2006/relationships/oleObject" Target="../embeddings/oleObject21.bin"/><Relationship Id="rId6" Type="http://schemas.openxmlformats.org/officeDocument/2006/relationships/image" Target="../media/image124.emf"/><Relationship Id="rId7" Type="http://schemas.openxmlformats.org/officeDocument/2006/relationships/image" Target="../media/image91.png"/><Relationship Id="rId8" Type="http://schemas.openxmlformats.org/officeDocument/2006/relationships/image" Target="../media/image86.png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zh-CN" dirty="0" smtClean="0"/>
              <a:t>Emergent Topology in Condensed Matter Physics</a:t>
            </a:r>
            <a:endParaRPr kumimoji="1"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071938"/>
            <a:ext cx="9144000" cy="1655762"/>
          </a:xfrm>
        </p:spPr>
        <p:txBody>
          <a:bodyPr/>
          <a:lstStyle/>
          <a:p>
            <a:r>
              <a:rPr kumimoji="1" lang="zh-CN" altLang="en-US" dirty="0" smtClean="0"/>
              <a:t>翁征宇 清华大学高等研究院</a:t>
            </a:r>
            <a:endParaRPr kumimoji="1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7035800" y="5543034"/>
            <a:ext cx="2406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2016.12.6. ICTS -USTC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952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l="24690" b="30087"/>
          <a:stretch/>
        </p:blipFill>
        <p:spPr>
          <a:xfrm>
            <a:off x="815129" y="1354866"/>
            <a:ext cx="1761068" cy="21336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b="19865"/>
          <a:stretch/>
        </p:blipFill>
        <p:spPr>
          <a:xfrm>
            <a:off x="9476103" y="2680208"/>
            <a:ext cx="1828801" cy="207264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/>
          <a:srcRect b="5475"/>
          <a:stretch/>
        </p:blipFill>
        <p:spPr>
          <a:xfrm>
            <a:off x="815129" y="4024538"/>
            <a:ext cx="1761068" cy="235429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100"/>
            <a:ext cx="12192000" cy="110153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1896" y="1510351"/>
            <a:ext cx="4503054" cy="11866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4721" y="3266955"/>
            <a:ext cx="3705679" cy="104947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7571" y="5086333"/>
            <a:ext cx="3870779" cy="111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62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t="6666" r="51205"/>
          <a:stretch/>
        </p:blipFill>
        <p:spPr>
          <a:xfrm>
            <a:off x="573016" y="604720"/>
            <a:ext cx="4452755" cy="587612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t="-5" r="43484" b="93338"/>
          <a:stretch/>
        </p:blipFill>
        <p:spPr>
          <a:xfrm>
            <a:off x="244174" y="147520"/>
            <a:ext cx="5617784" cy="4572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l="48310" t="6191" r="1917" b="52381"/>
          <a:stretch/>
        </p:blipFill>
        <p:spPr>
          <a:xfrm>
            <a:off x="6072973" y="701610"/>
            <a:ext cx="4947557" cy="2841171"/>
          </a:xfrm>
          <a:prstGeom prst="rect">
            <a:avLst/>
          </a:prstGeom>
        </p:spPr>
      </p:pic>
      <p:cxnSp>
        <p:nvCxnSpPr>
          <p:cNvPr id="8" name="直线连接符 7"/>
          <p:cNvCxnSpPr/>
          <p:nvPr/>
        </p:nvCxnSpPr>
        <p:spPr>
          <a:xfrm>
            <a:off x="2349794" y="1935124"/>
            <a:ext cx="220093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/>
          <p:cNvCxnSpPr/>
          <p:nvPr/>
        </p:nvCxnSpPr>
        <p:spPr>
          <a:xfrm>
            <a:off x="712381" y="2158409"/>
            <a:ext cx="4136066" cy="106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673393" y="2353341"/>
            <a:ext cx="868328" cy="708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连接符 13"/>
          <p:cNvCxnSpPr/>
          <p:nvPr/>
        </p:nvCxnSpPr>
        <p:spPr>
          <a:xfrm flipV="1">
            <a:off x="6287385" y="3189767"/>
            <a:ext cx="4185685" cy="2480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/>
          <p:cNvCxnSpPr/>
          <p:nvPr/>
        </p:nvCxnSpPr>
        <p:spPr>
          <a:xfrm flipV="1">
            <a:off x="6287385" y="3423684"/>
            <a:ext cx="3792280" cy="141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17"/>
          <p:cNvCxnSpPr/>
          <p:nvPr/>
        </p:nvCxnSpPr>
        <p:spPr>
          <a:xfrm>
            <a:off x="9828024" y="2959395"/>
            <a:ext cx="719474" cy="708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6072973" y="3902149"/>
            <a:ext cx="571182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mr-IN" altLang="zh-CN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…</a:t>
            </a:r>
            <a:r>
              <a:rPr kumimoji="1" lang="en-US" altLang="zh-CN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1" lang="en-US" altLang="zh-CN" dirty="0" err="1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Kosterlitz-Thouless</a:t>
            </a:r>
            <a:r>
              <a:rPr kumimoji="1" lang="en-US" altLang="zh-CN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phase transition</a:t>
            </a:r>
            <a:r>
              <a:rPr kumimoji="1" lang="zh-CN" altLang="en-US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（拓扑相变）</a:t>
            </a:r>
            <a:endParaRPr kumimoji="1" lang="en-US" altLang="zh-CN" dirty="0" smtClean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kumimoji="1" lang="en-US" altLang="zh-CN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kumimoji="1" lang="mr-IN" altLang="zh-CN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…</a:t>
            </a:r>
            <a:r>
              <a:rPr kumimoji="1" lang="en-US" altLang="zh-CN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topological nature of integer quantum Hall effect</a:t>
            </a:r>
          </a:p>
          <a:p>
            <a:endParaRPr kumimoji="1" lang="en-US" altLang="zh-CN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kumimoji="1" lang="mr-IN" altLang="zh-CN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…</a:t>
            </a:r>
            <a:r>
              <a:rPr kumimoji="1" lang="en-US" altLang="zh-CN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topology in spin chains</a:t>
            </a:r>
          </a:p>
          <a:p>
            <a:endParaRPr kumimoji="1" lang="en-US" altLang="zh-CN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kumimoji="1" lang="mr-IN" altLang="zh-CN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…</a:t>
            </a:r>
            <a:r>
              <a:rPr kumimoji="1" lang="en-US" altLang="zh-CN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hope for topological materials: new generations of </a:t>
            </a:r>
          </a:p>
          <a:p>
            <a:r>
              <a:rPr kumimoji="1" lang="en-US" altLang="zh-CN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1" lang="en-US" altLang="zh-CN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 electronics and superconductors, or future quantum </a:t>
            </a:r>
          </a:p>
          <a:p>
            <a:r>
              <a:rPr kumimoji="1" lang="en-US" altLang="zh-CN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1" lang="en-US" altLang="zh-CN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 computers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861958" y="179991"/>
            <a:ext cx="3246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dirty="0" smtClean="0">
                <a:solidFill>
                  <a:srgbClr val="002060"/>
                </a:solidFill>
              </a:rPr>
              <a:t>他们揭示了新奇物质的秘密</a:t>
            </a:r>
            <a:endParaRPr kumimoji="1" lang="zh-CN" altLang="en-US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735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2017</a:t>
            </a:r>
            <a:r>
              <a:rPr kumimoji="1" lang="zh-CN" altLang="en-US" dirty="0" smtClean="0"/>
              <a:t>年</a:t>
            </a:r>
            <a:r>
              <a:rPr kumimoji="1" lang="en-US" altLang="zh-CN" dirty="0" smtClean="0"/>
              <a:t>APS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Oliver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E. Buckley</a:t>
            </a:r>
            <a:r>
              <a:rPr kumimoji="1" lang="zh-CN" altLang="en-US" dirty="0" smtClean="0"/>
              <a:t> 凝聚态物理奖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5427" y="1690688"/>
            <a:ext cx="10515600" cy="4593154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b="1" dirty="0"/>
              <a:t>Alexei </a:t>
            </a:r>
            <a:r>
              <a:rPr lang="en-US" altLang="zh-CN" b="1" dirty="0" err="1"/>
              <a:t>Kitaev</a:t>
            </a:r>
            <a:r>
              <a:rPr lang="en-US" altLang="zh-CN" b="1" dirty="0"/>
              <a:t> </a:t>
            </a:r>
            <a:r>
              <a:rPr lang="en-US" altLang="zh-CN" dirty="0"/>
              <a:t> </a:t>
            </a:r>
            <a:r>
              <a:rPr lang="en-US" altLang="zh-CN" dirty="0" smtClean="0"/>
              <a:t>     </a:t>
            </a:r>
            <a:r>
              <a:rPr lang="en-US" altLang="zh-CN" sz="2200" b="1" dirty="0" smtClean="0"/>
              <a:t>California </a:t>
            </a:r>
            <a:r>
              <a:rPr lang="en-US" altLang="zh-CN" sz="2200" b="1" dirty="0"/>
              <a:t>Institute of </a:t>
            </a:r>
            <a:r>
              <a:rPr lang="en-US" altLang="zh-CN" sz="2200" b="1" dirty="0" smtClean="0"/>
              <a:t>Technology. </a:t>
            </a:r>
            <a:r>
              <a:rPr lang="en-US" altLang="zh-CN" sz="2200" dirty="0"/>
              <a:t> </a:t>
            </a:r>
            <a:r>
              <a:rPr lang="mr-IN" altLang="zh-CN" sz="2200" dirty="0" smtClean="0"/>
              <a:t>…</a:t>
            </a:r>
            <a:r>
              <a:rPr lang="en-US" altLang="zh-CN" sz="2200" dirty="0" smtClean="0"/>
              <a:t>. the </a:t>
            </a:r>
            <a:r>
              <a:rPr lang="en-US" altLang="zh-CN" sz="2200" dirty="0"/>
              <a:t>idea of topological quantum </a:t>
            </a:r>
            <a:r>
              <a:rPr lang="en-US" altLang="zh-CN" sz="2200" dirty="0" smtClean="0"/>
              <a:t>computation </a:t>
            </a:r>
            <a:r>
              <a:rPr lang="mr-IN" altLang="zh-CN" sz="2200" dirty="0" smtClean="0"/>
              <a:t>…</a:t>
            </a:r>
            <a:r>
              <a:rPr lang="en-US" altLang="zh-CN" sz="2200" dirty="0" smtClean="0"/>
              <a:t> in </a:t>
            </a:r>
            <a:r>
              <a:rPr lang="en-US" altLang="zh-CN" sz="2200" dirty="0"/>
              <a:t>a many-body system with nontrivial topological properties. </a:t>
            </a:r>
            <a:r>
              <a:rPr lang="mr-IN" altLang="zh-CN" sz="2200" dirty="0" smtClean="0"/>
              <a:t>…</a:t>
            </a:r>
            <a:r>
              <a:rPr lang="en-US" altLang="zh-CN" sz="2200" dirty="0" smtClean="0"/>
              <a:t> </a:t>
            </a:r>
            <a:r>
              <a:rPr lang="en-US" altLang="zh-CN" sz="2200" dirty="0"/>
              <a:t>the use of </a:t>
            </a:r>
            <a:r>
              <a:rPr lang="en-US" altLang="zh-CN" sz="2200" dirty="0" err="1"/>
              <a:t>Majorana</a:t>
            </a:r>
            <a:r>
              <a:rPr lang="en-US" altLang="zh-CN" sz="2200" dirty="0"/>
              <a:t> modes. He devised and studied a few exactly solvable quantum models, including the </a:t>
            </a:r>
            <a:r>
              <a:rPr lang="en-US" altLang="zh-CN" sz="2200" dirty="0" err="1"/>
              <a:t>Majorana</a:t>
            </a:r>
            <a:r>
              <a:rPr lang="en-US" altLang="zh-CN" sz="2200" dirty="0"/>
              <a:t> chain and a system of spins on the honeycomb lattice. </a:t>
            </a:r>
            <a:r>
              <a:rPr lang="mr-IN" altLang="zh-CN" sz="2200" dirty="0" smtClean="0"/>
              <a:t>…</a:t>
            </a:r>
            <a:r>
              <a:rPr lang="en-US" altLang="zh-CN" sz="2200" dirty="0" smtClean="0"/>
              <a:t>the </a:t>
            </a:r>
            <a:r>
              <a:rPr lang="en-US" altLang="zh-CN" sz="2200" dirty="0"/>
              <a:t>mathematical classification of topological insulators and </a:t>
            </a:r>
            <a:r>
              <a:rPr lang="en-US" altLang="zh-CN" sz="2200" dirty="0" smtClean="0"/>
              <a:t>superconductors. </a:t>
            </a:r>
          </a:p>
          <a:p>
            <a:r>
              <a:rPr lang="en-US" altLang="zh-CN" b="1" dirty="0"/>
              <a:t>Xiao-Gang Wen </a:t>
            </a:r>
            <a:r>
              <a:rPr lang="en-US" altLang="zh-CN" dirty="0"/>
              <a:t> </a:t>
            </a:r>
            <a:r>
              <a:rPr lang="en-US" altLang="zh-CN" dirty="0" smtClean="0"/>
              <a:t>  </a:t>
            </a:r>
            <a:r>
              <a:rPr lang="en-US" altLang="zh-CN" sz="2200" b="1" dirty="0" smtClean="0"/>
              <a:t>Massachusetts </a:t>
            </a:r>
            <a:r>
              <a:rPr lang="en-US" altLang="zh-CN" sz="2200" b="1" dirty="0"/>
              <a:t>Institute of </a:t>
            </a:r>
            <a:r>
              <a:rPr lang="en-US" altLang="zh-CN" sz="2200" b="1" dirty="0" smtClean="0"/>
              <a:t>Technology </a:t>
            </a:r>
            <a:r>
              <a:rPr lang="mr-IN" altLang="zh-CN" sz="2400" dirty="0" smtClean="0"/>
              <a:t>…</a:t>
            </a:r>
            <a:r>
              <a:rPr lang="en-US" altLang="zh-CN" sz="2400" dirty="0" smtClean="0"/>
              <a:t> </a:t>
            </a:r>
            <a:r>
              <a:rPr lang="en-US" altLang="zh-CN" sz="2400" dirty="0"/>
              <a:t>concentrates on highly entangled many-body systems</a:t>
            </a:r>
            <a:r>
              <a:rPr lang="en-US" altLang="zh-CN" sz="2400" dirty="0" smtClean="0"/>
              <a:t>, in </a:t>
            </a:r>
            <a:r>
              <a:rPr lang="en-US" altLang="zh-CN" sz="2400" dirty="0"/>
              <a:t>particular, the phases of quantum matter beyond Landau symmetry breaking theory, which include topological order, the associated holographic boundary theory, as well as non-Abelian statistics and non-Abelian edge state in topological </a:t>
            </a:r>
            <a:r>
              <a:rPr lang="en-US" altLang="zh-CN" sz="2400" dirty="0" smtClean="0"/>
              <a:t>order</a:t>
            </a:r>
            <a:r>
              <a:rPr lang="mr-IN" altLang="zh-CN" sz="2400" dirty="0" smtClean="0"/>
              <a:t>…</a:t>
            </a:r>
            <a:r>
              <a:rPr lang="en-US" altLang="zh-CN" sz="2400" dirty="0" smtClean="0"/>
              <a:t>.</a:t>
            </a:r>
            <a:endParaRPr lang="en-US" altLang="zh-CN" sz="2400" dirty="0"/>
          </a:p>
          <a:p>
            <a:pPr marL="0" indent="0">
              <a:buNone/>
            </a:pPr>
            <a:endParaRPr lang="en-US" altLang="zh-CN" sz="2200" dirty="0"/>
          </a:p>
          <a:p>
            <a:pPr marL="0" indent="0">
              <a:buNone/>
            </a:pPr>
            <a:r>
              <a:rPr lang="en-US" altLang="zh-CN" b="1" dirty="0" smtClean="0"/>
              <a:t>Citation</a:t>
            </a:r>
            <a:r>
              <a:rPr lang="en-US" altLang="zh-CN" b="1" dirty="0"/>
              <a:t>: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 smtClean="0"/>
              <a:t>“</a:t>
            </a:r>
            <a:r>
              <a:rPr lang="en-US" altLang="zh-CN" i="1" dirty="0" smtClean="0"/>
              <a:t>For </a:t>
            </a:r>
            <a:r>
              <a:rPr lang="en-US" altLang="zh-CN" i="1" dirty="0"/>
              <a:t>theories of topological order and its consequences in a broad range of physical systems</a:t>
            </a:r>
            <a:r>
              <a:rPr lang="en-US" altLang="zh-CN" i="1" dirty="0" smtClean="0"/>
              <a:t>.</a:t>
            </a:r>
            <a:r>
              <a:rPr lang="en-US" altLang="zh-CN" dirty="0" smtClean="0"/>
              <a:t>”</a:t>
            </a:r>
            <a:r>
              <a:rPr lang="zh-CN" altLang="en-US" dirty="0" smtClean="0"/>
              <a:t> </a:t>
            </a:r>
            <a:endParaRPr lang="en-US" altLang="zh-CN" dirty="0"/>
          </a:p>
        </p:txBody>
      </p:sp>
      <p:sp>
        <p:nvSpPr>
          <p:cNvPr id="4" name="AutoShape 2" descr="itaev17.jp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096000" y="4457673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</a:rPr>
              <a:t>拓扑序与长程纠缠</a:t>
            </a:r>
            <a:endParaRPr kumimoji="1" lang="en-US" altLang="zh-CN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754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2012</a:t>
            </a:r>
            <a:r>
              <a:rPr kumimoji="1" lang="zh-CN" altLang="en-US" dirty="0" smtClean="0"/>
              <a:t>年</a:t>
            </a:r>
            <a:r>
              <a:rPr kumimoji="1" lang="en-US" altLang="zh-CN" dirty="0"/>
              <a:t>APS</a:t>
            </a:r>
            <a:r>
              <a:rPr kumimoji="1" lang="zh-CN" altLang="en-US" dirty="0"/>
              <a:t> </a:t>
            </a:r>
            <a:r>
              <a:rPr kumimoji="1" lang="en-US" altLang="zh-CN" dirty="0"/>
              <a:t>Oliver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E. Buckley</a:t>
            </a:r>
            <a:r>
              <a:rPr kumimoji="1" lang="zh-CN" altLang="en-US" dirty="0"/>
              <a:t> 凝聚态物理奖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99976" y="2017011"/>
            <a:ext cx="10515600" cy="4351338"/>
          </a:xfrm>
        </p:spPr>
        <p:txBody>
          <a:bodyPr/>
          <a:lstStyle/>
          <a:p>
            <a:r>
              <a:rPr lang="en-US" altLang="zh-CN" b="1" dirty="0"/>
              <a:t>Charles L. Kane </a:t>
            </a:r>
            <a:r>
              <a:rPr lang="en-US" altLang="zh-CN" dirty="0"/>
              <a:t> </a:t>
            </a:r>
            <a:r>
              <a:rPr lang="en-US" altLang="zh-CN" sz="2200" b="1" dirty="0" smtClean="0"/>
              <a:t>University </a:t>
            </a:r>
            <a:r>
              <a:rPr lang="en-US" altLang="zh-CN" sz="2200" b="1" dirty="0"/>
              <a:t>of </a:t>
            </a:r>
            <a:r>
              <a:rPr lang="en-US" altLang="zh-CN" sz="2200" b="1" dirty="0" smtClean="0"/>
              <a:t>Pennsylvania</a:t>
            </a:r>
          </a:p>
          <a:p>
            <a:endParaRPr lang="en-US" altLang="zh-CN" sz="2200" b="1" dirty="0"/>
          </a:p>
          <a:p>
            <a:r>
              <a:rPr lang="en-US" altLang="zh-CN" sz="2200" b="1" dirty="0" smtClean="0"/>
              <a:t> </a:t>
            </a:r>
            <a:r>
              <a:rPr lang="en-US" altLang="zh-CN" b="1" dirty="0"/>
              <a:t>Laurens W. Molenkamp</a:t>
            </a:r>
            <a:r>
              <a:rPr lang="en-US" altLang="zh-CN" sz="2400" b="1" dirty="0"/>
              <a:t> </a:t>
            </a:r>
            <a:r>
              <a:rPr lang="en-US" altLang="zh-CN" sz="2400" dirty="0"/>
              <a:t> </a:t>
            </a:r>
            <a:r>
              <a:rPr lang="en-US" altLang="zh-CN" sz="2400" dirty="0" smtClean="0"/>
              <a:t>   </a:t>
            </a:r>
            <a:r>
              <a:rPr lang="en-US" altLang="zh-CN" sz="2200" b="1" dirty="0" smtClean="0"/>
              <a:t>University </a:t>
            </a:r>
            <a:r>
              <a:rPr lang="en-US" altLang="zh-CN" sz="2200" b="1" dirty="0"/>
              <a:t>of </a:t>
            </a:r>
            <a:r>
              <a:rPr lang="en-US" altLang="zh-CN" sz="2200" b="1" dirty="0" err="1"/>
              <a:t>Wuerzburg</a:t>
            </a:r>
            <a:endParaRPr lang="en-US" altLang="zh-CN" sz="2200" dirty="0"/>
          </a:p>
          <a:p>
            <a:endParaRPr lang="en-US" altLang="zh-CN" sz="2200" b="1" dirty="0" smtClean="0"/>
          </a:p>
          <a:p>
            <a:r>
              <a:rPr lang="en-US" altLang="zh-CN" sz="2200" b="1" dirty="0"/>
              <a:t> </a:t>
            </a:r>
            <a:r>
              <a:rPr lang="en-US" altLang="zh-CN" b="1" dirty="0" err="1"/>
              <a:t>Shoucheng</a:t>
            </a:r>
            <a:r>
              <a:rPr lang="en-US" altLang="zh-CN" b="1" dirty="0"/>
              <a:t> Zhang </a:t>
            </a:r>
            <a:r>
              <a:rPr lang="en-US" altLang="zh-CN" sz="2400" dirty="0"/>
              <a:t> </a:t>
            </a:r>
            <a:r>
              <a:rPr lang="en-US" altLang="zh-CN" sz="2400" dirty="0" smtClean="0"/>
              <a:t>    </a:t>
            </a:r>
            <a:r>
              <a:rPr lang="en-US" altLang="zh-CN" sz="2200" b="1" dirty="0" smtClean="0"/>
              <a:t>Stanford </a:t>
            </a:r>
            <a:r>
              <a:rPr lang="en-US" altLang="zh-CN" sz="2200" b="1" dirty="0"/>
              <a:t>University</a:t>
            </a:r>
            <a:endParaRPr lang="en-US" altLang="zh-CN" sz="2200" dirty="0"/>
          </a:p>
          <a:p>
            <a:endParaRPr lang="en-US" altLang="zh-CN" sz="2200" b="1" dirty="0"/>
          </a:p>
        </p:txBody>
      </p:sp>
      <p:sp>
        <p:nvSpPr>
          <p:cNvPr id="4" name="矩形 3"/>
          <p:cNvSpPr/>
          <p:nvPr/>
        </p:nvSpPr>
        <p:spPr>
          <a:xfrm>
            <a:off x="331380" y="4755680"/>
            <a:ext cx="112527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A0A0A"/>
                </a:solidFill>
                <a:latin typeface="Helvetica Neue" charset="0"/>
              </a:rPr>
              <a:t>Citation</a:t>
            </a:r>
            <a:r>
              <a:rPr lang="en-US" altLang="zh-CN" sz="2400" b="1" dirty="0" smtClean="0">
                <a:solidFill>
                  <a:srgbClr val="0A0A0A"/>
                </a:solidFill>
                <a:latin typeface="Helvetica Neue" charset="0"/>
              </a:rPr>
              <a:t>:</a:t>
            </a:r>
          </a:p>
          <a:p>
            <a:endParaRPr lang="en-US" altLang="zh-CN" sz="2400" dirty="0">
              <a:solidFill>
                <a:srgbClr val="0A0A0A"/>
              </a:solidFill>
              <a:latin typeface="Helvetica Neue" charset="0"/>
            </a:endParaRPr>
          </a:p>
          <a:p>
            <a:r>
              <a:rPr lang="en-US" altLang="zh-CN" sz="2400" dirty="0">
                <a:solidFill>
                  <a:srgbClr val="0A0A0A"/>
                </a:solidFill>
                <a:latin typeface="Arial" charset="0"/>
              </a:rPr>
              <a:t>"</a:t>
            </a:r>
            <a:r>
              <a:rPr lang="en-US" altLang="zh-CN" sz="2400" i="1" dirty="0">
                <a:solidFill>
                  <a:srgbClr val="0A0A0A"/>
                </a:solidFill>
                <a:latin typeface="Arial" charset="0"/>
              </a:rPr>
              <a:t>For the theoretical prediction and experimental observation of the quantum spin Hall effect, opening </a:t>
            </a:r>
            <a:r>
              <a:rPr lang="en-US" altLang="zh-CN" sz="2400" i="1" dirty="0" smtClean="0">
                <a:solidFill>
                  <a:srgbClr val="0A0A0A"/>
                </a:solidFill>
                <a:latin typeface="Arial" charset="0"/>
              </a:rPr>
              <a:t>the </a:t>
            </a:r>
            <a:r>
              <a:rPr lang="en-US" altLang="zh-CN" sz="2400" i="1" dirty="0">
                <a:solidFill>
                  <a:srgbClr val="0A0A0A"/>
                </a:solidFill>
                <a:latin typeface="Arial" charset="0"/>
              </a:rPr>
              <a:t>field of topological insulators.</a:t>
            </a:r>
            <a:r>
              <a:rPr lang="en-US" altLang="zh-CN" sz="2400" dirty="0">
                <a:solidFill>
                  <a:srgbClr val="0A0A0A"/>
                </a:solidFill>
                <a:latin typeface="Arial" charset="0"/>
              </a:rPr>
              <a:t>"</a:t>
            </a:r>
            <a:endParaRPr lang="en-US" altLang="zh-CN" sz="2400" dirty="0">
              <a:solidFill>
                <a:srgbClr val="0A0A0A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67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6628" y="-134375"/>
            <a:ext cx="9144000" cy="1666961"/>
          </a:xfrm>
        </p:spPr>
        <p:txBody>
          <a:bodyPr/>
          <a:lstStyle/>
          <a:p>
            <a:r>
              <a:rPr kumimoji="1" lang="en-US" altLang="zh-CN" dirty="0" smtClean="0">
                <a:solidFill>
                  <a:srgbClr val="C00000"/>
                </a:solidFill>
              </a:rPr>
              <a:t>    </a:t>
            </a:r>
            <a:r>
              <a:rPr kumimoji="1" lang="zh-CN" altLang="en-US" dirty="0" smtClean="0">
                <a:solidFill>
                  <a:srgbClr val="C00000"/>
                </a:solidFill>
              </a:rPr>
              <a:t>拓扑与凝聚态物理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3" name="内容占位符 2"/>
          <p:cNvSpPr txBox="1">
            <a:spLocks/>
          </p:cNvSpPr>
          <p:nvPr/>
        </p:nvSpPr>
        <p:spPr>
          <a:xfrm>
            <a:off x="-141667" y="197862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2800" dirty="0" smtClean="0"/>
              <a:t> 凝聚态物理：  </a:t>
            </a:r>
            <a:r>
              <a:rPr kumimoji="1" lang="zh-CN" altLang="en-US" sz="2800" dirty="0" smtClean="0">
                <a:solidFill>
                  <a:srgbClr val="C00000"/>
                </a:solidFill>
              </a:rPr>
              <a:t>多体量子理论</a:t>
            </a:r>
            <a:r>
              <a:rPr kumimoji="1" lang="zh-CN" altLang="en-US" sz="2800" dirty="0" smtClean="0"/>
              <a:t> </a:t>
            </a:r>
            <a:r>
              <a:rPr kumimoji="1" lang="en-US" altLang="zh-CN" sz="2800" dirty="0" smtClean="0"/>
              <a:t>+</a:t>
            </a:r>
            <a:r>
              <a:rPr kumimoji="1" lang="zh-CN" altLang="en-US" sz="2800" dirty="0" smtClean="0"/>
              <a:t>  </a:t>
            </a:r>
            <a:r>
              <a:rPr kumimoji="1" lang="zh-CN" altLang="en-US" sz="2800" dirty="0" smtClean="0">
                <a:solidFill>
                  <a:srgbClr val="0070C0"/>
                </a:solidFill>
              </a:rPr>
              <a:t>量子统计物理 </a:t>
            </a:r>
            <a:endParaRPr kumimoji="1" lang="en-US" altLang="zh-CN" sz="2800" dirty="0" smtClean="0">
              <a:solidFill>
                <a:srgbClr val="0070C0"/>
              </a:solidFill>
            </a:endParaRPr>
          </a:p>
          <a:p>
            <a:endParaRPr kumimoji="1" lang="en-US" altLang="zh-CN" sz="2800" dirty="0" smtClean="0"/>
          </a:p>
          <a:p>
            <a:r>
              <a:rPr kumimoji="1" lang="zh-CN" altLang="en-US" sz="2800" dirty="0" smtClean="0"/>
              <a:t>                                           </a:t>
            </a:r>
            <a:r>
              <a:rPr kumimoji="1" lang="zh-CN" altLang="en-US" sz="2800" dirty="0" smtClean="0">
                <a:solidFill>
                  <a:srgbClr val="00B0F0"/>
                </a:solidFill>
              </a:rPr>
              <a:t>粒子数 </a:t>
            </a:r>
            <a:r>
              <a:rPr kumimoji="1" lang="en-US" altLang="zh-CN" sz="2800" dirty="0" smtClean="0">
                <a:solidFill>
                  <a:srgbClr val="00B0F0"/>
                </a:solidFill>
              </a:rPr>
              <a:t>~10</a:t>
            </a:r>
            <a:r>
              <a:rPr kumimoji="1" lang="en-US" altLang="zh-CN" sz="2800" baseline="30000" dirty="0" smtClean="0">
                <a:solidFill>
                  <a:srgbClr val="00B0F0"/>
                </a:solidFill>
              </a:rPr>
              <a:t>23</a:t>
            </a:r>
            <a:r>
              <a:rPr kumimoji="1" lang="zh-CN" altLang="en-US" sz="2800" dirty="0" smtClean="0">
                <a:solidFill>
                  <a:srgbClr val="00B0F0"/>
                </a:solidFill>
              </a:rPr>
              <a:t> （三维材料）</a:t>
            </a:r>
            <a:r>
              <a:rPr kumimoji="1" lang="en-US" altLang="zh-CN" sz="2800" dirty="0" smtClean="0">
                <a:solidFill>
                  <a:srgbClr val="00B0F0"/>
                </a:solidFill>
              </a:rPr>
              <a:t>&gt;&gt;&gt;&gt;&gt;</a:t>
            </a:r>
            <a:r>
              <a:rPr kumimoji="1" lang="zh-CN" altLang="en-US" sz="2800" dirty="0" smtClean="0">
                <a:solidFill>
                  <a:srgbClr val="00B0F0"/>
                </a:solidFill>
              </a:rPr>
              <a:t> </a:t>
            </a:r>
            <a:r>
              <a:rPr kumimoji="1" lang="en-US" altLang="zh-CN" sz="2800" dirty="0" smtClean="0">
                <a:solidFill>
                  <a:srgbClr val="00B0F0"/>
                </a:solidFill>
              </a:rPr>
              <a:t> </a:t>
            </a:r>
            <a:r>
              <a:rPr kumimoji="1" lang="zh-CN" altLang="en-US" sz="2800" dirty="0" smtClean="0">
                <a:solidFill>
                  <a:srgbClr val="00B0F0"/>
                </a:solidFill>
              </a:rPr>
              <a:t>热力学极限</a:t>
            </a:r>
            <a:endParaRPr kumimoji="1" lang="en-US" altLang="zh-CN" sz="2800" dirty="0" smtClean="0">
              <a:solidFill>
                <a:srgbClr val="00B0F0"/>
              </a:solidFill>
            </a:endParaRPr>
          </a:p>
          <a:p>
            <a:endParaRPr kumimoji="1" lang="en-US" altLang="zh-CN" sz="2800" dirty="0">
              <a:solidFill>
                <a:srgbClr val="00B0F0"/>
              </a:solidFill>
            </a:endParaRPr>
          </a:p>
          <a:p>
            <a:r>
              <a:rPr kumimoji="1" lang="en-US" altLang="zh-CN" sz="2800" dirty="0" smtClean="0">
                <a:solidFill>
                  <a:srgbClr val="FF0000"/>
                </a:solidFill>
              </a:rPr>
              <a:t>1950-1970</a:t>
            </a:r>
            <a:r>
              <a:rPr kumimoji="1" lang="zh-CN" altLang="en-US" sz="2800" dirty="0" smtClean="0">
                <a:solidFill>
                  <a:srgbClr val="FF0000"/>
                </a:solidFill>
              </a:rPr>
              <a:t> 凝聚态物理经历了革命性的发展</a:t>
            </a:r>
            <a:endParaRPr kumimoji="1" lang="en-US" altLang="zh-CN" sz="2800" dirty="0" smtClean="0">
              <a:solidFill>
                <a:srgbClr val="FF0000"/>
              </a:solidFill>
            </a:endParaRPr>
          </a:p>
          <a:p>
            <a:endParaRPr kumimoji="1" lang="en-US" altLang="zh-CN" sz="2800" dirty="0" smtClean="0">
              <a:solidFill>
                <a:srgbClr val="00B0F0"/>
              </a:solidFill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kumimoji="1" lang="en-US" altLang="zh-CN" sz="2800" dirty="0" smtClean="0">
                <a:solidFill>
                  <a:srgbClr val="002060"/>
                </a:solidFill>
                <a:latin typeface="Comic Sans MS" charset="0"/>
                <a:ea typeface="Comic Sans MS" charset="0"/>
                <a:cs typeface="Comic Sans MS" charset="0"/>
              </a:rPr>
              <a:t>“More</a:t>
            </a:r>
            <a:r>
              <a:rPr kumimoji="1" lang="zh-CN" altLang="en-US" sz="2800" dirty="0" smtClean="0">
                <a:solidFill>
                  <a:srgbClr val="002060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kumimoji="1" lang="en-US" altLang="zh-CN" sz="2800" dirty="0" smtClean="0">
                <a:solidFill>
                  <a:srgbClr val="002060"/>
                </a:solidFill>
                <a:latin typeface="Comic Sans MS" charset="0"/>
                <a:ea typeface="Comic Sans MS" charset="0"/>
                <a:cs typeface="Comic Sans MS" charset="0"/>
              </a:rPr>
              <a:t>is different”    </a:t>
            </a:r>
          </a:p>
          <a:p>
            <a:r>
              <a:rPr kumimoji="1" lang="en-US" altLang="zh-CN" sz="2800" dirty="0" smtClean="0">
                <a:solidFill>
                  <a:srgbClr val="002060"/>
                </a:solidFill>
                <a:latin typeface="Comic Sans MS" charset="0"/>
                <a:ea typeface="Comic Sans MS" charset="0"/>
                <a:cs typeface="Comic Sans MS" charset="0"/>
              </a:rPr>
              <a:t>--- </a:t>
            </a:r>
            <a:r>
              <a:rPr kumimoji="1" lang="en-US" altLang="zh-CN" sz="2800" dirty="0" smtClean="0">
                <a:solidFill>
                  <a:srgbClr val="002060"/>
                </a:solidFill>
                <a:latin typeface="+mn-ea"/>
                <a:cs typeface="Comic Sans MS" charset="0"/>
              </a:rPr>
              <a:t>P.W. Anderson, Science 177 (1972)</a:t>
            </a:r>
          </a:p>
        </p:txBody>
      </p:sp>
      <p:pic>
        <p:nvPicPr>
          <p:cNvPr id="4" name="图片 17" descr="1977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0928" y="3845537"/>
            <a:ext cx="1848841" cy="2616284"/>
          </a:xfrm>
          <a:prstGeom prst="rect">
            <a:avLst/>
          </a:prstGeom>
          <a:noFill/>
          <a:ln>
            <a:noFill/>
          </a:ln>
          <a:effectLst>
            <a:outerShdw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157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sz="4000" dirty="0" smtClean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      </a:t>
            </a:r>
            <a:r>
              <a:rPr kumimoji="1" lang="en-US" altLang="zh-CN" sz="4000" dirty="0" smtClean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  </a:t>
            </a:r>
            <a:r>
              <a:rPr kumimoji="1" lang="zh-CN" altLang="en-US" sz="4000" dirty="0" smtClean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凝聚态物理的基本组织原则  </a:t>
            </a:r>
            <a:r>
              <a:rPr kumimoji="1" lang="en-US" altLang="zh-CN" sz="4000" dirty="0" smtClean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    </a:t>
            </a:r>
            <a:br>
              <a:rPr kumimoji="1" lang="en-US" altLang="zh-CN" sz="4000" dirty="0" smtClean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kumimoji="1" lang="en-US" altLang="zh-CN" sz="4000" dirty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kumimoji="1" lang="en-US" altLang="zh-CN" sz="4000" dirty="0" smtClean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  </a:t>
            </a:r>
            <a:r>
              <a:rPr kumimoji="1" lang="en-US" altLang="zh-CN" sz="4000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organizational</a:t>
            </a:r>
            <a:r>
              <a:rPr kumimoji="1" lang="zh-CN" altLang="en-US" sz="4000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1" lang="en-US" altLang="zh-CN" sz="4000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principles in an emergent world</a:t>
            </a:r>
            <a:endParaRPr kumimoji="1" lang="zh-CN" altLang="en-US" sz="4000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155825"/>
            <a:ext cx="10515600" cy="4351338"/>
          </a:xfrm>
        </p:spPr>
        <p:txBody>
          <a:bodyPr>
            <a:normAutofit/>
          </a:bodyPr>
          <a:lstStyle/>
          <a:p>
            <a:r>
              <a:rPr kumimoji="1" lang="en-US" altLang="zh-CN" dirty="0" smtClean="0"/>
              <a:t> Sign structure</a:t>
            </a:r>
            <a:r>
              <a:rPr kumimoji="1" lang="zh-CN" altLang="en-US" dirty="0" smtClean="0"/>
              <a:t> （</a:t>
            </a:r>
            <a:r>
              <a:rPr kumimoji="1" lang="en-US" altLang="zh-CN" dirty="0" smtClean="0"/>
              <a:t>e.g. </a:t>
            </a:r>
            <a:r>
              <a:rPr kumimoji="1" lang="zh-CN" altLang="en-US" dirty="0" smtClean="0"/>
              <a:t>波函数的对称性</a:t>
            </a:r>
            <a:r>
              <a:rPr kumimoji="1" lang="en-US" altLang="zh-CN" dirty="0"/>
              <a:t>)</a:t>
            </a:r>
            <a:endParaRPr kumimoji="1" lang="en-US" altLang="zh-CN" dirty="0" smtClean="0"/>
          </a:p>
          <a:p>
            <a:endParaRPr kumimoji="1" lang="zh-CN" altLang="en-US" dirty="0"/>
          </a:p>
          <a:p>
            <a:r>
              <a:rPr kumimoji="1" lang="en-US" altLang="zh-CN" dirty="0" smtClean="0"/>
              <a:t> Adiabatic </a:t>
            </a:r>
            <a:r>
              <a:rPr kumimoji="1" lang="en-US" altLang="zh-CN" dirty="0"/>
              <a:t>continuity  </a:t>
            </a:r>
            <a:r>
              <a:rPr kumimoji="1" lang="zh-CN" altLang="en-US" dirty="0" smtClean="0"/>
              <a:t>（复杂性</a:t>
            </a:r>
            <a:r>
              <a:rPr kumimoji="1" lang="zh-CN" altLang="en-US" dirty="0"/>
              <a:t>的统一</a:t>
            </a:r>
            <a:r>
              <a:rPr kumimoji="1" lang="zh-CN" altLang="en-US" dirty="0" smtClean="0"/>
              <a:t>）</a:t>
            </a:r>
            <a:endParaRPr kumimoji="1" lang="en-US" altLang="zh-CN" dirty="0" smtClean="0"/>
          </a:p>
          <a:p>
            <a:endParaRPr kumimoji="1" lang="en-US" altLang="zh-CN" dirty="0"/>
          </a:p>
          <a:p>
            <a:r>
              <a:rPr kumimoji="1" lang="en-US" altLang="zh-CN" dirty="0" smtClean="0"/>
              <a:t> Spontaneous symmetry breaking</a:t>
            </a:r>
            <a:r>
              <a:rPr kumimoji="1" lang="zh-CN" altLang="en-US" dirty="0" smtClean="0"/>
              <a:t> （</a:t>
            </a:r>
            <a:r>
              <a:rPr kumimoji="1" lang="en-US" altLang="zh-CN" dirty="0" smtClean="0"/>
              <a:t>e.g. </a:t>
            </a:r>
            <a:r>
              <a:rPr kumimoji="1" lang="zh-CN" altLang="en-US" dirty="0" smtClean="0"/>
              <a:t>宏观量子效应）</a:t>
            </a:r>
            <a:r>
              <a:rPr kumimoji="1" lang="en-US" altLang="zh-CN" dirty="0" smtClean="0"/>
              <a:t> </a:t>
            </a:r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zh-CN" altLang="en-US" dirty="0" smtClean="0">
                <a:solidFill>
                  <a:srgbClr val="002060"/>
                </a:solidFill>
              </a:rPr>
              <a:t>自发对称性破缺在实际凝聚态材料中无处不在</a:t>
            </a:r>
            <a:endParaRPr kumimoji="1" lang="en-US" altLang="zh-CN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kumimoji="1" lang="zh-CN" altLang="en-US" dirty="0" smtClean="0">
                <a:solidFill>
                  <a:srgbClr val="002060"/>
                </a:solidFill>
              </a:rPr>
              <a:t>           </a:t>
            </a:r>
            <a:r>
              <a:rPr kumimoji="1" lang="zh-CN" altLang="en-US" dirty="0" smtClean="0">
                <a:solidFill>
                  <a:srgbClr val="0070C0"/>
                </a:solidFill>
              </a:rPr>
              <a:t>无</a:t>
            </a:r>
            <a:r>
              <a:rPr kumimoji="1" lang="zh-CN" altLang="en-US" dirty="0">
                <a:solidFill>
                  <a:srgbClr val="0070C0"/>
                </a:solidFill>
              </a:rPr>
              <a:t>自发对称性</a:t>
            </a:r>
            <a:r>
              <a:rPr kumimoji="1" lang="zh-CN" altLang="en-US" dirty="0" smtClean="0">
                <a:solidFill>
                  <a:srgbClr val="0070C0"/>
                </a:solidFill>
              </a:rPr>
              <a:t>破缺反而是例外</a:t>
            </a:r>
            <a:endParaRPr kumimoji="1" lang="en-US" altLang="zh-CN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44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66269"/>
            <a:ext cx="10515600" cy="1325563"/>
          </a:xfrm>
        </p:spPr>
        <p:txBody>
          <a:bodyPr/>
          <a:lstStyle/>
          <a:p>
            <a:r>
              <a:rPr kumimoji="1" lang="en-US" altLang="zh-CN" dirty="0" smtClean="0">
                <a:solidFill>
                  <a:srgbClr val="002060"/>
                </a:solidFill>
                <a:latin typeface="Comic Sans MS" charset="0"/>
                <a:ea typeface="Comic Sans MS" charset="0"/>
                <a:cs typeface="Comic Sans MS" charset="0"/>
              </a:rPr>
              <a:t>Sign structure: </a:t>
            </a:r>
            <a:r>
              <a:rPr kumimoji="1" lang="zh-CN" altLang="en-US" dirty="0" smtClean="0">
                <a:solidFill>
                  <a:srgbClr val="002060"/>
                </a:solidFill>
                <a:latin typeface="Comic Sans MS" charset="0"/>
                <a:ea typeface="Comic Sans MS" charset="0"/>
                <a:cs typeface="Comic Sans MS" charset="0"/>
              </a:rPr>
              <a:t>   波函数的结构</a:t>
            </a:r>
            <a:endParaRPr kumimoji="1" lang="zh-CN" altLang="en-US" dirty="0">
              <a:solidFill>
                <a:srgbClr val="00206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57753" y="1814258"/>
            <a:ext cx="10515600" cy="4351338"/>
          </a:xfrm>
        </p:spPr>
        <p:txBody>
          <a:bodyPr>
            <a:normAutofit/>
          </a:bodyPr>
          <a:lstStyle/>
          <a:p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 smtClean="0"/>
              <a:t>                               Bose statistics and </a:t>
            </a:r>
            <a:r>
              <a:rPr kumimoji="1" lang="en-US" altLang="zh-CN" dirty="0"/>
              <a:t>Fermi statistics </a:t>
            </a:r>
          </a:p>
          <a:p>
            <a:pPr marL="0" indent="0">
              <a:buNone/>
            </a:pPr>
            <a:r>
              <a:rPr kumimoji="1" lang="en-US" altLang="zh-CN" dirty="0" smtClean="0"/>
              <a:t> </a:t>
            </a:r>
          </a:p>
          <a:p>
            <a:r>
              <a:rPr kumimoji="1" lang="en-US" altLang="zh-CN" dirty="0" smtClean="0">
                <a:solidFill>
                  <a:srgbClr val="0070C0"/>
                </a:solidFill>
              </a:rPr>
              <a:t> Bose statistics        Bose-Einstein condensation</a:t>
            </a:r>
          </a:p>
          <a:p>
            <a:endParaRPr kumimoji="1" lang="en-US" altLang="zh-CN" dirty="0">
              <a:solidFill>
                <a:srgbClr val="0070C0"/>
              </a:solidFill>
            </a:endParaRPr>
          </a:p>
          <a:p>
            <a:r>
              <a:rPr kumimoji="1" lang="en-US" altLang="zh-CN" dirty="0" smtClean="0">
                <a:solidFill>
                  <a:srgbClr val="0070C0"/>
                </a:solidFill>
              </a:rPr>
              <a:t> Fermi statistics       Pauli exclusion principle</a:t>
            </a:r>
            <a:endParaRPr kumimoji="1" lang="zh-CN" altLang="en-US" dirty="0">
              <a:solidFill>
                <a:srgbClr val="0070C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278" y="1618002"/>
            <a:ext cx="6284347" cy="64044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7346" y="2219688"/>
            <a:ext cx="554264" cy="604652"/>
          </a:xfrm>
          <a:prstGeom prst="rect">
            <a:avLst/>
          </a:prstGeom>
        </p:spPr>
      </p:pic>
      <p:pic>
        <p:nvPicPr>
          <p:cNvPr id="6" name="Picture 1030" descr="fermisea.jpg                                                   0031E0E5Macintosh HD                   BCFBA53B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2971" y="4240828"/>
            <a:ext cx="1905000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本框 6"/>
          <p:cNvSpPr txBox="1"/>
          <p:nvPr/>
        </p:nvSpPr>
        <p:spPr>
          <a:xfrm>
            <a:off x="3296325" y="5143232"/>
            <a:ext cx="492795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Basis for the Landau</a:t>
            </a:r>
            <a:r>
              <a:rPr kumimoji="1" lang="zh-CN" altLang="en-US" sz="2400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‘</a:t>
            </a:r>
            <a:r>
              <a:rPr kumimoji="1" lang="en-US" altLang="zh-CN" sz="2400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s Fermi-liquid</a:t>
            </a:r>
          </a:p>
          <a:p>
            <a:endParaRPr kumimoji="1" lang="en-US" altLang="zh-CN" sz="2000" dirty="0">
              <a:solidFill>
                <a:srgbClr val="C00000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kumimoji="1" lang="en-US" altLang="zh-CN" sz="2000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               </a:t>
            </a:r>
            <a:endParaRPr kumimoji="1" lang="zh-CN" altLang="en-US" sz="2000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左箭头 7"/>
          <p:cNvSpPr/>
          <p:nvPr/>
        </p:nvSpPr>
        <p:spPr>
          <a:xfrm>
            <a:off x="8434053" y="5295200"/>
            <a:ext cx="589366" cy="145532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698171" y="1603147"/>
            <a:ext cx="8343900" cy="1239498"/>
          </a:xfrm>
          <a:prstGeom prst="rect">
            <a:avLst/>
          </a:prstGeom>
          <a:noFill/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38200" y="5767784"/>
            <a:ext cx="93651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one-to-one correspondence </a:t>
            </a:r>
            <a:r>
              <a:rPr kumimoji="1" lang="en-US" altLang="zh-CN" sz="2400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principle             </a:t>
            </a:r>
            <a:r>
              <a:rPr kumimoji="1" lang="en-US" altLang="zh-CN" sz="2400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continuity </a:t>
            </a:r>
            <a:r>
              <a:rPr kumimoji="1" lang="en-US" altLang="zh-CN" sz="2400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principle </a:t>
            </a:r>
            <a:endParaRPr kumimoji="1" lang="en-US" altLang="zh-CN" sz="2400" dirty="0">
              <a:solidFill>
                <a:srgbClr val="C00000"/>
              </a:solidFill>
              <a:latin typeface="Arial" charset="0"/>
              <a:ea typeface="Arial" charset="0"/>
              <a:cs typeface="Arial" charset="0"/>
            </a:endParaRPr>
          </a:p>
          <a:p>
            <a:endParaRPr kumimoji="1" lang="zh-CN" altLang="en-US" dirty="0"/>
          </a:p>
        </p:txBody>
      </p:sp>
      <p:sp>
        <p:nvSpPr>
          <p:cNvPr id="15" name="右箭头 14"/>
          <p:cNvSpPr/>
          <p:nvPr/>
        </p:nvSpPr>
        <p:spPr>
          <a:xfrm flipV="1">
            <a:off x="6137882" y="5977499"/>
            <a:ext cx="468067" cy="1865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7803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4" grpId="0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Rectangle 6"/>
          <p:cNvSpPr>
            <a:spLocks noChangeArrowheads="1"/>
          </p:cNvSpPr>
          <p:nvPr/>
        </p:nvSpPr>
        <p:spPr bwMode="auto">
          <a:xfrm>
            <a:off x="6888164" y="1484314"/>
            <a:ext cx="7207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4108" name="Rectangle 7"/>
          <p:cNvSpPr>
            <a:spLocks noChangeArrowheads="1"/>
          </p:cNvSpPr>
          <p:nvPr/>
        </p:nvSpPr>
        <p:spPr bwMode="auto">
          <a:xfrm>
            <a:off x="7752185" y="5517233"/>
            <a:ext cx="2233613" cy="7334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4111" name="Text Box 26"/>
          <p:cNvSpPr txBox="1">
            <a:spLocks noChangeArrowheads="1"/>
          </p:cNvSpPr>
          <p:nvPr/>
        </p:nvSpPr>
        <p:spPr bwMode="auto">
          <a:xfrm>
            <a:off x="4596434" y="5661248"/>
            <a:ext cx="218681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zh-CN" sz="2000" dirty="0">
                <a:solidFill>
                  <a:srgbClr val="0070C0"/>
                </a:solidFill>
              </a:rPr>
              <a:t>Pauli susceptibility</a:t>
            </a:r>
          </a:p>
        </p:txBody>
      </p:sp>
      <p:sp>
        <p:nvSpPr>
          <p:cNvPr id="4112" name="Text Box 27"/>
          <p:cNvSpPr txBox="1">
            <a:spLocks noChangeArrowheads="1"/>
          </p:cNvSpPr>
          <p:nvPr/>
        </p:nvSpPr>
        <p:spPr bwMode="auto">
          <a:xfrm>
            <a:off x="4609133" y="6021288"/>
            <a:ext cx="215315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zh-CN" sz="2000" dirty="0" err="1">
                <a:solidFill>
                  <a:srgbClr val="0070C0"/>
                </a:solidFill>
              </a:rPr>
              <a:t>Korringa</a:t>
            </a:r>
            <a:r>
              <a:rPr kumimoji="1" lang="en-US" altLang="zh-CN" sz="2000" dirty="0">
                <a:solidFill>
                  <a:srgbClr val="0070C0"/>
                </a:solidFill>
              </a:rPr>
              <a:t> behavior</a:t>
            </a:r>
          </a:p>
        </p:txBody>
      </p:sp>
      <p:sp>
        <p:nvSpPr>
          <p:cNvPr id="4113" name="Text Box 35"/>
          <p:cNvSpPr txBox="1">
            <a:spLocks noChangeArrowheads="1"/>
          </p:cNvSpPr>
          <p:nvPr/>
        </p:nvSpPr>
        <p:spPr bwMode="auto">
          <a:xfrm>
            <a:off x="2855641" y="116633"/>
            <a:ext cx="8098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zh-CN" sz="3600" dirty="0">
                <a:solidFill>
                  <a:srgbClr val="2F2F00"/>
                </a:solidFill>
                <a:latin typeface="Calibri" pitchFamily="34" charset="0"/>
              </a:rPr>
              <a:t>      </a:t>
            </a:r>
          </a:p>
        </p:txBody>
      </p:sp>
      <p:sp>
        <p:nvSpPr>
          <p:cNvPr id="4116" name="TextBox 37"/>
          <p:cNvSpPr txBox="1">
            <a:spLocks noChangeArrowheads="1"/>
          </p:cNvSpPr>
          <p:nvPr/>
        </p:nvSpPr>
        <p:spPr bwMode="auto">
          <a:xfrm>
            <a:off x="4596434" y="5291916"/>
            <a:ext cx="23657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0070C0"/>
                </a:solidFill>
              </a:rPr>
              <a:t>Sommerfeld</a:t>
            </a:r>
            <a:r>
              <a:rPr lang="en-US" altLang="zh-CN" dirty="0">
                <a:solidFill>
                  <a:srgbClr val="0070C0"/>
                </a:solidFill>
              </a:rPr>
              <a:t> constant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4118" name="TextBox 34"/>
          <p:cNvSpPr txBox="1">
            <a:spLocks noChangeArrowheads="1"/>
          </p:cNvSpPr>
          <p:nvPr/>
        </p:nvSpPr>
        <p:spPr bwMode="auto">
          <a:xfrm>
            <a:off x="7248128" y="3789686"/>
            <a:ext cx="33131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/>
              <a:t>Fermi degenerate temperature</a:t>
            </a:r>
            <a:endParaRPr lang="zh-CN" altLang="en-US" dirty="0"/>
          </a:p>
        </p:txBody>
      </p:sp>
      <p:graphicFrame>
        <p:nvGraphicFramePr>
          <p:cNvPr id="410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2862175"/>
              </p:ext>
            </p:extLst>
          </p:nvPr>
        </p:nvGraphicFramePr>
        <p:xfrm>
          <a:off x="8040217" y="4365749"/>
          <a:ext cx="1476375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9" name="Equation" r:id="rId4" imgW="761760" imgH="228600" progId="">
                  <p:embed/>
                </p:oleObj>
              </mc:Choice>
              <mc:Fallback>
                <p:oleObj name="Equation" r:id="rId4" imgW="761760" imgH="228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0217" y="4365749"/>
                        <a:ext cx="1476375" cy="442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矩形 38"/>
          <p:cNvSpPr/>
          <p:nvPr/>
        </p:nvSpPr>
        <p:spPr>
          <a:xfrm>
            <a:off x="1888604" y="4725145"/>
            <a:ext cx="5287516" cy="185509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D9"/>
              </a:solidFill>
            </a:endParaRPr>
          </a:p>
        </p:txBody>
      </p:sp>
      <p:pic>
        <p:nvPicPr>
          <p:cNvPr id="4120" name="Picture 1030" descr="fermisea.jpg                                                   0031E0E5Macintosh HD                   BCFBA53B: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88850" y="1345831"/>
            <a:ext cx="1905000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21" name="TextBox 36"/>
          <p:cNvSpPr txBox="1">
            <a:spLocks noChangeArrowheads="1"/>
          </p:cNvSpPr>
          <p:nvPr/>
        </p:nvSpPr>
        <p:spPr bwMode="auto">
          <a:xfrm>
            <a:off x="7477027" y="3203129"/>
            <a:ext cx="11288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0B050"/>
                </a:solidFill>
              </a:rPr>
              <a:t>Fermi sea</a:t>
            </a:r>
            <a:endParaRPr lang="zh-CN" altLang="en-US" dirty="0">
              <a:solidFill>
                <a:srgbClr val="00B050"/>
              </a:solidFill>
            </a:endParaRPr>
          </a:p>
        </p:txBody>
      </p:sp>
      <p:cxnSp>
        <p:nvCxnSpPr>
          <p:cNvPr id="43" name="直接箭头连接符 42"/>
          <p:cNvCxnSpPr/>
          <p:nvPr/>
        </p:nvCxnSpPr>
        <p:spPr>
          <a:xfrm rot="10800000">
            <a:off x="6976963" y="2917379"/>
            <a:ext cx="533400" cy="500062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04" name="Object 6"/>
          <p:cNvGraphicFramePr>
            <a:graphicFrameLocks noChangeAspect="1"/>
          </p:cNvGraphicFramePr>
          <p:nvPr>
            <p:extLst/>
          </p:nvPr>
        </p:nvGraphicFramePr>
        <p:xfrm>
          <a:off x="7176120" y="2564904"/>
          <a:ext cx="38258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0" name="公式" r:id="rId7" imgW="215900" imgH="241300" progId="Equation.3">
                  <p:embed/>
                </p:oleObj>
              </mc:Choice>
              <mc:Fallback>
                <p:oleObj name="公式" r:id="rId7" imgW="2159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6120" y="2564904"/>
                        <a:ext cx="382588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/>
          </p:nvPr>
        </p:nvGraphicFramePr>
        <p:xfrm>
          <a:off x="2293119" y="4869160"/>
          <a:ext cx="1263650" cy="159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1" name="Equation" r:id="rId9" imgW="736600" imgH="927100" progId="Equation.DSMT4">
                  <p:embed/>
                </p:oleObj>
              </mc:Choice>
              <mc:Fallback>
                <p:oleObj name="Equation" r:id="rId9" imgW="736600" imgH="927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3119" y="4869160"/>
                        <a:ext cx="1263650" cy="1592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931865"/>
              </p:ext>
            </p:extLst>
          </p:nvPr>
        </p:nvGraphicFramePr>
        <p:xfrm>
          <a:off x="7896200" y="4941813"/>
          <a:ext cx="2160240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" name="Equation" r:id="rId11" imgW="1295280" imgH="215640" progId="Equation.3">
                  <p:embed/>
                </p:oleObj>
              </mc:Choice>
              <mc:Fallback>
                <p:oleObj name="Equation" r:id="rId11" imgW="12952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6200" y="4941813"/>
                        <a:ext cx="2160240" cy="3600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22356" y="156878"/>
            <a:ext cx="1569419" cy="2047986"/>
          </a:xfrm>
          <a:prstGeom prst="rect">
            <a:avLst/>
          </a:prstGeom>
          <a:noFill/>
        </p:spPr>
      </p:pic>
      <p:sp>
        <p:nvSpPr>
          <p:cNvPr id="34" name="TextBox 27"/>
          <p:cNvSpPr txBox="1"/>
          <p:nvPr/>
        </p:nvSpPr>
        <p:spPr>
          <a:xfrm>
            <a:off x="1631505" y="4149080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typical Fermi liquid behavior:</a:t>
            </a:r>
            <a:endParaRPr lang="zh-CN" altLang="en-US" dirty="0"/>
          </a:p>
        </p:txBody>
      </p:sp>
      <p:graphicFrame>
        <p:nvGraphicFramePr>
          <p:cNvPr id="35" name="Object 28"/>
          <p:cNvGraphicFramePr>
            <a:graphicFrameLocks noChangeAspect="1"/>
          </p:cNvGraphicFramePr>
          <p:nvPr>
            <p:extLst/>
          </p:nvPr>
        </p:nvGraphicFramePr>
        <p:xfrm>
          <a:off x="4871864" y="4149080"/>
          <a:ext cx="720080" cy="352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3" name="Equation" r:id="rId14" imgW="520560" imgH="215640" progId="Equation.3">
                  <p:embed/>
                </p:oleObj>
              </mc:Choice>
              <mc:Fallback>
                <p:oleObj name="Equation" r:id="rId14" imgW="5205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1864" y="4149080"/>
                        <a:ext cx="720080" cy="35286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4583833" y="4869160"/>
            <a:ext cx="15317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0070C0"/>
                </a:solidFill>
              </a:rPr>
              <a:t>Quasiparticle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23" name="Text Box 35"/>
          <p:cNvSpPr txBox="1">
            <a:spLocks noChangeArrowheads="1"/>
          </p:cNvSpPr>
          <p:nvPr/>
        </p:nvSpPr>
        <p:spPr bwMode="auto">
          <a:xfrm>
            <a:off x="2606814" y="1"/>
            <a:ext cx="690843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zh-CN" sz="3600" dirty="0">
                <a:solidFill>
                  <a:srgbClr val="2F2F00"/>
                </a:solidFill>
                <a:latin typeface="Calibri" pitchFamily="34" charset="0"/>
              </a:rPr>
              <a:t>            </a:t>
            </a:r>
            <a:r>
              <a:rPr kumimoji="1" lang="en-US" altLang="zh-CN" sz="3600" dirty="0" smtClean="0">
                <a:solidFill>
                  <a:srgbClr val="0070C0"/>
                </a:solidFill>
                <a:latin typeface="Calibri" pitchFamily="34" charset="0"/>
              </a:rPr>
              <a:t>Adiabatic continuity principle</a:t>
            </a:r>
          </a:p>
          <a:p>
            <a:r>
              <a:rPr kumimoji="1" lang="en-US" altLang="zh-CN" sz="3600" dirty="0" smtClean="0">
                <a:solidFill>
                  <a:srgbClr val="2F2F00"/>
                </a:solidFill>
                <a:latin typeface="Calibri" pitchFamily="34" charset="0"/>
              </a:rPr>
              <a:t>      Landau </a:t>
            </a:r>
            <a:r>
              <a:rPr kumimoji="1" lang="en-US" altLang="zh-CN" sz="3600" dirty="0">
                <a:solidFill>
                  <a:srgbClr val="2F2F00"/>
                </a:solidFill>
                <a:latin typeface="Calibri" pitchFamily="34" charset="0"/>
              </a:rPr>
              <a:t>paradigm</a:t>
            </a:r>
            <a:r>
              <a:rPr kumimoji="1" lang="zh-CN" altLang="en-US" sz="3600" dirty="0">
                <a:solidFill>
                  <a:srgbClr val="2F2F00"/>
                </a:solidFill>
                <a:latin typeface="Calibri" pitchFamily="34" charset="0"/>
              </a:rPr>
              <a:t>：</a:t>
            </a:r>
            <a:r>
              <a:rPr kumimoji="1" lang="en-US" altLang="zh-CN" sz="3600" dirty="0">
                <a:solidFill>
                  <a:srgbClr val="2F2F00"/>
                </a:solidFill>
                <a:latin typeface="Calibri" pitchFamily="34" charset="0"/>
              </a:rPr>
              <a:t>Fermi Liquid</a:t>
            </a:r>
          </a:p>
          <a:p>
            <a:r>
              <a:rPr kumimoji="1" lang="en-US" altLang="zh-CN" sz="3600" dirty="0">
                <a:solidFill>
                  <a:srgbClr val="2F2F00"/>
                </a:solidFill>
                <a:latin typeface="Calibri" pitchFamily="34" charset="0"/>
              </a:rPr>
              <a:t>   </a:t>
            </a:r>
          </a:p>
        </p:txBody>
      </p:sp>
      <p:pic>
        <p:nvPicPr>
          <p:cNvPr id="24" name="Picture 27" descr="FS_of_Cu.jpg                                                   0006EF6BMacintosh HD                   BC336850: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184232" y="1443904"/>
            <a:ext cx="11049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28"/>
          <p:cNvSpPr txBox="1">
            <a:spLocks noChangeArrowheads="1"/>
          </p:cNvSpPr>
          <p:nvPr/>
        </p:nvSpPr>
        <p:spPr bwMode="auto">
          <a:xfrm>
            <a:off x="8040217" y="2708920"/>
            <a:ext cx="3352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dirty="0">
                <a:solidFill>
                  <a:srgbClr val="D11B23"/>
                </a:solidFill>
              </a:rPr>
              <a:t>Fermi surface of copper</a:t>
            </a:r>
          </a:p>
        </p:txBody>
      </p:sp>
      <p:graphicFrame>
        <p:nvGraphicFramePr>
          <p:cNvPr id="26" name="对象 25"/>
          <p:cNvGraphicFramePr>
            <a:graphicFrameLocks noChangeAspect="1"/>
          </p:cNvGraphicFramePr>
          <p:nvPr>
            <p:extLst/>
          </p:nvPr>
        </p:nvGraphicFramePr>
        <p:xfrm>
          <a:off x="1847529" y="2708920"/>
          <a:ext cx="3483387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4" name="公式" r:id="rId17" imgW="1638300" imgH="203200" progId="Equation.3">
                  <p:embed/>
                </p:oleObj>
              </mc:Choice>
              <mc:Fallback>
                <p:oleObj name="公式" r:id="rId17" imgW="1638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847529" y="2708920"/>
                        <a:ext cx="3483387" cy="4320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矩形 26"/>
          <p:cNvSpPr/>
          <p:nvPr/>
        </p:nvSpPr>
        <p:spPr>
          <a:xfrm>
            <a:off x="2671663" y="1902155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kumimoji="1" lang="en-US" altLang="zh-CN" sz="2400" dirty="0">
                <a:solidFill>
                  <a:srgbClr val="000090"/>
                </a:solidFill>
              </a:rPr>
              <a:t>Fermion signs</a:t>
            </a:r>
            <a:endParaRPr lang="zh-CN" altLang="en-US" sz="2400" dirty="0"/>
          </a:p>
        </p:txBody>
      </p:sp>
      <p:sp>
        <p:nvSpPr>
          <p:cNvPr id="28" name="Line 73"/>
          <p:cNvSpPr>
            <a:spLocks noChangeShapeType="1"/>
          </p:cNvSpPr>
          <p:nvPr/>
        </p:nvSpPr>
        <p:spPr bwMode="auto">
          <a:xfrm>
            <a:off x="2639617" y="1230695"/>
            <a:ext cx="7786687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2065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1" grpId="0"/>
      <p:bldP spid="4112" grpId="0"/>
      <p:bldP spid="4116" grpId="0"/>
      <p:bldP spid="39" grpId="0" animBg="1"/>
      <p:bldP spid="34" grpId="0"/>
      <p:bldP spid="38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>
                <a:solidFill>
                  <a:srgbClr val="002060"/>
                </a:solidFill>
                <a:latin typeface="Comic Sans MS" charset="0"/>
                <a:ea typeface="Comic Sans MS" charset="0"/>
                <a:cs typeface="Comic Sans MS" charset="0"/>
              </a:rPr>
              <a:t>Spontaneous symmetry breaking (SSB)</a:t>
            </a:r>
            <a:endParaRPr kumimoji="1" lang="zh-CN" altLang="en-US" dirty="0">
              <a:solidFill>
                <a:srgbClr val="00206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61484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kumimoji="1" lang="en-US" altLang="zh-CN" dirty="0" smtClean="0"/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 err="1" smtClean="0"/>
              <a:t>Superfluidity</a:t>
            </a:r>
            <a:r>
              <a:rPr kumimoji="1" lang="en-US" altLang="zh-CN" dirty="0" smtClean="0"/>
              <a:t>    </a:t>
            </a:r>
          </a:p>
          <a:p>
            <a:pPr marL="0" indent="0">
              <a:buNone/>
            </a:pPr>
            <a:r>
              <a:rPr kumimoji="1" lang="en-US" altLang="zh-CN" dirty="0" smtClean="0"/>
              <a:t>    </a:t>
            </a:r>
          </a:p>
          <a:p>
            <a:pPr marL="0" indent="0">
              <a:buNone/>
            </a:pPr>
            <a:r>
              <a:rPr kumimoji="1" lang="en-US" altLang="zh-CN" dirty="0" smtClean="0"/>
              <a:t>or superconductivity      </a:t>
            </a:r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 smtClean="0"/>
              <a:t>  </a:t>
            </a:r>
          </a:p>
          <a:p>
            <a:pPr marL="0" indent="0">
              <a:buNone/>
            </a:pP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17" y="2866278"/>
            <a:ext cx="5553530" cy="66310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0933" y="3798604"/>
            <a:ext cx="3197050" cy="66432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5425" y="1574423"/>
            <a:ext cx="4384863" cy="770965"/>
          </a:xfrm>
          <a:prstGeom prst="rect">
            <a:avLst/>
          </a:prstGeom>
        </p:spPr>
      </p:pic>
      <p:sp>
        <p:nvSpPr>
          <p:cNvPr id="9" name="任意形状 8"/>
          <p:cNvSpPr/>
          <p:nvPr/>
        </p:nvSpPr>
        <p:spPr>
          <a:xfrm>
            <a:off x="6472518" y="4732144"/>
            <a:ext cx="4374777" cy="846901"/>
          </a:xfrm>
          <a:custGeom>
            <a:avLst/>
            <a:gdLst>
              <a:gd name="connsiteX0" fmla="*/ 0 w 4374777"/>
              <a:gd name="connsiteY0" fmla="*/ 261354 h 846901"/>
              <a:gd name="connsiteX1" fmla="*/ 1004047 w 4374777"/>
              <a:gd name="connsiteY1" fmla="*/ 28271 h 846901"/>
              <a:gd name="connsiteX2" fmla="*/ 2008094 w 4374777"/>
              <a:gd name="connsiteY2" fmla="*/ 835095 h 846901"/>
              <a:gd name="connsiteX3" fmla="*/ 4374777 w 4374777"/>
              <a:gd name="connsiteY3" fmla="*/ 530295 h 846901"/>
              <a:gd name="connsiteX4" fmla="*/ 4374777 w 4374777"/>
              <a:gd name="connsiteY4" fmla="*/ 530295 h 846901"/>
              <a:gd name="connsiteX5" fmla="*/ 4374777 w 4374777"/>
              <a:gd name="connsiteY5" fmla="*/ 530295 h 84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74777" h="846901">
                <a:moveTo>
                  <a:pt x="0" y="261354"/>
                </a:moveTo>
                <a:cubicBezTo>
                  <a:pt x="334682" y="97001"/>
                  <a:pt x="669365" y="-67352"/>
                  <a:pt x="1004047" y="28271"/>
                </a:cubicBezTo>
                <a:cubicBezTo>
                  <a:pt x="1338729" y="123894"/>
                  <a:pt x="1446306" y="751424"/>
                  <a:pt x="2008094" y="835095"/>
                </a:cubicBezTo>
                <a:cubicBezTo>
                  <a:pt x="2569882" y="918766"/>
                  <a:pt x="4374777" y="530295"/>
                  <a:pt x="4374777" y="530295"/>
                </a:cubicBezTo>
                <a:lnTo>
                  <a:pt x="4374777" y="530295"/>
                </a:lnTo>
                <a:lnTo>
                  <a:pt x="4374777" y="530295"/>
                </a:lnTo>
              </a:path>
            </a:pathLst>
          </a:custGeom>
          <a:noFill/>
          <a:ln w="25400">
            <a:solidFill>
              <a:srgbClr val="FF0000"/>
            </a:solidFill>
            <a:headEnd w="lg" len="lg"/>
            <a:tailEnd type="arrow" w="lg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/>
          <a:srcRect r="86994" b="18012"/>
          <a:stretch/>
        </p:blipFill>
        <p:spPr>
          <a:xfrm>
            <a:off x="5966013" y="5048449"/>
            <a:ext cx="393659" cy="51566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193347" y="5972793"/>
            <a:ext cx="3173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>
                <a:solidFill>
                  <a:srgbClr val="002060"/>
                </a:solidFill>
              </a:rPr>
              <a:t>General rigidity </a:t>
            </a:r>
            <a:endParaRPr kumimoji="1" lang="zh-CN" altLang="en-US" sz="2400" dirty="0">
              <a:solidFill>
                <a:srgbClr val="00206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174720" y="6022499"/>
            <a:ext cx="18437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smtClean="0">
                <a:solidFill>
                  <a:srgbClr val="C00000"/>
                </a:solidFill>
              </a:rPr>
              <a:t>Meissner effect</a:t>
            </a:r>
            <a:endParaRPr kumimoji="1" lang="zh-CN" altLang="en-US" sz="2000" dirty="0">
              <a:solidFill>
                <a:srgbClr val="C00000"/>
              </a:solidFill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8180" y="5866850"/>
            <a:ext cx="1815665" cy="673553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265259" y="4636611"/>
            <a:ext cx="44724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 smtClean="0">
                <a:solidFill>
                  <a:srgbClr val="FF0000"/>
                </a:solidFill>
              </a:rPr>
              <a:t>宏观量子效应！</a:t>
            </a:r>
            <a:endParaRPr kumimoji="1" lang="en-US" altLang="zh-CN" sz="2400" dirty="0" smtClean="0">
              <a:solidFill>
                <a:srgbClr val="FF0000"/>
              </a:solidFill>
            </a:endParaRPr>
          </a:p>
          <a:p>
            <a:endParaRPr kumimoji="1" lang="en-US" altLang="zh-CN" sz="2400" dirty="0">
              <a:solidFill>
                <a:srgbClr val="FF0000"/>
              </a:solidFill>
            </a:endParaRPr>
          </a:p>
          <a:p>
            <a:r>
              <a:rPr kumimoji="1" lang="zh-CN" altLang="en-US" sz="2400" dirty="0" smtClean="0">
                <a:solidFill>
                  <a:srgbClr val="FF0000"/>
                </a:solidFill>
              </a:rPr>
              <a:t>测量下没有波函数坍缩</a:t>
            </a:r>
            <a:endParaRPr kumimoji="1" lang="en-US" altLang="zh-CN" sz="2400" dirty="0" smtClean="0">
              <a:solidFill>
                <a:srgbClr val="FF0000"/>
              </a:solidFill>
            </a:endParaRPr>
          </a:p>
          <a:p>
            <a:r>
              <a:rPr kumimoji="1" lang="zh-CN" altLang="en-US" sz="2400" dirty="0" smtClean="0">
                <a:solidFill>
                  <a:srgbClr val="FF0000"/>
                </a:solidFill>
              </a:rPr>
              <a:t>保持了量子纠缠</a:t>
            </a:r>
            <a:endParaRPr kumimoji="1" lang="en-US" altLang="zh-CN" sz="2400" dirty="0" smtClean="0">
              <a:solidFill>
                <a:srgbClr val="FF0000"/>
              </a:solidFill>
            </a:endParaRPr>
          </a:p>
          <a:p>
            <a:r>
              <a:rPr kumimoji="1" lang="zh-CN" altLang="en-US" sz="2400" dirty="0" smtClean="0">
                <a:solidFill>
                  <a:srgbClr val="FF0000"/>
                </a:solidFill>
              </a:rPr>
              <a:t>没有长程纠缠！</a:t>
            </a:r>
            <a:endParaRPr kumimoji="1"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6217" y="4618682"/>
            <a:ext cx="4452187" cy="19389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52677" y="4496070"/>
            <a:ext cx="1190794" cy="702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95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/>
      <p:bldP spid="16" grpId="0"/>
      <p:bldP spid="18" grpId="0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4000" dirty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kumimoji="1" lang="en-US" altLang="zh-CN" sz="4000" dirty="0" smtClean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     </a:t>
            </a:r>
            <a:r>
              <a:rPr kumimoji="1" lang="zh-CN" altLang="en-US" sz="4000" dirty="0" smtClean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凝聚态物理的三大基本组织原则  </a:t>
            </a:r>
            <a:r>
              <a:rPr kumimoji="1" lang="en-US" altLang="zh-CN" dirty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kumimoji="1" lang="en-US" altLang="zh-CN" dirty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kumimoji="1" lang="en-US" altLang="zh-CN" dirty="0" smtClean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         </a:t>
            </a:r>
            <a:r>
              <a:rPr kumimoji="1" lang="en-US" altLang="zh-CN" sz="4000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organizational</a:t>
            </a:r>
            <a:r>
              <a:rPr kumimoji="1" lang="zh-CN" altLang="en-US" sz="4000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1" lang="en-US" altLang="zh-CN" sz="4000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principles </a:t>
            </a:r>
            <a:endParaRPr kumimoji="1" lang="zh-CN" altLang="en-US" sz="4000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155825"/>
            <a:ext cx="10515600" cy="4351338"/>
          </a:xfrm>
        </p:spPr>
        <p:txBody>
          <a:bodyPr>
            <a:normAutofit/>
          </a:bodyPr>
          <a:lstStyle/>
          <a:p>
            <a:r>
              <a:rPr kumimoji="1" lang="en-US" altLang="zh-CN" dirty="0" smtClean="0"/>
              <a:t> Sign structure</a:t>
            </a:r>
            <a:r>
              <a:rPr kumimoji="1" lang="zh-CN" altLang="en-US" dirty="0" smtClean="0"/>
              <a:t> （</a:t>
            </a:r>
            <a:r>
              <a:rPr kumimoji="1" lang="en-US" altLang="zh-CN" dirty="0" smtClean="0"/>
              <a:t>e.g. </a:t>
            </a:r>
            <a:r>
              <a:rPr kumimoji="1" lang="zh-CN" altLang="en-US" dirty="0" smtClean="0"/>
              <a:t>波函数的对称性</a:t>
            </a:r>
            <a:r>
              <a:rPr kumimoji="1" lang="en-US" altLang="zh-CN" dirty="0"/>
              <a:t>)</a:t>
            </a:r>
            <a:endParaRPr kumimoji="1" lang="en-US" altLang="zh-CN" dirty="0" smtClean="0"/>
          </a:p>
          <a:p>
            <a:endParaRPr kumimoji="1" lang="zh-CN" altLang="en-US" dirty="0"/>
          </a:p>
          <a:p>
            <a:r>
              <a:rPr kumimoji="1" lang="en-US" altLang="zh-CN" dirty="0" smtClean="0"/>
              <a:t> Adiabatic </a:t>
            </a:r>
            <a:r>
              <a:rPr kumimoji="1" lang="en-US" altLang="zh-CN" dirty="0"/>
              <a:t>continuity  </a:t>
            </a:r>
            <a:r>
              <a:rPr kumimoji="1" lang="zh-CN" altLang="en-US" dirty="0"/>
              <a:t>（多样性的统一</a:t>
            </a:r>
            <a:r>
              <a:rPr kumimoji="1" lang="zh-CN" altLang="en-US" dirty="0" smtClean="0"/>
              <a:t>）</a:t>
            </a:r>
            <a:endParaRPr kumimoji="1" lang="en-US" altLang="zh-CN" dirty="0" smtClean="0"/>
          </a:p>
          <a:p>
            <a:endParaRPr kumimoji="1" lang="en-US" altLang="zh-CN" dirty="0"/>
          </a:p>
          <a:p>
            <a:r>
              <a:rPr kumimoji="1" lang="en-US" altLang="zh-CN" dirty="0" smtClean="0"/>
              <a:t> Spontaneous symmetry breaking</a:t>
            </a:r>
            <a:r>
              <a:rPr kumimoji="1" lang="zh-CN" altLang="en-US" dirty="0" smtClean="0"/>
              <a:t> （</a:t>
            </a:r>
            <a:r>
              <a:rPr kumimoji="1" lang="en-US" altLang="zh-CN" dirty="0" smtClean="0"/>
              <a:t>e.g. </a:t>
            </a:r>
            <a:r>
              <a:rPr kumimoji="1" lang="zh-CN" altLang="en-US" dirty="0" smtClean="0"/>
              <a:t>宏观量子效应）</a:t>
            </a:r>
            <a:r>
              <a:rPr kumimoji="1" lang="en-US" altLang="zh-CN" dirty="0" smtClean="0"/>
              <a:t> </a:t>
            </a:r>
            <a:endParaRPr kumimoji="1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745446" y="5107369"/>
            <a:ext cx="75713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拓扑如何改变这些基本原则，它的位置？</a:t>
            </a:r>
            <a:endParaRPr kumimoji="1" lang="zh-CN" altLang="en-US" sz="3200" dirty="0">
              <a:solidFill>
                <a:srgbClr val="C0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28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9" descr="feynman-richard-science-1.jpg                                  0031E0E5Macintosh HD                   BCFBA53B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693" y="796128"/>
            <a:ext cx="1656340" cy="2053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9" descr="wl1d.jpg                                                       0031E0E5Macintosh HD                   BCFBA53B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442" y="2994706"/>
            <a:ext cx="2754516" cy="3769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8" descr="latex-image-1.pdf                                              0031AA27Macintosh HD                   BCFBA53B:"/>
          <p:cNvPicPr>
            <a:picLocks noChangeAspect="1" noChangeArrowheads="1"/>
          </p:cNvPicPr>
          <p:nvPr/>
        </p:nvPicPr>
        <p:blipFill rotWithShape="1">
          <a:blip r:embed="rId4" cstate="print"/>
          <a:srcRect l="19854" t="39821"/>
          <a:stretch/>
        </p:blipFill>
        <p:spPr bwMode="auto">
          <a:xfrm>
            <a:off x="4897629" y="1170942"/>
            <a:ext cx="6636990" cy="746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文本框 15"/>
          <p:cNvSpPr txBox="1"/>
          <p:nvPr/>
        </p:nvSpPr>
        <p:spPr>
          <a:xfrm>
            <a:off x="2543613" y="220758"/>
            <a:ext cx="85570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smtClean="0">
                <a:latin typeface="Arial" charset="0"/>
                <a:ea typeface="Arial" charset="0"/>
                <a:cs typeface="Arial" charset="0"/>
              </a:rPr>
              <a:t>Sign structure in Feynman’s</a:t>
            </a:r>
            <a:r>
              <a:rPr kumimoji="1" lang="zh-CN" altLang="en-US" sz="28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1" lang="en-US" altLang="zh-CN" sz="2800" dirty="0">
                <a:latin typeface="Arial" charset="0"/>
                <a:ea typeface="Arial" charset="0"/>
                <a:cs typeface="Arial" charset="0"/>
              </a:rPr>
              <a:t>path</a:t>
            </a:r>
            <a:r>
              <a:rPr kumimoji="1" lang="zh-CN" altLang="en-US" sz="28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1" lang="en-US" altLang="zh-CN" sz="2800" dirty="0">
                <a:latin typeface="Arial" charset="0"/>
                <a:ea typeface="Arial" charset="0"/>
                <a:cs typeface="Arial" charset="0"/>
              </a:rPr>
              <a:t>integral</a:t>
            </a:r>
            <a:r>
              <a:rPr kumimoji="1" lang="zh-CN" altLang="en-US" sz="28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1" lang="en-US" altLang="zh-CN" sz="2800" dirty="0">
                <a:latin typeface="Arial" charset="0"/>
                <a:ea typeface="Arial" charset="0"/>
                <a:cs typeface="Arial" charset="0"/>
              </a:rPr>
              <a:t>expression</a:t>
            </a:r>
            <a:endParaRPr kumimoji="1" lang="zh-CN" altLang="en-US" sz="2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78563" y="1361580"/>
            <a:ext cx="20794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smtClean="0"/>
              <a:t>Partition function</a:t>
            </a:r>
            <a:endParaRPr kumimoji="1" lang="zh-CN" altLang="en-US" sz="2000" dirty="0"/>
          </a:p>
        </p:txBody>
      </p:sp>
      <p:sp>
        <p:nvSpPr>
          <p:cNvPr id="7" name="文本框 6"/>
          <p:cNvSpPr txBox="1"/>
          <p:nvPr/>
        </p:nvSpPr>
        <p:spPr>
          <a:xfrm>
            <a:off x="5113467" y="2477584"/>
            <a:ext cx="2050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 smtClean="0"/>
              <a:t>Homotopy</a:t>
            </a:r>
            <a:r>
              <a:rPr kumimoji="1" lang="en-US" altLang="zh-CN" dirty="0" smtClean="0"/>
              <a:t> classes </a:t>
            </a:r>
            <a:endParaRPr kumimoji="1" lang="zh-CN" altLang="en-US" dirty="0"/>
          </a:p>
        </p:txBody>
      </p:sp>
      <p:sp>
        <p:nvSpPr>
          <p:cNvPr id="8" name="上箭头 7"/>
          <p:cNvSpPr/>
          <p:nvPr/>
        </p:nvSpPr>
        <p:spPr>
          <a:xfrm>
            <a:off x="5796643" y="1985041"/>
            <a:ext cx="140065" cy="4249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14"/>
          <p:cNvSpPr txBox="1"/>
          <p:nvPr/>
        </p:nvSpPr>
        <p:spPr>
          <a:xfrm flipH="1">
            <a:off x="6996447" y="2967249"/>
            <a:ext cx="4203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rgbClr val="0070C0"/>
                </a:solidFill>
              </a:rPr>
              <a:t>2d: </a:t>
            </a:r>
            <a:r>
              <a:rPr kumimoji="1" lang="en-US" altLang="zh-CN" dirty="0" err="1">
                <a:solidFill>
                  <a:srgbClr val="0070C0"/>
                </a:solidFill>
              </a:rPr>
              <a:t>a</a:t>
            </a:r>
            <a:r>
              <a:rPr kumimoji="1" lang="en-US" altLang="zh-CN" dirty="0" err="1" smtClean="0">
                <a:solidFill>
                  <a:srgbClr val="0070C0"/>
                </a:solidFill>
              </a:rPr>
              <a:t>nyon</a:t>
            </a:r>
            <a:r>
              <a:rPr kumimoji="1" lang="en-US" altLang="zh-CN" dirty="0" smtClean="0">
                <a:solidFill>
                  <a:srgbClr val="0070C0"/>
                </a:solidFill>
              </a:rPr>
              <a:t> statistics  Y.S. Wu, PRL (1984) </a:t>
            </a:r>
            <a:endParaRPr kumimoji="1" lang="zh-CN" altLang="en-US" dirty="0">
              <a:solidFill>
                <a:srgbClr val="0070C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1601" y="2117885"/>
            <a:ext cx="559731" cy="322922"/>
          </a:xfrm>
          <a:prstGeom prst="rect">
            <a:avLst/>
          </a:prstGeom>
        </p:spPr>
      </p:pic>
      <p:sp>
        <p:nvSpPr>
          <p:cNvPr id="9" name="直角上箭头 8"/>
          <p:cNvSpPr/>
          <p:nvPr/>
        </p:nvSpPr>
        <p:spPr>
          <a:xfrm rot="5400000">
            <a:off x="9820851" y="1967154"/>
            <a:ext cx="424993" cy="325676"/>
          </a:xfrm>
          <a:prstGeom prst="bent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/>
          <a:srcRect r="59073"/>
          <a:stretch/>
        </p:blipFill>
        <p:spPr>
          <a:xfrm>
            <a:off x="3918751" y="3741177"/>
            <a:ext cx="1749098" cy="959404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237703" y="5026270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Berry phase   </a:t>
            </a:r>
            <a:endParaRPr kumimoji="1" lang="zh-CN" altLang="en-US" sz="2400" dirty="0">
              <a:solidFill>
                <a:srgbClr val="FF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61419" y="5650687"/>
            <a:ext cx="1311584" cy="363208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5517516" y="6147796"/>
            <a:ext cx="2957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solidFill>
                  <a:srgbClr val="FF0000"/>
                </a:solidFill>
              </a:rPr>
              <a:t>a</a:t>
            </a:r>
            <a:r>
              <a:rPr kumimoji="1" lang="en-US" altLang="zh-CN" sz="2400" dirty="0" smtClean="0">
                <a:solidFill>
                  <a:srgbClr val="FF0000"/>
                </a:solidFill>
              </a:rPr>
              <a:t>diabatic condition   </a:t>
            </a:r>
            <a:endParaRPr kumimoji="1" lang="zh-CN" altLang="en-US" sz="2400" dirty="0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6352" y="3941886"/>
            <a:ext cx="2497929" cy="74406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64028" y="5650687"/>
            <a:ext cx="1415430" cy="33616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64028" y="5090282"/>
            <a:ext cx="1344972" cy="56040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4237703" y="5546353"/>
            <a:ext cx="2893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Berry connection   </a:t>
            </a:r>
            <a:endParaRPr kumimoji="1" lang="zh-CN" altLang="en-US" sz="2400" dirty="0">
              <a:solidFill>
                <a:srgbClr val="0070C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910536" y="4319081"/>
            <a:ext cx="2797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/>
              <a:t>相位干涉将起决定性作用</a:t>
            </a:r>
            <a:endParaRPr kumimoji="1"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9355951" y="509028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/>
              <a:t>“准经典对应”</a:t>
            </a:r>
            <a:endParaRPr kumimoji="1"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3818270" y="3741177"/>
            <a:ext cx="4761188" cy="11383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3039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26" grpId="0"/>
      <p:bldP spid="26" grpId="1"/>
      <p:bldP spid="31" grpId="0"/>
      <p:bldP spid="21" grpId="0"/>
      <p:bldP spid="21" grpId="1"/>
      <p:bldP spid="5" grpId="0"/>
      <p:bldP spid="22" grpId="0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1281661" y="514895"/>
            <a:ext cx="1991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solidFill>
                  <a:srgbClr val="FF0000"/>
                </a:solidFill>
              </a:rPr>
              <a:t>Berry phase   </a:t>
            </a:r>
            <a:endParaRPr kumimoji="1" lang="zh-CN" altLang="en-US" sz="2400" dirty="0">
              <a:solidFill>
                <a:srgbClr val="FF0000"/>
              </a:solidFill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055" y="520381"/>
            <a:ext cx="2226630" cy="63618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404041" y="1785769"/>
            <a:ext cx="27190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smtClean="0"/>
              <a:t>Laughlin </a:t>
            </a:r>
            <a:r>
              <a:rPr kumimoji="1" lang="en-US" altLang="zh-CN" sz="2000" dirty="0" err="1" smtClean="0"/>
              <a:t>wavefunction</a:t>
            </a:r>
            <a:r>
              <a:rPr kumimoji="1" lang="en-US" altLang="zh-CN" sz="2000" dirty="0" smtClean="0"/>
              <a:t> </a:t>
            </a:r>
            <a:endParaRPr kumimoji="1" lang="zh-CN" altLang="en-US" sz="2000" dirty="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6359" y="1565997"/>
            <a:ext cx="4335620" cy="79023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5330" y="1870954"/>
            <a:ext cx="1226267" cy="36333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6806" y="2899383"/>
            <a:ext cx="3638870" cy="727774"/>
          </a:xfrm>
          <a:prstGeom prst="rect">
            <a:avLst/>
          </a:prstGeom>
        </p:spPr>
      </p:pic>
      <p:cxnSp>
        <p:nvCxnSpPr>
          <p:cNvPr id="24" name="直线箭头连接符 23"/>
          <p:cNvCxnSpPr/>
          <p:nvPr/>
        </p:nvCxnSpPr>
        <p:spPr>
          <a:xfrm>
            <a:off x="4920610" y="4434583"/>
            <a:ext cx="753036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9685" y="3986257"/>
            <a:ext cx="2822005" cy="82007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2156806" y="5219753"/>
            <a:ext cx="34083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smtClean="0">
                <a:solidFill>
                  <a:srgbClr val="00B0F0"/>
                </a:solidFill>
              </a:rPr>
              <a:t>Fractional quantum Hall state</a:t>
            </a:r>
            <a:endParaRPr kumimoji="1" lang="zh-CN" altLang="en-US" sz="2000" dirty="0">
              <a:solidFill>
                <a:srgbClr val="00B0F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4240" y="4251251"/>
            <a:ext cx="831107" cy="3666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9621" y="5213311"/>
            <a:ext cx="1199230" cy="39044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9"/>
          <a:srcRect l="-1062" t="-1707" r="52726" b="1707"/>
          <a:stretch/>
        </p:blipFill>
        <p:spPr>
          <a:xfrm>
            <a:off x="2156806" y="3842043"/>
            <a:ext cx="1328045" cy="8184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47754" y="6114902"/>
            <a:ext cx="101729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The sign structure of the wave function is crucial for strongly correlated electrons</a:t>
            </a:r>
            <a:endParaRPr kumimoji="1" lang="zh-CN" altLang="en-US" sz="2000" dirty="0">
              <a:solidFill>
                <a:srgbClr val="FF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92221" y="175098"/>
            <a:ext cx="5758775" cy="12062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9248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5477" y="365920"/>
            <a:ext cx="24192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err="1" smtClean="0">
                <a:latin typeface="Comic Sans MS" charset="0"/>
                <a:ea typeface="Comic Sans MS" charset="0"/>
                <a:cs typeface="Comic Sans MS" charset="0"/>
              </a:rPr>
              <a:t>Superfluidity</a:t>
            </a:r>
            <a:endParaRPr kumimoji="1" lang="zh-CN" altLang="en-US" sz="28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7613" y="627530"/>
            <a:ext cx="3788804" cy="7255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83570" y="1016556"/>
            <a:ext cx="2698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latin typeface="Arial" charset="0"/>
                <a:ea typeface="Arial" charset="0"/>
                <a:cs typeface="Arial" charset="0"/>
              </a:rPr>
              <a:t>Feynman’s construction</a:t>
            </a:r>
            <a:endParaRPr kumimoji="1" lang="zh-CN" altLang="en-US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/>
          <a:srcRect t="-106" r="33208"/>
          <a:stretch/>
        </p:blipFill>
        <p:spPr>
          <a:xfrm>
            <a:off x="2733942" y="1905087"/>
            <a:ext cx="2430486" cy="72854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46271" y="1918953"/>
            <a:ext cx="1736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solidFill>
                  <a:srgbClr val="FF0000"/>
                </a:solidFill>
              </a:rPr>
              <a:t>Berry phase</a:t>
            </a:r>
            <a:endParaRPr kumimoji="1" lang="zh-CN" altLang="en-US" sz="2400" dirty="0">
              <a:solidFill>
                <a:srgbClr val="FF0000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5726" y="1895604"/>
            <a:ext cx="3264131" cy="7475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/>
          <a:srcRect t="3352" r="23175"/>
          <a:stretch/>
        </p:blipFill>
        <p:spPr>
          <a:xfrm>
            <a:off x="2482644" y="2707307"/>
            <a:ext cx="1651561" cy="88302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7631" y="2768958"/>
            <a:ext cx="1307169" cy="623419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297692" y="2948766"/>
            <a:ext cx="23423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Vortex quantization</a:t>
            </a:r>
            <a:endParaRPr kumimoji="1" lang="zh-CN" altLang="en-US" sz="2000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3870" y="2745152"/>
            <a:ext cx="572950" cy="807338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613" y="2149212"/>
            <a:ext cx="2806555" cy="2806555"/>
          </a:xfrm>
          <a:prstGeom prst="rect">
            <a:avLst/>
          </a:prstGeom>
        </p:spPr>
      </p:pic>
      <p:sp>
        <p:nvSpPr>
          <p:cNvPr id="25" name="椭圆 24"/>
          <p:cNvSpPr/>
          <p:nvPr/>
        </p:nvSpPr>
        <p:spPr>
          <a:xfrm>
            <a:off x="9596221" y="3320671"/>
            <a:ext cx="479583" cy="489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575477" y="3923150"/>
            <a:ext cx="15376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Energy cost</a:t>
            </a:r>
            <a:endParaRPr kumimoji="1" lang="zh-CN" altLang="en-US" sz="2000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614457" y="5031670"/>
            <a:ext cx="30062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Vortex-</a:t>
            </a:r>
            <a:r>
              <a:rPr kumimoji="1" lang="en-US" altLang="zh-CN" sz="2000" dirty="0" err="1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antivortex</a:t>
            </a:r>
            <a:r>
              <a:rPr kumimoji="1" lang="en-US" altLang="zh-CN" sz="20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 binding</a:t>
            </a:r>
            <a:endParaRPr kumimoji="1" lang="zh-CN" altLang="en-US" sz="2000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116" y="3750177"/>
            <a:ext cx="2928792" cy="2928792"/>
          </a:xfrm>
          <a:prstGeom prst="rect">
            <a:avLst/>
          </a:prstGeom>
        </p:spPr>
      </p:pic>
      <p:sp>
        <p:nvSpPr>
          <p:cNvPr id="31" name="椭圆 30"/>
          <p:cNvSpPr/>
          <p:nvPr/>
        </p:nvSpPr>
        <p:spPr>
          <a:xfrm>
            <a:off x="6646496" y="4621808"/>
            <a:ext cx="382031" cy="3983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6646495" y="5414628"/>
            <a:ext cx="382031" cy="3983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384954" y="5812596"/>
            <a:ext cx="4195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Topological defects of SSB!</a:t>
            </a:r>
            <a:endParaRPr kumimoji="1" lang="zh-CN" altLang="en-US" sz="2400" dirty="0">
              <a:solidFill>
                <a:srgbClr val="0070C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2642" y="3750177"/>
            <a:ext cx="2540977" cy="762294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5756856" y="1687132"/>
            <a:ext cx="2923001" cy="9559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8445613" y="5582460"/>
            <a:ext cx="35141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V.L. </a:t>
            </a:r>
            <a:r>
              <a:rPr kumimoji="1" lang="en-US" altLang="zh-CN" dirty="0" err="1" smtClean="0"/>
              <a:t>Berezinskii</a:t>
            </a:r>
            <a:r>
              <a:rPr kumimoji="1" lang="en-US" altLang="zh-CN" dirty="0" smtClean="0"/>
              <a:t>,  JETP,  1971, 1972</a:t>
            </a:r>
          </a:p>
          <a:p>
            <a:r>
              <a:rPr kumimoji="1" lang="en-US" altLang="zh-CN" dirty="0" smtClean="0"/>
              <a:t>J. M. </a:t>
            </a:r>
            <a:r>
              <a:rPr kumimoji="1" lang="en-US" altLang="zh-CN" dirty="0" err="1" smtClean="0"/>
              <a:t>Kosterlitz</a:t>
            </a:r>
            <a:r>
              <a:rPr kumimoji="1" lang="en-US" altLang="zh-CN" dirty="0" smtClean="0"/>
              <a:t> and D. J. </a:t>
            </a:r>
            <a:r>
              <a:rPr kumimoji="1" lang="en-US" altLang="zh-CN" dirty="0" err="1" smtClean="0"/>
              <a:t>Thouless</a:t>
            </a:r>
            <a:endParaRPr kumimoji="1" lang="en-US" altLang="zh-CN" dirty="0" smtClean="0"/>
          </a:p>
          <a:p>
            <a:r>
              <a:rPr kumimoji="1" lang="en-US" altLang="zh-CN" dirty="0" smtClean="0"/>
              <a:t> J. Phys. C 1972, 1973, 1974</a:t>
            </a:r>
            <a:endParaRPr kumimoji="1"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79458" y="972642"/>
            <a:ext cx="1872710" cy="37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42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/>
      <p:bldP spid="14" grpId="0"/>
      <p:bldP spid="25" grpId="0" animBg="1"/>
      <p:bldP spid="28" grpId="0"/>
      <p:bldP spid="29" grpId="0"/>
      <p:bldP spid="31" grpId="0" animBg="1"/>
      <p:bldP spid="32" grpId="0" animBg="1"/>
      <p:bldP spid="33" grpId="0"/>
      <p:bldP spid="3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4845" y="371756"/>
            <a:ext cx="12026900" cy="1325563"/>
          </a:xfrm>
        </p:spPr>
        <p:txBody>
          <a:bodyPr/>
          <a:lstStyle/>
          <a:p>
            <a:r>
              <a:rPr kumimoji="1" lang="en-US" altLang="zh-CN" dirty="0" err="1" smtClean="0">
                <a:latin typeface="Comic Sans MS" charset="0"/>
                <a:ea typeface="Comic Sans MS" charset="0"/>
                <a:cs typeface="Comic Sans MS" charset="0"/>
              </a:rPr>
              <a:t>Kosterlitz-Thouless</a:t>
            </a:r>
            <a:r>
              <a:rPr kumimoji="1" lang="en-US" altLang="zh-CN" dirty="0" smtClean="0">
                <a:latin typeface="Comic Sans MS" charset="0"/>
                <a:ea typeface="Comic Sans MS" charset="0"/>
                <a:cs typeface="Comic Sans MS" charset="0"/>
              </a:rPr>
              <a:t> (KT) transition: </a:t>
            </a:r>
            <a:r>
              <a:rPr kumimoji="1" lang="zh-CN" altLang="en-US" dirty="0" smtClean="0">
                <a:latin typeface="Comic Sans MS" charset="0"/>
                <a:ea typeface="Comic Sans MS" charset="0"/>
                <a:cs typeface="Comic Sans MS" charset="0"/>
              </a:rPr>
              <a:t>拓扑相变</a:t>
            </a:r>
            <a:endParaRPr kumimoji="1" lang="zh-CN" altLang="en-US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92605" y="3420306"/>
            <a:ext cx="6450932" cy="4351338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zh-CN" dirty="0" smtClean="0"/>
              <a:t> Entropy driven critical temperature:   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8204" y="3420305"/>
            <a:ext cx="4833165" cy="354824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0220" y="1854490"/>
            <a:ext cx="7123742" cy="140201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1833" y="4185117"/>
            <a:ext cx="2713373" cy="57885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218071" y="5692641"/>
            <a:ext cx="2679033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CN" sz="2000" dirty="0" smtClean="0">
                <a:solidFill>
                  <a:srgbClr val="0070C0"/>
                </a:solidFill>
              </a:rPr>
              <a:t>helium films</a:t>
            </a:r>
            <a:endParaRPr kumimoji="1" lang="zh-CN" altLang="en-US" sz="2000" dirty="0">
              <a:solidFill>
                <a:srgbClr val="0070C0"/>
              </a:solidFill>
            </a:endParaRPr>
          </a:p>
        </p:txBody>
      </p:sp>
      <p:cxnSp>
        <p:nvCxnSpPr>
          <p:cNvPr id="11" name="直线箭头连接符 10"/>
          <p:cNvCxnSpPr/>
          <p:nvPr/>
        </p:nvCxnSpPr>
        <p:spPr>
          <a:xfrm>
            <a:off x="5871411" y="5935579"/>
            <a:ext cx="67376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435399" y="5628779"/>
            <a:ext cx="3430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J. M. </a:t>
            </a:r>
            <a:r>
              <a:rPr kumimoji="1" lang="en-US" altLang="zh-CN" dirty="0" err="1" smtClean="0"/>
              <a:t>Kosterlitz</a:t>
            </a:r>
            <a:r>
              <a:rPr kumimoji="1" lang="en-US" altLang="zh-CN" dirty="0" smtClean="0"/>
              <a:t> and D. J. </a:t>
            </a:r>
            <a:r>
              <a:rPr kumimoji="1" lang="en-US" altLang="zh-CN" dirty="0" err="1" smtClean="0"/>
              <a:t>Thouless</a:t>
            </a:r>
            <a:endParaRPr kumimoji="1" lang="en-US" altLang="zh-CN" dirty="0" smtClean="0"/>
          </a:p>
          <a:p>
            <a:r>
              <a:rPr kumimoji="1" lang="en-US" altLang="zh-CN" dirty="0" smtClean="0"/>
              <a:t> J. Phys. C 1972, 1973, 1974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47442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4000" dirty="0" smtClean="0">
                <a:latin typeface="Comic Sans MS" charset="0"/>
                <a:ea typeface="Comic Sans MS" charset="0"/>
                <a:cs typeface="Comic Sans MS" charset="0"/>
              </a:rPr>
              <a:t>Haldane </a:t>
            </a:r>
            <a:r>
              <a:rPr kumimoji="1" lang="zh-CN" altLang="en-US" sz="4000" dirty="0" smtClean="0">
                <a:latin typeface="Comic Sans MS" charset="0"/>
                <a:ea typeface="Comic Sans MS" charset="0"/>
                <a:cs typeface="Comic Sans MS" charset="0"/>
              </a:rPr>
              <a:t>自旋链猜想</a:t>
            </a:r>
            <a:r>
              <a:rPr kumimoji="1" lang="en-US" altLang="zh-CN" sz="4000" dirty="0" smtClean="0">
                <a:latin typeface="Comic Sans MS" charset="0"/>
                <a:ea typeface="Comic Sans MS" charset="0"/>
                <a:cs typeface="Comic Sans MS" charset="0"/>
              </a:rPr>
              <a:t> --</a:t>
            </a:r>
            <a:r>
              <a:rPr kumimoji="1" lang="zh-CN" altLang="en-US" sz="4000" dirty="0" smtClean="0">
                <a:latin typeface="Comic Sans MS" charset="0"/>
                <a:ea typeface="Comic Sans MS" charset="0"/>
                <a:cs typeface="Comic Sans MS" charset="0"/>
              </a:rPr>
              <a:t>  </a:t>
            </a:r>
            <a:r>
              <a:rPr kumimoji="1" lang="en-US" altLang="zh-CN" sz="4000" dirty="0" smtClean="0">
                <a:latin typeface="Comic Sans MS" charset="0"/>
                <a:ea typeface="Comic Sans MS" charset="0"/>
                <a:cs typeface="Comic Sans MS" charset="0"/>
              </a:rPr>
              <a:t>spin chains:  topological term</a:t>
            </a:r>
            <a:endParaRPr kumimoji="1" lang="zh-CN" altLang="en-US" sz="40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7" name="上箭头 6"/>
          <p:cNvSpPr/>
          <p:nvPr/>
        </p:nvSpPr>
        <p:spPr>
          <a:xfrm>
            <a:off x="5999747" y="3190188"/>
            <a:ext cx="160421" cy="40324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215815" y="3708565"/>
            <a:ext cx="1824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topological term</a:t>
            </a:r>
            <a:endParaRPr kumimoji="1" lang="zh-CN" altLang="en-US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956" y="5349596"/>
            <a:ext cx="3111741" cy="86945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7599" y="2345511"/>
            <a:ext cx="5116432" cy="81213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0652" y="3230363"/>
            <a:ext cx="3343148" cy="6377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/>
              <p:cNvSpPr txBox="1"/>
              <p:nvPr/>
            </p:nvSpPr>
            <p:spPr>
              <a:xfrm>
                <a:off x="8535502" y="2709248"/>
                <a:ext cx="22934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 smtClean="0"/>
                  <a:t> </a:t>
                </a:r>
                <a:r>
                  <a:rPr kumimoji="1" lang="en-US" altLang="zh-CN" dirty="0" smtClean="0">
                    <a:solidFill>
                      <a:srgbClr val="0070C0"/>
                    </a:solidFill>
                    <a:latin typeface="Arial" charset="0"/>
                    <a:ea typeface="Arial" charset="0"/>
                    <a:cs typeface="Arial" charset="0"/>
                  </a:rPr>
                  <a:t>nonlinear </a:t>
                </a:r>
                <a14:m>
                  <m:oMath xmlns:m="http://schemas.openxmlformats.org/officeDocument/2006/math">
                    <m:r>
                      <a:rPr kumimoji="1" lang="en-US" altLang="zh-CN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𝜎</m:t>
                    </m:r>
                    <m:r>
                      <a:rPr kumimoji="1" lang="en-US" altLang="zh-CN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m:rPr>
                        <m:sty m:val="p"/>
                      </m:rPr>
                      <a:rPr kumimoji="1" lang="en-US" altLang="zh-CN" b="0" i="0" smtClean="0">
                        <a:solidFill>
                          <a:srgbClr val="0070C0"/>
                        </a:solidFill>
                        <a:latin typeface="Cambria Math" charset="0"/>
                        <a:ea typeface="Arial" charset="0"/>
                        <a:cs typeface="Arial" charset="0"/>
                      </a:rPr>
                      <m:t>model</m:t>
                    </m:r>
                  </m:oMath>
                </a14:m>
                <a:endParaRPr kumimoji="1" lang="zh-CN" altLang="en-US" dirty="0">
                  <a:solidFill>
                    <a:srgbClr val="0070C0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5502" y="2709248"/>
                <a:ext cx="2293448" cy="369332"/>
              </a:xfrm>
              <a:prstGeom prst="rect">
                <a:avLst/>
              </a:prstGeom>
              <a:blipFill rotWithShape="0">
                <a:blip r:embed="rId5"/>
                <a:stretch>
                  <a:fillRect t="-9836" b="-229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矩形 14"/>
          <p:cNvSpPr/>
          <p:nvPr/>
        </p:nvSpPr>
        <p:spPr>
          <a:xfrm>
            <a:off x="971897" y="5183574"/>
            <a:ext cx="10081113" cy="12493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7774031" y="4375471"/>
            <a:ext cx="1793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Berry phase</a:t>
            </a:r>
            <a:endParaRPr kumimoji="1" lang="zh-CN" altLang="en-US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333500" y="5349596"/>
            <a:ext cx="3634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gapless </a:t>
            </a:r>
            <a:r>
              <a:rPr kumimoji="1" lang="en-US" altLang="zh-CN" dirty="0" err="1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spinon</a:t>
            </a:r>
            <a:r>
              <a:rPr kumimoji="1" lang="en-US" altLang="zh-CN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 excitation</a:t>
            </a:r>
            <a:endParaRPr kumimoji="1" lang="zh-CN" altLang="en-US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333500" y="5919162"/>
            <a:ext cx="3088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gapped </a:t>
            </a:r>
            <a:r>
              <a:rPr kumimoji="1" lang="en-US" altLang="zh-CN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spin excitation</a:t>
            </a:r>
            <a:endParaRPr kumimoji="1" lang="zh-CN" altLang="en-US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967537" y="5457497"/>
            <a:ext cx="1793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Haldane conjecture</a:t>
            </a:r>
            <a:endParaRPr kumimoji="1" lang="zh-CN" altLang="en-US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534767" y="1148090"/>
            <a:ext cx="49321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 </a:t>
            </a:r>
            <a:r>
              <a:rPr kumimoji="1" lang="en-US" altLang="zh-CN" sz="2000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F.D.M. Haldane, Phys. Lett A, PRL, 1983 </a:t>
            </a:r>
            <a:endParaRPr kumimoji="1" lang="zh-CN" altLang="en-US" sz="2000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273" y="781492"/>
            <a:ext cx="3011905" cy="26103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/>
              <p:cNvSpPr txBox="1"/>
              <p:nvPr/>
            </p:nvSpPr>
            <p:spPr>
              <a:xfrm>
                <a:off x="3068169" y="4144354"/>
                <a:ext cx="3809633" cy="7264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2</m:t>
                      </m:r>
                      <m:r>
                        <a:rPr kumimoji="1" lang="zh-CN" altLang="en-US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𝑄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(−1)</m:t>
                              </m:r>
                            </m:e>
                            <m:sup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p>
                          </m:sSup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𝑑</m:t>
                              </m:r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𝜏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kumimoji="1" lang="hr-HR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b="1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𝒏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(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𝜏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)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sSub>
                                        <m:sSubPr>
                                          <m:ctrlPr>
                                            <a:rPr kumimoji="1" lang="en-US" altLang="zh-CN" i="1" smtClean="0">
                                              <a:latin typeface="Cambria Math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en-US" altLang="zh-CN" i="1" smtClean="0">
                                              <a:latin typeface="Cambria Math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  <m:t>𝜕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zh-CN" i="1" smtClean="0">
                                              <a:latin typeface="Cambria Math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  <m:t>𝜏</m:t>
                                          </m:r>
                                        </m:sub>
                                      </m:sSub>
                                      <m:r>
                                        <a:rPr kumimoji="1" lang="en-US" altLang="zh-CN" b="1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𝒏</m:t>
                                      </m:r>
                                    </m:e>
                                    <m:sub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(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𝜏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</m:nary>
                          <m:r>
                            <a:rPr kumimoji="1" lang="is-I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8169" y="4144354"/>
                <a:ext cx="3809633" cy="72648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622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5" grpId="0" animBg="1"/>
      <p:bldP spid="17" grpId="0"/>
      <p:bldP spid="18" grpId="0"/>
      <p:bldP spid="19" grpId="0"/>
      <p:bldP spid="20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043" y="2231178"/>
            <a:ext cx="4335957" cy="333142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9656" y="418333"/>
            <a:ext cx="3111741" cy="86945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289397" y="255974"/>
            <a:ext cx="10081113" cy="12493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651000" y="421996"/>
            <a:ext cx="3634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gapless </a:t>
            </a:r>
            <a:r>
              <a:rPr kumimoji="1" lang="en-US" altLang="zh-CN" dirty="0" err="1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spinon</a:t>
            </a:r>
            <a:r>
              <a:rPr kumimoji="1" lang="en-US" altLang="zh-CN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 excitation</a:t>
            </a:r>
            <a:endParaRPr kumimoji="1" lang="zh-CN" altLang="en-US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651000" y="991562"/>
            <a:ext cx="3088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gapped </a:t>
            </a:r>
            <a:r>
              <a:rPr kumimoji="1" lang="en-US" altLang="zh-CN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spin excitation</a:t>
            </a:r>
            <a:endParaRPr kumimoji="1" lang="zh-CN" altLang="en-US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285037" y="529897"/>
            <a:ext cx="1793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Haldane conjecture</a:t>
            </a:r>
            <a:endParaRPr kumimoji="1" lang="zh-CN" altLang="en-US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22194" y="5920194"/>
            <a:ext cx="5623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spin-1 chain CsNiCl</a:t>
            </a:r>
            <a:r>
              <a:rPr kumimoji="1" lang="en-US" altLang="zh-CN" baseline="-25000" dirty="0" smtClean="0"/>
              <a:t>3</a:t>
            </a:r>
            <a:r>
              <a:rPr kumimoji="1" lang="en-US" altLang="zh-CN" dirty="0" smtClean="0"/>
              <a:t>  M. </a:t>
            </a:r>
            <a:r>
              <a:rPr kumimoji="1" lang="en-US" altLang="zh-CN" dirty="0" err="1" smtClean="0"/>
              <a:t>Kenzelmann</a:t>
            </a:r>
            <a:r>
              <a:rPr kumimoji="1" lang="en-US" altLang="zh-CN" dirty="0" smtClean="0"/>
              <a:t>, et al. PRB (2002)</a:t>
            </a:r>
            <a:r>
              <a:rPr kumimoji="1" lang="en-US" altLang="zh-CN" baseline="-25000" dirty="0" smtClean="0"/>
              <a:t> </a:t>
            </a:r>
            <a:endParaRPr kumimoji="1"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/>
          <a:srcRect l="-169" b="66830"/>
          <a:stretch/>
        </p:blipFill>
        <p:spPr>
          <a:xfrm>
            <a:off x="7734300" y="4235450"/>
            <a:ext cx="3407971" cy="21526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3133" y="1998861"/>
            <a:ext cx="2843808" cy="85742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95430" y="2933124"/>
            <a:ext cx="521520" cy="28773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69421" y="4337050"/>
            <a:ext cx="508000" cy="165100"/>
          </a:xfrm>
          <a:prstGeom prst="rect">
            <a:avLst/>
          </a:prstGeom>
        </p:spPr>
      </p:pic>
      <p:cxnSp>
        <p:nvCxnSpPr>
          <p:cNvPr id="13" name="直线箭头连接符 12"/>
          <p:cNvCxnSpPr/>
          <p:nvPr/>
        </p:nvCxnSpPr>
        <p:spPr>
          <a:xfrm flipH="1">
            <a:off x="10871200" y="4640800"/>
            <a:ext cx="271071" cy="370689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6730526" y="3304901"/>
            <a:ext cx="45528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AKLT/topological state (symmetry protected</a:t>
            </a:r>
          </a:p>
          <a:p>
            <a:r>
              <a:rPr kumimoji="1" lang="en-US" altLang="zh-CN" dirty="0" err="1" smtClean="0"/>
              <a:t>toplogical</a:t>
            </a:r>
            <a:r>
              <a:rPr kumimoji="1" lang="en-US" altLang="zh-CN" dirty="0" smtClean="0"/>
              <a:t> state)   </a:t>
            </a:r>
            <a:endParaRPr kumimoji="1" lang="zh-CN" altLang="en-US" dirty="0"/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57998"/>
              </p:ext>
            </p:extLst>
          </p:nvPr>
        </p:nvGraphicFramePr>
        <p:xfrm>
          <a:off x="9421464" y="1852423"/>
          <a:ext cx="141636" cy="1665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1" name="公式" r:id="rId9" imgW="139700" imgH="165100" progId="Equation.3">
                  <p:embed/>
                </p:oleObj>
              </mc:Choice>
              <mc:Fallback>
                <p:oleObj name="公式" r:id="rId9" imgW="1397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421464" y="1852423"/>
                        <a:ext cx="141636" cy="1665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图片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95430" y="2298506"/>
            <a:ext cx="231615" cy="20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22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195" y="1598307"/>
            <a:ext cx="4328700" cy="2718964"/>
          </a:xfrm>
          <a:prstGeom prst="rect">
            <a:avLst/>
          </a:prstGeom>
        </p:spPr>
      </p:pic>
      <p:sp>
        <p:nvSpPr>
          <p:cNvPr id="4" name="标题 1"/>
          <p:cNvSpPr txBox="1">
            <a:spLocks/>
          </p:cNvSpPr>
          <p:nvPr/>
        </p:nvSpPr>
        <p:spPr>
          <a:xfrm>
            <a:off x="670775" y="272745"/>
            <a:ext cx="10510572" cy="10188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dirty="0" smtClean="0"/>
              <a:t>整数量子霍尔效应</a:t>
            </a:r>
            <a:r>
              <a:rPr kumimoji="1" lang="en-US" altLang="zh-CN" dirty="0" smtClean="0"/>
              <a:t> </a:t>
            </a:r>
            <a:r>
              <a:rPr kumimoji="1" lang="en-US" altLang="zh-CN" sz="3600" dirty="0" smtClean="0"/>
              <a:t>(1980 </a:t>
            </a:r>
            <a:r>
              <a:rPr kumimoji="1" lang="en-US" altLang="zh-CN" sz="3600" dirty="0" err="1" smtClean="0"/>
              <a:t>K.von</a:t>
            </a:r>
            <a:r>
              <a:rPr kumimoji="1" lang="en-US" altLang="zh-CN" sz="3600" dirty="0" smtClean="0"/>
              <a:t> Klitzing et al.) </a:t>
            </a:r>
            <a:endParaRPr kumimoji="1" lang="zh-CN" altLang="en-US" sz="3600" dirty="0"/>
          </a:p>
        </p:txBody>
      </p:sp>
      <p:cxnSp>
        <p:nvCxnSpPr>
          <p:cNvPr id="7" name="直线连接符 6"/>
          <p:cNvCxnSpPr/>
          <p:nvPr/>
        </p:nvCxnSpPr>
        <p:spPr>
          <a:xfrm>
            <a:off x="4940968" y="1751679"/>
            <a:ext cx="0" cy="2258847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850" y="1598307"/>
            <a:ext cx="2838450" cy="63519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3300" y="2540250"/>
            <a:ext cx="3517900" cy="52490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8114" y="3151003"/>
            <a:ext cx="2533386" cy="4417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3300" y="3678641"/>
            <a:ext cx="2298322" cy="75365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083300" y="3112861"/>
            <a:ext cx="1856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mtClean="0"/>
              <a:t>Berry connection</a:t>
            </a:r>
            <a:endParaRPr kumimoji="1"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5695" y="4737040"/>
            <a:ext cx="1001996" cy="612142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014602" y="4282530"/>
            <a:ext cx="2089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First </a:t>
            </a:r>
            <a:r>
              <a:rPr kumimoji="1" lang="en-US" altLang="zh-CN" dirty="0" err="1" smtClean="0"/>
              <a:t>Chern</a:t>
            </a:r>
            <a:r>
              <a:rPr kumimoji="1" lang="en-US" altLang="zh-CN" dirty="0" smtClean="0"/>
              <a:t> number</a:t>
            </a:r>
            <a:endParaRPr kumimoji="1"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5803900" y="1291563"/>
            <a:ext cx="6108700" cy="43218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4749800"/>
            <a:ext cx="2857500" cy="1552575"/>
          </a:xfrm>
          <a:prstGeom prst="rect">
            <a:avLst/>
          </a:prstGeom>
        </p:spPr>
      </p:pic>
      <p:cxnSp>
        <p:nvCxnSpPr>
          <p:cNvPr id="14" name="直线连接符 13"/>
          <p:cNvCxnSpPr>
            <a:stCxn id="15" idx="0"/>
          </p:cNvCxnSpPr>
          <p:nvPr/>
        </p:nvCxnSpPr>
        <p:spPr>
          <a:xfrm>
            <a:off x="2876550" y="4749800"/>
            <a:ext cx="7018" cy="134762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5252241" y="5834618"/>
            <a:ext cx="6697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D. J. </a:t>
            </a:r>
            <a:r>
              <a:rPr kumimoji="1" lang="en-US" altLang="zh-CN" dirty="0" err="1" smtClean="0"/>
              <a:t>Thouless</a:t>
            </a:r>
            <a:r>
              <a:rPr kumimoji="1" lang="en-US" altLang="zh-CN" dirty="0" smtClean="0"/>
              <a:t>, M. </a:t>
            </a:r>
            <a:r>
              <a:rPr kumimoji="1" lang="en-US" altLang="zh-CN" dirty="0" err="1" smtClean="0"/>
              <a:t>Kohmoto</a:t>
            </a:r>
            <a:r>
              <a:rPr kumimoji="1" lang="en-US" altLang="zh-CN" dirty="0" smtClean="0"/>
              <a:t>, M.P. </a:t>
            </a:r>
            <a:r>
              <a:rPr kumimoji="1" lang="en-US" altLang="zh-CN" dirty="0" err="1" smtClean="0"/>
              <a:t>Nightingage</a:t>
            </a:r>
            <a:r>
              <a:rPr kumimoji="1" lang="en-US" altLang="zh-CN" dirty="0" smtClean="0"/>
              <a:t>, M. Den </a:t>
            </a:r>
            <a:r>
              <a:rPr kumimoji="1" lang="en-US" altLang="zh-CN" dirty="0" err="1" smtClean="0"/>
              <a:t>Nijs</a:t>
            </a:r>
            <a:r>
              <a:rPr kumimoji="1" lang="en-US" altLang="zh-CN" dirty="0" smtClean="0"/>
              <a:t>, (1982)</a:t>
            </a:r>
            <a:endParaRPr kumimoji="1"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5293895" y="6240502"/>
            <a:ext cx="3861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Q. </a:t>
            </a:r>
            <a:r>
              <a:rPr kumimoji="1" lang="en-US" altLang="zh-CN" dirty="0" err="1" smtClean="0"/>
              <a:t>Niu</a:t>
            </a:r>
            <a:r>
              <a:rPr kumimoji="1" lang="en-US" altLang="zh-CN" dirty="0" smtClean="0"/>
              <a:t>, D. J. </a:t>
            </a:r>
            <a:r>
              <a:rPr kumimoji="1" lang="en-US" altLang="zh-CN" dirty="0" err="1" smtClean="0"/>
              <a:t>Thouless</a:t>
            </a:r>
            <a:r>
              <a:rPr kumimoji="1" lang="en-US" altLang="zh-CN" dirty="0" smtClean="0"/>
              <a:t>, Y.S. Wu, (1985)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9440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 animBg="1"/>
      <p:bldP spid="2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10" y="3751949"/>
            <a:ext cx="3054350" cy="243644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72" y="863718"/>
            <a:ext cx="2857500" cy="1552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5551" y="3941781"/>
            <a:ext cx="4153475" cy="2796089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419418" y="3250947"/>
            <a:ext cx="150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mtClean="0"/>
              <a:t>square lattice</a:t>
            </a:r>
            <a:endParaRPr kumimoji="1"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5356381" y="1773373"/>
            <a:ext cx="1157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Graphene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989" y="328357"/>
            <a:ext cx="3801118" cy="360756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43410" y="328357"/>
            <a:ext cx="3794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/>
              <a:t>无序</a:t>
            </a:r>
            <a:r>
              <a:rPr kumimoji="1" lang="zh-CN" altLang="en-US" smtClean="0"/>
              <a:t>杂质中量子</a:t>
            </a:r>
            <a:r>
              <a:rPr kumimoji="1" lang="en-US" altLang="zh-CN" dirty="0" smtClean="0"/>
              <a:t>Hall</a:t>
            </a:r>
            <a:r>
              <a:rPr kumimoji="1" lang="zh-CN" altLang="en-US" dirty="0" smtClean="0"/>
              <a:t>效应的拓扑描述</a:t>
            </a:r>
            <a:endParaRPr kumimoji="1"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351644" y="2547963"/>
            <a:ext cx="3861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Q. </a:t>
            </a:r>
            <a:r>
              <a:rPr kumimoji="1" lang="en-US" altLang="zh-CN" dirty="0" err="1" smtClean="0"/>
              <a:t>Niu</a:t>
            </a:r>
            <a:r>
              <a:rPr kumimoji="1" lang="en-US" altLang="zh-CN" dirty="0" smtClean="0"/>
              <a:t>, D. J. </a:t>
            </a:r>
            <a:r>
              <a:rPr kumimoji="1" lang="en-US" altLang="zh-CN" dirty="0" err="1" smtClean="0"/>
              <a:t>Thouless</a:t>
            </a:r>
            <a:r>
              <a:rPr kumimoji="1" lang="en-US" altLang="zh-CN" dirty="0" smtClean="0"/>
              <a:t>, Y.S. Wu, (1985)</a:t>
            </a:r>
            <a:endParaRPr kumimoji="1"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855161" y="6224394"/>
            <a:ext cx="2630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D.N. Sheng, ZYW  (1997)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3802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19" y="591132"/>
            <a:ext cx="2857500" cy="15525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9053" y="3534630"/>
            <a:ext cx="4059847" cy="265782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/>
          <a:srcRect r="58466"/>
          <a:stretch/>
        </p:blipFill>
        <p:spPr>
          <a:xfrm>
            <a:off x="588519" y="2302267"/>
            <a:ext cx="2477016" cy="213386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2423" y="659932"/>
            <a:ext cx="2246845" cy="268466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9629" y="663678"/>
            <a:ext cx="2346355" cy="271221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7829" y="5463527"/>
            <a:ext cx="4912187" cy="250716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865514" y="4269290"/>
            <a:ext cx="29546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dirty="0" smtClean="0">
                <a:solidFill>
                  <a:srgbClr val="FF0000"/>
                </a:solidFill>
              </a:rPr>
              <a:t>只有边缘态才能避免</a:t>
            </a:r>
            <a:endParaRPr kumimoji="1" lang="en-US" altLang="zh-CN" sz="2400" dirty="0" smtClean="0">
              <a:solidFill>
                <a:srgbClr val="FF0000"/>
              </a:solidFill>
            </a:endParaRPr>
          </a:p>
          <a:p>
            <a:r>
              <a:rPr kumimoji="1" lang="zh-CN" altLang="en-US" sz="2400" dirty="0" smtClean="0">
                <a:solidFill>
                  <a:srgbClr val="FF0000"/>
                </a:solidFill>
              </a:rPr>
              <a:t>散射</a:t>
            </a:r>
            <a:r>
              <a:rPr kumimoji="1" lang="en-US" altLang="zh-CN" sz="2400" dirty="0" smtClean="0">
                <a:solidFill>
                  <a:srgbClr val="FF0000"/>
                </a:solidFill>
              </a:rPr>
              <a:t>!</a:t>
            </a:r>
            <a:endParaRPr kumimoji="1"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18" name="左箭头 17"/>
          <p:cNvSpPr/>
          <p:nvPr/>
        </p:nvSpPr>
        <p:spPr>
          <a:xfrm rot="10800000">
            <a:off x="6412141" y="4482899"/>
            <a:ext cx="549921" cy="165190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83956" y="560220"/>
            <a:ext cx="2478106" cy="2758269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713179" y="5445211"/>
            <a:ext cx="6014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 smtClean="0"/>
              <a:t>(2005)</a:t>
            </a:r>
            <a:endParaRPr kumimoji="1" lang="zh-CN" altLang="en-US" sz="1200" dirty="0"/>
          </a:p>
        </p:txBody>
      </p:sp>
      <p:sp>
        <p:nvSpPr>
          <p:cNvPr id="14" name="文本框 13"/>
          <p:cNvSpPr txBox="1"/>
          <p:nvPr/>
        </p:nvSpPr>
        <p:spPr>
          <a:xfrm>
            <a:off x="5098693" y="133968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 smtClean="0"/>
              <a:t>Rashba</a:t>
            </a:r>
            <a:r>
              <a:rPr kumimoji="1" lang="en-US" altLang="zh-CN" dirty="0" smtClean="0"/>
              <a:t> model</a:t>
            </a:r>
            <a:endParaRPr kumimoji="1"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7485221" y="190888"/>
            <a:ext cx="1221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+ disorder</a:t>
            </a:r>
            <a:endParaRPr kumimoji="1"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9230190" y="257320"/>
            <a:ext cx="2961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mtClean="0"/>
              <a:t>+ disorder+ magnetic field</a:t>
            </a:r>
            <a:endParaRPr kumimoji="1" lang="zh-CN" altLang="en-US" dirty="0"/>
          </a:p>
        </p:txBody>
      </p:sp>
      <p:sp>
        <p:nvSpPr>
          <p:cNvPr id="20" name="椭圆 19"/>
          <p:cNvSpPr/>
          <p:nvPr/>
        </p:nvSpPr>
        <p:spPr>
          <a:xfrm>
            <a:off x="2216150" y="3892913"/>
            <a:ext cx="76200" cy="885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2" name="直线箭头连接符 21"/>
          <p:cNvCxnSpPr/>
          <p:nvPr/>
        </p:nvCxnSpPr>
        <p:spPr>
          <a:xfrm flipV="1">
            <a:off x="2254250" y="3177242"/>
            <a:ext cx="0" cy="670858"/>
          </a:xfrm>
          <a:prstGeom prst="straightConnector1">
            <a:avLst/>
          </a:prstGeom>
          <a:ln w="25400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/>
          <p:cNvCxnSpPr/>
          <p:nvPr/>
        </p:nvCxnSpPr>
        <p:spPr>
          <a:xfrm flipV="1">
            <a:off x="1877569" y="441986"/>
            <a:ext cx="0" cy="149736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 flipV="1">
            <a:off x="4997450" y="762000"/>
            <a:ext cx="266700" cy="850900"/>
          </a:xfrm>
          <a:prstGeom prst="straightConnector1">
            <a:avLst/>
          </a:prstGeom>
          <a:ln w="25400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/>
          <p:cNvCxnSpPr/>
          <p:nvPr/>
        </p:nvCxnSpPr>
        <p:spPr>
          <a:xfrm flipV="1">
            <a:off x="8322057" y="4715484"/>
            <a:ext cx="192447" cy="522772"/>
          </a:xfrm>
          <a:prstGeom prst="straightConnector1">
            <a:avLst/>
          </a:prstGeom>
          <a:ln w="25400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8763000" y="4743450"/>
            <a:ext cx="133867" cy="351515"/>
          </a:xfrm>
          <a:prstGeom prst="straightConnector1">
            <a:avLst/>
          </a:prstGeom>
          <a:ln w="25400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右箭头 36"/>
          <p:cNvSpPr/>
          <p:nvPr/>
        </p:nvSpPr>
        <p:spPr>
          <a:xfrm rot="5172272">
            <a:off x="8520705" y="3360256"/>
            <a:ext cx="294712" cy="5855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右箭头 38"/>
          <p:cNvSpPr/>
          <p:nvPr/>
        </p:nvSpPr>
        <p:spPr>
          <a:xfrm rot="5818779" flipV="1">
            <a:off x="10103890" y="3396896"/>
            <a:ext cx="293422" cy="4571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455029" y="3534630"/>
            <a:ext cx="2032121" cy="2657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306319" y="6082648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dirty="0" smtClean="0">
                <a:solidFill>
                  <a:srgbClr val="0070C0"/>
                </a:solidFill>
              </a:rPr>
              <a:t>拓扑绝缘体的基本原理</a:t>
            </a:r>
            <a:endParaRPr kumimoji="1" lang="zh-CN" altLang="en-US" sz="2400" dirty="0">
              <a:solidFill>
                <a:srgbClr val="0070C0"/>
              </a:solidFill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7568" y="5093844"/>
            <a:ext cx="3647743" cy="25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67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9" grpId="0"/>
      <p:bldP spid="14" grpId="0"/>
      <p:bldP spid="15" grpId="0"/>
      <p:bldP spid="19" grpId="0"/>
      <p:bldP spid="20" grpId="0" animBg="1"/>
      <p:bldP spid="37" grpId="0" animBg="1"/>
      <p:bldP spid="39" grpId="0" animBg="1"/>
      <p:bldP spid="2" grpId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4000" dirty="0" smtClean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      </a:t>
            </a:r>
            <a:r>
              <a:rPr kumimoji="1" lang="zh-CN" altLang="en-US" sz="4000" dirty="0" smtClean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凝聚态物理的基本组织原则  </a:t>
            </a:r>
            <a:r>
              <a:rPr kumimoji="1" lang="en-US" altLang="zh-CN" dirty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kumimoji="1" lang="en-US" altLang="zh-CN" dirty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kumimoji="1" lang="en-US" altLang="zh-CN" dirty="0" smtClean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          </a:t>
            </a:r>
            <a:r>
              <a:rPr kumimoji="1" lang="en-US" altLang="zh-CN" sz="4000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organizational</a:t>
            </a:r>
            <a:r>
              <a:rPr kumimoji="1" lang="zh-CN" altLang="en-US" sz="4000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1" lang="en-US" altLang="zh-CN" sz="4000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principles</a:t>
            </a:r>
            <a:endParaRPr kumimoji="1" lang="zh-CN" altLang="en-US" sz="4000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2000" y="2003425"/>
            <a:ext cx="10515600" cy="4351338"/>
          </a:xfrm>
        </p:spPr>
        <p:txBody>
          <a:bodyPr>
            <a:normAutofit/>
          </a:bodyPr>
          <a:lstStyle/>
          <a:p>
            <a:r>
              <a:rPr kumimoji="1" lang="en-US" altLang="zh-CN" dirty="0" smtClean="0"/>
              <a:t> </a:t>
            </a:r>
            <a:r>
              <a:rPr kumimoji="1" lang="en-US" altLang="zh-CN" dirty="0" smtClean="0">
                <a:solidFill>
                  <a:schemeClr val="accent5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Sign structure</a:t>
            </a:r>
            <a:r>
              <a:rPr kumimoji="1" lang="zh-CN" altLang="en-US" dirty="0" smtClean="0">
                <a:solidFill>
                  <a:schemeClr val="accent5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1" lang="zh-CN" altLang="en-US" dirty="0" smtClean="0"/>
              <a:t>（</a:t>
            </a:r>
            <a:r>
              <a:rPr kumimoji="1" lang="en-US" altLang="zh-CN" dirty="0" smtClean="0"/>
              <a:t>e.g. </a:t>
            </a:r>
            <a:r>
              <a:rPr kumimoji="1" lang="zh-CN" altLang="en-US" dirty="0" smtClean="0"/>
              <a:t>波函数的对称性</a:t>
            </a:r>
            <a:r>
              <a:rPr kumimoji="1" lang="en-US" altLang="zh-CN" dirty="0" smtClean="0"/>
              <a:t>)</a:t>
            </a:r>
            <a:endParaRPr kumimoji="1" lang="en-US" altLang="zh-CN" dirty="0"/>
          </a:p>
          <a:p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 smtClean="0"/>
              <a:t>          </a:t>
            </a:r>
            <a:endParaRPr kumimoji="1" lang="zh-CN" altLang="en-US" dirty="0"/>
          </a:p>
          <a:p>
            <a:r>
              <a:rPr kumimoji="1" lang="en-US" altLang="zh-CN" dirty="0" smtClean="0"/>
              <a:t> </a:t>
            </a:r>
            <a:r>
              <a:rPr kumimoji="1" lang="en-US" altLang="zh-CN" dirty="0" smtClean="0">
                <a:solidFill>
                  <a:schemeClr val="accent5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Adiabatic </a:t>
            </a:r>
            <a:r>
              <a:rPr kumimoji="1" lang="en-US" altLang="zh-CN" dirty="0">
                <a:solidFill>
                  <a:schemeClr val="accent5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continuity  </a:t>
            </a:r>
            <a:r>
              <a:rPr kumimoji="1" lang="zh-CN" altLang="en-US" dirty="0"/>
              <a:t>（多样性的统一</a:t>
            </a:r>
            <a:r>
              <a:rPr kumimoji="1" lang="zh-CN" altLang="en-US" dirty="0" smtClean="0"/>
              <a:t>）</a:t>
            </a:r>
            <a:endParaRPr kumimoji="1" lang="en-US" altLang="zh-CN" dirty="0" smtClean="0"/>
          </a:p>
          <a:p>
            <a:endParaRPr kumimoji="1" lang="en-US" altLang="zh-CN" dirty="0"/>
          </a:p>
          <a:p>
            <a:r>
              <a:rPr kumimoji="1" lang="en-US" altLang="zh-CN" dirty="0" smtClean="0"/>
              <a:t> </a:t>
            </a:r>
            <a:r>
              <a:rPr kumimoji="1" lang="en-US" altLang="zh-CN" dirty="0" smtClean="0">
                <a:solidFill>
                  <a:schemeClr val="accent5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Spontaneous symmetry breaking</a:t>
            </a:r>
            <a:r>
              <a:rPr kumimoji="1" lang="zh-CN" altLang="en-US" dirty="0" smtClean="0">
                <a:solidFill>
                  <a:schemeClr val="accent5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1" lang="zh-CN" altLang="en-US" dirty="0" smtClean="0"/>
              <a:t>（</a:t>
            </a:r>
            <a:r>
              <a:rPr kumimoji="1" lang="en-US" altLang="zh-CN" dirty="0" smtClean="0"/>
              <a:t>e.g. </a:t>
            </a:r>
            <a:r>
              <a:rPr kumimoji="1" lang="zh-CN" altLang="en-US" dirty="0" smtClean="0"/>
              <a:t>宏观量子效应）</a:t>
            </a:r>
            <a:r>
              <a:rPr kumimoji="1" lang="en-US" altLang="zh-CN" dirty="0" smtClean="0"/>
              <a:t> 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 </a:t>
            </a:r>
            <a:r>
              <a:rPr kumimoji="1" lang="en-US" altLang="zh-CN" dirty="0" smtClean="0"/>
              <a:t> </a:t>
            </a:r>
            <a:r>
              <a:rPr kumimoji="1" lang="en-US" altLang="zh-CN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L</a:t>
            </a:r>
            <a:r>
              <a:rPr kumimoji="1" lang="en-US" altLang="zh-CN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ong-range entanglement/topological order? </a:t>
            </a:r>
            <a:r>
              <a:rPr kumimoji="1" lang="en-US" altLang="zh-CN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(</a:t>
            </a:r>
            <a:r>
              <a:rPr kumimoji="1" lang="en-US" altLang="zh-CN" dirty="0" err="1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X.G.Wen</a:t>
            </a:r>
            <a:r>
              <a:rPr kumimoji="1" lang="en-US" altLang="zh-CN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, </a:t>
            </a:r>
            <a:r>
              <a:rPr kumimoji="1" lang="mr-IN" altLang="zh-CN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…</a:t>
            </a:r>
            <a:r>
              <a:rPr kumimoji="1" lang="en-US" altLang="zh-CN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) </a:t>
            </a:r>
            <a:endParaRPr kumimoji="1" lang="zh-CN" altLang="en-US" dirty="0">
              <a:solidFill>
                <a:srgbClr val="C0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56546" y="2619703"/>
            <a:ext cx="9526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Berry phase             topology         novel quantum </a:t>
            </a:r>
            <a:r>
              <a:rPr kumimoji="1" lang="en-US" altLang="zh-CN" sz="2800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effect</a:t>
            </a:r>
            <a:endParaRPr kumimoji="1" lang="zh-CN" altLang="en-US" sz="2800" dirty="0">
              <a:solidFill>
                <a:srgbClr val="C0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5" name="左箭头 4"/>
          <p:cNvSpPr/>
          <p:nvPr/>
        </p:nvSpPr>
        <p:spPr>
          <a:xfrm>
            <a:off x="4159795" y="2817813"/>
            <a:ext cx="425450" cy="127000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5609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10"/>
          <p:cNvPicPr>
            <a:picLocks noChangeAspect="1" noChangeArrowheads="1"/>
          </p:cNvPicPr>
          <p:nvPr/>
        </p:nvPicPr>
        <p:blipFill>
          <a:blip r:embed="rId4" cstate="print"/>
          <a:srcRect t="1573" r="-3571"/>
          <a:stretch>
            <a:fillRect/>
          </a:stretch>
        </p:blipFill>
        <p:spPr bwMode="auto">
          <a:xfrm>
            <a:off x="731106" y="827362"/>
            <a:ext cx="2414516" cy="2819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3132359" y="1837142"/>
            <a:ext cx="6048546" cy="400110"/>
          </a:xfrm>
          <a:prstGeom prst="rect">
            <a:avLst/>
          </a:prstGeom>
          <a:noFill/>
          <a:ln>
            <a:noFill/>
          </a:ln>
          <a:effectLst>
            <a:outerShdw blurRad="746125" dist="38100" dir="2700000" algn="tl" rotWithShape="0">
              <a:srgbClr val="000000">
                <a:alpha val="43000"/>
              </a:srgbClr>
            </a:outerShdw>
          </a:effectLst>
          <a:extLst/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  <a:latin typeface="Comic Sans MS" charset="0"/>
              </a:rPr>
              <a:t>Non-trivial Berry phase: Phase </a:t>
            </a:r>
            <a:r>
              <a:rPr lang="en-US" altLang="zh-CN" sz="2000" dirty="0">
                <a:solidFill>
                  <a:srgbClr val="FF0000"/>
                </a:solidFill>
                <a:latin typeface="Comic Sans MS" charset="0"/>
              </a:rPr>
              <a:t>string </a:t>
            </a:r>
            <a:r>
              <a:rPr lang="en-US" altLang="zh-CN" sz="2000" dirty="0" smtClean="0">
                <a:solidFill>
                  <a:srgbClr val="FF0000"/>
                </a:solidFill>
                <a:latin typeface="Comic Sans MS" charset="0"/>
              </a:rPr>
              <a:t>effect</a:t>
            </a:r>
            <a:endParaRPr lang="en-US" altLang="zh-CN" sz="2000" dirty="0">
              <a:solidFill>
                <a:srgbClr val="FF0000"/>
              </a:solidFill>
              <a:latin typeface="Comic Sans MS" charset="0"/>
            </a:endParaRPr>
          </a:p>
        </p:txBody>
      </p:sp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6447428"/>
              </p:ext>
            </p:extLst>
          </p:nvPr>
        </p:nvGraphicFramePr>
        <p:xfrm>
          <a:off x="4343948" y="2422662"/>
          <a:ext cx="3240360" cy="954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9" name="公式" r:id="rId5" imgW="1701800" imgH="520700" progId="Equation.3">
                  <p:embed/>
                </p:oleObj>
              </mc:Choice>
              <mc:Fallback>
                <p:oleObj name="公式" r:id="rId5" imgW="17018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948" y="2422662"/>
                        <a:ext cx="3240360" cy="9542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图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9578" y="1154437"/>
            <a:ext cx="4248472" cy="2269732"/>
          </a:xfrm>
          <a:prstGeom prst="rect">
            <a:avLst/>
          </a:prstGeom>
        </p:spPr>
      </p:pic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2191889" y="6308503"/>
            <a:ext cx="763382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742950" indent="-28575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11430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16002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20574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r>
              <a:rPr lang="en-US" altLang="zh-CN" sz="1600" dirty="0">
                <a:solidFill>
                  <a:schemeClr val="tx1"/>
                </a:solidFill>
                <a:latin typeface="+mn-ea"/>
                <a:ea typeface="+mn-ea"/>
              </a:rPr>
              <a:t>D.N. Sheng,  Y.C. Chen, ZYW,  PRL (</a:t>
            </a:r>
            <a:r>
              <a:rPr lang="en-US" altLang="zh-CN" sz="1600" dirty="0" smtClean="0">
                <a:solidFill>
                  <a:schemeClr val="tx1"/>
                </a:solidFill>
                <a:latin typeface="+mn-ea"/>
                <a:ea typeface="+mn-ea"/>
              </a:rPr>
              <a:t>1996);  </a:t>
            </a:r>
            <a:r>
              <a:rPr lang="en-US" altLang="zh-CN" sz="1600" dirty="0" smtClean="0">
                <a:latin typeface="+mn-ea"/>
                <a:ea typeface="+mn-ea"/>
              </a:rPr>
              <a:t>K. Wu, ZYW,  J. </a:t>
            </a:r>
            <a:r>
              <a:rPr lang="en-US" altLang="zh-CN" sz="1600" dirty="0" err="1" smtClean="0">
                <a:latin typeface="+mn-ea"/>
                <a:ea typeface="+mn-ea"/>
              </a:rPr>
              <a:t>Zaanen</a:t>
            </a:r>
            <a:r>
              <a:rPr lang="en-US" altLang="zh-CN" sz="1600" dirty="0" smtClean="0">
                <a:latin typeface="+mn-ea"/>
                <a:ea typeface="+mn-ea"/>
              </a:rPr>
              <a:t>, PRB  (2008);   ........</a:t>
            </a:r>
            <a:endParaRPr lang="zh-CN" altLang="en-US" sz="1600" dirty="0">
              <a:latin typeface="+mn-ea"/>
              <a:ea typeface="+mn-ea"/>
            </a:endParaRPr>
          </a:p>
          <a:p>
            <a:endParaRPr lang="zh-CN" altLang="en-US" sz="1600" dirty="0">
              <a:solidFill>
                <a:srgbClr val="3366FF"/>
              </a:solidFill>
              <a:latin typeface="+mn-ea"/>
              <a:ea typeface="+mn-ea"/>
            </a:endParaRPr>
          </a:p>
        </p:txBody>
      </p:sp>
      <p:graphicFrame>
        <p:nvGraphicFramePr>
          <p:cNvPr id="18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9685770"/>
              </p:ext>
            </p:extLst>
          </p:nvPr>
        </p:nvGraphicFramePr>
        <p:xfrm>
          <a:off x="3937821" y="1241152"/>
          <a:ext cx="3646487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0" name="公式" r:id="rId8" imgW="2006600" imgH="368300" progId="Equation.3">
                  <p:embed/>
                </p:oleObj>
              </mc:Choice>
              <mc:Fallback>
                <p:oleObj name="公式" r:id="rId8" imgW="20066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7821" y="1241152"/>
                        <a:ext cx="3646487" cy="668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655260" y="303015"/>
            <a:ext cx="133205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kumimoji="1" lang="en-US" altLang="zh-CN" sz="3200" dirty="0" smtClean="0">
                <a:solidFill>
                  <a:srgbClr val="000090"/>
                </a:solidFill>
                <a:latin typeface="Comic Sans MS" charset="0"/>
                <a:ea typeface="Comic Sans MS" charset="0"/>
                <a:cs typeface="Comic Sans MS" charset="0"/>
              </a:rPr>
              <a:t>t-J </a:t>
            </a:r>
            <a:r>
              <a:rPr kumimoji="1" lang="en-US" altLang="zh-CN" sz="3200" dirty="0">
                <a:solidFill>
                  <a:srgbClr val="000090"/>
                </a:solidFill>
                <a:latin typeface="Comic Sans MS" charset="0"/>
                <a:ea typeface="Comic Sans MS" charset="0"/>
                <a:cs typeface="Comic Sans MS" charset="0"/>
              </a:rPr>
              <a:t>model</a:t>
            </a:r>
            <a:r>
              <a:rPr kumimoji="1" lang="en-US" altLang="zh-CN" sz="3200" dirty="0" smtClean="0">
                <a:solidFill>
                  <a:srgbClr val="000090"/>
                </a:solidFill>
                <a:latin typeface="Comic Sans MS" charset="0"/>
                <a:ea typeface="Comic Sans MS" charset="0"/>
                <a:cs typeface="Comic Sans MS" charset="0"/>
              </a:rPr>
              <a:t>:    A standard model for strong correlation   </a:t>
            </a:r>
            <a:endParaRPr kumimoji="1" lang="en-US" altLang="zh-CN" sz="3200" dirty="0">
              <a:solidFill>
                <a:srgbClr val="00009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43552" y="3807227"/>
            <a:ext cx="6737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Quantum memory </a:t>
            </a:r>
            <a:r>
              <a:rPr lang="en-US" altLang="zh-CN" sz="2400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protected by the Mott gap </a:t>
            </a:r>
            <a:r>
              <a:rPr kumimoji="1" lang="en-US" altLang="zh-CN" sz="2400" dirty="0" smtClean="0">
                <a:solidFill>
                  <a:srgbClr val="C00000"/>
                </a:solidFill>
              </a:rPr>
              <a:t>!</a:t>
            </a:r>
            <a:endParaRPr kumimoji="1"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03624" y="4616316"/>
            <a:ext cx="76175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dirty="0" smtClean="0">
                <a:solidFill>
                  <a:schemeClr val="accent5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                     量子相位干涉</a:t>
            </a:r>
            <a:r>
              <a:rPr kumimoji="1" lang="zh-CN" altLang="en-US" sz="2400" dirty="0">
                <a:solidFill>
                  <a:schemeClr val="accent5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与长程</a:t>
            </a:r>
            <a:r>
              <a:rPr kumimoji="1" lang="zh-CN" altLang="en-US" sz="2400" dirty="0" smtClean="0">
                <a:solidFill>
                  <a:schemeClr val="accent5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纠缠</a:t>
            </a:r>
            <a:endParaRPr kumimoji="1" lang="zh-CN" altLang="en-US" sz="2400" dirty="0">
              <a:solidFill>
                <a:schemeClr val="accent5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endParaRPr kumimoji="1" lang="en-US" altLang="zh-CN" sz="2400" dirty="0" smtClean="0">
              <a:solidFill>
                <a:schemeClr val="accent5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kumimoji="1" lang="en-US" altLang="zh-CN" sz="2400" dirty="0" smtClean="0">
                <a:solidFill>
                  <a:schemeClr val="accent5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Novel and complex phenomenon in high-Tc </a:t>
            </a:r>
            <a:r>
              <a:rPr kumimoji="1" lang="en-US" altLang="zh-CN" sz="2400" dirty="0" err="1" smtClean="0">
                <a:solidFill>
                  <a:schemeClr val="accent5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cuprates</a:t>
            </a:r>
            <a:r>
              <a:rPr kumimoji="1" lang="zh-CN" altLang="en-US" sz="2400" dirty="0" smtClean="0">
                <a:solidFill>
                  <a:schemeClr val="accent5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？</a:t>
            </a:r>
            <a:endParaRPr kumimoji="1" lang="en-US" altLang="zh-CN" sz="2400" dirty="0" smtClean="0">
              <a:solidFill>
                <a:schemeClr val="accent5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180905" y="4187047"/>
            <a:ext cx="1813692" cy="1900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直线箭头连接符 12"/>
          <p:cNvCxnSpPr/>
          <p:nvPr/>
        </p:nvCxnSpPr>
        <p:spPr bwMode="auto">
          <a:xfrm flipV="1">
            <a:off x="10153650" y="3462598"/>
            <a:ext cx="3816" cy="575461"/>
          </a:xfrm>
          <a:prstGeom prst="straightConnector1">
            <a:avLst/>
          </a:prstGeom>
          <a:solidFill>
            <a:srgbClr val="BBE0E3"/>
          </a:solidFill>
          <a:ln w="44450" cap="flat" cmpd="sng" algn="ctr">
            <a:solidFill>
              <a:srgbClr val="FF000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" name="椭圆 7"/>
          <p:cNvSpPr/>
          <p:nvPr/>
        </p:nvSpPr>
        <p:spPr>
          <a:xfrm>
            <a:off x="6680200" y="1345538"/>
            <a:ext cx="336550" cy="330200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341109" y="3512388"/>
            <a:ext cx="9268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duality</a:t>
            </a:r>
            <a:endParaRPr kumimoji="1" lang="zh-CN" altLang="en-US" sz="2000" dirty="0">
              <a:solidFill>
                <a:srgbClr val="C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9" name="直线箭头连接符 18"/>
          <p:cNvCxnSpPr/>
          <p:nvPr/>
        </p:nvCxnSpPr>
        <p:spPr bwMode="auto">
          <a:xfrm flipH="1" flipV="1">
            <a:off x="4582166" y="5047727"/>
            <a:ext cx="8884" cy="413312"/>
          </a:xfrm>
          <a:prstGeom prst="straightConnector1">
            <a:avLst/>
          </a:prstGeom>
          <a:solidFill>
            <a:srgbClr val="BBE0E3"/>
          </a:solidFill>
          <a:ln w="44450" cap="flat" cmpd="sng" algn="ctr">
            <a:solidFill>
              <a:srgbClr val="FF000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707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/>
      <p:bldP spid="17" grpId="0"/>
      <p:bldP spid="5" grpId="0"/>
      <p:bldP spid="8" grpId="0" animBg="1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1" y="371168"/>
            <a:ext cx="2081213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2059682" y="2681520"/>
            <a:ext cx="15128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1pPr>
            <a:lvl2pPr marL="742950" indent="-28575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2pPr>
            <a:lvl3pPr marL="11430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3pPr>
            <a:lvl4pPr marL="16002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4pPr>
            <a:lvl5pPr marL="20574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9pPr>
          </a:lstStyle>
          <a:p>
            <a:r>
              <a:rPr kumimoji="0" lang="en-US" altLang="zh-CN" sz="1400"/>
              <a:t>Heisenberg model</a:t>
            </a:r>
            <a:endParaRPr kumimoji="0" lang="zh-CN" altLang="en-US" sz="1400" dirty="0"/>
          </a:p>
        </p:txBody>
      </p:sp>
      <p:graphicFrame>
        <p:nvGraphicFramePr>
          <p:cNvPr id="54287" name="对象 4"/>
          <p:cNvGraphicFramePr>
            <a:graphicFrameLocks noChangeAspect="1"/>
          </p:cNvGraphicFramePr>
          <p:nvPr>
            <p:extLst/>
          </p:nvPr>
        </p:nvGraphicFramePr>
        <p:xfrm>
          <a:off x="4569991" y="865979"/>
          <a:ext cx="1820862" cy="941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公式" r:id="rId5" imgW="1422400" imgH="736600" progId="Equation.3">
                  <p:embed/>
                </p:oleObj>
              </mc:Choice>
              <mc:Fallback>
                <p:oleObj name="公式" r:id="rId5" imgW="1422400" imgH="736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9991" y="865979"/>
                        <a:ext cx="1820862" cy="941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803221" y="1845074"/>
            <a:ext cx="12666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local moment</a:t>
            </a:r>
            <a:endParaRPr kumimoji="1" lang="zh-CN" altLang="en-US" sz="1400" dirty="0">
              <a:solidFill>
                <a:srgbClr val="C0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21" name="TextBox 9"/>
          <p:cNvSpPr txBox="1">
            <a:spLocks noChangeArrowheads="1"/>
          </p:cNvSpPr>
          <p:nvPr/>
        </p:nvSpPr>
        <p:spPr bwMode="auto">
          <a:xfrm>
            <a:off x="7248129" y="2619608"/>
            <a:ext cx="23383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/>
              <a:t> doped Mott insulator</a:t>
            </a:r>
            <a:endParaRPr lang="zh-CN" altLang="en-US" dirty="0"/>
          </a:p>
        </p:txBody>
      </p:sp>
      <p:pic>
        <p:nvPicPr>
          <p:cNvPr id="22" name="Picture 10"/>
          <p:cNvPicPr>
            <a:picLocks noChangeAspect="1" noChangeArrowheads="1"/>
          </p:cNvPicPr>
          <p:nvPr/>
        </p:nvPicPr>
        <p:blipFill>
          <a:blip r:embed="rId7" cstate="print"/>
          <a:srcRect t="1573" r="-3571"/>
          <a:stretch>
            <a:fillRect/>
          </a:stretch>
        </p:blipFill>
        <p:spPr bwMode="auto">
          <a:xfrm>
            <a:off x="7104113" y="188640"/>
            <a:ext cx="2071687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14"/>
          <p:cNvSpPr txBox="1">
            <a:spLocks noChangeArrowheads="1"/>
          </p:cNvSpPr>
          <p:nvPr/>
        </p:nvSpPr>
        <p:spPr bwMode="auto">
          <a:xfrm>
            <a:off x="9220899" y="2242009"/>
            <a:ext cx="11448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/>
              <a:t>t-J model</a:t>
            </a:r>
            <a:endParaRPr lang="zh-CN" altLang="en-US" dirty="0"/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144549" y="3248368"/>
            <a:ext cx="750917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1pPr>
            <a:lvl2pPr marL="742950" indent="-28575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2pPr>
            <a:lvl3pPr marL="11430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3pPr>
            <a:lvl4pPr marL="16002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4pPr>
            <a:lvl5pPr marL="20574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9pPr>
          </a:lstStyle>
          <a:p>
            <a:r>
              <a:rPr kumimoji="0" lang="en-US" altLang="zh-CN" sz="4000" dirty="0">
                <a:solidFill>
                  <a:srgbClr val="0000CC"/>
                </a:solidFill>
              </a:rPr>
              <a:t>      </a:t>
            </a:r>
            <a:r>
              <a:rPr kumimoji="0" lang="en-US" altLang="zh-CN" sz="2800" dirty="0">
                <a:solidFill>
                  <a:srgbClr val="0000CC"/>
                </a:solidFill>
              </a:rPr>
              <a:t>Anderson’s RVB theory:     </a:t>
            </a:r>
            <a:r>
              <a:rPr kumimoji="0" lang="en-US" altLang="zh-CN" sz="2800" dirty="0">
                <a:solidFill>
                  <a:srgbClr val="FF0000"/>
                </a:solidFill>
              </a:rPr>
              <a:t>no pairing glue    </a:t>
            </a:r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5"/>
          <a:stretch>
            <a:fillRect/>
          </a:stretch>
        </p:blipFill>
        <p:spPr bwMode="auto">
          <a:xfrm>
            <a:off x="5436568" y="4084773"/>
            <a:ext cx="4493641" cy="2078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10"/>
          <p:cNvSpPr txBox="1">
            <a:spLocks noChangeArrowheads="1"/>
          </p:cNvSpPr>
          <p:nvPr/>
        </p:nvSpPr>
        <p:spPr bwMode="auto">
          <a:xfrm>
            <a:off x="5565758" y="6201328"/>
            <a:ext cx="13890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1pPr>
            <a:lvl2pPr marL="742950" indent="-28575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2pPr>
            <a:lvl3pPr marL="11430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3pPr>
            <a:lvl4pPr marL="16002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4pPr>
            <a:lvl5pPr marL="20574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9pPr>
          </a:lstStyle>
          <a:p>
            <a:r>
              <a:rPr kumimoji="0" lang="en-US" altLang="zh-CN" dirty="0"/>
              <a:t>Half-filling:</a:t>
            </a:r>
          </a:p>
          <a:p>
            <a:r>
              <a:rPr kumimoji="0" lang="en-US" altLang="zh-CN" dirty="0"/>
              <a:t>Mott-RVB insulator</a:t>
            </a:r>
            <a:endParaRPr kumimoji="0" lang="zh-CN" altLang="en-US" dirty="0"/>
          </a:p>
        </p:txBody>
      </p:sp>
      <p:sp>
        <p:nvSpPr>
          <p:cNvPr id="25" name="TextBox 11"/>
          <p:cNvSpPr txBox="1">
            <a:spLocks noChangeArrowheads="1"/>
          </p:cNvSpPr>
          <p:nvPr/>
        </p:nvSpPr>
        <p:spPr bwMode="auto">
          <a:xfrm>
            <a:off x="8297482" y="6168809"/>
            <a:ext cx="11892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1pPr>
            <a:lvl2pPr marL="742950" indent="-28575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2pPr>
            <a:lvl3pPr marL="11430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3pPr>
            <a:lvl4pPr marL="16002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4pPr>
            <a:lvl5pPr marL="20574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9pPr>
          </a:lstStyle>
          <a:p>
            <a:r>
              <a:rPr kumimoji="0" lang="en-US" altLang="zh-CN" dirty="0"/>
              <a:t>doping:</a:t>
            </a:r>
          </a:p>
          <a:p>
            <a:r>
              <a:rPr kumimoji="0" lang="en-US" altLang="zh-CN" dirty="0"/>
              <a:t>Superconductor</a:t>
            </a:r>
            <a:endParaRPr kumimoji="0" lang="zh-CN" altLang="en-US" dirty="0"/>
          </a:p>
        </p:txBody>
      </p:sp>
      <p:pic>
        <p:nvPicPr>
          <p:cNvPr id="26" name="图片 17" descr="1977a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993" y="3318750"/>
            <a:ext cx="1009650" cy="1428750"/>
          </a:xfrm>
          <a:prstGeom prst="rect">
            <a:avLst/>
          </a:prstGeom>
          <a:noFill/>
          <a:ln>
            <a:noFill/>
          </a:ln>
          <a:effectLst>
            <a:outerShdw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70"/>
          <p:cNvSpPr>
            <a:spLocks noChangeArrowheads="1"/>
          </p:cNvSpPr>
          <p:nvPr/>
        </p:nvSpPr>
        <p:spPr bwMode="auto">
          <a:xfrm>
            <a:off x="2090480" y="5765489"/>
            <a:ext cx="18064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1pPr>
            <a:lvl2pPr marL="742950" indent="-28575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2pPr>
            <a:lvl3pPr marL="11430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3pPr>
            <a:lvl4pPr marL="16002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4pPr>
            <a:lvl5pPr marL="20574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>
                <a:solidFill>
                  <a:srgbClr val="FF9900"/>
                </a:solidFill>
              </a:rPr>
              <a:t>Science, </a:t>
            </a:r>
            <a:r>
              <a:rPr lang="en-US" altLang="zh-CN" b="1">
                <a:solidFill>
                  <a:srgbClr val="FF9900"/>
                </a:solidFill>
              </a:rPr>
              <a:t>235</a:t>
            </a:r>
            <a:r>
              <a:rPr lang="en-US" altLang="zh-CN">
                <a:solidFill>
                  <a:srgbClr val="FF9900"/>
                </a:solidFill>
              </a:rPr>
              <a:t>, 1196 (1987)</a:t>
            </a:r>
          </a:p>
        </p:txBody>
      </p:sp>
      <p:graphicFrame>
        <p:nvGraphicFramePr>
          <p:cNvPr id="28" name="对象 27"/>
          <p:cNvGraphicFramePr>
            <a:graphicFrameLocks noChangeAspect="1"/>
          </p:cNvGraphicFramePr>
          <p:nvPr>
            <p:extLst/>
          </p:nvPr>
        </p:nvGraphicFramePr>
        <p:xfrm>
          <a:off x="2142756" y="5196801"/>
          <a:ext cx="1761570" cy="4014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Equation" r:id="rId10" imgW="1167893" imgH="266584" progId="Equation.DSMT4">
                  <p:embed/>
                </p:oleObj>
              </mc:Choice>
              <mc:Fallback>
                <p:oleObj name="Equation" r:id="rId10" imgW="1167893" imgH="26658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2756" y="5196801"/>
                        <a:ext cx="1761570" cy="4014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7161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4" grpId="0"/>
      <p:bldP spid="25" grpId="0"/>
      <p:bldP spid="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ext Box 4"/>
          <p:cNvSpPr txBox="1">
            <a:spLocks noChangeArrowheads="1"/>
          </p:cNvSpPr>
          <p:nvPr/>
        </p:nvSpPr>
        <p:spPr bwMode="auto">
          <a:xfrm>
            <a:off x="1030802" y="249626"/>
            <a:ext cx="375622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1pPr>
            <a:lvl2pPr marL="742950" indent="-28575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2pPr>
            <a:lvl3pPr marL="11430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3pPr>
            <a:lvl4pPr marL="16002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4pPr>
            <a:lvl5pPr marL="20574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9pPr>
          </a:lstStyle>
          <a:p>
            <a:r>
              <a:rPr kumimoji="0" lang="en-US" altLang="zh-CN" sz="4000" dirty="0">
                <a:solidFill>
                  <a:srgbClr val="0000CC"/>
                </a:solidFill>
              </a:rPr>
              <a:t>      </a:t>
            </a:r>
            <a:r>
              <a:rPr kumimoji="0" lang="en-US" altLang="zh-CN" sz="2000" dirty="0">
                <a:solidFill>
                  <a:srgbClr val="0000CC"/>
                </a:solidFill>
              </a:rPr>
              <a:t>Anderson’s RVB theory    </a:t>
            </a:r>
          </a:p>
        </p:txBody>
      </p:sp>
      <p:pic>
        <p:nvPicPr>
          <p:cNvPr id="6041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5"/>
          <a:stretch>
            <a:fillRect/>
          </a:stretch>
        </p:blipFill>
        <p:spPr bwMode="auto">
          <a:xfrm>
            <a:off x="5375921" y="315945"/>
            <a:ext cx="4493641" cy="2078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TextBox 10"/>
          <p:cNvSpPr txBox="1">
            <a:spLocks noChangeArrowheads="1"/>
          </p:cNvSpPr>
          <p:nvPr/>
        </p:nvSpPr>
        <p:spPr bwMode="auto">
          <a:xfrm>
            <a:off x="5885500" y="2414034"/>
            <a:ext cx="13890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1pPr>
            <a:lvl2pPr marL="742950" indent="-28575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2pPr>
            <a:lvl3pPr marL="11430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3pPr>
            <a:lvl4pPr marL="16002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4pPr>
            <a:lvl5pPr marL="20574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9pPr>
          </a:lstStyle>
          <a:p>
            <a:r>
              <a:rPr kumimoji="0" lang="en-US" altLang="zh-CN" dirty="0"/>
              <a:t>Half-filling:</a:t>
            </a:r>
          </a:p>
          <a:p>
            <a:r>
              <a:rPr kumimoji="0" lang="en-US" altLang="zh-CN" dirty="0"/>
              <a:t>Mott-RVB insulator</a:t>
            </a:r>
            <a:endParaRPr kumimoji="0" lang="zh-CN" altLang="en-US" dirty="0"/>
          </a:p>
        </p:txBody>
      </p:sp>
      <p:sp>
        <p:nvSpPr>
          <p:cNvPr id="60421" name="TextBox 11"/>
          <p:cNvSpPr txBox="1">
            <a:spLocks noChangeArrowheads="1"/>
          </p:cNvSpPr>
          <p:nvPr/>
        </p:nvSpPr>
        <p:spPr bwMode="auto">
          <a:xfrm>
            <a:off x="8258005" y="2423657"/>
            <a:ext cx="11892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1pPr>
            <a:lvl2pPr marL="742950" indent="-28575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2pPr>
            <a:lvl3pPr marL="11430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3pPr>
            <a:lvl4pPr marL="16002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4pPr>
            <a:lvl5pPr marL="20574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9pPr>
          </a:lstStyle>
          <a:p>
            <a:r>
              <a:rPr kumimoji="0" lang="en-US" altLang="zh-CN" dirty="0"/>
              <a:t>doping:</a:t>
            </a:r>
          </a:p>
          <a:p>
            <a:r>
              <a:rPr kumimoji="0" lang="en-US" altLang="zh-CN" dirty="0"/>
              <a:t>Superconductor</a:t>
            </a:r>
            <a:endParaRPr kumimoji="0" lang="zh-CN" altLang="en-US" dirty="0"/>
          </a:p>
        </p:txBody>
      </p:sp>
      <p:sp>
        <p:nvSpPr>
          <p:cNvPr id="60423" name="Rectangle 70"/>
          <p:cNvSpPr>
            <a:spLocks noChangeArrowheads="1"/>
          </p:cNvSpPr>
          <p:nvPr/>
        </p:nvSpPr>
        <p:spPr bwMode="auto">
          <a:xfrm>
            <a:off x="2189314" y="1739816"/>
            <a:ext cx="18064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1pPr>
            <a:lvl2pPr marL="742950" indent="-28575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2pPr>
            <a:lvl3pPr marL="11430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3pPr>
            <a:lvl4pPr marL="16002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4pPr>
            <a:lvl5pPr marL="20574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>
                <a:solidFill>
                  <a:srgbClr val="FF9900"/>
                </a:solidFill>
              </a:rPr>
              <a:t>Science, </a:t>
            </a:r>
            <a:r>
              <a:rPr lang="en-US" altLang="zh-CN" b="1">
                <a:solidFill>
                  <a:srgbClr val="FF9900"/>
                </a:solidFill>
              </a:rPr>
              <a:t>235</a:t>
            </a:r>
            <a:r>
              <a:rPr lang="en-US" altLang="zh-CN">
                <a:solidFill>
                  <a:srgbClr val="FF9900"/>
                </a:solidFill>
              </a:rPr>
              <a:t>, 1196 (1987)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313" y="3838206"/>
            <a:ext cx="4679950" cy="142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/>
          <p:nvPr/>
        </p:nvSpPr>
        <p:spPr>
          <a:xfrm>
            <a:off x="1831886" y="3140969"/>
            <a:ext cx="8584594" cy="28803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2019328" y="3417214"/>
            <a:ext cx="47098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1pPr>
            <a:lvl2pPr marL="742950" indent="-28575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2pPr>
            <a:lvl3pPr marL="11430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3pPr>
            <a:lvl4pPr marL="16002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4pPr>
            <a:lvl5pPr marL="2057400" indent="-228600"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000000"/>
                </a:solidFill>
                <a:latin typeface="Gill Sans" charset="0"/>
                <a:ea typeface="Heiti SC Light" charset="-122"/>
                <a:sym typeface="Gill Sans" charset="0"/>
              </a:defRPr>
            </a:lvl9pPr>
          </a:lstStyle>
          <a:p>
            <a:r>
              <a:rPr kumimoji="0" lang="en-US" altLang="zh-CN" sz="2000" dirty="0">
                <a:solidFill>
                  <a:srgbClr val="C00000"/>
                </a:solidFill>
              </a:rPr>
              <a:t>New ground-state:</a:t>
            </a:r>
            <a:r>
              <a:rPr kumimoji="0" lang="zh-CN" altLang="en-US" sz="2000" dirty="0">
                <a:solidFill>
                  <a:srgbClr val="C00000"/>
                </a:solidFill>
              </a:rPr>
              <a:t>    </a:t>
            </a:r>
            <a:r>
              <a:rPr kumimoji="0" lang="en-US" altLang="zh-CN" sz="2000" dirty="0">
                <a:solidFill>
                  <a:srgbClr val="C00000"/>
                </a:solidFill>
              </a:rPr>
              <a:t>Two</a:t>
            </a:r>
            <a:r>
              <a:rPr kumimoji="0" lang="zh-CN" altLang="en-US" sz="2000" dirty="0">
                <a:solidFill>
                  <a:srgbClr val="C00000"/>
                </a:solidFill>
              </a:rPr>
              <a:t>-</a:t>
            </a:r>
            <a:r>
              <a:rPr kumimoji="0" lang="en-US" altLang="zh-CN" sz="2000" dirty="0">
                <a:solidFill>
                  <a:srgbClr val="C00000"/>
                </a:solidFill>
              </a:rPr>
              <a:t>component</a:t>
            </a:r>
            <a:r>
              <a:rPr kumimoji="0" lang="zh-CN" altLang="en-US" sz="2000" dirty="0">
                <a:solidFill>
                  <a:srgbClr val="C00000"/>
                </a:solidFill>
              </a:rPr>
              <a:t> </a:t>
            </a:r>
            <a:r>
              <a:rPr kumimoji="0" lang="en-US" altLang="zh-CN" sz="2000" dirty="0">
                <a:solidFill>
                  <a:srgbClr val="C00000"/>
                </a:solidFill>
              </a:rPr>
              <a:t>RVB</a:t>
            </a:r>
            <a:r>
              <a:rPr kumimoji="0" lang="zh-CN" altLang="en-US" sz="2000" dirty="0">
                <a:solidFill>
                  <a:srgbClr val="C00000"/>
                </a:solidFill>
              </a:rPr>
              <a:t>  </a:t>
            </a:r>
            <a:endParaRPr kumimoji="0" lang="en-US" altLang="zh-CN" sz="2000" dirty="0">
              <a:solidFill>
                <a:srgbClr val="C0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9041" y="5245794"/>
            <a:ext cx="1250401" cy="565657"/>
          </a:xfrm>
          <a:prstGeom prst="rect">
            <a:avLst/>
          </a:prstGeom>
        </p:spPr>
      </p:pic>
      <p:graphicFrame>
        <p:nvGraphicFramePr>
          <p:cNvPr id="18" name="对象 17"/>
          <p:cNvGraphicFramePr>
            <a:graphicFrameLocks noChangeAspect="1"/>
          </p:cNvGraphicFramePr>
          <p:nvPr>
            <p:extLst/>
          </p:nvPr>
        </p:nvGraphicFramePr>
        <p:xfrm>
          <a:off x="2241590" y="1171128"/>
          <a:ext cx="1761570" cy="4014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Equation" r:id="rId7" imgW="1167893" imgH="266584" progId="Equation.DSMT4">
                  <p:embed/>
                </p:oleObj>
              </mc:Choice>
              <mc:Fallback>
                <p:oleObj name="Equation" r:id="rId7" imgW="1167893" imgH="26658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1590" y="1171128"/>
                        <a:ext cx="1761570" cy="4014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/>
          <p:cNvSpPr/>
          <p:nvPr/>
        </p:nvSpPr>
        <p:spPr>
          <a:xfrm>
            <a:off x="2241590" y="6354446"/>
            <a:ext cx="44390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ZYW,   NJP</a:t>
            </a:r>
            <a:r>
              <a:rPr lang="zh-CN" altLang="en-US" dirty="0"/>
              <a:t> </a:t>
            </a:r>
            <a:r>
              <a:rPr lang="en-US" altLang="zh-CN" dirty="0"/>
              <a:t>(2011),  Y. Ma, ZYW, NJP (2014)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57118" y="3340482"/>
            <a:ext cx="2407949" cy="2522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文本框 1"/>
          <p:cNvSpPr txBox="1"/>
          <p:nvPr/>
        </p:nvSpPr>
        <p:spPr>
          <a:xfrm>
            <a:off x="2857204" y="5271515"/>
            <a:ext cx="16337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/>
              <a:t>New sign structure</a:t>
            </a:r>
            <a:endParaRPr kumimoji="1" lang="zh-CN" altLang="en-US" sz="1400" dirty="0"/>
          </a:p>
        </p:txBody>
      </p:sp>
      <p:cxnSp>
        <p:nvCxnSpPr>
          <p:cNvPr id="6" name="直线连接符 5"/>
          <p:cNvCxnSpPr/>
          <p:nvPr/>
        </p:nvCxnSpPr>
        <p:spPr bwMode="auto">
          <a:xfrm flipV="1">
            <a:off x="3489391" y="5013176"/>
            <a:ext cx="0" cy="256406"/>
          </a:xfrm>
          <a:prstGeom prst="line">
            <a:avLst/>
          </a:prstGeom>
          <a:solidFill>
            <a:srgbClr val="BBE0E3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98800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4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1794606" y="103873"/>
            <a:ext cx="738249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Spin-</a:t>
            </a:r>
            <a:r>
              <a:rPr lang="en-US" altLang="zh-CN" sz="2000" dirty="0" err="1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rotons</a:t>
            </a:r>
            <a:r>
              <a:rPr lang="en-US" altLang="zh-CN" sz="2000" dirty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 new elementary</a:t>
            </a:r>
            <a:r>
              <a:rPr lang="zh-CN" altLang="en-US" sz="2000" dirty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US" altLang="zh-CN" sz="2000" dirty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excitations in SC</a:t>
            </a:r>
            <a:r>
              <a:rPr lang="zh-CN" altLang="en-US" sz="2000" dirty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US" altLang="zh-CN" sz="2000" dirty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phase</a:t>
            </a:r>
          </a:p>
        </p:txBody>
      </p:sp>
      <p:pic>
        <p:nvPicPr>
          <p:cNvPr id="7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0012" y="2182454"/>
            <a:ext cx="4772877" cy="3566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439682"/>
              </p:ext>
            </p:extLst>
          </p:nvPr>
        </p:nvGraphicFramePr>
        <p:xfrm>
          <a:off x="9803464" y="4335497"/>
          <a:ext cx="841062" cy="669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Equation" r:id="rId5" imgW="558558" imgH="444307" progId="Equation.3">
                  <p:embed/>
                </p:oleObj>
              </mc:Choice>
              <mc:Fallback>
                <p:oleObj name="Equation" r:id="rId5" imgW="558558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03464" y="4335497"/>
                        <a:ext cx="841062" cy="66902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4" name="直接箭头连接符 83"/>
          <p:cNvCxnSpPr/>
          <p:nvPr/>
        </p:nvCxnSpPr>
        <p:spPr>
          <a:xfrm flipH="1" flipV="1">
            <a:off x="10167498" y="3420141"/>
            <a:ext cx="242268" cy="925265"/>
          </a:xfrm>
          <a:prstGeom prst="straightConnector1">
            <a:avLst/>
          </a:prstGeom>
          <a:ln w="158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7957349" y="2614502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</a:rPr>
              <a:t>neutron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940423" y="3397298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</a:rPr>
              <a:t>Raman A</a:t>
            </a:r>
            <a:r>
              <a:rPr lang="en-US" altLang="zh-CN" baseline="-25000" dirty="0">
                <a:solidFill>
                  <a:prstClr val="black"/>
                </a:solidFill>
              </a:rPr>
              <a:t>1g</a:t>
            </a:r>
            <a:endParaRPr lang="zh-CN" altLang="en-US" dirty="0">
              <a:solidFill>
                <a:prstClr val="black"/>
              </a:solidFill>
            </a:endParaRPr>
          </a:p>
        </p:txBody>
      </p:sp>
      <p:cxnSp>
        <p:nvCxnSpPr>
          <p:cNvPr id="87" name="直接箭头连接符 86"/>
          <p:cNvCxnSpPr/>
          <p:nvPr/>
        </p:nvCxnSpPr>
        <p:spPr>
          <a:xfrm rot="10800000" flipV="1">
            <a:off x="7817999" y="3564023"/>
            <a:ext cx="135632" cy="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箭头连接符 87"/>
          <p:cNvCxnSpPr/>
          <p:nvPr/>
        </p:nvCxnSpPr>
        <p:spPr>
          <a:xfrm rot="10800000" flipV="1">
            <a:off x="7826382" y="2758518"/>
            <a:ext cx="135632" cy="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"/>
          <p:cNvPicPr>
            <a:picLocks noChangeAspect="1" noChangeArrowheads="1"/>
          </p:cNvPicPr>
          <p:nvPr/>
        </p:nvPicPr>
        <p:blipFill rotWithShape="1">
          <a:blip r:embed="rId7" cstate="print"/>
          <a:srcRect t="46742"/>
          <a:stretch/>
        </p:blipFill>
        <p:spPr bwMode="auto">
          <a:xfrm>
            <a:off x="595381" y="3104715"/>
            <a:ext cx="2538681" cy="1615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TextBox 13"/>
          <p:cNvSpPr txBox="1"/>
          <p:nvPr/>
        </p:nvSpPr>
        <p:spPr>
          <a:xfrm>
            <a:off x="3535439" y="3668150"/>
            <a:ext cx="2457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“resonant mode” in </a:t>
            </a:r>
          </a:p>
          <a:p>
            <a:r>
              <a:rPr lang="en-US" altLang="zh-CN" dirty="0"/>
              <a:t>neutron scattering</a:t>
            </a:r>
            <a:endParaRPr lang="zh-CN" altLang="en-US" dirty="0"/>
          </a:p>
        </p:txBody>
      </p:sp>
      <p:pic>
        <p:nvPicPr>
          <p:cNvPr id="31" name="Picture 6"/>
          <p:cNvPicPr>
            <a:picLocks noChangeAspect="1" noChangeArrowheads="1"/>
          </p:cNvPicPr>
          <p:nvPr/>
        </p:nvPicPr>
        <p:blipFill rotWithShape="1">
          <a:blip r:embed="rId8" cstate="print"/>
          <a:srcRect l="6392" t="44393" r="-3292" b="5553"/>
          <a:stretch/>
        </p:blipFill>
        <p:spPr bwMode="auto">
          <a:xfrm>
            <a:off x="714855" y="4973599"/>
            <a:ext cx="2339620" cy="1419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" name="TextBox 13"/>
          <p:cNvSpPr txBox="1"/>
          <p:nvPr/>
        </p:nvSpPr>
        <p:spPr>
          <a:xfrm>
            <a:off x="3200988" y="5306267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Raman scattering in A</a:t>
            </a:r>
            <a:r>
              <a:rPr lang="en-US" altLang="zh-CN" baseline="-25000" dirty="0"/>
              <a:t>1g </a:t>
            </a:r>
            <a:r>
              <a:rPr lang="en-US" altLang="zh-CN" dirty="0"/>
              <a:t>channel</a:t>
            </a:r>
            <a:r>
              <a:rPr lang="en-US" altLang="zh-CN" baseline="-25000" dirty="0"/>
              <a:t>  </a:t>
            </a:r>
            <a:endParaRPr lang="zh-CN" altLang="en-US" dirty="0"/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84665" y="995386"/>
            <a:ext cx="1534256" cy="1529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6338" y="1057498"/>
            <a:ext cx="1387738" cy="1453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9" name="TextBox 6"/>
          <p:cNvSpPr txBox="1"/>
          <p:nvPr/>
        </p:nvSpPr>
        <p:spPr>
          <a:xfrm>
            <a:off x="2441369" y="755412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itchFamily="34" charset="0"/>
                <a:cs typeface="Arial" pitchFamily="34" charset="0"/>
              </a:rPr>
              <a:t>S=1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Box 10"/>
          <p:cNvSpPr txBox="1"/>
          <p:nvPr/>
        </p:nvSpPr>
        <p:spPr>
          <a:xfrm>
            <a:off x="4162854" y="749034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itchFamily="34" charset="0"/>
                <a:cs typeface="Arial" pitchFamily="34" charset="0"/>
              </a:rPr>
              <a:t>S=0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370" y="688241"/>
            <a:ext cx="3537504" cy="1076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80"/>
          <p:cNvSpPr txBox="1"/>
          <p:nvPr/>
        </p:nvSpPr>
        <p:spPr>
          <a:xfrm>
            <a:off x="7519502" y="5874089"/>
            <a:ext cx="4212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</a:rPr>
              <a:t>J.W. Mei &amp; ZYW,  PRB (2010)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28" name="TextBox 36"/>
          <p:cNvSpPr txBox="1"/>
          <p:nvPr/>
        </p:nvSpPr>
        <p:spPr>
          <a:xfrm>
            <a:off x="7206033" y="6258822"/>
            <a:ext cx="4700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</a:rPr>
              <a:t>P. </a:t>
            </a:r>
            <a:r>
              <a:rPr lang="zh-CN" altLang="en-US" dirty="0">
                <a:solidFill>
                  <a:prstClr val="black"/>
                </a:solidFill>
              </a:rPr>
              <a:t> </a:t>
            </a:r>
            <a:r>
              <a:rPr lang="en-US" altLang="zh-CN" dirty="0">
                <a:solidFill>
                  <a:prstClr val="black"/>
                </a:solidFill>
              </a:rPr>
              <a:t>Ye, </a:t>
            </a:r>
            <a:r>
              <a:rPr lang="zh-CN" altLang="en-US" dirty="0">
                <a:solidFill>
                  <a:prstClr val="black"/>
                </a:solidFill>
              </a:rPr>
              <a:t> </a:t>
            </a:r>
            <a:r>
              <a:rPr lang="en-US" altLang="zh-CN" dirty="0">
                <a:solidFill>
                  <a:prstClr val="black"/>
                </a:solidFill>
              </a:rPr>
              <a:t>C.S. Tian, </a:t>
            </a:r>
            <a:r>
              <a:rPr lang="zh-CN" altLang="en-US" dirty="0">
                <a:solidFill>
                  <a:prstClr val="black"/>
                </a:solidFill>
              </a:rPr>
              <a:t> </a:t>
            </a:r>
            <a:r>
              <a:rPr lang="en-US" altLang="zh-CN" dirty="0">
                <a:solidFill>
                  <a:prstClr val="black"/>
                </a:solidFill>
              </a:rPr>
              <a:t>X.L. Qi, </a:t>
            </a:r>
            <a:r>
              <a:rPr lang="zh-CN" altLang="en-US" dirty="0">
                <a:solidFill>
                  <a:prstClr val="black"/>
                </a:solidFill>
              </a:rPr>
              <a:t> </a:t>
            </a:r>
            <a:r>
              <a:rPr lang="en-US" altLang="zh-CN" dirty="0">
                <a:solidFill>
                  <a:prstClr val="black"/>
                </a:solidFill>
              </a:rPr>
              <a:t>ZYW,    PRL (2011)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85878" y="2550878"/>
            <a:ext cx="4737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Four-fold degenerate topological excitations 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1796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29" grpId="0"/>
      <p:bldP spid="34" grpId="0"/>
      <p:bldP spid="26" grpId="0"/>
      <p:bldP spid="2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1159" y="2714620"/>
            <a:ext cx="3880881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1" y="2786058"/>
            <a:ext cx="4190999" cy="2942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25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09720" y="571480"/>
            <a:ext cx="862965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3010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2C127-9B9E-3A48-BC41-4077C3911ABF}" type="slidenum">
              <a:rPr lang="en-US" altLang="zh-CN" smtClean="0"/>
              <a:pPr/>
              <a:t>27</a:t>
            </a:fld>
            <a:endParaRPr lang="en-US" altLang="zh-CN"/>
          </a:p>
        </p:txBody>
      </p:sp>
      <p:sp>
        <p:nvSpPr>
          <p:cNvPr id="27" name="矩形 26"/>
          <p:cNvSpPr/>
          <p:nvPr/>
        </p:nvSpPr>
        <p:spPr bwMode="auto">
          <a:xfrm>
            <a:off x="1847528" y="504848"/>
            <a:ext cx="3168352" cy="2060057"/>
          </a:xfrm>
          <a:prstGeom prst="rect">
            <a:avLst/>
          </a:prstGeom>
          <a:noFill/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00">
              <a:solidFill>
                <a:srgbClr val="000000"/>
              </a:solidFill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7205" y="1750519"/>
            <a:ext cx="723152" cy="327140"/>
          </a:xfrm>
          <a:prstGeom prst="rect">
            <a:avLst/>
          </a:prstGeom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143" y="590833"/>
            <a:ext cx="2744651" cy="83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右箭头 28"/>
          <p:cNvSpPr/>
          <p:nvPr/>
        </p:nvSpPr>
        <p:spPr bwMode="auto">
          <a:xfrm>
            <a:off x="7417880" y="1243799"/>
            <a:ext cx="575866" cy="182160"/>
          </a:xfrm>
          <a:prstGeom prst="rightArrow">
            <a:avLst/>
          </a:prstGeom>
          <a:solidFill>
            <a:srgbClr val="BBE0E3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00">
              <a:solidFill>
                <a:srgbClr val="000000"/>
              </a:solidFill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graphicFrame>
        <p:nvGraphicFramePr>
          <p:cNvPr id="31" name="对象 30"/>
          <p:cNvGraphicFramePr>
            <a:graphicFrameLocks noChangeAspect="1"/>
          </p:cNvGraphicFramePr>
          <p:nvPr>
            <p:extLst/>
          </p:nvPr>
        </p:nvGraphicFramePr>
        <p:xfrm>
          <a:off x="5511147" y="2345502"/>
          <a:ext cx="3240360" cy="9007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" name="公式" r:id="rId6" imgW="1701800" imgH="520700" progId="Equation.3">
                  <p:embed/>
                </p:oleObj>
              </mc:Choice>
              <mc:Fallback>
                <p:oleObj name="公式" r:id="rId6" imgW="17018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1147" y="2345502"/>
                        <a:ext cx="3240360" cy="9007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文本框 31"/>
          <p:cNvSpPr txBox="1"/>
          <p:nvPr/>
        </p:nvSpPr>
        <p:spPr>
          <a:xfrm>
            <a:off x="5510249" y="1739105"/>
            <a:ext cx="2286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Berry-like phase</a:t>
            </a:r>
            <a:endParaRPr kumimoji="1" lang="zh-CN" altLang="en-US" sz="1600" dirty="0">
              <a:solidFill>
                <a:srgbClr val="FF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5727171" y="2795902"/>
            <a:ext cx="1368152" cy="450399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00">
              <a:solidFill>
                <a:srgbClr val="000000"/>
              </a:solidFill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19125" y="588540"/>
            <a:ext cx="463192" cy="635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14899" y="599312"/>
            <a:ext cx="463193" cy="624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矩形 34"/>
          <p:cNvSpPr/>
          <p:nvPr/>
        </p:nvSpPr>
        <p:spPr>
          <a:xfrm>
            <a:off x="5540536" y="1153167"/>
            <a:ext cx="4411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</a:rPr>
              <a:t>＋</a:t>
            </a:r>
          </a:p>
        </p:txBody>
      </p:sp>
      <p:sp>
        <p:nvSpPr>
          <p:cNvPr id="36" name="矩形 35"/>
          <p:cNvSpPr/>
          <p:nvPr/>
        </p:nvSpPr>
        <p:spPr>
          <a:xfrm>
            <a:off x="6562593" y="1224082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</a:rPr>
              <a:t>－</a:t>
            </a:r>
          </a:p>
        </p:txBody>
      </p:sp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40633" y="1344760"/>
            <a:ext cx="1086818" cy="1138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498" y="691292"/>
            <a:ext cx="3096344" cy="1654211"/>
          </a:xfrm>
          <a:prstGeom prst="rect">
            <a:avLst/>
          </a:prstGeom>
        </p:spPr>
      </p:pic>
      <p:graphicFrame>
        <p:nvGraphicFramePr>
          <p:cNvPr id="39" name="对象 38"/>
          <p:cNvGraphicFramePr>
            <a:graphicFrameLocks noChangeAspect="1"/>
          </p:cNvGraphicFramePr>
          <p:nvPr>
            <p:extLst/>
          </p:nvPr>
        </p:nvGraphicFramePr>
        <p:xfrm>
          <a:off x="1849456" y="5543186"/>
          <a:ext cx="3166425" cy="7088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2" name="公式" r:id="rId12" imgW="2667000" imgH="596900" progId="Equation.3">
                  <p:embed/>
                </p:oleObj>
              </mc:Choice>
              <mc:Fallback>
                <p:oleObj name="公式" r:id="rId12" imgW="2667000" imgH="596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849456" y="5543186"/>
                        <a:ext cx="3166425" cy="7088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矩形 39"/>
          <p:cNvSpPr/>
          <p:nvPr/>
        </p:nvSpPr>
        <p:spPr>
          <a:xfrm>
            <a:off x="1919536" y="3280022"/>
            <a:ext cx="65527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kumimoji="1" lang="en-US" altLang="zh-CN" sz="2400" dirty="0">
                <a:solidFill>
                  <a:srgbClr val="000090"/>
                </a:solidFill>
                <a:cs typeface="Comic Sans MS"/>
              </a:rPr>
              <a:t> The </a:t>
            </a:r>
            <a:r>
              <a:rPr kumimoji="1" lang="en-US" altLang="zh-CN" sz="2400">
                <a:solidFill>
                  <a:srgbClr val="000090"/>
                </a:solidFill>
                <a:cs typeface="Comic Sans MS"/>
              </a:rPr>
              <a:t>precise property of the t-J </a:t>
            </a:r>
            <a:r>
              <a:rPr kumimoji="1" lang="en-US" altLang="zh-CN" sz="2400" dirty="0">
                <a:solidFill>
                  <a:srgbClr val="000090"/>
                </a:solidFill>
                <a:cs typeface="Comic Sans MS"/>
              </a:rPr>
              <a:t>model  </a:t>
            </a:r>
          </a:p>
        </p:txBody>
      </p:sp>
      <p:graphicFrame>
        <p:nvGraphicFramePr>
          <p:cNvPr id="41" name="对象 40"/>
          <p:cNvGraphicFramePr>
            <a:graphicFrameLocks noChangeAspect="1"/>
          </p:cNvGraphicFramePr>
          <p:nvPr>
            <p:extLst/>
          </p:nvPr>
        </p:nvGraphicFramePr>
        <p:xfrm>
          <a:off x="2231088" y="4121875"/>
          <a:ext cx="3645917" cy="1178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3" name="公式" r:id="rId14" imgW="2628900" imgH="850900" progId="Equation.3">
                  <p:embed/>
                </p:oleObj>
              </mc:Choice>
              <mc:Fallback>
                <p:oleObj name="公式" r:id="rId14" imgW="2628900" imgH="850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1088" y="4121875"/>
                        <a:ext cx="3645917" cy="11789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6373686" y="4987690"/>
            <a:ext cx="4464496" cy="1015663"/>
          </a:xfrm>
          <a:prstGeom prst="rect">
            <a:avLst/>
          </a:prstGeom>
          <a:noFill/>
          <a:ln>
            <a:noFill/>
          </a:ln>
          <a:effectLst>
            <a:outerShdw blurRad="746125" dist="38100" dir="2700000" algn="tl" rotWithShape="0">
              <a:srgbClr val="000000">
                <a:alpha val="43000"/>
              </a:srgbClr>
            </a:outerShdw>
          </a:effectLst>
          <a:extLst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Comic Sans MS" charset="0"/>
              </a:rPr>
              <a:t>topological Berry phase:</a:t>
            </a:r>
          </a:p>
          <a:p>
            <a:r>
              <a:rPr lang="en-US" altLang="zh-CN" sz="2000" dirty="0">
                <a:solidFill>
                  <a:srgbClr val="0000FF"/>
                </a:solidFill>
                <a:latin typeface="Comic Sans MS" charset="0"/>
              </a:rPr>
              <a:t>             </a:t>
            </a:r>
            <a:r>
              <a:rPr lang="en-US" altLang="zh-CN" sz="2000" dirty="0">
                <a:solidFill>
                  <a:srgbClr val="FF0000"/>
                </a:solidFill>
                <a:latin typeface="Comic Sans MS" charset="0"/>
              </a:rPr>
              <a:t> Phase string effect                          </a:t>
            </a:r>
          </a:p>
          <a:p>
            <a:endParaRPr lang="en-US" altLang="zh-CN" sz="2000" dirty="0">
              <a:solidFill>
                <a:schemeClr val="accent2"/>
              </a:solidFill>
              <a:latin typeface="Comic Sans MS" charset="0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1723799" y="6334780"/>
            <a:ext cx="80067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742950" indent="-28575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11430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16002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2057400" indent="-228600"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r>
              <a:rPr lang="en-US" altLang="zh-CN" sz="1400" dirty="0">
                <a:solidFill>
                  <a:srgbClr val="3366FF"/>
                </a:solidFill>
              </a:rPr>
              <a:t>D.N. Sheng,  Y.C. Chen, ZYW,  PRL (1996);    </a:t>
            </a:r>
            <a:r>
              <a:rPr lang="en-US" altLang="zh-CN" sz="1400" dirty="0" err="1">
                <a:solidFill>
                  <a:srgbClr val="3366FF"/>
                </a:solidFill>
              </a:rPr>
              <a:t>K.Wu</a:t>
            </a:r>
            <a:r>
              <a:rPr lang="en-US" altLang="zh-CN" sz="1400" dirty="0">
                <a:solidFill>
                  <a:srgbClr val="3366FF"/>
                </a:solidFill>
              </a:rPr>
              <a:t>, ZYW,</a:t>
            </a:r>
            <a:r>
              <a:rPr lang="zh-CN" altLang="en-US" sz="1400" dirty="0">
                <a:solidFill>
                  <a:srgbClr val="3366FF"/>
                </a:solidFill>
              </a:rPr>
              <a:t> </a:t>
            </a:r>
            <a:r>
              <a:rPr lang="en-US" altLang="zh-CN" sz="1400" dirty="0">
                <a:solidFill>
                  <a:srgbClr val="3366FF"/>
                </a:solidFill>
              </a:rPr>
              <a:t> J. </a:t>
            </a:r>
            <a:r>
              <a:rPr lang="en-US" altLang="zh-CN" sz="1400" dirty="0" err="1">
                <a:solidFill>
                  <a:srgbClr val="3366FF"/>
                </a:solidFill>
              </a:rPr>
              <a:t>Zaanen</a:t>
            </a:r>
            <a:r>
              <a:rPr lang="en-US" altLang="zh-CN" sz="1400" dirty="0">
                <a:solidFill>
                  <a:srgbClr val="3366FF"/>
                </a:solidFill>
              </a:rPr>
              <a:t>, PRB (2008), L. Zhang, ZYW, PRB (2014)</a:t>
            </a:r>
            <a:endParaRPr lang="zh-CN" altLang="en-US" sz="1400" dirty="0">
              <a:solidFill>
                <a:srgbClr val="3366FF"/>
              </a:solidFill>
            </a:endParaRPr>
          </a:p>
          <a:p>
            <a:endParaRPr lang="zh-CN" altLang="en-US" sz="1400" dirty="0">
              <a:solidFill>
                <a:srgbClr val="3366FF"/>
              </a:solidFill>
            </a:endParaRPr>
          </a:p>
        </p:txBody>
      </p:sp>
      <p:sp>
        <p:nvSpPr>
          <p:cNvPr id="44" name="椭圆 43"/>
          <p:cNvSpPr/>
          <p:nvPr/>
        </p:nvSpPr>
        <p:spPr bwMode="auto">
          <a:xfrm>
            <a:off x="3143672" y="4812979"/>
            <a:ext cx="296258" cy="398054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00">
              <a:solidFill>
                <a:srgbClr val="000000"/>
              </a:solidFill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cxnSp>
        <p:nvCxnSpPr>
          <p:cNvPr id="45" name="直线箭头连接符 44"/>
          <p:cNvCxnSpPr/>
          <p:nvPr/>
        </p:nvCxnSpPr>
        <p:spPr bwMode="auto">
          <a:xfrm flipH="1" flipV="1">
            <a:off x="3431704" y="5139025"/>
            <a:ext cx="2880320" cy="161804"/>
          </a:xfrm>
          <a:prstGeom prst="straightConnector1">
            <a:avLst/>
          </a:prstGeom>
          <a:solidFill>
            <a:srgbClr val="BBE0E3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" name="矩形 23"/>
          <p:cNvSpPr/>
          <p:nvPr/>
        </p:nvSpPr>
        <p:spPr bwMode="auto">
          <a:xfrm>
            <a:off x="7176120" y="2971675"/>
            <a:ext cx="3040707" cy="1028038"/>
          </a:xfrm>
          <a:prstGeom prst="rect">
            <a:avLst/>
          </a:prstGeom>
          <a:noFill/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00">
              <a:solidFill>
                <a:srgbClr val="000000"/>
              </a:solidFill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graphicFrame>
        <p:nvGraphicFramePr>
          <p:cNvPr id="25" name="对象 24"/>
          <p:cNvGraphicFramePr>
            <a:graphicFrameLocks noChangeAspect="1"/>
          </p:cNvGraphicFramePr>
          <p:nvPr>
            <p:extLst/>
          </p:nvPr>
        </p:nvGraphicFramePr>
        <p:xfrm>
          <a:off x="7470851" y="3141760"/>
          <a:ext cx="2561312" cy="6858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4" name="Equation" r:id="rId16" imgW="2184400" imgH="584200" progId="Equation.DSMT4">
                  <p:embed/>
                </p:oleObj>
              </mc:Choice>
              <mc:Fallback>
                <p:oleObj name="Equation" r:id="rId16" imgW="2184400" imgH="584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0851" y="3141760"/>
                        <a:ext cx="2561312" cy="68582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710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2" grpId="0"/>
      <p:bldP spid="35" grpId="0"/>
      <p:bldP spid="36" grpId="0"/>
      <p:bldP spid="40" grpId="0"/>
      <p:bldP spid="42" grpId="0"/>
      <p:bldP spid="43" grpId="0"/>
      <p:bldP spid="44" grpId="0" animBg="1"/>
      <p:bldP spid="2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495543" y="2154973"/>
            <a:ext cx="394955" cy="22309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3527" y="1773754"/>
            <a:ext cx="2162470" cy="1026927"/>
          </a:xfrm>
          <a:prstGeom prst="rect">
            <a:avLst/>
          </a:prstGeom>
        </p:spPr>
      </p:pic>
      <p:pic>
        <p:nvPicPr>
          <p:cNvPr id="30" name="Picture 386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284" y="1781089"/>
            <a:ext cx="2086476" cy="1108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直线连接符 9"/>
          <p:cNvCxnSpPr/>
          <p:nvPr/>
        </p:nvCxnSpPr>
        <p:spPr>
          <a:xfrm>
            <a:off x="7007504" y="2925076"/>
            <a:ext cx="44777" cy="3932924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图片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9777" y="3501889"/>
            <a:ext cx="2042352" cy="1489401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6"/>
          <a:srcRect l="-316" t="-2603" r="51063" b="3936"/>
          <a:stretch/>
        </p:blipFill>
        <p:spPr>
          <a:xfrm>
            <a:off x="1524001" y="5335487"/>
            <a:ext cx="2021347" cy="1413270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5606462" y="1230778"/>
            <a:ext cx="699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t/J=3</a:t>
            </a:r>
            <a:endParaRPr kumimoji="1" lang="zh-CN" altLang="en-US" dirty="0"/>
          </a:p>
        </p:txBody>
      </p:sp>
      <p:graphicFrame>
        <p:nvGraphicFramePr>
          <p:cNvPr id="33" name="对象 32"/>
          <p:cNvGraphicFramePr>
            <a:graphicFrameLocks noChangeAspect="1"/>
          </p:cNvGraphicFramePr>
          <p:nvPr>
            <p:extLst/>
          </p:nvPr>
        </p:nvGraphicFramePr>
        <p:xfrm>
          <a:off x="2084323" y="329111"/>
          <a:ext cx="1461025" cy="5500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name="公式" r:id="rId7" imgW="977900" imgH="368300" progId="Equation.3">
                  <p:embed/>
                </p:oleObj>
              </mc:Choice>
              <mc:Fallback>
                <p:oleObj name="公式" r:id="rId7" imgW="9779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4323" y="329111"/>
                        <a:ext cx="1461025" cy="5500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/>
          <p:cNvGraphicFramePr>
            <a:graphicFrameLocks noChangeAspect="1"/>
          </p:cNvGraphicFramePr>
          <p:nvPr>
            <p:extLst/>
          </p:nvPr>
        </p:nvGraphicFramePr>
        <p:xfrm>
          <a:off x="2351584" y="1474803"/>
          <a:ext cx="1752724" cy="201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公式" r:id="rId9" imgW="1701800" imgH="215900" progId="Equation.3">
                  <p:embed/>
                </p:oleObj>
              </mc:Choice>
              <mc:Fallback>
                <p:oleObj name="公式" r:id="rId9" imgW="17018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1584" y="1474803"/>
                        <a:ext cx="1752724" cy="2018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矩形 34"/>
          <p:cNvSpPr/>
          <p:nvPr/>
        </p:nvSpPr>
        <p:spPr>
          <a:xfrm>
            <a:off x="1928399" y="247160"/>
            <a:ext cx="1995094" cy="6222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2501312" y="1058945"/>
            <a:ext cx="1991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/>
              <a:t>String Berry phase</a:t>
            </a:r>
            <a:endParaRPr kumimoji="1" lang="zh-CN" altLang="en-US" dirty="0"/>
          </a:p>
        </p:txBody>
      </p:sp>
      <p:graphicFrame>
        <p:nvGraphicFramePr>
          <p:cNvPr id="37" name="对象 36"/>
          <p:cNvGraphicFramePr>
            <a:graphicFrameLocks noChangeAspect="1"/>
          </p:cNvGraphicFramePr>
          <p:nvPr>
            <p:extLst/>
          </p:nvPr>
        </p:nvGraphicFramePr>
        <p:xfrm>
          <a:off x="8523499" y="342230"/>
          <a:ext cx="1357215" cy="5788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" name="Equation" r:id="rId11" imgW="863600" imgH="368300" progId="Equation.DSMT4">
                  <p:embed/>
                </p:oleObj>
              </mc:Choice>
              <mc:Fallback>
                <p:oleObj name="Equation" r:id="rId11" imgW="8636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23499" y="342230"/>
                        <a:ext cx="1357215" cy="5788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矩形 37"/>
          <p:cNvSpPr/>
          <p:nvPr/>
        </p:nvSpPr>
        <p:spPr>
          <a:xfrm>
            <a:off x="8307920" y="280545"/>
            <a:ext cx="1688954" cy="7022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8191098" y="1243417"/>
            <a:ext cx="2331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No string Berry phase</a:t>
            </a:r>
            <a:endParaRPr kumimoji="1"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775520" y="3127747"/>
            <a:ext cx="2541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/>
              <a:t>Momentum distribution</a:t>
            </a:r>
            <a:endParaRPr kumimoji="1" lang="zh-CN" altLang="en-US" dirty="0"/>
          </a:p>
        </p:txBody>
      </p:sp>
      <p:sp>
        <p:nvSpPr>
          <p:cNvPr id="42" name="文本框 41"/>
          <p:cNvSpPr txBox="1"/>
          <p:nvPr/>
        </p:nvSpPr>
        <p:spPr>
          <a:xfrm>
            <a:off x="1952943" y="5058488"/>
            <a:ext cx="2105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/>
              <a:t>Density distribution</a:t>
            </a:r>
            <a:endParaRPr kumimoji="1"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35856" y="5229214"/>
            <a:ext cx="2312043" cy="163353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14"/>
          <a:srcRect l="35729" t="4046" r="14617" b="71363"/>
          <a:stretch/>
        </p:blipFill>
        <p:spPr>
          <a:xfrm>
            <a:off x="7410147" y="3516127"/>
            <a:ext cx="2491309" cy="1595199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15"/>
          <a:srcRect l="43800" t="-3010" r="11330" b="2029"/>
          <a:stretch/>
        </p:blipFill>
        <p:spPr>
          <a:xfrm>
            <a:off x="4440692" y="3883537"/>
            <a:ext cx="1962550" cy="2797889"/>
          </a:xfrm>
          <a:prstGeom prst="rect">
            <a:avLst/>
          </a:prstGeom>
        </p:spPr>
      </p:pic>
      <p:sp>
        <p:nvSpPr>
          <p:cNvPr id="45" name="文本框 44"/>
          <p:cNvSpPr txBox="1"/>
          <p:nvPr/>
        </p:nvSpPr>
        <p:spPr>
          <a:xfrm>
            <a:off x="4677875" y="2908654"/>
            <a:ext cx="2654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Two hole binding energy</a:t>
            </a:r>
            <a:endParaRPr kumimoji="1" lang="zh-CN" altLang="en-US" dirty="0"/>
          </a:p>
        </p:txBody>
      </p:sp>
      <p:sp>
        <p:nvSpPr>
          <p:cNvPr id="46" name="文本框 45"/>
          <p:cNvSpPr txBox="1"/>
          <p:nvPr/>
        </p:nvSpPr>
        <p:spPr>
          <a:xfrm>
            <a:off x="4629270" y="1934870"/>
            <a:ext cx="3346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DMRG comparative study</a:t>
            </a:r>
            <a:endParaRPr kumimoji="1" lang="zh-CN" altLang="en-US" dirty="0">
              <a:solidFill>
                <a:srgbClr val="C0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47" name="左右箭头 46"/>
          <p:cNvSpPr/>
          <p:nvPr/>
        </p:nvSpPr>
        <p:spPr bwMode="auto">
          <a:xfrm>
            <a:off x="5498887" y="2544983"/>
            <a:ext cx="871850" cy="154117"/>
          </a:xfrm>
          <a:prstGeom prst="leftRightArrow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00">
              <a:solidFill>
                <a:srgbClr val="000000"/>
              </a:solidFill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557" y="3294408"/>
            <a:ext cx="1795139" cy="589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25303" y="244129"/>
            <a:ext cx="2602663" cy="87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383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2" grpId="0"/>
      <p:bldP spid="4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1" y="1419156"/>
            <a:ext cx="3255931" cy="441482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852" y="1522264"/>
            <a:ext cx="3061130" cy="431171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3041" y="1575718"/>
            <a:ext cx="2956212" cy="4301554"/>
          </a:xfrm>
          <a:prstGeom prst="rect">
            <a:avLst/>
          </a:prstGeom>
        </p:spPr>
      </p:pic>
      <p:cxnSp>
        <p:nvCxnSpPr>
          <p:cNvPr id="12" name="直线箭头连接符 11"/>
          <p:cNvCxnSpPr/>
          <p:nvPr/>
        </p:nvCxnSpPr>
        <p:spPr>
          <a:xfrm flipV="1">
            <a:off x="8966352" y="2828875"/>
            <a:ext cx="689093" cy="13510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2305" y="2348880"/>
            <a:ext cx="969873" cy="252014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216" y="214086"/>
            <a:ext cx="2519584" cy="766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3912" y="458670"/>
            <a:ext cx="2139666" cy="468052"/>
          </a:xfrm>
          <a:prstGeom prst="rect">
            <a:avLst/>
          </a:prstGeom>
        </p:spPr>
      </p:pic>
      <p:sp>
        <p:nvSpPr>
          <p:cNvPr id="15" name="右箭头 14"/>
          <p:cNvSpPr/>
          <p:nvPr/>
        </p:nvSpPr>
        <p:spPr bwMode="auto">
          <a:xfrm>
            <a:off x="4655840" y="644176"/>
            <a:ext cx="216024" cy="48520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00">
              <a:solidFill>
                <a:srgbClr val="000000"/>
              </a:solidFill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197676" y="6272406"/>
            <a:ext cx="10091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Q.R. Wang,  Z. Zhu, et al.  (2015),   Z. Zhu, H.C. Jiang, et al. (2014),   Z. Zhu, D. N. Sheng, ZYW, (2016)</a:t>
            </a:r>
            <a:endParaRPr kumimoji="1" lang="zh-CN" altLang="en-US" dirty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75627" y="200875"/>
            <a:ext cx="2602663" cy="87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126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2"/>
          <p:cNvSpPr>
            <a:spLocks noChangeShapeType="1"/>
          </p:cNvSpPr>
          <p:nvPr/>
        </p:nvSpPr>
        <p:spPr bwMode="auto">
          <a:xfrm>
            <a:off x="2066213" y="6219714"/>
            <a:ext cx="4353057" cy="19273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 flipV="1">
            <a:off x="2073366" y="1826517"/>
            <a:ext cx="35991" cy="4402832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855347" y="1075238"/>
            <a:ext cx="493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dirty="0"/>
              <a:t>T</a:t>
            </a: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 flipH="1">
            <a:off x="3474325" y="4009914"/>
            <a:ext cx="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3729051" y="6335386"/>
            <a:ext cx="3609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zh-CN" sz="2400" dirty="0"/>
              <a:t>p</a:t>
            </a:r>
          </a:p>
        </p:txBody>
      </p:sp>
      <p:sp>
        <p:nvSpPr>
          <p:cNvPr id="81" name="Freeform 34"/>
          <p:cNvSpPr>
            <a:spLocks/>
          </p:cNvSpPr>
          <p:nvPr/>
        </p:nvSpPr>
        <p:spPr bwMode="auto">
          <a:xfrm>
            <a:off x="4354506" y="5722912"/>
            <a:ext cx="1878361" cy="495751"/>
          </a:xfrm>
          <a:custGeom>
            <a:avLst/>
            <a:gdLst>
              <a:gd name="T0" fmla="*/ 0 w 272"/>
              <a:gd name="T1" fmla="*/ 2147483647 h 635"/>
              <a:gd name="T2" fmla="*/ 2147483647 w 272"/>
              <a:gd name="T3" fmla="*/ 2147483647 h 635"/>
              <a:gd name="T4" fmla="*/ 2147483647 w 272"/>
              <a:gd name="T5" fmla="*/ 0 h 635"/>
              <a:gd name="T6" fmla="*/ 0 60000 65536"/>
              <a:gd name="T7" fmla="*/ 0 60000 65536"/>
              <a:gd name="T8" fmla="*/ 0 60000 65536"/>
              <a:gd name="T9" fmla="*/ 0 w 272"/>
              <a:gd name="T10" fmla="*/ 0 h 635"/>
              <a:gd name="T11" fmla="*/ 272 w 272"/>
              <a:gd name="T12" fmla="*/ 635 h 6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635">
                <a:moveTo>
                  <a:pt x="0" y="635"/>
                </a:moveTo>
                <a:cubicBezTo>
                  <a:pt x="23" y="461"/>
                  <a:pt x="46" y="288"/>
                  <a:pt x="91" y="182"/>
                </a:cubicBezTo>
                <a:cubicBezTo>
                  <a:pt x="136" y="76"/>
                  <a:pt x="242" y="30"/>
                  <a:pt x="272" y="0"/>
                </a:cubicBezTo>
              </a:path>
            </a:pathLst>
          </a:custGeom>
          <a:noFill/>
          <a:ln w="25400">
            <a:solidFill>
              <a:srgbClr val="FFC000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4" name="文本框 83"/>
          <p:cNvSpPr txBox="1"/>
          <p:nvPr/>
        </p:nvSpPr>
        <p:spPr>
          <a:xfrm>
            <a:off x="5103140" y="5789534"/>
            <a:ext cx="489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>
                <a:solidFill>
                  <a:srgbClr val="FF0000"/>
                </a:solidFill>
              </a:rPr>
              <a:t>FL</a:t>
            </a:r>
            <a:endParaRPr kumimoji="1"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1636974" y="606747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en-US" altLang="zh-CN" dirty="0"/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125" y="1989100"/>
            <a:ext cx="3233253" cy="172735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653752" y="5379284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FF0000"/>
                </a:solidFill>
              </a:rPr>
              <a:t>SC</a:t>
            </a:r>
            <a:endParaRPr kumimoji="1"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66689" y="5358695"/>
            <a:ext cx="11208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FF0000"/>
                </a:solidFill>
              </a:rPr>
              <a:t>AFLRO</a:t>
            </a:r>
            <a:endParaRPr kumimoji="1" lang="zh-CN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0224" y="3486254"/>
            <a:ext cx="3676046" cy="331079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796606" y="361291"/>
            <a:ext cx="29225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/>
              <a:t>t-J /Hubbard  model</a:t>
            </a:r>
            <a:endParaRPr kumimoji="1" lang="zh-CN" altLang="en-US" sz="2400" dirty="0"/>
          </a:p>
        </p:txBody>
      </p:sp>
      <p:sp>
        <p:nvSpPr>
          <p:cNvPr id="9" name="文本框 8"/>
          <p:cNvSpPr txBox="1"/>
          <p:nvPr/>
        </p:nvSpPr>
        <p:spPr>
          <a:xfrm>
            <a:off x="5481050" y="2852777"/>
            <a:ext cx="39292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>
                <a:solidFill>
                  <a:srgbClr val="C00000"/>
                </a:solidFill>
                <a:latin typeface="Comic Sans MS"/>
                <a:cs typeface="Comic Sans MS"/>
              </a:rPr>
              <a:t>strange metal behavior at T&gt;T*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2541123" y="4389966"/>
            <a:ext cx="3136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solidFill>
                  <a:srgbClr val="3366FF"/>
                </a:solidFill>
                <a:latin typeface="Comic Sans MS"/>
                <a:cs typeface="Comic Sans MS"/>
              </a:rPr>
              <a:t>“intertwined orders”</a:t>
            </a:r>
            <a:endParaRPr kumimoji="1" lang="zh-CN" altLang="en-US" sz="2400" dirty="0">
              <a:solidFill>
                <a:srgbClr val="3366FF"/>
              </a:solidFill>
              <a:latin typeface="Comic Sans MS"/>
              <a:cs typeface="Comic Sans MS"/>
            </a:endParaRPr>
          </a:p>
        </p:txBody>
      </p:sp>
      <p:graphicFrame>
        <p:nvGraphicFramePr>
          <p:cNvPr id="21" name="对象 20"/>
          <p:cNvGraphicFramePr>
            <a:graphicFrameLocks noChangeAspect="1"/>
          </p:cNvGraphicFramePr>
          <p:nvPr>
            <p:extLst/>
          </p:nvPr>
        </p:nvGraphicFramePr>
        <p:xfrm>
          <a:off x="3378200" y="1116014"/>
          <a:ext cx="1531938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公式" r:id="rId5" imgW="977900" imgH="368300" progId="Equation.3">
                  <p:embed/>
                </p:oleObj>
              </mc:Choice>
              <mc:Fallback>
                <p:oleObj name="公式" r:id="rId5" imgW="9779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8200" y="1116014"/>
                        <a:ext cx="1531938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113" y="188640"/>
            <a:ext cx="3379361" cy="102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87694" y="1101787"/>
            <a:ext cx="1315792" cy="1378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4" name="直线箭头连接符 13"/>
          <p:cNvCxnSpPr/>
          <p:nvPr/>
        </p:nvCxnSpPr>
        <p:spPr bwMode="auto">
          <a:xfrm flipV="1">
            <a:off x="5370054" y="1897262"/>
            <a:ext cx="1013978" cy="379610"/>
          </a:xfrm>
          <a:prstGeom prst="straightConnector1">
            <a:avLst/>
          </a:prstGeom>
          <a:solidFill>
            <a:srgbClr val="BBE0E3"/>
          </a:solidFill>
          <a:ln w="44450" cap="flat" cmpd="sng" algn="ctr">
            <a:solidFill>
              <a:srgbClr val="FF000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7" name="文本框 16"/>
          <p:cNvSpPr txBox="1"/>
          <p:nvPr/>
        </p:nvSpPr>
        <p:spPr>
          <a:xfrm>
            <a:off x="8654290" y="1532439"/>
            <a:ext cx="18694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/>
              <a:t>Two-component fluid</a:t>
            </a:r>
            <a:endParaRPr kumimoji="1" lang="zh-CN" altLang="en-US" sz="1400" dirty="0"/>
          </a:p>
        </p:txBody>
      </p:sp>
      <p:sp>
        <p:nvSpPr>
          <p:cNvPr id="24" name="上箭头 23"/>
          <p:cNvSpPr/>
          <p:nvPr/>
        </p:nvSpPr>
        <p:spPr bwMode="auto">
          <a:xfrm>
            <a:off x="9264353" y="1268760"/>
            <a:ext cx="45719" cy="134590"/>
          </a:xfrm>
          <a:prstGeom prst="upArrow">
            <a:avLst/>
          </a:prstGeom>
          <a:solidFill>
            <a:srgbClr val="BBE0E3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00">
              <a:solidFill>
                <a:srgbClr val="000000"/>
              </a:solidFill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521996" y="3513650"/>
            <a:ext cx="28921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>
                <a:solidFill>
                  <a:srgbClr val="FF0000"/>
                </a:solidFill>
              </a:rPr>
              <a:t>Quantum memory of Mott physics!</a:t>
            </a:r>
            <a:endParaRPr kumimoji="1" lang="zh-CN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94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  <p:bldP spid="13" grpId="0"/>
      <p:bldP spid="81" grpId="0" animBg="1"/>
      <p:bldP spid="81" grpId="1" animBg="1"/>
      <p:bldP spid="84" grpId="0"/>
      <p:bldP spid="11" grpId="0"/>
      <p:bldP spid="12" grpId="0"/>
      <p:bldP spid="9" grpId="0" build="allAtOnce"/>
      <p:bldP spid="17" grpId="0"/>
      <p:bldP spid="2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4000" dirty="0" smtClean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      </a:t>
            </a:r>
            <a:r>
              <a:rPr kumimoji="1" lang="zh-CN" altLang="en-US" sz="4000" dirty="0" smtClean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凝聚态物理的三大基本组织原则  </a:t>
            </a:r>
            <a:r>
              <a:rPr kumimoji="1" lang="en-US" altLang="zh-CN" dirty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/>
            </a:r>
            <a:br>
              <a:rPr kumimoji="1" lang="en-US" altLang="zh-CN" dirty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</a:br>
            <a:r>
              <a:rPr kumimoji="1" lang="en-US" altLang="zh-CN" dirty="0" smtClean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          </a:t>
            </a:r>
            <a:r>
              <a:rPr kumimoji="1" lang="en-US" altLang="zh-CN" sz="4000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organizational</a:t>
            </a:r>
            <a:r>
              <a:rPr kumimoji="1" lang="zh-CN" altLang="en-US" sz="4000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1" lang="en-US" altLang="zh-CN" sz="4000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principles</a:t>
            </a:r>
            <a:endParaRPr kumimoji="1" lang="zh-CN" altLang="en-US" sz="4000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2000" y="2003425"/>
            <a:ext cx="10515600" cy="4351338"/>
          </a:xfrm>
        </p:spPr>
        <p:txBody>
          <a:bodyPr>
            <a:normAutofit/>
          </a:bodyPr>
          <a:lstStyle/>
          <a:p>
            <a:r>
              <a:rPr kumimoji="1" lang="en-US" altLang="zh-CN" dirty="0" smtClean="0"/>
              <a:t> </a:t>
            </a:r>
            <a:r>
              <a:rPr kumimoji="1" lang="en-US" altLang="zh-CN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Sign structure (</a:t>
            </a:r>
            <a:r>
              <a:rPr kumimoji="1" lang="en-US" altLang="zh-CN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novel quantum </a:t>
            </a:r>
            <a:r>
              <a:rPr kumimoji="1" lang="en-US" altLang="zh-CN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effect) </a:t>
            </a:r>
            <a:r>
              <a:rPr kumimoji="1" lang="zh-CN" altLang="en-US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波函数结构</a:t>
            </a:r>
            <a:endParaRPr kumimoji="1" lang="en-US" altLang="zh-CN" dirty="0">
              <a:solidFill>
                <a:srgbClr val="C00000"/>
              </a:solidFill>
              <a:latin typeface="Comic Sans MS" charset="0"/>
              <a:ea typeface="Comic Sans MS" charset="0"/>
              <a:cs typeface="Comic Sans MS" charset="0"/>
            </a:endParaRPr>
          </a:p>
          <a:p>
            <a:pPr marL="0" indent="0">
              <a:buNone/>
            </a:pPr>
            <a:r>
              <a:rPr kumimoji="1" lang="en-US" altLang="zh-CN" dirty="0" smtClean="0"/>
              <a:t>       </a:t>
            </a:r>
          </a:p>
          <a:p>
            <a:pPr marL="0" indent="0">
              <a:buNone/>
            </a:pPr>
            <a:r>
              <a:rPr kumimoji="1" lang="en-US" altLang="zh-CN" dirty="0" smtClean="0"/>
              <a:t>   </a:t>
            </a:r>
            <a:endParaRPr kumimoji="1" lang="en-US" altLang="zh-CN" dirty="0"/>
          </a:p>
          <a:p>
            <a:pPr marL="0" indent="0">
              <a:buNone/>
            </a:pPr>
            <a:endParaRPr kumimoji="1" lang="en-US" altLang="zh-CN" dirty="0" smtClean="0"/>
          </a:p>
          <a:p>
            <a:pPr marL="0" indent="0">
              <a:buNone/>
            </a:pPr>
            <a:endParaRPr kumimoji="1" lang="en-US" altLang="zh-CN" dirty="0" smtClean="0"/>
          </a:p>
          <a:p>
            <a:r>
              <a:rPr kumimoji="1" lang="en-US" altLang="zh-CN" dirty="0" smtClean="0">
                <a:solidFill>
                  <a:schemeClr val="accent5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 Adiabatic </a:t>
            </a:r>
            <a:r>
              <a:rPr kumimoji="1" lang="en-US" altLang="zh-CN" dirty="0">
                <a:solidFill>
                  <a:schemeClr val="accent5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continuity  </a:t>
            </a:r>
            <a:r>
              <a:rPr kumimoji="1" lang="zh-CN" altLang="en-US" dirty="0"/>
              <a:t>（多样性的统一</a:t>
            </a:r>
            <a:r>
              <a:rPr kumimoji="1" lang="zh-CN" altLang="en-US" dirty="0" smtClean="0"/>
              <a:t>）</a:t>
            </a:r>
            <a:endParaRPr kumimoji="1" lang="en-US" altLang="zh-CN" dirty="0" smtClean="0"/>
          </a:p>
          <a:p>
            <a:endParaRPr kumimoji="1" lang="en-US" altLang="zh-CN" dirty="0"/>
          </a:p>
          <a:p>
            <a:r>
              <a:rPr kumimoji="1" lang="en-US" altLang="zh-CN" dirty="0" smtClean="0"/>
              <a:t> </a:t>
            </a:r>
            <a:r>
              <a:rPr kumimoji="1" lang="en-US" altLang="zh-CN" dirty="0" smtClean="0">
                <a:solidFill>
                  <a:schemeClr val="accent5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Spontaneous symmetry breaking</a:t>
            </a:r>
            <a:r>
              <a:rPr kumimoji="1" lang="zh-CN" altLang="en-US" dirty="0" smtClean="0">
                <a:solidFill>
                  <a:schemeClr val="accent5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1" lang="zh-CN" altLang="en-US" dirty="0" smtClean="0"/>
              <a:t>（</a:t>
            </a:r>
            <a:r>
              <a:rPr kumimoji="1" lang="en-US" altLang="zh-CN" dirty="0" smtClean="0"/>
              <a:t>e.g. </a:t>
            </a:r>
            <a:r>
              <a:rPr kumimoji="1" lang="zh-CN" altLang="en-US" dirty="0" smtClean="0"/>
              <a:t>宏观量子效应）</a:t>
            </a:r>
            <a:r>
              <a:rPr kumimoji="1" lang="en-US" altLang="zh-CN" dirty="0" smtClean="0"/>
              <a:t> </a:t>
            </a:r>
          </a:p>
          <a:p>
            <a:endParaRPr kumimoji="1" lang="en-US" altLang="zh-CN" dirty="0"/>
          </a:p>
        </p:txBody>
      </p:sp>
      <p:sp>
        <p:nvSpPr>
          <p:cNvPr id="4" name="文本框 3"/>
          <p:cNvSpPr txBox="1"/>
          <p:nvPr/>
        </p:nvSpPr>
        <p:spPr>
          <a:xfrm>
            <a:off x="2482046" y="2645103"/>
            <a:ext cx="583364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topology   </a:t>
            </a:r>
            <a:r>
              <a:rPr kumimoji="1" lang="zh-CN" altLang="en-US" sz="2800" dirty="0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拓扑</a:t>
            </a:r>
            <a:r>
              <a:rPr kumimoji="1" lang="en-US" altLang="zh-CN" sz="2800" dirty="0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      </a:t>
            </a:r>
          </a:p>
          <a:p>
            <a:r>
              <a:rPr kumimoji="1" lang="en-US" altLang="zh-CN" sz="2800" dirty="0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long-range entanglement</a:t>
            </a:r>
            <a:r>
              <a:rPr kumimoji="1" lang="zh-CN" altLang="en-US" sz="2800" dirty="0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 长程纠缠</a:t>
            </a:r>
            <a:endParaRPr kumimoji="1" lang="en-US" altLang="zh-CN" sz="2800" dirty="0" smtClean="0">
              <a:solidFill>
                <a:srgbClr val="FF0000"/>
              </a:solidFill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kumimoji="1" lang="en-US" altLang="zh-CN" sz="2800" dirty="0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fractionalization</a:t>
            </a:r>
            <a:r>
              <a:rPr kumimoji="1" lang="zh-CN" altLang="en-US" sz="2800" dirty="0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 分数化</a:t>
            </a:r>
            <a:endParaRPr kumimoji="1" lang="en-US" altLang="zh-CN" sz="2800" dirty="0" smtClean="0">
              <a:solidFill>
                <a:srgbClr val="FF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21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71850" y="2184400"/>
            <a:ext cx="6019799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120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谢谢！</a:t>
            </a:r>
            <a:endParaRPr lang="zh-CN" altLang="en-US" sz="12000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</p:spTree>
    <p:extLst>
      <p:ext uri="{BB962C8B-B14F-4D97-AF65-F5344CB8AC3E}">
        <p14:creationId xmlns:p14="http://schemas.microsoft.com/office/powerpoint/2010/main" val="56386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3295</TotalTime>
  <Words>1164</Words>
  <Application>Microsoft Macintosh PowerPoint</Application>
  <PresentationFormat>宽屏</PresentationFormat>
  <Paragraphs>245</Paragraphs>
  <Slides>32</Slides>
  <Notes>7</Notes>
  <HiddenSlides>2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32</vt:i4>
      </vt:variant>
    </vt:vector>
  </HeadingPairs>
  <TitlesOfParts>
    <vt:vector size="46" baseType="lpstr">
      <vt:lpstr>Calibri</vt:lpstr>
      <vt:lpstr>Cambria Math</vt:lpstr>
      <vt:lpstr>Comic Sans MS</vt:lpstr>
      <vt:lpstr>DengXian</vt:lpstr>
      <vt:lpstr>DengXian Light</vt:lpstr>
      <vt:lpstr>Gill Sans</vt:lpstr>
      <vt:lpstr>Heiti SC Light</vt:lpstr>
      <vt:lpstr>Helvetica Neue</vt:lpstr>
      <vt:lpstr>Mangal</vt:lpstr>
      <vt:lpstr>宋体</vt:lpstr>
      <vt:lpstr>Arial</vt:lpstr>
      <vt:lpstr>Office 主题</vt:lpstr>
      <vt:lpstr>公式</vt:lpstr>
      <vt:lpstr>Equation</vt:lpstr>
      <vt:lpstr>Emergent Topology in Condensed Matter Physics</vt:lpstr>
      <vt:lpstr>PowerPoint 演示文稿</vt:lpstr>
      <vt:lpstr>PowerPoint 演示文稿</vt:lpstr>
      <vt:lpstr>2017年APS Oliver E. Buckley 凝聚态物理奖</vt:lpstr>
      <vt:lpstr>2012年APS Oliver E. Buckley 凝聚态物理奖</vt:lpstr>
      <vt:lpstr>    拓扑与凝聚态物理</vt:lpstr>
      <vt:lpstr>        凝聚态物理的基本组织原则          organizational principles in an emergent world</vt:lpstr>
      <vt:lpstr>Sign structure:    波函数的结构</vt:lpstr>
      <vt:lpstr>PowerPoint 演示文稿</vt:lpstr>
      <vt:lpstr>Spontaneous symmetry breaking (SSB)</vt:lpstr>
      <vt:lpstr>      凝聚态物理的三大基本组织原则            organizational principles </vt:lpstr>
      <vt:lpstr>PowerPoint 演示文稿</vt:lpstr>
      <vt:lpstr>PowerPoint 演示文稿</vt:lpstr>
      <vt:lpstr>PowerPoint 演示文稿</vt:lpstr>
      <vt:lpstr>Kosterlitz-Thouless (KT) transition: 拓扑相变</vt:lpstr>
      <vt:lpstr>Haldane 自旋链猜想 --  spin chains:  topological term</vt:lpstr>
      <vt:lpstr>PowerPoint 演示文稿</vt:lpstr>
      <vt:lpstr>PowerPoint 演示文稿</vt:lpstr>
      <vt:lpstr>PowerPoint 演示文稿</vt:lpstr>
      <vt:lpstr>PowerPoint 演示文稿</vt:lpstr>
      <vt:lpstr>      凝聚态物理的基本组织原则             organizational principles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    凝聚态物理的三大基本组织原则             organizational principles</vt:lpstr>
      <vt:lpstr>PowerPoint 演示文稿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Topology and Condensed Matter Physics</dc:title>
  <dc:creator>Microsoft Office 用户</dc:creator>
  <cp:lastModifiedBy>Microsoft Office 用户</cp:lastModifiedBy>
  <cp:revision>130</cp:revision>
  <dcterms:created xsi:type="dcterms:W3CDTF">2016-11-29T22:42:04Z</dcterms:created>
  <dcterms:modified xsi:type="dcterms:W3CDTF">2016-12-06T09:32:58Z</dcterms:modified>
</cp:coreProperties>
</file>