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2" r:id="rId1"/>
  </p:sldMasterIdLst>
  <p:notesMasterIdLst>
    <p:notesMasterId r:id="rId37"/>
  </p:notesMasterIdLst>
  <p:handoutMasterIdLst>
    <p:handoutMasterId r:id="rId38"/>
  </p:handoutMasterIdLst>
  <p:sldIdLst>
    <p:sldId id="485" r:id="rId2"/>
    <p:sldId id="487" r:id="rId3"/>
    <p:sldId id="550" r:id="rId4"/>
    <p:sldId id="555" r:id="rId5"/>
    <p:sldId id="536" r:id="rId6"/>
    <p:sldId id="533" r:id="rId7"/>
    <p:sldId id="535" r:id="rId8"/>
    <p:sldId id="534" r:id="rId9"/>
    <p:sldId id="556" r:id="rId10"/>
    <p:sldId id="540" r:id="rId11"/>
    <p:sldId id="551" r:id="rId12"/>
    <p:sldId id="538" r:id="rId13"/>
    <p:sldId id="528" r:id="rId14"/>
    <p:sldId id="548" r:id="rId15"/>
    <p:sldId id="549" r:id="rId16"/>
    <p:sldId id="537" r:id="rId17"/>
    <p:sldId id="539" r:id="rId18"/>
    <p:sldId id="542" r:id="rId19"/>
    <p:sldId id="543" r:id="rId20"/>
    <p:sldId id="552" r:id="rId21"/>
    <p:sldId id="553" r:id="rId22"/>
    <p:sldId id="554" r:id="rId23"/>
    <p:sldId id="541" r:id="rId24"/>
    <p:sldId id="544" r:id="rId25"/>
    <p:sldId id="546" r:id="rId26"/>
    <p:sldId id="545" r:id="rId27"/>
    <p:sldId id="529" r:id="rId28"/>
    <p:sldId id="547" r:id="rId29"/>
    <p:sldId id="530" r:id="rId30"/>
    <p:sldId id="526" r:id="rId31"/>
    <p:sldId id="527" r:id="rId32"/>
    <p:sldId id="531" r:id="rId33"/>
    <p:sldId id="532" r:id="rId34"/>
    <p:sldId id="515" r:id="rId35"/>
    <p:sldId id="525" r:id="rId36"/>
  </p:sldIdLst>
  <p:sldSz cx="9144000" cy="6858000" type="screen4x3"/>
  <p:notesSz cx="6797675" cy="9928225"/>
  <p:custDataLst>
    <p:tags r:id="rId3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2" autoAdjust="0"/>
    <p:restoredTop sz="94649" autoAdjust="0"/>
  </p:normalViewPr>
  <p:slideViewPr>
    <p:cSldViewPr>
      <p:cViewPr varScale="1">
        <p:scale>
          <a:sx n="60" d="100"/>
          <a:sy n="60" d="100"/>
        </p:scale>
        <p:origin x="885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88" y="4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5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5" Type="http://schemas.openxmlformats.org/officeDocument/2006/relationships/image" Target="../media/image14.wmf"/><Relationship Id="rId4" Type="http://schemas.openxmlformats.org/officeDocument/2006/relationships/image" Target="../media/image6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45.wmf"/><Relationship Id="rId5" Type="http://schemas.openxmlformats.org/officeDocument/2006/relationships/image" Target="../media/image27.wmf"/><Relationship Id="rId4" Type="http://schemas.openxmlformats.org/officeDocument/2006/relationships/image" Target="../media/image67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1.wmf"/><Relationship Id="rId7" Type="http://schemas.openxmlformats.org/officeDocument/2006/relationships/image" Target="../media/image65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7" Type="http://schemas.openxmlformats.org/officeDocument/2006/relationships/image" Target="../media/image82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5.wmf"/><Relationship Id="rId3" Type="http://schemas.openxmlformats.org/officeDocument/2006/relationships/image" Target="../media/image85.wmf"/><Relationship Id="rId7" Type="http://schemas.openxmlformats.org/officeDocument/2006/relationships/image" Target="../media/image89.wmf"/><Relationship Id="rId12" Type="http://schemas.openxmlformats.org/officeDocument/2006/relationships/image" Target="../media/image94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11" Type="http://schemas.openxmlformats.org/officeDocument/2006/relationships/image" Target="../media/image93.wmf"/><Relationship Id="rId5" Type="http://schemas.openxmlformats.org/officeDocument/2006/relationships/image" Target="../media/image87.wmf"/><Relationship Id="rId10" Type="http://schemas.openxmlformats.org/officeDocument/2006/relationships/image" Target="../media/image92.wmf"/><Relationship Id="rId4" Type="http://schemas.openxmlformats.org/officeDocument/2006/relationships/image" Target="../media/image86.wmf"/><Relationship Id="rId9" Type="http://schemas.openxmlformats.org/officeDocument/2006/relationships/image" Target="../media/image9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62.wmf"/><Relationship Id="rId1" Type="http://schemas.openxmlformats.org/officeDocument/2006/relationships/image" Target="../media/image11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7" Type="http://schemas.openxmlformats.org/officeDocument/2006/relationships/image" Target="../media/image128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6" Type="http://schemas.openxmlformats.org/officeDocument/2006/relationships/image" Target="../media/image127.wmf"/><Relationship Id="rId5" Type="http://schemas.openxmlformats.org/officeDocument/2006/relationships/image" Target="../media/image126.wmf"/><Relationship Id="rId4" Type="http://schemas.openxmlformats.org/officeDocument/2006/relationships/image" Target="../media/image12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3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4" Type="http://schemas.openxmlformats.org/officeDocument/2006/relationships/image" Target="../media/image134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122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wmf"/><Relationship Id="rId1" Type="http://schemas.openxmlformats.org/officeDocument/2006/relationships/image" Target="../media/image1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D08053B6-4A7D-421C-A977-4DFB199C2332}" type="datetimeFigureOut">
              <a:rPr lang="zh-CN" altLang="en-US"/>
              <a:pPr>
                <a:defRPr/>
              </a:pPr>
              <a:t>2018/1/11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4E464FF-9A54-4682-9D2F-00D3C1BD09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4435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8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78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AD2F06-8A0B-446C-8801-1A2BEEE40E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48932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6506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9319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160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 notation of the</a:t>
            </a:r>
            <a:r>
              <a:rPr lang="en-US" altLang="zh-CN" baseline="0" dirty="0" smtClean="0"/>
              <a:t> slow-roll parameters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3802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9111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Around the inflection point, delta N is</a:t>
            </a:r>
            <a:r>
              <a:rPr lang="en-US" altLang="zh-CN" baseline="0" dirty="0" smtClean="0"/>
              <a:t> around 40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60179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CMB distortion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3244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Propose the model and procedure</a:t>
            </a:r>
            <a:r>
              <a:rPr lang="en-US" altLang="zh-CN" baseline="0" dirty="0" smtClean="0"/>
              <a:t> for model building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AD2F06-8A0B-446C-8801-1A2BEEE40ECC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358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0F77D628-4285-4E03-AE68-24203BE1B5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85722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8B39E4-8372-4469-AA3E-0586529E5B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6398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508D7161-138F-4A85-9D6E-653A52C050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1196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E4C0D0FA-5FC4-4C9F-9E84-7EB65271E8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56934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690E7437-B0CE-4EA2-BA1B-0833A9E144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5548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E24880-47CA-41A0-8B2C-3B3AC53232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646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62D7FC87-F5D8-429C-A992-5936B34D67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69602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F09884A2-9175-4370-B6F8-BF521F15FD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5949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B18E75EF-916E-4210-8F5E-B0534CF3D7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36440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2098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9023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9023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53420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3370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19"/>
          <p:cNvSpPr>
            <a:spLocks noChangeArrowheads="1"/>
          </p:cNvSpPr>
          <p:nvPr/>
        </p:nvSpPr>
        <p:spPr bwMode="auto">
          <a:xfrm>
            <a:off x="609600" y="957263"/>
            <a:ext cx="8534400" cy="71437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99"/>
              </a:gs>
            </a:gsLst>
            <a:lin ang="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pic>
        <p:nvPicPr>
          <p:cNvPr id="1029" name="图片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244" y="23813"/>
            <a:ext cx="11922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2929FF"/>
                </a:solidFill>
              </a:defRPr>
            </a:lvl1pPr>
          </a:lstStyle>
          <a:p>
            <a:pPr>
              <a:defRPr/>
            </a:pPr>
            <a:endParaRPr lang="zh-CN" altLang="en-US"/>
          </a:p>
          <a:p>
            <a:pPr>
              <a:defRPr/>
            </a:pPr>
            <a:fld id="{46D7F94A-890E-4165-B510-2EFC7A0F30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84" r:id="rId1"/>
    <p:sldLayoutId id="2147483991" r:id="rId2"/>
    <p:sldLayoutId id="2147483985" r:id="rId3"/>
    <p:sldLayoutId id="2147483986" r:id="rId4"/>
    <p:sldLayoutId id="2147483987" r:id="rId5"/>
    <p:sldLayoutId id="2147483992" r:id="rId6"/>
    <p:sldLayoutId id="2147483988" r:id="rId7"/>
    <p:sldLayoutId id="2147483989" r:id="rId8"/>
    <p:sldLayoutId id="2147483990" r:id="rId9"/>
    <p:sldLayoutId id="2147483993" r:id="rId10"/>
    <p:sldLayoutId id="2147483994" r:id="rId11"/>
    <p:sldLayoutId id="2147483995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0000"/>
        <a:buFont typeface="Wingdings" panose="05000000000000000000" pitchFamily="2" charset="2"/>
        <a:buChar char="§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image" Target="../media/image36.emf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3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2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9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3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40.bin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7.png"/><Relationship Id="rId4" Type="http://schemas.openxmlformats.org/officeDocument/2006/relationships/image" Target="../media/image27.wmf"/><Relationship Id="rId9" Type="http://schemas.openxmlformats.org/officeDocument/2006/relationships/image" Target="../media/image4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51.wmf"/><Relationship Id="rId3" Type="http://schemas.openxmlformats.org/officeDocument/2006/relationships/oleObject" Target="../embeddings/oleObject43.bin"/><Relationship Id="rId7" Type="http://schemas.openxmlformats.org/officeDocument/2006/relationships/image" Target="../media/image53.png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8.wmf"/><Relationship Id="rId11" Type="http://schemas.openxmlformats.org/officeDocument/2006/relationships/image" Target="../media/image50.wmf"/><Relationship Id="rId5" Type="http://schemas.openxmlformats.org/officeDocument/2006/relationships/oleObject" Target="../embeddings/oleObject44.bin"/><Relationship Id="rId15" Type="http://schemas.openxmlformats.org/officeDocument/2006/relationships/image" Target="../media/image52.wmf"/><Relationship Id="rId10" Type="http://schemas.openxmlformats.org/officeDocument/2006/relationships/oleObject" Target="../embeddings/oleObject46.bin"/><Relationship Id="rId4" Type="http://schemas.openxmlformats.org/officeDocument/2006/relationships/image" Target="../media/image45.wmf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4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58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5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5" Type="http://schemas.openxmlformats.org/officeDocument/2006/relationships/image" Target="../media/image59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5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5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27.wmf"/><Relationship Id="rId3" Type="http://schemas.openxmlformats.org/officeDocument/2006/relationships/oleObject" Target="../embeddings/oleObject61.bin"/><Relationship Id="rId7" Type="http://schemas.openxmlformats.org/officeDocument/2006/relationships/image" Target="../media/image65.wmf"/><Relationship Id="rId12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67.wmf"/><Relationship Id="rId5" Type="http://schemas.openxmlformats.org/officeDocument/2006/relationships/image" Target="../media/image68.png"/><Relationship Id="rId10" Type="http://schemas.openxmlformats.org/officeDocument/2006/relationships/oleObject" Target="../embeddings/oleObject64.bin"/><Relationship Id="rId4" Type="http://schemas.openxmlformats.org/officeDocument/2006/relationships/image" Target="../media/image45.wmf"/><Relationship Id="rId9" Type="http://schemas.openxmlformats.org/officeDocument/2006/relationships/image" Target="../media/image66.wmf"/><Relationship Id="rId1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71.bin"/><Relationship Id="rId18" Type="http://schemas.openxmlformats.org/officeDocument/2006/relationships/image" Target="../media/image75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3.wmf"/><Relationship Id="rId1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5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7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oleObject" Target="../embeddings/oleObject79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2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80.bin"/><Relationship Id="rId10" Type="http://schemas.openxmlformats.org/officeDocument/2006/relationships/image" Target="../media/image79.wmf"/><Relationship Id="rId4" Type="http://schemas.openxmlformats.org/officeDocument/2006/relationships/image" Target="../media/image76.w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8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oleObject" Target="../embeddings/oleObject86.bin"/><Relationship Id="rId18" Type="http://schemas.openxmlformats.org/officeDocument/2006/relationships/image" Target="../media/image90.wmf"/><Relationship Id="rId26" Type="http://schemas.openxmlformats.org/officeDocument/2006/relationships/image" Target="../media/image94.wmf"/><Relationship Id="rId3" Type="http://schemas.openxmlformats.org/officeDocument/2006/relationships/oleObject" Target="../embeddings/oleObject81.bin"/><Relationship Id="rId21" Type="http://schemas.openxmlformats.org/officeDocument/2006/relationships/oleObject" Target="../embeddings/oleObject90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87.wmf"/><Relationship Id="rId17" Type="http://schemas.openxmlformats.org/officeDocument/2006/relationships/oleObject" Target="../embeddings/oleObject88.bin"/><Relationship Id="rId25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9.wmf"/><Relationship Id="rId20" Type="http://schemas.openxmlformats.org/officeDocument/2006/relationships/image" Target="../media/image91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85.bin"/><Relationship Id="rId24" Type="http://schemas.openxmlformats.org/officeDocument/2006/relationships/image" Target="../media/image93.wmf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87.bin"/><Relationship Id="rId23" Type="http://schemas.openxmlformats.org/officeDocument/2006/relationships/oleObject" Target="../embeddings/oleObject91.bin"/><Relationship Id="rId28" Type="http://schemas.openxmlformats.org/officeDocument/2006/relationships/image" Target="../media/image95.wmf"/><Relationship Id="rId10" Type="http://schemas.openxmlformats.org/officeDocument/2006/relationships/image" Target="../media/image86.wmf"/><Relationship Id="rId19" Type="http://schemas.openxmlformats.org/officeDocument/2006/relationships/oleObject" Target="../embeddings/oleObject89.bin"/><Relationship Id="rId4" Type="http://schemas.openxmlformats.org/officeDocument/2006/relationships/image" Target="../media/image83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88.wmf"/><Relationship Id="rId22" Type="http://schemas.openxmlformats.org/officeDocument/2006/relationships/image" Target="../media/image92.wmf"/><Relationship Id="rId27" Type="http://schemas.openxmlformats.org/officeDocument/2006/relationships/oleObject" Target="../embeddings/oleObject9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96.wmf"/><Relationship Id="rId4" Type="http://schemas.openxmlformats.org/officeDocument/2006/relationships/oleObject" Target="../embeddings/oleObject9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13" Type="http://schemas.openxmlformats.org/officeDocument/2006/relationships/image" Target="../media/image104.wmf"/><Relationship Id="rId3" Type="http://schemas.openxmlformats.org/officeDocument/2006/relationships/oleObject" Target="../embeddings/oleObject95.bin"/><Relationship Id="rId7" Type="http://schemas.openxmlformats.org/officeDocument/2006/relationships/image" Target="../media/image106.emf"/><Relationship Id="rId12" Type="http://schemas.openxmlformats.org/officeDocument/2006/relationships/oleObject" Target="../embeddings/oleObject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1.wmf"/><Relationship Id="rId11" Type="http://schemas.openxmlformats.org/officeDocument/2006/relationships/image" Target="../media/image103.wmf"/><Relationship Id="rId5" Type="http://schemas.openxmlformats.org/officeDocument/2006/relationships/oleObject" Target="../embeddings/oleObject96.bin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98.bin"/><Relationship Id="rId4" Type="http://schemas.openxmlformats.org/officeDocument/2006/relationships/image" Target="../media/image100.wmf"/><Relationship Id="rId9" Type="http://schemas.openxmlformats.org/officeDocument/2006/relationships/image" Target="../media/image102.wmf"/><Relationship Id="rId14" Type="http://schemas.openxmlformats.org/officeDocument/2006/relationships/oleObject" Target="../embeddings/oleObject10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7" Type="http://schemas.openxmlformats.org/officeDocument/2006/relationships/image" Target="../media/image10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8.emf"/><Relationship Id="rId5" Type="http://schemas.openxmlformats.org/officeDocument/2006/relationships/image" Target="../media/image107.emf"/><Relationship Id="rId4" Type="http://schemas.openxmlformats.org/officeDocument/2006/relationships/image" Target="../media/image45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oleObject" Target="../embeddings/oleObject102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12.wmf"/><Relationship Id="rId11" Type="http://schemas.openxmlformats.org/officeDocument/2006/relationships/image" Target="../media/image116.emf"/><Relationship Id="rId5" Type="http://schemas.openxmlformats.org/officeDocument/2006/relationships/oleObject" Target="../embeddings/oleObject103.bin"/><Relationship Id="rId10" Type="http://schemas.openxmlformats.org/officeDocument/2006/relationships/image" Target="../media/image115.emf"/><Relationship Id="rId4" Type="http://schemas.openxmlformats.org/officeDocument/2006/relationships/image" Target="../media/image111.wmf"/><Relationship Id="rId9" Type="http://schemas.openxmlformats.org/officeDocument/2006/relationships/image" Target="../media/image114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117.wmf"/><Relationship Id="rId9" Type="http://schemas.openxmlformats.org/officeDocument/2006/relationships/image" Target="../media/image11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21.png"/><Relationship Id="rId4" Type="http://schemas.openxmlformats.org/officeDocument/2006/relationships/image" Target="../media/image120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13" Type="http://schemas.openxmlformats.org/officeDocument/2006/relationships/oleObject" Target="../embeddings/oleObject114.bin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12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8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23.wmf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10.bin"/><Relationship Id="rId15" Type="http://schemas.openxmlformats.org/officeDocument/2006/relationships/oleObject" Target="../embeddings/oleObject115.bin"/><Relationship Id="rId10" Type="http://schemas.openxmlformats.org/officeDocument/2006/relationships/image" Target="../media/image125.wmf"/><Relationship Id="rId4" Type="http://schemas.openxmlformats.org/officeDocument/2006/relationships/image" Target="../media/image122.w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127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image" Target="../media/image121.png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16.bin"/><Relationship Id="rId10" Type="http://schemas.openxmlformats.org/officeDocument/2006/relationships/image" Target="../media/image130.wmf"/><Relationship Id="rId4" Type="http://schemas.openxmlformats.org/officeDocument/2006/relationships/image" Target="../media/image68.png"/><Relationship Id="rId9" Type="http://schemas.openxmlformats.org/officeDocument/2006/relationships/oleObject" Target="../embeddings/oleObject118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13" Type="http://schemas.openxmlformats.org/officeDocument/2006/relationships/image" Target="../media/image134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6.png"/><Relationship Id="rId12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31.wmf"/><Relationship Id="rId11" Type="http://schemas.openxmlformats.org/officeDocument/2006/relationships/image" Target="../media/image133.wmf"/><Relationship Id="rId5" Type="http://schemas.openxmlformats.org/officeDocument/2006/relationships/oleObject" Target="../embeddings/oleObject119.bin"/><Relationship Id="rId10" Type="http://schemas.openxmlformats.org/officeDocument/2006/relationships/oleObject" Target="../embeddings/oleObject121.bin"/><Relationship Id="rId4" Type="http://schemas.openxmlformats.org/officeDocument/2006/relationships/image" Target="../media/image135.jpg"/><Relationship Id="rId9" Type="http://schemas.openxmlformats.org/officeDocument/2006/relationships/image" Target="../media/image13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24.bin"/><Relationship Id="rId5" Type="http://schemas.openxmlformats.org/officeDocument/2006/relationships/image" Target="../media/image122.wmf"/><Relationship Id="rId4" Type="http://schemas.openxmlformats.org/officeDocument/2006/relationships/oleObject" Target="../embeddings/oleObject12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13" Type="http://schemas.openxmlformats.org/officeDocument/2006/relationships/image" Target="../media/image142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9.wmf"/><Relationship Id="rId12" Type="http://schemas.openxmlformats.org/officeDocument/2006/relationships/oleObject" Target="../embeddings/oleObject1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26.bin"/><Relationship Id="rId11" Type="http://schemas.openxmlformats.org/officeDocument/2006/relationships/image" Target="../media/image141.wmf"/><Relationship Id="rId5" Type="http://schemas.openxmlformats.org/officeDocument/2006/relationships/image" Target="../media/image138.wmf"/><Relationship Id="rId15" Type="http://schemas.openxmlformats.org/officeDocument/2006/relationships/image" Target="../media/image143.wmf"/><Relationship Id="rId10" Type="http://schemas.openxmlformats.org/officeDocument/2006/relationships/oleObject" Target="../embeddings/oleObject128.bin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140.wmf"/><Relationship Id="rId14" Type="http://schemas.openxmlformats.org/officeDocument/2006/relationships/oleObject" Target="../embeddings/oleObject130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32.bin"/><Relationship Id="rId5" Type="http://schemas.openxmlformats.org/officeDocument/2006/relationships/image" Target="../media/image144.wmf"/><Relationship Id="rId4" Type="http://schemas.openxmlformats.org/officeDocument/2006/relationships/oleObject" Target="../embeddings/oleObject131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/>
          <a:lstStyle/>
          <a:p>
            <a:r>
              <a:rPr lang="en-US" altLang="zh-CN" dirty="0" smtClean="0"/>
              <a:t>Primordial black holes from ultra-slow-roll inflation</a:t>
            </a:r>
            <a:endParaRPr lang="zh-CN" altLang="en-US" dirty="0"/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539552" y="3573016"/>
            <a:ext cx="8280920" cy="1752600"/>
          </a:xfrm>
        </p:spPr>
        <p:txBody>
          <a:bodyPr/>
          <a:lstStyle/>
          <a:p>
            <a:r>
              <a:rPr lang="en-US" altLang="zh-CN" dirty="0" smtClean="0"/>
              <a:t>Yungui Gong</a:t>
            </a:r>
          </a:p>
          <a:p>
            <a:r>
              <a:rPr lang="zh-CN" altLang="en-US" dirty="0" smtClean="0"/>
              <a:t>龚云贵</a:t>
            </a:r>
            <a:endParaRPr lang="en-US" altLang="zh-CN" dirty="0" smtClean="0"/>
          </a:p>
          <a:p>
            <a:r>
              <a:rPr lang="en-US" altLang="zh-CN" dirty="0" smtClean="0"/>
              <a:t>School of Physics</a:t>
            </a:r>
          </a:p>
          <a:p>
            <a:r>
              <a:rPr lang="en-US" altLang="zh-CN" dirty="0" err="1" smtClean="0"/>
              <a:t>Huazhong</a:t>
            </a:r>
            <a:r>
              <a:rPr lang="en-US" altLang="zh-CN" dirty="0" smtClean="0"/>
              <a:t> University of Science and Technology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23430" y="6309320"/>
            <a:ext cx="1760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ICTS-USTC</a:t>
            </a:r>
            <a:r>
              <a:rPr lang="zh-CN" altLang="en-US" sz="12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en-US" altLang="zh-CN" sz="12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2017.11.10</a:t>
            </a:r>
            <a:endParaRPr lang="zh-CN" altLang="en-US" sz="12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1502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72412" y="1487909"/>
            <a:ext cx="7772400" cy="3717776"/>
          </a:xfrm>
        </p:spPr>
        <p:txBody>
          <a:bodyPr/>
          <a:lstStyle/>
          <a:p>
            <a:r>
              <a:rPr lang="en-US" altLang="zh-CN" dirty="0" smtClean="0"/>
              <a:t>Observational constraints on the mass of PBHs</a:t>
            </a:r>
          </a:p>
          <a:p>
            <a:r>
              <a:rPr lang="en-US" altLang="zh-CN" dirty="0" smtClean="0"/>
              <a:t>The generic feature of inflation for the production of PBHs</a:t>
            </a:r>
          </a:p>
          <a:p>
            <a:r>
              <a:rPr lang="en-US" altLang="zh-CN" dirty="0" smtClean="0"/>
              <a:t>Ultra-slow-roll inflation</a:t>
            </a:r>
            <a:endParaRPr lang="en-US" altLang="zh-CN" dirty="0"/>
          </a:p>
          <a:p>
            <a:r>
              <a:rPr lang="en-US" altLang="zh-CN" dirty="0" smtClean="0"/>
              <a:t>Model building</a:t>
            </a:r>
          </a:p>
          <a:p>
            <a:r>
              <a:rPr lang="en-US" altLang="zh-CN" dirty="0" smtClean="0"/>
              <a:t>Conclusions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85800" y="5589240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Gao, Gong and Li, 1405.6451; Gong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1707.09578;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en-US" altLang="zh-CN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Yi and Gong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1712.07478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274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85800" y="1295400"/>
            <a:ext cx="8134672" cy="4835525"/>
          </a:xfrm>
        </p:spPr>
        <p:txBody>
          <a:bodyPr/>
          <a:lstStyle/>
          <a:p>
            <a:r>
              <a:rPr lang="en-US" altLang="zh-CN" dirty="0" smtClean="0"/>
              <a:t>GWs: detection of binary black hole merger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PBHs: Primordial black holes as dark matter?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Motivation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68160"/>
            <a:ext cx="4321324" cy="2432487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 bwMode="auto">
          <a:xfrm>
            <a:off x="5868144" y="2732256"/>
            <a:ext cx="744706" cy="1296144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4433448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GW150914</a:t>
            </a:r>
            <a:r>
              <a:rPr lang="zh-CN" altLang="en-US" sz="20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：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PRL 116, 061102; </a:t>
            </a:r>
            <a:r>
              <a:rPr lang="en-US" altLang="zh-CN" sz="2000" dirty="0">
                <a:solidFill>
                  <a:srgbClr val="FF0000"/>
                </a:solidFill>
              </a:rPr>
              <a:t>GW151226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: PRL 116, 241103; </a:t>
            </a:r>
            <a:r>
              <a:rPr lang="en-US" altLang="zh-CN" sz="2000" dirty="0">
                <a:solidFill>
                  <a:srgbClr val="FF0000"/>
                </a:solidFill>
              </a:rPr>
              <a:t>GW170104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: PRL 118, 221101; </a:t>
            </a:r>
            <a:r>
              <a:rPr lang="en-US" altLang="zh-CN" sz="2000" dirty="0">
                <a:solidFill>
                  <a:srgbClr val="FF0000"/>
                </a:solidFill>
              </a:rPr>
              <a:t>GW170608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: </a:t>
            </a:r>
            <a:r>
              <a:rPr lang="en-US" altLang="zh-CN" sz="20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ApJ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851, L35; </a:t>
            </a:r>
            <a:r>
              <a:rPr lang="en-US" altLang="zh-CN" sz="2000" dirty="0">
                <a:solidFill>
                  <a:srgbClr val="FF0000"/>
                </a:solidFill>
              </a:rPr>
              <a:t>GW170814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: PRL 119, 141101;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930701" y="6425684"/>
            <a:ext cx="5498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Bird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., PRL 116, 201301; Sasaki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., PRL 117, 061101; </a:t>
            </a:r>
            <a:endParaRPr lang="zh-CN" altLang="en-US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062971"/>
              </p:ext>
            </p:extLst>
          </p:nvPr>
        </p:nvGraphicFramePr>
        <p:xfrm>
          <a:off x="1187624" y="5967413"/>
          <a:ext cx="461645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10" name="Formula" r:id="rId4" imgW="2329200" imgH="196920" progId="Equation.Ribbit">
                  <p:embed/>
                </p:oleObj>
              </mc:Choice>
              <mc:Fallback>
                <p:oleObj name="Formula" r:id="rId4" imgW="232920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624" y="5967413"/>
                        <a:ext cx="4616450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5625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PBHs: </a:t>
            </a:r>
            <a:r>
              <a:rPr lang="en-US" altLang="zh-CN" sz="2800" dirty="0"/>
              <a:t>PBH forms in the radiation era as a result of gravitational collapse of density </a:t>
            </a:r>
            <a:r>
              <a:rPr lang="en-US" altLang="zh-CN" sz="2800" dirty="0" smtClean="0"/>
              <a:t>perturbations </a:t>
            </a:r>
            <a:r>
              <a:rPr lang="en-US" altLang="zh-CN" sz="2800" dirty="0"/>
              <a:t>generated during </a:t>
            </a:r>
            <a:r>
              <a:rPr lang="en-US" altLang="zh-CN" sz="2800" dirty="0" smtClean="0"/>
              <a:t>inflation</a:t>
            </a:r>
          </a:p>
          <a:p>
            <a:r>
              <a:rPr lang="en-US" altLang="zh-CN" dirty="0" smtClean="0"/>
              <a:t>The </a:t>
            </a:r>
            <a:r>
              <a:rPr lang="en-US" altLang="zh-CN" dirty="0"/>
              <a:t>mass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PBHs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485745"/>
              </p:ext>
            </p:extLst>
          </p:nvPr>
        </p:nvGraphicFramePr>
        <p:xfrm>
          <a:off x="2849485" y="3659081"/>
          <a:ext cx="56086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72" name="Formula" r:id="rId3" imgW="2829600" imgH="384840" progId="Equation.Ribbit">
                  <p:embed/>
                </p:oleObj>
              </mc:Choice>
              <mc:Fallback>
                <p:oleObj name="Formula" r:id="rId3" imgW="282960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9485" y="3659081"/>
                        <a:ext cx="5608638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323528" y="318619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Suppose that the mass of PBHs is of the same order of the horizon mass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690986"/>
              </p:ext>
            </p:extLst>
          </p:nvPr>
        </p:nvGraphicFramePr>
        <p:xfrm>
          <a:off x="1150251" y="3686966"/>
          <a:ext cx="13652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73" name="Formula" r:id="rId5" imgW="688680" imgH="158760" progId="Equation.Ribbit">
                  <p:embed/>
                </p:oleObj>
              </mc:Choice>
              <mc:Fallback>
                <p:oleObj name="Formula" r:id="rId5" imgW="68868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0251" y="3686966"/>
                        <a:ext cx="1365250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200614"/>
              </p:ext>
            </p:extLst>
          </p:nvPr>
        </p:nvGraphicFramePr>
        <p:xfrm>
          <a:off x="539552" y="5303848"/>
          <a:ext cx="6662738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74" name="Formula" r:id="rId7" imgW="3362040" imgH="420480" progId="Equation.Ribbit">
                  <p:embed/>
                </p:oleObj>
              </mc:Choice>
              <mc:Fallback>
                <p:oleObj name="Formula" r:id="rId7" imgW="3362040" imgH="42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552" y="5303848"/>
                        <a:ext cx="6662738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23528" y="4414267"/>
            <a:ext cx="784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The fraction of the mass of the Universe in PBHs at the formation of PBHs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586884"/>
              </p:ext>
            </p:extLst>
          </p:nvPr>
        </p:nvGraphicFramePr>
        <p:xfrm>
          <a:off x="2849485" y="4848184"/>
          <a:ext cx="7143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75" name="Formula" r:id="rId9" imgW="360720" imgH="176760" progId="Equation.Ribbit">
                  <p:embed/>
                </p:oleObj>
              </mc:Choice>
              <mc:Fallback>
                <p:oleObj name="Formula" r:id="rId9" imgW="36072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49485" y="4848184"/>
                        <a:ext cx="7143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3348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Observational constraints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267744" y="6054298"/>
            <a:ext cx="3597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Inomata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PRD 96 (17) 043504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556792"/>
            <a:ext cx="5831136" cy="425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6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42833" y="992855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The mass window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/>
              <a:t>Hawking radiation by now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/>
              <a:t>MACHO (</a:t>
            </a:r>
            <a:r>
              <a:rPr lang="en-US" altLang="zh-CN" sz="2000" dirty="0" smtClean="0"/>
              <a:t>Massive Astrophysical Compact Halo Object</a:t>
            </a:r>
            <a:r>
              <a:rPr lang="en-US" altLang="zh-CN" dirty="0" smtClean="0"/>
              <a:t>)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/>
              <a:t>Astrophysical </a:t>
            </a:r>
            <a:r>
              <a:rPr lang="en-US" altLang="zh-CN" dirty="0" smtClean="0"/>
              <a:t>constraints (</a:t>
            </a:r>
            <a:r>
              <a:rPr lang="en-US" altLang="zh-CN" dirty="0" err="1" smtClean="0"/>
              <a:t>femtolensing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millilensing</a:t>
            </a:r>
            <a:r>
              <a:rPr lang="en-US" altLang="zh-CN" dirty="0" smtClean="0"/>
              <a:t>, microlensing </a:t>
            </a:r>
            <a:r>
              <a:rPr lang="en-US" altLang="zh-CN" dirty="0" err="1" smtClean="0"/>
              <a:t>etc</a:t>
            </a:r>
            <a:r>
              <a:rPr lang="en-US" altLang="zh-CN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zh-CN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/>
              <a:t>   -distortion</a:t>
            </a: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Constraints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855109"/>
              </p:ext>
            </p:extLst>
          </p:nvPr>
        </p:nvGraphicFramePr>
        <p:xfrm>
          <a:off x="1691680" y="2132856"/>
          <a:ext cx="13906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17" name="Formula" r:id="rId4" imgW="701280" imgH="184320" progId="Equation.Ribbit">
                  <p:embed/>
                </p:oleObj>
              </mc:Choice>
              <mc:Fallback>
                <p:oleObj name="Formula" r:id="rId4" imgW="70128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1680" y="2132856"/>
                        <a:ext cx="1390650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428073" y="2171403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Carr, APJ 201 (75) 1</a:t>
            </a:r>
            <a:endParaRPr lang="zh-CN" altLang="en-US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9592" y="6128816"/>
            <a:ext cx="7218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Gould 92;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Nemiroff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01; Wilkinson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01; 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Dalcanton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94; 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Allsman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01;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Tisserand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07; Carr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10;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Griest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13</a:t>
            </a:r>
            <a:endParaRPr lang="zh-CN" altLang="en-US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47664" y="3140093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Exclude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222484"/>
              </p:ext>
            </p:extLst>
          </p:nvPr>
        </p:nvGraphicFramePr>
        <p:xfrm>
          <a:off x="2706956" y="3208707"/>
          <a:ext cx="168751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18" name="Formula" r:id="rId6" imgW="851040" imgH="196920" progId="Equation.Ribbit">
                  <p:embed/>
                </p:oleObj>
              </mc:Choice>
              <mc:Fallback>
                <p:oleObj name="Formula" r:id="rId6" imgW="85104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06956" y="3208707"/>
                        <a:ext cx="1687512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954063" y="3228312"/>
            <a:ext cx="3744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EROS-2 Collaboration 07, AA 469, 387</a:t>
            </a:r>
            <a:endParaRPr lang="zh-CN" altLang="en-US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55022" y="4623519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Exclude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778695"/>
              </p:ext>
            </p:extLst>
          </p:nvPr>
        </p:nvGraphicFramePr>
        <p:xfrm>
          <a:off x="2384425" y="4699893"/>
          <a:ext cx="16160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19" name="Formula" r:id="rId8" imgW="815400" imgH="184320" progId="Equation.Ribbit">
                  <p:embed/>
                </p:oleObj>
              </mc:Choice>
              <mc:Fallback>
                <p:oleObj name="Formula" r:id="rId8" imgW="81540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84425" y="4699893"/>
                        <a:ext cx="161607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645007"/>
              </p:ext>
            </p:extLst>
          </p:nvPr>
        </p:nvGraphicFramePr>
        <p:xfrm>
          <a:off x="4067944" y="4688781"/>
          <a:ext cx="17684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0" name="Formula" r:id="rId10" imgW="891720" imgH="196920" progId="Equation.Ribbit">
                  <p:embed/>
                </p:oleObj>
              </mc:Choice>
              <mc:Fallback>
                <p:oleObj name="Formula" r:id="rId10" imgW="89172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67944" y="4688781"/>
                        <a:ext cx="1768475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274807"/>
              </p:ext>
            </p:extLst>
          </p:nvPr>
        </p:nvGraphicFramePr>
        <p:xfrm>
          <a:off x="5940152" y="4696246"/>
          <a:ext cx="163671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1" name="Formula" r:id="rId12" imgW="825840" imgH="196920" progId="Equation.Ribbit">
                  <p:embed/>
                </p:oleObj>
              </mc:Choice>
              <mc:Fallback>
                <p:oleObj name="Formula" r:id="rId12" imgW="82584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940152" y="4696246"/>
                        <a:ext cx="1636713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569133"/>
              </p:ext>
            </p:extLst>
          </p:nvPr>
        </p:nvGraphicFramePr>
        <p:xfrm>
          <a:off x="1573422" y="5286645"/>
          <a:ext cx="185737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2" name="Formula" r:id="rId14" imgW="94320" imgH="122040" progId="Equation.Ribbit">
                  <p:embed/>
                </p:oleObj>
              </mc:Choice>
              <mc:Fallback>
                <p:oleObj name="Formula" r:id="rId14" imgW="94320" imgH="122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73422" y="5286645"/>
                        <a:ext cx="185737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242961" y="5568176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Exclude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6507249"/>
              </p:ext>
            </p:extLst>
          </p:nvPr>
        </p:nvGraphicFramePr>
        <p:xfrm>
          <a:off x="2411760" y="5632351"/>
          <a:ext cx="278923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3" name="Formula" r:id="rId16" imgW="1407240" imgH="196920" progId="Equation.Ribbit">
                  <p:embed/>
                </p:oleObj>
              </mc:Choice>
              <mc:Fallback>
                <p:oleObj name="Formula" r:id="rId16" imgW="140724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411760" y="5632351"/>
                        <a:ext cx="2789238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5472858" y="5650690"/>
            <a:ext cx="3013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Kohri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14, PRD 90, 083514</a:t>
            </a:r>
            <a:endParaRPr lang="zh-CN" altLang="en-US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3775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Allowed mass window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en-US" altLang="zh-CN" dirty="0" smtClean="0"/>
              <a:t>Particular constraints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err="1" smtClean="0"/>
              <a:t>Microlensing</a:t>
            </a:r>
            <a:r>
              <a:rPr lang="en-US" altLang="zh-CN" dirty="0" smtClean="0"/>
              <a:t> constraints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/>
              <a:t>Extended mass functions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mass window for PBHs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091883"/>
              </p:ext>
            </p:extLst>
          </p:nvPr>
        </p:nvGraphicFramePr>
        <p:xfrm>
          <a:off x="1530350" y="3608388"/>
          <a:ext cx="2566988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92" name="Formula" r:id="rId3" imgW="1294200" imgH="195840" progId="Equation.Ribbit">
                  <p:embed/>
                </p:oleObj>
              </mc:Choice>
              <mc:Fallback>
                <p:oleObj name="Formula" r:id="rId3" imgW="129420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0350" y="3608388"/>
                        <a:ext cx="2566988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292080" y="3594040"/>
            <a:ext cx="3597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Inomata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PRD 96 (17) 043504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2660"/>
              </p:ext>
            </p:extLst>
          </p:nvPr>
        </p:nvGraphicFramePr>
        <p:xfrm>
          <a:off x="2220596" y="4702260"/>
          <a:ext cx="6072187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93" name="Formula" r:id="rId5" imgW="3062160" imgH="198360" progId="Equation.Ribbit">
                  <p:embed/>
                </p:oleObj>
              </mc:Choice>
              <mc:Fallback>
                <p:oleObj name="Formula" r:id="rId5" imgW="306216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20596" y="4702260"/>
                        <a:ext cx="6072187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2699792" y="6155509"/>
            <a:ext cx="3199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Carr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PRD 96 (17) 023514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177494"/>
              </p:ext>
            </p:extLst>
          </p:nvPr>
        </p:nvGraphicFramePr>
        <p:xfrm>
          <a:off x="5218499" y="1424760"/>
          <a:ext cx="21939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94" name="Formula" r:id="rId7" imgW="1106280" imgH="196920" progId="Equation.Ribbit">
                  <p:embed/>
                </p:oleObj>
              </mc:Choice>
              <mc:Fallback>
                <p:oleObj name="Formula" r:id="rId7" imgW="110628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18499" y="1424760"/>
                        <a:ext cx="2193925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128125" y="3570436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Width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0507" y="4633789"/>
            <a:ext cx="184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Allowed mass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96122" y="1943057"/>
            <a:ext cx="6484190" cy="405823"/>
            <a:chOff x="1452563" y="5797004"/>
            <a:chExt cx="6484190" cy="405823"/>
          </a:xfrm>
        </p:grpSpPr>
        <p:graphicFrame>
          <p:nvGraphicFramePr>
            <p:cNvPr id="14" name="对象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140761"/>
                </p:ext>
              </p:extLst>
            </p:nvPr>
          </p:nvGraphicFramePr>
          <p:xfrm>
            <a:off x="1452563" y="5803900"/>
            <a:ext cx="2130425" cy="365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795" name="Formula" r:id="rId9" imgW="1074600" imgH="184320" progId="Equation.Ribbit">
                    <p:embed/>
                  </p:oleObj>
                </mc:Choice>
                <mc:Fallback>
                  <p:oleObj name="Formula" r:id="rId9" imgW="1074600" imgH="1843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452563" y="5803900"/>
                          <a:ext cx="2130425" cy="365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7990334"/>
                </p:ext>
              </p:extLst>
            </p:nvPr>
          </p:nvGraphicFramePr>
          <p:xfrm>
            <a:off x="3636984" y="5797004"/>
            <a:ext cx="2662238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796" name="Formula" r:id="rId11" imgW="1342440" imgH="185760" progId="Equation.Ribbit">
                    <p:embed/>
                  </p:oleObj>
                </mc:Choice>
                <mc:Fallback>
                  <p:oleObj name="Formula" r:id="rId11" imgW="1342440" imgH="18576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636984" y="5797004"/>
                          <a:ext cx="2662238" cy="368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227885"/>
                </p:ext>
              </p:extLst>
            </p:nvPr>
          </p:nvGraphicFramePr>
          <p:xfrm>
            <a:off x="6374653" y="5866277"/>
            <a:ext cx="156210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9797" name="Formula" r:id="rId13" imgW="787680" imgH="169200" progId="Equation.Ribbit">
                    <p:embed/>
                  </p:oleObj>
                </mc:Choice>
                <mc:Fallback>
                  <p:oleObj name="Formula" r:id="rId13" imgW="787680" imgH="1692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374653" y="5866277"/>
                          <a:ext cx="1562100" cy="336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文本框 16"/>
          <p:cNvSpPr txBox="1"/>
          <p:nvPr/>
        </p:nvSpPr>
        <p:spPr>
          <a:xfrm>
            <a:off x="5611879" y="2319072"/>
            <a:ext cx="32784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Kuhnel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17, 1705.10361;</a:t>
            </a:r>
          </a:p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Kovetz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1705.09182;</a:t>
            </a:r>
          </a:p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Ali-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Haimoud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., 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1709.06576</a:t>
            </a:r>
            <a:endParaRPr lang="en-US" altLang="zh-CN" sz="2000" dirty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0971" y="5056785"/>
            <a:ext cx="8136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All observations combined: PBHs can only constitute of order 10% of the dark matter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5801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energy </a:t>
            </a:r>
            <a:r>
              <a:rPr lang="en-US" altLang="zh-CN" dirty="0" smtClean="0"/>
              <a:t>density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Need an enhancement on the primordial power spectrum:               at small scales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production of PBHs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613286"/>
              </p:ext>
            </p:extLst>
          </p:nvPr>
        </p:nvGraphicFramePr>
        <p:xfrm>
          <a:off x="899592" y="1916832"/>
          <a:ext cx="57245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2" name="Formula" r:id="rId3" imgW="2888280" imgH="482760" progId="Equation.Ribbit">
                  <p:embed/>
                </p:oleObj>
              </mc:Choice>
              <mc:Fallback>
                <p:oleObj name="Formula" r:id="rId3" imgW="288828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916832"/>
                        <a:ext cx="572452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221501"/>
              </p:ext>
            </p:extLst>
          </p:nvPr>
        </p:nvGraphicFramePr>
        <p:xfrm>
          <a:off x="971600" y="3166605"/>
          <a:ext cx="191293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3" name="Formula" r:id="rId5" imgW="965520" imgH="161640" progId="Equation.Ribbit">
                  <p:embed/>
                </p:oleObj>
              </mc:Choice>
              <mc:Fallback>
                <p:oleObj name="Formula" r:id="rId5" imgW="965520" imgH="161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600" y="3166605"/>
                        <a:ext cx="1912938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580112" y="3097932"/>
            <a:ext cx="220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Carr, APJ 201 (75) 1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548663"/>
              </p:ext>
            </p:extLst>
          </p:nvPr>
        </p:nvGraphicFramePr>
        <p:xfrm>
          <a:off x="1619672" y="3835289"/>
          <a:ext cx="441166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4" name="Formula" r:id="rId7" imgW="2225160" imgH="174240" progId="Equation.Ribbit">
                  <p:embed/>
                </p:oleObj>
              </mc:Choice>
              <mc:Fallback>
                <p:oleObj name="Formula" r:id="rId7" imgW="2225160" imgH="174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9672" y="3835289"/>
                        <a:ext cx="4411662" cy="34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854318"/>
              </p:ext>
            </p:extLst>
          </p:nvPr>
        </p:nvGraphicFramePr>
        <p:xfrm>
          <a:off x="1566221" y="4342115"/>
          <a:ext cx="53213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5" name="Formula" r:id="rId9" imgW="2683800" imgH="196920" progId="Equation.Ribbit">
                  <p:embed/>
                </p:oleObj>
              </mc:Choice>
              <mc:Fallback>
                <p:oleObj name="Formula" r:id="rId9" imgW="268380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66221" y="4342115"/>
                        <a:ext cx="5321300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580465"/>
              </p:ext>
            </p:extLst>
          </p:nvPr>
        </p:nvGraphicFramePr>
        <p:xfrm>
          <a:off x="3852909" y="5484996"/>
          <a:ext cx="1252538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6" name="Formula" r:id="rId11" imgW="632520" imgH="167760" progId="Equation.Ribbit">
                  <p:embed/>
                </p:oleObj>
              </mc:Choice>
              <mc:Fallback>
                <p:oleObj name="Formula" r:id="rId11" imgW="632520" imgH="167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52909" y="5484996"/>
                        <a:ext cx="1252538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884691"/>
              </p:ext>
            </p:extLst>
          </p:nvPr>
        </p:nvGraphicFramePr>
        <p:xfrm>
          <a:off x="2627784" y="5907466"/>
          <a:ext cx="1344612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17" name="Formula" r:id="rId13" imgW="677160" imgH="355680" progId="Equation.Ribbit">
                  <p:embed/>
                </p:oleObj>
              </mc:Choice>
              <mc:Fallback>
                <p:oleObj name="Formula" r:id="rId13" imgW="677160" imgH="355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627784" y="5907466"/>
                        <a:ext cx="1344612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7039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Blue spectrum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Running index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Designer inflation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Parametric Resonance</a:t>
            </a:r>
          </a:p>
          <a:p>
            <a:r>
              <a:rPr lang="en-US" altLang="zh-CN" dirty="0" smtClean="0"/>
              <a:t>Waterfall scenario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production mechanism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445568"/>
              </p:ext>
            </p:extLst>
          </p:nvPr>
        </p:nvGraphicFramePr>
        <p:xfrm>
          <a:off x="1043608" y="2060848"/>
          <a:ext cx="522605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1" name="Formula" r:id="rId3" imgW="2635560" imgH="412920" progId="Equation.Ribbit">
                  <p:embed/>
                </p:oleObj>
              </mc:Choice>
              <mc:Fallback>
                <p:oleObj name="Formula" r:id="rId3" imgW="263556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2060848"/>
                        <a:ext cx="5226050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681058"/>
              </p:ext>
            </p:extLst>
          </p:nvPr>
        </p:nvGraphicFramePr>
        <p:xfrm>
          <a:off x="1119188" y="3643313"/>
          <a:ext cx="65293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2" name="Formula" r:id="rId5" imgW="3294720" imgH="333000" progId="Equation.Ribbit">
                  <p:embed/>
                </p:oleObj>
              </mc:Choice>
              <mc:Fallback>
                <p:oleObj name="Formula" r:id="rId5" imgW="3294720" imgH="333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9188" y="3643313"/>
                        <a:ext cx="6529387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827584" y="4837783"/>
            <a:ext cx="6545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Enhancement: Power spectrum peaks on some scales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1838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85800" y="1157198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Two-field hybrid model of inflation</a:t>
            </a:r>
          </a:p>
          <a:p>
            <a:endParaRPr lang="en-US" altLang="zh-CN" dirty="0" smtClean="0"/>
          </a:p>
          <a:p>
            <a:r>
              <a:rPr lang="en-US" altLang="zh-CN" dirty="0" err="1" smtClean="0"/>
              <a:t>Axion</a:t>
            </a:r>
            <a:r>
              <a:rPr lang="en-US" altLang="zh-CN" dirty="0" smtClean="0"/>
              <a:t> inflation</a:t>
            </a:r>
          </a:p>
          <a:p>
            <a:endParaRPr lang="en-US" altLang="zh-CN" dirty="0" smtClean="0"/>
          </a:p>
          <a:p>
            <a:r>
              <a:rPr lang="en-US" altLang="zh-CN" dirty="0"/>
              <a:t>Single field double </a:t>
            </a:r>
            <a:r>
              <a:rPr lang="en-US" altLang="zh-CN" dirty="0" smtClean="0"/>
              <a:t>inflation</a:t>
            </a:r>
          </a:p>
          <a:p>
            <a:endParaRPr lang="en-US" altLang="zh-CN" dirty="0"/>
          </a:p>
          <a:p>
            <a:endParaRPr lang="zh-CN" altLang="en-US" dirty="0"/>
          </a:p>
          <a:p>
            <a:r>
              <a:rPr lang="en-US" altLang="zh-CN" dirty="0" smtClean="0"/>
              <a:t>Single field inflation</a:t>
            </a:r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Inflationary models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43608" y="1623957"/>
            <a:ext cx="68756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Garcia-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Bellido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Linde, Wands, PRD 54 (96) 6040;</a:t>
            </a:r>
          </a:p>
          <a:p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Inomata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PRD 95 (17) 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123510; PRD 96 (17) 043504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99592" y="2966286"/>
            <a:ext cx="6099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Garcia-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Bellido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Peloso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Unal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JCAP 1612 (16) 031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9128" y="5831026"/>
            <a:ext cx="5493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Garcia-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Bellido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Morales, Phys. Dark Univ. 18 (17) 47;</a:t>
            </a:r>
          </a:p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Ezquiaga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Garcia-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Bellido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Morales, 1705.04861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592" y="4036710"/>
            <a:ext cx="70006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Yokoyama, PRD 58 (98) 083510</a:t>
            </a:r>
          </a:p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Saito, Yokoyama &amp; Nagata, JCAP 06(2008)024</a:t>
            </a:r>
          </a:p>
          <a:p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Kannike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Marzola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Raidal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Veermae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JCAP 1709 (17) 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020 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6393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Single field double inflation: Coleman-Weinberg potential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Double inflation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87844"/>
              </p:ext>
            </p:extLst>
          </p:nvPr>
        </p:nvGraphicFramePr>
        <p:xfrm>
          <a:off x="1119188" y="2557463"/>
          <a:ext cx="43418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8" name="Formula" r:id="rId3" imgW="2190960" imgH="392760" progId="Equation.Ribbit">
                  <p:embed/>
                </p:oleObj>
              </mc:Choice>
              <mc:Fallback>
                <p:oleObj name="Formula" r:id="rId3" imgW="2190960" imgH="39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9188" y="2557463"/>
                        <a:ext cx="434181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558553"/>
              </p:ext>
            </p:extLst>
          </p:nvPr>
        </p:nvGraphicFramePr>
        <p:xfrm>
          <a:off x="1040020" y="3457575"/>
          <a:ext cx="438626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9" name="Formula" r:id="rId5" imgW="2213640" imgH="184320" progId="Equation.Ribbit">
                  <p:embed/>
                </p:oleObj>
              </mc:Choice>
              <mc:Fallback>
                <p:oleObj name="Formula" r:id="rId5" imgW="221364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0020" y="3457575"/>
                        <a:ext cx="4386262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33360" y="5939165"/>
            <a:ext cx="49263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Yokoyama, PRD 58 (98) 083510</a:t>
            </a:r>
          </a:p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Saito, Yokoyama &amp; Nagata, JCAP 06(2008)024 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555252"/>
              </p:ext>
            </p:extLst>
          </p:nvPr>
        </p:nvGraphicFramePr>
        <p:xfrm>
          <a:off x="3635896" y="5439102"/>
          <a:ext cx="20574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0" name="Formula" r:id="rId7" imgW="1037880" imgH="196920" progId="Equation.Ribbit">
                  <p:embed/>
                </p:oleObj>
              </mc:Choice>
              <mc:Fallback>
                <p:oleObj name="Formula" r:id="rId7" imgW="103788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5896" y="5439102"/>
                        <a:ext cx="2057400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39383"/>
              </p:ext>
            </p:extLst>
          </p:nvPr>
        </p:nvGraphicFramePr>
        <p:xfrm>
          <a:off x="750603" y="5529254"/>
          <a:ext cx="25114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1" name="Formula" r:id="rId9" imgW="1267560" imgH="153720" progId="Equation.Ribbit">
                  <p:embed/>
                </p:oleObj>
              </mc:Choice>
              <mc:Fallback>
                <p:oleObj name="Formula" r:id="rId9" imgW="126756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0603" y="5529254"/>
                        <a:ext cx="2511425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99592" y="3944937"/>
            <a:ext cx="4839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Chaotic inflation + New inflation</a:t>
            </a:r>
            <a:endParaRPr lang="zh-CN" altLang="en-US" sz="28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825374"/>
              </p:ext>
            </p:extLst>
          </p:nvPr>
        </p:nvGraphicFramePr>
        <p:xfrm>
          <a:off x="1187450" y="4590394"/>
          <a:ext cx="1693862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2" name="Formula" r:id="rId11" imgW="853560" imgH="158760" progId="Equation.Ribbit">
                  <p:embed/>
                </p:oleObj>
              </mc:Choice>
              <mc:Fallback>
                <p:oleObj name="Formula" r:id="rId11" imgW="85356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87450" y="4590394"/>
                        <a:ext cx="1693862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526483"/>
              </p:ext>
            </p:extLst>
          </p:nvPr>
        </p:nvGraphicFramePr>
        <p:xfrm>
          <a:off x="4210050" y="4597400"/>
          <a:ext cx="72390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3" name="Formula" r:id="rId13" imgW="364680" imgH="158760" progId="Equation.Ribbit">
                  <p:embed/>
                </p:oleObj>
              </mc:Choice>
              <mc:Fallback>
                <p:oleObj name="Formula" r:id="rId13" imgW="36468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10050" y="4597400"/>
                        <a:ext cx="723900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547664" y="4922004"/>
            <a:ext cx="2537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Initial condition?</a:t>
            </a:r>
            <a:endParaRPr lang="zh-CN" altLang="en-US" sz="28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53170" y="1915627"/>
            <a:ext cx="3006680" cy="212730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56797" y="4133873"/>
            <a:ext cx="2903053" cy="213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28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Slow-roll parameters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Some notations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097648"/>
              </p:ext>
            </p:extLst>
          </p:nvPr>
        </p:nvGraphicFramePr>
        <p:xfrm>
          <a:off x="3564286" y="1931925"/>
          <a:ext cx="1039812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2" name="Formula" r:id="rId4" imgW="523440" imgH="338040" progId="Equation.Ribbit">
                  <p:embed/>
                </p:oleObj>
              </mc:Choice>
              <mc:Fallback>
                <p:oleObj name="Formula" r:id="rId4" imgW="523440" imgH="338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64286" y="1931925"/>
                        <a:ext cx="1039812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151935"/>
              </p:ext>
            </p:extLst>
          </p:nvPr>
        </p:nvGraphicFramePr>
        <p:xfrm>
          <a:off x="1274763" y="1916113"/>
          <a:ext cx="16986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3" name="Formula" r:id="rId6" imgW="857520" imgH="412920" progId="Equation.Ribbit">
                  <p:embed/>
                </p:oleObj>
              </mc:Choice>
              <mc:Fallback>
                <p:oleObj name="Formula" r:id="rId6" imgW="85752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74763" y="1916113"/>
                        <a:ext cx="1698625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956900"/>
              </p:ext>
            </p:extLst>
          </p:nvPr>
        </p:nvGraphicFramePr>
        <p:xfrm>
          <a:off x="784225" y="2899816"/>
          <a:ext cx="5106988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4" name="Formula" r:id="rId8" imgW="2575800" imgH="396360" progId="Equation.Ribbit">
                  <p:embed/>
                </p:oleObj>
              </mc:Choice>
              <mc:Fallback>
                <p:oleObj name="Formula" r:id="rId8" imgW="2575800" imgH="396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4225" y="2899816"/>
                        <a:ext cx="5106988" cy="785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361728"/>
              </p:ext>
            </p:extLst>
          </p:nvPr>
        </p:nvGraphicFramePr>
        <p:xfrm>
          <a:off x="784225" y="3763912"/>
          <a:ext cx="56737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5" name="Formula" r:id="rId10" imgW="2862720" imgH="390240" progId="Equation.Ribbit">
                  <p:embed/>
                </p:oleObj>
              </mc:Choice>
              <mc:Fallback>
                <p:oleObj name="Formula" r:id="rId10" imgW="2862720" imgH="390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84225" y="3763912"/>
                        <a:ext cx="5673725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636385"/>
              </p:ext>
            </p:extLst>
          </p:nvPr>
        </p:nvGraphicFramePr>
        <p:xfrm>
          <a:off x="712217" y="4556000"/>
          <a:ext cx="674370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6" name="Formula" r:id="rId12" imgW="3401280" imgH="475200" progId="Equation.Ribbit">
                  <p:embed/>
                </p:oleObj>
              </mc:Choice>
              <mc:Fallback>
                <p:oleObj name="Formula" r:id="rId12" imgW="3401280" imgH="4752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2217" y="4556000"/>
                        <a:ext cx="6743700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862248" y="1981138"/>
            <a:ext cx="2471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rgbClr val="0000D7"/>
                </a:solidFill>
              </a:rPr>
              <a:t>Liddle</a:t>
            </a:r>
            <a:r>
              <a:rPr lang="en-US" altLang="zh-CN" dirty="0" smtClean="0">
                <a:solidFill>
                  <a:srgbClr val="0000D7"/>
                </a:solidFill>
              </a:rPr>
              <a:t>, Parsons, Barrow,</a:t>
            </a:r>
          </a:p>
          <a:p>
            <a:r>
              <a:rPr lang="en-US" altLang="zh-CN" dirty="0" smtClean="0">
                <a:solidFill>
                  <a:srgbClr val="0000D7"/>
                </a:solidFill>
              </a:rPr>
              <a:t>PRD 50 (94) 7222</a:t>
            </a:r>
            <a:endParaRPr lang="zh-CN" altLang="en-US" dirty="0" smtClean="0">
              <a:solidFill>
                <a:srgbClr val="0000D7"/>
              </a:solidFill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106821"/>
              </p:ext>
            </p:extLst>
          </p:nvPr>
        </p:nvGraphicFramePr>
        <p:xfrm>
          <a:off x="971600" y="5713007"/>
          <a:ext cx="25019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7" name="Formula" r:id="rId14" imgW="1262520" imgH="382320" progId="Equation.Ribbit">
                  <p:embed/>
                </p:oleObj>
              </mc:Choice>
              <mc:Fallback>
                <p:oleObj name="Formula" r:id="rId14" imgW="1262520" imgH="38232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713007"/>
                        <a:ext cx="250190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850353"/>
              </p:ext>
            </p:extLst>
          </p:nvPr>
        </p:nvGraphicFramePr>
        <p:xfrm>
          <a:off x="3938588" y="5678488"/>
          <a:ext cx="3433762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068" name="Formula" r:id="rId16" imgW="1732320" imgH="367200" progId="Equation.Ribbit">
                  <p:embed/>
                </p:oleObj>
              </mc:Choice>
              <mc:Fallback>
                <p:oleObj name="Formula" r:id="rId16" imgW="1732320" imgH="36720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8588" y="5678488"/>
                        <a:ext cx="3433762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474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Very small    at small scales 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enhancement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193761"/>
              </p:ext>
            </p:extLst>
          </p:nvPr>
        </p:nvGraphicFramePr>
        <p:xfrm>
          <a:off x="2584603" y="1890167"/>
          <a:ext cx="1344612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99" name="Formula" r:id="rId3" imgW="677160" imgH="355680" progId="Equation.Ribbit">
                  <p:embed/>
                </p:oleObj>
              </mc:Choice>
              <mc:Fallback>
                <p:oleObj name="Formula" r:id="rId3" imgW="677160" imgH="355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4603" y="1890167"/>
                        <a:ext cx="1344612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661" y="2787971"/>
            <a:ext cx="5030346" cy="349329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46939" y="3991026"/>
            <a:ext cx="2642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Motivation and Goal: Decrease by 7 orders of magnitude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94255"/>
              </p:ext>
            </p:extLst>
          </p:nvPr>
        </p:nvGraphicFramePr>
        <p:xfrm>
          <a:off x="2987824" y="1430288"/>
          <a:ext cx="269085" cy="507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500" name="Formula" r:id="rId6" imgW="63720" imgH="119520" progId="Equation.Ribbit">
                  <p:embed/>
                </p:oleObj>
              </mc:Choice>
              <mc:Fallback>
                <p:oleObj name="Formula" r:id="rId6" imgW="6372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87824" y="1430288"/>
                        <a:ext cx="269085" cy="507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644008" y="2110432"/>
            <a:ext cx="2335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Slow-roll inflation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888571"/>
              </p:ext>
            </p:extLst>
          </p:nvPr>
        </p:nvGraphicFramePr>
        <p:xfrm>
          <a:off x="6416327" y="2872780"/>
          <a:ext cx="225901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501" name="Formula" r:id="rId8" imgW="1139400" imgH="412920" progId="Equation.Ribbit">
                  <p:embed/>
                </p:oleObj>
              </mc:Choice>
              <mc:Fallback>
                <p:oleObj name="Formula" r:id="rId8" imgW="113940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416327" y="2872780"/>
                        <a:ext cx="2259013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63560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Slow-roll inflation</a:t>
            </a:r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Very small slow-roll parameter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Challenges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31640" y="1901143"/>
            <a:ext cx="4323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increases monotonically till          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415715"/>
              </p:ext>
            </p:extLst>
          </p:nvPr>
        </p:nvGraphicFramePr>
        <p:xfrm>
          <a:off x="1268933" y="2060848"/>
          <a:ext cx="125413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47" name="Formula" r:id="rId3" imgW="63720" imgH="119520" progId="Equation.Ribbit">
                  <p:embed/>
                </p:oleObj>
              </mc:Choice>
              <mc:Fallback>
                <p:oleObj name="Formula" r:id="rId3" imgW="6372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8933" y="2060848"/>
                        <a:ext cx="125413" cy="236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344521"/>
              </p:ext>
            </p:extLst>
          </p:nvPr>
        </p:nvGraphicFramePr>
        <p:xfrm>
          <a:off x="4788024" y="1978025"/>
          <a:ext cx="652462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48" name="Formula" r:id="rId5" imgW="330480" imgH="153720" progId="Equation.Ribbit">
                  <p:embed/>
                </p:oleObj>
              </mc:Choice>
              <mc:Fallback>
                <p:oleObj name="Formula" r:id="rId5" imgW="33048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88024" y="1978025"/>
                        <a:ext cx="652462" cy="30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28256"/>
            <a:ext cx="3780086" cy="344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679261"/>
              </p:ext>
            </p:extLst>
          </p:nvPr>
        </p:nvGraphicFramePr>
        <p:xfrm>
          <a:off x="4572000" y="3184401"/>
          <a:ext cx="43180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49" name="Formula" r:id="rId8" imgW="2178360" imgH="482760" progId="Equation.Ribbit">
                  <p:embed/>
                </p:oleObj>
              </mc:Choice>
              <mc:Fallback>
                <p:oleObj name="Formula" r:id="rId8" imgW="217836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72000" y="3184401"/>
                        <a:ext cx="43180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922532"/>
              </p:ext>
            </p:extLst>
          </p:nvPr>
        </p:nvGraphicFramePr>
        <p:xfrm>
          <a:off x="4911725" y="4387675"/>
          <a:ext cx="35464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50" name="Formula" r:id="rId10" imgW="1789560" imgH="157680" progId="Equation.Ribbit">
                  <p:embed/>
                </p:oleObj>
              </mc:Choice>
              <mc:Fallback>
                <p:oleObj name="Formula" r:id="rId10" imgW="178956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11725" y="4387675"/>
                        <a:ext cx="3546475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341167"/>
              </p:ext>
            </p:extLst>
          </p:nvPr>
        </p:nvGraphicFramePr>
        <p:xfrm>
          <a:off x="4716016" y="5367113"/>
          <a:ext cx="362267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51" name="Formula" r:id="rId12" imgW="1827720" imgH="156240" progId="Equation.Ribbit">
                  <p:embed/>
                </p:oleObj>
              </mc:Choice>
              <mc:Fallback>
                <p:oleObj name="Formula" r:id="rId12" imgW="1827720" imgH="156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716016" y="5367113"/>
                        <a:ext cx="3622675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524783"/>
              </p:ext>
            </p:extLst>
          </p:nvPr>
        </p:nvGraphicFramePr>
        <p:xfrm>
          <a:off x="5776912" y="4877394"/>
          <a:ext cx="181610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52" name="Formula" r:id="rId14" imgW="915840" imgH="157680" progId="Equation.Ribbit">
                  <p:embed/>
                </p:oleObj>
              </mc:Choice>
              <mc:Fallback>
                <p:oleObj name="Formula" r:id="rId14" imgW="91584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76912" y="4877394"/>
                        <a:ext cx="1816100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4616382" y="6022440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Gao, Gong and Li, 1405.6451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5342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85982" y="1295548"/>
            <a:ext cx="8424936" cy="4835525"/>
          </a:xfrm>
        </p:spPr>
        <p:txBody>
          <a:bodyPr/>
          <a:lstStyle/>
          <a:p>
            <a:r>
              <a:rPr lang="en-US" altLang="zh-CN" dirty="0" err="1" smtClean="0"/>
              <a:t>Lyth</a:t>
            </a:r>
            <a:r>
              <a:rPr lang="en-US" altLang="zh-CN" dirty="0" smtClean="0"/>
              <a:t> bound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Smaller field excursion: </a:t>
            </a:r>
            <a:r>
              <a:rPr lang="en-US" altLang="zh-CN" sz="2400" dirty="0" smtClean="0"/>
              <a:t>breakdown of </a:t>
            </a:r>
            <a:r>
              <a:rPr lang="en-US" altLang="zh-CN" sz="2400" dirty="0" err="1" smtClean="0"/>
              <a:t>Lyth</a:t>
            </a:r>
            <a:r>
              <a:rPr lang="en-US" altLang="zh-CN" sz="2400" dirty="0" smtClean="0"/>
              <a:t> bound</a:t>
            </a:r>
            <a:endParaRPr lang="en-US" altLang="zh-CN" sz="2400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Modified </a:t>
            </a:r>
            <a:r>
              <a:rPr lang="en-US" altLang="zh-CN" dirty="0" err="1" smtClean="0"/>
              <a:t>Lyth</a:t>
            </a:r>
            <a:r>
              <a:rPr lang="en-US" altLang="zh-CN" dirty="0" smtClean="0"/>
              <a:t> bound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870920"/>
              </p:ext>
            </p:extLst>
          </p:nvPr>
        </p:nvGraphicFramePr>
        <p:xfrm>
          <a:off x="685800" y="4149080"/>
          <a:ext cx="739616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98" name="Formula" r:id="rId4" imgW="3731400" imgH="184320" progId="Equation.Ribbit">
                  <p:embed/>
                </p:oleObj>
              </mc:Choice>
              <mc:Fallback>
                <p:oleObj name="Formula" r:id="rId4" imgW="373140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4149080"/>
                        <a:ext cx="7396162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67544" y="3645024"/>
            <a:ext cx="2194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Slow-roll Results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1560" y="5138500"/>
            <a:ext cx="2367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Numerical Results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622697"/>
              </p:ext>
            </p:extLst>
          </p:nvPr>
        </p:nvGraphicFramePr>
        <p:xfrm>
          <a:off x="899592" y="5642556"/>
          <a:ext cx="587851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99" name="Formula" r:id="rId6" imgW="2965680" imgH="184320" progId="Equation.Ribbit">
                  <p:embed/>
                </p:oleObj>
              </mc:Choice>
              <mc:Fallback>
                <p:oleObj name="Formula" r:id="rId6" imgW="296568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9592" y="5642556"/>
                        <a:ext cx="5878512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21859"/>
              </p:ext>
            </p:extLst>
          </p:nvPr>
        </p:nvGraphicFramePr>
        <p:xfrm>
          <a:off x="2195736" y="4653136"/>
          <a:ext cx="34432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00" name="Formula" r:id="rId8" imgW="1736280" imgH="193320" progId="Equation.Ribbit">
                  <p:embed/>
                </p:oleObj>
              </mc:Choice>
              <mc:Fallback>
                <p:oleObj name="Formula" r:id="rId8" imgW="1736280" imgH="193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95736" y="4653136"/>
                        <a:ext cx="3443288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699696"/>
              </p:ext>
            </p:extLst>
          </p:nvPr>
        </p:nvGraphicFramePr>
        <p:xfrm>
          <a:off x="2195736" y="6131073"/>
          <a:ext cx="184467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01" name="Formula" r:id="rId10" imgW="929880" imgH="161640" progId="Equation.Ribbit">
                  <p:embed/>
                </p:oleObj>
              </mc:Choice>
              <mc:Fallback>
                <p:oleObj name="Formula" r:id="rId10" imgW="929880" imgH="161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95736" y="6131073"/>
                        <a:ext cx="1844675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533861"/>
              </p:ext>
            </p:extLst>
          </p:nvPr>
        </p:nvGraphicFramePr>
        <p:xfrm>
          <a:off x="5119768" y="1808239"/>
          <a:ext cx="25368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02" name="Formula" r:id="rId12" imgW="1281600" imgH="195840" progId="Equation.Ribbit">
                  <p:embed/>
                </p:oleObj>
              </mc:Choice>
              <mc:Fallback>
                <p:oleObj name="Formula" r:id="rId12" imgW="128160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119768" y="1808239"/>
                        <a:ext cx="253682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23883"/>
              </p:ext>
            </p:extLst>
          </p:nvPr>
        </p:nvGraphicFramePr>
        <p:xfrm>
          <a:off x="5004048" y="2437792"/>
          <a:ext cx="230187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03" name="Formula" r:id="rId14" imgW="1162080" imgH="360720" progId="Equation.Ribbit">
                  <p:embed/>
                </p:oleObj>
              </mc:Choice>
              <mc:Fallback>
                <p:oleObj name="Formula" r:id="rId14" imgW="1162080" imgH="36072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437792"/>
                        <a:ext cx="230187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175650"/>
              </p:ext>
            </p:extLst>
          </p:nvPr>
        </p:nvGraphicFramePr>
        <p:xfrm>
          <a:off x="1187624" y="2093604"/>
          <a:ext cx="325755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04" name="Formula" r:id="rId16" imgW="1642320" imgH="426960" progId="Equation.Ribbit">
                  <p:embed/>
                </p:oleObj>
              </mc:Choice>
              <mc:Fallback>
                <p:oleObj name="Formula" r:id="rId16" imgW="1642320" imgH="42696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093604"/>
                        <a:ext cx="3257550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2336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05846" y="1295400"/>
            <a:ext cx="8486633" cy="4835525"/>
          </a:xfrm>
        </p:spPr>
        <p:txBody>
          <a:bodyPr/>
          <a:lstStyle/>
          <a:p>
            <a:r>
              <a:rPr lang="en-US" altLang="zh-CN" dirty="0" smtClean="0"/>
              <a:t>Breakdown of slow-roll inflation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Large contribution to </a:t>
            </a:r>
            <a:r>
              <a:rPr lang="en-US" altLang="zh-CN" i="1" dirty="0" smtClean="0"/>
              <a:t>N</a:t>
            </a:r>
            <a:r>
              <a:rPr lang="en-US" altLang="zh-CN" dirty="0" smtClean="0"/>
              <a:t> 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/>
              <a:t>Ruin of </a:t>
            </a:r>
            <a:r>
              <a:rPr lang="en-US" altLang="zh-CN" dirty="0" smtClean="0"/>
              <a:t>the featureless </a:t>
            </a:r>
            <a:r>
              <a:rPr lang="en-US" altLang="zh-CN" dirty="0"/>
              <a:t>and </a:t>
            </a:r>
            <a:r>
              <a:rPr lang="en-US" altLang="zh-CN" dirty="0" smtClean="0"/>
              <a:t>smooth          over the observational scales, leads to big     distortion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challenges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078261"/>
              </p:ext>
            </p:extLst>
          </p:nvPr>
        </p:nvGraphicFramePr>
        <p:xfrm>
          <a:off x="1293018" y="2185695"/>
          <a:ext cx="42259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867" name="Formula" r:id="rId3" imgW="2132640" imgH="336600" progId="Equation.Ribbit">
                  <p:embed/>
                </p:oleObj>
              </mc:Choice>
              <mc:Fallback>
                <p:oleObj name="Formula" r:id="rId3" imgW="2132640" imgH="336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3018" y="2185695"/>
                        <a:ext cx="422592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166510"/>
              </p:ext>
            </p:extLst>
          </p:nvPr>
        </p:nvGraphicFramePr>
        <p:xfrm>
          <a:off x="1763688" y="3861048"/>
          <a:ext cx="227171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868" name="Formula" r:id="rId5" imgW="1145880" imgH="426960" progId="Equation.Ribbit">
                  <p:embed/>
                </p:oleObj>
              </mc:Choice>
              <mc:Fallback>
                <p:oleObj name="Formula" r:id="rId5" imgW="1145880" imgH="426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688" y="3861048"/>
                        <a:ext cx="2271712" cy="846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718175" y="4053284"/>
            <a:ext cx="381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can be much larger than 60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26334"/>
              </p:ext>
            </p:extLst>
          </p:nvPr>
        </p:nvGraphicFramePr>
        <p:xfrm>
          <a:off x="6633313" y="4951958"/>
          <a:ext cx="78898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869" name="Formula" r:id="rId7" imgW="397800" imgH="176760" progId="Equation.Ribbit">
                  <p:embed/>
                </p:oleObj>
              </mc:Choice>
              <mc:Fallback>
                <p:oleObj name="Formula" r:id="rId7" imgW="39780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33313" y="4951958"/>
                        <a:ext cx="788988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123307"/>
              </p:ext>
            </p:extLst>
          </p:nvPr>
        </p:nvGraphicFramePr>
        <p:xfrm>
          <a:off x="2627784" y="5935663"/>
          <a:ext cx="371633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870" name="Formula" r:id="rId9" imgW="1874520" imgH="196920" progId="Equation.Ribbit">
                  <p:embed/>
                </p:oleObj>
              </mc:Choice>
              <mc:Fallback>
                <p:oleObj name="Formula" r:id="rId9" imgW="187452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27784" y="5935663"/>
                        <a:ext cx="3716337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627784" y="6356187"/>
            <a:ext cx="291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Planck15, AA 594 (16) A20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483380"/>
              </p:ext>
            </p:extLst>
          </p:nvPr>
        </p:nvGraphicFramePr>
        <p:xfrm>
          <a:off x="6901601" y="5495510"/>
          <a:ext cx="252412" cy="346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871" name="Formula" r:id="rId11" imgW="94320" imgH="122040" progId="Equation.Ribbit">
                  <p:embed/>
                </p:oleObj>
              </mc:Choice>
              <mc:Fallback>
                <p:oleObj name="Formula" r:id="rId11" imgW="94320" imgH="122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01601" y="5495510"/>
                        <a:ext cx="252412" cy="346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7996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Small      requires very flat potential, inflection point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Ultra-slow-roll inflation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generic feature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016970"/>
              </p:ext>
            </p:extLst>
          </p:nvPr>
        </p:nvGraphicFramePr>
        <p:xfrm>
          <a:off x="2233916" y="1412776"/>
          <a:ext cx="269085" cy="507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938" name="Formula" r:id="rId3" imgW="63720" imgH="119520" progId="Equation.Ribbit">
                  <p:embed/>
                </p:oleObj>
              </mc:Choice>
              <mc:Fallback>
                <p:oleObj name="Formula" r:id="rId3" imgW="6372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3916" y="1412776"/>
                        <a:ext cx="269085" cy="507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4594" y="2269969"/>
            <a:ext cx="2692640" cy="1829091"/>
          </a:xfrm>
          <a:prstGeom prst="rect">
            <a:avLst/>
          </a:prstGeom>
        </p:spPr>
      </p:pic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444848"/>
              </p:ext>
            </p:extLst>
          </p:nvPr>
        </p:nvGraphicFramePr>
        <p:xfrm>
          <a:off x="1197769" y="4934412"/>
          <a:ext cx="27495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939" name="Formula" r:id="rId6" imgW="1388160" imgH="207360" progId="Equation.Ribbit">
                  <p:embed/>
                </p:oleObj>
              </mc:Choice>
              <mc:Fallback>
                <p:oleObj name="Formula" r:id="rId6" imgW="138816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7769" y="4934412"/>
                        <a:ext cx="2749550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850248"/>
              </p:ext>
            </p:extLst>
          </p:nvPr>
        </p:nvGraphicFramePr>
        <p:xfrm>
          <a:off x="1244113" y="5685144"/>
          <a:ext cx="125888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940" name="Formula" r:id="rId8" imgW="635040" imgH="177840" progId="Equation.Ribbit">
                  <p:embed/>
                </p:oleObj>
              </mc:Choice>
              <mc:Fallback>
                <p:oleObj name="Formula" r:id="rId8" imgW="63504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44113" y="5685144"/>
                        <a:ext cx="1258888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265556"/>
              </p:ext>
            </p:extLst>
          </p:nvPr>
        </p:nvGraphicFramePr>
        <p:xfrm>
          <a:off x="5276826" y="5098976"/>
          <a:ext cx="190817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941" name="Formula" r:id="rId10" imgW="961560" imgH="388800" progId="Equation.Ribbit">
                  <p:embed/>
                </p:oleObj>
              </mc:Choice>
              <mc:Fallback>
                <p:oleObj name="Formula" r:id="rId10" imgW="961560" imgH="3888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76826" y="5098976"/>
                        <a:ext cx="190817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右大括号 9"/>
          <p:cNvSpPr/>
          <p:nvPr/>
        </p:nvSpPr>
        <p:spPr bwMode="auto">
          <a:xfrm>
            <a:off x="4046949" y="5140787"/>
            <a:ext cx="360040" cy="808369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1" name="右箭头 10"/>
          <p:cNvSpPr/>
          <p:nvPr/>
        </p:nvSpPr>
        <p:spPr bwMode="auto">
          <a:xfrm>
            <a:off x="4561502" y="5484739"/>
            <a:ext cx="432048" cy="140173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399951"/>
              </p:ext>
            </p:extLst>
          </p:nvPr>
        </p:nvGraphicFramePr>
        <p:xfrm>
          <a:off x="676401" y="2694976"/>
          <a:ext cx="1344612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942" name="Formula" r:id="rId12" imgW="677160" imgH="355680" progId="Equation.Ribbit">
                  <p:embed/>
                </p:oleObj>
              </mc:Choice>
              <mc:Fallback>
                <p:oleObj name="Formula" r:id="rId12" imgW="677160" imgH="355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76401" y="2694976"/>
                        <a:ext cx="1344612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7953" y="2420657"/>
            <a:ext cx="2480167" cy="1722338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244113" y="6268852"/>
            <a:ext cx="41120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Tsamis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Woodard, PRD 69 (04) 084005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62111" y="5823883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Break-down of slow-roll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2077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field rolls faster</a:t>
            </a:r>
          </a:p>
          <a:p>
            <a:endParaRPr lang="en-US" altLang="zh-CN" dirty="0"/>
          </a:p>
          <a:p>
            <a:r>
              <a:rPr lang="en-US" altLang="zh-CN" dirty="0" err="1" smtClean="0"/>
              <a:t>Mukhanov</a:t>
            </a:r>
            <a:r>
              <a:rPr lang="en-US" altLang="zh-CN" dirty="0" smtClean="0"/>
              <a:t>-Sasaki Equation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Ultra-slow-roll inflation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639846" y="6356350"/>
            <a:ext cx="3078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Kinney, PRD 72 (05) 023515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868826"/>
              </p:ext>
            </p:extLst>
          </p:nvPr>
        </p:nvGraphicFramePr>
        <p:xfrm>
          <a:off x="1547664" y="3082937"/>
          <a:ext cx="2949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09" name="Formula" r:id="rId3" imgW="1487520" imgH="384840" progId="Equation.Ribbit">
                  <p:embed/>
                </p:oleObj>
              </mc:Choice>
              <mc:Fallback>
                <p:oleObj name="Formula" r:id="rId3" imgW="148752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082937"/>
                        <a:ext cx="2949575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196342"/>
              </p:ext>
            </p:extLst>
          </p:nvPr>
        </p:nvGraphicFramePr>
        <p:xfrm>
          <a:off x="1658315" y="3954940"/>
          <a:ext cx="2363787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0" name="Formula" r:id="rId5" imgW="1191600" imgH="384840" progId="Equation.Ribbit">
                  <p:embed/>
                </p:oleObj>
              </mc:Choice>
              <mc:Fallback>
                <p:oleObj name="Formula" r:id="rId5" imgW="119160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8315" y="3954940"/>
                        <a:ext cx="2363787" cy="760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156975"/>
              </p:ext>
            </p:extLst>
          </p:nvPr>
        </p:nvGraphicFramePr>
        <p:xfrm>
          <a:off x="1763688" y="4743450"/>
          <a:ext cx="2011362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1" name="Formula" r:id="rId7" imgW="1014840" imgH="331560" progId="Equation.Ribbit">
                  <p:embed/>
                </p:oleObj>
              </mc:Choice>
              <mc:Fallback>
                <p:oleObj name="Formula" r:id="rId7" imgW="1014840" imgH="331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63688" y="4743450"/>
                        <a:ext cx="2011362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749720"/>
              </p:ext>
            </p:extLst>
          </p:nvPr>
        </p:nvGraphicFramePr>
        <p:xfrm>
          <a:off x="1378097" y="5538835"/>
          <a:ext cx="429577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2" name="Formula" r:id="rId9" imgW="2166840" imgH="438480" progId="Equation.Ribbit">
                  <p:embed/>
                </p:oleObj>
              </mc:Choice>
              <mc:Fallback>
                <p:oleObj name="Formula" r:id="rId9" imgW="2166840" imgH="438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78097" y="5538835"/>
                        <a:ext cx="4295775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77312" y="176024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The contribution to N during ultra-slow-roll inflation (inflection point) becomes smaller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66075" y="2303842"/>
            <a:ext cx="2699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Dimopoulos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1707.05644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405277"/>
              </p:ext>
            </p:extLst>
          </p:nvPr>
        </p:nvGraphicFramePr>
        <p:xfrm>
          <a:off x="4639846" y="1378804"/>
          <a:ext cx="10033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3" name="Formula" r:id="rId11" imgW="506880" imgH="194400" progId="Equation.Ribbit">
                  <p:embed/>
                </p:oleObj>
              </mc:Choice>
              <mc:Fallback>
                <p:oleObj name="Formula" r:id="rId11" imgW="50688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39846" y="1378804"/>
                        <a:ext cx="10033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833794"/>
              </p:ext>
            </p:extLst>
          </p:nvPr>
        </p:nvGraphicFramePr>
        <p:xfrm>
          <a:off x="6228184" y="1362928"/>
          <a:ext cx="13620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4" name="Formula" r:id="rId13" imgW="687240" imgH="209880" progId="Equation.Ribbit">
                  <p:embed/>
                </p:oleObj>
              </mc:Choice>
              <mc:Fallback>
                <p:oleObj name="Formula" r:id="rId13" imgW="687240" imgH="209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28184" y="1362928"/>
                        <a:ext cx="1362075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00072"/>
              </p:ext>
            </p:extLst>
          </p:nvPr>
        </p:nvGraphicFramePr>
        <p:xfrm>
          <a:off x="5907403" y="3101378"/>
          <a:ext cx="27495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5" name="Formula" r:id="rId15" imgW="1388160" imgH="207360" progId="Equation.Ribbit">
                  <p:embed/>
                </p:oleObj>
              </mc:Choice>
              <mc:Fallback>
                <p:oleObj name="Formula" r:id="rId15" imgW="138816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07403" y="3101378"/>
                        <a:ext cx="2749550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796136" y="3614104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Slow-roll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21323"/>
              </p:ext>
            </p:extLst>
          </p:nvPr>
        </p:nvGraphicFramePr>
        <p:xfrm>
          <a:off x="6178889" y="4094819"/>
          <a:ext cx="248761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6" name="Formula" r:id="rId17" imgW="1254960" imgH="207360" progId="Equation.Ribbit">
                  <p:embed/>
                </p:oleObj>
              </mc:Choice>
              <mc:Fallback>
                <p:oleObj name="Formula" r:id="rId17" imgW="125496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178889" y="4094819"/>
                        <a:ext cx="2487612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3393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76888" y="1108973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Constant-roll inflation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No freezing out on Super-horizon scale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Power spectrum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Constant-roll inflation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644329"/>
              </p:ext>
            </p:extLst>
          </p:nvPr>
        </p:nvGraphicFramePr>
        <p:xfrm>
          <a:off x="4995136" y="1226349"/>
          <a:ext cx="11953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4" name="Formula" r:id="rId3" imgW="603360" imgH="194400" progId="Equation.Ribbit">
                  <p:embed/>
                </p:oleObj>
              </mc:Choice>
              <mc:Fallback>
                <p:oleObj name="Formula" r:id="rId3" imgW="60336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95136" y="1226349"/>
                        <a:ext cx="1195388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743254"/>
              </p:ext>
            </p:extLst>
          </p:nvPr>
        </p:nvGraphicFramePr>
        <p:xfrm>
          <a:off x="1970800" y="1658397"/>
          <a:ext cx="22542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5" name="Formula" r:id="rId5" imgW="1136880" imgH="354600" progId="Equation.Ribbit">
                  <p:embed/>
                </p:oleObj>
              </mc:Choice>
              <mc:Fallback>
                <p:oleObj name="Formula" r:id="rId5" imgW="1136880" imgH="354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70800" y="1658397"/>
                        <a:ext cx="2254250" cy="700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023202"/>
              </p:ext>
            </p:extLst>
          </p:nvPr>
        </p:nvGraphicFramePr>
        <p:xfrm>
          <a:off x="1274674" y="3048262"/>
          <a:ext cx="18097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6" name="Formula" r:id="rId7" imgW="913320" imgH="343080" progId="Equation.Ribbit">
                  <p:embed/>
                </p:oleObj>
              </mc:Choice>
              <mc:Fallback>
                <p:oleObj name="Formula" r:id="rId7" imgW="913320" imgH="343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74674" y="3048262"/>
                        <a:ext cx="1809750" cy="67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658104"/>
              </p:ext>
            </p:extLst>
          </p:nvPr>
        </p:nvGraphicFramePr>
        <p:xfrm>
          <a:off x="1178712" y="3818637"/>
          <a:ext cx="43180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7" name="Formula" r:id="rId9" imgW="2178360" imgH="373680" progId="Equation.Ribbit">
                  <p:embed/>
                </p:oleObj>
              </mc:Choice>
              <mc:Fallback>
                <p:oleObj name="Formula" r:id="rId9" imgW="2178360" imgH="373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78712" y="3818637"/>
                        <a:ext cx="4318000" cy="73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76888" y="6081782"/>
            <a:ext cx="58336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Martin,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Motohashi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Suyama</a:t>
            </a:r>
            <a:r>
              <a:rPr lang="en-US" altLang="zh-CN" sz="20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PRD 87 (13) 023514</a:t>
            </a:r>
          </a:p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Motohashi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Starobinsky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Yokoyama, JCAP 1509 (15) 018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453035"/>
              </p:ext>
            </p:extLst>
          </p:nvPr>
        </p:nvGraphicFramePr>
        <p:xfrm>
          <a:off x="4854642" y="1550148"/>
          <a:ext cx="14763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8" name="Formula" r:id="rId11" imgW="744480" imgH="392760" progId="Equation.Ribbit">
                  <p:embed/>
                </p:oleObj>
              </mc:Choice>
              <mc:Fallback>
                <p:oleObj name="Formula" r:id="rId11" imgW="744480" imgH="39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54642" y="1550148"/>
                        <a:ext cx="1476375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391459"/>
              </p:ext>
            </p:extLst>
          </p:nvPr>
        </p:nvGraphicFramePr>
        <p:xfrm>
          <a:off x="994718" y="5267404"/>
          <a:ext cx="4823246" cy="627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79" name="Formula" r:id="rId13" imgW="3162600" imgH="412920" progId="Equation.Ribbit">
                  <p:embed/>
                </p:oleObj>
              </mc:Choice>
              <mc:Fallback>
                <p:oleObj name="Formula" r:id="rId13" imgW="316260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4718" y="5267404"/>
                        <a:ext cx="4823246" cy="6279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292686"/>
              </p:ext>
            </p:extLst>
          </p:nvPr>
        </p:nvGraphicFramePr>
        <p:xfrm>
          <a:off x="6464913" y="5425386"/>
          <a:ext cx="15049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80" name="Formula" r:id="rId15" imgW="759600" imgH="185760" progId="Equation.Ribbit">
                  <p:embed/>
                </p:oleObj>
              </mc:Choice>
              <mc:Fallback>
                <p:oleObj name="Formula" r:id="rId15" imgW="759600" imgH="185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64913" y="5425386"/>
                        <a:ext cx="150495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4059032" y="4551492"/>
            <a:ext cx="2095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rowing mode?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9758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The model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Constant-roll inflation</a:t>
            </a:r>
            <a:r>
              <a:rPr lang="en-US" altLang="zh-CN" sz="1600" dirty="0" smtClean="0"/>
              <a:t>1</a:t>
            </a:r>
            <a:endParaRPr lang="zh-CN" altLang="en-US" sz="1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6876256" y="6395587"/>
            <a:ext cx="2057400" cy="365125"/>
          </a:xfrm>
        </p:spPr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017773"/>
              </p:ext>
            </p:extLst>
          </p:nvPr>
        </p:nvGraphicFramePr>
        <p:xfrm>
          <a:off x="3122191" y="1145798"/>
          <a:ext cx="25638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79" name="Formula" r:id="rId3" imgW="1294200" imgH="194400" progId="Equation.Ribbit">
                  <p:embed/>
                </p:oleObj>
              </mc:Choice>
              <mc:Fallback>
                <p:oleObj name="Formula" r:id="rId3" imgW="129420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2191" y="1145798"/>
                        <a:ext cx="256381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267312"/>
              </p:ext>
            </p:extLst>
          </p:nvPr>
        </p:nvGraphicFramePr>
        <p:xfrm>
          <a:off x="827584" y="1834773"/>
          <a:ext cx="68230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0" name="Formula" r:id="rId5" imgW="3441960" imgH="205920" progId="Equation.Ribbit">
                  <p:embed/>
                </p:oleObj>
              </mc:Choice>
              <mc:Fallback>
                <p:oleObj name="Formula" r:id="rId5" imgW="344196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584" y="1834773"/>
                        <a:ext cx="6823075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051480"/>
              </p:ext>
            </p:extLst>
          </p:nvPr>
        </p:nvGraphicFramePr>
        <p:xfrm>
          <a:off x="696633" y="2537529"/>
          <a:ext cx="45005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1" name="Formula" r:id="rId7" imgW="2269800" imgH="186840" progId="Equation.Ribbit">
                  <p:embed/>
                </p:oleObj>
              </mc:Choice>
              <mc:Fallback>
                <p:oleObj name="Formula" r:id="rId7" imgW="2269800" imgH="186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6633" y="2537529"/>
                        <a:ext cx="45005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501300" y="2492433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Power-law inflation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751205"/>
              </p:ext>
            </p:extLst>
          </p:nvPr>
        </p:nvGraphicFramePr>
        <p:xfrm>
          <a:off x="611560" y="4387806"/>
          <a:ext cx="50942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2" name="Formula" r:id="rId9" imgW="2570760" imgH="205920" progId="Equation.Ribbit">
                  <p:embed/>
                </p:oleObj>
              </mc:Choice>
              <mc:Fallback>
                <p:oleObj name="Formula" r:id="rId9" imgW="257076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1560" y="4387806"/>
                        <a:ext cx="5094288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240773"/>
              </p:ext>
            </p:extLst>
          </p:nvPr>
        </p:nvGraphicFramePr>
        <p:xfrm>
          <a:off x="662127" y="3078016"/>
          <a:ext cx="45180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3" name="Formula" r:id="rId11" imgW="2279880" imgH="205920" progId="Equation.Ribbit">
                  <p:embed/>
                </p:oleObj>
              </mc:Choice>
              <mc:Fallback>
                <p:oleObj name="Formula" r:id="rId11" imgW="227988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2127" y="3078016"/>
                        <a:ext cx="4518025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3911111"/>
              </p:ext>
            </p:extLst>
          </p:nvPr>
        </p:nvGraphicFramePr>
        <p:xfrm>
          <a:off x="5460472" y="3131990"/>
          <a:ext cx="8683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4" name="Formula" r:id="rId13" imgW="438480" imgH="152640" progId="Equation.Ribbit">
                  <p:embed/>
                </p:oleObj>
              </mc:Choice>
              <mc:Fallback>
                <p:oleObj name="Formula" r:id="rId13" imgW="438480" imgH="152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460472" y="3131990"/>
                        <a:ext cx="868362" cy="30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6599227" y="3051969"/>
            <a:ext cx="1774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Exit problem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380981"/>
              </p:ext>
            </p:extLst>
          </p:nvPr>
        </p:nvGraphicFramePr>
        <p:xfrm>
          <a:off x="653934" y="3679579"/>
          <a:ext cx="441483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5" name="Formula" r:id="rId15" imgW="2226600" imgH="205920" progId="Equation.Ribbit">
                  <p:embed/>
                </p:oleObj>
              </mc:Choice>
              <mc:Fallback>
                <p:oleObj name="Formula" r:id="rId15" imgW="222660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53934" y="3679579"/>
                        <a:ext cx="4414838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678330"/>
              </p:ext>
            </p:extLst>
          </p:nvPr>
        </p:nvGraphicFramePr>
        <p:xfrm>
          <a:off x="5364088" y="3746353"/>
          <a:ext cx="8683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6" name="Formula" r:id="rId17" imgW="438480" imgH="152640" progId="Equation.Ribbit">
                  <p:embed/>
                </p:oleObj>
              </mc:Choice>
              <mc:Fallback>
                <p:oleObj name="Formula" r:id="rId17" imgW="438480" imgH="152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64088" y="3746353"/>
                        <a:ext cx="868362" cy="30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128183"/>
              </p:ext>
            </p:extLst>
          </p:nvPr>
        </p:nvGraphicFramePr>
        <p:xfrm>
          <a:off x="611560" y="5096033"/>
          <a:ext cx="379253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7" name="Formula" r:id="rId19" imgW="1912680" imgH="205920" progId="Equation.Ribbit">
                  <p:embed/>
                </p:oleObj>
              </mc:Choice>
              <mc:Fallback>
                <p:oleObj name="Formula" r:id="rId19" imgW="191268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11560" y="5096033"/>
                        <a:ext cx="3792538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781096"/>
              </p:ext>
            </p:extLst>
          </p:nvPr>
        </p:nvGraphicFramePr>
        <p:xfrm>
          <a:off x="638441" y="5651093"/>
          <a:ext cx="525621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8" name="Formula" r:id="rId21" imgW="2651760" imgH="209880" progId="Equation.Ribbit">
                  <p:embed/>
                </p:oleObj>
              </mc:Choice>
              <mc:Fallback>
                <p:oleObj name="Formula" r:id="rId21" imgW="2651760" imgH="209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38441" y="5651093"/>
                        <a:ext cx="5256212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左弧形箭头 16"/>
          <p:cNvSpPr/>
          <p:nvPr/>
        </p:nvSpPr>
        <p:spPr bwMode="auto">
          <a:xfrm>
            <a:off x="107504" y="3834408"/>
            <a:ext cx="530937" cy="208823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305379"/>
              </p:ext>
            </p:extLst>
          </p:nvPr>
        </p:nvGraphicFramePr>
        <p:xfrm>
          <a:off x="708371" y="6094635"/>
          <a:ext cx="360045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9" name="Formula" r:id="rId23" imgW="1816200" imgH="203400" progId="Equation.Ribbit">
                  <p:embed/>
                </p:oleObj>
              </mc:Choice>
              <mc:Fallback>
                <p:oleObj name="Formula" r:id="rId23" imgW="1816200" imgH="203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08371" y="6094635"/>
                        <a:ext cx="3600450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455468"/>
              </p:ext>
            </p:extLst>
          </p:nvPr>
        </p:nvGraphicFramePr>
        <p:xfrm>
          <a:off x="4677568" y="6161181"/>
          <a:ext cx="322738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90" name="Formula" r:id="rId25" imgW="1628280" imgH="177840" progId="Equation.Ribbit">
                  <p:embed/>
                </p:oleObj>
              </mc:Choice>
              <mc:Fallback>
                <p:oleObj name="Formula" r:id="rId25" imgW="162828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677568" y="6161181"/>
                        <a:ext cx="3227388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770383"/>
              </p:ext>
            </p:extLst>
          </p:nvPr>
        </p:nvGraphicFramePr>
        <p:xfrm>
          <a:off x="6164691" y="998161"/>
          <a:ext cx="22256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91" name="Formula" r:id="rId27" imgW="1121760" imgH="421920" progId="Equation.Ribbit">
                  <p:embed/>
                </p:oleObj>
              </mc:Choice>
              <mc:Fallback>
                <p:oleObj name="Formula" r:id="rId27" imgW="1121760" imgH="421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164691" y="998161"/>
                        <a:ext cx="2225675" cy="836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085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Validity of analytical approximation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Constant-roll inflation</a:t>
            </a:r>
            <a:r>
              <a:rPr lang="en-US" altLang="zh-CN" sz="1600" dirty="0" smtClean="0"/>
              <a:t>2</a:t>
            </a:r>
            <a:endParaRPr lang="zh-CN" altLang="en-US" sz="1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60848"/>
            <a:ext cx="7969660" cy="298465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59832" y="5592086"/>
            <a:ext cx="2335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Slow-roll inflation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9388" y="6077247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Yi and Gong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1712.07478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190839"/>
              </p:ext>
            </p:extLst>
          </p:nvPr>
        </p:nvGraphicFramePr>
        <p:xfrm>
          <a:off x="2709863" y="5086350"/>
          <a:ext cx="2865437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94" name="Formula" r:id="rId4" imgW="1446840" imgH="205920" progId="Equation.Ribbit">
                  <p:embed/>
                </p:oleObj>
              </mc:Choice>
              <mc:Fallback>
                <p:oleObj name="Formula" r:id="rId4" imgW="144684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09863" y="5086350"/>
                        <a:ext cx="2865437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7191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584024" y="4293096"/>
            <a:ext cx="4984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Chongchitnan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&amp;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Efstathiou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JCAP 0701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Validity of analytical approximation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Constant-roll inflation</a:t>
            </a:r>
            <a:r>
              <a:rPr lang="en-US" altLang="zh-CN" sz="1600" dirty="0" smtClean="0"/>
              <a:t>3</a:t>
            </a:r>
            <a:endParaRPr lang="zh-CN" altLang="en-US" sz="1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44" y="1955724"/>
            <a:ext cx="8014112" cy="294655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564944" y="1844824"/>
            <a:ext cx="8183520" cy="324036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24" y="1962015"/>
            <a:ext cx="5975951" cy="432934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51293" y="6192130"/>
            <a:ext cx="3368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Yi and Gong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1712.07478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1695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build="p"/>
      <p:bldP spid="8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Toy model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Inflection point inflation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540566"/>
              </p:ext>
            </p:extLst>
          </p:nvPr>
        </p:nvGraphicFramePr>
        <p:xfrm>
          <a:off x="790600" y="2020377"/>
          <a:ext cx="39624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78" name="Formula" r:id="rId3" imgW="1999080" imgH="392760" progId="Equation.Ribbit">
                  <p:embed/>
                </p:oleObj>
              </mc:Choice>
              <mc:Fallback>
                <p:oleObj name="Formula" r:id="rId3" imgW="1999080" imgH="39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0600" y="2020377"/>
                        <a:ext cx="3962400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493478"/>
              </p:ext>
            </p:extLst>
          </p:nvPr>
        </p:nvGraphicFramePr>
        <p:xfrm>
          <a:off x="843985" y="3059545"/>
          <a:ext cx="4605337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79" name="Formula" r:id="rId5" imgW="2323080" imgH="338040" progId="Equation.Ribbit">
                  <p:embed/>
                </p:oleObj>
              </mc:Choice>
              <mc:Fallback>
                <p:oleObj name="Formula" r:id="rId5" imgW="2323080" imgH="338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3985" y="3059545"/>
                        <a:ext cx="4605337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600" y="3849653"/>
            <a:ext cx="5896511" cy="23217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71800" y="4879152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Inflection point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75656" y="6235670"/>
            <a:ext cx="5493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Garcia-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Bellido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Morales, Phys. Dark Univ. 18 (17) 47</a:t>
            </a: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317967"/>
              </p:ext>
            </p:extLst>
          </p:nvPr>
        </p:nvGraphicFramePr>
        <p:xfrm>
          <a:off x="5497513" y="1184518"/>
          <a:ext cx="3017837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80" name="Formula" r:id="rId8" imgW="1521720" imgH="382320" progId="Equation.Ribbit">
                  <p:embed/>
                </p:oleObj>
              </mc:Choice>
              <mc:Fallback>
                <p:oleObj name="Formula" r:id="rId8" imgW="1521720" imgH="38232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3" y="1184518"/>
                        <a:ext cx="3017837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210141"/>
              </p:ext>
            </p:extLst>
          </p:nvPr>
        </p:nvGraphicFramePr>
        <p:xfrm>
          <a:off x="5102225" y="2165350"/>
          <a:ext cx="39592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81" name="Formula" r:id="rId10" imgW="1996560" imgH="367200" progId="Equation.Ribbit">
                  <p:embed/>
                </p:oleObj>
              </mc:Choice>
              <mc:Fallback>
                <p:oleObj name="Formula" r:id="rId10" imgW="1996560" imgH="36720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2225" y="2165350"/>
                        <a:ext cx="39592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0413"/>
              </p:ext>
            </p:extLst>
          </p:nvPr>
        </p:nvGraphicFramePr>
        <p:xfrm>
          <a:off x="6630193" y="3035144"/>
          <a:ext cx="9032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82" name="Formula" r:id="rId12" imgW="456120" imgH="156240" progId="Equation.Ribbit">
                  <p:embed/>
                </p:oleObj>
              </mc:Choice>
              <mc:Fallback>
                <p:oleObj name="Formula" r:id="rId12" imgW="456120" imgH="156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30193" y="3035144"/>
                        <a:ext cx="903288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228944"/>
              </p:ext>
            </p:extLst>
          </p:nvPr>
        </p:nvGraphicFramePr>
        <p:xfrm>
          <a:off x="6434496" y="3446463"/>
          <a:ext cx="2106612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83" name="Formula" r:id="rId14" imgW="1062000" imgH="158760" progId="Equation.Ribbit">
                  <p:embed/>
                </p:oleObj>
              </mc:Choice>
              <mc:Fallback>
                <p:oleObj name="Formula" r:id="rId14" imgW="10620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434496" y="3446463"/>
                        <a:ext cx="2106612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522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change of 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toy model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892379"/>
              </p:ext>
            </p:extLst>
          </p:nvPr>
        </p:nvGraphicFramePr>
        <p:xfrm>
          <a:off x="3635896" y="1412776"/>
          <a:ext cx="269085" cy="507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99" name="Formula" r:id="rId3" imgW="63720" imgH="119520" progId="Equation.Ribbit">
                  <p:embed/>
                </p:oleObj>
              </mc:Choice>
              <mc:Fallback>
                <p:oleObj name="Formula" r:id="rId3" imgW="6372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35896" y="1412776"/>
                        <a:ext cx="269085" cy="507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87" y="2245570"/>
            <a:ext cx="4633456" cy="29116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5443" y="2245571"/>
            <a:ext cx="4212996" cy="291162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 bwMode="auto">
          <a:xfrm>
            <a:off x="145560" y="1940771"/>
            <a:ext cx="8852879" cy="350445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1640" y="2005996"/>
            <a:ext cx="6253511" cy="451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07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138" y="2492896"/>
            <a:ext cx="3545541" cy="2881811"/>
          </a:xfrm>
          <a:prstGeom prst="rect">
            <a:avLst/>
          </a:prstGeom>
        </p:spPr>
      </p:pic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85800" y="1124744"/>
            <a:ext cx="5254352" cy="5400600"/>
          </a:xfrm>
        </p:spPr>
        <p:txBody>
          <a:bodyPr/>
          <a:lstStyle/>
          <a:p>
            <a:r>
              <a:rPr lang="en-US" altLang="zh-CN" dirty="0" smtClean="0"/>
              <a:t>Breakdown of slow-roll approximation</a:t>
            </a:r>
            <a:endParaRPr lang="en-US" altLang="zh-CN" dirty="0"/>
          </a:p>
          <a:p>
            <a:r>
              <a:rPr lang="en-US" altLang="zh-CN" dirty="0" smtClean="0"/>
              <a:t>Inflation ends before reaching the inflection point</a:t>
            </a:r>
          </a:p>
          <a:p>
            <a:r>
              <a:rPr lang="en-US" altLang="zh-CN" dirty="0" smtClean="0"/>
              <a:t>Not enough enhancement of the amplitude</a:t>
            </a:r>
          </a:p>
          <a:p>
            <a:r>
              <a:rPr lang="en-US" altLang="zh-CN" dirty="0" smtClean="0"/>
              <a:t>Needs to apply the formalism for ultra-slow-roll inflation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criticism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59832" y="5621595"/>
            <a:ext cx="3845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Germani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Phys. Dark Univ. 18 (17) 6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23928" y="1520458"/>
            <a:ext cx="4699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Overshot from standard inflation, large suppression of the amplitude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59832" y="6073469"/>
            <a:ext cx="3863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Motohashi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Hu, PRD 96 (17) 063503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8795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77022" y="1052736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The Higgs inflation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Critical Higgs Inflation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295859"/>
              </p:ext>
            </p:extLst>
          </p:nvPr>
        </p:nvGraphicFramePr>
        <p:xfrm>
          <a:off x="677022" y="1614466"/>
          <a:ext cx="778995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50" name="Formula" r:id="rId3" imgW="3778560" imgH="384840" progId="Equation.Ribbit">
                  <p:embed/>
                </p:oleObj>
              </mc:Choice>
              <mc:Fallback>
                <p:oleObj name="Formula" r:id="rId3" imgW="377856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7022" y="1614466"/>
                        <a:ext cx="7789956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472527"/>
              </p:ext>
            </p:extLst>
          </p:nvPr>
        </p:nvGraphicFramePr>
        <p:xfrm>
          <a:off x="827584" y="2559714"/>
          <a:ext cx="301466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51" name="Formula" r:id="rId5" imgW="1520280" imgH="196920" progId="Equation.Ribbit">
                  <p:embed/>
                </p:oleObj>
              </mc:Choice>
              <mc:Fallback>
                <p:oleObj name="Formula" r:id="rId5" imgW="152028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584" y="2559714"/>
                        <a:ext cx="3014662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039957"/>
              </p:ext>
            </p:extLst>
          </p:nvPr>
        </p:nvGraphicFramePr>
        <p:xfrm>
          <a:off x="5004048" y="2581891"/>
          <a:ext cx="28098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52" name="Formula" r:id="rId7" imgW="1417320" imgH="179280" progId="Equation.Ribbit">
                  <p:embed/>
                </p:oleObj>
              </mc:Choice>
              <mc:Fallback>
                <p:oleObj name="Formula" r:id="rId7" imgW="1417320" imgH="179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4048" y="2581891"/>
                        <a:ext cx="2809875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008" y="3006723"/>
            <a:ext cx="4320480" cy="35321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6096" y="3212976"/>
            <a:ext cx="2377827" cy="16010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63266" y="4785929"/>
            <a:ext cx="2465118" cy="173431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590567" y="6431163"/>
            <a:ext cx="482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Ezquiaga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Garcia-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Bellido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Morales, 1705.04861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379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Polynomial potential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model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227491"/>
              </p:ext>
            </p:extLst>
          </p:nvPr>
        </p:nvGraphicFramePr>
        <p:xfrm>
          <a:off x="1043608" y="2018996"/>
          <a:ext cx="43116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1" name="Formula" r:id="rId3" imgW="2174400" imgH="482760" progId="Equation.Ribbit">
                  <p:embed/>
                </p:oleObj>
              </mc:Choice>
              <mc:Fallback>
                <p:oleObj name="Formula" r:id="rId3" imgW="217440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2018996"/>
                        <a:ext cx="431165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91761" y="6338857"/>
            <a:ext cx="3807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Gao, Gong, Li, PRD 91 (15) 063509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891255"/>
              </p:ext>
            </p:extLst>
          </p:nvPr>
        </p:nvGraphicFramePr>
        <p:xfrm>
          <a:off x="963380" y="3427380"/>
          <a:ext cx="227171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2" name="Formula" r:id="rId5" imgW="1145880" imgH="426960" progId="Equation.Ribbit">
                  <p:embed/>
                </p:oleObj>
              </mc:Choice>
              <mc:Fallback>
                <p:oleObj name="Formula" r:id="rId5" imgW="1145880" imgH="426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3380" y="3427380"/>
                        <a:ext cx="2271712" cy="846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451253"/>
              </p:ext>
            </p:extLst>
          </p:nvPr>
        </p:nvGraphicFramePr>
        <p:xfrm>
          <a:off x="1003943" y="4603142"/>
          <a:ext cx="1604962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3" name="Formula" r:id="rId7" imgW="810360" imgH="393840" progId="Equation.Ribbit">
                  <p:embed/>
                </p:oleObj>
              </mc:Choice>
              <mc:Fallback>
                <p:oleObj name="Formula" r:id="rId7" imgW="810360" imgH="393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03943" y="4603142"/>
                        <a:ext cx="1604962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202122" y="5609617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Lyth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bound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142411"/>
            <a:ext cx="3887441" cy="339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21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85800" y="1079797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Polynomial potential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model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592399"/>
              </p:ext>
            </p:extLst>
          </p:nvPr>
        </p:nvGraphicFramePr>
        <p:xfrm>
          <a:off x="827584" y="1726296"/>
          <a:ext cx="5821362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32" name="Formula" r:id="rId3" imgW="2936520" imgH="938880" progId="Equation.Ribbit">
                  <p:embed/>
                </p:oleObj>
              </mc:Choice>
              <mc:Fallback>
                <p:oleObj name="Formula" r:id="rId3" imgW="2936520" imgH="938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726296"/>
                        <a:ext cx="5821362" cy="186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3717032"/>
            <a:ext cx="377136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16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parameters: determined by observational data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Specify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model parameters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88822"/>
              </p:ext>
            </p:extLst>
          </p:nvPr>
        </p:nvGraphicFramePr>
        <p:xfrm>
          <a:off x="899592" y="2564904"/>
          <a:ext cx="71866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3" name="Formula" r:id="rId3" imgW="3625920" imgH="196920" progId="Equation.Ribbit">
                  <p:embed/>
                </p:oleObj>
              </mc:Choice>
              <mc:Fallback>
                <p:oleObj name="Formula" r:id="rId3" imgW="362592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2564904"/>
                        <a:ext cx="7186612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330786"/>
              </p:ext>
            </p:extLst>
          </p:nvPr>
        </p:nvGraphicFramePr>
        <p:xfrm>
          <a:off x="3347864" y="3100982"/>
          <a:ext cx="205263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4" name="Formula" r:id="rId5" imgW="1035360" imgH="196920" progId="Equation.Ribbit">
                  <p:embed/>
                </p:oleObj>
              </mc:Choice>
              <mc:Fallback>
                <p:oleObj name="Formula" r:id="rId5" imgW="103536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7864" y="3100982"/>
                        <a:ext cx="2052638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652891" y="2080270"/>
            <a:ext cx="346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Planck15: AA 594 (16) A20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966154"/>
              </p:ext>
            </p:extLst>
          </p:nvPr>
        </p:nvGraphicFramePr>
        <p:xfrm>
          <a:off x="2550939" y="3761830"/>
          <a:ext cx="7969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5" name="Formula" r:id="rId7" imgW="401400" imgH="158760" progId="Equation.Ribbit">
                  <p:embed/>
                </p:oleObj>
              </mc:Choice>
              <mc:Fallback>
                <p:oleObj name="Formula" r:id="rId7" imgW="4014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50939" y="3761830"/>
                        <a:ext cx="796925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153571"/>
              </p:ext>
            </p:extLst>
          </p:nvPr>
        </p:nvGraphicFramePr>
        <p:xfrm>
          <a:off x="1475656" y="4312905"/>
          <a:ext cx="32321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6" name="Formula" r:id="rId9" imgW="1630800" imgH="158760" progId="Equation.Ribbit">
                  <p:embed/>
                </p:oleObj>
              </mc:Choice>
              <mc:Fallback>
                <p:oleObj name="Formula" r:id="rId9" imgW="16308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75656" y="4312905"/>
                        <a:ext cx="3232150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707514"/>
              </p:ext>
            </p:extLst>
          </p:nvPr>
        </p:nvGraphicFramePr>
        <p:xfrm>
          <a:off x="957262" y="4899434"/>
          <a:ext cx="72294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7" name="Formula" r:id="rId11" imgW="3646440" imgH="157680" progId="Equation.Ribbit">
                  <p:embed/>
                </p:oleObj>
              </mc:Choice>
              <mc:Fallback>
                <p:oleObj name="Formula" r:id="rId11" imgW="364644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7262" y="4899434"/>
                        <a:ext cx="7229475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513998"/>
              </p:ext>
            </p:extLst>
          </p:nvPr>
        </p:nvGraphicFramePr>
        <p:xfrm>
          <a:off x="999320" y="5434903"/>
          <a:ext cx="367188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8" name="Formula" r:id="rId13" imgW="1853280" imgH="157680" progId="Equation.Ribbit">
                  <p:embed/>
                </p:oleObj>
              </mc:Choice>
              <mc:Fallback>
                <p:oleObj name="Formula" r:id="rId13" imgW="185328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9320" y="5434903"/>
                        <a:ext cx="3671888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374032"/>
              </p:ext>
            </p:extLst>
          </p:nvPr>
        </p:nvGraphicFramePr>
        <p:xfrm>
          <a:off x="999320" y="6021747"/>
          <a:ext cx="27749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9" name="Formula" r:id="rId15" imgW="1399680" imgH="158760" progId="Equation.Ribbit">
                  <p:embed/>
                </p:oleObj>
              </mc:Choice>
              <mc:Fallback>
                <p:oleObj name="Formula" r:id="rId15" imgW="139968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99320" y="6021747"/>
                        <a:ext cx="2774950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300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Slow-roll parameters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Inflection point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418453"/>
            <a:ext cx="5030346" cy="39378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710" y="2708920"/>
            <a:ext cx="2692640" cy="182909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88224" y="4763436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Inflection point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 bwMode="auto">
          <a:xfrm flipV="1">
            <a:off x="7668344" y="3952388"/>
            <a:ext cx="266054" cy="9668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0528159"/>
              </p:ext>
            </p:extLst>
          </p:nvPr>
        </p:nvGraphicFramePr>
        <p:xfrm>
          <a:off x="7407204" y="1577671"/>
          <a:ext cx="1039812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498" name="Formula" r:id="rId5" imgW="523440" imgH="338040" progId="Equation.Ribbit">
                  <p:embed/>
                </p:oleObj>
              </mc:Choice>
              <mc:Fallback>
                <p:oleObj name="Formula" r:id="rId5" imgW="523440" imgH="338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07204" y="1577671"/>
                        <a:ext cx="1039812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341561"/>
              </p:ext>
            </p:extLst>
          </p:nvPr>
        </p:nvGraphicFramePr>
        <p:xfrm>
          <a:off x="5004048" y="1512629"/>
          <a:ext cx="1874838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499" name="Formula" r:id="rId7" imgW="946440" imgH="412920" progId="Equation.Ribbit">
                  <p:embed/>
                </p:oleObj>
              </mc:Choice>
              <mc:Fallback>
                <p:oleObj name="Formula" r:id="rId7" imgW="94644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4048" y="1512629"/>
                        <a:ext cx="1874838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/>
          <p:nvPr/>
        </p:nvCxnSpPr>
        <p:spPr bwMode="auto">
          <a:xfrm>
            <a:off x="4982872" y="2564904"/>
            <a:ext cx="0" cy="316835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469764"/>
              </p:ext>
            </p:extLst>
          </p:nvPr>
        </p:nvGraphicFramePr>
        <p:xfrm>
          <a:off x="4863554" y="5816600"/>
          <a:ext cx="280987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500" name="Formula" r:id="rId9" imgW="141120" imgH="158760" progId="Equation.Ribbit">
                  <p:embed/>
                </p:oleObj>
              </mc:Choice>
              <mc:Fallback>
                <p:oleObj name="Formula" r:id="rId9" imgW="14112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63554" y="5816600"/>
                        <a:ext cx="280987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7092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Inflation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Ultra-slow-roll Inflation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110" y="1415993"/>
            <a:ext cx="3049050" cy="5046703"/>
          </a:xfrm>
          <a:prstGeom prst="rect">
            <a:avLst/>
          </a:prstGeom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347195"/>
              </p:ext>
            </p:extLst>
          </p:nvPr>
        </p:nvGraphicFramePr>
        <p:xfrm>
          <a:off x="971600" y="3609975"/>
          <a:ext cx="194151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23" name="Formula" r:id="rId5" imgW="978120" imgH="369720" progId="Equation.Ribbit">
                  <p:embed/>
                </p:oleObj>
              </mc:Choice>
              <mc:Fallback>
                <p:oleObj name="Formula" r:id="rId5" imgW="978120" imgH="369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600" y="3609975"/>
                        <a:ext cx="1941512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6176" y="2348880"/>
            <a:ext cx="2700335" cy="2100261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573032"/>
              </p:ext>
            </p:extLst>
          </p:nvPr>
        </p:nvGraphicFramePr>
        <p:xfrm>
          <a:off x="1120855" y="2132856"/>
          <a:ext cx="147002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24" name="Formula" r:id="rId8" imgW="741960" imgH="421920" progId="Equation.Ribbit">
                  <p:embed/>
                </p:oleObj>
              </mc:Choice>
              <mc:Fallback>
                <p:oleObj name="Formula" r:id="rId8" imgW="741960" imgH="421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20855" y="2132856"/>
                        <a:ext cx="1470025" cy="836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012160" y="1415993"/>
            <a:ext cx="2767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Ensure the reach of inflection point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 bwMode="auto">
          <a:xfrm flipH="1">
            <a:off x="6948264" y="2132856"/>
            <a:ext cx="144016" cy="3600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文本框 13"/>
          <p:cNvSpPr txBox="1"/>
          <p:nvPr/>
        </p:nvSpPr>
        <p:spPr>
          <a:xfrm>
            <a:off x="6226427" y="4516206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Inflection point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 bwMode="auto">
          <a:xfrm flipV="1">
            <a:off x="6876256" y="3583183"/>
            <a:ext cx="324036" cy="10913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781900"/>
              </p:ext>
            </p:extLst>
          </p:nvPr>
        </p:nvGraphicFramePr>
        <p:xfrm>
          <a:off x="936992" y="5533282"/>
          <a:ext cx="1214438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25" name="Formula" r:id="rId10" imgW="612360" imgH="158760" progId="Equation.Ribbit">
                  <p:embed/>
                </p:oleObj>
              </mc:Choice>
              <mc:Fallback>
                <p:oleObj name="Formula" r:id="rId10" imgW="61236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36992" y="5533282"/>
                        <a:ext cx="1214438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3312"/>
              </p:ext>
            </p:extLst>
          </p:nvPr>
        </p:nvGraphicFramePr>
        <p:xfrm>
          <a:off x="936992" y="5005518"/>
          <a:ext cx="170180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26" name="Formula" r:id="rId12" imgW="858600" imgH="158760" progId="Equation.Ribbit">
                  <p:embed/>
                </p:oleObj>
              </mc:Choice>
              <mc:Fallback>
                <p:oleObj name="Formula" r:id="rId12" imgW="8586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36992" y="5005518"/>
                        <a:ext cx="1701800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连接符 14"/>
          <p:cNvCxnSpPr/>
          <p:nvPr/>
        </p:nvCxnSpPr>
        <p:spPr bwMode="auto">
          <a:xfrm>
            <a:off x="4283968" y="1844824"/>
            <a:ext cx="0" cy="41044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71927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Numerical solution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power spectrum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060848"/>
            <a:ext cx="5495650" cy="3816424"/>
          </a:xfrm>
          <a:prstGeom prst="rect">
            <a:avLst/>
          </a:prstGeom>
        </p:spPr>
      </p:pic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458325"/>
              </p:ext>
            </p:extLst>
          </p:nvPr>
        </p:nvGraphicFramePr>
        <p:xfrm>
          <a:off x="685800" y="5869077"/>
          <a:ext cx="71866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8" name="Formula" r:id="rId4" imgW="3625920" imgH="196920" progId="Equation.Ribbit">
                  <p:embed/>
                </p:oleObj>
              </mc:Choice>
              <mc:Fallback>
                <p:oleObj name="Formula" r:id="rId4" imgW="362592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5869077"/>
                        <a:ext cx="7186612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04789" y="6266353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Peak value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808031"/>
              </p:ext>
            </p:extLst>
          </p:nvPr>
        </p:nvGraphicFramePr>
        <p:xfrm>
          <a:off x="2155827" y="6365874"/>
          <a:ext cx="441166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9" name="Formula" r:id="rId6" imgW="2225160" imgH="174240" progId="Equation.Ribbit">
                  <p:embed/>
                </p:oleObj>
              </mc:Choice>
              <mc:Fallback>
                <p:oleObj name="Formula" r:id="rId6" imgW="2225160" imgH="174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55827" y="6365874"/>
                        <a:ext cx="4411662" cy="34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471527" y="5333444"/>
            <a:ext cx="251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Gong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 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1707.09578</a:t>
            </a:r>
          </a:p>
        </p:txBody>
      </p:sp>
    </p:spTree>
    <p:extLst>
      <p:ext uri="{BB962C8B-B14F-4D97-AF65-F5344CB8AC3E}">
        <p14:creationId xmlns:p14="http://schemas.microsoft.com/office/powerpoint/2010/main" val="2452495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    distortion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other constraint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184629"/>
              </p:ext>
            </p:extLst>
          </p:nvPr>
        </p:nvGraphicFramePr>
        <p:xfrm>
          <a:off x="1835696" y="1484784"/>
          <a:ext cx="288032" cy="374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52" name="Formula" r:id="rId4" imgW="94320" imgH="122040" progId="Equation.Ribbit">
                  <p:embed/>
                </p:oleObj>
              </mc:Choice>
              <mc:Fallback>
                <p:oleObj name="Formula" r:id="rId4" imgW="94320" imgH="122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5696" y="1484784"/>
                        <a:ext cx="288032" cy="3741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428237"/>
              </p:ext>
            </p:extLst>
          </p:nvPr>
        </p:nvGraphicFramePr>
        <p:xfrm>
          <a:off x="2267744" y="2046833"/>
          <a:ext cx="34432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53" name="Formula" r:id="rId6" imgW="1736280" imgH="391320" progId="Equation.Ribbit">
                  <p:embed/>
                </p:oleObj>
              </mc:Choice>
              <mc:Fallback>
                <p:oleObj name="Formula" r:id="rId6" imgW="1736280" imgH="391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67744" y="2046833"/>
                        <a:ext cx="3443288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476132"/>
              </p:ext>
            </p:extLst>
          </p:nvPr>
        </p:nvGraphicFramePr>
        <p:xfrm>
          <a:off x="1253337" y="3033713"/>
          <a:ext cx="6105525" cy="213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54" name="Formula" r:id="rId8" imgW="3079800" imgH="1079640" progId="Equation.Ribbit">
                  <p:embed/>
                </p:oleObj>
              </mc:Choice>
              <mc:Fallback>
                <p:oleObj name="Formula" r:id="rId8" imgW="3079800" imgH="1079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53337" y="3033713"/>
                        <a:ext cx="6105525" cy="213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822146"/>
              </p:ext>
            </p:extLst>
          </p:nvPr>
        </p:nvGraphicFramePr>
        <p:xfrm>
          <a:off x="1216025" y="5657850"/>
          <a:ext cx="19986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55" name="Formula" r:id="rId10" imgW="1008720" imgH="184320" progId="Equation.Ribbit">
                  <p:embed/>
                </p:oleObj>
              </mc:Choice>
              <mc:Fallback>
                <p:oleObj name="Formula" r:id="rId10" imgW="100872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16025" y="5657850"/>
                        <a:ext cx="19986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588081"/>
              </p:ext>
            </p:extLst>
          </p:nvPr>
        </p:nvGraphicFramePr>
        <p:xfrm>
          <a:off x="3563888" y="5634831"/>
          <a:ext cx="334486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56" name="Formula" r:id="rId12" imgW="1688040" imgH="208440" progId="Equation.Ribbit">
                  <p:embed/>
                </p:oleObj>
              </mc:Choice>
              <mc:Fallback>
                <p:oleObj name="Formula" r:id="rId12" imgW="1688040" imgH="208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63888" y="5634831"/>
                        <a:ext cx="3344862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751739"/>
              </p:ext>
            </p:extLst>
          </p:nvPr>
        </p:nvGraphicFramePr>
        <p:xfrm>
          <a:off x="2771800" y="6249987"/>
          <a:ext cx="225901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57" name="Formula" r:id="rId14" imgW="1139400" imgH="186840" progId="Equation.Ribbit">
                  <p:embed/>
                </p:oleObj>
              </mc:Choice>
              <mc:Fallback>
                <p:oleObj name="Formula" r:id="rId14" imgW="1139400" imgH="186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771800" y="6249987"/>
                        <a:ext cx="225901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179946" y="140026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Inomata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PRD 95 (17) 123510; </a:t>
            </a:r>
          </a:p>
          <a:p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Nakama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 err="1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etal</a:t>
            </a:r>
            <a:r>
              <a:rPr lang="en-US" altLang="zh-CN" sz="2000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., PRD 95 (17) 121302</a:t>
            </a:r>
            <a:endParaRPr lang="zh-CN" altLang="en-US" sz="2000" dirty="0" smtClean="0">
              <a:solidFill>
                <a:schemeClr val="bg1">
                  <a:lumMod val="60000"/>
                  <a:lumOff val="4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6486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83402" y="1225065"/>
            <a:ext cx="8281085" cy="5300279"/>
          </a:xfrm>
        </p:spPr>
        <p:txBody>
          <a:bodyPr/>
          <a:lstStyle/>
          <a:p>
            <a:r>
              <a:rPr lang="en-US" altLang="zh-CN" dirty="0" smtClean="0"/>
              <a:t>The large enhancement on the power spectrum at small scales is possible from ultra-slow-roll inflation</a:t>
            </a:r>
          </a:p>
          <a:p>
            <a:r>
              <a:rPr lang="en-US" altLang="zh-CN" dirty="0" smtClean="0"/>
              <a:t>To reach the ultra-slow-roll inflation, it is required that          </a:t>
            </a:r>
            <a:r>
              <a:rPr lang="en-US" altLang="zh-CN" dirty="0"/>
              <a:t> </a:t>
            </a:r>
            <a:r>
              <a:rPr lang="en-US" altLang="zh-CN" dirty="0" smtClean="0"/>
              <a:t> for a brief time before  the scalar field reaches the inflection point</a:t>
            </a:r>
          </a:p>
          <a:p>
            <a:r>
              <a:rPr lang="en-US" altLang="zh-CN" dirty="0" smtClean="0"/>
              <a:t>Although            and           , inflation does not end near the inflection point</a:t>
            </a:r>
          </a:p>
          <a:p>
            <a:r>
              <a:rPr lang="en-US" altLang="zh-CN" dirty="0" smtClean="0"/>
              <a:t>The scalar field is not trapped in the ultra-slow-roll inflation because of the inflection point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66872"/>
              </p:ext>
            </p:extLst>
          </p:nvPr>
        </p:nvGraphicFramePr>
        <p:xfrm>
          <a:off x="2771800" y="4509120"/>
          <a:ext cx="9493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45" name="Formula" r:id="rId4" imgW="420480" imgH="177840" progId="Equation.Ribbit">
                  <p:embed/>
                </p:oleObj>
              </mc:Choice>
              <mc:Fallback>
                <p:oleObj name="Formula" r:id="rId4" imgW="42048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71800" y="4509120"/>
                        <a:ext cx="949325" cy="40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204240"/>
              </p:ext>
            </p:extLst>
          </p:nvPr>
        </p:nvGraphicFramePr>
        <p:xfrm>
          <a:off x="4553604" y="4509120"/>
          <a:ext cx="9032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46" name="Formula" r:id="rId6" imgW="456120" imgH="156240" progId="Equation.Ribbit">
                  <p:embed/>
                </p:oleObj>
              </mc:Choice>
              <mc:Fallback>
                <p:oleObj name="Formula" r:id="rId6" imgW="456120" imgH="156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53604" y="4509120"/>
                        <a:ext cx="903288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560860"/>
              </p:ext>
            </p:extLst>
          </p:nvPr>
        </p:nvGraphicFramePr>
        <p:xfrm>
          <a:off x="3347864" y="3429277"/>
          <a:ext cx="9493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47" name="Formula" r:id="rId8" imgW="420480" imgH="177840" progId="Equation.Ribbit">
                  <p:embed/>
                </p:oleObj>
              </mc:Choice>
              <mc:Fallback>
                <p:oleObj name="Formula" r:id="rId8" imgW="42048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47864" y="3429277"/>
                        <a:ext cx="949325" cy="40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1515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683568" y="2924944"/>
            <a:ext cx="7772400" cy="1470025"/>
          </a:xfrm>
        </p:spPr>
        <p:txBody>
          <a:bodyPr/>
          <a:lstStyle/>
          <a:p>
            <a:r>
              <a:rPr lang="en-US" altLang="zh-CN" sz="7200" dirty="0" smtClean="0"/>
              <a:t>Thank You</a:t>
            </a:r>
            <a:endParaRPr lang="zh-CN" altLang="en-US" sz="7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8B39E4-8372-4469-AA3E-0586529E5B05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681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40"/>
  <p:tag name="DEFAULTHEIGHT" val="463"/>
</p:tagLst>
</file>

<file path=ppt/theme/theme1.xml><?xml version="1.0" encoding="utf-8"?>
<a:theme xmlns:a="http://schemas.openxmlformats.org/drawingml/2006/main" name="hust">
  <a:themeElements>
    <a:clrScheme name="">
      <a:dk1>
        <a:srgbClr val="808080"/>
      </a:dk1>
      <a:lt1>
        <a:srgbClr val="FFFFFF"/>
      </a:lt1>
      <a:dk2>
        <a:srgbClr val="000099"/>
      </a:dk2>
      <a:lt2>
        <a:srgbClr val="000000"/>
      </a:lt2>
      <a:accent1>
        <a:srgbClr val="00CC99"/>
      </a:accent1>
      <a:accent2>
        <a:srgbClr val="3333CC"/>
      </a:accent2>
      <a:accent3>
        <a:srgbClr val="AAAAC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chemeClr val="bg1">
                <a:lumMod val="60000"/>
                <a:lumOff val="40000"/>
              </a:schemeClr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28837</TotalTime>
  <Words>1119</Words>
  <Application>Microsoft Office PowerPoint</Application>
  <PresentationFormat>全屏显示(4:3)</PresentationFormat>
  <Paragraphs>272</Paragraphs>
  <Slides>35</Slides>
  <Notes>8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ＭＳ Ｐゴシック</vt:lpstr>
      <vt:lpstr>黑体</vt:lpstr>
      <vt:lpstr>华文楷体</vt:lpstr>
      <vt:lpstr>宋体</vt:lpstr>
      <vt:lpstr>Times New Roman</vt:lpstr>
      <vt:lpstr>Wingdings</vt:lpstr>
      <vt:lpstr>hust</vt:lpstr>
      <vt:lpstr>Formula</vt:lpstr>
      <vt:lpstr>Primordial black holes from ultra-slow-roll inflation</vt:lpstr>
      <vt:lpstr>Outline</vt:lpstr>
      <vt:lpstr>Motivation</vt:lpstr>
      <vt:lpstr>The PBHs</vt:lpstr>
      <vt:lpstr>Observational constraints</vt:lpstr>
      <vt:lpstr>The Constraints</vt:lpstr>
      <vt:lpstr>The mass window for PBHs</vt:lpstr>
      <vt:lpstr>The production of PBHs</vt:lpstr>
      <vt:lpstr>The production mechanism</vt:lpstr>
      <vt:lpstr>Inflationary models</vt:lpstr>
      <vt:lpstr>Double inflation</vt:lpstr>
      <vt:lpstr>Some notations</vt:lpstr>
      <vt:lpstr>The enhancement</vt:lpstr>
      <vt:lpstr>The Challenges</vt:lpstr>
      <vt:lpstr>Modified Lyth bound</vt:lpstr>
      <vt:lpstr>The challenges</vt:lpstr>
      <vt:lpstr>The generic feature</vt:lpstr>
      <vt:lpstr>Ultra-slow-roll inflation</vt:lpstr>
      <vt:lpstr>Constant-roll inflation</vt:lpstr>
      <vt:lpstr>Constant-roll inflation1</vt:lpstr>
      <vt:lpstr>Constant-roll inflation2</vt:lpstr>
      <vt:lpstr>Constant-roll inflation3</vt:lpstr>
      <vt:lpstr>Inflection point inflation</vt:lpstr>
      <vt:lpstr>The toy model</vt:lpstr>
      <vt:lpstr>The criticism</vt:lpstr>
      <vt:lpstr>Critical Higgs Inflation</vt:lpstr>
      <vt:lpstr>The model</vt:lpstr>
      <vt:lpstr>The model</vt:lpstr>
      <vt:lpstr>The model parameters</vt:lpstr>
      <vt:lpstr>Inflection point</vt:lpstr>
      <vt:lpstr>Ultra-slow-roll Inflation</vt:lpstr>
      <vt:lpstr>The power spectrum</vt:lpstr>
      <vt:lpstr>The other constraint</vt:lpstr>
      <vt:lpstr>Conclusions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ygong</dc:creator>
  <cp:lastModifiedBy>龚云贵</cp:lastModifiedBy>
  <cp:revision>697</cp:revision>
  <cp:lastPrinted>2015-11-23T10:23:55Z</cp:lastPrinted>
  <dcterms:created xsi:type="dcterms:W3CDTF">2009-08-17T23:49:52Z</dcterms:created>
  <dcterms:modified xsi:type="dcterms:W3CDTF">2018-01-11T05:02:23Z</dcterms:modified>
</cp:coreProperties>
</file>