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4291" r:id="rId2"/>
    <p:sldMasterId id="2147484293" r:id="rId3"/>
    <p:sldMasterId id="2147484298" r:id="rId4"/>
    <p:sldMasterId id="2147484300" r:id="rId5"/>
    <p:sldMasterId id="2147484314" r:id="rId6"/>
    <p:sldMasterId id="2147484319" r:id="rId7"/>
    <p:sldMasterId id="2147486537" r:id="rId8"/>
  </p:sldMasterIdLst>
  <p:sldIdLst>
    <p:sldId id="275" r:id="rId9"/>
    <p:sldId id="397" r:id="rId10"/>
    <p:sldId id="513" r:id="rId11"/>
    <p:sldId id="529" r:id="rId12"/>
    <p:sldId id="597" r:id="rId13"/>
    <p:sldId id="530" r:id="rId14"/>
    <p:sldId id="531" r:id="rId15"/>
    <p:sldId id="536" r:id="rId16"/>
    <p:sldId id="533" r:id="rId17"/>
    <p:sldId id="534" r:id="rId18"/>
    <p:sldId id="598" r:id="rId19"/>
    <p:sldId id="599" r:id="rId20"/>
    <p:sldId id="561" r:id="rId21"/>
    <p:sldId id="541" r:id="rId22"/>
    <p:sldId id="540" r:id="rId23"/>
    <p:sldId id="600" r:id="rId24"/>
    <p:sldId id="545" r:id="rId25"/>
    <p:sldId id="626" r:id="rId26"/>
    <p:sldId id="601" r:id="rId27"/>
    <p:sldId id="602" r:id="rId28"/>
    <p:sldId id="604" r:id="rId29"/>
    <p:sldId id="606" r:id="rId30"/>
    <p:sldId id="560" r:id="rId31"/>
    <p:sldId id="607" r:id="rId32"/>
    <p:sldId id="608" r:id="rId33"/>
    <p:sldId id="609" r:id="rId34"/>
    <p:sldId id="611" r:id="rId35"/>
    <p:sldId id="610" r:id="rId36"/>
    <p:sldId id="612" r:id="rId37"/>
    <p:sldId id="613" r:id="rId38"/>
    <p:sldId id="614" r:id="rId39"/>
    <p:sldId id="615" r:id="rId40"/>
    <p:sldId id="616" r:id="rId41"/>
    <p:sldId id="617" r:id="rId42"/>
    <p:sldId id="618" r:id="rId43"/>
    <p:sldId id="619" r:id="rId44"/>
    <p:sldId id="620" r:id="rId45"/>
    <p:sldId id="621" r:id="rId46"/>
    <p:sldId id="622" r:id="rId47"/>
    <p:sldId id="623" r:id="rId48"/>
    <p:sldId id="625" r:id="rId49"/>
    <p:sldId id="624" r:id="rId50"/>
    <p:sldId id="627" r:id="rId51"/>
    <p:sldId id="628" r:id="rId52"/>
    <p:sldId id="629" r:id="rId53"/>
    <p:sldId id="630" r:id="rId54"/>
    <p:sldId id="634" r:id="rId55"/>
    <p:sldId id="635" r:id="rId56"/>
    <p:sldId id="631" r:id="rId57"/>
    <p:sldId id="633" r:id="rId58"/>
    <p:sldId id="382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1pPr>
    <a:lvl2pPr marL="4572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2pPr>
    <a:lvl3pPr marL="9144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3pPr>
    <a:lvl4pPr marL="13716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4pPr>
    <a:lvl5pPr marL="1828800" algn="l" rtl="0" fontAlgn="base">
      <a:spcBef>
        <a:spcPct val="0"/>
      </a:spcBef>
      <a:spcAft>
        <a:spcPct val="0"/>
      </a:spcAft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5pPr>
    <a:lvl6pPr marL="2286000" algn="l" defTabSz="914400" rtl="0" eaLnBrk="1" latinLnBrk="0" hangingPunct="1"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6pPr>
    <a:lvl7pPr marL="2743200" algn="l" defTabSz="914400" rtl="0" eaLnBrk="1" latinLnBrk="0" hangingPunct="1"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7pPr>
    <a:lvl8pPr marL="3200400" algn="l" defTabSz="914400" rtl="0" eaLnBrk="1" latinLnBrk="0" hangingPunct="1"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8pPr>
    <a:lvl9pPr marL="3657600" algn="l" defTabSz="914400" rtl="0" eaLnBrk="1" latinLnBrk="0" hangingPunct="1">
      <a:defRPr kumimoji="1" sz="2400" b="1" kern="1200">
        <a:solidFill>
          <a:schemeClr val="folHlink"/>
        </a:solidFill>
        <a:latin typeface="Arial" charset="0"/>
        <a:ea typeface="宋体" charset="-122"/>
        <a:cs typeface="+mn-cs"/>
        <a:sym typeface="Symbol" pitchFamily="18" charset="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277D"/>
    <a:srgbClr val="FF0909"/>
    <a:srgbClr val="990000"/>
    <a:srgbClr val="210108"/>
    <a:srgbClr val="FF0066"/>
    <a:srgbClr val="00FF00"/>
    <a:srgbClr val="F64F04"/>
    <a:srgbClr val="B139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6" autoAdjust="0"/>
    <p:restoredTop sz="77984" autoAdjust="0"/>
  </p:normalViewPr>
  <p:slideViewPr>
    <p:cSldViewPr>
      <p:cViewPr>
        <p:scale>
          <a:sx n="57" d="100"/>
          <a:sy n="57" d="100"/>
        </p:scale>
        <p:origin x="-1188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  <a:prstGeom prst="rect">
            <a:avLst/>
          </a:prstGeo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E8DDE-549B-4004-A991-0CC2E30CC6D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680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86E97-47C7-4E37-BED3-9691A241323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242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2FF20-1D0F-462A-A135-E35CF701F7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9185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3ADA8-5F20-44EF-BB0B-ACDF7CE5149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225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A3022-562B-4515-B071-203FB406275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227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935D-E396-4737-8AFA-628D1DC88F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523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EC613-B740-4BC4-915A-6BA4826A509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2537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3F873-39A0-45C0-877D-451DCC3FBF6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38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FFABC-35AD-4FE4-A656-7193656DA34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335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AD671-2CBF-42D3-B231-4D9D3D48DB0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557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A02DB-0502-41B4-8A9A-9CD68A27A36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3636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E7A2F-548D-4AF0-84CE-23B797C7911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1199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576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4576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DAF53-25C4-44D1-9E90-D8261181A5B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6069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9FB42-E060-44C3-90E7-3917BE7A899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8182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F8563-9626-4331-9130-12991E7601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0568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6DE14-ADEF-4429-9902-60C9BB50F87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5985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D5736-9427-45D6-9962-A1865E9D3F7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471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E8635-1135-4CF2-856F-720577B2499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181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itchFamily="2" charset="2"/>
                <a:buNone/>
                <a:defRPr/>
              </a:pPr>
              <a:endParaRPr lang="zh-CN" altLang="en-US">
                <a:solidFill>
                  <a:srgbClr val="FFFF00"/>
                </a:solidFill>
                <a:ea typeface="华文中宋" pitchFamily="2" charset="-122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26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  <a:prstGeom prst="rect">
            <a:avLst/>
          </a:prstGeo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AA0A1-AC4A-4A55-A5FE-CB0966583B5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1539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7F5AE-23FC-42C5-A5EC-83B844C8CA6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1539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272DA-5CA0-4488-BD76-91244249EC2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8051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43B86-A4CA-48E9-B54E-91F2430051D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37837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2A945-83B1-4AF7-A808-7E5FA61078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79119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428BE-52C1-4BD2-BF48-4FC8B86659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2722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FD035-AC97-4327-9025-22A9717D9EE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391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21AD1-75D7-4626-9A12-02B8F3FEBA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08295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49080-3D96-499D-9D7A-B669379BAFA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7829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CFA0C-FCC3-46D6-BB0E-F5AD822D987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971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36B9B-CE8C-42C6-A876-95FAFAD44CB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9039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49D49-24E6-4A52-8251-01516D68377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732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16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4C2C0E5-850E-41A8-8D78-D205AFD9CDC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36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  <p:sldLayoutId id="21474873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4C83EDA-87E5-4D04-97E9-BFB016F9E44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3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414CCF-A8A0-43B2-9EF1-11865F892B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3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0E58786-AB1A-44A4-98C5-D79E0F61AA3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3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12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A3BC98-D9CD-4B79-8967-1490F19211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4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771B51-9554-4C8B-83D7-8FBC65362DC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4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717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E2DF64-9AC6-4169-9A5D-228E88A232A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4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16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C4E6D3-B2BB-44E7-841C-A81CBFD27A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343" r:id="rId1"/>
    <p:sldLayoutId id="2147487325" r:id="rId2"/>
    <p:sldLayoutId id="2147487326" r:id="rId3"/>
    <p:sldLayoutId id="2147487327" r:id="rId4"/>
    <p:sldLayoutId id="2147487328" r:id="rId5"/>
    <p:sldLayoutId id="2147487329" r:id="rId6"/>
    <p:sldLayoutId id="2147487330" r:id="rId7"/>
    <p:sldLayoutId id="2147487331" r:id="rId8"/>
    <p:sldLayoutId id="2147487332" r:id="rId9"/>
    <p:sldLayoutId id="2147487333" r:id="rId10"/>
    <p:sldLayoutId id="2147487334" r:id="rId11"/>
    <p:sldLayoutId id="214748733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2490788" y="2143125"/>
            <a:ext cx="3744912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algn="ctr" eaLnBrk="0" hangingPunct="0">
              <a:defRPr/>
            </a:pPr>
            <a:r>
              <a:rPr kumimoji="0"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楷体" pitchFamily="2" charset="-122"/>
                <a:ea typeface="华文楷体" pitchFamily="2" charset="-122"/>
              </a:rPr>
              <a:t>曹  俊  杰</a:t>
            </a:r>
            <a:endParaRPr kumimoji="0" lang="en-US" altLang="zh-CN" sz="28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华文楷体" pitchFamily="2" charset="-122"/>
              <a:ea typeface="华文楷体" pitchFamily="2" charset="-122"/>
            </a:endParaRPr>
          </a:p>
          <a:p>
            <a:pPr algn="ctr" eaLnBrk="0" hangingPunct="0">
              <a:defRPr/>
            </a:pPr>
            <a:r>
              <a:rPr kumimoji="0"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楷体" pitchFamily="2" charset="-122"/>
                <a:ea typeface="华文楷体" pitchFamily="2" charset="-122"/>
              </a:rPr>
              <a:t>河南师范大学</a:t>
            </a:r>
            <a:endParaRPr kumimoji="0" lang="en-US" altLang="zh-CN" sz="28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华文楷体" pitchFamily="2" charset="-122"/>
              <a:ea typeface="华文楷体" pitchFamily="2" charset="-122"/>
            </a:endParaRPr>
          </a:p>
          <a:p>
            <a:pPr algn="ctr" eaLnBrk="0" hangingPunct="0">
              <a:defRPr/>
            </a:pPr>
            <a:r>
              <a:rPr kumimoji="0"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楷体" pitchFamily="2" charset="-122"/>
                <a:ea typeface="华文楷体" pitchFamily="2" charset="-122"/>
              </a:rPr>
              <a:t>北京大学高能中心</a:t>
            </a:r>
            <a:endParaRPr kumimoji="0" lang="en-US" altLang="zh-CN" sz="28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971550" y="5516563"/>
            <a:ext cx="73453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algn="ctr" eaLnBrk="0" hangingPunct="0">
              <a:defRPr/>
            </a:pPr>
            <a:r>
              <a:rPr kumimoji="0"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rPr>
              <a:t>中国科大，</a:t>
            </a:r>
            <a:r>
              <a:rPr kumimoji="0"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rPr>
              <a:t>2012</a:t>
            </a:r>
            <a:r>
              <a:rPr kumimoji="0"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rPr>
              <a:t>年</a:t>
            </a:r>
            <a:r>
              <a:rPr kumimoji="0"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rPr>
              <a:t>11</a:t>
            </a:r>
            <a:r>
              <a:rPr kumimoji="0"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中宋" pitchFamily="2" charset="-122"/>
                <a:ea typeface="华文中宋" pitchFamily="2" charset="-122"/>
              </a:rPr>
              <a:t>月</a:t>
            </a:r>
            <a:endParaRPr kumimoji="0" lang="en-US" altLang="zh-CN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1524000" y="1300163"/>
            <a:ext cx="6035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1pPr>
            <a:lvl2pPr marL="742950" indent="-28575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2pPr>
            <a:lvl3pPr marL="11430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3pPr>
            <a:lvl4pPr marL="16002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4pPr>
            <a:lvl5pPr marL="20574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超对称模型中</a:t>
            </a:r>
            <a:r>
              <a:rPr lang="en-US" altLang="zh-CN" sz="320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Higgs</a:t>
            </a:r>
            <a:r>
              <a:rPr lang="zh-CN" altLang="en-US" sz="320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粒子性质研究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1403350" y="3759200"/>
            <a:ext cx="64087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1pPr>
            <a:lvl2pPr marL="742950" indent="-28575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2pPr>
            <a:lvl3pPr marL="11430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3pPr>
            <a:lvl4pPr marL="16002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4pPr>
            <a:lvl5pPr marL="20574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09277D"/>
                </a:solidFill>
              </a:rPr>
              <a:t>基于工作：</a:t>
            </a:r>
            <a:endParaRPr lang="en-US" altLang="zh-CN" sz="2000">
              <a:solidFill>
                <a:srgbClr val="09277D"/>
              </a:solidFill>
            </a:endParaRPr>
          </a:p>
          <a:p>
            <a:pPr eaLnBrk="1" hangingPunct="1"/>
            <a:r>
              <a:rPr lang="en-US" altLang="zh-CN" sz="2000">
                <a:solidFill>
                  <a:srgbClr val="FF0000"/>
                </a:solidFill>
              </a:rPr>
              <a:t>1</a:t>
            </a:r>
            <a:r>
              <a:rPr lang="zh-CN" altLang="en-US" sz="2000">
                <a:solidFill>
                  <a:srgbClr val="FF0000"/>
                </a:solidFill>
              </a:rPr>
              <a:t>、</a:t>
            </a:r>
            <a:r>
              <a:rPr lang="en-US" altLang="zh-CN" sz="2000">
                <a:solidFill>
                  <a:srgbClr val="09277D"/>
                </a:solidFill>
              </a:rPr>
              <a:t>arXiv: 1112.4391</a:t>
            </a:r>
            <a:r>
              <a:rPr lang="zh-CN" altLang="en-US" sz="2000">
                <a:solidFill>
                  <a:srgbClr val="09277D"/>
                </a:solidFill>
              </a:rPr>
              <a:t>， </a:t>
            </a:r>
            <a:r>
              <a:rPr lang="en-US" altLang="zh-CN" sz="2000">
                <a:solidFill>
                  <a:srgbClr val="09277D"/>
                </a:solidFill>
              </a:rPr>
              <a:t>PLB    710  (2012) 665-670;</a:t>
            </a:r>
          </a:p>
          <a:p>
            <a:pPr eaLnBrk="1" hangingPunct="1"/>
            <a:r>
              <a:rPr lang="en-US" altLang="zh-CN" sz="2000">
                <a:solidFill>
                  <a:srgbClr val="FF0000"/>
                </a:solidFill>
              </a:rPr>
              <a:t>2</a:t>
            </a:r>
            <a:r>
              <a:rPr lang="zh-CN" altLang="en-US" sz="2000">
                <a:solidFill>
                  <a:srgbClr val="FF0000"/>
                </a:solidFill>
              </a:rPr>
              <a:t>、</a:t>
            </a:r>
            <a:r>
              <a:rPr lang="en-US" altLang="zh-CN" sz="2000">
                <a:solidFill>
                  <a:srgbClr val="09277D"/>
                </a:solidFill>
              </a:rPr>
              <a:t>arXiv: 1202.5821,   JHEP    03  (2012) 086;</a:t>
            </a:r>
          </a:p>
          <a:p>
            <a:pPr eaLnBrk="1" hangingPunct="1"/>
            <a:r>
              <a:rPr lang="en-US" altLang="zh-CN" sz="2000">
                <a:solidFill>
                  <a:srgbClr val="FF0000"/>
                </a:solidFill>
              </a:rPr>
              <a:t>3</a:t>
            </a:r>
            <a:r>
              <a:rPr lang="zh-CN" altLang="en-US" sz="2000">
                <a:solidFill>
                  <a:srgbClr val="FF0000"/>
                </a:solidFill>
              </a:rPr>
              <a:t>、</a:t>
            </a:r>
            <a:r>
              <a:rPr lang="en-US" altLang="zh-CN" sz="2000">
                <a:solidFill>
                  <a:srgbClr val="09277D"/>
                </a:solidFill>
              </a:rPr>
              <a:t>arXiv: 1207.3698,   JHEP    10  (2012) 079.</a:t>
            </a:r>
          </a:p>
        </p:txBody>
      </p:sp>
    </p:spTree>
  </p:cSld>
  <p:clrMapOvr>
    <a:masterClrMapping/>
  </p:clrMapOvr>
  <p:transition advTm="9109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0588" y="2341563"/>
            <a:ext cx="7642225" cy="352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Higgs</a:t>
            </a: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物理实验进展</a:t>
            </a:r>
            <a:endParaRPr lang="en-US" altLang="zh-CN" sz="2800" b="1" dirty="0" smtClean="0">
              <a:solidFill>
                <a:srgbClr val="990000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二、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SUSY</a:t>
            </a: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对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Higgs</a:t>
            </a: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粒子性质的预言</a:t>
            </a:r>
            <a:endParaRPr lang="en-US" altLang="zh-CN" sz="2800" b="1" dirty="0" smtClean="0">
              <a:solidFill>
                <a:srgbClr val="990000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三、各种实验对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SUSY</a:t>
            </a: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的限制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四、不同超对称模型现状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五、</a:t>
            </a:r>
            <a:r>
              <a:rPr lang="en-US" altLang="zh-CN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Higgs</a:t>
            </a: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物理最新动态</a:t>
            </a:r>
            <a:endParaRPr lang="en-US" altLang="zh-CN" sz="2800" b="1" dirty="0" smtClean="0">
              <a:solidFill>
                <a:srgbClr val="990000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800" b="1" dirty="0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六、结  论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2771775" y="1341438"/>
            <a:ext cx="2879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1pPr>
            <a:lvl2pPr marL="742950" indent="-28575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2pPr>
            <a:lvl3pPr marL="11430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3pPr>
            <a:lvl4pPr marL="16002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4pPr>
            <a:lvl5pPr marL="20574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zh-CN" altLang="en-US" sz="4000">
                <a:solidFill>
                  <a:srgbClr val="C00000"/>
                </a:solidFill>
                <a:ea typeface="华文中宋" pitchFamily="2" charset="-122"/>
              </a:rPr>
              <a:t>报告内容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9613" y="2852738"/>
            <a:ext cx="504031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dirty="0" smtClean="0">
                <a:solidFill>
                  <a:srgbClr val="990000"/>
                </a:solidFill>
                <a:ea typeface="华文中宋" pitchFamily="2" charset="-122"/>
              </a:rPr>
              <a:t>一、</a:t>
            </a:r>
            <a:r>
              <a:rPr lang="en-US" altLang="zh-CN" sz="3600" b="1" dirty="0" smtClean="0">
                <a:solidFill>
                  <a:srgbClr val="990000"/>
                </a:solidFill>
                <a:ea typeface="华文中宋" pitchFamily="2" charset="-122"/>
              </a:rPr>
              <a:t>Higgs</a:t>
            </a:r>
            <a:r>
              <a:rPr lang="zh-CN" altLang="en-US" sz="3600" b="1" dirty="0" smtClean="0">
                <a:solidFill>
                  <a:srgbClr val="990000"/>
                </a:solidFill>
                <a:ea typeface="华文中宋" pitchFamily="2" charset="-122"/>
              </a:rPr>
              <a:t>物理实验进展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88024" y="3175"/>
            <a:ext cx="435597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一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物理实验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进展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88024" y="3175"/>
            <a:ext cx="435597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一、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物理实验进展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" y="813852"/>
            <a:ext cx="915200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47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55650" y="1103313"/>
            <a:ext cx="74168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smtClean="0">
                <a:solidFill>
                  <a:srgbClr val="990000"/>
                </a:solidFill>
                <a:ea typeface="华文中宋" pitchFamily="2" charset="-122"/>
              </a:rPr>
              <a:t>二、</a:t>
            </a:r>
            <a:r>
              <a:rPr lang="en-US" altLang="zh-CN" sz="3600" b="1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SUSY</a:t>
            </a:r>
            <a:r>
              <a:rPr lang="zh-CN" altLang="en-US" sz="3600" b="1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对类标准模型</a:t>
            </a:r>
            <a:endParaRPr lang="en-US" altLang="zh-CN" sz="3600" b="1" smtClean="0">
              <a:solidFill>
                <a:srgbClr val="990000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CN" sz="3600" b="1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                   Higgs</a:t>
            </a:r>
            <a:r>
              <a:rPr lang="zh-CN" altLang="en-US" sz="3600" b="1" smtClean="0">
                <a:solidFill>
                  <a:srgbClr val="990000"/>
                </a:solidFill>
                <a:latin typeface="华文中宋" pitchFamily="2" charset="-122"/>
                <a:ea typeface="华文中宋" pitchFamily="2" charset="-122"/>
              </a:rPr>
              <a:t>粒子性质的预言</a:t>
            </a:r>
            <a:endParaRPr lang="zh-CN" altLang="en-US" sz="3600" b="1" smtClean="0">
              <a:solidFill>
                <a:srgbClr val="990000"/>
              </a:solidFill>
              <a:ea typeface="华文中宋" pitchFamily="2" charset="-122"/>
            </a:endParaRP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381000" y="3154363"/>
            <a:ext cx="8208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1pPr>
            <a:lvl2pPr marL="742950" indent="-28575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2pPr>
            <a:lvl3pPr marL="11430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3pPr>
            <a:lvl4pPr marL="16002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4pPr>
            <a:lvl5pPr marL="2057400" indent="-228600" eaLnBrk="0" hangingPunct="0"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folHlink"/>
                </a:solidFill>
                <a:latin typeface="Arial" charset="0"/>
                <a:ea typeface="宋体" charset="-122"/>
                <a:sym typeface="Symbol" pitchFamily="18" charset="2"/>
              </a:defRPr>
            </a:lvl9pPr>
          </a:lstStyle>
          <a:p>
            <a:pPr eaLnBrk="1" hangingPunct="1"/>
            <a:r>
              <a:rPr lang="zh-CN" altLang="en-US"/>
              <a:t>       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在</a:t>
            </a:r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SUSY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中，无论是</a:t>
            </a:r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Higgs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粒子质量，还是它在</a:t>
            </a:r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LHC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上</a:t>
            </a:r>
            <a:endParaRPr lang="en-US" altLang="zh-CN">
              <a:solidFill>
                <a:srgbClr val="09277D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/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的主要信号，圈图都起着至关重要的作用。</a:t>
            </a:r>
            <a:r>
              <a:rPr lang="zh-CN" altLang="en-US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因此</a:t>
            </a:r>
            <a:r>
              <a:rPr lang="en-US" altLang="zh-CN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Higgs</a:t>
            </a:r>
            <a:r>
              <a:rPr lang="zh-CN" altLang="en-US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粒子的性质强烈依赖</a:t>
            </a:r>
            <a:r>
              <a:rPr lang="en-US" altLang="zh-CN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SUSY</a:t>
            </a:r>
            <a:r>
              <a:rPr lang="zh-CN" altLang="en-US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中场的配置。</a:t>
            </a:r>
            <a:endParaRPr lang="en-US" altLang="zh-CN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/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      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主要讨论：</a:t>
            </a:r>
            <a:endParaRPr lang="en-US" altLang="zh-CN">
              <a:solidFill>
                <a:srgbClr val="09277D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/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      1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、最小超对称模型（</a:t>
            </a:r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MSSM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）</a:t>
            </a:r>
            <a:endParaRPr lang="en-US" altLang="zh-CN">
              <a:solidFill>
                <a:srgbClr val="09277D"/>
              </a:solidFill>
              <a:latin typeface="华文中宋" pitchFamily="2" charset="-122"/>
              <a:ea typeface="华文中宋" pitchFamily="2" charset="-122"/>
            </a:endParaRPr>
          </a:p>
          <a:p>
            <a:pPr eaLnBrk="1" hangingPunct="1"/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      2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、次最小超对称模型（</a:t>
            </a:r>
            <a:r>
              <a:rPr lang="en-US" altLang="zh-CN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NMSSM</a:t>
            </a:r>
            <a:r>
              <a:rPr lang="zh-CN" altLang="en-US">
                <a:solidFill>
                  <a:srgbClr val="09277D"/>
                </a:solidFill>
                <a:latin typeface="华文中宋" pitchFamily="2" charset="-122"/>
                <a:ea typeface="华文中宋" pitchFamily="2" charset="-122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568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9788"/>
            <a:ext cx="9144000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525"/>
            <a:ext cx="9144000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50" y="836712"/>
            <a:ext cx="917825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7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31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二、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性质的预言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847725"/>
            <a:ext cx="9158288" cy="565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9613" y="2852738"/>
            <a:ext cx="504031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smtClean="0">
                <a:solidFill>
                  <a:srgbClr val="990000"/>
                </a:solidFill>
                <a:ea typeface="华文中宋" pitchFamily="2" charset="-122"/>
              </a:rPr>
              <a:t>三、实验对</a:t>
            </a:r>
            <a:r>
              <a:rPr lang="en-US" altLang="zh-CN" sz="3600" b="1" smtClean="0">
                <a:solidFill>
                  <a:srgbClr val="990000"/>
                </a:solidFill>
                <a:ea typeface="华文中宋" pitchFamily="2" charset="-122"/>
              </a:rPr>
              <a:t>SUSY</a:t>
            </a:r>
            <a:r>
              <a:rPr lang="zh-CN" altLang="en-US" sz="3600" b="1" smtClean="0">
                <a:solidFill>
                  <a:srgbClr val="990000"/>
                </a:solidFill>
                <a:ea typeface="华文中宋" pitchFamily="2" charset="-122"/>
              </a:rPr>
              <a:t>的限制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9788"/>
            <a:ext cx="91440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" y="848142"/>
            <a:ext cx="9115430" cy="562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81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8176" y="2852738"/>
            <a:ext cx="3168352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4800" b="1" dirty="0" smtClean="0">
                <a:solidFill>
                  <a:srgbClr val="990000"/>
                </a:solidFill>
                <a:ea typeface="华文中宋" pitchFamily="2" charset="-122"/>
              </a:rPr>
              <a:t>几 个 例 子</a:t>
            </a:r>
          </a:p>
        </p:txBody>
      </p:sp>
    </p:spTree>
    <p:extLst>
      <p:ext uri="{BB962C8B-B14F-4D97-AF65-F5344CB8AC3E}">
        <p14:creationId xmlns:p14="http://schemas.microsoft.com/office/powerpoint/2010/main" val="187959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73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9277"/>
            <a:ext cx="9144000" cy="318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55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0"/>
            <a:ext cx="55086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55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713"/>
            <a:ext cx="9144000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35375" y="0"/>
            <a:ext cx="55086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</p:spTree>
    <p:extLst>
      <p:ext uri="{BB962C8B-B14F-4D97-AF65-F5344CB8AC3E}">
        <p14:creationId xmlns:p14="http://schemas.microsoft.com/office/powerpoint/2010/main" val="8860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568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" y="836712"/>
            <a:ext cx="911582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2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2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三、实验对</a:t>
            </a:r>
            <a:r>
              <a:rPr lang="en-US" altLang="zh-CN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SUSY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的限制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2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9612" y="2852738"/>
            <a:ext cx="5544715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dirty="0" smtClean="0">
                <a:solidFill>
                  <a:srgbClr val="990000"/>
                </a:solidFill>
                <a:ea typeface="华文中宋" pitchFamily="2" charset="-122"/>
              </a:rPr>
              <a:t>四、不同超对称模型现状</a:t>
            </a:r>
          </a:p>
        </p:txBody>
      </p:sp>
    </p:spTree>
    <p:extLst>
      <p:ext uri="{BB962C8B-B14F-4D97-AF65-F5344CB8AC3E}">
        <p14:creationId xmlns:p14="http://schemas.microsoft.com/office/powerpoint/2010/main" val="79952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2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3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" y="824136"/>
            <a:ext cx="9135968" cy="568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4" y="825282"/>
            <a:ext cx="917140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" y="836712"/>
            <a:ext cx="913940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1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28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9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994"/>
            <a:ext cx="9144000" cy="573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9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9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" y="851570"/>
            <a:ext cx="9144000" cy="564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9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029566"/>
              </p:ext>
            </p:extLst>
          </p:nvPr>
        </p:nvGraphicFramePr>
        <p:xfrm>
          <a:off x="903288" y="6875463"/>
          <a:ext cx="23050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包" r:id="rId4" imgW="2305080" imgH="466560" progId="Package">
                  <p:embed/>
                </p:oleObj>
              </mc:Choice>
              <mc:Fallback>
                <p:oleObj name="包" r:id="rId4" imgW="2305080" imgH="466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3288" y="6875463"/>
                        <a:ext cx="23050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358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85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58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四、不同超对称模型现状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中宋" pitchFamily="2" charset="-122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54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6796" y="2793750"/>
            <a:ext cx="5904656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dirty="0">
                <a:solidFill>
                  <a:srgbClr val="990000"/>
                </a:solidFill>
                <a:ea typeface="华文中宋" pitchFamily="2" charset="-122"/>
              </a:rPr>
              <a:t>五</a:t>
            </a:r>
            <a:r>
              <a:rPr lang="zh-CN" altLang="en-US" sz="3600" b="1" dirty="0" smtClean="0">
                <a:solidFill>
                  <a:srgbClr val="990000"/>
                </a:solidFill>
                <a:ea typeface="华文中宋" pitchFamily="2" charset="-122"/>
              </a:rPr>
              <a:t>、</a:t>
            </a:r>
            <a:r>
              <a:rPr lang="en-US" altLang="zh-CN" sz="3600" b="1" dirty="0" smtClean="0">
                <a:solidFill>
                  <a:srgbClr val="990000"/>
                </a:solidFill>
                <a:ea typeface="华文中宋" pitchFamily="2" charset="-122"/>
              </a:rPr>
              <a:t>Higgs</a:t>
            </a:r>
            <a:r>
              <a:rPr lang="zh-CN" altLang="en-US" sz="3600" b="1" dirty="0" smtClean="0">
                <a:solidFill>
                  <a:srgbClr val="990000"/>
                </a:solidFill>
                <a:ea typeface="华文中宋" pitchFamily="2" charset="-122"/>
              </a:rPr>
              <a:t>物理的最新动态</a:t>
            </a:r>
          </a:p>
        </p:txBody>
      </p:sp>
    </p:spTree>
    <p:extLst>
      <p:ext uri="{BB962C8B-B14F-4D97-AF65-F5344CB8AC3E}">
        <p14:creationId xmlns:p14="http://schemas.microsoft.com/office/powerpoint/2010/main" val="23212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5" y="847829"/>
            <a:ext cx="9160305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54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1079"/>
            <a:ext cx="91440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0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9829"/>
            <a:ext cx="9144000" cy="568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0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0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0979"/>
            <a:ext cx="9144000" cy="560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0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90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五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、</a:t>
            </a:r>
            <a:r>
              <a:rPr lang="en-US" altLang="zh-CN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Higgs</a:t>
            </a:r>
            <a:r>
              <a:rPr lang="zh-CN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物理的最新</a:t>
            </a: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动态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68" y="853337"/>
            <a:ext cx="9155868" cy="564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90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0763" y="2997200"/>
            <a:ext cx="2663825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3600" b="1" smtClean="0">
                <a:solidFill>
                  <a:srgbClr val="990000"/>
                </a:solidFill>
                <a:ea typeface="华文中宋" pitchFamily="2" charset="-122"/>
              </a:rPr>
              <a:t>六、结  论</a:t>
            </a:r>
          </a:p>
        </p:txBody>
      </p:sp>
    </p:spTree>
    <p:extLst>
      <p:ext uri="{BB962C8B-B14F-4D97-AF65-F5344CB8AC3E}">
        <p14:creationId xmlns:p14="http://schemas.microsoft.com/office/powerpoint/2010/main" val="245705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35375" y="3175"/>
            <a:ext cx="5508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tIns="36000" rIns="36000" bIns="36000"/>
          <a:lstStyle/>
          <a:p>
            <a:pPr marL="342900" indent="-342900" algn="ctr">
              <a:spcBef>
                <a:spcPct val="20000"/>
              </a:spcBef>
              <a:buClr>
                <a:srgbClr val="3366FF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中宋" pitchFamily="2" charset="-122"/>
              </a:rPr>
              <a:t>六、结  论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4" y="892096"/>
            <a:ext cx="9145604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2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ChangeArrowheads="1"/>
          </p:cNvSpPr>
          <p:nvPr/>
        </p:nvSpPr>
        <p:spPr bwMode="auto">
          <a:xfrm>
            <a:off x="898525" y="1989138"/>
            <a:ext cx="734536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zh-CN" altLang="en-US" sz="4800">
                <a:solidFill>
                  <a:srgbClr val="FFFF00"/>
                </a:solidFill>
                <a:ea typeface="华文新魏" pitchFamily="2" charset="-122"/>
              </a:rPr>
              <a:t>      </a:t>
            </a:r>
            <a:r>
              <a:rPr lang="zh-CN" altLang="en-US" sz="4800" b="0">
                <a:solidFill>
                  <a:srgbClr val="990000"/>
                </a:solidFill>
                <a:ea typeface="华文新魏" pitchFamily="2" charset="-122"/>
              </a:rPr>
              <a:t>真诚感谢各位专家长期以来对我的关怀与帮助！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8_Soaring">
  <a:themeElements>
    <a:clrScheme name="1_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38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1_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9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39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0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40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1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41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2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42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3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43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5000"/>
          <a:buFont typeface="Wingdings" pitchFamily="2" charset="2"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  <a:ea typeface="华文中宋" pitchFamily="2" charset="-122"/>
            <a:sym typeface="Symbol" pitchFamily="18" charset="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Designs\Soaring.pot</Template>
  <TotalTime>19236</TotalTime>
  <Words>520</Words>
  <Application>Microsoft Office PowerPoint</Application>
  <PresentationFormat>全屏显示(4:3)</PresentationFormat>
  <Paragraphs>71</Paragraphs>
  <Slides>51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8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Soaring</vt:lpstr>
      <vt:lpstr>38_Soaring</vt:lpstr>
      <vt:lpstr>39_Soaring</vt:lpstr>
      <vt:lpstr>40_Soaring</vt:lpstr>
      <vt:lpstr>41_Soaring</vt:lpstr>
      <vt:lpstr>42_Soaring</vt:lpstr>
      <vt:lpstr>43_Soaring</vt:lpstr>
      <vt:lpstr>1_Soaring</vt:lpstr>
      <vt:lpstr>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河南省高校杰出科研人才创新      工程项目（HAIPURT） </dc:title>
  <dc:creator>理论物理2</dc:creator>
  <cp:lastModifiedBy>微软用户</cp:lastModifiedBy>
  <cp:revision>1199</cp:revision>
  <cp:lastPrinted>1601-01-01T00:00:00Z</cp:lastPrinted>
  <dcterms:created xsi:type="dcterms:W3CDTF">2001-06-13T07:15:09Z</dcterms:created>
  <dcterms:modified xsi:type="dcterms:W3CDTF">2012-11-15T07:01:09Z</dcterms:modified>
</cp:coreProperties>
</file>