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g" ContentType="image/jpeg"/>
  <Default Extension="jpe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1"/>
  </p:sldMasterIdLst>
  <p:notesMasterIdLst>
    <p:notesMasterId r:id="rId50"/>
  </p:notesMasterIdLst>
  <p:handoutMasterIdLst>
    <p:handoutMasterId r:id="rId51"/>
  </p:handoutMasterIdLst>
  <p:sldIdLst>
    <p:sldId id="380" r:id="rId2"/>
    <p:sldId id="506" r:id="rId3"/>
    <p:sldId id="643" r:id="rId4"/>
    <p:sldId id="644" r:id="rId5"/>
    <p:sldId id="645" r:id="rId6"/>
    <p:sldId id="646" r:id="rId7"/>
    <p:sldId id="647" r:id="rId8"/>
    <p:sldId id="648" r:id="rId9"/>
    <p:sldId id="582" r:id="rId10"/>
    <p:sldId id="600" r:id="rId11"/>
    <p:sldId id="603" r:id="rId12"/>
    <p:sldId id="641" r:id="rId13"/>
    <p:sldId id="626" r:id="rId14"/>
    <p:sldId id="627" r:id="rId15"/>
    <p:sldId id="642" r:id="rId16"/>
    <p:sldId id="604" r:id="rId17"/>
    <p:sldId id="628" r:id="rId18"/>
    <p:sldId id="602" r:id="rId19"/>
    <p:sldId id="629" r:id="rId20"/>
    <p:sldId id="630" r:id="rId21"/>
    <p:sldId id="631" r:id="rId22"/>
    <p:sldId id="632" r:id="rId23"/>
    <p:sldId id="633" r:id="rId24"/>
    <p:sldId id="634" r:id="rId25"/>
    <p:sldId id="636" r:id="rId26"/>
    <p:sldId id="635" r:id="rId27"/>
    <p:sldId id="637" r:id="rId28"/>
    <p:sldId id="638" r:id="rId29"/>
    <p:sldId id="639" r:id="rId30"/>
    <p:sldId id="640" r:id="rId31"/>
    <p:sldId id="608" r:id="rId32"/>
    <p:sldId id="605" r:id="rId33"/>
    <p:sldId id="606" r:id="rId34"/>
    <p:sldId id="610" r:id="rId35"/>
    <p:sldId id="613" r:id="rId36"/>
    <p:sldId id="614" r:id="rId37"/>
    <p:sldId id="615" r:id="rId38"/>
    <p:sldId id="616" r:id="rId39"/>
    <p:sldId id="617" r:id="rId40"/>
    <p:sldId id="618" r:id="rId41"/>
    <p:sldId id="619" r:id="rId42"/>
    <p:sldId id="620" r:id="rId43"/>
    <p:sldId id="621" r:id="rId44"/>
    <p:sldId id="622" r:id="rId45"/>
    <p:sldId id="623" r:id="rId46"/>
    <p:sldId id="624" r:id="rId47"/>
    <p:sldId id="625" r:id="rId48"/>
    <p:sldId id="505" r:id="rId49"/>
  </p:sldIdLst>
  <p:sldSz cx="9906000" cy="6858000" type="A4"/>
  <p:notesSz cx="6858000" cy="9144000"/>
  <p:custDataLst>
    <p:tags r:id="rId5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宋体" charset="0"/>
        <a:cs typeface="宋体" charset="0"/>
      </a:defRPr>
    </a:lvl1pPr>
    <a:lvl2pPr marL="4572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宋体" charset="0"/>
        <a:cs typeface="宋体" charset="0"/>
      </a:defRPr>
    </a:lvl2pPr>
    <a:lvl3pPr marL="9144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宋体" charset="0"/>
        <a:cs typeface="宋体" charset="0"/>
      </a:defRPr>
    </a:lvl3pPr>
    <a:lvl4pPr marL="13716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宋体" charset="0"/>
        <a:cs typeface="宋体" charset="0"/>
      </a:defRPr>
    </a:lvl4pPr>
    <a:lvl5pPr marL="18288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宋体" charset="0"/>
        <a:cs typeface="宋体" charset="0"/>
      </a:defRPr>
    </a:lvl5pPr>
    <a:lvl6pPr marL="2286000" algn="l" defTabSz="457200" rtl="0" eaLnBrk="1" latinLnBrk="0" hangingPunct="1">
      <a:defRPr i="1" kern="1200">
        <a:solidFill>
          <a:schemeClr val="tx1"/>
        </a:solidFill>
        <a:latin typeface="Arial" charset="0"/>
        <a:ea typeface="宋体" charset="0"/>
        <a:cs typeface="宋体" charset="0"/>
      </a:defRPr>
    </a:lvl6pPr>
    <a:lvl7pPr marL="2743200" algn="l" defTabSz="457200" rtl="0" eaLnBrk="1" latinLnBrk="0" hangingPunct="1">
      <a:defRPr i="1" kern="1200">
        <a:solidFill>
          <a:schemeClr val="tx1"/>
        </a:solidFill>
        <a:latin typeface="Arial" charset="0"/>
        <a:ea typeface="宋体" charset="0"/>
        <a:cs typeface="宋体" charset="0"/>
      </a:defRPr>
    </a:lvl7pPr>
    <a:lvl8pPr marL="3200400" algn="l" defTabSz="457200" rtl="0" eaLnBrk="1" latinLnBrk="0" hangingPunct="1">
      <a:defRPr i="1" kern="1200">
        <a:solidFill>
          <a:schemeClr val="tx1"/>
        </a:solidFill>
        <a:latin typeface="Arial" charset="0"/>
        <a:ea typeface="宋体" charset="0"/>
        <a:cs typeface="宋体" charset="0"/>
      </a:defRPr>
    </a:lvl8pPr>
    <a:lvl9pPr marL="3657600" algn="l" defTabSz="457200" rtl="0" eaLnBrk="1" latinLnBrk="0" hangingPunct="1">
      <a:defRPr i="1" kern="1200">
        <a:solidFill>
          <a:schemeClr val="tx1"/>
        </a:solidFill>
        <a:latin typeface="Arial" charset="0"/>
        <a:ea typeface="宋体" charset="0"/>
        <a:cs typeface="宋体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000000"/>
    <a:srgbClr val="BA0003"/>
    <a:srgbClr val="996633"/>
    <a:srgbClr val="00FF00"/>
    <a:srgbClr val="0000FF"/>
    <a:srgbClr val="FF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392" y="-104"/>
      </p:cViewPr>
      <p:guideLst>
        <p:guide orient="horz" pos="3022"/>
        <p:guide pos="28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4" d="100"/>
          <a:sy n="74" d="100"/>
        </p:scale>
        <p:origin x="-1014" y="-102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notesMaster" Target="notesMasters/notesMaster1.xml"/><Relationship Id="rId51" Type="http://schemas.openxmlformats.org/officeDocument/2006/relationships/handoutMaster" Target="handoutMasters/handoutMaster1.xml"/><Relationship Id="rId52" Type="http://schemas.openxmlformats.org/officeDocument/2006/relationships/printerSettings" Target="printerSettings/printerSettings1.bin"/><Relationship Id="rId53" Type="http://schemas.openxmlformats.org/officeDocument/2006/relationships/tags" Target="tags/tag1.xml"/><Relationship Id="rId54" Type="http://schemas.openxmlformats.org/officeDocument/2006/relationships/presProps" Target="presProps.xml"/><Relationship Id="rId55" Type="http://schemas.openxmlformats.org/officeDocument/2006/relationships/viewProps" Target="viewProps.xml"/><Relationship Id="rId56" Type="http://schemas.openxmlformats.org/officeDocument/2006/relationships/theme" Target="theme/theme1.xml"/><Relationship Id="rId57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1" Type="http://schemas.openxmlformats.org/officeDocument/2006/relationships/image" Target="../media/image16.wmf"/><Relationship Id="rId12" Type="http://schemas.openxmlformats.org/officeDocument/2006/relationships/image" Target="../media/image17.wmf"/><Relationship Id="rId13" Type="http://schemas.openxmlformats.org/officeDocument/2006/relationships/image" Target="../media/image18.wmf"/><Relationship Id="rId14" Type="http://schemas.openxmlformats.org/officeDocument/2006/relationships/image" Target="../media/image19.wmf"/><Relationship Id="rId1" Type="http://schemas.openxmlformats.org/officeDocument/2006/relationships/image" Target="../media/image6.wmf"/><Relationship Id="rId2" Type="http://schemas.openxmlformats.org/officeDocument/2006/relationships/image" Target="../media/image7.wmf"/><Relationship Id="rId3" Type="http://schemas.openxmlformats.org/officeDocument/2006/relationships/image" Target="../media/image8.wmf"/><Relationship Id="rId4" Type="http://schemas.openxmlformats.org/officeDocument/2006/relationships/image" Target="../media/image9.wmf"/><Relationship Id="rId5" Type="http://schemas.openxmlformats.org/officeDocument/2006/relationships/image" Target="../media/image10.wmf"/><Relationship Id="rId6" Type="http://schemas.openxmlformats.org/officeDocument/2006/relationships/image" Target="../media/image11.wmf"/><Relationship Id="rId7" Type="http://schemas.openxmlformats.org/officeDocument/2006/relationships/image" Target="../media/image12.wmf"/><Relationship Id="rId8" Type="http://schemas.openxmlformats.org/officeDocument/2006/relationships/image" Target="../media/image13.wmf"/><Relationship Id="rId9" Type="http://schemas.openxmlformats.org/officeDocument/2006/relationships/image" Target="../media/image14.wmf"/><Relationship Id="rId10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2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0"/>
            </a:lvl1pPr>
          </a:lstStyle>
          <a:p>
            <a:pPr>
              <a:defRPr/>
            </a:pPr>
            <a:fld id="{92A3CF6C-BB5A-BC40-A54A-D07139849A8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373121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04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52500" y="685800"/>
            <a:ext cx="4953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0"/>
            </a:lvl1pPr>
          </a:lstStyle>
          <a:p>
            <a:pPr>
              <a:defRPr/>
            </a:pPr>
            <a:fld id="{5623AD65-69D5-184B-B0CE-5F163078B67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69545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宋体" charset="0"/>
        <a:cs typeface="宋体" charset="0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宋体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宋体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宋体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宋体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EDEA38-67CF-E243-B98A-4E50EEFBBB01}" type="slidenum">
              <a:rPr lang="zh-CN" altLang="en-US"/>
              <a:pPr>
                <a:defRPr/>
              </a:pPr>
              <a:t>1</a:t>
            </a:fld>
            <a:endParaRPr lang="en-US" altLang="zh-CN"/>
          </a:p>
        </p:txBody>
      </p:sp>
      <p:sp>
        <p:nvSpPr>
          <p:cNvPr id="508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08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kumimoji="0"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6563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kumimoji="0" lang="zh-CN" altLang="en-US" dirty="0"/>
          </a:p>
          <a:p>
            <a:pPr>
              <a:spcBef>
                <a:spcPct val="0"/>
              </a:spcBef>
            </a:pPr>
            <a:endParaRPr kumimoji="0" lang="zh-CN" altLang="en-US" dirty="0"/>
          </a:p>
        </p:txBody>
      </p:sp>
      <p:sp>
        <p:nvSpPr>
          <p:cNvPr id="66564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 i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r"/>
            <a:fld id="{07EAF0EA-4389-0246-93D5-2F0AA982FA56}" type="slidenum">
              <a:rPr lang="zh-CN" altLang="en-US" sz="1200" i="0">
                <a:latin typeface="Calibri" charset="0"/>
              </a:rPr>
              <a:pPr algn="r"/>
              <a:t>7</a:t>
            </a:fld>
            <a:endParaRPr lang="en-US" altLang="zh-CN" sz="1200" i="0">
              <a:latin typeface="Calibr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42950" y="2130429"/>
            <a:ext cx="8420100" cy="1470025"/>
          </a:xfrm>
        </p:spPr>
        <p:txBody>
          <a:bodyPr/>
          <a:lstStyle>
            <a:lvl1pPr algn="ctr">
              <a:defRPr sz="3600" u="none">
                <a:latin typeface="Comic Sans MS" charset="0"/>
                <a:ea typeface="华文行楷" charset="0"/>
                <a:cs typeface="华文行楷" charset="0"/>
              </a:defRPr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</a:p>
        </p:txBody>
      </p:sp>
      <p:sp>
        <p:nvSpPr>
          <p:cNvPr id="256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881563" y="3886204"/>
            <a:ext cx="4140200" cy="1666875"/>
          </a:xfrm>
        </p:spPr>
        <p:txBody>
          <a:bodyPr/>
          <a:lstStyle>
            <a:lvl1pPr marL="0" indent="0" algn="ctr">
              <a:buFont typeface="Wingdings" charset="0"/>
              <a:buNone/>
              <a:defRPr sz="3600"/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3334794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199CF-E556-134E-8C4E-272E6315615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37229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82638" y="4406904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6755AD-0809-E742-95CD-4076DD22F44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93561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95301" y="908050"/>
            <a:ext cx="4381501" cy="284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9199" y="908050"/>
            <a:ext cx="4381501" cy="284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BDC742-DB0E-F14E-825A-5966C3D8ADD3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57381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032378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032378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89C3FD-E956-7B4A-92A3-708EB00217E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4614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7D2E6-0341-B741-A858-D9AB7C1F3A7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3795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C50DEA-350D-9343-9CC7-7B8900A50D1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82148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73499" y="273054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95302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8C548-9115-0745-B7A2-4463ADFE64A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59685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AD8938-CACD-4646-A198-32B21F203093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40267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F52F52-BF66-044E-BC1F-872DA53BF30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55141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181850" y="188914"/>
            <a:ext cx="2228850" cy="35639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95302" y="188914"/>
            <a:ext cx="6534150" cy="35639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5B259-0218-EA45-A988-242B6AEE966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18688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、文本和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95300" y="188913"/>
            <a:ext cx="8915400" cy="63341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95301" y="908050"/>
            <a:ext cx="4381501" cy="284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5029199" y="908050"/>
            <a:ext cx="4381501" cy="134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5029199" y="2406650"/>
            <a:ext cx="4381501" cy="134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C31BD6-643C-AB43-A380-766FCA0C596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430597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、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95300" y="188913"/>
            <a:ext cx="8915400" cy="63341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95301" y="908050"/>
            <a:ext cx="4381501" cy="284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5029199" y="908050"/>
            <a:ext cx="4381501" cy="134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5029199" y="2406650"/>
            <a:ext cx="4381501" cy="134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C5D99D-242A-AC4F-AC9C-B389CD06A23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548681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495300" y="188913"/>
            <a:ext cx="8915400" cy="63341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495301" y="908050"/>
            <a:ext cx="4381501" cy="134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5029199" y="908050"/>
            <a:ext cx="4381501" cy="134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95301" y="2406650"/>
            <a:ext cx="4381501" cy="134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029199" y="2406650"/>
            <a:ext cx="4381501" cy="134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CDACD2-54F3-1048-9FBE-D67E4226A1F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23805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188913"/>
            <a:ext cx="8915400" cy="633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2529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908050"/>
            <a:ext cx="8915400" cy="284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529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i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529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i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529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i="0"/>
            </a:lvl1pPr>
          </a:lstStyle>
          <a:p>
            <a:pPr>
              <a:defRPr/>
            </a:pPr>
            <a:fld id="{D94A670A-B0E8-CB40-9B34-629EB57810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  <p:sldLayoutId id="2147483814" r:id="rId13"/>
    <p:sldLayoutId id="2147483815" r:id="rId14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2800" b="1" u="sng">
          <a:solidFill>
            <a:schemeClr val="accent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 u="sng">
          <a:solidFill>
            <a:schemeClr val="accent2"/>
          </a:solidFill>
          <a:latin typeface="Garamond" charset="0"/>
          <a:ea typeface="楷体_GB2312" charset="0"/>
          <a:cs typeface="楷体_GB2312" charset="0"/>
        </a:defRPr>
      </a:lvl2pPr>
      <a:lvl3pPr algn="l" rtl="0" fontAlgn="base">
        <a:spcBef>
          <a:spcPct val="0"/>
        </a:spcBef>
        <a:spcAft>
          <a:spcPct val="0"/>
        </a:spcAft>
        <a:defRPr sz="3200" b="1" u="sng">
          <a:solidFill>
            <a:schemeClr val="accent2"/>
          </a:solidFill>
          <a:latin typeface="Garamond" charset="0"/>
          <a:ea typeface="楷体_GB2312" charset="0"/>
          <a:cs typeface="楷体_GB2312" charset="0"/>
        </a:defRPr>
      </a:lvl3pPr>
      <a:lvl4pPr algn="l" rtl="0" fontAlgn="base">
        <a:spcBef>
          <a:spcPct val="0"/>
        </a:spcBef>
        <a:spcAft>
          <a:spcPct val="0"/>
        </a:spcAft>
        <a:defRPr sz="3200" b="1" u="sng">
          <a:solidFill>
            <a:schemeClr val="accent2"/>
          </a:solidFill>
          <a:latin typeface="Garamond" charset="0"/>
          <a:ea typeface="楷体_GB2312" charset="0"/>
          <a:cs typeface="楷体_GB2312" charset="0"/>
        </a:defRPr>
      </a:lvl4pPr>
      <a:lvl5pPr algn="l" rtl="0" fontAlgn="base">
        <a:spcBef>
          <a:spcPct val="0"/>
        </a:spcBef>
        <a:spcAft>
          <a:spcPct val="0"/>
        </a:spcAft>
        <a:defRPr sz="3200" b="1" u="sng">
          <a:solidFill>
            <a:schemeClr val="accent2"/>
          </a:solidFill>
          <a:latin typeface="Garamond" charset="0"/>
          <a:ea typeface="楷体_GB2312" charset="0"/>
          <a:cs typeface="楷体_GB2312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 u="sng">
          <a:solidFill>
            <a:schemeClr val="accent2"/>
          </a:solidFill>
          <a:latin typeface="Garamond" charset="0"/>
          <a:ea typeface="楷体_GB2312" charset="0"/>
          <a:cs typeface="楷体_GB231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 u="sng">
          <a:solidFill>
            <a:schemeClr val="accent2"/>
          </a:solidFill>
          <a:latin typeface="Garamond" charset="0"/>
          <a:ea typeface="楷体_GB2312" charset="0"/>
          <a:cs typeface="楷体_GB231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 u="sng">
          <a:solidFill>
            <a:schemeClr val="accent2"/>
          </a:solidFill>
          <a:latin typeface="Garamond" charset="0"/>
          <a:ea typeface="楷体_GB2312" charset="0"/>
          <a:cs typeface="楷体_GB231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 u="sng">
          <a:solidFill>
            <a:schemeClr val="accent2"/>
          </a:solidFill>
          <a:latin typeface="Garamond" charset="0"/>
          <a:ea typeface="楷体_GB2312" charset="0"/>
          <a:cs typeface="楷体_GB2312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charset="0"/>
        <a:buChar char="þ"/>
        <a:defRPr kumimoji="1" sz="2000">
          <a:solidFill>
            <a:schemeClr val="tx1"/>
          </a:solidFill>
          <a:latin typeface="Lucida Grande"/>
          <a:ea typeface="黑体-简 中等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3366CC"/>
        </a:buClr>
        <a:buFont typeface="Wingdings" charset="0"/>
        <a:buChar char="Ø"/>
        <a:defRPr kumimoji="1" sz="1800">
          <a:solidFill>
            <a:schemeClr val="tx1"/>
          </a:solidFill>
          <a:latin typeface="Lucida Grande"/>
          <a:ea typeface="黑体-简 中等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charset="0"/>
        <a:buChar char="l"/>
        <a:defRPr kumimoji="1" sz="1600">
          <a:solidFill>
            <a:schemeClr val="tx1"/>
          </a:solidFill>
          <a:latin typeface="Lucida Grande"/>
          <a:ea typeface="黑体-简 中等"/>
          <a:cs typeface="宋体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charset="0"/>
        <a:buChar char="þ"/>
        <a:defRPr kumimoji="1" sz="1600">
          <a:solidFill>
            <a:schemeClr val="tx1"/>
          </a:solidFill>
          <a:latin typeface="Lucida Grande"/>
          <a:ea typeface="黑体-简 中等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charset="0"/>
        <a:buChar char="þ"/>
        <a:defRPr kumimoji="1" sz="1400">
          <a:solidFill>
            <a:schemeClr val="tx1"/>
          </a:solidFill>
          <a:latin typeface="Lucida Grande"/>
          <a:ea typeface="黑体-简 中等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charset="0"/>
        <a:buChar char="þ"/>
        <a:defRPr sz="1400">
          <a:solidFill>
            <a:schemeClr val="tx1"/>
          </a:solidFill>
          <a:latin typeface="+mn-lt"/>
          <a:ea typeface="宋体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charset="0"/>
        <a:buChar char="þ"/>
        <a:defRPr sz="1400">
          <a:solidFill>
            <a:schemeClr val="tx1"/>
          </a:solidFill>
          <a:latin typeface="+mn-lt"/>
          <a:ea typeface="宋体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charset="0"/>
        <a:buChar char="þ"/>
        <a:defRPr sz="1400">
          <a:solidFill>
            <a:schemeClr val="tx1"/>
          </a:solidFill>
          <a:latin typeface="+mn-lt"/>
          <a:ea typeface="宋体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charset="0"/>
        <a:buChar char="þ"/>
        <a:defRPr sz="1400">
          <a:solidFill>
            <a:schemeClr val="tx1"/>
          </a:solidFill>
          <a:latin typeface="+mn-lt"/>
          <a:ea typeface="宋体" charset="0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Relationship Id="rId3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.bin"/><Relationship Id="rId20" Type="http://schemas.openxmlformats.org/officeDocument/2006/relationships/image" Target="../media/image14.wmf"/><Relationship Id="rId21" Type="http://schemas.openxmlformats.org/officeDocument/2006/relationships/oleObject" Target="../embeddings/oleObject10.bin"/><Relationship Id="rId22" Type="http://schemas.openxmlformats.org/officeDocument/2006/relationships/image" Target="../media/image15.wmf"/><Relationship Id="rId23" Type="http://schemas.openxmlformats.org/officeDocument/2006/relationships/oleObject" Target="../embeddings/oleObject11.bin"/><Relationship Id="rId24" Type="http://schemas.openxmlformats.org/officeDocument/2006/relationships/image" Target="../media/image16.wmf"/><Relationship Id="rId25" Type="http://schemas.openxmlformats.org/officeDocument/2006/relationships/oleObject" Target="../embeddings/oleObject12.bin"/><Relationship Id="rId26" Type="http://schemas.openxmlformats.org/officeDocument/2006/relationships/image" Target="../media/image17.wmf"/><Relationship Id="rId27" Type="http://schemas.openxmlformats.org/officeDocument/2006/relationships/oleObject" Target="../embeddings/oleObject13.bin"/><Relationship Id="rId28" Type="http://schemas.openxmlformats.org/officeDocument/2006/relationships/image" Target="../media/image18.wmf"/><Relationship Id="rId29" Type="http://schemas.openxmlformats.org/officeDocument/2006/relationships/oleObject" Target="../embeddings/oleObject14.bin"/><Relationship Id="rId30" Type="http://schemas.openxmlformats.org/officeDocument/2006/relationships/image" Target="../media/image19.wmf"/><Relationship Id="rId10" Type="http://schemas.openxmlformats.org/officeDocument/2006/relationships/image" Target="../media/image9.wmf"/><Relationship Id="rId11" Type="http://schemas.openxmlformats.org/officeDocument/2006/relationships/oleObject" Target="../embeddings/oleObject5.bin"/><Relationship Id="rId12" Type="http://schemas.openxmlformats.org/officeDocument/2006/relationships/image" Target="../media/image10.wmf"/><Relationship Id="rId13" Type="http://schemas.openxmlformats.org/officeDocument/2006/relationships/oleObject" Target="../embeddings/oleObject6.bin"/><Relationship Id="rId14" Type="http://schemas.openxmlformats.org/officeDocument/2006/relationships/image" Target="../media/image11.wmf"/><Relationship Id="rId15" Type="http://schemas.openxmlformats.org/officeDocument/2006/relationships/oleObject" Target="../embeddings/oleObject7.bin"/><Relationship Id="rId16" Type="http://schemas.openxmlformats.org/officeDocument/2006/relationships/image" Target="../media/image12.wmf"/><Relationship Id="rId17" Type="http://schemas.openxmlformats.org/officeDocument/2006/relationships/oleObject" Target="../embeddings/oleObject8.bin"/><Relationship Id="rId18" Type="http://schemas.openxmlformats.org/officeDocument/2006/relationships/image" Target="../media/image13.wmf"/><Relationship Id="rId19" Type="http://schemas.openxmlformats.org/officeDocument/2006/relationships/oleObject" Target="../embeddings/oleObject9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1.bin"/><Relationship Id="rId4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7.wmf"/><Relationship Id="rId7" Type="http://schemas.openxmlformats.org/officeDocument/2006/relationships/oleObject" Target="../embeddings/oleObject3.bin"/><Relationship Id="rId8" Type="http://schemas.openxmlformats.org/officeDocument/2006/relationships/image" Target="../media/image8.wmf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wmf"/><Relationship Id="rId20" Type="http://schemas.openxmlformats.org/officeDocument/2006/relationships/image" Target="../media/image30.png"/><Relationship Id="rId10" Type="http://schemas.openxmlformats.org/officeDocument/2006/relationships/image" Target="../media/image24.png"/><Relationship Id="rId11" Type="http://schemas.openxmlformats.org/officeDocument/2006/relationships/image" Target="../media/image25.png"/><Relationship Id="rId12" Type="http://schemas.openxmlformats.org/officeDocument/2006/relationships/oleObject" Target="../embeddings/oleObject15.bin"/><Relationship Id="rId13" Type="http://schemas.openxmlformats.org/officeDocument/2006/relationships/image" Target="../media/image20.png"/><Relationship Id="rId14" Type="http://schemas.openxmlformats.org/officeDocument/2006/relationships/oleObject" Target="../embeddings/oleObject16.bin"/><Relationship Id="rId15" Type="http://schemas.openxmlformats.org/officeDocument/2006/relationships/image" Target="../media/image21.png"/><Relationship Id="rId16" Type="http://schemas.openxmlformats.org/officeDocument/2006/relationships/image" Target="../media/image26.jpeg"/><Relationship Id="rId17" Type="http://schemas.openxmlformats.org/officeDocument/2006/relationships/image" Target="../media/image27.png"/><Relationship Id="rId18" Type="http://schemas.openxmlformats.org/officeDocument/2006/relationships/image" Target="../media/image28.png"/><Relationship Id="rId19" Type="http://schemas.openxmlformats.org/officeDocument/2006/relationships/image" Target="../media/image29.png"/><Relationship Id="rId1" Type="http://schemas.openxmlformats.org/officeDocument/2006/relationships/vmlDrawing" Target="../drawings/vmlDrawing2.v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wmf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1.png"/><Relationship Id="rId12" Type="http://schemas.openxmlformats.org/officeDocument/2006/relationships/image" Target="../media/image42.png"/><Relationship Id="rId13" Type="http://schemas.openxmlformats.org/officeDocument/2006/relationships/image" Target="../media/image43.png"/><Relationship Id="rId14" Type="http://schemas.openxmlformats.org/officeDocument/2006/relationships/image" Target="../media/image44.png"/><Relationship Id="rId15" Type="http://schemas.openxmlformats.org/officeDocument/2006/relationships/image" Target="../media/image45.png"/><Relationship Id="rId16" Type="http://schemas.openxmlformats.org/officeDocument/2006/relationships/image" Target="../media/image46.jpeg"/><Relationship Id="rId17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3.jpeg"/><Relationship Id="rId4" Type="http://schemas.openxmlformats.org/officeDocument/2006/relationships/image" Target="../media/image34.jpeg"/><Relationship Id="rId5" Type="http://schemas.openxmlformats.org/officeDocument/2006/relationships/image" Target="../media/image35.jpeg"/><Relationship Id="rId6" Type="http://schemas.openxmlformats.org/officeDocument/2006/relationships/image" Target="../media/image36.png"/><Relationship Id="rId7" Type="http://schemas.openxmlformats.org/officeDocument/2006/relationships/image" Target="../media/image37.png"/><Relationship Id="rId8" Type="http://schemas.openxmlformats.org/officeDocument/2006/relationships/image" Target="../media/image38.png"/><Relationship Id="rId9" Type="http://schemas.openxmlformats.org/officeDocument/2006/relationships/image" Target="../media/image39.jpeg"/><Relationship Id="rId10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4" Type="http://schemas.openxmlformats.org/officeDocument/2006/relationships/image" Target="../media/image51.emf"/><Relationship Id="rId5" Type="http://schemas.openxmlformats.org/officeDocument/2006/relationships/image" Target="../media/image52.emf"/><Relationship Id="rId6" Type="http://schemas.openxmlformats.org/officeDocument/2006/relationships/image" Target="../media/image53.emf"/><Relationship Id="rId7" Type="http://schemas.openxmlformats.org/officeDocument/2006/relationships/image" Target="../media/image54.emf"/><Relationship Id="rId8" Type="http://schemas.openxmlformats.org/officeDocument/2006/relationships/image" Target="../media/image55.emf"/><Relationship Id="rId9" Type="http://schemas.openxmlformats.org/officeDocument/2006/relationships/image" Target="../media/image5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4" Type="http://schemas.openxmlformats.org/officeDocument/2006/relationships/image" Target="../media/image59.emf"/><Relationship Id="rId5" Type="http://schemas.openxmlformats.org/officeDocument/2006/relationships/image" Target="../media/image60.emf"/><Relationship Id="rId6" Type="http://schemas.openxmlformats.org/officeDocument/2006/relationships/image" Target="../media/image61.emf"/><Relationship Id="rId7" Type="http://schemas.openxmlformats.org/officeDocument/2006/relationships/image" Target="../media/image62.emf"/><Relationship Id="rId8" Type="http://schemas.openxmlformats.org/officeDocument/2006/relationships/image" Target="../media/image6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4" Type="http://schemas.openxmlformats.org/officeDocument/2006/relationships/image" Target="../media/image66.emf"/><Relationship Id="rId5" Type="http://schemas.openxmlformats.org/officeDocument/2006/relationships/image" Target="../media/image6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4" Type="http://schemas.openxmlformats.org/officeDocument/2006/relationships/image" Target="../media/image70.emf"/><Relationship Id="rId5" Type="http://schemas.openxmlformats.org/officeDocument/2006/relationships/image" Target="../media/image7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emf"/><Relationship Id="rId3" Type="http://schemas.openxmlformats.org/officeDocument/2006/relationships/image" Target="../media/image7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4" Type="http://schemas.openxmlformats.org/officeDocument/2006/relationships/image" Target="../media/image76.emf"/><Relationship Id="rId5" Type="http://schemas.openxmlformats.org/officeDocument/2006/relationships/image" Target="../media/image7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4" Type="http://schemas.openxmlformats.org/officeDocument/2006/relationships/image" Target="../media/image80.emf"/><Relationship Id="rId5" Type="http://schemas.openxmlformats.org/officeDocument/2006/relationships/image" Target="../media/image81.emf"/><Relationship Id="rId6" Type="http://schemas.openxmlformats.org/officeDocument/2006/relationships/image" Target="../media/image8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emf"/><Relationship Id="rId4" Type="http://schemas.openxmlformats.org/officeDocument/2006/relationships/image" Target="../media/image84.emf"/><Relationship Id="rId5" Type="http://schemas.openxmlformats.org/officeDocument/2006/relationships/image" Target="../media/image85.emf"/><Relationship Id="rId6" Type="http://schemas.openxmlformats.org/officeDocument/2006/relationships/image" Target="../media/image86.emf"/><Relationship Id="rId7" Type="http://schemas.openxmlformats.org/officeDocument/2006/relationships/image" Target="../media/image87.emf"/><Relationship Id="rId8" Type="http://schemas.openxmlformats.org/officeDocument/2006/relationships/image" Target="../media/image8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emf"/><Relationship Id="rId4" Type="http://schemas.openxmlformats.org/officeDocument/2006/relationships/image" Target="../media/image91.emf"/><Relationship Id="rId5" Type="http://schemas.openxmlformats.org/officeDocument/2006/relationships/image" Target="../media/image92.emf"/><Relationship Id="rId6" Type="http://schemas.openxmlformats.org/officeDocument/2006/relationships/image" Target="../media/image9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9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emf"/><Relationship Id="rId4" Type="http://schemas.openxmlformats.org/officeDocument/2006/relationships/image" Target="../media/image96.emf"/><Relationship Id="rId5" Type="http://schemas.openxmlformats.org/officeDocument/2006/relationships/image" Target="../media/image97.emf"/><Relationship Id="rId6" Type="http://schemas.openxmlformats.org/officeDocument/2006/relationships/image" Target="../media/image98.emf"/><Relationship Id="rId7" Type="http://schemas.openxmlformats.org/officeDocument/2006/relationships/image" Target="../media/image9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emf"/><Relationship Id="rId4" Type="http://schemas.openxmlformats.org/officeDocument/2006/relationships/image" Target="../media/image102.emf"/><Relationship Id="rId5" Type="http://schemas.openxmlformats.org/officeDocument/2006/relationships/image" Target="../media/image10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0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emf"/><Relationship Id="rId4" Type="http://schemas.openxmlformats.org/officeDocument/2006/relationships/image" Target="../media/image106.emf"/><Relationship Id="rId5" Type="http://schemas.openxmlformats.org/officeDocument/2006/relationships/image" Target="../media/image107.emf"/><Relationship Id="rId6" Type="http://schemas.openxmlformats.org/officeDocument/2006/relationships/image" Target="../media/image108.emf"/><Relationship Id="rId7" Type="http://schemas.openxmlformats.org/officeDocument/2006/relationships/image" Target="../media/image109.emf"/><Relationship Id="rId8" Type="http://schemas.openxmlformats.org/officeDocument/2006/relationships/image" Target="../media/image11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4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emf"/><Relationship Id="rId4" Type="http://schemas.openxmlformats.org/officeDocument/2006/relationships/image" Target="../media/image113.emf"/><Relationship Id="rId5" Type="http://schemas.openxmlformats.org/officeDocument/2006/relationships/image" Target="../media/image11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1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emf"/><Relationship Id="rId4" Type="http://schemas.openxmlformats.org/officeDocument/2006/relationships/image" Target="../media/image117.emf"/><Relationship Id="rId5" Type="http://schemas.openxmlformats.org/officeDocument/2006/relationships/image" Target="../media/image118.emf"/><Relationship Id="rId6" Type="http://schemas.openxmlformats.org/officeDocument/2006/relationships/image" Target="../media/image11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5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emf"/><Relationship Id="rId4" Type="http://schemas.openxmlformats.org/officeDocument/2006/relationships/image" Target="../media/image122.emf"/><Relationship Id="rId5" Type="http://schemas.openxmlformats.org/officeDocument/2006/relationships/image" Target="../media/image123.emf"/><Relationship Id="rId6" Type="http://schemas.openxmlformats.org/officeDocument/2006/relationships/image" Target="../media/image12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0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emf"/><Relationship Id="rId4" Type="http://schemas.openxmlformats.org/officeDocument/2006/relationships/image" Target="../media/image127.emf"/><Relationship Id="rId5" Type="http://schemas.openxmlformats.org/officeDocument/2006/relationships/image" Target="../media/image128.emf"/><Relationship Id="rId6" Type="http://schemas.openxmlformats.org/officeDocument/2006/relationships/image" Target="../media/image12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5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0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emf"/><Relationship Id="rId4" Type="http://schemas.openxmlformats.org/officeDocument/2006/relationships/image" Target="../media/image133.emf"/><Relationship Id="rId5" Type="http://schemas.openxmlformats.org/officeDocument/2006/relationships/image" Target="../media/image13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1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emf"/><Relationship Id="rId4" Type="http://schemas.openxmlformats.org/officeDocument/2006/relationships/image" Target="../media/image137.emf"/><Relationship Id="rId5" Type="http://schemas.openxmlformats.org/officeDocument/2006/relationships/image" Target="../media/image13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5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emf"/><Relationship Id="rId4" Type="http://schemas.openxmlformats.org/officeDocument/2006/relationships/image" Target="../media/image14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9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4" Type="http://schemas.openxmlformats.org/officeDocument/2006/relationships/image" Target="../media/image144.emf"/><Relationship Id="rId5" Type="http://schemas.openxmlformats.org/officeDocument/2006/relationships/image" Target="../media/image145.emf"/><Relationship Id="rId6" Type="http://schemas.openxmlformats.org/officeDocument/2006/relationships/image" Target="../media/image146.emf"/><Relationship Id="rId7" Type="http://schemas.openxmlformats.org/officeDocument/2006/relationships/image" Target="../media/image147.emf"/><Relationship Id="rId8" Type="http://schemas.openxmlformats.org/officeDocument/2006/relationships/image" Target="../media/image14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2.png"/></Relationships>
</file>

<file path=ppt/slides/_rels/slide3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58.emf"/><Relationship Id="rId12" Type="http://schemas.openxmlformats.org/officeDocument/2006/relationships/image" Target="../media/image15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9.emf"/><Relationship Id="rId3" Type="http://schemas.openxmlformats.org/officeDocument/2006/relationships/image" Target="../media/image150.png"/><Relationship Id="rId4" Type="http://schemas.openxmlformats.org/officeDocument/2006/relationships/image" Target="../media/image151.emf"/><Relationship Id="rId5" Type="http://schemas.openxmlformats.org/officeDocument/2006/relationships/image" Target="../media/image152.emf"/><Relationship Id="rId6" Type="http://schemas.openxmlformats.org/officeDocument/2006/relationships/image" Target="../media/image153.emf"/><Relationship Id="rId7" Type="http://schemas.openxmlformats.org/officeDocument/2006/relationships/image" Target="../media/image154.emf"/><Relationship Id="rId8" Type="http://schemas.openxmlformats.org/officeDocument/2006/relationships/image" Target="../media/image155.emf"/><Relationship Id="rId9" Type="http://schemas.openxmlformats.org/officeDocument/2006/relationships/image" Target="../media/image156.emf"/><Relationship Id="rId10" Type="http://schemas.openxmlformats.org/officeDocument/2006/relationships/image" Target="../media/image157.emf"/></Relationships>
</file>

<file path=ppt/slides/_rels/slide3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65.emf"/><Relationship Id="rId12" Type="http://schemas.openxmlformats.org/officeDocument/2006/relationships/image" Target="../media/image166.emf"/><Relationship Id="rId13" Type="http://schemas.openxmlformats.org/officeDocument/2006/relationships/image" Target="../media/image167.emf"/><Relationship Id="rId14" Type="http://schemas.openxmlformats.org/officeDocument/2006/relationships/image" Target="../media/image168.emf"/><Relationship Id="rId15" Type="http://schemas.openxmlformats.org/officeDocument/2006/relationships/image" Target="../media/image16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0.png"/><Relationship Id="rId3" Type="http://schemas.openxmlformats.org/officeDocument/2006/relationships/image" Target="../media/image161.emf"/><Relationship Id="rId4" Type="http://schemas.openxmlformats.org/officeDocument/2006/relationships/image" Target="../media/image150.png"/><Relationship Id="rId5" Type="http://schemas.openxmlformats.org/officeDocument/2006/relationships/image" Target="../media/image151.emf"/><Relationship Id="rId6" Type="http://schemas.openxmlformats.org/officeDocument/2006/relationships/image" Target="../media/image152.emf"/><Relationship Id="rId7" Type="http://schemas.openxmlformats.org/officeDocument/2006/relationships/image" Target="../media/image153.emf"/><Relationship Id="rId8" Type="http://schemas.openxmlformats.org/officeDocument/2006/relationships/image" Target="../media/image162.emf"/><Relationship Id="rId9" Type="http://schemas.openxmlformats.org/officeDocument/2006/relationships/image" Target="../media/image163.emf"/><Relationship Id="rId10" Type="http://schemas.openxmlformats.org/officeDocument/2006/relationships/image" Target="../media/image164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emf"/><Relationship Id="rId4" Type="http://schemas.openxmlformats.org/officeDocument/2006/relationships/image" Target="../media/image17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.png"/><Relationship Id="rId12" Type="http://schemas.openxmlformats.org/officeDocument/2006/relationships/image" Target="../media/image17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2.emf"/><Relationship Id="rId3" Type="http://schemas.openxmlformats.org/officeDocument/2006/relationships/image" Target="../media/image173.emf"/><Relationship Id="rId4" Type="http://schemas.openxmlformats.org/officeDocument/2006/relationships/image" Target="../media/image174.emf"/><Relationship Id="rId5" Type="http://schemas.openxmlformats.org/officeDocument/2006/relationships/image" Target="../media/image175.emf"/><Relationship Id="rId6" Type="http://schemas.openxmlformats.org/officeDocument/2006/relationships/image" Target="../media/image176.emf"/><Relationship Id="rId7" Type="http://schemas.openxmlformats.org/officeDocument/2006/relationships/image" Target="../media/image177.emf"/><Relationship Id="rId8" Type="http://schemas.openxmlformats.org/officeDocument/2006/relationships/image" Target="../media/image178.emf"/><Relationship Id="rId9" Type="http://schemas.openxmlformats.org/officeDocument/2006/relationships/image" Target="../media/image179.emf"/><Relationship Id="rId10" Type="http://schemas.openxmlformats.org/officeDocument/2006/relationships/image" Target="../media/image180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emf"/><Relationship Id="rId4" Type="http://schemas.openxmlformats.org/officeDocument/2006/relationships/image" Target="../media/image18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1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emf"/><Relationship Id="rId4" Type="http://schemas.openxmlformats.org/officeDocument/2006/relationships/image" Target="../media/image186.emf"/><Relationship Id="rId5" Type="http://schemas.openxmlformats.org/officeDocument/2006/relationships/image" Target="../media/image187.emf"/><Relationship Id="rId6" Type="http://schemas.openxmlformats.org/officeDocument/2006/relationships/image" Target="../media/image188.emf"/><Relationship Id="rId7" Type="http://schemas.openxmlformats.org/officeDocument/2006/relationships/image" Target="../media/image189.emf"/><Relationship Id="rId8" Type="http://schemas.openxmlformats.org/officeDocument/2006/relationships/image" Target="../media/image19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4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emf"/><Relationship Id="rId4" Type="http://schemas.openxmlformats.org/officeDocument/2006/relationships/image" Target="../media/image193.emf"/><Relationship Id="rId5" Type="http://schemas.openxmlformats.org/officeDocument/2006/relationships/image" Target="../media/image194.emf"/><Relationship Id="rId6" Type="http://schemas.openxmlformats.org/officeDocument/2006/relationships/image" Target="../media/image195.emf"/><Relationship Id="rId7" Type="http://schemas.openxmlformats.org/officeDocument/2006/relationships/image" Target="../media/image196.emf"/><Relationship Id="rId8" Type="http://schemas.openxmlformats.org/officeDocument/2006/relationships/image" Target="../media/image19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1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png"/><Relationship Id="rId4" Type="http://schemas.openxmlformats.org/officeDocument/2006/relationships/image" Target="../media/image200.png"/><Relationship Id="rId5" Type="http://schemas.openxmlformats.org/officeDocument/2006/relationships/image" Target="../media/image20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png"/><Relationship Id="rId4" Type="http://schemas.openxmlformats.org/officeDocument/2006/relationships/image" Target="../media/image198.png"/><Relationship Id="rId5" Type="http://schemas.openxmlformats.org/officeDocument/2006/relationships/image" Target="../media/image20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2.png"/></Relationships>
</file>

<file path=ppt/slides/_rels/slide4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03.png"/><Relationship Id="rId12" Type="http://schemas.openxmlformats.org/officeDocument/2006/relationships/image" Target="../media/image212.emf"/><Relationship Id="rId13" Type="http://schemas.openxmlformats.org/officeDocument/2006/relationships/image" Target="../media/image213.emf"/><Relationship Id="rId14" Type="http://schemas.openxmlformats.org/officeDocument/2006/relationships/image" Target="../media/image21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5.emf"/><Relationship Id="rId3" Type="http://schemas.openxmlformats.org/officeDocument/2006/relationships/image" Target="../media/image206.emf"/><Relationship Id="rId4" Type="http://schemas.openxmlformats.org/officeDocument/2006/relationships/image" Target="../media/image207.emf"/><Relationship Id="rId5" Type="http://schemas.openxmlformats.org/officeDocument/2006/relationships/image" Target="../media/image208.emf"/><Relationship Id="rId6" Type="http://schemas.openxmlformats.org/officeDocument/2006/relationships/image" Target="../media/image209.emf"/><Relationship Id="rId7" Type="http://schemas.openxmlformats.org/officeDocument/2006/relationships/image" Target="../media/image201.png"/><Relationship Id="rId8" Type="http://schemas.openxmlformats.org/officeDocument/2006/relationships/image" Target="../media/image210.emf"/><Relationship Id="rId9" Type="http://schemas.openxmlformats.org/officeDocument/2006/relationships/image" Target="../media/image211.emf"/><Relationship Id="rId10" Type="http://schemas.openxmlformats.org/officeDocument/2006/relationships/image" Target="../media/image20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4" Type="http://schemas.openxmlformats.org/officeDocument/2006/relationships/image" Target="../media/image203.png"/><Relationship Id="rId5" Type="http://schemas.openxmlformats.org/officeDocument/2006/relationships/image" Target="../media/image215.emf"/><Relationship Id="rId6" Type="http://schemas.openxmlformats.org/officeDocument/2006/relationships/image" Target="../media/image216.emf"/><Relationship Id="rId7" Type="http://schemas.openxmlformats.org/officeDocument/2006/relationships/image" Target="../media/image217.emf"/><Relationship Id="rId8" Type="http://schemas.openxmlformats.org/officeDocument/2006/relationships/image" Target="../media/image218.emf"/><Relationship Id="rId9" Type="http://schemas.openxmlformats.org/officeDocument/2006/relationships/image" Target="../media/image219.emf"/><Relationship Id="rId10" Type="http://schemas.openxmlformats.org/officeDocument/2006/relationships/image" Target="../media/image22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6.emf"/></Relationships>
</file>

<file path=ppt/slides/_rels/slide4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25.emf"/><Relationship Id="rId12" Type="http://schemas.openxmlformats.org/officeDocument/2006/relationships/image" Target="../media/image226.emf"/><Relationship Id="rId13" Type="http://schemas.openxmlformats.org/officeDocument/2006/relationships/image" Target="../media/image22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9.png"/><Relationship Id="rId3" Type="http://schemas.openxmlformats.org/officeDocument/2006/relationships/image" Target="../media/image202.png"/><Relationship Id="rId4" Type="http://schemas.openxmlformats.org/officeDocument/2006/relationships/image" Target="../media/image203.png"/><Relationship Id="rId5" Type="http://schemas.openxmlformats.org/officeDocument/2006/relationships/image" Target="../media/image213.emf"/><Relationship Id="rId6" Type="http://schemas.openxmlformats.org/officeDocument/2006/relationships/image" Target="../media/image214.emf"/><Relationship Id="rId7" Type="http://schemas.openxmlformats.org/officeDocument/2006/relationships/image" Target="../media/image221.emf"/><Relationship Id="rId8" Type="http://schemas.openxmlformats.org/officeDocument/2006/relationships/image" Target="../media/image222.emf"/><Relationship Id="rId9" Type="http://schemas.openxmlformats.org/officeDocument/2006/relationships/image" Target="../media/image223.emf"/><Relationship Id="rId10" Type="http://schemas.openxmlformats.org/officeDocument/2006/relationships/image" Target="../media/image224.emf"/></Relationships>
</file>

<file path=ppt/slides/_rels/slide4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30.emf"/><Relationship Id="rId12" Type="http://schemas.openxmlformats.org/officeDocument/2006/relationships/image" Target="../media/image231.emf"/><Relationship Id="rId13" Type="http://schemas.openxmlformats.org/officeDocument/2006/relationships/image" Target="../media/image232.emf"/><Relationship Id="rId14" Type="http://schemas.openxmlformats.org/officeDocument/2006/relationships/image" Target="../media/image23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2.png"/><Relationship Id="rId3" Type="http://schemas.openxmlformats.org/officeDocument/2006/relationships/image" Target="../media/image203.png"/><Relationship Id="rId4" Type="http://schemas.openxmlformats.org/officeDocument/2006/relationships/image" Target="../media/image216.emf"/><Relationship Id="rId5" Type="http://schemas.openxmlformats.org/officeDocument/2006/relationships/image" Target="../media/image200.png"/><Relationship Id="rId6" Type="http://schemas.openxmlformats.org/officeDocument/2006/relationships/image" Target="../media/image228.emf"/><Relationship Id="rId7" Type="http://schemas.openxmlformats.org/officeDocument/2006/relationships/image" Target="../media/image229.emf"/><Relationship Id="rId8" Type="http://schemas.openxmlformats.org/officeDocument/2006/relationships/image" Target="../media/image213.emf"/><Relationship Id="rId9" Type="http://schemas.openxmlformats.org/officeDocument/2006/relationships/image" Target="../media/image214.emf"/><Relationship Id="rId10" Type="http://schemas.openxmlformats.org/officeDocument/2006/relationships/image" Target="../media/image206.emf"/></Relationships>
</file>

<file path=ppt/slides/_rels/slide4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39.png"/><Relationship Id="rId12" Type="http://schemas.openxmlformats.org/officeDocument/2006/relationships/image" Target="../media/image24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0.png"/><Relationship Id="rId3" Type="http://schemas.openxmlformats.org/officeDocument/2006/relationships/image" Target="../media/image234.emf"/><Relationship Id="rId4" Type="http://schemas.openxmlformats.org/officeDocument/2006/relationships/image" Target="../media/image228.emf"/><Relationship Id="rId5" Type="http://schemas.openxmlformats.org/officeDocument/2006/relationships/image" Target="../media/image229.emf"/><Relationship Id="rId6" Type="http://schemas.openxmlformats.org/officeDocument/2006/relationships/image" Target="../media/image214.emf"/><Relationship Id="rId7" Type="http://schemas.openxmlformats.org/officeDocument/2006/relationships/image" Target="../media/image235.emf"/><Relationship Id="rId8" Type="http://schemas.openxmlformats.org/officeDocument/2006/relationships/image" Target="../media/image236.emf"/><Relationship Id="rId9" Type="http://schemas.openxmlformats.org/officeDocument/2006/relationships/image" Target="../media/image237.emf"/><Relationship Id="rId10" Type="http://schemas.openxmlformats.org/officeDocument/2006/relationships/image" Target="../media/image238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4" Type="http://schemas.openxmlformats.org/officeDocument/2006/relationships/image" Target="../media/image216.emf"/><Relationship Id="rId5" Type="http://schemas.openxmlformats.org/officeDocument/2006/relationships/image" Target="../media/image242.emf"/><Relationship Id="rId6" Type="http://schemas.openxmlformats.org/officeDocument/2006/relationships/image" Target="../media/image243.emf"/><Relationship Id="rId7" Type="http://schemas.openxmlformats.org/officeDocument/2006/relationships/image" Target="../media/image244.emf"/><Relationship Id="rId8" Type="http://schemas.openxmlformats.org/officeDocument/2006/relationships/image" Target="../media/image24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1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9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20552" y="1556792"/>
            <a:ext cx="7416824" cy="1512168"/>
          </a:xfrm>
        </p:spPr>
        <p:txBody>
          <a:bodyPr/>
          <a:lstStyle/>
          <a:p>
            <a:pPr>
              <a:defRPr/>
            </a:pPr>
            <a:r>
              <a:rPr lang="en-US" altLang="zh-CN" dirty="0" smtClean="0">
                <a:solidFill>
                  <a:schemeClr val="tx1"/>
                </a:solidFill>
                <a:latin typeface="+mj-lt"/>
              </a:rPr>
              <a:t>Spin-orbit coupled Bose-Einstein condensates of chromium atoms</a:t>
            </a:r>
          </a:p>
        </p:txBody>
      </p:sp>
      <p:sp>
        <p:nvSpPr>
          <p:cNvPr id="507911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6177136" y="3645024"/>
            <a:ext cx="1512168" cy="792658"/>
          </a:xfrm>
        </p:spPr>
        <p:txBody>
          <a:bodyPr/>
          <a:lstStyle/>
          <a:p>
            <a:pPr>
              <a:defRPr/>
            </a:pPr>
            <a:r>
              <a:rPr kumimoji="0" lang="zh-CN" altLang="en-US" sz="4000" dirty="0" smtClean="0">
                <a:ea typeface="华文新魏" charset="0"/>
                <a:cs typeface="华文新魏" charset="0"/>
              </a:rPr>
              <a:t>易俗</a:t>
            </a:r>
          </a:p>
        </p:txBody>
      </p:sp>
      <p:sp>
        <p:nvSpPr>
          <p:cNvPr id="507912" name="Text Box 8"/>
          <p:cNvSpPr txBox="1">
            <a:spLocks noChangeArrowheads="1"/>
          </p:cNvSpPr>
          <p:nvPr/>
        </p:nvSpPr>
        <p:spPr bwMode="auto">
          <a:xfrm>
            <a:off x="5349044" y="4653136"/>
            <a:ext cx="331236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2400" i="0" dirty="0">
                <a:latin typeface="华文新魏" charset="0"/>
                <a:ea typeface="华文新魏" charset="0"/>
                <a:cs typeface="华文新魏" charset="0"/>
              </a:rPr>
              <a:t>中国科学院理论物理所</a:t>
            </a:r>
          </a:p>
        </p:txBody>
      </p:sp>
      <p:sp>
        <p:nvSpPr>
          <p:cNvPr id="507913" name="Text Box 9"/>
          <p:cNvSpPr txBox="1">
            <a:spLocks noChangeArrowheads="1"/>
          </p:cNvSpPr>
          <p:nvPr/>
        </p:nvSpPr>
        <p:spPr bwMode="auto">
          <a:xfrm>
            <a:off x="5349044" y="5625244"/>
            <a:ext cx="367240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altLang="zh-CN" sz="2400" b="1" i="0" dirty="0" smtClean="0">
                <a:latin typeface="+mj-lt"/>
                <a:ea typeface="华文新魏" charset="0"/>
                <a:cs typeface="华文新魏" charset="0"/>
              </a:rPr>
              <a:t>2014.12.26@USTC</a:t>
            </a:r>
            <a:endParaRPr lang="zh-CN" altLang="en-US" sz="2400" b="1" i="0" dirty="0">
              <a:latin typeface="+mj-lt"/>
              <a:ea typeface="华文新魏" charset="0"/>
              <a:cs typeface="华文新魏" charset="0"/>
            </a:endParaRPr>
          </a:p>
        </p:txBody>
      </p:sp>
      <p:pic>
        <p:nvPicPr>
          <p:cNvPr id="6" name="Picture 8" descr="itp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038" y="692696"/>
            <a:ext cx="1441450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 descr="2725362_183313433000_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44" y="4473116"/>
            <a:ext cx="2665121" cy="908327"/>
          </a:xfrm>
          <a:prstGeom prst="rect">
            <a:avLst/>
          </a:prstGeom>
        </p:spPr>
      </p:pic>
      <p:pic>
        <p:nvPicPr>
          <p:cNvPr id="7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44" y="5517232"/>
            <a:ext cx="3543542" cy="540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kumimoji="1" lang="en-US" altLang="zh-CN" dirty="0" smtClean="0"/>
              <a:t>Outline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244588" y="1160425"/>
            <a:ext cx="7129102" cy="4968875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600"/>
              </a:spcAft>
              <a:defRPr/>
            </a:pPr>
            <a:r>
              <a:rPr lang="en-US" altLang="zh-CN" dirty="0" smtClean="0">
                <a:cs typeface="Lucida Grande"/>
              </a:rPr>
              <a:t>Introduction</a:t>
            </a:r>
          </a:p>
          <a:p>
            <a:pPr lvl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US" altLang="zh-CN" dirty="0" smtClean="0">
                <a:cs typeface="Lucida Grande"/>
              </a:rPr>
              <a:t>Spin-orbit couplings in atomic gases</a:t>
            </a:r>
          </a:p>
          <a:p>
            <a:pPr>
              <a:spcBef>
                <a:spcPts val="1200"/>
              </a:spcBef>
              <a:spcAft>
                <a:spcPts val="600"/>
              </a:spcAft>
              <a:defRPr/>
            </a:pPr>
            <a:r>
              <a:rPr lang="en-US" altLang="zh-CN" dirty="0" smtClean="0">
                <a:cs typeface="Lucida Grande"/>
              </a:rPr>
              <a:t>Spin-orbit-coupled BEC with dipolar interaction</a:t>
            </a:r>
          </a:p>
          <a:p>
            <a:pPr lvl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US" altLang="zh-CN" dirty="0" smtClean="0">
                <a:cs typeface="Lucida Grande"/>
              </a:rPr>
              <a:t>Generating SOC in chromium gas</a:t>
            </a:r>
            <a:endParaRPr lang="en-US" altLang="zh-CN" dirty="0">
              <a:cs typeface="Lucida Grande"/>
            </a:endParaRPr>
          </a:p>
          <a:p>
            <a:pPr lvl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US" altLang="zh-CN" dirty="0" smtClean="0">
                <a:cs typeface="Lucida Grande"/>
              </a:rPr>
              <a:t>Quantum phases</a:t>
            </a:r>
            <a:endParaRPr lang="en-US" altLang="zh-CN" dirty="0">
              <a:cs typeface="Lucida Grande"/>
            </a:endParaRPr>
          </a:p>
          <a:p>
            <a:pPr>
              <a:spcBef>
                <a:spcPts val="1200"/>
              </a:spcBef>
              <a:spcAft>
                <a:spcPts val="600"/>
              </a:spcAft>
              <a:defRPr/>
            </a:pPr>
            <a:r>
              <a:rPr lang="en-US" altLang="zh-CN" dirty="0" smtClean="0">
                <a:cs typeface="Lucida Grande"/>
              </a:rPr>
              <a:t>BEC with cavity-mediated spin-orbit coupling</a:t>
            </a:r>
          </a:p>
          <a:p>
            <a:pPr lvl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US" altLang="zh-CN" dirty="0" smtClean="0">
                <a:cs typeface="Lucida Grande"/>
              </a:rPr>
              <a:t>Generating SOC in cavity</a:t>
            </a:r>
          </a:p>
          <a:p>
            <a:pPr lvl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US" altLang="zh-CN" dirty="0" smtClean="0">
                <a:cs typeface="Lucida Grande"/>
              </a:rPr>
              <a:t>Quantum phases</a:t>
            </a:r>
            <a:endParaRPr lang="en-US" altLang="zh-CN" dirty="0">
              <a:cs typeface="Lucida Grande"/>
            </a:endParaRPr>
          </a:p>
          <a:p>
            <a:pPr>
              <a:spcBef>
                <a:spcPts val="1200"/>
              </a:spcBef>
              <a:spcAft>
                <a:spcPts val="600"/>
              </a:spcAft>
              <a:defRPr/>
            </a:pPr>
            <a:r>
              <a:rPr lang="en-US" altLang="zh-CN" dirty="0" smtClean="0">
                <a:cs typeface="Lucida Grande"/>
              </a:rPr>
              <a:t>Summary</a:t>
            </a:r>
            <a:endParaRPr lang="en-US" altLang="zh-CN" dirty="0">
              <a:cs typeface="Lucida Grande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5108" y="2672916"/>
            <a:ext cx="1617394" cy="1044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/>
          <a:srcRect l="39383"/>
          <a:stretch/>
        </p:blipFill>
        <p:spPr>
          <a:xfrm>
            <a:off x="5889104" y="4221087"/>
            <a:ext cx="1764196" cy="11651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kumimoji="1" lang="en-US" altLang="zh-CN" dirty="0" smtClean="0"/>
              <a:t>How cold is </a:t>
            </a:r>
            <a:r>
              <a:rPr kumimoji="1" lang="en-US" altLang="zh-CN" dirty="0" err="1" smtClean="0"/>
              <a:t>ultracold</a:t>
            </a:r>
            <a:r>
              <a:rPr kumimoji="1" lang="en-US" altLang="zh-CN" dirty="0" smtClean="0"/>
              <a:t>?</a:t>
            </a:r>
            <a:endParaRPr kumimoji="1" lang="zh-CN" altLang="en-US" dirty="0" smtClean="0"/>
          </a:p>
        </p:txBody>
      </p:sp>
      <p:grpSp>
        <p:nvGrpSpPr>
          <p:cNvPr id="21506" name="Group 4"/>
          <p:cNvGrpSpPr>
            <a:grpSpLocks/>
          </p:cNvGrpSpPr>
          <p:nvPr/>
        </p:nvGrpSpPr>
        <p:grpSpPr bwMode="auto">
          <a:xfrm>
            <a:off x="2160588" y="1219200"/>
            <a:ext cx="506412" cy="5257800"/>
            <a:chOff x="1361" y="768"/>
            <a:chExt cx="319" cy="3312"/>
          </a:xfrm>
        </p:grpSpPr>
        <p:grpSp>
          <p:nvGrpSpPr>
            <p:cNvPr id="21541" name="Group 5"/>
            <p:cNvGrpSpPr>
              <a:grpSpLocks/>
            </p:cNvGrpSpPr>
            <p:nvPr/>
          </p:nvGrpSpPr>
          <p:grpSpPr bwMode="auto">
            <a:xfrm>
              <a:off x="1632" y="1008"/>
              <a:ext cx="48" cy="2880"/>
              <a:chOff x="1872" y="1056"/>
              <a:chExt cx="48" cy="2880"/>
            </a:xfrm>
          </p:grpSpPr>
          <p:grpSp>
            <p:nvGrpSpPr>
              <p:cNvPr id="21558" name="Group 6"/>
              <p:cNvGrpSpPr>
                <a:grpSpLocks/>
              </p:cNvGrpSpPr>
              <p:nvPr/>
            </p:nvGrpSpPr>
            <p:grpSpPr bwMode="auto">
              <a:xfrm>
                <a:off x="1872" y="1824"/>
                <a:ext cx="48" cy="192"/>
                <a:chOff x="1872" y="1824"/>
                <a:chExt cx="48" cy="192"/>
              </a:xfrm>
            </p:grpSpPr>
            <p:sp>
              <p:nvSpPr>
                <p:cNvPr id="65" name="Oval 7"/>
                <p:cNvSpPr>
                  <a:spLocks noChangeArrowheads="1"/>
                </p:cNvSpPr>
                <p:nvPr/>
              </p:nvSpPr>
              <p:spPr bwMode="auto">
                <a:xfrm>
                  <a:off x="1872" y="1968"/>
                  <a:ext cx="48" cy="48"/>
                </a:xfrm>
                <a:prstGeom prst="ellipse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i="0">
                    <a:latin typeface="+mj-lt"/>
                  </a:endParaRPr>
                </a:p>
              </p:txBody>
            </p:sp>
            <p:sp>
              <p:nvSpPr>
                <p:cNvPr id="66" name="Line 8"/>
                <p:cNvSpPr>
                  <a:spLocks noChangeShapeType="1"/>
                </p:cNvSpPr>
                <p:nvPr/>
              </p:nvSpPr>
              <p:spPr bwMode="auto">
                <a:xfrm flipV="1">
                  <a:off x="1896" y="1824"/>
                  <a:ext cx="0" cy="14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 i="0">
                    <a:latin typeface="+mj-lt"/>
                  </a:endParaRPr>
                </a:p>
              </p:txBody>
            </p:sp>
          </p:grpSp>
          <p:grpSp>
            <p:nvGrpSpPr>
              <p:cNvPr id="21559" name="Group 9"/>
              <p:cNvGrpSpPr>
                <a:grpSpLocks/>
              </p:cNvGrpSpPr>
              <p:nvPr/>
            </p:nvGrpSpPr>
            <p:grpSpPr bwMode="auto">
              <a:xfrm>
                <a:off x="1872" y="2016"/>
                <a:ext cx="48" cy="192"/>
                <a:chOff x="1872" y="1824"/>
                <a:chExt cx="48" cy="192"/>
              </a:xfrm>
            </p:grpSpPr>
            <p:sp>
              <p:nvSpPr>
                <p:cNvPr id="63" name="Oval 10"/>
                <p:cNvSpPr>
                  <a:spLocks noChangeArrowheads="1"/>
                </p:cNvSpPr>
                <p:nvPr/>
              </p:nvSpPr>
              <p:spPr bwMode="auto">
                <a:xfrm>
                  <a:off x="1872" y="1968"/>
                  <a:ext cx="48" cy="48"/>
                </a:xfrm>
                <a:prstGeom prst="ellipse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i="0">
                    <a:latin typeface="+mj-lt"/>
                  </a:endParaRPr>
                </a:p>
              </p:txBody>
            </p:sp>
            <p:sp>
              <p:nvSpPr>
                <p:cNvPr id="64" name="Line 11"/>
                <p:cNvSpPr>
                  <a:spLocks noChangeShapeType="1"/>
                </p:cNvSpPr>
                <p:nvPr/>
              </p:nvSpPr>
              <p:spPr bwMode="auto">
                <a:xfrm flipV="1">
                  <a:off x="1896" y="1824"/>
                  <a:ext cx="0" cy="14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 i="0">
                    <a:latin typeface="+mj-lt"/>
                  </a:endParaRPr>
                </a:p>
              </p:txBody>
            </p:sp>
          </p:grpSp>
          <p:grpSp>
            <p:nvGrpSpPr>
              <p:cNvPr id="21560" name="Group 12"/>
              <p:cNvGrpSpPr>
                <a:grpSpLocks/>
              </p:cNvGrpSpPr>
              <p:nvPr/>
            </p:nvGrpSpPr>
            <p:grpSpPr bwMode="auto">
              <a:xfrm>
                <a:off x="1872" y="2208"/>
                <a:ext cx="48" cy="192"/>
                <a:chOff x="1872" y="1824"/>
                <a:chExt cx="48" cy="192"/>
              </a:xfrm>
            </p:grpSpPr>
            <p:sp>
              <p:nvSpPr>
                <p:cNvPr id="61" name="Oval 13"/>
                <p:cNvSpPr>
                  <a:spLocks noChangeArrowheads="1"/>
                </p:cNvSpPr>
                <p:nvPr/>
              </p:nvSpPr>
              <p:spPr bwMode="auto">
                <a:xfrm>
                  <a:off x="1872" y="1968"/>
                  <a:ext cx="48" cy="48"/>
                </a:xfrm>
                <a:prstGeom prst="ellipse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i="0">
                    <a:latin typeface="+mj-lt"/>
                  </a:endParaRPr>
                </a:p>
              </p:txBody>
            </p:sp>
            <p:sp>
              <p:nvSpPr>
                <p:cNvPr id="62" name="Line 14"/>
                <p:cNvSpPr>
                  <a:spLocks noChangeShapeType="1"/>
                </p:cNvSpPr>
                <p:nvPr/>
              </p:nvSpPr>
              <p:spPr bwMode="auto">
                <a:xfrm flipV="1">
                  <a:off x="1896" y="1824"/>
                  <a:ext cx="0" cy="14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 i="0">
                    <a:latin typeface="+mj-lt"/>
                  </a:endParaRPr>
                </a:p>
              </p:txBody>
            </p:sp>
          </p:grpSp>
          <p:grpSp>
            <p:nvGrpSpPr>
              <p:cNvPr id="21561" name="Group 15"/>
              <p:cNvGrpSpPr>
                <a:grpSpLocks/>
              </p:cNvGrpSpPr>
              <p:nvPr/>
            </p:nvGrpSpPr>
            <p:grpSpPr bwMode="auto">
              <a:xfrm>
                <a:off x="1872" y="2400"/>
                <a:ext cx="48" cy="192"/>
                <a:chOff x="1872" y="1824"/>
                <a:chExt cx="48" cy="192"/>
              </a:xfrm>
            </p:grpSpPr>
            <p:sp>
              <p:nvSpPr>
                <p:cNvPr id="59" name="Oval 16"/>
                <p:cNvSpPr>
                  <a:spLocks noChangeArrowheads="1"/>
                </p:cNvSpPr>
                <p:nvPr/>
              </p:nvSpPr>
              <p:spPr bwMode="auto">
                <a:xfrm>
                  <a:off x="1872" y="1968"/>
                  <a:ext cx="48" cy="48"/>
                </a:xfrm>
                <a:prstGeom prst="ellipse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i="0">
                    <a:latin typeface="+mj-lt"/>
                  </a:endParaRPr>
                </a:p>
              </p:txBody>
            </p:sp>
            <p:sp>
              <p:nvSpPr>
                <p:cNvPr id="60" name="Line 17"/>
                <p:cNvSpPr>
                  <a:spLocks noChangeShapeType="1"/>
                </p:cNvSpPr>
                <p:nvPr/>
              </p:nvSpPr>
              <p:spPr bwMode="auto">
                <a:xfrm flipV="1">
                  <a:off x="1896" y="1824"/>
                  <a:ext cx="0" cy="14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 i="0">
                    <a:latin typeface="+mj-lt"/>
                  </a:endParaRPr>
                </a:p>
              </p:txBody>
            </p:sp>
          </p:grpSp>
          <p:grpSp>
            <p:nvGrpSpPr>
              <p:cNvPr id="21562" name="Group 18"/>
              <p:cNvGrpSpPr>
                <a:grpSpLocks/>
              </p:cNvGrpSpPr>
              <p:nvPr/>
            </p:nvGrpSpPr>
            <p:grpSpPr bwMode="auto">
              <a:xfrm>
                <a:off x="1872" y="2592"/>
                <a:ext cx="48" cy="192"/>
                <a:chOff x="1872" y="1824"/>
                <a:chExt cx="48" cy="192"/>
              </a:xfrm>
            </p:grpSpPr>
            <p:sp>
              <p:nvSpPr>
                <p:cNvPr id="57" name="Oval 19"/>
                <p:cNvSpPr>
                  <a:spLocks noChangeArrowheads="1"/>
                </p:cNvSpPr>
                <p:nvPr/>
              </p:nvSpPr>
              <p:spPr bwMode="auto">
                <a:xfrm>
                  <a:off x="1872" y="1968"/>
                  <a:ext cx="48" cy="48"/>
                </a:xfrm>
                <a:prstGeom prst="ellipse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i="0">
                    <a:latin typeface="+mj-lt"/>
                  </a:endParaRPr>
                </a:p>
              </p:txBody>
            </p:sp>
            <p:sp>
              <p:nvSpPr>
                <p:cNvPr id="58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1896" y="1824"/>
                  <a:ext cx="0" cy="14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 i="0">
                    <a:latin typeface="+mj-lt"/>
                  </a:endParaRPr>
                </a:p>
              </p:txBody>
            </p:sp>
          </p:grpSp>
          <p:grpSp>
            <p:nvGrpSpPr>
              <p:cNvPr id="21563" name="Group 21"/>
              <p:cNvGrpSpPr>
                <a:grpSpLocks/>
              </p:cNvGrpSpPr>
              <p:nvPr/>
            </p:nvGrpSpPr>
            <p:grpSpPr bwMode="auto">
              <a:xfrm>
                <a:off x="1872" y="2784"/>
                <a:ext cx="48" cy="192"/>
                <a:chOff x="1872" y="1824"/>
                <a:chExt cx="48" cy="192"/>
              </a:xfrm>
            </p:grpSpPr>
            <p:sp>
              <p:nvSpPr>
                <p:cNvPr id="55" name="Oval 22"/>
                <p:cNvSpPr>
                  <a:spLocks noChangeArrowheads="1"/>
                </p:cNvSpPr>
                <p:nvPr/>
              </p:nvSpPr>
              <p:spPr bwMode="auto">
                <a:xfrm>
                  <a:off x="1872" y="1968"/>
                  <a:ext cx="48" cy="48"/>
                </a:xfrm>
                <a:prstGeom prst="ellipse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i="0">
                    <a:latin typeface="+mj-lt"/>
                  </a:endParaRPr>
                </a:p>
              </p:txBody>
            </p:sp>
            <p:sp>
              <p:nvSpPr>
                <p:cNvPr id="56" name="Line 23"/>
                <p:cNvSpPr>
                  <a:spLocks noChangeShapeType="1"/>
                </p:cNvSpPr>
                <p:nvPr/>
              </p:nvSpPr>
              <p:spPr bwMode="auto">
                <a:xfrm flipV="1">
                  <a:off x="1896" y="1824"/>
                  <a:ext cx="0" cy="14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 i="0">
                    <a:latin typeface="+mj-lt"/>
                  </a:endParaRPr>
                </a:p>
              </p:txBody>
            </p:sp>
          </p:grpSp>
          <p:grpSp>
            <p:nvGrpSpPr>
              <p:cNvPr id="21564" name="Group 24"/>
              <p:cNvGrpSpPr>
                <a:grpSpLocks/>
              </p:cNvGrpSpPr>
              <p:nvPr/>
            </p:nvGrpSpPr>
            <p:grpSpPr bwMode="auto">
              <a:xfrm>
                <a:off x="1872" y="2976"/>
                <a:ext cx="48" cy="192"/>
                <a:chOff x="1872" y="1824"/>
                <a:chExt cx="48" cy="192"/>
              </a:xfrm>
            </p:grpSpPr>
            <p:sp>
              <p:nvSpPr>
                <p:cNvPr id="53" name="Oval 25"/>
                <p:cNvSpPr>
                  <a:spLocks noChangeArrowheads="1"/>
                </p:cNvSpPr>
                <p:nvPr/>
              </p:nvSpPr>
              <p:spPr bwMode="auto">
                <a:xfrm>
                  <a:off x="1872" y="1968"/>
                  <a:ext cx="48" cy="48"/>
                </a:xfrm>
                <a:prstGeom prst="ellipse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i="0">
                    <a:latin typeface="+mj-lt"/>
                  </a:endParaRPr>
                </a:p>
              </p:txBody>
            </p:sp>
            <p:sp>
              <p:nvSpPr>
                <p:cNvPr id="54" name="Line 26"/>
                <p:cNvSpPr>
                  <a:spLocks noChangeShapeType="1"/>
                </p:cNvSpPr>
                <p:nvPr/>
              </p:nvSpPr>
              <p:spPr bwMode="auto">
                <a:xfrm flipV="1">
                  <a:off x="1896" y="1824"/>
                  <a:ext cx="0" cy="14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 i="0">
                    <a:latin typeface="+mj-lt"/>
                  </a:endParaRPr>
                </a:p>
              </p:txBody>
            </p:sp>
          </p:grpSp>
          <p:grpSp>
            <p:nvGrpSpPr>
              <p:cNvPr id="21565" name="Group 27"/>
              <p:cNvGrpSpPr>
                <a:grpSpLocks/>
              </p:cNvGrpSpPr>
              <p:nvPr/>
            </p:nvGrpSpPr>
            <p:grpSpPr bwMode="auto">
              <a:xfrm>
                <a:off x="1872" y="3168"/>
                <a:ext cx="48" cy="192"/>
                <a:chOff x="1872" y="1824"/>
                <a:chExt cx="48" cy="192"/>
              </a:xfrm>
            </p:grpSpPr>
            <p:sp>
              <p:nvSpPr>
                <p:cNvPr id="51" name="Oval 28"/>
                <p:cNvSpPr>
                  <a:spLocks noChangeArrowheads="1"/>
                </p:cNvSpPr>
                <p:nvPr/>
              </p:nvSpPr>
              <p:spPr bwMode="auto">
                <a:xfrm>
                  <a:off x="1872" y="1968"/>
                  <a:ext cx="48" cy="48"/>
                </a:xfrm>
                <a:prstGeom prst="ellipse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i="0">
                    <a:latin typeface="+mj-lt"/>
                  </a:endParaRPr>
                </a:p>
              </p:txBody>
            </p:sp>
            <p:sp>
              <p:nvSpPr>
                <p:cNvPr id="52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1896" y="1824"/>
                  <a:ext cx="0" cy="14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 i="0">
                    <a:latin typeface="+mj-lt"/>
                  </a:endParaRPr>
                </a:p>
              </p:txBody>
            </p:sp>
          </p:grpSp>
          <p:grpSp>
            <p:nvGrpSpPr>
              <p:cNvPr id="21566" name="Group 30"/>
              <p:cNvGrpSpPr>
                <a:grpSpLocks/>
              </p:cNvGrpSpPr>
              <p:nvPr/>
            </p:nvGrpSpPr>
            <p:grpSpPr bwMode="auto">
              <a:xfrm>
                <a:off x="1872" y="3360"/>
                <a:ext cx="48" cy="192"/>
                <a:chOff x="1872" y="1824"/>
                <a:chExt cx="48" cy="192"/>
              </a:xfrm>
            </p:grpSpPr>
            <p:sp>
              <p:nvSpPr>
                <p:cNvPr id="49" name="Oval 31"/>
                <p:cNvSpPr>
                  <a:spLocks noChangeArrowheads="1"/>
                </p:cNvSpPr>
                <p:nvPr/>
              </p:nvSpPr>
              <p:spPr bwMode="auto">
                <a:xfrm>
                  <a:off x="1872" y="1968"/>
                  <a:ext cx="48" cy="48"/>
                </a:xfrm>
                <a:prstGeom prst="ellipse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i="0">
                    <a:latin typeface="+mj-lt"/>
                  </a:endParaRPr>
                </a:p>
              </p:txBody>
            </p:sp>
            <p:sp>
              <p:nvSpPr>
                <p:cNvPr id="50" name="Line 32"/>
                <p:cNvSpPr>
                  <a:spLocks noChangeShapeType="1"/>
                </p:cNvSpPr>
                <p:nvPr/>
              </p:nvSpPr>
              <p:spPr bwMode="auto">
                <a:xfrm flipV="1">
                  <a:off x="1896" y="1824"/>
                  <a:ext cx="0" cy="14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 i="0">
                    <a:latin typeface="+mj-lt"/>
                  </a:endParaRPr>
                </a:p>
              </p:txBody>
            </p:sp>
          </p:grpSp>
          <p:grpSp>
            <p:nvGrpSpPr>
              <p:cNvPr id="21567" name="Group 33"/>
              <p:cNvGrpSpPr>
                <a:grpSpLocks/>
              </p:cNvGrpSpPr>
              <p:nvPr/>
            </p:nvGrpSpPr>
            <p:grpSpPr bwMode="auto">
              <a:xfrm>
                <a:off x="1872" y="3552"/>
                <a:ext cx="48" cy="192"/>
                <a:chOff x="1872" y="1824"/>
                <a:chExt cx="48" cy="192"/>
              </a:xfrm>
            </p:grpSpPr>
            <p:sp>
              <p:nvSpPr>
                <p:cNvPr id="47" name="Oval 34"/>
                <p:cNvSpPr>
                  <a:spLocks noChangeArrowheads="1"/>
                </p:cNvSpPr>
                <p:nvPr/>
              </p:nvSpPr>
              <p:spPr bwMode="auto">
                <a:xfrm>
                  <a:off x="1872" y="1968"/>
                  <a:ext cx="48" cy="48"/>
                </a:xfrm>
                <a:prstGeom prst="ellipse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i="0">
                    <a:latin typeface="+mj-lt"/>
                  </a:endParaRPr>
                </a:p>
              </p:txBody>
            </p:sp>
            <p:sp>
              <p:nvSpPr>
                <p:cNvPr id="48" name="Line 35"/>
                <p:cNvSpPr>
                  <a:spLocks noChangeShapeType="1"/>
                </p:cNvSpPr>
                <p:nvPr/>
              </p:nvSpPr>
              <p:spPr bwMode="auto">
                <a:xfrm flipV="1">
                  <a:off x="1896" y="1824"/>
                  <a:ext cx="0" cy="14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 i="0">
                    <a:latin typeface="+mj-lt"/>
                  </a:endParaRPr>
                </a:p>
              </p:txBody>
            </p:sp>
          </p:grpSp>
          <p:grpSp>
            <p:nvGrpSpPr>
              <p:cNvPr id="21568" name="Group 36"/>
              <p:cNvGrpSpPr>
                <a:grpSpLocks/>
              </p:cNvGrpSpPr>
              <p:nvPr/>
            </p:nvGrpSpPr>
            <p:grpSpPr bwMode="auto">
              <a:xfrm>
                <a:off x="1872" y="3744"/>
                <a:ext cx="48" cy="192"/>
                <a:chOff x="1872" y="1824"/>
                <a:chExt cx="48" cy="192"/>
              </a:xfrm>
            </p:grpSpPr>
            <p:sp>
              <p:nvSpPr>
                <p:cNvPr id="45" name="Oval 37"/>
                <p:cNvSpPr>
                  <a:spLocks noChangeArrowheads="1"/>
                </p:cNvSpPr>
                <p:nvPr/>
              </p:nvSpPr>
              <p:spPr bwMode="auto">
                <a:xfrm>
                  <a:off x="1872" y="1968"/>
                  <a:ext cx="48" cy="48"/>
                </a:xfrm>
                <a:prstGeom prst="ellipse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i="0">
                    <a:latin typeface="+mj-lt"/>
                  </a:endParaRPr>
                </a:p>
              </p:txBody>
            </p:sp>
            <p:sp>
              <p:nvSpPr>
                <p:cNvPr id="46" name="Line 38"/>
                <p:cNvSpPr>
                  <a:spLocks noChangeShapeType="1"/>
                </p:cNvSpPr>
                <p:nvPr/>
              </p:nvSpPr>
              <p:spPr bwMode="auto">
                <a:xfrm flipV="1">
                  <a:off x="1896" y="1824"/>
                  <a:ext cx="0" cy="14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 i="0">
                    <a:latin typeface="+mj-lt"/>
                  </a:endParaRPr>
                </a:p>
              </p:txBody>
            </p:sp>
          </p:grpSp>
          <p:grpSp>
            <p:nvGrpSpPr>
              <p:cNvPr id="21569" name="Group 39"/>
              <p:cNvGrpSpPr>
                <a:grpSpLocks/>
              </p:cNvGrpSpPr>
              <p:nvPr/>
            </p:nvGrpSpPr>
            <p:grpSpPr bwMode="auto">
              <a:xfrm>
                <a:off x="1872" y="1632"/>
                <a:ext cx="48" cy="192"/>
                <a:chOff x="1872" y="1824"/>
                <a:chExt cx="48" cy="192"/>
              </a:xfrm>
            </p:grpSpPr>
            <p:sp>
              <p:nvSpPr>
                <p:cNvPr id="43" name="Oval 40"/>
                <p:cNvSpPr>
                  <a:spLocks noChangeArrowheads="1"/>
                </p:cNvSpPr>
                <p:nvPr/>
              </p:nvSpPr>
              <p:spPr bwMode="auto">
                <a:xfrm>
                  <a:off x="1872" y="1968"/>
                  <a:ext cx="48" cy="48"/>
                </a:xfrm>
                <a:prstGeom prst="ellipse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i="0">
                    <a:latin typeface="+mj-lt"/>
                  </a:endParaRPr>
                </a:p>
              </p:txBody>
            </p:sp>
            <p:sp>
              <p:nvSpPr>
                <p:cNvPr id="44" name="Line 41"/>
                <p:cNvSpPr>
                  <a:spLocks noChangeShapeType="1"/>
                </p:cNvSpPr>
                <p:nvPr/>
              </p:nvSpPr>
              <p:spPr bwMode="auto">
                <a:xfrm flipV="1">
                  <a:off x="1896" y="1824"/>
                  <a:ext cx="0" cy="14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 i="0">
                    <a:latin typeface="+mj-lt"/>
                  </a:endParaRPr>
                </a:p>
              </p:txBody>
            </p:sp>
          </p:grpSp>
          <p:grpSp>
            <p:nvGrpSpPr>
              <p:cNvPr id="21570" name="Group 42"/>
              <p:cNvGrpSpPr>
                <a:grpSpLocks/>
              </p:cNvGrpSpPr>
              <p:nvPr/>
            </p:nvGrpSpPr>
            <p:grpSpPr bwMode="auto">
              <a:xfrm>
                <a:off x="1872" y="1440"/>
                <a:ext cx="48" cy="192"/>
                <a:chOff x="1872" y="1824"/>
                <a:chExt cx="48" cy="192"/>
              </a:xfrm>
            </p:grpSpPr>
            <p:sp>
              <p:nvSpPr>
                <p:cNvPr id="41" name="Oval 43"/>
                <p:cNvSpPr>
                  <a:spLocks noChangeArrowheads="1"/>
                </p:cNvSpPr>
                <p:nvPr/>
              </p:nvSpPr>
              <p:spPr bwMode="auto">
                <a:xfrm>
                  <a:off x="1872" y="1968"/>
                  <a:ext cx="48" cy="48"/>
                </a:xfrm>
                <a:prstGeom prst="ellipse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i="0">
                    <a:latin typeface="+mj-lt"/>
                  </a:endParaRPr>
                </a:p>
              </p:txBody>
            </p:sp>
            <p:sp>
              <p:nvSpPr>
                <p:cNvPr id="42" name="Line 44"/>
                <p:cNvSpPr>
                  <a:spLocks noChangeShapeType="1"/>
                </p:cNvSpPr>
                <p:nvPr/>
              </p:nvSpPr>
              <p:spPr bwMode="auto">
                <a:xfrm flipV="1">
                  <a:off x="1896" y="1824"/>
                  <a:ext cx="0" cy="14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 i="0">
                    <a:latin typeface="+mj-lt"/>
                  </a:endParaRPr>
                </a:p>
              </p:txBody>
            </p:sp>
          </p:grpSp>
          <p:grpSp>
            <p:nvGrpSpPr>
              <p:cNvPr id="21571" name="Group 45"/>
              <p:cNvGrpSpPr>
                <a:grpSpLocks/>
              </p:cNvGrpSpPr>
              <p:nvPr/>
            </p:nvGrpSpPr>
            <p:grpSpPr bwMode="auto">
              <a:xfrm>
                <a:off x="1872" y="1248"/>
                <a:ext cx="48" cy="192"/>
                <a:chOff x="1872" y="1824"/>
                <a:chExt cx="48" cy="192"/>
              </a:xfrm>
            </p:grpSpPr>
            <p:sp>
              <p:nvSpPr>
                <p:cNvPr id="39" name="Oval 46"/>
                <p:cNvSpPr>
                  <a:spLocks noChangeArrowheads="1"/>
                </p:cNvSpPr>
                <p:nvPr/>
              </p:nvSpPr>
              <p:spPr bwMode="auto">
                <a:xfrm>
                  <a:off x="1872" y="1968"/>
                  <a:ext cx="48" cy="48"/>
                </a:xfrm>
                <a:prstGeom prst="ellipse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i="0">
                    <a:latin typeface="+mj-lt"/>
                  </a:endParaRPr>
                </a:p>
              </p:txBody>
            </p:sp>
            <p:sp>
              <p:nvSpPr>
                <p:cNvPr id="40" name="Line 47"/>
                <p:cNvSpPr>
                  <a:spLocks noChangeShapeType="1"/>
                </p:cNvSpPr>
                <p:nvPr/>
              </p:nvSpPr>
              <p:spPr bwMode="auto">
                <a:xfrm flipV="1">
                  <a:off x="1896" y="1824"/>
                  <a:ext cx="0" cy="14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 i="0">
                    <a:latin typeface="+mj-lt"/>
                  </a:endParaRPr>
                </a:p>
              </p:txBody>
            </p:sp>
          </p:grpSp>
          <p:grpSp>
            <p:nvGrpSpPr>
              <p:cNvPr id="21572" name="Group 48"/>
              <p:cNvGrpSpPr>
                <a:grpSpLocks/>
              </p:cNvGrpSpPr>
              <p:nvPr/>
            </p:nvGrpSpPr>
            <p:grpSpPr bwMode="auto">
              <a:xfrm>
                <a:off x="1872" y="1056"/>
                <a:ext cx="48" cy="192"/>
                <a:chOff x="1872" y="1824"/>
                <a:chExt cx="48" cy="192"/>
              </a:xfrm>
            </p:grpSpPr>
            <p:sp>
              <p:nvSpPr>
                <p:cNvPr id="37" name="Oval 49"/>
                <p:cNvSpPr>
                  <a:spLocks noChangeArrowheads="1"/>
                </p:cNvSpPr>
                <p:nvPr/>
              </p:nvSpPr>
              <p:spPr bwMode="auto">
                <a:xfrm>
                  <a:off x="1872" y="1968"/>
                  <a:ext cx="48" cy="48"/>
                </a:xfrm>
                <a:prstGeom prst="ellipse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i="0">
                    <a:latin typeface="+mj-lt"/>
                  </a:endParaRPr>
                </a:p>
              </p:txBody>
            </p:sp>
            <p:sp>
              <p:nvSpPr>
                <p:cNvPr id="38" name="Line 50"/>
                <p:cNvSpPr>
                  <a:spLocks noChangeShapeType="1"/>
                </p:cNvSpPr>
                <p:nvPr/>
              </p:nvSpPr>
              <p:spPr bwMode="auto">
                <a:xfrm flipV="1">
                  <a:off x="1896" y="1824"/>
                  <a:ext cx="0" cy="14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 i="0">
                    <a:latin typeface="+mj-lt"/>
                  </a:endParaRPr>
                </a:p>
              </p:txBody>
            </p:sp>
          </p:grpSp>
        </p:grpSp>
        <p:graphicFrame>
          <p:nvGraphicFramePr>
            <p:cNvPr id="21542" name="Object 51"/>
            <p:cNvGraphicFramePr>
              <a:graphicFrameLocks noChangeAspect="1"/>
            </p:cNvGraphicFramePr>
            <p:nvPr/>
          </p:nvGraphicFramePr>
          <p:xfrm>
            <a:off x="1361" y="1270"/>
            <a:ext cx="202" cy="1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3" name="Equation" r:id="rId3" imgW="241195" imgH="203112" progId="Equation.3">
                    <p:embed/>
                  </p:oleObj>
                </mc:Choice>
                <mc:Fallback>
                  <p:oleObj name="Equation" r:id="rId3" imgW="241195" imgH="20311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61" y="1270"/>
                          <a:ext cx="202" cy="1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43" name="Object 52"/>
            <p:cNvGraphicFramePr>
              <a:graphicFrameLocks noChangeAspect="1"/>
            </p:cNvGraphicFramePr>
            <p:nvPr/>
          </p:nvGraphicFramePr>
          <p:xfrm>
            <a:off x="1361" y="1440"/>
            <a:ext cx="202" cy="1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4" name="Equation" r:id="rId5" imgW="241195" imgH="203112" progId="Equation.3">
                    <p:embed/>
                  </p:oleObj>
                </mc:Choice>
                <mc:Fallback>
                  <p:oleObj name="Equation" r:id="rId5" imgW="241195" imgH="20311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61" y="1440"/>
                          <a:ext cx="202" cy="1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44" name="Object 53"/>
            <p:cNvGraphicFramePr>
              <a:graphicFrameLocks noChangeAspect="1"/>
            </p:cNvGraphicFramePr>
            <p:nvPr/>
          </p:nvGraphicFramePr>
          <p:xfrm>
            <a:off x="1361" y="1654"/>
            <a:ext cx="202" cy="1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5" name="Equation" r:id="rId7" imgW="241195" imgH="203112" progId="Equation.3">
                    <p:embed/>
                  </p:oleObj>
                </mc:Choice>
                <mc:Fallback>
                  <p:oleObj name="Equation" r:id="rId7" imgW="241195" imgH="20311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61" y="1654"/>
                          <a:ext cx="202" cy="1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45" name="Object 54"/>
            <p:cNvGraphicFramePr>
              <a:graphicFrameLocks noChangeAspect="1"/>
            </p:cNvGraphicFramePr>
            <p:nvPr/>
          </p:nvGraphicFramePr>
          <p:xfrm>
            <a:off x="1361" y="1846"/>
            <a:ext cx="202" cy="1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6" name="Equation" r:id="rId9" imgW="241195" imgH="203112" progId="Equation.3">
                    <p:embed/>
                  </p:oleObj>
                </mc:Choice>
                <mc:Fallback>
                  <p:oleObj name="Equation" r:id="rId9" imgW="241195" imgH="20311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61" y="1846"/>
                          <a:ext cx="202" cy="1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46" name="Object 55"/>
            <p:cNvGraphicFramePr>
              <a:graphicFrameLocks noChangeAspect="1"/>
            </p:cNvGraphicFramePr>
            <p:nvPr/>
          </p:nvGraphicFramePr>
          <p:xfrm>
            <a:off x="1361" y="2032"/>
            <a:ext cx="96" cy="1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7" name="Equation" r:id="rId11" imgW="114151" imgH="164885" progId="Equation.3">
                    <p:embed/>
                  </p:oleObj>
                </mc:Choice>
                <mc:Fallback>
                  <p:oleObj name="Equation" r:id="rId11" imgW="114151" imgH="164885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61" y="2032"/>
                          <a:ext cx="96" cy="1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47" name="Object 56"/>
            <p:cNvGraphicFramePr>
              <a:graphicFrameLocks noChangeAspect="1"/>
            </p:cNvGraphicFramePr>
            <p:nvPr/>
          </p:nvGraphicFramePr>
          <p:xfrm>
            <a:off x="1361" y="2230"/>
            <a:ext cx="234" cy="1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8" name="Equation" r:id="rId13" imgW="279279" imgH="203112" progId="Equation.3">
                    <p:embed/>
                  </p:oleObj>
                </mc:Choice>
                <mc:Fallback>
                  <p:oleObj name="Equation" r:id="rId13" imgW="279279" imgH="20311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61" y="2230"/>
                          <a:ext cx="234" cy="1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48" name="Object 57"/>
            <p:cNvGraphicFramePr>
              <a:graphicFrameLocks noChangeAspect="1"/>
            </p:cNvGraphicFramePr>
            <p:nvPr/>
          </p:nvGraphicFramePr>
          <p:xfrm>
            <a:off x="1361" y="2422"/>
            <a:ext cx="244" cy="1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9" name="Equation" r:id="rId15" imgW="291973" imgH="203112" progId="Equation.3">
                    <p:embed/>
                  </p:oleObj>
                </mc:Choice>
                <mc:Fallback>
                  <p:oleObj name="Equation" r:id="rId15" imgW="291973" imgH="20311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61" y="2422"/>
                          <a:ext cx="244" cy="1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49" name="Object 58"/>
            <p:cNvGraphicFramePr>
              <a:graphicFrameLocks noChangeAspect="1"/>
            </p:cNvGraphicFramePr>
            <p:nvPr/>
          </p:nvGraphicFramePr>
          <p:xfrm>
            <a:off x="1361" y="2614"/>
            <a:ext cx="245" cy="1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0" name="Equation" r:id="rId17" imgW="291973" imgH="203112" progId="Equation.3">
                    <p:embed/>
                  </p:oleObj>
                </mc:Choice>
                <mc:Fallback>
                  <p:oleObj name="Equation" r:id="rId17" imgW="291973" imgH="20311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61" y="2614"/>
                          <a:ext cx="245" cy="1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50" name="Object 59"/>
            <p:cNvGraphicFramePr>
              <a:graphicFrameLocks noChangeAspect="1"/>
            </p:cNvGraphicFramePr>
            <p:nvPr/>
          </p:nvGraphicFramePr>
          <p:xfrm>
            <a:off x="1361" y="2806"/>
            <a:ext cx="245" cy="1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1" name="Equation" r:id="rId19" imgW="291973" imgH="203112" progId="Equation.3">
                    <p:embed/>
                  </p:oleObj>
                </mc:Choice>
                <mc:Fallback>
                  <p:oleObj name="Equation" r:id="rId19" imgW="291973" imgH="20311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61" y="2806"/>
                          <a:ext cx="245" cy="1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51" name="Object 60"/>
            <p:cNvGraphicFramePr>
              <a:graphicFrameLocks noChangeAspect="1"/>
            </p:cNvGraphicFramePr>
            <p:nvPr/>
          </p:nvGraphicFramePr>
          <p:xfrm>
            <a:off x="1361" y="2998"/>
            <a:ext cx="245" cy="1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2" name="Equation" r:id="rId21" imgW="291973" imgH="203112" progId="Equation.3">
                    <p:embed/>
                  </p:oleObj>
                </mc:Choice>
                <mc:Fallback>
                  <p:oleObj name="Equation" r:id="rId21" imgW="291973" imgH="20311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61" y="2998"/>
                          <a:ext cx="245" cy="1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52" name="Object 61"/>
            <p:cNvGraphicFramePr>
              <a:graphicFrameLocks noChangeAspect="1"/>
            </p:cNvGraphicFramePr>
            <p:nvPr/>
          </p:nvGraphicFramePr>
          <p:xfrm>
            <a:off x="1361" y="3190"/>
            <a:ext cx="244" cy="1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3" name="Equation" r:id="rId23" imgW="291973" imgH="203112" progId="Equation.3">
                    <p:embed/>
                  </p:oleObj>
                </mc:Choice>
                <mc:Fallback>
                  <p:oleObj name="Equation" r:id="rId23" imgW="291973" imgH="20311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61" y="3190"/>
                          <a:ext cx="244" cy="1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53" name="Object 62"/>
            <p:cNvGraphicFramePr>
              <a:graphicFrameLocks noChangeAspect="1"/>
            </p:cNvGraphicFramePr>
            <p:nvPr/>
          </p:nvGraphicFramePr>
          <p:xfrm>
            <a:off x="1361" y="3382"/>
            <a:ext cx="244" cy="1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4" name="Equation" r:id="rId25" imgW="291973" imgH="203112" progId="Equation.3">
                    <p:embed/>
                  </p:oleObj>
                </mc:Choice>
                <mc:Fallback>
                  <p:oleObj name="Equation" r:id="rId25" imgW="291973" imgH="20311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61" y="3382"/>
                          <a:ext cx="244" cy="1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54" name="Object 63"/>
            <p:cNvGraphicFramePr>
              <a:graphicFrameLocks noChangeAspect="1"/>
            </p:cNvGraphicFramePr>
            <p:nvPr/>
          </p:nvGraphicFramePr>
          <p:xfrm>
            <a:off x="1361" y="3574"/>
            <a:ext cx="245" cy="1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5" name="Equation" r:id="rId27" imgW="291973" imgH="203112" progId="Equation.3">
                    <p:embed/>
                  </p:oleObj>
                </mc:Choice>
                <mc:Fallback>
                  <p:oleObj name="Equation" r:id="rId27" imgW="291973" imgH="20311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61" y="3574"/>
                          <a:ext cx="245" cy="1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55" name="Object 64"/>
            <p:cNvGraphicFramePr>
              <a:graphicFrameLocks noChangeAspect="1"/>
            </p:cNvGraphicFramePr>
            <p:nvPr/>
          </p:nvGraphicFramePr>
          <p:xfrm>
            <a:off x="1361" y="3766"/>
            <a:ext cx="245" cy="1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6" name="Equation" r:id="rId29" imgW="291973" imgH="203112" progId="Equation.DSMT4">
                    <p:embed/>
                  </p:oleObj>
                </mc:Choice>
                <mc:Fallback>
                  <p:oleObj name="Equation" r:id="rId29" imgW="291973" imgH="20311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61" y="3766"/>
                          <a:ext cx="245" cy="1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" name="Line 65"/>
            <p:cNvSpPr>
              <a:spLocks noChangeShapeType="1"/>
            </p:cNvSpPr>
            <p:nvPr/>
          </p:nvSpPr>
          <p:spPr bwMode="auto">
            <a:xfrm>
              <a:off x="1656" y="3888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i="0">
                <a:latin typeface="+mj-lt"/>
              </a:endParaRPr>
            </a:p>
          </p:txBody>
        </p:sp>
        <p:sp>
          <p:nvSpPr>
            <p:cNvPr id="21" name="Line 66"/>
            <p:cNvSpPr>
              <a:spLocks noChangeShapeType="1"/>
            </p:cNvSpPr>
            <p:nvPr/>
          </p:nvSpPr>
          <p:spPr bwMode="auto">
            <a:xfrm flipV="1">
              <a:off x="1656" y="768"/>
              <a:ext cx="0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i="0">
                <a:latin typeface="+mj-lt"/>
              </a:endParaRPr>
            </a:p>
          </p:txBody>
        </p:sp>
      </p:grpSp>
      <p:sp>
        <p:nvSpPr>
          <p:cNvPr id="67" name="Text Box 67"/>
          <p:cNvSpPr txBox="1">
            <a:spLocks noChangeArrowheads="1"/>
          </p:cNvSpPr>
          <p:nvPr/>
        </p:nvSpPr>
        <p:spPr bwMode="auto">
          <a:xfrm>
            <a:off x="2057400" y="1431925"/>
            <a:ext cx="34233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000" i="0">
                <a:latin typeface="+mj-lt"/>
              </a:rPr>
              <a:t>T</a:t>
            </a:r>
          </a:p>
        </p:txBody>
      </p:sp>
      <p:sp>
        <p:nvSpPr>
          <p:cNvPr id="68" name="Rectangle 68"/>
          <p:cNvSpPr>
            <a:spLocks noChangeArrowheads="1"/>
          </p:cNvSpPr>
          <p:nvPr/>
        </p:nvSpPr>
        <p:spPr bwMode="auto">
          <a:xfrm>
            <a:off x="2743200" y="2590800"/>
            <a:ext cx="1447800" cy="76200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i="0">
              <a:latin typeface="+mj-lt"/>
            </a:endParaRPr>
          </a:p>
        </p:txBody>
      </p:sp>
      <p:sp>
        <p:nvSpPr>
          <p:cNvPr id="69" name="Line 69"/>
          <p:cNvSpPr>
            <a:spLocks noChangeShapeType="1"/>
          </p:cNvSpPr>
          <p:nvPr/>
        </p:nvSpPr>
        <p:spPr bwMode="auto">
          <a:xfrm>
            <a:off x="4191000" y="2667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 i="0">
              <a:latin typeface="+mj-lt"/>
            </a:endParaRPr>
          </a:p>
        </p:txBody>
      </p:sp>
      <p:grpSp>
        <p:nvGrpSpPr>
          <p:cNvPr id="21510" name="Group 70"/>
          <p:cNvGrpSpPr>
            <a:grpSpLocks/>
          </p:cNvGrpSpPr>
          <p:nvPr/>
        </p:nvGrpSpPr>
        <p:grpSpPr bwMode="auto">
          <a:xfrm>
            <a:off x="4267202" y="2174875"/>
            <a:ext cx="3155951" cy="876300"/>
            <a:chOff x="2688" y="1370"/>
            <a:chExt cx="1988" cy="552"/>
          </a:xfrm>
        </p:grpSpPr>
        <p:sp>
          <p:nvSpPr>
            <p:cNvPr id="71" name="Line 71"/>
            <p:cNvSpPr>
              <a:spLocks noChangeShapeType="1"/>
            </p:cNvSpPr>
            <p:nvPr/>
          </p:nvSpPr>
          <p:spPr bwMode="auto">
            <a:xfrm>
              <a:off x="2688" y="1680"/>
              <a:ext cx="105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i="0">
                <a:latin typeface="+mj-lt"/>
              </a:endParaRPr>
            </a:p>
          </p:txBody>
        </p:sp>
        <p:sp>
          <p:nvSpPr>
            <p:cNvPr id="72" name="Line 72"/>
            <p:cNvSpPr>
              <a:spLocks noChangeShapeType="1"/>
            </p:cNvSpPr>
            <p:nvPr/>
          </p:nvSpPr>
          <p:spPr bwMode="auto">
            <a:xfrm flipV="1">
              <a:off x="2688" y="1488"/>
              <a:ext cx="105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i="0">
                <a:latin typeface="+mj-lt"/>
              </a:endParaRPr>
            </a:p>
          </p:txBody>
        </p:sp>
        <p:sp>
          <p:nvSpPr>
            <p:cNvPr id="73" name="Text Box 73"/>
            <p:cNvSpPr txBox="1">
              <a:spLocks noChangeArrowheads="1"/>
            </p:cNvSpPr>
            <p:nvPr/>
          </p:nvSpPr>
          <p:spPr bwMode="auto">
            <a:xfrm>
              <a:off x="3815" y="1370"/>
              <a:ext cx="86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i="0">
                  <a:latin typeface="+mj-lt"/>
                </a:rPr>
                <a:t>Boiling water</a:t>
              </a:r>
            </a:p>
          </p:txBody>
        </p:sp>
        <p:sp>
          <p:nvSpPr>
            <p:cNvPr id="74" name="Line 74"/>
            <p:cNvSpPr>
              <a:spLocks noChangeShapeType="1"/>
            </p:cNvSpPr>
            <p:nvPr/>
          </p:nvSpPr>
          <p:spPr bwMode="auto">
            <a:xfrm>
              <a:off x="2688" y="1680"/>
              <a:ext cx="105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i="0">
                <a:latin typeface="+mj-lt"/>
              </a:endParaRPr>
            </a:p>
          </p:txBody>
        </p:sp>
        <p:sp>
          <p:nvSpPr>
            <p:cNvPr id="75" name="Text Box 75"/>
            <p:cNvSpPr txBox="1">
              <a:spLocks noChangeArrowheads="1"/>
            </p:cNvSpPr>
            <p:nvPr/>
          </p:nvSpPr>
          <p:spPr bwMode="auto">
            <a:xfrm>
              <a:off x="3815" y="1689"/>
              <a:ext cx="29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i="0">
                  <a:latin typeface="+mj-lt"/>
                </a:rPr>
                <a:t>Ice</a:t>
              </a:r>
            </a:p>
          </p:txBody>
        </p:sp>
      </p:grpSp>
      <p:grpSp>
        <p:nvGrpSpPr>
          <p:cNvPr id="21511" name="Group 76"/>
          <p:cNvGrpSpPr>
            <a:grpSpLocks/>
          </p:cNvGrpSpPr>
          <p:nvPr/>
        </p:nvGrpSpPr>
        <p:grpSpPr bwMode="auto">
          <a:xfrm>
            <a:off x="2590800" y="2098675"/>
            <a:ext cx="2319338" cy="369888"/>
            <a:chOff x="1632" y="1322"/>
            <a:chExt cx="1461" cy="233"/>
          </a:xfrm>
        </p:grpSpPr>
        <p:grpSp>
          <p:nvGrpSpPr>
            <p:cNvPr id="21532" name="Group 77"/>
            <p:cNvGrpSpPr>
              <a:grpSpLocks/>
            </p:cNvGrpSpPr>
            <p:nvPr/>
          </p:nvGrpSpPr>
          <p:grpSpPr bwMode="auto">
            <a:xfrm>
              <a:off x="1632" y="1440"/>
              <a:ext cx="528" cy="48"/>
              <a:chOff x="432" y="3120"/>
              <a:chExt cx="528" cy="48"/>
            </a:xfrm>
          </p:grpSpPr>
          <p:sp>
            <p:nvSpPr>
              <p:cNvPr id="79" name="Oval 78"/>
              <p:cNvSpPr>
                <a:spLocks noChangeArrowheads="1"/>
              </p:cNvSpPr>
              <p:nvPr/>
            </p:nvSpPr>
            <p:spPr bwMode="auto">
              <a:xfrm>
                <a:off x="432" y="3120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i="0">
                  <a:latin typeface="+mj-lt"/>
                </a:endParaRPr>
              </a:p>
            </p:txBody>
          </p:sp>
          <p:sp>
            <p:nvSpPr>
              <p:cNvPr id="80" name="Line 79"/>
              <p:cNvSpPr>
                <a:spLocks noChangeShapeType="1"/>
              </p:cNvSpPr>
              <p:nvPr/>
            </p:nvSpPr>
            <p:spPr bwMode="auto">
              <a:xfrm>
                <a:off x="480" y="3144"/>
                <a:ext cx="48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i="0">
                  <a:latin typeface="+mj-lt"/>
                </a:endParaRPr>
              </a:p>
            </p:txBody>
          </p:sp>
        </p:grpSp>
        <p:sp>
          <p:nvSpPr>
            <p:cNvPr id="78" name="Text Box 80"/>
            <p:cNvSpPr txBox="1">
              <a:spLocks noChangeArrowheads="1"/>
            </p:cNvSpPr>
            <p:nvPr/>
          </p:nvSpPr>
          <p:spPr bwMode="auto">
            <a:xfrm>
              <a:off x="2149" y="1322"/>
              <a:ext cx="94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i="0" dirty="0">
                  <a:latin typeface="+mj-lt"/>
                </a:rPr>
                <a:t>Surface of sun</a:t>
              </a:r>
            </a:p>
          </p:txBody>
        </p:sp>
      </p:grpSp>
      <p:grpSp>
        <p:nvGrpSpPr>
          <p:cNvPr id="21512" name="Group 81"/>
          <p:cNvGrpSpPr>
            <a:grpSpLocks/>
          </p:cNvGrpSpPr>
          <p:nvPr/>
        </p:nvGrpSpPr>
        <p:grpSpPr bwMode="auto">
          <a:xfrm>
            <a:off x="2590800" y="3138488"/>
            <a:ext cx="4891088" cy="369887"/>
            <a:chOff x="1632" y="1977"/>
            <a:chExt cx="3081" cy="233"/>
          </a:xfrm>
        </p:grpSpPr>
        <p:grpSp>
          <p:nvGrpSpPr>
            <p:cNvPr id="21528" name="Group 82"/>
            <p:cNvGrpSpPr>
              <a:grpSpLocks/>
            </p:cNvGrpSpPr>
            <p:nvPr/>
          </p:nvGrpSpPr>
          <p:grpSpPr bwMode="auto">
            <a:xfrm>
              <a:off x="1632" y="2064"/>
              <a:ext cx="528" cy="48"/>
              <a:chOff x="432" y="3120"/>
              <a:chExt cx="528" cy="48"/>
            </a:xfrm>
          </p:grpSpPr>
          <p:sp>
            <p:nvSpPr>
              <p:cNvPr id="84" name="Oval 83"/>
              <p:cNvSpPr>
                <a:spLocks noChangeArrowheads="1"/>
              </p:cNvSpPr>
              <p:nvPr/>
            </p:nvSpPr>
            <p:spPr bwMode="auto">
              <a:xfrm>
                <a:off x="432" y="3120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i="0">
                  <a:latin typeface="+mj-lt"/>
                </a:endParaRPr>
              </a:p>
            </p:txBody>
          </p:sp>
          <p:sp>
            <p:nvSpPr>
              <p:cNvPr id="85" name="Line 84"/>
              <p:cNvSpPr>
                <a:spLocks noChangeShapeType="1"/>
              </p:cNvSpPr>
              <p:nvPr/>
            </p:nvSpPr>
            <p:spPr bwMode="auto">
              <a:xfrm>
                <a:off x="480" y="3144"/>
                <a:ext cx="48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i="0">
                  <a:latin typeface="+mj-lt"/>
                </a:endParaRPr>
              </a:p>
            </p:txBody>
          </p:sp>
        </p:grpSp>
        <p:sp>
          <p:nvSpPr>
            <p:cNvPr id="83" name="Text Box 85"/>
            <p:cNvSpPr txBox="1">
              <a:spLocks noChangeArrowheads="1"/>
            </p:cNvSpPr>
            <p:nvPr/>
          </p:nvSpPr>
          <p:spPr bwMode="auto">
            <a:xfrm>
              <a:off x="2149" y="1977"/>
              <a:ext cx="256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i="0">
                  <a:latin typeface="+mj-lt"/>
                </a:rPr>
                <a:t>Liquid </a:t>
              </a:r>
              <a:r>
                <a:rPr lang="en-US" altLang="zh-CN" i="0" baseline="30000">
                  <a:latin typeface="+mj-lt"/>
                </a:rPr>
                <a:t>4</a:t>
              </a:r>
              <a:r>
                <a:rPr lang="en-US" altLang="zh-CN" i="0">
                  <a:latin typeface="+mj-lt"/>
                </a:rPr>
                <a:t>He, superfluidity, superconductivity</a:t>
              </a:r>
            </a:p>
          </p:txBody>
        </p:sp>
      </p:grpSp>
      <p:grpSp>
        <p:nvGrpSpPr>
          <p:cNvPr id="21513" name="Group 86"/>
          <p:cNvGrpSpPr>
            <a:grpSpLocks/>
          </p:cNvGrpSpPr>
          <p:nvPr/>
        </p:nvGrpSpPr>
        <p:grpSpPr bwMode="auto">
          <a:xfrm>
            <a:off x="2590800" y="3989388"/>
            <a:ext cx="2532063" cy="369887"/>
            <a:chOff x="1632" y="2513"/>
            <a:chExt cx="1595" cy="233"/>
          </a:xfrm>
        </p:grpSpPr>
        <p:grpSp>
          <p:nvGrpSpPr>
            <p:cNvPr id="21524" name="Group 87"/>
            <p:cNvGrpSpPr>
              <a:grpSpLocks/>
            </p:cNvGrpSpPr>
            <p:nvPr/>
          </p:nvGrpSpPr>
          <p:grpSpPr bwMode="auto">
            <a:xfrm>
              <a:off x="1632" y="2640"/>
              <a:ext cx="528" cy="48"/>
              <a:chOff x="432" y="3120"/>
              <a:chExt cx="528" cy="48"/>
            </a:xfrm>
          </p:grpSpPr>
          <p:sp>
            <p:nvSpPr>
              <p:cNvPr id="89" name="Oval 88"/>
              <p:cNvSpPr>
                <a:spLocks noChangeArrowheads="1"/>
              </p:cNvSpPr>
              <p:nvPr/>
            </p:nvSpPr>
            <p:spPr bwMode="auto">
              <a:xfrm>
                <a:off x="432" y="3120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i="0">
                  <a:latin typeface="+mj-lt"/>
                </a:endParaRPr>
              </a:p>
            </p:txBody>
          </p:sp>
          <p:sp>
            <p:nvSpPr>
              <p:cNvPr id="90" name="Line 89"/>
              <p:cNvSpPr>
                <a:spLocks noChangeShapeType="1"/>
              </p:cNvSpPr>
              <p:nvPr/>
            </p:nvSpPr>
            <p:spPr bwMode="auto">
              <a:xfrm>
                <a:off x="480" y="3144"/>
                <a:ext cx="48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i="0">
                  <a:latin typeface="+mj-lt"/>
                </a:endParaRPr>
              </a:p>
            </p:txBody>
          </p:sp>
        </p:grpSp>
        <p:sp>
          <p:nvSpPr>
            <p:cNvPr id="88" name="Text Box 90"/>
            <p:cNvSpPr txBox="1">
              <a:spLocks noChangeArrowheads="1"/>
            </p:cNvSpPr>
            <p:nvPr/>
          </p:nvSpPr>
          <p:spPr bwMode="auto">
            <a:xfrm>
              <a:off x="2149" y="2513"/>
              <a:ext cx="107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i="0" baseline="30000">
                  <a:latin typeface="+mj-lt"/>
                </a:rPr>
                <a:t>3</a:t>
              </a:r>
              <a:r>
                <a:rPr lang="en-US" altLang="zh-CN" i="0">
                  <a:latin typeface="+mj-lt"/>
                </a:rPr>
                <a:t>He superfluidity</a:t>
              </a:r>
              <a:endParaRPr lang="en-US" altLang="zh-CN" i="0">
                <a:solidFill>
                  <a:srgbClr val="FFFF00"/>
                </a:solidFill>
                <a:latin typeface="+mj-lt"/>
              </a:endParaRPr>
            </a:p>
          </p:txBody>
        </p:sp>
      </p:grpSp>
      <p:grpSp>
        <p:nvGrpSpPr>
          <p:cNvPr id="21514" name="Group 96"/>
          <p:cNvGrpSpPr>
            <a:grpSpLocks/>
          </p:cNvGrpSpPr>
          <p:nvPr/>
        </p:nvGrpSpPr>
        <p:grpSpPr bwMode="auto">
          <a:xfrm>
            <a:off x="2590800" y="5741988"/>
            <a:ext cx="3438525" cy="369887"/>
            <a:chOff x="1632" y="3617"/>
            <a:chExt cx="2166" cy="233"/>
          </a:xfrm>
        </p:grpSpPr>
        <p:grpSp>
          <p:nvGrpSpPr>
            <p:cNvPr id="21520" name="Group 97"/>
            <p:cNvGrpSpPr>
              <a:grpSpLocks/>
            </p:cNvGrpSpPr>
            <p:nvPr/>
          </p:nvGrpSpPr>
          <p:grpSpPr bwMode="auto">
            <a:xfrm>
              <a:off x="1632" y="3744"/>
              <a:ext cx="528" cy="48"/>
              <a:chOff x="432" y="3120"/>
              <a:chExt cx="528" cy="48"/>
            </a:xfrm>
          </p:grpSpPr>
          <p:sp>
            <p:nvSpPr>
              <p:cNvPr id="94" name="Oval 98"/>
              <p:cNvSpPr>
                <a:spLocks noChangeArrowheads="1"/>
              </p:cNvSpPr>
              <p:nvPr/>
            </p:nvSpPr>
            <p:spPr bwMode="auto">
              <a:xfrm>
                <a:off x="432" y="3120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i="0">
                  <a:latin typeface="+mj-lt"/>
                </a:endParaRPr>
              </a:p>
            </p:txBody>
          </p:sp>
          <p:sp>
            <p:nvSpPr>
              <p:cNvPr id="95" name="Line 99"/>
              <p:cNvSpPr>
                <a:spLocks noChangeShapeType="1"/>
              </p:cNvSpPr>
              <p:nvPr/>
            </p:nvSpPr>
            <p:spPr bwMode="auto">
              <a:xfrm>
                <a:off x="480" y="3144"/>
                <a:ext cx="48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i="0">
                  <a:latin typeface="+mj-lt"/>
                </a:endParaRPr>
              </a:p>
            </p:txBody>
          </p:sp>
        </p:grpSp>
        <p:sp>
          <p:nvSpPr>
            <p:cNvPr id="93" name="Text Box 100"/>
            <p:cNvSpPr txBox="1">
              <a:spLocks noChangeArrowheads="1"/>
            </p:cNvSpPr>
            <p:nvPr/>
          </p:nvSpPr>
          <p:spPr bwMode="auto">
            <a:xfrm>
              <a:off x="2149" y="3617"/>
              <a:ext cx="164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i="0">
                  <a:latin typeface="+mj-lt"/>
                </a:rPr>
                <a:t>evaporative cooling, </a:t>
              </a:r>
              <a:r>
                <a:rPr lang="en-US" altLang="zh-CN" i="0">
                  <a:solidFill>
                    <a:srgbClr val="0000CC"/>
                  </a:solidFill>
                  <a:latin typeface="+mj-lt"/>
                </a:rPr>
                <a:t>BEC!!!</a:t>
              </a:r>
            </a:p>
          </p:txBody>
        </p:sp>
      </p:grpSp>
      <p:grpSp>
        <p:nvGrpSpPr>
          <p:cNvPr id="21515" name="Group 101"/>
          <p:cNvGrpSpPr>
            <a:grpSpLocks/>
          </p:cNvGrpSpPr>
          <p:nvPr/>
        </p:nvGrpSpPr>
        <p:grpSpPr bwMode="auto">
          <a:xfrm>
            <a:off x="2590801" y="2693988"/>
            <a:ext cx="2455863" cy="369887"/>
            <a:chOff x="1632" y="1697"/>
            <a:chExt cx="1547" cy="233"/>
          </a:xfrm>
        </p:grpSpPr>
        <p:grpSp>
          <p:nvGrpSpPr>
            <p:cNvPr id="21516" name="Group 102"/>
            <p:cNvGrpSpPr>
              <a:grpSpLocks/>
            </p:cNvGrpSpPr>
            <p:nvPr/>
          </p:nvGrpSpPr>
          <p:grpSpPr bwMode="auto">
            <a:xfrm>
              <a:off x="1632" y="1824"/>
              <a:ext cx="528" cy="48"/>
              <a:chOff x="432" y="3120"/>
              <a:chExt cx="528" cy="48"/>
            </a:xfrm>
          </p:grpSpPr>
          <p:sp>
            <p:nvSpPr>
              <p:cNvPr id="99" name="Oval 103"/>
              <p:cNvSpPr>
                <a:spLocks noChangeArrowheads="1"/>
              </p:cNvSpPr>
              <p:nvPr/>
            </p:nvSpPr>
            <p:spPr bwMode="auto">
              <a:xfrm>
                <a:off x="432" y="3120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i="0">
                  <a:latin typeface="+mj-lt"/>
                </a:endParaRPr>
              </a:p>
            </p:txBody>
          </p:sp>
          <p:sp>
            <p:nvSpPr>
              <p:cNvPr id="100" name="Line 104"/>
              <p:cNvSpPr>
                <a:spLocks noChangeShapeType="1"/>
              </p:cNvSpPr>
              <p:nvPr/>
            </p:nvSpPr>
            <p:spPr bwMode="auto">
              <a:xfrm>
                <a:off x="480" y="3144"/>
                <a:ext cx="48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i="0">
                  <a:latin typeface="+mj-lt"/>
                </a:endParaRPr>
              </a:p>
            </p:txBody>
          </p:sp>
        </p:grpSp>
        <p:sp>
          <p:nvSpPr>
            <p:cNvPr id="98" name="Text Box 105"/>
            <p:cNvSpPr txBox="1">
              <a:spLocks noChangeArrowheads="1"/>
            </p:cNvSpPr>
            <p:nvPr/>
          </p:nvSpPr>
          <p:spPr bwMode="auto">
            <a:xfrm>
              <a:off x="2149" y="1697"/>
              <a:ext cx="1030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i="0">
                  <a:latin typeface="+mj-lt"/>
                </a:rPr>
                <a:t>Liquid Nitrogen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78137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latin typeface="Garamond" charset="0"/>
                <a:ea typeface="楷体_GB2312" charset="0"/>
                <a:cs typeface="楷体_GB2312" charset="0"/>
              </a:rPr>
              <a:t>Quantum </a:t>
            </a:r>
            <a:r>
              <a:rPr lang="en-US" altLang="zh-CN" dirty="0">
                <a:latin typeface="Garamond" charset="0"/>
                <a:ea typeface="楷体_GB2312" charset="0"/>
                <a:cs typeface="楷体_GB2312" charset="0"/>
              </a:rPr>
              <a:t>degeneracy</a:t>
            </a:r>
          </a:p>
        </p:txBody>
      </p:sp>
      <p:pic>
        <p:nvPicPr>
          <p:cNvPr id="48538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3275" y="2797175"/>
            <a:ext cx="1547813" cy="141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85381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725" y="2733675"/>
            <a:ext cx="21590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85382" name="Text Box 6"/>
          <p:cNvSpPr txBox="1">
            <a:spLocks noChangeArrowheads="1"/>
          </p:cNvSpPr>
          <p:nvPr/>
        </p:nvSpPr>
        <p:spPr bwMode="auto">
          <a:xfrm>
            <a:off x="955675" y="841375"/>
            <a:ext cx="3529013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200" i="0">
                <a:latin typeface="Times New Roman" charset="0"/>
              </a:rPr>
              <a:t>Bose-Einstein statistics</a:t>
            </a:r>
          </a:p>
        </p:txBody>
      </p:sp>
      <p:sp>
        <p:nvSpPr>
          <p:cNvPr id="485383" name="Text Box 7"/>
          <p:cNvSpPr txBox="1">
            <a:spLocks noChangeArrowheads="1"/>
          </p:cNvSpPr>
          <p:nvPr/>
        </p:nvSpPr>
        <p:spPr bwMode="auto">
          <a:xfrm>
            <a:off x="5097463" y="836613"/>
            <a:ext cx="277177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200" i="0">
                <a:latin typeface="Times New Roman" charset="0"/>
              </a:rPr>
              <a:t>Fermi-Dirac statistics</a:t>
            </a:r>
          </a:p>
        </p:txBody>
      </p:sp>
      <p:pic>
        <p:nvPicPr>
          <p:cNvPr id="485386" name="Picture 10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963" y="4675188"/>
            <a:ext cx="2622550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85388" name="Picture 12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0863" y="4638675"/>
            <a:ext cx="2814637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85389" name="Text Box 13"/>
          <p:cNvSpPr txBox="1">
            <a:spLocks noChangeArrowheads="1"/>
          </p:cNvSpPr>
          <p:nvPr/>
        </p:nvSpPr>
        <p:spPr bwMode="auto">
          <a:xfrm>
            <a:off x="1389063" y="4135438"/>
            <a:ext cx="3529012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2200" i="0">
                <a:latin typeface="Times New Roman" charset="0"/>
              </a:rPr>
              <a:t>Transition temperature:</a:t>
            </a:r>
          </a:p>
        </p:txBody>
      </p:sp>
      <p:sp>
        <p:nvSpPr>
          <p:cNvPr id="485390" name="Text Box 14"/>
          <p:cNvSpPr txBox="1">
            <a:spLocks noChangeArrowheads="1"/>
          </p:cNvSpPr>
          <p:nvPr/>
        </p:nvSpPr>
        <p:spPr bwMode="auto">
          <a:xfrm>
            <a:off x="5564188" y="4149725"/>
            <a:ext cx="3529012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2200" i="0">
                <a:latin typeface="Times New Roman" charset="0"/>
              </a:rPr>
              <a:t>Fermi temperature:</a:t>
            </a:r>
          </a:p>
        </p:txBody>
      </p:sp>
      <p:sp>
        <p:nvSpPr>
          <p:cNvPr id="485392" name="Rectangle 16"/>
          <p:cNvSpPr>
            <a:spLocks noGrp="1" noChangeArrowheads="1"/>
          </p:cNvSpPr>
          <p:nvPr>
            <p:ph type="body" sz="half" idx="1"/>
          </p:nvPr>
        </p:nvSpPr>
        <p:spPr>
          <a:xfrm>
            <a:off x="1173163" y="5418138"/>
            <a:ext cx="4392612" cy="522287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kumimoji="0" lang="en-US" altLang="zh-CN" sz="2000" smtClean="0"/>
              <a:t>Thermal de Broglie wavelength:</a:t>
            </a:r>
          </a:p>
        </p:txBody>
      </p:sp>
      <p:sp>
        <p:nvSpPr>
          <p:cNvPr id="485396" name="Text Box 20"/>
          <p:cNvSpPr txBox="1">
            <a:spLocks noChangeArrowheads="1"/>
          </p:cNvSpPr>
          <p:nvPr/>
        </p:nvSpPr>
        <p:spPr bwMode="auto">
          <a:xfrm>
            <a:off x="1208088" y="5821363"/>
            <a:ext cx="403225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2200" i="0" dirty="0">
                <a:latin typeface="Times New Roman" charset="0"/>
              </a:rPr>
              <a:t>Phase space density </a:t>
            </a:r>
            <a:r>
              <a:rPr lang="en-US" altLang="zh-CN" sz="2200" dirty="0">
                <a:latin typeface="Times New Roman" charset="0"/>
              </a:rPr>
              <a:t>f </a:t>
            </a:r>
            <a:r>
              <a:rPr lang="en-US" altLang="zh-CN" sz="2200" i="0" dirty="0">
                <a:latin typeface="Times New Roman" charset="0"/>
              </a:rPr>
              <a:t>(</a:t>
            </a:r>
            <a:r>
              <a:rPr lang="en-US" altLang="zh-CN" sz="2200" b="1" i="0" dirty="0" err="1">
                <a:latin typeface="Times New Roman" charset="0"/>
              </a:rPr>
              <a:t>r</a:t>
            </a:r>
            <a:r>
              <a:rPr lang="en-US" altLang="zh-CN" sz="2200" i="0" dirty="0" err="1">
                <a:latin typeface="Times New Roman" charset="0"/>
              </a:rPr>
              <a:t>,</a:t>
            </a:r>
            <a:r>
              <a:rPr lang="en-US" altLang="zh-CN" sz="2200" b="1" i="0" dirty="0" err="1">
                <a:latin typeface="Times New Roman" charset="0"/>
              </a:rPr>
              <a:t>p</a:t>
            </a:r>
            <a:r>
              <a:rPr lang="en-US" altLang="zh-CN" sz="2200" i="0" dirty="0">
                <a:latin typeface="Times New Roman" charset="0"/>
              </a:rPr>
              <a:t>) ~</a:t>
            </a:r>
            <a:r>
              <a:rPr lang="en-US" altLang="zh-CN" sz="2200" i="0" dirty="0" smtClean="0">
                <a:latin typeface="Times New Roman" charset="0"/>
              </a:rPr>
              <a:t> </a:t>
            </a:r>
            <a:r>
              <a:rPr lang="en-US" altLang="zh-CN" sz="2200" i="0" dirty="0">
                <a:latin typeface="Times New Roman" charset="0"/>
              </a:rPr>
              <a:t>1</a:t>
            </a:r>
          </a:p>
        </p:txBody>
      </p:sp>
      <p:graphicFrame>
        <p:nvGraphicFramePr>
          <p:cNvPr id="11282" name="Object 18"/>
          <p:cNvGraphicFramePr>
            <a:graphicFrameLocks noChangeAspect="1"/>
          </p:cNvGraphicFramePr>
          <p:nvPr/>
        </p:nvGraphicFramePr>
        <p:xfrm>
          <a:off x="2881313" y="1370013"/>
          <a:ext cx="1039812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Photo Editor Photo" r:id="rId12" imgW="952633" imgH="1238423" progId="MSPhotoEd.3">
                  <p:embed/>
                </p:oleObj>
              </mc:Choice>
              <mc:Fallback>
                <p:oleObj name="Photo Editor Photo" r:id="rId12" imgW="952633" imgH="1238423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1313" y="1370013"/>
                        <a:ext cx="1039812" cy="1231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83" name="Object 19"/>
          <p:cNvGraphicFramePr>
            <a:graphicFrameLocks noChangeAspect="1"/>
          </p:cNvGraphicFramePr>
          <p:nvPr/>
        </p:nvGraphicFramePr>
        <p:xfrm>
          <a:off x="1568450" y="1370013"/>
          <a:ext cx="1041400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Photo Editor Photo" r:id="rId14" imgW="952633" imgH="1238423" progId="MSPhotoEd.3">
                  <p:embed/>
                </p:oleObj>
              </mc:Choice>
              <mc:Fallback>
                <p:oleObj name="Photo Editor Photo" r:id="rId14" imgW="952633" imgH="1238423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8450" y="1370013"/>
                        <a:ext cx="1041400" cy="1231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284" name="Picture 20" descr="fermi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363" y="1304925"/>
            <a:ext cx="1074737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5" name="Picture 21" descr="dirac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738" y="1311275"/>
            <a:ext cx="958850" cy="1233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7" name="Picture 23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038" y="5410200"/>
            <a:ext cx="2351087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1288" name="Picture 24" descr="txp_fi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438" y="6361113"/>
            <a:ext cx="1709737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1289" name="Picture 25" descr="txp_fi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138" y="6330950"/>
            <a:ext cx="1801812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4537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85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85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85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85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85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85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5383" grpId="0" autoUpdateAnimBg="0"/>
      <p:bldP spid="485390" grpId="0" autoUpdateAnimBg="0"/>
      <p:bldP spid="485392" grpId="0" build="p" autoUpdateAnimBg="0"/>
      <p:bldP spid="485396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CN" smtClean="0"/>
              <a:t>Known quantum gases</a:t>
            </a:r>
            <a:endParaRPr lang="en-US" altLang="zh-CN" smtClean="0">
              <a:latin typeface="Times New Roman" charset="0"/>
              <a:ea typeface="宋体" charset="0"/>
              <a:cs typeface="宋体" charset="0"/>
            </a:endParaRPr>
          </a:p>
        </p:txBody>
      </p:sp>
      <p:pic>
        <p:nvPicPr>
          <p:cNvPr id="397321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980" y="1052513"/>
            <a:ext cx="4541838" cy="506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97323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848544" y="2744974"/>
            <a:ext cx="3377369" cy="3096294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ts val="1800"/>
              </a:spcAft>
              <a:defRPr/>
            </a:pPr>
            <a:r>
              <a:rPr kumimoji="0" lang="en-US" altLang="zh-CN" dirty="0" smtClean="0"/>
              <a:t>Atom nuclei:	</a:t>
            </a:r>
            <a:r>
              <a:rPr kumimoji="0" lang="en-US" altLang="zh-CN" i="1" dirty="0" err="1" smtClean="0">
                <a:solidFill>
                  <a:srgbClr val="008000"/>
                </a:solidFill>
              </a:rPr>
              <a:t>T</a:t>
            </a:r>
            <a:r>
              <a:rPr kumimoji="0" lang="en-US" altLang="zh-CN" i="1" baseline="-25000" dirty="0" err="1" smtClean="0">
                <a:solidFill>
                  <a:srgbClr val="008000"/>
                </a:solidFill>
              </a:rPr>
              <a:t>q</a:t>
            </a:r>
            <a:r>
              <a:rPr kumimoji="0" lang="en-US" altLang="zh-CN" baseline="-25000" dirty="0" smtClean="0">
                <a:solidFill>
                  <a:srgbClr val="008000"/>
                </a:solidFill>
              </a:rPr>
              <a:t> </a:t>
            </a:r>
            <a:r>
              <a:rPr lang="en-US" altLang="zh-CN" dirty="0">
                <a:solidFill>
                  <a:srgbClr val="008000"/>
                </a:solidFill>
                <a:latin typeface="Times New Roman" charset="0"/>
              </a:rPr>
              <a:t>~</a:t>
            </a:r>
            <a:r>
              <a:rPr kumimoji="0" lang="en-US" altLang="zh-CN" dirty="0" smtClean="0">
                <a:solidFill>
                  <a:srgbClr val="008000"/>
                </a:solidFill>
                <a:latin typeface="Symbol" charset="0"/>
                <a:sym typeface="Symbol" charset="0"/>
              </a:rPr>
              <a:t> </a:t>
            </a:r>
            <a:r>
              <a:rPr kumimoji="0" lang="en-US" altLang="zh-CN" dirty="0" smtClean="0">
                <a:solidFill>
                  <a:srgbClr val="008000"/>
                </a:solidFill>
              </a:rPr>
              <a:t>10</a:t>
            </a:r>
            <a:r>
              <a:rPr kumimoji="0" lang="en-US" altLang="zh-CN" baseline="30000" dirty="0" smtClean="0">
                <a:solidFill>
                  <a:srgbClr val="008000"/>
                </a:solidFill>
              </a:rPr>
              <a:t>11</a:t>
            </a:r>
            <a:r>
              <a:rPr kumimoji="0" lang="en-US" altLang="zh-CN" dirty="0" smtClean="0">
                <a:solidFill>
                  <a:srgbClr val="008000"/>
                </a:solidFill>
              </a:rPr>
              <a:t>K</a:t>
            </a:r>
          </a:p>
          <a:p>
            <a:pPr>
              <a:lnSpc>
                <a:spcPct val="90000"/>
              </a:lnSpc>
              <a:spcAft>
                <a:spcPts val="1800"/>
              </a:spcAft>
              <a:defRPr/>
            </a:pPr>
            <a:r>
              <a:rPr kumimoji="0" lang="en-US" altLang="zh-CN" dirty="0" smtClean="0"/>
              <a:t>Electron gas:	</a:t>
            </a:r>
            <a:r>
              <a:rPr kumimoji="0" lang="en-US" altLang="zh-CN" i="1" dirty="0" err="1" smtClean="0">
                <a:solidFill>
                  <a:srgbClr val="008000"/>
                </a:solidFill>
              </a:rPr>
              <a:t>T</a:t>
            </a:r>
            <a:r>
              <a:rPr kumimoji="0" lang="en-US" altLang="zh-CN" i="1" baseline="-25000" dirty="0" err="1" smtClean="0">
                <a:solidFill>
                  <a:srgbClr val="008000"/>
                </a:solidFill>
              </a:rPr>
              <a:t>q</a:t>
            </a:r>
            <a:r>
              <a:rPr kumimoji="0" lang="en-US" altLang="zh-CN" baseline="-25000" dirty="0" smtClean="0">
                <a:solidFill>
                  <a:srgbClr val="008000"/>
                </a:solidFill>
              </a:rPr>
              <a:t> </a:t>
            </a:r>
            <a:r>
              <a:rPr lang="en-US" altLang="zh-CN" dirty="0">
                <a:solidFill>
                  <a:srgbClr val="008000"/>
                </a:solidFill>
                <a:latin typeface="Times New Roman" charset="0"/>
              </a:rPr>
              <a:t>~</a:t>
            </a:r>
            <a:r>
              <a:rPr kumimoji="0" lang="en-US" altLang="zh-CN" dirty="0" smtClean="0">
                <a:solidFill>
                  <a:srgbClr val="008000"/>
                </a:solidFill>
                <a:latin typeface="Symbol" charset="0"/>
                <a:sym typeface="Symbol" charset="0"/>
              </a:rPr>
              <a:t> </a:t>
            </a:r>
            <a:r>
              <a:rPr kumimoji="0" lang="en-US" altLang="zh-CN" dirty="0" smtClean="0">
                <a:solidFill>
                  <a:srgbClr val="008000"/>
                </a:solidFill>
              </a:rPr>
              <a:t>10</a:t>
            </a:r>
            <a:r>
              <a:rPr kumimoji="0" lang="en-US" altLang="zh-CN" baseline="30000" dirty="0" smtClean="0">
                <a:solidFill>
                  <a:srgbClr val="008000"/>
                </a:solidFill>
                <a:latin typeface="楷体_GB2312" charset="0"/>
              </a:rPr>
              <a:t>4</a:t>
            </a:r>
            <a:r>
              <a:rPr kumimoji="0" lang="en-US" altLang="zh-CN" dirty="0" smtClean="0">
                <a:solidFill>
                  <a:srgbClr val="008000"/>
                </a:solidFill>
              </a:rPr>
              <a:t>K</a:t>
            </a:r>
          </a:p>
          <a:p>
            <a:pPr>
              <a:lnSpc>
                <a:spcPct val="90000"/>
              </a:lnSpc>
              <a:spcAft>
                <a:spcPts val="1800"/>
              </a:spcAft>
              <a:defRPr/>
            </a:pPr>
            <a:r>
              <a:rPr kumimoji="0" lang="en-US" altLang="zh-CN" dirty="0" smtClean="0"/>
              <a:t>Phonon: </a:t>
            </a:r>
            <a:r>
              <a:rPr kumimoji="0" lang="en-US" altLang="zh-CN" i="1" dirty="0" err="1" smtClean="0">
                <a:solidFill>
                  <a:srgbClr val="008000"/>
                </a:solidFill>
              </a:rPr>
              <a:t>T</a:t>
            </a:r>
            <a:r>
              <a:rPr kumimoji="0" lang="en-US" altLang="zh-CN" i="1" baseline="-25000" dirty="0" err="1" smtClean="0">
                <a:solidFill>
                  <a:srgbClr val="008000"/>
                </a:solidFill>
              </a:rPr>
              <a:t>q</a:t>
            </a:r>
            <a:r>
              <a:rPr kumimoji="0" lang="en-US" altLang="zh-CN" baseline="-25000" dirty="0" smtClean="0">
                <a:solidFill>
                  <a:srgbClr val="008000"/>
                </a:solidFill>
              </a:rPr>
              <a:t> </a:t>
            </a:r>
            <a:r>
              <a:rPr lang="en-US" altLang="zh-CN" dirty="0">
                <a:solidFill>
                  <a:srgbClr val="008000"/>
                </a:solidFill>
                <a:latin typeface="Times New Roman" charset="0"/>
              </a:rPr>
              <a:t>~</a:t>
            </a:r>
            <a:r>
              <a:rPr kumimoji="0" lang="en-US" altLang="zh-CN" dirty="0" smtClean="0">
                <a:solidFill>
                  <a:srgbClr val="008000"/>
                </a:solidFill>
                <a:latin typeface="Symbol" charset="0"/>
                <a:sym typeface="Symbol" charset="0"/>
              </a:rPr>
              <a:t> </a:t>
            </a:r>
            <a:r>
              <a:rPr kumimoji="0" lang="en-US" altLang="zh-CN" dirty="0" smtClean="0">
                <a:solidFill>
                  <a:srgbClr val="008000"/>
                </a:solidFill>
              </a:rPr>
              <a:t>10</a:t>
            </a:r>
            <a:r>
              <a:rPr kumimoji="0" lang="en-US" altLang="zh-CN" baseline="30000" dirty="0" smtClean="0">
                <a:solidFill>
                  <a:srgbClr val="008000"/>
                </a:solidFill>
              </a:rPr>
              <a:t>2</a:t>
            </a:r>
            <a:r>
              <a:rPr kumimoji="0" lang="en-US" altLang="zh-CN" dirty="0" smtClean="0">
                <a:solidFill>
                  <a:srgbClr val="008000"/>
                </a:solidFill>
              </a:rPr>
              <a:t>K</a:t>
            </a:r>
          </a:p>
          <a:p>
            <a:pPr>
              <a:lnSpc>
                <a:spcPct val="90000"/>
              </a:lnSpc>
              <a:spcAft>
                <a:spcPts val="1800"/>
              </a:spcAft>
              <a:defRPr/>
            </a:pPr>
            <a:r>
              <a:rPr kumimoji="0" lang="en-US" altLang="zh-CN" dirty="0" smtClean="0"/>
              <a:t>Liquid Helium: </a:t>
            </a:r>
            <a:r>
              <a:rPr kumimoji="0" lang="en-US" altLang="zh-CN" i="1" dirty="0" err="1" smtClean="0">
                <a:solidFill>
                  <a:srgbClr val="008000"/>
                </a:solidFill>
              </a:rPr>
              <a:t>T</a:t>
            </a:r>
            <a:r>
              <a:rPr kumimoji="0" lang="en-US" altLang="zh-CN" i="1" baseline="-25000" dirty="0" err="1" smtClean="0">
                <a:solidFill>
                  <a:srgbClr val="008000"/>
                </a:solidFill>
              </a:rPr>
              <a:t>q</a:t>
            </a:r>
            <a:r>
              <a:rPr kumimoji="0" lang="en-US" altLang="zh-CN" baseline="-25000" dirty="0" smtClean="0">
                <a:solidFill>
                  <a:srgbClr val="008000"/>
                </a:solidFill>
              </a:rPr>
              <a:t> </a:t>
            </a:r>
            <a:r>
              <a:rPr lang="en-US" altLang="zh-CN" dirty="0">
                <a:solidFill>
                  <a:srgbClr val="008000"/>
                </a:solidFill>
                <a:latin typeface="Times New Roman" charset="0"/>
              </a:rPr>
              <a:t>~</a:t>
            </a:r>
            <a:r>
              <a:rPr kumimoji="0" lang="en-US" altLang="zh-CN" dirty="0" smtClean="0">
                <a:solidFill>
                  <a:srgbClr val="008000"/>
                </a:solidFill>
                <a:latin typeface="Symbol" charset="0"/>
                <a:sym typeface="Symbol" charset="0"/>
              </a:rPr>
              <a:t> </a:t>
            </a:r>
            <a:r>
              <a:rPr kumimoji="0" lang="en-US" altLang="zh-CN" dirty="0" smtClean="0">
                <a:solidFill>
                  <a:srgbClr val="008000"/>
                </a:solidFill>
              </a:rPr>
              <a:t>1K</a:t>
            </a:r>
          </a:p>
          <a:p>
            <a:pPr>
              <a:lnSpc>
                <a:spcPct val="90000"/>
              </a:lnSpc>
              <a:spcAft>
                <a:spcPts val="1800"/>
              </a:spcAft>
              <a:defRPr/>
            </a:pPr>
            <a:r>
              <a:rPr kumimoji="0" lang="en-US" altLang="zh-CN" dirty="0" smtClean="0">
                <a:solidFill>
                  <a:srgbClr val="800000"/>
                </a:solidFill>
              </a:rPr>
              <a:t>Atomic gas: </a:t>
            </a:r>
            <a:r>
              <a:rPr kumimoji="0" lang="en-US" altLang="zh-CN" dirty="0" smtClean="0"/>
              <a:t>	</a:t>
            </a:r>
            <a:r>
              <a:rPr kumimoji="0" lang="en-US" altLang="zh-CN" i="1" dirty="0" err="1" smtClean="0">
                <a:solidFill>
                  <a:srgbClr val="800000"/>
                </a:solidFill>
              </a:rPr>
              <a:t>T</a:t>
            </a:r>
            <a:r>
              <a:rPr kumimoji="0" lang="en-US" altLang="zh-CN" i="1" baseline="-25000" dirty="0" err="1" smtClean="0">
                <a:solidFill>
                  <a:srgbClr val="800000"/>
                </a:solidFill>
              </a:rPr>
              <a:t>q</a:t>
            </a:r>
            <a:r>
              <a:rPr kumimoji="0" lang="en-US" altLang="zh-CN" baseline="-25000" dirty="0" smtClean="0">
                <a:solidFill>
                  <a:srgbClr val="800000"/>
                </a:solidFill>
              </a:rPr>
              <a:t> </a:t>
            </a:r>
            <a:r>
              <a:rPr lang="en-US" altLang="zh-CN" dirty="0">
                <a:solidFill>
                  <a:srgbClr val="800000"/>
                </a:solidFill>
                <a:latin typeface="Times New Roman" charset="0"/>
              </a:rPr>
              <a:t>~</a:t>
            </a:r>
            <a:r>
              <a:rPr kumimoji="0" lang="en-US" altLang="zh-CN" dirty="0" smtClean="0">
                <a:solidFill>
                  <a:srgbClr val="800000"/>
                </a:solidFill>
                <a:latin typeface="Symbol" charset="0"/>
                <a:sym typeface="Symbol" charset="0"/>
              </a:rPr>
              <a:t> </a:t>
            </a:r>
            <a:r>
              <a:rPr kumimoji="0" lang="en-US" altLang="zh-CN" dirty="0" smtClean="0">
                <a:solidFill>
                  <a:srgbClr val="800000"/>
                </a:solidFill>
              </a:rPr>
              <a:t>10</a:t>
            </a:r>
            <a:r>
              <a:rPr kumimoji="0" lang="en-US" altLang="zh-CN" baseline="30000" dirty="0" smtClean="0">
                <a:solidFill>
                  <a:srgbClr val="800000"/>
                </a:solidFill>
              </a:rPr>
              <a:t>-5</a:t>
            </a:r>
            <a:r>
              <a:rPr kumimoji="0" lang="en-US" altLang="zh-CN" dirty="0" smtClean="0">
                <a:solidFill>
                  <a:srgbClr val="800000"/>
                </a:solidFill>
              </a:rPr>
              <a:t>K</a:t>
            </a:r>
          </a:p>
        </p:txBody>
      </p:sp>
      <p:sp>
        <p:nvSpPr>
          <p:cNvPr id="397324" name="Rectangle 12"/>
          <p:cNvSpPr>
            <a:spLocks noChangeArrowheads="1"/>
          </p:cNvSpPr>
          <p:nvPr/>
        </p:nvSpPr>
        <p:spPr bwMode="auto">
          <a:xfrm>
            <a:off x="883853" y="1168876"/>
            <a:ext cx="3241055" cy="1107996"/>
          </a:xfrm>
          <a:prstGeom prst="rect">
            <a:avLst/>
          </a:prstGeom>
          <a:ln/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200" b="1" i="0" u="sng" dirty="0">
                <a:latin typeface="Times New Roman" charset="0"/>
              </a:rPr>
              <a:t>Quantum statistics</a:t>
            </a:r>
            <a:r>
              <a:rPr lang="en-US" altLang="zh-CN" sz="2200" b="1" i="0" dirty="0">
                <a:latin typeface="Times New Roman" charset="0"/>
              </a:rPr>
              <a:t> </a:t>
            </a:r>
            <a:endParaRPr lang="en-US" altLang="zh-CN" sz="2200" b="1" i="0" dirty="0" smtClean="0">
              <a:latin typeface="Times New Roman" charset="0"/>
            </a:endParaRPr>
          </a:p>
          <a:p>
            <a:pPr>
              <a:defRPr/>
            </a:pPr>
            <a:r>
              <a:rPr lang="en-US" altLang="zh-CN" sz="2200" i="0" dirty="0">
                <a:latin typeface="Times New Roman" charset="0"/>
              </a:rPr>
              <a:t>b</a:t>
            </a:r>
            <a:r>
              <a:rPr lang="en-US" altLang="zh-CN" sz="2200" i="0" dirty="0" smtClean="0">
                <a:latin typeface="Times New Roman" charset="0"/>
              </a:rPr>
              <a:t>ecomes important </a:t>
            </a:r>
            <a:r>
              <a:rPr lang="en-US" altLang="zh-CN" sz="2200" i="0" dirty="0">
                <a:latin typeface="Times New Roman" charset="0"/>
              </a:rPr>
              <a:t>when </a:t>
            </a:r>
            <a:endParaRPr lang="en-US" altLang="zh-CN" sz="2200" i="0" dirty="0" smtClean="0">
              <a:latin typeface="Times New Roman" charset="0"/>
            </a:endParaRPr>
          </a:p>
          <a:p>
            <a:pPr>
              <a:defRPr/>
            </a:pPr>
            <a:r>
              <a:rPr lang="en-US" altLang="zh-CN" sz="2200" dirty="0" err="1" smtClean="0">
                <a:latin typeface="Symbol" charset="0"/>
                <a:sym typeface="Symbol" charset="0"/>
              </a:rPr>
              <a:t>λ</a:t>
            </a:r>
            <a:r>
              <a:rPr lang="en-US" altLang="zh-CN" sz="2200" i="0" baseline="-25000" dirty="0" err="1" smtClean="0">
                <a:latin typeface="Times New Roman" charset="0"/>
                <a:sym typeface="Symbol" charset="0"/>
              </a:rPr>
              <a:t>dB</a:t>
            </a:r>
            <a:r>
              <a:rPr lang="en-US" altLang="zh-CN" sz="2200" i="0" baseline="-25000" dirty="0" smtClean="0">
                <a:latin typeface="Times New Roman" charset="0"/>
                <a:sym typeface="Symbol" charset="0"/>
              </a:rPr>
              <a:t> </a:t>
            </a:r>
            <a:r>
              <a:rPr lang="en-US" altLang="zh-CN" sz="2200" i="0" dirty="0" smtClean="0">
                <a:latin typeface="Times New Roman" charset="0"/>
              </a:rPr>
              <a:t>~ interatomic </a:t>
            </a:r>
            <a:r>
              <a:rPr lang="en-US" altLang="zh-CN" sz="2200" i="0" dirty="0">
                <a:latin typeface="Times New Roman" charset="0"/>
              </a:rPr>
              <a:t>spacing.</a:t>
            </a:r>
          </a:p>
        </p:txBody>
      </p:sp>
    </p:spTree>
    <p:extLst>
      <p:ext uri="{BB962C8B-B14F-4D97-AF65-F5344CB8AC3E}">
        <p14:creationId xmlns:p14="http://schemas.microsoft.com/office/powerpoint/2010/main" val="2186904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7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97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97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97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97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7323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CN" smtClean="0"/>
              <a:t>Quantum dilute gas</a:t>
            </a:r>
          </a:p>
        </p:txBody>
      </p:sp>
      <p:pic>
        <p:nvPicPr>
          <p:cNvPr id="5232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1" r="4948"/>
          <a:stretch>
            <a:fillRect/>
          </a:stretch>
        </p:blipFill>
        <p:spPr bwMode="auto">
          <a:xfrm>
            <a:off x="4556125" y="2632075"/>
            <a:ext cx="50419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23270" name="Text Box 6"/>
          <p:cNvSpPr txBox="1">
            <a:spLocks noChangeArrowheads="1"/>
          </p:cNvSpPr>
          <p:nvPr/>
        </p:nvSpPr>
        <p:spPr bwMode="auto">
          <a:xfrm>
            <a:off x="642938" y="896938"/>
            <a:ext cx="8764587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200" i="0">
                <a:solidFill>
                  <a:srgbClr val="0000FF"/>
                </a:solidFill>
                <a:latin typeface="Times New Roman" charset="0"/>
              </a:rPr>
              <a:t>For a long time, it was thought that quantum degenerate gas is impossible …</a:t>
            </a:r>
          </a:p>
        </p:txBody>
      </p:sp>
      <p:sp>
        <p:nvSpPr>
          <p:cNvPr id="523272" name="Rectangle 8"/>
          <p:cNvSpPr>
            <a:spLocks noChangeArrowheads="1"/>
          </p:cNvSpPr>
          <p:nvPr/>
        </p:nvSpPr>
        <p:spPr bwMode="auto">
          <a:xfrm>
            <a:off x="812800" y="2852738"/>
            <a:ext cx="3348038" cy="306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0000"/>
              </a:buClr>
              <a:buFont typeface="Wingdings" charset="0"/>
              <a:buChar char="þ"/>
              <a:defRPr/>
            </a:pPr>
            <a:r>
              <a:rPr lang="en-US" altLang="zh-CN" sz="2200" i="0">
                <a:latin typeface="Times New Roman" charset="0"/>
                <a:ea typeface="楷体_GB2312" charset="0"/>
                <a:cs typeface="楷体_GB2312" charset="0"/>
              </a:rPr>
              <a:t>Density of dilute atomic gas </a:t>
            </a:r>
            <a:r>
              <a:rPr lang="en-US" altLang="zh-CN" sz="2200" i="0">
                <a:solidFill>
                  <a:srgbClr val="3366CC"/>
                </a:solidFill>
                <a:latin typeface="Times New Roman" charset="0"/>
                <a:ea typeface="楷体_GB2312" charset="0"/>
                <a:cs typeface="楷体_GB2312" charset="0"/>
              </a:rPr>
              <a:t>10</a:t>
            </a:r>
            <a:r>
              <a:rPr lang="en-US" altLang="zh-CN" sz="2200" i="0" baseline="30000">
                <a:solidFill>
                  <a:srgbClr val="3366CC"/>
                </a:solidFill>
                <a:latin typeface="Times New Roman" charset="0"/>
                <a:ea typeface="楷体_GB2312" charset="0"/>
                <a:cs typeface="楷体_GB2312" charset="0"/>
              </a:rPr>
              <a:t>13</a:t>
            </a:r>
            <a:r>
              <a:rPr lang="en-US" altLang="zh-CN" sz="2200" i="0">
                <a:solidFill>
                  <a:srgbClr val="3366CC"/>
                </a:solidFill>
                <a:latin typeface="Times New Roman" charset="0"/>
                <a:ea typeface="楷体_GB2312" charset="0"/>
                <a:cs typeface="楷体_GB2312" charset="0"/>
              </a:rPr>
              <a:t>-10</a:t>
            </a:r>
            <a:r>
              <a:rPr lang="en-US" altLang="zh-CN" sz="2200" i="0" baseline="30000">
                <a:solidFill>
                  <a:srgbClr val="3366CC"/>
                </a:solidFill>
                <a:latin typeface="Times New Roman" charset="0"/>
                <a:ea typeface="楷体_GB2312" charset="0"/>
                <a:cs typeface="楷体_GB2312" charset="0"/>
              </a:rPr>
              <a:t>15</a:t>
            </a:r>
            <a:r>
              <a:rPr lang="en-US" altLang="zh-CN" sz="2200" i="0">
                <a:solidFill>
                  <a:srgbClr val="3366CC"/>
                </a:solidFill>
                <a:latin typeface="Times New Roman" charset="0"/>
                <a:ea typeface="楷体_GB2312" charset="0"/>
                <a:cs typeface="楷体_GB2312" charset="0"/>
              </a:rPr>
              <a:t>cm</a:t>
            </a:r>
            <a:r>
              <a:rPr lang="en-US" altLang="zh-CN" sz="2200" i="0" baseline="30000">
                <a:solidFill>
                  <a:srgbClr val="3366CC"/>
                </a:solidFill>
                <a:latin typeface="Times New Roman" charset="0"/>
                <a:ea typeface="楷体_GB2312" charset="0"/>
                <a:cs typeface="楷体_GB2312" charset="0"/>
              </a:rPr>
              <a:t>-3</a:t>
            </a:r>
            <a:r>
              <a:rPr lang="en-US" altLang="zh-CN" sz="2200" i="0">
                <a:latin typeface="Times New Roman" charset="0"/>
                <a:ea typeface="楷体_GB2312" charset="0"/>
                <a:cs typeface="楷体_GB2312" charset="0"/>
              </a:rPr>
              <a:t> as compared to the density of molecules in air </a:t>
            </a:r>
            <a:r>
              <a:rPr lang="en-US" altLang="zh-CN" sz="2200" i="0">
                <a:solidFill>
                  <a:srgbClr val="3366CC"/>
                </a:solidFill>
                <a:latin typeface="Times New Roman" charset="0"/>
                <a:ea typeface="楷体_GB2312" charset="0"/>
                <a:cs typeface="楷体_GB2312" charset="0"/>
              </a:rPr>
              <a:t>10</a:t>
            </a:r>
            <a:r>
              <a:rPr lang="en-US" altLang="zh-CN" sz="2200" i="0" baseline="30000">
                <a:solidFill>
                  <a:srgbClr val="3366CC"/>
                </a:solidFill>
                <a:latin typeface="Times New Roman" charset="0"/>
                <a:ea typeface="楷体_GB2312" charset="0"/>
                <a:cs typeface="楷体_GB2312" charset="0"/>
              </a:rPr>
              <a:t>19</a:t>
            </a:r>
            <a:r>
              <a:rPr lang="en-US" altLang="zh-CN" sz="2200" i="0">
                <a:solidFill>
                  <a:srgbClr val="3366CC"/>
                </a:solidFill>
                <a:latin typeface="Times New Roman" charset="0"/>
                <a:ea typeface="楷体_GB2312" charset="0"/>
                <a:cs typeface="楷体_GB2312" charset="0"/>
              </a:rPr>
              <a:t>cm</a:t>
            </a:r>
            <a:r>
              <a:rPr lang="en-US" altLang="zh-CN" sz="2200" i="0" baseline="30000">
                <a:solidFill>
                  <a:srgbClr val="3366CC"/>
                </a:solidFill>
                <a:latin typeface="Times New Roman" charset="0"/>
                <a:ea typeface="楷体_GB2312" charset="0"/>
                <a:cs typeface="楷体_GB2312" charset="0"/>
              </a:rPr>
              <a:t>-3</a:t>
            </a:r>
            <a:r>
              <a:rPr lang="en-US" altLang="zh-CN" sz="2200" i="0">
                <a:latin typeface="Times New Roman" charset="0"/>
                <a:ea typeface="楷体_GB2312" charset="0"/>
                <a:cs typeface="楷体_GB2312" charset="0"/>
              </a:rPr>
              <a:t>.</a:t>
            </a:r>
          </a:p>
          <a:p>
            <a:pPr marL="342900" indent="-342900">
              <a:spcBef>
                <a:spcPct val="20000"/>
              </a:spcBef>
              <a:buClr>
                <a:srgbClr val="FF0000"/>
              </a:buClr>
              <a:buFont typeface="Wingdings" charset="0"/>
              <a:buChar char="þ"/>
              <a:defRPr/>
            </a:pPr>
            <a:r>
              <a:rPr lang="en-US" altLang="zh-CN" sz="2200" i="0">
                <a:latin typeface="Times New Roman" charset="0"/>
                <a:ea typeface="楷体_GB2312" charset="0"/>
                <a:cs typeface="楷体_GB2312" charset="0"/>
              </a:rPr>
              <a:t>Diluteness of the quantum gas guarantees its (meta)stability.</a:t>
            </a:r>
          </a:p>
        </p:txBody>
      </p:sp>
      <p:sp>
        <p:nvSpPr>
          <p:cNvPr id="523273" name="Rectangle 9"/>
          <p:cNvSpPr>
            <a:spLocks noChangeArrowheads="1"/>
          </p:cNvSpPr>
          <p:nvPr/>
        </p:nvSpPr>
        <p:spPr bwMode="auto">
          <a:xfrm>
            <a:off x="668338" y="1341438"/>
            <a:ext cx="8713787" cy="1096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200" i="0">
                <a:latin typeface="Times New Roman" charset="0"/>
              </a:rPr>
              <a:t>Search for gaseous BEC started in spin-polarized hydrogen, first succeeded in alkali atomic vapors in 1995. First quantum degenerate Fermi gas realized in 1999. Superfluid Fermi gas in 2003.</a:t>
            </a:r>
          </a:p>
        </p:txBody>
      </p:sp>
    </p:spTree>
    <p:extLst>
      <p:ext uri="{BB962C8B-B14F-4D97-AF65-F5344CB8AC3E}">
        <p14:creationId xmlns:p14="http://schemas.microsoft.com/office/powerpoint/2010/main" val="3007597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23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23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23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3272" grpId="0"/>
      <p:bldP spid="52327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Arrow Connector 24"/>
          <p:cNvCxnSpPr>
            <a:cxnSpLocks noChangeShapeType="1"/>
          </p:cNvCxnSpPr>
          <p:nvPr/>
        </p:nvCxnSpPr>
        <p:spPr bwMode="auto">
          <a:xfrm>
            <a:off x="519113" y="5548313"/>
            <a:ext cx="8229600" cy="1587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65539" name="Picture 54" descr="bo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988" y="1784350"/>
            <a:ext cx="863600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0" name="TextBox 42"/>
          <p:cNvSpPr txBox="1">
            <a:spLocks noChangeArrowheads="1"/>
          </p:cNvSpPr>
          <p:nvPr/>
        </p:nvSpPr>
        <p:spPr bwMode="auto">
          <a:xfrm>
            <a:off x="1260475" y="5778500"/>
            <a:ext cx="7016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 sz="2400" i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defTabSz="457200"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defTabSz="457200"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defTabSz="457200"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defTabSz="457200"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r>
              <a:rPr lang="en-US" altLang="zh-CN" sz="1800" b="1" i="0">
                <a:latin typeface="Calibri" charset="0"/>
                <a:ea typeface="MS PGothic" charset="0"/>
                <a:cs typeface="MS PGothic" charset="0"/>
              </a:rPr>
              <a:t>1924</a:t>
            </a:r>
          </a:p>
        </p:txBody>
      </p:sp>
      <p:sp>
        <p:nvSpPr>
          <p:cNvPr id="36" name="Isosceles Triangle 35"/>
          <p:cNvSpPr>
            <a:spLocks noChangeArrowheads="1"/>
          </p:cNvSpPr>
          <p:nvPr/>
        </p:nvSpPr>
        <p:spPr bwMode="auto">
          <a:xfrm>
            <a:off x="1493838" y="5562600"/>
            <a:ext cx="330200" cy="22860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i="0">
              <a:solidFill>
                <a:srgbClr val="FFFFFF"/>
              </a:solidFill>
              <a:latin typeface="Calibri" pitchFamily="34" charset="0"/>
              <a:ea typeface="MS PGothic" pitchFamily="34" charset="-128"/>
              <a:cs typeface="+mn-cs"/>
            </a:endParaRPr>
          </a:p>
        </p:txBody>
      </p:sp>
      <p:pic>
        <p:nvPicPr>
          <p:cNvPr id="65542" name="Picture 55" descr="Eie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700" y="2813050"/>
            <a:ext cx="877888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Isosceles Triangle 43"/>
          <p:cNvSpPr>
            <a:spLocks noChangeArrowheads="1"/>
          </p:cNvSpPr>
          <p:nvPr/>
        </p:nvSpPr>
        <p:spPr bwMode="auto">
          <a:xfrm>
            <a:off x="3444875" y="5562600"/>
            <a:ext cx="330200" cy="22860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i="0">
              <a:solidFill>
                <a:srgbClr val="FFFFFF"/>
              </a:solidFill>
              <a:latin typeface="Calibri" pitchFamily="34" charset="0"/>
              <a:ea typeface="MS PGothic" pitchFamily="34" charset="-128"/>
              <a:cs typeface="+mn-cs"/>
            </a:endParaRPr>
          </a:p>
        </p:txBody>
      </p:sp>
      <p:sp>
        <p:nvSpPr>
          <p:cNvPr id="65544" name="TextBox 44"/>
          <p:cNvSpPr txBox="1">
            <a:spLocks noChangeArrowheads="1"/>
          </p:cNvSpPr>
          <p:nvPr/>
        </p:nvSpPr>
        <p:spPr bwMode="auto">
          <a:xfrm>
            <a:off x="3211513" y="5778500"/>
            <a:ext cx="7794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 sz="2400" i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defTabSz="457200"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defTabSz="457200"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defTabSz="457200"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defTabSz="457200"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r>
              <a:rPr lang="en-US" altLang="zh-CN" sz="1800" b="1" i="0">
                <a:latin typeface="Calibri" charset="0"/>
                <a:ea typeface="MS PGothic" charset="0"/>
                <a:cs typeface="MS PGothic" charset="0"/>
              </a:rPr>
              <a:t>1987</a:t>
            </a:r>
          </a:p>
        </p:txBody>
      </p:sp>
      <p:sp>
        <p:nvSpPr>
          <p:cNvPr id="65545" name="TextBox 39"/>
          <p:cNvSpPr txBox="1">
            <a:spLocks noChangeArrowheads="1"/>
          </p:cNvSpPr>
          <p:nvPr/>
        </p:nvSpPr>
        <p:spPr bwMode="auto">
          <a:xfrm>
            <a:off x="5318125" y="5778500"/>
            <a:ext cx="7016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 sz="2400" i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defTabSz="457200"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defTabSz="457200"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defTabSz="457200"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defTabSz="457200"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r>
              <a:rPr lang="en-US" altLang="zh-CN" sz="1800" b="1" i="0">
                <a:latin typeface="Calibri" charset="0"/>
                <a:ea typeface="MS PGothic" charset="0"/>
                <a:cs typeface="MS PGothic" charset="0"/>
              </a:rPr>
              <a:t>1995</a:t>
            </a:r>
          </a:p>
        </p:txBody>
      </p:sp>
      <p:sp>
        <p:nvSpPr>
          <p:cNvPr id="39" name="Isosceles Triangle 38"/>
          <p:cNvSpPr>
            <a:spLocks noChangeArrowheads="1"/>
          </p:cNvSpPr>
          <p:nvPr/>
        </p:nvSpPr>
        <p:spPr bwMode="auto">
          <a:xfrm>
            <a:off x="5473700" y="5562600"/>
            <a:ext cx="330200" cy="22860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i="0">
              <a:solidFill>
                <a:srgbClr val="FFFFFF"/>
              </a:solidFill>
              <a:latin typeface="Calibri" pitchFamily="34" charset="0"/>
              <a:ea typeface="MS PGothic" pitchFamily="34" charset="-128"/>
              <a:cs typeface="+mn-cs"/>
            </a:endParaRPr>
          </a:p>
        </p:txBody>
      </p:sp>
      <p:sp>
        <p:nvSpPr>
          <p:cNvPr id="65547" name="TextBox 39"/>
          <p:cNvSpPr txBox="1">
            <a:spLocks noChangeArrowheads="1"/>
          </p:cNvSpPr>
          <p:nvPr/>
        </p:nvSpPr>
        <p:spPr bwMode="auto">
          <a:xfrm>
            <a:off x="7889875" y="5778500"/>
            <a:ext cx="7016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 sz="2400" i="1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defTabSz="457200"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defTabSz="457200"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defTabSz="457200"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defTabSz="457200"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r>
              <a:rPr lang="en-US" altLang="zh-CN" sz="1800" b="1" i="0">
                <a:latin typeface="Calibri" charset="0"/>
                <a:ea typeface="MS PGothic" charset="0"/>
                <a:cs typeface="MS PGothic" charset="0"/>
              </a:rPr>
              <a:t>1999</a:t>
            </a:r>
          </a:p>
        </p:txBody>
      </p:sp>
      <p:sp>
        <p:nvSpPr>
          <p:cNvPr id="47" name="Isosceles Triangle 38"/>
          <p:cNvSpPr>
            <a:spLocks noChangeArrowheads="1"/>
          </p:cNvSpPr>
          <p:nvPr/>
        </p:nvSpPr>
        <p:spPr bwMode="auto">
          <a:xfrm>
            <a:off x="8047038" y="5562600"/>
            <a:ext cx="330200" cy="22860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i="0">
              <a:solidFill>
                <a:srgbClr val="FFFFFF"/>
              </a:solidFill>
              <a:latin typeface="Calibri" pitchFamily="34" charset="0"/>
              <a:ea typeface="MS PGothic" pitchFamily="34" charset="-128"/>
              <a:cs typeface="+mn-cs"/>
            </a:endParaRPr>
          </a:p>
        </p:txBody>
      </p:sp>
      <p:pic>
        <p:nvPicPr>
          <p:cNvPr id="65549" name="Picture 45" descr="Deborah Ji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713" y="1670050"/>
            <a:ext cx="1423987" cy="116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50" name="Picture 4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713" y="3111500"/>
            <a:ext cx="1397000" cy="102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65551" name="Picture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238" y="4187825"/>
            <a:ext cx="881062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52" name="Picture 6" descr="steve chu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888" y="1670050"/>
            <a:ext cx="885825" cy="115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53" name="Picture 7" descr="cohen-tannoudji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025" y="2824163"/>
            <a:ext cx="84137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54" name="Picture 13" descr="Bill Phillips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888" y="2813050"/>
            <a:ext cx="846137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55" name="Picture 15" descr="Nobel-Medaille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36" b="11836"/>
          <a:stretch>
            <a:fillRect/>
          </a:stretch>
        </p:blipFill>
        <p:spPr bwMode="auto">
          <a:xfrm>
            <a:off x="3917950" y="1931988"/>
            <a:ext cx="604838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56" name="Picture 3" descr="Eric Cornell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738" y="2130425"/>
            <a:ext cx="847725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57" name="Picture 4" descr="Wolfgang Ketterl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5063" y="1628775"/>
            <a:ext cx="841375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58" name="Picture 5" descr="Carl Wieman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825" y="2732088"/>
            <a:ext cx="855663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59" name="Picture 12" descr="Nobel-Medaille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36" b="11836"/>
          <a:stretch>
            <a:fillRect/>
          </a:stretch>
        </p:blipFill>
        <p:spPr bwMode="auto">
          <a:xfrm>
            <a:off x="5921375" y="3289300"/>
            <a:ext cx="552450" cy="50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60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6363" y="4221163"/>
            <a:ext cx="898525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61" name="Picture 8" descr="http://t1.gstatic.com/images?q=tbn:ANd9GcR2jmbN-UxwP2byGhSMqpZB6n30HcRJ0cjJXDRP5cav-YLjBz4-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7763" y="4329113"/>
            <a:ext cx="1568450" cy="100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62" name="Rectangle 18"/>
          <p:cNvSpPr>
            <a:spLocks noChangeArrowheads="1"/>
          </p:cNvSpPr>
          <p:nvPr/>
        </p:nvSpPr>
        <p:spPr bwMode="auto">
          <a:xfrm>
            <a:off x="4833938" y="982663"/>
            <a:ext cx="16398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i="0">
                <a:solidFill>
                  <a:srgbClr val="3333FF"/>
                </a:solidFill>
                <a:latin typeface="黑体" charset="0"/>
                <a:ea typeface="黑体" charset="0"/>
                <a:cs typeface="黑体" charset="0"/>
              </a:rPr>
              <a:t>玻色</a:t>
            </a:r>
            <a:r>
              <a:rPr lang="en-US" altLang="zh-CN" i="0">
                <a:solidFill>
                  <a:srgbClr val="3333FF"/>
                </a:solidFill>
                <a:latin typeface="黑体" charset="0"/>
                <a:ea typeface="黑体" charset="0"/>
                <a:cs typeface="黑体" charset="0"/>
              </a:rPr>
              <a:t>-</a:t>
            </a:r>
            <a:r>
              <a:rPr lang="zh-CN" altLang="en-US" i="0">
                <a:solidFill>
                  <a:srgbClr val="3333FF"/>
                </a:solidFill>
                <a:latin typeface="黑体" charset="0"/>
                <a:ea typeface="黑体" charset="0"/>
                <a:cs typeface="黑体" charset="0"/>
              </a:rPr>
              <a:t>爱因斯坦凝聚实现</a:t>
            </a:r>
          </a:p>
        </p:txBody>
      </p:sp>
      <p:sp>
        <p:nvSpPr>
          <p:cNvPr id="65563" name="Rectangle 18"/>
          <p:cNvSpPr>
            <a:spLocks noChangeArrowheads="1"/>
          </p:cNvSpPr>
          <p:nvPr/>
        </p:nvSpPr>
        <p:spPr bwMode="auto">
          <a:xfrm>
            <a:off x="2868613" y="1223963"/>
            <a:ext cx="1308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i="0">
                <a:solidFill>
                  <a:srgbClr val="3333FF"/>
                </a:solidFill>
                <a:latin typeface="黑体" charset="0"/>
                <a:ea typeface="黑体" charset="0"/>
                <a:cs typeface="黑体" charset="0"/>
              </a:rPr>
              <a:t>激光冷却</a:t>
            </a:r>
          </a:p>
        </p:txBody>
      </p:sp>
      <p:sp>
        <p:nvSpPr>
          <p:cNvPr id="65564" name="Rectangle 18"/>
          <p:cNvSpPr>
            <a:spLocks noChangeArrowheads="1"/>
          </p:cNvSpPr>
          <p:nvPr/>
        </p:nvSpPr>
        <p:spPr bwMode="auto">
          <a:xfrm>
            <a:off x="879475" y="1076325"/>
            <a:ext cx="16557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i="0">
                <a:solidFill>
                  <a:srgbClr val="3333FF"/>
                </a:solidFill>
                <a:latin typeface="黑体" charset="0"/>
                <a:ea typeface="黑体" charset="0"/>
                <a:cs typeface="黑体" charset="0"/>
              </a:rPr>
              <a:t>玻色</a:t>
            </a:r>
            <a:r>
              <a:rPr lang="en-US" altLang="zh-CN" i="0">
                <a:solidFill>
                  <a:srgbClr val="3333FF"/>
                </a:solidFill>
                <a:latin typeface="黑体" charset="0"/>
                <a:ea typeface="黑体" charset="0"/>
                <a:cs typeface="黑体" charset="0"/>
              </a:rPr>
              <a:t>-</a:t>
            </a:r>
            <a:r>
              <a:rPr lang="zh-CN" altLang="en-US" i="0">
                <a:solidFill>
                  <a:srgbClr val="3333FF"/>
                </a:solidFill>
                <a:latin typeface="黑体" charset="0"/>
                <a:ea typeface="黑体" charset="0"/>
                <a:cs typeface="黑体" charset="0"/>
              </a:rPr>
              <a:t>爱因斯坦凝聚预言</a:t>
            </a:r>
          </a:p>
        </p:txBody>
      </p:sp>
      <p:sp>
        <p:nvSpPr>
          <p:cNvPr id="65565" name="Rectangle 18"/>
          <p:cNvSpPr>
            <a:spLocks noChangeArrowheads="1"/>
          </p:cNvSpPr>
          <p:nvPr/>
        </p:nvSpPr>
        <p:spPr bwMode="auto">
          <a:xfrm>
            <a:off x="7351713" y="1120775"/>
            <a:ext cx="1397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i="0">
                <a:solidFill>
                  <a:srgbClr val="3333FF"/>
                </a:solidFill>
                <a:latin typeface="黑体" charset="0"/>
                <a:ea typeface="黑体" charset="0"/>
                <a:cs typeface="黑体" charset="0"/>
              </a:rPr>
              <a:t>费米简并</a:t>
            </a:r>
          </a:p>
        </p:txBody>
      </p:sp>
      <p:pic>
        <p:nvPicPr>
          <p:cNvPr id="65566" name="Picture 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4294188"/>
            <a:ext cx="138588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3" name="Text Box 25"/>
          <p:cNvSpPr txBox="1">
            <a:spLocks noChangeArrowheads="1"/>
          </p:cNvSpPr>
          <p:nvPr/>
        </p:nvSpPr>
        <p:spPr bwMode="auto">
          <a:xfrm>
            <a:off x="1803400" y="328613"/>
            <a:ext cx="6169025" cy="647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i="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新魏" pitchFamily="2" charset="-122"/>
                <a:ea typeface="隶书" pitchFamily="49" charset="-122"/>
                <a:cs typeface="Tahoma" pitchFamily="34" charset="0"/>
              </a:rPr>
              <a:t>超冷原子研究的经典里程碑</a:t>
            </a:r>
          </a:p>
        </p:txBody>
      </p:sp>
      <p:sp>
        <p:nvSpPr>
          <p:cNvPr id="2" name="灯片编号占位符 1"/>
          <p:cNvSpPr txBox="1">
            <a:spLocks noGrp="1"/>
          </p:cNvSpPr>
          <p:nvPr/>
        </p:nvSpPr>
        <p:spPr>
          <a:xfrm>
            <a:off x="7099300" y="6356350"/>
            <a:ext cx="23114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DA7E7E8-7265-DE44-A17C-DC01167C8F42}" type="slidenum">
              <a:rPr lang="zh-CN" altLang="en-US" sz="1200" i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7</a:t>
            </a:fld>
            <a:endParaRPr lang="zh-CN" altLang="en-US" sz="1200" i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077847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zh-CN">
                <a:latin typeface="Garamond" charset="0"/>
                <a:ea typeface="楷体_GB2312" charset="0"/>
                <a:cs typeface="楷体_GB2312" charset="0"/>
              </a:rPr>
              <a:t>Laser cooling: demonstrated species</a:t>
            </a:r>
          </a:p>
        </p:txBody>
      </p:sp>
      <p:pic>
        <p:nvPicPr>
          <p:cNvPr id="6042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1052513"/>
            <a:ext cx="8040688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1" name="Oval 4"/>
          <p:cNvSpPr>
            <a:spLocks noChangeArrowheads="1"/>
          </p:cNvSpPr>
          <p:nvPr/>
        </p:nvSpPr>
        <p:spPr bwMode="auto">
          <a:xfrm>
            <a:off x="1604963" y="2132013"/>
            <a:ext cx="360362" cy="360362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i="0"/>
          </a:p>
        </p:txBody>
      </p:sp>
      <p:sp>
        <p:nvSpPr>
          <p:cNvPr id="60422" name="Oval 5"/>
          <p:cNvSpPr>
            <a:spLocks noChangeArrowheads="1"/>
          </p:cNvSpPr>
          <p:nvPr/>
        </p:nvSpPr>
        <p:spPr bwMode="auto">
          <a:xfrm>
            <a:off x="1604963" y="2636838"/>
            <a:ext cx="360362" cy="360362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i="0"/>
          </a:p>
        </p:txBody>
      </p:sp>
      <p:sp>
        <p:nvSpPr>
          <p:cNvPr id="60423" name="Oval 6"/>
          <p:cNvSpPr>
            <a:spLocks noChangeArrowheads="1"/>
          </p:cNvSpPr>
          <p:nvPr/>
        </p:nvSpPr>
        <p:spPr bwMode="auto">
          <a:xfrm>
            <a:off x="1604963" y="3140075"/>
            <a:ext cx="360362" cy="360363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i="0"/>
          </a:p>
        </p:txBody>
      </p:sp>
      <p:sp>
        <p:nvSpPr>
          <p:cNvPr id="60424" name="Oval 7"/>
          <p:cNvSpPr>
            <a:spLocks noChangeArrowheads="1"/>
          </p:cNvSpPr>
          <p:nvPr/>
        </p:nvSpPr>
        <p:spPr bwMode="auto">
          <a:xfrm>
            <a:off x="1604963" y="3644900"/>
            <a:ext cx="360362" cy="360363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i="0"/>
          </a:p>
        </p:txBody>
      </p:sp>
      <p:sp>
        <p:nvSpPr>
          <p:cNvPr id="60425" name="Oval 8"/>
          <p:cNvSpPr>
            <a:spLocks noChangeArrowheads="1"/>
          </p:cNvSpPr>
          <p:nvPr/>
        </p:nvSpPr>
        <p:spPr bwMode="auto">
          <a:xfrm>
            <a:off x="1604963" y="4148138"/>
            <a:ext cx="360362" cy="360362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i="0"/>
          </a:p>
        </p:txBody>
      </p:sp>
      <p:sp>
        <p:nvSpPr>
          <p:cNvPr id="60426" name="Oval 9"/>
          <p:cNvSpPr>
            <a:spLocks noChangeArrowheads="1"/>
          </p:cNvSpPr>
          <p:nvPr/>
        </p:nvSpPr>
        <p:spPr bwMode="auto">
          <a:xfrm>
            <a:off x="1604963" y="4652963"/>
            <a:ext cx="360362" cy="360362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i="0"/>
          </a:p>
        </p:txBody>
      </p:sp>
      <p:sp>
        <p:nvSpPr>
          <p:cNvPr id="60427" name="Oval 10"/>
          <p:cNvSpPr>
            <a:spLocks noChangeArrowheads="1"/>
          </p:cNvSpPr>
          <p:nvPr/>
        </p:nvSpPr>
        <p:spPr bwMode="auto">
          <a:xfrm>
            <a:off x="1965325" y="2636838"/>
            <a:ext cx="360363" cy="358775"/>
          </a:xfrm>
          <a:prstGeom prst="ellipse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i="0"/>
          </a:p>
        </p:txBody>
      </p:sp>
      <p:sp>
        <p:nvSpPr>
          <p:cNvPr id="60428" name="Oval 11"/>
          <p:cNvSpPr>
            <a:spLocks noChangeArrowheads="1"/>
          </p:cNvSpPr>
          <p:nvPr/>
        </p:nvSpPr>
        <p:spPr bwMode="auto">
          <a:xfrm>
            <a:off x="1965325" y="3141663"/>
            <a:ext cx="360363" cy="358775"/>
          </a:xfrm>
          <a:prstGeom prst="ellipse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i="0"/>
          </a:p>
        </p:txBody>
      </p:sp>
      <p:sp>
        <p:nvSpPr>
          <p:cNvPr id="60429" name="Oval 12"/>
          <p:cNvSpPr>
            <a:spLocks noChangeArrowheads="1"/>
          </p:cNvSpPr>
          <p:nvPr/>
        </p:nvSpPr>
        <p:spPr bwMode="auto">
          <a:xfrm>
            <a:off x="1965325" y="3646488"/>
            <a:ext cx="360363" cy="358775"/>
          </a:xfrm>
          <a:prstGeom prst="ellipse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i="0"/>
          </a:p>
        </p:txBody>
      </p:sp>
      <p:sp>
        <p:nvSpPr>
          <p:cNvPr id="60430" name="Oval 13"/>
          <p:cNvSpPr>
            <a:spLocks noChangeArrowheads="1"/>
          </p:cNvSpPr>
          <p:nvPr/>
        </p:nvSpPr>
        <p:spPr bwMode="auto">
          <a:xfrm>
            <a:off x="1965325" y="4149725"/>
            <a:ext cx="360363" cy="358775"/>
          </a:xfrm>
          <a:prstGeom prst="ellipse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i="0"/>
          </a:p>
        </p:txBody>
      </p:sp>
      <p:sp>
        <p:nvSpPr>
          <p:cNvPr id="60431" name="Oval 14"/>
          <p:cNvSpPr>
            <a:spLocks noChangeArrowheads="1"/>
          </p:cNvSpPr>
          <p:nvPr/>
        </p:nvSpPr>
        <p:spPr bwMode="auto">
          <a:xfrm>
            <a:off x="7940675" y="5229225"/>
            <a:ext cx="360363" cy="358775"/>
          </a:xfrm>
          <a:prstGeom prst="ellipse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i="0"/>
          </a:p>
        </p:txBody>
      </p:sp>
      <p:sp>
        <p:nvSpPr>
          <p:cNvPr id="60432" name="Oval 15"/>
          <p:cNvSpPr>
            <a:spLocks noChangeArrowheads="1"/>
          </p:cNvSpPr>
          <p:nvPr/>
        </p:nvSpPr>
        <p:spPr bwMode="auto">
          <a:xfrm>
            <a:off x="5132388" y="5229225"/>
            <a:ext cx="360362" cy="358775"/>
          </a:xfrm>
          <a:prstGeom prst="ellipse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i="0"/>
          </a:p>
        </p:txBody>
      </p:sp>
      <p:sp>
        <p:nvSpPr>
          <p:cNvPr id="60433" name="Oval 16"/>
          <p:cNvSpPr>
            <a:spLocks noChangeArrowheads="1"/>
          </p:cNvSpPr>
          <p:nvPr/>
        </p:nvSpPr>
        <p:spPr bwMode="auto">
          <a:xfrm>
            <a:off x="3548063" y="3070225"/>
            <a:ext cx="360362" cy="358775"/>
          </a:xfrm>
          <a:prstGeom prst="ellipse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i="0"/>
          </a:p>
        </p:txBody>
      </p:sp>
      <p:sp>
        <p:nvSpPr>
          <p:cNvPr id="60434" name="Oval 17"/>
          <p:cNvSpPr>
            <a:spLocks noChangeArrowheads="1"/>
          </p:cNvSpPr>
          <p:nvPr/>
        </p:nvSpPr>
        <p:spPr bwMode="auto">
          <a:xfrm>
            <a:off x="8301038" y="1628775"/>
            <a:ext cx="395287" cy="431800"/>
          </a:xfrm>
          <a:prstGeom prst="ellipse">
            <a:avLst/>
          </a:prstGeom>
          <a:noFill/>
          <a:ln w="25400">
            <a:solidFill>
              <a:srgbClr val="33CC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i="0"/>
          </a:p>
        </p:txBody>
      </p:sp>
      <p:sp>
        <p:nvSpPr>
          <p:cNvPr id="60435" name="Oval 18"/>
          <p:cNvSpPr>
            <a:spLocks noChangeArrowheads="1"/>
          </p:cNvSpPr>
          <p:nvPr/>
        </p:nvSpPr>
        <p:spPr bwMode="auto">
          <a:xfrm>
            <a:off x="8301038" y="2132013"/>
            <a:ext cx="395287" cy="431800"/>
          </a:xfrm>
          <a:prstGeom prst="ellipse">
            <a:avLst/>
          </a:prstGeom>
          <a:noFill/>
          <a:ln w="25400">
            <a:solidFill>
              <a:srgbClr val="33CC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i="0"/>
          </a:p>
        </p:txBody>
      </p:sp>
      <p:sp>
        <p:nvSpPr>
          <p:cNvPr id="60436" name="Oval 19"/>
          <p:cNvSpPr>
            <a:spLocks noChangeArrowheads="1"/>
          </p:cNvSpPr>
          <p:nvPr/>
        </p:nvSpPr>
        <p:spPr bwMode="auto">
          <a:xfrm>
            <a:off x="8301038" y="3573463"/>
            <a:ext cx="395287" cy="431800"/>
          </a:xfrm>
          <a:prstGeom prst="ellipse">
            <a:avLst/>
          </a:prstGeom>
          <a:noFill/>
          <a:ln w="25400">
            <a:solidFill>
              <a:srgbClr val="33CC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i="0"/>
          </a:p>
        </p:txBody>
      </p:sp>
      <p:sp>
        <p:nvSpPr>
          <p:cNvPr id="60437" name="Oval 20"/>
          <p:cNvSpPr>
            <a:spLocks noChangeArrowheads="1"/>
          </p:cNvSpPr>
          <p:nvPr/>
        </p:nvSpPr>
        <p:spPr bwMode="auto">
          <a:xfrm>
            <a:off x="6284913" y="2563813"/>
            <a:ext cx="431800" cy="431800"/>
          </a:xfrm>
          <a:prstGeom prst="ellipse">
            <a:avLst/>
          </a:prstGeom>
          <a:noFill/>
          <a:ln w="25400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i="0"/>
          </a:p>
        </p:txBody>
      </p:sp>
      <p:sp>
        <p:nvSpPr>
          <p:cNvPr id="60438" name="Oval 21"/>
          <p:cNvSpPr>
            <a:spLocks noChangeArrowheads="1"/>
          </p:cNvSpPr>
          <p:nvPr/>
        </p:nvSpPr>
        <p:spPr bwMode="auto">
          <a:xfrm>
            <a:off x="6284913" y="3068638"/>
            <a:ext cx="431800" cy="431800"/>
          </a:xfrm>
          <a:prstGeom prst="ellipse">
            <a:avLst/>
          </a:prstGeom>
          <a:noFill/>
          <a:ln w="25400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i="0"/>
          </a:p>
        </p:txBody>
      </p:sp>
      <p:sp>
        <p:nvSpPr>
          <p:cNvPr id="60439" name="Oval 22"/>
          <p:cNvSpPr>
            <a:spLocks noChangeArrowheads="1"/>
          </p:cNvSpPr>
          <p:nvPr/>
        </p:nvSpPr>
        <p:spPr bwMode="auto">
          <a:xfrm>
            <a:off x="6356350" y="3644900"/>
            <a:ext cx="431800" cy="431800"/>
          </a:xfrm>
          <a:prstGeom prst="ellipse">
            <a:avLst/>
          </a:prstGeom>
          <a:noFill/>
          <a:ln w="25400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i="0"/>
          </a:p>
        </p:txBody>
      </p:sp>
      <p:sp>
        <p:nvSpPr>
          <p:cNvPr id="60440" name="Oval 23"/>
          <p:cNvSpPr>
            <a:spLocks noChangeArrowheads="1"/>
          </p:cNvSpPr>
          <p:nvPr/>
        </p:nvSpPr>
        <p:spPr bwMode="auto">
          <a:xfrm>
            <a:off x="4340225" y="3068638"/>
            <a:ext cx="433388" cy="431800"/>
          </a:xfrm>
          <a:prstGeom prst="ellipse">
            <a:avLst/>
          </a:prstGeom>
          <a:noFill/>
          <a:ln w="25400">
            <a:solidFill>
              <a:srgbClr val="00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i="0"/>
          </a:p>
        </p:txBody>
      </p:sp>
      <p:sp>
        <p:nvSpPr>
          <p:cNvPr id="60441" name="Oval 24"/>
          <p:cNvSpPr>
            <a:spLocks noChangeArrowheads="1"/>
          </p:cNvSpPr>
          <p:nvPr/>
        </p:nvSpPr>
        <p:spPr bwMode="auto">
          <a:xfrm>
            <a:off x="8301038" y="2636838"/>
            <a:ext cx="395287" cy="431800"/>
          </a:xfrm>
          <a:prstGeom prst="ellipse">
            <a:avLst/>
          </a:prstGeom>
          <a:noFill/>
          <a:ln w="25400">
            <a:solidFill>
              <a:srgbClr val="33CC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i="0"/>
          </a:p>
        </p:txBody>
      </p:sp>
      <p:sp>
        <p:nvSpPr>
          <p:cNvPr id="60442" name="Oval 25"/>
          <p:cNvSpPr>
            <a:spLocks noChangeArrowheads="1"/>
          </p:cNvSpPr>
          <p:nvPr/>
        </p:nvSpPr>
        <p:spPr bwMode="auto">
          <a:xfrm>
            <a:off x="8301038" y="3068638"/>
            <a:ext cx="395287" cy="431800"/>
          </a:xfrm>
          <a:prstGeom prst="ellipse">
            <a:avLst/>
          </a:prstGeom>
          <a:noFill/>
          <a:ln w="25400">
            <a:solidFill>
              <a:srgbClr val="33CC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i="0"/>
          </a:p>
        </p:txBody>
      </p:sp>
      <p:sp>
        <p:nvSpPr>
          <p:cNvPr id="60443" name="Oval 26"/>
          <p:cNvSpPr>
            <a:spLocks noChangeArrowheads="1"/>
          </p:cNvSpPr>
          <p:nvPr/>
        </p:nvSpPr>
        <p:spPr bwMode="auto">
          <a:xfrm>
            <a:off x="5492750" y="3571875"/>
            <a:ext cx="431800" cy="431800"/>
          </a:xfrm>
          <a:prstGeom prst="ellipse">
            <a:avLst/>
          </a:prstGeom>
          <a:noFill/>
          <a:ln w="25400">
            <a:solidFill>
              <a:srgbClr val="8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i="0"/>
          </a:p>
        </p:txBody>
      </p:sp>
      <p:sp>
        <p:nvSpPr>
          <p:cNvPr id="60444" name="Oval 27"/>
          <p:cNvSpPr>
            <a:spLocks noChangeArrowheads="1"/>
          </p:cNvSpPr>
          <p:nvPr/>
        </p:nvSpPr>
        <p:spPr bwMode="auto">
          <a:xfrm>
            <a:off x="6716713" y="2563813"/>
            <a:ext cx="431800" cy="431800"/>
          </a:xfrm>
          <a:prstGeom prst="ellipse">
            <a:avLst/>
          </a:prstGeom>
          <a:noFill/>
          <a:ln w="25400">
            <a:solidFill>
              <a:srgbClr val="8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i="0"/>
          </a:p>
        </p:txBody>
      </p:sp>
      <p:sp>
        <p:nvSpPr>
          <p:cNvPr id="60445" name="Oval 15"/>
          <p:cNvSpPr>
            <a:spLocks noChangeArrowheads="1"/>
          </p:cNvSpPr>
          <p:nvPr/>
        </p:nvSpPr>
        <p:spPr bwMode="auto">
          <a:xfrm>
            <a:off x="6356350" y="5229225"/>
            <a:ext cx="360363" cy="358775"/>
          </a:xfrm>
          <a:prstGeom prst="ellipse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i="0"/>
          </a:p>
        </p:txBody>
      </p:sp>
      <p:sp>
        <p:nvSpPr>
          <p:cNvPr id="60446" name="Oval 15"/>
          <p:cNvSpPr>
            <a:spLocks noChangeArrowheads="1"/>
          </p:cNvSpPr>
          <p:nvPr/>
        </p:nvSpPr>
        <p:spPr bwMode="auto">
          <a:xfrm>
            <a:off x="7148513" y="5229225"/>
            <a:ext cx="360362" cy="358775"/>
          </a:xfrm>
          <a:prstGeom prst="ellipse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i="0"/>
          </a:p>
        </p:txBody>
      </p:sp>
    </p:spTree>
    <p:extLst>
      <p:ext uri="{BB962C8B-B14F-4D97-AF65-F5344CB8AC3E}">
        <p14:creationId xmlns:p14="http://schemas.microsoft.com/office/powerpoint/2010/main" val="1682851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Synthetic gauge field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12840" y="908720"/>
            <a:ext cx="3485592" cy="2844800"/>
          </a:xfrm>
        </p:spPr>
        <p:txBody>
          <a:bodyPr/>
          <a:lstStyle/>
          <a:p>
            <a:r>
              <a:rPr lang="en-US" altLang="zh-CN" sz="1800" dirty="0" smtClean="0"/>
              <a:t>System:</a:t>
            </a:r>
          </a:p>
          <a:p>
            <a:endParaRPr kumimoji="1" lang="en-US" altLang="zh-CN" sz="1800" dirty="0"/>
          </a:p>
          <a:p>
            <a:endParaRPr lang="en-US" altLang="zh-CN" sz="1800" dirty="0" smtClean="0"/>
          </a:p>
          <a:p>
            <a:r>
              <a:rPr kumimoji="1" lang="en-US" altLang="zh-CN" sz="1800" dirty="0" smtClean="0"/>
              <a:t>Wave functions:</a:t>
            </a:r>
            <a:endParaRPr kumimoji="1" lang="zh-CN" altLang="en-US" sz="1800" dirty="0"/>
          </a:p>
        </p:txBody>
      </p:sp>
      <p:sp>
        <p:nvSpPr>
          <p:cNvPr id="4" name="内容占位符 2"/>
          <p:cNvSpPr txBox="1">
            <a:spLocks/>
          </p:cNvSpPr>
          <p:nvPr/>
        </p:nvSpPr>
        <p:spPr bwMode="auto">
          <a:xfrm>
            <a:off x="1250558" y="3573016"/>
            <a:ext cx="3708412" cy="284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þ"/>
              <a:defRPr kumimoji="1" sz="2000">
                <a:solidFill>
                  <a:schemeClr val="tx1"/>
                </a:solidFill>
                <a:latin typeface="Lucida Grande"/>
                <a:ea typeface="黑体-简 中等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Font typeface="Wingdings" charset="0"/>
              <a:buChar char="Ø"/>
              <a:defRPr kumimoji="1" sz="1800">
                <a:solidFill>
                  <a:schemeClr val="tx1"/>
                </a:solidFill>
                <a:latin typeface="Lucida Grande"/>
                <a:ea typeface="黑体-简 中等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l"/>
              <a:defRPr kumimoji="1" sz="1600">
                <a:solidFill>
                  <a:schemeClr val="tx1"/>
                </a:solidFill>
                <a:latin typeface="Lucida Grande"/>
                <a:ea typeface="黑体-简 中等"/>
                <a:cs typeface="宋体" charset="0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þ"/>
              <a:defRPr kumimoji="1" sz="1600">
                <a:solidFill>
                  <a:schemeClr val="tx1"/>
                </a:solidFill>
                <a:latin typeface="Lucida Grande"/>
                <a:ea typeface="黑体-简 中等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þ"/>
              <a:defRPr kumimoji="1" sz="1400">
                <a:solidFill>
                  <a:schemeClr val="tx1"/>
                </a:solidFill>
                <a:latin typeface="Lucida Grande"/>
                <a:ea typeface="黑体-简 中等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þ"/>
              <a:defRPr sz="1400">
                <a:solidFill>
                  <a:schemeClr val="tx1"/>
                </a:solidFill>
                <a:latin typeface="+mn-lt"/>
                <a:ea typeface="宋体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þ"/>
              <a:defRPr sz="1400">
                <a:solidFill>
                  <a:schemeClr val="tx1"/>
                </a:solidFill>
                <a:latin typeface="+mn-lt"/>
                <a:ea typeface="宋体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þ"/>
              <a:defRPr sz="1400">
                <a:solidFill>
                  <a:schemeClr val="tx1"/>
                </a:solidFill>
                <a:latin typeface="+mn-lt"/>
                <a:ea typeface="宋体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þ"/>
              <a:defRPr sz="1400">
                <a:solidFill>
                  <a:schemeClr val="tx1"/>
                </a:solidFill>
                <a:latin typeface="+mn-lt"/>
                <a:ea typeface="宋体" charset="0"/>
              </a:defRPr>
            </a:lvl9pPr>
          </a:lstStyle>
          <a:p>
            <a:r>
              <a:rPr lang="en-US" altLang="zh-CN" sz="1800" i="0" dirty="0" smtClean="0"/>
              <a:t>Schrodinger equations:</a:t>
            </a:r>
          </a:p>
          <a:p>
            <a:endParaRPr lang="en-US" altLang="zh-CN" sz="1800" i="0" dirty="0"/>
          </a:p>
          <a:p>
            <a:endParaRPr lang="en-US" altLang="zh-CN" sz="1800" i="0" dirty="0" smtClean="0"/>
          </a:p>
          <a:p>
            <a:r>
              <a:rPr lang="en-US" altLang="zh-CN" sz="1800" i="0" dirty="0" smtClean="0"/>
              <a:t>Vector potential:</a:t>
            </a:r>
          </a:p>
          <a:p>
            <a:endParaRPr lang="en-US" altLang="zh-CN" sz="1800" i="0" dirty="0"/>
          </a:p>
          <a:p>
            <a:endParaRPr lang="en-US" altLang="zh-CN" sz="1800" i="0" dirty="0" smtClean="0"/>
          </a:p>
          <a:p>
            <a:r>
              <a:rPr lang="en-US" altLang="zh-CN" sz="1800" i="0" dirty="0" smtClean="0"/>
              <a:t>Scalar potential:</a:t>
            </a:r>
            <a:endParaRPr lang="zh-CN" altLang="en-US" sz="1800" i="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576" y="980728"/>
            <a:ext cx="2208245" cy="165618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5228" y="980728"/>
            <a:ext cx="1616878" cy="1566664"/>
          </a:xfrm>
          <a:prstGeom prst="rect">
            <a:avLst/>
          </a:prstGeom>
        </p:spPr>
      </p:pic>
      <p:pic>
        <p:nvPicPr>
          <p:cNvPr id="7" name="图片 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888" y="1340768"/>
            <a:ext cx="2781300" cy="482600"/>
          </a:xfrm>
          <a:prstGeom prst="rect">
            <a:avLst/>
          </a:prstGeom>
        </p:spPr>
      </p:pic>
      <p:pic>
        <p:nvPicPr>
          <p:cNvPr id="8" name="图片 7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896" y="2312876"/>
            <a:ext cx="2400300" cy="673100"/>
          </a:xfrm>
          <a:prstGeom prst="rect">
            <a:avLst/>
          </a:prstGeom>
        </p:spPr>
      </p:pic>
      <p:pic>
        <p:nvPicPr>
          <p:cNvPr id="9" name="图片 8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696" y="3104964"/>
            <a:ext cx="5537200" cy="292100"/>
          </a:xfrm>
          <a:prstGeom prst="rect">
            <a:avLst/>
          </a:prstGeom>
        </p:spPr>
      </p:pic>
      <p:pic>
        <p:nvPicPr>
          <p:cNvPr id="11" name="图片 10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980" y="4049458"/>
            <a:ext cx="3594100" cy="495300"/>
          </a:xfrm>
          <a:prstGeom prst="rect">
            <a:avLst/>
          </a:prstGeom>
        </p:spPr>
      </p:pic>
      <p:pic>
        <p:nvPicPr>
          <p:cNvPr id="12" name="图片 11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650" y="5985284"/>
            <a:ext cx="2374900" cy="635000"/>
          </a:xfrm>
          <a:prstGeom prst="rect">
            <a:avLst/>
          </a:prstGeom>
        </p:spPr>
      </p:pic>
      <p:pic>
        <p:nvPicPr>
          <p:cNvPr id="13" name="图片 12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650" y="5193196"/>
            <a:ext cx="2260600" cy="2159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5745088" y="4977172"/>
            <a:ext cx="3024336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i="0" dirty="0">
                <a:latin typeface="Lucida Grande"/>
                <a:cs typeface="Lucida Grande"/>
              </a:rPr>
              <a:t>The gauge field is non-</a:t>
            </a:r>
            <a:r>
              <a:rPr lang="en-US" altLang="zh-CN" i="0" dirty="0" err="1">
                <a:latin typeface="Lucida Grande"/>
                <a:cs typeface="Lucida Grande"/>
              </a:rPr>
              <a:t>Abelian</a:t>
            </a:r>
            <a:r>
              <a:rPr lang="en-US" altLang="zh-CN" i="0" dirty="0">
                <a:latin typeface="Lucida Grande"/>
                <a:cs typeface="Lucida Grande"/>
              </a:rPr>
              <a:t> if the matrices </a:t>
            </a:r>
          </a:p>
          <a:p>
            <a:pPr algn="ctr"/>
            <a:r>
              <a:rPr lang="hu-HU" altLang="zh-CN" i="0" dirty="0">
                <a:solidFill>
                  <a:srgbClr val="FF0000"/>
                </a:solidFill>
                <a:latin typeface="Lucida Grande"/>
                <a:cs typeface="Lucida Grande"/>
              </a:rPr>
              <a:t>{</a:t>
            </a:r>
            <a:r>
              <a:rPr lang="hu-HU" altLang="zh-CN" dirty="0">
                <a:solidFill>
                  <a:srgbClr val="FF0000"/>
                </a:solidFill>
                <a:latin typeface="Lucida Grande"/>
                <a:cs typeface="Lucida Grande"/>
              </a:rPr>
              <a:t>A</a:t>
            </a:r>
            <a:r>
              <a:rPr lang="hu-HU" altLang="zh-CN" baseline="-25000" dirty="0">
                <a:solidFill>
                  <a:srgbClr val="FF0000"/>
                </a:solidFill>
                <a:latin typeface="Lucida Grande"/>
                <a:cs typeface="Lucida Grande"/>
              </a:rPr>
              <a:t>x</a:t>
            </a:r>
            <a:r>
              <a:rPr lang="hu-HU" altLang="zh-CN" i="0" dirty="0">
                <a:solidFill>
                  <a:srgbClr val="FF0000"/>
                </a:solidFill>
                <a:latin typeface="Lucida Grande"/>
                <a:cs typeface="Lucida Grande"/>
              </a:rPr>
              <a:t>, </a:t>
            </a:r>
            <a:r>
              <a:rPr lang="hu-HU" altLang="zh-CN" dirty="0">
                <a:solidFill>
                  <a:srgbClr val="FF0000"/>
                </a:solidFill>
                <a:latin typeface="Lucida Grande"/>
                <a:cs typeface="Lucida Grande"/>
              </a:rPr>
              <a:t>A</a:t>
            </a:r>
            <a:r>
              <a:rPr lang="hu-HU" altLang="zh-CN" baseline="-25000" dirty="0">
                <a:solidFill>
                  <a:srgbClr val="FF0000"/>
                </a:solidFill>
                <a:latin typeface="Lucida Grande"/>
                <a:cs typeface="Lucida Grande"/>
              </a:rPr>
              <a:t>y</a:t>
            </a:r>
            <a:r>
              <a:rPr lang="hu-HU" altLang="zh-CN" i="0" dirty="0">
                <a:solidFill>
                  <a:srgbClr val="FF0000"/>
                </a:solidFill>
                <a:latin typeface="Lucida Grande"/>
                <a:cs typeface="Lucida Grande"/>
              </a:rPr>
              <a:t>, </a:t>
            </a:r>
            <a:r>
              <a:rPr lang="hu-HU" altLang="zh-CN" dirty="0">
                <a:solidFill>
                  <a:srgbClr val="FF0000"/>
                </a:solidFill>
                <a:latin typeface="Lucida Grande"/>
                <a:cs typeface="Lucida Grande"/>
              </a:rPr>
              <a:t>A</a:t>
            </a:r>
            <a:r>
              <a:rPr lang="hu-HU" altLang="zh-CN" baseline="-25000" dirty="0">
                <a:solidFill>
                  <a:srgbClr val="FF0000"/>
                </a:solidFill>
                <a:latin typeface="Lucida Grande"/>
                <a:cs typeface="Lucida Grande"/>
              </a:rPr>
              <a:t>z</a:t>
            </a:r>
            <a:r>
              <a:rPr lang="hu-HU" altLang="zh-CN" i="0" dirty="0">
                <a:solidFill>
                  <a:srgbClr val="FF0000"/>
                </a:solidFill>
                <a:latin typeface="Lucida Grande"/>
                <a:cs typeface="Lucida Grande"/>
              </a:rPr>
              <a:t>, Φ} </a:t>
            </a:r>
          </a:p>
          <a:p>
            <a:pPr algn="ctr"/>
            <a:r>
              <a:rPr lang="en-US" altLang="zh-CN" i="0" dirty="0">
                <a:latin typeface="Lucida Grande"/>
                <a:cs typeface="Lucida Grande"/>
              </a:rPr>
              <a:t>do not commute</a:t>
            </a:r>
            <a:endParaRPr kumimoji="1" lang="zh-CN" altLang="en-US" i="0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2478024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Dark-state-based scheme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8584" y="1160748"/>
            <a:ext cx="2197022" cy="190821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72580" y="3212976"/>
            <a:ext cx="223224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i="0" dirty="0" smtClean="0">
                <a:solidFill>
                  <a:srgbClr val="FF0000"/>
                </a:solidFill>
                <a:latin typeface="Lucida Grande"/>
                <a:cs typeface="Lucida Grande"/>
              </a:rPr>
              <a:t>|1</a:t>
            </a:r>
            <a:r>
              <a:rPr kumimoji="1" lang="en-US" altLang="zh-CN" sz="1600" i="0" dirty="0" smtClean="0">
                <a:solidFill>
                  <a:srgbClr val="FF0000"/>
                </a:solidFill>
                <a:latin typeface="Lucida Grande"/>
                <a:ea typeface="Lucida Grande"/>
                <a:cs typeface="Lucida Grande"/>
              </a:rPr>
              <a:t>〉</a:t>
            </a:r>
            <a:r>
              <a:rPr kumimoji="1" lang="en-US" altLang="zh-CN" sz="1600" i="0" dirty="0" smtClean="0">
                <a:latin typeface="Lucida Grande"/>
                <a:ea typeface="Lucida Grande"/>
                <a:cs typeface="Lucida Grande"/>
              </a:rPr>
              <a:t>,</a:t>
            </a:r>
            <a:r>
              <a:rPr kumimoji="1" lang="en-US" altLang="zh-CN" sz="1600" i="0" dirty="0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 </a:t>
            </a:r>
            <a:r>
              <a:rPr lang="en-US" altLang="zh-CN" sz="1600" i="0" dirty="0" smtClean="0">
                <a:solidFill>
                  <a:srgbClr val="FF0000"/>
                </a:solidFill>
                <a:latin typeface="Lucida Grande"/>
                <a:cs typeface="Lucida Grande"/>
              </a:rPr>
              <a:t>|2</a:t>
            </a:r>
            <a:r>
              <a:rPr kumimoji="1" lang="en-US" altLang="zh-CN" sz="1600" i="0" dirty="0" smtClean="0">
                <a:solidFill>
                  <a:srgbClr val="FF0000"/>
                </a:solidFill>
                <a:latin typeface="Lucida Grande"/>
                <a:ea typeface="Lucida Grande"/>
                <a:cs typeface="Lucida Grande"/>
              </a:rPr>
              <a:t>〉</a:t>
            </a:r>
            <a:r>
              <a:rPr lang="en-US" altLang="zh-CN" sz="1600" i="0" dirty="0" smtClean="0">
                <a:latin typeface="Lucida Grande"/>
                <a:cs typeface="Lucida Grande"/>
              </a:rPr>
              <a:t>,</a:t>
            </a:r>
            <a:r>
              <a:rPr lang="en-US" altLang="zh-CN" sz="1600" i="0" dirty="0" smtClean="0">
                <a:solidFill>
                  <a:srgbClr val="FF0000"/>
                </a:solidFill>
                <a:latin typeface="Lucida Grande"/>
                <a:cs typeface="Lucida Grande"/>
              </a:rPr>
              <a:t> </a:t>
            </a:r>
            <a:r>
              <a:rPr lang="en-US" altLang="zh-CN" sz="1600" i="0" dirty="0" smtClean="0">
                <a:solidFill>
                  <a:srgbClr val="0000FF"/>
                </a:solidFill>
                <a:latin typeface="Lucida Grande"/>
                <a:cs typeface="Lucida Grande"/>
              </a:rPr>
              <a:t>and </a:t>
            </a:r>
            <a:r>
              <a:rPr lang="en-US" altLang="zh-CN" sz="1600" i="0" dirty="0" smtClean="0">
                <a:solidFill>
                  <a:srgbClr val="FF0000"/>
                </a:solidFill>
                <a:latin typeface="Lucida Grande"/>
                <a:cs typeface="Lucida Grande"/>
              </a:rPr>
              <a:t>|3</a:t>
            </a:r>
            <a:r>
              <a:rPr kumimoji="1" lang="en-US" altLang="zh-CN" sz="1600" i="0" dirty="0" smtClean="0">
                <a:solidFill>
                  <a:srgbClr val="FF0000"/>
                </a:solidFill>
                <a:latin typeface="Lucida Grande"/>
                <a:ea typeface="Lucida Grande"/>
                <a:cs typeface="Lucida Grande"/>
              </a:rPr>
              <a:t>〉</a:t>
            </a:r>
            <a:r>
              <a:rPr kumimoji="1" lang="en-US" altLang="zh-CN" sz="1600" i="0" dirty="0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 </a:t>
            </a:r>
            <a:r>
              <a:rPr lang="en-US" altLang="zh-CN" sz="1600" i="0" dirty="0" smtClean="0">
                <a:solidFill>
                  <a:srgbClr val="0000FF"/>
                </a:solidFill>
                <a:latin typeface="Lucida Grande"/>
                <a:cs typeface="Lucida Grande"/>
              </a:rPr>
              <a:t>are </a:t>
            </a:r>
          </a:p>
          <a:p>
            <a:pPr algn="ctr"/>
            <a:r>
              <a:rPr lang="en-US" altLang="zh-CN" sz="1600" i="0" dirty="0" smtClean="0">
                <a:solidFill>
                  <a:srgbClr val="0000FF"/>
                </a:solidFill>
                <a:latin typeface="Lucida Grande"/>
                <a:cs typeface="Lucida Grande"/>
              </a:rPr>
              <a:t>(</a:t>
            </a:r>
            <a:r>
              <a:rPr lang="en-US" altLang="zh-CN" sz="1600" i="0" dirty="0">
                <a:solidFill>
                  <a:srgbClr val="0000FF"/>
                </a:solidFill>
                <a:latin typeface="Lucida Grande"/>
                <a:cs typeface="Lucida Grande"/>
              </a:rPr>
              <a:t>almost) degenerate</a:t>
            </a:r>
            <a:endParaRPr kumimoji="1" lang="zh-CN" altLang="en-US" sz="1600" i="0" dirty="0">
              <a:latin typeface="Lucida Grande"/>
              <a:cs typeface="Lucida Grande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532" y="4221088"/>
            <a:ext cx="3620975" cy="1584176"/>
          </a:xfrm>
          <a:prstGeom prst="rect">
            <a:avLst/>
          </a:prstGeom>
        </p:spPr>
      </p:pic>
      <p:pic>
        <p:nvPicPr>
          <p:cNvPr id="14" name="图片 13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996" y="1844824"/>
            <a:ext cx="3848100" cy="241300"/>
          </a:xfrm>
          <a:prstGeom prst="rect">
            <a:avLst/>
          </a:prstGeom>
        </p:spPr>
      </p:pic>
      <p:pic>
        <p:nvPicPr>
          <p:cNvPr id="15" name="图片 14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5409220"/>
            <a:ext cx="3238500" cy="482600"/>
          </a:xfrm>
          <a:prstGeom prst="rect">
            <a:avLst/>
          </a:prstGeom>
        </p:spPr>
      </p:pic>
      <p:pic>
        <p:nvPicPr>
          <p:cNvPr id="16" name="图片 15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996" y="5949280"/>
            <a:ext cx="3835400" cy="584200"/>
          </a:xfrm>
          <a:prstGeom prst="rect">
            <a:avLst/>
          </a:prstGeom>
        </p:spPr>
      </p:pic>
      <p:pic>
        <p:nvPicPr>
          <p:cNvPr id="17" name="图片 16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996" y="3573016"/>
            <a:ext cx="4572000" cy="901700"/>
          </a:xfrm>
          <a:prstGeom prst="rect">
            <a:avLst/>
          </a:prstGeom>
        </p:spPr>
      </p:pic>
      <p:pic>
        <p:nvPicPr>
          <p:cNvPr id="18" name="图片 17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996" y="2852936"/>
            <a:ext cx="4241800" cy="533400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4484948" y="1160748"/>
            <a:ext cx="4205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i="0" dirty="0" smtClean="0">
                <a:latin typeface="Lucida Grande"/>
                <a:cs typeface="Lucida Grande"/>
              </a:rPr>
              <a:t>Atom-light interaction Hamiltonian:</a:t>
            </a:r>
            <a:endParaRPr kumimoji="1" lang="zh-CN" altLang="en-US" i="0" dirty="0">
              <a:latin typeface="Lucida Grande"/>
              <a:cs typeface="Lucida Grande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484948" y="2312876"/>
            <a:ext cx="2852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i="0" dirty="0" smtClean="0">
                <a:latin typeface="Lucida Grande"/>
                <a:cs typeface="Lucida Grande"/>
              </a:rPr>
              <a:t>Degenerate dark states:</a:t>
            </a:r>
            <a:endParaRPr kumimoji="1" lang="zh-CN" altLang="en-US" i="0" dirty="0">
              <a:latin typeface="Lucida Grande"/>
              <a:cs typeface="Lucida Grande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484948" y="4833156"/>
            <a:ext cx="1647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i="0" dirty="0" smtClean="0">
                <a:latin typeface="Lucida Grande"/>
                <a:cs typeface="Lucida Grande"/>
              </a:rPr>
              <a:t>Gauge fields:</a:t>
            </a:r>
            <a:endParaRPr kumimoji="1" lang="zh-CN" altLang="en-US" i="0" dirty="0">
              <a:latin typeface="Lucida Grande"/>
              <a:cs typeface="Lucida Grande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40532" y="6093296"/>
            <a:ext cx="345638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fr-FR" altLang="zh-CN" sz="1600" i="0" dirty="0" err="1">
                <a:latin typeface="+mn-lt"/>
              </a:rPr>
              <a:t>Puseckas</a:t>
            </a:r>
            <a:r>
              <a:rPr kumimoji="1" lang="fr-FR" altLang="zh-CN" sz="1600" i="0" dirty="0">
                <a:latin typeface="+mn-lt"/>
              </a:rPr>
              <a:t> et al., PRL 95, 010404 (2005)</a:t>
            </a:r>
            <a:endParaRPr kumimoji="1" lang="zh-CN" altLang="en-US" sz="1600" i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20484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Experimental realization of spin-orbit coupling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588" y="908720"/>
            <a:ext cx="2410554" cy="266429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548" y="3753036"/>
            <a:ext cx="2855922" cy="255628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548" y="3717032"/>
            <a:ext cx="3032616" cy="2844316"/>
          </a:xfrm>
          <a:prstGeom prst="rect">
            <a:avLst/>
          </a:prstGeom>
        </p:spPr>
      </p:pic>
      <p:pic>
        <p:nvPicPr>
          <p:cNvPr id="8" name="图片 7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036" y="5055840"/>
            <a:ext cx="3835400" cy="533400"/>
          </a:xfrm>
          <a:prstGeom prst="rect">
            <a:avLst/>
          </a:prstGeom>
        </p:spPr>
      </p:pic>
      <p:sp>
        <p:nvSpPr>
          <p:cNvPr id="9" name="内容占位符 2"/>
          <p:cNvSpPr>
            <a:spLocks noGrp="1"/>
          </p:cNvSpPr>
          <p:nvPr>
            <p:ph idx="1"/>
          </p:nvPr>
        </p:nvSpPr>
        <p:spPr>
          <a:xfrm>
            <a:off x="4376936" y="1304094"/>
            <a:ext cx="5148572" cy="3529062"/>
          </a:xfrm>
        </p:spPr>
        <p:txBody>
          <a:bodyPr/>
          <a:lstStyle/>
          <a:p>
            <a:pPr>
              <a:spcBef>
                <a:spcPts val="1080"/>
              </a:spcBef>
              <a:spcAft>
                <a:spcPts val="2400"/>
              </a:spcAft>
            </a:pPr>
            <a:r>
              <a:rPr kumimoji="1" lang="en-US" altLang="zh-CN" dirty="0" smtClean="0"/>
              <a:t>Spin-1 </a:t>
            </a:r>
            <a:r>
              <a:rPr kumimoji="1" lang="en-US" altLang="zh-CN" dirty="0" err="1" smtClean="0"/>
              <a:t>Rb</a:t>
            </a:r>
            <a:r>
              <a:rPr kumimoji="1" lang="en-US" altLang="zh-CN" dirty="0" smtClean="0"/>
              <a:t> atoms are exposed to a pair of Raman beams and a B-field;</a:t>
            </a:r>
          </a:p>
          <a:p>
            <a:pPr>
              <a:spcBef>
                <a:spcPts val="1080"/>
              </a:spcBef>
              <a:spcAft>
                <a:spcPts val="2400"/>
              </a:spcAft>
            </a:pPr>
            <a:r>
              <a:rPr lang="en-US" altLang="zh-CN" dirty="0" smtClean="0"/>
              <a:t>Linear Zeeman shift is compensated by Raman beams;</a:t>
            </a:r>
          </a:p>
          <a:p>
            <a:pPr>
              <a:spcBef>
                <a:spcPts val="1080"/>
              </a:spcBef>
              <a:spcAft>
                <a:spcPts val="2400"/>
              </a:spcAft>
            </a:pPr>
            <a:r>
              <a:rPr kumimoji="1" lang="en-US" altLang="zh-CN" dirty="0" smtClean="0"/>
              <a:t>Quadratic Zeeman shift is employed to isolated the desired energy levels;</a:t>
            </a:r>
          </a:p>
          <a:p>
            <a:pPr>
              <a:spcBef>
                <a:spcPts val="1080"/>
              </a:spcBef>
              <a:spcAft>
                <a:spcPts val="2400"/>
              </a:spcAft>
            </a:pPr>
            <a:r>
              <a:rPr lang="en-US" altLang="zh-CN" dirty="0" smtClean="0"/>
              <a:t>Single-particle Hamiltonian:</a:t>
            </a:r>
            <a:endParaRPr kumimoji="1"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6069124" y="6093296"/>
            <a:ext cx="28803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fr-FR" altLang="zh-CN" sz="1600" i="0" dirty="0">
                <a:latin typeface="+mn-lt"/>
              </a:rPr>
              <a:t>Lin et al., Nature 471, 83 (2011)</a:t>
            </a:r>
            <a:endParaRPr kumimoji="1" lang="zh-CN" altLang="en-US" sz="1600" i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27093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kumimoji="1" lang="en-US" altLang="zh-CN" dirty="0" smtClean="0"/>
              <a:t>Outline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244588" y="1160425"/>
            <a:ext cx="7129102" cy="4968875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600"/>
              </a:spcAft>
              <a:defRPr/>
            </a:pPr>
            <a:r>
              <a:rPr lang="en-US" altLang="zh-CN" dirty="0" smtClean="0">
                <a:solidFill>
                  <a:srgbClr val="BFBFBF"/>
                </a:solidFill>
                <a:cs typeface="Lucida Grande"/>
              </a:rPr>
              <a:t>Introduction</a:t>
            </a:r>
          </a:p>
          <a:p>
            <a:pPr lvl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US" altLang="zh-CN" dirty="0" smtClean="0">
                <a:solidFill>
                  <a:srgbClr val="BFBFBF"/>
                </a:solidFill>
                <a:cs typeface="Lucida Grande"/>
              </a:rPr>
              <a:t>Spin-orbit couplings in atomic gases</a:t>
            </a:r>
          </a:p>
          <a:p>
            <a:pPr>
              <a:spcBef>
                <a:spcPts val="1200"/>
              </a:spcBef>
              <a:spcAft>
                <a:spcPts val="600"/>
              </a:spcAft>
              <a:defRPr/>
            </a:pPr>
            <a:r>
              <a:rPr lang="en-US" altLang="zh-CN" dirty="0" smtClean="0">
                <a:cs typeface="Lucida Grande"/>
              </a:rPr>
              <a:t>Spin-orbit-coupled BEC with dipolar interaction</a:t>
            </a:r>
          </a:p>
          <a:p>
            <a:pPr lvl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US" altLang="zh-CN" dirty="0" smtClean="0">
                <a:cs typeface="Lucida Grande"/>
              </a:rPr>
              <a:t>Generating SOC in chromium gas</a:t>
            </a:r>
            <a:endParaRPr lang="en-US" altLang="zh-CN" dirty="0">
              <a:cs typeface="Lucida Grande"/>
            </a:endParaRPr>
          </a:p>
          <a:p>
            <a:pPr lvl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US" altLang="zh-CN" dirty="0" smtClean="0">
                <a:cs typeface="Lucida Grande"/>
              </a:rPr>
              <a:t>Quantum phases</a:t>
            </a:r>
            <a:endParaRPr lang="en-US" altLang="zh-CN" dirty="0">
              <a:cs typeface="Lucida Grande"/>
            </a:endParaRPr>
          </a:p>
          <a:p>
            <a:pPr>
              <a:spcBef>
                <a:spcPts val="1200"/>
              </a:spcBef>
              <a:spcAft>
                <a:spcPts val="600"/>
              </a:spcAft>
              <a:defRPr/>
            </a:pPr>
            <a:r>
              <a:rPr lang="en-US" altLang="zh-CN" dirty="0" smtClean="0">
                <a:solidFill>
                  <a:srgbClr val="BFBFBF"/>
                </a:solidFill>
                <a:cs typeface="Lucida Grande"/>
              </a:rPr>
              <a:t>BEC with cavity-mediated spin-orbit coupling</a:t>
            </a:r>
          </a:p>
          <a:p>
            <a:pPr lvl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US" altLang="zh-CN" dirty="0" smtClean="0">
                <a:solidFill>
                  <a:srgbClr val="BFBFBF"/>
                </a:solidFill>
                <a:cs typeface="Lucida Grande"/>
              </a:rPr>
              <a:t>Generating SOC in cavity</a:t>
            </a:r>
          </a:p>
          <a:p>
            <a:pPr lvl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US" altLang="zh-CN" dirty="0" smtClean="0">
                <a:solidFill>
                  <a:srgbClr val="BFBFBF"/>
                </a:solidFill>
                <a:cs typeface="Lucida Grande"/>
              </a:rPr>
              <a:t>Quantum phases</a:t>
            </a:r>
            <a:endParaRPr lang="en-US" altLang="zh-CN" dirty="0">
              <a:solidFill>
                <a:srgbClr val="BFBFBF"/>
              </a:solidFill>
              <a:cs typeface="Lucida Grande"/>
            </a:endParaRPr>
          </a:p>
          <a:p>
            <a:pPr>
              <a:spcBef>
                <a:spcPts val="1200"/>
              </a:spcBef>
              <a:spcAft>
                <a:spcPts val="600"/>
              </a:spcAft>
              <a:defRPr/>
            </a:pPr>
            <a:r>
              <a:rPr lang="en-US" altLang="zh-CN" dirty="0" smtClean="0">
                <a:solidFill>
                  <a:srgbClr val="BFBFBF"/>
                </a:solidFill>
                <a:cs typeface="Lucida Grande"/>
              </a:rPr>
              <a:t>Summary</a:t>
            </a:r>
            <a:endParaRPr lang="en-US" altLang="zh-CN" dirty="0">
              <a:solidFill>
                <a:srgbClr val="BFBFBF"/>
              </a:solidFill>
              <a:cs typeface="Lucida Grande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5108" y="2672916"/>
            <a:ext cx="1617394" cy="1044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9026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Dipolar interaction between free dipoles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556" y="1340768"/>
            <a:ext cx="2994968" cy="154755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208584" y="324898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i="0" dirty="0" smtClean="0">
                <a:solidFill>
                  <a:srgbClr val="0000FF"/>
                </a:solidFill>
                <a:latin typeface="Lucida Grande"/>
                <a:cs typeface="Lucida Grande"/>
              </a:rPr>
              <a:t>s</a:t>
            </a:r>
            <a:r>
              <a:rPr kumimoji="1" lang="en-US" altLang="zh-CN" i="0" dirty="0" smtClean="0">
                <a:solidFill>
                  <a:srgbClr val="0000FF"/>
                </a:solidFill>
                <a:latin typeface="Lucida Grande"/>
                <a:cs typeface="Lucida Grande"/>
              </a:rPr>
              <a:t> </a:t>
            </a:r>
            <a:r>
              <a:rPr kumimoji="1" lang="en-US" altLang="zh-CN" i="0" dirty="0" smtClean="0">
                <a:latin typeface="Lucida Grande"/>
                <a:cs typeface="Lucida Grande"/>
              </a:rPr>
              <a:t>is a spin operator</a:t>
            </a:r>
            <a:endParaRPr kumimoji="1" lang="zh-CN" altLang="en-US" i="0" dirty="0">
              <a:latin typeface="Lucida Grande"/>
              <a:cs typeface="Lucida Grande"/>
            </a:endParaRPr>
          </a:p>
        </p:txBody>
      </p:sp>
      <p:pic>
        <p:nvPicPr>
          <p:cNvPr id="6" name="图片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944" y="1556792"/>
            <a:ext cx="4699000" cy="622300"/>
          </a:xfrm>
          <a:prstGeom prst="rect">
            <a:avLst/>
          </a:prstGeom>
        </p:spPr>
      </p:pic>
      <p:pic>
        <p:nvPicPr>
          <p:cNvPr id="7" name="图片 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036" y="2348880"/>
            <a:ext cx="2400300" cy="774700"/>
          </a:xfrm>
          <a:prstGeom prst="rect">
            <a:avLst/>
          </a:prstGeom>
        </p:spPr>
      </p:pic>
      <p:pic>
        <p:nvPicPr>
          <p:cNvPr id="8" name="图片 7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036" y="4185084"/>
            <a:ext cx="3771900" cy="10795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061012" y="3429000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i="0" dirty="0">
                <a:solidFill>
                  <a:srgbClr val="0000FF"/>
                </a:solidFill>
                <a:latin typeface="Lucida Grande"/>
                <a:cs typeface="Lucida Grande"/>
              </a:rPr>
              <a:t>Σ</a:t>
            </a:r>
            <a:r>
              <a:rPr kumimoji="1" lang="en-US" altLang="zh-CN" i="0" baseline="-25000" dirty="0">
                <a:solidFill>
                  <a:srgbClr val="0000FF"/>
                </a:solidFill>
                <a:latin typeface="Lucida Grande"/>
                <a:cs typeface="Lucida Grande"/>
              </a:rPr>
              <a:t>2,𝜇</a:t>
            </a:r>
            <a:r>
              <a:rPr kumimoji="1" lang="en-US" altLang="zh-CN" i="0" dirty="0">
                <a:solidFill>
                  <a:srgbClr val="0000FF"/>
                </a:solidFill>
                <a:latin typeface="Lucida Grande"/>
                <a:cs typeface="Lucida Grande"/>
              </a:rPr>
              <a:t> </a:t>
            </a:r>
            <a:r>
              <a:rPr kumimoji="1" lang="en-US" altLang="zh-CN" i="0" dirty="0">
                <a:solidFill>
                  <a:srgbClr val="000000"/>
                </a:solidFill>
                <a:latin typeface="Lucida Grande"/>
                <a:cs typeface="Lucida Grande"/>
              </a:rPr>
              <a:t>are spherical tensor of rank 2</a:t>
            </a:r>
            <a:endParaRPr kumimoji="1" lang="zh-CN" altLang="en-US" i="0" dirty="0">
              <a:solidFill>
                <a:srgbClr val="000000"/>
              </a:solidFill>
              <a:latin typeface="Lucida Grande"/>
              <a:cs typeface="Lucida Grande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92560" y="4293096"/>
            <a:ext cx="3780420" cy="1446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60"/>
              </a:lnSpc>
              <a:spcBef>
                <a:spcPts val="600"/>
              </a:spcBef>
            </a:pPr>
            <a:r>
              <a:rPr kumimoji="1" lang="en-US" altLang="zh-CN" i="0" dirty="0" smtClean="0">
                <a:solidFill>
                  <a:srgbClr val="800000"/>
                </a:solidFill>
                <a:latin typeface="Lucida Grande"/>
                <a:cs typeface="Lucida Grande"/>
              </a:rPr>
              <a:t>Magnetic </a:t>
            </a:r>
            <a:r>
              <a:rPr kumimoji="1" lang="en-US" altLang="zh-CN" i="0" dirty="0">
                <a:solidFill>
                  <a:srgbClr val="800000"/>
                </a:solidFill>
                <a:latin typeface="Lucida Grande"/>
                <a:cs typeface="Lucida Grande"/>
              </a:rPr>
              <a:t>dipole-dipole interaction (MDDI) between free dipoles couples the spin and orbital angular momenta.</a:t>
            </a:r>
            <a:endParaRPr kumimoji="1" lang="zh-CN" altLang="en-US" i="0" dirty="0">
              <a:solidFill>
                <a:srgbClr val="800000"/>
              </a:solidFill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2510866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Spin related dipolar effects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95300" y="908050"/>
            <a:ext cx="7878080" cy="648742"/>
          </a:xfrm>
        </p:spPr>
        <p:txBody>
          <a:bodyPr/>
          <a:lstStyle/>
          <a:p>
            <a:r>
              <a:rPr lang="en-US" altLang="zh-CN" dirty="0"/>
              <a:t>Spontaneous spin </a:t>
            </a:r>
            <a:r>
              <a:rPr lang="en-US" altLang="zh-CN" dirty="0" smtClean="0"/>
              <a:t>vortex in dipolar spin-1 condensates</a:t>
            </a:r>
            <a:endParaRPr kumimoji="1" lang="zh-CN" altLang="en-US" dirty="0"/>
          </a:p>
        </p:txBody>
      </p:sp>
      <p:sp>
        <p:nvSpPr>
          <p:cNvPr id="4" name="内容占位符 2"/>
          <p:cNvSpPr txBox="1">
            <a:spLocks/>
          </p:cNvSpPr>
          <p:nvPr/>
        </p:nvSpPr>
        <p:spPr bwMode="auto">
          <a:xfrm>
            <a:off x="560512" y="3428330"/>
            <a:ext cx="7668852" cy="648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þ"/>
              <a:defRPr kumimoji="1" sz="2000">
                <a:solidFill>
                  <a:schemeClr val="tx1"/>
                </a:solidFill>
                <a:latin typeface="Lucida Grande"/>
                <a:ea typeface="黑体-简 中等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Font typeface="Wingdings" charset="0"/>
              <a:buChar char="Ø"/>
              <a:defRPr kumimoji="1" sz="1800">
                <a:solidFill>
                  <a:schemeClr val="tx1"/>
                </a:solidFill>
                <a:latin typeface="Lucida Grande"/>
                <a:ea typeface="黑体-简 中等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l"/>
              <a:defRPr kumimoji="1" sz="1600">
                <a:solidFill>
                  <a:schemeClr val="tx1"/>
                </a:solidFill>
                <a:latin typeface="Lucida Grande"/>
                <a:ea typeface="黑体-简 中等"/>
                <a:cs typeface="宋体" charset="0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þ"/>
              <a:defRPr kumimoji="1" sz="1600">
                <a:solidFill>
                  <a:schemeClr val="tx1"/>
                </a:solidFill>
                <a:latin typeface="Lucida Grande"/>
                <a:ea typeface="黑体-简 中等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þ"/>
              <a:defRPr kumimoji="1" sz="1400">
                <a:solidFill>
                  <a:schemeClr val="tx1"/>
                </a:solidFill>
                <a:latin typeface="Lucida Grande"/>
                <a:ea typeface="黑体-简 中等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þ"/>
              <a:defRPr sz="1400">
                <a:solidFill>
                  <a:schemeClr val="tx1"/>
                </a:solidFill>
                <a:latin typeface="+mn-lt"/>
                <a:ea typeface="宋体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þ"/>
              <a:defRPr sz="1400">
                <a:solidFill>
                  <a:schemeClr val="tx1"/>
                </a:solidFill>
                <a:latin typeface="+mn-lt"/>
                <a:ea typeface="宋体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þ"/>
              <a:defRPr sz="1400">
                <a:solidFill>
                  <a:schemeClr val="tx1"/>
                </a:solidFill>
                <a:latin typeface="+mn-lt"/>
                <a:ea typeface="宋体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þ"/>
              <a:defRPr sz="1400">
                <a:solidFill>
                  <a:schemeClr val="tx1"/>
                </a:solidFill>
                <a:latin typeface="+mn-lt"/>
                <a:ea typeface="宋体" charset="0"/>
              </a:defRPr>
            </a:lvl9pPr>
          </a:lstStyle>
          <a:p>
            <a:r>
              <a:rPr lang="en-US" altLang="zh-CN" i="0" dirty="0" smtClean="0"/>
              <a:t>Spontaneous </a:t>
            </a:r>
            <a:r>
              <a:rPr lang="en-US" altLang="zh-CN" i="0" dirty="0"/>
              <a:t>demagnetization: Einstein-de Haas effects</a:t>
            </a:r>
            <a:endParaRPr lang="zh-CN" altLang="en-US" i="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0632" y="1520788"/>
            <a:ext cx="5782509" cy="1332148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5349044" y="2960948"/>
            <a:ext cx="34393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0" dirty="0">
                <a:solidFill>
                  <a:prstClr val="black"/>
                </a:solidFill>
                <a:latin typeface="TimesNewRomanPSMT"/>
              </a:rPr>
              <a:t>Yi and </a:t>
            </a:r>
            <a:r>
              <a:rPr lang="en-US" altLang="zh-CN" i="0" dirty="0" err="1">
                <a:solidFill>
                  <a:prstClr val="black"/>
                </a:solidFill>
                <a:latin typeface="TimesNewRomanPSMT"/>
              </a:rPr>
              <a:t>Pu</a:t>
            </a:r>
            <a:r>
              <a:rPr lang="en-US" altLang="zh-CN" i="0" dirty="0">
                <a:solidFill>
                  <a:prstClr val="black"/>
                </a:solidFill>
                <a:latin typeface="TimesNewRomanPSMT"/>
              </a:rPr>
              <a:t>, PRL 97, 020401 (2006)</a:t>
            </a:r>
            <a:endParaRPr lang="zh-CN" altLang="en-US" i="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4588" y="3897052"/>
            <a:ext cx="5091995" cy="2376264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5385048" y="6345324"/>
            <a:ext cx="4052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zh-CN" i="0" dirty="0" err="1">
                <a:solidFill>
                  <a:prstClr val="black"/>
                </a:solidFill>
                <a:latin typeface="TimesNewRomanPSMT"/>
              </a:rPr>
              <a:t>Pasquiou</a:t>
            </a:r>
            <a:r>
              <a:rPr lang="fr-FR" altLang="zh-CN" dirty="0">
                <a:solidFill>
                  <a:prstClr val="black"/>
                </a:solidFill>
                <a:latin typeface="TimesNewRomanPSMT"/>
              </a:rPr>
              <a:t> et al</a:t>
            </a:r>
            <a:r>
              <a:rPr lang="fr-FR" altLang="zh-CN" i="0" dirty="0">
                <a:solidFill>
                  <a:prstClr val="black"/>
                </a:solidFill>
                <a:latin typeface="TimesNewRomanPSMT"/>
              </a:rPr>
              <a:t>., PRL 106, 255303 (2011)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02092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kumimoji="1" lang="en-US" altLang="zh-CN" dirty="0" smtClean="0"/>
              <a:t>Dipolar atomic gases</a:t>
            </a:r>
            <a:endParaRPr kumimoji="1" lang="zh-CN" altLang="en-US" dirty="0" smtClean="0"/>
          </a:p>
        </p:txBody>
      </p:sp>
      <p:grpSp>
        <p:nvGrpSpPr>
          <p:cNvPr id="25602" name="组 21"/>
          <p:cNvGrpSpPr>
            <a:grpSpLocks/>
          </p:cNvGrpSpPr>
          <p:nvPr/>
        </p:nvGrpSpPr>
        <p:grpSpPr bwMode="auto">
          <a:xfrm>
            <a:off x="1173163" y="1089025"/>
            <a:ext cx="8094662" cy="3319463"/>
            <a:chOff x="1172580" y="1088740"/>
            <a:chExt cx="8095242" cy="3320454"/>
          </a:xfrm>
        </p:grpSpPr>
        <p:pic>
          <p:nvPicPr>
            <p:cNvPr id="25611" name="图片 3" descr="Screen Shot 2012-12-17 at 7.19.49 PM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23" t="7771" b="23479"/>
            <a:stretch>
              <a:fillRect/>
            </a:stretch>
          </p:blipFill>
          <p:spPr bwMode="auto">
            <a:xfrm>
              <a:off x="1172580" y="1088740"/>
              <a:ext cx="8095242" cy="3320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12" name="椭圆 4"/>
            <p:cNvSpPr>
              <a:spLocks noChangeArrowheads="1"/>
            </p:cNvSpPr>
            <p:nvPr/>
          </p:nvSpPr>
          <p:spPr bwMode="auto">
            <a:xfrm>
              <a:off x="1187624" y="1562269"/>
              <a:ext cx="447350" cy="447350"/>
            </a:xfrm>
            <a:prstGeom prst="ellips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13" name="椭圆 5"/>
            <p:cNvSpPr>
              <a:spLocks noChangeArrowheads="1"/>
            </p:cNvSpPr>
            <p:nvPr/>
          </p:nvSpPr>
          <p:spPr bwMode="auto">
            <a:xfrm>
              <a:off x="1187624" y="2045623"/>
              <a:ext cx="447350" cy="447350"/>
            </a:xfrm>
            <a:prstGeom prst="ellips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14" name="椭圆 6"/>
            <p:cNvSpPr>
              <a:spLocks noChangeArrowheads="1"/>
            </p:cNvSpPr>
            <p:nvPr/>
          </p:nvSpPr>
          <p:spPr bwMode="auto">
            <a:xfrm>
              <a:off x="1187624" y="2513675"/>
              <a:ext cx="447350" cy="447350"/>
            </a:xfrm>
            <a:prstGeom prst="ellips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15" name="椭圆 7"/>
            <p:cNvSpPr>
              <a:spLocks noChangeArrowheads="1"/>
            </p:cNvSpPr>
            <p:nvPr/>
          </p:nvSpPr>
          <p:spPr bwMode="auto">
            <a:xfrm>
              <a:off x="1187624" y="2981727"/>
              <a:ext cx="447350" cy="447350"/>
            </a:xfrm>
            <a:prstGeom prst="ellips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16" name="椭圆 8"/>
            <p:cNvSpPr>
              <a:spLocks noChangeArrowheads="1"/>
            </p:cNvSpPr>
            <p:nvPr/>
          </p:nvSpPr>
          <p:spPr bwMode="auto">
            <a:xfrm>
              <a:off x="1187624" y="3449779"/>
              <a:ext cx="447350" cy="447350"/>
            </a:xfrm>
            <a:prstGeom prst="ellips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17" name="椭圆 9"/>
            <p:cNvSpPr>
              <a:spLocks noChangeArrowheads="1"/>
            </p:cNvSpPr>
            <p:nvPr/>
          </p:nvSpPr>
          <p:spPr bwMode="auto">
            <a:xfrm>
              <a:off x="1606621" y="2506024"/>
              <a:ext cx="447350" cy="447350"/>
            </a:xfrm>
            <a:prstGeom prst="ellips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18" name="椭圆 10"/>
            <p:cNvSpPr>
              <a:spLocks noChangeArrowheads="1"/>
            </p:cNvSpPr>
            <p:nvPr/>
          </p:nvSpPr>
          <p:spPr bwMode="auto">
            <a:xfrm>
              <a:off x="1606621" y="2981727"/>
              <a:ext cx="447350" cy="447350"/>
            </a:xfrm>
            <a:prstGeom prst="ellips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19" name="椭圆 11"/>
            <p:cNvSpPr>
              <a:spLocks noChangeArrowheads="1"/>
            </p:cNvSpPr>
            <p:nvPr/>
          </p:nvSpPr>
          <p:spPr bwMode="auto">
            <a:xfrm>
              <a:off x="3543186" y="2513675"/>
              <a:ext cx="447350" cy="447350"/>
            </a:xfrm>
            <a:prstGeom prst="ellips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5603" name="组 20"/>
          <p:cNvGrpSpPr>
            <a:grpSpLocks/>
          </p:cNvGrpSpPr>
          <p:nvPr/>
        </p:nvGrpSpPr>
        <p:grpSpPr bwMode="auto">
          <a:xfrm>
            <a:off x="2252663" y="4976813"/>
            <a:ext cx="6159500" cy="1003300"/>
            <a:chOff x="2231998" y="5208498"/>
            <a:chExt cx="6158973" cy="1003343"/>
          </a:xfrm>
        </p:grpSpPr>
        <p:pic>
          <p:nvPicPr>
            <p:cNvPr id="25607" name="图片 19" descr="Screen Shot 2012-12-17 at 7.19.49 PM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01" t="79227" r="10223"/>
            <a:stretch>
              <a:fillRect/>
            </a:stretch>
          </p:blipFill>
          <p:spPr bwMode="auto">
            <a:xfrm>
              <a:off x="2231998" y="5208498"/>
              <a:ext cx="6158973" cy="1003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08" name="椭圆 12"/>
            <p:cNvSpPr>
              <a:spLocks noChangeArrowheads="1"/>
            </p:cNvSpPr>
            <p:nvPr/>
          </p:nvSpPr>
          <p:spPr bwMode="auto">
            <a:xfrm>
              <a:off x="7928281" y="5265204"/>
              <a:ext cx="447350" cy="447350"/>
            </a:xfrm>
            <a:prstGeom prst="ellips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09" name="椭圆 13"/>
            <p:cNvSpPr>
              <a:spLocks noChangeArrowheads="1"/>
            </p:cNvSpPr>
            <p:nvPr/>
          </p:nvSpPr>
          <p:spPr bwMode="auto">
            <a:xfrm>
              <a:off x="6169485" y="5265204"/>
              <a:ext cx="447350" cy="447350"/>
            </a:xfrm>
            <a:prstGeom prst="ellips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10" name="椭圆 14"/>
            <p:cNvSpPr>
              <a:spLocks noChangeArrowheads="1"/>
            </p:cNvSpPr>
            <p:nvPr/>
          </p:nvSpPr>
          <p:spPr bwMode="auto">
            <a:xfrm>
              <a:off x="7041232" y="5265204"/>
              <a:ext cx="447350" cy="447350"/>
            </a:xfrm>
            <a:prstGeom prst="ellips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25604" name="图片 26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7236" y="4761148"/>
            <a:ext cx="857250" cy="19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图片 28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163" y="2241550"/>
            <a:ext cx="866775" cy="19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407" y="4761934"/>
            <a:ext cx="1524000" cy="21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067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Facts about </a:t>
            </a:r>
            <a:r>
              <a:rPr kumimoji="1" lang="en-US" altLang="zh-CN" baseline="30000" dirty="0" smtClean="0"/>
              <a:t>52</a:t>
            </a:r>
            <a:r>
              <a:rPr kumimoji="1" lang="en-US" altLang="zh-CN" dirty="0" smtClean="0"/>
              <a:t>Cr atoms</a:t>
            </a:r>
            <a:endParaRPr kumimoji="1"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9084" y="1664804"/>
            <a:ext cx="3218636" cy="273630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1022" y="2356867"/>
            <a:ext cx="2844316" cy="2234820"/>
          </a:xfrm>
          <a:prstGeom prst="rect">
            <a:avLst/>
          </a:prstGeom>
        </p:spPr>
      </p:pic>
      <p:pic>
        <p:nvPicPr>
          <p:cNvPr id="6" name="图片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588" y="1844824"/>
            <a:ext cx="3606800" cy="622300"/>
          </a:xfrm>
          <a:prstGeom prst="rect">
            <a:avLst/>
          </a:prstGeom>
        </p:spPr>
      </p:pic>
      <p:pic>
        <p:nvPicPr>
          <p:cNvPr id="10" name="图片 9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920" y="2564904"/>
            <a:ext cx="584200" cy="190500"/>
          </a:xfrm>
          <a:prstGeom prst="rect">
            <a:avLst/>
          </a:prstGeom>
        </p:spPr>
      </p:pic>
      <p:pic>
        <p:nvPicPr>
          <p:cNvPr id="12" name="图片 11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588" y="4977172"/>
            <a:ext cx="4254500" cy="622300"/>
          </a:xfrm>
          <a:prstGeom prst="rect">
            <a:avLst/>
          </a:prstGeom>
        </p:spPr>
      </p:pic>
      <p:sp>
        <p:nvSpPr>
          <p:cNvPr id="13" name="内容占位符 2"/>
          <p:cNvSpPr txBox="1">
            <a:spLocks/>
          </p:cNvSpPr>
          <p:nvPr/>
        </p:nvSpPr>
        <p:spPr bwMode="auto">
          <a:xfrm>
            <a:off x="740532" y="1052736"/>
            <a:ext cx="3708412" cy="540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þ"/>
              <a:defRPr kumimoji="1" sz="2000">
                <a:solidFill>
                  <a:schemeClr val="tx1"/>
                </a:solidFill>
                <a:latin typeface="Lucida Grande"/>
                <a:ea typeface="黑体-简 中等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Font typeface="Wingdings" charset="0"/>
              <a:buChar char="Ø"/>
              <a:defRPr kumimoji="1" sz="1800">
                <a:solidFill>
                  <a:schemeClr val="tx1"/>
                </a:solidFill>
                <a:latin typeface="Lucida Grande"/>
                <a:ea typeface="黑体-简 中等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l"/>
              <a:defRPr kumimoji="1" sz="1600">
                <a:solidFill>
                  <a:schemeClr val="tx1"/>
                </a:solidFill>
                <a:latin typeface="Lucida Grande"/>
                <a:ea typeface="黑体-简 中等"/>
                <a:cs typeface="宋体" charset="0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þ"/>
              <a:defRPr kumimoji="1" sz="1600">
                <a:solidFill>
                  <a:schemeClr val="tx1"/>
                </a:solidFill>
                <a:latin typeface="Lucida Grande"/>
                <a:ea typeface="黑体-简 中等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þ"/>
              <a:defRPr kumimoji="1" sz="1400">
                <a:solidFill>
                  <a:schemeClr val="tx1"/>
                </a:solidFill>
                <a:latin typeface="Lucida Grande"/>
                <a:ea typeface="黑体-简 中等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þ"/>
              <a:defRPr sz="1400">
                <a:solidFill>
                  <a:schemeClr val="tx1"/>
                </a:solidFill>
                <a:latin typeface="+mn-lt"/>
                <a:ea typeface="宋体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þ"/>
              <a:defRPr sz="1400">
                <a:solidFill>
                  <a:schemeClr val="tx1"/>
                </a:solidFill>
                <a:latin typeface="+mn-lt"/>
                <a:ea typeface="宋体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þ"/>
              <a:defRPr sz="1400">
                <a:solidFill>
                  <a:schemeClr val="tx1"/>
                </a:solidFill>
                <a:latin typeface="+mn-lt"/>
                <a:ea typeface="宋体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þ"/>
              <a:defRPr sz="1400">
                <a:solidFill>
                  <a:schemeClr val="tx1"/>
                </a:solidFill>
                <a:latin typeface="+mn-lt"/>
                <a:ea typeface="宋体" charset="0"/>
              </a:defRPr>
            </a:lvl9pPr>
          </a:lstStyle>
          <a:p>
            <a:r>
              <a:rPr lang="en-US" altLang="zh-CN" sz="1800" i="0" dirty="0" smtClean="0"/>
              <a:t>Electronic ground state:</a:t>
            </a:r>
          </a:p>
          <a:p>
            <a:endParaRPr lang="en-US" altLang="zh-CN" sz="1800" i="0" dirty="0"/>
          </a:p>
        </p:txBody>
      </p:sp>
      <p:sp>
        <p:nvSpPr>
          <p:cNvPr id="14" name="内容占位符 2"/>
          <p:cNvSpPr txBox="1">
            <a:spLocks/>
          </p:cNvSpPr>
          <p:nvPr/>
        </p:nvSpPr>
        <p:spPr bwMode="auto">
          <a:xfrm>
            <a:off x="776536" y="4149080"/>
            <a:ext cx="3708412" cy="540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þ"/>
              <a:defRPr kumimoji="1" sz="2000">
                <a:solidFill>
                  <a:schemeClr val="tx1"/>
                </a:solidFill>
                <a:latin typeface="Lucida Grande"/>
                <a:ea typeface="黑体-简 中等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Font typeface="Wingdings" charset="0"/>
              <a:buChar char="Ø"/>
              <a:defRPr kumimoji="1" sz="1800">
                <a:solidFill>
                  <a:schemeClr val="tx1"/>
                </a:solidFill>
                <a:latin typeface="Lucida Grande"/>
                <a:ea typeface="黑体-简 中等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l"/>
              <a:defRPr kumimoji="1" sz="1600">
                <a:solidFill>
                  <a:schemeClr val="tx1"/>
                </a:solidFill>
                <a:latin typeface="Lucida Grande"/>
                <a:ea typeface="黑体-简 中等"/>
                <a:cs typeface="宋体" charset="0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þ"/>
              <a:defRPr kumimoji="1" sz="1600">
                <a:solidFill>
                  <a:schemeClr val="tx1"/>
                </a:solidFill>
                <a:latin typeface="Lucida Grande"/>
                <a:ea typeface="黑体-简 中等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þ"/>
              <a:defRPr kumimoji="1" sz="1400">
                <a:solidFill>
                  <a:schemeClr val="tx1"/>
                </a:solidFill>
                <a:latin typeface="Lucida Grande"/>
                <a:ea typeface="黑体-简 中等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þ"/>
              <a:defRPr sz="1400">
                <a:solidFill>
                  <a:schemeClr val="tx1"/>
                </a:solidFill>
                <a:latin typeface="+mn-lt"/>
                <a:ea typeface="宋体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þ"/>
              <a:defRPr sz="1400">
                <a:solidFill>
                  <a:schemeClr val="tx1"/>
                </a:solidFill>
                <a:latin typeface="+mn-lt"/>
                <a:ea typeface="宋体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þ"/>
              <a:defRPr sz="1400">
                <a:solidFill>
                  <a:schemeClr val="tx1"/>
                </a:solidFill>
                <a:latin typeface="+mn-lt"/>
                <a:ea typeface="宋体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þ"/>
              <a:defRPr sz="1400">
                <a:solidFill>
                  <a:schemeClr val="tx1"/>
                </a:solidFill>
                <a:latin typeface="+mn-lt"/>
                <a:ea typeface="宋体" charset="0"/>
              </a:defRPr>
            </a:lvl9pPr>
          </a:lstStyle>
          <a:p>
            <a:r>
              <a:rPr lang="en-US" altLang="zh-CN" sz="1800" i="0" dirty="0" smtClean="0"/>
              <a:t>Excited states:</a:t>
            </a:r>
          </a:p>
          <a:p>
            <a:endParaRPr lang="en-US" altLang="zh-CN" sz="1800" i="0" dirty="0"/>
          </a:p>
        </p:txBody>
      </p:sp>
      <p:sp>
        <p:nvSpPr>
          <p:cNvPr id="15" name="文本框 14"/>
          <p:cNvSpPr txBox="1"/>
          <p:nvPr/>
        </p:nvSpPr>
        <p:spPr>
          <a:xfrm>
            <a:off x="1280592" y="3068960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i="0" dirty="0">
                <a:solidFill>
                  <a:srgbClr val="0000FF"/>
                </a:solidFill>
                <a:latin typeface="Lucida Grande"/>
                <a:cs typeface="Lucida Grande"/>
              </a:rPr>
              <a:t>Without nuclear spin, </a:t>
            </a:r>
            <a:r>
              <a:rPr kumimoji="1" lang="en-US" altLang="zh-CN" i="0" dirty="0" smtClean="0">
                <a:solidFill>
                  <a:srgbClr val="0000FF"/>
                </a:solidFill>
                <a:latin typeface="Lucida Grande"/>
                <a:cs typeface="Lucida Grande"/>
              </a:rPr>
              <a:t>the </a:t>
            </a:r>
            <a:r>
              <a:rPr kumimoji="1" lang="en-US" altLang="zh-CN" i="0" dirty="0">
                <a:solidFill>
                  <a:srgbClr val="0000FF"/>
                </a:solidFill>
                <a:latin typeface="Lucida Grande"/>
                <a:cs typeface="Lucida Grande"/>
              </a:rPr>
              <a:t>quadratic </a:t>
            </a:r>
            <a:r>
              <a:rPr kumimoji="1" lang="en-US" altLang="zh-CN" i="0" dirty="0" smtClean="0">
                <a:solidFill>
                  <a:srgbClr val="0000FF"/>
                </a:solidFill>
                <a:latin typeface="Lucida Grande"/>
                <a:cs typeface="Lucida Grande"/>
              </a:rPr>
              <a:t>Zeeman shift </a:t>
            </a:r>
            <a:r>
              <a:rPr kumimoji="1" lang="en-US" altLang="zh-CN" i="0" dirty="0">
                <a:solidFill>
                  <a:srgbClr val="0000FF"/>
                </a:solidFill>
                <a:latin typeface="Lucida Grande"/>
                <a:cs typeface="Lucida Grande"/>
              </a:rPr>
              <a:t>is zero.</a:t>
            </a:r>
            <a:endParaRPr kumimoji="1" lang="zh-CN" altLang="en-US" i="0" dirty="0">
              <a:solidFill>
                <a:srgbClr val="0000FF"/>
              </a:solidFill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3947096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Ingredient for the scheme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95300" y="1073398"/>
            <a:ext cx="8915400" cy="2844800"/>
          </a:xfrm>
        </p:spPr>
        <p:txBody>
          <a:bodyPr/>
          <a:lstStyle/>
          <a:p>
            <a:pPr>
              <a:spcBef>
                <a:spcPts val="2280"/>
              </a:spcBef>
            </a:pPr>
            <a:r>
              <a:rPr kumimoji="1" lang="en-US" altLang="zh-CN" dirty="0" smtClean="0"/>
              <a:t>An </a:t>
            </a:r>
            <a:r>
              <a:rPr kumimoji="1" lang="en-US" altLang="zh-CN" dirty="0" err="1" smtClean="0"/>
              <a:t>ultracold</a:t>
            </a:r>
            <a:r>
              <a:rPr kumimoji="1" lang="en-US" altLang="zh-CN" dirty="0" smtClean="0"/>
              <a:t> gas of Cr atoms:</a:t>
            </a:r>
          </a:p>
          <a:p>
            <a:pPr>
              <a:spcBef>
                <a:spcPts val="2280"/>
              </a:spcBef>
            </a:pPr>
            <a:r>
              <a:rPr lang="en-US" altLang="zh-CN" dirty="0" smtClean="0"/>
              <a:t>A bias magnetic field:</a:t>
            </a:r>
          </a:p>
          <a:p>
            <a:pPr>
              <a:spcBef>
                <a:spcPts val="2280"/>
              </a:spcBef>
            </a:pPr>
            <a:endParaRPr lang="en-US" altLang="zh-CN" dirty="0" smtClean="0"/>
          </a:p>
          <a:p>
            <a:pPr>
              <a:spcBef>
                <a:spcPts val="2280"/>
              </a:spcBef>
            </a:pPr>
            <a:r>
              <a:rPr kumimoji="1" lang="en-US" altLang="zh-CN" dirty="0" smtClean="0"/>
              <a:t>A pair of laser beams:</a:t>
            </a:r>
          </a:p>
          <a:p>
            <a:pPr lvl="1">
              <a:spcBef>
                <a:spcPts val="2280"/>
              </a:spcBef>
            </a:pPr>
            <a:r>
              <a:rPr lang="en-US" altLang="zh-CN" dirty="0" smtClean="0"/>
              <a:t>wave vectors</a:t>
            </a:r>
          </a:p>
          <a:p>
            <a:pPr lvl="1">
              <a:spcBef>
                <a:spcPts val="2280"/>
              </a:spcBef>
            </a:pPr>
            <a:endParaRPr lang="en-US" altLang="zh-CN" dirty="0" smtClean="0"/>
          </a:p>
          <a:p>
            <a:pPr lvl="1">
              <a:spcBef>
                <a:spcPts val="2280"/>
              </a:spcBef>
            </a:pPr>
            <a:r>
              <a:rPr lang="en-US" altLang="zh-CN" dirty="0"/>
              <a:t>f</a:t>
            </a:r>
            <a:r>
              <a:rPr kumimoji="1" lang="en-US" altLang="zh-CN" dirty="0" smtClean="0"/>
              <a:t>requencies (far-detuned from resonance)</a:t>
            </a:r>
          </a:p>
          <a:p>
            <a:pPr lvl="1">
              <a:spcBef>
                <a:spcPts val="2280"/>
              </a:spcBef>
            </a:pPr>
            <a:endParaRPr kumimoji="1" lang="en-US" altLang="zh-CN" dirty="0" smtClean="0"/>
          </a:p>
          <a:p>
            <a:pPr lvl="1">
              <a:spcBef>
                <a:spcPts val="2280"/>
              </a:spcBef>
            </a:pPr>
            <a:r>
              <a:rPr lang="en-US" altLang="zh-CN" dirty="0" smtClean="0"/>
              <a:t>Rabi couplings: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7036" y="1376772"/>
            <a:ext cx="3736737" cy="2412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640" y="2334208"/>
            <a:ext cx="1282700" cy="228600"/>
          </a:xfrm>
          <a:prstGeom prst="rect">
            <a:avLst/>
          </a:prstGeom>
        </p:spPr>
      </p:pic>
      <p:pic>
        <p:nvPicPr>
          <p:cNvPr id="6" name="图片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604" y="4098404"/>
            <a:ext cx="1651000" cy="266700"/>
          </a:xfrm>
          <a:prstGeom prst="rect">
            <a:avLst/>
          </a:prstGeom>
        </p:spPr>
      </p:pic>
      <p:pic>
        <p:nvPicPr>
          <p:cNvPr id="7" name="图片 6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868" y="4098404"/>
            <a:ext cx="1841500" cy="266700"/>
          </a:xfrm>
          <a:prstGeom prst="rect">
            <a:avLst/>
          </a:prstGeom>
        </p:spPr>
      </p:pic>
      <p:pic>
        <p:nvPicPr>
          <p:cNvPr id="8" name="图片 7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604" y="5178524"/>
            <a:ext cx="1130300" cy="228600"/>
          </a:xfrm>
          <a:prstGeom prst="rect">
            <a:avLst/>
          </a:prstGeom>
        </p:spPr>
      </p:pic>
      <p:pic>
        <p:nvPicPr>
          <p:cNvPr id="9" name="图片 8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872" y="5214528"/>
            <a:ext cx="292100" cy="165100"/>
          </a:xfrm>
          <a:prstGeom prst="rect">
            <a:avLst/>
          </a:prstGeom>
        </p:spPr>
      </p:pic>
      <p:pic>
        <p:nvPicPr>
          <p:cNvPr id="10" name="图片 9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836" y="5790592"/>
            <a:ext cx="1409700" cy="2667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448374" y="6258798"/>
            <a:ext cx="511313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en-US" altLang="zh-CN" sz="1600" i="0" dirty="0" smtClean="0">
                <a:latin typeface="+mn-lt"/>
              </a:rPr>
              <a:t>Deng, Cheng, Jing, Sun, and Yi, </a:t>
            </a:r>
            <a:r>
              <a:rPr kumimoji="1" lang="en-US" altLang="zh-CN" sz="1600" i="0" dirty="0">
                <a:latin typeface="+mn-lt"/>
              </a:rPr>
              <a:t>PRL </a:t>
            </a:r>
            <a:r>
              <a:rPr kumimoji="1" lang="en-US" altLang="zh-CN" sz="1600" b="1" i="0" dirty="0">
                <a:latin typeface="+mn-lt"/>
              </a:rPr>
              <a:t>108</a:t>
            </a:r>
            <a:r>
              <a:rPr kumimoji="1" lang="en-US" altLang="zh-CN" sz="1600" i="0" dirty="0">
                <a:latin typeface="+mn-lt"/>
              </a:rPr>
              <a:t>, 125301 (2012</a:t>
            </a:r>
            <a:r>
              <a:rPr kumimoji="1" lang="en-US" altLang="zh-CN" sz="1600" i="0" dirty="0" smtClean="0">
                <a:latin typeface="+mn-lt"/>
              </a:rPr>
              <a:t>)</a:t>
            </a:r>
            <a:endParaRPr kumimoji="1" lang="zh-CN" altLang="en-US" sz="1600" i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01225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smtClean="0"/>
              <a:t>Hamiltonian</a:t>
            </a:r>
          </a:p>
          <a:p>
            <a:endParaRPr lang="en-US" altLang="zh-CN" dirty="0"/>
          </a:p>
          <a:p>
            <a:endParaRPr kumimoji="1" lang="en-US" altLang="zh-CN" dirty="0" smtClean="0"/>
          </a:p>
          <a:p>
            <a:endParaRPr lang="en-US" altLang="zh-CN" dirty="0"/>
          </a:p>
          <a:p>
            <a:endParaRPr kumimoji="1" lang="en-US" altLang="zh-CN" dirty="0" smtClean="0"/>
          </a:p>
          <a:p>
            <a:endParaRPr lang="en-US" altLang="zh-CN" dirty="0"/>
          </a:p>
          <a:p>
            <a:endParaRPr kumimoji="1" lang="en-US" altLang="zh-CN" dirty="0" smtClean="0"/>
          </a:p>
          <a:p>
            <a:endParaRPr lang="en-US" altLang="zh-CN" dirty="0"/>
          </a:p>
          <a:p>
            <a:endParaRPr kumimoji="1" lang="en-US" altLang="zh-CN" dirty="0" smtClean="0"/>
          </a:p>
          <a:p>
            <a:r>
              <a:rPr lang="en-US" altLang="zh-CN" dirty="0" smtClean="0"/>
              <a:t>Atom-light interaction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1032" y="692696"/>
            <a:ext cx="4319648" cy="289090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kumimoji="1" lang="en-US" altLang="zh-CN" dirty="0"/>
              <a:t>Effective two-level model</a:t>
            </a:r>
            <a:endParaRPr kumimoji="1" lang="zh-CN" altLang="en-US" dirty="0"/>
          </a:p>
        </p:txBody>
      </p:sp>
      <p:pic>
        <p:nvPicPr>
          <p:cNvPr id="58375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588" y="4869160"/>
            <a:ext cx="2822575" cy="82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 6"/>
          <p:cNvGrpSpPr/>
          <p:nvPr/>
        </p:nvGrpSpPr>
        <p:grpSpPr>
          <a:xfrm>
            <a:off x="6077111" y="2440918"/>
            <a:ext cx="2898775" cy="996069"/>
            <a:chOff x="6186698" y="3120938"/>
            <a:chExt cx="2898775" cy="996069"/>
          </a:xfrm>
        </p:grpSpPr>
        <p:sp>
          <p:nvSpPr>
            <p:cNvPr id="5" name="矩形 4"/>
            <p:cNvSpPr/>
            <p:nvPr/>
          </p:nvSpPr>
          <p:spPr bwMode="auto">
            <a:xfrm>
              <a:off x="6213140" y="3733006"/>
              <a:ext cx="540060" cy="3840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15" name="矩形 14"/>
            <p:cNvSpPr/>
            <p:nvPr/>
          </p:nvSpPr>
          <p:spPr bwMode="auto">
            <a:xfrm>
              <a:off x="6789204" y="3588990"/>
              <a:ext cx="540060" cy="42000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16" name="矩形 15"/>
            <p:cNvSpPr/>
            <p:nvPr/>
          </p:nvSpPr>
          <p:spPr bwMode="auto">
            <a:xfrm>
              <a:off x="7365268" y="3429000"/>
              <a:ext cx="540060" cy="3840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17" name="矩形 16"/>
            <p:cNvSpPr/>
            <p:nvPr/>
          </p:nvSpPr>
          <p:spPr bwMode="auto">
            <a:xfrm>
              <a:off x="7905328" y="3264954"/>
              <a:ext cx="576064" cy="45600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18" name="矩形 17"/>
            <p:cNvSpPr/>
            <p:nvPr/>
          </p:nvSpPr>
          <p:spPr bwMode="auto">
            <a:xfrm>
              <a:off x="8481392" y="3120938"/>
              <a:ext cx="576064" cy="45600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0"/>
                <a:cs typeface="宋体" charset="0"/>
              </a:endParaRPr>
            </a:p>
          </p:txBody>
        </p:sp>
        <p:pic>
          <p:nvPicPr>
            <p:cNvPr id="31749" name="图片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86698" y="3167372"/>
              <a:ext cx="2898775" cy="801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文本框 19"/>
          <p:cNvSpPr txBox="1"/>
          <p:nvPr/>
        </p:nvSpPr>
        <p:spPr>
          <a:xfrm>
            <a:off x="1172580" y="2684367"/>
            <a:ext cx="3492388" cy="1068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60"/>
              </a:lnSpc>
            </a:pPr>
            <a:r>
              <a:rPr lang="en-US" altLang="zh-CN" i="0" dirty="0">
                <a:latin typeface="Lucida Grande"/>
                <a:cs typeface="Lucida Grande"/>
              </a:rPr>
              <a:t>Parameters</a:t>
            </a:r>
            <a:r>
              <a:rPr lang="en-US" altLang="zh-CN" dirty="0">
                <a:latin typeface="Lucida Grande"/>
                <a:cs typeface="Lucida Grande"/>
              </a:rPr>
              <a:t> </a:t>
            </a:r>
            <a:r>
              <a:rPr lang="en-US" altLang="zh-CN" i="0" dirty="0" err="1">
                <a:solidFill>
                  <a:srgbClr val="0000FF"/>
                </a:solidFill>
                <a:latin typeface="Lucida Grande"/>
                <a:cs typeface="Lucida Grande"/>
              </a:rPr>
              <a:t>Δω</a:t>
            </a:r>
            <a:r>
              <a:rPr lang="en-US" altLang="zh-CN" i="0" baseline="-25000" dirty="0" err="1">
                <a:solidFill>
                  <a:srgbClr val="0000FF"/>
                </a:solidFill>
                <a:latin typeface="Lucida Grande"/>
                <a:cs typeface="Lucida Grande"/>
              </a:rPr>
              <a:t>L</a:t>
            </a:r>
            <a:r>
              <a:rPr lang="en-US" altLang="zh-CN" i="0" dirty="0">
                <a:latin typeface="Lucida Grande"/>
                <a:cs typeface="Lucida Grande"/>
              </a:rPr>
              <a:t>, </a:t>
            </a:r>
            <a:r>
              <a:rPr lang="en-US" altLang="zh-CN" i="0" dirty="0">
                <a:solidFill>
                  <a:srgbClr val="0000FF"/>
                </a:solidFill>
                <a:latin typeface="Lucida Grande"/>
                <a:cs typeface="Lucida Grande"/>
              </a:rPr>
              <a:t>Ω</a:t>
            </a:r>
            <a:r>
              <a:rPr lang="en-US" altLang="zh-CN" baseline="-25000" dirty="0">
                <a:solidFill>
                  <a:srgbClr val="0000FF"/>
                </a:solidFill>
                <a:latin typeface="Lucida Grande"/>
                <a:cs typeface="Lucida Grande"/>
              </a:rPr>
              <a:t>R</a:t>
            </a:r>
            <a:r>
              <a:rPr lang="en-US" altLang="zh-CN" i="0" dirty="0">
                <a:latin typeface="Lucida Grande"/>
                <a:cs typeface="Lucida Grande"/>
              </a:rPr>
              <a:t>, and </a:t>
            </a:r>
            <a:r>
              <a:rPr lang="en-US" altLang="zh-CN" dirty="0" err="1">
                <a:solidFill>
                  <a:srgbClr val="0000FF"/>
                </a:solidFill>
                <a:latin typeface="Lucida Grande"/>
                <a:cs typeface="Lucida Grande"/>
              </a:rPr>
              <a:t>k</a:t>
            </a:r>
            <a:r>
              <a:rPr lang="en-US" altLang="zh-CN" baseline="-25000" dirty="0" err="1">
                <a:solidFill>
                  <a:srgbClr val="0000FF"/>
                </a:solidFill>
                <a:latin typeface="Lucida Grande"/>
                <a:cs typeface="Lucida Grande"/>
              </a:rPr>
              <a:t>L</a:t>
            </a:r>
            <a:r>
              <a:rPr lang="en-US" altLang="zh-CN" i="0" dirty="0">
                <a:latin typeface="Lucida Grande"/>
                <a:cs typeface="Lucida Grande"/>
              </a:rPr>
              <a:t> of the light field can be tuned independently</a:t>
            </a:r>
            <a:endParaRPr kumimoji="1" lang="zh-CN" altLang="en-US" i="0" dirty="0">
              <a:latin typeface="Lucida Grande"/>
              <a:cs typeface="Lucida Grande"/>
            </a:endParaRPr>
          </a:p>
        </p:txBody>
      </p:sp>
      <p:pic>
        <p:nvPicPr>
          <p:cNvPr id="8" name="图片 7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768" y="1654572"/>
            <a:ext cx="4559300" cy="6223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9144" y="3861048"/>
            <a:ext cx="2592288" cy="2592288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1064568" y="5949280"/>
            <a:ext cx="4392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i="0" dirty="0">
                <a:latin typeface="Lucida Grande"/>
                <a:cs typeface="Lucida Grande"/>
              </a:rPr>
              <a:t>Raman coupling ↔ transverse field</a:t>
            </a:r>
          </a:p>
          <a:p>
            <a:pPr algn="ctr"/>
            <a:r>
              <a:rPr lang="en-US" altLang="zh-CN" i="0" dirty="0">
                <a:latin typeface="Lucida Grande"/>
                <a:cs typeface="Lucida Grande"/>
              </a:rPr>
              <a:t>Detuning ↔ longitudinal field</a:t>
            </a:r>
            <a:endParaRPr lang="zh-CN" altLang="en-US" i="0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18981178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2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Dressed spin states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Single-particle </a:t>
            </a:r>
            <a:r>
              <a:rPr lang="en-US" altLang="zh-CN" dirty="0" smtClean="0"/>
              <a:t>Hamiltonian </a:t>
            </a:r>
            <a:r>
              <a:rPr lang="en-US" altLang="zh-CN" dirty="0"/>
              <a:t>along the x-axis</a:t>
            </a:r>
            <a:r>
              <a:rPr lang="en-US" altLang="zh-CN" dirty="0" smtClean="0"/>
              <a:t>:</a:t>
            </a:r>
          </a:p>
          <a:p>
            <a:endParaRPr kumimoji="1" lang="en-US" altLang="zh-CN" dirty="0"/>
          </a:p>
          <a:p>
            <a:endParaRPr lang="en-US" altLang="zh-CN" dirty="0" smtClean="0"/>
          </a:p>
          <a:p>
            <a:endParaRPr kumimoji="1" lang="en-US" altLang="zh-CN" dirty="0"/>
          </a:p>
          <a:p>
            <a:endParaRPr lang="en-US" altLang="zh-CN" dirty="0" smtClean="0"/>
          </a:p>
          <a:p>
            <a:endParaRPr kumimoji="1" lang="en-US" altLang="zh-CN" dirty="0"/>
          </a:p>
          <a:p>
            <a:endParaRPr lang="en-US" altLang="zh-CN" dirty="0" smtClean="0"/>
          </a:p>
          <a:p>
            <a:endParaRPr kumimoji="1" lang="en-US" altLang="zh-CN" dirty="0"/>
          </a:p>
          <a:p>
            <a:endParaRPr lang="en-US" altLang="zh-CN" dirty="0" smtClean="0"/>
          </a:p>
          <a:p>
            <a:r>
              <a:rPr kumimoji="1" lang="en-US" altLang="zh-CN" dirty="0" smtClean="0"/>
              <a:t>Dispersion relation:</a:t>
            </a:r>
            <a:endParaRPr kumimoji="1" lang="zh-CN" altLang="en-US" dirty="0"/>
          </a:p>
        </p:txBody>
      </p:sp>
      <p:pic>
        <p:nvPicPr>
          <p:cNvPr id="4" name="图片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564" y="1592796"/>
            <a:ext cx="6667500" cy="558800"/>
          </a:xfrm>
          <a:prstGeom prst="rect">
            <a:avLst/>
          </a:prstGeom>
        </p:spPr>
      </p:pic>
      <p:pic>
        <p:nvPicPr>
          <p:cNvPr id="5" name="图片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592" y="2420888"/>
            <a:ext cx="2628900" cy="622300"/>
          </a:xfrm>
          <a:prstGeom prst="rect">
            <a:avLst/>
          </a:prstGeom>
        </p:spPr>
      </p:pic>
      <p:pic>
        <p:nvPicPr>
          <p:cNvPr id="6" name="图片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968" y="2600908"/>
            <a:ext cx="698500" cy="2413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956556" y="3286725"/>
            <a:ext cx="5544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i="0" dirty="0">
                <a:solidFill>
                  <a:srgbClr val="000000"/>
                </a:solidFill>
                <a:latin typeface="Lucida Grande"/>
                <a:cs typeface="Lucida Grande"/>
              </a:rPr>
              <a:t>The SO coupling strength </a:t>
            </a:r>
            <a:r>
              <a:rPr lang="en-US" altLang="zh-CN" dirty="0" err="1">
                <a:solidFill>
                  <a:srgbClr val="000000"/>
                </a:solidFill>
                <a:latin typeface="Lucida Grande"/>
                <a:cs typeface="Lucida Grande"/>
              </a:rPr>
              <a:t>k</a:t>
            </a:r>
            <a:r>
              <a:rPr lang="en-US" altLang="zh-CN" baseline="-25000" dirty="0" err="1">
                <a:solidFill>
                  <a:srgbClr val="000000"/>
                </a:solidFill>
                <a:latin typeface="Lucida Grande"/>
                <a:cs typeface="Lucida Grande"/>
              </a:rPr>
              <a:t>L</a:t>
            </a:r>
            <a:r>
              <a:rPr lang="en-US" altLang="zh-CN" i="0" baseline="-25000" dirty="0">
                <a:solidFill>
                  <a:srgbClr val="000000"/>
                </a:solidFill>
                <a:latin typeface="Lucida Grande"/>
                <a:cs typeface="Lucida Grande"/>
              </a:rPr>
              <a:t> </a:t>
            </a:r>
            <a:r>
              <a:rPr lang="en-US" altLang="zh-CN" i="0" dirty="0">
                <a:solidFill>
                  <a:srgbClr val="000000"/>
                </a:solidFill>
                <a:latin typeface="Lucida Grande"/>
                <a:cs typeface="Lucida Grande"/>
              </a:rPr>
              <a:t>is tunable by varying the relative angle of the Raman beams</a:t>
            </a:r>
            <a:endParaRPr lang="zh-CN" altLang="en-US" i="0" dirty="0">
              <a:latin typeface="Lucida Grande"/>
              <a:cs typeface="Lucida Grande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7156" y="2780928"/>
            <a:ext cx="3168352" cy="3125536"/>
          </a:xfrm>
          <a:prstGeom prst="rect">
            <a:avLst/>
          </a:prstGeom>
        </p:spPr>
      </p:pic>
      <p:pic>
        <p:nvPicPr>
          <p:cNvPr id="9" name="图片 8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76" y="4977172"/>
            <a:ext cx="4717322" cy="682022"/>
          </a:xfrm>
          <a:prstGeom prst="rect">
            <a:avLst/>
          </a:prstGeom>
        </p:spPr>
      </p:pic>
      <p:pic>
        <p:nvPicPr>
          <p:cNvPr id="10" name="图片 9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68" y="6129300"/>
            <a:ext cx="5842000" cy="2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6990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Many-body Hamiltonian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Field operator in bare spin states: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/>
              <a:t>Single-particle part: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/>
              <a:t>Trapping potential</a:t>
            </a:r>
            <a:endParaRPr kumimoji="1" lang="zh-CN" altLang="en-US" dirty="0"/>
          </a:p>
        </p:txBody>
      </p:sp>
      <p:pic>
        <p:nvPicPr>
          <p:cNvPr id="4" name="图片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764" y="1736812"/>
            <a:ext cx="2019300" cy="647700"/>
          </a:xfrm>
          <a:prstGeom prst="rect">
            <a:avLst/>
          </a:prstGeom>
        </p:spPr>
      </p:pic>
      <p:pic>
        <p:nvPicPr>
          <p:cNvPr id="5" name="图片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688" y="3645024"/>
            <a:ext cx="4076700" cy="571500"/>
          </a:xfrm>
          <a:prstGeom prst="rect">
            <a:avLst/>
          </a:prstGeom>
        </p:spPr>
      </p:pic>
      <p:pic>
        <p:nvPicPr>
          <p:cNvPr id="6" name="图片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728" y="5373216"/>
            <a:ext cx="3733800" cy="5207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5168" y="2816932"/>
            <a:ext cx="2775581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913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Contact interactions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95300" y="2096368"/>
            <a:ext cx="8915400" cy="2844800"/>
          </a:xfrm>
        </p:spPr>
        <p:txBody>
          <a:bodyPr/>
          <a:lstStyle/>
          <a:p>
            <a:r>
              <a:rPr lang="en-US" altLang="zh-CN" dirty="0"/>
              <a:t>Scattering lengths:</a:t>
            </a:r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/>
              <a:t>Immiscibility</a:t>
            </a:r>
            <a:endParaRPr kumimoji="1" lang="zh-CN" altLang="en-US" dirty="0"/>
          </a:p>
        </p:txBody>
      </p:sp>
      <p:pic>
        <p:nvPicPr>
          <p:cNvPr id="4" name="图片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24" y="1088740"/>
            <a:ext cx="6819900" cy="571500"/>
          </a:xfrm>
          <a:prstGeom prst="rect">
            <a:avLst/>
          </a:prstGeom>
        </p:spPr>
      </p:pic>
      <p:pic>
        <p:nvPicPr>
          <p:cNvPr id="5" name="图片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680" y="2852936"/>
            <a:ext cx="1524000" cy="558800"/>
          </a:xfrm>
          <a:prstGeom prst="rect">
            <a:avLst/>
          </a:prstGeom>
        </p:spPr>
      </p:pic>
      <p:pic>
        <p:nvPicPr>
          <p:cNvPr id="6" name="图片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940" y="2888940"/>
            <a:ext cx="2324100" cy="622300"/>
          </a:xfrm>
          <a:prstGeom prst="rect">
            <a:avLst/>
          </a:prstGeom>
        </p:spPr>
      </p:pic>
      <p:pic>
        <p:nvPicPr>
          <p:cNvPr id="7" name="图片 6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684" y="4761148"/>
            <a:ext cx="1358900" cy="3048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2980" y="4041068"/>
            <a:ext cx="3938600" cy="248100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9184" y="4365104"/>
            <a:ext cx="317500" cy="2921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41332" y="4941168"/>
            <a:ext cx="317500" cy="29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591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Magnetic dipole-dipole interaction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95300" y="1772332"/>
            <a:ext cx="8915400" cy="2844800"/>
          </a:xfrm>
        </p:spPr>
        <p:txBody>
          <a:bodyPr/>
          <a:lstStyle/>
          <a:p>
            <a:r>
              <a:rPr lang="en-US" altLang="zh-CN" dirty="0"/>
              <a:t>MDDI between polarized dipoles: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/>
              <a:t>Spin-orbit </a:t>
            </a:r>
            <a:r>
              <a:rPr lang="en-US" altLang="zh-CN" dirty="0" smtClean="0"/>
              <a:t>coupling </a:t>
            </a:r>
            <a:r>
              <a:rPr lang="en-US" altLang="zh-CN" dirty="0"/>
              <a:t>part:</a:t>
            </a:r>
            <a:endParaRPr kumimoji="1" lang="zh-CN" altLang="en-US" dirty="0"/>
          </a:p>
        </p:txBody>
      </p:sp>
      <p:pic>
        <p:nvPicPr>
          <p:cNvPr id="4" name="图片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800" y="1088740"/>
            <a:ext cx="1943100" cy="355600"/>
          </a:xfrm>
          <a:prstGeom prst="rect">
            <a:avLst/>
          </a:prstGeom>
        </p:spPr>
      </p:pic>
      <p:pic>
        <p:nvPicPr>
          <p:cNvPr id="5" name="图片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660" y="2528900"/>
            <a:ext cx="6311900" cy="1168400"/>
          </a:xfrm>
          <a:prstGeom prst="rect">
            <a:avLst/>
          </a:prstGeom>
        </p:spPr>
      </p:pic>
      <p:pic>
        <p:nvPicPr>
          <p:cNvPr id="6" name="图片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776" y="4041068"/>
            <a:ext cx="3365500" cy="342900"/>
          </a:xfrm>
          <a:prstGeom prst="rect">
            <a:avLst/>
          </a:prstGeom>
        </p:spPr>
      </p:pic>
      <p:pic>
        <p:nvPicPr>
          <p:cNvPr id="7" name="图片 6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668" y="5445224"/>
            <a:ext cx="6464300" cy="116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6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Mean-field description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2900"/>
              </a:lnSpc>
              <a:spcAft>
                <a:spcPts val="2400"/>
              </a:spcAft>
            </a:pPr>
            <a:r>
              <a:rPr lang="en-US" altLang="zh-CN" dirty="0"/>
              <a:t>Condensate wave function:</a:t>
            </a:r>
          </a:p>
          <a:p>
            <a:pPr>
              <a:lnSpc>
                <a:spcPts val="2900"/>
              </a:lnSpc>
              <a:spcAft>
                <a:spcPts val="2400"/>
              </a:spcAft>
            </a:pPr>
            <a:r>
              <a:rPr lang="en-US" altLang="zh-CN" dirty="0"/>
              <a:t>Gross-</a:t>
            </a:r>
            <a:r>
              <a:rPr lang="en-US" altLang="zh-CN" dirty="0" err="1"/>
              <a:t>Pitaevskii</a:t>
            </a:r>
            <a:r>
              <a:rPr lang="en-US" altLang="zh-CN" dirty="0"/>
              <a:t> equations:</a:t>
            </a:r>
          </a:p>
          <a:p>
            <a:pPr>
              <a:lnSpc>
                <a:spcPts val="2900"/>
              </a:lnSpc>
              <a:spcAft>
                <a:spcPts val="2400"/>
              </a:spcAft>
            </a:pPr>
            <a:endParaRPr lang="en-US" altLang="zh-CN" dirty="0"/>
          </a:p>
          <a:p>
            <a:pPr>
              <a:lnSpc>
                <a:spcPts val="2900"/>
              </a:lnSpc>
              <a:spcAft>
                <a:spcPts val="2400"/>
              </a:spcAft>
            </a:pPr>
            <a:endParaRPr lang="en-US" altLang="zh-CN" dirty="0"/>
          </a:p>
          <a:p>
            <a:pPr>
              <a:lnSpc>
                <a:spcPts val="2900"/>
              </a:lnSpc>
              <a:spcAft>
                <a:spcPts val="2400"/>
              </a:spcAft>
            </a:pPr>
            <a:r>
              <a:rPr lang="en-US" altLang="zh-CN" dirty="0"/>
              <a:t>Single-particle:</a:t>
            </a:r>
          </a:p>
          <a:p>
            <a:pPr>
              <a:lnSpc>
                <a:spcPts val="2900"/>
              </a:lnSpc>
              <a:spcAft>
                <a:spcPts val="2400"/>
              </a:spcAft>
            </a:pPr>
            <a:r>
              <a:rPr lang="en-US" altLang="zh-CN" dirty="0"/>
              <a:t>CI induced mean-field:</a:t>
            </a:r>
          </a:p>
          <a:p>
            <a:pPr>
              <a:lnSpc>
                <a:spcPts val="2900"/>
              </a:lnSpc>
              <a:spcAft>
                <a:spcPts val="2400"/>
              </a:spcAft>
            </a:pPr>
            <a:r>
              <a:rPr lang="en-US" altLang="zh-CN" dirty="0"/>
              <a:t>MDDI induced mean-field:</a:t>
            </a:r>
            <a:endParaRPr kumimoji="1" lang="zh-CN" altLang="en-US" dirty="0"/>
          </a:p>
        </p:txBody>
      </p:sp>
      <p:pic>
        <p:nvPicPr>
          <p:cNvPr id="4" name="图片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956" y="980728"/>
            <a:ext cx="1384300" cy="317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2600" y="2312876"/>
            <a:ext cx="7560840" cy="1256591"/>
          </a:xfrm>
          <a:prstGeom prst="rect">
            <a:avLst/>
          </a:prstGeom>
        </p:spPr>
      </p:pic>
      <p:pic>
        <p:nvPicPr>
          <p:cNvPr id="6" name="图片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812" y="3897052"/>
            <a:ext cx="4533900" cy="558800"/>
          </a:xfrm>
          <a:prstGeom prst="rect">
            <a:avLst/>
          </a:prstGeom>
        </p:spPr>
      </p:pic>
      <p:pic>
        <p:nvPicPr>
          <p:cNvPr id="7" name="图片 6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896" y="4941168"/>
            <a:ext cx="2070100" cy="304800"/>
          </a:xfrm>
          <a:prstGeom prst="rect">
            <a:avLst/>
          </a:prstGeom>
        </p:spPr>
      </p:pic>
      <p:pic>
        <p:nvPicPr>
          <p:cNvPr id="8" name="图片 7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688" y="5985284"/>
            <a:ext cx="59690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104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Numerical simulation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680"/>
              </a:spcBef>
              <a:spcAft>
                <a:spcPts val="600"/>
              </a:spcAft>
            </a:pPr>
            <a:r>
              <a:rPr lang="en-US" altLang="zh-CN" dirty="0"/>
              <a:t>Recoil energy:</a:t>
            </a:r>
          </a:p>
          <a:p>
            <a:pPr>
              <a:spcBef>
                <a:spcPts val="1680"/>
              </a:spcBef>
              <a:spcAft>
                <a:spcPts val="600"/>
              </a:spcAft>
            </a:pPr>
            <a:endParaRPr lang="en-US" altLang="zh-CN" dirty="0"/>
          </a:p>
          <a:p>
            <a:pPr>
              <a:spcBef>
                <a:spcPts val="1680"/>
              </a:spcBef>
              <a:spcAft>
                <a:spcPts val="600"/>
              </a:spcAft>
            </a:pPr>
            <a:r>
              <a:rPr lang="en-US" altLang="zh-CN" dirty="0"/>
              <a:t>Number of atoms:</a:t>
            </a:r>
          </a:p>
          <a:p>
            <a:pPr>
              <a:spcBef>
                <a:spcPts val="1680"/>
              </a:spcBef>
              <a:spcAft>
                <a:spcPts val="600"/>
              </a:spcAft>
            </a:pPr>
            <a:endParaRPr lang="en-US" altLang="zh-CN" dirty="0"/>
          </a:p>
          <a:p>
            <a:pPr>
              <a:spcBef>
                <a:spcPts val="1680"/>
              </a:spcBef>
              <a:spcAft>
                <a:spcPts val="600"/>
              </a:spcAft>
            </a:pPr>
            <a:r>
              <a:rPr lang="en-US" altLang="zh-CN" dirty="0"/>
              <a:t>Trapping potential:</a:t>
            </a:r>
          </a:p>
          <a:p>
            <a:pPr>
              <a:spcBef>
                <a:spcPts val="1680"/>
              </a:spcBef>
              <a:spcAft>
                <a:spcPts val="600"/>
              </a:spcAft>
            </a:pPr>
            <a:endParaRPr lang="en-US" altLang="zh-CN" dirty="0"/>
          </a:p>
          <a:p>
            <a:pPr>
              <a:spcBef>
                <a:spcPts val="1680"/>
              </a:spcBef>
              <a:spcAft>
                <a:spcPts val="600"/>
              </a:spcAft>
            </a:pPr>
            <a:r>
              <a:rPr lang="en-US" altLang="zh-CN" dirty="0"/>
              <a:t>Raman coupling:</a:t>
            </a:r>
          </a:p>
          <a:p>
            <a:pPr>
              <a:spcBef>
                <a:spcPts val="1680"/>
              </a:spcBef>
              <a:spcAft>
                <a:spcPts val="600"/>
              </a:spcAft>
            </a:pPr>
            <a:endParaRPr lang="en-US" altLang="zh-CN" dirty="0"/>
          </a:p>
          <a:p>
            <a:pPr>
              <a:spcBef>
                <a:spcPts val="1680"/>
              </a:spcBef>
              <a:spcAft>
                <a:spcPts val="600"/>
              </a:spcAft>
            </a:pPr>
            <a:r>
              <a:rPr lang="en-US" altLang="zh-CN" dirty="0"/>
              <a:t>Free parameter: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620" y="1484784"/>
            <a:ext cx="2696387" cy="53927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6616" y="2816932"/>
            <a:ext cx="875054" cy="22385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6616" y="3753036"/>
            <a:ext cx="6227127" cy="60032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2620" y="5193196"/>
            <a:ext cx="4070017" cy="25437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8624" y="6237312"/>
            <a:ext cx="468052" cy="22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412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Small axial field: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572" y="980728"/>
            <a:ext cx="2700300" cy="38946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8584" y="1808820"/>
            <a:ext cx="2992464" cy="23402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6596" y="4473116"/>
            <a:ext cx="2820902" cy="154817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3020" y="3032956"/>
            <a:ext cx="3763038" cy="327636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8964" y="944724"/>
            <a:ext cx="4896904" cy="1652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767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Spin structure of the polarized phase</a:t>
            </a:r>
            <a:endParaRPr kumimoji="1"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552" y="1232756"/>
            <a:ext cx="7788405" cy="5049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339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Large axial field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552" y="1772816"/>
            <a:ext cx="3066675" cy="464451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552" y="1016732"/>
            <a:ext cx="2808312" cy="44479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7016" y="3140968"/>
            <a:ext cx="3749293" cy="326439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2920" y="1016732"/>
            <a:ext cx="5304136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54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Intermediate axial field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548" y="1664804"/>
            <a:ext cx="3328297" cy="47165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516" y="1016733"/>
            <a:ext cx="3744416" cy="39455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5008" y="3248980"/>
            <a:ext cx="3721687" cy="324036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0932" y="1196752"/>
            <a:ext cx="5249716" cy="178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3136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Spin vortex in the intermediate regime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577" y="1376772"/>
            <a:ext cx="3331146" cy="38164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9064" y="3969060"/>
            <a:ext cx="2304938" cy="230493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1032" y="1268760"/>
            <a:ext cx="2686330" cy="2628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575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kumimoji="1" lang="en-US" altLang="zh-CN" dirty="0" smtClean="0"/>
              <a:t>Outline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244588" y="1160425"/>
            <a:ext cx="7129102" cy="4968875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600"/>
              </a:spcAft>
              <a:defRPr/>
            </a:pPr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  <a:cs typeface="Lucida Grande"/>
              </a:rPr>
              <a:t>Introduction</a:t>
            </a:r>
          </a:p>
          <a:p>
            <a:pPr lvl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  <a:cs typeface="Lucida Grande"/>
              </a:rPr>
              <a:t>Spin-orbit couplings in atomic gases</a:t>
            </a:r>
          </a:p>
          <a:p>
            <a:pPr>
              <a:spcBef>
                <a:spcPts val="1200"/>
              </a:spcBef>
              <a:spcAft>
                <a:spcPts val="600"/>
              </a:spcAft>
              <a:defRPr/>
            </a:pPr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  <a:cs typeface="Lucida Grande"/>
              </a:rPr>
              <a:t>Spin-orbit-coupled BEC with dipolar interaction</a:t>
            </a:r>
          </a:p>
          <a:p>
            <a:pPr lvl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  <a:cs typeface="Lucida Grande"/>
              </a:rPr>
              <a:t>Generating SOC in chromium gas</a:t>
            </a:r>
            <a:endParaRPr lang="en-US" altLang="zh-CN" dirty="0">
              <a:solidFill>
                <a:schemeClr val="bg1">
                  <a:lumMod val="75000"/>
                </a:schemeClr>
              </a:solidFill>
              <a:cs typeface="Lucida Grande"/>
            </a:endParaRPr>
          </a:p>
          <a:p>
            <a:pPr lvl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  <a:cs typeface="Lucida Grande"/>
              </a:rPr>
              <a:t>Quantum phases:</a:t>
            </a:r>
            <a:endParaRPr lang="en-US" altLang="zh-CN" dirty="0">
              <a:solidFill>
                <a:schemeClr val="bg1">
                  <a:lumMod val="75000"/>
                </a:schemeClr>
              </a:solidFill>
              <a:cs typeface="Lucida Grande"/>
            </a:endParaRPr>
          </a:p>
          <a:p>
            <a:pPr>
              <a:spcBef>
                <a:spcPts val="1200"/>
              </a:spcBef>
              <a:spcAft>
                <a:spcPts val="600"/>
              </a:spcAft>
              <a:defRPr/>
            </a:pPr>
            <a:r>
              <a:rPr lang="en-US" altLang="zh-CN" dirty="0" smtClean="0">
                <a:cs typeface="Lucida Grande"/>
              </a:rPr>
              <a:t>BEC with cavity-mediated spin-orbit coupling</a:t>
            </a:r>
          </a:p>
          <a:p>
            <a:pPr lvl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US" altLang="zh-CN" dirty="0" smtClean="0">
                <a:cs typeface="Lucida Grande"/>
              </a:rPr>
              <a:t>Generating SOC in cavity</a:t>
            </a:r>
          </a:p>
          <a:p>
            <a:pPr lvl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US" altLang="zh-CN" dirty="0" smtClean="0">
                <a:cs typeface="Lucida Grande"/>
              </a:rPr>
              <a:t>Quantum phases:</a:t>
            </a:r>
            <a:endParaRPr lang="en-US" altLang="zh-CN" dirty="0">
              <a:cs typeface="Lucida Grande"/>
            </a:endParaRPr>
          </a:p>
          <a:p>
            <a:pPr>
              <a:spcBef>
                <a:spcPts val="1200"/>
              </a:spcBef>
              <a:spcAft>
                <a:spcPts val="600"/>
              </a:spcAft>
              <a:defRPr/>
            </a:pPr>
            <a:r>
              <a:rPr lang="en-US" altLang="zh-CN" dirty="0" smtClean="0">
                <a:solidFill>
                  <a:srgbClr val="BFBFBF"/>
                </a:solidFill>
                <a:cs typeface="Lucida Grande"/>
              </a:rPr>
              <a:t>Summary</a:t>
            </a:r>
            <a:endParaRPr lang="en-US" altLang="zh-CN" dirty="0">
              <a:solidFill>
                <a:srgbClr val="BFBFBF"/>
              </a:solidFill>
              <a:cs typeface="Lucida Grande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/>
          <a:srcRect l="39383"/>
          <a:stretch/>
        </p:blipFill>
        <p:spPr>
          <a:xfrm>
            <a:off x="5889104" y="4221087"/>
            <a:ext cx="1764196" cy="116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48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</a:t>
            </a:r>
            <a:r>
              <a:rPr kumimoji="1" lang="en-US" altLang="zh-CN" dirty="0" smtClean="0"/>
              <a:t>bservation of </a:t>
            </a:r>
            <a:r>
              <a:rPr kumimoji="1" lang="en-US" altLang="zh-CN" dirty="0" err="1" smtClean="0"/>
              <a:t>Dicke</a:t>
            </a:r>
            <a:r>
              <a:rPr kumimoji="1" lang="en-US" altLang="zh-CN" dirty="0" smtClean="0"/>
              <a:t> quantum phase transition in BEC</a:t>
            </a:r>
            <a:endParaRPr kumimoji="1"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853100" y="6345324"/>
            <a:ext cx="38164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i="0" dirty="0" smtClean="0">
                <a:latin typeface="+mn-lt"/>
              </a:rPr>
              <a:t>Baumann </a:t>
            </a:r>
            <a:r>
              <a:rPr kumimoji="1" lang="en-US" altLang="zh-CN" sz="1600" dirty="0" smtClean="0">
                <a:latin typeface="+mn-lt"/>
              </a:rPr>
              <a:t>et al</a:t>
            </a:r>
            <a:r>
              <a:rPr kumimoji="1" lang="en-US" altLang="zh-CN" sz="1600" i="0" dirty="0" smtClean="0">
                <a:latin typeface="+mn-lt"/>
              </a:rPr>
              <a:t>., Nature </a:t>
            </a:r>
            <a:r>
              <a:rPr kumimoji="1" lang="en-US" altLang="zh-CN" sz="1600" b="1" i="0" dirty="0" smtClean="0">
                <a:latin typeface="+mn-lt"/>
              </a:rPr>
              <a:t>464</a:t>
            </a:r>
            <a:r>
              <a:rPr kumimoji="1" lang="en-US" altLang="zh-CN" sz="1600" i="0" dirty="0" smtClean="0">
                <a:latin typeface="+mn-lt"/>
              </a:rPr>
              <a:t>, 1301 (2010)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/>
          <a:srcRect t="50700"/>
          <a:stretch/>
        </p:blipFill>
        <p:spPr>
          <a:xfrm>
            <a:off x="5044652" y="1136787"/>
            <a:ext cx="3616760" cy="251866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b="51372"/>
          <a:stretch/>
        </p:blipFill>
        <p:spPr>
          <a:xfrm>
            <a:off x="904191" y="1160748"/>
            <a:ext cx="3616761" cy="248427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9004" y="3573016"/>
            <a:ext cx="4224360" cy="2700300"/>
          </a:xfrm>
          <a:prstGeom prst="rect">
            <a:avLst/>
          </a:prstGeom>
        </p:spPr>
      </p:pic>
      <p:pic>
        <p:nvPicPr>
          <p:cNvPr id="8" name="图片 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644" y="2924944"/>
            <a:ext cx="609600" cy="190500"/>
          </a:xfrm>
          <a:prstGeom prst="rect">
            <a:avLst/>
          </a:prstGeom>
        </p:spPr>
      </p:pic>
      <p:pic>
        <p:nvPicPr>
          <p:cNvPr id="9" name="图片 8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60836" y="2168736"/>
            <a:ext cx="622300" cy="190500"/>
          </a:xfrm>
          <a:prstGeom prst="rect">
            <a:avLst/>
          </a:prstGeom>
        </p:spPr>
      </p:pic>
      <p:pic>
        <p:nvPicPr>
          <p:cNvPr id="10" name="图片 9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552" y="3897052"/>
            <a:ext cx="2895600" cy="241300"/>
          </a:xfrm>
          <a:prstGeom prst="rect">
            <a:avLst/>
          </a:prstGeom>
        </p:spPr>
      </p:pic>
      <p:pic>
        <p:nvPicPr>
          <p:cNvPr id="11" name="图片 10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620" y="4401108"/>
            <a:ext cx="1600200" cy="165100"/>
          </a:xfrm>
          <a:prstGeom prst="rect">
            <a:avLst/>
          </a:prstGeom>
        </p:spPr>
      </p:pic>
      <p:pic>
        <p:nvPicPr>
          <p:cNvPr id="12" name="图片 11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552" y="4833156"/>
            <a:ext cx="2298700" cy="21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752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636" y="2132856"/>
            <a:ext cx="4955655" cy="208823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Condensates in cavity</a:t>
            </a:r>
            <a:endParaRPr kumimoji="1" lang="zh-CN" altLang="en-US" dirty="0"/>
          </a:p>
        </p:txBody>
      </p:sp>
      <p:grpSp>
        <p:nvGrpSpPr>
          <p:cNvPr id="107" name="组 106"/>
          <p:cNvGrpSpPr/>
          <p:nvPr/>
        </p:nvGrpSpPr>
        <p:grpSpPr>
          <a:xfrm>
            <a:off x="1244588" y="3068960"/>
            <a:ext cx="2556284" cy="2556284"/>
            <a:chOff x="416496" y="1792149"/>
            <a:chExt cx="2124236" cy="2176911"/>
          </a:xfrm>
        </p:grpSpPr>
        <p:grpSp>
          <p:nvGrpSpPr>
            <p:cNvPr id="7" name="组 6"/>
            <p:cNvGrpSpPr/>
            <p:nvPr/>
          </p:nvGrpSpPr>
          <p:grpSpPr>
            <a:xfrm>
              <a:off x="416496" y="1792149"/>
              <a:ext cx="1851840" cy="2176911"/>
              <a:chOff x="5709084" y="1952836"/>
              <a:chExt cx="1851840" cy="2176911"/>
            </a:xfrm>
          </p:grpSpPr>
          <p:pic>
            <p:nvPicPr>
              <p:cNvPr id="4" name="图片 3"/>
              <p:cNvPicPr>
                <a:picLocks noChangeAspect="1"/>
              </p:cNvPicPr>
              <p:nvPr/>
            </p:nvPicPr>
            <p:blipFill rotWithShape="1">
              <a:blip r:embed="rId3"/>
              <a:srcRect r="49574"/>
              <a:stretch/>
            </p:blipFill>
            <p:spPr>
              <a:xfrm>
                <a:off x="5709084" y="1952836"/>
                <a:ext cx="1851840" cy="2176911"/>
              </a:xfrm>
              <a:prstGeom prst="rect">
                <a:avLst/>
              </a:prstGeom>
            </p:spPr>
          </p:pic>
          <p:pic>
            <p:nvPicPr>
              <p:cNvPr id="3" name="图片 2" descr="latex-image-1.pdf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45188" y="3689015"/>
                <a:ext cx="139700" cy="101600"/>
              </a:xfrm>
              <a:prstGeom prst="rect">
                <a:avLst/>
              </a:prstGeom>
            </p:spPr>
          </p:pic>
          <p:pic>
            <p:nvPicPr>
              <p:cNvPr id="6" name="图片 5" descr="latex-image-1.pdf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13090" y="2672916"/>
                <a:ext cx="215900" cy="127000"/>
              </a:xfrm>
              <a:prstGeom prst="rect">
                <a:avLst/>
              </a:prstGeom>
            </p:spPr>
          </p:pic>
        </p:grpSp>
        <p:cxnSp>
          <p:nvCxnSpPr>
            <p:cNvPr id="9" name="直线箭头连接符 8"/>
            <p:cNvCxnSpPr>
              <a:stCxn id="4" idx="3"/>
            </p:cNvCxnSpPr>
            <p:nvPr/>
          </p:nvCxnSpPr>
          <p:spPr bwMode="auto">
            <a:xfrm>
              <a:off x="2268336" y="2880605"/>
              <a:ext cx="272396" cy="26036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10" name="图片 9" descr="latex-image-1.pd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6716" y="2816932"/>
              <a:ext cx="114300" cy="101600"/>
            </a:xfrm>
            <a:prstGeom prst="rect">
              <a:avLst/>
            </a:prstGeom>
          </p:spPr>
        </p:pic>
      </p:grpSp>
      <p:grpSp>
        <p:nvGrpSpPr>
          <p:cNvPr id="123" name="组 122"/>
          <p:cNvGrpSpPr/>
          <p:nvPr/>
        </p:nvGrpSpPr>
        <p:grpSpPr>
          <a:xfrm>
            <a:off x="7185248" y="1592796"/>
            <a:ext cx="1764196" cy="1764196"/>
            <a:chOff x="4989004" y="1520788"/>
            <a:chExt cx="1764196" cy="1764196"/>
          </a:xfrm>
        </p:grpSpPr>
        <p:sp>
          <p:nvSpPr>
            <p:cNvPr id="114" name="椭圆 113"/>
            <p:cNvSpPr/>
            <p:nvPr/>
          </p:nvSpPr>
          <p:spPr bwMode="auto">
            <a:xfrm>
              <a:off x="4989004" y="1520788"/>
              <a:ext cx="1764196" cy="1764196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0"/>
                <a:cs typeface="宋体" charset="0"/>
              </a:endParaRPr>
            </a:p>
          </p:txBody>
        </p:sp>
        <p:grpSp>
          <p:nvGrpSpPr>
            <p:cNvPr id="86" name="组 85"/>
            <p:cNvGrpSpPr/>
            <p:nvPr/>
          </p:nvGrpSpPr>
          <p:grpSpPr>
            <a:xfrm>
              <a:off x="5217071" y="1836837"/>
              <a:ext cx="1326654" cy="1153749"/>
              <a:chOff x="5457056" y="2348880"/>
              <a:chExt cx="1326654" cy="1153749"/>
            </a:xfrm>
          </p:grpSpPr>
          <p:cxnSp>
            <p:nvCxnSpPr>
              <p:cNvPr id="14" name="直线连接符 13"/>
              <p:cNvCxnSpPr/>
              <p:nvPr/>
            </p:nvCxnSpPr>
            <p:spPr bwMode="auto">
              <a:xfrm>
                <a:off x="5457056" y="2456892"/>
                <a:ext cx="1080120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" name="直线连接符 14"/>
              <p:cNvCxnSpPr/>
              <p:nvPr/>
            </p:nvCxnSpPr>
            <p:spPr bwMode="auto">
              <a:xfrm>
                <a:off x="5457056" y="3392996"/>
                <a:ext cx="1080120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" name="直线连接符 15"/>
              <p:cNvCxnSpPr/>
              <p:nvPr/>
            </p:nvCxnSpPr>
            <p:spPr bwMode="auto">
              <a:xfrm>
                <a:off x="5457056" y="2708920"/>
                <a:ext cx="864096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8" name="直线箭头连接符 17"/>
              <p:cNvCxnSpPr/>
              <p:nvPr/>
            </p:nvCxnSpPr>
            <p:spPr bwMode="auto">
              <a:xfrm flipV="1">
                <a:off x="6429164" y="2456892"/>
                <a:ext cx="0" cy="936104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arrow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pic>
            <p:nvPicPr>
              <p:cNvPr id="19" name="图片 18" descr="latex-image-1.pdf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70233" y="2899870"/>
                <a:ext cx="215900" cy="127000"/>
              </a:xfrm>
              <a:prstGeom prst="rect">
                <a:avLst/>
              </a:prstGeom>
            </p:spPr>
          </p:pic>
          <p:pic>
            <p:nvPicPr>
              <p:cNvPr id="20" name="图片 19" descr="latex-image-1.pdf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45448" y="2975347"/>
                <a:ext cx="139700" cy="101600"/>
              </a:xfrm>
              <a:prstGeom prst="rect">
                <a:avLst/>
              </a:prstGeom>
            </p:spPr>
          </p:pic>
          <p:cxnSp>
            <p:nvCxnSpPr>
              <p:cNvPr id="22" name="直线箭头连接符 21"/>
              <p:cNvCxnSpPr/>
              <p:nvPr/>
            </p:nvCxnSpPr>
            <p:spPr bwMode="auto">
              <a:xfrm flipV="1">
                <a:off x="5709084" y="2708920"/>
                <a:ext cx="0" cy="68407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pic>
            <p:nvPicPr>
              <p:cNvPr id="24" name="图片 23" descr="latex-image-1.pdf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57180" y="2977964"/>
                <a:ext cx="215900" cy="127000"/>
              </a:xfrm>
              <a:prstGeom prst="rect">
                <a:avLst/>
              </a:prstGeom>
            </p:spPr>
          </p:pic>
          <p:cxnSp>
            <p:nvCxnSpPr>
              <p:cNvPr id="26" name="直线箭头连接符 25"/>
              <p:cNvCxnSpPr/>
              <p:nvPr/>
            </p:nvCxnSpPr>
            <p:spPr bwMode="auto">
              <a:xfrm flipV="1">
                <a:off x="6105128" y="2672916"/>
                <a:ext cx="0" cy="72008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pic>
            <p:nvPicPr>
              <p:cNvPr id="30" name="图片 29" descr="latex-image-1.pdf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80415" y="3286729"/>
                <a:ext cx="203200" cy="215900"/>
              </a:xfrm>
              <a:prstGeom prst="rect">
                <a:avLst/>
              </a:prstGeom>
            </p:spPr>
          </p:pic>
          <p:pic>
            <p:nvPicPr>
              <p:cNvPr id="31" name="图片 30" descr="latex-image-1.pdf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93210" y="2348880"/>
                <a:ext cx="190500" cy="215900"/>
              </a:xfrm>
              <a:prstGeom prst="rect">
                <a:avLst/>
              </a:prstGeom>
            </p:spPr>
          </p:pic>
        </p:grpSp>
      </p:grpSp>
      <p:cxnSp>
        <p:nvCxnSpPr>
          <p:cNvPr id="66" name="曲线连接符 65"/>
          <p:cNvCxnSpPr/>
          <p:nvPr/>
        </p:nvCxnSpPr>
        <p:spPr bwMode="auto">
          <a:xfrm rot="10800000" flipV="1">
            <a:off x="6501172" y="2672916"/>
            <a:ext cx="1116124" cy="432048"/>
          </a:xfrm>
          <a:prstGeom prst="curvedConnector3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dash"/>
            <a:round/>
            <a:headEnd type="none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1" name="曲线连接符 70"/>
          <p:cNvCxnSpPr/>
          <p:nvPr/>
        </p:nvCxnSpPr>
        <p:spPr bwMode="auto">
          <a:xfrm rot="10800000" flipV="1">
            <a:off x="6717196" y="3140968"/>
            <a:ext cx="1080120" cy="396044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rgbClr val="0000FF"/>
            </a:solidFill>
            <a:prstDash val="dash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3" name="左大括号 72"/>
          <p:cNvSpPr/>
          <p:nvPr/>
        </p:nvSpPr>
        <p:spPr bwMode="auto">
          <a:xfrm rot="16200000" flipV="1">
            <a:off x="7797316" y="2852936"/>
            <a:ext cx="108012" cy="396044"/>
          </a:xfrm>
          <a:prstGeom prst="leftBrace">
            <a:avLst/>
          </a:prstGeom>
          <a:noFill/>
          <a:ln w="12700" cap="flat" cmpd="sng" algn="ctr">
            <a:solidFill>
              <a:srgbClr val="0000FF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0"/>
              <a:cs typeface="宋体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124908" y="5697252"/>
            <a:ext cx="44399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i="0" dirty="0" smtClean="0">
                <a:latin typeface="+mn-lt"/>
              </a:rPr>
              <a:t>Nagy, </a:t>
            </a:r>
            <a:r>
              <a:rPr kumimoji="1" lang="en-US" altLang="zh-CN" sz="1600" i="0" dirty="0" err="1" smtClean="0">
                <a:latin typeface="+mn-lt"/>
              </a:rPr>
              <a:t>Szirmai</a:t>
            </a:r>
            <a:r>
              <a:rPr kumimoji="1" lang="en-US" altLang="zh-CN" sz="1600" i="0" dirty="0" smtClean="0">
                <a:latin typeface="+mn-lt"/>
              </a:rPr>
              <a:t>, and </a:t>
            </a:r>
            <a:r>
              <a:rPr kumimoji="1" lang="en-US" altLang="zh-CN" sz="1600" i="0" dirty="0" err="1" smtClean="0">
                <a:latin typeface="+mn-lt"/>
              </a:rPr>
              <a:t>Domokos</a:t>
            </a:r>
            <a:r>
              <a:rPr kumimoji="1" lang="en-US" altLang="zh-CN" sz="1600" i="0" dirty="0" smtClean="0">
                <a:latin typeface="+mn-lt"/>
              </a:rPr>
              <a:t>, EPJD 48, 127 (2008)</a:t>
            </a:r>
            <a:endParaRPr kumimoji="1" lang="zh-CN" altLang="en-US" sz="1600" i="0" dirty="0">
              <a:latin typeface="+mn-lt"/>
            </a:endParaRPr>
          </a:p>
        </p:txBody>
      </p:sp>
      <p:pic>
        <p:nvPicPr>
          <p:cNvPr id="38" name="图片 37" descr="latex-image-1.pdf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724" y="1520788"/>
            <a:ext cx="1656184" cy="288869"/>
          </a:xfrm>
          <a:prstGeom prst="rect">
            <a:avLst/>
          </a:prstGeom>
        </p:spPr>
      </p:pic>
      <p:sp>
        <p:nvSpPr>
          <p:cNvPr id="129" name="矩形 128"/>
          <p:cNvSpPr/>
          <p:nvPr/>
        </p:nvSpPr>
        <p:spPr bwMode="auto">
          <a:xfrm>
            <a:off x="4916996" y="2924943"/>
            <a:ext cx="1548172" cy="324037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0"/>
              <a:cs typeface="宋体" charset="0"/>
            </a:endParaRPr>
          </a:p>
        </p:txBody>
      </p:sp>
      <p:sp>
        <p:nvSpPr>
          <p:cNvPr id="130" name="矩形 129"/>
          <p:cNvSpPr/>
          <p:nvPr/>
        </p:nvSpPr>
        <p:spPr bwMode="auto">
          <a:xfrm>
            <a:off x="4916996" y="3356991"/>
            <a:ext cx="1764196" cy="324037"/>
          </a:xfrm>
          <a:prstGeom prst="rect">
            <a:avLst/>
          </a:prstGeom>
          <a:noFill/>
          <a:ln w="12700" cap="flat" cmpd="sng" algn="ctr">
            <a:solidFill>
              <a:srgbClr val="0000FF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725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129" grpId="0" animBg="1"/>
      <p:bldP spid="13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组 51"/>
          <p:cNvGrpSpPr/>
          <p:nvPr/>
        </p:nvGrpSpPr>
        <p:grpSpPr>
          <a:xfrm>
            <a:off x="4088904" y="4678660"/>
            <a:ext cx="3744416" cy="981906"/>
            <a:chOff x="4916996" y="3897176"/>
            <a:chExt cx="3744416" cy="981906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2"/>
            <a:srcRect b="567"/>
            <a:stretch/>
          </p:blipFill>
          <p:spPr>
            <a:xfrm>
              <a:off x="4916996" y="4149080"/>
              <a:ext cx="3744416" cy="730002"/>
            </a:xfrm>
            <a:prstGeom prst="rect">
              <a:avLst/>
            </a:prstGeom>
          </p:spPr>
        </p:pic>
        <p:pic>
          <p:nvPicPr>
            <p:cNvPr id="35" name="图片 34" descr="latex-image-1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5288" y="3897176"/>
              <a:ext cx="1041400" cy="215900"/>
            </a:xfrm>
            <a:prstGeom prst="rect">
              <a:avLst/>
            </a:prstGeom>
          </p:spPr>
        </p:pic>
        <p:sp>
          <p:nvSpPr>
            <p:cNvPr id="63" name="椭圆 62"/>
            <p:cNvSpPr/>
            <p:nvPr/>
          </p:nvSpPr>
          <p:spPr bwMode="auto">
            <a:xfrm>
              <a:off x="5349044" y="4185084"/>
              <a:ext cx="108012" cy="108012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64" name="椭圆 63"/>
            <p:cNvSpPr/>
            <p:nvPr/>
          </p:nvSpPr>
          <p:spPr bwMode="auto">
            <a:xfrm>
              <a:off x="5809109" y="4185084"/>
              <a:ext cx="108012" cy="108012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65" name="椭圆 64"/>
            <p:cNvSpPr/>
            <p:nvPr/>
          </p:nvSpPr>
          <p:spPr bwMode="auto">
            <a:xfrm>
              <a:off x="6269174" y="4185084"/>
              <a:ext cx="108012" cy="108012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67" name="椭圆 66"/>
            <p:cNvSpPr/>
            <p:nvPr/>
          </p:nvSpPr>
          <p:spPr bwMode="auto">
            <a:xfrm>
              <a:off x="7185248" y="4185084"/>
              <a:ext cx="108012" cy="108012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68" name="椭圆 67"/>
            <p:cNvSpPr/>
            <p:nvPr/>
          </p:nvSpPr>
          <p:spPr bwMode="auto">
            <a:xfrm>
              <a:off x="8105378" y="4185084"/>
              <a:ext cx="108012" cy="108012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69" name="椭圆 68"/>
            <p:cNvSpPr/>
            <p:nvPr/>
          </p:nvSpPr>
          <p:spPr bwMode="auto">
            <a:xfrm>
              <a:off x="6725183" y="4185084"/>
              <a:ext cx="108012" cy="108012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70" name="椭圆 69"/>
            <p:cNvSpPr/>
            <p:nvPr/>
          </p:nvSpPr>
          <p:spPr bwMode="auto">
            <a:xfrm>
              <a:off x="7645313" y="4185084"/>
              <a:ext cx="108012" cy="108012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0"/>
                <a:cs typeface="宋体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Self-organization</a:t>
            </a:r>
            <a:endParaRPr kumimoji="1" lang="zh-CN" altLang="en-US" dirty="0"/>
          </a:p>
        </p:txBody>
      </p:sp>
      <p:grpSp>
        <p:nvGrpSpPr>
          <p:cNvPr id="107" name="组 106"/>
          <p:cNvGrpSpPr/>
          <p:nvPr/>
        </p:nvGrpSpPr>
        <p:grpSpPr>
          <a:xfrm>
            <a:off x="1028564" y="1792149"/>
            <a:ext cx="2124236" cy="2176911"/>
            <a:chOff x="416496" y="1792149"/>
            <a:chExt cx="2124236" cy="2176911"/>
          </a:xfrm>
        </p:grpSpPr>
        <p:grpSp>
          <p:nvGrpSpPr>
            <p:cNvPr id="7" name="组 6"/>
            <p:cNvGrpSpPr/>
            <p:nvPr/>
          </p:nvGrpSpPr>
          <p:grpSpPr>
            <a:xfrm>
              <a:off x="416496" y="1792149"/>
              <a:ext cx="1851840" cy="2176911"/>
              <a:chOff x="5709084" y="1952836"/>
              <a:chExt cx="1851840" cy="2176911"/>
            </a:xfrm>
          </p:grpSpPr>
          <p:pic>
            <p:nvPicPr>
              <p:cNvPr id="4" name="图片 3"/>
              <p:cNvPicPr>
                <a:picLocks noChangeAspect="1"/>
              </p:cNvPicPr>
              <p:nvPr/>
            </p:nvPicPr>
            <p:blipFill rotWithShape="1">
              <a:blip r:embed="rId4"/>
              <a:srcRect r="49574"/>
              <a:stretch/>
            </p:blipFill>
            <p:spPr>
              <a:xfrm>
                <a:off x="5709084" y="1952836"/>
                <a:ext cx="1851840" cy="2176911"/>
              </a:xfrm>
              <a:prstGeom prst="rect">
                <a:avLst/>
              </a:prstGeom>
            </p:spPr>
          </p:pic>
          <p:pic>
            <p:nvPicPr>
              <p:cNvPr id="3" name="图片 2" descr="latex-image-1.pdf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45188" y="3689015"/>
                <a:ext cx="139700" cy="101600"/>
              </a:xfrm>
              <a:prstGeom prst="rect">
                <a:avLst/>
              </a:prstGeom>
            </p:spPr>
          </p:pic>
          <p:pic>
            <p:nvPicPr>
              <p:cNvPr id="6" name="图片 5" descr="latex-image-1.pdf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13090" y="2672916"/>
                <a:ext cx="215900" cy="127000"/>
              </a:xfrm>
              <a:prstGeom prst="rect">
                <a:avLst/>
              </a:prstGeom>
            </p:spPr>
          </p:pic>
        </p:grpSp>
        <p:cxnSp>
          <p:nvCxnSpPr>
            <p:cNvPr id="9" name="直线箭头连接符 8"/>
            <p:cNvCxnSpPr>
              <a:stCxn id="4" idx="3"/>
            </p:cNvCxnSpPr>
            <p:nvPr/>
          </p:nvCxnSpPr>
          <p:spPr bwMode="auto">
            <a:xfrm>
              <a:off x="2268336" y="2880605"/>
              <a:ext cx="272396" cy="26036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10" name="图片 9" descr="latex-image-1.pdf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6716" y="2816932"/>
              <a:ext cx="114300" cy="101600"/>
            </a:xfrm>
            <a:prstGeom prst="rect">
              <a:avLst/>
            </a:prstGeom>
          </p:spPr>
        </p:pic>
      </p:grpSp>
      <p:sp>
        <p:nvSpPr>
          <p:cNvPr id="117" name="文本框 116"/>
          <p:cNvSpPr txBox="1"/>
          <p:nvPr/>
        </p:nvSpPr>
        <p:spPr>
          <a:xfrm>
            <a:off x="3490543" y="3068960"/>
            <a:ext cx="19635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600" i="0" dirty="0" smtClean="0">
                <a:latin typeface="Lucida Grande"/>
                <a:cs typeface="Lucida Grande"/>
              </a:rPr>
              <a:t>Effective potential</a:t>
            </a:r>
            <a:endParaRPr kumimoji="1" lang="zh-CN" altLang="en-US" sz="1600" i="0" dirty="0">
              <a:latin typeface="Lucida Grande"/>
              <a:cs typeface="Lucida Grande"/>
            </a:endParaRPr>
          </a:p>
        </p:txBody>
      </p:sp>
      <p:pic>
        <p:nvPicPr>
          <p:cNvPr id="122" name="图片 121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236" y="3091465"/>
            <a:ext cx="723900" cy="266700"/>
          </a:xfrm>
          <a:prstGeom prst="rect">
            <a:avLst/>
          </a:prstGeom>
        </p:spPr>
      </p:pic>
      <p:sp>
        <p:nvSpPr>
          <p:cNvPr id="132" name="文本框 131"/>
          <p:cNvSpPr txBox="1"/>
          <p:nvPr/>
        </p:nvSpPr>
        <p:spPr>
          <a:xfrm>
            <a:off x="3476836" y="1916832"/>
            <a:ext cx="19194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600" i="0" dirty="0" smtClean="0">
                <a:latin typeface="Lucida Grande"/>
                <a:cs typeface="Lucida Grande"/>
              </a:rPr>
              <a:t>Cavity amplitude:</a:t>
            </a:r>
            <a:endParaRPr kumimoji="1" lang="zh-CN" altLang="en-US" sz="1600" i="0" dirty="0">
              <a:latin typeface="Lucida Grande"/>
              <a:cs typeface="Lucida Grande"/>
            </a:endParaRPr>
          </a:p>
        </p:txBody>
      </p:sp>
      <p:grpSp>
        <p:nvGrpSpPr>
          <p:cNvPr id="53" name="组 52"/>
          <p:cNvGrpSpPr/>
          <p:nvPr/>
        </p:nvGrpSpPr>
        <p:grpSpPr>
          <a:xfrm>
            <a:off x="4520952" y="5326608"/>
            <a:ext cx="3888432" cy="332023"/>
            <a:chOff x="5349044" y="4545124"/>
            <a:chExt cx="3888432" cy="332023"/>
          </a:xfrm>
        </p:grpSpPr>
        <p:pic>
          <p:nvPicPr>
            <p:cNvPr id="13" name="图片 12" descr="latex-image-1.pdf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78363" y="4545124"/>
              <a:ext cx="459113" cy="136757"/>
            </a:xfrm>
            <a:prstGeom prst="rect">
              <a:avLst/>
            </a:prstGeom>
          </p:spPr>
        </p:pic>
        <p:sp>
          <p:nvSpPr>
            <p:cNvPr id="21" name="椭圆 20"/>
            <p:cNvSpPr/>
            <p:nvPr/>
          </p:nvSpPr>
          <p:spPr bwMode="auto">
            <a:xfrm>
              <a:off x="5349044" y="4769135"/>
              <a:ext cx="108012" cy="108012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46" name="椭圆 45"/>
            <p:cNvSpPr/>
            <p:nvPr/>
          </p:nvSpPr>
          <p:spPr bwMode="auto">
            <a:xfrm>
              <a:off x="6269174" y="4769135"/>
              <a:ext cx="108012" cy="108012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47" name="椭圆 46"/>
            <p:cNvSpPr/>
            <p:nvPr/>
          </p:nvSpPr>
          <p:spPr bwMode="auto">
            <a:xfrm>
              <a:off x="7185248" y="4769135"/>
              <a:ext cx="108012" cy="108012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48" name="椭圆 47"/>
            <p:cNvSpPr/>
            <p:nvPr/>
          </p:nvSpPr>
          <p:spPr bwMode="auto">
            <a:xfrm>
              <a:off x="8105378" y="4769135"/>
              <a:ext cx="108012" cy="108012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0"/>
                <a:cs typeface="宋体" charset="0"/>
              </a:endParaRPr>
            </a:p>
          </p:txBody>
        </p:sp>
      </p:grpSp>
      <p:pic>
        <p:nvPicPr>
          <p:cNvPr id="23" name="图片 22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7196" y="4005064"/>
            <a:ext cx="1728192" cy="233169"/>
          </a:xfrm>
          <a:prstGeom prst="rect">
            <a:avLst/>
          </a:prstGeom>
        </p:spPr>
      </p:pic>
      <p:pic>
        <p:nvPicPr>
          <p:cNvPr id="36" name="图片 35" descr="latex-image-1.pdf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212" y="5686772"/>
            <a:ext cx="838200" cy="190500"/>
          </a:xfrm>
          <a:prstGeom prst="rect">
            <a:avLst/>
          </a:prstGeom>
        </p:spPr>
      </p:pic>
      <p:sp>
        <p:nvSpPr>
          <p:cNvPr id="58" name="文本框 57"/>
          <p:cNvSpPr txBox="1"/>
          <p:nvPr/>
        </p:nvSpPr>
        <p:spPr>
          <a:xfrm>
            <a:off x="4376936" y="6129300"/>
            <a:ext cx="3697021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zh-CN" sz="1400" i="0" dirty="0" smtClean="0">
                <a:latin typeface="Lucida Grande"/>
                <a:cs typeface="Lucida Grande"/>
              </a:rPr>
              <a:t>Self-organization is a transition from </a:t>
            </a:r>
          </a:p>
          <a:p>
            <a:pPr algn="ctr"/>
            <a:r>
              <a:rPr kumimoji="1" lang="en-US" altLang="zh-CN" sz="1400" i="0" dirty="0" smtClean="0">
                <a:latin typeface="Lucida Grande"/>
                <a:cs typeface="Lucida Grande"/>
              </a:rPr>
              <a:t>homogeneous to </a:t>
            </a:r>
            <a:r>
              <a:rPr kumimoji="1" lang="en-US" altLang="zh-CN" sz="1400" dirty="0" err="1" smtClean="0">
                <a:latin typeface="Lucida Grande"/>
                <a:cs typeface="Lucida Grande"/>
              </a:rPr>
              <a:t>λ</a:t>
            </a:r>
            <a:r>
              <a:rPr kumimoji="1" lang="en-US" altLang="zh-CN" sz="1400" i="0" dirty="0" smtClean="0">
                <a:latin typeface="Lucida Grande"/>
                <a:cs typeface="Lucida Grande"/>
              </a:rPr>
              <a:t>-periodic distribution</a:t>
            </a:r>
            <a:endParaRPr kumimoji="1" lang="zh-CN" altLang="en-US" sz="1400" i="0" dirty="0">
              <a:latin typeface="Lucida Grande"/>
              <a:cs typeface="Lucida Grande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68524" y="6381328"/>
            <a:ext cx="29143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i="0" dirty="0" smtClean="0">
                <a:latin typeface="+mn-lt"/>
              </a:rPr>
              <a:t>Nagy </a:t>
            </a:r>
            <a:r>
              <a:rPr kumimoji="1" lang="en-US" altLang="zh-CN" sz="1600" dirty="0" smtClean="0">
                <a:latin typeface="+mn-lt"/>
              </a:rPr>
              <a:t>et al</a:t>
            </a:r>
            <a:r>
              <a:rPr kumimoji="1" lang="en-US" altLang="zh-CN" sz="1600" i="0" dirty="0" smtClean="0">
                <a:latin typeface="+mn-lt"/>
              </a:rPr>
              <a:t>., EPJD 48, 127 (2008)</a:t>
            </a:r>
            <a:endParaRPr kumimoji="1" lang="zh-CN" altLang="en-US" sz="1600" i="0" dirty="0">
              <a:latin typeface="+mn-lt"/>
            </a:endParaRPr>
          </a:p>
        </p:txBody>
      </p:sp>
      <p:grpSp>
        <p:nvGrpSpPr>
          <p:cNvPr id="54" name="组 53"/>
          <p:cNvGrpSpPr/>
          <p:nvPr/>
        </p:nvGrpSpPr>
        <p:grpSpPr>
          <a:xfrm>
            <a:off x="4981017" y="5542632"/>
            <a:ext cx="3428367" cy="172761"/>
            <a:chOff x="5809109" y="4761148"/>
            <a:chExt cx="3428367" cy="172761"/>
          </a:xfrm>
        </p:grpSpPr>
        <p:pic>
          <p:nvPicPr>
            <p:cNvPr id="17" name="图片 16" descr="latex-image-1.pdf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78363" y="4797152"/>
              <a:ext cx="459113" cy="136757"/>
            </a:xfrm>
            <a:prstGeom prst="rect">
              <a:avLst/>
            </a:prstGeom>
          </p:spPr>
        </p:pic>
        <p:sp>
          <p:nvSpPr>
            <p:cNvPr id="45" name="椭圆 44"/>
            <p:cNvSpPr/>
            <p:nvPr/>
          </p:nvSpPr>
          <p:spPr bwMode="auto">
            <a:xfrm>
              <a:off x="5809109" y="4769135"/>
              <a:ext cx="108012" cy="108012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49" name="椭圆 48"/>
            <p:cNvSpPr/>
            <p:nvPr/>
          </p:nvSpPr>
          <p:spPr bwMode="auto">
            <a:xfrm>
              <a:off x="6725183" y="4769135"/>
              <a:ext cx="108012" cy="108012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50" name="椭圆 49"/>
            <p:cNvSpPr/>
            <p:nvPr/>
          </p:nvSpPr>
          <p:spPr bwMode="auto">
            <a:xfrm>
              <a:off x="7645313" y="4769135"/>
              <a:ext cx="108012" cy="108012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72" name="椭圆 71"/>
            <p:cNvSpPr/>
            <p:nvPr/>
          </p:nvSpPr>
          <p:spPr bwMode="auto">
            <a:xfrm>
              <a:off x="8589404" y="4761148"/>
              <a:ext cx="108012" cy="108012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0"/>
                <a:cs typeface="宋体" charset="0"/>
              </a:endParaRPr>
            </a:p>
          </p:txBody>
        </p:sp>
      </p:grpSp>
      <p:pic>
        <p:nvPicPr>
          <p:cNvPr id="74" name="图片 73"/>
          <p:cNvPicPr>
            <a:picLocks noChangeAspect="1"/>
          </p:cNvPicPr>
          <p:nvPr/>
        </p:nvPicPr>
        <p:blipFill rotWithShape="1">
          <a:blip r:embed="rId4"/>
          <a:srcRect l="50626"/>
          <a:stretch/>
        </p:blipFill>
        <p:spPr>
          <a:xfrm>
            <a:off x="1100572" y="4113076"/>
            <a:ext cx="1813226" cy="2176911"/>
          </a:xfrm>
          <a:prstGeom prst="rect">
            <a:avLst/>
          </a:prstGeom>
        </p:spPr>
      </p:pic>
      <p:pic>
        <p:nvPicPr>
          <p:cNvPr id="34" name="图片 33" descr="latex-image-1.pdf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960" y="3573016"/>
            <a:ext cx="2882900" cy="241300"/>
          </a:xfrm>
          <a:prstGeom prst="rect">
            <a:avLst/>
          </a:prstGeom>
        </p:spPr>
      </p:pic>
      <p:pic>
        <p:nvPicPr>
          <p:cNvPr id="39" name="图片 38" descr="latex-image-1.pd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572" y="980728"/>
            <a:ext cx="8066428" cy="648072"/>
          </a:xfrm>
          <a:prstGeom prst="rect">
            <a:avLst/>
          </a:prstGeom>
        </p:spPr>
      </p:pic>
      <p:pic>
        <p:nvPicPr>
          <p:cNvPr id="40" name="图片 39" descr="latex-image-1.pd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960" y="2348880"/>
            <a:ext cx="27940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640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Specifications of the system</a:t>
            </a:r>
            <a:endParaRPr kumimoji="1" lang="zh-CN" altLang="en-US" dirty="0"/>
          </a:p>
        </p:txBody>
      </p:sp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812540" y="1124744"/>
            <a:ext cx="5112568" cy="4752528"/>
          </a:xfrm>
        </p:spPr>
        <p:txBody>
          <a:bodyPr/>
          <a:lstStyle/>
          <a:p>
            <a:pPr>
              <a:spcBef>
                <a:spcPts val="700"/>
              </a:spcBef>
              <a:spcAft>
                <a:spcPts val="600"/>
              </a:spcAft>
            </a:pPr>
            <a:r>
              <a:rPr kumimoji="1" lang="en-US" altLang="zh-CN" dirty="0" smtClean="0">
                <a:latin typeface="Lucida Grande"/>
                <a:ea typeface="Lucida Grande"/>
                <a:cs typeface="Lucida Grande"/>
              </a:rPr>
              <a:t>3-level </a:t>
            </a:r>
            <a:r>
              <a:rPr kumimoji="1" lang="zh-CN" altLang="en-US" dirty="0" smtClean="0">
                <a:latin typeface="Lucida Grande"/>
                <a:ea typeface="Lucida Grande"/>
                <a:cs typeface="Lucida Grande"/>
              </a:rPr>
              <a:t>Λ</a:t>
            </a:r>
            <a:r>
              <a:rPr kumimoji="1" lang="en-US" altLang="zh-CN" dirty="0" smtClean="0">
                <a:latin typeface="Lucida Grande"/>
                <a:ea typeface="Lucida Grande"/>
                <a:cs typeface="Lucida Grande"/>
              </a:rPr>
              <a:t>-type atoms: </a:t>
            </a:r>
          </a:p>
          <a:p>
            <a:pPr lvl="1">
              <a:spcBef>
                <a:spcPts val="700"/>
              </a:spcBef>
              <a:spcAft>
                <a:spcPts val="600"/>
              </a:spcAft>
            </a:pPr>
            <a:r>
              <a:rPr lang="en-US" altLang="zh-CN" dirty="0" smtClean="0">
                <a:latin typeface="Lucida Grande"/>
                <a:ea typeface="Lucida Grande"/>
                <a:cs typeface="Lucida Grande"/>
              </a:rPr>
              <a:t>Ground states: </a:t>
            </a:r>
            <a:r>
              <a:rPr kumimoji="1" lang="en-US" altLang="zh-CN" dirty="0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|↑〉</a:t>
            </a:r>
            <a:r>
              <a:rPr kumimoji="1" lang="en-US" altLang="zh-CN" dirty="0" smtClean="0">
                <a:latin typeface="Lucida Grande"/>
                <a:ea typeface="Lucida Grande"/>
                <a:cs typeface="Lucida Grande"/>
              </a:rPr>
              <a:t> and </a:t>
            </a:r>
            <a:r>
              <a:rPr kumimoji="1" lang="en-US" altLang="zh-CN" dirty="0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|↓〉</a:t>
            </a:r>
          </a:p>
          <a:p>
            <a:pPr lvl="1">
              <a:spcBef>
                <a:spcPts val="700"/>
              </a:spcBef>
              <a:spcAft>
                <a:spcPts val="600"/>
              </a:spcAft>
            </a:pPr>
            <a:r>
              <a:rPr lang="en-US" altLang="zh-CN" dirty="0" smtClean="0">
                <a:latin typeface="Lucida Grande"/>
                <a:ea typeface="Lucida Grande"/>
                <a:cs typeface="Lucida Grande"/>
              </a:rPr>
              <a:t>Excited state: </a:t>
            </a:r>
            <a:r>
              <a:rPr kumimoji="1" lang="en-US" altLang="zh-CN" dirty="0" smtClean="0">
                <a:latin typeface="Lucida Grande"/>
                <a:ea typeface="Lucida Grande"/>
                <a:cs typeface="Lucida Grande"/>
              </a:rPr>
              <a:t>|</a:t>
            </a:r>
            <a:r>
              <a:rPr kumimoji="1" lang="en-US" altLang="zh-CN" i="1" dirty="0" smtClean="0">
                <a:latin typeface="Lucida Grande"/>
                <a:ea typeface="Lucida Grande"/>
                <a:cs typeface="Lucida Grande"/>
              </a:rPr>
              <a:t>e</a:t>
            </a:r>
            <a:r>
              <a:rPr kumimoji="1" lang="en-US" altLang="zh-CN" dirty="0" smtClean="0">
                <a:latin typeface="Lucida Grande"/>
                <a:ea typeface="Lucida Grande"/>
                <a:cs typeface="Lucida Grande"/>
              </a:rPr>
              <a:t>〉</a:t>
            </a:r>
          </a:p>
          <a:p>
            <a:pPr lvl="1">
              <a:spcBef>
                <a:spcPts val="700"/>
              </a:spcBef>
              <a:spcAft>
                <a:spcPts val="600"/>
              </a:spcAft>
            </a:pPr>
            <a:r>
              <a:rPr lang="en-US" altLang="zh-CN" i="1" dirty="0" smtClean="0">
                <a:ea typeface="Lucida Grande"/>
                <a:cs typeface="Lucida Grande"/>
              </a:rPr>
              <a:t>m</a:t>
            </a:r>
            <a:r>
              <a:rPr lang="en-US" altLang="zh-CN" baseline="-25000" dirty="0">
                <a:ea typeface="Lucida Grande"/>
                <a:cs typeface="Lucida Grande"/>
              </a:rPr>
              <a:t>|↑〉</a:t>
            </a:r>
            <a:r>
              <a:rPr lang="en-US" altLang="zh-CN" dirty="0">
                <a:ea typeface="Lucida Grande"/>
                <a:cs typeface="Lucida Grande"/>
              </a:rPr>
              <a:t>−</a:t>
            </a:r>
            <a:r>
              <a:rPr lang="en-US" altLang="zh-CN" i="1" dirty="0">
                <a:ea typeface="Lucida Grande"/>
                <a:cs typeface="Lucida Grande"/>
              </a:rPr>
              <a:t>m</a:t>
            </a:r>
            <a:r>
              <a:rPr lang="en-US" altLang="zh-CN" baseline="-25000" dirty="0">
                <a:ea typeface="Lucida Grande"/>
                <a:cs typeface="Lucida Grande"/>
              </a:rPr>
              <a:t>|↓〉</a:t>
            </a:r>
            <a:r>
              <a:rPr lang="en-US" altLang="zh-CN" dirty="0">
                <a:ea typeface="Lucida Grande"/>
                <a:cs typeface="Lucida Grande"/>
              </a:rPr>
              <a:t>=</a:t>
            </a:r>
            <a:r>
              <a:rPr lang="en-US" altLang="zh-CN" dirty="0" smtClean="0">
                <a:ea typeface="Lucida Grande"/>
                <a:cs typeface="Lucida Grande"/>
              </a:rPr>
              <a:t>1 &amp; </a:t>
            </a:r>
            <a:r>
              <a:rPr kumimoji="1" lang="en-US" altLang="zh-CN" i="1" dirty="0" err="1" smtClean="0">
                <a:latin typeface="Lucida Grande"/>
                <a:ea typeface="Lucida Grande"/>
                <a:cs typeface="Lucida Grande"/>
              </a:rPr>
              <a:t>m</a:t>
            </a:r>
            <a:r>
              <a:rPr lang="en-US" altLang="zh-CN" baseline="-25000" dirty="0" err="1">
                <a:latin typeface="Lucida Grande"/>
                <a:ea typeface="Lucida Grande"/>
                <a:cs typeface="Lucida Grande"/>
              </a:rPr>
              <a:t>|</a:t>
            </a:r>
            <a:r>
              <a:rPr lang="en-US" altLang="zh-CN" i="1" baseline="-25000" dirty="0" err="1">
                <a:latin typeface="Lucida Grande"/>
                <a:ea typeface="Lucida Grande"/>
                <a:cs typeface="Lucida Grande"/>
              </a:rPr>
              <a:t>e</a:t>
            </a:r>
            <a:r>
              <a:rPr lang="en-US" altLang="zh-CN" baseline="-25000" dirty="0" smtClean="0">
                <a:latin typeface="Lucida Grande"/>
                <a:ea typeface="Lucida Grande"/>
                <a:cs typeface="Lucida Grande"/>
              </a:rPr>
              <a:t>〉</a:t>
            </a:r>
            <a:r>
              <a:rPr lang="en-US" altLang="zh-CN" dirty="0" smtClean="0">
                <a:latin typeface="Lucida Grande"/>
                <a:ea typeface="Lucida Grande"/>
                <a:cs typeface="Lucida Grande"/>
              </a:rPr>
              <a:t>=</a:t>
            </a:r>
            <a:r>
              <a:rPr lang="en-US" altLang="zh-CN" i="1" dirty="0">
                <a:latin typeface="Lucida Grande"/>
                <a:ea typeface="Lucida Grande"/>
                <a:cs typeface="Lucida Grande"/>
              </a:rPr>
              <a:t>m</a:t>
            </a:r>
            <a:r>
              <a:rPr lang="en-US" altLang="zh-CN" baseline="-25000" dirty="0">
                <a:latin typeface="Lucida Grande"/>
                <a:ea typeface="Lucida Grande"/>
                <a:cs typeface="Lucida Grande"/>
              </a:rPr>
              <a:t>|↓〉</a:t>
            </a:r>
            <a:endParaRPr kumimoji="1" lang="en-US" altLang="zh-CN" baseline="-25000" dirty="0" smtClean="0">
              <a:latin typeface="Lucida Grande"/>
              <a:ea typeface="Lucida Grande"/>
              <a:cs typeface="Lucida Grande"/>
            </a:endParaRPr>
          </a:p>
          <a:p>
            <a:pPr marL="342900" lvl="1" indent="-342900">
              <a:spcBef>
                <a:spcPts val="700"/>
              </a:spcBef>
              <a:spcAft>
                <a:spcPts val="600"/>
              </a:spcAft>
              <a:buClr>
                <a:srgbClr val="FF0000"/>
              </a:buClr>
              <a:buFont typeface="Wingdings" charset="0"/>
              <a:buChar char="þ"/>
            </a:pPr>
            <a:r>
              <a:rPr kumimoji="1" lang="en-US" altLang="zh-CN" sz="2000" dirty="0" smtClean="0"/>
              <a:t>External B field: </a:t>
            </a:r>
            <a:r>
              <a:rPr kumimoji="1" lang="en-US" altLang="zh-CN" sz="2000" b="1" dirty="0" smtClean="0"/>
              <a:t>B</a:t>
            </a:r>
            <a:r>
              <a:rPr kumimoji="1" lang="en-US" altLang="zh-CN" sz="2000" baseline="-25000" dirty="0" smtClean="0"/>
              <a:t>0</a:t>
            </a:r>
            <a:r>
              <a:rPr kumimoji="1" lang="en-US" altLang="zh-CN" sz="2000" dirty="0" smtClean="0"/>
              <a:t> </a:t>
            </a:r>
            <a:r>
              <a:rPr lang="en-US" altLang="zh-CN" sz="2000" dirty="0" smtClean="0"/>
              <a:t>↔ </a:t>
            </a:r>
            <a:r>
              <a:rPr lang="en-US" altLang="zh-CN" sz="2000" i="1" dirty="0" err="1" smtClean="0"/>
              <a:t>ω</a:t>
            </a:r>
            <a:r>
              <a:rPr lang="en-US" altLang="zh-CN" sz="2000" i="1" baseline="-25000" dirty="0" err="1" smtClean="0"/>
              <a:t>Z</a:t>
            </a:r>
            <a:endParaRPr kumimoji="1" lang="en-US" altLang="zh-CN" sz="2000" baseline="-25000" dirty="0" smtClean="0"/>
          </a:p>
          <a:p>
            <a:pPr>
              <a:spcBef>
                <a:spcPts val="700"/>
              </a:spcBef>
              <a:spcAft>
                <a:spcPts val="600"/>
              </a:spcAft>
            </a:pPr>
            <a:r>
              <a:rPr lang="en-US" altLang="zh-CN" dirty="0" smtClean="0"/>
              <a:t>Atom-light (cavity) couplings: </a:t>
            </a:r>
          </a:p>
          <a:p>
            <a:pPr lvl="1">
              <a:spcBef>
                <a:spcPts val="700"/>
              </a:spcBef>
              <a:spcAft>
                <a:spcPts val="600"/>
              </a:spcAft>
            </a:pPr>
            <a:r>
              <a:rPr lang="en-US" altLang="zh-CN" dirty="0" smtClean="0"/>
              <a:t>atom-pump: </a:t>
            </a:r>
            <a:r>
              <a:rPr lang="en-US" altLang="zh-CN" dirty="0" smtClean="0">
                <a:solidFill>
                  <a:srgbClr val="FF0000"/>
                </a:solidFill>
              </a:rPr>
              <a:t>Ω</a:t>
            </a:r>
            <a:r>
              <a:rPr lang="en-US" altLang="zh-CN" baseline="-25000" dirty="0" smtClean="0">
                <a:solidFill>
                  <a:srgbClr val="FF0000"/>
                </a:solidFill>
              </a:rPr>
              <a:t>1 </a:t>
            </a:r>
            <a:r>
              <a:rPr lang="en-US" altLang="zh-CN" dirty="0" smtClean="0">
                <a:solidFill>
                  <a:srgbClr val="FF0000"/>
                </a:solidFill>
              </a:rPr>
              <a:t>↔ </a:t>
            </a:r>
            <a:r>
              <a:rPr lang="en-US" altLang="zh-CN" i="1" dirty="0" err="1" smtClean="0">
                <a:solidFill>
                  <a:srgbClr val="FF0000"/>
                </a:solidFill>
              </a:rPr>
              <a:t>ω</a:t>
            </a:r>
            <a:r>
              <a:rPr lang="en-US" altLang="zh-CN" i="1" baseline="-25000" dirty="0" err="1" smtClean="0">
                <a:solidFill>
                  <a:srgbClr val="FF0000"/>
                </a:solidFill>
              </a:rPr>
              <a:t>L</a:t>
            </a:r>
            <a:r>
              <a:rPr lang="en-US" altLang="zh-CN" dirty="0" err="1" smtClean="0">
                <a:solidFill>
                  <a:srgbClr val="FF0000"/>
                </a:solidFill>
              </a:rPr>
              <a:t>+Δ</a:t>
            </a:r>
            <a:r>
              <a:rPr lang="en-US" altLang="zh-CN" i="1" dirty="0" err="1" smtClean="0">
                <a:solidFill>
                  <a:srgbClr val="FF0000"/>
                </a:solidFill>
              </a:rPr>
              <a:t>ω</a:t>
            </a:r>
            <a:r>
              <a:rPr lang="en-US" altLang="zh-CN" i="1" baseline="-25000" dirty="0" err="1" smtClean="0">
                <a:solidFill>
                  <a:srgbClr val="FF0000"/>
                </a:solidFill>
              </a:rPr>
              <a:t>L</a:t>
            </a:r>
            <a:r>
              <a:rPr lang="en-US" altLang="zh-CN" dirty="0" smtClean="0">
                <a:solidFill>
                  <a:srgbClr val="FF0000"/>
                </a:solidFill>
              </a:rPr>
              <a:t> </a:t>
            </a:r>
          </a:p>
          <a:p>
            <a:pPr lvl="1">
              <a:spcBef>
                <a:spcPts val="700"/>
              </a:spcBef>
              <a:spcAft>
                <a:spcPts val="600"/>
              </a:spcAft>
            </a:pPr>
            <a:r>
              <a:rPr lang="en-US" altLang="zh-CN" dirty="0" smtClean="0"/>
              <a:t>atom-probe: </a:t>
            </a:r>
            <a:r>
              <a:rPr lang="en-US" altLang="zh-CN" dirty="0" smtClean="0">
                <a:solidFill>
                  <a:srgbClr val="008000"/>
                </a:solidFill>
              </a:rPr>
              <a:t>Ω</a:t>
            </a:r>
            <a:r>
              <a:rPr lang="en-US" altLang="zh-CN" baseline="-25000" dirty="0" smtClean="0">
                <a:solidFill>
                  <a:srgbClr val="008000"/>
                </a:solidFill>
              </a:rPr>
              <a:t>2</a:t>
            </a:r>
            <a:r>
              <a:rPr lang="en-US" altLang="zh-CN" dirty="0" smtClean="0">
                <a:solidFill>
                  <a:srgbClr val="008000"/>
                </a:solidFill>
              </a:rPr>
              <a:t> </a:t>
            </a:r>
            <a:r>
              <a:rPr lang="en-US" altLang="zh-CN" dirty="0">
                <a:solidFill>
                  <a:srgbClr val="008000"/>
                </a:solidFill>
              </a:rPr>
              <a:t>↔</a:t>
            </a:r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i="1" dirty="0" err="1" smtClean="0">
                <a:solidFill>
                  <a:srgbClr val="008000"/>
                </a:solidFill>
              </a:rPr>
              <a:t>ω</a:t>
            </a:r>
            <a:r>
              <a:rPr lang="en-US" altLang="zh-CN" i="1" baseline="-25000" dirty="0" err="1" smtClean="0">
                <a:solidFill>
                  <a:srgbClr val="008000"/>
                </a:solidFill>
              </a:rPr>
              <a:t>L</a:t>
            </a:r>
            <a:endParaRPr kumimoji="1" lang="en-US" altLang="zh-CN" dirty="0" smtClean="0">
              <a:solidFill>
                <a:srgbClr val="008000"/>
              </a:solidFill>
            </a:endParaRPr>
          </a:p>
          <a:p>
            <a:pPr lvl="1">
              <a:spcBef>
                <a:spcPts val="700"/>
              </a:spcBef>
              <a:spcAft>
                <a:spcPts val="600"/>
              </a:spcAft>
            </a:pPr>
            <a:r>
              <a:rPr lang="en-US" altLang="zh-CN" dirty="0"/>
              <a:t>a</a:t>
            </a:r>
            <a:r>
              <a:rPr kumimoji="1" lang="en-US" altLang="zh-CN" dirty="0" smtClean="0"/>
              <a:t>tom-cavity: </a:t>
            </a:r>
            <a:r>
              <a:rPr kumimoji="1" lang="en-US" altLang="zh-CN" i="1" dirty="0" smtClean="0">
                <a:solidFill>
                  <a:srgbClr val="660066"/>
                </a:solidFill>
              </a:rPr>
              <a:t>g</a:t>
            </a:r>
            <a:r>
              <a:rPr kumimoji="1" lang="en-US" altLang="zh-CN" baseline="-25000" dirty="0" smtClean="0">
                <a:solidFill>
                  <a:srgbClr val="660066"/>
                </a:solidFill>
              </a:rPr>
              <a:t>0</a:t>
            </a:r>
            <a:r>
              <a:rPr kumimoji="1" lang="en-US" altLang="zh-CN" dirty="0" smtClean="0">
                <a:solidFill>
                  <a:srgbClr val="660066"/>
                </a:solidFill>
              </a:rPr>
              <a:t> </a:t>
            </a:r>
            <a:r>
              <a:rPr lang="en-US" altLang="zh-CN" dirty="0">
                <a:solidFill>
                  <a:srgbClr val="660066"/>
                </a:solidFill>
              </a:rPr>
              <a:t>↔</a:t>
            </a:r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i="1" dirty="0" err="1" smtClean="0">
                <a:solidFill>
                  <a:srgbClr val="660066"/>
                </a:solidFill>
              </a:rPr>
              <a:t>ω</a:t>
            </a:r>
            <a:r>
              <a:rPr lang="en-US" altLang="zh-CN" i="1" baseline="-25000" dirty="0" err="1" smtClean="0">
                <a:solidFill>
                  <a:srgbClr val="660066"/>
                </a:solidFill>
              </a:rPr>
              <a:t>c</a:t>
            </a:r>
            <a:r>
              <a:rPr lang="en-US" altLang="zh-CN" dirty="0" err="1" smtClean="0">
                <a:solidFill>
                  <a:srgbClr val="660066"/>
                </a:solidFill>
              </a:rPr>
              <a:t>≃</a:t>
            </a:r>
            <a:r>
              <a:rPr lang="en-US" altLang="zh-CN" i="1" dirty="0" err="1" smtClean="0">
                <a:solidFill>
                  <a:srgbClr val="660066"/>
                </a:solidFill>
              </a:rPr>
              <a:t>ω</a:t>
            </a:r>
            <a:r>
              <a:rPr lang="en-US" altLang="zh-CN" i="1" baseline="-25000" dirty="0" err="1" smtClean="0">
                <a:solidFill>
                  <a:srgbClr val="660066"/>
                </a:solidFill>
              </a:rPr>
              <a:t>L</a:t>
            </a:r>
            <a:r>
              <a:rPr lang="en-US" altLang="zh-CN" dirty="0" err="1">
                <a:solidFill>
                  <a:srgbClr val="660066"/>
                </a:solidFill>
              </a:rPr>
              <a:t>+Δ</a:t>
            </a:r>
            <a:r>
              <a:rPr lang="en-US" altLang="zh-CN" i="1" dirty="0" err="1">
                <a:solidFill>
                  <a:srgbClr val="660066"/>
                </a:solidFill>
              </a:rPr>
              <a:t>ω</a:t>
            </a:r>
            <a:r>
              <a:rPr lang="en-US" altLang="zh-CN" i="1" baseline="-25000" dirty="0" err="1">
                <a:solidFill>
                  <a:srgbClr val="660066"/>
                </a:solidFill>
              </a:rPr>
              <a:t>L</a:t>
            </a:r>
            <a:r>
              <a:rPr lang="en-US" altLang="zh-CN" dirty="0">
                <a:solidFill>
                  <a:srgbClr val="FF0000"/>
                </a:solidFill>
              </a:rPr>
              <a:t> </a:t>
            </a:r>
            <a:endParaRPr kumimoji="1" lang="en-US" altLang="zh-CN" dirty="0" smtClean="0">
              <a:solidFill>
                <a:srgbClr val="660066"/>
              </a:solidFill>
            </a:endParaRPr>
          </a:p>
          <a:p>
            <a:pPr>
              <a:spcBef>
                <a:spcPts val="700"/>
              </a:spcBef>
              <a:spcAft>
                <a:spcPts val="600"/>
              </a:spcAft>
            </a:pPr>
            <a:r>
              <a:rPr kumimoji="1" lang="en-US" altLang="zh-CN" dirty="0" smtClean="0"/>
              <a:t>Cavity decay: </a:t>
            </a:r>
            <a:r>
              <a:rPr kumimoji="1" lang="en-US" altLang="zh-CN" i="1" dirty="0" err="1" smtClean="0"/>
              <a:t>κ</a:t>
            </a:r>
            <a:endParaRPr kumimoji="1" lang="en-US" altLang="zh-CN" i="1" dirty="0" smtClean="0"/>
          </a:p>
          <a:p>
            <a:pPr>
              <a:spcBef>
                <a:spcPts val="700"/>
              </a:spcBef>
              <a:spcAft>
                <a:spcPts val="600"/>
              </a:spcAft>
            </a:pPr>
            <a:r>
              <a:rPr kumimoji="1" lang="en-US" altLang="zh-CN" dirty="0" smtClean="0"/>
              <a:t>Hilbert space: </a:t>
            </a:r>
            <a:r>
              <a:rPr lang="en-US" altLang="zh-CN" dirty="0">
                <a:ea typeface="Lucida Grande"/>
                <a:cs typeface="Lucida Grande"/>
              </a:rPr>
              <a:t>{</a:t>
            </a:r>
            <a:r>
              <a:rPr lang="en-US" altLang="zh-CN" dirty="0">
                <a:solidFill>
                  <a:srgbClr val="0000FF"/>
                </a:solidFill>
                <a:ea typeface="Lucida Grande"/>
                <a:cs typeface="Lucida Grande"/>
              </a:rPr>
              <a:t>|↑〉</a:t>
            </a:r>
            <a:r>
              <a:rPr lang="en-US" altLang="zh-CN" dirty="0">
                <a:ea typeface="Lucida Grande"/>
                <a:cs typeface="Lucida Grande"/>
              </a:rPr>
              <a:t>, </a:t>
            </a:r>
            <a:r>
              <a:rPr lang="en-US" altLang="zh-CN" dirty="0">
                <a:solidFill>
                  <a:srgbClr val="0000FF"/>
                </a:solidFill>
                <a:ea typeface="Lucida Grande"/>
                <a:cs typeface="Lucida Grande"/>
              </a:rPr>
              <a:t>|↓〉</a:t>
            </a:r>
            <a:r>
              <a:rPr lang="en-US" altLang="zh-CN" dirty="0">
                <a:ea typeface="Lucida Grande"/>
                <a:cs typeface="Lucida Grande"/>
              </a:rPr>
              <a:t>} </a:t>
            </a:r>
            <a:endParaRPr kumimoji="1" lang="zh-CN" altLang="en-US" dirty="0"/>
          </a:p>
        </p:txBody>
      </p:sp>
      <p:grpSp>
        <p:nvGrpSpPr>
          <p:cNvPr id="3" name="组 2"/>
          <p:cNvGrpSpPr/>
          <p:nvPr/>
        </p:nvGrpSpPr>
        <p:grpSpPr>
          <a:xfrm>
            <a:off x="6177136" y="1088741"/>
            <a:ext cx="2725226" cy="2516696"/>
            <a:chOff x="6393160" y="1088741"/>
            <a:chExt cx="2725226" cy="2516696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2"/>
            <a:srcRect r="63919"/>
            <a:stretch/>
          </p:blipFill>
          <p:spPr>
            <a:xfrm>
              <a:off x="6393160" y="1088741"/>
              <a:ext cx="2268252" cy="2516696"/>
            </a:xfrm>
            <a:prstGeom prst="rect">
              <a:avLst/>
            </a:prstGeom>
          </p:spPr>
        </p:pic>
        <p:grpSp>
          <p:nvGrpSpPr>
            <p:cNvPr id="15" name="组 14"/>
            <p:cNvGrpSpPr/>
            <p:nvPr/>
          </p:nvGrpSpPr>
          <p:grpSpPr>
            <a:xfrm>
              <a:off x="8517396" y="1260773"/>
              <a:ext cx="288032" cy="1700175"/>
              <a:chOff x="8841432" y="1124744"/>
              <a:chExt cx="288032" cy="2232248"/>
            </a:xfrm>
          </p:grpSpPr>
          <p:cxnSp>
            <p:nvCxnSpPr>
              <p:cNvPr id="10" name="直线连接符 9"/>
              <p:cNvCxnSpPr/>
              <p:nvPr/>
            </p:nvCxnSpPr>
            <p:spPr bwMode="auto">
              <a:xfrm>
                <a:off x="8841432" y="1124744"/>
                <a:ext cx="288032" cy="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" name="直线连接符 10"/>
              <p:cNvCxnSpPr/>
              <p:nvPr/>
            </p:nvCxnSpPr>
            <p:spPr bwMode="auto">
              <a:xfrm>
                <a:off x="8841432" y="3356992"/>
                <a:ext cx="288032" cy="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" name="直线箭头连接符 12"/>
              <p:cNvCxnSpPr/>
              <p:nvPr/>
            </p:nvCxnSpPr>
            <p:spPr bwMode="auto">
              <a:xfrm>
                <a:off x="8985448" y="1124744"/>
                <a:ext cx="0" cy="223224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arrow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pic>
          <p:nvPicPr>
            <p:cNvPr id="16" name="图片 15" descr="latex-image-1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69424" y="1988840"/>
              <a:ext cx="348962" cy="216024"/>
            </a:xfrm>
            <a:prstGeom prst="rect">
              <a:avLst/>
            </a:prstGeom>
          </p:spPr>
        </p:pic>
      </p:grp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2"/>
          <a:srcRect l="39383"/>
          <a:stretch/>
        </p:blipFill>
        <p:spPr>
          <a:xfrm>
            <a:off x="5853100" y="3681028"/>
            <a:ext cx="3710155" cy="2450294"/>
          </a:xfrm>
          <a:prstGeom prst="rect">
            <a:avLst/>
          </a:prstGeom>
        </p:spPr>
      </p:pic>
      <p:sp>
        <p:nvSpPr>
          <p:cNvPr id="12" name="椭圆 11"/>
          <p:cNvSpPr/>
          <p:nvPr/>
        </p:nvSpPr>
        <p:spPr bwMode="auto">
          <a:xfrm rot="21201843">
            <a:off x="6092312" y="2799309"/>
            <a:ext cx="2218188" cy="529894"/>
          </a:xfrm>
          <a:prstGeom prst="ellipse">
            <a:avLst/>
          </a:prstGeom>
          <a:noFill/>
          <a:ln w="28575" cap="flat" cmpd="sng" algn="ctr">
            <a:solidFill>
              <a:srgbClr val="BA0003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0"/>
              <a:cs typeface="宋体" charset="0"/>
            </a:endParaRPr>
          </a:p>
        </p:txBody>
      </p:sp>
      <p:pic>
        <p:nvPicPr>
          <p:cNvPr id="6" name="图片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368" y="4869160"/>
            <a:ext cx="157616" cy="256126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592960" y="6273316"/>
            <a:ext cx="46445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i="0" dirty="0" smtClean="0">
                <a:latin typeface="+mn-lt"/>
              </a:rPr>
              <a:t>Deng, Cheng, Jing, and Yi, PRL </a:t>
            </a:r>
            <a:r>
              <a:rPr kumimoji="1" lang="en-US" altLang="zh-CN" sz="1600" b="1" i="0" dirty="0" smtClean="0">
                <a:latin typeface="+mn-lt"/>
              </a:rPr>
              <a:t>112</a:t>
            </a:r>
            <a:r>
              <a:rPr kumimoji="1" lang="en-US" altLang="zh-CN" sz="1600" i="0" dirty="0" smtClean="0">
                <a:latin typeface="+mn-lt"/>
              </a:rPr>
              <a:t>, 143007 (2014)</a:t>
            </a:r>
            <a:endParaRPr kumimoji="1" lang="zh-CN" altLang="en-US" sz="1600" i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21048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内容占位符 2"/>
          <p:cNvSpPr txBox="1">
            <a:spLocks/>
          </p:cNvSpPr>
          <p:nvPr/>
        </p:nvSpPr>
        <p:spPr bwMode="auto">
          <a:xfrm>
            <a:off x="740532" y="2060364"/>
            <a:ext cx="5112568" cy="284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þ"/>
              <a:defRPr kumimoji="1" sz="2200">
                <a:solidFill>
                  <a:schemeClr val="tx1"/>
                </a:solidFill>
                <a:latin typeface="Garamond"/>
                <a:ea typeface="黑体-简 中等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Font typeface="Wingdings" charset="0"/>
              <a:buChar char="Ø"/>
              <a:defRPr kumimoji="1" sz="2100">
                <a:solidFill>
                  <a:schemeClr val="tx1"/>
                </a:solidFill>
                <a:latin typeface="Garamond"/>
                <a:ea typeface="黑体-简 中等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l"/>
              <a:defRPr kumimoji="1">
                <a:solidFill>
                  <a:schemeClr val="tx1"/>
                </a:solidFill>
                <a:latin typeface="Garamond"/>
                <a:ea typeface="黑体-简 中等"/>
                <a:cs typeface="宋体" charset="0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þ"/>
              <a:defRPr kumimoji="1" sz="1600">
                <a:solidFill>
                  <a:schemeClr val="tx1"/>
                </a:solidFill>
                <a:latin typeface="Garamond"/>
                <a:ea typeface="黑体-简 中等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þ"/>
              <a:defRPr kumimoji="1" sz="1400">
                <a:solidFill>
                  <a:schemeClr val="tx1"/>
                </a:solidFill>
                <a:latin typeface="Garamond"/>
                <a:ea typeface="黑体-简 中等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þ"/>
              <a:defRPr sz="1400">
                <a:solidFill>
                  <a:schemeClr val="tx1"/>
                </a:solidFill>
                <a:latin typeface="+mn-lt"/>
                <a:ea typeface="宋体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þ"/>
              <a:defRPr sz="1400">
                <a:solidFill>
                  <a:schemeClr val="tx1"/>
                </a:solidFill>
                <a:latin typeface="+mn-lt"/>
                <a:ea typeface="宋体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þ"/>
              <a:defRPr sz="1400">
                <a:solidFill>
                  <a:schemeClr val="tx1"/>
                </a:solidFill>
                <a:latin typeface="+mn-lt"/>
                <a:ea typeface="宋体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þ"/>
              <a:defRPr sz="1400">
                <a:solidFill>
                  <a:schemeClr val="tx1"/>
                </a:solidFill>
                <a:latin typeface="+mn-lt"/>
                <a:ea typeface="宋体" charset="0"/>
              </a:defRPr>
            </a:lvl9pPr>
          </a:lstStyle>
          <a:p>
            <a:pPr>
              <a:spcBef>
                <a:spcPts val="1800"/>
              </a:spcBef>
              <a:spcAft>
                <a:spcPts val="2400"/>
              </a:spcAft>
            </a:pPr>
            <a:r>
              <a:rPr lang="en-US" altLang="zh-CN" sz="2000" i="0" dirty="0" smtClean="0">
                <a:latin typeface="Lucida Grande"/>
                <a:ea typeface="Lucida Grande"/>
                <a:cs typeface="Lucida Grande"/>
              </a:rPr>
              <a:t> </a:t>
            </a:r>
          </a:p>
          <a:p>
            <a:pPr>
              <a:spcBef>
                <a:spcPts val="1800"/>
              </a:spcBef>
              <a:spcAft>
                <a:spcPts val="2400"/>
              </a:spcAft>
            </a:pPr>
            <a:r>
              <a:rPr lang="en-US" altLang="zh-CN" sz="2000" i="0" dirty="0" smtClean="0">
                <a:latin typeface="Lucida Grande"/>
                <a:ea typeface="Lucida Grande"/>
                <a:cs typeface="Lucida Grande"/>
              </a:rPr>
              <a:t> </a:t>
            </a:r>
          </a:p>
          <a:p>
            <a:pPr>
              <a:spcBef>
                <a:spcPts val="1800"/>
              </a:spcBef>
              <a:spcAft>
                <a:spcPts val="2400"/>
              </a:spcAft>
            </a:pPr>
            <a:endParaRPr lang="en-US" altLang="zh-CN" sz="2000" i="0" dirty="0">
              <a:latin typeface="Lucida Grande"/>
              <a:ea typeface="Lucida Grande"/>
              <a:cs typeface="Lucida Grande"/>
            </a:endParaRPr>
          </a:p>
          <a:p>
            <a:pPr>
              <a:spcBef>
                <a:spcPts val="1800"/>
              </a:spcBef>
              <a:spcAft>
                <a:spcPts val="2400"/>
              </a:spcAft>
            </a:pPr>
            <a:r>
              <a:rPr lang="en-US" altLang="zh-CN" sz="2000" i="0" dirty="0" smtClean="0">
                <a:latin typeface="Lucida Grande"/>
                <a:ea typeface="Lucida Grande"/>
                <a:cs typeface="Lucida Grande"/>
              </a:rPr>
              <a:t> </a:t>
            </a:r>
            <a:endParaRPr lang="en-US" altLang="zh-CN" sz="2000" i="0" dirty="0">
              <a:latin typeface="Lucida Grande"/>
              <a:ea typeface="Lucida Grande"/>
              <a:cs typeface="Lucida Grande"/>
            </a:endParaRPr>
          </a:p>
          <a:p>
            <a:pPr>
              <a:spcBef>
                <a:spcPts val="1800"/>
              </a:spcBef>
              <a:spcAft>
                <a:spcPts val="2400"/>
              </a:spcAft>
            </a:pPr>
            <a:endParaRPr lang="en-US" altLang="zh-CN" sz="2000" i="0" dirty="0" smtClean="0"/>
          </a:p>
          <a:p>
            <a:pPr>
              <a:spcBef>
                <a:spcPts val="1800"/>
              </a:spcBef>
              <a:spcAft>
                <a:spcPts val="2400"/>
              </a:spcAft>
            </a:pPr>
            <a:endParaRPr lang="zh-CN" altLang="en-US" sz="2000" i="0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Single-particle effective Hamiltonian</a:t>
            </a:r>
            <a:endParaRPr kumimoji="1" lang="zh-CN" altLang="en-US" dirty="0"/>
          </a:p>
        </p:txBody>
      </p:sp>
      <p:sp>
        <p:nvSpPr>
          <p:cNvPr id="35" name="文本框 34"/>
          <p:cNvSpPr txBox="1"/>
          <p:nvPr/>
        </p:nvSpPr>
        <p:spPr>
          <a:xfrm>
            <a:off x="2252700" y="5913276"/>
            <a:ext cx="1993210" cy="3231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zh-CN" sz="1500" i="0" dirty="0" smtClean="0">
                <a:solidFill>
                  <a:srgbClr val="FF0000"/>
                </a:solidFill>
                <a:latin typeface="Lucida Grande"/>
                <a:cs typeface="Lucida Grande"/>
              </a:rPr>
              <a:t>(pumping strength)</a:t>
            </a:r>
          </a:p>
        </p:txBody>
      </p:sp>
      <p:pic>
        <p:nvPicPr>
          <p:cNvPr id="5" name="图片 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676" y="1088740"/>
            <a:ext cx="4711700" cy="673100"/>
          </a:xfrm>
          <a:prstGeom prst="rect">
            <a:avLst/>
          </a:prstGeom>
        </p:spPr>
      </p:pic>
      <p:pic>
        <p:nvPicPr>
          <p:cNvPr id="19" name="图片 18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604" y="2960948"/>
            <a:ext cx="3263900" cy="254000"/>
          </a:xfrm>
          <a:prstGeom prst="rect">
            <a:avLst/>
          </a:prstGeom>
        </p:spPr>
      </p:pic>
      <p:grpSp>
        <p:nvGrpSpPr>
          <p:cNvPr id="14" name="组 13"/>
          <p:cNvGrpSpPr/>
          <p:nvPr/>
        </p:nvGrpSpPr>
        <p:grpSpPr>
          <a:xfrm>
            <a:off x="1961795" y="3517697"/>
            <a:ext cx="684076" cy="540060"/>
            <a:chOff x="1892660" y="5733256"/>
            <a:chExt cx="684076" cy="540060"/>
          </a:xfrm>
        </p:grpSpPr>
        <p:sp>
          <p:nvSpPr>
            <p:cNvPr id="12" name="圆角矩形标注 11"/>
            <p:cNvSpPr/>
            <p:nvPr/>
          </p:nvSpPr>
          <p:spPr bwMode="auto">
            <a:xfrm>
              <a:off x="1892660" y="5733256"/>
              <a:ext cx="684076" cy="540060"/>
            </a:xfrm>
            <a:prstGeom prst="wedgeRoundRectCallout">
              <a:avLst>
                <a:gd name="adj1" fmla="val -234"/>
                <a:gd name="adj2" fmla="val -108147"/>
                <a:gd name="adj3" fmla="val 16667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0"/>
                <a:cs typeface="宋体" charset="0"/>
              </a:endParaRPr>
            </a:p>
          </p:txBody>
        </p:sp>
        <p:pic>
          <p:nvPicPr>
            <p:cNvPr id="6" name="图片 5" descr="latex-image-1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8634" y="5777247"/>
              <a:ext cx="647700" cy="431800"/>
            </a:xfrm>
            <a:prstGeom prst="rect">
              <a:avLst/>
            </a:prstGeom>
          </p:spPr>
        </p:pic>
      </p:grpSp>
      <p:sp>
        <p:nvSpPr>
          <p:cNvPr id="26" name="圆角矩形标注 25"/>
          <p:cNvSpPr/>
          <p:nvPr/>
        </p:nvSpPr>
        <p:spPr bwMode="auto">
          <a:xfrm>
            <a:off x="3476836" y="3501008"/>
            <a:ext cx="504056" cy="540060"/>
          </a:xfrm>
          <a:prstGeom prst="wedgeRoundRectCallout">
            <a:avLst>
              <a:gd name="adj1" fmla="val -77877"/>
              <a:gd name="adj2" fmla="val -105189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0"/>
              <a:cs typeface="宋体" charset="0"/>
            </a:endParaRPr>
          </a:p>
        </p:txBody>
      </p:sp>
      <p:pic>
        <p:nvPicPr>
          <p:cNvPr id="8" name="图片 7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2840" y="3552986"/>
            <a:ext cx="431800" cy="431800"/>
          </a:xfrm>
          <a:prstGeom prst="rect">
            <a:avLst/>
          </a:prstGeom>
        </p:spPr>
      </p:pic>
      <p:grpSp>
        <p:nvGrpSpPr>
          <p:cNvPr id="39" name="组 38"/>
          <p:cNvGrpSpPr/>
          <p:nvPr/>
        </p:nvGrpSpPr>
        <p:grpSpPr>
          <a:xfrm>
            <a:off x="1352600" y="4689140"/>
            <a:ext cx="5016500" cy="1116124"/>
            <a:chOff x="1244588" y="4185084"/>
            <a:chExt cx="5016500" cy="1116124"/>
          </a:xfrm>
        </p:grpSpPr>
        <p:pic>
          <p:nvPicPr>
            <p:cNvPr id="23" name="图片 22" descr="latex-image-1.pd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588" y="4185084"/>
              <a:ext cx="5016500" cy="254000"/>
            </a:xfrm>
            <a:prstGeom prst="rect">
              <a:avLst/>
            </a:prstGeom>
          </p:spPr>
        </p:pic>
        <p:grpSp>
          <p:nvGrpSpPr>
            <p:cNvPr id="15" name="组 14"/>
            <p:cNvGrpSpPr/>
            <p:nvPr/>
          </p:nvGrpSpPr>
          <p:grpSpPr>
            <a:xfrm>
              <a:off x="1640632" y="4761148"/>
              <a:ext cx="504056" cy="540060"/>
              <a:chOff x="1892660" y="5733256"/>
              <a:chExt cx="504056" cy="540060"/>
            </a:xfrm>
          </p:grpSpPr>
          <p:sp>
            <p:nvSpPr>
              <p:cNvPr id="30" name="圆角矩形标注 29"/>
              <p:cNvSpPr/>
              <p:nvPr/>
            </p:nvSpPr>
            <p:spPr bwMode="auto">
              <a:xfrm>
                <a:off x="1892660" y="5733256"/>
                <a:ext cx="504056" cy="540060"/>
              </a:xfrm>
              <a:prstGeom prst="wedgeRoundRectCallout">
                <a:avLst>
                  <a:gd name="adj1" fmla="val -234"/>
                  <a:gd name="adj2" fmla="val -108147"/>
                  <a:gd name="adj3" fmla="val 16667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宋体" charset="0"/>
                  <a:cs typeface="宋体" charset="0"/>
                </a:endParaRPr>
              </a:p>
            </p:txBody>
          </p:sp>
          <p:pic>
            <p:nvPicPr>
              <p:cNvPr id="9" name="图片 8" descr="latex-image-1.pdf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28664" y="5769260"/>
                <a:ext cx="419100" cy="457200"/>
              </a:xfrm>
              <a:prstGeom prst="rect">
                <a:avLst/>
              </a:prstGeom>
            </p:spPr>
          </p:pic>
        </p:grpSp>
        <p:grpSp>
          <p:nvGrpSpPr>
            <p:cNvPr id="21" name="组 20"/>
            <p:cNvGrpSpPr/>
            <p:nvPr/>
          </p:nvGrpSpPr>
          <p:grpSpPr>
            <a:xfrm>
              <a:off x="2648744" y="4761148"/>
              <a:ext cx="684076" cy="540060"/>
              <a:chOff x="2648744" y="4797152"/>
              <a:chExt cx="684076" cy="540060"/>
            </a:xfrm>
          </p:grpSpPr>
          <p:sp>
            <p:nvSpPr>
              <p:cNvPr id="36" name="圆角矩形标注 35"/>
              <p:cNvSpPr/>
              <p:nvPr/>
            </p:nvSpPr>
            <p:spPr bwMode="auto">
              <a:xfrm>
                <a:off x="2648744" y="4797152"/>
                <a:ext cx="684076" cy="540060"/>
              </a:xfrm>
              <a:prstGeom prst="wedgeRoundRectCallout">
                <a:avLst>
                  <a:gd name="adj1" fmla="val 2101"/>
                  <a:gd name="adj2" fmla="val -109626"/>
                  <a:gd name="adj3" fmla="val 16667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宋体" charset="0"/>
                  <a:cs typeface="宋体" charset="0"/>
                </a:endParaRPr>
              </a:p>
            </p:txBody>
          </p:sp>
          <p:pic>
            <p:nvPicPr>
              <p:cNvPr id="10" name="图片 9" descr="latex-image-1.pdf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84748" y="4849130"/>
                <a:ext cx="596900" cy="431800"/>
              </a:xfrm>
              <a:prstGeom prst="rect">
                <a:avLst/>
              </a:prstGeom>
            </p:spPr>
          </p:pic>
        </p:grpSp>
        <p:grpSp>
          <p:nvGrpSpPr>
            <p:cNvPr id="20" name="组 19"/>
            <p:cNvGrpSpPr/>
            <p:nvPr/>
          </p:nvGrpSpPr>
          <p:grpSpPr>
            <a:xfrm>
              <a:off x="4916996" y="4761148"/>
              <a:ext cx="468052" cy="540060"/>
              <a:chOff x="4340932" y="5373216"/>
              <a:chExt cx="468052" cy="540060"/>
            </a:xfrm>
          </p:grpSpPr>
          <p:sp>
            <p:nvSpPr>
              <p:cNvPr id="37" name="圆角矩形标注 36"/>
              <p:cNvSpPr/>
              <p:nvPr/>
            </p:nvSpPr>
            <p:spPr bwMode="auto">
              <a:xfrm>
                <a:off x="4340932" y="5373216"/>
                <a:ext cx="468052" cy="540060"/>
              </a:xfrm>
              <a:prstGeom prst="wedgeRoundRectCallout">
                <a:avLst>
                  <a:gd name="adj1" fmla="val -234"/>
                  <a:gd name="adj2" fmla="val -108147"/>
                  <a:gd name="adj3" fmla="val 16667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宋体" charset="0"/>
                  <a:cs typeface="宋体" charset="0"/>
                </a:endParaRPr>
              </a:p>
            </p:txBody>
          </p:sp>
          <p:pic>
            <p:nvPicPr>
              <p:cNvPr id="11" name="图片 10" descr="latex-image-1.pdf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76936" y="5409220"/>
                <a:ext cx="381000" cy="457200"/>
              </a:xfrm>
              <a:prstGeom prst="rect">
                <a:avLst/>
              </a:prstGeom>
            </p:spPr>
          </p:pic>
        </p:grpSp>
      </p:grpSp>
      <p:sp>
        <p:nvSpPr>
          <p:cNvPr id="38" name="文本框 37"/>
          <p:cNvSpPr txBox="1"/>
          <p:nvPr/>
        </p:nvSpPr>
        <p:spPr>
          <a:xfrm>
            <a:off x="3404828" y="2096852"/>
            <a:ext cx="2322233" cy="3231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zh-CN" sz="1500" i="0" dirty="0" smtClean="0">
                <a:solidFill>
                  <a:srgbClr val="800000"/>
                </a:solidFill>
                <a:latin typeface="Lucida Grande"/>
                <a:cs typeface="Lucida Grande"/>
              </a:rPr>
              <a:t>(two-photon detuning)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1028564" y="4185084"/>
            <a:ext cx="2658769" cy="3231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zh-CN" sz="1500" i="0" dirty="0" smtClean="0">
                <a:solidFill>
                  <a:srgbClr val="000090"/>
                </a:solidFill>
                <a:latin typeface="Lucida Grande"/>
                <a:cs typeface="Lucida Grande"/>
              </a:rPr>
              <a:t>(Raman coupling strength)</a:t>
            </a:r>
            <a:endParaRPr kumimoji="1" lang="zh-CN" altLang="en-US" sz="1500" i="0" dirty="0">
              <a:solidFill>
                <a:srgbClr val="000090"/>
              </a:solidFill>
              <a:latin typeface="Lucida Grande"/>
              <a:cs typeface="Lucida Grande"/>
            </a:endParaRPr>
          </a:p>
        </p:txBody>
      </p:sp>
      <p:pic>
        <p:nvPicPr>
          <p:cNvPr id="33" name="图片 32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604" y="1999692"/>
            <a:ext cx="1803400" cy="457200"/>
          </a:xfrm>
          <a:prstGeom prst="rect">
            <a:avLst/>
          </a:prstGeom>
        </p:spPr>
      </p:pic>
      <p:grpSp>
        <p:nvGrpSpPr>
          <p:cNvPr id="41" name="组 40"/>
          <p:cNvGrpSpPr/>
          <p:nvPr/>
        </p:nvGrpSpPr>
        <p:grpSpPr>
          <a:xfrm>
            <a:off x="6681192" y="1988840"/>
            <a:ext cx="2725226" cy="2516696"/>
            <a:chOff x="6393160" y="1088741"/>
            <a:chExt cx="2725226" cy="2516696"/>
          </a:xfrm>
        </p:grpSpPr>
        <p:pic>
          <p:nvPicPr>
            <p:cNvPr id="43" name="图片 42"/>
            <p:cNvPicPr>
              <a:picLocks noChangeAspect="1"/>
            </p:cNvPicPr>
            <p:nvPr/>
          </p:nvPicPr>
          <p:blipFill rotWithShape="1">
            <a:blip r:embed="rId11"/>
            <a:srcRect r="63919"/>
            <a:stretch/>
          </p:blipFill>
          <p:spPr>
            <a:xfrm>
              <a:off x="6393160" y="1088741"/>
              <a:ext cx="2268252" cy="2516696"/>
            </a:xfrm>
            <a:prstGeom prst="rect">
              <a:avLst/>
            </a:prstGeom>
          </p:spPr>
        </p:pic>
        <p:grpSp>
          <p:nvGrpSpPr>
            <p:cNvPr id="44" name="组 43"/>
            <p:cNvGrpSpPr/>
            <p:nvPr/>
          </p:nvGrpSpPr>
          <p:grpSpPr>
            <a:xfrm>
              <a:off x="8517396" y="1260773"/>
              <a:ext cx="288032" cy="1700175"/>
              <a:chOff x="8841432" y="1124744"/>
              <a:chExt cx="288032" cy="2232248"/>
            </a:xfrm>
          </p:grpSpPr>
          <p:cxnSp>
            <p:nvCxnSpPr>
              <p:cNvPr id="47" name="直线连接符 46"/>
              <p:cNvCxnSpPr/>
              <p:nvPr/>
            </p:nvCxnSpPr>
            <p:spPr bwMode="auto">
              <a:xfrm>
                <a:off x="8841432" y="1124744"/>
                <a:ext cx="288032" cy="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8" name="直线连接符 47"/>
              <p:cNvCxnSpPr/>
              <p:nvPr/>
            </p:nvCxnSpPr>
            <p:spPr bwMode="auto">
              <a:xfrm>
                <a:off x="8841432" y="3356992"/>
                <a:ext cx="288032" cy="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4" name="直线箭头连接符 53"/>
              <p:cNvCxnSpPr/>
              <p:nvPr/>
            </p:nvCxnSpPr>
            <p:spPr bwMode="auto">
              <a:xfrm>
                <a:off x="8985448" y="1124744"/>
                <a:ext cx="0" cy="223224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arrow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pic>
          <p:nvPicPr>
            <p:cNvPr id="45" name="图片 44" descr="latex-image-1.pdf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69424" y="1988840"/>
              <a:ext cx="348962" cy="216024"/>
            </a:xfrm>
            <a:prstGeom prst="rect">
              <a:avLst/>
            </a:prstGeom>
          </p:spPr>
        </p:pic>
      </p:grpSp>
      <p:sp>
        <p:nvSpPr>
          <p:cNvPr id="55" name="椭圆 54"/>
          <p:cNvSpPr/>
          <p:nvPr/>
        </p:nvSpPr>
        <p:spPr bwMode="auto">
          <a:xfrm rot="21201843">
            <a:off x="6596368" y="3699408"/>
            <a:ext cx="2218188" cy="529894"/>
          </a:xfrm>
          <a:prstGeom prst="ellipse">
            <a:avLst/>
          </a:prstGeom>
          <a:noFill/>
          <a:ln w="28575" cap="flat" cmpd="sng" algn="ctr">
            <a:solidFill>
              <a:srgbClr val="BA0003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299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8" grpId="0" animBg="1"/>
      <p:bldP spid="4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Many-body system</a:t>
            </a:r>
            <a:endParaRPr kumimoji="1" lang="zh-CN" altLang="en-US" dirty="0"/>
          </a:p>
        </p:txBody>
      </p:sp>
      <p:pic>
        <p:nvPicPr>
          <p:cNvPr id="4" name="图片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660" y="1484784"/>
            <a:ext cx="5549900" cy="1460500"/>
          </a:xfrm>
          <a:prstGeom prst="rect">
            <a:avLst/>
          </a:prstGeom>
        </p:spPr>
      </p:pic>
      <p:pic>
        <p:nvPicPr>
          <p:cNvPr id="6" name="图片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660" y="4781128"/>
            <a:ext cx="4699000" cy="1600200"/>
          </a:xfrm>
          <a:prstGeom prst="rect">
            <a:avLst/>
          </a:prstGeom>
        </p:spPr>
      </p:pic>
      <p:pic>
        <p:nvPicPr>
          <p:cNvPr id="7" name="图片 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24" y="3949216"/>
            <a:ext cx="5918200" cy="7239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992560" y="944724"/>
            <a:ext cx="17712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2000" i="0" dirty="0" smtClean="0">
                <a:latin typeface="Lucida Grande"/>
                <a:cs typeface="Lucida Grande"/>
              </a:rPr>
              <a:t>Hamiltonian:</a:t>
            </a:r>
            <a:endParaRPr kumimoji="1" lang="zh-CN" altLang="en-US" sz="2000" i="0" dirty="0">
              <a:latin typeface="Lucida Grande"/>
              <a:cs typeface="Lucida Grande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92560" y="3316922"/>
            <a:ext cx="28572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2000" i="0" dirty="0" smtClean="0">
                <a:latin typeface="Lucida Grande"/>
                <a:cs typeface="Lucida Grande"/>
              </a:rPr>
              <a:t>Dynamical equations:</a:t>
            </a:r>
            <a:endParaRPr kumimoji="1" lang="zh-CN" altLang="en-US" sz="2000" i="0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3432892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Mean-field equations</a:t>
            </a:r>
            <a:endParaRPr kumimoji="1" lang="zh-CN" altLang="en-US" dirty="0"/>
          </a:p>
        </p:txBody>
      </p:sp>
      <p:pic>
        <p:nvPicPr>
          <p:cNvPr id="8" name="图片 7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704" y="1556792"/>
            <a:ext cx="3670300" cy="317500"/>
          </a:xfrm>
          <a:prstGeom prst="rect">
            <a:avLst/>
          </a:prstGeom>
        </p:spPr>
      </p:pic>
      <p:pic>
        <p:nvPicPr>
          <p:cNvPr id="13" name="图片 1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632" y="5697252"/>
            <a:ext cx="6184900" cy="6985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073433" y="4319808"/>
            <a:ext cx="1915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i="0" dirty="0" smtClean="0">
                <a:latin typeface="Lucida Grande"/>
                <a:cs typeface="Lucida Grande"/>
              </a:rPr>
              <a:t>(</a:t>
            </a:r>
            <a:r>
              <a:rPr kumimoji="1" lang="en-US" altLang="zh-CN" i="0" dirty="0" err="1" smtClean="0">
                <a:latin typeface="Lucida Grande"/>
                <a:cs typeface="Lucida Grande"/>
              </a:rPr>
              <a:t>superradiance</a:t>
            </a:r>
            <a:r>
              <a:rPr kumimoji="1" lang="en-US" altLang="zh-CN" i="0" dirty="0" smtClean="0">
                <a:latin typeface="Lucida Grande"/>
                <a:cs typeface="Lucida Grande"/>
              </a:rPr>
              <a:t>)</a:t>
            </a:r>
            <a:endParaRPr kumimoji="1" lang="zh-CN" altLang="en-US" i="0" dirty="0">
              <a:latin typeface="Lucida Grande"/>
              <a:cs typeface="Lucida Grande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614480" y="2690180"/>
            <a:ext cx="22548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600" i="0" dirty="0" smtClean="0">
                <a:latin typeface="Lucida Grande"/>
                <a:cs typeface="Lucida Grande"/>
              </a:rPr>
              <a:t>Bunching parameter:</a:t>
            </a:r>
            <a:endParaRPr kumimoji="1" lang="zh-CN" altLang="en-US" sz="1600" i="0" dirty="0">
              <a:latin typeface="Lucida Grande"/>
              <a:cs typeface="Lucida Grande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599208" y="3554276"/>
            <a:ext cx="2010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600" i="0" dirty="0" smtClean="0">
                <a:latin typeface="Lucida Grande"/>
                <a:cs typeface="Lucida Grande"/>
              </a:rPr>
              <a:t>Order parameters:</a:t>
            </a:r>
            <a:endParaRPr kumimoji="1" lang="zh-CN" altLang="en-US" sz="1600" i="0" dirty="0">
              <a:latin typeface="Lucida Grande"/>
              <a:cs typeface="Lucida Grande"/>
            </a:endParaRPr>
          </a:p>
        </p:txBody>
      </p:sp>
      <p:pic>
        <p:nvPicPr>
          <p:cNvPr id="16" name="图片 1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128" y="3969060"/>
            <a:ext cx="2247900" cy="558800"/>
          </a:xfrm>
          <a:prstGeom prst="rect">
            <a:avLst/>
          </a:prstGeom>
        </p:spPr>
      </p:pic>
      <p:pic>
        <p:nvPicPr>
          <p:cNvPr id="17" name="图片 16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128" y="3176972"/>
            <a:ext cx="2171700" cy="254000"/>
          </a:xfrm>
          <a:prstGeom prst="rect">
            <a:avLst/>
          </a:prstGeom>
        </p:spPr>
      </p:pic>
      <p:pic>
        <p:nvPicPr>
          <p:cNvPr id="5" name="图片 4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24" y="2744924"/>
            <a:ext cx="1765300" cy="584200"/>
          </a:xfrm>
          <a:prstGeom prst="rect">
            <a:avLst/>
          </a:prstGeom>
        </p:spPr>
      </p:pic>
      <p:sp>
        <p:nvSpPr>
          <p:cNvPr id="6" name="下箭头 5"/>
          <p:cNvSpPr/>
          <p:nvPr/>
        </p:nvSpPr>
        <p:spPr bwMode="auto">
          <a:xfrm>
            <a:off x="2504728" y="3501008"/>
            <a:ext cx="144016" cy="756084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0"/>
              <a:cs typeface="宋体" charset="0"/>
            </a:endParaRPr>
          </a:p>
        </p:txBody>
      </p:sp>
      <p:pic>
        <p:nvPicPr>
          <p:cNvPr id="7" name="图片 6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760" y="3717032"/>
            <a:ext cx="908507" cy="244598"/>
          </a:xfrm>
          <a:prstGeom prst="rect">
            <a:avLst/>
          </a:prstGeom>
        </p:spPr>
      </p:pic>
      <p:pic>
        <p:nvPicPr>
          <p:cNvPr id="12" name="图片 11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722" y="4365104"/>
            <a:ext cx="1054100" cy="30480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956556" y="1016732"/>
            <a:ext cx="26691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2000" i="0" dirty="0" smtClean="0">
                <a:latin typeface="Lucida Grande"/>
                <a:cs typeface="Lucida Grande"/>
              </a:rPr>
              <a:t>Mean-field approx.:</a:t>
            </a:r>
            <a:endParaRPr kumimoji="1" lang="zh-CN" altLang="en-US" sz="2000" i="0" dirty="0">
              <a:latin typeface="Lucida Grande"/>
              <a:cs typeface="Lucida Grande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56556" y="2240868"/>
            <a:ext cx="39577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2000" i="0" dirty="0" smtClean="0">
                <a:latin typeface="Lucida Grande"/>
                <a:cs typeface="Lucida Grande"/>
              </a:rPr>
              <a:t>Steady-state cavity amplitude:</a:t>
            </a:r>
            <a:endParaRPr kumimoji="1" lang="zh-CN" altLang="en-US" sz="2000" i="0" dirty="0">
              <a:latin typeface="Lucida Grande"/>
              <a:cs typeface="Lucida Grande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56556" y="5085184"/>
            <a:ext cx="42234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2000" i="0" dirty="0" smtClean="0">
                <a:latin typeface="Lucida Grande"/>
                <a:cs typeface="Lucida Grande"/>
              </a:rPr>
              <a:t>Dynamical </a:t>
            </a:r>
            <a:r>
              <a:rPr kumimoji="1" lang="en-US" altLang="zh-CN" sz="2000" i="0" dirty="0" err="1" smtClean="0">
                <a:latin typeface="Lucida Grande"/>
                <a:cs typeface="Lucida Grande"/>
              </a:rPr>
              <a:t>eqs</a:t>
            </a:r>
            <a:r>
              <a:rPr kumimoji="1" lang="en-US" altLang="zh-CN" sz="2000" i="0" dirty="0" smtClean="0">
                <a:latin typeface="Lucida Grande"/>
                <a:cs typeface="Lucida Grande"/>
              </a:rPr>
              <a:t>. for condensates:</a:t>
            </a:r>
            <a:endParaRPr kumimoji="1" lang="zh-CN" altLang="en-US" sz="2000" i="0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4221019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Experimentally accessible parameters: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00572" y="1052736"/>
            <a:ext cx="8310128" cy="2700114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kumimoji="1" lang="en-US" altLang="zh-CN" dirty="0" smtClean="0"/>
              <a:t>Wavelength:</a:t>
            </a:r>
          </a:p>
          <a:p>
            <a:pPr>
              <a:spcAft>
                <a:spcPts val="600"/>
              </a:spcAft>
            </a:pPr>
            <a:endParaRPr kumimoji="1" lang="en-US" altLang="zh-CN" dirty="0" smtClean="0"/>
          </a:p>
          <a:p>
            <a:pPr>
              <a:spcAft>
                <a:spcPts val="600"/>
              </a:spcAft>
            </a:pPr>
            <a:r>
              <a:rPr lang="en-US" altLang="zh-CN" dirty="0" smtClean="0"/>
              <a:t>Atom-light detuning:</a:t>
            </a:r>
          </a:p>
          <a:p>
            <a:pPr>
              <a:spcAft>
                <a:spcPts val="600"/>
              </a:spcAft>
            </a:pPr>
            <a:endParaRPr lang="en-US" altLang="zh-CN" dirty="0" smtClean="0"/>
          </a:p>
          <a:p>
            <a:pPr>
              <a:spcAft>
                <a:spcPts val="600"/>
              </a:spcAft>
            </a:pPr>
            <a:r>
              <a:rPr kumimoji="1" lang="en-US" altLang="zh-CN" dirty="0" smtClean="0"/>
              <a:t>Cavity decay:</a:t>
            </a:r>
          </a:p>
          <a:p>
            <a:pPr>
              <a:spcAft>
                <a:spcPts val="600"/>
              </a:spcAft>
            </a:pPr>
            <a:endParaRPr kumimoji="1" lang="en-US" altLang="zh-CN" dirty="0" smtClean="0"/>
          </a:p>
          <a:p>
            <a:pPr>
              <a:spcAft>
                <a:spcPts val="600"/>
              </a:spcAft>
            </a:pPr>
            <a:r>
              <a:rPr lang="en-US" altLang="zh-CN" dirty="0" smtClean="0"/>
              <a:t>Harmonic trap:</a:t>
            </a:r>
          </a:p>
          <a:p>
            <a:pPr>
              <a:spcAft>
                <a:spcPts val="600"/>
              </a:spcAft>
            </a:pPr>
            <a:endParaRPr lang="en-US" altLang="zh-CN" dirty="0" smtClean="0"/>
          </a:p>
          <a:p>
            <a:pPr>
              <a:spcAft>
                <a:spcPts val="600"/>
              </a:spcAft>
            </a:pPr>
            <a:r>
              <a:rPr kumimoji="1" lang="en-US" altLang="zh-CN" dirty="0" smtClean="0"/>
              <a:t>Atom number:</a:t>
            </a:r>
          </a:p>
          <a:p>
            <a:pPr>
              <a:spcAft>
                <a:spcPts val="600"/>
              </a:spcAft>
            </a:pPr>
            <a:endParaRPr kumimoji="1" lang="en-US" altLang="zh-CN" dirty="0" smtClean="0"/>
          </a:p>
          <a:p>
            <a:pPr>
              <a:spcAft>
                <a:spcPts val="600"/>
              </a:spcAft>
            </a:pPr>
            <a:r>
              <a:rPr lang="en-US" altLang="zh-CN" dirty="0" smtClean="0"/>
              <a:t>Scattering lengths:</a:t>
            </a:r>
            <a:endParaRPr kumimoji="1" lang="zh-CN" altLang="en-US" dirty="0"/>
          </a:p>
        </p:txBody>
      </p:sp>
      <p:pic>
        <p:nvPicPr>
          <p:cNvPr id="7" name="图片 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804" y="3810372"/>
            <a:ext cx="3327400" cy="266700"/>
          </a:xfrm>
          <a:prstGeom prst="rect">
            <a:avLst/>
          </a:prstGeom>
        </p:spPr>
      </p:pic>
      <p:pic>
        <p:nvPicPr>
          <p:cNvPr id="15" name="图片 1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708" y="1592796"/>
            <a:ext cx="1257300" cy="190500"/>
          </a:xfrm>
          <a:prstGeom prst="rect">
            <a:avLst/>
          </a:prstGeom>
        </p:spPr>
      </p:pic>
      <p:pic>
        <p:nvPicPr>
          <p:cNvPr id="16" name="图片 1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708" y="2492896"/>
            <a:ext cx="3708400" cy="266700"/>
          </a:xfrm>
          <a:prstGeom prst="rect">
            <a:avLst/>
          </a:prstGeom>
        </p:spPr>
      </p:pic>
      <p:pic>
        <p:nvPicPr>
          <p:cNvPr id="17" name="图片 16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708" y="3356992"/>
            <a:ext cx="1651000" cy="266700"/>
          </a:xfrm>
          <a:prstGeom prst="rect">
            <a:avLst/>
          </a:prstGeom>
        </p:spPr>
      </p:pic>
      <p:pic>
        <p:nvPicPr>
          <p:cNvPr id="18" name="图片 17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708" y="4257092"/>
            <a:ext cx="2806700" cy="266700"/>
          </a:xfrm>
          <a:prstGeom prst="rect">
            <a:avLst/>
          </a:prstGeom>
        </p:spPr>
      </p:pic>
      <p:pic>
        <p:nvPicPr>
          <p:cNvPr id="19" name="图片 18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062" y="5085184"/>
            <a:ext cx="1346200" cy="241300"/>
          </a:xfrm>
          <a:prstGeom prst="rect">
            <a:avLst/>
          </a:prstGeom>
        </p:spPr>
      </p:pic>
      <p:pic>
        <p:nvPicPr>
          <p:cNvPr id="20" name="图片 19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708" y="6057292"/>
            <a:ext cx="4559300" cy="2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393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Phase diagram</a:t>
            </a:r>
            <a:endParaRPr kumimoji="1"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0632" y="1952836"/>
            <a:ext cx="5508612" cy="30874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/>
          <a:srcRect l="5652" r="61876" b="13862"/>
          <a:stretch/>
        </p:blipFill>
        <p:spPr>
          <a:xfrm>
            <a:off x="7113240" y="2564904"/>
            <a:ext cx="1413206" cy="14089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/>
          <a:srcRect l="5379" r="46517" b="53041"/>
          <a:stretch/>
        </p:blipFill>
        <p:spPr>
          <a:xfrm>
            <a:off x="5889104" y="404664"/>
            <a:ext cx="1496806" cy="138844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/>
          <a:srcRect t="859" r="61205"/>
          <a:stretch/>
        </p:blipFill>
        <p:spPr>
          <a:xfrm>
            <a:off x="5925108" y="4961023"/>
            <a:ext cx="1620180" cy="1564321"/>
          </a:xfrm>
          <a:prstGeom prst="rect">
            <a:avLst/>
          </a:prstGeom>
        </p:spPr>
      </p:pic>
      <p:cxnSp>
        <p:nvCxnSpPr>
          <p:cNvPr id="4" name="直线箭头连接符 3"/>
          <p:cNvCxnSpPr/>
          <p:nvPr/>
        </p:nvCxnSpPr>
        <p:spPr bwMode="auto">
          <a:xfrm flipV="1">
            <a:off x="5565068" y="1772816"/>
            <a:ext cx="468052" cy="576064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996633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3" name="直线箭头连接符 12"/>
          <p:cNvCxnSpPr/>
          <p:nvPr/>
        </p:nvCxnSpPr>
        <p:spPr bwMode="auto">
          <a:xfrm>
            <a:off x="6177136" y="3212976"/>
            <a:ext cx="900100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996633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" name="直线箭头连接符 13"/>
          <p:cNvCxnSpPr/>
          <p:nvPr/>
        </p:nvCxnSpPr>
        <p:spPr bwMode="auto">
          <a:xfrm>
            <a:off x="6177136" y="4149080"/>
            <a:ext cx="612068" cy="72008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996633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3414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Cavity amplitude &amp; order parameters</a:t>
            </a:r>
            <a:endParaRPr kumimoji="1"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7036" y="1052736"/>
            <a:ext cx="3492858" cy="277411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9004" y="3789040"/>
            <a:ext cx="3783244" cy="2808312"/>
          </a:xfrm>
          <a:prstGeom prst="rect">
            <a:avLst/>
          </a:prstGeom>
        </p:spPr>
      </p:pic>
      <p:grpSp>
        <p:nvGrpSpPr>
          <p:cNvPr id="4" name="组 3"/>
          <p:cNvGrpSpPr/>
          <p:nvPr/>
        </p:nvGrpSpPr>
        <p:grpSpPr>
          <a:xfrm>
            <a:off x="884548" y="1088740"/>
            <a:ext cx="3528392" cy="1977598"/>
            <a:chOff x="3764868" y="836712"/>
            <a:chExt cx="3528392" cy="197759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64868" y="836712"/>
              <a:ext cx="3528392" cy="1977598"/>
            </a:xfrm>
            <a:prstGeom prst="rect">
              <a:avLst/>
            </a:prstGeom>
          </p:spPr>
        </p:pic>
        <p:cxnSp>
          <p:nvCxnSpPr>
            <p:cNvPr id="10" name="直线连接符 9"/>
            <p:cNvCxnSpPr/>
            <p:nvPr/>
          </p:nvCxnSpPr>
          <p:spPr bwMode="auto">
            <a:xfrm>
              <a:off x="5429039" y="944724"/>
              <a:ext cx="0" cy="140415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996633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pic>
        <p:nvPicPr>
          <p:cNvPr id="9" name="图片 8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180" y="4293096"/>
            <a:ext cx="1728192" cy="429607"/>
          </a:xfrm>
          <a:prstGeom prst="rect">
            <a:avLst/>
          </a:prstGeom>
        </p:spPr>
      </p:pic>
      <p:sp>
        <p:nvSpPr>
          <p:cNvPr id="13" name="内容占位符 2"/>
          <p:cNvSpPr>
            <a:spLocks noGrp="1"/>
          </p:cNvSpPr>
          <p:nvPr>
            <p:ph idx="1"/>
          </p:nvPr>
        </p:nvSpPr>
        <p:spPr>
          <a:xfrm>
            <a:off x="848544" y="3392996"/>
            <a:ext cx="3924436" cy="2700114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altLang="zh-CN" i="1" dirty="0">
                <a:solidFill>
                  <a:srgbClr val="800000"/>
                </a:solidFill>
              </a:rPr>
              <a:t>α</a:t>
            </a:r>
            <a:r>
              <a:rPr kumimoji="1" lang="en-US" altLang="zh-CN" dirty="0" smtClean="0"/>
              <a:t> vanishes in stripe phase;</a:t>
            </a:r>
          </a:p>
          <a:p>
            <a:pPr>
              <a:spcAft>
                <a:spcPts val="600"/>
              </a:spcAft>
            </a:pPr>
            <a:r>
              <a:rPr kumimoji="1" lang="en-US" altLang="zh-CN" dirty="0" err="1" smtClean="0">
                <a:latin typeface="+mn-lt"/>
              </a:rPr>
              <a:t>Θ</a:t>
            </a:r>
            <a:r>
              <a:rPr kumimoji="1" lang="en-US" altLang="zh-CN" dirty="0" smtClean="0"/>
              <a:t> dominates in the checkerboard phase;</a:t>
            </a:r>
          </a:p>
          <a:p>
            <a:pPr>
              <a:spcAft>
                <a:spcPts val="600"/>
              </a:spcAft>
            </a:pPr>
            <a:r>
              <a:rPr lang="en-US" altLang="zh-CN" dirty="0" err="1" smtClean="0">
                <a:latin typeface="+mn-lt"/>
              </a:rPr>
              <a:t>Ξ</a:t>
            </a:r>
            <a:r>
              <a:rPr lang="en-US" altLang="zh-CN" dirty="0" smtClean="0">
                <a:latin typeface="+mn-lt"/>
              </a:rPr>
              <a:t> </a:t>
            </a:r>
            <a:r>
              <a:rPr lang="en-US" altLang="zh-CN" dirty="0" smtClean="0">
                <a:cs typeface="Lucida Grande"/>
              </a:rPr>
              <a:t>dominates in the LVAP phase</a:t>
            </a:r>
            <a:r>
              <a:rPr lang="en-US" altLang="zh-CN" dirty="0" smtClean="0">
                <a:latin typeface="+mn-lt"/>
              </a:rPr>
              <a:t>;</a:t>
            </a:r>
            <a:endParaRPr kumimoji="1" lang="en-US" altLang="zh-CN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32444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Checkerboard phase: small </a:t>
            </a:r>
            <a:r>
              <a:rPr kumimoji="1" lang="en-US" altLang="zh-CN" b="0" dirty="0" err="1" smtClean="0"/>
              <a:t>Ω</a:t>
            </a:r>
            <a:endParaRPr kumimoji="1" lang="zh-CN" altLang="en-US" b="0" dirty="0"/>
          </a:p>
        </p:txBody>
      </p:sp>
      <p:pic>
        <p:nvPicPr>
          <p:cNvPr id="6" name="图片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656" y="1128514"/>
            <a:ext cx="3124200" cy="635000"/>
          </a:xfrm>
          <a:prstGeom prst="rect">
            <a:avLst/>
          </a:prstGeom>
        </p:spPr>
      </p:pic>
      <p:grpSp>
        <p:nvGrpSpPr>
          <p:cNvPr id="12" name="组 11"/>
          <p:cNvGrpSpPr/>
          <p:nvPr/>
        </p:nvGrpSpPr>
        <p:grpSpPr>
          <a:xfrm>
            <a:off x="3692860" y="980728"/>
            <a:ext cx="893780" cy="435818"/>
            <a:chOff x="4592960" y="1228986"/>
            <a:chExt cx="893780" cy="435818"/>
          </a:xfrm>
        </p:grpSpPr>
        <p:cxnSp>
          <p:nvCxnSpPr>
            <p:cNvPr id="8" name="直线箭头连接符 7"/>
            <p:cNvCxnSpPr/>
            <p:nvPr/>
          </p:nvCxnSpPr>
          <p:spPr bwMode="auto">
            <a:xfrm flipV="1">
              <a:off x="4592960" y="1340768"/>
              <a:ext cx="756084" cy="32403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11" name="图片 10" descr="latex-image-1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9740" y="1228986"/>
              <a:ext cx="127000" cy="177800"/>
            </a:xfrm>
            <a:prstGeom prst="rect">
              <a:avLst/>
            </a:prstGeom>
          </p:spPr>
        </p:pic>
      </p:grpSp>
      <p:grpSp>
        <p:nvGrpSpPr>
          <p:cNvPr id="13" name="组 12"/>
          <p:cNvGrpSpPr/>
          <p:nvPr/>
        </p:nvGrpSpPr>
        <p:grpSpPr>
          <a:xfrm>
            <a:off x="2223016" y="1304764"/>
            <a:ext cx="893780" cy="435818"/>
            <a:chOff x="4592960" y="1228986"/>
            <a:chExt cx="893780" cy="435818"/>
          </a:xfrm>
        </p:grpSpPr>
        <p:cxnSp>
          <p:nvCxnSpPr>
            <p:cNvPr id="14" name="直线箭头连接符 13"/>
            <p:cNvCxnSpPr/>
            <p:nvPr/>
          </p:nvCxnSpPr>
          <p:spPr bwMode="auto">
            <a:xfrm flipV="1">
              <a:off x="4592960" y="1340768"/>
              <a:ext cx="756084" cy="32403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15" name="图片 14" descr="latex-image-1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9740" y="1228986"/>
              <a:ext cx="127000" cy="177800"/>
            </a:xfrm>
            <a:prstGeom prst="rect">
              <a:avLst/>
            </a:prstGeom>
          </p:spPr>
        </p:pic>
      </p:grpSp>
      <p:pic>
        <p:nvPicPr>
          <p:cNvPr id="17" name="图片 1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44" y="2096852"/>
            <a:ext cx="6731000" cy="304800"/>
          </a:xfrm>
          <a:prstGeom prst="rect">
            <a:avLst/>
          </a:prstGeom>
        </p:spPr>
      </p:pic>
      <p:sp>
        <p:nvSpPr>
          <p:cNvPr id="18" name="左大括号 17"/>
          <p:cNvSpPr/>
          <p:nvPr/>
        </p:nvSpPr>
        <p:spPr bwMode="auto">
          <a:xfrm rot="16200000">
            <a:off x="3494838" y="1178750"/>
            <a:ext cx="216024" cy="2772308"/>
          </a:xfrm>
          <a:prstGeom prst="leftBrace">
            <a:avLst>
              <a:gd name="adj1" fmla="val 28299"/>
              <a:gd name="adj2" fmla="val 50000"/>
            </a:avLst>
          </a:prstGeom>
          <a:noFill/>
          <a:ln w="28575" cap="flat" cmpd="sng" algn="ctr">
            <a:solidFill>
              <a:srgbClr val="00009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0"/>
              <a:cs typeface="宋体" charset="0"/>
            </a:endParaRPr>
          </a:p>
        </p:txBody>
      </p:sp>
      <p:grpSp>
        <p:nvGrpSpPr>
          <p:cNvPr id="7" name="组 6"/>
          <p:cNvGrpSpPr/>
          <p:nvPr/>
        </p:nvGrpSpPr>
        <p:grpSpPr>
          <a:xfrm>
            <a:off x="1856656" y="2924944"/>
            <a:ext cx="3780420" cy="900100"/>
            <a:chOff x="2324708" y="2924944"/>
            <a:chExt cx="3780420" cy="900100"/>
          </a:xfrm>
        </p:grpSpPr>
        <p:sp>
          <p:nvSpPr>
            <p:cNvPr id="22" name="矩形 21"/>
            <p:cNvSpPr/>
            <p:nvPr/>
          </p:nvSpPr>
          <p:spPr bwMode="auto">
            <a:xfrm>
              <a:off x="2324708" y="2960948"/>
              <a:ext cx="3780420" cy="864096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080792" y="2924944"/>
              <a:ext cx="20826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CN" i="0" dirty="0" smtClean="0">
                  <a:latin typeface="Lucida Grande"/>
                  <a:cs typeface="Lucida Grande"/>
                </a:rPr>
                <a:t>2D optical lattice</a:t>
              </a:r>
              <a:endParaRPr kumimoji="1" lang="zh-CN" altLang="en-US" i="0" dirty="0">
                <a:latin typeface="Lucida Grande"/>
                <a:cs typeface="Lucida Grande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324708" y="3392996"/>
              <a:ext cx="1737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CN" i="0" dirty="0">
                  <a:latin typeface="Lucida Grande"/>
                  <a:cs typeface="Lucida Grande"/>
                </a:rPr>
                <a:t>d</a:t>
              </a:r>
              <a:r>
                <a:rPr kumimoji="1" lang="en-US" altLang="zh-CN" i="0" dirty="0" smtClean="0">
                  <a:latin typeface="Lucida Grande"/>
                  <a:cs typeface="Lucida Grande"/>
                </a:rPr>
                <a:t>ensity holes:</a:t>
              </a:r>
              <a:endParaRPr kumimoji="1" lang="zh-CN" altLang="en-US" i="0" dirty="0">
                <a:latin typeface="Lucida Grande"/>
                <a:cs typeface="Lucida Grande"/>
              </a:endParaRPr>
            </a:p>
          </p:txBody>
        </p:sp>
        <p:pic>
          <p:nvPicPr>
            <p:cNvPr id="21" name="图片 20" descr="latex-image-1.pdf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2900" y="3480978"/>
              <a:ext cx="2006600" cy="241300"/>
            </a:xfrm>
            <a:prstGeom prst="rect">
              <a:avLst/>
            </a:prstGeom>
          </p:spPr>
        </p:pic>
      </p:grpSp>
      <p:cxnSp>
        <p:nvCxnSpPr>
          <p:cNvPr id="24" name="直线连接符 23"/>
          <p:cNvCxnSpPr/>
          <p:nvPr/>
        </p:nvCxnSpPr>
        <p:spPr bwMode="auto">
          <a:xfrm>
            <a:off x="5277036" y="2564904"/>
            <a:ext cx="230425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5" name="下箭头 24"/>
          <p:cNvSpPr/>
          <p:nvPr/>
        </p:nvSpPr>
        <p:spPr bwMode="auto">
          <a:xfrm>
            <a:off x="6465168" y="2672916"/>
            <a:ext cx="108012" cy="1584176"/>
          </a:xfrm>
          <a:prstGeom prst="downArrow">
            <a:avLst/>
          </a:prstGeom>
          <a:solidFill>
            <a:srgbClr val="008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0"/>
              <a:cs typeface="宋体" charset="0"/>
            </a:endParaRPr>
          </a:p>
        </p:txBody>
      </p:sp>
      <p:pic>
        <p:nvPicPr>
          <p:cNvPr id="27" name="图片 26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192" y="2996952"/>
            <a:ext cx="2082800" cy="48260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7"/>
          <a:srcRect t="859" r="30882"/>
          <a:stretch/>
        </p:blipFill>
        <p:spPr>
          <a:xfrm>
            <a:off x="308484" y="4323998"/>
            <a:ext cx="4194875" cy="2273354"/>
          </a:xfrm>
          <a:prstGeom prst="rect">
            <a:avLst/>
          </a:prstGeom>
        </p:spPr>
      </p:pic>
      <p:grpSp>
        <p:nvGrpSpPr>
          <p:cNvPr id="4" name="组 3"/>
          <p:cNvGrpSpPr/>
          <p:nvPr/>
        </p:nvGrpSpPr>
        <p:grpSpPr>
          <a:xfrm>
            <a:off x="4772980" y="4356968"/>
            <a:ext cx="3996444" cy="1196268"/>
            <a:chOff x="5241032" y="4356968"/>
            <a:chExt cx="3996444" cy="1196268"/>
          </a:xfrm>
        </p:grpSpPr>
        <p:sp>
          <p:nvSpPr>
            <p:cNvPr id="33" name="矩形 32"/>
            <p:cNvSpPr/>
            <p:nvPr/>
          </p:nvSpPr>
          <p:spPr bwMode="auto">
            <a:xfrm>
              <a:off x="5241032" y="4401108"/>
              <a:ext cx="3996444" cy="1152128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745722" y="4356968"/>
              <a:ext cx="27663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CN" i="0" dirty="0">
                  <a:latin typeface="Lucida Grande"/>
                  <a:cs typeface="Lucida Grande"/>
                </a:rPr>
                <a:t>d</a:t>
              </a:r>
              <a:r>
                <a:rPr kumimoji="1" lang="en-US" altLang="zh-CN" i="0" dirty="0" smtClean="0">
                  <a:latin typeface="Lucida Grande"/>
                  <a:cs typeface="Lucida Grande"/>
                </a:rPr>
                <a:t>ensity holes locate at:</a:t>
              </a:r>
              <a:endParaRPr kumimoji="1" lang="zh-CN" altLang="en-US" i="0" dirty="0">
                <a:latin typeface="Lucida Grande"/>
                <a:cs typeface="Lucida Grande"/>
              </a:endParaRPr>
            </a:p>
          </p:txBody>
        </p:sp>
        <p:pic>
          <p:nvPicPr>
            <p:cNvPr id="32" name="图片 31" descr="latex-image-1.pdf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3040" y="4933032"/>
              <a:ext cx="3822700" cy="584200"/>
            </a:xfrm>
            <a:prstGeom prst="rect">
              <a:avLst/>
            </a:prstGeom>
          </p:spPr>
        </p:pic>
      </p:grpSp>
      <p:pic>
        <p:nvPicPr>
          <p:cNvPr id="5" name="图片 4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5188" y="3717032"/>
            <a:ext cx="2247900" cy="228600"/>
          </a:xfrm>
          <a:prstGeom prst="rect">
            <a:avLst/>
          </a:prstGeom>
        </p:spPr>
      </p:pic>
      <p:sp>
        <p:nvSpPr>
          <p:cNvPr id="37" name="下箭头 36"/>
          <p:cNvSpPr/>
          <p:nvPr/>
        </p:nvSpPr>
        <p:spPr bwMode="auto">
          <a:xfrm>
            <a:off x="3552900" y="2708920"/>
            <a:ext cx="108012" cy="216024"/>
          </a:xfrm>
          <a:prstGeom prst="downArrow">
            <a:avLst/>
          </a:prstGeom>
          <a:solidFill>
            <a:srgbClr val="008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0"/>
              <a:cs typeface="宋体" charset="0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17096" y="440667"/>
            <a:ext cx="1908896" cy="1516091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09940" y="440667"/>
            <a:ext cx="2067596" cy="1534783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 bwMode="auto">
          <a:xfrm>
            <a:off x="8237351" y="512676"/>
            <a:ext cx="252028" cy="1080120"/>
          </a:xfrm>
          <a:prstGeom prst="rect">
            <a:avLst/>
          </a:prstGeom>
          <a:solidFill>
            <a:srgbClr val="FFFF00">
              <a:alpha val="42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0"/>
              <a:cs typeface="宋体" charset="0"/>
            </a:endParaRPr>
          </a:p>
        </p:txBody>
      </p:sp>
      <p:sp>
        <p:nvSpPr>
          <p:cNvPr id="40" name="矩形 39"/>
          <p:cNvSpPr/>
          <p:nvPr/>
        </p:nvSpPr>
        <p:spPr bwMode="auto">
          <a:xfrm>
            <a:off x="6213140" y="512676"/>
            <a:ext cx="252028" cy="1080120"/>
          </a:xfrm>
          <a:prstGeom prst="rect">
            <a:avLst/>
          </a:prstGeom>
          <a:solidFill>
            <a:srgbClr val="FFFF00">
              <a:alpha val="42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0"/>
              <a:cs typeface="宋体" charset="0"/>
            </a:endParaRPr>
          </a:p>
        </p:txBody>
      </p:sp>
      <p:sp>
        <p:nvSpPr>
          <p:cNvPr id="41" name="矩形 40"/>
          <p:cNvSpPr/>
          <p:nvPr/>
        </p:nvSpPr>
        <p:spPr bwMode="auto">
          <a:xfrm>
            <a:off x="3800872" y="1448780"/>
            <a:ext cx="972108" cy="324036"/>
          </a:xfrm>
          <a:prstGeom prst="rect">
            <a:avLst/>
          </a:prstGeom>
          <a:noFill/>
          <a:ln w="1905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0"/>
              <a:cs typeface="宋体" charset="0"/>
            </a:endParaRPr>
          </a:p>
        </p:txBody>
      </p:sp>
      <p:pic>
        <p:nvPicPr>
          <p:cNvPr id="10" name="图片 9" descr="latex-image-1.pdf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0772" y="6309320"/>
            <a:ext cx="2540000" cy="304800"/>
          </a:xfrm>
          <a:prstGeom prst="rect">
            <a:avLst/>
          </a:prstGeom>
        </p:spPr>
      </p:pic>
      <p:pic>
        <p:nvPicPr>
          <p:cNvPr id="42" name="图片 41" descr="latex-image-1.pdf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288" y="4113076"/>
            <a:ext cx="736600" cy="241300"/>
          </a:xfrm>
          <a:prstGeom prst="rect">
            <a:avLst/>
          </a:prstGeom>
        </p:spPr>
      </p:pic>
      <p:pic>
        <p:nvPicPr>
          <p:cNvPr id="43" name="图片 42" descr="latex-image-1.pd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084" y="4113076"/>
            <a:ext cx="736600" cy="24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973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5" grpId="0" animBg="1"/>
      <p:bldP spid="37" grpId="0" animBg="1"/>
      <p:bldP spid="4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Intermediate </a:t>
            </a:r>
            <a:r>
              <a:rPr kumimoji="1" lang="en-US" altLang="zh-CN" b="0" dirty="0" err="1"/>
              <a:t>Ω</a:t>
            </a:r>
            <a:endParaRPr kumimoji="1"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3003240" y="4869160"/>
            <a:ext cx="2048157" cy="33855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zh-CN" sz="1600" dirty="0" smtClean="0">
                <a:latin typeface="Lucida Grande"/>
                <a:cs typeface="Lucida Grande"/>
              </a:rPr>
              <a:t>y</a:t>
            </a:r>
            <a:r>
              <a:rPr kumimoji="1" lang="en-US" altLang="zh-CN" sz="1600" i="0" dirty="0" smtClean="0">
                <a:latin typeface="Lucida Grande"/>
                <a:cs typeface="Lucida Grande"/>
              </a:rPr>
              <a:t>-lattice enhanced</a:t>
            </a:r>
            <a:endParaRPr kumimoji="1" lang="zh-CN" altLang="en-US" sz="1600" i="0" dirty="0">
              <a:latin typeface="Lucida Grande"/>
              <a:cs typeface="Lucida Grande"/>
            </a:endParaRPr>
          </a:p>
        </p:txBody>
      </p:sp>
      <p:sp>
        <p:nvSpPr>
          <p:cNvPr id="3" name="矩形 2"/>
          <p:cNvSpPr/>
          <p:nvPr/>
        </p:nvSpPr>
        <p:spPr bwMode="auto">
          <a:xfrm>
            <a:off x="3200847" y="1448780"/>
            <a:ext cx="1108137" cy="327309"/>
          </a:xfrm>
          <a:prstGeom prst="rect">
            <a:avLst/>
          </a:prstGeom>
          <a:noFill/>
          <a:ln w="1905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0"/>
              <a:cs typeface="宋体" charset="0"/>
            </a:endParaRPr>
          </a:p>
        </p:txBody>
      </p:sp>
      <p:cxnSp>
        <p:nvCxnSpPr>
          <p:cNvPr id="14" name="直线连接符 13"/>
          <p:cNvCxnSpPr/>
          <p:nvPr/>
        </p:nvCxnSpPr>
        <p:spPr bwMode="auto">
          <a:xfrm>
            <a:off x="3271564" y="4113076"/>
            <a:ext cx="158417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5" name="下箭头 14"/>
          <p:cNvSpPr/>
          <p:nvPr/>
        </p:nvSpPr>
        <p:spPr bwMode="auto">
          <a:xfrm>
            <a:off x="3959696" y="4201058"/>
            <a:ext cx="87660" cy="596094"/>
          </a:xfrm>
          <a:prstGeom prst="downArrow">
            <a:avLst/>
          </a:prstGeom>
          <a:solidFill>
            <a:srgbClr val="008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0"/>
              <a:cs typeface="宋体" charset="0"/>
            </a:endParaRPr>
          </a:p>
        </p:txBody>
      </p:sp>
      <p:grpSp>
        <p:nvGrpSpPr>
          <p:cNvPr id="18" name="组 17"/>
          <p:cNvGrpSpPr/>
          <p:nvPr/>
        </p:nvGrpSpPr>
        <p:grpSpPr>
          <a:xfrm>
            <a:off x="5579876" y="3645024"/>
            <a:ext cx="893780" cy="435818"/>
            <a:chOff x="4592960" y="1228986"/>
            <a:chExt cx="893780" cy="435818"/>
          </a:xfrm>
        </p:grpSpPr>
        <p:cxnSp>
          <p:nvCxnSpPr>
            <p:cNvPr id="19" name="直线箭头连接符 18"/>
            <p:cNvCxnSpPr/>
            <p:nvPr/>
          </p:nvCxnSpPr>
          <p:spPr bwMode="auto">
            <a:xfrm flipV="1">
              <a:off x="4592960" y="1340768"/>
              <a:ext cx="756084" cy="32403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22" name="图片 21" descr="latex-image-1.pd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9740" y="1228986"/>
              <a:ext cx="127000" cy="177800"/>
            </a:xfrm>
            <a:prstGeom prst="rect">
              <a:avLst/>
            </a:prstGeom>
          </p:spPr>
        </p:pic>
      </p:grpSp>
      <p:sp>
        <p:nvSpPr>
          <p:cNvPr id="30" name="文本框 29"/>
          <p:cNvSpPr txBox="1"/>
          <p:nvPr/>
        </p:nvSpPr>
        <p:spPr>
          <a:xfrm>
            <a:off x="848544" y="3068960"/>
            <a:ext cx="2293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i="0" dirty="0" smtClean="0">
                <a:latin typeface="Lucida Grande"/>
                <a:cs typeface="Lucida Grande"/>
              </a:rPr>
              <a:t>Off-diagonal term:</a:t>
            </a:r>
            <a:endParaRPr kumimoji="1" lang="zh-CN" altLang="en-US" i="0" dirty="0">
              <a:latin typeface="Lucida Grande"/>
              <a:cs typeface="Lucida Grande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7096" y="440667"/>
            <a:ext cx="1908896" cy="1516091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9940" y="440667"/>
            <a:ext cx="2067596" cy="1534783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 bwMode="auto">
          <a:xfrm>
            <a:off x="8497366" y="512676"/>
            <a:ext cx="668102" cy="1080120"/>
          </a:xfrm>
          <a:prstGeom prst="rect">
            <a:avLst/>
          </a:prstGeom>
          <a:solidFill>
            <a:srgbClr val="FFFF00">
              <a:alpha val="42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0"/>
              <a:cs typeface="宋体" charset="0"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6465168" y="520663"/>
            <a:ext cx="684076" cy="1080120"/>
          </a:xfrm>
          <a:prstGeom prst="rect">
            <a:avLst/>
          </a:prstGeom>
          <a:solidFill>
            <a:srgbClr val="FFFF00">
              <a:alpha val="42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0"/>
              <a:cs typeface="宋体" charset="0"/>
            </a:endParaRPr>
          </a:p>
        </p:txBody>
      </p:sp>
      <p:pic>
        <p:nvPicPr>
          <p:cNvPr id="11" name="图片 10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0772" y="2564904"/>
            <a:ext cx="4991100" cy="266700"/>
          </a:xfrm>
          <a:prstGeom prst="rect">
            <a:avLst/>
          </a:prstGeom>
        </p:spPr>
      </p:pic>
      <p:pic>
        <p:nvPicPr>
          <p:cNvPr id="12" name="图片 11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24" y="1448780"/>
            <a:ext cx="3124200" cy="635000"/>
          </a:xfrm>
          <a:prstGeom prst="rect">
            <a:avLst/>
          </a:prstGeom>
        </p:spPr>
      </p:pic>
      <p:sp>
        <p:nvSpPr>
          <p:cNvPr id="23" name="下箭头 22"/>
          <p:cNvSpPr/>
          <p:nvPr/>
        </p:nvSpPr>
        <p:spPr bwMode="auto">
          <a:xfrm>
            <a:off x="3908884" y="2168860"/>
            <a:ext cx="108012" cy="324036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0"/>
              <a:cs typeface="宋体" charset="0"/>
            </a:endParaRPr>
          </a:p>
        </p:txBody>
      </p:sp>
      <p:cxnSp>
        <p:nvCxnSpPr>
          <p:cNvPr id="36" name="直线连接符 35"/>
          <p:cNvCxnSpPr/>
          <p:nvPr/>
        </p:nvCxnSpPr>
        <p:spPr bwMode="auto">
          <a:xfrm>
            <a:off x="3512840" y="2096852"/>
            <a:ext cx="936104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009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37" name="图片 36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476" y="3748844"/>
            <a:ext cx="5029200" cy="304800"/>
          </a:xfrm>
          <a:prstGeom prst="rect">
            <a:avLst/>
          </a:prstGeom>
        </p:spPr>
      </p:pic>
      <p:pic>
        <p:nvPicPr>
          <p:cNvPr id="38" name="图片 37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600" y="5769260"/>
            <a:ext cx="1587500" cy="520700"/>
          </a:xfrm>
          <a:prstGeom prst="rect">
            <a:avLst/>
          </a:prstGeom>
        </p:spPr>
      </p:pic>
      <p:grpSp>
        <p:nvGrpSpPr>
          <p:cNvPr id="45" name="组 44"/>
          <p:cNvGrpSpPr/>
          <p:nvPr/>
        </p:nvGrpSpPr>
        <p:grpSpPr>
          <a:xfrm>
            <a:off x="2432720" y="5625244"/>
            <a:ext cx="713760" cy="360040"/>
            <a:chOff x="7761312" y="3537012"/>
            <a:chExt cx="713760" cy="360040"/>
          </a:xfrm>
        </p:grpSpPr>
        <p:cxnSp>
          <p:nvCxnSpPr>
            <p:cNvPr id="40" name="直线箭头连接符 39"/>
            <p:cNvCxnSpPr/>
            <p:nvPr/>
          </p:nvCxnSpPr>
          <p:spPr bwMode="auto">
            <a:xfrm flipV="1">
              <a:off x="7761312" y="3648794"/>
              <a:ext cx="576064" cy="24825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41" name="图片 40" descr="latex-image-1.pd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48072" y="3537012"/>
              <a:ext cx="127000" cy="177800"/>
            </a:xfrm>
            <a:prstGeom prst="rect">
              <a:avLst/>
            </a:prstGeom>
          </p:spPr>
        </p:pic>
      </p:grpSp>
      <p:sp>
        <p:nvSpPr>
          <p:cNvPr id="47" name="右箭头 46"/>
          <p:cNvSpPr/>
          <p:nvPr/>
        </p:nvSpPr>
        <p:spPr bwMode="auto">
          <a:xfrm>
            <a:off x="3188804" y="5985284"/>
            <a:ext cx="504056" cy="10801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0"/>
              <a:cs typeface="宋体" charset="0"/>
            </a:endParaRPr>
          </a:p>
        </p:txBody>
      </p:sp>
      <p:pic>
        <p:nvPicPr>
          <p:cNvPr id="48" name="图片 47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884" y="5769260"/>
            <a:ext cx="2336800" cy="546100"/>
          </a:xfrm>
          <a:prstGeom prst="rect">
            <a:avLst/>
          </a:prstGeom>
        </p:spPr>
      </p:pic>
      <p:pic>
        <p:nvPicPr>
          <p:cNvPr id="50" name="图片 49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172" y="5373216"/>
            <a:ext cx="2527300" cy="241300"/>
          </a:xfrm>
          <a:prstGeom prst="rect">
            <a:avLst/>
          </a:prstGeom>
        </p:spPr>
      </p:pic>
      <p:sp>
        <p:nvSpPr>
          <p:cNvPr id="51" name="右箭头 50"/>
          <p:cNvSpPr/>
          <p:nvPr/>
        </p:nvSpPr>
        <p:spPr bwMode="auto">
          <a:xfrm rot="20055939">
            <a:off x="5995568" y="5621305"/>
            <a:ext cx="504056" cy="10801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999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" grpId="0" animBg="1"/>
      <p:bldP spid="15" grpId="0" animBg="1"/>
      <p:bldP spid="30" grpId="0"/>
      <p:bldP spid="23" grpId="0" animBg="1"/>
      <p:bldP spid="47" grpId="0" animBg="1"/>
      <p:bldP spid="5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Stripe phase</a:t>
            </a:r>
            <a:endParaRPr kumimoji="1"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/>
          <a:srcRect r="32437"/>
          <a:stretch/>
        </p:blipFill>
        <p:spPr>
          <a:xfrm>
            <a:off x="416496" y="1614282"/>
            <a:ext cx="3624480" cy="2016224"/>
          </a:xfrm>
          <a:prstGeom prst="rect">
            <a:avLst/>
          </a:prstGeom>
        </p:spPr>
      </p:pic>
      <p:sp>
        <p:nvSpPr>
          <p:cNvPr id="25" name="左大括号 24"/>
          <p:cNvSpPr/>
          <p:nvPr/>
        </p:nvSpPr>
        <p:spPr bwMode="auto">
          <a:xfrm rot="16200000">
            <a:off x="2378712" y="2640396"/>
            <a:ext cx="180021" cy="1512168"/>
          </a:xfrm>
          <a:prstGeom prst="leftBrace">
            <a:avLst>
              <a:gd name="adj1" fmla="val 28299"/>
              <a:gd name="adj2" fmla="val 50000"/>
            </a:avLst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0"/>
              <a:cs typeface="宋体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822714" y="3645024"/>
            <a:ext cx="1258177" cy="338554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zh-CN" sz="1600" i="0" dirty="0">
                <a:latin typeface="Lucida Grande"/>
                <a:cs typeface="Lucida Grande"/>
              </a:rPr>
              <a:t>i</a:t>
            </a:r>
            <a:r>
              <a:rPr kumimoji="1" lang="en-US" altLang="zh-CN" sz="1600" i="0" dirty="0" smtClean="0">
                <a:latin typeface="Lucida Grande"/>
                <a:cs typeface="Lucida Grande"/>
              </a:rPr>
              <a:t>mmiscible</a:t>
            </a:r>
            <a:endParaRPr kumimoji="1" lang="zh-CN" altLang="en-US" sz="1600" i="0" dirty="0">
              <a:latin typeface="Lucida Grande"/>
              <a:cs typeface="Lucida Grande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92560" y="5642786"/>
            <a:ext cx="25912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600" i="0" dirty="0" smtClean="0">
                <a:latin typeface="Lucida Grande"/>
                <a:cs typeface="Lucida Grande"/>
              </a:rPr>
              <a:t>Raman coupling energy:</a:t>
            </a:r>
            <a:endParaRPr kumimoji="1" lang="zh-CN" altLang="en-US" sz="1600" i="0" dirty="0">
              <a:latin typeface="Lucida Grande"/>
              <a:cs typeface="Lucida Grande"/>
            </a:endParaRP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7096" y="440667"/>
            <a:ext cx="1908896" cy="1516091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9940" y="440667"/>
            <a:ext cx="2067596" cy="1534783"/>
          </a:xfrm>
          <a:prstGeom prst="rect">
            <a:avLst/>
          </a:prstGeom>
        </p:spPr>
      </p:pic>
      <p:sp>
        <p:nvSpPr>
          <p:cNvPr id="39" name="矩形 38"/>
          <p:cNvSpPr/>
          <p:nvPr/>
        </p:nvSpPr>
        <p:spPr bwMode="auto">
          <a:xfrm>
            <a:off x="8497366" y="512676"/>
            <a:ext cx="668102" cy="1080120"/>
          </a:xfrm>
          <a:prstGeom prst="rect">
            <a:avLst/>
          </a:prstGeom>
          <a:solidFill>
            <a:srgbClr val="FFFF00">
              <a:alpha val="42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0"/>
              <a:cs typeface="宋体" charset="0"/>
            </a:endParaRPr>
          </a:p>
        </p:txBody>
      </p:sp>
      <p:sp>
        <p:nvSpPr>
          <p:cNvPr id="40" name="矩形 39"/>
          <p:cNvSpPr/>
          <p:nvPr/>
        </p:nvSpPr>
        <p:spPr bwMode="auto">
          <a:xfrm>
            <a:off x="6465168" y="520663"/>
            <a:ext cx="684076" cy="1080120"/>
          </a:xfrm>
          <a:prstGeom prst="rect">
            <a:avLst/>
          </a:prstGeom>
          <a:solidFill>
            <a:srgbClr val="FFFF00">
              <a:alpha val="42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0"/>
              <a:cs typeface="宋体" charset="0"/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 rotWithShape="1">
          <a:blip r:embed="rId2"/>
          <a:srcRect l="71868" b="24120"/>
          <a:stretch/>
        </p:blipFill>
        <p:spPr>
          <a:xfrm>
            <a:off x="4127940" y="1608770"/>
            <a:ext cx="1509136" cy="1529908"/>
          </a:xfrm>
          <a:prstGeom prst="rect">
            <a:avLst/>
          </a:prstGeom>
        </p:spPr>
      </p:pic>
      <p:grpSp>
        <p:nvGrpSpPr>
          <p:cNvPr id="3" name="组 2"/>
          <p:cNvGrpSpPr/>
          <p:nvPr/>
        </p:nvGrpSpPr>
        <p:grpSpPr>
          <a:xfrm>
            <a:off x="2792760" y="3645024"/>
            <a:ext cx="2087427" cy="739825"/>
            <a:chOff x="2792760" y="3645024"/>
            <a:chExt cx="2087427" cy="739825"/>
          </a:xfrm>
        </p:grpSpPr>
        <p:sp>
          <p:nvSpPr>
            <p:cNvPr id="24" name="文本框 23"/>
            <p:cNvSpPr txBox="1"/>
            <p:nvPr/>
          </p:nvSpPr>
          <p:spPr>
            <a:xfrm>
              <a:off x="2792760" y="4077072"/>
              <a:ext cx="12789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CN" sz="1400" i="0" dirty="0">
                  <a:solidFill>
                    <a:srgbClr val="800000"/>
                  </a:solidFill>
                  <a:latin typeface="Lucida Grande"/>
                  <a:cs typeface="Lucida Grande"/>
                </a:rPr>
                <a:t>i</a:t>
              </a:r>
              <a:r>
                <a:rPr kumimoji="1" lang="en-US" altLang="zh-CN" sz="1400" i="0" dirty="0" smtClean="0">
                  <a:solidFill>
                    <a:srgbClr val="800000"/>
                  </a:solidFill>
                  <a:latin typeface="Lucida Grande"/>
                  <a:cs typeface="Lucida Grande"/>
                </a:rPr>
                <a:t>ncreasing </a:t>
              </a:r>
              <a:r>
                <a:rPr kumimoji="1" lang="en-US" altLang="zh-CN" sz="1400" i="0" dirty="0" err="1" smtClean="0">
                  <a:solidFill>
                    <a:srgbClr val="800000"/>
                  </a:solidFill>
                  <a:latin typeface="Lucida Grande"/>
                  <a:cs typeface="Lucida Grande"/>
                </a:rPr>
                <a:t>Ω</a:t>
              </a:r>
              <a:endParaRPr kumimoji="1" lang="zh-CN" altLang="en-US" sz="1400" i="0" dirty="0">
                <a:solidFill>
                  <a:srgbClr val="800000"/>
                </a:solidFill>
                <a:latin typeface="Lucida Grande"/>
                <a:cs typeface="Lucida Grande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3872880" y="3645024"/>
              <a:ext cx="1007307" cy="3385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CN" sz="1600" i="0" dirty="0" smtClean="0">
                  <a:latin typeface="Lucida Grande"/>
                  <a:cs typeface="Lucida Grande"/>
                </a:rPr>
                <a:t>miscible</a:t>
              </a:r>
              <a:endParaRPr kumimoji="1" lang="zh-CN" altLang="en-US" sz="1600" i="0" dirty="0">
                <a:latin typeface="Lucida Grande"/>
                <a:cs typeface="Lucida Grande"/>
              </a:endParaRPr>
            </a:p>
          </p:txBody>
        </p:sp>
        <p:sp>
          <p:nvSpPr>
            <p:cNvPr id="44" name="下箭头 43"/>
            <p:cNvSpPr/>
            <p:nvPr/>
          </p:nvSpPr>
          <p:spPr bwMode="auto">
            <a:xfrm rot="16200000">
              <a:off x="3404828" y="3609020"/>
              <a:ext cx="108012" cy="468052"/>
            </a:xfrm>
            <a:prstGeom prst="down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charset="0"/>
                <a:cs typeface="宋体" charset="0"/>
              </a:endParaRPr>
            </a:p>
          </p:txBody>
        </p:sp>
      </p:grpSp>
      <p:pic>
        <p:nvPicPr>
          <p:cNvPr id="51" name="图片 50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256" y="1351496"/>
            <a:ext cx="736600" cy="241300"/>
          </a:xfrm>
          <a:prstGeom prst="rect">
            <a:avLst/>
          </a:prstGeom>
        </p:spPr>
      </p:pic>
      <p:pic>
        <p:nvPicPr>
          <p:cNvPr id="52" name="图片 51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080" y="1351496"/>
            <a:ext cx="736600" cy="241300"/>
          </a:xfrm>
          <a:prstGeom prst="rect">
            <a:avLst/>
          </a:prstGeom>
        </p:spPr>
      </p:pic>
      <p:pic>
        <p:nvPicPr>
          <p:cNvPr id="53" name="图片 52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916" y="1124744"/>
            <a:ext cx="1338700" cy="443023"/>
          </a:xfrm>
          <a:prstGeom prst="rect">
            <a:avLst/>
          </a:prstGeom>
        </p:spPr>
      </p:pic>
      <p:pic>
        <p:nvPicPr>
          <p:cNvPr id="61" name="图片 60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572" y="6089352"/>
            <a:ext cx="4622800" cy="508000"/>
          </a:xfrm>
          <a:prstGeom prst="rect">
            <a:avLst/>
          </a:prstGeom>
        </p:spPr>
      </p:pic>
      <p:pic>
        <p:nvPicPr>
          <p:cNvPr id="6" name="图片 5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152" y="6057292"/>
            <a:ext cx="2865160" cy="288032"/>
          </a:xfrm>
          <a:prstGeom prst="rect">
            <a:avLst/>
          </a:prstGeom>
        </p:spPr>
      </p:pic>
      <p:grpSp>
        <p:nvGrpSpPr>
          <p:cNvPr id="17" name="组 16"/>
          <p:cNvGrpSpPr/>
          <p:nvPr/>
        </p:nvGrpSpPr>
        <p:grpSpPr>
          <a:xfrm>
            <a:off x="4484948" y="2564904"/>
            <a:ext cx="5076564" cy="2340260"/>
            <a:chOff x="4484948" y="2564904"/>
            <a:chExt cx="5076564" cy="2340260"/>
          </a:xfrm>
        </p:grpSpPr>
        <p:grpSp>
          <p:nvGrpSpPr>
            <p:cNvPr id="13" name="组 12"/>
            <p:cNvGrpSpPr/>
            <p:nvPr/>
          </p:nvGrpSpPr>
          <p:grpSpPr>
            <a:xfrm>
              <a:off x="5961112" y="2564904"/>
              <a:ext cx="3600400" cy="1656184"/>
              <a:chOff x="5961112" y="3789040"/>
              <a:chExt cx="3600400" cy="1656184"/>
            </a:xfrm>
          </p:grpSpPr>
          <p:sp>
            <p:nvSpPr>
              <p:cNvPr id="36" name="矩形 35"/>
              <p:cNvSpPr/>
              <p:nvPr/>
            </p:nvSpPr>
            <p:spPr bwMode="auto">
              <a:xfrm>
                <a:off x="5961112" y="3789040"/>
                <a:ext cx="3600400" cy="165618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宋体" charset="0"/>
                  <a:cs typeface="宋体" charset="0"/>
                </a:endParaRPr>
              </a:p>
            </p:txBody>
          </p:sp>
          <p:sp>
            <p:nvSpPr>
              <p:cNvPr id="57" name="文本框 56"/>
              <p:cNvSpPr txBox="1"/>
              <p:nvPr/>
            </p:nvSpPr>
            <p:spPr>
              <a:xfrm>
                <a:off x="6033120" y="3825044"/>
                <a:ext cx="150353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zh-CN" sz="1600" i="0" dirty="0" smtClean="0">
                    <a:latin typeface="Lucida Grande"/>
                    <a:cs typeface="Lucida Grande"/>
                  </a:rPr>
                  <a:t>Pseudo-spin:</a:t>
                </a:r>
                <a:endParaRPr kumimoji="1" lang="zh-CN" altLang="en-US" sz="1600" i="0" dirty="0">
                  <a:latin typeface="Lucida Grande"/>
                  <a:cs typeface="Lucida Grande"/>
                </a:endParaRPr>
              </a:p>
            </p:txBody>
          </p:sp>
          <p:pic>
            <p:nvPicPr>
              <p:cNvPr id="60" name="图片 59" descr="latex-image-1.pdf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85148" y="4437112"/>
                <a:ext cx="2133600" cy="495300"/>
              </a:xfrm>
              <a:prstGeom prst="rect">
                <a:avLst/>
              </a:prstGeom>
            </p:spPr>
          </p:pic>
          <p:pic>
            <p:nvPicPr>
              <p:cNvPr id="12" name="图片 11" descr="latex-image-1.pdf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85148" y="4983708"/>
                <a:ext cx="3111500" cy="317500"/>
              </a:xfrm>
              <a:prstGeom prst="rect">
                <a:avLst/>
              </a:prstGeom>
            </p:spPr>
          </p:pic>
        </p:grpSp>
        <p:cxnSp>
          <p:nvCxnSpPr>
            <p:cNvPr id="7" name="直线箭头连接符 6"/>
            <p:cNvCxnSpPr/>
            <p:nvPr/>
          </p:nvCxnSpPr>
          <p:spPr bwMode="auto">
            <a:xfrm flipV="1">
              <a:off x="4484948" y="3320988"/>
              <a:ext cx="1368152" cy="1584176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pic>
        <p:nvPicPr>
          <p:cNvPr id="11" name="图片 10" descr="latex-image-1.pdf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641" y="4730403"/>
            <a:ext cx="2933700" cy="635000"/>
          </a:xfrm>
          <a:prstGeom prst="rect">
            <a:avLst/>
          </a:prstGeom>
        </p:spPr>
      </p:pic>
      <p:grpSp>
        <p:nvGrpSpPr>
          <p:cNvPr id="18" name="组 17"/>
          <p:cNvGrpSpPr/>
          <p:nvPr/>
        </p:nvGrpSpPr>
        <p:grpSpPr>
          <a:xfrm>
            <a:off x="4916996" y="4545124"/>
            <a:ext cx="4644516" cy="1008112"/>
            <a:chOff x="4916996" y="4545124"/>
            <a:chExt cx="4644516" cy="1008112"/>
          </a:xfrm>
        </p:grpSpPr>
        <p:grpSp>
          <p:nvGrpSpPr>
            <p:cNvPr id="10" name="组 9"/>
            <p:cNvGrpSpPr/>
            <p:nvPr/>
          </p:nvGrpSpPr>
          <p:grpSpPr>
            <a:xfrm>
              <a:off x="5961112" y="4545124"/>
              <a:ext cx="3600400" cy="1008112"/>
              <a:chOff x="5961112" y="2492896"/>
              <a:chExt cx="3600400" cy="1008112"/>
            </a:xfrm>
          </p:grpSpPr>
          <p:sp>
            <p:nvSpPr>
              <p:cNvPr id="32" name="矩形 31"/>
              <p:cNvSpPr/>
              <p:nvPr/>
            </p:nvSpPr>
            <p:spPr bwMode="auto">
              <a:xfrm>
                <a:off x="5961112" y="2492896"/>
                <a:ext cx="3600400" cy="1008112"/>
              </a:xfrm>
              <a:prstGeom prst="rect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宋体" charset="0"/>
                  <a:cs typeface="宋体" charset="0"/>
                </a:endParaRPr>
              </a:p>
            </p:txBody>
          </p:sp>
          <p:sp>
            <p:nvSpPr>
              <p:cNvPr id="56" name="文本框 55"/>
              <p:cNvSpPr txBox="1"/>
              <p:nvPr/>
            </p:nvSpPr>
            <p:spPr>
              <a:xfrm>
                <a:off x="6033120" y="2528900"/>
                <a:ext cx="189016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zh-CN" sz="1600" i="0" dirty="0" smtClean="0">
                    <a:latin typeface="Lucida Grande"/>
                    <a:cs typeface="Lucida Grande"/>
                  </a:rPr>
                  <a:t>Transversal field:</a:t>
                </a:r>
                <a:endParaRPr kumimoji="1" lang="zh-CN" altLang="en-US" sz="1600" i="0" dirty="0">
                  <a:latin typeface="Lucida Grande"/>
                  <a:cs typeface="Lucida Grande"/>
                </a:endParaRPr>
              </a:p>
            </p:txBody>
          </p:sp>
          <p:pic>
            <p:nvPicPr>
              <p:cNvPr id="59" name="图片 58" descr="latex-image-1.pdf"/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85148" y="3068960"/>
                <a:ext cx="2781300" cy="266700"/>
              </a:xfrm>
              <a:prstGeom prst="rect">
                <a:avLst/>
              </a:prstGeom>
            </p:spPr>
          </p:pic>
        </p:grpSp>
        <p:cxnSp>
          <p:nvCxnSpPr>
            <p:cNvPr id="42" name="直线箭头连接符 41"/>
            <p:cNvCxnSpPr/>
            <p:nvPr/>
          </p:nvCxnSpPr>
          <p:spPr bwMode="auto">
            <a:xfrm>
              <a:off x="4916996" y="5049180"/>
              <a:ext cx="972108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64051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3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Large </a:t>
            </a:r>
            <a:r>
              <a:rPr kumimoji="1" lang="en-US" altLang="zh-CN" b="0" dirty="0" err="1" smtClean="0"/>
              <a:t>Ω</a:t>
            </a:r>
            <a:endParaRPr kumimoji="1"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096" y="440667"/>
            <a:ext cx="1908896" cy="151609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9940" y="440667"/>
            <a:ext cx="2067596" cy="1534783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 bwMode="auto">
          <a:xfrm>
            <a:off x="9201472" y="512676"/>
            <a:ext cx="504056" cy="1080120"/>
          </a:xfrm>
          <a:prstGeom prst="rect">
            <a:avLst/>
          </a:prstGeom>
          <a:solidFill>
            <a:srgbClr val="FFFF00">
              <a:alpha val="42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0"/>
              <a:cs typeface="宋体" charset="0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7149244" y="512676"/>
            <a:ext cx="504056" cy="1080120"/>
          </a:xfrm>
          <a:prstGeom prst="rect">
            <a:avLst/>
          </a:prstGeom>
          <a:solidFill>
            <a:srgbClr val="FFFF00">
              <a:alpha val="42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0"/>
              <a:cs typeface="宋体" charset="0"/>
            </a:endParaRPr>
          </a:p>
        </p:txBody>
      </p:sp>
      <p:pic>
        <p:nvPicPr>
          <p:cNvPr id="17" name="图片 1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24" y="1268760"/>
            <a:ext cx="3124200" cy="635000"/>
          </a:xfrm>
          <a:prstGeom prst="rect">
            <a:avLst/>
          </a:prstGeom>
        </p:spPr>
      </p:pic>
      <p:grpSp>
        <p:nvGrpSpPr>
          <p:cNvPr id="34" name="组 33"/>
          <p:cNvGrpSpPr/>
          <p:nvPr/>
        </p:nvGrpSpPr>
        <p:grpSpPr>
          <a:xfrm>
            <a:off x="1280592" y="2549178"/>
            <a:ext cx="3728025" cy="2175966"/>
            <a:chOff x="632520" y="4385382"/>
            <a:chExt cx="3728025" cy="2175966"/>
          </a:xfrm>
        </p:grpSpPr>
        <p:grpSp>
          <p:nvGrpSpPr>
            <p:cNvPr id="15" name="组 14"/>
            <p:cNvGrpSpPr/>
            <p:nvPr/>
          </p:nvGrpSpPr>
          <p:grpSpPr>
            <a:xfrm>
              <a:off x="632520" y="4642656"/>
              <a:ext cx="3728025" cy="1918692"/>
              <a:chOff x="4978524" y="3897052"/>
              <a:chExt cx="3728025" cy="1918692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 rotWithShape="1">
              <a:blip r:embed="rId5"/>
              <a:srcRect l="5892" b="53679"/>
              <a:stretch/>
            </p:blipFill>
            <p:spPr>
              <a:xfrm>
                <a:off x="5097016" y="3897052"/>
                <a:ext cx="3609533" cy="1688212"/>
              </a:xfrm>
              <a:prstGeom prst="rect">
                <a:avLst/>
              </a:prstGeom>
            </p:spPr>
          </p:pic>
          <p:pic>
            <p:nvPicPr>
              <p:cNvPr id="3" name="图片 2" descr="latex-image-1.pdf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4883274" y="4568366"/>
                <a:ext cx="381000" cy="190500"/>
              </a:xfrm>
              <a:prstGeom prst="rect">
                <a:avLst/>
              </a:prstGeom>
            </p:spPr>
          </p:pic>
          <p:pic>
            <p:nvPicPr>
              <p:cNvPr id="13" name="图片 12" descr="latex-image-1.pdf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17121" y="5625244"/>
                <a:ext cx="393700" cy="190500"/>
              </a:xfrm>
              <a:prstGeom prst="rect">
                <a:avLst/>
              </a:prstGeom>
            </p:spPr>
          </p:pic>
        </p:grpSp>
        <p:pic>
          <p:nvPicPr>
            <p:cNvPr id="18" name="图片 17" descr="latex-image-1.pdf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8804" y="4385382"/>
              <a:ext cx="736600" cy="241300"/>
            </a:xfrm>
            <a:prstGeom prst="rect">
              <a:avLst/>
            </a:prstGeom>
          </p:spPr>
        </p:pic>
        <p:pic>
          <p:nvPicPr>
            <p:cNvPr id="19" name="图片 18" descr="latex-image-1.pdf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2600" y="4385382"/>
              <a:ext cx="736600" cy="241300"/>
            </a:xfrm>
            <a:prstGeom prst="rect">
              <a:avLst/>
            </a:prstGeom>
          </p:spPr>
        </p:pic>
      </p:grpSp>
      <p:sp>
        <p:nvSpPr>
          <p:cNvPr id="21" name="文本框 20"/>
          <p:cNvSpPr txBox="1"/>
          <p:nvPr/>
        </p:nvSpPr>
        <p:spPr>
          <a:xfrm>
            <a:off x="1424608" y="4869160"/>
            <a:ext cx="25912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600" i="0" dirty="0" smtClean="0">
                <a:latin typeface="Lucida Grande"/>
                <a:cs typeface="Lucida Grande"/>
              </a:rPr>
              <a:t>Raman coupling energy:</a:t>
            </a:r>
            <a:endParaRPr kumimoji="1" lang="zh-CN" altLang="en-US" sz="1600" i="0" dirty="0">
              <a:latin typeface="Lucida Grande"/>
              <a:cs typeface="Lucida Grande"/>
            </a:endParaRPr>
          </a:p>
        </p:txBody>
      </p:sp>
      <p:grpSp>
        <p:nvGrpSpPr>
          <p:cNvPr id="23" name="组 22"/>
          <p:cNvGrpSpPr/>
          <p:nvPr/>
        </p:nvGrpSpPr>
        <p:grpSpPr>
          <a:xfrm>
            <a:off x="3584848" y="1484784"/>
            <a:ext cx="893780" cy="435818"/>
            <a:chOff x="4592960" y="1228986"/>
            <a:chExt cx="893780" cy="435818"/>
          </a:xfrm>
        </p:grpSpPr>
        <p:cxnSp>
          <p:nvCxnSpPr>
            <p:cNvPr id="24" name="直线箭头连接符 23"/>
            <p:cNvCxnSpPr/>
            <p:nvPr/>
          </p:nvCxnSpPr>
          <p:spPr bwMode="auto">
            <a:xfrm flipV="1">
              <a:off x="4592960" y="1340768"/>
              <a:ext cx="756084" cy="32403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25" name="图片 24" descr="latex-image-1.pdf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9740" y="1228986"/>
              <a:ext cx="127000" cy="177800"/>
            </a:xfrm>
            <a:prstGeom prst="rect">
              <a:avLst/>
            </a:prstGeom>
          </p:spPr>
        </p:pic>
      </p:grpSp>
      <p:pic>
        <p:nvPicPr>
          <p:cNvPr id="12" name="图片 11" descr="latex-image-1.pdf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692" y="6093296"/>
            <a:ext cx="3429000" cy="241300"/>
          </a:xfrm>
          <a:prstGeom prst="rect">
            <a:avLst/>
          </a:prstGeom>
        </p:spPr>
      </p:pic>
      <p:grpSp>
        <p:nvGrpSpPr>
          <p:cNvPr id="5" name="组 4"/>
          <p:cNvGrpSpPr/>
          <p:nvPr/>
        </p:nvGrpSpPr>
        <p:grpSpPr>
          <a:xfrm>
            <a:off x="5457056" y="3089238"/>
            <a:ext cx="3060340" cy="984885"/>
            <a:chOff x="4916996" y="3032956"/>
            <a:chExt cx="3060340" cy="984885"/>
          </a:xfrm>
        </p:grpSpPr>
        <p:sp>
          <p:nvSpPr>
            <p:cNvPr id="27" name="文本框 26"/>
            <p:cNvSpPr txBox="1"/>
            <p:nvPr/>
          </p:nvSpPr>
          <p:spPr>
            <a:xfrm>
              <a:off x="4916996" y="3032956"/>
              <a:ext cx="3060340" cy="98488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marL="285750" indent="-285750">
                <a:spcBef>
                  <a:spcPts val="600"/>
                </a:spcBef>
                <a:buClr>
                  <a:schemeClr val="accent2"/>
                </a:buClr>
                <a:buSzPct val="80000"/>
                <a:buFont typeface="Wingdings" charset="2"/>
                <a:buChar char="n"/>
              </a:pPr>
              <a:r>
                <a:rPr kumimoji="1" lang="en-US" altLang="zh-CN" sz="1600" i="0" dirty="0" smtClean="0">
                  <a:latin typeface="Lucida Grande"/>
                  <a:cs typeface="Lucida Grande"/>
                </a:rPr>
                <a:t>Miscible</a:t>
              </a:r>
            </a:p>
            <a:p>
              <a:pPr marL="285750" indent="-285750">
                <a:spcBef>
                  <a:spcPts val="600"/>
                </a:spcBef>
                <a:buClr>
                  <a:schemeClr val="accent2"/>
                </a:buClr>
                <a:buSzPct val="80000"/>
                <a:buFont typeface="Wingdings" charset="2"/>
                <a:buChar char="n"/>
              </a:pPr>
              <a:r>
                <a:rPr kumimoji="1" lang="en-US" altLang="zh-CN" sz="1600" i="0" dirty="0" smtClean="0">
                  <a:latin typeface="Lucida Grande"/>
                  <a:cs typeface="Lucida Grande"/>
                </a:rPr>
                <a:t>Density holes locate at</a:t>
              </a:r>
            </a:p>
            <a:p>
              <a:pPr>
                <a:spcBef>
                  <a:spcPts val="600"/>
                </a:spcBef>
                <a:buClr>
                  <a:schemeClr val="accent2"/>
                </a:buClr>
                <a:buSzPct val="80000"/>
              </a:pPr>
              <a:endParaRPr kumimoji="1" lang="en-US" altLang="zh-CN" sz="1600" i="0" dirty="0">
                <a:latin typeface="Lucida Grande"/>
                <a:cs typeface="Lucida Grande"/>
              </a:endParaRPr>
            </a:p>
          </p:txBody>
        </p:sp>
        <p:pic>
          <p:nvPicPr>
            <p:cNvPr id="28" name="图片 27" descr="latex-image-1.pdf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1072" y="3717032"/>
              <a:ext cx="1752600" cy="215900"/>
            </a:xfrm>
            <a:prstGeom prst="rect">
              <a:avLst/>
            </a:prstGeom>
          </p:spPr>
        </p:pic>
      </p:grpSp>
      <p:pic>
        <p:nvPicPr>
          <p:cNvPr id="32" name="图片 31" descr="latex-image-1.pdf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184" y="2132856"/>
            <a:ext cx="2247900" cy="584200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6321152" y="6021288"/>
            <a:ext cx="2884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2000" i="0" dirty="0" smtClean="0">
                <a:solidFill>
                  <a:srgbClr val="FF0000"/>
                </a:solidFill>
                <a:latin typeface="Lucida Grande"/>
                <a:cs typeface="Lucida Grande"/>
              </a:rPr>
              <a:t>No self-organization?</a:t>
            </a:r>
            <a:endParaRPr kumimoji="1" lang="zh-CN" altLang="en-US" sz="2000" i="0" dirty="0">
              <a:solidFill>
                <a:srgbClr val="FF0000"/>
              </a:solidFill>
              <a:latin typeface="Lucida Grande"/>
              <a:cs typeface="Lucida Grande"/>
            </a:endParaRPr>
          </a:p>
        </p:txBody>
      </p:sp>
      <p:pic>
        <p:nvPicPr>
          <p:cNvPr id="4" name="图片 3" descr="latex-image-1.pd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660" y="5301208"/>
            <a:ext cx="58293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742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Lattice of vortex-</a:t>
            </a:r>
            <a:r>
              <a:rPr kumimoji="1" lang="en-US" altLang="zh-CN" dirty="0" err="1" smtClean="0"/>
              <a:t>antivortex</a:t>
            </a:r>
            <a:r>
              <a:rPr kumimoji="1" lang="en-US" altLang="zh-CN" dirty="0" smtClean="0"/>
              <a:t> pairs</a:t>
            </a:r>
            <a:endParaRPr kumimoji="1" lang="zh-CN" altLang="en-US" dirty="0"/>
          </a:p>
        </p:txBody>
      </p:sp>
      <p:grpSp>
        <p:nvGrpSpPr>
          <p:cNvPr id="21" name="组 20"/>
          <p:cNvGrpSpPr/>
          <p:nvPr/>
        </p:nvGrpSpPr>
        <p:grpSpPr>
          <a:xfrm>
            <a:off x="3065162" y="1094104"/>
            <a:ext cx="2283882" cy="2485069"/>
            <a:chOff x="3245182" y="1094104"/>
            <a:chExt cx="2283882" cy="2485069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2"/>
            <a:srcRect l="6175" t="47203" r="47690" b="5898"/>
            <a:stretch/>
          </p:blipFill>
          <p:spPr>
            <a:xfrm>
              <a:off x="3245182" y="1373099"/>
              <a:ext cx="2283882" cy="2206074"/>
            </a:xfrm>
            <a:prstGeom prst="rect">
              <a:avLst/>
            </a:prstGeom>
          </p:spPr>
        </p:pic>
        <p:pic>
          <p:nvPicPr>
            <p:cNvPr id="6" name="图片 5" descr="latex-image-1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85109" y="1094104"/>
              <a:ext cx="723900" cy="241300"/>
            </a:xfrm>
            <a:prstGeom prst="rect">
              <a:avLst/>
            </a:prstGeom>
          </p:spPr>
        </p:pic>
      </p:grpSp>
      <p:grpSp>
        <p:nvGrpSpPr>
          <p:cNvPr id="20" name="组 19"/>
          <p:cNvGrpSpPr/>
          <p:nvPr/>
        </p:nvGrpSpPr>
        <p:grpSpPr>
          <a:xfrm>
            <a:off x="532495" y="1094104"/>
            <a:ext cx="2517376" cy="2766944"/>
            <a:chOff x="712515" y="1094104"/>
            <a:chExt cx="2517376" cy="2766944"/>
          </a:xfrm>
        </p:grpSpPr>
        <p:grpSp>
          <p:nvGrpSpPr>
            <p:cNvPr id="18" name="组 17"/>
            <p:cNvGrpSpPr/>
            <p:nvPr/>
          </p:nvGrpSpPr>
          <p:grpSpPr>
            <a:xfrm>
              <a:off x="712515" y="1396286"/>
              <a:ext cx="2517376" cy="2464762"/>
              <a:chOff x="712515" y="1246113"/>
              <a:chExt cx="2517376" cy="2464762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 rotWithShape="1">
              <a:blip r:embed="rId2"/>
              <a:srcRect l="5892" r="47670" b="53679"/>
              <a:stretch/>
            </p:blipFill>
            <p:spPr>
              <a:xfrm>
                <a:off x="931032" y="1246113"/>
                <a:ext cx="2298859" cy="2178911"/>
              </a:xfrm>
              <a:prstGeom prst="rect">
                <a:avLst/>
              </a:prstGeom>
            </p:spPr>
          </p:pic>
          <p:pic>
            <p:nvPicPr>
              <p:cNvPr id="12" name="图片 11" descr="latex-image-1.pdf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589580" y="2103789"/>
                <a:ext cx="491742" cy="245871"/>
              </a:xfrm>
              <a:prstGeom prst="rect">
                <a:avLst/>
              </a:prstGeom>
            </p:spPr>
          </p:pic>
          <p:pic>
            <p:nvPicPr>
              <p:cNvPr id="13" name="图片 12" descr="latex-image-1.pdf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88629" y="3465004"/>
                <a:ext cx="508134" cy="245871"/>
              </a:xfrm>
              <a:prstGeom prst="rect">
                <a:avLst/>
              </a:prstGeom>
            </p:spPr>
          </p:pic>
        </p:grpSp>
        <p:pic>
          <p:nvPicPr>
            <p:cNvPr id="10" name="图片 9" descr="latex-image-1.pd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56656" y="1094104"/>
              <a:ext cx="736600" cy="241300"/>
            </a:xfrm>
            <a:prstGeom prst="rect">
              <a:avLst/>
            </a:prstGeom>
          </p:spPr>
        </p:pic>
      </p:grpSp>
      <p:grpSp>
        <p:nvGrpSpPr>
          <p:cNvPr id="46" name="组 45"/>
          <p:cNvGrpSpPr/>
          <p:nvPr/>
        </p:nvGrpSpPr>
        <p:grpSpPr>
          <a:xfrm>
            <a:off x="524508" y="2448905"/>
            <a:ext cx="1728192" cy="2387156"/>
            <a:chOff x="704528" y="2448905"/>
            <a:chExt cx="1728192" cy="2387156"/>
          </a:xfrm>
        </p:grpSpPr>
        <p:cxnSp>
          <p:nvCxnSpPr>
            <p:cNvPr id="31" name="直线箭头连接符 30"/>
            <p:cNvCxnSpPr/>
            <p:nvPr/>
          </p:nvCxnSpPr>
          <p:spPr bwMode="auto">
            <a:xfrm flipV="1">
              <a:off x="1568624" y="2448905"/>
              <a:ext cx="612068" cy="148415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34" name="文本框 33"/>
            <p:cNvSpPr txBox="1"/>
            <p:nvPr/>
          </p:nvSpPr>
          <p:spPr>
            <a:xfrm>
              <a:off x="704528" y="4005064"/>
              <a:ext cx="1728192" cy="830997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600" i="0" dirty="0" err="1">
                  <a:latin typeface="Lucida Grande"/>
                  <a:cs typeface="Lucida Grande"/>
                </a:rPr>
                <a:t>a</a:t>
              </a:r>
              <a:r>
                <a:rPr kumimoji="1" lang="en-US" altLang="zh-CN" sz="1600" i="0" dirty="0" err="1" smtClean="0">
                  <a:latin typeface="Lucida Grande"/>
                  <a:cs typeface="Lucida Grande"/>
                </a:rPr>
                <a:t>ntivortex</a:t>
              </a:r>
              <a:r>
                <a:rPr kumimoji="1" lang="en-US" altLang="zh-CN" sz="1600" i="0" dirty="0" smtClean="0">
                  <a:latin typeface="Lucida Grande"/>
                  <a:cs typeface="Lucida Grande"/>
                </a:rPr>
                <a:t> at</a:t>
              </a:r>
            </a:p>
            <a:p>
              <a:pPr algn="ctr"/>
              <a:endParaRPr kumimoji="1" lang="en-US" altLang="zh-CN" sz="1600" i="0" dirty="0" smtClean="0">
                <a:latin typeface="Lucida Grande"/>
                <a:cs typeface="Lucida Grande"/>
              </a:endParaRPr>
            </a:p>
            <a:p>
              <a:pPr algn="ctr"/>
              <a:r>
                <a:rPr kumimoji="1" lang="en-US" altLang="zh-CN" sz="1600" i="0" dirty="0" smtClean="0">
                  <a:latin typeface="Lucida Grande"/>
                  <a:cs typeface="Lucida Grande"/>
                </a:rPr>
                <a:t>(even sites)</a:t>
              </a:r>
              <a:endParaRPr kumimoji="1" lang="zh-CN" altLang="en-US" sz="1600" i="0" dirty="0">
                <a:latin typeface="Lucida Grande"/>
                <a:cs typeface="Lucida Grande"/>
              </a:endParaRPr>
            </a:p>
          </p:txBody>
        </p:sp>
        <p:pic>
          <p:nvPicPr>
            <p:cNvPr id="36" name="图片 35" descr="latex-image-1.pdf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536" y="4337936"/>
              <a:ext cx="1574800" cy="215900"/>
            </a:xfrm>
            <a:prstGeom prst="rect">
              <a:avLst/>
            </a:prstGeom>
          </p:spPr>
        </p:pic>
      </p:grpSp>
      <p:grpSp>
        <p:nvGrpSpPr>
          <p:cNvPr id="47" name="组 46"/>
          <p:cNvGrpSpPr/>
          <p:nvPr/>
        </p:nvGrpSpPr>
        <p:grpSpPr>
          <a:xfrm>
            <a:off x="1856656" y="2448905"/>
            <a:ext cx="1872208" cy="3251252"/>
            <a:chOff x="2036676" y="2448905"/>
            <a:chExt cx="1872208" cy="3251252"/>
          </a:xfrm>
        </p:grpSpPr>
        <p:cxnSp>
          <p:nvCxnSpPr>
            <p:cNvPr id="32" name="直线箭头连接符 31"/>
            <p:cNvCxnSpPr/>
            <p:nvPr/>
          </p:nvCxnSpPr>
          <p:spPr bwMode="auto">
            <a:xfrm flipH="1" flipV="1">
              <a:off x="2316721" y="2448905"/>
              <a:ext cx="656059" cy="234824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40" name="文本框 39"/>
            <p:cNvSpPr txBox="1"/>
            <p:nvPr/>
          </p:nvSpPr>
          <p:spPr>
            <a:xfrm>
              <a:off x="2036676" y="4869160"/>
              <a:ext cx="1872208" cy="830997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600" i="0" dirty="0" smtClean="0">
                  <a:latin typeface="Lucida Grande"/>
                  <a:cs typeface="Lucida Grande"/>
                </a:rPr>
                <a:t>vortex at</a:t>
              </a:r>
            </a:p>
            <a:p>
              <a:pPr algn="ctr"/>
              <a:endParaRPr kumimoji="1" lang="en-US" altLang="zh-CN" sz="1600" i="0" dirty="0" smtClean="0">
                <a:latin typeface="Lucida Grande"/>
                <a:cs typeface="Lucida Grande"/>
              </a:endParaRPr>
            </a:p>
            <a:p>
              <a:pPr algn="ctr"/>
              <a:r>
                <a:rPr kumimoji="1" lang="en-US" altLang="zh-CN" sz="1600" i="0" dirty="0" smtClean="0">
                  <a:latin typeface="Lucida Grande"/>
                  <a:cs typeface="Lucida Grande"/>
                </a:rPr>
                <a:t>(odd sites)</a:t>
              </a:r>
              <a:endParaRPr kumimoji="1" lang="zh-CN" altLang="en-US" sz="1600" i="0" dirty="0">
                <a:latin typeface="Lucida Grande"/>
                <a:cs typeface="Lucida Grande"/>
              </a:endParaRPr>
            </a:p>
          </p:txBody>
        </p:sp>
        <p:pic>
          <p:nvPicPr>
            <p:cNvPr id="42" name="图片 41" descr="latex-image-1.pdf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8684" y="5205239"/>
              <a:ext cx="1752600" cy="215900"/>
            </a:xfrm>
            <a:prstGeom prst="rect">
              <a:avLst/>
            </a:prstGeom>
          </p:spPr>
        </p:pic>
      </p:grpSp>
      <p:sp>
        <p:nvSpPr>
          <p:cNvPr id="48" name="文本框 47"/>
          <p:cNvSpPr txBox="1"/>
          <p:nvPr/>
        </p:nvSpPr>
        <p:spPr>
          <a:xfrm>
            <a:off x="1172580" y="6057292"/>
            <a:ext cx="34794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2000" i="0" dirty="0" smtClean="0">
                <a:solidFill>
                  <a:srgbClr val="FF0000"/>
                </a:solidFill>
                <a:latin typeface="Lucida Grande"/>
                <a:cs typeface="Lucida Grande"/>
              </a:rPr>
              <a:t>Still has self-organization!</a:t>
            </a:r>
            <a:endParaRPr kumimoji="1" lang="zh-CN" altLang="en-US" sz="2000" i="0" dirty="0">
              <a:solidFill>
                <a:srgbClr val="FF0000"/>
              </a:solidFill>
              <a:latin typeface="Lucida Grande"/>
              <a:cs typeface="Lucida Grande"/>
            </a:endParaRPr>
          </a:p>
        </p:txBody>
      </p:sp>
      <p:pic>
        <p:nvPicPr>
          <p:cNvPr id="49" name="图片 48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964" y="4451925"/>
            <a:ext cx="3733800" cy="317500"/>
          </a:xfrm>
          <a:prstGeom prst="rect">
            <a:avLst/>
          </a:prstGeom>
        </p:spPr>
      </p:pic>
      <p:pic>
        <p:nvPicPr>
          <p:cNvPr id="50" name="图片 49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964" y="4955981"/>
            <a:ext cx="3911600" cy="317500"/>
          </a:xfrm>
          <a:prstGeom prst="rect">
            <a:avLst/>
          </a:prstGeom>
        </p:spPr>
      </p:pic>
      <p:sp>
        <p:nvSpPr>
          <p:cNvPr id="51" name="文本框 50"/>
          <p:cNvSpPr txBox="1"/>
          <p:nvPr/>
        </p:nvSpPr>
        <p:spPr>
          <a:xfrm>
            <a:off x="4470013" y="5481228"/>
            <a:ext cx="42994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i="0" dirty="0" smtClean="0">
                <a:latin typeface="Lucida Grande"/>
                <a:cs typeface="Lucida Grande"/>
              </a:rPr>
              <a:t>Positions of </a:t>
            </a:r>
            <a:r>
              <a:rPr kumimoji="1" lang="en-US" altLang="zh-CN" i="0" dirty="0" smtClean="0">
                <a:solidFill>
                  <a:srgbClr val="800000"/>
                </a:solidFill>
                <a:latin typeface="Lucida Grande"/>
                <a:cs typeface="Lucida Grande"/>
              </a:rPr>
              <a:t>vortices</a:t>
            </a:r>
            <a:r>
              <a:rPr kumimoji="1" lang="en-US" altLang="zh-CN" i="0" dirty="0" smtClean="0">
                <a:latin typeface="Lucida Grande"/>
                <a:cs typeface="Lucida Grande"/>
              </a:rPr>
              <a:t> and </a:t>
            </a:r>
            <a:r>
              <a:rPr kumimoji="1" lang="en-US" altLang="zh-CN" i="0" dirty="0" err="1" smtClean="0">
                <a:solidFill>
                  <a:srgbClr val="008000"/>
                </a:solidFill>
                <a:latin typeface="Lucida Grande"/>
                <a:cs typeface="Lucida Grande"/>
              </a:rPr>
              <a:t>antivortices</a:t>
            </a:r>
            <a:r>
              <a:rPr kumimoji="1" lang="en-US" altLang="zh-CN" i="0" dirty="0" smtClean="0">
                <a:latin typeface="Lucida Grande"/>
                <a:cs typeface="Lucida Grande"/>
              </a:rPr>
              <a:t> </a:t>
            </a:r>
          </a:p>
          <a:p>
            <a:pPr algn="ctr"/>
            <a:r>
              <a:rPr kumimoji="1" lang="en-US" altLang="zh-CN" i="0" dirty="0" smtClean="0">
                <a:latin typeface="Lucida Grande"/>
                <a:cs typeface="Lucida Grande"/>
              </a:rPr>
              <a:t>is switched by negating </a:t>
            </a:r>
            <a:r>
              <a:rPr kumimoji="1" lang="en-US" altLang="zh-CN" dirty="0" smtClean="0">
                <a:latin typeface="Lucida Grande"/>
                <a:cs typeface="Lucida Grande"/>
              </a:rPr>
              <a:t>α</a:t>
            </a:r>
            <a:endParaRPr kumimoji="1" lang="zh-CN" altLang="en-US" dirty="0">
              <a:latin typeface="Lucida Grande"/>
              <a:cs typeface="Lucida Grande"/>
            </a:endParaRPr>
          </a:p>
        </p:txBody>
      </p:sp>
      <p:grpSp>
        <p:nvGrpSpPr>
          <p:cNvPr id="57" name="组 56"/>
          <p:cNvGrpSpPr/>
          <p:nvPr/>
        </p:nvGrpSpPr>
        <p:grpSpPr>
          <a:xfrm>
            <a:off x="4484948" y="1002214"/>
            <a:ext cx="3960440" cy="2841903"/>
            <a:chOff x="4664968" y="1002214"/>
            <a:chExt cx="3960440" cy="2841903"/>
          </a:xfrm>
        </p:grpSpPr>
        <p:grpSp>
          <p:nvGrpSpPr>
            <p:cNvPr id="29" name="组 28"/>
            <p:cNvGrpSpPr/>
            <p:nvPr/>
          </p:nvGrpSpPr>
          <p:grpSpPr>
            <a:xfrm>
              <a:off x="4664968" y="1340768"/>
              <a:ext cx="3960440" cy="2503349"/>
              <a:chOff x="4664968" y="1340768"/>
              <a:chExt cx="3960440" cy="2503349"/>
            </a:xfrm>
          </p:grpSpPr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961112" y="1340768"/>
                <a:ext cx="2664296" cy="2503349"/>
              </a:xfrm>
              <a:prstGeom prst="rect">
                <a:avLst/>
              </a:prstGeom>
            </p:spPr>
          </p:pic>
          <p:cxnSp>
            <p:nvCxnSpPr>
              <p:cNvPr id="23" name="直线箭头连接符 22"/>
              <p:cNvCxnSpPr/>
              <p:nvPr/>
            </p:nvCxnSpPr>
            <p:spPr bwMode="auto">
              <a:xfrm flipV="1">
                <a:off x="4664968" y="1500758"/>
                <a:ext cx="1908212" cy="756084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5" name="直线箭头连接符 24"/>
              <p:cNvCxnSpPr/>
              <p:nvPr/>
            </p:nvCxnSpPr>
            <p:spPr bwMode="auto">
              <a:xfrm>
                <a:off x="4664968" y="2492896"/>
                <a:ext cx="1908212" cy="792088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5" name="组 54"/>
            <p:cNvGrpSpPr/>
            <p:nvPr/>
          </p:nvGrpSpPr>
          <p:grpSpPr>
            <a:xfrm>
              <a:off x="6556139" y="1002214"/>
              <a:ext cx="2005248" cy="338554"/>
              <a:chOff x="6556139" y="1002214"/>
              <a:chExt cx="2005248" cy="338554"/>
            </a:xfrm>
          </p:grpSpPr>
          <p:sp>
            <p:nvSpPr>
              <p:cNvPr id="52" name="文本框 51"/>
              <p:cNvSpPr txBox="1"/>
              <p:nvPr/>
            </p:nvSpPr>
            <p:spPr>
              <a:xfrm>
                <a:off x="6556139" y="1002214"/>
                <a:ext cx="136127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zh-CN" sz="1600" i="0" dirty="0" smtClean="0">
                    <a:latin typeface="Lucida Grande"/>
                    <a:cs typeface="Lucida Grande"/>
                  </a:rPr>
                  <a:t>planar spin:</a:t>
                </a:r>
                <a:endParaRPr kumimoji="1" lang="zh-CN" altLang="en-US" sz="1600" i="0" dirty="0">
                  <a:latin typeface="Lucida Grande"/>
                  <a:cs typeface="Lucida Grande"/>
                </a:endParaRPr>
              </a:p>
            </p:txBody>
          </p:sp>
          <p:pic>
            <p:nvPicPr>
              <p:cNvPr id="54" name="图片 53" descr="latex-image-1.pdf"/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88287" y="1074222"/>
                <a:ext cx="673100" cy="228600"/>
              </a:xfrm>
              <a:prstGeom prst="rect">
                <a:avLst/>
              </a:prstGeom>
            </p:spPr>
          </p:pic>
        </p:grpSp>
      </p:grpSp>
      <p:sp>
        <p:nvSpPr>
          <p:cNvPr id="56" name="文本框 55"/>
          <p:cNvSpPr txBox="1"/>
          <p:nvPr/>
        </p:nvSpPr>
        <p:spPr>
          <a:xfrm>
            <a:off x="3799632" y="3969060"/>
            <a:ext cx="4155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i="0" dirty="0" smtClean="0">
                <a:latin typeface="Lucida Grande"/>
                <a:cs typeface="Lucida Grande"/>
              </a:rPr>
              <a:t>Effective transversal </a:t>
            </a:r>
            <a:r>
              <a:rPr kumimoji="1" lang="en-US" altLang="zh-CN" i="0" dirty="0">
                <a:latin typeface="Lucida Grande"/>
                <a:cs typeface="Lucida Grande"/>
              </a:rPr>
              <a:t>magnetic </a:t>
            </a:r>
            <a:r>
              <a:rPr kumimoji="1" lang="en-US" altLang="zh-CN" i="0" dirty="0" smtClean="0">
                <a:latin typeface="Lucida Grande"/>
                <a:cs typeface="Lucida Grande"/>
              </a:rPr>
              <a:t>field:</a:t>
            </a:r>
          </a:p>
        </p:txBody>
      </p:sp>
      <p:sp>
        <p:nvSpPr>
          <p:cNvPr id="3" name="椭圆 2"/>
          <p:cNvSpPr/>
          <p:nvPr/>
        </p:nvSpPr>
        <p:spPr bwMode="auto">
          <a:xfrm>
            <a:off x="7731658" y="2652787"/>
            <a:ext cx="396044" cy="396044"/>
          </a:xfrm>
          <a:prstGeom prst="ellipse">
            <a:avLst/>
          </a:prstGeom>
          <a:noFill/>
          <a:ln w="9525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0"/>
              <a:cs typeface="宋体" charset="0"/>
            </a:endParaRPr>
          </a:p>
        </p:txBody>
      </p:sp>
      <p:sp>
        <p:nvSpPr>
          <p:cNvPr id="35" name="椭圆 34"/>
          <p:cNvSpPr/>
          <p:nvPr/>
        </p:nvSpPr>
        <p:spPr bwMode="auto">
          <a:xfrm>
            <a:off x="7725308" y="1736812"/>
            <a:ext cx="396044" cy="396044"/>
          </a:xfrm>
          <a:prstGeom prst="ellipse">
            <a:avLst/>
          </a:prstGeom>
          <a:noFill/>
          <a:ln w="9525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0"/>
              <a:cs typeface="宋体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445388" y="2708920"/>
            <a:ext cx="930438" cy="27699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zh-CN" sz="1200" i="0" dirty="0" smtClean="0">
                <a:latin typeface="Lucida Grande"/>
                <a:cs typeface="Lucida Grande"/>
              </a:rPr>
              <a:t>hedgehog</a:t>
            </a:r>
            <a:endParaRPr kumimoji="1" lang="zh-CN" altLang="en-US" sz="1200" i="0" dirty="0">
              <a:latin typeface="Lucida Grande"/>
              <a:cs typeface="Lucida Grande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445388" y="1808820"/>
            <a:ext cx="1038941" cy="27699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zh-CN" sz="1200" i="0" dirty="0" err="1" smtClean="0">
                <a:latin typeface="Lucida Grande"/>
                <a:cs typeface="Lucida Grande"/>
              </a:rPr>
              <a:t>quadrupole</a:t>
            </a:r>
            <a:endParaRPr kumimoji="1" lang="zh-CN" altLang="en-US" sz="1200" i="0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2620800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1" grpId="0"/>
      <p:bldP spid="56" grpId="0"/>
      <p:bldP spid="3" grpId="0" animBg="1"/>
      <p:bldP spid="35" grpId="0" animBg="1"/>
      <p:bldP spid="4" grpId="0" animBg="1"/>
      <p:bldP spid="3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Synthetic magnetic field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1032" y="2240868"/>
            <a:ext cx="4033934" cy="295232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/>
          <a:srcRect l="61256" t="49033" r="1666" b="11945"/>
          <a:stretch/>
        </p:blipFill>
        <p:spPr>
          <a:xfrm>
            <a:off x="6161162" y="2404890"/>
            <a:ext cx="2176214" cy="2176238"/>
          </a:xfrm>
          <a:prstGeom prst="rect">
            <a:avLst/>
          </a:prstGeom>
        </p:spPr>
      </p:pic>
      <p:pic>
        <p:nvPicPr>
          <p:cNvPr id="6" name="图片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60" y="1268760"/>
            <a:ext cx="3124200" cy="635000"/>
          </a:xfrm>
          <a:prstGeom prst="rect">
            <a:avLst/>
          </a:prstGeom>
        </p:spPr>
      </p:pic>
      <p:pic>
        <p:nvPicPr>
          <p:cNvPr id="7" name="图片 6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68" y="2744924"/>
            <a:ext cx="4025900" cy="482600"/>
          </a:xfrm>
          <a:prstGeom prst="rect">
            <a:avLst/>
          </a:prstGeom>
        </p:spPr>
      </p:pic>
      <p:pic>
        <p:nvPicPr>
          <p:cNvPr id="8" name="图片 7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884" y="4206416"/>
            <a:ext cx="3213100" cy="266700"/>
          </a:xfrm>
          <a:prstGeom prst="rect">
            <a:avLst/>
          </a:prstGeom>
        </p:spPr>
      </p:pic>
      <p:pic>
        <p:nvPicPr>
          <p:cNvPr id="10" name="图片 9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688" y="5373216"/>
            <a:ext cx="4394200" cy="1041400"/>
          </a:xfrm>
          <a:prstGeom prst="rect">
            <a:avLst/>
          </a:prstGeom>
        </p:spPr>
      </p:pic>
      <p:pic>
        <p:nvPicPr>
          <p:cNvPr id="3" name="图片 2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202" y="2148830"/>
            <a:ext cx="1485900" cy="1524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704528" y="3609020"/>
            <a:ext cx="1712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i="0" dirty="0" smtClean="0">
                <a:latin typeface="Lucida Grande"/>
                <a:cs typeface="Lucida Grande"/>
              </a:rPr>
              <a:t>Ground state:</a:t>
            </a:r>
            <a:endParaRPr kumimoji="1" lang="zh-CN" altLang="en-US" i="0" dirty="0">
              <a:latin typeface="Lucida Grande"/>
              <a:cs typeface="Lucida Grande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04528" y="2240868"/>
            <a:ext cx="1495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i="0" dirty="0" smtClean="0">
                <a:latin typeface="Lucida Grande"/>
                <a:cs typeface="Lucida Grande"/>
              </a:rPr>
              <a:t>Eigenvalues</a:t>
            </a:r>
            <a:endParaRPr kumimoji="1" lang="zh-CN" altLang="en-US" i="0" dirty="0">
              <a:latin typeface="Lucida Grande"/>
              <a:cs typeface="Lucida Grande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04528" y="4869160"/>
            <a:ext cx="2940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i="0" dirty="0" smtClean="0">
                <a:latin typeface="Lucida Grande"/>
                <a:cs typeface="Lucida Grande"/>
              </a:rPr>
              <a:t>Synthetic magnetic field:</a:t>
            </a:r>
            <a:endParaRPr kumimoji="1" lang="zh-CN" altLang="en-US" i="0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74220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Summary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28564" y="1592796"/>
            <a:ext cx="7013984" cy="2844800"/>
          </a:xfrm>
        </p:spPr>
        <p:txBody>
          <a:bodyPr/>
          <a:lstStyle/>
          <a:p>
            <a:pPr>
              <a:lnSpc>
                <a:spcPts val="3100"/>
              </a:lnSpc>
              <a:spcBef>
                <a:spcPts val="1080"/>
              </a:spcBef>
              <a:spcAft>
                <a:spcPts val="600"/>
              </a:spcAft>
            </a:pPr>
            <a:r>
              <a:rPr kumimoji="1" lang="en-US" altLang="zh-CN" dirty="0" smtClean="0"/>
              <a:t>Schemes for generating spin-orbit coupling in both free space and cavity</a:t>
            </a:r>
          </a:p>
          <a:p>
            <a:pPr>
              <a:lnSpc>
                <a:spcPts val="3100"/>
              </a:lnSpc>
              <a:spcBef>
                <a:spcPts val="1080"/>
              </a:spcBef>
              <a:spcAft>
                <a:spcPts val="600"/>
              </a:spcAft>
            </a:pPr>
            <a:r>
              <a:rPr lang="en-US" altLang="zh-CN" dirty="0" smtClean="0"/>
              <a:t>Rich quantum phases</a:t>
            </a:r>
          </a:p>
          <a:p>
            <a:pPr>
              <a:lnSpc>
                <a:spcPts val="3100"/>
              </a:lnSpc>
              <a:spcBef>
                <a:spcPts val="1080"/>
              </a:spcBef>
              <a:spcAft>
                <a:spcPts val="600"/>
              </a:spcAft>
            </a:pPr>
            <a:r>
              <a:rPr kumimoji="1" lang="en-US" altLang="zh-CN" dirty="0" smtClean="0"/>
              <a:t>Strong synthetic magneti</a:t>
            </a:r>
            <a:r>
              <a:rPr lang="en-US" altLang="zh-CN" dirty="0" smtClean="0"/>
              <a:t>c field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81747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360613" y="2528888"/>
            <a:ext cx="550862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kumimoji="1" lang="en-US" altLang="zh-CN" sz="3200" i="0" dirty="0">
                <a:latin typeface="+mj-lt"/>
              </a:rPr>
              <a:t>Thank you for your attention</a:t>
            </a:r>
            <a:endParaRPr kumimoji="1" lang="zh-CN" altLang="en-US" sz="3200" i="0" dirty="0">
              <a:latin typeface="+mj-lt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ORDWRAP" val="0"/>
  <p:tag name="DEFAULTWIDTH" val="502"/>
  <p:tag name="DEFAULTHEIGHT" val="46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style[amsmath,color]{article}&#10;\pagestyle{empty}&#10;%\usepackage{color}&#10;\begin{document}&#10;\color{blue}&#10;\begin{eqnarray}&#10;k_BT_c=\frac{2\pi\hbar^2}{m}\left(\frac{n}{2.612}\right)^{2/3}&#10;\nonumber&#10;\end{eqnarray}&#10;\end{document}&#10;"/>
  <p:tag name="EXTERNALNAME" val="txp_fig"/>
  <p:tag name="BLEND" val="0"/>
  <p:tag name="TRANSPARENT" val="1"/>
  <p:tag name="KEEPFILES" val="0"/>
  <p:tag name="DEBUGPAUSE" val="0"/>
  <p:tag name="RESOLUTION" val="1200"/>
  <p:tag name="WORKAROUNDTRANSPARENCYBUG" val="0"/>
  <p:tag name="ALLOWFONTSUBSTITUTION" val="0"/>
  <p:tag name="BITMAPFORMAT" val="png256"/>
  <p:tag name="ORIGWIDTH" val="109"/>
  <p:tag name="PICTUREFILESIZE" val="1058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style[amsmath,color]{article}&#10;\pagestyle{empty}&#10;%\usepackage{color}&#10;\begin{document}&#10;\color{blue}&#10;\begin{eqnarray}&#10;k_BT_F=\frac{2\pi\hbar^2}{m}\left(\frac{n}{0.7523}\right)^{2/3}&#10;\nonumber&#10;\end{eqnarray}&#10;\end{document}&#10;"/>
  <p:tag name="EXTERNALNAME" val="txp_fig"/>
  <p:tag name="BLEND" val="0"/>
  <p:tag name="TRANSPARENT" val="1"/>
  <p:tag name="KEEPFILES" val="0"/>
  <p:tag name="DEBUGPAUSE" val="0"/>
  <p:tag name="RESOLUTION" val="1200"/>
  <p:tag name="WORKAROUNDTRANSPARENCYBUG" val="0"/>
  <p:tag name="ALLOWFONTSUBSTITUTION" val="0"/>
  <p:tag name="BITMAPFORMAT" val="png256"/>
  <p:tag name="ORIGWIDTH" val="117"/>
  <p:tag name="PICTUREFILESIZE" val="1133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begin{document}&#10;\begin{eqnarray}&#10;\lambda_{\rm dB}=\sqrt{2\pi\hbar^2/(mk_BT)}&#10;\nonumber&#10;\end{eqnarray}&#10;\end{document}&#10;"/>
  <p:tag name="EXTERNALNAME" val="txp_fig"/>
  <p:tag name="BLEND" val="0"/>
  <p:tag name="TRANSPARENT" val="1"/>
  <p:tag name="KEEPFILES" val="0"/>
  <p:tag name="DEBUGPAUSE" val="0"/>
  <p:tag name="RESOLUTION" val="1200"/>
  <p:tag name="WORKAROUNDTRANSPARENCYBUG" val="0"/>
  <p:tag name="ALLOWFONTSUBSTITUTION" val="0"/>
  <p:tag name="BITMAPFORMAT" val="pngmono"/>
  <p:tag name="ORIGWIDTH" val="102"/>
  <p:tag name="PICTUREFILESIZE" val="548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style[amsmath,color]{article}&#10;\pagestyle{empty}&#10;%\usepackage{color}&#10;\begin{document}&#10;\color{blue}&#10;\begin{eqnarray}&#10;\lambda_{\rm dB} n^{1/3}\simeq 1.377&#10;\nonumber&#10;\end{eqnarray}&#10;\end{document}&#10;"/>
  <p:tag name="EXTERNALNAME" val="txp_fig"/>
  <p:tag name="BLEND" val="0"/>
  <p:tag name="TRANSPARENT" val="1"/>
  <p:tag name="KEEPFILES" val="0"/>
  <p:tag name="DEBUGPAUSE" val="0"/>
  <p:tag name="RESOLUTION" val="1200"/>
  <p:tag name="WORKAROUNDTRANSPARENCYBUG" val="0"/>
  <p:tag name="ALLOWFONTSUBSTITUTION" val="0"/>
  <p:tag name="BITMAPFORMAT" val="png256"/>
  <p:tag name="ORIGWIDTH" val="71"/>
  <p:tag name="PICTUREFILESIZE" val="524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style[amsmath,color]{article}&#10;\pagestyle{empty}&#10;%\usepackage{color}&#10;\begin{document}&#10;\color{blue}&#10;\begin{eqnarray}&#10;\lambda_{\rm dB} n^{1/3}\simeq 0.9095&#10;\nonumber&#10;\end{eqnarray}&#10;\end{document}&#10;"/>
  <p:tag name="EXTERNALNAME" val="txp_fig"/>
  <p:tag name="BLEND" val="0"/>
  <p:tag name="TRANSPARENT" val="1"/>
  <p:tag name="KEEPFILES" val="0"/>
  <p:tag name="DEBUGPAUSE" val="0"/>
  <p:tag name="RESOLUTION" val="1200"/>
  <p:tag name="WORKAROUNDTRANSPARENCYBUG" val="0"/>
  <p:tag name="ALLOWFONTSUBSTITUTION" val="0"/>
  <p:tag name="BITMAPFORMAT" val="png256"/>
  <p:tag name="ORIGWIDTH" val="75"/>
  <p:tag name="PICTUREFILESIZE" val="6052"/>
</p:tagLst>
</file>

<file path=ppt/theme/theme1.xml><?xml version="1.0" encoding="utf-8"?>
<a:theme xmlns:a="http://schemas.openxmlformats.org/drawingml/2006/main" name="yi-bairen">
  <a:themeElements>
    <a:clrScheme name="yi-baire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yi-bairen">
      <a:majorFont>
        <a:latin typeface="Garamond"/>
        <a:ea typeface="楷体_GB2312"/>
        <a:cs typeface="楷体_GB2312"/>
      </a:majorFont>
      <a:minorFont>
        <a:latin typeface="Times New Roman"/>
        <a:ea typeface="楷体_GB2312"/>
        <a:cs typeface="楷体_GB2312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宋体" charset="0"/>
            <a:cs typeface="宋体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宋体" charset="0"/>
            <a:cs typeface="宋体" charset="0"/>
          </a:defRPr>
        </a:defPPr>
      </a:lstStyle>
    </a:lnDef>
  </a:objectDefaults>
  <a:extraClrSchemeLst>
    <a:extraClrScheme>
      <a:clrScheme name="yi-baire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i-baire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i-baire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i-baire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i-baire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i-baire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yi-baire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yi-baire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yi-baire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yi-baire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yi-baire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yi-baire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yi-bairen</Template>
  <TotalTime>45643</TotalTime>
  <Words>1272</Words>
  <Application>Microsoft Macintosh PowerPoint</Application>
  <PresentationFormat>A4 纸张(210x297 毫米)</PresentationFormat>
  <Paragraphs>308</Paragraphs>
  <Slides>48</Slides>
  <Notes>2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嵌入的 OLE 服务器</vt:lpstr>
      </vt:variant>
      <vt:variant>
        <vt:i4>3</vt:i4>
      </vt:variant>
      <vt:variant>
        <vt:lpstr>幻灯片标题</vt:lpstr>
      </vt:variant>
      <vt:variant>
        <vt:i4>48</vt:i4>
      </vt:variant>
    </vt:vector>
  </HeadingPairs>
  <TitlesOfParts>
    <vt:vector size="52" baseType="lpstr">
      <vt:lpstr>yi-bairen</vt:lpstr>
      <vt:lpstr>Equation</vt:lpstr>
      <vt:lpstr>MathType 6.0 Equation</vt:lpstr>
      <vt:lpstr>Photo Editor Photo</vt:lpstr>
      <vt:lpstr>Spin-orbit coupled Bose-Einstein condensates of chromium atoms</vt:lpstr>
      <vt:lpstr>Outline</vt:lpstr>
      <vt:lpstr>How cold is ultracold?</vt:lpstr>
      <vt:lpstr>Quantum degeneracy</vt:lpstr>
      <vt:lpstr>Known quantum gases</vt:lpstr>
      <vt:lpstr>Quantum dilute gas</vt:lpstr>
      <vt:lpstr>PowerPoint 演示文稿</vt:lpstr>
      <vt:lpstr>Laser cooling: demonstrated species</vt:lpstr>
      <vt:lpstr>Synthetic gauge field</vt:lpstr>
      <vt:lpstr>Dark-state-based scheme</vt:lpstr>
      <vt:lpstr>Experimental realization of spin-orbit coupling</vt:lpstr>
      <vt:lpstr>Outline</vt:lpstr>
      <vt:lpstr>Dipolar interaction between free dipoles</vt:lpstr>
      <vt:lpstr>Spin related dipolar effects</vt:lpstr>
      <vt:lpstr>Dipolar atomic gases</vt:lpstr>
      <vt:lpstr>Facts about 52Cr atoms</vt:lpstr>
      <vt:lpstr>Ingredient for the scheme</vt:lpstr>
      <vt:lpstr>Effective two-level model</vt:lpstr>
      <vt:lpstr>Dressed spin states</vt:lpstr>
      <vt:lpstr>Many-body Hamiltonian</vt:lpstr>
      <vt:lpstr>Contact interactions</vt:lpstr>
      <vt:lpstr>Magnetic dipole-dipole interaction</vt:lpstr>
      <vt:lpstr>Mean-field description</vt:lpstr>
      <vt:lpstr>Numerical simulation</vt:lpstr>
      <vt:lpstr>Small axial field:</vt:lpstr>
      <vt:lpstr>Spin structure of the polarized phase</vt:lpstr>
      <vt:lpstr>Large axial field</vt:lpstr>
      <vt:lpstr>Intermediate axial field</vt:lpstr>
      <vt:lpstr>Spin vortex in the intermediate regime</vt:lpstr>
      <vt:lpstr>Outline</vt:lpstr>
      <vt:lpstr>Observation of Dicke quantum phase transition in BEC</vt:lpstr>
      <vt:lpstr>Condensates in cavity</vt:lpstr>
      <vt:lpstr>Self-organization</vt:lpstr>
      <vt:lpstr>Specifications of the system</vt:lpstr>
      <vt:lpstr>Single-particle effective Hamiltonian</vt:lpstr>
      <vt:lpstr>Many-body system</vt:lpstr>
      <vt:lpstr>Mean-field equations</vt:lpstr>
      <vt:lpstr>Experimentally accessible parameters:</vt:lpstr>
      <vt:lpstr>Phase diagram</vt:lpstr>
      <vt:lpstr>Cavity amplitude &amp; order parameters</vt:lpstr>
      <vt:lpstr>Checkerboard phase: small Ω</vt:lpstr>
      <vt:lpstr>Intermediate Ω</vt:lpstr>
      <vt:lpstr>Stripe phase</vt:lpstr>
      <vt:lpstr>Large Ω</vt:lpstr>
      <vt:lpstr>Lattice of vortex-antivortex pairs</vt:lpstr>
      <vt:lpstr>Synthetic magnetic field</vt:lpstr>
      <vt:lpstr>Summary</vt:lpstr>
      <vt:lpstr>PowerPoint 演示文稿</vt:lpstr>
    </vt:vector>
  </TitlesOfParts>
  <Manager/>
  <Company>itp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subject/>
  <dc:creator>syi</dc:creator>
  <cp:keywords/>
  <dc:description/>
  <cp:lastModifiedBy>su yi</cp:lastModifiedBy>
  <cp:revision>2196</cp:revision>
  <dcterms:created xsi:type="dcterms:W3CDTF">2006-07-19T02:38:16Z</dcterms:created>
  <dcterms:modified xsi:type="dcterms:W3CDTF">2014-12-26T07:34:35Z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TC010721592052</vt:lpwstr>
  </property>
</Properties>
</file>