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2"/>
  </p:notesMasterIdLst>
  <p:handoutMasterIdLst>
    <p:handoutMasterId r:id="rId83"/>
  </p:handoutMasterIdLst>
  <p:sldIdLst>
    <p:sldId id="882" r:id="rId2"/>
    <p:sldId id="669" r:id="rId3"/>
    <p:sldId id="670" r:id="rId4"/>
    <p:sldId id="705" r:id="rId5"/>
    <p:sldId id="637" r:id="rId6"/>
    <p:sldId id="701" r:id="rId7"/>
    <p:sldId id="552" r:id="rId8"/>
    <p:sldId id="554" r:id="rId9"/>
    <p:sldId id="744" r:id="rId10"/>
    <p:sldId id="938" r:id="rId11"/>
    <p:sldId id="702" r:id="rId12"/>
    <p:sldId id="999" r:id="rId13"/>
    <p:sldId id="536" r:id="rId14"/>
    <p:sldId id="538" r:id="rId15"/>
    <p:sldId id="540" r:id="rId16"/>
    <p:sldId id="541" r:id="rId17"/>
    <p:sldId id="543" r:id="rId18"/>
    <p:sldId id="585" r:id="rId19"/>
    <p:sldId id="544" r:id="rId20"/>
    <p:sldId id="649" r:id="rId21"/>
    <p:sldId id="545" r:id="rId22"/>
    <p:sldId id="549" r:id="rId23"/>
    <p:sldId id="550" r:id="rId24"/>
    <p:sldId id="557" r:id="rId25"/>
    <p:sldId id="559" r:id="rId26"/>
    <p:sldId id="1001" r:id="rId27"/>
    <p:sldId id="563" r:id="rId28"/>
    <p:sldId id="636" r:id="rId29"/>
    <p:sldId id="529" r:id="rId30"/>
    <p:sldId id="572" r:id="rId31"/>
    <p:sldId id="503" r:id="rId32"/>
    <p:sldId id="516" r:id="rId33"/>
    <p:sldId id="514" r:id="rId34"/>
    <p:sldId id="520" r:id="rId35"/>
    <p:sldId id="704" r:id="rId36"/>
    <p:sldId id="642" r:id="rId37"/>
    <p:sldId id="427" r:id="rId38"/>
    <p:sldId id="842" r:id="rId39"/>
    <p:sldId id="1000" r:id="rId40"/>
    <p:sldId id="839" r:id="rId41"/>
    <p:sldId id="888" r:id="rId42"/>
    <p:sldId id="889" r:id="rId43"/>
    <p:sldId id="937" r:id="rId44"/>
    <p:sldId id="892" r:id="rId45"/>
    <p:sldId id="893" r:id="rId46"/>
    <p:sldId id="895" r:id="rId47"/>
    <p:sldId id="1007" r:id="rId48"/>
    <p:sldId id="1008" r:id="rId49"/>
    <p:sldId id="908" r:id="rId50"/>
    <p:sldId id="909" r:id="rId51"/>
    <p:sldId id="910" r:id="rId52"/>
    <p:sldId id="918" r:id="rId53"/>
    <p:sldId id="1012" r:id="rId54"/>
    <p:sldId id="1014" r:id="rId55"/>
    <p:sldId id="920" r:id="rId56"/>
    <p:sldId id="1009" r:id="rId57"/>
    <p:sldId id="1005" r:id="rId58"/>
    <p:sldId id="923" r:id="rId59"/>
    <p:sldId id="947" r:id="rId60"/>
    <p:sldId id="948" r:id="rId61"/>
    <p:sldId id="951" r:id="rId62"/>
    <p:sldId id="953" r:id="rId63"/>
    <p:sldId id="954" r:id="rId64"/>
    <p:sldId id="955" r:id="rId65"/>
    <p:sldId id="956" r:id="rId66"/>
    <p:sldId id="957" r:id="rId67"/>
    <p:sldId id="1004" r:id="rId68"/>
    <p:sldId id="963" r:id="rId69"/>
    <p:sldId id="926" r:id="rId70"/>
    <p:sldId id="928" r:id="rId71"/>
    <p:sldId id="1006" r:id="rId72"/>
    <p:sldId id="935" r:id="rId73"/>
    <p:sldId id="583" r:id="rId74"/>
    <p:sldId id="588" r:id="rId75"/>
    <p:sldId id="665" r:id="rId76"/>
    <p:sldId id="666" r:id="rId77"/>
    <p:sldId id="475" r:id="rId78"/>
    <p:sldId id="1010" r:id="rId79"/>
    <p:sldId id="1011" r:id="rId80"/>
    <p:sldId id="1003" r:id="rId81"/>
  </p:sldIdLst>
  <p:sldSz cx="9144000" cy="6858000" type="screen4x3"/>
  <p:notesSz cx="6708775" cy="9774238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CC"/>
    <a:srgbClr val="FF0000"/>
    <a:srgbClr val="CC9900"/>
    <a:srgbClr val="009900"/>
    <a:srgbClr val="0000CC"/>
    <a:srgbClr val="CC3300"/>
    <a:srgbClr val="FFFF00"/>
    <a:srgbClr val="99FF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65" autoAdjust="0"/>
    <p:restoredTop sz="97496" autoAdjust="0"/>
  </p:normalViewPr>
  <p:slideViewPr>
    <p:cSldViewPr>
      <p:cViewPr>
        <p:scale>
          <a:sx n="66" d="100"/>
          <a:sy n="66" d="100"/>
        </p:scale>
        <p:origin x="-1282" y="-110"/>
      </p:cViewPr>
      <p:guideLst>
        <p:guide orient="horz" pos="2736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2" d="100"/>
          <a:sy n="42" d="100"/>
        </p:scale>
        <p:origin x="-1464" y="-86"/>
      </p:cViewPr>
      <p:guideLst>
        <p:guide orient="horz" pos="3078"/>
        <p:guide pos="211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67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2063" y="0"/>
            <a:ext cx="2906712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 altLang="zh-CN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5288"/>
            <a:ext cx="29067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2063" y="9285288"/>
            <a:ext cx="2906712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6F7200C-B30F-4C0A-A562-E11C7D86A4D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837824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67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altLang="zh-CN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2063" y="0"/>
            <a:ext cx="2906712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 altLang="zh-CN"/>
          </a:p>
        </p:txBody>
      </p:sp>
      <p:sp>
        <p:nvSpPr>
          <p:cNvPr id="2052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11225" y="733425"/>
            <a:ext cx="4887913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3763" y="4643438"/>
            <a:ext cx="4921250" cy="439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单击以编辑母版文本样式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5288"/>
            <a:ext cx="29067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altLang="zh-CN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2063" y="9285288"/>
            <a:ext cx="2906712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FB981CE-11DF-4172-ABCD-DFD60CCA9D0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989669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161B91-7CA5-47F2-9239-08A7B4031947}" type="slidenum">
              <a:rPr lang="en-US" altLang="zh-CN"/>
              <a:pPr/>
              <a:t>20</a:t>
            </a:fld>
            <a:endParaRPr lang="en-US" altLang="zh-CN"/>
          </a:p>
        </p:txBody>
      </p:sp>
      <p:sp>
        <p:nvSpPr>
          <p:cNvPr id="526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6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Here I show two images of the X-ray afterglow of GRB970228. This detection became a milestone or an important breakthrough in the GRB studies.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0FF11A-9960-43F6-B4AF-DA17A7F72BBB}" type="slidenum">
              <a:rPr lang="en-US" altLang="zh-CN"/>
              <a:pPr/>
              <a:t>42</a:t>
            </a:fld>
            <a:endParaRPr lang="en-US" altLang="zh-CN"/>
          </a:p>
        </p:txBody>
      </p:sp>
      <p:sp>
        <p:nvSpPr>
          <p:cNvPr id="87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2813" y="728663"/>
            <a:ext cx="4865687" cy="3649662"/>
          </a:xfrm>
          <a:ln/>
        </p:spPr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3125" y="4622800"/>
            <a:ext cx="4938713" cy="4457700"/>
          </a:xfrm>
        </p:spPr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77BCD0-280E-4570-9D45-7D829935942B}" type="slidenum">
              <a:rPr lang="en-US" altLang="zh-CN"/>
              <a:pPr/>
              <a:t>62</a:t>
            </a:fld>
            <a:endParaRPr lang="en-US" altLang="zh-CN"/>
          </a:p>
        </p:txBody>
      </p:sp>
      <p:sp>
        <p:nvSpPr>
          <p:cNvPr id="94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84408" tIns="42204" rIns="84408" bIns="42204"/>
          <a:lstStyle/>
          <a:p>
            <a:pPr marL="228600" indent="-228600">
              <a:spcBef>
                <a:spcPct val="0"/>
              </a:spcBef>
            </a:pPr>
            <a:r>
              <a:rPr lang="en-US" altLang="zh-CN" sz="2400" b="1">
                <a:latin typeface="Arial" charset="0"/>
                <a:ea typeface="楷体_GB2312" pitchFamily="49" charset="-122"/>
              </a:rPr>
              <a:t>Ia </a:t>
            </a:r>
            <a:r>
              <a:rPr lang="zh-CN" altLang="en-US" sz="2400" b="1">
                <a:latin typeface="Arial" charset="0"/>
                <a:ea typeface="楷体_GB2312" pitchFamily="49" charset="-122"/>
              </a:rPr>
              <a:t>型超新星可以作为标准烛光</a:t>
            </a:r>
            <a:r>
              <a:rPr kumimoji="0" lang="zh-CN" altLang="en-US" sz="2400" b="1">
                <a:solidFill>
                  <a:schemeClr val="accent2"/>
                </a:solidFill>
              </a:rPr>
              <a:t>（ </a:t>
            </a:r>
            <a:r>
              <a:rPr kumimoji="0" lang="en-US" altLang="zh-CN" sz="2400" b="1">
                <a:solidFill>
                  <a:schemeClr val="accent2"/>
                </a:solidFill>
              </a:rPr>
              <a:t>Standard Candle </a:t>
            </a:r>
            <a:r>
              <a:rPr kumimoji="0" lang="zh-CN" altLang="en-US" sz="2400" b="1">
                <a:solidFill>
                  <a:schemeClr val="accent2"/>
                </a:solidFill>
              </a:rPr>
              <a:t>）</a:t>
            </a:r>
          </a:p>
          <a:p>
            <a:pPr marL="228600" indent="-228600">
              <a:spcBef>
                <a:spcPct val="0"/>
              </a:spcBef>
            </a:pPr>
            <a:endParaRPr kumimoji="0" lang="zh-CN" altLang="en-US" sz="2400" b="1">
              <a:solidFill>
                <a:schemeClr val="tx2"/>
              </a:solidFill>
            </a:endParaRPr>
          </a:p>
          <a:p>
            <a:pPr marL="228600" indent="-228600">
              <a:spcBef>
                <a:spcPct val="0"/>
              </a:spcBef>
            </a:pPr>
            <a:r>
              <a:rPr kumimoji="0" lang="en-US" altLang="zh-CN" sz="2000">
                <a:solidFill>
                  <a:schemeClr val="tx2"/>
                </a:solidFill>
              </a:rPr>
              <a:t>Chandrasekhar </a:t>
            </a:r>
            <a:r>
              <a:rPr kumimoji="0" lang="zh-CN" altLang="en-US" sz="2000">
                <a:solidFill>
                  <a:schemeClr val="tx2"/>
                </a:solidFill>
                <a:ea typeface="楷体_GB2312" pitchFamily="49" charset="-122"/>
              </a:rPr>
              <a:t>质量极限的意义</a:t>
            </a:r>
            <a:r>
              <a:rPr kumimoji="0" lang="en-US" altLang="zh-CN" sz="2000">
                <a:solidFill>
                  <a:schemeClr val="tx2"/>
                </a:solidFill>
              </a:rPr>
              <a:t>:</a:t>
            </a:r>
          </a:p>
          <a:p>
            <a:pPr marL="228600" indent="-228600">
              <a:spcBef>
                <a:spcPct val="0"/>
              </a:spcBef>
            </a:pPr>
            <a:endParaRPr kumimoji="0" lang="en-US" altLang="zh-CN" sz="2000">
              <a:solidFill>
                <a:schemeClr val="tx2"/>
              </a:solidFill>
            </a:endParaRPr>
          </a:p>
          <a:p>
            <a:pPr marL="228600" indent="-228600">
              <a:spcBef>
                <a:spcPct val="0"/>
              </a:spcBef>
              <a:buFontTx/>
              <a:buAutoNum type="arabicPeriod"/>
            </a:pPr>
            <a:r>
              <a:rPr kumimoji="0" lang="zh-CN" altLang="en-US" sz="2000">
                <a:solidFill>
                  <a:schemeClr val="tx2"/>
                </a:solidFill>
              </a:rPr>
              <a:t>意味着目前所有观测到的白矮星的质量都应该小于</a:t>
            </a:r>
            <a:r>
              <a:rPr kumimoji="0" lang="en-US" altLang="zh-CN" sz="2000">
                <a:solidFill>
                  <a:schemeClr val="tx2"/>
                </a:solidFill>
              </a:rPr>
              <a:t>1.4 </a:t>
            </a:r>
            <a:r>
              <a:rPr lang="en-US" altLang="zh-CN" sz="2000">
                <a:solidFill>
                  <a:schemeClr val="tx2"/>
                </a:solidFill>
                <a:latin typeface="Arial" charset="0"/>
                <a:ea typeface="楷体_GB2312" pitchFamily="49" charset="-122"/>
              </a:rPr>
              <a:t>M</a:t>
            </a:r>
            <a:r>
              <a:rPr lang="en-US" altLang="zh-CN" sz="2000" baseline="-25000">
                <a:solidFill>
                  <a:schemeClr val="tx2"/>
                </a:solidFill>
                <a:latin typeface="Arial" charset="0"/>
                <a:ea typeface="楷体_GB2312" pitchFamily="49" charset="-122"/>
                <a:sym typeface="Mathematica5" pitchFamily="2" charset="2"/>
              </a:rPr>
              <a:t></a:t>
            </a:r>
            <a:r>
              <a:rPr lang="zh-CN" altLang="en-US" sz="2000">
                <a:solidFill>
                  <a:schemeClr val="tx2"/>
                </a:solidFill>
                <a:latin typeface="Arial" charset="0"/>
                <a:ea typeface="楷体_GB2312" pitchFamily="49" charset="-122"/>
                <a:sym typeface="Mathematica5" pitchFamily="2" charset="2"/>
              </a:rPr>
              <a:t>（被证实）。</a:t>
            </a:r>
          </a:p>
          <a:p>
            <a:pPr marL="228600" indent="-228600">
              <a:spcBef>
                <a:spcPct val="0"/>
              </a:spcBef>
            </a:pPr>
            <a:endParaRPr kumimoji="0" lang="zh-CN" altLang="en-US" sz="2000">
              <a:solidFill>
                <a:schemeClr val="tx2"/>
              </a:solidFill>
            </a:endParaRPr>
          </a:p>
          <a:p>
            <a:pPr marL="228600" indent="-228600">
              <a:spcBef>
                <a:spcPct val="0"/>
              </a:spcBef>
            </a:pPr>
            <a:r>
              <a:rPr kumimoji="0" lang="en-US" altLang="zh-CN" sz="2000">
                <a:solidFill>
                  <a:schemeClr val="tx2"/>
                </a:solidFill>
              </a:rPr>
              <a:t>2.	</a:t>
            </a:r>
            <a:r>
              <a:rPr kumimoji="0" lang="zh-CN" altLang="en-US" sz="2000">
                <a:solidFill>
                  <a:schemeClr val="tx2"/>
                </a:solidFill>
              </a:rPr>
              <a:t>意味着所有的白矮星在超新星爆发时都具有相同的质量（ </a:t>
            </a:r>
            <a:r>
              <a:rPr kumimoji="0" lang="en-US" altLang="zh-CN" sz="2000">
                <a:solidFill>
                  <a:schemeClr val="tx2"/>
                </a:solidFill>
              </a:rPr>
              <a:t>1.4 </a:t>
            </a:r>
            <a:r>
              <a:rPr lang="en-US" altLang="zh-CN" sz="2000">
                <a:solidFill>
                  <a:schemeClr val="tx2"/>
                </a:solidFill>
                <a:latin typeface="Arial" charset="0"/>
                <a:ea typeface="楷体_GB2312" pitchFamily="49" charset="-122"/>
              </a:rPr>
              <a:t>M</a:t>
            </a:r>
            <a:r>
              <a:rPr lang="en-US" altLang="zh-CN" sz="2000" baseline="-25000">
                <a:solidFill>
                  <a:schemeClr val="tx2"/>
                </a:solidFill>
                <a:latin typeface="Arial" charset="0"/>
                <a:ea typeface="楷体_GB2312" pitchFamily="49" charset="-122"/>
                <a:sym typeface="Mathematica5" pitchFamily="2" charset="2"/>
              </a:rPr>
              <a:t></a:t>
            </a:r>
            <a:r>
              <a:rPr kumimoji="0" lang="en-US" altLang="zh-CN" sz="2000">
                <a:solidFill>
                  <a:schemeClr val="tx2"/>
                </a:solidFill>
              </a:rPr>
              <a:t> </a:t>
            </a:r>
            <a:r>
              <a:rPr kumimoji="0" lang="zh-CN" altLang="en-US" sz="2000">
                <a:solidFill>
                  <a:schemeClr val="tx2"/>
                </a:solidFill>
              </a:rPr>
              <a:t>）。</a:t>
            </a:r>
          </a:p>
          <a:p>
            <a:pPr marL="228600" indent="-228600">
              <a:spcBef>
                <a:spcPct val="0"/>
              </a:spcBef>
              <a:buFontTx/>
              <a:buChar char="•"/>
            </a:pPr>
            <a:endParaRPr kumimoji="0" lang="zh-CN" altLang="en-US" sz="2000">
              <a:solidFill>
                <a:schemeClr val="tx2"/>
              </a:solidFill>
            </a:endParaRPr>
          </a:p>
          <a:p>
            <a:pPr marL="228600" indent="-228600">
              <a:spcBef>
                <a:spcPct val="0"/>
              </a:spcBef>
            </a:pPr>
            <a:r>
              <a:rPr kumimoji="0" lang="en-US" altLang="zh-CN" sz="2000">
                <a:solidFill>
                  <a:schemeClr val="tx2"/>
                </a:solidFill>
              </a:rPr>
              <a:t>3.	</a:t>
            </a:r>
            <a:r>
              <a:rPr kumimoji="0" lang="zh-CN" altLang="en-US" sz="2000">
                <a:solidFill>
                  <a:schemeClr val="tx2"/>
                </a:solidFill>
              </a:rPr>
              <a:t>意味着所有的白矮星的超新星爆发（</a:t>
            </a:r>
            <a:r>
              <a:rPr kumimoji="0" lang="en-US" altLang="zh-CN" sz="2000">
                <a:solidFill>
                  <a:schemeClr val="tx2"/>
                </a:solidFill>
              </a:rPr>
              <a:t>Ia SN</a:t>
            </a:r>
            <a:r>
              <a:rPr kumimoji="0" lang="zh-CN" altLang="en-US" sz="2000">
                <a:solidFill>
                  <a:schemeClr val="tx2"/>
                </a:solidFill>
              </a:rPr>
              <a:t>）具有相同的最大光度。 </a:t>
            </a:r>
          </a:p>
          <a:p>
            <a:pPr marL="228600" indent="-228600">
              <a:spcBef>
                <a:spcPct val="0"/>
              </a:spcBef>
              <a:buFontTx/>
              <a:buChar char="•"/>
            </a:pPr>
            <a:endParaRPr kumimoji="0" lang="zh-CN" altLang="en-US" sz="2000">
              <a:solidFill>
                <a:schemeClr val="tx2"/>
              </a:solidFill>
            </a:endParaRPr>
          </a:p>
          <a:p>
            <a:pPr marL="228600" indent="-228600">
              <a:spcBef>
                <a:spcPct val="0"/>
              </a:spcBef>
            </a:pPr>
            <a:r>
              <a:rPr kumimoji="0" lang="en-US" altLang="zh-CN" sz="2000">
                <a:solidFill>
                  <a:schemeClr val="tx2"/>
                </a:solidFill>
              </a:rPr>
              <a:t>4.	</a:t>
            </a:r>
            <a:r>
              <a:rPr kumimoji="0" lang="zh-CN" altLang="en-US" sz="2000">
                <a:solidFill>
                  <a:schemeClr val="tx2"/>
                </a:solidFill>
              </a:rPr>
              <a:t>意味着我们一旦从一个爆发事件确定了</a:t>
            </a:r>
            <a:r>
              <a:rPr kumimoji="0" lang="en-US" altLang="zh-CN" sz="2000">
                <a:solidFill>
                  <a:schemeClr val="tx2"/>
                </a:solidFill>
              </a:rPr>
              <a:t>Ia SN</a:t>
            </a:r>
            <a:r>
              <a:rPr kumimoji="0" lang="zh-CN" altLang="en-US" sz="2000">
                <a:solidFill>
                  <a:schemeClr val="tx2"/>
                </a:solidFill>
              </a:rPr>
              <a:t>的光度，我们能用这个光度来确定所有的</a:t>
            </a:r>
            <a:r>
              <a:rPr kumimoji="0" lang="en-US" altLang="zh-CN" sz="2000">
                <a:solidFill>
                  <a:schemeClr val="tx2"/>
                </a:solidFill>
              </a:rPr>
              <a:t>Ia SN</a:t>
            </a:r>
            <a:r>
              <a:rPr kumimoji="0" lang="zh-CN" altLang="en-US" sz="2000">
                <a:solidFill>
                  <a:schemeClr val="tx2"/>
                </a:solidFill>
              </a:rPr>
              <a:t>的距离（？）。因此</a:t>
            </a:r>
            <a:r>
              <a:rPr kumimoji="0" lang="en-US" altLang="zh-CN" sz="2000">
                <a:solidFill>
                  <a:schemeClr val="tx2"/>
                </a:solidFill>
              </a:rPr>
              <a:t>Ia SN</a:t>
            </a:r>
            <a:r>
              <a:rPr kumimoji="0" lang="zh-CN" altLang="en-US" sz="2000">
                <a:solidFill>
                  <a:schemeClr val="tx2"/>
                </a:solidFill>
              </a:rPr>
              <a:t>可以作为确定距离的标准烛光。</a:t>
            </a:r>
          </a:p>
          <a:p>
            <a:pPr marL="228600" indent="-228600"/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05C10C-419E-4BB8-9A58-3ED5B178FA3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45983954"/>
      </p:ext>
    </p:extLst>
  </p:cSld>
  <p:clrMapOvr>
    <a:masterClrMapping/>
  </p:clrMapOvr>
  <p:transition advTm="5248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A2EA62-B345-4DFF-9FD9-474ADE477D5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45541265"/>
      </p:ext>
    </p:extLst>
  </p:cSld>
  <p:clrMapOvr>
    <a:masterClrMapping/>
  </p:clrMapOvr>
  <p:transition advTm="5248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71C9D5-1FE7-4002-BEDC-71B006D3BBC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0405527"/>
      </p:ext>
    </p:extLst>
  </p:cSld>
  <p:clrMapOvr>
    <a:masterClrMapping/>
  </p:clrMapOvr>
  <p:transition advTm="5248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7388" y="1981200"/>
            <a:ext cx="38084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084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8C708D-830D-43D4-B2D4-9FC13F5A9A0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5074152"/>
      </p:ext>
    </p:extLst>
  </p:cSld>
  <p:clrMapOvr>
    <a:masterClrMapping/>
  </p:clrMapOvr>
  <p:transition advTm="5248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CAB5F-A14A-4B9C-BE1C-B84A9503F37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25129530"/>
      </p:ext>
    </p:extLst>
  </p:cSld>
  <p:clrMapOvr>
    <a:masterClrMapping/>
  </p:clrMapOvr>
  <p:transition advTm="5248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757DD-C01E-40B6-B195-C5144FFF663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9499465"/>
      </p:ext>
    </p:extLst>
  </p:cSld>
  <p:clrMapOvr>
    <a:masterClrMapping/>
  </p:clrMapOvr>
  <p:transition advTm="5248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583967-C9EF-46D0-8566-3321241324A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3084769"/>
      </p:ext>
    </p:extLst>
  </p:cSld>
  <p:clrMapOvr>
    <a:masterClrMapping/>
  </p:clrMapOvr>
  <p:transition advTm="5248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665EE-D5DB-4F15-B5B2-280D844A419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70570993"/>
      </p:ext>
    </p:extLst>
  </p:cSld>
  <p:clrMapOvr>
    <a:masterClrMapping/>
  </p:clrMapOvr>
  <p:transition advTm="5248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F1C8D1-3DB0-4708-8939-0F93733E7A1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75835390"/>
      </p:ext>
    </p:extLst>
  </p:cSld>
  <p:clrMapOvr>
    <a:masterClrMapping/>
  </p:clrMapOvr>
  <p:transition advTm="5248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329952-1A53-4724-A57C-9C85B2B4E63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2022572"/>
      </p:ext>
    </p:extLst>
  </p:cSld>
  <p:clrMapOvr>
    <a:masterClrMapping/>
  </p:clrMapOvr>
  <p:transition advTm="5248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11188"/>
            <a:ext cx="1941513" cy="548481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7388" y="611188"/>
            <a:ext cx="5675312" cy="548481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B4B9BD-0640-4456-82DB-240F8689E33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29505806"/>
      </p:ext>
    </p:extLst>
  </p:cSld>
  <p:clrMapOvr>
    <a:masterClrMapping/>
  </p:clrMapOvr>
  <p:transition advTm="5248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7388" y="611188"/>
            <a:ext cx="7769225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7388" y="1981200"/>
            <a:ext cx="3808412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08413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7388" y="6246813"/>
            <a:ext cx="1905000" cy="458787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2613" y="6246813"/>
            <a:ext cx="2898775" cy="458787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1613" y="6246813"/>
            <a:ext cx="1905000" cy="458787"/>
          </a:xfrm>
        </p:spPr>
        <p:txBody>
          <a:bodyPr/>
          <a:lstStyle>
            <a:lvl1pPr>
              <a:defRPr/>
            </a:lvl1pPr>
          </a:lstStyle>
          <a:p>
            <a:fld id="{E898539F-1BA9-4B0B-A42A-D883D836A08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09169142"/>
      </p:ext>
    </p:extLst>
  </p:cSld>
  <p:clrMapOvr>
    <a:masterClrMapping/>
  </p:clrMapOvr>
  <p:transition advTm="5248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7388" y="611188"/>
            <a:ext cx="7769225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7388" y="1981200"/>
            <a:ext cx="3808412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08413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7388" y="4114800"/>
            <a:ext cx="3808412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08413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87388" y="6246813"/>
            <a:ext cx="1905000" cy="458787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2613" y="6246813"/>
            <a:ext cx="2898775" cy="458787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1613" y="6246813"/>
            <a:ext cx="1905000" cy="458787"/>
          </a:xfrm>
        </p:spPr>
        <p:txBody>
          <a:bodyPr/>
          <a:lstStyle>
            <a:lvl1pPr>
              <a:defRPr/>
            </a:lvl1pPr>
          </a:lstStyle>
          <a:p>
            <a:fld id="{299A8C11-584A-4F4E-A6E8-C0D02E73193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25731579"/>
      </p:ext>
    </p:extLst>
  </p:cSld>
  <p:clrMapOvr>
    <a:masterClrMapping/>
  </p:clrMapOvr>
  <p:transition advTm="5248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标题，文本与剪贴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7388" y="611188"/>
            <a:ext cx="7769225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7388" y="1981200"/>
            <a:ext cx="3808412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剪贴画占位符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08413" cy="4114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7388" y="6246813"/>
            <a:ext cx="1905000" cy="458787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2613" y="6246813"/>
            <a:ext cx="2898775" cy="458787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1613" y="6246813"/>
            <a:ext cx="1905000" cy="458787"/>
          </a:xfrm>
        </p:spPr>
        <p:txBody>
          <a:bodyPr/>
          <a:lstStyle>
            <a:lvl1pPr>
              <a:defRPr/>
            </a:lvl1pPr>
          </a:lstStyle>
          <a:p>
            <a:fld id="{0E868758-F979-4239-AF3B-70D04B992C6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19817092"/>
      </p:ext>
    </p:extLst>
  </p:cSld>
  <p:clrMapOvr>
    <a:masterClrMapping/>
  </p:clrMapOvr>
  <p:transition advTm="5248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87388" y="611188"/>
            <a:ext cx="7769225" cy="54848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87388" y="6246813"/>
            <a:ext cx="1905000" cy="458787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2613" y="6246813"/>
            <a:ext cx="2898775" cy="458787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1613" y="6246813"/>
            <a:ext cx="1905000" cy="458787"/>
          </a:xfrm>
        </p:spPr>
        <p:txBody>
          <a:bodyPr/>
          <a:lstStyle>
            <a:lvl1pPr>
              <a:defRPr/>
            </a:lvl1pPr>
          </a:lstStyle>
          <a:p>
            <a:fld id="{CF1BB54B-E917-481D-8FF2-E567838A2AE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7989259"/>
      </p:ext>
    </p:extLst>
  </p:cSld>
  <p:clrMapOvr>
    <a:masterClrMapping/>
  </p:clrMapOvr>
  <p:transition advTm="5248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7388" y="611188"/>
            <a:ext cx="7769225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7388" y="1981200"/>
            <a:ext cx="3808412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08413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08413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687388" y="6246813"/>
            <a:ext cx="1905000" cy="458787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2613" y="6246813"/>
            <a:ext cx="2898775" cy="458787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1613" y="6246813"/>
            <a:ext cx="1905000" cy="458787"/>
          </a:xfrm>
        </p:spPr>
        <p:txBody>
          <a:bodyPr/>
          <a:lstStyle>
            <a:lvl1pPr>
              <a:defRPr/>
            </a:lvl1pPr>
          </a:lstStyle>
          <a:p>
            <a:fld id="{5777ADC2-6342-4A1A-AECD-DF0AE613F7D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95505106"/>
      </p:ext>
    </p:extLst>
  </p:cSld>
  <p:clrMapOvr>
    <a:masterClrMapping/>
  </p:clrMapOvr>
  <p:transition advTm="5248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7388" y="611188"/>
            <a:ext cx="7769225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7388" y="1981200"/>
            <a:ext cx="3808412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08413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08413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687388" y="6246813"/>
            <a:ext cx="1905000" cy="458787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2613" y="6246813"/>
            <a:ext cx="2898775" cy="458787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1613" y="6246813"/>
            <a:ext cx="1905000" cy="458787"/>
          </a:xfrm>
        </p:spPr>
        <p:txBody>
          <a:bodyPr/>
          <a:lstStyle>
            <a:lvl1pPr>
              <a:defRPr/>
            </a:lvl1pPr>
          </a:lstStyle>
          <a:p>
            <a:fld id="{72D8C8E0-88D6-46D9-AD3B-4C1281BE660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94785419"/>
      </p:ext>
    </p:extLst>
  </p:cSld>
  <p:clrMapOvr>
    <a:masterClrMapping/>
  </p:clrMapOvr>
  <p:transition advTm="5248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7388" y="611188"/>
            <a:ext cx="77692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765" tIns="48382" rIns="96765" bIns="4838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单击以编辑</a:t>
            </a:r>
            <a:r>
              <a:rPr lang="zh-CN" altLang="en-US" smtClean="0"/>
              <a:t>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388" y="1981200"/>
            <a:ext cx="77692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765" tIns="48382" rIns="96765" bIns="483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单击以编辑母版文本样式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7388" y="6246813"/>
            <a:ext cx="19050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765" tIns="48382" rIns="96765" bIns="48382" numCol="1" anchor="t" anchorCtr="0" compatLnSpc="1">
            <a:prstTxWarp prst="textNoShape">
              <a:avLst/>
            </a:prstTxWarp>
          </a:bodyPr>
          <a:lstStyle>
            <a:lvl1pPr defTabSz="968375" eaLnBrk="1" hangingPunct="1">
              <a:spcBef>
                <a:spcPct val="50000"/>
              </a:spcBef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2613" y="6246813"/>
            <a:ext cx="2898775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765" tIns="48382" rIns="96765" bIns="48382" numCol="1" anchor="t" anchorCtr="0" compatLnSpc="1">
            <a:prstTxWarp prst="textNoShape">
              <a:avLst/>
            </a:prstTxWarp>
          </a:bodyPr>
          <a:lstStyle>
            <a:lvl1pPr algn="ctr" defTabSz="968375" eaLnBrk="1" hangingPunct="1">
              <a:spcBef>
                <a:spcPct val="50000"/>
              </a:spcBef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1613" y="6246813"/>
            <a:ext cx="19050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765" tIns="48382" rIns="96765" bIns="48382" numCol="1" anchor="t" anchorCtr="0" compatLnSpc="1">
            <a:prstTxWarp prst="textNoShape">
              <a:avLst/>
            </a:prstTxWarp>
          </a:bodyPr>
          <a:lstStyle>
            <a:lvl1pPr algn="r" defTabSz="968375" eaLnBrk="1" hangingPunct="1">
              <a:spcBef>
                <a:spcPct val="50000"/>
              </a:spcBef>
              <a:defRPr sz="1400"/>
            </a:lvl1pPr>
          </a:lstStyle>
          <a:p>
            <a:fld id="{AB281635-BA88-4DE2-8FC0-6FCD62CEAED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advTm="5248"/>
  <p:timing>
    <p:tnLst>
      <p:par>
        <p:cTn id="1" dur="indefinite" restart="never" nodeType="tmRoot"/>
      </p:par>
    </p:tnLst>
  </p:timing>
  <p:hf hdr="0" ftr="0" dt="0"/>
  <p:txStyles>
    <p:titleStyle>
      <a:lvl1pPr algn="ctr" defTabSz="968375" rtl="0" fontAlgn="base">
        <a:spcBef>
          <a:spcPct val="0"/>
        </a:spcBef>
        <a:spcAft>
          <a:spcPct val="0"/>
        </a:spcAft>
        <a:defRPr kumimoji="1" sz="4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68375" rtl="0" fontAlgn="base">
        <a:spcBef>
          <a:spcPct val="0"/>
        </a:spcBef>
        <a:spcAft>
          <a:spcPct val="0"/>
        </a:spcAft>
        <a:defRPr kumimoji="1" sz="4700">
          <a:solidFill>
            <a:schemeClr val="tx2"/>
          </a:solidFill>
          <a:latin typeface="Times New Roman" pitchFamily="18" charset="0"/>
          <a:ea typeface="宋体" pitchFamily="2" charset="-122"/>
        </a:defRPr>
      </a:lvl2pPr>
      <a:lvl3pPr algn="ctr" defTabSz="968375" rtl="0" fontAlgn="base">
        <a:spcBef>
          <a:spcPct val="0"/>
        </a:spcBef>
        <a:spcAft>
          <a:spcPct val="0"/>
        </a:spcAft>
        <a:defRPr kumimoji="1" sz="4700">
          <a:solidFill>
            <a:schemeClr val="tx2"/>
          </a:solidFill>
          <a:latin typeface="Times New Roman" pitchFamily="18" charset="0"/>
          <a:ea typeface="宋体" pitchFamily="2" charset="-122"/>
        </a:defRPr>
      </a:lvl3pPr>
      <a:lvl4pPr algn="ctr" defTabSz="968375" rtl="0" fontAlgn="base">
        <a:spcBef>
          <a:spcPct val="0"/>
        </a:spcBef>
        <a:spcAft>
          <a:spcPct val="0"/>
        </a:spcAft>
        <a:defRPr kumimoji="1" sz="4700">
          <a:solidFill>
            <a:schemeClr val="tx2"/>
          </a:solidFill>
          <a:latin typeface="Times New Roman" pitchFamily="18" charset="0"/>
          <a:ea typeface="宋体" pitchFamily="2" charset="-122"/>
        </a:defRPr>
      </a:lvl4pPr>
      <a:lvl5pPr algn="ctr" defTabSz="968375" rtl="0" fontAlgn="base">
        <a:spcBef>
          <a:spcPct val="0"/>
        </a:spcBef>
        <a:spcAft>
          <a:spcPct val="0"/>
        </a:spcAft>
        <a:defRPr kumimoji="1" sz="4700">
          <a:solidFill>
            <a:schemeClr val="tx2"/>
          </a:solidFill>
          <a:latin typeface="Times New Roman" pitchFamily="18" charset="0"/>
          <a:ea typeface="宋体" pitchFamily="2" charset="-122"/>
        </a:defRPr>
      </a:lvl5pPr>
      <a:lvl6pPr marL="457200" algn="ctr" defTabSz="968375" rtl="0" fontAlgn="base">
        <a:spcBef>
          <a:spcPct val="0"/>
        </a:spcBef>
        <a:spcAft>
          <a:spcPct val="0"/>
        </a:spcAft>
        <a:defRPr kumimoji="1" sz="4700">
          <a:solidFill>
            <a:schemeClr val="tx2"/>
          </a:solidFill>
          <a:latin typeface="Times New Roman" pitchFamily="18" charset="0"/>
          <a:ea typeface="宋体" pitchFamily="2" charset="-122"/>
        </a:defRPr>
      </a:lvl6pPr>
      <a:lvl7pPr marL="914400" algn="ctr" defTabSz="968375" rtl="0" fontAlgn="base">
        <a:spcBef>
          <a:spcPct val="0"/>
        </a:spcBef>
        <a:spcAft>
          <a:spcPct val="0"/>
        </a:spcAft>
        <a:defRPr kumimoji="1" sz="4700">
          <a:solidFill>
            <a:schemeClr val="tx2"/>
          </a:solidFill>
          <a:latin typeface="Times New Roman" pitchFamily="18" charset="0"/>
          <a:ea typeface="宋体" pitchFamily="2" charset="-122"/>
        </a:defRPr>
      </a:lvl7pPr>
      <a:lvl8pPr marL="1371600" algn="ctr" defTabSz="968375" rtl="0" fontAlgn="base">
        <a:spcBef>
          <a:spcPct val="0"/>
        </a:spcBef>
        <a:spcAft>
          <a:spcPct val="0"/>
        </a:spcAft>
        <a:defRPr kumimoji="1" sz="4700">
          <a:solidFill>
            <a:schemeClr val="tx2"/>
          </a:solidFill>
          <a:latin typeface="Times New Roman" pitchFamily="18" charset="0"/>
          <a:ea typeface="宋体" pitchFamily="2" charset="-122"/>
        </a:defRPr>
      </a:lvl8pPr>
      <a:lvl9pPr marL="1828800" algn="ctr" defTabSz="968375" rtl="0" fontAlgn="base">
        <a:spcBef>
          <a:spcPct val="0"/>
        </a:spcBef>
        <a:spcAft>
          <a:spcPct val="0"/>
        </a:spcAft>
        <a:defRPr kumimoji="1" sz="4700">
          <a:solidFill>
            <a:schemeClr val="tx2"/>
          </a:solidFill>
          <a:latin typeface="Times New Roman" pitchFamily="18" charset="0"/>
          <a:ea typeface="宋体" pitchFamily="2" charset="-122"/>
        </a:defRPr>
      </a:lvl9pPr>
    </p:titleStyle>
    <p:bodyStyle>
      <a:lvl1pPr marL="365125" indent="-365125" algn="l" defTabSz="968375" rtl="0" fontAlgn="base">
        <a:spcBef>
          <a:spcPct val="20000"/>
        </a:spcBef>
        <a:spcAft>
          <a:spcPct val="0"/>
        </a:spcAft>
        <a:buChar char="•"/>
        <a:defRPr kumimoji="1" sz="3400">
          <a:solidFill>
            <a:schemeClr val="tx1"/>
          </a:solidFill>
          <a:latin typeface="+mn-lt"/>
          <a:ea typeface="+mn-ea"/>
          <a:cs typeface="+mn-cs"/>
        </a:defRPr>
      </a:lvl1pPr>
      <a:lvl2pPr marL="785813" indent="-303213" algn="l" defTabSz="968375" rtl="0" fontAlgn="base">
        <a:spcBef>
          <a:spcPct val="20000"/>
        </a:spcBef>
        <a:spcAft>
          <a:spcPct val="0"/>
        </a:spcAft>
        <a:buChar char="–"/>
        <a:defRPr kumimoji="1" sz="3000">
          <a:solidFill>
            <a:schemeClr val="tx1"/>
          </a:solidFill>
          <a:latin typeface="+mn-lt"/>
          <a:ea typeface="+mn-ea"/>
        </a:defRPr>
      </a:lvl2pPr>
      <a:lvl3pPr marL="1211263" indent="-242888" algn="l" defTabSz="968375" rtl="0" fontAlgn="base">
        <a:spcBef>
          <a:spcPct val="20000"/>
        </a:spcBef>
        <a:spcAft>
          <a:spcPct val="0"/>
        </a:spcAft>
        <a:buChar char="•"/>
        <a:defRPr kumimoji="1" sz="2500">
          <a:solidFill>
            <a:schemeClr val="tx1"/>
          </a:solidFill>
          <a:latin typeface="+mn-lt"/>
          <a:ea typeface="+mn-ea"/>
        </a:defRPr>
      </a:lvl3pPr>
      <a:lvl4pPr marL="1693863" indent="-244475" algn="l" defTabSz="968375" rtl="0" fontAlgn="base">
        <a:spcBef>
          <a:spcPct val="20000"/>
        </a:spcBef>
        <a:spcAft>
          <a:spcPct val="0"/>
        </a:spcAft>
        <a:buChar char="–"/>
        <a:defRPr kumimoji="1" sz="2200">
          <a:solidFill>
            <a:schemeClr val="tx1"/>
          </a:solidFill>
          <a:latin typeface="+mn-lt"/>
          <a:ea typeface="+mn-ea"/>
        </a:defRPr>
      </a:lvl4pPr>
      <a:lvl5pPr marL="2176463" indent="-239713" algn="l" defTabSz="968375" rtl="0" fontAlgn="base">
        <a:spcBef>
          <a:spcPct val="20000"/>
        </a:spcBef>
        <a:spcAft>
          <a:spcPct val="0"/>
        </a:spcAft>
        <a:buChar char="»"/>
        <a:defRPr kumimoji="1" sz="2200">
          <a:solidFill>
            <a:schemeClr val="tx1"/>
          </a:solidFill>
          <a:latin typeface="+mn-lt"/>
          <a:ea typeface="+mn-ea"/>
        </a:defRPr>
      </a:lvl5pPr>
      <a:lvl6pPr marL="2633663" indent="-239713" algn="l" defTabSz="968375" rtl="0" fontAlgn="base">
        <a:spcBef>
          <a:spcPct val="20000"/>
        </a:spcBef>
        <a:spcAft>
          <a:spcPct val="0"/>
        </a:spcAft>
        <a:buChar char="»"/>
        <a:defRPr kumimoji="1" sz="2200">
          <a:solidFill>
            <a:schemeClr val="tx1"/>
          </a:solidFill>
          <a:latin typeface="+mn-lt"/>
          <a:ea typeface="+mn-ea"/>
        </a:defRPr>
      </a:lvl6pPr>
      <a:lvl7pPr marL="3090863" indent="-239713" algn="l" defTabSz="968375" rtl="0" fontAlgn="base">
        <a:spcBef>
          <a:spcPct val="20000"/>
        </a:spcBef>
        <a:spcAft>
          <a:spcPct val="0"/>
        </a:spcAft>
        <a:buChar char="»"/>
        <a:defRPr kumimoji="1" sz="2200">
          <a:solidFill>
            <a:schemeClr val="tx1"/>
          </a:solidFill>
          <a:latin typeface="+mn-lt"/>
          <a:ea typeface="+mn-ea"/>
        </a:defRPr>
      </a:lvl7pPr>
      <a:lvl8pPr marL="3548063" indent="-239713" algn="l" defTabSz="968375" rtl="0" fontAlgn="base">
        <a:spcBef>
          <a:spcPct val="20000"/>
        </a:spcBef>
        <a:spcAft>
          <a:spcPct val="0"/>
        </a:spcAft>
        <a:buChar char="»"/>
        <a:defRPr kumimoji="1" sz="2200">
          <a:solidFill>
            <a:schemeClr val="tx1"/>
          </a:solidFill>
          <a:latin typeface="+mn-lt"/>
          <a:ea typeface="+mn-ea"/>
        </a:defRPr>
      </a:lvl8pPr>
      <a:lvl9pPr marL="4005263" indent="-239713" algn="l" defTabSz="968375" rtl="0" fontAlgn="base">
        <a:spcBef>
          <a:spcPct val="20000"/>
        </a:spcBef>
        <a:spcAft>
          <a:spcPct val="0"/>
        </a:spcAft>
        <a:buChar char="»"/>
        <a:defRPr kumimoji="1" sz="2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__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3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4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5.emf"/><Relationship Id="rId4" Type="http://schemas.openxmlformats.org/officeDocument/2006/relationships/oleObject" Target="../embeddings/oleObject7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8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0.png"/><Relationship Id="rId5" Type="http://schemas.openxmlformats.org/officeDocument/2006/relationships/oleObject" Target="../embeddings/oleObject10.bin"/><Relationship Id="rId4" Type="http://schemas.openxmlformats.org/officeDocument/2006/relationships/audio" Target="../media/audio2.wav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2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ppt\&#20250;&#35758;&#25253;&#21578;\HETEBHsmall2.avi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w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oleObject" Target="../embeddings/oleObject11.bin"/><Relationship Id="rId7" Type="http://schemas.openxmlformats.org/officeDocument/2006/relationships/image" Target="../media/image68.png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w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2.png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1.png"/><Relationship Id="rId5" Type="http://schemas.openxmlformats.org/officeDocument/2006/relationships/image" Target="../media/image65.wmf"/><Relationship Id="rId4" Type="http://schemas.openxmlformats.org/officeDocument/2006/relationships/oleObject" Target="../embeddings/oleObject12.bin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89.emf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76250"/>
            <a:ext cx="9144000" cy="2447925"/>
          </a:xfrm>
        </p:spPr>
        <p:txBody>
          <a:bodyPr/>
          <a:lstStyle/>
          <a:p>
            <a:r>
              <a:rPr lang="zh-CN" altLang="en-US" sz="8000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伽玛射线暴</a:t>
            </a:r>
            <a:r>
              <a:rPr lang="zh-CN" altLang="en-US" sz="6600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/>
            </a:r>
            <a:br>
              <a:rPr lang="zh-CN" altLang="en-US" sz="6600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</a:br>
            <a:r>
              <a:rPr lang="en-US" altLang="zh-CN" sz="4800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——</a:t>
            </a:r>
            <a:r>
              <a:rPr lang="zh-CN" altLang="en-US" sz="4800" b="1" dirty="0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宇宙中最剧烈的爆发</a:t>
            </a:r>
            <a:endParaRPr lang="zh-CN" altLang="en-US" sz="4800" b="1" dirty="0">
              <a:solidFill>
                <a:srgbClr val="FF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8663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9388" y="3068638"/>
            <a:ext cx="8785225" cy="295275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zh-CN" altLang="en-US" sz="4000" b="1" dirty="0">
                <a:solidFill>
                  <a:srgbClr val="0000CC"/>
                </a:solidFill>
                <a:ea typeface="华文新魏" pitchFamily="2" charset="-122"/>
              </a:rPr>
              <a:t>戴 子 高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zh-CN" altLang="en-US" sz="3200" b="1" dirty="0">
                <a:solidFill>
                  <a:srgbClr val="0000CC"/>
                </a:solidFill>
                <a:ea typeface="华文新魏" pitchFamily="2" charset="-122"/>
              </a:rPr>
              <a:t>南京大学</a:t>
            </a:r>
            <a:r>
              <a:rPr lang="zh-CN" altLang="en-US" sz="3200" b="1" dirty="0" smtClean="0">
                <a:solidFill>
                  <a:srgbClr val="0000CC"/>
                </a:solidFill>
                <a:ea typeface="华文新魏" pitchFamily="2" charset="-122"/>
              </a:rPr>
              <a:t>天文与空间科学学院</a:t>
            </a:r>
            <a:endParaRPr lang="zh-CN" altLang="en-US" sz="3200" b="1" dirty="0">
              <a:solidFill>
                <a:srgbClr val="0000CC"/>
              </a:solidFill>
              <a:ea typeface="华文新魏" pitchFamily="2" charset="-122"/>
            </a:endParaRPr>
          </a:p>
          <a:p>
            <a:pPr algn="ctr">
              <a:lnSpc>
                <a:spcPct val="80000"/>
              </a:lnSpc>
              <a:buFontTx/>
              <a:buChar char=" "/>
            </a:pPr>
            <a:endParaRPr lang="en-US" altLang="zh-CN" sz="3200" b="1" dirty="0" smtClean="0">
              <a:solidFill>
                <a:srgbClr val="0000CC"/>
              </a:solidFill>
              <a:ea typeface="华文新魏" pitchFamily="2" charset="-122"/>
            </a:endParaRPr>
          </a:p>
          <a:p>
            <a:pPr algn="ctr">
              <a:lnSpc>
                <a:spcPct val="80000"/>
              </a:lnSpc>
              <a:buFontTx/>
              <a:buNone/>
            </a:pPr>
            <a:endParaRPr lang="en-US" altLang="zh-CN" sz="3200" b="1" dirty="0">
              <a:solidFill>
                <a:srgbClr val="0000CC"/>
              </a:solidFill>
              <a:ea typeface="华文新魏" pitchFamily="2" charset="-122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zh-CN" altLang="en-US" sz="2800" b="1" dirty="0" smtClean="0">
                <a:solidFill>
                  <a:srgbClr val="0000CC"/>
                </a:solidFill>
                <a:ea typeface="华文新魏" pitchFamily="2" charset="-122"/>
              </a:rPr>
              <a:t>    中国科学技术大学，</a:t>
            </a:r>
            <a:r>
              <a:rPr lang="en-US" altLang="zh-CN" sz="2800" b="1" dirty="0" smtClean="0">
                <a:solidFill>
                  <a:srgbClr val="0000CC"/>
                </a:solidFill>
                <a:ea typeface="华文新魏" pitchFamily="2" charset="-122"/>
              </a:rPr>
              <a:t>2013</a:t>
            </a:r>
            <a:r>
              <a:rPr lang="zh-CN" altLang="en-US" sz="2800" b="1" dirty="0" smtClean="0">
                <a:solidFill>
                  <a:srgbClr val="0000CC"/>
                </a:solidFill>
                <a:ea typeface="华文新魏" pitchFamily="2" charset="-122"/>
              </a:rPr>
              <a:t>年</a:t>
            </a:r>
            <a:r>
              <a:rPr lang="en-US" altLang="zh-CN" sz="2800" b="1" dirty="0" smtClean="0">
                <a:solidFill>
                  <a:srgbClr val="0000CC"/>
                </a:solidFill>
                <a:ea typeface="华文新魏" pitchFamily="2" charset="-122"/>
              </a:rPr>
              <a:t>11</a:t>
            </a:r>
            <a:r>
              <a:rPr lang="zh-CN" altLang="en-US" sz="2800" b="1" dirty="0" smtClean="0">
                <a:solidFill>
                  <a:srgbClr val="0000CC"/>
                </a:solidFill>
                <a:ea typeface="华文新魏" pitchFamily="2" charset="-122"/>
              </a:rPr>
              <a:t>月</a:t>
            </a:r>
            <a:r>
              <a:rPr lang="en-US" altLang="zh-CN" sz="2800" b="1" dirty="0" smtClean="0">
                <a:solidFill>
                  <a:srgbClr val="0000CC"/>
                </a:solidFill>
                <a:ea typeface="华文新魏" pitchFamily="2" charset="-122"/>
              </a:rPr>
              <a:t>8</a:t>
            </a:r>
            <a:r>
              <a:rPr lang="zh-CN" altLang="en-US" sz="2800" b="1" dirty="0" smtClean="0">
                <a:solidFill>
                  <a:srgbClr val="0000CC"/>
                </a:solidFill>
                <a:ea typeface="华文新魏" pitchFamily="2" charset="-122"/>
              </a:rPr>
              <a:t>日</a:t>
            </a:r>
            <a:r>
              <a:rPr lang="zh-CN" altLang="en-US" sz="2800" dirty="0" smtClean="0">
                <a:ea typeface="华文行楷" pitchFamily="2" charset="-122"/>
              </a:rPr>
              <a:t> </a:t>
            </a:r>
            <a:endParaRPr lang="zh-CN" altLang="en-US" sz="2800" dirty="0">
              <a:ea typeface="华文行楷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1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7769225" cy="855663"/>
          </a:xfrm>
        </p:spPr>
        <p:txBody>
          <a:bodyPr/>
          <a:lstStyle/>
          <a:p>
            <a:r>
              <a:rPr lang="zh-CN" altLang="en-US" b="1">
                <a:solidFill>
                  <a:srgbClr val="FF0000"/>
                </a:solidFill>
                <a:ea typeface="隶书" pitchFamily="49" charset="-122"/>
              </a:rPr>
              <a:t>能源比较</a:t>
            </a:r>
          </a:p>
        </p:txBody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052513"/>
            <a:ext cx="8351837" cy="5373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物质组成：</a:t>
            </a:r>
            <a:r>
              <a:rPr lang="zh-CN" altLang="en-US" sz="2800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分子→原子→电子、原子核 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             →核子（质子、中子）→夸克</a:t>
            </a:r>
          </a:p>
          <a:p>
            <a:pPr>
              <a:lnSpc>
                <a:spcPct val="90000"/>
              </a:lnSpc>
            </a:pPr>
            <a:r>
              <a:rPr lang="zh-CN" altLang="en-US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化学能：</a:t>
            </a:r>
            <a:r>
              <a:rPr lang="zh-CN" altLang="en-US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</a:t>
            </a:r>
            <a:r>
              <a:rPr lang="en-US" altLang="zh-CN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1 </a:t>
            </a:r>
            <a:r>
              <a:rPr lang="en-US" altLang="zh-CN" b="1" dirty="0" err="1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eV</a:t>
            </a:r>
            <a:r>
              <a:rPr lang="en-US" altLang="zh-CN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/</a:t>
            </a:r>
            <a:r>
              <a:rPr lang="zh-CN" altLang="en-US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原子，效率</a:t>
            </a:r>
            <a:r>
              <a:rPr lang="zh-CN" altLang="en-US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</a:t>
            </a:r>
            <a:r>
              <a:rPr lang="en-US" altLang="zh-CN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10</a:t>
            </a:r>
            <a:r>
              <a:rPr lang="en-US" altLang="zh-CN" b="1" baseline="30000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-9</a:t>
            </a:r>
            <a:endParaRPr lang="en-US" altLang="zh-CN" b="1" dirty="0">
              <a:solidFill>
                <a:schemeClr val="accent2"/>
              </a:solidFill>
              <a:latin typeface="隶书" pitchFamily="49" charset="-122"/>
              <a:ea typeface="隶书" pitchFamily="49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  </a:t>
            </a:r>
            <a:r>
              <a:rPr lang="en-US" altLang="zh-CN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20</a:t>
            </a:r>
            <a:r>
              <a:rPr lang="zh-CN" altLang="en-US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吨汽油 </a:t>
            </a:r>
            <a:r>
              <a:rPr lang="en-US" altLang="zh-CN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= 4</a:t>
            </a:r>
            <a:r>
              <a:rPr lang="en-US" altLang="zh-CN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</a:t>
            </a:r>
            <a:r>
              <a:rPr lang="en-US" altLang="zh-CN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10</a:t>
            </a:r>
            <a:r>
              <a:rPr lang="en-US" altLang="zh-CN" b="1" baseline="300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19</a:t>
            </a:r>
            <a:r>
              <a:rPr lang="zh-CN" altLang="en-US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尔格 </a:t>
            </a:r>
            <a:r>
              <a:rPr lang="en-US" altLang="zh-CN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= 500</a:t>
            </a:r>
            <a:r>
              <a:rPr lang="zh-CN" altLang="en-US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吨</a:t>
            </a:r>
            <a:r>
              <a:rPr lang="en-US" altLang="zh-CN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TNT </a:t>
            </a:r>
            <a:endParaRPr lang="en-US" altLang="zh-CN" b="1" dirty="0">
              <a:solidFill>
                <a:srgbClr val="FF0000"/>
              </a:solidFill>
              <a:latin typeface="隶书" pitchFamily="49" charset="-122"/>
              <a:ea typeface="隶书" pitchFamily="49" charset="-122"/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zh-CN" altLang="en-US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核能</a:t>
            </a:r>
            <a:r>
              <a:rPr lang="zh-CN" altLang="en-US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  <a:sym typeface="Wingdings" pitchFamily="2" charset="2"/>
              </a:rPr>
              <a:t>：  </a:t>
            </a:r>
            <a:r>
              <a:rPr lang="zh-CN" altLang="en-US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</a:t>
            </a:r>
            <a:r>
              <a:rPr lang="en-US" altLang="zh-CN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  <a:sym typeface="Wingdings" pitchFamily="2" charset="2"/>
              </a:rPr>
              <a:t>1 MeV/</a:t>
            </a:r>
            <a:r>
              <a:rPr lang="zh-CN" altLang="en-US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  <a:sym typeface="Wingdings" pitchFamily="2" charset="2"/>
              </a:rPr>
              <a:t>核子，</a:t>
            </a:r>
            <a:r>
              <a:rPr lang="zh-CN" altLang="en-US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效率</a:t>
            </a:r>
            <a:r>
              <a:rPr lang="zh-CN" altLang="en-US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</a:t>
            </a:r>
            <a:r>
              <a:rPr lang="en-US" altLang="zh-CN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10</a:t>
            </a:r>
            <a:r>
              <a:rPr lang="en-US" altLang="zh-CN" b="1" baseline="30000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-3</a:t>
            </a:r>
            <a:r>
              <a:rPr lang="en-US" altLang="zh-CN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  </a:t>
            </a:r>
            <a:r>
              <a:rPr lang="en-US" altLang="zh-CN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公斤</a:t>
            </a:r>
            <a:r>
              <a:rPr lang="en-US" altLang="zh-CN" b="1" baseline="300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235</a:t>
            </a:r>
            <a:r>
              <a:rPr lang="en-US" altLang="zh-CN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U</a:t>
            </a:r>
            <a:r>
              <a:rPr lang="en-US" altLang="zh-CN" b="1" baseline="300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 </a:t>
            </a:r>
            <a:r>
              <a:rPr lang="en-US" altLang="zh-CN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= 2</a:t>
            </a:r>
            <a:r>
              <a:rPr lang="en-US" altLang="zh-CN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10</a:t>
            </a:r>
            <a:r>
              <a:rPr lang="en-US" altLang="zh-CN" b="1" baseline="300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21</a:t>
            </a:r>
            <a:r>
              <a:rPr lang="zh-CN" altLang="en-US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尔格 </a:t>
            </a:r>
            <a:r>
              <a:rPr lang="en-US" altLang="zh-CN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= 2</a:t>
            </a:r>
            <a:r>
              <a:rPr lang="zh-CN" altLang="en-US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万吨</a:t>
            </a:r>
            <a:r>
              <a:rPr lang="en-US" altLang="zh-CN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TNT</a:t>
            </a:r>
            <a:endParaRPr lang="en-US" altLang="zh-CN" b="1" dirty="0">
              <a:solidFill>
                <a:srgbClr val="FF0000"/>
              </a:solidFill>
              <a:latin typeface="隶书" pitchFamily="49" charset="-122"/>
              <a:ea typeface="隶书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夸克能：</a:t>
            </a:r>
            <a:r>
              <a:rPr lang="zh-CN" altLang="en-US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</a:t>
            </a:r>
            <a:r>
              <a:rPr lang="en-US" altLang="zh-CN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100MeV/</a:t>
            </a:r>
            <a:r>
              <a:rPr lang="zh-CN" altLang="en-US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核子，</a:t>
            </a:r>
            <a:r>
              <a:rPr lang="zh-CN" altLang="en-US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效率</a:t>
            </a:r>
            <a:r>
              <a:rPr lang="zh-CN" altLang="en-US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</a:t>
            </a:r>
            <a:r>
              <a:rPr lang="en-US" altLang="zh-CN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10</a:t>
            </a:r>
            <a:r>
              <a:rPr lang="en-US" altLang="zh-CN" b="1" baseline="30000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-1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  </a:t>
            </a:r>
            <a:r>
              <a:rPr lang="en-US" altLang="zh-CN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公斤物质</a:t>
            </a:r>
            <a:r>
              <a:rPr lang="zh-CN" altLang="en-US" b="1" baseline="300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 </a:t>
            </a:r>
            <a:r>
              <a:rPr lang="en-US" altLang="zh-CN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= 2</a:t>
            </a:r>
            <a:r>
              <a:rPr lang="en-US" altLang="zh-CN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10</a:t>
            </a:r>
            <a:r>
              <a:rPr lang="en-US" altLang="zh-CN" b="1" baseline="30000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23</a:t>
            </a:r>
            <a:r>
              <a:rPr lang="zh-CN" altLang="en-US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尔格 </a:t>
            </a:r>
            <a:r>
              <a:rPr lang="en-US" altLang="zh-CN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= 200</a:t>
            </a:r>
            <a:r>
              <a:rPr lang="zh-CN" altLang="en-US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万吨</a:t>
            </a:r>
            <a:r>
              <a:rPr lang="en-US" altLang="zh-CN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TNT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  </a:t>
            </a:r>
            <a:r>
              <a:rPr lang="en-US" altLang="zh-CN" sz="3200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</a:t>
            </a:r>
            <a:r>
              <a:rPr lang="zh-CN" altLang="en-US" sz="3200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暴释放能量 </a:t>
            </a:r>
            <a:r>
              <a:rPr lang="en-US" altLang="zh-CN" sz="3200" b="1" dirty="0" smtClean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≥ </a:t>
            </a:r>
            <a:r>
              <a:rPr lang="en-US" altLang="zh-CN" sz="3200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10</a:t>
            </a:r>
            <a:r>
              <a:rPr lang="en-US" altLang="zh-CN" sz="3200" b="1" baseline="30000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51</a:t>
            </a:r>
            <a:r>
              <a:rPr lang="zh-CN" altLang="en-US" sz="3200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尔格 </a:t>
            </a:r>
            <a:r>
              <a:rPr lang="en-US" altLang="zh-CN" sz="3200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= 10</a:t>
            </a:r>
            <a:r>
              <a:rPr lang="en-US" altLang="zh-CN" sz="3200" b="1" baseline="30000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34</a:t>
            </a:r>
            <a:r>
              <a:rPr lang="zh-CN" altLang="en-US" sz="3200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吨</a:t>
            </a:r>
            <a:r>
              <a:rPr lang="en-US" altLang="zh-CN" sz="3200" b="1" dirty="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TNT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2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7769225" cy="1143000"/>
          </a:xfrm>
        </p:spPr>
        <p:txBody>
          <a:bodyPr/>
          <a:lstStyle/>
          <a:p>
            <a:r>
              <a:rPr lang="zh-CN" altLang="en-US" sz="6000" b="1">
                <a:solidFill>
                  <a:srgbClr val="FF0000"/>
                </a:solidFill>
                <a:ea typeface="隶书" pitchFamily="49" charset="-122"/>
              </a:rPr>
              <a:t>核弹</a:t>
            </a:r>
          </a:p>
        </p:txBody>
      </p:sp>
      <p:sp>
        <p:nvSpPr>
          <p:cNvPr id="559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627188"/>
            <a:ext cx="5688013" cy="49704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3000" b="1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A. Einstein: E = mc</a:t>
            </a:r>
            <a:r>
              <a:rPr lang="en-US" altLang="zh-CN" sz="3000" b="1" baseline="30000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2</a:t>
            </a:r>
            <a:r>
              <a:rPr lang="en-US" altLang="zh-CN" sz="3000" b="1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  </a:t>
            </a:r>
          </a:p>
          <a:p>
            <a:pPr>
              <a:lnSpc>
                <a:spcPct val="90000"/>
              </a:lnSpc>
            </a:pPr>
            <a:r>
              <a:rPr lang="en-US" altLang="zh-CN" sz="3000" b="1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1945</a:t>
            </a:r>
            <a:r>
              <a:rPr lang="zh-CN" altLang="en-US" sz="3000" b="1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，广岛、长崎原子弹爆炸</a:t>
            </a:r>
          </a:p>
          <a:p>
            <a:pPr>
              <a:lnSpc>
                <a:spcPct val="90000"/>
              </a:lnSpc>
            </a:pPr>
            <a:r>
              <a:rPr lang="en-US" altLang="zh-CN" sz="3000" b="1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1949</a:t>
            </a:r>
            <a:r>
              <a:rPr lang="zh-CN" altLang="en-US" sz="3000" b="1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，美国成功研制氢弹</a:t>
            </a:r>
          </a:p>
          <a:p>
            <a:pPr>
              <a:lnSpc>
                <a:spcPct val="90000"/>
              </a:lnSpc>
            </a:pPr>
            <a:r>
              <a:rPr lang="en-US" altLang="zh-CN" sz="3000" b="1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1951</a:t>
            </a:r>
            <a:r>
              <a:rPr lang="zh-CN" altLang="en-US" sz="3000" b="1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，前苏联成功研制原子弹</a:t>
            </a:r>
          </a:p>
          <a:p>
            <a:pPr>
              <a:lnSpc>
                <a:spcPct val="90000"/>
              </a:lnSpc>
            </a:pPr>
            <a:r>
              <a:rPr lang="en-US" altLang="zh-CN" sz="3000" b="1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1964</a:t>
            </a:r>
            <a:r>
              <a:rPr lang="zh-CN" altLang="en-US" sz="3000" b="1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，中国成功研制原子弹</a:t>
            </a:r>
          </a:p>
          <a:p>
            <a:pPr>
              <a:lnSpc>
                <a:spcPct val="90000"/>
              </a:lnSpc>
            </a:pPr>
            <a:r>
              <a:rPr lang="en-US" altLang="zh-CN" sz="3000" b="1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1967</a:t>
            </a:r>
            <a:r>
              <a:rPr lang="zh-CN" altLang="en-US" sz="3000" b="1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，美国发射</a:t>
            </a:r>
            <a:r>
              <a:rPr lang="en-US" altLang="zh-CN" sz="3000" b="1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Vela</a:t>
            </a:r>
            <a:r>
              <a:rPr lang="zh-CN" altLang="en-US" sz="3000" b="1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卫星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 sz="3000" b="1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        发现伽玛射线暴</a:t>
            </a:r>
          </a:p>
          <a:p>
            <a:pPr>
              <a:lnSpc>
                <a:spcPct val="90000"/>
              </a:lnSpc>
            </a:pPr>
            <a:r>
              <a:rPr lang="en-US" altLang="zh-CN" sz="3000" b="1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1973</a:t>
            </a:r>
            <a:r>
              <a:rPr lang="zh-CN" altLang="en-US" sz="3000" b="1">
                <a:solidFill>
                  <a:schemeClr val="accent2"/>
                </a:solidFill>
                <a:latin typeface="隶书" pitchFamily="49" charset="-122"/>
                <a:ea typeface="隶书" pitchFamily="49" charset="-122"/>
              </a:rPr>
              <a:t>，发表第一篇文章</a:t>
            </a:r>
          </a:p>
        </p:txBody>
      </p:sp>
      <p:pic>
        <p:nvPicPr>
          <p:cNvPr id="559108" name="Picture 4" descr="launch_fuse_bi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56325" y="1835150"/>
            <a:ext cx="274002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9109" name="Line 5"/>
          <p:cNvSpPr>
            <a:spLocks noChangeShapeType="1"/>
          </p:cNvSpPr>
          <p:nvPr/>
        </p:nvSpPr>
        <p:spPr bwMode="auto">
          <a:xfrm flipV="1">
            <a:off x="5076825" y="3860800"/>
            <a:ext cx="1150938" cy="504825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539F-1BA9-4B0B-A42A-D883D836A088}" type="slidenum">
              <a:rPr lang="en-US" altLang="zh-CN" smtClean="0"/>
              <a:pPr/>
              <a:t>3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7200" b="1">
                <a:solidFill>
                  <a:srgbClr val="FF0000"/>
                </a:solidFill>
                <a:latin typeface="华文隶书" pitchFamily="2" charset="-122"/>
                <a:ea typeface="华文隶书" pitchFamily="2" charset="-122"/>
              </a:rPr>
              <a:t>花絮</a:t>
            </a:r>
          </a:p>
        </p:txBody>
      </p:sp>
      <p:graphicFrame>
        <p:nvGraphicFramePr>
          <p:cNvPr id="601091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4942535"/>
              </p:ext>
            </p:extLst>
          </p:nvPr>
        </p:nvGraphicFramePr>
        <p:xfrm>
          <a:off x="923925" y="1131788"/>
          <a:ext cx="7343775" cy="488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1125" name="Document" r:id="rId3" imgW="8331545" imgH="5547374" progId="Word.Document.8">
                  <p:embed/>
                </p:oleObj>
              </mc:Choice>
              <mc:Fallback>
                <p:oleObj name="Document" r:id="rId3" imgW="8331545" imgH="5547374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3925" y="1131788"/>
                        <a:ext cx="7343775" cy="4889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4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692150"/>
            <a:ext cx="7769225" cy="4752975"/>
          </a:xfrm>
        </p:spPr>
        <p:txBody>
          <a:bodyPr/>
          <a:lstStyle/>
          <a:p>
            <a:pPr marL="762000" indent="-762000">
              <a:lnSpc>
                <a:spcPct val="90000"/>
              </a:lnSpc>
            </a:pPr>
            <a:endParaRPr lang="en-US" altLang="zh-CN" sz="3000" b="1">
              <a:solidFill>
                <a:srgbClr val="CC3300"/>
              </a:solidFill>
              <a:ea typeface="隶书" pitchFamily="49" charset="-122"/>
            </a:endParaRPr>
          </a:p>
          <a:p>
            <a:pPr marL="762000" indent="-762000">
              <a:lnSpc>
                <a:spcPct val="90000"/>
              </a:lnSpc>
              <a:buFontTx/>
              <a:buAutoNum type="ea1JpnChsDbPeriod"/>
            </a:pPr>
            <a:r>
              <a:rPr lang="zh-CN" altLang="en-US" sz="3000" b="1">
                <a:solidFill>
                  <a:srgbClr val="0000CC"/>
                </a:solidFill>
                <a:ea typeface="隶书" pitchFamily="49" charset="-122"/>
              </a:rPr>
              <a:t>活跃形势</a:t>
            </a:r>
          </a:p>
          <a:p>
            <a:pPr marL="762000" indent="-762000">
              <a:lnSpc>
                <a:spcPct val="90000"/>
              </a:lnSpc>
              <a:buFontTx/>
              <a:buAutoNum type="ea1JpnChsDbPeriod"/>
            </a:pPr>
            <a:r>
              <a:rPr lang="zh-CN" altLang="en-US" sz="3000" b="1">
                <a:solidFill>
                  <a:srgbClr val="0000CC"/>
                </a:solidFill>
                <a:ea typeface="隶书" pitchFamily="49" charset="-122"/>
              </a:rPr>
              <a:t>观测概况</a:t>
            </a:r>
          </a:p>
          <a:p>
            <a:pPr marL="762000" indent="-762000">
              <a:lnSpc>
                <a:spcPct val="90000"/>
              </a:lnSpc>
              <a:buFontTx/>
              <a:buAutoNum type="ea1JpnChsDbPeriod"/>
            </a:pPr>
            <a:r>
              <a:rPr lang="zh-CN" altLang="en-US" sz="3000" b="1">
                <a:solidFill>
                  <a:srgbClr val="0000CC"/>
                </a:solidFill>
                <a:ea typeface="隶书" pitchFamily="49" charset="-122"/>
              </a:rPr>
              <a:t>标准模型</a:t>
            </a:r>
          </a:p>
          <a:p>
            <a:pPr marL="762000" indent="-762000">
              <a:lnSpc>
                <a:spcPct val="90000"/>
              </a:lnSpc>
              <a:buFontTx/>
              <a:buAutoNum type="ea1JpnChsDbPeriod"/>
            </a:pPr>
            <a:r>
              <a:rPr lang="zh-CN" altLang="en-US" sz="3000" b="1">
                <a:solidFill>
                  <a:srgbClr val="0000CC"/>
                </a:solidFill>
                <a:ea typeface="隶书" pitchFamily="49" charset="-122"/>
              </a:rPr>
              <a:t>后标准效应</a:t>
            </a:r>
          </a:p>
          <a:p>
            <a:pPr marL="762000" indent="-762000">
              <a:lnSpc>
                <a:spcPct val="90000"/>
              </a:lnSpc>
              <a:buFontTx/>
              <a:buAutoNum type="ea1JpnChsDbPeriod"/>
            </a:pPr>
            <a:r>
              <a:rPr lang="zh-CN" altLang="en-US" sz="3000" b="1">
                <a:solidFill>
                  <a:srgbClr val="0000CC"/>
                </a:solidFill>
                <a:ea typeface="隶书" pitchFamily="49" charset="-122"/>
              </a:rPr>
              <a:t>能源机制</a:t>
            </a:r>
          </a:p>
          <a:p>
            <a:pPr marL="762000" indent="-762000">
              <a:lnSpc>
                <a:spcPct val="90000"/>
              </a:lnSpc>
              <a:buFontTx/>
              <a:buAutoNum type="ea1JpnChsDbPeriod"/>
            </a:pPr>
            <a:r>
              <a:rPr lang="en-US" altLang="zh-CN" sz="3000" b="1">
                <a:solidFill>
                  <a:srgbClr val="0000CC"/>
                </a:solidFill>
                <a:ea typeface="隶书" pitchFamily="49" charset="-122"/>
              </a:rPr>
              <a:t>Swift-Fermi</a:t>
            </a:r>
            <a:r>
              <a:rPr lang="zh-CN" altLang="en-US" sz="3000" b="1">
                <a:solidFill>
                  <a:srgbClr val="0000CC"/>
                </a:solidFill>
                <a:ea typeface="隶书" pitchFamily="49" charset="-122"/>
              </a:rPr>
              <a:t>时代研究</a:t>
            </a:r>
          </a:p>
          <a:p>
            <a:pPr marL="762000" indent="-762000">
              <a:lnSpc>
                <a:spcPct val="90000"/>
              </a:lnSpc>
              <a:buFontTx/>
              <a:buAutoNum type="ea1JpnChsDbPeriod"/>
            </a:pPr>
            <a:r>
              <a:rPr lang="zh-CN" altLang="en-US" sz="3000" b="1">
                <a:solidFill>
                  <a:srgbClr val="0000CC"/>
                </a:solidFill>
                <a:ea typeface="隶书" pitchFamily="49" charset="-122"/>
              </a:rPr>
              <a:t>伽玛暴宇宙学</a:t>
            </a:r>
          </a:p>
          <a:p>
            <a:pPr marL="762000" indent="-762000">
              <a:lnSpc>
                <a:spcPct val="90000"/>
              </a:lnSpc>
              <a:buFontTx/>
              <a:buAutoNum type="ea1JpnChsDbPeriod"/>
            </a:pPr>
            <a:r>
              <a:rPr lang="zh-CN" altLang="en-US" sz="3000" b="1">
                <a:solidFill>
                  <a:srgbClr val="0000CC"/>
                </a:solidFill>
                <a:ea typeface="隶书" pitchFamily="49" charset="-122"/>
              </a:rPr>
              <a:t>展望</a:t>
            </a:r>
          </a:p>
        </p:txBody>
      </p:sp>
      <p:sp>
        <p:nvSpPr>
          <p:cNvPr id="512004" name="Oval 4"/>
          <p:cNvSpPr>
            <a:spLocks noChangeArrowheads="1"/>
          </p:cNvSpPr>
          <p:nvPr/>
        </p:nvSpPr>
        <p:spPr bwMode="auto">
          <a:xfrm>
            <a:off x="4724400" y="836613"/>
            <a:ext cx="3735388" cy="35829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800" b="1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报告内容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5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1925638"/>
            <a:ext cx="7769225" cy="1143000"/>
          </a:xfrm>
        </p:spPr>
        <p:txBody>
          <a:bodyPr/>
          <a:lstStyle/>
          <a:p>
            <a:r>
              <a:rPr lang="zh-CN" altLang="en-US" sz="8000" b="1">
                <a:solidFill>
                  <a:srgbClr val="FF0000"/>
                </a:solidFill>
                <a:ea typeface="隶书" pitchFamily="49" charset="-122"/>
              </a:rPr>
              <a:t>一、活跃形势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6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5400" b="1">
                <a:solidFill>
                  <a:srgbClr val="9900FF"/>
                </a:solidFill>
                <a:latin typeface="方正舒体" pitchFamily="2" charset="-122"/>
                <a:ea typeface="方正舒体" pitchFamily="2" charset="-122"/>
              </a:rPr>
              <a:t>1997</a:t>
            </a:r>
            <a:r>
              <a:rPr lang="zh-CN" altLang="en-US" sz="5400" b="1">
                <a:solidFill>
                  <a:srgbClr val="9900FF"/>
                </a:solidFill>
                <a:latin typeface="方正舒体" pitchFamily="2" charset="-122"/>
                <a:ea typeface="方正舒体" pitchFamily="2" charset="-122"/>
              </a:rPr>
              <a:t>年世界</a:t>
            </a:r>
            <a:r>
              <a:rPr lang="en-US" altLang="zh-CN" sz="5400" b="1">
                <a:solidFill>
                  <a:srgbClr val="9900FF"/>
                </a:solidFill>
                <a:latin typeface="方正舒体" pitchFamily="2" charset="-122"/>
                <a:ea typeface="方正舒体" pitchFamily="2" charset="-122"/>
              </a:rPr>
              <a:t>10</a:t>
            </a:r>
            <a:r>
              <a:rPr lang="zh-CN" altLang="en-US" sz="5400" b="1">
                <a:solidFill>
                  <a:srgbClr val="9900FF"/>
                </a:solidFill>
                <a:latin typeface="方正舒体" pitchFamily="2" charset="-122"/>
                <a:ea typeface="方正舒体" pitchFamily="2" charset="-122"/>
              </a:rPr>
              <a:t>大科技成就</a:t>
            </a:r>
            <a:r>
              <a:rPr lang="zh-CN" altLang="en-US" sz="2000" b="1">
                <a:solidFill>
                  <a:srgbClr val="9900FF"/>
                </a:solidFill>
                <a:latin typeface="方正舒体" pitchFamily="2" charset="-122"/>
                <a:ea typeface="方正舒体" pitchFamily="2" charset="-122"/>
              </a:rPr>
              <a:t/>
            </a:r>
            <a:br>
              <a:rPr lang="zh-CN" altLang="en-US" sz="2000" b="1">
                <a:solidFill>
                  <a:srgbClr val="9900FF"/>
                </a:solidFill>
                <a:latin typeface="方正舒体" pitchFamily="2" charset="-122"/>
                <a:ea typeface="方正舒体" pitchFamily="2" charset="-122"/>
              </a:rPr>
            </a:br>
            <a:endParaRPr lang="zh-CN" altLang="en-US" sz="2000" b="1">
              <a:solidFill>
                <a:srgbClr val="9900FF"/>
              </a:solidFill>
              <a:latin typeface="方正舒体" pitchFamily="2" charset="-122"/>
              <a:ea typeface="方正舒体" pitchFamily="2" charset="-122"/>
            </a:endParaRPr>
          </a:p>
        </p:txBody>
      </p:sp>
      <p:graphicFrame>
        <p:nvGraphicFramePr>
          <p:cNvPr id="420867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762000" y="1828800"/>
          <a:ext cx="7696200" cy="448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02" name="Image" r:id="rId3" imgW="7907012" imgH="4605183" progId="Photoshop.Image.5">
                  <p:embed/>
                </p:oleObj>
              </mc:Choice>
              <mc:Fallback>
                <p:oleObj name="Image" r:id="rId3" imgW="7907012" imgH="4605183" progId="Photoshop.Image.5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828800"/>
                        <a:ext cx="7696200" cy="448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868" name="AutoShape 4"/>
          <p:cNvSpPr>
            <a:spLocks noChangeArrowheads="1"/>
          </p:cNvSpPr>
          <p:nvPr/>
        </p:nvSpPr>
        <p:spPr bwMode="auto">
          <a:xfrm>
            <a:off x="8382000" y="3276600"/>
            <a:ext cx="457200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7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0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0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6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5400" b="1">
                <a:solidFill>
                  <a:srgbClr val="9900FF"/>
                </a:solidFill>
                <a:latin typeface="方正舒体" pitchFamily="2" charset="-122"/>
                <a:ea typeface="方正舒体" pitchFamily="2" charset="-122"/>
              </a:rPr>
              <a:t>1999</a:t>
            </a:r>
            <a:r>
              <a:rPr lang="zh-CN" altLang="en-US" sz="5400" b="1">
                <a:solidFill>
                  <a:srgbClr val="9900FF"/>
                </a:solidFill>
                <a:latin typeface="方正舒体" pitchFamily="2" charset="-122"/>
                <a:ea typeface="方正舒体" pitchFamily="2" charset="-122"/>
              </a:rPr>
              <a:t>年世界</a:t>
            </a:r>
            <a:r>
              <a:rPr lang="en-US" altLang="zh-CN" sz="5400" b="1">
                <a:solidFill>
                  <a:srgbClr val="9900FF"/>
                </a:solidFill>
                <a:latin typeface="方正舒体" pitchFamily="2" charset="-122"/>
                <a:ea typeface="方正舒体" pitchFamily="2" charset="-122"/>
              </a:rPr>
              <a:t>10</a:t>
            </a:r>
            <a:r>
              <a:rPr lang="zh-CN" altLang="en-US" sz="5400" b="1">
                <a:solidFill>
                  <a:srgbClr val="9900FF"/>
                </a:solidFill>
                <a:latin typeface="方正舒体" pitchFamily="2" charset="-122"/>
                <a:ea typeface="方正舒体" pitchFamily="2" charset="-122"/>
              </a:rPr>
              <a:t>大科技成就</a:t>
            </a:r>
            <a:r>
              <a:rPr lang="zh-CN" altLang="en-US" sz="2000" b="1">
                <a:solidFill>
                  <a:srgbClr val="9900FF"/>
                </a:solidFill>
                <a:latin typeface="方正舒体" pitchFamily="2" charset="-122"/>
                <a:ea typeface="方正舒体" pitchFamily="2" charset="-122"/>
              </a:rPr>
              <a:t/>
            </a:r>
            <a:br>
              <a:rPr lang="zh-CN" altLang="en-US" sz="2000" b="1">
                <a:solidFill>
                  <a:srgbClr val="9900FF"/>
                </a:solidFill>
                <a:latin typeface="方正舒体" pitchFamily="2" charset="-122"/>
                <a:ea typeface="方正舒体" pitchFamily="2" charset="-122"/>
              </a:rPr>
            </a:br>
            <a:endParaRPr lang="zh-CN" altLang="en-US" sz="2000" b="1">
              <a:solidFill>
                <a:srgbClr val="9900FF"/>
              </a:solidFill>
              <a:latin typeface="方正舒体" pitchFamily="2" charset="-122"/>
              <a:ea typeface="方正舒体" pitchFamily="2" charset="-122"/>
            </a:endParaRPr>
          </a:p>
        </p:txBody>
      </p:sp>
      <p:graphicFrame>
        <p:nvGraphicFramePr>
          <p:cNvPr id="42291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295400" y="1752600"/>
          <a:ext cx="6477000" cy="468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50" name="Image" r:id="rId3" imgW="26888810" imgH="19454995" progId="Photoshop.Image.5">
                  <p:embed/>
                </p:oleObj>
              </mc:Choice>
              <mc:Fallback>
                <p:oleObj name="Image" r:id="rId3" imgW="26888810" imgH="19454995" progId="Photoshop.Image.5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752600"/>
                        <a:ext cx="6477000" cy="4687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2916" name="AutoShape 4"/>
          <p:cNvSpPr>
            <a:spLocks noChangeArrowheads="1"/>
          </p:cNvSpPr>
          <p:nvPr/>
        </p:nvSpPr>
        <p:spPr bwMode="auto">
          <a:xfrm>
            <a:off x="7772400" y="5867400"/>
            <a:ext cx="609600" cy="485775"/>
          </a:xfrm>
          <a:prstGeom prst="leftArrow">
            <a:avLst>
              <a:gd name="adj1" fmla="val 50000"/>
              <a:gd name="adj2" fmla="val 3137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8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2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2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750" y="260350"/>
            <a:ext cx="3044825" cy="6192838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5123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260350"/>
            <a:ext cx="2735263" cy="2644775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5124" name="Picture 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2852738"/>
            <a:ext cx="2735263" cy="3097212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5125" name="Picture 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3300" y="260350"/>
            <a:ext cx="2881313" cy="1489075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5126" name="Text Box 6"/>
          <p:cNvSpPr txBox="1">
            <a:spLocks noChangeArrowheads="1"/>
          </p:cNvSpPr>
          <p:nvPr/>
        </p:nvSpPr>
        <p:spPr bwMode="auto">
          <a:xfrm>
            <a:off x="3719513" y="6092825"/>
            <a:ext cx="4635500" cy="547688"/>
          </a:xfrm>
          <a:prstGeom prst="rect">
            <a:avLst/>
          </a:prstGeom>
          <a:solidFill>
            <a:srgbClr val="FFFF99"/>
          </a:solidFill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800">
                <a:ea typeface="方正舒体" pitchFamily="2" charset="-122"/>
              </a:rPr>
              <a:t>2003, Science, </a:t>
            </a:r>
            <a:r>
              <a:rPr lang="en-US" altLang="zh-CN" sz="2800" b="1">
                <a:ea typeface="方正舒体" pitchFamily="2" charset="-122"/>
              </a:rPr>
              <a:t>302</a:t>
            </a:r>
            <a:r>
              <a:rPr lang="en-US" altLang="zh-CN" sz="2800">
                <a:ea typeface="方正舒体" pitchFamily="2" charset="-122"/>
              </a:rPr>
              <a:t>, 2042-2043</a:t>
            </a:r>
          </a:p>
        </p:txBody>
      </p:sp>
      <p:sp>
        <p:nvSpPr>
          <p:cNvPr id="645127" name="Text Box 7"/>
          <p:cNvSpPr txBox="1">
            <a:spLocks noChangeArrowheads="1"/>
          </p:cNvSpPr>
          <p:nvPr/>
        </p:nvSpPr>
        <p:spPr bwMode="auto">
          <a:xfrm>
            <a:off x="6011863" y="1989138"/>
            <a:ext cx="2879725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9144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3716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8288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2860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zh-CN" sz="1600" b="1">
                <a:solidFill>
                  <a:srgbClr val="FF0000"/>
                </a:solidFill>
                <a:ea typeface="方正舒体" pitchFamily="2" charset="-122"/>
              </a:rPr>
              <a:t>GRB 030329 - SN 2003dh;</a:t>
            </a:r>
          </a:p>
          <a:p>
            <a:pPr eaLnBrk="1" hangingPunct="1">
              <a:buFontTx/>
              <a:buAutoNum type="arabicPeriod" startAt="2"/>
            </a:pPr>
            <a:r>
              <a:rPr lang="en-US" altLang="zh-CN" sz="1600" b="1">
                <a:solidFill>
                  <a:srgbClr val="FF0000"/>
                </a:solidFill>
                <a:ea typeface="方正舒体" pitchFamily="2" charset="-122"/>
              </a:rPr>
              <a:t>High polarization of GRB 021206;</a:t>
            </a:r>
          </a:p>
          <a:p>
            <a:pPr eaLnBrk="1" hangingPunct="1">
              <a:buFontTx/>
              <a:buAutoNum type="arabicPeriod" startAt="3"/>
            </a:pPr>
            <a:r>
              <a:rPr lang="en-US" altLang="zh-CN" sz="1600" b="1">
                <a:solidFill>
                  <a:srgbClr val="FF0000"/>
                </a:solidFill>
                <a:ea typeface="方正舒体" pitchFamily="2" charset="-122"/>
              </a:rPr>
              <a:t>X-ray flashes;</a:t>
            </a:r>
          </a:p>
          <a:p>
            <a:pPr eaLnBrk="1" hangingPunct="1">
              <a:buFontTx/>
              <a:buAutoNum type="arabicPeriod" startAt="4"/>
            </a:pPr>
            <a:r>
              <a:rPr lang="en-US" altLang="zh-CN" sz="1600" b="1">
                <a:solidFill>
                  <a:srgbClr val="FF0000"/>
                </a:solidFill>
                <a:ea typeface="方正舒体" pitchFamily="2" charset="-122"/>
              </a:rPr>
              <a:t>Dark bursts;</a:t>
            </a:r>
          </a:p>
          <a:p>
            <a:pPr eaLnBrk="1" hangingPunct="1">
              <a:buFontTx/>
              <a:buAutoNum type="arabicPeriod" startAt="5"/>
            </a:pPr>
            <a:r>
              <a:rPr lang="en-US" altLang="zh-CN" sz="1600" b="1">
                <a:solidFill>
                  <a:srgbClr val="FF0000"/>
                </a:solidFill>
                <a:ea typeface="方正舒体" pitchFamily="2" charset="-122"/>
              </a:rPr>
              <a:t>Short bursts in the Swift era.</a:t>
            </a:r>
            <a:r>
              <a:rPr lang="en-US" altLang="zh-CN" sz="1600">
                <a:solidFill>
                  <a:srgbClr val="FF0000"/>
                </a:solidFill>
                <a:ea typeface="方正舒体" pitchFamily="2" charset="-122"/>
              </a:rPr>
              <a:t> </a:t>
            </a:r>
          </a:p>
        </p:txBody>
      </p:sp>
      <p:sp>
        <p:nvSpPr>
          <p:cNvPr id="645128" name="Rectangle 8"/>
          <p:cNvSpPr>
            <a:spLocks noChangeArrowheads="1"/>
          </p:cNvSpPr>
          <p:nvPr/>
        </p:nvSpPr>
        <p:spPr bwMode="auto">
          <a:xfrm>
            <a:off x="6156325" y="4005263"/>
            <a:ext cx="2665413" cy="1104900"/>
          </a:xfrm>
          <a:prstGeom prst="rect">
            <a:avLst/>
          </a:prstGeom>
          <a:solidFill>
            <a:srgbClr val="CCFFFF"/>
          </a:solidFill>
          <a:ln w="38100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rgbClr val="9900FF"/>
                </a:solidFill>
                <a:latin typeface="华文隶书" pitchFamily="2" charset="-122"/>
                <a:ea typeface="华文隶书" pitchFamily="2" charset="-122"/>
              </a:rPr>
              <a:t>2003</a:t>
            </a:r>
            <a:r>
              <a:rPr lang="zh-CN" altLang="en-US" sz="3200" b="1">
                <a:solidFill>
                  <a:srgbClr val="9900FF"/>
                </a:solidFill>
                <a:latin typeface="华文隶书" pitchFamily="2" charset="-122"/>
                <a:ea typeface="华文隶书" pitchFamily="2" charset="-122"/>
              </a:rPr>
              <a:t>年世界</a:t>
            </a:r>
            <a:r>
              <a:rPr lang="en-US" altLang="zh-CN" sz="3200" b="1">
                <a:solidFill>
                  <a:srgbClr val="9900FF"/>
                </a:solidFill>
                <a:latin typeface="华文隶书" pitchFamily="2" charset="-122"/>
                <a:ea typeface="华文隶书" pitchFamily="2" charset="-122"/>
              </a:rPr>
              <a:t>10</a:t>
            </a:r>
            <a:r>
              <a:rPr lang="zh-CN" altLang="en-US" sz="3200" b="1">
                <a:solidFill>
                  <a:srgbClr val="9900FF"/>
                </a:solidFill>
                <a:latin typeface="华文隶书" pitchFamily="2" charset="-122"/>
                <a:ea typeface="华文隶书" pitchFamily="2" charset="-122"/>
              </a:rPr>
              <a:t>大科技成就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A8C11-584A-4F4E-A6E8-C0D02E731937}" type="slidenum">
              <a:rPr lang="en-US" altLang="zh-CN" smtClean="0"/>
              <a:pPr/>
              <a:t>9</a:t>
            </a:fld>
            <a:endParaRPr lang="en-US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8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275" y="476250"/>
            <a:ext cx="2879725" cy="446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8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650038"/>
            <a:ext cx="8826500" cy="20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8772" name="Line 4"/>
          <p:cNvSpPr>
            <a:spLocks noChangeShapeType="1"/>
          </p:cNvSpPr>
          <p:nvPr/>
        </p:nvSpPr>
        <p:spPr bwMode="auto">
          <a:xfrm>
            <a:off x="3132138" y="476250"/>
            <a:ext cx="0" cy="60928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8773" name="Line 5"/>
          <p:cNvSpPr>
            <a:spLocks noChangeShapeType="1"/>
          </p:cNvSpPr>
          <p:nvPr/>
        </p:nvSpPr>
        <p:spPr bwMode="auto">
          <a:xfrm>
            <a:off x="6227763" y="476250"/>
            <a:ext cx="0" cy="50403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9287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250"/>
            <a:ext cx="3105150" cy="611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877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76250"/>
            <a:ext cx="3095625" cy="42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877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724400"/>
            <a:ext cx="3095625" cy="8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8777" name="Text Box 9"/>
          <p:cNvSpPr txBox="1">
            <a:spLocks noChangeArrowheads="1"/>
          </p:cNvSpPr>
          <p:nvPr/>
        </p:nvSpPr>
        <p:spPr bwMode="auto">
          <a:xfrm>
            <a:off x="1619250" y="0"/>
            <a:ext cx="6134100" cy="457200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0" lang="en-US" altLang="zh-CN" sz="2400">
                <a:solidFill>
                  <a:schemeClr val="bg1"/>
                </a:solidFill>
                <a:latin typeface="Arial" charset="0"/>
              </a:rPr>
              <a:t>《</a:t>
            </a:r>
            <a:r>
              <a:rPr kumimoji="0" lang="en-US" altLang="zh-CN" sz="2400" i="1">
                <a:solidFill>
                  <a:schemeClr val="bg1"/>
                </a:solidFill>
                <a:latin typeface="Arial" charset="0"/>
              </a:rPr>
              <a:t>Science</a:t>
            </a:r>
            <a:r>
              <a:rPr kumimoji="0" lang="en-US" altLang="zh-CN" sz="2400">
                <a:solidFill>
                  <a:schemeClr val="bg1"/>
                </a:solidFill>
                <a:latin typeface="Arial" charset="0"/>
              </a:rPr>
              <a:t>》: breakthrough of the year 2005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10</a:t>
            </a:fld>
            <a:endParaRPr lang="en-US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9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1925638"/>
            <a:ext cx="7769225" cy="1143000"/>
          </a:xfrm>
        </p:spPr>
        <p:txBody>
          <a:bodyPr/>
          <a:lstStyle/>
          <a:p>
            <a:r>
              <a:rPr lang="zh-CN" altLang="en-US" sz="8000" b="1">
                <a:solidFill>
                  <a:srgbClr val="FF0000"/>
                </a:solidFill>
                <a:ea typeface="隶书" pitchFamily="49" charset="-122"/>
              </a:rPr>
              <a:t>二、观测概况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11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4306" name="Picture 2" descr="grb_animation"/>
          <p:cNvPicPr>
            <a:picLocks noGrp="1" noChangeAspect="1" noChangeArrowheads="1" noCrop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981075"/>
            <a:ext cx="7056437" cy="5410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4307" name="Text Box 3"/>
          <p:cNvSpPr txBox="1">
            <a:spLocks noChangeArrowheads="1"/>
          </p:cNvSpPr>
          <p:nvPr/>
        </p:nvSpPr>
        <p:spPr bwMode="auto">
          <a:xfrm>
            <a:off x="1042988" y="393700"/>
            <a:ext cx="4681537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600" b="1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伽玛射线暴</a:t>
            </a:r>
            <a:r>
              <a:rPr lang="zh-CN" altLang="en-US" sz="3600" b="1">
                <a:solidFill>
                  <a:srgbClr val="3333FF"/>
                </a:solidFill>
                <a:latin typeface="华文新魏" pitchFamily="2" charset="-122"/>
                <a:ea typeface="华文新魏" pitchFamily="2" charset="-122"/>
              </a:rPr>
              <a:t>是在宇宙深处发生的短时标的伽玛射线爆发现象。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12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99FF33"/>
          </a:solidFill>
        </p:spPr>
        <p:txBody>
          <a:bodyPr/>
          <a:lstStyle/>
          <a:p>
            <a:pPr>
              <a:buFont typeface="Symbol" pitchFamily="18" charset="2"/>
              <a:buChar char="g"/>
            </a:pPr>
            <a:r>
              <a:rPr lang="en-US" altLang="zh-CN" sz="5400" b="1">
                <a:solidFill>
                  <a:schemeClr val="accent2"/>
                </a:solidFill>
                <a:latin typeface="方正舒体" pitchFamily="2" charset="-122"/>
                <a:ea typeface="方正舒体" pitchFamily="2" charset="-122"/>
                <a:sym typeface="Symbol" pitchFamily="18" charset="2"/>
              </a:rPr>
              <a:t> </a:t>
            </a:r>
            <a:r>
              <a:rPr lang="zh-CN" altLang="en-US" sz="5400" b="1">
                <a:solidFill>
                  <a:schemeClr val="accent2"/>
                </a:solidFill>
                <a:latin typeface="方正舒体" pitchFamily="2" charset="-122"/>
                <a:ea typeface="方正舒体" pitchFamily="2" charset="-122"/>
                <a:sym typeface="Symbol" pitchFamily="18" charset="2"/>
              </a:rPr>
              <a:t>暴时间特征</a:t>
            </a:r>
            <a:r>
              <a:rPr lang="zh-CN" altLang="en-US" sz="2000" b="1">
                <a:solidFill>
                  <a:srgbClr val="CC0000"/>
                </a:solidFill>
                <a:latin typeface="方正舒体" pitchFamily="2" charset="-122"/>
                <a:ea typeface="方正舒体" pitchFamily="2" charset="-122"/>
                <a:sym typeface="Symbol" pitchFamily="18" charset="2"/>
              </a:rPr>
              <a:t/>
            </a:r>
            <a:br>
              <a:rPr lang="zh-CN" altLang="en-US" sz="2000" b="1">
                <a:solidFill>
                  <a:srgbClr val="CC0000"/>
                </a:solidFill>
                <a:latin typeface="方正舒体" pitchFamily="2" charset="-122"/>
                <a:ea typeface="方正舒体" pitchFamily="2" charset="-122"/>
                <a:sym typeface="Symbol" pitchFamily="18" charset="2"/>
              </a:rPr>
            </a:br>
            <a:endParaRPr lang="zh-CN" altLang="en-US" sz="2000" b="1">
              <a:solidFill>
                <a:srgbClr val="CC0000"/>
              </a:solidFill>
              <a:latin typeface="方正舒体" pitchFamily="2" charset="-122"/>
              <a:ea typeface="方正舒体" pitchFamily="2" charset="-122"/>
            </a:endParaRPr>
          </a:p>
        </p:txBody>
      </p:sp>
      <p:sp>
        <p:nvSpPr>
          <p:cNvPr id="404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7388" y="2057400"/>
            <a:ext cx="3732212" cy="4038600"/>
          </a:xfrm>
        </p:spPr>
        <p:txBody>
          <a:bodyPr/>
          <a:lstStyle/>
          <a:p>
            <a:r>
              <a:rPr lang="zh-CN" altLang="en-US" b="1">
                <a:solidFill>
                  <a:srgbClr val="996600"/>
                </a:solidFill>
                <a:ea typeface="华文新魏" pitchFamily="2" charset="-122"/>
              </a:rPr>
              <a:t>波形</a:t>
            </a:r>
            <a:endParaRPr lang="zh-CN" altLang="en-US">
              <a:solidFill>
                <a:srgbClr val="996600"/>
              </a:solidFill>
              <a:ea typeface="华文新魏" pitchFamily="2" charset="-122"/>
            </a:endParaRPr>
          </a:p>
          <a:p>
            <a:pPr lvl="1"/>
            <a:r>
              <a:rPr lang="zh-CN" altLang="en-US" sz="2400" b="1">
                <a:ea typeface="华文新魏" pitchFamily="2" charset="-122"/>
              </a:rPr>
              <a:t>复杂、没有规则</a:t>
            </a:r>
          </a:p>
          <a:p>
            <a:r>
              <a:rPr lang="zh-CN" altLang="en-US" b="1">
                <a:solidFill>
                  <a:srgbClr val="996600"/>
                </a:solidFill>
                <a:ea typeface="华文新魏" pitchFamily="2" charset="-122"/>
              </a:rPr>
              <a:t>持续时间</a:t>
            </a:r>
            <a:endParaRPr lang="zh-CN" altLang="en-US">
              <a:ea typeface="华文新魏" pitchFamily="2" charset="-122"/>
            </a:endParaRPr>
          </a:p>
          <a:p>
            <a:pPr lvl="1"/>
            <a:r>
              <a:rPr lang="zh-CN" altLang="en-US" sz="2400" b="1">
                <a:ea typeface="华文新魏" pitchFamily="2" charset="-122"/>
              </a:rPr>
              <a:t>～ </a:t>
            </a:r>
            <a:r>
              <a:rPr lang="en-US" altLang="zh-CN" sz="2400" b="1">
                <a:ea typeface="华文新魏" pitchFamily="2" charset="-122"/>
              </a:rPr>
              <a:t>ms - </a:t>
            </a:r>
            <a:r>
              <a:rPr lang="en-US" altLang="zh-CN" sz="2400" b="1" u="sng">
                <a:ea typeface="华文新魏" pitchFamily="2" charset="-122"/>
              </a:rPr>
              <a:t>1000 s</a:t>
            </a:r>
            <a:endParaRPr lang="en-US" altLang="zh-CN" sz="2900">
              <a:ea typeface="华文新魏" pitchFamily="2" charset="-122"/>
            </a:endParaRPr>
          </a:p>
          <a:p>
            <a:r>
              <a:rPr lang="zh-CN" altLang="en-US" b="1">
                <a:solidFill>
                  <a:srgbClr val="996600"/>
                </a:solidFill>
                <a:ea typeface="华文新魏" pitchFamily="2" charset="-122"/>
              </a:rPr>
              <a:t>变化时标</a:t>
            </a:r>
            <a:endParaRPr lang="zh-CN" altLang="en-US" sz="2500">
              <a:ea typeface="华文新魏" pitchFamily="2" charset="-122"/>
            </a:endParaRPr>
          </a:p>
          <a:p>
            <a:pPr lvl="1"/>
            <a:r>
              <a:rPr lang="zh-CN" altLang="en-US" sz="2400" b="1">
                <a:ea typeface="华文新魏" pitchFamily="2" charset="-122"/>
              </a:rPr>
              <a:t>～ </a:t>
            </a:r>
            <a:r>
              <a:rPr lang="en-US" altLang="zh-CN" sz="2400" b="1">
                <a:ea typeface="华文新魏" pitchFamily="2" charset="-122"/>
              </a:rPr>
              <a:t>1ms , </a:t>
            </a:r>
          </a:p>
          <a:p>
            <a:pPr lvl="1"/>
            <a:r>
              <a:rPr lang="zh-CN" altLang="en-US" sz="2400" b="1">
                <a:ea typeface="华文新魏" pitchFamily="2" charset="-122"/>
              </a:rPr>
              <a:t>甚至 ～ </a:t>
            </a:r>
            <a:r>
              <a:rPr lang="en-US" altLang="zh-CN" sz="2400" b="1">
                <a:ea typeface="华文新魏" pitchFamily="2" charset="-122"/>
              </a:rPr>
              <a:t>0.1ms</a:t>
            </a:r>
            <a:endParaRPr lang="en-US" altLang="zh-CN" sz="2900">
              <a:ea typeface="华文新魏" pitchFamily="2" charset="-122"/>
            </a:endParaRPr>
          </a:p>
          <a:p>
            <a:endParaRPr lang="en-US" altLang="zh-CN" sz="3000">
              <a:ea typeface="华文新魏" pitchFamily="2" charset="-122"/>
            </a:endParaRPr>
          </a:p>
        </p:txBody>
      </p:sp>
      <p:graphicFrame>
        <p:nvGraphicFramePr>
          <p:cNvPr id="404484" name="Object 4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3808413" y="1828800"/>
          <a:ext cx="4724400" cy="431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518" name="Image" r:id="rId3" imgW="17002471" imgH="15515708" progId="Photoshop.Image.6">
                  <p:embed/>
                </p:oleObj>
              </mc:Choice>
              <mc:Fallback>
                <p:oleObj name="Image" r:id="rId3" imgW="17002471" imgH="15515708" progId="Photoshop.Image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8413" y="1828800"/>
                        <a:ext cx="4724400" cy="431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68758-F979-4239-AF3B-70D04B992C68}" type="slidenum">
              <a:rPr lang="en-US" altLang="zh-CN" smtClean="0"/>
              <a:pPr/>
              <a:t>13</a:t>
            </a:fld>
            <a:endParaRPr lang="en-US" altLang="zh-CN"/>
          </a:p>
        </p:txBody>
      </p:sp>
      <p:sp>
        <p:nvSpPr>
          <p:cNvPr id="3" name="TextBox 2"/>
          <p:cNvSpPr txBox="1"/>
          <p:nvPr/>
        </p:nvSpPr>
        <p:spPr>
          <a:xfrm>
            <a:off x="755576" y="6146140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分类：持续时间</a:t>
            </a:r>
            <a:r>
              <a:rPr lang="en-US" altLang="zh-CN" sz="2800" b="1" dirty="0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&gt;2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秒为长暴，</a:t>
            </a:r>
            <a:r>
              <a:rPr lang="en-US" altLang="zh-CN" sz="2800" b="1" dirty="0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&lt;2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秒为短暴。</a:t>
            </a:r>
            <a:endParaRPr lang="zh-CN" altLang="en-US" sz="2800" b="1" dirty="0">
              <a:solidFill>
                <a:srgbClr val="FF0000"/>
              </a:solidFill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692150"/>
            <a:ext cx="3889375" cy="1143000"/>
          </a:xfrm>
          <a:solidFill>
            <a:srgbClr val="99FF33"/>
          </a:solidFill>
        </p:spPr>
        <p:txBody>
          <a:bodyPr/>
          <a:lstStyle/>
          <a:p>
            <a:pPr algn="l"/>
            <a:r>
              <a:rPr lang="en-US" altLang="zh-CN" sz="2400" b="1">
                <a:solidFill>
                  <a:srgbClr val="9900FF"/>
                </a:solidFill>
                <a:latin typeface="方正舒体" pitchFamily="2" charset="-122"/>
                <a:ea typeface="方正舒体" pitchFamily="2" charset="-122"/>
                <a:sym typeface="Symbol" pitchFamily="18" charset="2"/>
              </a:rPr>
              <a:t>1991</a:t>
            </a:r>
            <a:r>
              <a:rPr lang="zh-CN" altLang="en-US" sz="2400" b="1">
                <a:solidFill>
                  <a:srgbClr val="9900FF"/>
                </a:solidFill>
                <a:latin typeface="方正舒体" pitchFamily="2" charset="-122"/>
                <a:ea typeface="方正舒体" pitchFamily="2" charset="-122"/>
                <a:sym typeface="Symbol" pitchFamily="18" charset="2"/>
              </a:rPr>
              <a:t>年后：</a:t>
            </a:r>
            <a:br>
              <a:rPr lang="zh-CN" altLang="en-US" sz="2400" b="1">
                <a:solidFill>
                  <a:srgbClr val="9900FF"/>
                </a:solidFill>
                <a:latin typeface="方正舒体" pitchFamily="2" charset="-122"/>
                <a:ea typeface="方正舒体" pitchFamily="2" charset="-122"/>
                <a:sym typeface="Symbol" pitchFamily="18" charset="2"/>
              </a:rPr>
            </a:br>
            <a:r>
              <a:rPr lang="zh-CN" altLang="en-US" sz="5400" b="1">
                <a:solidFill>
                  <a:srgbClr val="9900FF"/>
                </a:solidFill>
                <a:latin typeface="方正舒体" pitchFamily="2" charset="-122"/>
                <a:ea typeface="方正舒体" pitchFamily="2" charset="-122"/>
                <a:sym typeface="Symbol" pitchFamily="18" charset="2"/>
              </a:rPr>
              <a:t> 暴 能 谱</a:t>
            </a:r>
            <a:endParaRPr lang="zh-CN" altLang="en-US" sz="5400" b="1">
              <a:solidFill>
                <a:srgbClr val="9900FF"/>
              </a:solidFill>
              <a:latin typeface="方正舒体" pitchFamily="2" charset="-122"/>
              <a:ea typeface="方正舒体" pitchFamily="2" charset="-122"/>
            </a:endParaRPr>
          </a:p>
        </p:txBody>
      </p:sp>
      <p:sp>
        <p:nvSpPr>
          <p:cNvPr id="4065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3">
              <a:buFontTx/>
              <a:buNone/>
            </a:pPr>
            <a:endParaRPr lang="en-US" altLang="zh-CN" sz="1900"/>
          </a:p>
          <a:p>
            <a:pPr>
              <a:buFontTx/>
              <a:buNone/>
            </a:pPr>
            <a:endParaRPr lang="en-US" altLang="zh-CN" sz="2800" b="1">
              <a:latin typeface="华文新魏" pitchFamily="2" charset="-122"/>
              <a:ea typeface="华文新魏" pitchFamily="2" charset="-122"/>
            </a:endParaRPr>
          </a:p>
          <a:p>
            <a:r>
              <a:rPr lang="zh-CN" altLang="en-US" sz="2800" b="1">
                <a:solidFill>
                  <a:srgbClr val="CC3300"/>
                </a:solidFill>
                <a:ea typeface="华文新魏" pitchFamily="2" charset="-122"/>
              </a:rPr>
              <a:t>光子能量：</a:t>
            </a:r>
          </a:p>
          <a:p>
            <a:pPr>
              <a:buFontTx/>
              <a:buNone/>
            </a:pPr>
            <a:r>
              <a:rPr lang="zh-CN" altLang="en-US" sz="2800" b="1">
                <a:solidFill>
                  <a:srgbClr val="CC3300"/>
                </a:solidFill>
                <a:ea typeface="华文新魏" pitchFamily="2" charset="-122"/>
              </a:rPr>
              <a:t>     </a:t>
            </a:r>
            <a:r>
              <a:rPr lang="en-US" altLang="zh-CN" sz="2800" b="1">
                <a:solidFill>
                  <a:srgbClr val="CC3300"/>
                </a:solidFill>
                <a:ea typeface="华文新魏" pitchFamily="2" charset="-122"/>
              </a:rPr>
              <a:t>10keV </a:t>
            </a:r>
            <a:r>
              <a:rPr lang="en-US" altLang="zh-CN" sz="2800" b="1">
                <a:solidFill>
                  <a:srgbClr val="CC3300"/>
                </a:solidFill>
                <a:ea typeface="华文新魏" pitchFamily="2" charset="-122"/>
                <a:sym typeface="Math B" pitchFamily="2" charset="2"/>
              </a:rPr>
              <a:t>– 10GeV</a:t>
            </a:r>
            <a:endParaRPr lang="en-US" altLang="zh-CN" sz="2800" b="1">
              <a:solidFill>
                <a:srgbClr val="CC3300"/>
              </a:solidFill>
              <a:ea typeface="华文新魏" pitchFamily="2" charset="-122"/>
            </a:endParaRPr>
          </a:p>
          <a:p>
            <a:r>
              <a:rPr lang="zh-CN" altLang="en-US" sz="2800" b="1">
                <a:solidFill>
                  <a:srgbClr val="CC3300"/>
                </a:solidFill>
                <a:ea typeface="华文新魏" pitchFamily="2" charset="-122"/>
              </a:rPr>
              <a:t>非热谱，幂律谱</a:t>
            </a:r>
          </a:p>
          <a:p>
            <a:r>
              <a:rPr lang="zh-CN" altLang="en-US" sz="2800" b="1">
                <a:solidFill>
                  <a:srgbClr val="CC3300"/>
                </a:solidFill>
                <a:ea typeface="华文新魏" pitchFamily="2" charset="-122"/>
              </a:rPr>
              <a:t>高能未见切断</a:t>
            </a:r>
          </a:p>
        </p:txBody>
      </p:sp>
      <p:graphicFrame>
        <p:nvGraphicFramePr>
          <p:cNvPr id="406532" name="Object 4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4211638" y="547688"/>
          <a:ext cx="4862512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66" name="Photo Editor 照片" r:id="rId3" imgW="9600000" imgH="10383699" progId="MSPhotoEd.3">
                  <p:embed/>
                </p:oleObj>
              </mc:Choice>
              <mc:Fallback>
                <p:oleObj name="Photo Editor 照片" r:id="rId3" imgW="9600000" imgH="10383699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547688"/>
                        <a:ext cx="4862512" cy="525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68758-F979-4239-AF3B-70D04B992C68}" type="slidenum">
              <a:rPr lang="en-US" altLang="zh-CN" smtClean="0"/>
              <a:pPr/>
              <a:t>14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549275"/>
            <a:ext cx="5253038" cy="1143000"/>
          </a:xfrm>
          <a:solidFill>
            <a:srgbClr val="99FF33"/>
          </a:solidFill>
        </p:spPr>
        <p:txBody>
          <a:bodyPr/>
          <a:lstStyle/>
          <a:p>
            <a:r>
              <a:rPr lang="zh-CN" altLang="en-US" sz="5400" b="1">
                <a:solidFill>
                  <a:srgbClr val="9900FF"/>
                </a:solidFill>
                <a:ea typeface="方正舒体" pitchFamily="2" charset="-122"/>
              </a:rPr>
              <a:t>空间分布</a:t>
            </a:r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7388" y="1844675"/>
            <a:ext cx="6405562" cy="4114800"/>
          </a:xfrm>
        </p:spPr>
        <p:txBody>
          <a:bodyPr/>
          <a:lstStyle/>
          <a:p>
            <a:r>
              <a:rPr lang="zh-CN" altLang="en-US" sz="3600">
                <a:solidFill>
                  <a:srgbClr val="CC0000"/>
                </a:solidFill>
                <a:ea typeface="华文新魏" pitchFamily="2" charset="-122"/>
              </a:rPr>
              <a:t>高度各向同性</a:t>
            </a:r>
            <a:r>
              <a:rPr lang="zh-CN" altLang="en-US" sz="2400">
                <a:solidFill>
                  <a:srgbClr val="006666"/>
                </a:solidFill>
                <a:ea typeface="华文新魏" pitchFamily="2" charset="-122"/>
              </a:rPr>
              <a:t>（</a:t>
            </a:r>
            <a:r>
              <a:rPr lang="en-US" altLang="zh-CN" sz="2400" b="1">
                <a:solidFill>
                  <a:srgbClr val="006666"/>
                </a:solidFill>
                <a:ea typeface="华文新魏" pitchFamily="2" charset="-122"/>
              </a:rPr>
              <a:t>CGRO/BATSE</a:t>
            </a:r>
            <a:r>
              <a:rPr lang="zh-CN" altLang="en-US" sz="2400" b="1">
                <a:solidFill>
                  <a:srgbClr val="006666"/>
                </a:solidFill>
                <a:ea typeface="华文新魏" pitchFamily="2" charset="-122"/>
              </a:rPr>
              <a:t>）</a:t>
            </a:r>
          </a:p>
        </p:txBody>
      </p:sp>
      <p:grpSp>
        <p:nvGrpSpPr>
          <p:cNvPr id="408582" name="Group 6"/>
          <p:cNvGrpSpPr>
            <a:grpSpLocks/>
          </p:cNvGrpSpPr>
          <p:nvPr/>
        </p:nvGrpSpPr>
        <p:grpSpPr bwMode="auto">
          <a:xfrm>
            <a:off x="1474788" y="2592388"/>
            <a:ext cx="6337300" cy="4005262"/>
            <a:chOff x="622" y="1104"/>
            <a:chExt cx="4467" cy="3187"/>
          </a:xfrm>
        </p:grpSpPr>
        <p:pic>
          <p:nvPicPr>
            <p:cNvPr id="408583" name="Picture 7" descr="BATSE_270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" y="1104"/>
              <a:ext cx="4467" cy="25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408584" name="Picture 8" descr="batseke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" y="3696"/>
              <a:ext cx="4467" cy="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68758-F979-4239-AF3B-70D04B992C68}" type="slidenum">
              <a:rPr lang="en-US" altLang="zh-CN" smtClean="0"/>
              <a:pPr/>
              <a:t>15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549275"/>
            <a:ext cx="6618287" cy="1143000"/>
          </a:xfrm>
          <a:solidFill>
            <a:srgbClr val="99FF33"/>
          </a:solidFill>
        </p:spPr>
        <p:txBody>
          <a:bodyPr/>
          <a:lstStyle/>
          <a:p>
            <a:r>
              <a:rPr lang="zh-CN" altLang="en-US" sz="5400" b="1">
                <a:solidFill>
                  <a:srgbClr val="9900FF"/>
                </a:solidFill>
                <a:ea typeface="方正舒体" pitchFamily="2" charset="-122"/>
              </a:rPr>
              <a:t>银河系全景图</a:t>
            </a:r>
            <a:r>
              <a:rPr lang="zh-CN" altLang="en-US" sz="2400" b="1">
                <a:solidFill>
                  <a:srgbClr val="9900FF"/>
                </a:solidFill>
                <a:ea typeface="方正舒体" pitchFamily="2" charset="-122"/>
              </a:rPr>
              <a:t/>
            </a:r>
            <a:br>
              <a:rPr lang="zh-CN" altLang="en-US" sz="2400" b="1">
                <a:solidFill>
                  <a:srgbClr val="9900FF"/>
                </a:solidFill>
                <a:ea typeface="方正舒体" pitchFamily="2" charset="-122"/>
              </a:rPr>
            </a:br>
            <a:r>
              <a:rPr lang="en-US" altLang="zh-CN" sz="2400" b="1">
                <a:solidFill>
                  <a:srgbClr val="339933"/>
                </a:solidFill>
                <a:ea typeface="方正舒体" pitchFamily="2" charset="-122"/>
              </a:rPr>
              <a:t>(</a:t>
            </a:r>
            <a:r>
              <a:rPr lang="zh-CN" altLang="en-US" sz="2400" b="1">
                <a:solidFill>
                  <a:srgbClr val="339933"/>
                </a:solidFill>
                <a:ea typeface="方正舒体" pitchFamily="2" charset="-122"/>
              </a:rPr>
              <a:t>瑞典吕德天文台</a:t>
            </a:r>
            <a:r>
              <a:rPr lang="en-US" altLang="zh-CN" sz="2400" b="1">
                <a:solidFill>
                  <a:srgbClr val="339933"/>
                </a:solidFill>
                <a:ea typeface="方正舒体" pitchFamily="2" charset="-122"/>
              </a:rPr>
              <a:t>)</a:t>
            </a:r>
            <a:endParaRPr lang="en-US" altLang="zh-CN" sz="5400" b="1">
              <a:solidFill>
                <a:srgbClr val="339933"/>
              </a:solidFill>
              <a:ea typeface="方正舒体" pitchFamily="2" charset="-122"/>
            </a:endParaRPr>
          </a:p>
        </p:txBody>
      </p:sp>
      <p:pic>
        <p:nvPicPr>
          <p:cNvPr id="40960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7388" y="2058988"/>
            <a:ext cx="7769225" cy="3959225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16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 descr="画布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blipFill dpi="0" rotWithShape="0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en-US" altLang="zh-CN" sz="4800" b="1">
                <a:solidFill>
                  <a:srgbClr val="CC0000"/>
                </a:solidFill>
                <a:ea typeface="方正舒体" pitchFamily="2" charset="-122"/>
              </a:rPr>
              <a:t/>
            </a:r>
            <a:br>
              <a:rPr lang="en-US" altLang="zh-CN" sz="4800" b="1">
                <a:solidFill>
                  <a:srgbClr val="CC0000"/>
                </a:solidFill>
                <a:ea typeface="方正舒体" pitchFamily="2" charset="-122"/>
              </a:rPr>
            </a:br>
            <a:r>
              <a:rPr lang="en-US" altLang="zh-CN" sz="4800" b="1">
                <a:solidFill>
                  <a:srgbClr val="CC0000"/>
                </a:solidFill>
                <a:ea typeface="方正舒体" pitchFamily="2" charset="-122"/>
              </a:rPr>
              <a:t/>
            </a:r>
            <a:br>
              <a:rPr lang="en-US" altLang="zh-CN" sz="4800" b="1">
                <a:solidFill>
                  <a:srgbClr val="CC0000"/>
                </a:solidFill>
                <a:ea typeface="方正舒体" pitchFamily="2" charset="-122"/>
              </a:rPr>
            </a:br>
            <a:r>
              <a:rPr lang="en-US" altLang="zh-CN" sz="5400" b="1">
                <a:solidFill>
                  <a:srgbClr val="CC0000"/>
                </a:solidFill>
                <a:ea typeface="方正舒体" pitchFamily="2" charset="-122"/>
              </a:rPr>
              <a:t/>
            </a:r>
            <a:br>
              <a:rPr lang="en-US" altLang="zh-CN" sz="5400" b="1">
                <a:solidFill>
                  <a:srgbClr val="CC0000"/>
                </a:solidFill>
                <a:ea typeface="方正舒体" pitchFamily="2" charset="-122"/>
              </a:rPr>
            </a:br>
            <a:r>
              <a:rPr lang="en-US" altLang="zh-CN" sz="5400" b="1">
                <a:solidFill>
                  <a:srgbClr val="CC0000"/>
                </a:solidFill>
                <a:ea typeface="方正舒体" pitchFamily="2" charset="-122"/>
              </a:rPr>
              <a:t/>
            </a:r>
            <a:br>
              <a:rPr lang="en-US" altLang="zh-CN" sz="5400" b="1">
                <a:solidFill>
                  <a:srgbClr val="CC0000"/>
                </a:solidFill>
                <a:ea typeface="方正舒体" pitchFamily="2" charset="-122"/>
              </a:rPr>
            </a:br>
            <a:r>
              <a:rPr lang="en-US" altLang="zh-CN" sz="5400" b="1">
                <a:solidFill>
                  <a:srgbClr val="CC0000"/>
                </a:solidFill>
                <a:ea typeface="方正舒体" pitchFamily="2" charset="-122"/>
              </a:rPr>
              <a:t/>
            </a:r>
            <a:br>
              <a:rPr lang="en-US" altLang="zh-CN" sz="5400" b="1">
                <a:solidFill>
                  <a:srgbClr val="CC0000"/>
                </a:solidFill>
                <a:ea typeface="方正舒体" pitchFamily="2" charset="-122"/>
              </a:rPr>
            </a:br>
            <a:r>
              <a:rPr lang="en-US" altLang="zh-CN" sz="5400" b="1">
                <a:solidFill>
                  <a:srgbClr val="CC0000"/>
                </a:solidFill>
                <a:ea typeface="方正舒体" pitchFamily="2" charset="-122"/>
              </a:rPr>
              <a:t/>
            </a:r>
            <a:br>
              <a:rPr lang="en-US" altLang="zh-CN" sz="5400" b="1">
                <a:solidFill>
                  <a:srgbClr val="CC0000"/>
                </a:solidFill>
                <a:ea typeface="方正舒体" pitchFamily="2" charset="-122"/>
              </a:rPr>
            </a:br>
            <a:endParaRPr lang="en-US" altLang="zh-CN" sz="5400" b="1">
              <a:solidFill>
                <a:srgbClr val="CC0000"/>
              </a:solidFill>
              <a:ea typeface="方正舒体" pitchFamily="2" charset="-122"/>
            </a:endParaRPr>
          </a:p>
        </p:txBody>
      </p:sp>
      <p:sp>
        <p:nvSpPr>
          <p:cNvPr id="411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4825"/>
            <a:ext cx="6400800" cy="1752600"/>
          </a:xfrm>
        </p:spPr>
        <p:txBody>
          <a:bodyPr/>
          <a:lstStyle/>
          <a:p>
            <a:r>
              <a:rPr lang="zh-CN" altLang="en-US" b="1">
                <a:solidFill>
                  <a:srgbClr val="339933"/>
                </a:solidFill>
                <a:ea typeface="华文新魏" pitchFamily="2" charset="-122"/>
              </a:rPr>
              <a:t>统计学上</a:t>
            </a:r>
          </a:p>
          <a:p>
            <a:r>
              <a:rPr lang="zh-CN" altLang="en-US" sz="4400" b="1">
                <a:solidFill>
                  <a:srgbClr val="339933"/>
                </a:solidFill>
                <a:latin typeface="华文新魏" pitchFamily="2" charset="-122"/>
                <a:ea typeface="华文新魏" pitchFamily="2" charset="-122"/>
              </a:rPr>
              <a:t>支持</a:t>
            </a:r>
            <a:r>
              <a:rPr lang="zh-CN" altLang="en-US" sz="4400" b="1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  </a:t>
            </a:r>
            <a:r>
              <a:rPr lang="zh-CN" altLang="en-US" sz="4400" b="1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  <a:sym typeface="Wingdings 3" pitchFamily="18" charset="2"/>
              </a:rPr>
              <a:t>  宇宙学距离</a:t>
            </a:r>
            <a:endParaRPr lang="zh-CN" altLang="en-US" sz="4400" b="1">
              <a:solidFill>
                <a:srgbClr val="FF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411652" name="AutoShape 4"/>
          <p:cNvSpPr>
            <a:spLocks noChangeArrowheads="1"/>
          </p:cNvSpPr>
          <p:nvPr/>
        </p:nvSpPr>
        <p:spPr bwMode="auto">
          <a:xfrm>
            <a:off x="914400" y="990600"/>
            <a:ext cx="7315200" cy="1524000"/>
          </a:xfrm>
          <a:prstGeom prst="roundRect">
            <a:avLst>
              <a:gd name="adj" fmla="val 16667"/>
            </a:avLst>
          </a:prstGeom>
          <a:solidFill>
            <a:srgbClr val="99FF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800" b="1">
                <a:solidFill>
                  <a:srgbClr val="CC0000"/>
                </a:solidFill>
                <a:ea typeface="方正舒体" pitchFamily="2" charset="-122"/>
              </a:rPr>
              <a:t>空间分布：高度各向同性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5C10C-419E-4BB8-9A58-3ED5B178FA39}" type="slidenum">
              <a:rPr lang="en-US" altLang="zh-CN" smtClean="0"/>
              <a:pPr/>
              <a:t>17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zh-CN" sz="5400" b="1">
                <a:solidFill>
                  <a:srgbClr val="FF0000"/>
                </a:solidFill>
                <a:ea typeface="方正舒体" pitchFamily="2" charset="-122"/>
              </a:rPr>
              <a:t/>
            </a:r>
            <a:br>
              <a:rPr lang="en-US" altLang="zh-CN" sz="5400" b="1">
                <a:solidFill>
                  <a:srgbClr val="FF0000"/>
                </a:solidFill>
                <a:ea typeface="方正舒体" pitchFamily="2" charset="-122"/>
              </a:rPr>
            </a:br>
            <a:r>
              <a:rPr lang="en-US" altLang="zh-CN" sz="5400" b="1">
                <a:solidFill>
                  <a:srgbClr val="FF0000"/>
                </a:solidFill>
                <a:ea typeface="方正舒体" pitchFamily="2" charset="-122"/>
              </a:rPr>
              <a:t/>
            </a:r>
            <a:br>
              <a:rPr lang="en-US" altLang="zh-CN" sz="5400" b="1">
                <a:solidFill>
                  <a:srgbClr val="FF0000"/>
                </a:solidFill>
                <a:ea typeface="方正舒体" pitchFamily="2" charset="-122"/>
              </a:rPr>
            </a:br>
            <a:endParaRPr lang="en-US" altLang="zh-CN" sz="5400" b="1">
              <a:solidFill>
                <a:srgbClr val="FF0000"/>
              </a:solidFill>
              <a:ea typeface="方正舒体" pitchFamily="2" charset="-122"/>
            </a:endParaRPr>
          </a:p>
        </p:txBody>
      </p:sp>
      <p:sp>
        <p:nvSpPr>
          <p:cNvPr id="4577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73463"/>
            <a:ext cx="6400800" cy="1752600"/>
          </a:xfrm>
        </p:spPr>
        <p:txBody>
          <a:bodyPr/>
          <a:lstStyle/>
          <a:p>
            <a:pPr algn="l"/>
            <a:r>
              <a:rPr lang="en-US" altLang="zh-CN" b="1">
                <a:solidFill>
                  <a:srgbClr val="CC3300"/>
                </a:solidFill>
                <a:ea typeface="华文新魏" pitchFamily="2" charset="-122"/>
              </a:rPr>
              <a:t>BeppoSAX:</a:t>
            </a:r>
          </a:p>
          <a:p>
            <a:r>
              <a:rPr lang="en-US" altLang="zh-CN" b="1">
                <a:solidFill>
                  <a:schemeClr val="accent2"/>
                </a:solidFill>
                <a:ea typeface="华文新魏" pitchFamily="2" charset="-122"/>
              </a:rPr>
              <a:t>γ</a:t>
            </a:r>
            <a:r>
              <a:rPr lang="zh-CN" altLang="en-US" b="1">
                <a:solidFill>
                  <a:schemeClr val="accent2"/>
                </a:solidFill>
                <a:ea typeface="华文新魏" pitchFamily="2" charset="-122"/>
              </a:rPr>
              <a:t>暴余辉的发现</a:t>
            </a:r>
            <a:r>
              <a:rPr lang="en-US" altLang="zh-CN" b="1">
                <a:solidFill>
                  <a:schemeClr val="accent2"/>
                </a:solidFill>
                <a:ea typeface="华文新魏" pitchFamily="2" charset="-122"/>
              </a:rPr>
              <a:t>(1997)</a:t>
            </a:r>
          </a:p>
          <a:p>
            <a:r>
              <a:rPr lang="zh-CN" altLang="en-US" b="1">
                <a:solidFill>
                  <a:srgbClr val="339933"/>
                </a:solidFill>
                <a:ea typeface="华文新魏" pitchFamily="2" charset="-122"/>
              </a:rPr>
              <a:t>宿主星系红移值的测定</a:t>
            </a:r>
          </a:p>
        </p:txBody>
      </p:sp>
      <p:sp>
        <p:nvSpPr>
          <p:cNvPr id="457732" name="AutoShape 4"/>
          <p:cNvSpPr>
            <a:spLocks noChangeArrowheads="1"/>
          </p:cNvSpPr>
          <p:nvPr/>
        </p:nvSpPr>
        <p:spPr bwMode="auto">
          <a:xfrm>
            <a:off x="914400" y="981075"/>
            <a:ext cx="7162800" cy="1676400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5400" b="1">
                <a:solidFill>
                  <a:srgbClr val="FF0000"/>
                </a:solidFill>
                <a:ea typeface="方正舒体" pitchFamily="2" charset="-122"/>
              </a:rPr>
              <a:t>距离问题的成功解决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5C10C-419E-4BB8-9A58-3ED5B178FA39}" type="slidenum">
              <a:rPr lang="en-US" altLang="zh-CN" smtClean="0"/>
              <a:pPr/>
              <a:t>18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Text Box 2"/>
          <p:cNvSpPr txBox="1">
            <a:spLocks noChangeArrowheads="1"/>
          </p:cNvSpPr>
          <p:nvPr/>
        </p:nvSpPr>
        <p:spPr bwMode="auto">
          <a:xfrm>
            <a:off x="609600" y="228600"/>
            <a:ext cx="80010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zh-CN" sz="800" b="1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en-US" altLang="zh-CN" sz="4400" b="1">
                <a:solidFill>
                  <a:srgbClr val="FF0000"/>
                </a:solidFill>
                <a:latin typeface="Comic Sans MS" pitchFamily="66" charset="0"/>
              </a:rPr>
              <a:t>BeppoSAX</a:t>
            </a:r>
            <a:r>
              <a:rPr lang="zh-CN" altLang="en-US" sz="4400" b="1">
                <a:solidFill>
                  <a:srgbClr val="FF0000"/>
                </a:solidFill>
                <a:latin typeface="Comic Sans MS" pitchFamily="66" charset="0"/>
                <a:ea typeface="方正舒体" pitchFamily="2" charset="-122"/>
              </a:rPr>
              <a:t>卫星： </a:t>
            </a:r>
            <a:r>
              <a:rPr lang="zh-CN" altLang="en-US" sz="3600" b="1">
                <a:solidFill>
                  <a:srgbClr val="0000CC"/>
                </a:solidFill>
                <a:latin typeface="Comic Sans MS" pitchFamily="66" charset="0"/>
                <a:ea typeface="华文新魏" pitchFamily="2" charset="-122"/>
              </a:rPr>
              <a:t>导致发现余辉</a:t>
            </a:r>
          </a:p>
        </p:txBody>
      </p:sp>
      <p:pic>
        <p:nvPicPr>
          <p:cNvPr id="412675" name="Picture 3" descr="BeppoS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4546600" cy="39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676" name="Text Box 4"/>
          <p:cNvSpPr txBox="1">
            <a:spLocks noChangeArrowheads="1"/>
          </p:cNvSpPr>
          <p:nvPr/>
        </p:nvSpPr>
        <p:spPr bwMode="auto">
          <a:xfrm>
            <a:off x="5943600" y="3886200"/>
            <a:ext cx="23622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zh-CN" sz="2400" b="1">
                <a:ea typeface="华文新魏" pitchFamily="2" charset="-122"/>
              </a:rPr>
              <a:t>WFC </a:t>
            </a:r>
          </a:p>
          <a:p>
            <a:r>
              <a:rPr lang="en-US" altLang="zh-CN" sz="2400" b="1">
                <a:ea typeface="华文新魏" pitchFamily="2" charset="-122"/>
              </a:rPr>
              <a:t>    2─26 keV</a:t>
            </a:r>
          </a:p>
          <a:p>
            <a:r>
              <a:rPr lang="en-US" altLang="zh-CN" sz="2400" b="1">
                <a:ea typeface="华文新魏" pitchFamily="2" charset="-122"/>
              </a:rPr>
              <a:t>    40</a:t>
            </a:r>
            <a:r>
              <a:rPr lang="en-US" altLang="zh-CN" sz="2400" b="1" baseline="30000">
                <a:ea typeface="华文新魏" pitchFamily="2" charset="-122"/>
              </a:rPr>
              <a:t>o</a:t>
            </a:r>
            <a:r>
              <a:rPr lang="en-US" altLang="zh-CN" sz="2400" b="1">
                <a:ea typeface="华文新魏" pitchFamily="2" charset="-122"/>
              </a:rPr>
              <a:t>×40</a:t>
            </a:r>
            <a:r>
              <a:rPr lang="en-US" altLang="zh-CN" sz="2400" b="1" baseline="30000">
                <a:ea typeface="华文新魏" pitchFamily="2" charset="-122"/>
              </a:rPr>
              <a:t>o</a:t>
            </a:r>
          </a:p>
          <a:p>
            <a:r>
              <a:rPr lang="en-US" altLang="zh-CN" sz="2400" b="1">
                <a:ea typeface="华文新魏" pitchFamily="2" charset="-122"/>
              </a:rPr>
              <a:t>    </a:t>
            </a:r>
            <a:r>
              <a:rPr lang="zh-CN" altLang="en-US" sz="2400" b="1">
                <a:ea typeface="华文新魏" pitchFamily="2" charset="-122"/>
              </a:rPr>
              <a:t>误差范围 </a:t>
            </a:r>
            <a:r>
              <a:rPr lang="en-US" altLang="zh-CN" sz="2400" b="1">
                <a:ea typeface="华文新魏" pitchFamily="2" charset="-122"/>
              </a:rPr>
              <a:t>~3’</a:t>
            </a:r>
            <a:r>
              <a:rPr lang="en-US" altLang="zh-CN" sz="2400" b="1"/>
              <a:t>  </a:t>
            </a:r>
          </a:p>
        </p:txBody>
      </p:sp>
      <p:sp>
        <p:nvSpPr>
          <p:cNvPr id="412677" name="Text Box 5"/>
          <p:cNvSpPr txBox="1">
            <a:spLocks noChangeArrowheads="1"/>
          </p:cNvSpPr>
          <p:nvPr/>
        </p:nvSpPr>
        <p:spPr bwMode="auto">
          <a:xfrm>
            <a:off x="5867400" y="2522538"/>
            <a:ext cx="21574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zh-CN" sz="2400" b="1">
                <a:ea typeface="华文新魏" pitchFamily="2" charset="-122"/>
              </a:rPr>
              <a:t>GRB </a:t>
            </a:r>
            <a:r>
              <a:rPr lang="zh-CN" altLang="en-US" sz="2400" b="1">
                <a:ea typeface="华文新魏" pitchFamily="2" charset="-122"/>
              </a:rPr>
              <a:t>监测器</a:t>
            </a:r>
          </a:p>
          <a:p>
            <a:r>
              <a:rPr lang="zh-CN" altLang="en-US" sz="2400" b="1">
                <a:ea typeface="华文新魏" pitchFamily="2" charset="-122"/>
              </a:rPr>
              <a:t>    </a:t>
            </a:r>
            <a:r>
              <a:rPr lang="en-US" altLang="zh-CN" sz="2400" b="1">
                <a:ea typeface="华文新魏" pitchFamily="2" charset="-122"/>
              </a:rPr>
              <a:t>40─700 keV</a:t>
            </a:r>
          </a:p>
        </p:txBody>
      </p:sp>
      <p:sp>
        <p:nvSpPr>
          <p:cNvPr id="412678" name="Line 6"/>
          <p:cNvSpPr>
            <a:spLocks noChangeShapeType="1"/>
          </p:cNvSpPr>
          <p:nvPr/>
        </p:nvSpPr>
        <p:spPr bwMode="auto">
          <a:xfrm flipH="1">
            <a:off x="3048000" y="2743200"/>
            <a:ext cx="2895600" cy="1219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679" name="Line 7"/>
          <p:cNvSpPr>
            <a:spLocks noChangeShapeType="1"/>
          </p:cNvSpPr>
          <p:nvPr/>
        </p:nvSpPr>
        <p:spPr bwMode="auto">
          <a:xfrm flipH="1">
            <a:off x="3505200" y="4114800"/>
            <a:ext cx="259080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2680" name="Text Box 8"/>
          <p:cNvSpPr txBox="1">
            <a:spLocks noChangeArrowheads="1"/>
          </p:cNvSpPr>
          <p:nvPr/>
        </p:nvSpPr>
        <p:spPr bwMode="auto">
          <a:xfrm>
            <a:off x="685800" y="6019800"/>
            <a:ext cx="4495800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b="1">
                <a:solidFill>
                  <a:srgbClr val="006600"/>
                </a:solidFill>
              </a:rPr>
              <a:t>WFC</a:t>
            </a:r>
            <a:r>
              <a:rPr lang="zh-CN" altLang="en-US" b="1">
                <a:solidFill>
                  <a:srgbClr val="006600"/>
                </a:solidFill>
              </a:rPr>
              <a:t>覆盖全天空的 </a:t>
            </a:r>
            <a:r>
              <a:rPr lang="en-US" altLang="zh-CN" b="1">
                <a:solidFill>
                  <a:srgbClr val="006600"/>
                </a:solidFill>
              </a:rPr>
              <a:t>5%, </a:t>
            </a:r>
            <a:r>
              <a:rPr lang="zh-CN" altLang="en-US" b="1">
                <a:solidFill>
                  <a:srgbClr val="006600"/>
                </a:solidFill>
              </a:rPr>
              <a:t>每月约可测</a:t>
            </a:r>
            <a:r>
              <a:rPr lang="en-US" altLang="zh-CN" b="1">
                <a:solidFill>
                  <a:srgbClr val="006600"/>
                </a:solidFill>
              </a:rPr>
              <a:t>1</a:t>
            </a:r>
            <a:r>
              <a:rPr lang="zh-CN" altLang="en-US" b="1">
                <a:solidFill>
                  <a:srgbClr val="006600"/>
                </a:solidFill>
              </a:rPr>
              <a:t>个</a:t>
            </a:r>
            <a:r>
              <a:rPr lang="zh-CN" altLang="en-US" b="1">
                <a:solidFill>
                  <a:srgbClr val="006600"/>
                </a:solidFill>
                <a:latin typeface="宋体" pitchFamily="2" charset="-122"/>
                <a:sym typeface="Symbol" pitchFamily="18" charset="2"/>
              </a:rPr>
              <a:t>暴</a:t>
            </a:r>
            <a:endParaRPr lang="zh-CN" altLang="en-US" b="1">
              <a:solidFill>
                <a:srgbClr val="006600"/>
              </a:solidFill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83967-C9EF-46D0-8566-3321241324A7}" type="slidenum">
              <a:rPr lang="en-US" altLang="zh-CN" smtClean="0"/>
              <a:pPr/>
              <a:t>19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69225" cy="685800"/>
          </a:xfrm>
        </p:spPr>
        <p:txBody>
          <a:bodyPr/>
          <a:lstStyle/>
          <a:p>
            <a:r>
              <a:rPr lang="en-US" altLang="zh-CN" sz="4000" b="1">
                <a:solidFill>
                  <a:srgbClr val="FF0000"/>
                </a:solidFill>
              </a:rPr>
              <a:t> </a:t>
            </a:r>
            <a:r>
              <a:rPr lang="en-US" altLang="zh-CN" sz="4000" b="1">
                <a:solidFill>
                  <a:srgbClr val="3333CC"/>
                </a:solidFill>
                <a:latin typeface="Comic Sans MS" pitchFamily="66" charset="0"/>
              </a:rPr>
              <a:t>GRB 970228: a milestone</a:t>
            </a:r>
          </a:p>
        </p:txBody>
      </p:sp>
      <p:sp>
        <p:nvSpPr>
          <p:cNvPr id="525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96975"/>
            <a:ext cx="9144000" cy="609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>
                <a:latin typeface="Comic Sans MS" pitchFamily="66" charset="0"/>
              </a:rPr>
              <a:t>The Feb. 28</a:t>
            </a:r>
            <a:r>
              <a:rPr lang="en-US" altLang="zh-CN" baseline="30000">
                <a:latin typeface="Comic Sans MS" pitchFamily="66" charset="0"/>
              </a:rPr>
              <a:t>th</a:t>
            </a:r>
            <a:r>
              <a:rPr lang="en-US" altLang="zh-CN">
                <a:latin typeface="Comic Sans MS" pitchFamily="66" charset="0"/>
              </a:rPr>
              <a:t> burst was caught by BeppoSAX.</a:t>
            </a:r>
          </a:p>
        </p:txBody>
      </p:sp>
      <p:pic>
        <p:nvPicPr>
          <p:cNvPr id="525316" name="Picture 4" descr="euv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9" t="4111" r="10736" b="25102"/>
          <a:stretch>
            <a:fillRect/>
          </a:stretch>
        </p:blipFill>
        <p:spPr bwMode="auto">
          <a:xfrm>
            <a:off x="1547813" y="2924175"/>
            <a:ext cx="5976937" cy="296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5317" name="Text Box 5"/>
          <p:cNvSpPr txBox="1">
            <a:spLocks noChangeArrowheads="1"/>
          </p:cNvSpPr>
          <p:nvPr/>
        </p:nvSpPr>
        <p:spPr bwMode="auto">
          <a:xfrm>
            <a:off x="2195513" y="5954713"/>
            <a:ext cx="1673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>
                <a:latin typeface="Comic Sans MS" pitchFamily="66" charset="0"/>
              </a:rPr>
              <a:t>On Feb 28</a:t>
            </a:r>
          </a:p>
        </p:txBody>
      </p:sp>
      <p:sp>
        <p:nvSpPr>
          <p:cNvPr id="525318" name="Text Box 6"/>
          <p:cNvSpPr txBox="1">
            <a:spLocks noChangeArrowheads="1"/>
          </p:cNvSpPr>
          <p:nvPr/>
        </p:nvSpPr>
        <p:spPr bwMode="auto">
          <a:xfrm>
            <a:off x="5508625" y="5954713"/>
            <a:ext cx="1858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>
                <a:latin typeface="Comic Sans MS" pitchFamily="66" charset="0"/>
              </a:rPr>
              <a:t>On March 3</a:t>
            </a:r>
          </a:p>
        </p:txBody>
      </p:sp>
      <p:sp>
        <p:nvSpPr>
          <p:cNvPr id="525319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5311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>
                <a:solidFill>
                  <a:srgbClr val="3333CC"/>
                </a:solidFill>
                <a:latin typeface="Comic Sans MS" pitchFamily="66" charset="0"/>
              </a:rPr>
              <a:t>Two images: X-ray afterglow of GRB970228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20</a:t>
            </a:fld>
            <a:endParaRPr lang="en-US" altLang="zh-CN"/>
          </a:p>
        </p:txBody>
      </p:sp>
    </p:spTree>
  </p:cSld>
  <p:clrMapOvr>
    <a:masterClrMapping/>
  </p:clrMapOvr>
  <p:transition advTm="52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/>
          <a:lstStyle/>
          <a:p>
            <a:r>
              <a:rPr lang="zh-CN" altLang="en-US" sz="5400" b="1" dirty="0">
                <a:solidFill>
                  <a:srgbClr val="FF0000"/>
                </a:solidFill>
                <a:ea typeface="华文新魏" pitchFamily="2" charset="-122"/>
              </a:rPr>
              <a:t>余辉</a:t>
            </a:r>
            <a:r>
              <a:rPr lang="zh-CN" altLang="en-US" dirty="0"/>
              <a:t>：</a:t>
            </a:r>
            <a:r>
              <a:rPr lang="en-US" altLang="zh-CN" b="1" dirty="0" smtClean="0">
                <a:solidFill>
                  <a:srgbClr val="339933"/>
                </a:solidFill>
              </a:rPr>
              <a:t>1997</a:t>
            </a:r>
            <a:r>
              <a:rPr lang="zh-CN" altLang="en-US" b="1" dirty="0" smtClean="0">
                <a:solidFill>
                  <a:srgbClr val="9900FF"/>
                </a:solidFill>
                <a:ea typeface="方正舒体" pitchFamily="2" charset="-122"/>
              </a:rPr>
              <a:t>重大</a:t>
            </a:r>
            <a:r>
              <a:rPr lang="zh-CN" altLang="en-US" b="1" dirty="0">
                <a:solidFill>
                  <a:srgbClr val="9900FF"/>
                </a:solidFill>
                <a:ea typeface="方正舒体" pitchFamily="2" charset="-122"/>
              </a:rPr>
              <a:t>发现</a:t>
            </a:r>
          </a:p>
        </p:txBody>
      </p:sp>
      <p:sp>
        <p:nvSpPr>
          <p:cNvPr id="413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en-US" altLang="zh-CN" dirty="0">
                <a:solidFill>
                  <a:srgbClr val="CC3300"/>
                </a:solidFill>
                <a:ea typeface="华文新魏" pitchFamily="2" charset="-122"/>
              </a:rPr>
              <a:t> </a:t>
            </a:r>
            <a:r>
              <a:rPr lang="en-US" altLang="zh-CN" dirty="0">
                <a:solidFill>
                  <a:srgbClr val="CC3300"/>
                </a:solidFill>
                <a:ea typeface="华文新魏" pitchFamily="2" charset="-122"/>
                <a:cs typeface="Times New Roman" pitchFamily="18" charset="0"/>
              </a:rPr>
              <a:t>•  </a:t>
            </a:r>
            <a:r>
              <a:rPr lang="zh-CN" altLang="en-US" sz="2400" b="1" dirty="0">
                <a:solidFill>
                  <a:srgbClr val="CC3300"/>
                </a:solidFill>
                <a:ea typeface="华文新魏" pitchFamily="2" charset="-122"/>
              </a:rPr>
              <a:t>一般特征</a:t>
            </a:r>
            <a:r>
              <a:rPr lang="en-US" altLang="zh-CN" sz="2400" b="1" dirty="0">
                <a:solidFill>
                  <a:srgbClr val="CC3300"/>
                </a:solidFill>
                <a:ea typeface="华文新魏" pitchFamily="2" charset="-122"/>
              </a:rPr>
              <a:t>:</a:t>
            </a:r>
            <a:r>
              <a:rPr lang="en-US" altLang="zh-CN" sz="2400" b="1" dirty="0">
                <a:ea typeface="华文新魏" pitchFamily="2" charset="-122"/>
              </a:rPr>
              <a:t>  </a:t>
            </a:r>
            <a:r>
              <a:rPr lang="zh-CN" altLang="en-US" sz="2400" b="1" dirty="0">
                <a:ea typeface="华文新魏" pitchFamily="2" charset="-122"/>
              </a:rPr>
              <a:t>多波段</a:t>
            </a:r>
            <a:r>
              <a:rPr lang="en-US" altLang="zh-CN" sz="2400" b="1" dirty="0">
                <a:ea typeface="华文新魏" pitchFamily="2" charset="-122"/>
              </a:rPr>
              <a:t>, </a:t>
            </a:r>
            <a:r>
              <a:rPr lang="zh-CN" altLang="en-US" sz="2400" b="1" dirty="0">
                <a:ea typeface="华文新魏" pitchFamily="2" charset="-122"/>
              </a:rPr>
              <a:t>幂律衰减</a:t>
            </a:r>
            <a:r>
              <a:rPr lang="en-US" altLang="zh-CN" sz="2400" b="1" dirty="0">
                <a:ea typeface="华文新魏" pitchFamily="2" charset="-122"/>
              </a:rPr>
              <a:t>, </a:t>
            </a:r>
            <a:r>
              <a:rPr lang="zh-CN" altLang="en-US" sz="2400" b="1" dirty="0">
                <a:ea typeface="华文新魏" pitchFamily="2" charset="-122"/>
              </a:rPr>
              <a:t>不少有宿主星系</a:t>
            </a:r>
            <a:endParaRPr lang="zh-CN" altLang="en-US" sz="2400" dirty="0">
              <a:ea typeface="华文新魏" pitchFamily="2" charset="-122"/>
            </a:endParaRPr>
          </a:p>
          <a:p>
            <a:pPr algn="just">
              <a:buFontTx/>
              <a:buNone/>
            </a:pPr>
            <a:r>
              <a:rPr lang="zh-CN" altLang="en-US" dirty="0">
                <a:solidFill>
                  <a:srgbClr val="FF00FF"/>
                </a:solidFill>
                <a:ea typeface="华文新魏" pitchFamily="2" charset="-122"/>
              </a:rPr>
              <a:t> </a:t>
            </a:r>
            <a:r>
              <a:rPr lang="en-US" altLang="zh-CN" dirty="0">
                <a:solidFill>
                  <a:srgbClr val="CC3300"/>
                </a:solidFill>
                <a:ea typeface="华文新魏" pitchFamily="2" charset="-122"/>
              </a:rPr>
              <a:t>• </a:t>
            </a:r>
            <a:r>
              <a:rPr lang="en-US" altLang="zh-CN" sz="2400" dirty="0">
                <a:solidFill>
                  <a:srgbClr val="CC3300"/>
                </a:solidFill>
                <a:ea typeface="华文新魏" pitchFamily="2" charset="-122"/>
              </a:rPr>
              <a:t>  </a:t>
            </a:r>
            <a:r>
              <a:rPr lang="zh-CN" altLang="en-US" sz="2400" b="1" dirty="0">
                <a:solidFill>
                  <a:srgbClr val="CC3300"/>
                </a:solidFill>
                <a:ea typeface="华文新魏" pitchFamily="2" charset="-122"/>
              </a:rPr>
              <a:t>时标</a:t>
            </a:r>
            <a:r>
              <a:rPr lang="en-US" altLang="zh-CN" sz="2400" b="1" dirty="0">
                <a:solidFill>
                  <a:srgbClr val="CC3300"/>
                </a:solidFill>
                <a:ea typeface="华文新魏" pitchFamily="2" charset="-122"/>
              </a:rPr>
              <a:t>:</a:t>
            </a:r>
            <a:r>
              <a:rPr lang="en-US" altLang="zh-CN" sz="2400" b="1" dirty="0">
                <a:ea typeface="华文新魏" pitchFamily="2" charset="-122"/>
              </a:rPr>
              <a:t>    X-</a:t>
            </a:r>
            <a:r>
              <a:rPr lang="zh-CN" altLang="en-US" sz="2400" b="1" dirty="0">
                <a:ea typeface="华文新魏" pitchFamily="2" charset="-122"/>
              </a:rPr>
              <a:t>射线</a:t>
            </a:r>
            <a:r>
              <a:rPr lang="en-US" altLang="zh-CN" sz="2400" b="1" dirty="0">
                <a:ea typeface="华文新魏" pitchFamily="2" charset="-122"/>
              </a:rPr>
              <a:t>: </a:t>
            </a:r>
            <a:r>
              <a:rPr lang="zh-CN" altLang="en-US" sz="2400" b="1" dirty="0">
                <a:solidFill>
                  <a:srgbClr val="FF0000"/>
                </a:solidFill>
                <a:ea typeface="华文新魏" pitchFamily="2" charset="-122"/>
              </a:rPr>
              <a:t>天 </a:t>
            </a:r>
            <a:r>
              <a:rPr lang="en-US" altLang="zh-CN" sz="2400" b="1" dirty="0">
                <a:ea typeface="华文新魏" pitchFamily="2" charset="-122"/>
              </a:rPr>
              <a:t>;  </a:t>
            </a:r>
            <a:r>
              <a:rPr lang="zh-CN" altLang="en-US" sz="2400" b="1" dirty="0">
                <a:ea typeface="华文新魏" pitchFamily="2" charset="-122"/>
              </a:rPr>
              <a:t>光学</a:t>
            </a:r>
            <a:r>
              <a:rPr lang="en-US" altLang="zh-CN" sz="2400" b="1" dirty="0">
                <a:ea typeface="华文新魏" pitchFamily="2" charset="-122"/>
              </a:rPr>
              <a:t>: </a:t>
            </a:r>
            <a:r>
              <a:rPr lang="zh-CN" altLang="en-US" sz="2400" b="1" dirty="0">
                <a:solidFill>
                  <a:srgbClr val="FF0000"/>
                </a:solidFill>
                <a:ea typeface="华文新魏" pitchFamily="2" charset="-122"/>
              </a:rPr>
              <a:t>月</a:t>
            </a:r>
            <a:r>
              <a:rPr lang="en-US" altLang="zh-CN" sz="2400" b="1" dirty="0">
                <a:ea typeface="华文新魏" pitchFamily="2" charset="-122"/>
              </a:rPr>
              <a:t>;  </a:t>
            </a:r>
            <a:r>
              <a:rPr lang="zh-CN" altLang="en-US" sz="2400" b="1" dirty="0">
                <a:ea typeface="华文新魏" pitchFamily="2" charset="-122"/>
              </a:rPr>
              <a:t>射电</a:t>
            </a:r>
            <a:r>
              <a:rPr lang="en-US" altLang="zh-CN" sz="2400" b="1" dirty="0">
                <a:ea typeface="华文新魏" pitchFamily="2" charset="-122"/>
              </a:rPr>
              <a:t>: </a:t>
            </a:r>
            <a:r>
              <a:rPr lang="zh-CN" altLang="en-US" sz="2400" b="1" dirty="0">
                <a:solidFill>
                  <a:srgbClr val="FF0000"/>
                </a:solidFill>
                <a:ea typeface="华文新魏" pitchFamily="2" charset="-122"/>
              </a:rPr>
              <a:t>月</a:t>
            </a:r>
            <a:endParaRPr lang="zh-CN" altLang="en-US" sz="2400" dirty="0">
              <a:ea typeface="华文新魏" pitchFamily="2" charset="-122"/>
            </a:endParaRPr>
          </a:p>
          <a:p>
            <a:pPr algn="just">
              <a:buFontTx/>
              <a:buNone/>
            </a:pPr>
            <a:r>
              <a:rPr lang="zh-CN" altLang="en-US" dirty="0">
                <a:solidFill>
                  <a:srgbClr val="FF00FF"/>
                </a:solidFill>
                <a:ea typeface="华文新魏" pitchFamily="2" charset="-122"/>
              </a:rPr>
              <a:t> </a:t>
            </a:r>
            <a:r>
              <a:rPr lang="en-US" altLang="zh-CN" dirty="0">
                <a:solidFill>
                  <a:srgbClr val="CC3300"/>
                </a:solidFill>
                <a:ea typeface="华文新魏" pitchFamily="2" charset="-122"/>
              </a:rPr>
              <a:t>•   </a:t>
            </a:r>
            <a:r>
              <a:rPr lang="zh-CN" altLang="en-US" sz="2400" b="1" dirty="0">
                <a:solidFill>
                  <a:srgbClr val="CC3300"/>
                </a:solidFill>
                <a:ea typeface="华文新魏" pitchFamily="2" charset="-122"/>
              </a:rPr>
              <a:t>幂律衰减</a:t>
            </a:r>
            <a:r>
              <a:rPr lang="en-US" altLang="zh-CN" sz="2400" b="1" dirty="0">
                <a:solidFill>
                  <a:srgbClr val="CC3300"/>
                </a:solidFill>
                <a:ea typeface="华文新魏" pitchFamily="2" charset="-122"/>
              </a:rPr>
              <a:t>:</a:t>
            </a:r>
            <a:r>
              <a:rPr lang="en-US" altLang="zh-CN" sz="2400" b="1" dirty="0">
                <a:ea typeface="华文新魏" pitchFamily="2" charset="-122"/>
              </a:rPr>
              <a:t>  </a:t>
            </a:r>
            <a:r>
              <a:rPr lang="en-US" altLang="zh-CN" sz="2400" b="1" i="1" dirty="0" err="1">
                <a:ea typeface="华文新魏" pitchFamily="2" charset="-122"/>
              </a:rPr>
              <a:t>F</a:t>
            </a:r>
            <a:r>
              <a:rPr lang="en-US" altLang="zh-CN" sz="2400" b="1" baseline="-30000" dirty="0" err="1">
                <a:ea typeface="华文新魏" pitchFamily="2" charset="-122"/>
              </a:rPr>
              <a:t>ν</a:t>
            </a:r>
            <a:r>
              <a:rPr lang="en-US" altLang="zh-CN" sz="2400" b="1" dirty="0">
                <a:ea typeface="华文新魏" pitchFamily="2" charset="-122"/>
              </a:rPr>
              <a:t> ∝ </a:t>
            </a:r>
            <a:r>
              <a:rPr lang="en-US" altLang="zh-CN" sz="2400" b="1" i="1" dirty="0">
                <a:ea typeface="华文新魏" pitchFamily="2" charset="-122"/>
              </a:rPr>
              <a:t>t</a:t>
            </a:r>
            <a:r>
              <a:rPr lang="en-US" altLang="zh-CN" sz="2400" b="1" baseline="30000" dirty="0">
                <a:ea typeface="华文新魏" pitchFamily="2" charset="-122"/>
              </a:rPr>
              <a:t>-α</a:t>
            </a:r>
            <a:endParaRPr lang="en-US" altLang="zh-CN" sz="2400" dirty="0">
              <a:ea typeface="华文新魏" pitchFamily="2" charset="-122"/>
            </a:endParaRPr>
          </a:p>
          <a:p>
            <a:pPr algn="just">
              <a:buFontTx/>
              <a:buNone/>
            </a:pPr>
            <a:r>
              <a:rPr lang="en-US" altLang="zh-CN" sz="2400" b="1" dirty="0">
                <a:solidFill>
                  <a:srgbClr val="FF00FF"/>
                </a:solidFill>
                <a:ea typeface="华文新魏" pitchFamily="2" charset="-122"/>
              </a:rPr>
              <a:t>              </a:t>
            </a:r>
            <a:r>
              <a:rPr lang="en-US" altLang="zh-CN" sz="2400" b="1" dirty="0">
                <a:ea typeface="华文新魏" pitchFamily="2" charset="-122"/>
              </a:rPr>
              <a:t>α</a:t>
            </a:r>
            <a:r>
              <a:rPr lang="en-US" altLang="zh-CN" sz="2400" b="1" baseline="-30000" dirty="0">
                <a:ea typeface="华文新魏" pitchFamily="2" charset="-122"/>
              </a:rPr>
              <a:t>X</a:t>
            </a:r>
            <a:r>
              <a:rPr lang="en-US" altLang="zh-CN" sz="2400" b="1" dirty="0">
                <a:ea typeface="华文新魏" pitchFamily="2" charset="-122"/>
              </a:rPr>
              <a:t> = 1.1  to  1.6,   α</a:t>
            </a:r>
            <a:r>
              <a:rPr lang="en-US" altLang="zh-CN" sz="2400" b="1" baseline="-30000" dirty="0">
                <a:ea typeface="华文新魏" pitchFamily="2" charset="-122"/>
              </a:rPr>
              <a:t>Optical</a:t>
            </a:r>
            <a:r>
              <a:rPr lang="en-US" altLang="zh-CN" sz="2400" b="1" dirty="0">
                <a:ea typeface="华文新魏" pitchFamily="2" charset="-122"/>
              </a:rPr>
              <a:t> = 1.1  to  2.1</a:t>
            </a:r>
            <a:endParaRPr lang="en-US" altLang="zh-CN" sz="2400" dirty="0">
              <a:ea typeface="华文新魏" pitchFamily="2" charset="-122"/>
            </a:endParaRPr>
          </a:p>
          <a:p>
            <a:pPr algn="just">
              <a:buFontTx/>
              <a:buNone/>
            </a:pPr>
            <a:r>
              <a:rPr lang="en-US" altLang="zh-CN" dirty="0">
                <a:solidFill>
                  <a:srgbClr val="CC3300"/>
                </a:solidFill>
                <a:ea typeface="华文新魏" pitchFamily="2" charset="-122"/>
              </a:rPr>
              <a:t> •  </a:t>
            </a:r>
            <a:r>
              <a:rPr lang="zh-CN" altLang="en-US" sz="2400" b="1" dirty="0">
                <a:solidFill>
                  <a:srgbClr val="CC3300"/>
                </a:solidFill>
                <a:ea typeface="华文新魏" pitchFamily="2" charset="-122"/>
              </a:rPr>
              <a:t>宿主星系</a:t>
            </a:r>
            <a:r>
              <a:rPr lang="en-US" altLang="zh-CN" sz="2400" b="1" dirty="0">
                <a:solidFill>
                  <a:srgbClr val="CC3300"/>
                </a:solidFill>
                <a:ea typeface="华文新魏" pitchFamily="2" charset="-122"/>
              </a:rPr>
              <a:t>:</a:t>
            </a:r>
            <a:r>
              <a:rPr lang="en-US" altLang="zh-CN" sz="2400" b="1" dirty="0">
                <a:ea typeface="华文新魏" pitchFamily="2" charset="-122"/>
              </a:rPr>
              <a:t>  </a:t>
            </a:r>
            <a:r>
              <a:rPr lang="zh-CN" altLang="en-US" sz="2400" b="1" dirty="0">
                <a:ea typeface="华文新魏" pitchFamily="2" charset="-122"/>
              </a:rPr>
              <a:t>红移高达</a:t>
            </a:r>
            <a:r>
              <a:rPr lang="en-US" altLang="zh-CN" sz="2400" b="1" dirty="0">
                <a:ea typeface="华文新魏" pitchFamily="2" charset="-122"/>
              </a:rPr>
              <a:t>6.7</a:t>
            </a:r>
            <a:r>
              <a:rPr lang="zh-CN" altLang="en-US" sz="2400" b="1" dirty="0">
                <a:ea typeface="华文新魏" pitchFamily="2" charset="-122"/>
              </a:rPr>
              <a:t>， 甚至</a:t>
            </a:r>
            <a:r>
              <a:rPr lang="zh-CN" altLang="en-US" sz="2400" b="1" dirty="0" smtClean="0">
                <a:ea typeface="华文新魏" pitchFamily="2" charset="-122"/>
              </a:rPr>
              <a:t>达</a:t>
            </a:r>
            <a:r>
              <a:rPr lang="en-US" altLang="zh-CN" sz="2400" b="1" dirty="0" smtClean="0">
                <a:ea typeface="华文新魏" pitchFamily="2" charset="-122"/>
              </a:rPr>
              <a:t>9.4</a:t>
            </a:r>
            <a:endParaRPr lang="en-US" altLang="zh-CN" sz="2400" dirty="0">
              <a:ea typeface="华文新魏" pitchFamily="2" charset="-122"/>
            </a:endParaRPr>
          </a:p>
          <a:p>
            <a:pPr algn="just">
              <a:buFontTx/>
              <a:buNone/>
            </a:pPr>
            <a:r>
              <a:rPr lang="en-US" altLang="zh-CN" sz="2400" b="1" dirty="0">
                <a:solidFill>
                  <a:srgbClr val="00FF00"/>
                </a:solidFill>
                <a:ea typeface="华文新魏" pitchFamily="2" charset="-122"/>
              </a:rPr>
              <a:t>              </a:t>
            </a:r>
            <a:r>
              <a:rPr lang="en-US" altLang="zh-CN" sz="2400" b="1" dirty="0">
                <a:solidFill>
                  <a:srgbClr val="00FF00"/>
                </a:solidFill>
                <a:ea typeface="华文新魏" pitchFamily="2" charset="-122"/>
                <a:sym typeface="Wingdings 3" pitchFamily="18" charset="2"/>
              </a:rPr>
              <a:t></a:t>
            </a:r>
            <a:r>
              <a:rPr lang="en-US" altLang="zh-CN" sz="2400" b="1" dirty="0">
                <a:ea typeface="华文新魏" pitchFamily="2" charset="-122"/>
              </a:rPr>
              <a:t> </a:t>
            </a:r>
            <a:r>
              <a:rPr lang="zh-CN" altLang="en-US" sz="2400" b="1" dirty="0">
                <a:solidFill>
                  <a:srgbClr val="800080"/>
                </a:solidFill>
                <a:ea typeface="华文新魏" pitchFamily="2" charset="-122"/>
              </a:rPr>
              <a:t>确认</a:t>
            </a:r>
            <a:r>
              <a:rPr lang="zh-CN" altLang="en-US" sz="2400" b="1" dirty="0">
                <a:ea typeface="华文新魏" pitchFamily="2" charset="-122"/>
              </a:rPr>
              <a:t>这些 </a:t>
            </a:r>
            <a:r>
              <a:rPr lang="zh-CN" altLang="en-US" sz="2400" b="1" dirty="0">
                <a:ea typeface="华文新魏" pitchFamily="2" charset="-122"/>
                <a:sym typeface="Symbol" pitchFamily="18" charset="2"/>
              </a:rPr>
              <a:t></a:t>
            </a:r>
            <a:r>
              <a:rPr lang="zh-CN" altLang="en-US" sz="2400" b="1" dirty="0">
                <a:ea typeface="华文新魏" pitchFamily="2" charset="-122"/>
              </a:rPr>
              <a:t> 暴的距离为</a:t>
            </a:r>
            <a:endParaRPr lang="zh-CN" altLang="en-US" sz="2400" dirty="0">
              <a:ea typeface="华文新魏" pitchFamily="2" charset="-122"/>
            </a:endParaRPr>
          </a:p>
          <a:p>
            <a:pPr algn="ctr">
              <a:buFontTx/>
              <a:buNone/>
            </a:pPr>
            <a:r>
              <a:rPr lang="zh-CN" altLang="en-US" sz="4800" b="1" u="sng" dirty="0">
                <a:effectLst>
                  <a:outerShdw blurRad="38100" dist="38100" dir="2700000" algn="tl">
                    <a:srgbClr val="FFFFFF"/>
                  </a:outerShdw>
                </a:effectLst>
                <a:ea typeface="华文新魏" pitchFamily="2" charset="-122"/>
              </a:rPr>
              <a:t>宇宙学距离</a:t>
            </a:r>
          </a:p>
        </p:txBody>
      </p:sp>
      <p:sp>
        <p:nvSpPr>
          <p:cNvPr id="413700" name="AutoShape 4"/>
          <p:cNvSpPr>
            <a:spLocks noChangeArrowheads="1"/>
          </p:cNvSpPr>
          <p:nvPr/>
        </p:nvSpPr>
        <p:spPr bwMode="auto">
          <a:xfrm>
            <a:off x="2438400" y="5410200"/>
            <a:ext cx="4257675" cy="914400"/>
          </a:xfrm>
          <a:prstGeom prst="hexagon">
            <a:avLst>
              <a:gd name="adj" fmla="val 116406"/>
              <a:gd name="vf" fmla="val 115470"/>
            </a:avLst>
          </a:prstGeom>
          <a:solidFill>
            <a:srgbClr val="00CC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21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99FF33"/>
          </a:solidFill>
        </p:spPr>
        <p:txBody>
          <a:bodyPr/>
          <a:lstStyle/>
          <a:p>
            <a:r>
              <a:rPr lang="en-US" altLang="zh-CN" sz="5400" b="1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sym typeface="Symbol" pitchFamily="18" charset="2"/>
              </a:rPr>
              <a:t></a:t>
            </a:r>
            <a:r>
              <a:rPr lang="zh-CN" altLang="en-US" sz="5400" b="1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sym typeface="Symbol" pitchFamily="18" charset="2"/>
              </a:rPr>
              <a:t>暴辐射的能量</a:t>
            </a:r>
            <a:endParaRPr lang="zh-CN" altLang="en-US" sz="5400" b="1">
              <a:solidFill>
                <a:srgbClr val="FF0000"/>
              </a:solidFill>
              <a:latin typeface="方正舒体" pitchFamily="2" charset="-122"/>
              <a:ea typeface="方正舒体" pitchFamily="2" charset="-122"/>
            </a:endParaRPr>
          </a:p>
        </p:txBody>
      </p:sp>
      <p:graphicFrame>
        <p:nvGraphicFramePr>
          <p:cNvPr id="41779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698500" y="1984375"/>
          <a:ext cx="7239000" cy="463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829" name="Document" r:id="rId3" imgW="8208000" imgH="5248440" progId="Word.Document.8">
                  <p:embed/>
                </p:oleObj>
              </mc:Choice>
              <mc:Fallback>
                <p:oleObj name="Document" r:id="rId3" imgW="8208000" imgH="524844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00" y="1984375"/>
                        <a:ext cx="7239000" cy="463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22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99FF33"/>
          </a:solidFill>
        </p:spPr>
        <p:txBody>
          <a:bodyPr/>
          <a:lstStyle/>
          <a:p>
            <a:r>
              <a:rPr lang="zh-CN" altLang="en-US" sz="5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华文行楷" pitchFamily="2" charset="-122"/>
              </a:rPr>
              <a:t>余辉带来的巨大突破</a:t>
            </a:r>
          </a:p>
        </p:txBody>
      </p:sp>
      <p:graphicFrame>
        <p:nvGraphicFramePr>
          <p:cNvPr id="418819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984250" y="2444750"/>
          <a:ext cx="6826250" cy="582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53" name="Document" r:id="rId3" imgW="7745040" imgH="6610320" progId="Word.Document.8">
                  <p:embed/>
                </p:oleObj>
              </mc:Choice>
              <mc:Fallback>
                <p:oleObj name="Document" r:id="rId3" imgW="7745040" imgH="661032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250" y="2444750"/>
                        <a:ext cx="6826250" cy="5826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23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6000" b="1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sym typeface="Symbol" pitchFamily="18" charset="2"/>
              </a:rPr>
              <a:t/>
            </a:r>
            <a:br>
              <a:rPr lang="en-US" altLang="zh-CN" sz="6000" b="1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sym typeface="Symbol" pitchFamily="18" charset="2"/>
              </a:rPr>
            </a:br>
            <a:endParaRPr lang="en-US" altLang="zh-CN" sz="6000" b="1">
              <a:solidFill>
                <a:srgbClr val="FF0000"/>
              </a:solidFill>
              <a:latin typeface="方正舒体" pitchFamily="2" charset="-122"/>
              <a:ea typeface="方正舒体" pitchFamily="2" charset="-122"/>
            </a:endParaRPr>
          </a:p>
        </p:txBody>
      </p:sp>
      <p:graphicFrame>
        <p:nvGraphicFramePr>
          <p:cNvPr id="425987" name="Object 1027"/>
          <p:cNvGraphicFramePr>
            <a:graphicFrameLocks noGrp="1" noChangeAspect="1"/>
          </p:cNvGraphicFramePr>
          <p:nvPr>
            <p:ph idx="1"/>
          </p:nvPr>
        </p:nvGraphicFramePr>
        <p:xfrm>
          <a:off x="2555875" y="2365375"/>
          <a:ext cx="6048375" cy="437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22" name="文档" r:id="rId4" imgW="7386190" imgH="4722758" progId="Word.Document.8">
                  <p:embed/>
                </p:oleObj>
              </mc:Choice>
              <mc:Fallback>
                <p:oleObj name="文档" r:id="rId4" imgW="7386190" imgH="4722758" progId="Word.Document.8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2365375"/>
                        <a:ext cx="6048375" cy="4376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5988" name="AutoShape 1028"/>
          <p:cNvSpPr>
            <a:spLocks noChangeArrowheads="1"/>
          </p:cNvSpPr>
          <p:nvPr/>
        </p:nvSpPr>
        <p:spPr bwMode="auto">
          <a:xfrm>
            <a:off x="1600200" y="762000"/>
            <a:ext cx="5715000" cy="2133600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6000" b="1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sym typeface="Symbol" pitchFamily="18" charset="2"/>
              </a:rPr>
              <a:t>三、标准模型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24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 b="1">
                <a:solidFill>
                  <a:srgbClr val="FF0000"/>
                </a:solidFill>
                <a:latin typeface="Comic Sans MS" pitchFamily="66" charset="0"/>
                <a:ea typeface="方正舒体" pitchFamily="2" charset="-122"/>
              </a:rPr>
              <a:t>膨 胀 火 球</a:t>
            </a:r>
          </a:p>
        </p:txBody>
      </p:sp>
      <p:sp>
        <p:nvSpPr>
          <p:cNvPr id="428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zh-CN" sz="2400" b="1">
                <a:solidFill>
                  <a:srgbClr val="800000"/>
                </a:solidFill>
                <a:ea typeface="华文新魏" pitchFamily="2" charset="-122"/>
              </a:rPr>
              <a:t>(</a:t>
            </a:r>
            <a:r>
              <a:rPr lang="zh-CN" altLang="en-US" sz="2400" b="1">
                <a:solidFill>
                  <a:srgbClr val="800000"/>
                </a:solidFill>
                <a:ea typeface="华文新魏" pitchFamily="2" charset="-122"/>
              </a:rPr>
              <a:t>在极高辐射压的作用下，原始火球会快速膨胀到极端相对论的速度，会变成光学薄而导致非热</a:t>
            </a:r>
            <a:r>
              <a:rPr lang="zh-CN" altLang="en-US" sz="2400" b="1">
                <a:solidFill>
                  <a:srgbClr val="800000"/>
                </a:solidFill>
                <a:ea typeface="华文新魏" pitchFamily="2" charset="-122"/>
                <a:sym typeface="Symbol" pitchFamily="18" charset="2"/>
              </a:rPr>
              <a:t>射线辐射</a:t>
            </a:r>
            <a:r>
              <a:rPr lang="en-US" altLang="zh-CN" sz="2400" b="1">
                <a:solidFill>
                  <a:srgbClr val="800000"/>
                </a:solidFill>
                <a:ea typeface="华文新魏" pitchFamily="2" charset="-122"/>
              </a:rPr>
              <a:t>.)</a:t>
            </a:r>
            <a:endParaRPr lang="en-US" altLang="zh-CN" sz="3800" b="1">
              <a:solidFill>
                <a:srgbClr val="800000"/>
              </a:solidFill>
              <a:ea typeface="华文新魏" pitchFamily="2" charset="-122"/>
            </a:endParaRPr>
          </a:p>
          <a:p>
            <a:pPr algn="ctr">
              <a:buFontTx/>
              <a:buNone/>
            </a:pPr>
            <a:r>
              <a:rPr lang="en-US" altLang="zh-CN" sz="2800" b="1" i="1">
                <a:solidFill>
                  <a:srgbClr val="FF0000"/>
                </a:solidFill>
                <a:ea typeface="华文新魏" pitchFamily="2" charset="-122"/>
              </a:rPr>
              <a:t>R</a:t>
            </a:r>
            <a:r>
              <a:rPr lang="en-US" altLang="zh-CN" sz="2800" b="1" i="1" baseline="-25000">
                <a:solidFill>
                  <a:srgbClr val="FF0000"/>
                </a:solidFill>
                <a:ea typeface="华文新魏" pitchFamily="2" charset="-122"/>
              </a:rPr>
              <a:t>i</a:t>
            </a:r>
            <a:r>
              <a:rPr lang="en-US" altLang="zh-CN" sz="2800" b="1" i="1">
                <a:solidFill>
                  <a:srgbClr val="FF0000"/>
                </a:solidFill>
                <a:ea typeface="华文新魏" pitchFamily="2" charset="-122"/>
              </a:rPr>
              <a:t> ≤ cδT</a:t>
            </a:r>
            <a:r>
              <a:rPr lang="en-US" altLang="zh-CN" sz="2800" i="1">
                <a:ea typeface="华文新魏" pitchFamily="2" charset="-122"/>
              </a:rPr>
              <a:t>     </a:t>
            </a:r>
            <a:r>
              <a:rPr lang="en-US" altLang="zh-CN" sz="2800" b="1" i="1">
                <a:ea typeface="华文新魏" pitchFamily="2" charset="-122"/>
              </a:rPr>
              <a:t>                     </a:t>
            </a:r>
            <a:r>
              <a:rPr lang="zh-CN" altLang="en-US" sz="2800" b="1">
                <a:solidFill>
                  <a:srgbClr val="A50021"/>
                </a:solidFill>
                <a:ea typeface="华文新魏" pitchFamily="2" charset="-122"/>
              </a:rPr>
              <a:t>非热辐射</a:t>
            </a:r>
            <a:endParaRPr lang="zh-CN" altLang="en-US" b="1">
              <a:solidFill>
                <a:srgbClr val="A50021"/>
              </a:solidFill>
              <a:ea typeface="华文新魏" pitchFamily="2" charset="-122"/>
            </a:endParaRPr>
          </a:p>
          <a:p>
            <a:pPr algn="ctr">
              <a:buFontTx/>
              <a:buNone/>
            </a:pPr>
            <a:r>
              <a:rPr lang="zh-CN" altLang="en-US" sz="2800">
                <a:ea typeface="华文新魏" pitchFamily="2" charset="-122"/>
              </a:rPr>
              <a:t>光学</a:t>
            </a:r>
            <a:r>
              <a:rPr lang="zh-CN" altLang="en-US" sz="2800" b="1">
                <a:solidFill>
                  <a:srgbClr val="FF0000"/>
                </a:solidFill>
                <a:ea typeface="华文新魏" pitchFamily="2" charset="-122"/>
              </a:rPr>
              <a:t>厚</a:t>
            </a:r>
            <a:r>
              <a:rPr lang="zh-CN" altLang="en-US" sz="2800">
                <a:solidFill>
                  <a:srgbClr val="FF0000"/>
                </a:solidFill>
                <a:ea typeface="华文新魏" pitchFamily="2" charset="-122"/>
              </a:rPr>
              <a:t> </a:t>
            </a:r>
            <a:r>
              <a:rPr lang="zh-CN" altLang="en-US" sz="2800">
                <a:solidFill>
                  <a:srgbClr val="FF0000"/>
                </a:solidFill>
                <a:ea typeface="华文新魏" pitchFamily="2" charset="-122"/>
                <a:sym typeface="Symbol" pitchFamily="18" charset="2"/>
              </a:rPr>
              <a:t></a:t>
            </a:r>
            <a:r>
              <a:rPr lang="zh-CN" altLang="en-US" sz="2800">
                <a:ea typeface="华文新魏" pitchFamily="2" charset="-122"/>
              </a:rPr>
              <a:t>  </a:t>
            </a:r>
            <a:r>
              <a:rPr lang="zh-CN" altLang="en-US" sz="2800" b="1">
                <a:solidFill>
                  <a:srgbClr val="339933"/>
                </a:solidFill>
                <a:ea typeface="华文新魏" pitchFamily="2" charset="-122"/>
              </a:rPr>
              <a:t>解决途径</a:t>
            </a:r>
            <a:r>
              <a:rPr lang="zh-CN" altLang="en-US" sz="2800">
                <a:ea typeface="华文新魏" pitchFamily="2" charset="-122"/>
              </a:rPr>
              <a:t>  </a:t>
            </a:r>
            <a:r>
              <a:rPr lang="zh-CN" altLang="en-US" sz="2800">
                <a:solidFill>
                  <a:srgbClr val="FF0000"/>
                </a:solidFill>
                <a:ea typeface="华文新魏" pitchFamily="2" charset="-122"/>
                <a:sym typeface="Symbol" pitchFamily="18" charset="2"/>
              </a:rPr>
              <a:t></a:t>
            </a:r>
            <a:r>
              <a:rPr lang="zh-CN" altLang="en-US" sz="2800">
                <a:ea typeface="华文新魏" pitchFamily="2" charset="-122"/>
              </a:rPr>
              <a:t> 光学</a:t>
            </a:r>
            <a:r>
              <a:rPr lang="zh-CN" altLang="en-US" sz="2800" b="1">
                <a:solidFill>
                  <a:srgbClr val="A50021"/>
                </a:solidFill>
                <a:ea typeface="华文新魏" pitchFamily="2" charset="-122"/>
              </a:rPr>
              <a:t>薄</a:t>
            </a:r>
          </a:p>
          <a:p>
            <a:pPr algn="ctr">
              <a:buFontTx/>
              <a:buNone/>
            </a:pPr>
            <a:r>
              <a:rPr lang="zh-CN" altLang="en-US" sz="2600" b="1">
                <a:solidFill>
                  <a:srgbClr val="FF0000"/>
                </a:solidFill>
                <a:ea typeface="华文新魏" pitchFamily="2" charset="-122"/>
                <a:sym typeface="Wingdings" pitchFamily="2" charset="2"/>
              </a:rPr>
              <a:t></a:t>
            </a:r>
            <a:endParaRPr lang="zh-CN" altLang="en-US" sz="3800" b="1">
              <a:solidFill>
                <a:srgbClr val="FF0000"/>
              </a:solidFill>
              <a:ea typeface="华文新魏" pitchFamily="2" charset="-122"/>
            </a:endParaRPr>
          </a:p>
          <a:p>
            <a:pPr algn="ctr">
              <a:buFontTx/>
              <a:buNone/>
            </a:pPr>
            <a:r>
              <a:rPr lang="zh-CN" altLang="en-US" sz="4000" b="1" u="sng">
                <a:effectLst>
                  <a:outerShdw blurRad="38100" dist="38100" dir="2700000" algn="tl">
                    <a:srgbClr val="FFFFFF"/>
                  </a:outerShdw>
                </a:effectLst>
                <a:ea typeface="华文新魏" pitchFamily="2" charset="-122"/>
              </a:rPr>
              <a:t>极端相对论膨胀</a:t>
            </a:r>
          </a:p>
          <a:p>
            <a:pPr algn="ctr">
              <a:buFontTx/>
              <a:buNone/>
            </a:pPr>
            <a:r>
              <a:rPr lang="en-US" altLang="zh-CN" sz="4200" b="1">
                <a:solidFill>
                  <a:srgbClr val="99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华文新魏" pitchFamily="2" charset="-122"/>
              </a:rPr>
              <a:t>Lorentz factor: </a:t>
            </a:r>
            <a:r>
              <a:rPr lang="en-US" altLang="zh-CN" sz="4200" b="1" i="1">
                <a:solidFill>
                  <a:srgbClr val="99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华文新魏" pitchFamily="2" charset="-122"/>
                <a:sym typeface="Symbol" pitchFamily="18" charset="2"/>
              </a:rPr>
              <a:t> </a:t>
            </a:r>
            <a:r>
              <a:rPr lang="en-US" altLang="zh-CN" sz="4200" b="1">
                <a:solidFill>
                  <a:srgbClr val="99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华文新魏" pitchFamily="2" charset="-122"/>
              </a:rPr>
              <a:t>&gt;&gt;1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25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6354" name="Picture 2" descr="f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6355" name="Text Box 3"/>
          <p:cNvSpPr txBox="1">
            <a:spLocks noChangeArrowheads="1"/>
          </p:cNvSpPr>
          <p:nvPr/>
        </p:nvSpPr>
        <p:spPr bwMode="auto">
          <a:xfrm>
            <a:off x="2555875" y="5373688"/>
            <a:ext cx="2736850" cy="495300"/>
          </a:xfrm>
          <a:prstGeom prst="rect">
            <a:avLst/>
          </a:prstGeom>
          <a:noFill/>
          <a:ln w="38100">
            <a:solidFill>
              <a:srgbClr val="FF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solidFill>
                  <a:schemeClr val="bg1"/>
                </a:solidFill>
                <a:latin typeface="华文新魏" pitchFamily="2" charset="-122"/>
                <a:ea typeface="华文新魏" pitchFamily="2" charset="-122"/>
              </a:rPr>
              <a:t>极端相对论外流体</a:t>
            </a:r>
            <a:r>
              <a:rPr lang="en-US" altLang="zh-CN" sz="2400" b="1">
                <a:solidFill>
                  <a:schemeClr val="bg1"/>
                </a:solidFill>
                <a:latin typeface="华文新魏" pitchFamily="2" charset="-122"/>
                <a:ea typeface="华文新魏" pitchFamily="2" charset="-122"/>
              </a:rPr>
              <a:t>!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83967-C9EF-46D0-8566-3321241324A7}" type="slidenum">
              <a:rPr lang="en-US" altLang="zh-CN" smtClean="0"/>
              <a:pPr/>
              <a:t>26</a:t>
            </a:fld>
            <a:endParaRPr lang="en-US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FF0000"/>
                </a:solidFill>
                <a:latin typeface="Comic Sans MS" pitchFamily="66" charset="0"/>
                <a:ea typeface="方正舒体" pitchFamily="2" charset="-122"/>
              </a:rPr>
              <a:t>标准模型简化假设</a:t>
            </a:r>
            <a:endParaRPr lang="zh-CN" altLang="en-US" b="1">
              <a:solidFill>
                <a:srgbClr val="FF0000"/>
              </a:solidFill>
              <a:latin typeface="Tempus Sans ITC" pitchFamily="82" charset="0"/>
              <a:ea typeface="方正舒体" pitchFamily="2" charset="-122"/>
            </a:endParaRPr>
          </a:p>
        </p:txBody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35150" y="1916113"/>
            <a:ext cx="6261100" cy="411480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zh-CN" b="1">
                <a:solidFill>
                  <a:srgbClr val="CC00CC"/>
                </a:solidFill>
                <a:latin typeface="华文新魏" pitchFamily="2" charset="-122"/>
                <a:ea typeface="华文新魏" pitchFamily="2" charset="-122"/>
                <a:sym typeface="Wingdings 2" pitchFamily="18" charset="2"/>
              </a:rPr>
              <a:t></a:t>
            </a:r>
            <a:r>
              <a:rPr lang="en-US" altLang="zh-CN" b="1">
                <a:solidFill>
                  <a:srgbClr val="339933"/>
                </a:solidFill>
                <a:latin typeface="华文新魏" pitchFamily="2" charset="-122"/>
                <a:ea typeface="华文新魏" pitchFamily="2" charset="-122"/>
                <a:sym typeface="Wingdings 2" pitchFamily="18" charset="2"/>
              </a:rPr>
              <a:t> </a:t>
            </a:r>
            <a:r>
              <a:rPr lang="zh-CN" altLang="en-US" b="1">
                <a:solidFill>
                  <a:srgbClr val="339933"/>
                </a:solidFill>
                <a:latin typeface="华文新魏" pitchFamily="2" charset="-122"/>
                <a:ea typeface="华文新魏" pitchFamily="2" charset="-122"/>
              </a:rPr>
              <a:t>相对论性的运动</a:t>
            </a:r>
          </a:p>
          <a:p>
            <a:pPr>
              <a:buFont typeface="Monotype Sorts" pitchFamily="2" charset="2"/>
              <a:buNone/>
            </a:pPr>
            <a:r>
              <a:rPr lang="zh-CN" altLang="en-US" b="1">
                <a:solidFill>
                  <a:srgbClr val="CC00CC"/>
                </a:solidFill>
                <a:latin typeface="华文新魏" pitchFamily="2" charset="-122"/>
                <a:ea typeface="华文新魏" pitchFamily="2" charset="-122"/>
                <a:sym typeface="Wingdings 2" pitchFamily="18" charset="2"/>
              </a:rPr>
              <a:t></a:t>
            </a:r>
            <a:r>
              <a:rPr lang="zh-CN" altLang="en-US" b="1">
                <a:solidFill>
                  <a:srgbClr val="339933"/>
                </a:solidFill>
                <a:latin typeface="华文新魏" pitchFamily="2" charset="-122"/>
                <a:ea typeface="华文新魏" pitchFamily="2" charset="-122"/>
                <a:sym typeface="Wingdings 2" pitchFamily="18" charset="2"/>
              </a:rPr>
              <a:t> </a:t>
            </a:r>
            <a:r>
              <a:rPr lang="zh-CN" altLang="en-US" b="1">
                <a:solidFill>
                  <a:srgbClr val="CC0000"/>
                </a:solidFill>
                <a:latin typeface="华文新魏" pitchFamily="2" charset="-122"/>
                <a:ea typeface="华文新魏" pitchFamily="2" charset="-122"/>
              </a:rPr>
              <a:t>各向同性的膨胀</a:t>
            </a:r>
          </a:p>
          <a:p>
            <a:pPr>
              <a:buFont typeface="Monotype Sorts" pitchFamily="2" charset="2"/>
              <a:buNone/>
            </a:pPr>
            <a:r>
              <a:rPr lang="zh-CN" altLang="en-US" b="1">
                <a:solidFill>
                  <a:srgbClr val="CC00CC"/>
                </a:solidFill>
                <a:latin typeface="华文新魏" pitchFamily="2" charset="-122"/>
                <a:ea typeface="华文新魏" pitchFamily="2" charset="-122"/>
                <a:sym typeface="Wingdings 2" pitchFamily="18" charset="2"/>
              </a:rPr>
              <a:t></a:t>
            </a:r>
            <a:r>
              <a:rPr lang="zh-CN" altLang="en-US" b="1">
                <a:solidFill>
                  <a:srgbClr val="339933"/>
                </a:solidFill>
                <a:latin typeface="华文新魏" pitchFamily="2" charset="-122"/>
                <a:ea typeface="华文新魏" pitchFamily="2" charset="-122"/>
                <a:sym typeface="Wingdings 2" pitchFamily="18" charset="2"/>
              </a:rPr>
              <a:t> </a:t>
            </a:r>
            <a:r>
              <a:rPr lang="zh-CN" altLang="en-US" b="1">
                <a:solidFill>
                  <a:srgbClr val="339933"/>
                </a:solidFill>
                <a:latin typeface="华文新魏" pitchFamily="2" charset="-122"/>
                <a:ea typeface="华文新魏" pitchFamily="2" charset="-122"/>
              </a:rPr>
              <a:t>同步辐射</a:t>
            </a:r>
          </a:p>
          <a:p>
            <a:pPr>
              <a:buFont typeface="Monotype Sorts" pitchFamily="2" charset="2"/>
              <a:buNone/>
            </a:pPr>
            <a:r>
              <a:rPr lang="zh-CN" altLang="en-US" b="1">
                <a:solidFill>
                  <a:srgbClr val="CC00CC"/>
                </a:solidFill>
                <a:latin typeface="华文新魏" pitchFamily="2" charset="-122"/>
                <a:ea typeface="华文新魏" pitchFamily="2" charset="-122"/>
                <a:sym typeface="Wingdings 2" pitchFamily="18" charset="2"/>
              </a:rPr>
              <a:t></a:t>
            </a:r>
            <a:r>
              <a:rPr lang="zh-CN" altLang="en-US" b="1">
                <a:solidFill>
                  <a:srgbClr val="339933"/>
                </a:solidFill>
                <a:latin typeface="华文新魏" pitchFamily="2" charset="-122"/>
                <a:ea typeface="华文新魏" pitchFamily="2" charset="-122"/>
                <a:sym typeface="Wingdings 2" pitchFamily="18" charset="2"/>
              </a:rPr>
              <a:t> </a:t>
            </a:r>
            <a:r>
              <a:rPr lang="zh-CN" altLang="en-US" b="1">
                <a:solidFill>
                  <a:srgbClr val="CC0000"/>
                </a:solidFill>
                <a:latin typeface="华文新魏" pitchFamily="2" charset="-122"/>
                <a:ea typeface="华文新魏" pitchFamily="2" charset="-122"/>
              </a:rPr>
              <a:t>均匀星际介质</a:t>
            </a:r>
          </a:p>
          <a:p>
            <a:pPr lvl="1">
              <a:buFont typeface="Monotype Sorts" pitchFamily="2" charset="2"/>
              <a:buNone/>
            </a:pPr>
            <a:r>
              <a:rPr lang="zh-CN" altLang="en-US" b="1">
                <a:solidFill>
                  <a:srgbClr val="CC0000"/>
                </a:solidFill>
                <a:latin typeface="华文新魏" pitchFamily="2" charset="-122"/>
                <a:ea typeface="华文新魏" pitchFamily="2" charset="-122"/>
                <a:sym typeface="Wingdings 3" pitchFamily="18" charset="2"/>
              </a:rPr>
              <a:t>   </a:t>
            </a:r>
            <a:r>
              <a:rPr lang="zh-CN" altLang="en-US" b="1">
                <a:solidFill>
                  <a:srgbClr val="CC0000"/>
                </a:solidFill>
                <a:latin typeface="华文新魏" pitchFamily="2" charset="-122"/>
                <a:ea typeface="华文新魏" pitchFamily="2" charset="-122"/>
              </a:rPr>
              <a:t> 典型的质子数密度 </a:t>
            </a:r>
            <a:r>
              <a:rPr lang="en-US" altLang="zh-CN" b="1">
                <a:solidFill>
                  <a:srgbClr val="CC0000"/>
                </a:solidFill>
                <a:latin typeface="华文新魏" pitchFamily="2" charset="-122"/>
                <a:ea typeface="华文新魏" pitchFamily="2" charset="-122"/>
                <a:sym typeface="Math B" pitchFamily="2" charset="2"/>
              </a:rPr>
              <a:t>~ 1 </a:t>
            </a:r>
            <a:r>
              <a:rPr lang="en-US" altLang="zh-CN" b="1">
                <a:solidFill>
                  <a:srgbClr val="CC0000"/>
                </a:solidFill>
                <a:latin typeface="华文新魏" pitchFamily="2" charset="-122"/>
                <a:ea typeface="华文新魏" pitchFamily="2" charset="-122"/>
              </a:rPr>
              <a:t>cm</a:t>
            </a:r>
            <a:r>
              <a:rPr lang="en-US" altLang="zh-CN" b="1" baseline="30000">
                <a:solidFill>
                  <a:srgbClr val="CC0000"/>
                </a:solidFill>
                <a:latin typeface="华文新魏" pitchFamily="2" charset="-122"/>
                <a:ea typeface="华文新魏" pitchFamily="2" charset="-122"/>
              </a:rPr>
              <a:t>-3</a:t>
            </a:r>
            <a:endParaRPr lang="en-US" altLang="zh-CN" b="1">
              <a:solidFill>
                <a:srgbClr val="CC0000"/>
              </a:solidFill>
              <a:latin typeface="华文新魏" pitchFamily="2" charset="-122"/>
              <a:ea typeface="华文新魏" pitchFamily="2" charset="-122"/>
            </a:endParaRPr>
          </a:p>
          <a:p>
            <a:pPr>
              <a:buFont typeface="Monotype Sorts" pitchFamily="2" charset="2"/>
              <a:buNone/>
            </a:pPr>
            <a:r>
              <a:rPr lang="en-US" altLang="zh-CN" b="1">
                <a:solidFill>
                  <a:srgbClr val="CC00CC"/>
                </a:solidFill>
                <a:latin typeface="华文新魏" pitchFamily="2" charset="-122"/>
                <a:ea typeface="华文新魏" pitchFamily="2" charset="-122"/>
                <a:sym typeface="Wingdings 2" pitchFamily="18" charset="2"/>
              </a:rPr>
              <a:t></a:t>
            </a:r>
            <a:r>
              <a:rPr lang="en-US" altLang="zh-CN" b="1">
                <a:solidFill>
                  <a:srgbClr val="339933"/>
                </a:solidFill>
                <a:latin typeface="华文新魏" pitchFamily="2" charset="-122"/>
                <a:ea typeface="华文新魏" pitchFamily="2" charset="-122"/>
                <a:sym typeface="Wingdings 2" pitchFamily="18" charset="2"/>
              </a:rPr>
              <a:t> </a:t>
            </a:r>
            <a:r>
              <a:rPr lang="zh-CN" altLang="en-US" b="1">
                <a:solidFill>
                  <a:srgbClr val="339933"/>
                </a:solidFill>
                <a:latin typeface="华文新魏" pitchFamily="2" charset="-122"/>
                <a:ea typeface="华文新魏" pitchFamily="2" charset="-122"/>
              </a:rPr>
              <a:t>短暂脉冲式的能量注入</a:t>
            </a:r>
            <a:endParaRPr lang="zh-CN" altLang="en-US">
              <a:latin typeface="华文新魏" pitchFamily="2" charset="-122"/>
              <a:ea typeface="华文新魏" pitchFamily="2" charset="-122"/>
            </a:endParaRPr>
          </a:p>
        </p:txBody>
      </p:sp>
      <p:graphicFrame>
        <p:nvGraphicFramePr>
          <p:cNvPr id="432132" name="Object 4"/>
          <p:cNvGraphicFramePr>
            <a:graphicFrameLocks noChangeAspect="1"/>
          </p:cNvGraphicFramePr>
          <p:nvPr/>
        </p:nvGraphicFramePr>
        <p:xfrm>
          <a:off x="4516438" y="3322638"/>
          <a:ext cx="112712" cy="21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200" name="公式" r:id="rId3" imgW="114120" imgH="215640" progId="Equation.3">
                  <p:embed/>
                </p:oleObj>
              </mc:Choice>
              <mc:Fallback>
                <p:oleObj name="公式" r:id="rId3" imgW="114120" imgH="215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6438" y="3322638"/>
                        <a:ext cx="112712" cy="214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2133" name="Object 5"/>
          <p:cNvGraphicFramePr>
            <a:graphicFrameLocks noChangeAspect="1"/>
          </p:cNvGraphicFramePr>
          <p:nvPr/>
        </p:nvGraphicFramePr>
        <p:xfrm>
          <a:off x="3983038" y="4197350"/>
          <a:ext cx="306387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201" name="公式" r:id="rId5" imgW="139680" imgH="266400" progId="Equation.3">
                  <p:embed/>
                </p:oleObj>
              </mc:Choice>
              <mc:Fallback>
                <p:oleObj name="公式" r:id="rId5" imgW="139680" imgH="266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3038" y="4197350"/>
                        <a:ext cx="306387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27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132138" y="2060575"/>
            <a:ext cx="3808412" cy="4537075"/>
          </a:xfrm>
        </p:spPr>
        <p:txBody>
          <a:bodyPr/>
          <a:lstStyle/>
          <a:p>
            <a:pPr algn="just"/>
            <a:endParaRPr lang="en-US" altLang="zh-CN" sz="3000" b="1">
              <a:solidFill>
                <a:srgbClr val="FFFF00"/>
              </a:solidFill>
              <a:ea typeface="华文宋体" pitchFamily="2" charset="-122"/>
            </a:endParaRPr>
          </a:p>
          <a:p>
            <a:pPr algn="just"/>
            <a:r>
              <a:rPr lang="zh-CN" altLang="en-US" sz="3000" b="1">
                <a:solidFill>
                  <a:srgbClr val="FF0000"/>
                </a:solidFill>
                <a:latin typeface="华文隶书" pitchFamily="2" charset="-122"/>
                <a:ea typeface="华文隶书" pitchFamily="2" charset="-122"/>
              </a:rPr>
              <a:t>统一模型</a:t>
            </a:r>
          </a:p>
          <a:p>
            <a:pPr algn="just"/>
            <a:r>
              <a:rPr lang="zh-CN" altLang="en-US" sz="3000" b="1">
                <a:solidFill>
                  <a:srgbClr val="FF0000"/>
                </a:solidFill>
                <a:latin typeface="华文隶书" pitchFamily="2" charset="-122"/>
                <a:ea typeface="华文隶书" pitchFamily="2" charset="-122"/>
              </a:rPr>
              <a:t>环境效应</a:t>
            </a:r>
          </a:p>
          <a:p>
            <a:pPr algn="just"/>
            <a:r>
              <a:rPr lang="zh-CN" altLang="en-US" sz="3000" b="1">
                <a:solidFill>
                  <a:schemeClr val="tx2"/>
                </a:solidFill>
                <a:latin typeface="华文隶书" pitchFamily="2" charset="-122"/>
                <a:ea typeface="华文隶书" pitchFamily="2" charset="-122"/>
              </a:rPr>
              <a:t>喷流机制</a:t>
            </a:r>
          </a:p>
          <a:p>
            <a:pPr algn="just"/>
            <a:r>
              <a:rPr lang="zh-CN" altLang="en-US" sz="3000" b="1">
                <a:solidFill>
                  <a:schemeClr val="tx2"/>
                </a:solidFill>
                <a:latin typeface="华文隶书" pitchFamily="2" charset="-122"/>
                <a:ea typeface="华文隶书" pitchFamily="2" charset="-122"/>
              </a:rPr>
              <a:t>辐射机制</a:t>
            </a:r>
          </a:p>
          <a:p>
            <a:r>
              <a:rPr lang="zh-CN" altLang="en-US" sz="3000" b="1">
                <a:solidFill>
                  <a:schemeClr val="tx2"/>
                </a:solidFill>
                <a:latin typeface="华文隶书" pitchFamily="2" charset="-122"/>
                <a:ea typeface="华文隶书" pitchFamily="2" charset="-122"/>
              </a:rPr>
              <a:t>能量注入效应</a:t>
            </a:r>
            <a:r>
              <a:rPr lang="zh-CN" altLang="en-US" sz="3000" b="1">
                <a:latin typeface="华文隶书" pitchFamily="2" charset="-122"/>
                <a:ea typeface="华文隶书" pitchFamily="2" charset="-122"/>
              </a:rPr>
              <a:t> </a:t>
            </a:r>
          </a:p>
          <a:p>
            <a:endParaRPr lang="en-US" altLang="zh-CN" sz="3000" b="1">
              <a:solidFill>
                <a:srgbClr val="FF0000"/>
              </a:solidFill>
              <a:latin typeface="华文隶书" pitchFamily="2" charset="-122"/>
              <a:ea typeface="华文隶书" pitchFamily="2" charset="-122"/>
            </a:endParaRPr>
          </a:p>
        </p:txBody>
      </p:sp>
      <p:sp>
        <p:nvSpPr>
          <p:cNvPr id="510981" name="AutoShape 5"/>
          <p:cNvSpPr>
            <a:spLocks noChangeArrowheads="1"/>
          </p:cNvSpPr>
          <p:nvPr/>
        </p:nvSpPr>
        <p:spPr bwMode="auto">
          <a:xfrm>
            <a:off x="1628775" y="555625"/>
            <a:ext cx="5607050" cy="1720850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6000" b="1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sym typeface="Symbol" pitchFamily="18" charset="2"/>
              </a:rPr>
              <a:t>四、后标准效应</a:t>
            </a:r>
            <a:endParaRPr lang="zh-CN" altLang="en-US" sz="4000" b="1">
              <a:solidFill>
                <a:schemeClr val="accent2"/>
              </a:solidFill>
              <a:latin typeface="方正舒体" pitchFamily="2" charset="-122"/>
              <a:ea typeface="方正舒体" pitchFamily="2" charset="-122"/>
              <a:sym typeface="Symbol" pitchFamily="18" charset="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708D-830D-43D4-B2D4-9FC13F5A9A00}" type="slidenum">
              <a:rPr lang="en-US" altLang="zh-CN" smtClean="0"/>
              <a:pPr/>
              <a:t>28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FF66"/>
          </a:solidFill>
        </p:spPr>
        <p:txBody>
          <a:bodyPr/>
          <a:lstStyle/>
          <a:p>
            <a:r>
              <a:rPr lang="zh-CN" altLang="en-US" sz="5400" b="1">
                <a:solidFill>
                  <a:srgbClr val="FF0000"/>
                </a:solidFill>
                <a:ea typeface="方正舒体" pitchFamily="2" charset="-122"/>
              </a:rPr>
              <a:t>动力学演化统一模型</a:t>
            </a:r>
          </a:p>
        </p:txBody>
      </p:sp>
      <p:sp>
        <p:nvSpPr>
          <p:cNvPr id="3962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en-US" altLang="zh-CN" sz="3000"/>
          </a:p>
          <a:p>
            <a:r>
              <a:rPr lang="zh-CN" altLang="en-US" sz="2400" b="1">
                <a:ea typeface="华文新魏" pitchFamily="2" charset="-122"/>
              </a:rPr>
              <a:t>点划线：</a:t>
            </a:r>
          </a:p>
          <a:p>
            <a:pPr>
              <a:buFontTx/>
              <a:buNone/>
            </a:pPr>
            <a:r>
              <a:rPr lang="zh-CN" altLang="en-US" sz="2400" b="1">
                <a:ea typeface="华文新魏" pitchFamily="2" charset="-122"/>
              </a:rPr>
              <a:t>        </a:t>
            </a:r>
            <a:r>
              <a:rPr lang="zh-CN" altLang="en-US" sz="2400" b="1">
                <a:solidFill>
                  <a:srgbClr val="0000CC"/>
                </a:solidFill>
                <a:ea typeface="华文新魏" pitchFamily="2" charset="-122"/>
              </a:rPr>
              <a:t>极端相对论</a:t>
            </a:r>
          </a:p>
          <a:p>
            <a:r>
              <a:rPr lang="zh-CN" altLang="en-US" sz="2400" b="1">
                <a:ea typeface="华文新魏" pitchFamily="2" charset="-122"/>
              </a:rPr>
              <a:t>虚线：</a:t>
            </a:r>
          </a:p>
          <a:p>
            <a:pPr>
              <a:buFontTx/>
              <a:buNone/>
            </a:pPr>
            <a:r>
              <a:rPr lang="zh-CN" altLang="en-US" sz="2400" b="1">
                <a:ea typeface="华文新魏" pitchFamily="2" charset="-122"/>
              </a:rPr>
              <a:t>        </a:t>
            </a:r>
            <a:r>
              <a:rPr lang="en-US" altLang="zh-CN" sz="2400" b="1">
                <a:solidFill>
                  <a:srgbClr val="CC3300"/>
                </a:solidFill>
                <a:ea typeface="华文新魏" pitchFamily="2" charset="-122"/>
              </a:rPr>
              <a:t>Sedov</a:t>
            </a:r>
            <a:r>
              <a:rPr lang="zh-CN" altLang="en-US" sz="2400" b="1">
                <a:solidFill>
                  <a:srgbClr val="CC3300"/>
                </a:solidFill>
                <a:ea typeface="华文新魏" pitchFamily="2" charset="-122"/>
              </a:rPr>
              <a:t>极限</a:t>
            </a:r>
          </a:p>
          <a:p>
            <a:r>
              <a:rPr lang="zh-CN" altLang="en-US" sz="2400" b="1">
                <a:ea typeface="华文新魏" pitchFamily="2" charset="-122"/>
              </a:rPr>
              <a:t>实线：</a:t>
            </a:r>
          </a:p>
          <a:p>
            <a:pPr>
              <a:buFontTx/>
              <a:buNone/>
            </a:pPr>
            <a:r>
              <a:rPr lang="zh-CN" altLang="en-US" sz="2400" b="1">
                <a:ea typeface="华文新魏" pitchFamily="2" charset="-122"/>
              </a:rPr>
              <a:t>        </a:t>
            </a:r>
            <a:r>
              <a:rPr lang="zh-CN" altLang="en-US" sz="2400" b="1">
                <a:solidFill>
                  <a:srgbClr val="006600"/>
                </a:solidFill>
                <a:ea typeface="华文新魏" pitchFamily="2" charset="-122"/>
              </a:rPr>
              <a:t>统一模型</a:t>
            </a:r>
            <a:endParaRPr lang="zh-CN" altLang="en-US" sz="3000" b="1">
              <a:solidFill>
                <a:srgbClr val="006600"/>
              </a:solidFill>
              <a:ea typeface="华文新魏" pitchFamily="2" charset="-122"/>
            </a:endParaRPr>
          </a:p>
        </p:txBody>
      </p:sp>
      <p:graphicFrame>
        <p:nvGraphicFramePr>
          <p:cNvPr id="396293" name="Object 5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3048000" y="1973263"/>
          <a:ext cx="5408613" cy="418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333" name="Photo Editor 照片" r:id="rId5" imgW="15171429" imgH="11742857" progId="MSPhotoEd.3">
                  <p:embed/>
                </p:oleObj>
              </mc:Choice>
              <mc:Fallback>
                <p:oleObj name="Photo Editor 照片" r:id="rId5" imgW="15171429" imgH="11742857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973263"/>
                        <a:ext cx="5408613" cy="418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6296" name="AutoShape 8"/>
          <p:cNvSpPr>
            <a:spLocks noChangeArrowheads="1"/>
          </p:cNvSpPr>
          <p:nvPr/>
        </p:nvSpPr>
        <p:spPr bwMode="auto">
          <a:xfrm>
            <a:off x="6781800" y="4495800"/>
            <a:ext cx="533400" cy="485775"/>
          </a:xfrm>
          <a:prstGeom prst="leftArrow">
            <a:avLst>
              <a:gd name="adj1" fmla="val 35296"/>
              <a:gd name="adj2" fmla="val 68302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6297" name="AutoShape 9"/>
          <p:cNvSpPr>
            <a:spLocks noChangeArrowheads="1"/>
          </p:cNvSpPr>
          <p:nvPr/>
        </p:nvSpPr>
        <p:spPr bwMode="auto">
          <a:xfrm>
            <a:off x="4495800" y="2057400"/>
            <a:ext cx="442913" cy="485775"/>
          </a:xfrm>
          <a:prstGeom prst="rightArrow">
            <a:avLst>
              <a:gd name="adj1" fmla="val 35296"/>
              <a:gd name="adj2" fmla="val 5734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6298" name="AutoShape 10"/>
          <p:cNvSpPr>
            <a:spLocks noChangeArrowheads="1"/>
          </p:cNvSpPr>
          <p:nvPr/>
        </p:nvSpPr>
        <p:spPr bwMode="auto">
          <a:xfrm>
            <a:off x="1295400" y="4724400"/>
            <a:ext cx="1447800" cy="381000"/>
          </a:xfrm>
          <a:prstGeom prst="wedgeRoundRectCallout">
            <a:avLst>
              <a:gd name="adj1" fmla="val 248093"/>
              <a:gd name="adj2" fmla="val -484657"/>
              <a:gd name="adj3" fmla="val 16667"/>
            </a:avLst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zh-CN"/>
          </a:p>
        </p:txBody>
      </p:sp>
      <p:sp>
        <p:nvSpPr>
          <p:cNvPr id="396299" name="Text Box 11"/>
          <p:cNvSpPr txBox="1">
            <a:spLocks noChangeArrowheads="1"/>
          </p:cNvSpPr>
          <p:nvPr/>
        </p:nvSpPr>
        <p:spPr bwMode="auto">
          <a:xfrm>
            <a:off x="1333500" y="6165850"/>
            <a:ext cx="4751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/>
              <a:t>Huang, Dai &amp; Lu 1999, MNRAS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68758-F979-4239-AF3B-70D04B992C68}" type="slidenum">
              <a:rPr lang="en-US" altLang="zh-CN" smtClean="0"/>
              <a:pPr/>
              <a:t>29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6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6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6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6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6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6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296" grpId="0" animBg="1"/>
      <p:bldP spid="396297" grpId="0" animBg="1"/>
      <p:bldP spid="396298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698625" y="1981200"/>
            <a:ext cx="6545263" cy="4114800"/>
          </a:xfrm>
        </p:spPr>
        <p:txBody>
          <a:bodyPr/>
          <a:lstStyle/>
          <a:p>
            <a:endParaRPr lang="en-US" altLang="zh-CN"/>
          </a:p>
          <a:p>
            <a:endParaRPr lang="en-US" altLang="zh-CN"/>
          </a:p>
          <a:p>
            <a:endParaRPr lang="en-US" altLang="zh-CN" b="1">
              <a:solidFill>
                <a:schemeClr val="accent1"/>
              </a:solidFill>
            </a:endParaRPr>
          </a:p>
          <a:p>
            <a:r>
              <a:rPr lang="zh-CN" altLang="en-US" b="1">
                <a:solidFill>
                  <a:schemeClr val="accent1"/>
                </a:solidFill>
                <a:ea typeface="华文新魏" pitchFamily="2" charset="-122"/>
              </a:rPr>
              <a:t>据</a:t>
            </a:r>
            <a:r>
              <a:rPr lang="en-US" altLang="zh-CN" b="1">
                <a:solidFill>
                  <a:schemeClr val="accent1"/>
                </a:solidFill>
                <a:ea typeface="华文新魏" pitchFamily="2" charset="-122"/>
                <a:cs typeface="Times New Roman" pitchFamily="18" charset="0"/>
              </a:rPr>
              <a:t>γ</a:t>
            </a:r>
            <a:r>
              <a:rPr lang="zh-CN" altLang="en-US" b="1">
                <a:solidFill>
                  <a:schemeClr val="accent1"/>
                </a:solidFill>
                <a:ea typeface="华文新魏" pitchFamily="2" charset="-122"/>
              </a:rPr>
              <a:t>暴研究其环境的状态</a:t>
            </a:r>
          </a:p>
          <a:p>
            <a:r>
              <a:rPr lang="zh-CN" altLang="en-US" b="1">
                <a:solidFill>
                  <a:schemeClr val="accent1"/>
                </a:solidFill>
                <a:ea typeface="华文新魏" pitchFamily="2" charset="-122"/>
              </a:rPr>
              <a:t>据环境状态研究</a:t>
            </a:r>
            <a:r>
              <a:rPr lang="en-US" altLang="zh-CN" b="1">
                <a:solidFill>
                  <a:schemeClr val="accent1"/>
                </a:solidFill>
                <a:ea typeface="华文新魏" pitchFamily="2" charset="-122"/>
              </a:rPr>
              <a:t>γ</a:t>
            </a:r>
            <a:r>
              <a:rPr lang="zh-CN" altLang="en-US" b="1">
                <a:solidFill>
                  <a:schemeClr val="accent1"/>
                </a:solidFill>
                <a:ea typeface="华文新魏" pitchFamily="2" charset="-122"/>
              </a:rPr>
              <a:t>暴的起源</a:t>
            </a:r>
          </a:p>
        </p:txBody>
      </p:sp>
      <p:sp>
        <p:nvSpPr>
          <p:cNvPr id="444420" name="Oval 1028"/>
          <p:cNvSpPr>
            <a:spLocks noChangeArrowheads="1"/>
          </p:cNvSpPr>
          <p:nvPr/>
        </p:nvSpPr>
        <p:spPr bwMode="auto">
          <a:xfrm>
            <a:off x="1676400" y="762000"/>
            <a:ext cx="5943600" cy="19812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800" b="1">
                <a:solidFill>
                  <a:srgbClr val="FFFF00"/>
                </a:solidFill>
                <a:ea typeface="方正舒体" pitchFamily="2" charset="-122"/>
              </a:rPr>
              <a:t>环境效应的研究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30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FF66"/>
          </a:solidFill>
        </p:spPr>
        <p:txBody>
          <a:bodyPr/>
          <a:lstStyle/>
          <a:p>
            <a:r>
              <a:rPr lang="zh-CN" altLang="en-US" sz="5400" b="1">
                <a:solidFill>
                  <a:srgbClr val="FF0000"/>
                </a:solidFill>
                <a:ea typeface="方正舒体" pitchFamily="2" charset="-122"/>
              </a:rPr>
              <a:t>非均匀环境</a:t>
            </a:r>
          </a:p>
        </p:txBody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3200" b="1"/>
              <a:t>  </a:t>
            </a:r>
            <a:r>
              <a:rPr lang="en-US" altLang="zh-CN" sz="3200" b="1">
                <a:ea typeface="华文新魏" pitchFamily="2" charset="-122"/>
              </a:rPr>
              <a:t>GRB970616                                     </a:t>
            </a:r>
            <a:r>
              <a:rPr lang="en-US" altLang="zh-CN" sz="3200" b="1" i="1">
                <a:ea typeface="华文新魏" pitchFamily="2" charset="-122"/>
              </a:rPr>
              <a:t>n</a:t>
            </a:r>
            <a:r>
              <a:rPr lang="en-US" altLang="zh-CN" sz="3200" b="1">
                <a:ea typeface="华文新魏" pitchFamily="2" charset="-122"/>
              </a:rPr>
              <a:t> </a:t>
            </a:r>
            <a:r>
              <a:rPr lang="en-US" altLang="zh-CN" sz="3200" b="1">
                <a:ea typeface="华文新魏" pitchFamily="2" charset="-122"/>
                <a:cs typeface="Lucida Sans Unicode" pitchFamily="34" charset="0"/>
              </a:rPr>
              <a:t>~ </a:t>
            </a:r>
            <a:r>
              <a:rPr lang="en-US" altLang="zh-CN" sz="3200" b="1" i="1">
                <a:ea typeface="华文新魏" pitchFamily="2" charset="-122"/>
              </a:rPr>
              <a:t>r </a:t>
            </a:r>
            <a:r>
              <a:rPr lang="en-US" altLang="zh-CN" sz="3200" b="1" i="1" baseline="30000">
                <a:ea typeface="华文新魏" pitchFamily="2" charset="-122"/>
              </a:rPr>
              <a:t>-k</a:t>
            </a:r>
            <a:endParaRPr lang="en-US" altLang="zh-CN" sz="3200" b="1">
              <a:ea typeface="华文新魏" pitchFamily="2" charset="-122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zh-CN" sz="3000" b="1">
                <a:ea typeface="华文新魏" pitchFamily="2" charset="-122"/>
                <a:sym typeface="Wingdings" pitchFamily="2" charset="2"/>
              </a:rPr>
              <a:t></a:t>
            </a:r>
            <a:r>
              <a:rPr lang="en-US" altLang="zh-CN" sz="3000">
                <a:ea typeface="华文新魏" pitchFamily="2" charset="-122"/>
              </a:rPr>
              <a:t>                         </a:t>
            </a:r>
            <a:r>
              <a:rPr lang="en-US" altLang="zh-CN" sz="3000" b="1">
                <a:ea typeface="华文新魏" pitchFamily="2" charset="-122"/>
                <a:sym typeface="Wingdings" pitchFamily="2" charset="2"/>
              </a:rPr>
              <a:t></a:t>
            </a:r>
            <a:endParaRPr lang="en-US" altLang="zh-CN" sz="3000">
              <a:ea typeface="华文新魏" pitchFamily="2" charset="-122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zh-CN" sz="4800" b="1" i="1">
                <a:solidFill>
                  <a:srgbClr val="0000FF"/>
                </a:solidFill>
                <a:ea typeface="华文新魏" pitchFamily="2" charset="-122"/>
              </a:rPr>
              <a:t>n</a:t>
            </a:r>
            <a:r>
              <a:rPr lang="en-US" altLang="zh-CN" sz="4800" b="1">
                <a:solidFill>
                  <a:srgbClr val="0000FF"/>
                </a:solidFill>
                <a:ea typeface="华文新魏" pitchFamily="2" charset="-122"/>
              </a:rPr>
              <a:t> ~ </a:t>
            </a:r>
            <a:r>
              <a:rPr lang="en-US" altLang="zh-CN" sz="4800" b="1" i="1">
                <a:solidFill>
                  <a:srgbClr val="0000FF"/>
                </a:solidFill>
                <a:ea typeface="华文新魏" pitchFamily="2" charset="-122"/>
              </a:rPr>
              <a:t>r </a:t>
            </a:r>
            <a:r>
              <a:rPr lang="en-US" altLang="zh-CN" sz="4800" b="1" baseline="30000">
                <a:solidFill>
                  <a:srgbClr val="0000FF"/>
                </a:solidFill>
                <a:ea typeface="华文新魏" pitchFamily="2" charset="-122"/>
              </a:rPr>
              <a:t>-2</a:t>
            </a:r>
            <a:r>
              <a:rPr lang="en-US" altLang="zh-CN" sz="3000">
                <a:solidFill>
                  <a:srgbClr val="0000FF"/>
                </a:solidFill>
                <a:ea typeface="华文新魏" pitchFamily="2" charset="-122"/>
              </a:rPr>
              <a:t> </a:t>
            </a:r>
            <a:endParaRPr lang="en-US" altLang="zh-CN" sz="3000">
              <a:ea typeface="华文新魏" pitchFamily="2" charset="-122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zh-CN" sz="3000">
                <a:ea typeface="华文新魏" pitchFamily="2" charset="-122"/>
              </a:rPr>
              <a:t>(</a:t>
            </a:r>
            <a:r>
              <a:rPr lang="zh-CN" altLang="en-US" sz="3000" b="1">
                <a:solidFill>
                  <a:srgbClr val="CC3300"/>
                </a:solidFill>
                <a:ea typeface="华文新魏" pitchFamily="2" charset="-122"/>
              </a:rPr>
              <a:t>星风环境</a:t>
            </a:r>
            <a:r>
              <a:rPr lang="en-US" altLang="zh-CN" sz="3000">
                <a:ea typeface="华文新魏" pitchFamily="2" charset="-122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3000">
                <a:ea typeface="华文新魏" pitchFamily="2" charset="-122"/>
              </a:rPr>
              <a:t>                                 </a:t>
            </a:r>
            <a:r>
              <a:rPr lang="en-US" altLang="zh-CN" sz="3000">
                <a:solidFill>
                  <a:srgbClr val="009900"/>
                </a:solidFill>
                <a:ea typeface="华文新魏" pitchFamily="2" charset="-122"/>
              </a:rPr>
              <a:t> </a:t>
            </a:r>
            <a:r>
              <a:rPr lang="en-US" altLang="zh-CN" sz="3000" b="1">
                <a:solidFill>
                  <a:srgbClr val="006600"/>
                </a:solidFill>
                <a:ea typeface="华文新魏" pitchFamily="2" charset="-122"/>
              </a:rPr>
              <a:t>(Dai, Lu, MNRAS, 1998)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3000" b="1">
              <a:solidFill>
                <a:srgbClr val="006600"/>
              </a:solidFill>
              <a:ea typeface="华文新魏" pitchFamily="2" charset="-122"/>
            </a:endParaRPr>
          </a:p>
          <a:p>
            <a:pPr algn="just">
              <a:lnSpc>
                <a:spcPct val="90000"/>
              </a:lnSpc>
              <a:buFontTx/>
              <a:buNone/>
            </a:pPr>
            <a:r>
              <a:rPr lang="zh-CN" altLang="en-US" sz="2800" b="1">
                <a:solidFill>
                  <a:srgbClr val="CC3300"/>
                </a:solidFill>
                <a:ea typeface="华文新魏" pitchFamily="2" charset="-122"/>
              </a:rPr>
              <a:t>支持</a:t>
            </a:r>
            <a:r>
              <a:rPr lang="zh-CN" altLang="en-US" sz="2800" b="1">
                <a:solidFill>
                  <a:srgbClr val="CC3300"/>
                </a:solidFill>
                <a:ea typeface="华文新魏" pitchFamily="2" charset="-122"/>
                <a:sym typeface="Symbol" pitchFamily="18" charset="2"/>
              </a:rPr>
              <a:t>暴起源于大质量恒星塌缩的观点</a:t>
            </a:r>
            <a:r>
              <a:rPr lang="zh-CN" altLang="en-US" sz="2800" b="1">
                <a:ea typeface="华文新魏" pitchFamily="2" charset="-122"/>
                <a:sym typeface="Symbol" pitchFamily="18" charset="2"/>
              </a:rPr>
              <a:t>。</a:t>
            </a:r>
            <a:endParaRPr lang="zh-CN" altLang="en-US" sz="2800" b="1">
              <a:ea typeface="华文新魏" pitchFamily="2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 sz="3000">
                <a:solidFill>
                  <a:srgbClr val="FF00FF"/>
                </a:solidFill>
                <a:ea typeface="华文新魏" pitchFamily="2" charset="-122"/>
              </a:rPr>
              <a:t>                                </a:t>
            </a:r>
            <a:r>
              <a:rPr lang="en-US" altLang="zh-CN" sz="3000" b="1">
                <a:solidFill>
                  <a:srgbClr val="0000CC"/>
                </a:solidFill>
                <a:ea typeface="华文新魏" pitchFamily="2" charset="-122"/>
              </a:rPr>
              <a:t>(Chevaliar, Li, ApJ, 2000)</a:t>
            </a:r>
            <a:r>
              <a:rPr lang="en-US" altLang="zh-CN" sz="3000">
                <a:ea typeface="华文新魏" pitchFamily="2" charset="-122"/>
              </a:rPr>
              <a:t> 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31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FF66"/>
          </a:solidFill>
        </p:spPr>
        <p:txBody>
          <a:bodyPr/>
          <a:lstStyle/>
          <a:p>
            <a:pPr algn="l"/>
            <a:r>
              <a:rPr lang="en-US" altLang="zh-CN" sz="3200" b="1">
                <a:solidFill>
                  <a:srgbClr val="008000"/>
                </a:solidFill>
                <a:latin typeface="Comic Sans MS" pitchFamily="66" charset="0"/>
              </a:rPr>
              <a:t>   GRB990123</a:t>
            </a:r>
            <a:r>
              <a:rPr lang="zh-CN" altLang="en-US" b="1">
                <a:solidFill>
                  <a:srgbClr val="FF0000"/>
                </a:solidFill>
                <a:ea typeface="方正舒体" pitchFamily="2" charset="-122"/>
              </a:rPr>
              <a:t>光变曲线的拐折</a:t>
            </a:r>
            <a:br>
              <a:rPr lang="zh-CN" altLang="en-US" b="1">
                <a:solidFill>
                  <a:srgbClr val="FF0000"/>
                </a:solidFill>
                <a:ea typeface="方正舒体" pitchFamily="2" charset="-122"/>
              </a:rPr>
            </a:br>
            <a:r>
              <a:rPr lang="zh-CN" altLang="en-US" sz="1800" b="1">
                <a:solidFill>
                  <a:srgbClr val="FF0000"/>
                </a:solidFill>
                <a:ea typeface="方正舒体" pitchFamily="2" charset="-122"/>
              </a:rPr>
              <a:t>                                                                   </a:t>
            </a:r>
            <a:r>
              <a:rPr lang="zh-CN" altLang="en-US" sz="1800" b="1">
                <a:solidFill>
                  <a:srgbClr val="9900FF"/>
                </a:solidFill>
                <a:ea typeface="方正舒体" pitchFamily="2" charset="-122"/>
              </a:rPr>
              <a:t>（</a:t>
            </a:r>
            <a:r>
              <a:rPr lang="en-US" altLang="zh-CN" sz="1800" b="1">
                <a:solidFill>
                  <a:srgbClr val="9900FF"/>
                </a:solidFill>
                <a:ea typeface="方正舒体" pitchFamily="2" charset="-122"/>
              </a:rPr>
              <a:t>Fruchter, et al., astro-ph/9902236</a:t>
            </a:r>
            <a:r>
              <a:rPr lang="zh-CN" altLang="en-US" sz="1800" b="1">
                <a:solidFill>
                  <a:srgbClr val="9900FF"/>
                </a:solidFill>
                <a:ea typeface="方正舒体" pitchFamily="2" charset="-122"/>
              </a:rPr>
              <a:t>）</a:t>
            </a:r>
          </a:p>
        </p:txBody>
      </p:sp>
      <p:pic>
        <p:nvPicPr>
          <p:cNvPr id="37990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28875" y="1981200"/>
            <a:ext cx="4284663" cy="4114800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32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 descr="画布"/>
          <p:cNvSpPr>
            <a:spLocks noGrp="1" noChangeArrowheads="1"/>
          </p:cNvSpPr>
          <p:nvPr>
            <p:ph type="title"/>
          </p:nvPr>
        </p:nvSpPr>
        <p:spPr>
          <a:blipFill dpi="0" rotWithShape="0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algn="l"/>
            <a:r>
              <a:rPr lang="en-US" altLang="zh-CN" sz="4000" b="1">
                <a:solidFill>
                  <a:schemeClr val="accent2"/>
                </a:solidFill>
                <a:latin typeface="Comic Sans MS" pitchFamily="66" charset="0"/>
                <a:ea typeface="方正舒体" pitchFamily="2" charset="-122"/>
              </a:rPr>
              <a:t>  </a:t>
            </a:r>
            <a:endParaRPr lang="en-US" altLang="zh-CN" sz="4800" b="1">
              <a:latin typeface="Tahoma" pitchFamily="34" charset="0"/>
              <a:ea typeface="方正舒体" pitchFamily="2" charset="-122"/>
            </a:endParaRPr>
          </a:p>
        </p:txBody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61645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zh-CN" sz="2400">
              <a:ea typeface="华文新魏" pitchFamily="2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2400" b="1">
                <a:ea typeface="华文新魏" pitchFamily="2" charset="-122"/>
              </a:rPr>
              <a:t>环境密度</a:t>
            </a:r>
            <a:r>
              <a:rPr lang="en-US" altLang="zh-CN" sz="2400" b="1">
                <a:ea typeface="华文新魏" pitchFamily="2" charset="-122"/>
              </a:rPr>
              <a:t>: </a:t>
            </a:r>
            <a:r>
              <a:rPr lang="en-US" altLang="zh-CN" sz="2400" b="1">
                <a:solidFill>
                  <a:schemeClr val="accent2"/>
                </a:solidFill>
                <a:ea typeface="华文新魏" pitchFamily="2" charset="-122"/>
              </a:rPr>
              <a:t>n </a:t>
            </a:r>
            <a:r>
              <a:rPr lang="en-US" altLang="zh-CN" sz="2400" b="1">
                <a:solidFill>
                  <a:schemeClr val="accent2"/>
                </a:solidFill>
                <a:ea typeface="华文新魏" pitchFamily="2" charset="-122"/>
                <a:cs typeface="Times New Roman" pitchFamily="18" charset="0"/>
                <a:sym typeface="Symbol" pitchFamily="18" charset="2"/>
              </a:rPr>
              <a:t>~ 10</a:t>
            </a:r>
            <a:r>
              <a:rPr lang="en-US" altLang="zh-CN" sz="2400" b="1" baseline="30000">
                <a:solidFill>
                  <a:schemeClr val="accent2"/>
                </a:solidFill>
                <a:ea typeface="华文新魏" pitchFamily="2" charset="-122"/>
                <a:cs typeface="Times New Roman" pitchFamily="18" charset="0"/>
                <a:sym typeface="Symbol" pitchFamily="18" charset="2"/>
              </a:rPr>
              <a:t>1</a:t>
            </a:r>
            <a:r>
              <a:rPr lang="en-US" altLang="zh-CN" sz="2400" b="1">
                <a:solidFill>
                  <a:schemeClr val="accent2"/>
                </a:solidFill>
                <a:ea typeface="华文新魏" pitchFamily="2" charset="-122"/>
                <a:cs typeface="Times New Roman" pitchFamily="18" charset="0"/>
                <a:sym typeface="Symbol" pitchFamily="18" charset="2"/>
              </a:rPr>
              <a:t> – 10</a:t>
            </a:r>
            <a:r>
              <a:rPr lang="en-US" altLang="zh-CN" sz="2400" b="1" baseline="30000">
                <a:solidFill>
                  <a:schemeClr val="accent2"/>
                </a:solidFill>
                <a:ea typeface="华文新魏" pitchFamily="2" charset="-122"/>
                <a:cs typeface="Times New Roman" pitchFamily="18" charset="0"/>
                <a:sym typeface="Symbol" pitchFamily="18" charset="2"/>
              </a:rPr>
              <a:t>6</a:t>
            </a:r>
            <a:r>
              <a:rPr lang="en-US" altLang="zh-CN" sz="2400" b="1">
                <a:solidFill>
                  <a:schemeClr val="accent2"/>
                </a:solidFill>
                <a:ea typeface="华文新魏" pitchFamily="2" charset="-122"/>
                <a:cs typeface="Times New Roman" pitchFamily="18" charset="0"/>
                <a:sym typeface="Symbol" pitchFamily="18" charset="2"/>
              </a:rPr>
              <a:t> cm</a:t>
            </a:r>
            <a:r>
              <a:rPr lang="en-US" altLang="zh-CN" sz="2400" b="1" baseline="30000">
                <a:solidFill>
                  <a:schemeClr val="accent2"/>
                </a:solidFill>
                <a:ea typeface="华文新魏" pitchFamily="2" charset="-122"/>
                <a:cs typeface="Times New Roman" pitchFamily="18" charset="0"/>
                <a:sym typeface="Symbol" pitchFamily="18" charset="2"/>
              </a:rPr>
              <a:t>-3</a:t>
            </a:r>
            <a:r>
              <a:rPr lang="en-US" altLang="zh-CN" sz="2400" b="1">
                <a:ea typeface="华文新魏" pitchFamily="2" charset="-122"/>
                <a:cs typeface="Times New Roman" pitchFamily="18" charset="0"/>
                <a:sym typeface="Symbol" pitchFamily="18" charset="2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US" altLang="zh-CN" sz="2400" b="1">
                <a:ea typeface="华文新魏" pitchFamily="2" charset="-122"/>
                <a:cs typeface="Times New Roman" pitchFamily="18" charset="0"/>
                <a:sym typeface="Symbol" pitchFamily="18" charset="2"/>
              </a:rPr>
              <a:t>t</a:t>
            </a:r>
            <a:r>
              <a:rPr lang="en-US" altLang="zh-CN" sz="2400" b="1" baseline="-25000">
                <a:ea typeface="华文新魏" pitchFamily="2" charset="-122"/>
                <a:cs typeface="Times New Roman" pitchFamily="18" charset="0"/>
                <a:sym typeface="Symbol" pitchFamily="18" charset="2"/>
              </a:rPr>
              <a:t>nr</a:t>
            </a:r>
            <a:r>
              <a:rPr lang="zh-CN" altLang="en-US" sz="2400" b="1">
                <a:ea typeface="华文新魏" pitchFamily="2" charset="-122"/>
                <a:sym typeface="Symbol" pitchFamily="18" charset="2"/>
              </a:rPr>
              <a:t>：相对论性火球（或中度喷流）开始转变为非相对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sz="2400" b="1">
                <a:ea typeface="华文新魏" pitchFamily="2" charset="-122"/>
                <a:sym typeface="Symbol" pitchFamily="18" charset="2"/>
              </a:rPr>
              <a:t>    论的时间：  </a:t>
            </a:r>
            <a:r>
              <a:rPr lang="en-US" altLang="zh-CN" sz="2400" b="1">
                <a:solidFill>
                  <a:schemeClr val="accent2"/>
                </a:solidFill>
                <a:ea typeface="华文新魏" pitchFamily="2" charset="-122"/>
                <a:sym typeface="Symbol" pitchFamily="18" charset="2"/>
              </a:rPr>
              <a:t>t</a:t>
            </a:r>
            <a:r>
              <a:rPr lang="en-US" altLang="zh-CN" sz="2400" b="1" baseline="-25000">
                <a:solidFill>
                  <a:schemeClr val="accent2"/>
                </a:solidFill>
                <a:ea typeface="华文新魏" pitchFamily="2" charset="-122"/>
                <a:sym typeface="Symbol" pitchFamily="18" charset="2"/>
              </a:rPr>
              <a:t>nr</a:t>
            </a:r>
            <a:r>
              <a:rPr lang="en-US" altLang="zh-CN" sz="2400" b="1">
                <a:solidFill>
                  <a:schemeClr val="accent2"/>
                </a:solidFill>
                <a:ea typeface="华文新魏" pitchFamily="2" charset="-122"/>
                <a:sym typeface="Symbol" pitchFamily="18" charset="2"/>
              </a:rPr>
              <a:t> ~ </a:t>
            </a:r>
            <a:r>
              <a:rPr lang="zh-CN" altLang="en-US" sz="2400" b="1">
                <a:solidFill>
                  <a:schemeClr val="accent2"/>
                </a:solidFill>
                <a:ea typeface="华文新魏" pitchFamily="2" charset="-122"/>
                <a:sym typeface="Symbol" pitchFamily="18" charset="2"/>
              </a:rPr>
              <a:t>（若干天）</a:t>
            </a:r>
            <a:r>
              <a:rPr lang="en-US" altLang="zh-CN" sz="2400" b="1">
                <a:solidFill>
                  <a:schemeClr val="accent2"/>
                </a:solidFill>
                <a:ea typeface="华文新魏" pitchFamily="2" charset="-122"/>
                <a:sym typeface="Symbol" pitchFamily="18" charset="2"/>
              </a:rPr>
              <a:t>× (n/10</a:t>
            </a:r>
            <a:r>
              <a:rPr lang="en-US" altLang="zh-CN" sz="2400" b="1" baseline="30000">
                <a:solidFill>
                  <a:schemeClr val="accent2"/>
                </a:solidFill>
                <a:ea typeface="华文新魏" pitchFamily="2" charset="-122"/>
                <a:sym typeface="Symbol" pitchFamily="18" charset="2"/>
              </a:rPr>
              <a:t>4</a:t>
            </a:r>
            <a:r>
              <a:rPr lang="en-US" altLang="zh-CN" sz="2400" b="1">
                <a:solidFill>
                  <a:schemeClr val="accent2"/>
                </a:solidFill>
                <a:ea typeface="华文新魏" pitchFamily="2" charset="-122"/>
                <a:sym typeface="Symbol" pitchFamily="18" charset="2"/>
              </a:rPr>
              <a:t> cm</a:t>
            </a:r>
            <a:r>
              <a:rPr lang="en-US" altLang="zh-CN" sz="2400" b="1" baseline="30000">
                <a:solidFill>
                  <a:schemeClr val="accent2"/>
                </a:solidFill>
                <a:ea typeface="华文新魏" pitchFamily="2" charset="-122"/>
                <a:sym typeface="Symbol" pitchFamily="18" charset="2"/>
              </a:rPr>
              <a:t>-3</a:t>
            </a:r>
            <a:r>
              <a:rPr lang="en-US" altLang="zh-CN" sz="2400" b="1">
                <a:solidFill>
                  <a:schemeClr val="accent2"/>
                </a:solidFill>
                <a:ea typeface="华文新魏" pitchFamily="2" charset="-122"/>
                <a:sym typeface="Symbol" pitchFamily="18" charset="2"/>
              </a:rPr>
              <a:t>)</a:t>
            </a:r>
            <a:r>
              <a:rPr lang="en-US" altLang="zh-CN" sz="2400" b="1" baseline="30000">
                <a:solidFill>
                  <a:schemeClr val="accent2"/>
                </a:solidFill>
                <a:ea typeface="华文新魏" pitchFamily="2" charset="-122"/>
                <a:sym typeface="Symbol" pitchFamily="18" charset="2"/>
              </a:rPr>
              <a:t>-1/3</a:t>
            </a:r>
            <a:r>
              <a:rPr lang="en-US" altLang="zh-CN" sz="2400" b="1">
                <a:ea typeface="华文新魏" pitchFamily="2" charset="-122"/>
                <a:sym typeface="Symbol" pitchFamily="18" charset="2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zh-CN" altLang="en-US" sz="2400" b="1">
                <a:ea typeface="华文新魏" pitchFamily="2" charset="-122"/>
                <a:sym typeface="Symbol" pitchFamily="18" charset="2"/>
              </a:rPr>
              <a:t>时间指数 </a:t>
            </a:r>
            <a:r>
              <a:rPr lang="en-US" altLang="zh-CN" sz="2400" b="1">
                <a:ea typeface="华文新魏" pitchFamily="2" charset="-122"/>
                <a:sym typeface="Symbol" pitchFamily="18" charset="2"/>
              </a:rPr>
              <a:t>: F</a:t>
            </a:r>
            <a:r>
              <a:rPr lang="en-US" altLang="zh-CN" sz="2400" b="1" baseline="-25000">
                <a:ea typeface="华文新魏" pitchFamily="2" charset="-122"/>
                <a:sym typeface="Symbol" pitchFamily="18" charset="2"/>
              </a:rPr>
              <a:t></a:t>
            </a:r>
            <a:r>
              <a:rPr lang="en-US" altLang="zh-CN" sz="2400" b="1">
                <a:ea typeface="华文新魏" pitchFamily="2" charset="-122"/>
                <a:sym typeface="Symbol" pitchFamily="18" charset="2"/>
              </a:rPr>
              <a:t>  t</a:t>
            </a:r>
            <a:r>
              <a:rPr lang="en-US" altLang="zh-CN" sz="2400" b="1" baseline="30000">
                <a:ea typeface="华文新魏" pitchFamily="2" charset="-122"/>
                <a:sym typeface="Symbol" pitchFamily="18" charset="2"/>
              </a:rPr>
              <a:t>-</a:t>
            </a:r>
            <a:endParaRPr lang="en-US" altLang="zh-CN" sz="2400" b="1">
              <a:ea typeface="华文新魏" pitchFamily="2" charset="-122"/>
              <a:sym typeface="Symbol" pitchFamily="18" charset="2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>
                <a:ea typeface="华文新魏" pitchFamily="2" charset="-122"/>
                <a:sym typeface="Symbol" pitchFamily="18" charset="2"/>
              </a:rPr>
              <a:t>    </a:t>
            </a:r>
            <a:r>
              <a:rPr lang="zh-CN" altLang="en-US" sz="2400" b="1">
                <a:ea typeface="华文新魏" pitchFamily="2" charset="-122"/>
                <a:sym typeface="Symbol" pitchFamily="18" charset="2"/>
              </a:rPr>
              <a:t>相对论阶段</a:t>
            </a:r>
            <a:r>
              <a:rPr lang="en-US" altLang="zh-CN" sz="2400" b="1">
                <a:ea typeface="华文新魏" pitchFamily="2" charset="-122"/>
                <a:sym typeface="Symbol" pitchFamily="18" charset="2"/>
              </a:rPr>
              <a:t>(</a:t>
            </a:r>
            <a:r>
              <a:rPr lang="zh-CN" altLang="en-US" sz="2400" b="1">
                <a:ea typeface="华文新魏" pitchFamily="2" charset="-122"/>
                <a:sym typeface="Symbol" pitchFamily="18" charset="2"/>
              </a:rPr>
              <a:t>早期</a:t>
            </a:r>
            <a:r>
              <a:rPr lang="en-US" altLang="zh-CN" sz="2400" b="1">
                <a:ea typeface="华文新魏" pitchFamily="2" charset="-122"/>
                <a:sym typeface="Symbol" pitchFamily="18" charset="2"/>
              </a:rPr>
              <a:t>):       </a:t>
            </a:r>
            <a:r>
              <a:rPr lang="en-US" altLang="zh-CN" sz="2400" b="1">
                <a:solidFill>
                  <a:srgbClr val="FF0000"/>
                </a:solidFill>
                <a:ea typeface="华文新魏" pitchFamily="2" charset="-122"/>
                <a:sym typeface="Symbol" pitchFamily="18" charset="2"/>
              </a:rPr>
              <a:t></a:t>
            </a:r>
            <a:r>
              <a:rPr lang="en-US" altLang="zh-CN" sz="2400" b="1" baseline="-25000">
                <a:solidFill>
                  <a:srgbClr val="FF0000"/>
                </a:solidFill>
                <a:ea typeface="华文新魏" pitchFamily="2" charset="-122"/>
                <a:sym typeface="Symbol" pitchFamily="18" charset="2"/>
              </a:rPr>
              <a:t>1</a:t>
            </a:r>
            <a:r>
              <a:rPr lang="en-US" altLang="zh-CN" sz="2400" b="1">
                <a:solidFill>
                  <a:srgbClr val="FF0000"/>
                </a:solidFill>
                <a:ea typeface="华文新魏" pitchFamily="2" charset="-122"/>
                <a:sym typeface="Symbol" pitchFamily="18" charset="2"/>
              </a:rPr>
              <a:t> = 3(p-1)/4</a:t>
            </a:r>
            <a:r>
              <a:rPr lang="en-US" altLang="zh-CN" sz="2400" b="1">
                <a:ea typeface="华文新魏" pitchFamily="2" charset="-122"/>
                <a:sym typeface="Symbol" pitchFamily="18" charset="2"/>
              </a:rPr>
              <a:t>                    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>
                <a:ea typeface="华文新魏" pitchFamily="2" charset="-122"/>
                <a:sym typeface="Symbol" pitchFamily="18" charset="2"/>
              </a:rPr>
              <a:t>    </a:t>
            </a:r>
            <a:r>
              <a:rPr lang="zh-CN" altLang="en-US" sz="2400" b="1">
                <a:ea typeface="华文新魏" pitchFamily="2" charset="-122"/>
                <a:sym typeface="Symbol" pitchFamily="18" charset="2"/>
              </a:rPr>
              <a:t>非相对论阶段</a:t>
            </a:r>
            <a:r>
              <a:rPr lang="en-US" altLang="zh-CN" sz="2400" b="1">
                <a:ea typeface="华文新魏" pitchFamily="2" charset="-122"/>
                <a:sym typeface="Symbol" pitchFamily="18" charset="2"/>
              </a:rPr>
              <a:t>(</a:t>
            </a:r>
            <a:r>
              <a:rPr lang="zh-CN" altLang="en-US" sz="2400" b="1">
                <a:ea typeface="华文新魏" pitchFamily="2" charset="-122"/>
                <a:sym typeface="Symbol" pitchFamily="18" charset="2"/>
              </a:rPr>
              <a:t>晚期</a:t>
            </a:r>
            <a:r>
              <a:rPr lang="en-US" altLang="zh-CN" sz="2400" b="1">
                <a:ea typeface="华文新魏" pitchFamily="2" charset="-122"/>
                <a:sym typeface="Symbol" pitchFamily="18" charset="2"/>
              </a:rPr>
              <a:t>):    </a:t>
            </a:r>
            <a:r>
              <a:rPr lang="en-US" altLang="zh-CN" sz="2400" b="1">
                <a:solidFill>
                  <a:srgbClr val="FF0000"/>
                </a:solidFill>
                <a:ea typeface="华文新魏" pitchFamily="2" charset="-122"/>
                <a:sym typeface="Symbol" pitchFamily="18" charset="2"/>
              </a:rPr>
              <a:t></a:t>
            </a:r>
            <a:r>
              <a:rPr lang="en-US" altLang="zh-CN" sz="2400" b="1" baseline="-18000">
                <a:solidFill>
                  <a:srgbClr val="FF0000"/>
                </a:solidFill>
                <a:ea typeface="华文新魏" pitchFamily="2" charset="-122"/>
                <a:sym typeface="Symbol" pitchFamily="18" charset="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ea typeface="华文新魏" pitchFamily="2" charset="-122"/>
                <a:sym typeface="Symbol" pitchFamily="18" charset="2"/>
              </a:rPr>
              <a:t> = (15p-21)/10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ea typeface="华文新魏" pitchFamily="2" charset="-122"/>
                <a:sym typeface="Symbol" pitchFamily="18" charset="2"/>
              </a:rPr>
              <a:t>            </a:t>
            </a:r>
            <a:r>
              <a:rPr lang="en-US" altLang="zh-CN" sz="2400" b="1">
                <a:ea typeface="华文新魏" pitchFamily="2" charset="-122"/>
                <a:sym typeface="Symbol" pitchFamily="18" charset="2"/>
              </a:rPr>
              <a:t> </a:t>
            </a:r>
            <a:r>
              <a:rPr lang="en-US" altLang="zh-CN" sz="2400" b="1">
                <a:solidFill>
                  <a:srgbClr val="FF0000"/>
                </a:solidFill>
                <a:ea typeface="华文新魏" pitchFamily="2" charset="-122"/>
                <a:sym typeface="Symbol" pitchFamily="18" charset="2"/>
              </a:rPr>
              <a:t></a:t>
            </a:r>
            <a:r>
              <a:rPr lang="en-US" altLang="zh-CN" sz="2400" b="1" baseline="-25000">
                <a:solidFill>
                  <a:srgbClr val="FF0000"/>
                </a:solidFill>
                <a:ea typeface="华文新魏" pitchFamily="2" charset="-122"/>
                <a:sym typeface="Symbol" pitchFamily="18" charset="2"/>
              </a:rPr>
              <a:t>1 </a:t>
            </a:r>
            <a:r>
              <a:rPr lang="en-US" altLang="zh-CN" sz="2400" b="1">
                <a:solidFill>
                  <a:srgbClr val="FF0000"/>
                </a:solidFill>
                <a:ea typeface="华文新魏" pitchFamily="2" charset="-122"/>
                <a:sym typeface="Symbol" pitchFamily="18" charset="2"/>
              </a:rPr>
              <a:t>- </a:t>
            </a:r>
            <a:r>
              <a:rPr lang="en-US" altLang="zh-CN" sz="2400" b="1" baseline="-25000">
                <a:solidFill>
                  <a:srgbClr val="FF0000"/>
                </a:solidFill>
                <a:ea typeface="华文新魏" pitchFamily="2" charset="-122"/>
                <a:sym typeface="Symbol" pitchFamily="18" charset="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ea typeface="华文新魏" pitchFamily="2" charset="-122"/>
                <a:sym typeface="Symbol" pitchFamily="18" charset="2"/>
              </a:rPr>
              <a:t> = -3(5p-9)/20 &lt; 0 </a:t>
            </a:r>
            <a:r>
              <a:rPr lang="en-US" altLang="zh-CN" sz="2400" b="1">
                <a:ea typeface="华文新魏" pitchFamily="2" charset="-122"/>
                <a:sym typeface="Symbol" pitchFamily="18" charset="2"/>
              </a:rPr>
              <a:t>(</a:t>
            </a:r>
            <a:r>
              <a:rPr lang="zh-CN" altLang="en-US" sz="2400" b="1">
                <a:ea typeface="华文新魏" pitchFamily="2" charset="-122"/>
                <a:sym typeface="Symbol" pitchFamily="18" charset="2"/>
              </a:rPr>
              <a:t>当 </a:t>
            </a:r>
            <a:r>
              <a:rPr lang="en-US" altLang="zh-CN" sz="2400" b="1">
                <a:ea typeface="华文新魏" pitchFamily="2" charset="-122"/>
                <a:sym typeface="Symbol" pitchFamily="18" charset="2"/>
              </a:rPr>
              <a:t>p &gt; 1.8)</a:t>
            </a:r>
            <a:r>
              <a:rPr lang="en-US" altLang="zh-CN" sz="2400" b="1">
                <a:solidFill>
                  <a:srgbClr val="FF0000"/>
                </a:solidFill>
                <a:ea typeface="华文新魏" pitchFamily="2" charset="-122"/>
                <a:sym typeface="Symbol" pitchFamily="18" charset="2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zh-CN" altLang="en-US" sz="2400" b="1">
                <a:solidFill>
                  <a:schemeClr val="accent2"/>
                </a:solidFill>
                <a:ea typeface="华文新魏" pitchFamily="2" charset="-122"/>
                <a:sym typeface="Symbol" pitchFamily="18" charset="2"/>
              </a:rPr>
              <a:t>结论</a:t>
            </a:r>
            <a:r>
              <a:rPr lang="en-US" altLang="zh-CN" sz="2400" b="1">
                <a:solidFill>
                  <a:schemeClr val="accent2"/>
                </a:solidFill>
                <a:ea typeface="华文新魏" pitchFamily="2" charset="-122"/>
                <a:sym typeface="Symbol" pitchFamily="18" charset="2"/>
              </a:rPr>
              <a:t>:</a:t>
            </a:r>
            <a:r>
              <a:rPr lang="en-US" altLang="zh-CN" sz="2400" b="1">
                <a:ea typeface="华文新魏" pitchFamily="2" charset="-122"/>
                <a:sym typeface="Symbol" pitchFamily="18" charset="2"/>
              </a:rPr>
              <a:t> </a:t>
            </a:r>
            <a:r>
              <a:rPr lang="zh-CN" altLang="en-US" sz="3200" b="1">
                <a:solidFill>
                  <a:srgbClr val="008000"/>
                </a:solidFill>
                <a:ea typeface="华文新魏" pitchFamily="2" charset="-122"/>
                <a:sym typeface="Symbol" pitchFamily="18" charset="2"/>
              </a:rPr>
              <a:t>余辉光变曲线在</a:t>
            </a:r>
            <a:r>
              <a:rPr lang="en-US" altLang="zh-CN" sz="3200" b="1">
                <a:solidFill>
                  <a:srgbClr val="008000"/>
                </a:solidFill>
                <a:ea typeface="华文新魏" pitchFamily="2" charset="-122"/>
                <a:sym typeface="Symbol" pitchFamily="18" charset="2"/>
              </a:rPr>
              <a:t>t</a:t>
            </a:r>
            <a:r>
              <a:rPr lang="en-US" altLang="zh-CN" sz="3200" b="1" baseline="-25000">
                <a:solidFill>
                  <a:srgbClr val="008000"/>
                </a:solidFill>
                <a:ea typeface="华文新魏" pitchFamily="2" charset="-122"/>
                <a:sym typeface="Symbol" pitchFamily="18" charset="2"/>
              </a:rPr>
              <a:t>nr</a:t>
            </a:r>
            <a:r>
              <a:rPr lang="zh-CN" altLang="en-US" sz="3200" b="1">
                <a:solidFill>
                  <a:srgbClr val="008000"/>
                </a:solidFill>
                <a:ea typeface="华文新魏" pitchFamily="2" charset="-122"/>
                <a:sym typeface="Symbol" pitchFamily="18" charset="2"/>
              </a:rPr>
              <a:t>处开始变陡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zh-CN" altLang="en-US" sz="2400" b="1" baseline="-25000">
                <a:ea typeface="华文新魏" pitchFamily="2" charset="-122"/>
                <a:sym typeface="Symbol" pitchFamily="18" charset="2"/>
              </a:rPr>
              <a:t>                        </a:t>
            </a:r>
            <a:r>
              <a:rPr lang="en-US" altLang="zh-CN" sz="2400" b="1">
                <a:ea typeface="华文新魏" pitchFamily="2" charset="-122"/>
                <a:sym typeface="Symbol" pitchFamily="18" charset="2"/>
              </a:rPr>
              <a:t>(Wijers et al. 1997; Dai &amp; Lu, ApJL, 1999).</a:t>
            </a:r>
            <a:r>
              <a:rPr lang="en-US" altLang="zh-CN" sz="2400" b="1">
                <a:latin typeface="Comic Sans MS" pitchFamily="66" charset="0"/>
                <a:cs typeface="Times New Roman" pitchFamily="18" charset="0"/>
                <a:sym typeface="Symbol" pitchFamily="18" charset="2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zh-CN" sz="2400" b="1">
              <a:latin typeface="Comic Sans MS" pitchFamily="66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77860" name="AutoShape 4"/>
          <p:cNvSpPr>
            <a:spLocks noChangeArrowheads="1"/>
          </p:cNvSpPr>
          <p:nvPr/>
        </p:nvSpPr>
        <p:spPr bwMode="auto">
          <a:xfrm>
            <a:off x="1066800" y="304800"/>
            <a:ext cx="7010400" cy="1524000"/>
          </a:xfrm>
          <a:prstGeom prst="roundRect">
            <a:avLst>
              <a:gd name="adj" fmla="val 16667"/>
            </a:avLst>
          </a:prstGeom>
          <a:solidFill>
            <a:srgbClr val="CC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sz="4800" b="1">
                <a:solidFill>
                  <a:srgbClr val="FF0000"/>
                </a:solidFill>
                <a:latin typeface="Comic Sans MS" pitchFamily="66" charset="0"/>
                <a:ea typeface="方正舒体" pitchFamily="2" charset="-122"/>
              </a:rPr>
              <a:t>环境密度效应：</a:t>
            </a:r>
          </a:p>
          <a:p>
            <a:r>
              <a:rPr lang="zh-CN" altLang="en-US" sz="4000" b="1">
                <a:solidFill>
                  <a:schemeClr val="accent2"/>
                </a:solidFill>
                <a:latin typeface="Comic Sans MS" pitchFamily="66" charset="0"/>
                <a:ea typeface="方正舒体" pitchFamily="2" charset="-122"/>
              </a:rPr>
              <a:t>           余辉光变曲线拐折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33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FF66"/>
          </a:solidFill>
        </p:spPr>
        <p:txBody>
          <a:bodyPr/>
          <a:lstStyle/>
          <a:p>
            <a:r>
              <a:rPr lang="zh-CN" altLang="en-US" b="1">
                <a:solidFill>
                  <a:srgbClr val="FF0000"/>
                </a:solidFill>
                <a:ea typeface="方正舒体" pitchFamily="2" charset="-122"/>
              </a:rPr>
              <a:t>环境效应的意义</a:t>
            </a:r>
          </a:p>
        </p:txBody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3200" b="1">
              <a:solidFill>
                <a:srgbClr val="CC3300"/>
              </a:solidFill>
            </a:endParaRPr>
          </a:p>
          <a:p>
            <a:endParaRPr lang="en-US" altLang="zh-CN"/>
          </a:p>
          <a:p>
            <a:endParaRPr lang="en-US" altLang="zh-CN" sz="3200" b="1">
              <a:solidFill>
                <a:srgbClr val="FF0000"/>
              </a:solidFill>
            </a:endParaRPr>
          </a:p>
          <a:p>
            <a:endParaRPr lang="en-US" altLang="zh-CN" sz="3200" b="1">
              <a:solidFill>
                <a:srgbClr val="FF0000"/>
              </a:solidFill>
            </a:endParaRPr>
          </a:p>
          <a:p>
            <a:endParaRPr lang="en-US" altLang="zh-CN" sz="3200" b="1">
              <a:solidFill>
                <a:srgbClr val="FF0000"/>
              </a:solidFill>
            </a:endParaRPr>
          </a:p>
          <a:p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385028" name="AutoShape 4" descr="绿色大理石"/>
          <p:cNvSpPr>
            <a:spLocks noChangeArrowheads="1"/>
          </p:cNvSpPr>
          <p:nvPr/>
        </p:nvSpPr>
        <p:spPr bwMode="auto">
          <a:xfrm>
            <a:off x="1905000" y="1905000"/>
            <a:ext cx="5334000" cy="3179763"/>
          </a:xfrm>
          <a:prstGeom prst="downArrowCallout">
            <a:avLst>
              <a:gd name="adj1" fmla="val 12907"/>
              <a:gd name="adj2" fmla="val 27492"/>
              <a:gd name="adj3" fmla="val 13819"/>
              <a:gd name="adj4" fmla="val 79514"/>
            </a:avLst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spcBef>
                <a:spcPct val="20000"/>
              </a:spcBef>
              <a:buFontTx/>
              <a:buChar char="•"/>
            </a:pPr>
            <a:r>
              <a:rPr lang="zh-CN" altLang="en-US" sz="2800" b="1">
                <a:solidFill>
                  <a:srgbClr val="FFFF00"/>
                </a:solidFill>
                <a:ea typeface="华文新魏" pitchFamily="2" charset="-122"/>
              </a:rPr>
              <a:t>环境效应之一：星风效应</a:t>
            </a:r>
          </a:p>
          <a:p>
            <a:pPr algn="ctr" eaLnBrk="1" hangingPunct="1">
              <a:spcBef>
                <a:spcPct val="20000"/>
              </a:spcBef>
            </a:pPr>
            <a:r>
              <a:rPr lang="zh-CN" altLang="en-US" sz="2800" b="1">
                <a:solidFill>
                  <a:srgbClr val="FFFF00"/>
                </a:solidFill>
                <a:ea typeface="华文新魏" pitchFamily="2" charset="-122"/>
              </a:rPr>
              <a:t>星风为</a:t>
            </a:r>
            <a:r>
              <a:rPr lang="zh-CN" altLang="en-US" sz="2800" b="1">
                <a:solidFill>
                  <a:srgbClr val="FFFF00"/>
                </a:solidFill>
                <a:ea typeface="华文新魏" pitchFamily="2" charset="-122"/>
                <a:sym typeface="Symbol" pitchFamily="18" charset="2"/>
              </a:rPr>
              <a:t></a:t>
            </a:r>
            <a:r>
              <a:rPr lang="zh-CN" altLang="en-US" sz="2800" b="1">
                <a:solidFill>
                  <a:srgbClr val="FFFF00"/>
                </a:solidFill>
                <a:ea typeface="华文新魏" pitchFamily="2" charset="-122"/>
              </a:rPr>
              <a:t>暴前身星所提供的环境</a:t>
            </a:r>
          </a:p>
          <a:p>
            <a:pPr algn="ctr" eaLnBrk="1" hangingPunct="1">
              <a:spcBef>
                <a:spcPct val="20000"/>
              </a:spcBef>
              <a:buFontTx/>
              <a:buChar char="•"/>
            </a:pPr>
            <a:r>
              <a:rPr lang="zh-CN" altLang="en-US" sz="2800" b="1">
                <a:solidFill>
                  <a:srgbClr val="00FFFF"/>
                </a:solidFill>
                <a:ea typeface="华文新魏" pitchFamily="2" charset="-122"/>
              </a:rPr>
              <a:t>环境效应之二：密度效应</a:t>
            </a:r>
          </a:p>
          <a:p>
            <a:pPr algn="ctr" eaLnBrk="1" hangingPunct="1">
              <a:spcBef>
                <a:spcPct val="20000"/>
              </a:spcBef>
            </a:pPr>
            <a:r>
              <a:rPr lang="zh-CN" altLang="en-US" sz="2800" b="1">
                <a:solidFill>
                  <a:srgbClr val="00FFFF"/>
                </a:solidFill>
                <a:ea typeface="华文新魏" pitchFamily="2" charset="-122"/>
              </a:rPr>
              <a:t> 致密环境很可能是分子云</a:t>
            </a:r>
          </a:p>
          <a:p>
            <a:pPr algn="ctr" eaLnBrk="1" hangingPunct="1">
              <a:spcBef>
                <a:spcPct val="20000"/>
              </a:spcBef>
            </a:pPr>
            <a:r>
              <a:rPr lang="zh-CN" altLang="en-US" sz="2800" b="1">
                <a:solidFill>
                  <a:srgbClr val="00FFFF"/>
                </a:solidFill>
                <a:ea typeface="华文新魏" pitchFamily="2" charset="-122"/>
                <a:sym typeface="Symbol" pitchFamily="18" charset="2"/>
              </a:rPr>
              <a:t></a:t>
            </a:r>
            <a:r>
              <a:rPr lang="zh-CN" altLang="en-US" sz="2800" b="1">
                <a:solidFill>
                  <a:srgbClr val="00FFFF"/>
                </a:solidFill>
                <a:ea typeface="华文新魏" pitchFamily="2" charset="-122"/>
              </a:rPr>
              <a:t>暴与恒星形成区成协</a:t>
            </a:r>
          </a:p>
        </p:txBody>
      </p:sp>
      <p:sp>
        <p:nvSpPr>
          <p:cNvPr id="385029" name="AutoShape 5" descr="花束"/>
          <p:cNvSpPr>
            <a:spLocks noChangeArrowheads="1"/>
          </p:cNvSpPr>
          <p:nvPr/>
        </p:nvSpPr>
        <p:spPr bwMode="auto">
          <a:xfrm>
            <a:off x="1676400" y="5105400"/>
            <a:ext cx="5715000" cy="1295400"/>
          </a:xfrm>
          <a:prstGeom prst="roundRect">
            <a:avLst>
              <a:gd name="adj" fmla="val 16667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ea typeface="华文新魏" pitchFamily="2" charset="-122"/>
              </a:rPr>
              <a:t>两种环境效应的存在均支持</a:t>
            </a:r>
          </a:p>
          <a:p>
            <a:pPr algn="ctr"/>
            <a:r>
              <a:rPr lang="zh-CN" altLang="en-US" sz="3200" b="1">
                <a:solidFill>
                  <a:srgbClr val="FF0000"/>
                </a:solidFill>
                <a:ea typeface="华文新魏" pitchFamily="2" charset="-122"/>
              </a:rPr>
              <a:t>“</a:t>
            </a:r>
            <a:r>
              <a:rPr lang="zh-CN" altLang="en-US" sz="3200" b="1">
                <a:solidFill>
                  <a:srgbClr val="FF0000"/>
                </a:solidFill>
                <a:ea typeface="华文新魏" pitchFamily="2" charset="-122"/>
                <a:sym typeface="Symbol" pitchFamily="18" charset="2"/>
              </a:rPr>
              <a:t></a:t>
            </a:r>
            <a:r>
              <a:rPr lang="zh-CN" altLang="en-US" sz="3200" b="1">
                <a:solidFill>
                  <a:srgbClr val="FF0000"/>
                </a:solidFill>
                <a:ea typeface="华文新魏" pitchFamily="2" charset="-122"/>
              </a:rPr>
              <a:t>暴起源于大质量恒星的坍缩”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34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85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5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5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28" grpId="0" animBg="1" autoUpdateAnimBg="0"/>
      <p:bldP spid="385029" grpId="0" animBg="1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765175"/>
            <a:ext cx="6408738" cy="512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90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5"/>
          <a:stretch>
            <a:fillRect/>
          </a:stretch>
        </p:blipFill>
        <p:spPr bwMode="auto">
          <a:xfrm>
            <a:off x="1495425" y="5949950"/>
            <a:ext cx="6048375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90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6165850"/>
            <a:ext cx="42672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9045" name="Text Box 5"/>
          <p:cNvSpPr txBox="1">
            <a:spLocks noChangeArrowheads="1"/>
          </p:cNvSpPr>
          <p:nvPr/>
        </p:nvSpPr>
        <p:spPr bwMode="auto">
          <a:xfrm>
            <a:off x="1835150" y="6400800"/>
            <a:ext cx="612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2400"/>
              <a:t>Hjorth, J. et al., </a:t>
            </a:r>
            <a:r>
              <a:rPr lang="en-US" altLang="zh-CN" sz="2400" i="1"/>
              <a:t>Nature</a:t>
            </a:r>
            <a:r>
              <a:rPr lang="en-US" altLang="zh-CN" sz="2400"/>
              <a:t>, </a:t>
            </a:r>
            <a:r>
              <a:rPr lang="en-US" altLang="zh-CN" sz="2400" b="1"/>
              <a:t>423</a:t>
            </a:r>
            <a:r>
              <a:rPr lang="en-US" altLang="zh-CN" sz="2400"/>
              <a:t>, (2003) 847-850</a:t>
            </a:r>
          </a:p>
        </p:txBody>
      </p:sp>
      <p:sp>
        <p:nvSpPr>
          <p:cNvPr id="599046" name="Text Box 6"/>
          <p:cNvSpPr txBox="1">
            <a:spLocks noChangeArrowheads="1"/>
          </p:cNvSpPr>
          <p:nvPr/>
        </p:nvSpPr>
        <p:spPr bwMode="auto">
          <a:xfrm>
            <a:off x="1187450" y="115888"/>
            <a:ext cx="44640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>
                <a:solidFill>
                  <a:srgbClr val="FF0000"/>
                </a:solidFill>
                <a:ea typeface="方正舒体" pitchFamily="2" charset="-122"/>
              </a:rPr>
              <a:t>GRB030329/SN2003dh</a:t>
            </a:r>
          </a:p>
        </p:txBody>
      </p:sp>
      <p:sp>
        <p:nvSpPr>
          <p:cNvPr id="599047" name="Text Box 7"/>
          <p:cNvSpPr txBox="1">
            <a:spLocks noChangeArrowheads="1"/>
          </p:cNvSpPr>
          <p:nvPr/>
        </p:nvSpPr>
        <p:spPr bwMode="auto">
          <a:xfrm>
            <a:off x="5580063" y="188913"/>
            <a:ext cx="2392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400" i="1">
                <a:ea typeface="方正舒体" pitchFamily="2" charset="-122"/>
              </a:rPr>
              <a:t>t</a:t>
            </a:r>
            <a:r>
              <a:rPr lang="en-US" altLang="zh-CN" sz="2400" baseline="-25000">
                <a:ea typeface="方正舒体" pitchFamily="2" charset="-122"/>
              </a:rPr>
              <a:t>SN</a:t>
            </a:r>
            <a:r>
              <a:rPr lang="en-US" altLang="zh-CN" sz="2400">
                <a:ea typeface="方正舒体" pitchFamily="2" charset="-122"/>
              </a:rPr>
              <a:t>-</a:t>
            </a:r>
            <a:r>
              <a:rPr lang="en-US" altLang="zh-CN" sz="2400" i="1">
                <a:ea typeface="方正舒体" pitchFamily="2" charset="-122"/>
              </a:rPr>
              <a:t>t</a:t>
            </a:r>
            <a:r>
              <a:rPr lang="en-US" altLang="zh-CN" sz="2400" baseline="-25000">
                <a:ea typeface="方正舒体" pitchFamily="2" charset="-122"/>
              </a:rPr>
              <a:t>GRB</a:t>
            </a:r>
            <a:r>
              <a:rPr lang="en-US" altLang="zh-CN" sz="2400">
                <a:ea typeface="方正舒体" pitchFamily="2" charset="-122"/>
              </a:rPr>
              <a:t>=</a:t>
            </a:r>
            <a:r>
              <a:rPr lang="en-US" altLang="zh-CN" sz="2400">
                <a:cs typeface="Times New Roman" pitchFamily="18" charset="0"/>
              </a:rPr>
              <a:t>±</a:t>
            </a:r>
            <a:r>
              <a:rPr lang="en-US" altLang="zh-CN" sz="2400">
                <a:ea typeface="方正舒体" pitchFamily="2" charset="-122"/>
              </a:rPr>
              <a:t>2days.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83967-C9EF-46D0-8566-3321241324A7}" type="slidenum">
              <a:rPr lang="en-US" altLang="zh-CN" smtClean="0"/>
              <a:pPr/>
              <a:t>35</a:t>
            </a:fld>
            <a:endParaRPr lang="en-US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9" name="AutoShape 5"/>
          <p:cNvSpPr>
            <a:spLocks noChangeArrowheads="1"/>
          </p:cNvSpPr>
          <p:nvPr/>
        </p:nvSpPr>
        <p:spPr bwMode="auto">
          <a:xfrm>
            <a:off x="2244725" y="1916113"/>
            <a:ext cx="4775200" cy="1873250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5400" b="1">
                <a:solidFill>
                  <a:srgbClr val="FF0000"/>
                </a:solidFill>
                <a:ea typeface="方正舒体" pitchFamily="2" charset="-122"/>
              </a:rPr>
              <a:t>五、能源机制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708D-830D-43D4-B2D4-9FC13F5A9A00}" type="slidenum">
              <a:rPr lang="en-US" altLang="zh-CN" smtClean="0"/>
              <a:pPr/>
              <a:t>36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zh-CN" altLang="en-US" sz="5400" b="1" dirty="0">
                <a:solidFill>
                  <a:srgbClr val="FF0000"/>
                </a:solidFill>
                <a:latin typeface="Comic Sans MS" pitchFamily="66" charset="0"/>
                <a:ea typeface="方正舒体" pitchFamily="2" charset="-122"/>
              </a:rPr>
              <a:t>能 源 模 型</a:t>
            </a:r>
          </a:p>
          <a:p>
            <a:pPr>
              <a:buFontTx/>
              <a:buNone/>
            </a:pPr>
            <a:endParaRPr lang="zh-CN" altLang="en-US" sz="1400" b="1" dirty="0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zh-CN" altLang="en-US" sz="2400" b="1" dirty="0" smtClean="0">
                <a:solidFill>
                  <a:srgbClr val="006600"/>
                </a:solidFill>
                <a:ea typeface="华文新魏" pitchFamily="2" charset="-122"/>
              </a:rPr>
              <a:t>双致密星并合</a:t>
            </a:r>
            <a:r>
              <a:rPr lang="en-US" altLang="zh-CN" sz="2400" b="1" dirty="0" smtClean="0">
                <a:solidFill>
                  <a:srgbClr val="006600"/>
                </a:solidFill>
                <a:ea typeface="华文新魏" pitchFamily="2" charset="-122"/>
              </a:rPr>
              <a:t>: </a:t>
            </a:r>
            <a:r>
              <a:rPr lang="en-US" altLang="zh-CN" sz="2400" b="1" dirty="0">
                <a:solidFill>
                  <a:srgbClr val="006600"/>
                </a:solidFill>
                <a:ea typeface="华文新魏" pitchFamily="2" charset="-122"/>
              </a:rPr>
              <a:t>NS-NS, </a:t>
            </a:r>
            <a:r>
              <a:rPr lang="en-US" altLang="zh-CN" sz="2400" b="1" dirty="0" smtClean="0">
                <a:solidFill>
                  <a:srgbClr val="006600"/>
                </a:solidFill>
                <a:ea typeface="华文新魏" pitchFamily="2" charset="-122"/>
              </a:rPr>
              <a:t>NS-BH</a:t>
            </a:r>
          </a:p>
          <a:p>
            <a:r>
              <a:rPr lang="en-US" altLang="zh-CN" sz="2000" b="1" dirty="0" smtClean="0">
                <a:ea typeface="华文新魏" pitchFamily="2" charset="-122"/>
              </a:rPr>
              <a:t>     </a:t>
            </a:r>
            <a:r>
              <a:rPr lang="en-US" altLang="zh-CN" sz="2000" b="1" dirty="0">
                <a:ea typeface="华文新魏" pitchFamily="2" charset="-122"/>
                <a:cs typeface="Lucida Sans Unicode" pitchFamily="34" charset="0"/>
              </a:rPr>
              <a:t>►</a:t>
            </a:r>
            <a:r>
              <a:rPr lang="zh-CN" altLang="en-US" sz="2000" b="1" dirty="0">
                <a:ea typeface="华文新魏" pitchFamily="2" charset="-122"/>
              </a:rPr>
              <a:t>引力辐射时标</a:t>
            </a:r>
            <a:r>
              <a:rPr lang="en-US" altLang="zh-CN" sz="2000" b="1" dirty="0">
                <a:ea typeface="华文新魏" pitchFamily="2" charset="-122"/>
              </a:rPr>
              <a:t>:   </a:t>
            </a:r>
            <a:r>
              <a:rPr lang="en-US" altLang="zh-CN" sz="2000" b="1" dirty="0">
                <a:ea typeface="华文新魏" pitchFamily="2" charset="-122"/>
                <a:sym typeface="Symbol" pitchFamily="18" charset="2"/>
              </a:rPr>
              <a:t> </a:t>
            </a:r>
            <a:r>
              <a:rPr lang="en-US" altLang="zh-CN" sz="2000" b="1" dirty="0">
                <a:ea typeface="华文新魏" pitchFamily="2" charset="-122"/>
              </a:rPr>
              <a:t>~ 10</a:t>
            </a:r>
            <a:r>
              <a:rPr lang="en-US" altLang="zh-CN" sz="2000" b="1" baseline="30000" dirty="0">
                <a:ea typeface="华文新魏" pitchFamily="2" charset="-122"/>
              </a:rPr>
              <a:t>8</a:t>
            </a:r>
            <a:r>
              <a:rPr lang="en-US" altLang="zh-CN" sz="2000" b="1" dirty="0">
                <a:ea typeface="华文新魏" pitchFamily="2" charset="-122"/>
              </a:rPr>
              <a:t> </a:t>
            </a:r>
            <a:r>
              <a:rPr lang="en-US" altLang="zh-CN" sz="2000" b="1" dirty="0" err="1">
                <a:ea typeface="华文新魏" pitchFamily="2" charset="-122"/>
              </a:rPr>
              <a:t>yr</a:t>
            </a:r>
            <a:r>
              <a:rPr lang="en-US" altLang="zh-CN" sz="2000" b="1" dirty="0">
                <a:ea typeface="华文新魏" pitchFamily="2" charset="-122"/>
              </a:rPr>
              <a:t> </a:t>
            </a:r>
            <a:endParaRPr lang="en-US" altLang="zh-CN" b="1" dirty="0">
              <a:ea typeface="华文新魏" pitchFamily="2" charset="-122"/>
            </a:endParaRPr>
          </a:p>
          <a:p>
            <a:r>
              <a:rPr lang="zh-CN" altLang="en-US" sz="2400" b="1" dirty="0">
                <a:solidFill>
                  <a:srgbClr val="006600"/>
                </a:solidFill>
                <a:ea typeface="华文新魏" pitchFamily="2" charset="-122"/>
              </a:rPr>
              <a:t>大质量恒星塌</a:t>
            </a:r>
            <a:r>
              <a:rPr lang="zh-CN" altLang="en-US" sz="2400" b="1" dirty="0" smtClean="0">
                <a:solidFill>
                  <a:srgbClr val="006600"/>
                </a:solidFill>
                <a:ea typeface="华文新魏" pitchFamily="2" charset="-122"/>
              </a:rPr>
              <a:t>缩（见图）</a:t>
            </a:r>
            <a:r>
              <a:rPr lang="en-US" altLang="zh-CN" sz="2400" b="1" dirty="0" smtClean="0">
                <a:solidFill>
                  <a:srgbClr val="006600"/>
                </a:solidFill>
                <a:ea typeface="华文新魏" pitchFamily="2" charset="-122"/>
              </a:rPr>
              <a:t>:</a:t>
            </a:r>
            <a:endParaRPr lang="en-US" altLang="zh-CN" sz="2400" b="1" dirty="0">
              <a:solidFill>
                <a:srgbClr val="006600"/>
              </a:solidFill>
              <a:ea typeface="华文新魏" pitchFamily="2" charset="-122"/>
            </a:endParaRPr>
          </a:p>
          <a:p>
            <a:pPr>
              <a:buFontTx/>
              <a:buNone/>
            </a:pPr>
            <a:r>
              <a:rPr lang="en-US" altLang="zh-CN" sz="2000" b="1" dirty="0">
                <a:ea typeface="华文新魏" pitchFamily="2" charset="-122"/>
              </a:rPr>
              <a:t>          ►</a:t>
            </a:r>
            <a:r>
              <a:rPr lang="zh-CN" altLang="en-US" sz="2000" b="1" dirty="0">
                <a:ea typeface="华文新魏" pitchFamily="2" charset="-122"/>
              </a:rPr>
              <a:t>与恒星形成区成协             ►与超新星成协</a:t>
            </a:r>
            <a:endParaRPr lang="zh-CN" altLang="en-US" sz="2000" b="1" dirty="0">
              <a:solidFill>
                <a:srgbClr val="CC00CC"/>
              </a:solidFill>
              <a:ea typeface="华文新魏" pitchFamily="2" charset="-122"/>
            </a:endParaRPr>
          </a:p>
          <a:p>
            <a:r>
              <a:rPr lang="zh-CN" altLang="en-US" sz="2000" b="1" dirty="0">
                <a:solidFill>
                  <a:srgbClr val="CC00CC"/>
                </a:solidFill>
                <a:ea typeface="华文新魏" pitchFamily="2" charset="-122"/>
              </a:rPr>
              <a:t> </a:t>
            </a:r>
            <a:r>
              <a:rPr lang="en-US" altLang="zh-CN" sz="2400" b="1" dirty="0">
                <a:solidFill>
                  <a:srgbClr val="006600"/>
                </a:solidFill>
                <a:ea typeface="华文新魏" pitchFamily="2" charset="-122"/>
              </a:rPr>
              <a:t>NS⇨SS</a:t>
            </a:r>
            <a:r>
              <a:rPr lang="zh-CN" altLang="en-US" sz="2400" b="1" dirty="0" smtClean="0">
                <a:solidFill>
                  <a:srgbClr val="006600"/>
                </a:solidFill>
                <a:ea typeface="华文新魏" pitchFamily="2" charset="-122"/>
              </a:rPr>
              <a:t>相变（见图）</a:t>
            </a:r>
            <a:endParaRPr lang="zh-CN" altLang="en-US" sz="2400" b="1" dirty="0">
              <a:solidFill>
                <a:srgbClr val="006600"/>
              </a:solidFill>
              <a:ea typeface="华文新魏" pitchFamily="2" charset="-122"/>
            </a:endParaRPr>
          </a:p>
          <a:p>
            <a:pPr>
              <a:buFontTx/>
              <a:buNone/>
            </a:pPr>
            <a:r>
              <a:rPr lang="zh-CN" altLang="en-US" sz="2000" b="1" dirty="0">
                <a:solidFill>
                  <a:schemeClr val="accent2"/>
                </a:solidFill>
                <a:ea typeface="华文新魏" pitchFamily="2" charset="-122"/>
              </a:rPr>
              <a:t>            避免重子污染的自然途径</a:t>
            </a:r>
            <a:r>
              <a:rPr lang="en-US" altLang="zh-CN" sz="2000" b="1" dirty="0">
                <a:solidFill>
                  <a:schemeClr val="accent2"/>
                </a:solidFill>
                <a:ea typeface="华文新魏" pitchFamily="2" charset="-122"/>
              </a:rPr>
              <a:t>:</a:t>
            </a:r>
            <a:r>
              <a:rPr lang="en-US" altLang="zh-CN" sz="2000" b="1" dirty="0">
                <a:ea typeface="华文新魏" pitchFamily="2" charset="-122"/>
              </a:rPr>
              <a:t> </a:t>
            </a:r>
          </a:p>
          <a:p>
            <a:pPr>
              <a:buFontTx/>
              <a:buNone/>
            </a:pPr>
            <a:r>
              <a:rPr lang="en-US" altLang="zh-CN" sz="2000" b="1" dirty="0">
                <a:ea typeface="华文新魏" pitchFamily="2" charset="-122"/>
              </a:rPr>
              <a:t>             ►</a:t>
            </a:r>
            <a:r>
              <a:rPr lang="zh-CN" altLang="en-US" sz="2000" b="1" dirty="0">
                <a:ea typeface="华文新魏" pitchFamily="2" charset="-122"/>
              </a:rPr>
              <a:t>奇异夸克星</a:t>
            </a:r>
          </a:p>
          <a:p>
            <a:pPr>
              <a:buFontTx/>
              <a:buNone/>
            </a:pPr>
            <a:r>
              <a:rPr lang="zh-CN" altLang="en-US" sz="2000" b="1" dirty="0">
                <a:ea typeface="华文新魏" pitchFamily="2" charset="-122"/>
              </a:rPr>
              <a:t>             ►快速旋转的                                </a:t>
            </a:r>
            <a:r>
              <a:rPr lang="zh-CN" altLang="en-US" sz="2000" b="1" dirty="0">
                <a:solidFill>
                  <a:srgbClr val="FF0000"/>
                </a:solidFill>
                <a:ea typeface="华文新魏" pitchFamily="2" charset="-122"/>
              </a:rPr>
              <a:t>黑洞</a:t>
            </a:r>
            <a:r>
              <a:rPr lang="zh-CN" altLang="en-US" sz="2000" b="1" dirty="0">
                <a:ea typeface="华文新魏" pitchFamily="2" charset="-122"/>
              </a:rPr>
              <a:t>       </a:t>
            </a:r>
            <a:r>
              <a:rPr lang="en-US" altLang="zh-CN" sz="2000" b="1" dirty="0">
                <a:ea typeface="华文新魏" pitchFamily="2" charset="-122"/>
              </a:rPr>
              <a:t>+         </a:t>
            </a:r>
            <a:r>
              <a:rPr lang="en-US" altLang="zh-CN" sz="2000" b="1" dirty="0">
                <a:solidFill>
                  <a:schemeClr val="hlink"/>
                </a:solidFill>
                <a:ea typeface="华文新魏" pitchFamily="2" charset="-122"/>
              </a:rPr>
              <a:t> </a:t>
            </a:r>
            <a:r>
              <a:rPr lang="zh-CN" altLang="en-US" sz="2000" b="1" dirty="0">
                <a:solidFill>
                  <a:srgbClr val="663300"/>
                </a:solidFill>
                <a:ea typeface="华文新魏" pitchFamily="2" charset="-122"/>
              </a:rPr>
              <a:t>盘</a:t>
            </a:r>
          </a:p>
          <a:p>
            <a:pPr>
              <a:buFontTx/>
              <a:buNone/>
            </a:pPr>
            <a:r>
              <a:rPr lang="zh-CN" altLang="en-US" sz="1600" b="1" dirty="0">
                <a:ea typeface="华文新魏" pitchFamily="2" charset="-122"/>
              </a:rPr>
              <a:t>                                                                     </a:t>
            </a:r>
            <a:r>
              <a:rPr lang="zh-CN" altLang="en-US" sz="1600" b="1" dirty="0" smtClean="0">
                <a:ea typeface="华文新魏" pitchFamily="2" charset="-122"/>
              </a:rPr>
              <a:t>                  </a:t>
            </a:r>
            <a:r>
              <a:rPr lang="zh-CN" altLang="en-US" sz="1600" b="1" dirty="0" smtClean="0">
                <a:ea typeface="华文新魏" pitchFamily="2" charset="-122"/>
                <a:sym typeface="Wingdings 3" pitchFamily="18" charset="2"/>
              </a:rPr>
              <a:t></a:t>
            </a:r>
            <a:r>
              <a:rPr lang="zh-CN" altLang="en-US" sz="1600" b="1" dirty="0" smtClean="0">
                <a:ea typeface="华文新魏" pitchFamily="2" charset="-122"/>
              </a:rPr>
              <a:t>                            </a:t>
            </a:r>
            <a:r>
              <a:rPr lang="zh-CN" altLang="en-US" sz="1600" b="1" dirty="0">
                <a:ea typeface="华文新魏" pitchFamily="2" charset="-122"/>
                <a:sym typeface="Wingdings 3" pitchFamily="18" charset="2"/>
              </a:rPr>
              <a:t></a:t>
            </a:r>
            <a:endParaRPr lang="zh-CN" altLang="en-US" sz="1600" b="1" dirty="0">
              <a:ea typeface="华文新魏" pitchFamily="2" charset="-122"/>
            </a:endParaRPr>
          </a:p>
          <a:p>
            <a:pPr>
              <a:buFontTx/>
              <a:buNone/>
            </a:pPr>
            <a:r>
              <a:rPr lang="zh-CN" altLang="en-US" sz="1600" b="1" dirty="0">
                <a:ea typeface="华文新魏" pitchFamily="2" charset="-122"/>
              </a:rPr>
              <a:t>                    </a:t>
            </a:r>
            <a:r>
              <a:rPr lang="zh-CN" altLang="en-US" sz="2000" b="1" dirty="0">
                <a:ea typeface="华文新魏" pitchFamily="2" charset="-122"/>
              </a:rPr>
              <a:t>最大可用能量                       </a:t>
            </a:r>
            <a:r>
              <a:rPr lang="en-US" altLang="zh-CN" sz="2000" b="1" dirty="0">
                <a:solidFill>
                  <a:srgbClr val="FF0000"/>
                </a:solidFill>
                <a:ea typeface="华文新魏" pitchFamily="2" charset="-122"/>
              </a:rPr>
              <a:t>29% </a:t>
            </a:r>
            <a:r>
              <a:rPr lang="en-US" altLang="zh-CN" sz="2000" b="1" i="1" dirty="0">
                <a:solidFill>
                  <a:srgbClr val="FF0000"/>
                </a:solidFill>
                <a:ea typeface="华文新魏" pitchFamily="2" charset="-122"/>
              </a:rPr>
              <a:t>M</a:t>
            </a:r>
            <a:r>
              <a:rPr lang="en-US" altLang="zh-CN" sz="2000" b="1" baseline="-30000" dirty="0">
                <a:solidFill>
                  <a:srgbClr val="FF0000"/>
                </a:solidFill>
                <a:ea typeface="华文新魏" pitchFamily="2" charset="-122"/>
              </a:rPr>
              <a:t>BH</a:t>
            </a:r>
            <a:r>
              <a:rPr lang="en-US" altLang="zh-CN" sz="2000" b="1" dirty="0">
                <a:solidFill>
                  <a:srgbClr val="FF0000"/>
                </a:solidFill>
                <a:ea typeface="华文新魏" pitchFamily="2" charset="-122"/>
              </a:rPr>
              <a:t>c</a:t>
            </a:r>
            <a:r>
              <a:rPr lang="en-US" altLang="zh-CN" sz="2000" b="1" baseline="30000" dirty="0">
                <a:solidFill>
                  <a:srgbClr val="FF0000"/>
                </a:solidFill>
                <a:ea typeface="华文新魏" pitchFamily="2" charset="-122"/>
              </a:rPr>
              <a:t>2</a:t>
            </a:r>
            <a:r>
              <a:rPr lang="en-US" altLang="zh-CN" sz="2000" b="1" dirty="0">
                <a:ea typeface="华文新魏" pitchFamily="2" charset="-122"/>
              </a:rPr>
              <a:t>        </a:t>
            </a:r>
            <a:r>
              <a:rPr lang="en-US" altLang="zh-CN" sz="2000" b="1" dirty="0">
                <a:solidFill>
                  <a:srgbClr val="663300"/>
                </a:solidFill>
                <a:ea typeface="华文新魏" pitchFamily="2" charset="-122"/>
              </a:rPr>
              <a:t>42% </a:t>
            </a:r>
            <a:r>
              <a:rPr lang="en-US" altLang="zh-CN" sz="2000" b="1" i="1" dirty="0">
                <a:solidFill>
                  <a:srgbClr val="663300"/>
                </a:solidFill>
                <a:ea typeface="华文新魏" pitchFamily="2" charset="-122"/>
              </a:rPr>
              <a:t>M</a:t>
            </a:r>
            <a:r>
              <a:rPr lang="en-US" altLang="zh-CN" sz="2000" b="1" baseline="-30000" dirty="0">
                <a:solidFill>
                  <a:srgbClr val="663300"/>
                </a:solidFill>
                <a:ea typeface="华文新魏" pitchFamily="2" charset="-122"/>
              </a:rPr>
              <a:t>disk</a:t>
            </a:r>
            <a:r>
              <a:rPr lang="en-US" altLang="zh-CN" sz="2000" b="1" dirty="0">
                <a:solidFill>
                  <a:srgbClr val="663300"/>
                </a:solidFill>
                <a:ea typeface="华文新魏" pitchFamily="2" charset="-122"/>
              </a:rPr>
              <a:t>c</a:t>
            </a:r>
            <a:r>
              <a:rPr lang="en-US" altLang="zh-CN" sz="2000" b="1" baseline="30000" dirty="0">
                <a:solidFill>
                  <a:srgbClr val="663300"/>
                </a:solidFill>
                <a:ea typeface="华文新魏" pitchFamily="2" charset="-122"/>
              </a:rPr>
              <a:t>2</a:t>
            </a:r>
            <a:endParaRPr lang="en-US" altLang="zh-CN" sz="2000" b="1" dirty="0">
              <a:solidFill>
                <a:srgbClr val="663300"/>
              </a:solidFill>
              <a:ea typeface="华文新魏" pitchFamily="2" charset="-122"/>
            </a:endParaRPr>
          </a:p>
          <a:p>
            <a:pPr>
              <a:buFontTx/>
              <a:buNone/>
            </a:pPr>
            <a:r>
              <a:rPr lang="en-US" altLang="zh-CN" sz="2000" b="1" dirty="0">
                <a:ea typeface="华文新魏" pitchFamily="2" charset="-122"/>
              </a:rPr>
              <a:t>        (</a:t>
            </a:r>
            <a:r>
              <a:rPr lang="zh-CN" altLang="en-US" sz="2000" b="1" dirty="0">
                <a:ea typeface="华文新魏" pitchFamily="2" charset="-122"/>
              </a:rPr>
              <a:t>通过 </a:t>
            </a:r>
            <a:r>
              <a:rPr lang="en-US" altLang="zh-CN" sz="2000" b="1" dirty="0" err="1">
                <a:solidFill>
                  <a:srgbClr val="0033CC"/>
                </a:solidFill>
                <a:ea typeface="华文新魏" pitchFamily="2" charset="-122"/>
              </a:rPr>
              <a:t>Blandford-Znajek</a:t>
            </a:r>
            <a:r>
              <a:rPr lang="en-US" altLang="zh-CN" sz="2000" b="1" dirty="0">
                <a:ea typeface="华文新魏" pitchFamily="2" charset="-122"/>
              </a:rPr>
              <a:t> </a:t>
            </a:r>
            <a:r>
              <a:rPr lang="zh-CN" altLang="en-US" sz="2000" b="1" dirty="0">
                <a:ea typeface="华文新魏" pitchFamily="2" charset="-122"/>
              </a:rPr>
              <a:t>机制</a:t>
            </a:r>
            <a:r>
              <a:rPr lang="en-US" altLang="zh-CN" sz="2000" b="1" dirty="0">
                <a:ea typeface="华文新魏" pitchFamily="2" charset="-122"/>
              </a:rPr>
              <a:t>)        </a:t>
            </a:r>
            <a:r>
              <a:rPr lang="zh-CN" altLang="en-US" sz="2000" b="1" dirty="0">
                <a:solidFill>
                  <a:srgbClr val="FF0000"/>
                </a:solidFill>
                <a:ea typeface="华文新魏" pitchFamily="2" charset="-122"/>
              </a:rPr>
              <a:t>自转能</a:t>
            </a:r>
            <a:r>
              <a:rPr lang="zh-CN" altLang="en-US" sz="2000" b="1" dirty="0">
                <a:ea typeface="华文新魏" pitchFamily="2" charset="-122"/>
              </a:rPr>
              <a:t>               </a:t>
            </a:r>
            <a:r>
              <a:rPr lang="zh-CN" altLang="en-US" sz="2000" b="1" dirty="0">
                <a:solidFill>
                  <a:srgbClr val="663300"/>
                </a:solidFill>
                <a:ea typeface="华文新魏" pitchFamily="2" charset="-122"/>
              </a:rPr>
              <a:t>结合能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B54B-E917-481D-8FF2-E567838A2AEB}" type="slidenum">
              <a:rPr lang="en-US" altLang="zh-CN" smtClean="0"/>
              <a:pPr/>
              <a:t>37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17475"/>
            <a:ext cx="7988300" cy="1008063"/>
          </a:xfrm>
        </p:spPr>
        <p:txBody>
          <a:bodyPr/>
          <a:lstStyle/>
          <a:p>
            <a:r>
              <a:rPr lang="zh-CN" altLang="en-US" sz="4800" b="1">
                <a:solidFill>
                  <a:srgbClr val="FF0000"/>
                </a:solidFill>
                <a:latin typeface="Comic Sans MS" pitchFamily="66" charset="0"/>
                <a:ea typeface="隶书" pitchFamily="49" charset="-122"/>
              </a:rPr>
              <a:t>能源：大质量恒星的塌缩</a:t>
            </a:r>
            <a:endParaRPr lang="zh-CN" altLang="en-US" sz="4800">
              <a:latin typeface="Comic Sans MS" pitchFamily="66" charset="0"/>
              <a:ea typeface="隶书" pitchFamily="49" charset="-122"/>
            </a:endParaRPr>
          </a:p>
        </p:txBody>
      </p:sp>
      <p:pic>
        <p:nvPicPr>
          <p:cNvPr id="823299" name="HETEBHsmall2.avi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2625" y="1125538"/>
            <a:ext cx="7921625" cy="5335587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38</a:t>
            </a:fld>
            <a:endParaRPr lang="en-US" altLang="zh-CN"/>
          </a:p>
        </p:txBody>
      </p:sp>
    </p:spTree>
  </p:cSld>
  <p:clrMapOvr>
    <a:masterClrMapping/>
  </p:clrMapOvr>
  <p:transition advTm="520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232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232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329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23299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33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15888"/>
            <a:ext cx="8229600" cy="725487"/>
          </a:xfrm>
        </p:spPr>
        <p:txBody>
          <a:bodyPr/>
          <a:lstStyle/>
          <a:p>
            <a:r>
              <a:rPr lang="en-US" altLang="zh-CN" sz="3800" b="1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 </a:t>
            </a:r>
            <a:r>
              <a:rPr lang="zh-CN" altLang="en-US" sz="5400" b="1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能源：</a:t>
            </a:r>
            <a:r>
              <a:rPr lang="zh-CN" altLang="en-US" sz="5400" b="1">
                <a:solidFill>
                  <a:srgbClr val="FF0000"/>
                </a:solidFill>
                <a:latin typeface="Times New Roman"/>
                <a:ea typeface="隶书" pitchFamily="49" charset="-122"/>
              </a:rPr>
              <a:t>“</a:t>
            </a:r>
            <a:r>
              <a:rPr lang="zh-CN" altLang="en-US" sz="5400" b="1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巨夸克弹</a:t>
            </a:r>
            <a:r>
              <a:rPr lang="zh-CN" altLang="en-US" sz="5400" b="1">
                <a:solidFill>
                  <a:srgbClr val="FF0000"/>
                </a:solidFill>
                <a:latin typeface="Times New Roman"/>
                <a:ea typeface="隶书" pitchFamily="49" charset="-122"/>
              </a:rPr>
              <a:t>”</a:t>
            </a:r>
            <a:endParaRPr lang="zh-CN" altLang="en-US" sz="5400" b="1">
              <a:solidFill>
                <a:srgbClr val="FF0000"/>
              </a:solidFill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9953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63713" y="5300663"/>
            <a:ext cx="6337300" cy="1511300"/>
          </a:xfrm>
        </p:spPr>
        <p:txBody>
          <a:bodyPr/>
          <a:lstStyle/>
          <a:p>
            <a:pPr marL="381000" indent="-381000" defTabSz="914400">
              <a:lnSpc>
                <a:spcPct val="80000"/>
              </a:lnSpc>
              <a:buClr>
                <a:srgbClr val="FF0000"/>
              </a:buClr>
              <a:buFont typeface="Wingdings" pitchFamily="2" charset="2"/>
              <a:buNone/>
            </a:pPr>
            <a:r>
              <a:rPr lang="en-US" altLang="zh-CN" sz="2400" b="1" dirty="0" smtClean="0"/>
              <a:t>Dai</a:t>
            </a:r>
            <a:r>
              <a:rPr lang="en-US" altLang="zh-CN" sz="2400" b="1" dirty="0"/>
              <a:t>, </a:t>
            </a:r>
            <a:r>
              <a:rPr lang="en-US" altLang="zh-CN" sz="2400" b="1" dirty="0" err="1"/>
              <a:t>Peng</a:t>
            </a:r>
            <a:r>
              <a:rPr lang="en-US" altLang="zh-CN" sz="2400" b="1" dirty="0"/>
              <a:t> &amp; Lu 1995, </a:t>
            </a:r>
            <a:r>
              <a:rPr lang="en-US" altLang="zh-CN" sz="2400" b="1" i="1" dirty="0" err="1">
                <a:solidFill>
                  <a:srgbClr val="FF0000"/>
                </a:solidFill>
              </a:rPr>
              <a:t>Astrophys</a:t>
            </a:r>
            <a:r>
              <a:rPr lang="en-US" altLang="zh-CN" sz="2400" b="1" i="1" dirty="0">
                <a:solidFill>
                  <a:srgbClr val="FF0000"/>
                </a:solidFill>
              </a:rPr>
              <a:t>. J</a:t>
            </a:r>
            <a:r>
              <a:rPr lang="en-US" altLang="zh-CN" sz="24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r>
              <a:rPr lang="en-US" altLang="zh-CN" sz="2400" b="1" dirty="0"/>
              <a:t>, </a:t>
            </a:r>
            <a:r>
              <a:rPr lang="en-US" altLang="zh-CN" sz="2400" b="1" u="sng" dirty="0"/>
              <a:t>440</a:t>
            </a:r>
            <a:r>
              <a:rPr lang="en-US" altLang="zh-CN" sz="2400" b="1" dirty="0"/>
              <a:t>, 815</a:t>
            </a:r>
          </a:p>
          <a:p>
            <a:pPr marL="381000" indent="-381000" defTabSz="914400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Cheng &amp; Dai 1996, </a:t>
            </a:r>
            <a:r>
              <a:rPr lang="en-US" altLang="zh-CN" sz="2400" b="1" i="1" dirty="0">
                <a:solidFill>
                  <a:srgbClr val="FF0000"/>
                </a:solidFill>
              </a:rPr>
              <a:t>Phys. Rev. </a:t>
            </a:r>
            <a:r>
              <a:rPr lang="en-US" altLang="zh-CN" sz="2400" b="1" i="1" dirty="0" err="1">
                <a:solidFill>
                  <a:srgbClr val="FF0000"/>
                </a:solidFill>
              </a:rPr>
              <a:t>Lett</a:t>
            </a:r>
            <a:r>
              <a:rPr lang="en-US" altLang="zh-CN" sz="2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r>
              <a:rPr lang="en-US" altLang="zh-CN" sz="2400" b="1" dirty="0"/>
              <a:t>, </a:t>
            </a:r>
            <a:r>
              <a:rPr lang="en-US" altLang="zh-CN" sz="2400" b="1" u="sng" dirty="0"/>
              <a:t>77</a:t>
            </a:r>
            <a:r>
              <a:rPr lang="en-US" altLang="zh-CN" sz="2400" b="1" dirty="0"/>
              <a:t>, 1210</a:t>
            </a:r>
          </a:p>
          <a:p>
            <a:pPr marL="381000" indent="-381000" defTabSz="914400">
              <a:lnSpc>
                <a:spcPct val="80000"/>
              </a:lnSpc>
              <a:buFontTx/>
              <a:buNone/>
            </a:pPr>
            <a:r>
              <a:rPr lang="en-US" altLang="zh-CN" sz="2400" b="1" dirty="0"/>
              <a:t>Dai &amp; Lu 1998, </a:t>
            </a:r>
            <a:r>
              <a:rPr lang="en-US" altLang="zh-CN" sz="2400" b="1" i="1" dirty="0">
                <a:solidFill>
                  <a:srgbClr val="FF0000"/>
                </a:solidFill>
              </a:rPr>
              <a:t>Phys. Rev. </a:t>
            </a:r>
            <a:r>
              <a:rPr lang="en-US" altLang="zh-CN" sz="2400" b="1" i="1" dirty="0" err="1">
                <a:solidFill>
                  <a:srgbClr val="FF0000"/>
                </a:solidFill>
              </a:rPr>
              <a:t>Lett</a:t>
            </a:r>
            <a:r>
              <a:rPr lang="en-US" altLang="zh-CN" sz="2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r>
              <a:rPr lang="en-US" altLang="zh-CN" sz="2400" b="1" dirty="0"/>
              <a:t>, </a:t>
            </a:r>
            <a:r>
              <a:rPr lang="en-US" altLang="zh-CN" sz="2400" b="1" u="sng" dirty="0"/>
              <a:t>81</a:t>
            </a:r>
            <a:r>
              <a:rPr lang="en-US" altLang="zh-CN" sz="2400" b="1" dirty="0"/>
              <a:t>, </a:t>
            </a:r>
            <a:r>
              <a:rPr lang="en-US" altLang="zh-CN" sz="2400" b="1" dirty="0" smtClean="0"/>
              <a:t>4301</a:t>
            </a:r>
          </a:p>
          <a:p>
            <a:pPr marL="381000" indent="-381000" defTabSz="914400">
              <a:lnSpc>
                <a:spcPct val="80000"/>
              </a:lnSpc>
              <a:buFontTx/>
              <a:buNone/>
            </a:pPr>
            <a:r>
              <a:rPr lang="en-US" altLang="zh-CN" sz="2400" b="1" dirty="0" smtClean="0"/>
              <a:t>Cheng, Dai, Wei &amp; Lu 1998, </a:t>
            </a:r>
            <a:r>
              <a:rPr lang="en-US" altLang="zh-CN" sz="2400" b="1" i="1" dirty="0" smtClean="0">
                <a:solidFill>
                  <a:srgbClr val="FF0000"/>
                </a:solidFill>
              </a:rPr>
              <a:t>Science</a:t>
            </a:r>
            <a:r>
              <a:rPr lang="en-US" altLang="zh-CN" sz="2400" b="1" dirty="0" smtClean="0"/>
              <a:t>, </a:t>
            </a:r>
            <a:r>
              <a:rPr lang="en-US" altLang="zh-CN" sz="2400" b="1" u="sng" dirty="0" smtClean="0"/>
              <a:t>280</a:t>
            </a:r>
            <a:r>
              <a:rPr lang="en-US" altLang="zh-CN" sz="2400" b="1" dirty="0" smtClean="0"/>
              <a:t>, 407</a:t>
            </a:r>
            <a:endParaRPr lang="el-GR" altLang="zh-CN" sz="2400" dirty="0"/>
          </a:p>
        </p:txBody>
      </p:sp>
      <p:pic>
        <p:nvPicPr>
          <p:cNvPr id="995332" name="Picture 4" descr="0211_illustrati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3713" y="981075"/>
            <a:ext cx="5688012" cy="42481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539F-1BA9-4B0B-A42A-D883D836A088}" type="slidenum">
              <a:rPr lang="en-US" altLang="zh-CN" smtClean="0"/>
              <a:pPr/>
              <a:t>39</a:t>
            </a:fld>
            <a:endParaRPr lang="en-US" altLang="zh-CN"/>
          </a:p>
        </p:txBody>
      </p:sp>
    </p:spTree>
  </p:cSld>
  <p:clrMapOvr>
    <a:masterClrMapping/>
  </p:clrMapOvr>
  <p:transition advTm="52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02" name="AutoShape 2"/>
          <p:cNvSpPr>
            <a:spLocks noChangeArrowheads="1"/>
          </p:cNvSpPr>
          <p:nvPr/>
        </p:nvSpPr>
        <p:spPr bwMode="auto">
          <a:xfrm>
            <a:off x="611188" y="1916113"/>
            <a:ext cx="8137525" cy="1873250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5400" b="1">
                <a:solidFill>
                  <a:srgbClr val="FF0000"/>
                </a:solidFill>
                <a:ea typeface="方正舒体" pitchFamily="2" charset="-122"/>
              </a:rPr>
              <a:t>六、</a:t>
            </a:r>
            <a:r>
              <a:rPr lang="en-US" altLang="zh-CN" sz="5400" b="1">
                <a:solidFill>
                  <a:srgbClr val="FF0000"/>
                </a:solidFill>
                <a:ea typeface="方正舒体" pitchFamily="2" charset="-122"/>
              </a:rPr>
              <a:t>Swift-Fermi</a:t>
            </a:r>
            <a:r>
              <a:rPr lang="zh-CN" altLang="en-US" sz="5400" b="1">
                <a:solidFill>
                  <a:srgbClr val="FF0000"/>
                </a:solidFill>
                <a:ea typeface="方正舒体" pitchFamily="2" charset="-122"/>
              </a:rPr>
              <a:t>时代研究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708D-830D-43D4-B2D4-9FC13F5A9A00}" type="slidenum">
              <a:rPr lang="en-US" altLang="zh-CN" smtClean="0"/>
              <a:pPr/>
              <a:t>40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65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787400"/>
            <a:ext cx="3810000" cy="3073400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76547" name="Text Box 3"/>
          <p:cNvSpPr txBox="1">
            <a:spLocks noChangeArrowheads="1"/>
          </p:cNvSpPr>
          <p:nvPr/>
        </p:nvSpPr>
        <p:spPr bwMode="auto">
          <a:xfrm>
            <a:off x="4932363" y="692150"/>
            <a:ext cx="3816350" cy="97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600" b="1" i="1">
                <a:solidFill>
                  <a:srgbClr val="FF0000"/>
                </a:solidFill>
              </a:rPr>
              <a:t>Swift</a:t>
            </a:r>
            <a:r>
              <a:rPr lang="en-US" altLang="zh-CN" sz="2200" b="1"/>
              <a:t>: Gehrels et al. (2004) </a:t>
            </a:r>
            <a:r>
              <a:rPr lang="en-US" altLang="zh-CN" sz="2200"/>
              <a:t> </a:t>
            </a:r>
            <a:r>
              <a:rPr lang="en-US" altLang="zh-CN" sz="2200" b="1">
                <a:solidFill>
                  <a:srgbClr val="0000FF"/>
                </a:solidFill>
              </a:rPr>
              <a:t>Launch on 20 Nov 2004</a:t>
            </a:r>
          </a:p>
        </p:txBody>
      </p:sp>
      <p:pic>
        <p:nvPicPr>
          <p:cNvPr id="876548" name="Picture 4" descr="041120swiftlaunch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64225" y="2268538"/>
            <a:ext cx="2265363" cy="32734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76549" name="Text Box 5"/>
          <p:cNvSpPr txBox="1">
            <a:spLocks noChangeArrowheads="1"/>
          </p:cNvSpPr>
          <p:nvPr/>
        </p:nvSpPr>
        <p:spPr bwMode="auto">
          <a:xfrm>
            <a:off x="179388" y="4365625"/>
            <a:ext cx="5616575" cy="1471613"/>
          </a:xfrm>
          <a:prstGeom prst="rect">
            <a:avLst/>
          </a:prstGeom>
          <a:solidFill>
            <a:srgbClr val="FFFF99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200" b="1"/>
              <a:t>Burst Alert Telescope: 15-150 keV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 sz="2200" b="1"/>
              <a:t>X-Ray Telescope: 0.2-10 keV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 sz="2200" b="1"/>
              <a:t>Ultraviolet/Optical Telescope: (5-18)</a:t>
            </a:r>
            <a:r>
              <a:rPr lang="en-US" altLang="zh-CN" sz="2200" b="1">
                <a:sym typeface="Symbol" pitchFamily="18" charset="2"/>
              </a:rPr>
              <a:t></a:t>
            </a:r>
            <a:r>
              <a:rPr lang="en-US" altLang="zh-CN" sz="2200" b="1"/>
              <a:t>10</a:t>
            </a:r>
            <a:r>
              <a:rPr lang="en-US" altLang="zh-CN" sz="2200" b="1" baseline="30000"/>
              <a:t>14</a:t>
            </a:r>
            <a:r>
              <a:rPr lang="en-US" altLang="zh-CN" sz="2200" b="1"/>
              <a:t> Hz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ADC2-6342-4A1A-AECD-DF0AE613F7D2}" type="slidenum">
              <a:rPr lang="en-US" altLang="zh-CN" smtClean="0"/>
              <a:pPr/>
              <a:t>41</a:t>
            </a:fld>
            <a:endParaRPr lang="en-US" altLang="zh-CN"/>
          </a:p>
        </p:txBody>
      </p:sp>
    </p:spTree>
  </p:cSld>
  <p:clrMapOvr>
    <a:masterClrMapping/>
  </p:clrMapOvr>
  <p:transition advTm="52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98438"/>
            <a:ext cx="7704137" cy="1143000"/>
          </a:xfrm>
        </p:spPr>
        <p:txBody>
          <a:bodyPr/>
          <a:lstStyle/>
          <a:p>
            <a:r>
              <a:rPr lang="en-US" altLang="zh-CN" sz="3800" b="1" i="1">
                <a:solidFill>
                  <a:srgbClr val="FF0000"/>
                </a:solidFill>
              </a:rPr>
              <a:t>Fermi</a:t>
            </a:r>
            <a:r>
              <a:rPr lang="en-US" altLang="zh-CN" sz="3800" b="1">
                <a:solidFill>
                  <a:srgbClr val="FF0000"/>
                </a:solidFill>
              </a:rPr>
              <a:t>: Launch on 11 June 2008</a:t>
            </a:r>
          </a:p>
        </p:txBody>
      </p:sp>
      <p:pic>
        <p:nvPicPr>
          <p:cNvPr id="87757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557338"/>
            <a:ext cx="2519363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48999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7572" name="Rectangle 4"/>
          <p:cNvSpPr>
            <a:spLocks noChangeArrowheads="1"/>
          </p:cNvSpPr>
          <p:nvPr/>
        </p:nvSpPr>
        <p:spPr bwMode="auto">
          <a:xfrm>
            <a:off x="3276600" y="1700213"/>
            <a:ext cx="5327650" cy="3241675"/>
          </a:xfrm>
          <a:prstGeom prst="rect">
            <a:avLst/>
          </a:prstGeom>
          <a:solidFill>
            <a:srgbClr val="FFFF99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65125" indent="-365125" defTabSz="968375" eaLnBrk="1" hangingPunct="1">
              <a:spcBef>
                <a:spcPct val="20000"/>
              </a:spcBef>
            </a:pPr>
            <a:r>
              <a:rPr lang="en-US" altLang="zh-CN" sz="3000" b="1">
                <a:solidFill>
                  <a:srgbClr val="FF0000"/>
                </a:solidFill>
              </a:rPr>
              <a:t>    Two instruments:</a:t>
            </a:r>
            <a:r>
              <a:rPr lang="en-US" altLang="zh-CN" sz="3000" b="1"/>
              <a:t> </a:t>
            </a:r>
          </a:p>
          <a:p>
            <a:pPr marL="365125" indent="-365125" defTabSz="968375" eaLnBrk="1" hangingPunct="1">
              <a:spcBef>
                <a:spcPct val="20000"/>
              </a:spcBef>
            </a:pPr>
            <a:r>
              <a:rPr lang="en-US" altLang="zh-CN" sz="3000" b="1"/>
              <a:t>    Fermi Burst Monitor (</a:t>
            </a:r>
            <a:r>
              <a:rPr lang="en-US" altLang="zh-CN" sz="3000" b="1">
                <a:solidFill>
                  <a:srgbClr val="FF0000"/>
                </a:solidFill>
              </a:rPr>
              <a:t>GBM</a:t>
            </a:r>
            <a:r>
              <a:rPr lang="en-US" altLang="zh-CN" sz="3000" b="1"/>
              <a:t>)     10 keV-25 MeV, dedicated to detecting GRBs;</a:t>
            </a:r>
          </a:p>
          <a:p>
            <a:pPr marL="365125" indent="-365125" defTabSz="968375" eaLnBrk="1" hangingPunct="1">
              <a:spcBef>
                <a:spcPct val="20000"/>
              </a:spcBef>
            </a:pPr>
            <a:endParaRPr lang="en-US" altLang="zh-CN" sz="1100" b="1"/>
          </a:p>
          <a:p>
            <a:pPr marL="365125" indent="-365125" defTabSz="968375" eaLnBrk="1" hangingPunct="1">
              <a:spcBef>
                <a:spcPct val="20000"/>
              </a:spcBef>
            </a:pPr>
            <a:r>
              <a:rPr lang="en-US" altLang="zh-CN" sz="3000" b="1"/>
              <a:t>    Large Area Telescope (</a:t>
            </a:r>
            <a:r>
              <a:rPr lang="en-US" altLang="zh-CN" sz="3000" b="1">
                <a:solidFill>
                  <a:srgbClr val="FF0000"/>
                </a:solidFill>
              </a:rPr>
              <a:t>LAT</a:t>
            </a:r>
            <a:r>
              <a:rPr lang="en-US" altLang="zh-CN" sz="3000" b="1"/>
              <a:t>)     20 MeV-300 GeV.    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757DD-C01E-40B6-B195-C5144FFF663F}" type="slidenum">
              <a:rPr lang="en-US" altLang="zh-CN" smtClean="0"/>
              <a:pPr/>
              <a:t>42</a:t>
            </a:fld>
            <a:endParaRPr lang="en-US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defTabSz="968375" eaLnBrk="1" hangingPunct="1"/>
            <a:r>
              <a:rPr lang="zh-CN" altLang="en-US" sz="3800" b="1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总结：伽玛暴</a:t>
            </a:r>
            <a:r>
              <a:rPr lang="en-US" altLang="zh-CN" sz="3800" b="1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X</a:t>
            </a:r>
            <a:r>
              <a:rPr lang="zh-CN" altLang="en-US" sz="3800" b="1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射线余辉的完整光变曲线</a:t>
            </a:r>
            <a:endParaRPr lang="zh-CN" altLang="en-US" sz="3800" b="1">
              <a:solidFill>
                <a:srgbClr val="0000FF"/>
              </a:solidFill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9277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125538"/>
            <a:ext cx="6738937" cy="487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7748" name="Text Box 4"/>
          <p:cNvSpPr txBox="1">
            <a:spLocks noChangeArrowheads="1"/>
          </p:cNvSpPr>
          <p:nvPr/>
        </p:nvSpPr>
        <p:spPr bwMode="auto">
          <a:xfrm>
            <a:off x="96838" y="2349500"/>
            <a:ext cx="2098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0" lang="en-US" altLang="zh-CN" sz="200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I </a:t>
            </a:r>
            <a:r>
              <a:rPr kumimoji="0" lang="zh-CN" altLang="en-US" sz="200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伽玛暴残余辐射</a:t>
            </a:r>
          </a:p>
        </p:txBody>
      </p:sp>
      <p:sp>
        <p:nvSpPr>
          <p:cNvPr id="927749" name="Text Box 5"/>
          <p:cNvSpPr txBox="1">
            <a:spLocks noChangeArrowheads="1"/>
          </p:cNvSpPr>
          <p:nvPr/>
        </p:nvSpPr>
        <p:spPr bwMode="auto">
          <a:xfrm>
            <a:off x="2195513" y="3817938"/>
            <a:ext cx="21732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0" lang="en-US" altLang="zh-CN" sz="200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II </a:t>
            </a:r>
            <a:r>
              <a:rPr kumimoji="0" lang="zh-CN" altLang="en-US" sz="200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能量连续注入的</a:t>
            </a:r>
          </a:p>
          <a:p>
            <a:pPr eaLnBrk="1" hangingPunct="1"/>
            <a:r>
              <a:rPr kumimoji="0" lang="zh-CN" altLang="en-US" sz="200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   余辉辐射</a:t>
            </a:r>
          </a:p>
        </p:txBody>
      </p:sp>
      <p:sp>
        <p:nvSpPr>
          <p:cNvPr id="927750" name="Text Box 6"/>
          <p:cNvSpPr txBox="1">
            <a:spLocks noChangeArrowheads="1"/>
          </p:cNvSpPr>
          <p:nvPr/>
        </p:nvSpPr>
        <p:spPr bwMode="auto">
          <a:xfrm>
            <a:off x="3492500" y="1585913"/>
            <a:ext cx="37147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0" lang="en-US" altLang="zh-CN" sz="200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V </a:t>
            </a:r>
            <a:r>
              <a:rPr kumimoji="0" lang="zh-CN" altLang="en-US" sz="200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后期中心能源能量间歇性暴发</a:t>
            </a:r>
          </a:p>
          <a:p>
            <a:pPr eaLnBrk="1" hangingPunct="1"/>
            <a:r>
              <a:rPr kumimoji="0" lang="zh-CN" altLang="en-US" sz="200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   </a:t>
            </a:r>
            <a:r>
              <a:rPr kumimoji="0" lang="en-US" altLang="zh-CN" sz="2000">
                <a:solidFill>
                  <a:srgbClr val="0000FF"/>
                </a:solidFill>
                <a:latin typeface="Arial"/>
                <a:ea typeface="华文新魏" pitchFamily="2" charset="-122"/>
              </a:rPr>
              <a:t>——</a:t>
            </a:r>
            <a:r>
              <a:rPr kumimoji="0" lang="en-US" altLang="zh-CN" sz="200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 </a:t>
            </a:r>
            <a:r>
              <a:rPr kumimoji="0" lang="zh-CN" altLang="en-US" sz="200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滞后的内激波辐射</a:t>
            </a:r>
          </a:p>
        </p:txBody>
      </p:sp>
      <p:sp>
        <p:nvSpPr>
          <p:cNvPr id="927751" name="Text Box 7"/>
          <p:cNvSpPr txBox="1">
            <a:spLocks noChangeArrowheads="1"/>
          </p:cNvSpPr>
          <p:nvPr/>
        </p:nvSpPr>
        <p:spPr bwMode="auto">
          <a:xfrm>
            <a:off x="4859338" y="2809875"/>
            <a:ext cx="3263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0" lang="en-US" altLang="zh-CN" sz="200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III </a:t>
            </a:r>
            <a:r>
              <a:rPr kumimoji="0" lang="zh-CN" altLang="en-US" sz="200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恢复正常的球状余辉辐射</a:t>
            </a:r>
          </a:p>
        </p:txBody>
      </p:sp>
      <p:sp>
        <p:nvSpPr>
          <p:cNvPr id="927752" name="Text Box 8"/>
          <p:cNvSpPr txBox="1">
            <a:spLocks noChangeArrowheads="1"/>
          </p:cNvSpPr>
          <p:nvPr/>
        </p:nvSpPr>
        <p:spPr bwMode="auto">
          <a:xfrm>
            <a:off x="6227763" y="5589588"/>
            <a:ext cx="2265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0" lang="en-US" altLang="zh-CN" sz="200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IV </a:t>
            </a:r>
            <a:r>
              <a:rPr kumimoji="0" lang="zh-CN" altLang="en-US" sz="200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喷流状余辉辐射</a:t>
            </a:r>
          </a:p>
        </p:txBody>
      </p:sp>
      <p:sp>
        <p:nvSpPr>
          <p:cNvPr id="927753" name="Text Box 9"/>
          <p:cNvSpPr txBox="1">
            <a:spLocks noChangeArrowheads="1"/>
          </p:cNvSpPr>
          <p:nvPr/>
        </p:nvSpPr>
        <p:spPr bwMode="auto">
          <a:xfrm>
            <a:off x="1979613" y="6092825"/>
            <a:ext cx="54006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200"/>
              <a:t>Zhang, Fan, Dyks et al. 2006, ApJ, 642, 354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43</a:t>
            </a:fld>
            <a:endParaRPr lang="en-US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274638"/>
            <a:ext cx="8820150" cy="1498600"/>
          </a:xfrm>
        </p:spPr>
        <p:txBody>
          <a:bodyPr/>
          <a:lstStyle/>
          <a:p>
            <a:r>
              <a:rPr lang="en-US" altLang="zh-CN" sz="3800" b="1">
                <a:solidFill>
                  <a:srgbClr val="FF0000"/>
                </a:solidFill>
              </a:rPr>
              <a:t>1. Shallow decay of X-ray afterglows</a:t>
            </a:r>
          </a:p>
        </p:txBody>
      </p:sp>
      <p:sp>
        <p:nvSpPr>
          <p:cNvPr id="881667" name="Text Box 3"/>
          <p:cNvSpPr txBox="1">
            <a:spLocks noChangeArrowheads="1"/>
          </p:cNvSpPr>
          <p:nvPr/>
        </p:nvSpPr>
        <p:spPr bwMode="auto">
          <a:xfrm>
            <a:off x="2051050" y="5949950"/>
            <a:ext cx="5141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0" lang="en-US" altLang="zh-CN" sz="2400"/>
              <a:t>Cusumano et al. 2005, astro-ph/0509689</a:t>
            </a:r>
          </a:p>
        </p:txBody>
      </p:sp>
      <p:pic>
        <p:nvPicPr>
          <p:cNvPr id="88166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9250" y="1628775"/>
            <a:ext cx="5761038" cy="4292600"/>
          </a:xfrm>
          <a:noFill/>
          <a:ln/>
          <a:extLs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1669" name="Text Box 5"/>
          <p:cNvSpPr txBox="1">
            <a:spLocks noChangeArrowheads="1"/>
          </p:cNvSpPr>
          <p:nvPr/>
        </p:nvSpPr>
        <p:spPr bwMode="auto">
          <a:xfrm>
            <a:off x="2411413" y="3932238"/>
            <a:ext cx="1760537" cy="457200"/>
          </a:xfrm>
          <a:prstGeom prst="rect">
            <a:avLst/>
          </a:prstGeom>
          <a:solidFill>
            <a:srgbClr val="33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0" lang="en-US" altLang="zh-CN" sz="2400">
                <a:solidFill>
                  <a:schemeClr val="bg1"/>
                </a:solidFill>
              </a:rPr>
              <a:t>t </a:t>
            </a:r>
            <a:r>
              <a:rPr kumimoji="0" lang="en-US" altLang="zh-CN" sz="2400" baseline="30000">
                <a:solidFill>
                  <a:schemeClr val="bg1"/>
                </a:solidFill>
              </a:rPr>
              <a:t>-5.5</a:t>
            </a:r>
            <a:r>
              <a:rPr kumimoji="0" lang="el-GR" altLang="zh-CN" sz="2400">
                <a:solidFill>
                  <a:schemeClr val="bg1"/>
                </a:solidFill>
                <a:cs typeface="Times New Roman" pitchFamily="18" charset="0"/>
                <a:sym typeface="Mathematica1" pitchFamily="2" charset="2"/>
              </a:rPr>
              <a:t>ν</a:t>
            </a:r>
            <a:r>
              <a:rPr kumimoji="0" lang="en-US" altLang="zh-CN" sz="2400" baseline="30000">
                <a:solidFill>
                  <a:schemeClr val="bg1"/>
                </a:solidFill>
                <a:sym typeface="Mathematica1" pitchFamily="2" charset="2"/>
              </a:rPr>
              <a:t>-1.6</a:t>
            </a:r>
            <a:r>
              <a:rPr kumimoji="0" lang="en-US" altLang="zh-CN" sz="2400" baseline="30000">
                <a:solidFill>
                  <a:schemeClr val="bg1"/>
                </a:solidFill>
                <a:sym typeface="Symbol" pitchFamily="18" charset="2"/>
              </a:rPr>
              <a:t></a:t>
            </a:r>
            <a:r>
              <a:rPr kumimoji="0" lang="en-US" altLang="zh-CN" sz="2400" baseline="30000">
                <a:solidFill>
                  <a:schemeClr val="bg1"/>
                </a:solidFill>
                <a:sym typeface="Mathematica1" pitchFamily="2" charset="2"/>
              </a:rPr>
              <a:t>0.22</a:t>
            </a:r>
            <a:endParaRPr kumimoji="0" lang="en-US" altLang="en-US" sz="2400">
              <a:solidFill>
                <a:schemeClr val="bg1"/>
              </a:solidFill>
              <a:sym typeface="Mathematica1" pitchFamily="2" charset="2"/>
            </a:endParaRPr>
          </a:p>
        </p:txBody>
      </p:sp>
      <p:sp>
        <p:nvSpPr>
          <p:cNvPr id="881670" name="Text Box 6"/>
          <p:cNvSpPr txBox="1">
            <a:spLocks noChangeArrowheads="1"/>
          </p:cNvSpPr>
          <p:nvPr/>
        </p:nvSpPr>
        <p:spPr bwMode="auto">
          <a:xfrm>
            <a:off x="5307013" y="2132013"/>
            <a:ext cx="14970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0" lang="en-US" altLang="zh-CN" sz="2000" b="1">
                <a:solidFill>
                  <a:srgbClr val="FF0000"/>
                </a:solidFill>
              </a:rPr>
              <a:t>GRB050319</a:t>
            </a:r>
          </a:p>
        </p:txBody>
      </p:sp>
      <p:sp>
        <p:nvSpPr>
          <p:cNvPr id="881671" name="Text Box 7"/>
          <p:cNvSpPr txBox="1">
            <a:spLocks noChangeArrowheads="1"/>
          </p:cNvSpPr>
          <p:nvPr/>
        </p:nvSpPr>
        <p:spPr bwMode="auto">
          <a:xfrm>
            <a:off x="4140200" y="4724400"/>
            <a:ext cx="1963738" cy="457200"/>
          </a:xfrm>
          <a:prstGeom prst="rect">
            <a:avLst/>
          </a:prstGeom>
          <a:solidFill>
            <a:srgbClr val="33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0" lang="en-US" altLang="zh-CN" sz="2400">
                <a:solidFill>
                  <a:schemeClr val="bg1"/>
                </a:solidFill>
              </a:rPr>
              <a:t>t </a:t>
            </a:r>
            <a:r>
              <a:rPr kumimoji="0" lang="en-US" altLang="zh-CN" sz="2400" baseline="30000">
                <a:solidFill>
                  <a:schemeClr val="bg1"/>
                </a:solidFill>
              </a:rPr>
              <a:t>-0.54</a:t>
            </a:r>
            <a:r>
              <a:rPr kumimoji="0" lang="el-GR" altLang="zh-CN" sz="2400">
                <a:solidFill>
                  <a:schemeClr val="bg1"/>
                </a:solidFill>
                <a:cs typeface="Times New Roman" pitchFamily="18" charset="0"/>
                <a:sym typeface="Mathematica1" pitchFamily="2" charset="2"/>
              </a:rPr>
              <a:t>ν</a:t>
            </a:r>
            <a:r>
              <a:rPr kumimoji="0" lang="en-US" altLang="zh-CN" sz="2400" baseline="30000">
                <a:solidFill>
                  <a:schemeClr val="bg1"/>
                </a:solidFill>
                <a:sym typeface="Mathematica1" pitchFamily="2" charset="2"/>
              </a:rPr>
              <a:t>-0.69</a:t>
            </a:r>
            <a:r>
              <a:rPr kumimoji="0" lang="en-US" altLang="zh-CN" sz="2400" baseline="30000">
                <a:solidFill>
                  <a:schemeClr val="bg1"/>
                </a:solidFill>
                <a:sym typeface="Symbol" pitchFamily="18" charset="2"/>
              </a:rPr>
              <a:t></a:t>
            </a:r>
            <a:r>
              <a:rPr kumimoji="0" lang="en-US" altLang="zh-CN" sz="2400" baseline="30000">
                <a:solidFill>
                  <a:schemeClr val="bg1"/>
                </a:solidFill>
                <a:sym typeface="Mathematica1" pitchFamily="2" charset="2"/>
              </a:rPr>
              <a:t>0.06</a:t>
            </a:r>
            <a:endParaRPr kumimoji="0" lang="en-US" altLang="en-US" sz="2400">
              <a:solidFill>
                <a:schemeClr val="bg1"/>
              </a:solidFill>
              <a:sym typeface="Mathematica1" pitchFamily="2" charset="2"/>
            </a:endParaRPr>
          </a:p>
        </p:txBody>
      </p:sp>
      <p:sp>
        <p:nvSpPr>
          <p:cNvPr id="881672" name="Text Box 8"/>
          <p:cNvSpPr txBox="1">
            <a:spLocks noChangeArrowheads="1"/>
          </p:cNvSpPr>
          <p:nvPr/>
        </p:nvSpPr>
        <p:spPr bwMode="auto">
          <a:xfrm>
            <a:off x="6588125" y="4148138"/>
            <a:ext cx="1963738" cy="457200"/>
          </a:xfrm>
          <a:prstGeom prst="rect">
            <a:avLst/>
          </a:prstGeom>
          <a:solidFill>
            <a:srgbClr val="33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0" lang="en-US" altLang="zh-CN" sz="2400">
                <a:solidFill>
                  <a:schemeClr val="bg1"/>
                </a:solidFill>
              </a:rPr>
              <a:t>t </a:t>
            </a:r>
            <a:r>
              <a:rPr kumimoji="0" lang="en-US" altLang="zh-CN" sz="2400" baseline="30000">
                <a:solidFill>
                  <a:schemeClr val="bg1"/>
                </a:solidFill>
              </a:rPr>
              <a:t>-1.14</a:t>
            </a:r>
            <a:r>
              <a:rPr kumimoji="0" lang="el-GR" altLang="zh-CN" sz="2400">
                <a:solidFill>
                  <a:schemeClr val="bg1"/>
                </a:solidFill>
                <a:cs typeface="Times New Roman" pitchFamily="18" charset="0"/>
                <a:sym typeface="Mathematica1" pitchFamily="2" charset="2"/>
              </a:rPr>
              <a:t>ν</a:t>
            </a:r>
            <a:r>
              <a:rPr kumimoji="0" lang="en-US" altLang="zh-CN" sz="2400" baseline="30000">
                <a:solidFill>
                  <a:schemeClr val="bg1"/>
                </a:solidFill>
                <a:sym typeface="Mathematica1" pitchFamily="2" charset="2"/>
              </a:rPr>
              <a:t>-0.80</a:t>
            </a:r>
            <a:r>
              <a:rPr kumimoji="0" lang="en-US" altLang="zh-CN" sz="2400" baseline="30000">
                <a:solidFill>
                  <a:schemeClr val="bg1"/>
                </a:solidFill>
                <a:sym typeface="Symbol" pitchFamily="18" charset="2"/>
              </a:rPr>
              <a:t></a:t>
            </a:r>
            <a:r>
              <a:rPr kumimoji="0" lang="en-US" altLang="zh-CN" sz="2400" baseline="30000">
                <a:solidFill>
                  <a:schemeClr val="bg1"/>
                </a:solidFill>
                <a:sym typeface="Mathematica1" pitchFamily="2" charset="2"/>
              </a:rPr>
              <a:t>0.08</a:t>
            </a:r>
            <a:endParaRPr kumimoji="0" lang="en-US" altLang="en-US" sz="2400">
              <a:solidFill>
                <a:schemeClr val="bg1"/>
              </a:solidFill>
              <a:sym typeface="Mathematica1" pitchFamily="2" charset="2"/>
            </a:endParaRPr>
          </a:p>
        </p:txBody>
      </p:sp>
      <p:sp>
        <p:nvSpPr>
          <p:cNvPr id="881673" name="Line 9"/>
          <p:cNvSpPr>
            <a:spLocks noChangeShapeType="1"/>
          </p:cNvSpPr>
          <p:nvPr/>
        </p:nvSpPr>
        <p:spPr bwMode="auto">
          <a:xfrm flipV="1">
            <a:off x="3492500" y="3573463"/>
            <a:ext cx="574675" cy="358775"/>
          </a:xfrm>
          <a:prstGeom prst="line">
            <a:avLst/>
          </a:prstGeom>
          <a:noFill/>
          <a:ln w="28575" cap="sq">
            <a:solidFill>
              <a:srgbClr val="3399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81674" name="Line 10"/>
          <p:cNvSpPr>
            <a:spLocks noChangeShapeType="1"/>
          </p:cNvSpPr>
          <p:nvPr/>
        </p:nvSpPr>
        <p:spPr bwMode="auto">
          <a:xfrm flipV="1">
            <a:off x="4859338" y="4076700"/>
            <a:ext cx="0" cy="647700"/>
          </a:xfrm>
          <a:prstGeom prst="line">
            <a:avLst/>
          </a:prstGeom>
          <a:noFill/>
          <a:ln w="28575" cap="sq">
            <a:solidFill>
              <a:srgbClr val="3399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81675" name="Line 11"/>
          <p:cNvSpPr>
            <a:spLocks noChangeShapeType="1"/>
          </p:cNvSpPr>
          <p:nvPr/>
        </p:nvSpPr>
        <p:spPr bwMode="auto">
          <a:xfrm flipH="1">
            <a:off x="6300788" y="4364038"/>
            <a:ext cx="287337" cy="360362"/>
          </a:xfrm>
          <a:prstGeom prst="line">
            <a:avLst/>
          </a:prstGeom>
          <a:noFill/>
          <a:ln w="28575" cap="sq">
            <a:solidFill>
              <a:srgbClr val="3399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44</a:t>
            </a:fld>
            <a:endParaRPr lang="en-US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Text Box 2"/>
          <p:cNvSpPr txBox="1">
            <a:spLocks noChangeArrowheads="1"/>
          </p:cNvSpPr>
          <p:nvPr/>
        </p:nvSpPr>
        <p:spPr bwMode="auto">
          <a:xfrm>
            <a:off x="5651500" y="1196975"/>
            <a:ext cx="3095625" cy="294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000">
                <a:solidFill>
                  <a:srgbClr val="0000FF"/>
                </a:solidFill>
              </a:rPr>
              <a:t>See Liang et al. (2007) for  a detailed analysis of </a:t>
            </a:r>
            <a:r>
              <a:rPr lang="en-US" altLang="zh-CN" sz="2000" i="1">
                <a:solidFill>
                  <a:srgbClr val="0000FF"/>
                </a:solidFill>
              </a:rPr>
              <a:t>Swift</a:t>
            </a:r>
            <a:r>
              <a:rPr lang="en-US" altLang="zh-CN" sz="2000">
                <a:solidFill>
                  <a:srgbClr val="0000FF"/>
                </a:solidFill>
              </a:rPr>
              <a:t> GRBs: </a:t>
            </a:r>
            <a:r>
              <a:rPr lang="en-US" altLang="zh-CN" sz="2000"/>
              <a:t>~ one half of the detected GRB afterglows.</a:t>
            </a:r>
            <a:r>
              <a:rPr lang="en-US" altLang="zh-CN" sz="2200"/>
              <a:t> </a:t>
            </a:r>
          </a:p>
          <a:p>
            <a:pPr eaLnBrk="1" hangingPunct="1">
              <a:spcBef>
                <a:spcPct val="50000"/>
              </a:spcBef>
            </a:pPr>
            <a:endParaRPr lang="en-US" altLang="zh-CN" sz="2200"/>
          </a:p>
          <a:p>
            <a:pPr eaLnBrk="1" hangingPunct="1">
              <a:spcBef>
                <a:spcPct val="50000"/>
              </a:spcBef>
            </a:pPr>
            <a:r>
              <a:rPr lang="en-US" altLang="zh-CN" sz="2400" b="1"/>
              <a:t>Why shallow decay?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cs typeface="Times New Roman" pitchFamily="18" charset="0"/>
              </a:rPr>
              <a:t>─ </a:t>
            </a:r>
            <a:r>
              <a:rPr lang="en-US" altLang="zh-CN" sz="2400" b="1"/>
              <a:t>big problem!</a:t>
            </a:r>
          </a:p>
        </p:txBody>
      </p:sp>
      <p:pic>
        <p:nvPicPr>
          <p:cNvPr id="8826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5" y="188913"/>
            <a:ext cx="4867275" cy="626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45</a:t>
            </a:fld>
            <a:endParaRPr lang="en-US" altLang="zh-CN"/>
          </a:p>
        </p:txBody>
      </p:sp>
    </p:spTree>
  </p:cSld>
  <p:clrMapOvr>
    <a:masterClrMapping/>
  </p:clrMapOvr>
  <p:transition advTm="520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47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88900"/>
            <a:ext cx="8858250" cy="341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4739" name="Line 3"/>
          <p:cNvSpPr>
            <a:spLocks noChangeShapeType="1"/>
          </p:cNvSpPr>
          <p:nvPr/>
        </p:nvSpPr>
        <p:spPr bwMode="auto">
          <a:xfrm>
            <a:off x="900113" y="2060575"/>
            <a:ext cx="6985000" cy="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8847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770313"/>
            <a:ext cx="4752975" cy="75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47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652963"/>
            <a:ext cx="3671888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474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876925"/>
            <a:ext cx="194468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4743" name="Rectangle 7"/>
          <p:cNvSpPr>
            <a:spLocks noChangeArrowheads="1"/>
          </p:cNvSpPr>
          <p:nvPr/>
        </p:nvSpPr>
        <p:spPr bwMode="auto">
          <a:xfrm>
            <a:off x="250825" y="3716338"/>
            <a:ext cx="4968875" cy="2808287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88474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357563"/>
            <a:ext cx="3563938" cy="265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4745" name="Text Box 9"/>
          <p:cNvSpPr txBox="1">
            <a:spLocks noChangeArrowheads="1"/>
          </p:cNvSpPr>
          <p:nvPr/>
        </p:nvSpPr>
        <p:spPr bwMode="auto">
          <a:xfrm>
            <a:off x="5148263" y="2636838"/>
            <a:ext cx="3313112" cy="495300"/>
          </a:xfrm>
          <a:prstGeom prst="rect">
            <a:avLst/>
          </a:prstGeom>
          <a:solidFill>
            <a:srgbClr val="FFFF99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zh-CN" sz="2400" b="1"/>
              <a:t>Injected energy = E/2</a:t>
            </a:r>
          </a:p>
        </p:txBody>
      </p:sp>
      <p:sp>
        <p:nvSpPr>
          <p:cNvPr id="884746" name="Line 10"/>
          <p:cNvSpPr>
            <a:spLocks noChangeShapeType="1"/>
          </p:cNvSpPr>
          <p:nvPr/>
        </p:nvSpPr>
        <p:spPr bwMode="auto">
          <a:xfrm flipH="1">
            <a:off x="7092950" y="3141663"/>
            <a:ext cx="71438" cy="15113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84747" name="Line 11"/>
          <p:cNvSpPr>
            <a:spLocks noChangeShapeType="1"/>
          </p:cNvSpPr>
          <p:nvPr/>
        </p:nvSpPr>
        <p:spPr bwMode="auto">
          <a:xfrm flipV="1">
            <a:off x="1908175" y="5084763"/>
            <a:ext cx="5903913" cy="1008062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979712" y="404664"/>
            <a:ext cx="489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华文新魏" pitchFamily="2" charset="-122"/>
              </a:rPr>
              <a:t>在</a:t>
            </a:r>
            <a:r>
              <a:rPr lang="en-US" altLang="zh-CN" sz="3200" b="1" dirty="0" smtClean="0">
                <a:solidFill>
                  <a:srgbClr val="FF0000"/>
                </a:solidFill>
                <a:latin typeface="+mj-lt"/>
                <a:ea typeface="华文新魏" pitchFamily="2" charset="-122"/>
              </a:rPr>
              <a:t>Swift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华文新魏" pitchFamily="2" charset="-122"/>
              </a:rPr>
              <a:t>时代</a:t>
            </a:r>
            <a:r>
              <a:rPr lang="zh-CN" altLang="en-US" sz="3200" b="1" dirty="0" smtClean="0">
                <a:solidFill>
                  <a:srgbClr val="FF0000"/>
                </a:solidFill>
                <a:latin typeface="+mj-lt"/>
                <a:ea typeface="华文新魏" pitchFamily="2" charset="-122"/>
              </a:rPr>
              <a:t>被广泛引用！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华文新魏" pitchFamily="2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46</a:t>
            </a:fld>
            <a:endParaRPr lang="en-US" altLang="zh-CN"/>
          </a:p>
        </p:txBody>
      </p:sp>
    </p:spTree>
  </p:cSld>
  <p:clrMapOvr>
    <a:masterClrMapping/>
  </p:clrMapOvr>
  <p:transition advTm="5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884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84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84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84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4745" grpId="0" animBg="1"/>
      <p:bldP spid="884746" grpId="0" animBg="1"/>
      <p:bldP spid="884747" grpId="0" animBg="1"/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fld id="{641CC63F-B0E4-4C25-B95B-5BA4B7D2A823}" type="slidenum">
              <a:rPr kumimoji="0" lang="zh-CN" altLang="en-US" sz="1400" smtClean="0"/>
              <a:pPr eaLnBrk="1" hangingPunct="1"/>
              <a:t>47</a:t>
            </a:fld>
            <a:endParaRPr kumimoji="0" lang="en-US" altLang="zh-CN" sz="1400" smtClean="0"/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323850" y="476250"/>
            <a:ext cx="84963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000" b="1"/>
              <a:t>“Spin evolution of millisecond magnetars with </a:t>
            </a:r>
            <a:r>
              <a:rPr lang="en-US" altLang="zh-CN" sz="2000" b="1">
                <a:solidFill>
                  <a:srgbClr val="3333FF"/>
                </a:solidFill>
              </a:rPr>
              <a:t>hyperaccreting fallback disks</a:t>
            </a:r>
            <a:r>
              <a:rPr lang="en-US" altLang="zh-CN" sz="2000" b="1"/>
              <a:t>: implications for early afterglows” (Dai &amp; Liu 2012, ApJ, 759, 58)</a:t>
            </a:r>
            <a:endParaRPr lang="zh-CN" altLang="en-US" sz="2000" b="1"/>
          </a:p>
          <a:p>
            <a:pPr eaLnBrk="1" hangingPunct="1">
              <a:spcBef>
                <a:spcPct val="50000"/>
              </a:spcBef>
            </a:pPr>
            <a:endParaRPr lang="zh-CN" altLang="en-US" sz="2000" b="1"/>
          </a:p>
        </p:txBody>
      </p:sp>
      <p:pic>
        <p:nvPicPr>
          <p:cNvPr id="1741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196975"/>
            <a:ext cx="6902450" cy="407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3" name="Line 9"/>
          <p:cNvSpPr>
            <a:spLocks noChangeShapeType="1"/>
          </p:cNvSpPr>
          <p:nvPr/>
        </p:nvSpPr>
        <p:spPr bwMode="auto">
          <a:xfrm>
            <a:off x="7740650" y="3213100"/>
            <a:ext cx="0" cy="14398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4" name="Text Box 10"/>
          <p:cNvSpPr txBox="1">
            <a:spLocks noChangeArrowheads="1"/>
          </p:cNvSpPr>
          <p:nvPr/>
        </p:nvSpPr>
        <p:spPr bwMode="auto">
          <a:xfrm>
            <a:off x="7740650" y="4370388"/>
            <a:ext cx="6477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/>
              <a:t>R</a:t>
            </a:r>
            <a:r>
              <a:rPr lang="en-US" altLang="zh-CN" baseline="-25000"/>
              <a:t>L</a:t>
            </a:r>
          </a:p>
        </p:txBody>
      </p:sp>
      <p:sp>
        <p:nvSpPr>
          <p:cNvPr id="17415" name="Text Box 11"/>
          <p:cNvSpPr txBox="1">
            <a:spLocks noChangeArrowheads="1"/>
          </p:cNvSpPr>
          <p:nvPr/>
        </p:nvSpPr>
        <p:spPr bwMode="auto">
          <a:xfrm>
            <a:off x="2916238" y="5157788"/>
            <a:ext cx="4176712" cy="132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000"/>
              <a:t>R</a:t>
            </a:r>
            <a:r>
              <a:rPr lang="en-US" altLang="zh-CN" sz="2000" baseline="-25000"/>
              <a:t>0</a:t>
            </a:r>
            <a:r>
              <a:rPr lang="en-US" altLang="zh-CN" sz="2000">
                <a:cs typeface="Times New Roman" pitchFamily="18" charset="0"/>
              </a:rPr>
              <a:t>≈R</a:t>
            </a:r>
            <a:r>
              <a:rPr lang="en-US" altLang="zh-CN" sz="2000" baseline="-25000">
                <a:cs typeface="Times New Roman" pitchFamily="18" charset="0"/>
              </a:rPr>
              <a:t>m</a:t>
            </a:r>
            <a:r>
              <a:rPr lang="en-US" altLang="zh-CN" sz="2000">
                <a:cs typeface="Times New Roman" pitchFamily="18" charset="0"/>
              </a:rPr>
              <a:t> magnetospheric radius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 sz="2000">
                <a:cs typeface="Times New Roman" pitchFamily="18" charset="0"/>
              </a:rPr>
              <a:t>R</a:t>
            </a:r>
            <a:r>
              <a:rPr lang="en-US" altLang="zh-CN" sz="2000" baseline="-25000">
                <a:cs typeface="Times New Roman" pitchFamily="18" charset="0"/>
              </a:rPr>
              <a:t>c</a:t>
            </a:r>
            <a:r>
              <a:rPr lang="en-US" altLang="zh-CN" sz="2000">
                <a:cs typeface="Times New Roman" pitchFamily="18" charset="0"/>
              </a:rPr>
              <a:t>: corotation radius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 sz="2000">
                <a:cs typeface="Times New Roman" pitchFamily="18" charset="0"/>
              </a:rPr>
              <a:t>R</a:t>
            </a:r>
            <a:r>
              <a:rPr lang="en-US" altLang="zh-CN" sz="2000" baseline="-25000">
                <a:cs typeface="Times New Roman" pitchFamily="18" charset="0"/>
              </a:rPr>
              <a:t>L</a:t>
            </a:r>
            <a:r>
              <a:rPr lang="en-US" altLang="zh-CN" sz="2000">
                <a:cs typeface="Times New Roman" pitchFamily="18" charset="0"/>
              </a:rPr>
              <a:t>: light cylinder</a:t>
            </a:r>
          </a:p>
        </p:txBody>
      </p:sp>
    </p:spTree>
    <p:extLst>
      <p:ext uri="{BB962C8B-B14F-4D97-AF65-F5344CB8AC3E}">
        <p14:creationId xmlns:p14="http://schemas.microsoft.com/office/powerpoint/2010/main" val="1090109546"/>
      </p:ext>
    </p:extLst>
  </p:cSld>
  <p:clrMapOvr>
    <a:masterClrMapping/>
  </p:clrMapOvr>
  <p:transition advTm="520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fld id="{62DF3620-B76B-4B36-B374-7F6C2FCBB462}" type="slidenum">
              <a:rPr kumimoji="0" lang="zh-CN" altLang="en-US" sz="1400" smtClean="0"/>
              <a:pPr eaLnBrk="1" hangingPunct="1"/>
              <a:t>48</a:t>
            </a:fld>
            <a:endParaRPr kumimoji="0" lang="en-US" altLang="zh-CN" sz="1400" smtClean="0"/>
          </a:p>
        </p:txBody>
      </p:sp>
      <p:pic>
        <p:nvPicPr>
          <p:cNvPr id="18435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260350"/>
            <a:ext cx="6999287" cy="6303963"/>
          </a:xfrm>
          <a:noFill/>
        </p:spPr>
      </p:pic>
    </p:spTree>
    <p:extLst>
      <p:ext uri="{BB962C8B-B14F-4D97-AF65-F5344CB8AC3E}">
        <p14:creationId xmlns:p14="http://schemas.microsoft.com/office/powerpoint/2010/main" val="1730254388"/>
      </p:ext>
    </p:extLst>
  </p:cSld>
  <p:clrMapOvr>
    <a:masterClrMapping/>
  </p:clrMapOvr>
  <p:transition advTm="520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0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916113"/>
          </a:xfrm>
        </p:spPr>
        <p:txBody>
          <a:bodyPr/>
          <a:lstStyle/>
          <a:p>
            <a:r>
              <a:rPr lang="en-US" altLang="zh-CN" sz="4300" b="1">
                <a:solidFill>
                  <a:srgbClr val="FF0000"/>
                </a:solidFill>
              </a:rPr>
              <a:t>2. X-ray flares from long bursts</a:t>
            </a:r>
          </a:p>
        </p:txBody>
      </p:sp>
      <p:sp>
        <p:nvSpPr>
          <p:cNvPr id="898051" name="Text Box 3"/>
          <p:cNvSpPr txBox="1">
            <a:spLocks noChangeArrowheads="1"/>
          </p:cNvSpPr>
          <p:nvPr/>
        </p:nvSpPr>
        <p:spPr bwMode="auto">
          <a:xfrm>
            <a:off x="2051050" y="1628775"/>
            <a:ext cx="5057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0" lang="en-US" altLang="zh-CN" sz="2400"/>
              <a:t>Burrows et al. 2005, Science, 309, 1833</a:t>
            </a:r>
          </a:p>
        </p:txBody>
      </p:sp>
      <p:pic>
        <p:nvPicPr>
          <p:cNvPr id="898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133600"/>
            <a:ext cx="9144000" cy="3051175"/>
          </a:xfrm>
          <a:noFill/>
          <a:ln/>
          <a:extLs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98053" name="Text Box 5"/>
          <p:cNvSpPr txBox="1">
            <a:spLocks noChangeArrowheads="1"/>
          </p:cNvSpPr>
          <p:nvPr/>
        </p:nvSpPr>
        <p:spPr bwMode="auto">
          <a:xfrm>
            <a:off x="1619250" y="5284788"/>
            <a:ext cx="6192838" cy="109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200" b="1">
                <a:solidFill>
                  <a:srgbClr val="FF0000"/>
                </a:solidFill>
              </a:rPr>
              <a:t>Explanation:</a:t>
            </a:r>
            <a:r>
              <a:rPr lang="en-US" altLang="zh-CN" sz="2200"/>
              <a:t> late internal shocks (Fan &amp; Wei 2005; Zhang et al. 2006; Wu, Dai, Wang et al. 2005), implying a long-lasting central engine.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49</a:t>
            </a:fld>
            <a:endParaRPr lang="en-US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9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5888"/>
            <a:ext cx="4770438" cy="662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99075" name="Text Box 3"/>
          <p:cNvSpPr txBox="1">
            <a:spLocks noChangeArrowheads="1"/>
          </p:cNvSpPr>
          <p:nvPr/>
        </p:nvSpPr>
        <p:spPr bwMode="auto">
          <a:xfrm>
            <a:off x="5940425" y="1773238"/>
            <a:ext cx="305911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000"/>
              <a:t>Chincarini et al. (2007, ApJ, 671, 1903): ~ one half of the detected GRB afterglows. 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50</a:t>
            </a:fld>
            <a:endParaRPr lang="en-US" altLang="zh-CN"/>
          </a:p>
        </p:txBody>
      </p:sp>
    </p:spTree>
  </p:cSld>
  <p:clrMapOvr>
    <a:masterClrMapping/>
  </p:clrMapOvr>
  <p:transition advTm="520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0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549275"/>
            <a:ext cx="7026275" cy="531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0099" name="Text Box 3"/>
          <p:cNvSpPr txBox="1">
            <a:spLocks noChangeArrowheads="1"/>
          </p:cNvSpPr>
          <p:nvPr/>
        </p:nvSpPr>
        <p:spPr bwMode="auto">
          <a:xfrm>
            <a:off x="825500" y="5949950"/>
            <a:ext cx="7850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</a:rPr>
              <a:t>Short</a:t>
            </a:r>
            <a:r>
              <a:rPr lang="en-US" altLang="zh-CN" sz="2400" dirty="0"/>
              <a:t> GRB050724: </a:t>
            </a:r>
            <a:r>
              <a:rPr lang="en-US" altLang="zh-CN" sz="2400" dirty="0" err="1"/>
              <a:t>Barthelmy</a:t>
            </a:r>
            <a:r>
              <a:rPr lang="en-US" altLang="zh-CN" sz="2400" dirty="0"/>
              <a:t> et al. 2005, Nature, 438, 994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51</a:t>
            </a:fld>
            <a:endParaRPr lang="en-US" altLang="zh-CN"/>
          </a:p>
        </p:txBody>
      </p:sp>
    </p:spTree>
  </p:cSld>
  <p:clrMapOvr>
    <a:masterClrMapping/>
  </p:clrMapOvr>
  <p:transition advTm="520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8290" name="Picture 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404813"/>
            <a:ext cx="7772400" cy="2266950"/>
          </a:xfrm>
        </p:spPr>
      </p:pic>
      <p:pic>
        <p:nvPicPr>
          <p:cNvPr id="908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64"/>
          <a:stretch>
            <a:fillRect/>
          </a:stretch>
        </p:blipFill>
        <p:spPr bwMode="auto">
          <a:xfrm>
            <a:off x="2339975" y="2852738"/>
            <a:ext cx="4392613" cy="310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8292" name="Rectangle 4"/>
          <p:cNvSpPr>
            <a:spLocks noChangeArrowheads="1"/>
          </p:cNvSpPr>
          <p:nvPr/>
        </p:nvSpPr>
        <p:spPr bwMode="auto">
          <a:xfrm>
            <a:off x="2555875" y="6021388"/>
            <a:ext cx="45720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kumimoji="0" lang="en-US" altLang="zh-CN" sz="2200"/>
              <a:t>Rosswog et al., astro-ph/0306418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52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fld id="{5ED0D097-94E8-46E8-A57B-414A36E0DF9D}" type="slidenum">
              <a:rPr kumimoji="0" lang="zh-CN" altLang="en-US" sz="1400" smtClean="0"/>
              <a:pPr eaLnBrk="1" hangingPunct="1"/>
              <a:t>53</a:t>
            </a:fld>
            <a:endParaRPr kumimoji="0" lang="en-US" altLang="zh-CN" sz="1400" smtClean="0"/>
          </a:p>
        </p:txBody>
      </p:sp>
      <p:pic>
        <p:nvPicPr>
          <p:cNvPr id="5529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692150"/>
            <a:ext cx="6121400" cy="492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300" name="Text Box 6"/>
          <p:cNvSpPr txBox="1">
            <a:spLocks noChangeArrowheads="1"/>
          </p:cNvSpPr>
          <p:nvPr/>
        </p:nvSpPr>
        <p:spPr bwMode="auto">
          <a:xfrm>
            <a:off x="1225550" y="188640"/>
            <a:ext cx="76676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dirty="0"/>
              <a:t>Demorest et al. (2010, Nature, 467, 1081): using Shapiro delay</a:t>
            </a:r>
          </a:p>
        </p:txBody>
      </p:sp>
      <p:sp>
        <p:nvSpPr>
          <p:cNvPr id="55301" name="Text Box 7"/>
          <p:cNvSpPr txBox="1">
            <a:spLocks noChangeArrowheads="1"/>
          </p:cNvSpPr>
          <p:nvPr/>
        </p:nvSpPr>
        <p:spPr bwMode="auto">
          <a:xfrm>
            <a:off x="1331913" y="5589588"/>
            <a:ext cx="7561262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V</a:t>
            </a:r>
            <a:r>
              <a:rPr lang="en-US" altLang="zh-CN" sz="2000"/>
              <a:t>an Kerkwijk et al. (2010): PSR B1957+20, </a:t>
            </a:r>
            <a:r>
              <a:rPr lang="en-US" altLang="zh-CN" i="1"/>
              <a:t>M</a:t>
            </a:r>
            <a:r>
              <a:rPr lang="en-US" altLang="zh-CN" baseline="-25000"/>
              <a:t>PSR</a:t>
            </a:r>
            <a:r>
              <a:rPr lang="en-US" altLang="zh-CN"/>
              <a:t> = 2.40±0.12</a:t>
            </a:r>
            <a:r>
              <a:rPr lang="en-US" altLang="zh-CN" i="1"/>
              <a:t>M</a:t>
            </a:r>
            <a:r>
              <a:rPr lang="en-US" altLang="zh-CN" baseline="-25000"/>
              <a:t>⊙</a:t>
            </a:r>
            <a:endParaRPr lang="zh-CN" altLang="en-US" baseline="-25000"/>
          </a:p>
        </p:txBody>
      </p:sp>
      <p:sp>
        <p:nvSpPr>
          <p:cNvPr id="55302" name="Line 8"/>
          <p:cNvSpPr>
            <a:spLocks noChangeShapeType="1"/>
          </p:cNvSpPr>
          <p:nvPr/>
        </p:nvSpPr>
        <p:spPr bwMode="auto">
          <a:xfrm>
            <a:off x="2051050" y="1557338"/>
            <a:ext cx="5329238" cy="0"/>
          </a:xfrm>
          <a:prstGeom prst="line">
            <a:avLst/>
          </a:prstGeom>
          <a:noFill/>
          <a:ln w="317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303" name="Text Box 9"/>
          <p:cNvSpPr txBox="1">
            <a:spLocks noChangeArrowheads="1"/>
          </p:cNvSpPr>
          <p:nvPr/>
        </p:nvSpPr>
        <p:spPr bwMode="auto">
          <a:xfrm>
            <a:off x="144463" y="188640"/>
            <a:ext cx="1042987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b="1" dirty="0">
                <a:solidFill>
                  <a:srgbClr val="FF0000"/>
                </a:solidFill>
              </a:rPr>
              <a:t>Obs. </a:t>
            </a:r>
            <a:r>
              <a:rPr lang="en-US" altLang="zh-CN" b="1" dirty="0" smtClean="0">
                <a:solidFill>
                  <a:srgbClr val="FF0000"/>
                </a:solidFill>
              </a:rPr>
              <a:t>I.</a:t>
            </a:r>
            <a:endParaRPr lang="en-US" altLang="zh-CN" b="1" dirty="0">
              <a:solidFill>
                <a:srgbClr val="FF0000"/>
              </a:solidFill>
            </a:endParaRPr>
          </a:p>
        </p:txBody>
      </p:sp>
      <p:sp>
        <p:nvSpPr>
          <p:cNvPr id="55304" name="Text Box 10"/>
          <p:cNvSpPr txBox="1">
            <a:spLocks noChangeArrowheads="1"/>
          </p:cNvSpPr>
          <p:nvPr/>
        </p:nvSpPr>
        <p:spPr bwMode="auto">
          <a:xfrm>
            <a:off x="179388" y="5594350"/>
            <a:ext cx="12255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b="1" dirty="0">
                <a:solidFill>
                  <a:srgbClr val="FF0000"/>
                </a:solidFill>
              </a:rPr>
              <a:t>Obs. </a:t>
            </a:r>
            <a:r>
              <a:rPr lang="en-US" altLang="zh-CN" b="1" dirty="0" smtClean="0">
                <a:solidFill>
                  <a:srgbClr val="FF0000"/>
                </a:solidFill>
              </a:rPr>
              <a:t>II.</a:t>
            </a:r>
            <a:endParaRPr lang="en-US" altLang="zh-CN" b="1" dirty="0">
              <a:solidFill>
                <a:srgbClr val="FF0000"/>
              </a:solidFill>
            </a:endParaRPr>
          </a:p>
        </p:txBody>
      </p:sp>
      <p:sp>
        <p:nvSpPr>
          <p:cNvPr id="55305" name="Rectangle 11"/>
          <p:cNvSpPr>
            <a:spLocks noChangeArrowheads="1"/>
          </p:cNvSpPr>
          <p:nvPr/>
        </p:nvSpPr>
        <p:spPr bwMode="auto">
          <a:xfrm>
            <a:off x="2051050" y="6097588"/>
            <a:ext cx="58799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Support stiff nuclear equations of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state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！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55306" name="Text Box 12"/>
          <p:cNvSpPr txBox="1">
            <a:spLocks noChangeArrowheads="1"/>
          </p:cNvSpPr>
          <p:nvPr/>
        </p:nvSpPr>
        <p:spPr bwMode="auto">
          <a:xfrm>
            <a:off x="3059113" y="1363663"/>
            <a:ext cx="1943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400" b="1">
                <a:solidFill>
                  <a:schemeClr val="bg1"/>
                </a:solidFill>
                <a:latin typeface="AVGmdBU" pitchFamily="2" charset="-122"/>
                <a:ea typeface="AVGmdBU" pitchFamily="2" charset="-122"/>
              </a:rPr>
              <a:t>B1957+20</a:t>
            </a:r>
          </a:p>
        </p:txBody>
      </p:sp>
    </p:spTree>
    <p:extLst>
      <p:ext uri="{BB962C8B-B14F-4D97-AF65-F5344CB8AC3E}">
        <p14:creationId xmlns:p14="http://schemas.microsoft.com/office/powerpoint/2010/main" val="1587405269"/>
      </p:ext>
    </p:extLst>
  </p:cSld>
  <p:clrMapOvr>
    <a:masterClrMapping/>
  </p:clrMapOvr>
  <p:transition advTm="520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fld id="{0A660E13-9173-44F9-8566-C6654E26E1ED}" type="slidenum">
              <a:rPr kumimoji="0" lang="zh-CN" altLang="en-US" sz="1400" smtClean="0"/>
              <a:pPr eaLnBrk="1" hangingPunct="1"/>
              <a:t>54</a:t>
            </a:fld>
            <a:endParaRPr kumimoji="0" lang="en-US" altLang="zh-CN" sz="1400" smtClean="0"/>
          </a:p>
        </p:txBody>
      </p:sp>
      <p:pic>
        <p:nvPicPr>
          <p:cNvPr id="573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8" y="1196975"/>
            <a:ext cx="8893175" cy="3770313"/>
          </a:xfrm>
          <a:noFill/>
        </p:spPr>
      </p:pic>
      <p:sp>
        <p:nvSpPr>
          <p:cNvPr id="57348" name="Text Box 3"/>
          <p:cNvSpPr txBox="1">
            <a:spLocks noChangeArrowheads="1"/>
          </p:cNvSpPr>
          <p:nvPr/>
        </p:nvSpPr>
        <p:spPr bwMode="auto">
          <a:xfrm>
            <a:off x="2193925" y="5157788"/>
            <a:ext cx="5473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/>
              <a:t>Morrison et al. 2004, ApJ, 610, 941</a:t>
            </a:r>
          </a:p>
        </p:txBody>
      </p:sp>
      <p:sp>
        <p:nvSpPr>
          <p:cNvPr id="57349" name="Line 4"/>
          <p:cNvSpPr>
            <a:spLocks noChangeShapeType="1"/>
          </p:cNvSpPr>
          <p:nvPr/>
        </p:nvSpPr>
        <p:spPr bwMode="auto">
          <a:xfrm>
            <a:off x="468313" y="3573463"/>
            <a:ext cx="8135937" cy="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864356"/>
      </p:ext>
    </p:extLst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0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404813"/>
            <a:ext cx="4716462" cy="5329237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10339" name="Text Box 3"/>
          <p:cNvSpPr txBox="1">
            <a:spLocks noChangeArrowheads="1"/>
          </p:cNvSpPr>
          <p:nvPr/>
        </p:nvSpPr>
        <p:spPr bwMode="auto">
          <a:xfrm>
            <a:off x="827088" y="5734050"/>
            <a:ext cx="79200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0" lang="en-US" altLang="zh-CN" sz="2000" b="1" dirty="0">
                <a:solidFill>
                  <a:srgbClr val="0000FF"/>
                </a:solidFill>
              </a:rPr>
              <a:t>Dai, Wang, Wu &amp; Zhang 2006, </a:t>
            </a:r>
            <a:r>
              <a:rPr kumimoji="0" lang="en-US" altLang="zh-CN" sz="2000" b="1" i="1" dirty="0">
                <a:solidFill>
                  <a:srgbClr val="FF0000"/>
                </a:solidFill>
              </a:rPr>
              <a:t>Science</a:t>
            </a:r>
            <a:r>
              <a:rPr kumimoji="0" lang="en-US" altLang="zh-CN" sz="2000" b="1" dirty="0">
                <a:solidFill>
                  <a:srgbClr val="0000FF"/>
                </a:solidFill>
              </a:rPr>
              <a:t>, 311, 1127:</a:t>
            </a:r>
            <a:r>
              <a:rPr kumimoji="0" lang="en-US" altLang="zh-CN" sz="2000" b="1" dirty="0">
                <a:solidFill>
                  <a:srgbClr val="FF0000"/>
                </a:solidFill>
              </a:rPr>
              <a:t> </a:t>
            </a:r>
            <a:r>
              <a:rPr kumimoji="0" lang="en-US" altLang="zh-CN" sz="2000" b="1" dirty="0"/>
              <a:t>a </a:t>
            </a:r>
            <a:r>
              <a:rPr kumimoji="0" lang="en-US" altLang="zh-CN" sz="2000" b="1" dirty="0">
                <a:solidFill>
                  <a:schemeClr val="tx2"/>
                </a:solidFill>
              </a:rPr>
              <a:t>differentially-rotating, strongly magnetized, millisecond pulsar after the merger.</a:t>
            </a:r>
            <a:endParaRPr kumimoji="0" lang="en-US" altLang="zh-CN" sz="2000" dirty="0">
              <a:solidFill>
                <a:srgbClr val="FF0000"/>
              </a:solidFill>
            </a:endParaRPr>
          </a:p>
        </p:txBody>
      </p:sp>
      <p:pic>
        <p:nvPicPr>
          <p:cNvPr id="91034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924175"/>
            <a:ext cx="3525837" cy="2668588"/>
          </a:xfrm>
          <a:prstGeom prst="rect">
            <a:avLst/>
          </a:prstGeom>
          <a:noFill/>
          <a:ln w="28575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10341" name="Text Box 5"/>
          <p:cNvSpPr txBox="1">
            <a:spLocks noChangeArrowheads="1"/>
          </p:cNvSpPr>
          <p:nvPr/>
        </p:nvSpPr>
        <p:spPr bwMode="auto">
          <a:xfrm>
            <a:off x="1763713" y="115888"/>
            <a:ext cx="30241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1600"/>
              <a:t>Kluzniak &amp; Ruderman (1998)</a:t>
            </a:r>
          </a:p>
        </p:txBody>
      </p:sp>
      <p:pic>
        <p:nvPicPr>
          <p:cNvPr id="910343" name="Picture 7" descr="integra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738" y="115888"/>
            <a:ext cx="2724150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49001"/>
                  </a:srgbClr>
                </a:solidFill>
              </a14:hiddenFill>
            </a:ext>
          </a:extLst>
        </p:spPr>
      </p:pic>
      <p:sp>
        <p:nvSpPr>
          <p:cNvPr id="910344" name="Text Box 8"/>
          <p:cNvSpPr txBox="1">
            <a:spLocks noChangeArrowheads="1"/>
          </p:cNvSpPr>
          <p:nvPr/>
        </p:nvSpPr>
        <p:spPr bwMode="auto">
          <a:xfrm>
            <a:off x="6877050" y="188913"/>
            <a:ext cx="13684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1600"/>
              <a:t>Lazzati (2007)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55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1"/>
          <p:cNvSpPr>
            <a:spLocks noGrp="1"/>
          </p:cNvSpPr>
          <p:nvPr>
            <p:ph type="title"/>
          </p:nvPr>
        </p:nvSpPr>
        <p:spPr>
          <a:xfrm>
            <a:off x="685800" y="766763"/>
            <a:ext cx="7772400" cy="1143000"/>
          </a:xfrm>
        </p:spPr>
        <p:txBody>
          <a:bodyPr/>
          <a:lstStyle/>
          <a:p>
            <a:endParaRPr lang="zh-CN" altLang="en-US" smtClean="0"/>
          </a:p>
        </p:txBody>
      </p:sp>
      <p:sp>
        <p:nvSpPr>
          <p:cNvPr id="27651" name="内容占位符 2"/>
          <p:cNvSpPr>
            <a:spLocks noGrp="1"/>
          </p:cNvSpPr>
          <p:nvPr>
            <p:ph idx="1"/>
          </p:nvPr>
        </p:nvSpPr>
        <p:spPr>
          <a:xfrm>
            <a:off x="685800" y="2138363"/>
            <a:ext cx="7772400" cy="4114800"/>
          </a:xfrm>
        </p:spPr>
        <p:txBody>
          <a:bodyPr/>
          <a:lstStyle/>
          <a:p>
            <a:endParaRPr lang="zh-CN" altLang="en-US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405563"/>
            <a:ext cx="1905000" cy="457200"/>
          </a:xfrm>
          <a:noFill/>
        </p:spPr>
        <p:txBody>
          <a:bodyPr/>
          <a:lstStyle>
            <a:lvl1pPr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fld id="{78412277-E067-4FB8-B288-50C204F60D6D}" type="slidenum">
              <a:rPr kumimoji="0" lang="zh-CN" altLang="en-US" sz="1400" smtClean="0"/>
              <a:pPr eaLnBrk="1" hangingPunct="1"/>
              <a:t>56</a:t>
            </a:fld>
            <a:endParaRPr kumimoji="0" lang="en-US" altLang="zh-CN" sz="1400" smtClean="0"/>
          </a:p>
        </p:txBody>
      </p:sp>
      <p:pic>
        <p:nvPicPr>
          <p:cNvPr id="2765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49275"/>
            <a:ext cx="5527675" cy="620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533400"/>
            <a:ext cx="3360737" cy="620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5" name="TextBox 4"/>
          <p:cNvSpPr txBox="1">
            <a:spLocks noChangeArrowheads="1"/>
          </p:cNvSpPr>
          <p:nvPr/>
        </p:nvSpPr>
        <p:spPr bwMode="auto">
          <a:xfrm>
            <a:off x="250825" y="115888"/>
            <a:ext cx="8748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0000"/>
                </a:solidFill>
              </a:rPr>
              <a:t>Rowlinson et al. (2013): SGRB magnetar sample assuming </a:t>
            </a:r>
            <a:r>
              <a:rPr lang="el-GR" altLang="zh-CN" sz="2400" b="1">
                <a:solidFill>
                  <a:srgbClr val="FF0000"/>
                </a:solidFill>
              </a:rPr>
              <a:t>η</a:t>
            </a:r>
            <a:r>
              <a:rPr lang="en-US" altLang="zh-CN" sz="2400" b="1" baseline="-25000">
                <a:solidFill>
                  <a:srgbClr val="FF0000"/>
                </a:solidFill>
              </a:rPr>
              <a:t>x</a:t>
            </a:r>
            <a:r>
              <a:rPr lang="en-US" altLang="zh-CN" sz="2400" b="1">
                <a:solidFill>
                  <a:srgbClr val="FF0000"/>
                </a:solidFill>
              </a:rPr>
              <a:t>=1 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>
            <a:off x="5580063" y="620713"/>
            <a:ext cx="76200" cy="6121400"/>
          </a:xfrm>
          <a:prstGeom prst="line">
            <a:avLst/>
          </a:prstGeom>
          <a:ln w="38100">
            <a:solidFill>
              <a:srgbClr val="FF00FF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7657" name="直接连接符 3"/>
          <p:cNvCxnSpPr>
            <a:cxnSpLocks noChangeShapeType="1"/>
          </p:cNvCxnSpPr>
          <p:nvPr/>
        </p:nvCxnSpPr>
        <p:spPr bwMode="auto">
          <a:xfrm>
            <a:off x="250825" y="5732463"/>
            <a:ext cx="792163" cy="0"/>
          </a:xfrm>
          <a:prstGeom prst="line">
            <a:avLst/>
          </a:prstGeom>
          <a:noFill/>
          <a:ln w="38100" algn="ctr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21274780"/>
      </p:ext>
    </p:extLst>
  </p:cSld>
  <p:clrMapOvr>
    <a:masterClrMapping/>
  </p:clrMapOvr>
  <p:transition advTm="5200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957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174625"/>
            <a:ext cx="8451850" cy="650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圆角矩形标注 3"/>
          <p:cNvSpPr/>
          <p:nvPr/>
        </p:nvSpPr>
        <p:spPr bwMode="auto">
          <a:xfrm>
            <a:off x="5148064" y="2852936"/>
            <a:ext cx="3168352" cy="2088232"/>
          </a:xfrm>
          <a:prstGeom prst="wedgeRoundRectCallout">
            <a:avLst>
              <a:gd name="adj1" fmla="val -69725"/>
              <a:gd name="adj2" fmla="val -75093"/>
              <a:gd name="adj3" fmla="val 16667"/>
            </a:avLst>
          </a:prstGeom>
          <a:solidFill>
            <a:srgbClr val="FFFFCC"/>
          </a:solidFill>
          <a:ln w="38100">
            <a:solidFill>
              <a:srgbClr val="FF0000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华文新魏" pitchFamily="2" charset="-122"/>
                <a:cs typeface="Times New Roman" pitchFamily="18" charset="0"/>
              </a:rPr>
              <a:t>从统计上证明 </a:t>
            </a:r>
            <a:r>
              <a:rPr kumimoji="1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华文新魏" pitchFamily="2" charset="-122"/>
                <a:cs typeface="Times New Roman" pitchFamily="18" charset="0"/>
              </a:rPr>
              <a:t>X</a:t>
            </a:r>
            <a:r>
              <a:rPr kumimoji="1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华文新魏" pitchFamily="2" charset="-122"/>
                <a:cs typeface="Times New Roman" pitchFamily="18" charset="0"/>
              </a:rPr>
              <a:t>射线耀发和太阳耀斑的物理机制是相似的，因此 </a:t>
            </a:r>
            <a:r>
              <a:rPr kumimoji="1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华文新魏" pitchFamily="2" charset="-122"/>
                <a:cs typeface="Times New Roman" pitchFamily="18" charset="0"/>
              </a:rPr>
              <a:t>X</a:t>
            </a:r>
            <a:r>
              <a:rPr kumimoji="1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华文新魏" pitchFamily="2" charset="-122"/>
                <a:cs typeface="Times New Roman" pitchFamily="18" charset="0"/>
              </a:rPr>
              <a:t>射线耀发起源于磁重联。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57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59825263"/>
      </p:ext>
    </p:extLst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836613"/>
            <a:ext cx="7772400" cy="1143000"/>
          </a:xfrm>
        </p:spPr>
        <p:txBody>
          <a:bodyPr/>
          <a:lstStyle/>
          <a:p>
            <a:r>
              <a:rPr lang="zh-CN" altLang="en-US" sz="6600" b="1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七</a:t>
            </a:r>
            <a:r>
              <a:rPr lang="en-US" altLang="zh-CN" sz="6600" b="1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. </a:t>
            </a:r>
            <a:r>
              <a:rPr lang="zh-CN" altLang="en-US" sz="6600" b="1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伽玛暴宇宙学</a:t>
            </a:r>
          </a:p>
        </p:txBody>
      </p:sp>
      <p:sp>
        <p:nvSpPr>
          <p:cNvPr id="913411" name="Rectangle 3"/>
          <p:cNvSpPr>
            <a:spLocks noChangeArrowheads="1"/>
          </p:cNvSpPr>
          <p:nvPr/>
        </p:nvSpPr>
        <p:spPr bwMode="auto">
          <a:xfrm>
            <a:off x="2195513" y="2565400"/>
            <a:ext cx="5862637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4000" b="1">
                <a:solidFill>
                  <a:srgbClr val="0000FF"/>
                </a:solidFill>
              </a:rPr>
              <a:t>Could</a:t>
            </a:r>
            <a:r>
              <a:rPr lang="en-US" altLang="zh-CN" sz="4000" b="1"/>
              <a:t> </a:t>
            </a:r>
            <a:r>
              <a:rPr lang="en-US" altLang="zh-CN" sz="4000" b="1">
                <a:solidFill>
                  <a:srgbClr val="FF0000"/>
                </a:solidFill>
              </a:rPr>
              <a:t>gamma-ray bursts</a:t>
            </a:r>
            <a:r>
              <a:rPr lang="en-US" altLang="zh-CN" sz="4000" b="1"/>
              <a:t> </a:t>
            </a:r>
            <a:r>
              <a:rPr lang="en-US" altLang="zh-CN" sz="4000" b="1">
                <a:solidFill>
                  <a:srgbClr val="0000FF"/>
                </a:solidFill>
              </a:rPr>
              <a:t>be used to measure</a:t>
            </a:r>
            <a:r>
              <a:rPr lang="en-US" altLang="zh-CN" sz="4000" b="1"/>
              <a:t> </a:t>
            </a:r>
            <a:r>
              <a:rPr lang="en-US" altLang="zh-CN" sz="4000" b="1">
                <a:solidFill>
                  <a:srgbClr val="FF0000"/>
                </a:solidFill>
              </a:rPr>
              <a:t>cosmology</a:t>
            </a:r>
            <a:r>
              <a:rPr lang="en-US" altLang="zh-CN" sz="4000" b="1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58</a:t>
            </a:fld>
            <a:endParaRPr lang="en-US" altLang="zh-CN"/>
          </a:p>
        </p:txBody>
      </p:sp>
    </p:spTree>
  </p:cSld>
  <p:clrMapOvr>
    <a:masterClrMapping/>
  </p:clrMapOvr>
  <p:transition advTm="5200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827088" y="476250"/>
            <a:ext cx="7545387" cy="511492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4300"/>
              <a:t>       Einstein equations </a:t>
            </a:r>
          </a:p>
          <a:p>
            <a:pPr>
              <a:buFontTx/>
              <a:buNone/>
            </a:pPr>
            <a:r>
              <a:rPr lang="en-US" altLang="zh-CN" sz="4300"/>
              <a:t>       </a:t>
            </a:r>
            <a:endParaRPr lang="en-US" altLang="zh-CN" sz="2100"/>
          </a:p>
          <a:p>
            <a:pPr>
              <a:buFontTx/>
              <a:buNone/>
            </a:pPr>
            <a:r>
              <a:rPr lang="en-US" altLang="zh-CN" sz="4300"/>
              <a:t>       Friedmann equations </a:t>
            </a:r>
          </a:p>
          <a:p>
            <a:endParaRPr lang="en-US" altLang="zh-CN" sz="2600"/>
          </a:p>
          <a:p>
            <a:endParaRPr lang="en-US" altLang="zh-CN" sz="2600"/>
          </a:p>
          <a:p>
            <a:endParaRPr lang="en-US" altLang="zh-CN" sz="2600"/>
          </a:p>
          <a:p>
            <a:endParaRPr lang="en-US" altLang="zh-CN" sz="2600"/>
          </a:p>
        </p:txBody>
      </p:sp>
      <p:sp>
        <p:nvSpPr>
          <p:cNvPr id="939011" name="AutoShape 3"/>
          <p:cNvSpPr>
            <a:spLocks noChangeArrowheads="1"/>
          </p:cNvSpPr>
          <p:nvPr/>
        </p:nvSpPr>
        <p:spPr bwMode="auto">
          <a:xfrm>
            <a:off x="1258888" y="1476375"/>
            <a:ext cx="533400" cy="1358900"/>
          </a:xfrm>
          <a:prstGeom prst="curvedRightArrow">
            <a:avLst>
              <a:gd name="adj1" fmla="val 29722"/>
              <a:gd name="adj2" fmla="val 80675"/>
              <a:gd name="adj3" fmla="val 3518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939012" name="Object 4"/>
          <p:cNvGraphicFramePr>
            <a:graphicFrameLocks noChangeAspect="1"/>
          </p:cNvGraphicFramePr>
          <p:nvPr/>
        </p:nvGraphicFramePr>
        <p:xfrm>
          <a:off x="5167313" y="3352800"/>
          <a:ext cx="204787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9051" name="Equation" r:id="rId3" imgW="114120" imgH="177480" progId="Equation.DSMT4">
                  <p:embed/>
                </p:oleObj>
              </mc:Choice>
              <mc:Fallback>
                <p:oleObj name="Equation" r:id="rId3" imgW="114120" imgH="177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7313" y="3352800"/>
                        <a:ext cx="204787" cy="31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39013" name="Picture 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"/>
          <a:stretch>
            <a:fillRect/>
          </a:stretch>
        </p:blipFill>
        <p:spPr>
          <a:xfrm>
            <a:off x="1855788" y="1196975"/>
            <a:ext cx="3311525" cy="9302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9014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"/>
          <a:stretch>
            <a:fillRect/>
          </a:stretch>
        </p:blipFill>
        <p:spPr>
          <a:xfrm>
            <a:off x="1857375" y="2968625"/>
            <a:ext cx="4819650" cy="958850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901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200" y="3879850"/>
            <a:ext cx="2592388" cy="912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39016" name="Text Box 8"/>
          <p:cNvSpPr txBox="1">
            <a:spLocks noChangeArrowheads="1"/>
          </p:cNvSpPr>
          <p:nvPr/>
        </p:nvSpPr>
        <p:spPr bwMode="auto">
          <a:xfrm>
            <a:off x="1855788" y="5054600"/>
            <a:ext cx="6388100" cy="850900"/>
          </a:xfrm>
          <a:prstGeom prst="rect">
            <a:avLst/>
          </a:prstGeom>
          <a:solidFill>
            <a:srgbClr val="FFFF00"/>
          </a:solidFill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400" b="1"/>
              <a:t>However, these equations </a:t>
            </a:r>
            <a:r>
              <a:rPr lang="en-US" altLang="zh-CN" sz="2400" b="1">
                <a:solidFill>
                  <a:schemeClr val="accent2"/>
                </a:solidFill>
              </a:rPr>
              <a:t>cannot</a:t>
            </a:r>
            <a:r>
              <a:rPr lang="en-US" altLang="zh-CN" sz="2400" b="1"/>
              <a:t> explain an assumed static, closed universe (Einstein 1917)!</a:t>
            </a:r>
          </a:p>
        </p:txBody>
      </p:sp>
      <p:pic>
        <p:nvPicPr>
          <p:cNvPr id="93901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213" y="28575"/>
            <a:ext cx="2382837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8C8E0-88D6-46D9-AD3B-4C1281BE6601}" type="slidenum">
              <a:rPr lang="en-US" altLang="zh-CN" smtClean="0"/>
              <a:pPr/>
              <a:t>59</a:t>
            </a:fld>
            <a:endParaRPr lang="en-US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03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15888"/>
            <a:ext cx="7545388" cy="511492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4300"/>
              <a:t>       Einstein equations with </a:t>
            </a:r>
            <a:r>
              <a:rPr lang="en-US" altLang="zh-CN" sz="4300" b="1">
                <a:solidFill>
                  <a:srgbClr val="FF0000"/>
                </a:solidFill>
                <a:sym typeface="Symbol" pitchFamily="18" charset="2"/>
              </a:rPr>
              <a:t></a:t>
            </a:r>
          </a:p>
          <a:p>
            <a:pPr>
              <a:buFontTx/>
              <a:buNone/>
            </a:pPr>
            <a:r>
              <a:rPr lang="en-US" altLang="zh-CN" sz="4300"/>
              <a:t>       </a:t>
            </a:r>
            <a:endParaRPr lang="en-US" altLang="zh-CN" sz="3600"/>
          </a:p>
          <a:p>
            <a:pPr>
              <a:buFontTx/>
              <a:buNone/>
            </a:pPr>
            <a:r>
              <a:rPr lang="en-US" altLang="zh-CN" sz="4300"/>
              <a:t>       Friedmann equations </a:t>
            </a:r>
          </a:p>
          <a:p>
            <a:endParaRPr lang="en-US" altLang="zh-CN" sz="2600"/>
          </a:p>
          <a:p>
            <a:endParaRPr lang="en-US" altLang="zh-CN" sz="2600"/>
          </a:p>
          <a:p>
            <a:endParaRPr lang="en-US" altLang="zh-CN" sz="2600"/>
          </a:p>
          <a:p>
            <a:endParaRPr lang="en-US" altLang="zh-CN" sz="2600"/>
          </a:p>
        </p:txBody>
      </p:sp>
      <p:pic>
        <p:nvPicPr>
          <p:cNvPr id="940035" name="Picture 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"/>
          <a:stretch>
            <a:fillRect/>
          </a:stretch>
        </p:blipFill>
        <p:spPr>
          <a:xfrm>
            <a:off x="1566863" y="823913"/>
            <a:ext cx="3671887" cy="847725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0036" name="AutoShape 4"/>
          <p:cNvSpPr>
            <a:spLocks noChangeArrowheads="1"/>
          </p:cNvSpPr>
          <p:nvPr/>
        </p:nvSpPr>
        <p:spPr bwMode="auto">
          <a:xfrm>
            <a:off x="971550" y="1128713"/>
            <a:ext cx="533400" cy="1358900"/>
          </a:xfrm>
          <a:prstGeom prst="curvedRightArrow">
            <a:avLst>
              <a:gd name="adj1" fmla="val 29722"/>
              <a:gd name="adj2" fmla="val 80675"/>
              <a:gd name="adj3" fmla="val 3518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940037" name="Object 5"/>
          <p:cNvGraphicFramePr>
            <a:graphicFrameLocks noChangeAspect="1"/>
          </p:cNvGraphicFramePr>
          <p:nvPr/>
        </p:nvGraphicFramePr>
        <p:xfrm>
          <a:off x="4879975" y="3005138"/>
          <a:ext cx="204788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0074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9975" y="3005138"/>
                        <a:ext cx="204788" cy="319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40038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8450" y="2624138"/>
            <a:ext cx="5829300" cy="942975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003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863" y="3508375"/>
            <a:ext cx="3313112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0040" name="Text Box 8"/>
          <p:cNvSpPr txBox="1">
            <a:spLocks noChangeArrowheads="1"/>
          </p:cNvSpPr>
          <p:nvPr/>
        </p:nvSpPr>
        <p:spPr bwMode="auto">
          <a:xfrm>
            <a:off x="1566863" y="4567238"/>
            <a:ext cx="6461125" cy="1885950"/>
          </a:xfrm>
          <a:prstGeom prst="rect">
            <a:avLst/>
          </a:prstGeom>
          <a:solidFill>
            <a:srgbClr val="FFCC99"/>
          </a:solidFill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400" b="1"/>
              <a:t>These equations can explain an assumed static universe, but this is in an unstable equilibrium.</a:t>
            </a:r>
            <a:r>
              <a:rPr lang="en-US" altLang="zh-CN" sz="2400" b="1">
                <a:solidFill>
                  <a:schemeClr val="accent2"/>
                </a:solidFill>
              </a:rPr>
              <a:t> </a:t>
            </a:r>
            <a:r>
              <a:rPr lang="en-US" altLang="zh-CN" sz="2200" b="1">
                <a:solidFill>
                  <a:schemeClr val="accent2"/>
                </a:solidFill>
              </a:rPr>
              <a:t>Eddington (1932) thought the observed Hubble expansion might well be just the first-order view of  a universe </a:t>
            </a:r>
            <a:r>
              <a:rPr lang="en-US" altLang="zh-CN" sz="2400" b="1">
                <a:solidFill>
                  <a:srgbClr val="FF0000"/>
                </a:solidFill>
              </a:rPr>
              <a:t>accelerating </a:t>
            </a:r>
            <a:r>
              <a:rPr lang="en-US" altLang="zh-CN" sz="2400" b="1">
                <a:solidFill>
                  <a:schemeClr val="accent2"/>
                </a:solidFill>
              </a:rPr>
              <a:t>from rest because of </a:t>
            </a:r>
            <a:r>
              <a:rPr lang="en-US" altLang="zh-CN" sz="2400" b="1">
                <a:solidFill>
                  <a:schemeClr val="accent2"/>
                </a:solidFill>
                <a:sym typeface="Symbol" pitchFamily="18" charset="2"/>
              </a:rPr>
              <a:t>.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8C8E0-88D6-46D9-AD3B-4C1281BE6601}" type="slidenum">
              <a:rPr lang="en-US" altLang="zh-CN" smtClean="0"/>
              <a:pPr/>
              <a:t>60</a:t>
            </a:fld>
            <a:endParaRPr lang="en-US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3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404813"/>
            <a:ext cx="5976938" cy="5192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3107" name="Rectangle 3"/>
          <p:cNvSpPr>
            <a:spLocks noChangeArrowheads="1"/>
          </p:cNvSpPr>
          <p:nvPr/>
        </p:nvSpPr>
        <p:spPr bwMode="auto">
          <a:xfrm>
            <a:off x="1763713" y="5661025"/>
            <a:ext cx="583247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zh-CN" sz="2000"/>
              <a:t>Krauss, L. M. 1999, </a:t>
            </a:r>
            <a:r>
              <a:rPr lang="en-US" altLang="zh-CN" sz="2000" i="1"/>
              <a:t>Scientific American</a:t>
            </a:r>
          </a:p>
        </p:txBody>
      </p:sp>
      <p:sp>
        <p:nvSpPr>
          <p:cNvPr id="943108" name="Rectangle 4"/>
          <p:cNvSpPr>
            <a:spLocks noChangeArrowheads="1"/>
          </p:cNvSpPr>
          <p:nvPr/>
        </p:nvSpPr>
        <p:spPr bwMode="auto">
          <a:xfrm>
            <a:off x="3059113" y="2349500"/>
            <a:ext cx="914400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zh-CN" sz="2400" b="1">
                <a:solidFill>
                  <a:srgbClr val="663300"/>
                </a:solidFill>
              </a:rPr>
              <a:t>deceleration</a:t>
            </a:r>
          </a:p>
        </p:txBody>
      </p:sp>
      <p:sp>
        <p:nvSpPr>
          <p:cNvPr id="943109" name="Rectangle 5"/>
          <p:cNvSpPr>
            <a:spLocks noChangeArrowheads="1"/>
          </p:cNvSpPr>
          <p:nvPr/>
        </p:nvSpPr>
        <p:spPr bwMode="auto">
          <a:xfrm>
            <a:off x="5508625" y="2420938"/>
            <a:ext cx="9144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zh-CN" sz="2400" b="1">
                <a:solidFill>
                  <a:srgbClr val="663300"/>
                </a:solidFill>
              </a:rPr>
              <a:t>acceleration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83967-C9EF-46D0-8566-3321241324A7}" type="slidenum">
              <a:rPr lang="en-US" altLang="zh-CN" smtClean="0"/>
              <a:pPr/>
              <a:t>61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51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620713"/>
            <a:ext cx="3048000" cy="187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51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2681288"/>
            <a:ext cx="3057525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515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548188"/>
            <a:ext cx="3048000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5157" name="Rectangle 5"/>
          <p:cNvSpPr>
            <a:spLocks noChangeArrowheads="1"/>
          </p:cNvSpPr>
          <p:nvPr/>
        </p:nvSpPr>
        <p:spPr bwMode="auto">
          <a:xfrm>
            <a:off x="250825" y="404813"/>
            <a:ext cx="50784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/>
            <a:r>
              <a:rPr lang="en-US" altLang="zh-CN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方正舒体" pitchFamily="2" charset="-122"/>
              </a:rPr>
              <a:t>Type-Ia Supernovae</a:t>
            </a:r>
            <a:r>
              <a:rPr lang="en-US" altLang="zh-CN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方正舒体" pitchFamily="2" charset="-122"/>
                <a:ea typeface="方正舒体" pitchFamily="2" charset="-122"/>
              </a:rPr>
              <a:t> </a:t>
            </a:r>
          </a:p>
        </p:txBody>
      </p:sp>
      <p:sp>
        <p:nvSpPr>
          <p:cNvPr id="945158" name="Text Box 6"/>
          <p:cNvSpPr txBox="1">
            <a:spLocks noChangeArrowheads="1"/>
          </p:cNvSpPr>
          <p:nvPr/>
        </p:nvSpPr>
        <p:spPr bwMode="auto">
          <a:xfrm>
            <a:off x="395288" y="1052513"/>
            <a:ext cx="4897437" cy="109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200"/>
              <a:t>When the mass of an accreting white dwarf increases to the Chandrasekhar limit, this star explodes as an SN Ia.</a:t>
            </a:r>
          </a:p>
        </p:txBody>
      </p:sp>
      <p:pic>
        <p:nvPicPr>
          <p:cNvPr id="94515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82"/>
          <a:stretch>
            <a:fillRect/>
          </a:stretch>
        </p:blipFill>
        <p:spPr bwMode="auto">
          <a:xfrm>
            <a:off x="928688" y="2160588"/>
            <a:ext cx="3355975" cy="407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5160" name="Text Box 8"/>
          <p:cNvSpPr txBox="1">
            <a:spLocks noChangeArrowheads="1"/>
          </p:cNvSpPr>
          <p:nvPr/>
        </p:nvSpPr>
        <p:spPr bwMode="auto">
          <a:xfrm>
            <a:off x="1476375" y="6188075"/>
            <a:ext cx="2952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1600"/>
              <a:t>Hamuy et al. (1993, 1995)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83967-C9EF-46D0-8566-3321241324A7}" type="slidenum">
              <a:rPr lang="en-US" altLang="zh-CN" smtClean="0"/>
              <a:pPr/>
              <a:t>62</a:t>
            </a:fld>
            <a:endParaRPr lang="en-US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20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196975"/>
            <a:ext cx="8353425" cy="18081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zh-CN" sz="3000" b="1"/>
              <a:t>    </a:t>
            </a:r>
            <a:r>
              <a:rPr lang="en-US" altLang="zh-CN" sz="2800" b="1"/>
              <a:t>Observed luminosity distance of a </a:t>
            </a:r>
            <a:r>
              <a:rPr lang="en-US" altLang="zh-CN" sz="2800" b="1">
                <a:solidFill>
                  <a:srgbClr val="0000CC"/>
                </a:solidFill>
              </a:rPr>
              <a:t>standard candle</a:t>
            </a:r>
          </a:p>
          <a:p>
            <a:pPr algn="ctr">
              <a:buFontTx/>
              <a:buNone/>
            </a:pPr>
            <a:r>
              <a:rPr lang="en-US" altLang="zh-CN" sz="4700" b="1" i="1"/>
              <a:t>   D</a:t>
            </a:r>
            <a:r>
              <a:rPr lang="en-US" altLang="zh-CN" sz="4700" b="1" baseline="-25000"/>
              <a:t>L</a:t>
            </a:r>
            <a:r>
              <a:rPr lang="en-US" altLang="zh-CN" sz="4700" b="1"/>
              <a:t>(z) = [</a:t>
            </a:r>
            <a:r>
              <a:rPr lang="en-US" altLang="zh-CN" sz="4700" b="1" i="1"/>
              <a:t>L</a:t>
            </a:r>
            <a:r>
              <a:rPr lang="en-US" altLang="zh-CN" sz="4700" b="1" baseline="-25000"/>
              <a:t>p</a:t>
            </a:r>
            <a:r>
              <a:rPr lang="en-US" altLang="zh-CN" sz="4700" b="1"/>
              <a:t>/(4</a:t>
            </a:r>
            <a:r>
              <a:rPr lang="en-US" altLang="zh-CN" sz="4700" b="1">
                <a:sym typeface="Symbol" pitchFamily="18" charset="2"/>
              </a:rPr>
              <a:t></a:t>
            </a:r>
            <a:r>
              <a:rPr lang="en-US" altLang="zh-CN" sz="4700" b="1" i="1">
                <a:sym typeface="Symbol" pitchFamily="18" charset="2"/>
              </a:rPr>
              <a:t>F</a:t>
            </a:r>
            <a:r>
              <a:rPr lang="en-US" altLang="zh-CN" sz="4700" b="1">
                <a:sym typeface="Symbol" pitchFamily="18" charset="2"/>
              </a:rPr>
              <a:t>)]</a:t>
            </a:r>
            <a:r>
              <a:rPr lang="en-US" altLang="zh-CN" sz="4700" b="1" baseline="30000">
                <a:sym typeface="Symbol" pitchFamily="18" charset="2"/>
              </a:rPr>
              <a:t>1/2</a:t>
            </a:r>
          </a:p>
          <a:p>
            <a:pPr algn="ctr">
              <a:buFontTx/>
              <a:buNone/>
            </a:pPr>
            <a:endParaRPr lang="en-US" altLang="zh-CN" sz="4700" b="1" baseline="30000"/>
          </a:p>
        </p:txBody>
      </p:sp>
      <p:sp>
        <p:nvSpPr>
          <p:cNvPr id="947203" name="Text Box 3"/>
          <p:cNvSpPr txBox="1">
            <a:spLocks noChangeArrowheads="1"/>
          </p:cNvSpPr>
          <p:nvPr/>
        </p:nvSpPr>
        <p:spPr bwMode="auto">
          <a:xfrm>
            <a:off x="1692275" y="333375"/>
            <a:ext cx="59039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4400" b="1">
                <a:solidFill>
                  <a:srgbClr val="006600"/>
                </a:solidFill>
                <a:latin typeface="Comic Sans MS" pitchFamily="66" charset="0"/>
              </a:rPr>
              <a:t>Supernova Cosmology</a:t>
            </a:r>
          </a:p>
        </p:txBody>
      </p:sp>
      <p:sp>
        <p:nvSpPr>
          <p:cNvPr id="947204" name="Text Box 4"/>
          <p:cNvSpPr txBox="1">
            <a:spLocks noChangeArrowheads="1"/>
          </p:cNvSpPr>
          <p:nvPr/>
        </p:nvSpPr>
        <p:spPr bwMode="auto">
          <a:xfrm>
            <a:off x="250825" y="2962275"/>
            <a:ext cx="5905500" cy="377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9144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3716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8288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2860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</a:pPr>
            <a:r>
              <a:rPr lang="en-US" altLang="zh-CN" sz="2200" b="1">
                <a:solidFill>
                  <a:srgbClr val="0000CC"/>
                </a:solidFill>
              </a:rPr>
              <a:t>More standardized candles from </a:t>
            </a:r>
            <a:r>
              <a:rPr lang="en-US" altLang="zh-CN" sz="2200" b="1">
                <a:solidFill>
                  <a:srgbClr val="FF0000"/>
                </a:solidFill>
              </a:rPr>
              <a:t>low-</a:t>
            </a:r>
            <a:r>
              <a:rPr lang="en-US" altLang="zh-CN" sz="2200" b="1" i="1">
                <a:solidFill>
                  <a:srgbClr val="FF0000"/>
                </a:solidFill>
              </a:rPr>
              <a:t>z</a:t>
            </a:r>
            <a:r>
              <a:rPr lang="en-US" altLang="zh-CN" sz="2200" b="1">
                <a:solidFill>
                  <a:srgbClr val="FF0000"/>
                </a:solidFill>
              </a:rPr>
              <a:t> </a:t>
            </a:r>
            <a:r>
              <a:rPr lang="en-US" altLang="zh-CN" sz="2200" b="1">
                <a:solidFill>
                  <a:srgbClr val="0000CC"/>
                </a:solidFill>
              </a:rPr>
              <a:t>SNe Ia:</a:t>
            </a:r>
          </a:p>
          <a:p>
            <a:pPr eaLnBrk="1" hangingPunct="1">
              <a:spcBef>
                <a:spcPct val="50000"/>
              </a:spcBef>
              <a:buClr>
                <a:srgbClr val="0000CC"/>
              </a:buClr>
              <a:buFontTx/>
              <a:buAutoNum type="arabicParenR"/>
            </a:pPr>
            <a:r>
              <a:rPr lang="en-US" altLang="zh-CN" sz="2000" b="1"/>
              <a:t>A tight correlation: </a:t>
            </a:r>
            <a:r>
              <a:rPr lang="en-US" altLang="zh-CN" sz="2000" b="1" i="1"/>
              <a:t>L</a:t>
            </a:r>
            <a:r>
              <a:rPr lang="en-US" altLang="zh-CN" sz="2000" b="1" baseline="-25000"/>
              <a:t>p</a:t>
            </a:r>
            <a:r>
              <a:rPr lang="en-US" altLang="zh-CN" sz="2000" b="1"/>
              <a:t> ~ </a:t>
            </a:r>
            <a:r>
              <a:rPr lang="el-GR" altLang="zh-CN" sz="2000" b="1"/>
              <a:t>Δ</a:t>
            </a:r>
            <a:r>
              <a:rPr lang="en-US" altLang="zh-CN" sz="2000" b="1">
                <a:cs typeface="Times New Roman" pitchFamily="18" charset="0"/>
              </a:rPr>
              <a:t>m</a:t>
            </a:r>
            <a:r>
              <a:rPr lang="en-US" altLang="zh-CN" sz="2000" b="1" baseline="-25000">
                <a:cs typeface="Times New Roman" pitchFamily="18" charset="0"/>
              </a:rPr>
              <a:t>15</a:t>
            </a:r>
            <a:r>
              <a:rPr lang="en-US" altLang="zh-CN" sz="2000" b="1">
                <a:cs typeface="Times New Roman" pitchFamily="18" charset="0"/>
              </a:rPr>
              <a:t> (Phillips 1993)</a:t>
            </a:r>
          </a:p>
          <a:p>
            <a:pPr eaLnBrk="1" hangingPunct="1">
              <a:spcBef>
                <a:spcPct val="50000"/>
              </a:spcBef>
              <a:buClr>
                <a:srgbClr val="0000CC"/>
              </a:buClr>
              <a:buFontTx/>
              <a:buAutoNum type="arabicParenR"/>
            </a:pPr>
            <a:r>
              <a:rPr lang="en-US" altLang="zh-CN" sz="2000" b="1">
                <a:cs typeface="Times New Roman" pitchFamily="18" charset="0"/>
              </a:rPr>
              <a:t>Multi-color light curve shape (Riess et al. 1995)</a:t>
            </a:r>
          </a:p>
          <a:p>
            <a:pPr eaLnBrk="1" hangingPunct="1">
              <a:spcBef>
                <a:spcPct val="50000"/>
              </a:spcBef>
              <a:buClr>
                <a:srgbClr val="0000CC"/>
              </a:buClr>
              <a:buFontTx/>
              <a:buAutoNum type="arabicParenR"/>
            </a:pPr>
            <a:r>
              <a:rPr lang="en-US" altLang="zh-CN" sz="2000" b="1">
                <a:cs typeface="Times New Roman" pitchFamily="18" charset="0"/>
              </a:rPr>
              <a:t>The stretch method (Perlmutter et al. 1999)</a:t>
            </a:r>
          </a:p>
          <a:p>
            <a:pPr eaLnBrk="1" hangingPunct="1">
              <a:spcBef>
                <a:spcPct val="50000"/>
              </a:spcBef>
              <a:buClr>
                <a:srgbClr val="0000CC"/>
              </a:buClr>
              <a:buFontTx/>
              <a:buAutoNum type="arabicParenR"/>
            </a:pPr>
            <a:r>
              <a:rPr lang="en-US" altLang="zh-CN" sz="2000" b="1">
                <a:cs typeface="Times New Roman" pitchFamily="18" charset="0"/>
              </a:rPr>
              <a:t>The Bayesian adapted template match (BATM) method (Tonry et al. 2003)</a:t>
            </a:r>
          </a:p>
          <a:p>
            <a:pPr eaLnBrk="1" hangingPunct="1">
              <a:spcBef>
                <a:spcPct val="50000"/>
              </a:spcBef>
              <a:buClr>
                <a:srgbClr val="0000CC"/>
              </a:buClr>
              <a:buFontTx/>
              <a:buAutoNum type="arabicParenR"/>
            </a:pPr>
            <a:r>
              <a:rPr lang="en-US" altLang="zh-CN" sz="2000" b="1">
                <a:cs typeface="Times New Roman" pitchFamily="18" charset="0"/>
              </a:rPr>
              <a:t>A tight correlation: </a:t>
            </a:r>
            <a:r>
              <a:rPr lang="en-US" altLang="zh-CN" sz="2000" b="1" i="1">
                <a:cs typeface="Times New Roman" pitchFamily="18" charset="0"/>
              </a:rPr>
              <a:t>L</a:t>
            </a:r>
            <a:r>
              <a:rPr lang="en-US" altLang="zh-CN" sz="2000" b="1" baseline="-25000">
                <a:cs typeface="Times New Roman" pitchFamily="18" charset="0"/>
              </a:rPr>
              <a:t>p</a:t>
            </a:r>
            <a:r>
              <a:rPr lang="en-US" altLang="zh-CN" sz="2000" b="1">
                <a:cs typeface="Times New Roman" pitchFamily="18" charset="0"/>
              </a:rPr>
              <a:t> ~ </a:t>
            </a:r>
            <a:r>
              <a:rPr lang="el-GR" altLang="zh-CN" sz="2000" b="1"/>
              <a:t>Δ</a:t>
            </a:r>
            <a:r>
              <a:rPr lang="en-US" altLang="zh-CN" sz="2000" b="1" i="1"/>
              <a:t>C</a:t>
            </a:r>
            <a:r>
              <a:rPr lang="en-US" altLang="zh-CN" sz="2000" b="1" baseline="-25000"/>
              <a:t>12</a:t>
            </a:r>
            <a:r>
              <a:rPr lang="en-US" altLang="zh-CN" sz="2000" b="1"/>
              <a:t> (</a:t>
            </a:r>
            <a:r>
              <a:rPr lang="en-US" altLang="zh-CN" sz="2000" b="1" i="1"/>
              <a:t>B</a:t>
            </a:r>
            <a:r>
              <a:rPr lang="en-US" altLang="zh-CN" sz="2000" b="1"/>
              <a:t>-</a:t>
            </a:r>
            <a:r>
              <a:rPr lang="en-US" altLang="zh-CN" sz="2000" b="1" i="1"/>
              <a:t>V</a:t>
            </a:r>
            <a:r>
              <a:rPr lang="en-US" altLang="zh-CN" sz="2000" b="1"/>
              <a:t> colors after the </a:t>
            </a:r>
            <a:r>
              <a:rPr lang="en-US" altLang="zh-CN" sz="2000" b="1" i="1"/>
              <a:t>B</a:t>
            </a:r>
            <a:r>
              <a:rPr lang="en-US" altLang="zh-CN" sz="2000" b="1"/>
              <a:t> maximum, Wang et al. 2005)</a:t>
            </a:r>
            <a:endParaRPr lang="en-US" altLang="zh-CN" sz="2000" b="1"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  <a:buClr>
                <a:srgbClr val="0000CC"/>
              </a:buClr>
            </a:pPr>
            <a:endParaRPr lang="el-GR" altLang="zh-CN" sz="2000" b="1">
              <a:cs typeface="Times New Roman" pitchFamily="18" charset="0"/>
            </a:endParaRPr>
          </a:p>
        </p:txBody>
      </p:sp>
      <p:pic>
        <p:nvPicPr>
          <p:cNvPr id="947205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29338" y="2708275"/>
            <a:ext cx="2844800" cy="3600450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7206" name="Text Box 6"/>
          <p:cNvSpPr txBox="1">
            <a:spLocks noChangeArrowheads="1"/>
          </p:cNvSpPr>
          <p:nvPr/>
        </p:nvSpPr>
        <p:spPr bwMode="auto">
          <a:xfrm>
            <a:off x="6805613" y="6308725"/>
            <a:ext cx="20875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000"/>
              <a:t>Phillips (1993)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539F-1BA9-4B0B-A42A-D883D836A088}" type="slidenum">
              <a:rPr lang="en-US" altLang="zh-CN" smtClean="0"/>
              <a:pPr/>
              <a:t>63</a:t>
            </a:fld>
            <a:endParaRPr lang="en-US" altLang="zh-CN"/>
          </a:p>
        </p:txBody>
      </p:sp>
    </p:spTree>
  </p:cSld>
  <p:clrMapOvr>
    <a:masterClrMapping/>
  </p:clrMapOvr>
  <p:transition advTm="5200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549275"/>
            <a:ext cx="4894263" cy="587375"/>
          </a:xfrm>
          <a:solidFill>
            <a:srgbClr val="FF99CC"/>
          </a:solidFill>
          <a:ln w="12700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zh-CN" sz="2400" b="1"/>
              <a:t>Integral Method for Theoretical </a:t>
            </a:r>
            <a:r>
              <a:rPr lang="en-US" altLang="zh-CN" sz="2400" b="1" i="1"/>
              <a:t>D</a:t>
            </a:r>
            <a:r>
              <a:rPr lang="en-US" altLang="zh-CN" sz="2400" b="1" i="1" baseline="-25000"/>
              <a:t>L</a:t>
            </a:r>
          </a:p>
        </p:txBody>
      </p:sp>
      <p:pic>
        <p:nvPicPr>
          <p:cNvPr id="94822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0688" y="1495425"/>
            <a:ext cx="5545137" cy="1406525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822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275" y="3295650"/>
            <a:ext cx="4319588" cy="1554163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8229" name="Text Box 5"/>
          <p:cNvSpPr txBox="1">
            <a:spLocks noChangeArrowheads="1"/>
          </p:cNvSpPr>
          <p:nvPr/>
        </p:nvSpPr>
        <p:spPr bwMode="auto">
          <a:xfrm>
            <a:off x="1762125" y="5013325"/>
            <a:ext cx="5473700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200" b="1">
                <a:sym typeface="Symbol" pitchFamily="18" charset="2"/>
              </a:rPr>
              <a:t>Calculate </a:t>
            </a:r>
            <a:r>
              <a:rPr lang="en-US" altLang="zh-CN" sz="2200" b="1" i="1">
                <a:sym typeface="Symbol" pitchFamily="18" charset="2"/>
              </a:rPr>
              <a:t></a:t>
            </a:r>
            <a:r>
              <a:rPr lang="en-US" altLang="zh-CN" sz="2200" b="1" baseline="30000">
                <a:sym typeface="Symbol" pitchFamily="18" charset="2"/>
              </a:rPr>
              <a:t>2</a:t>
            </a:r>
            <a:r>
              <a:rPr lang="en-US" altLang="zh-CN" sz="2200" b="1">
                <a:sym typeface="Symbol" pitchFamily="18" charset="2"/>
              </a:rPr>
              <a:t> (</a:t>
            </a:r>
            <a:r>
              <a:rPr lang="en-US" altLang="zh-CN" sz="2200" b="1" i="1">
                <a:sym typeface="Symbol" pitchFamily="18" charset="2"/>
              </a:rPr>
              <a:t>H</a:t>
            </a:r>
            <a:r>
              <a:rPr lang="en-US" altLang="zh-CN" sz="2200" b="1" baseline="-25000">
                <a:sym typeface="Symbol" pitchFamily="18" charset="2"/>
              </a:rPr>
              <a:t>0</a:t>
            </a:r>
            <a:r>
              <a:rPr lang="en-US" altLang="zh-CN" sz="2200" b="1">
                <a:sym typeface="Symbol" pitchFamily="18" charset="2"/>
              </a:rPr>
              <a:t>,</a:t>
            </a:r>
            <a:r>
              <a:rPr lang="el-GR" altLang="zh-CN" sz="2200" b="1">
                <a:cs typeface="Times New Roman" pitchFamily="18" charset="0"/>
                <a:sym typeface="Symbol" pitchFamily="18" charset="2"/>
              </a:rPr>
              <a:t>Ω</a:t>
            </a:r>
            <a:r>
              <a:rPr lang="en-US" altLang="zh-CN" sz="2200" b="1" baseline="-25000">
                <a:cs typeface="Times New Roman" pitchFamily="18" charset="0"/>
                <a:sym typeface="Symbol" pitchFamily="18" charset="2"/>
              </a:rPr>
              <a:t>M</a:t>
            </a:r>
            <a:r>
              <a:rPr lang="en-US" altLang="zh-CN" sz="2200" b="1">
                <a:cs typeface="Times New Roman" pitchFamily="18" charset="0"/>
                <a:sym typeface="Symbol" pitchFamily="18" charset="2"/>
              </a:rPr>
              <a:t>,</a:t>
            </a:r>
            <a:r>
              <a:rPr lang="el-GR" altLang="zh-CN" sz="2200" b="1">
                <a:cs typeface="Times New Roman" pitchFamily="18" charset="0"/>
                <a:sym typeface="Symbol" pitchFamily="18" charset="2"/>
              </a:rPr>
              <a:t>Ω</a:t>
            </a:r>
            <a:r>
              <a:rPr lang="el-GR" altLang="zh-CN" sz="2200" b="1" baseline="-25000">
                <a:cs typeface="Times New Roman" pitchFamily="18" charset="0"/>
                <a:sym typeface="Symbol" pitchFamily="18" charset="2"/>
              </a:rPr>
              <a:t></a:t>
            </a:r>
            <a:r>
              <a:rPr lang="en-US" altLang="zh-CN" sz="2200" b="1">
                <a:sym typeface="Symbol" pitchFamily="18" charset="2"/>
              </a:rPr>
              <a:t>)  or </a:t>
            </a:r>
            <a:r>
              <a:rPr lang="en-US" altLang="zh-CN" sz="2200" b="1" i="1">
                <a:sym typeface="Symbol" pitchFamily="18" charset="2"/>
              </a:rPr>
              <a:t></a:t>
            </a:r>
            <a:r>
              <a:rPr lang="en-US" altLang="zh-CN" sz="2200" b="1" baseline="30000">
                <a:sym typeface="Symbol" pitchFamily="18" charset="2"/>
              </a:rPr>
              <a:t>2</a:t>
            </a:r>
            <a:r>
              <a:rPr lang="en-US" altLang="zh-CN" sz="2200" b="1">
                <a:sym typeface="Symbol" pitchFamily="18" charset="2"/>
              </a:rPr>
              <a:t> (</a:t>
            </a:r>
            <a:r>
              <a:rPr lang="en-US" altLang="zh-CN" sz="2200" b="1" i="1">
                <a:sym typeface="Symbol" pitchFamily="18" charset="2"/>
              </a:rPr>
              <a:t>H</a:t>
            </a:r>
            <a:r>
              <a:rPr lang="en-US" altLang="zh-CN" sz="2200" b="1" baseline="-25000">
                <a:sym typeface="Symbol" pitchFamily="18" charset="2"/>
              </a:rPr>
              <a:t>0</a:t>
            </a:r>
            <a:r>
              <a:rPr lang="en-US" altLang="zh-CN" sz="2200" b="1">
                <a:sym typeface="Symbol" pitchFamily="18" charset="2"/>
              </a:rPr>
              <a:t>,</a:t>
            </a:r>
            <a:r>
              <a:rPr lang="el-GR" altLang="zh-CN" sz="2200" b="1">
                <a:sym typeface="Symbol" pitchFamily="18" charset="2"/>
              </a:rPr>
              <a:t>Ω</a:t>
            </a:r>
            <a:r>
              <a:rPr lang="en-US" altLang="zh-CN" sz="2200" b="1" baseline="-25000">
                <a:sym typeface="Symbol" pitchFamily="18" charset="2"/>
              </a:rPr>
              <a:t>M</a:t>
            </a:r>
            <a:r>
              <a:rPr lang="en-US" altLang="zh-CN" sz="2200" b="1">
                <a:sym typeface="Symbol" pitchFamily="18" charset="2"/>
              </a:rPr>
              <a:t>, </a:t>
            </a:r>
            <a:r>
              <a:rPr lang="en-US" altLang="zh-CN" sz="2200" b="1" i="1">
                <a:sym typeface="Symbol" pitchFamily="18" charset="2"/>
              </a:rPr>
              <a:t>w</a:t>
            </a:r>
            <a:r>
              <a:rPr lang="en-US" altLang="zh-CN" sz="2200" b="1">
                <a:sym typeface="Symbol" pitchFamily="18" charset="2"/>
              </a:rPr>
              <a:t>), </a:t>
            </a:r>
            <a:r>
              <a:rPr lang="en-US" altLang="zh-CN" sz="2200" b="1" i="1">
                <a:sym typeface="Symbol" pitchFamily="18" charset="2"/>
              </a:rPr>
              <a:t>which is model-dependent</a:t>
            </a:r>
            <a:r>
              <a:rPr lang="en-US" altLang="zh-CN" sz="2200" b="1">
                <a:sym typeface="Symbol" pitchFamily="18" charset="2"/>
              </a:rPr>
              <a:t>, and obtain confidence contours from 1</a:t>
            </a:r>
            <a:r>
              <a:rPr lang="el-GR" altLang="zh-CN" sz="2200" b="1" i="1">
                <a:sym typeface="Symbol" pitchFamily="18" charset="2"/>
              </a:rPr>
              <a:t>σ</a:t>
            </a:r>
            <a:r>
              <a:rPr lang="en-US" altLang="zh-CN" sz="2200" b="1">
                <a:sym typeface="Symbol" pitchFamily="18" charset="2"/>
              </a:rPr>
              <a:t> </a:t>
            </a:r>
            <a:r>
              <a:rPr lang="en-US" altLang="zh-CN" sz="2200" b="1">
                <a:cs typeface="Times New Roman" pitchFamily="18" charset="0"/>
                <a:sym typeface="Symbol" pitchFamily="18" charset="2"/>
              </a:rPr>
              <a:t>to 3</a:t>
            </a:r>
            <a:r>
              <a:rPr lang="el-GR" altLang="zh-CN" sz="2200" b="1" i="1">
                <a:sym typeface="Symbol" pitchFamily="18" charset="2"/>
              </a:rPr>
              <a:t>σ</a:t>
            </a:r>
            <a:r>
              <a:rPr lang="en-US" altLang="zh-CN" sz="2200" b="1">
                <a:sym typeface="Symbol" pitchFamily="18" charset="2"/>
              </a:rPr>
              <a:t>. </a:t>
            </a:r>
            <a:r>
              <a:rPr lang="en-US" altLang="zh-CN" sz="2200">
                <a:sym typeface="Symbol" pitchFamily="18" charset="2"/>
              </a:rPr>
              <a:t> </a:t>
            </a:r>
          </a:p>
        </p:txBody>
      </p:sp>
      <p:sp>
        <p:nvSpPr>
          <p:cNvPr id="948230" name="Text Box 6"/>
          <p:cNvSpPr txBox="1">
            <a:spLocks noChangeArrowheads="1"/>
          </p:cNvSpPr>
          <p:nvPr/>
        </p:nvSpPr>
        <p:spPr bwMode="auto">
          <a:xfrm>
            <a:off x="1763713" y="2852738"/>
            <a:ext cx="1081087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200" b="1"/>
              <a:t>or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708D-830D-43D4-B2D4-9FC13F5A9A00}" type="slidenum">
              <a:rPr lang="en-US" altLang="zh-CN" smtClean="0"/>
              <a:pPr/>
              <a:t>64</a:t>
            </a:fld>
            <a:endParaRPr lang="en-US" altLang="zh-CN"/>
          </a:p>
        </p:txBody>
      </p:sp>
    </p:spTree>
  </p:cSld>
  <p:clrMapOvr>
    <a:masterClrMapping/>
  </p:clrMapOvr>
  <p:transition advTm="5200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9875"/>
            <a:ext cx="7772400" cy="1143000"/>
          </a:xfrm>
        </p:spPr>
        <p:txBody>
          <a:bodyPr/>
          <a:lstStyle/>
          <a:p>
            <a:r>
              <a:rPr lang="en-US" altLang="zh-CN" sz="3400" b="1">
                <a:solidFill>
                  <a:srgbClr val="FF0000"/>
                </a:solidFill>
              </a:rPr>
              <a:t>Accelerating Universe</a:t>
            </a:r>
            <a:r>
              <a:rPr lang="en-US" altLang="zh-CN" sz="3400"/>
              <a:t/>
            </a:r>
            <a:br>
              <a:rPr lang="en-US" altLang="zh-CN" sz="3400"/>
            </a:br>
            <a:r>
              <a:rPr lang="en-US" altLang="zh-CN" sz="3400"/>
              <a:t>Riess et al. (1998): 50 SNe Ia</a:t>
            </a:r>
          </a:p>
        </p:txBody>
      </p:sp>
      <p:pic>
        <p:nvPicPr>
          <p:cNvPr id="94925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1484313"/>
            <a:ext cx="3671887" cy="4537075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925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738" y="1484313"/>
            <a:ext cx="3752850" cy="4537075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9253" name="Text Box 5"/>
          <p:cNvSpPr txBox="1">
            <a:spLocks noChangeArrowheads="1"/>
          </p:cNvSpPr>
          <p:nvPr/>
        </p:nvSpPr>
        <p:spPr bwMode="auto">
          <a:xfrm>
            <a:off x="4716463" y="5984875"/>
            <a:ext cx="42846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000"/>
              <a:t>Dotted: excluding SN1997ck (</a:t>
            </a:r>
            <a:r>
              <a:rPr lang="en-US" altLang="zh-CN" sz="2000" i="1"/>
              <a:t>z</a:t>
            </a:r>
            <a:r>
              <a:rPr lang="en-US" altLang="zh-CN" sz="2000"/>
              <a:t>=0.97)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708D-830D-43D4-B2D4-9FC13F5A9A00}" type="slidenum">
              <a:rPr lang="en-US" altLang="zh-CN" smtClean="0"/>
              <a:pPr/>
              <a:t>65</a:t>
            </a:fld>
            <a:endParaRPr lang="en-US" altLang="zh-CN"/>
          </a:p>
        </p:txBody>
      </p:sp>
    </p:spTree>
  </p:cSld>
  <p:clrMapOvr>
    <a:masterClrMapping/>
  </p:clrMapOvr>
  <p:transition advTm="5200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6875" y="55563"/>
            <a:ext cx="8278813" cy="1069975"/>
          </a:xfrm>
        </p:spPr>
        <p:txBody>
          <a:bodyPr/>
          <a:lstStyle/>
          <a:p>
            <a:r>
              <a:rPr lang="en-US" altLang="zh-CN" sz="3400" b="1">
                <a:solidFill>
                  <a:srgbClr val="FF0000"/>
                </a:solidFill>
              </a:rPr>
              <a:t>Accelerating Universe</a:t>
            </a:r>
            <a:r>
              <a:rPr lang="en-US" altLang="zh-CN" sz="3400"/>
              <a:t/>
            </a:r>
            <a:br>
              <a:rPr lang="en-US" altLang="zh-CN" sz="3400"/>
            </a:br>
            <a:r>
              <a:rPr lang="en-US" altLang="zh-CN" sz="3400"/>
              <a:t>Perlmutter et al. (1999): 42 high-</a:t>
            </a:r>
            <a:r>
              <a:rPr lang="en-US" altLang="zh-CN" sz="3400" i="1"/>
              <a:t>z</a:t>
            </a:r>
            <a:r>
              <a:rPr lang="en-US" altLang="zh-CN" sz="3400"/>
              <a:t> SNe Ia</a:t>
            </a:r>
          </a:p>
        </p:txBody>
      </p:sp>
      <p:pic>
        <p:nvPicPr>
          <p:cNvPr id="95027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196975"/>
            <a:ext cx="4537075" cy="3057525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0276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2725" y="1196975"/>
            <a:ext cx="3484563" cy="4608513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0277" name="Picture 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3713" y="4292600"/>
            <a:ext cx="3240087" cy="2398713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ADC2-6342-4A1A-AECD-DF0AE613F7D2}" type="slidenum">
              <a:rPr lang="en-US" altLang="zh-CN" smtClean="0"/>
              <a:pPr/>
              <a:t>66</a:t>
            </a:fld>
            <a:endParaRPr lang="en-US" altLang="zh-CN"/>
          </a:p>
        </p:txBody>
      </p:sp>
    </p:spTree>
  </p:cSld>
  <p:clrMapOvr>
    <a:masterClrMapping/>
  </p:clrMapOvr>
  <p:transition advTm="5200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28600"/>
            <a:ext cx="8229600" cy="1524000"/>
          </a:xfrm>
        </p:spPr>
        <p:txBody>
          <a:bodyPr anchor="b"/>
          <a:lstStyle/>
          <a:p>
            <a:r>
              <a:rPr lang="en-US" altLang="zh-CN" b="1">
                <a:solidFill>
                  <a:srgbClr val="FF0000"/>
                </a:solidFill>
                <a:ea typeface="华文新魏" pitchFamily="2" charset="-122"/>
              </a:rPr>
              <a:t>2006</a:t>
            </a:r>
            <a:r>
              <a:rPr lang="zh-CN" altLang="en-US" b="1">
                <a:solidFill>
                  <a:srgbClr val="FF0000"/>
                </a:solidFill>
                <a:ea typeface="华文新魏" pitchFamily="2" charset="-122"/>
              </a:rPr>
              <a:t>年度邵逸夫天文学奖</a:t>
            </a:r>
            <a:br>
              <a:rPr lang="zh-CN" altLang="en-US" b="1">
                <a:solidFill>
                  <a:srgbClr val="FF0000"/>
                </a:solidFill>
                <a:ea typeface="华文新魏" pitchFamily="2" charset="-122"/>
              </a:rPr>
            </a:br>
            <a:r>
              <a:rPr lang="en-US" altLang="zh-CN" b="1">
                <a:solidFill>
                  <a:srgbClr val="FF0000"/>
                </a:solidFill>
                <a:ea typeface="华文新魏" pitchFamily="2" charset="-122"/>
              </a:rPr>
              <a:t>2011</a:t>
            </a:r>
            <a:r>
              <a:rPr lang="zh-CN" altLang="en-US" b="1">
                <a:solidFill>
                  <a:srgbClr val="FF0000"/>
                </a:solidFill>
                <a:ea typeface="华文新魏" pitchFamily="2" charset="-122"/>
              </a:rPr>
              <a:t>年度诺贝尔物理学奖</a:t>
            </a:r>
            <a:endParaRPr lang="zh-CN" altLang="en-US" b="1">
              <a:ea typeface="华文新魏" pitchFamily="2" charset="-122"/>
            </a:endParaRPr>
          </a:p>
        </p:txBody>
      </p:sp>
      <p:pic>
        <p:nvPicPr>
          <p:cNvPr id="142339" name="Picture 3" descr="Perlmutter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2043113"/>
            <a:ext cx="1989137" cy="2538412"/>
          </a:xfrm>
        </p:spPr>
      </p:pic>
      <p:pic>
        <p:nvPicPr>
          <p:cNvPr id="142340" name="Picture 4" descr="Ries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36" r="36909" b="13841"/>
          <a:stretch>
            <a:fillRect/>
          </a:stretch>
        </p:blipFill>
        <p:spPr bwMode="auto">
          <a:xfrm>
            <a:off x="3200400" y="2286000"/>
            <a:ext cx="27114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341" name="Picture 5" descr="Schmidt_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713" y="1981200"/>
            <a:ext cx="19431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2710" name="Rectangle 6"/>
          <p:cNvSpPr>
            <a:spLocks noChangeArrowheads="1"/>
          </p:cNvSpPr>
          <p:nvPr/>
        </p:nvSpPr>
        <p:spPr bwMode="auto">
          <a:xfrm>
            <a:off x="395288" y="5229225"/>
            <a:ext cx="8497887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zh-CN" altLang="en-US" sz="3600">
                <a:ea typeface="华文新魏" pitchFamily="2" charset="-122"/>
              </a:rPr>
              <a:t>因为超新星的观测和宇宙加速膨胀的发现</a:t>
            </a:r>
          </a:p>
        </p:txBody>
      </p:sp>
      <p:sp>
        <p:nvSpPr>
          <p:cNvPr id="712711" name="Rectangle 7"/>
          <p:cNvSpPr>
            <a:spLocks noChangeArrowheads="1"/>
          </p:cNvSpPr>
          <p:nvPr/>
        </p:nvSpPr>
        <p:spPr bwMode="auto">
          <a:xfrm>
            <a:off x="468313" y="4724400"/>
            <a:ext cx="8372475" cy="457200"/>
          </a:xfrm>
          <a:prstGeom prst="rect">
            <a:avLst/>
          </a:prstGeom>
          <a:solidFill>
            <a:srgbClr val="CC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>
                <a:solidFill>
                  <a:srgbClr val="FFFFFF"/>
                </a:solidFill>
              </a:rPr>
              <a:t>  Saul Perlmutter</a:t>
            </a:r>
            <a:r>
              <a:rPr lang="zh-CN" altLang="en-US" sz="2400">
                <a:solidFill>
                  <a:srgbClr val="FFFFFF"/>
                </a:solidFill>
              </a:rPr>
              <a:t>              </a:t>
            </a:r>
            <a:r>
              <a:rPr lang="en-US" altLang="zh-CN" sz="2400">
                <a:solidFill>
                  <a:srgbClr val="FFFFFF"/>
                </a:solidFill>
              </a:rPr>
              <a:t>Adam Riess               </a:t>
            </a:r>
            <a:r>
              <a:rPr lang="zh-CN" altLang="en-US" sz="2400">
                <a:solidFill>
                  <a:srgbClr val="FFFFFF"/>
                </a:solidFill>
              </a:rPr>
              <a:t> </a:t>
            </a:r>
            <a:r>
              <a:rPr lang="en-US" altLang="zh-CN" sz="2400">
                <a:solidFill>
                  <a:srgbClr val="FFFFFF"/>
                </a:solidFill>
              </a:rPr>
              <a:t>Brian Schmidt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83967-C9EF-46D0-8566-3321241324A7}" type="slidenum">
              <a:rPr lang="en-US" altLang="zh-CN" smtClean="0"/>
              <a:pPr/>
              <a:t>67</a:t>
            </a:fld>
            <a:endParaRPr lang="en-US" altLang="zh-C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03416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6418" name="Object 2"/>
          <p:cNvGraphicFramePr>
            <a:graphicFrameLocks noChangeAspect="1"/>
          </p:cNvGraphicFramePr>
          <p:nvPr/>
        </p:nvGraphicFramePr>
        <p:xfrm>
          <a:off x="0" y="0"/>
          <a:ext cx="9144000" cy="688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6454" name="幻灯片" r:id="rId3" imgW="4067706" imgH="3049692" progId="PowerPoint.Slide.8">
                  <p:embed/>
                </p:oleObj>
              </mc:Choice>
              <mc:Fallback>
                <p:oleObj name="幻灯片" r:id="rId3" imgW="4067706" imgH="3049692" progId="PowerPoint.Slid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8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6419" name="Text Box 3"/>
          <p:cNvSpPr txBox="1">
            <a:spLocks noChangeArrowheads="1"/>
          </p:cNvSpPr>
          <p:nvPr/>
        </p:nvSpPr>
        <p:spPr bwMode="auto">
          <a:xfrm>
            <a:off x="179388" y="365125"/>
            <a:ext cx="2592387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9144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3716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8288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2860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200" b="1" dirty="0">
                <a:solidFill>
                  <a:srgbClr val="FF0000"/>
                </a:solidFill>
              </a:rPr>
              <a:t>Disadvantages in SN cosmology: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zh-CN" sz="2200" b="1" dirty="0">
                <a:solidFill>
                  <a:srgbClr val="FF0000"/>
                </a:solidFill>
              </a:rPr>
              <a:t>Dust extinction</a:t>
            </a:r>
            <a:endParaRPr lang="en-US" altLang="zh-CN" sz="2200" dirty="0"/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zh-CN" sz="2200" b="1" dirty="0">
                <a:solidFill>
                  <a:srgbClr val="FF0000"/>
                </a:solidFill>
              </a:rPr>
              <a:t>Z</a:t>
            </a:r>
            <a:r>
              <a:rPr lang="en-US" altLang="zh-CN" sz="2200" b="1" baseline="-25000" dirty="0">
                <a:solidFill>
                  <a:srgbClr val="FF0000"/>
                </a:solidFill>
              </a:rPr>
              <a:t>MAX</a:t>
            </a:r>
            <a:r>
              <a:rPr lang="en-US" altLang="zh-CN" sz="2200" b="1" i="1" dirty="0">
                <a:solidFill>
                  <a:srgbClr val="FF0000"/>
                </a:solidFill>
              </a:rPr>
              <a:t> </a:t>
            </a:r>
            <a:r>
              <a:rPr lang="en-US" altLang="zh-CN" sz="2200" b="1" dirty="0">
                <a:solidFill>
                  <a:srgbClr val="FF0000"/>
                </a:solidFill>
              </a:rPr>
              <a:t>~ </a:t>
            </a:r>
            <a:r>
              <a:rPr lang="en-US" altLang="zh-CN" sz="2200" b="1" dirty="0" smtClean="0">
                <a:solidFill>
                  <a:srgbClr val="FF0000"/>
                </a:solidFill>
              </a:rPr>
              <a:t>1.9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zh-CN" sz="2200" b="1" dirty="0" smtClean="0">
                <a:solidFill>
                  <a:srgbClr val="FF0000"/>
                </a:solidFill>
              </a:rPr>
              <a:t>WD-WD mergers </a:t>
            </a:r>
            <a:endParaRPr lang="en-US" altLang="zh-CN" sz="2200" b="1" dirty="0">
              <a:solidFill>
                <a:srgbClr val="FF0000"/>
              </a:solidFill>
            </a:endParaRPr>
          </a:p>
        </p:txBody>
      </p:sp>
      <p:sp>
        <p:nvSpPr>
          <p:cNvPr id="956420" name="AutoShape 4"/>
          <p:cNvSpPr>
            <a:spLocks noChangeArrowheads="1"/>
          </p:cNvSpPr>
          <p:nvPr/>
        </p:nvSpPr>
        <p:spPr bwMode="auto">
          <a:xfrm>
            <a:off x="7451725" y="5589588"/>
            <a:ext cx="1296988" cy="647700"/>
          </a:xfrm>
          <a:prstGeom prst="wedgeRoundRectCallout">
            <a:avLst>
              <a:gd name="adj1" fmla="val -88310"/>
              <a:gd name="adj2" fmla="val -359069"/>
              <a:gd name="adj3" fmla="val 16667"/>
            </a:avLst>
          </a:prstGeom>
          <a:solidFill>
            <a:srgbClr val="FFFF99"/>
          </a:solidFill>
          <a:ln w="2857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en-US" altLang="zh-CN" sz="2800" b="1" i="1">
                <a:solidFill>
                  <a:srgbClr val="CC0000"/>
                </a:solidFill>
              </a:rPr>
              <a:t>z</a:t>
            </a:r>
            <a:r>
              <a:rPr lang="en-US" altLang="zh-CN" sz="2800" b="1" baseline="-25000">
                <a:solidFill>
                  <a:srgbClr val="CC0000"/>
                </a:solidFill>
              </a:rPr>
              <a:t>T</a:t>
            </a:r>
            <a:r>
              <a:rPr lang="en-US" altLang="zh-CN" sz="2800" b="1">
                <a:solidFill>
                  <a:srgbClr val="CC0000"/>
                </a:solidFill>
              </a:rPr>
              <a:t>~0.5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83967-C9EF-46D0-8566-3321241324A7}" type="slidenum">
              <a:rPr lang="en-US" altLang="zh-CN" smtClean="0"/>
              <a:pPr/>
              <a:t>68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564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564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564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6419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15888"/>
            <a:ext cx="8713788" cy="1666875"/>
          </a:xfrm>
        </p:spPr>
        <p:txBody>
          <a:bodyPr/>
          <a:lstStyle/>
          <a:p>
            <a:r>
              <a:rPr lang="en-US" altLang="zh-CN" sz="3600" b="1">
                <a:solidFill>
                  <a:srgbClr val="FF0000"/>
                </a:solidFill>
              </a:rPr>
              <a:t> </a:t>
            </a:r>
            <a:r>
              <a:rPr lang="en-US" altLang="zh-CN" sz="3800" b="1">
                <a:solidFill>
                  <a:schemeClr val="accent2"/>
                </a:solidFill>
              </a:rPr>
              <a:t>Two advantages of GRBs relative to SNe</a:t>
            </a:r>
          </a:p>
        </p:txBody>
      </p:sp>
      <p:sp>
        <p:nvSpPr>
          <p:cNvPr id="91648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zh-CN" sz="3000" b="1"/>
              <a:t>    </a:t>
            </a:r>
            <a:endParaRPr lang="en-US" altLang="zh-CN" sz="4700" b="1"/>
          </a:p>
        </p:txBody>
      </p:sp>
      <p:sp>
        <p:nvSpPr>
          <p:cNvPr id="916484" name="Text Box 4"/>
          <p:cNvSpPr txBox="1">
            <a:spLocks noChangeArrowheads="1"/>
          </p:cNvSpPr>
          <p:nvPr/>
        </p:nvSpPr>
        <p:spPr bwMode="auto">
          <a:xfrm>
            <a:off x="468313" y="1412875"/>
            <a:ext cx="8208962" cy="419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9144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3716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8288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2860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00CC"/>
              </a:buClr>
              <a:buFont typeface="Wingdings" pitchFamily="2" charset="2"/>
              <a:buNone/>
            </a:pPr>
            <a:endParaRPr lang="en-US" altLang="zh-CN" sz="2800" b="1"/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80000"/>
              <a:buFont typeface="Wingdings" pitchFamily="2" charset="2"/>
              <a:buAutoNum type="circleNumDbPlain"/>
            </a:pPr>
            <a:r>
              <a:rPr lang="en-US" altLang="zh-CN" b="1"/>
              <a:t>GRBs can occur at very high redshifts and thus could be more helpful in measuring the slope of the Hubble diagram than SNe Ia.  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80000"/>
              <a:buFont typeface="Wingdings" pitchFamily="2" charset="2"/>
              <a:buAutoNum type="circleNumDbPlain"/>
            </a:pPr>
            <a:r>
              <a:rPr lang="en-US" altLang="zh-CN" b="1"/>
              <a:t>Gamma rays are free from dust extinction, so the observed gamma-ray flux should be a direct measurement of the prompt emission energy.  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80000"/>
              <a:buFont typeface="Wingdings" pitchFamily="2" charset="2"/>
              <a:buAutoNum type="circleNumDbPlain"/>
            </a:pPr>
            <a:endParaRPr lang="en-US" altLang="zh-CN" sz="900" b="1"/>
          </a:p>
          <a:p>
            <a:pPr eaLnBrk="1" hangingPunct="1">
              <a:spcBef>
                <a:spcPct val="50000"/>
              </a:spcBef>
              <a:buClr>
                <a:srgbClr val="0000CC"/>
              </a:buClr>
              <a:buFont typeface="Wingdings" pitchFamily="2" charset="2"/>
              <a:buNone/>
            </a:pPr>
            <a:r>
              <a:rPr lang="en-US" altLang="zh-CN" b="1">
                <a:cs typeface="Times New Roman" pitchFamily="18" charset="0"/>
                <a:sym typeface="Symbol" pitchFamily="18" charset="2"/>
              </a:rPr>
              <a:t>      So, </a:t>
            </a:r>
            <a:r>
              <a:rPr lang="en-US" altLang="zh-CN" b="1">
                <a:sym typeface="Symbol" pitchFamily="18" charset="2"/>
              </a:rPr>
              <a:t>GRBs are an </a:t>
            </a:r>
            <a:r>
              <a:rPr lang="en-US" altLang="zh-CN" b="1" i="1">
                <a:sym typeface="Symbol" pitchFamily="18" charset="2"/>
              </a:rPr>
              <a:t>attractive</a:t>
            </a:r>
            <a:r>
              <a:rPr lang="en-US" altLang="zh-CN" b="1">
                <a:sym typeface="Symbol" pitchFamily="18" charset="2"/>
              </a:rPr>
              <a:t> and </a:t>
            </a:r>
            <a:r>
              <a:rPr lang="en-US" altLang="zh-CN" b="1" i="1">
                <a:sym typeface="Symbol" pitchFamily="18" charset="2"/>
              </a:rPr>
              <a:t>promising</a:t>
            </a:r>
            <a:r>
              <a:rPr lang="en-US" altLang="zh-CN" b="1">
                <a:sym typeface="Symbol" pitchFamily="18" charset="2"/>
              </a:rPr>
              <a:t> probe of the universe.</a:t>
            </a:r>
            <a:r>
              <a:rPr lang="en-US" altLang="zh-CN">
                <a:sym typeface="Symbol" pitchFamily="18" charset="2"/>
              </a:rPr>
              <a:t> 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539F-1BA9-4B0B-A42A-D883D836A088}" type="slidenum">
              <a:rPr lang="en-US" altLang="zh-CN" smtClean="0"/>
              <a:pPr/>
              <a:t>69</a:t>
            </a:fld>
            <a:endParaRPr lang="en-US" altLang="zh-CN"/>
          </a:p>
        </p:txBody>
      </p:sp>
    </p:spTree>
  </p:cSld>
  <p:clrMapOvr>
    <a:masterClrMapping/>
  </p:clrMapOvr>
  <p:transition advTm="5200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8530" name="Picture 2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8964613" cy="1871663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18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16113"/>
            <a:ext cx="4316412" cy="317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18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16113"/>
            <a:ext cx="4316413" cy="317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1853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062538"/>
            <a:ext cx="6153150" cy="175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18534" name="Rectangle 6"/>
          <p:cNvSpPr>
            <a:spLocks noChangeArrowheads="1"/>
          </p:cNvSpPr>
          <p:nvPr/>
        </p:nvSpPr>
        <p:spPr bwMode="auto">
          <a:xfrm>
            <a:off x="757238" y="5084763"/>
            <a:ext cx="6119812" cy="1700212"/>
          </a:xfrm>
          <a:prstGeom prst="rect">
            <a:avLst/>
          </a:prstGeom>
          <a:solidFill>
            <a:schemeClr val="bg1">
              <a:alpha val="0"/>
            </a:schemeClr>
          </a:solidFill>
          <a:ln w="57150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B54B-E917-481D-8FF2-E567838A2AEB}" type="slidenum">
              <a:rPr lang="en-US" altLang="zh-CN" smtClean="0"/>
              <a:pPr/>
              <a:t>70</a:t>
            </a:fld>
            <a:endParaRPr lang="en-US" altLang="zh-CN"/>
          </a:p>
        </p:txBody>
      </p:sp>
    </p:spTree>
  </p:cSld>
  <p:clrMapOvr>
    <a:masterClrMapping/>
  </p:clrMapOvr>
  <p:transition advTm="5200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96"/>
          <a:stretch>
            <a:fillRect/>
          </a:stretch>
        </p:blipFill>
        <p:spPr>
          <a:xfrm>
            <a:off x="107950" y="71438"/>
            <a:ext cx="5073650" cy="67421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3" name="AutoShape 3"/>
          <p:cNvSpPr>
            <a:spLocks noChangeArrowheads="1"/>
          </p:cNvSpPr>
          <p:nvPr/>
        </p:nvSpPr>
        <p:spPr bwMode="auto">
          <a:xfrm>
            <a:off x="1908175" y="2708275"/>
            <a:ext cx="3024188" cy="576263"/>
          </a:xfrm>
          <a:prstGeom prst="wedgeRectCallout">
            <a:avLst>
              <a:gd name="adj1" fmla="val 55986"/>
              <a:gd name="adj2" fmla="val -84713"/>
            </a:avLst>
          </a:prstGeom>
          <a:solidFill>
            <a:schemeClr val="accent1">
              <a:alpha val="0"/>
            </a:schemeClr>
          </a:solidFill>
          <a:ln w="38100">
            <a:solidFill>
              <a:srgbClr val="CC00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kumimoji="1" lang="zh-CN" altLang="en-US" sz="2200">
              <a:latin typeface="Times New Roman" pitchFamily="18" charset="0"/>
            </a:endParaRP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219700" y="1196975"/>
            <a:ext cx="3743325" cy="2474913"/>
          </a:xfrm>
          <a:prstGeom prst="rect">
            <a:avLst/>
          </a:prstGeom>
          <a:solidFill>
            <a:srgbClr val="FFFF99"/>
          </a:solidFill>
          <a:ln w="38100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ea typeface="宋体" charset="-122"/>
              </a:defRPr>
            </a:lvl9pPr>
          </a:lstStyle>
          <a:p>
            <a:pPr eaLnBrk="1" hangingPunct="1"/>
            <a:r>
              <a:rPr kumimoji="1" lang="zh-CN" altLang="en-US" sz="2200" b="1">
                <a:solidFill>
                  <a:srgbClr val="3333FF"/>
                </a:solidFill>
                <a:latin typeface="Times New Roman" pitchFamily="18" charset="0"/>
                <a:ea typeface="华文新魏" pitchFamily="2" charset="-122"/>
              </a:rPr>
              <a:t>美国</a:t>
            </a:r>
            <a:r>
              <a:rPr kumimoji="1" lang="en-US" altLang="zh-CN" sz="2200" b="1" i="1">
                <a:solidFill>
                  <a:srgbClr val="3333FF"/>
                </a:solidFill>
                <a:latin typeface="Times New Roman" pitchFamily="18" charset="0"/>
                <a:ea typeface="华文新魏" pitchFamily="2" charset="-122"/>
              </a:rPr>
              <a:t>Science</a:t>
            </a:r>
            <a:r>
              <a:rPr kumimoji="1" lang="zh-CN" altLang="en-US" sz="2200" b="1">
                <a:solidFill>
                  <a:srgbClr val="3333FF"/>
                </a:solidFill>
                <a:latin typeface="Times New Roman" pitchFamily="18" charset="0"/>
                <a:ea typeface="华文新魏" pitchFamily="2" charset="-122"/>
              </a:rPr>
              <a:t>杂志在</a:t>
            </a:r>
            <a:r>
              <a:rPr kumimoji="1" lang="en-US" altLang="zh-CN" sz="2200" b="1">
                <a:solidFill>
                  <a:srgbClr val="3333FF"/>
                </a:solidFill>
                <a:latin typeface="Times New Roman" pitchFamily="18" charset="0"/>
                <a:ea typeface="华文新魏" pitchFamily="2" charset="-122"/>
              </a:rPr>
              <a:t>2004</a:t>
            </a:r>
            <a:r>
              <a:rPr kumimoji="1" lang="zh-CN" altLang="en-US" sz="2200" b="1">
                <a:solidFill>
                  <a:srgbClr val="3333FF"/>
                </a:solidFill>
                <a:latin typeface="Times New Roman" pitchFamily="18" charset="0"/>
                <a:ea typeface="华文新魏" pitchFamily="2" charset="-122"/>
              </a:rPr>
              <a:t>年</a:t>
            </a:r>
            <a:r>
              <a:rPr kumimoji="1" lang="en-US" altLang="zh-CN" sz="2200" b="1">
                <a:solidFill>
                  <a:srgbClr val="3333FF"/>
                </a:solidFill>
                <a:latin typeface="Times New Roman" pitchFamily="18" charset="0"/>
                <a:ea typeface="华文新魏" pitchFamily="2" charset="-122"/>
              </a:rPr>
              <a:t>10</a:t>
            </a:r>
            <a:r>
              <a:rPr kumimoji="1" lang="zh-CN" altLang="en-US" sz="2200" b="1">
                <a:solidFill>
                  <a:srgbClr val="3333FF"/>
                </a:solidFill>
                <a:latin typeface="Times New Roman" pitchFamily="18" charset="0"/>
                <a:ea typeface="华文新魏" pitchFamily="2" charset="-122"/>
              </a:rPr>
              <a:t>月</a:t>
            </a:r>
            <a:r>
              <a:rPr kumimoji="1" lang="en-US" altLang="zh-CN" sz="2200" b="1">
                <a:solidFill>
                  <a:srgbClr val="3333FF"/>
                </a:solidFill>
                <a:latin typeface="Times New Roman" pitchFamily="18" charset="0"/>
                <a:ea typeface="华文新魏" pitchFamily="2" charset="-122"/>
              </a:rPr>
              <a:t>8</a:t>
            </a:r>
            <a:r>
              <a:rPr kumimoji="1" lang="zh-CN" altLang="en-US" sz="2200" b="1">
                <a:solidFill>
                  <a:srgbClr val="3333FF"/>
                </a:solidFill>
                <a:latin typeface="Times New Roman" pitchFamily="18" charset="0"/>
                <a:ea typeface="华文新魏" pitchFamily="2" charset="-122"/>
              </a:rPr>
              <a:t>日以 </a:t>
            </a:r>
            <a:r>
              <a:rPr kumimoji="1" lang="en-US" altLang="zh-CN" sz="2200" b="1">
                <a:solidFill>
                  <a:srgbClr val="3333FF"/>
                </a:solidFill>
                <a:latin typeface="Times New Roman" pitchFamily="18" charset="0"/>
                <a:ea typeface="华文新魏" pitchFamily="2" charset="-122"/>
              </a:rPr>
              <a:t>News Focus </a:t>
            </a:r>
            <a:r>
              <a:rPr kumimoji="1" lang="zh-CN" altLang="en-US" sz="2200" b="1">
                <a:solidFill>
                  <a:srgbClr val="3333FF"/>
                </a:solidFill>
                <a:latin typeface="Times New Roman" pitchFamily="18" charset="0"/>
                <a:ea typeface="华文新魏" pitchFamily="2" charset="-122"/>
              </a:rPr>
              <a:t>报道我们的工作</a:t>
            </a:r>
            <a:r>
              <a:rPr kumimoji="1" lang="en-US" altLang="zh-CN" sz="2200" b="1">
                <a:solidFill>
                  <a:srgbClr val="3333FF"/>
                </a:solidFill>
                <a:latin typeface="Times New Roman" pitchFamily="18" charset="0"/>
                <a:ea typeface="华文新魏" pitchFamily="2" charset="-122"/>
              </a:rPr>
              <a:t>, </a:t>
            </a:r>
            <a:r>
              <a:rPr kumimoji="1" lang="zh-CN" altLang="en-US" sz="2200" b="1">
                <a:solidFill>
                  <a:srgbClr val="3333FF"/>
                </a:solidFill>
                <a:latin typeface="Times New Roman" pitchFamily="18" charset="0"/>
                <a:ea typeface="华文新魏" pitchFamily="2" charset="-122"/>
              </a:rPr>
              <a:t>指出</a:t>
            </a:r>
            <a:r>
              <a:rPr kumimoji="1" lang="en-US" altLang="zh-CN" sz="2200" b="1">
                <a:solidFill>
                  <a:srgbClr val="3333FF"/>
                </a:solidFill>
                <a:latin typeface="Times New Roman" pitchFamily="18" charset="0"/>
                <a:ea typeface="华文新魏" pitchFamily="2" charset="-122"/>
              </a:rPr>
              <a:t>: </a:t>
            </a:r>
            <a:r>
              <a:rPr kumimoji="1" lang="zh-CN" altLang="en-US" sz="2200" b="1">
                <a:latin typeface="Times New Roman" pitchFamily="18" charset="0"/>
                <a:ea typeface="华文新魏" pitchFamily="2" charset="-122"/>
              </a:rPr>
              <a:t>“中国南京大学戴子高领导的研究小组已经得到结论，即伽玛暴像</a:t>
            </a:r>
            <a:r>
              <a:rPr kumimoji="1" lang="en-US" altLang="zh-CN" sz="2200" b="1">
                <a:latin typeface="Times New Roman" pitchFamily="18" charset="0"/>
                <a:ea typeface="华文新魏" pitchFamily="2" charset="-122"/>
              </a:rPr>
              <a:t>Ia</a:t>
            </a:r>
            <a:r>
              <a:rPr kumimoji="1" lang="zh-CN" altLang="en-US" sz="2200" b="1">
                <a:latin typeface="Times New Roman" pitchFamily="18" charset="0"/>
                <a:ea typeface="华文新魏" pitchFamily="2" charset="-122"/>
              </a:rPr>
              <a:t>型超新星等一样能够揭示宇宙的质量和膨胀”。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5292725" y="4076700"/>
            <a:ext cx="3527425" cy="1446213"/>
          </a:xfrm>
          <a:prstGeom prst="rect">
            <a:avLst/>
          </a:prstGeom>
          <a:noFill/>
          <a:ln w="38100">
            <a:solidFill>
              <a:srgbClr val="FF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200" b="1">
                <a:latin typeface="Times New Roman" pitchFamily="18" charset="0"/>
                <a:ea typeface="华文新魏" pitchFamily="2" charset="-122"/>
              </a:rPr>
              <a:t>Dai et al. (2004, </a:t>
            </a:r>
            <a:r>
              <a:rPr kumimoji="1" lang="en-US" altLang="zh-CN" sz="2200" b="1" i="1">
                <a:latin typeface="Times New Roman" pitchFamily="18" charset="0"/>
                <a:ea typeface="华文新魏" pitchFamily="2" charset="-122"/>
              </a:rPr>
              <a:t>ApJ Letters</a:t>
            </a:r>
            <a:r>
              <a:rPr kumimoji="1" lang="en-US" altLang="zh-CN" sz="2200" b="1">
                <a:latin typeface="Times New Roman" pitchFamily="18" charset="0"/>
                <a:ea typeface="华文新魏" pitchFamily="2" charset="-122"/>
              </a:rPr>
              <a:t>)</a:t>
            </a:r>
            <a:r>
              <a:rPr kumimoji="1" lang="zh-CN" altLang="en-US" sz="2200" b="1">
                <a:latin typeface="Times New Roman" pitchFamily="18" charset="0"/>
                <a:ea typeface="华文新魏" pitchFamily="2" charset="-122"/>
              </a:rPr>
              <a:t>提出</a:t>
            </a:r>
            <a:r>
              <a:rPr kumimoji="1" lang="zh-CN" altLang="en-US" sz="2200" b="1">
                <a:solidFill>
                  <a:srgbClr val="FF0000"/>
                </a:solidFill>
                <a:latin typeface="Times New Roman" pitchFamily="18" charset="0"/>
                <a:ea typeface="华文新魏" pitchFamily="2" charset="-122"/>
              </a:rPr>
              <a:t>伽玛暴宇宙学</a:t>
            </a:r>
            <a:r>
              <a:rPr kumimoji="1" lang="zh-CN" altLang="en-US" sz="2200" b="1">
                <a:latin typeface="Times New Roman" pitchFamily="18" charset="0"/>
                <a:ea typeface="华文新魏" pitchFamily="2" charset="-122"/>
              </a:rPr>
              <a:t>，至今已有</a:t>
            </a:r>
            <a:r>
              <a:rPr kumimoji="1" lang="en-US" altLang="zh-CN" sz="2200" b="1">
                <a:latin typeface="Times New Roman" pitchFamily="18" charset="0"/>
                <a:ea typeface="华文新魏" pitchFamily="2" charset="-122"/>
              </a:rPr>
              <a:t>150</a:t>
            </a:r>
            <a:r>
              <a:rPr kumimoji="1" lang="zh-CN" altLang="en-US" sz="2200" b="1">
                <a:latin typeface="Times New Roman" pitchFamily="18" charset="0"/>
                <a:ea typeface="华文新魏" pitchFamily="2" charset="-122"/>
              </a:rPr>
              <a:t>多篇文章研究这个新方向。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B54B-E917-481D-8FF2-E567838A2AEB}" type="slidenum">
              <a:rPr lang="en-US" altLang="zh-CN" smtClean="0"/>
              <a:pPr/>
              <a:t>71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41157322"/>
      </p:ext>
    </p:extLst>
  </p:cSld>
  <p:clrMapOvr>
    <a:masterClrMapping/>
  </p:clrMapOvr>
  <p:transition advTm="5200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5698" name="Group 2"/>
          <p:cNvGraphicFramePr>
            <a:graphicFrameLocks noGrp="1"/>
          </p:cNvGraphicFramePr>
          <p:nvPr>
            <p:ph/>
          </p:nvPr>
        </p:nvGraphicFramePr>
        <p:xfrm>
          <a:off x="250825" y="1052513"/>
          <a:ext cx="8713788" cy="5545140"/>
        </p:xfrm>
        <a:graphic>
          <a:graphicData uri="http://schemas.openxmlformats.org/drawingml/2006/table">
            <a:tbl>
              <a:tblPr/>
              <a:tblGrid>
                <a:gridCol w="2362200"/>
                <a:gridCol w="3186113"/>
                <a:gridCol w="3165475"/>
              </a:tblGrid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Explosions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3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SNe Ia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3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GRBs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Astrophysical energy sources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Thermonuclear explosion of accreting white dwarfs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Core collapse of massive stars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Standardized candles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Colgate (1979):                  </a:t>
                      </a:r>
                      <a:r>
                        <a:rPr kumimoji="1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L</a:t>
                      </a:r>
                      <a:r>
                        <a:rPr kumimoji="1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p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constant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Frail et al. (2001):              </a:t>
                      </a:r>
                      <a:r>
                        <a:rPr kumimoji="1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E</a:t>
                      </a:r>
                      <a:r>
                        <a:rPr kumimoji="1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sym typeface="Times New Roman (Hebrew)" pitchFamily="26" charset="-79"/>
                        </a:rPr>
                        <a:t> </a:t>
                      </a:r>
                      <a:r>
                        <a:rPr kumimoji="1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jet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constant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More standardized candles 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Phillips (1993):       </a:t>
                      </a:r>
                      <a:r>
                        <a:rPr kumimoji="1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L</a:t>
                      </a:r>
                      <a:r>
                        <a:rPr kumimoji="1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p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~</a:t>
                      </a:r>
                      <a:r>
                        <a:rPr kumimoji="1" lang="el-GR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Δ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m</a:t>
                      </a:r>
                      <a:r>
                        <a:rPr kumimoji="1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15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(9 low-</a:t>
                      </a:r>
                      <a:r>
                        <a:rPr kumimoji="1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z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SNe Ia)</a:t>
                      </a:r>
                      <a:endParaRPr kumimoji="1" lang="el-GR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Ghirlanda et al. (2004a):   </a:t>
                      </a:r>
                      <a:r>
                        <a:rPr kumimoji="1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E </a:t>
                      </a:r>
                      <a:r>
                        <a:rPr kumimoji="1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jet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~</a:t>
                      </a:r>
                      <a:r>
                        <a:rPr kumimoji="1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E</a:t>
                      </a:r>
                      <a:r>
                        <a:rPr kumimoji="1" lang="en-US" altLang="zh-CN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p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(14 high-</a:t>
                      </a:r>
                      <a:r>
                        <a:rPr kumimoji="1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z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bursts)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Other correlations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Riess et al. (1995); Perlmutter et al. (1999) 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Liang &amp; Zhang (2005), Schaefer (2007) 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Recent observations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37 </a:t>
                      </a:r>
                      <a:r>
                        <a:rPr kumimoji="1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HST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-detected SNe Ia up to </a:t>
                      </a:r>
                      <a:r>
                        <a:rPr kumimoji="1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z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~1.7 (Riess et al. 2007)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A large </a:t>
                      </a:r>
                      <a:r>
                        <a:rPr kumimoji="1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Swift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-detected sample up to higher </a:t>
                      </a:r>
                      <a:r>
                        <a:rPr kumimoji="1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z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~8.2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788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Comments on  research status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From infancy to childhood (1998) to adulthood (</a:t>
                      </a:r>
                      <a:r>
                        <a:rPr kumimoji="1" lang="en-US" altLang="zh-CN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SNAP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At babyhood (to childhood by future missions?)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</a:tbl>
          </a:graphicData>
        </a:graphic>
      </p:graphicFrame>
      <p:sp>
        <p:nvSpPr>
          <p:cNvPr id="925732" name="Text Box 36"/>
          <p:cNvSpPr txBox="1">
            <a:spLocks noChangeArrowheads="1"/>
          </p:cNvSpPr>
          <p:nvPr/>
        </p:nvSpPr>
        <p:spPr bwMode="auto">
          <a:xfrm>
            <a:off x="1042988" y="260350"/>
            <a:ext cx="74882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</a:rPr>
              <a:t>Comparison of Two Cosmological Probes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B54B-E917-481D-8FF2-E567838A2AEB}" type="slidenum">
              <a:rPr lang="en-US" altLang="zh-CN" smtClean="0"/>
              <a:pPr/>
              <a:t>72</a:t>
            </a:fld>
            <a:endParaRPr lang="en-US" altLang="zh-CN"/>
          </a:p>
        </p:txBody>
      </p:sp>
    </p:spTree>
  </p:cSld>
  <p:clrMapOvr>
    <a:masterClrMapping/>
  </p:clrMapOvr>
  <p:transition advTm="5200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6000" b="1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sym typeface="Symbol" pitchFamily="18" charset="2"/>
              </a:rPr>
              <a:t/>
            </a:r>
            <a:br>
              <a:rPr lang="en-US" altLang="zh-CN" sz="6000" b="1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sym typeface="Symbol" pitchFamily="18" charset="2"/>
              </a:rPr>
            </a:br>
            <a:endParaRPr lang="en-US" altLang="zh-CN" sz="6000" b="1">
              <a:solidFill>
                <a:srgbClr val="FF0000"/>
              </a:solidFill>
              <a:latin typeface="方正舒体" pitchFamily="2" charset="-122"/>
              <a:ea typeface="方正舒体" pitchFamily="2" charset="-122"/>
            </a:endParaRPr>
          </a:p>
        </p:txBody>
      </p:sp>
      <p:sp>
        <p:nvSpPr>
          <p:cNvPr id="455684" name="AutoShape 4"/>
          <p:cNvSpPr>
            <a:spLocks noChangeArrowheads="1"/>
          </p:cNvSpPr>
          <p:nvPr/>
        </p:nvSpPr>
        <p:spPr bwMode="auto">
          <a:xfrm>
            <a:off x="1547813" y="1773238"/>
            <a:ext cx="5715000" cy="1905000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6600" b="1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sym typeface="Symbol" pitchFamily="18" charset="2"/>
              </a:rPr>
              <a:t>八、展  望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73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b="1">
                <a:solidFill>
                  <a:srgbClr val="FF3300"/>
                </a:solidFill>
                <a:latin typeface="方正舒体" pitchFamily="2" charset="-122"/>
                <a:ea typeface="方正舒体" pitchFamily="2" charset="-122"/>
              </a:rPr>
              <a:t>存 在 的 主 要 问 题</a:t>
            </a:r>
          </a:p>
        </p:txBody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640" y="1916807"/>
            <a:ext cx="7705551" cy="4536529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altLang="zh-CN" sz="2800" b="1" dirty="0">
              <a:solidFill>
                <a:srgbClr val="0000CC"/>
              </a:solidFill>
              <a:latin typeface="宋体" pitchFamily="2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800" b="1" dirty="0" smtClean="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喷流</a:t>
            </a:r>
            <a:r>
              <a:rPr lang="zh-CN" altLang="en-US" sz="2800" b="1" dirty="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的成份？</a:t>
            </a:r>
          </a:p>
          <a:p>
            <a:pPr>
              <a:lnSpc>
                <a:spcPct val="90000"/>
              </a:lnSpc>
            </a:pPr>
            <a:r>
              <a:rPr lang="zh-CN" altLang="en-US" sz="2800" b="1" dirty="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中心能源究竟是什么？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zh-CN" altLang="en-US" sz="2800" b="1" dirty="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  中子星、</a:t>
            </a:r>
            <a:r>
              <a:rPr lang="zh-CN" altLang="en-US" sz="2800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奇异夸克星</a:t>
            </a:r>
            <a:r>
              <a:rPr lang="zh-CN" altLang="en-US" sz="2800" b="1" dirty="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还是</a:t>
            </a:r>
            <a:r>
              <a:rPr lang="zh-CN" altLang="en-US" sz="2800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黑</a:t>
            </a:r>
            <a:r>
              <a:rPr lang="zh-CN" altLang="en-US" sz="2800" b="1" dirty="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洞？</a:t>
            </a:r>
          </a:p>
          <a:p>
            <a:pPr>
              <a:lnSpc>
                <a:spcPct val="90000"/>
              </a:lnSpc>
            </a:pPr>
            <a:r>
              <a:rPr lang="zh-CN" altLang="en-US" sz="2800" b="1" dirty="0" smtClean="0">
                <a:solidFill>
                  <a:srgbClr val="0000CC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</a:t>
            </a:r>
            <a:r>
              <a:rPr lang="zh-CN" altLang="en-US" sz="2800" b="1" dirty="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暴本身</a:t>
            </a:r>
            <a:r>
              <a:rPr lang="zh-CN" altLang="en-US" sz="2800" b="1" dirty="0" smtClean="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的辐射规律和机制远</a:t>
            </a:r>
            <a:r>
              <a:rPr lang="zh-CN" altLang="en-US" sz="2800" b="1" dirty="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不清楚</a:t>
            </a:r>
            <a:r>
              <a:rPr lang="en-US" altLang="zh-CN" sz="2800" b="1" dirty="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?</a:t>
            </a:r>
          </a:p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rgbClr val="0000CC"/>
                </a:solidFill>
                <a:latin typeface="隶书" pitchFamily="49" charset="-122"/>
                <a:ea typeface="隶书" pitchFamily="49" charset="-122"/>
                <a:sym typeface="Symbol" pitchFamily="18" charset="2"/>
              </a:rPr>
              <a:t></a:t>
            </a:r>
            <a:r>
              <a:rPr lang="zh-CN" altLang="en-US" sz="2800" b="1" dirty="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暴的宇宙学意义（</a:t>
            </a:r>
            <a:r>
              <a:rPr lang="zh-CN" altLang="en-US" sz="2800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暗</a:t>
            </a:r>
            <a:r>
              <a:rPr lang="zh-CN" altLang="en-US" sz="2800" b="1" dirty="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物质、</a:t>
            </a:r>
            <a:r>
              <a:rPr lang="zh-CN" altLang="en-US" sz="2800" b="1" dirty="0">
                <a:solidFill>
                  <a:srgbClr val="FF0000"/>
                </a:solidFill>
                <a:latin typeface="隶书" pitchFamily="49" charset="-122"/>
                <a:ea typeface="隶书" pitchFamily="49" charset="-122"/>
              </a:rPr>
              <a:t>暗</a:t>
            </a:r>
            <a:r>
              <a:rPr lang="zh-CN" altLang="en-US" sz="2800" b="1" dirty="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能量）</a:t>
            </a:r>
            <a:r>
              <a:rPr lang="en-US" altLang="zh-CN" sz="2800" b="1" dirty="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?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  </a:t>
            </a:r>
            <a:r>
              <a:rPr lang="en-US" altLang="zh-CN" sz="2800" b="1" dirty="0" smtClean="0">
                <a:solidFill>
                  <a:srgbClr val="0000CC"/>
                </a:solidFill>
                <a:latin typeface="Times New Roman"/>
                <a:ea typeface="隶书" pitchFamily="49" charset="-122"/>
              </a:rPr>
              <a:t>……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b="1" dirty="0">
                <a:solidFill>
                  <a:srgbClr val="0000CC"/>
                </a:solidFill>
                <a:latin typeface="Times New Roman"/>
                <a:ea typeface="隶书" pitchFamily="49" charset="-122"/>
              </a:rPr>
              <a:t> </a:t>
            </a:r>
            <a:r>
              <a:rPr lang="en-US" altLang="zh-CN" sz="2800" b="1" dirty="0" smtClean="0">
                <a:solidFill>
                  <a:srgbClr val="0000CC"/>
                </a:solidFill>
                <a:latin typeface="Times New Roman"/>
                <a:ea typeface="隶书" pitchFamily="49" charset="-122"/>
              </a:rPr>
              <a:t>   </a:t>
            </a:r>
            <a:r>
              <a:rPr lang="zh-CN" altLang="en-US" sz="2800" b="1" dirty="0" smtClean="0">
                <a:solidFill>
                  <a:srgbClr val="0000CC"/>
                </a:solidFill>
                <a:latin typeface="Times New Roman"/>
                <a:ea typeface="隶书" pitchFamily="49" charset="-122"/>
              </a:rPr>
              <a:t>今年申请获得</a:t>
            </a:r>
            <a:r>
              <a:rPr lang="en-US" altLang="zh-CN" sz="2800" b="1" dirty="0" smtClean="0">
                <a:solidFill>
                  <a:srgbClr val="0000CC"/>
                </a:solidFill>
                <a:latin typeface="Times New Roman"/>
                <a:ea typeface="隶书" pitchFamily="49" charset="-122"/>
              </a:rPr>
              <a:t>973</a:t>
            </a:r>
            <a:r>
              <a:rPr lang="zh-CN" altLang="en-US" sz="2800" b="1" dirty="0" smtClean="0">
                <a:solidFill>
                  <a:srgbClr val="0000CC"/>
                </a:solidFill>
                <a:latin typeface="Times New Roman"/>
                <a:ea typeface="隶书" pitchFamily="49" charset="-122"/>
              </a:rPr>
              <a:t>项目！</a:t>
            </a:r>
            <a:endParaRPr lang="en-US" altLang="zh-CN" sz="2800" b="1" dirty="0">
              <a:solidFill>
                <a:srgbClr val="0000CC"/>
              </a:solidFill>
              <a:latin typeface="隶书" pitchFamily="49" charset="-122"/>
              <a:ea typeface="隶书" pitchFamily="49" charset="-12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4000" b="1" dirty="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 </a:t>
            </a:r>
            <a:endParaRPr lang="zh-CN" altLang="en-US" sz="4000" b="1" dirty="0">
              <a:solidFill>
                <a:srgbClr val="FF0000"/>
              </a:solidFill>
              <a:ea typeface="隶书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74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60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484313"/>
            <a:ext cx="2682875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3987" name="Text Box 3"/>
          <p:cNvSpPr txBox="1">
            <a:spLocks noChangeArrowheads="1"/>
          </p:cNvSpPr>
          <p:nvPr/>
        </p:nvSpPr>
        <p:spPr bwMode="auto">
          <a:xfrm>
            <a:off x="6300788" y="981075"/>
            <a:ext cx="1258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en-US" altLang="zh-CN" sz="2400">
                <a:latin typeface="Comic Sans MS" pitchFamily="66" charset="0"/>
              </a:rPr>
              <a:t>Fermi</a:t>
            </a:r>
          </a:p>
        </p:txBody>
      </p:sp>
      <p:sp>
        <p:nvSpPr>
          <p:cNvPr id="553988" name="Text Box 4"/>
          <p:cNvSpPr txBox="1">
            <a:spLocks noChangeArrowheads="1"/>
          </p:cNvSpPr>
          <p:nvPr/>
        </p:nvSpPr>
        <p:spPr bwMode="auto">
          <a:xfrm>
            <a:off x="4716463" y="4581525"/>
            <a:ext cx="4427537" cy="1079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kumimoji="0" lang="en-US" altLang="zh-CN" sz="1600">
                <a:latin typeface="Comic Sans MS" pitchFamily="66" charset="0"/>
              </a:rPr>
              <a:t>Will study the spectra of bursts over large energy bands and with improved detail</a:t>
            </a:r>
          </a:p>
          <a:p>
            <a:pPr>
              <a:buFontTx/>
              <a:buChar char="•"/>
            </a:pPr>
            <a:r>
              <a:rPr kumimoji="0" lang="en-US" altLang="zh-CN" sz="1600">
                <a:latin typeface="Comic Sans MS" pitchFamily="66" charset="0"/>
              </a:rPr>
              <a:t>Designed to replace the role of the Compton Observatory</a:t>
            </a:r>
          </a:p>
        </p:txBody>
      </p:sp>
      <p:sp>
        <p:nvSpPr>
          <p:cNvPr id="553989" name="Text Box 5"/>
          <p:cNvSpPr txBox="1">
            <a:spLocks noChangeArrowheads="1"/>
          </p:cNvSpPr>
          <p:nvPr/>
        </p:nvSpPr>
        <p:spPr bwMode="auto">
          <a:xfrm>
            <a:off x="5508625" y="5876925"/>
            <a:ext cx="2835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zh-CN" sz="2400">
                <a:latin typeface="Comic Sans MS" pitchFamily="66" charset="0"/>
              </a:rPr>
              <a:t>Launch in 2008</a:t>
            </a:r>
          </a:p>
        </p:txBody>
      </p:sp>
      <p:sp>
        <p:nvSpPr>
          <p:cNvPr id="553990" name="Text Box 6"/>
          <p:cNvSpPr txBox="1">
            <a:spLocks noChangeArrowheads="1"/>
          </p:cNvSpPr>
          <p:nvPr/>
        </p:nvSpPr>
        <p:spPr bwMode="auto">
          <a:xfrm>
            <a:off x="1676400" y="990600"/>
            <a:ext cx="1273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zh-CN" sz="2400">
                <a:latin typeface="Comic Sans MS" pitchFamily="66" charset="0"/>
              </a:rPr>
              <a:t>Swift</a:t>
            </a:r>
          </a:p>
        </p:txBody>
      </p:sp>
      <p:sp>
        <p:nvSpPr>
          <p:cNvPr id="553991" name="Text Box 7"/>
          <p:cNvSpPr txBox="1">
            <a:spLocks noChangeArrowheads="1"/>
          </p:cNvSpPr>
          <p:nvPr/>
        </p:nvSpPr>
        <p:spPr bwMode="auto">
          <a:xfrm>
            <a:off x="250825" y="4437063"/>
            <a:ext cx="4257675" cy="1568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kumimoji="0" lang="en-US" altLang="zh-CN" sz="1600">
                <a:latin typeface="Comic Sans MS" pitchFamily="66" charset="0"/>
              </a:rPr>
              <a:t>A combined gamma-ray, x-ray, ultraviolet, and  optical telescope</a:t>
            </a:r>
          </a:p>
          <a:p>
            <a:pPr>
              <a:buFontTx/>
              <a:buChar char="•"/>
            </a:pPr>
            <a:r>
              <a:rPr kumimoji="0" lang="en-US" altLang="zh-CN" sz="1600">
                <a:latin typeface="Comic Sans MS" pitchFamily="66" charset="0"/>
              </a:rPr>
              <a:t>Designed to rapidly identify and pinpoint gamma ray bursts</a:t>
            </a:r>
          </a:p>
          <a:p>
            <a:pPr>
              <a:buFontTx/>
              <a:buChar char="•"/>
            </a:pPr>
            <a:r>
              <a:rPr kumimoji="0" lang="en-US" altLang="zh-CN" sz="1600">
                <a:latin typeface="Comic Sans MS" pitchFamily="66" charset="0"/>
              </a:rPr>
              <a:t>Expected to observe over 1000 gamma ray burst events in unprecedented detail</a:t>
            </a:r>
            <a:endParaRPr kumimoji="0" lang="en-US" altLang="zh-CN" sz="1400">
              <a:latin typeface="Comic Sans MS" pitchFamily="66" charset="0"/>
            </a:endParaRPr>
          </a:p>
        </p:txBody>
      </p:sp>
      <p:sp>
        <p:nvSpPr>
          <p:cNvPr id="553992" name="Text Box 8"/>
          <p:cNvSpPr txBox="1">
            <a:spLocks noChangeArrowheads="1"/>
          </p:cNvSpPr>
          <p:nvPr/>
        </p:nvSpPr>
        <p:spPr bwMode="auto">
          <a:xfrm>
            <a:off x="1258888" y="6092825"/>
            <a:ext cx="2949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zh-CN" sz="2400">
                <a:latin typeface="Comic Sans MS" pitchFamily="66" charset="0"/>
              </a:rPr>
              <a:t>Launch in 2004</a:t>
            </a:r>
          </a:p>
        </p:txBody>
      </p:sp>
      <p:sp>
        <p:nvSpPr>
          <p:cNvPr id="553993" name="Text Box 9"/>
          <p:cNvSpPr txBox="1">
            <a:spLocks noChangeArrowheads="1"/>
          </p:cNvSpPr>
          <p:nvPr/>
        </p:nvSpPr>
        <p:spPr bwMode="auto">
          <a:xfrm>
            <a:off x="179388" y="328613"/>
            <a:ext cx="89646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0" lang="en-US" altLang="zh-CN" sz="2800" dirty="0">
                <a:solidFill>
                  <a:srgbClr val="FF0000"/>
                </a:solidFill>
                <a:latin typeface="Comic Sans MS" pitchFamily="66" charset="0"/>
              </a:rPr>
              <a:t>Present instruments: Swift, Fermi, </a:t>
            </a:r>
            <a:r>
              <a:rPr kumimoji="0" lang="en-US" altLang="zh-CN" sz="2800" dirty="0" smtClean="0">
                <a:solidFill>
                  <a:schemeClr val="accent2"/>
                </a:solidFill>
                <a:latin typeface="Comic Sans MS" pitchFamily="66" charset="0"/>
              </a:rPr>
              <a:t>SVOM, POLAR </a:t>
            </a:r>
            <a:r>
              <a:rPr kumimoji="0" lang="en-US" altLang="zh-CN" sz="28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endParaRPr kumimoji="0" lang="en-US" altLang="zh-CN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55399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484313"/>
            <a:ext cx="3455987" cy="280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83967-C9EF-46D0-8566-3321241324A7}" type="slidenum">
              <a:rPr lang="en-US" altLang="zh-CN" smtClean="0"/>
              <a:pPr/>
              <a:t>75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549275"/>
            <a:ext cx="7772400" cy="700088"/>
          </a:xfrm>
        </p:spPr>
        <p:txBody>
          <a:bodyPr/>
          <a:lstStyle/>
          <a:p>
            <a:pPr defTabSz="914400"/>
            <a:r>
              <a:rPr lang="en-US" altLang="zh-CN" sz="3400" b="1">
                <a:solidFill>
                  <a:srgbClr val="FF0000"/>
                </a:solidFill>
                <a:latin typeface="Comic Sans MS" pitchFamily="66" charset="0"/>
              </a:rPr>
              <a:t>Gamma-ray Coordinates Network (GCN)</a:t>
            </a:r>
          </a:p>
        </p:txBody>
      </p:sp>
      <p:pic>
        <p:nvPicPr>
          <p:cNvPr id="555011" name="Picture 3" descr="GC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484313"/>
            <a:ext cx="6583362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76</a:t>
            </a:fld>
            <a:endParaRPr lang="en-US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645024"/>
            <a:ext cx="7772400" cy="1143000"/>
          </a:xfrm>
        </p:spPr>
        <p:txBody>
          <a:bodyPr/>
          <a:lstStyle/>
          <a:p>
            <a:r>
              <a:rPr lang="en-US" altLang="zh-CN" sz="5400" b="1" dirty="0" smtClean="0">
                <a:solidFill>
                  <a:srgbClr val="FF0000"/>
                </a:solidFill>
                <a:latin typeface="+mn-lt"/>
                <a:ea typeface="隶书" pitchFamily="49" charset="-122"/>
              </a:rPr>
              <a:t>“</a:t>
            </a:r>
            <a:r>
              <a:rPr lang="zh-CN" altLang="en-US" sz="5400" b="1" dirty="0" smtClean="0">
                <a:solidFill>
                  <a:srgbClr val="FF0000"/>
                </a:solidFill>
                <a:latin typeface="+mn-lt"/>
                <a:ea typeface="隶书" pitchFamily="49" charset="-122"/>
              </a:rPr>
              <a:t>这</a:t>
            </a:r>
            <a:r>
              <a:rPr lang="zh-CN" altLang="en-US" sz="5400" b="1" dirty="0">
                <a:solidFill>
                  <a:srgbClr val="FF0000"/>
                </a:solidFill>
                <a:latin typeface="+mn-lt"/>
                <a:ea typeface="隶书" pitchFamily="49" charset="-122"/>
              </a:rPr>
              <a:t>是一</a:t>
            </a:r>
            <a:r>
              <a:rPr lang="zh-CN" altLang="en-US" sz="5400" b="1" dirty="0" smtClean="0">
                <a:solidFill>
                  <a:srgbClr val="FF0000"/>
                </a:solidFill>
                <a:latin typeface="+mn-lt"/>
                <a:ea typeface="隶书" pitchFamily="49" charset="-122"/>
              </a:rPr>
              <a:t>个很有</a:t>
            </a:r>
            <a:r>
              <a:rPr lang="zh-CN" altLang="en-US" sz="5400" b="1" dirty="0">
                <a:solidFill>
                  <a:srgbClr val="FF0000"/>
                </a:solidFill>
                <a:latin typeface="+mn-lt"/>
                <a:ea typeface="隶书" pitchFamily="49" charset="-122"/>
              </a:rPr>
              <a:t>可能获</a:t>
            </a:r>
            <a:br>
              <a:rPr lang="zh-CN" altLang="en-US" sz="5400" b="1" dirty="0">
                <a:solidFill>
                  <a:srgbClr val="FF0000"/>
                </a:solidFill>
                <a:latin typeface="+mn-lt"/>
                <a:ea typeface="隶书" pitchFamily="49" charset="-122"/>
              </a:rPr>
            </a:br>
            <a:r>
              <a:rPr lang="en-US" altLang="zh-CN" sz="5400" b="1" dirty="0">
                <a:solidFill>
                  <a:srgbClr val="FF0000"/>
                </a:solidFill>
                <a:latin typeface="+mn-lt"/>
                <a:ea typeface="隶书" pitchFamily="49" charset="-122"/>
              </a:rPr>
              <a:t>Nobel</a:t>
            </a:r>
            <a:r>
              <a:rPr lang="zh-CN" altLang="en-US" sz="5400" b="1" dirty="0">
                <a:solidFill>
                  <a:srgbClr val="FF0000"/>
                </a:solidFill>
                <a:latin typeface="+mn-lt"/>
                <a:ea typeface="隶书" pitchFamily="49" charset="-122"/>
              </a:rPr>
              <a:t>奖的</a:t>
            </a:r>
            <a:r>
              <a:rPr lang="zh-CN" altLang="en-US" sz="5400" b="1" dirty="0" smtClean="0">
                <a:solidFill>
                  <a:srgbClr val="FF0000"/>
                </a:solidFill>
                <a:latin typeface="+mn-lt"/>
                <a:ea typeface="隶书" pitchFamily="49" charset="-122"/>
              </a:rPr>
              <a:t>项目</a:t>
            </a:r>
            <a:r>
              <a:rPr lang="en-US" altLang="zh-CN" sz="5400" b="1" dirty="0" smtClean="0">
                <a:solidFill>
                  <a:srgbClr val="FF0000"/>
                </a:solidFill>
                <a:latin typeface="+mn-lt"/>
                <a:ea typeface="隶书" pitchFamily="49" charset="-122"/>
              </a:rPr>
              <a:t>”</a:t>
            </a:r>
            <a:r>
              <a:rPr lang="zh-CN" altLang="en-US" sz="5400" b="1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</a:rPr>
              <a:t/>
            </a:r>
            <a:br>
              <a:rPr lang="zh-CN" altLang="en-US" sz="5400" b="1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</a:rPr>
            </a:br>
            <a:r>
              <a:rPr lang="zh-CN" altLang="en-US" sz="5400" b="1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</a:rPr>
              <a:t>           </a:t>
            </a:r>
            <a:r>
              <a:rPr lang="en-US" altLang="zh-CN" sz="3200" b="1" dirty="0">
                <a:solidFill>
                  <a:srgbClr val="0000CC"/>
                </a:solidFill>
                <a:latin typeface="Times New Roman"/>
                <a:ea typeface="方正舒体" pitchFamily="2" charset="-122"/>
              </a:rPr>
              <a:t>——</a:t>
            </a:r>
            <a:r>
              <a:rPr lang="en-US" altLang="zh-CN" sz="3200" b="1" dirty="0">
                <a:solidFill>
                  <a:srgbClr val="0000CC"/>
                </a:solidFill>
                <a:latin typeface="方正舒体" pitchFamily="2" charset="-122"/>
                <a:ea typeface="方正舒体" pitchFamily="2" charset="-122"/>
              </a:rPr>
              <a:t> </a:t>
            </a:r>
            <a:r>
              <a:rPr lang="zh-CN" altLang="en-US" sz="3200" b="1" dirty="0">
                <a:solidFill>
                  <a:srgbClr val="0000CC"/>
                </a:solidFill>
                <a:latin typeface="隶书" pitchFamily="49" charset="-122"/>
                <a:ea typeface="隶书" pitchFamily="49" charset="-122"/>
              </a:rPr>
              <a:t>陆埮 院士</a:t>
            </a:r>
            <a:r>
              <a:rPr lang="zh-CN" altLang="en-US" dirty="0"/>
              <a:t> </a:t>
            </a:r>
            <a:r>
              <a:rPr lang="zh-CN" altLang="en-US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</a:rPr>
              <a:t/>
            </a:r>
            <a:br>
              <a:rPr lang="zh-CN" altLang="en-US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</a:rPr>
            </a:br>
            <a:r>
              <a:rPr lang="zh-CN" altLang="en-US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</a:rPr>
              <a:t/>
            </a:r>
            <a:br>
              <a:rPr lang="zh-CN" altLang="en-US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</a:rPr>
            </a:br>
            <a:r>
              <a:rPr lang="zh-CN" altLang="en-US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</a:rPr>
              <a:t/>
            </a:r>
            <a:br>
              <a:rPr lang="zh-CN" altLang="en-US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</a:rPr>
            </a:br>
            <a:endParaRPr lang="zh-CN" altLang="en-US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5C10C-419E-4BB8-9A58-3ED5B178FA39}" type="slidenum">
              <a:rPr lang="en-US" altLang="zh-CN" smtClean="0"/>
              <a:pPr/>
              <a:t>77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228600" y="25400"/>
            <a:ext cx="85344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kumimoji="0" lang="zh-CN" altLang="en-US" sz="3600" b="1" dirty="0">
                <a:solidFill>
                  <a:srgbClr val="FF0000"/>
                </a:solidFill>
                <a:ea typeface="华文新魏" pitchFamily="2" charset="-122"/>
                <a:cs typeface="Times New Roman" pitchFamily="18" charset="0"/>
              </a:rPr>
              <a:t>天体物理领域获诺贝尔物理学奖</a:t>
            </a:r>
          </a:p>
          <a:p>
            <a:pPr algn="ctr"/>
            <a:r>
              <a:rPr kumimoji="0" lang="zh-CN" altLang="en-US" sz="2000" dirty="0">
                <a:solidFill>
                  <a:srgbClr val="FF0000"/>
                </a:solidFill>
                <a:ea typeface="华文新魏" pitchFamily="2" charset="-122"/>
                <a:cs typeface="Times New Roman" pitchFamily="18" charset="0"/>
              </a:rPr>
              <a:t>（</a:t>
            </a:r>
            <a:r>
              <a:rPr kumimoji="0" lang="en-US" altLang="zh-CN" sz="2000" dirty="0">
                <a:solidFill>
                  <a:srgbClr val="FF0000"/>
                </a:solidFill>
                <a:ea typeface="华文新魏" pitchFamily="2" charset="-122"/>
                <a:cs typeface="Times New Roman" pitchFamily="18" charset="0"/>
              </a:rPr>
              <a:t>9</a:t>
            </a:r>
            <a:r>
              <a:rPr kumimoji="0" lang="zh-CN" altLang="en-US" sz="2000" dirty="0">
                <a:solidFill>
                  <a:srgbClr val="FF0000"/>
                </a:solidFill>
                <a:ea typeface="华文新魏" pitchFamily="2" charset="-122"/>
                <a:cs typeface="Times New Roman" pitchFamily="18" charset="0"/>
              </a:rPr>
              <a:t>个年度、</a:t>
            </a:r>
            <a:r>
              <a:rPr kumimoji="0" lang="en-US" altLang="zh-CN" sz="2000" dirty="0">
                <a:solidFill>
                  <a:srgbClr val="FF0000"/>
                </a:solidFill>
                <a:ea typeface="华文新魏" pitchFamily="2" charset="-122"/>
                <a:cs typeface="Times New Roman" pitchFamily="18" charset="0"/>
              </a:rPr>
              <a:t>11</a:t>
            </a:r>
            <a:r>
              <a:rPr kumimoji="0" lang="zh-CN" altLang="en-US" sz="2000" dirty="0">
                <a:solidFill>
                  <a:srgbClr val="FF0000"/>
                </a:solidFill>
                <a:ea typeface="华文新魏" pitchFamily="2" charset="-122"/>
                <a:cs typeface="Times New Roman" pitchFamily="18" charset="0"/>
              </a:rPr>
              <a:t>个项目、</a:t>
            </a:r>
            <a:r>
              <a:rPr kumimoji="0" lang="en-US" altLang="zh-CN" sz="2000" dirty="0">
                <a:solidFill>
                  <a:srgbClr val="FF0000"/>
                </a:solidFill>
                <a:ea typeface="华文新魏" pitchFamily="2" charset="-122"/>
                <a:cs typeface="Times New Roman" pitchFamily="18" charset="0"/>
              </a:rPr>
              <a:t>18</a:t>
            </a:r>
            <a:r>
              <a:rPr kumimoji="0" lang="zh-CN" altLang="en-US" sz="2000" dirty="0">
                <a:solidFill>
                  <a:srgbClr val="FF0000"/>
                </a:solidFill>
                <a:ea typeface="华文新魏" pitchFamily="2" charset="-122"/>
                <a:cs typeface="Times New Roman" pitchFamily="18" charset="0"/>
              </a:rPr>
              <a:t>个科学家）</a:t>
            </a:r>
            <a:endParaRPr kumimoji="0" lang="en-US" altLang="zh-CN" sz="2000" dirty="0">
              <a:solidFill>
                <a:srgbClr val="FF0000"/>
              </a:solidFill>
              <a:ea typeface="华文新魏" pitchFamily="2" charset="-122"/>
              <a:cs typeface="Times New Roman" pitchFamily="18" charset="0"/>
            </a:endParaRPr>
          </a:p>
        </p:txBody>
      </p:sp>
      <p:graphicFrame>
        <p:nvGraphicFramePr>
          <p:cNvPr id="682078" name="Group 94"/>
          <p:cNvGraphicFramePr>
            <a:graphicFrameLocks noGrp="1"/>
          </p:cNvGraphicFramePr>
          <p:nvPr/>
        </p:nvGraphicFramePr>
        <p:xfrm>
          <a:off x="250825" y="935038"/>
          <a:ext cx="8586788" cy="5826174"/>
        </p:xfrm>
        <a:graphic>
          <a:graphicData uri="http://schemas.openxmlformats.org/drawingml/2006/table">
            <a:tbl>
              <a:tblPr/>
              <a:tblGrid>
                <a:gridCol w="692150"/>
                <a:gridCol w="3313113"/>
                <a:gridCol w="4581525"/>
              </a:tblGrid>
              <a:tr h="406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1967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H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. 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Bethe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核反应理论研究，恒星能源的发现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1970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H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. 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Alfv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e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n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磁流体力学中的基本工作和发现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1974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M.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Ryle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综合孔径技术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. 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Hewish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脉冲星的发现（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射电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）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7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1978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A.A.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Penzias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, 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R.W.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Wilson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宇宙微波背景辐射的发现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1983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S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. 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Chandrasekhar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恒星结构与演化的理论研究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W.A. Fowler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宇宙中化学元素起源的理论和实验研究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0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1993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R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.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A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. 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Hulse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, 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J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.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H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. 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Taylor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发现一种新类型脉冲星，开辟了引力研究的新途径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——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引力波（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射电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）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77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2002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R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. 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Davis Jr.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, 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M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. 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Koshiba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宇宙中微子的观测（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中微子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）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R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. 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Giacconi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宇宙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X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射线源的发现（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X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射线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）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0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2006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J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.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C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. 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Mather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, 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G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.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F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. </a:t>
                      </a:r>
                      <a:r>
                        <a:rPr kumimoji="1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Smoot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宇宙微波背景辐射黑体谱和各向异性的发现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0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2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  <a:cs typeface="Times New Roman" pitchFamily="18" charset="0"/>
                        </a:rPr>
                        <a:t>011</a:t>
                      </a:r>
                      <a:endParaRPr kumimoji="1" lang="zh-CN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华文新魏" pitchFamily="2" charset="-122"/>
                        <a:cs typeface="Times New Roman" pitchFamily="18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</a:rPr>
                        <a:t>S. </a:t>
                      </a:r>
                      <a:r>
                        <a:rPr kumimoji="1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</a:rPr>
                        <a:t>Perlmutter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</a:rPr>
                        <a:t>,                        A. </a:t>
                      </a:r>
                      <a:r>
                        <a:rPr kumimoji="1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</a:rPr>
                        <a:t>Riess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</a:rPr>
                        <a:t>,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</a:rPr>
                        <a:t> 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</a:rPr>
                        <a:t>B. Schmidt</a:t>
                      </a:r>
                      <a:endParaRPr kumimoji="1" lang="zh-CN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华文新魏" pitchFamily="2" charset="-122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</a:rPr>
                        <a:t>超新星的观测和宇宙加速膨胀的发现（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</a:rPr>
                        <a:t>光学</a:t>
                      </a: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新魏" pitchFamily="2" charset="-122"/>
                        </a:rPr>
                        <a:t>）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6614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22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2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2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2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2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fld id="{9238A72C-2A12-4319-A391-FF85C110ED96}" type="slidenum">
              <a:rPr kumimoji="0" lang="zh-CN" altLang="en-US" sz="1400" b="0" smtClean="0"/>
              <a:pPr eaLnBrk="1" hangingPunct="1"/>
              <a:t>78</a:t>
            </a:fld>
            <a:endParaRPr kumimoji="0" lang="en-US" altLang="zh-CN" sz="1400" b="0" smtClean="0"/>
          </a:p>
        </p:txBody>
      </p:sp>
    </p:spTree>
    <p:extLst>
      <p:ext uri="{BB962C8B-B14F-4D97-AF65-F5344CB8AC3E}">
        <p14:creationId xmlns:p14="http://schemas.microsoft.com/office/powerpoint/2010/main" val="33915229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6725" y="260350"/>
            <a:ext cx="8208963" cy="64817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3600" b="1" dirty="0" smtClean="0">
                <a:ea typeface="楷体_GB2312" pitchFamily="49" charset="-122"/>
              </a:rPr>
              <a:t>      </a:t>
            </a:r>
            <a:r>
              <a:rPr lang="en-US" altLang="zh-CN" sz="4000" b="1" dirty="0" smtClean="0">
                <a:solidFill>
                  <a:srgbClr val="FF0000"/>
                </a:solidFill>
                <a:ea typeface="华文新魏" pitchFamily="2" charset="-122"/>
              </a:rPr>
              <a:t>2001</a:t>
            </a:r>
            <a:r>
              <a:rPr lang="zh-CN" altLang="en-US" sz="4000" b="1" dirty="0" smtClean="0">
                <a:solidFill>
                  <a:srgbClr val="FF0000"/>
                </a:solidFill>
                <a:ea typeface="华文新魏" pitchFamily="2" charset="-122"/>
              </a:rPr>
              <a:t>年</a:t>
            </a:r>
            <a:r>
              <a:rPr lang="zh-CN" altLang="en-US" sz="4000" b="1" dirty="0">
                <a:solidFill>
                  <a:srgbClr val="FF0000"/>
                </a:solidFill>
                <a:ea typeface="华文新魏" pitchFamily="2" charset="-122"/>
              </a:rPr>
              <a:t>以</a:t>
            </a:r>
            <a:r>
              <a:rPr lang="zh-CN" altLang="en-US" sz="4000" b="1" dirty="0" smtClean="0">
                <a:solidFill>
                  <a:srgbClr val="FF0000"/>
                </a:solidFill>
                <a:ea typeface="华文新魏" pitchFamily="2" charset="-122"/>
              </a:rPr>
              <a:t>来的诺贝尔物理学奖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000" b="1" dirty="0" smtClean="0">
                <a:ea typeface="华文新魏" pitchFamily="2" charset="-122"/>
              </a:rPr>
              <a:t>                                             </a:t>
            </a:r>
            <a:br>
              <a:rPr lang="zh-CN" altLang="en-US" sz="2000" b="1" dirty="0" smtClean="0">
                <a:ea typeface="华文新魏" pitchFamily="2" charset="-122"/>
              </a:rPr>
            </a:br>
            <a:r>
              <a:rPr lang="en-US" altLang="zh-CN" sz="2400" b="1" dirty="0" smtClean="0">
                <a:ea typeface="华文新魏" pitchFamily="2" charset="-122"/>
              </a:rPr>
              <a:t>2001</a:t>
            </a:r>
            <a:r>
              <a:rPr lang="zh-CN" altLang="en-US" sz="2400" b="1" dirty="0" smtClean="0">
                <a:ea typeface="华文新魏" pitchFamily="2" charset="-122"/>
              </a:rPr>
              <a:t>，原子分子与光物理：原子的玻色</a:t>
            </a:r>
            <a:r>
              <a:rPr lang="en-US" altLang="zh-CN" sz="2400" b="1" dirty="0" smtClean="0">
                <a:ea typeface="华文新魏" pitchFamily="2" charset="-122"/>
              </a:rPr>
              <a:t>-</a:t>
            </a:r>
            <a:r>
              <a:rPr lang="zh-CN" altLang="en-US" sz="2400" b="1" dirty="0" smtClean="0">
                <a:ea typeface="华文新魏" pitchFamily="2" charset="-122"/>
              </a:rPr>
              <a:t>爱因斯坦凝聚。</a:t>
            </a:r>
            <a:br>
              <a:rPr lang="zh-CN" altLang="en-US" sz="2400" b="1" dirty="0" smtClean="0">
                <a:ea typeface="华文新魏" pitchFamily="2" charset="-122"/>
              </a:rPr>
            </a:br>
            <a:r>
              <a:rPr lang="en-US" altLang="zh-CN" sz="2400" b="1" dirty="0" smtClean="0">
                <a:ea typeface="华文新魏" pitchFamily="2" charset="-122"/>
              </a:rPr>
              <a:t>2002</a:t>
            </a:r>
            <a:r>
              <a:rPr lang="zh-CN" altLang="en-US" sz="2400" b="1" dirty="0" smtClean="0">
                <a:ea typeface="华文新魏" pitchFamily="2" charset="-122"/>
              </a:rPr>
              <a:t>，</a:t>
            </a:r>
            <a:r>
              <a:rPr lang="zh-CN" altLang="en-US" sz="2400" b="1" dirty="0" smtClean="0">
                <a:solidFill>
                  <a:srgbClr val="FF0066"/>
                </a:solidFill>
                <a:ea typeface="华文新魏" pitchFamily="2" charset="-122"/>
              </a:rPr>
              <a:t>天体物理与宇宙学</a:t>
            </a:r>
            <a:r>
              <a:rPr lang="zh-CN" altLang="en-US" sz="2400" b="1" dirty="0" smtClean="0">
                <a:ea typeface="华文新魏" pitchFamily="2" charset="-122"/>
              </a:rPr>
              <a:t>：探测宇宙中微子和</a:t>
            </a:r>
            <a:r>
              <a:rPr lang="en-US" altLang="zh-CN" sz="2400" b="1" dirty="0" smtClean="0">
                <a:ea typeface="华文新魏" pitchFamily="2" charset="-122"/>
              </a:rPr>
              <a:t>X</a:t>
            </a:r>
            <a:r>
              <a:rPr lang="zh-CN" altLang="en-US" sz="2400" b="1" dirty="0" smtClean="0">
                <a:ea typeface="华文新魏" pitchFamily="2" charset="-122"/>
              </a:rPr>
              <a:t>射线源。</a:t>
            </a:r>
            <a:br>
              <a:rPr lang="zh-CN" altLang="en-US" sz="2400" b="1" dirty="0" smtClean="0">
                <a:ea typeface="华文新魏" pitchFamily="2" charset="-122"/>
              </a:rPr>
            </a:br>
            <a:r>
              <a:rPr lang="en-US" altLang="zh-CN" sz="2400" b="1" dirty="0" smtClean="0">
                <a:ea typeface="华文新魏" pitchFamily="2" charset="-122"/>
              </a:rPr>
              <a:t>2003</a:t>
            </a:r>
            <a:r>
              <a:rPr lang="zh-CN" altLang="en-US" sz="2400" b="1" dirty="0" smtClean="0">
                <a:ea typeface="华文新魏" pitchFamily="2" charset="-122"/>
              </a:rPr>
              <a:t>，</a:t>
            </a:r>
            <a:r>
              <a:rPr lang="zh-CN" altLang="en-US" sz="2400" b="1" dirty="0" smtClean="0">
                <a:solidFill>
                  <a:srgbClr val="3333FF"/>
                </a:solidFill>
                <a:ea typeface="华文新魏" pitchFamily="2" charset="-122"/>
              </a:rPr>
              <a:t>凝聚态物理</a:t>
            </a:r>
            <a:r>
              <a:rPr lang="zh-CN" altLang="en-US" sz="2400" b="1" dirty="0" smtClean="0">
                <a:ea typeface="华文新魏" pitchFamily="2" charset="-122"/>
              </a:rPr>
              <a:t>：超导和超流理论。</a:t>
            </a:r>
            <a:br>
              <a:rPr lang="zh-CN" altLang="en-US" sz="2400" b="1" dirty="0" smtClean="0">
                <a:ea typeface="华文新魏" pitchFamily="2" charset="-122"/>
              </a:rPr>
            </a:br>
            <a:r>
              <a:rPr lang="en-US" altLang="zh-CN" sz="2400" b="1" dirty="0" smtClean="0">
                <a:ea typeface="华文新魏" pitchFamily="2" charset="-122"/>
              </a:rPr>
              <a:t>2004</a:t>
            </a:r>
            <a:r>
              <a:rPr lang="zh-CN" altLang="en-US" sz="2400" b="1" dirty="0" smtClean="0">
                <a:ea typeface="华文新魏" pitchFamily="2" charset="-122"/>
              </a:rPr>
              <a:t>，</a:t>
            </a:r>
            <a:r>
              <a:rPr lang="zh-CN" altLang="en-US" sz="2400" b="1" dirty="0" smtClean="0">
                <a:solidFill>
                  <a:srgbClr val="CC00FF"/>
                </a:solidFill>
                <a:ea typeface="华文新魏" pitchFamily="2" charset="-122"/>
              </a:rPr>
              <a:t>粒子物理</a:t>
            </a:r>
            <a:r>
              <a:rPr lang="zh-CN" altLang="en-US" sz="2400" b="1" dirty="0" smtClean="0">
                <a:ea typeface="华文新魏" pitchFamily="2" charset="-122"/>
              </a:rPr>
              <a:t>：量子色动力学。</a:t>
            </a:r>
            <a:br>
              <a:rPr lang="zh-CN" altLang="en-US" sz="2400" b="1" dirty="0" smtClean="0">
                <a:ea typeface="华文新魏" pitchFamily="2" charset="-122"/>
              </a:rPr>
            </a:br>
            <a:r>
              <a:rPr lang="en-US" altLang="zh-CN" sz="2400" b="1" dirty="0" smtClean="0">
                <a:ea typeface="华文新魏" pitchFamily="2" charset="-122"/>
              </a:rPr>
              <a:t>2005</a:t>
            </a:r>
            <a:r>
              <a:rPr lang="zh-CN" altLang="en-US" sz="2400" b="1" dirty="0" smtClean="0">
                <a:ea typeface="华文新魏" pitchFamily="2" charset="-122"/>
              </a:rPr>
              <a:t>，原子分子与光物理：量子光学和飞秒光梳。</a:t>
            </a:r>
            <a:br>
              <a:rPr lang="zh-CN" altLang="en-US" sz="2400" b="1" dirty="0" smtClean="0">
                <a:ea typeface="华文新魏" pitchFamily="2" charset="-122"/>
              </a:rPr>
            </a:br>
            <a:r>
              <a:rPr lang="en-US" altLang="zh-CN" sz="2400" b="1" dirty="0" smtClean="0">
                <a:ea typeface="华文新魏" pitchFamily="2" charset="-122"/>
              </a:rPr>
              <a:t>2006</a:t>
            </a:r>
            <a:r>
              <a:rPr lang="zh-CN" altLang="en-US" sz="2400" b="1" dirty="0" smtClean="0">
                <a:ea typeface="华文新魏" pitchFamily="2" charset="-122"/>
              </a:rPr>
              <a:t>，</a:t>
            </a:r>
            <a:r>
              <a:rPr lang="zh-CN" altLang="en-US" sz="2400" b="1" dirty="0" smtClean="0">
                <a:solidFill>
                  <a:srgbClr val="FF0066"/>
                </a:solidFill>
                <a:ea typeface="华文新魏" pitchFamily="2" charset="-122"/>
              </a:rPr>
              <a:t>天体物理与宇宙学</a:t>
            </a:r>
            <a:r>
              <a:rPr lang="zh-CN" altLang="en-US" sz="2400" b="1" dirty="0" smtClean="0">
                <a:ea typeface="华文新魏" pitchFamily="2" charset="-122"/>
              </a:rPr>
              <a:t>：微波背景辐射的各向异性。</a:t>
            </a:r>
            <a:br>
              <a:rPr lang="zh-CN" altLang="en-US" sz="2400" b="1" dirty="0" smtClean="0">
                <a:ea typeface="华文新魏" pitchFamily="2" charset="-122"/>
              </a:rPr>
            </a:br>
            <a:r>
              <a:rPr lang="en-US" altLang="zh-CN" sz="2400" b="1" dirty="0" smtClean="0">
                <a:ea typeface="华文新魏" pitchFamily="2" charset="-122"/>
              </a:rPr>
              <a:t>2007</a:t>
            </a:r>
            <a:r>
              <a:rPr lang="zh-CN" altLang="en-US" sz="2400" b="1" dirty="0" smtClean="0">
                <a:ea typeface="华文新魏" pitchFamily="2" charset="-122"/>
              </a:rPr>
              <a:t>，</a:t>
            </a:r>
            <a:r>
              <a:rPr lang="zh-CN" altLang="en-US" sz="2400" b="1" dirty="0" smtClean="0">
                <a:solidFill>
                  <a:srgbClr val="3333FF"/>
                </a:solidFill>
                <a:ea typeface="华文新魏" pitchFamily="2" charset="-122"/>
              </a:rPr>
              <a:t>凝聚态物理</a:t>
            </a:r>
            <a:r>
              <a:rPr lang="zh-CN" altLang="en-US" sz="2400" b="1" dirty="0" smtClean="0">
                <a:ea typeface="华文新魏" pitchFamily="2" charset="-122"/>
              </a:rPr>
              <a:t>：巨磁阻效应。</a:t>
            </a:r>
            <a:br>
              <a:rPr lang="zh-CN" altLang="en-US" sz="2400" b="1" dirty="0" smtClean="0">
                <a:ea typeface="华文新魏" pitchFamily="2" charset="-122"/>
              </a:rPr>
            </a:br>
            <a:r>
              <a:rPr lang="en-US" altLang="zh-CN" sz="2400" b="1" dirty="0" smtClean="0">
                <a:ea typeface="华文新魏" pitchFamily="2" charset="-122"/>
              </a:rPr>
              <a:t>2008</a:t>
            </a:r>
            <a:r>
              <a:rPr lang="zh-CN" altLang="en-US" sz="2400" b="1" dirty="0" smtClean="0">
                <a:ea typeface="华文新魏" pitchFamily="2" charset="-122"/>
              </a:rPr>
              <a:t>，</a:t>
            </a:r>
            <a:r>
              <a:rPr lang="zh-CN" altLang="en-US" sz="2400" b="1" dirty="0" smtClean="0">
                <a:solidFill>
                  <a:srgbClr val="CC00FF"/>
                </a:solidFill>
                <a:ea typeface="华文新魏" pitchFamily="2" charset="-122"/>
              </a:rPr>
              <a:t>粒子物理</a:t>
            </a:r>
            <a:r>
              <a:rPr lang="zh-CN" altLang="en-US" sz="2400" b="1" dirty="0" smtClean="0">
                <a:ea typeface="华文新魏" pitchFamily="2" charset="-122"/>
              </a:rPr>
              <a:t>：对称性破缺。</a:t>
            </a:r>
            <a:br>
              <a:rPr lang="zh-CN" altLang="en-US" sz="2400" b="1" dirty="0" smtClean="0">
                <a:ea typeface="华文新魏" pitchFamily="2" charset="-122"/>
              </a:rPr>
            </a:br>
            <a:r>
              <a:rPr lang="en-US" altLang="zh-CN" sz="2400" b="1" dirty="0" smtClean="0">
                <a:ea typeface="华文新魏" pitchFamily="2" charset="-122"/>
              </a:rPr>
              <a:t>2009</a:t>
            </a:r>
            <a:r>
              <a:rPr lang="zh-CN" altLang="en-US" sz="2400" b="1" dirty="0" smtClean="0">
                <a:ea typeface="华文新魏" pitchFamily="2" charset="-122"/>
              </a:rPr>
              <a:t>，原子分子与光物理：光纤技术和</a:t>
            </a:r>
            <a:r>
              <a:rPr lang="en-US" altLang="zh-CN" sz="2400" b="1" dirty="0" smtClean="0">
                <a:ea typeface="华文新魏" pitchFamily="2" charset="-122"/>
              </a:rPr>
              <a:t>CCD</a:t>
            </a:r>
            <a:r>
              <a:rPr lang="zh-CN" altLang="en-US" sz="2400" b="1" dirty="0" smtClean="0">
                <a:ea typeface="华文新魏" pitchFamily="2" charset="-122"/>
              </a:rPr>
              <a:t>镜头。</a:t>
            </a:r>
            <a:br>
              <a:rPr lang="zh-CN" altLang="en-US" sz="2400" b="1" dirty="0" smtClean="0">
                <a:ea typeface="华文新魏" pitchFamily="2" charset="-122"/>
              </a:rPr>
            </a:br>
            <a:r>
              <a:rPr lang="en-US" altLang="zh-CN" sz="2400" b="1" dirty="0" smtClean="0">
                <a:ea typeface="华文新魏" pitchFamily="2" charset="-122"/>
              </a:rPr>
              <a:t>2010</a:t>
            </a:r>
            <a:r>
              <a:rPr lang="zh-CN" altLang="en-US" sz="2400" b="1" dirty="0" smtClean="0">
                <a:ea typeface="华文新魏" pitchFamily="2" charset="-122"/>
              </a:rPr>
              <a:t>，</a:t>
            </a:r>
            <a:r>
              <a:rPr lang="zh-CN" altLang="en-US" sz="2400" b="1" dirty="0" smtClean="0">
                <a:solidFill>
                  <a:srgbClr val="3333FF"/>
                </a:solidFill>
                <a:ea typeface="华文新魏" pitchFamily="2" charset="-122"/>
              </a:rPr>
              <a:t>凝聚态物理</a:t>
            </a:r>
            <a:r>
              <a:rPr lang="zh-CN" altLang="en-US" sz="2400" b="1" dirty="0" smtClean="0">
                <a:ea typeface="华文新魏" pitchFamily="2" charset="-122"/>
              </a:rPr>
              <a:t>：石墨烯。</a:t>
            </a:r>
            <a:br>
              <a:rPr lang="zh-CN" altLang="en-US" sz="2400" b="1" dirty="0" smtClean="0">
                <a:ea typeface="华文新魏" pitchFamily="2" charset="-122"/>
              </a:rPr>
            </a:br>
            <a:r>
              <a:rPr lang="en-US" altLang="zh-CN" sz="2400" b="1" dirty="0" smtClean="0">
                <a:ea typeface="华文新魏" pitchFamily="2" charset="-122"/>
              </a:rPr>
              <a:t>2011</a:t>
            </a:r>
            <a:r>
              <a:rPr lang="zh-CN" altLang="en-US" sz="2400" b="1" dirty="0" smtClean="0">
                <a:ea typeface="华文新魏" pitchFamily="2" charset="-122"/>
              </a:rPr>
              <a:t>，</a:t>
            </a:r>
            <a:r>
              <a:rPr lang="zh-CN" altLang="en-US" sz="2400" b="1" dirty="0" smtClean="0">
                <a:solidFill>
                  <a:srgbClr val="FF0066"/>
                </a:solidFill>
                <a:ea typeface="华文新魏" pitchFamily="2" charset="-122"/>
              </a:rPr>
              <a:t>天体物理与宇宙学</a:t>
            </a:r>
            <a:r>
              <a:rPr lang="zh-CN" altLang="en-US" sz="2400" b="1" dirty="0" smtClean="0">
                <a:ea typeface="华文新魏" pitchFamily="2" charset="-122"/>
              </a:rPr>
              <a:t>：超新星和宇宙加速膨胀。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 smtClean="0">
                <a:ea typeface="华文新魏" pitchFamily="2" charset="-122"/>
              </a:rPr>
              <a:t>     2012</a:t>
            </a:r>
            <a:r>
              <a:rPr lang="zh-CN" altLang="en-US" sz="2400" b="1" dirty="0" smtClean="0">
                <a:ea typeface="华文新魏" pitchFamily="2" charset="-122"/>
              </a:rPr>
              <a:t>，原子分子与光物理：单个量子系统的测量和操控</a:t>
            </a:r>
            <a:endParaRPr lang="en-US" altLang="zh-CN" sz="2400" b="1" dirty="0" smtClean="0">
              <a:ea typeface="华文新魏" pitchFamily="2" charset="-122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 smtClean="0">
                <a:ea typeface="华文新魏" pitchFamily="2" charset="-122"/>
              </a:rPr>
              <a:t>     2013</a:t>
            </a:r>
            <a:r>
              <a:rPr lang="zh-CN" altLang="en-US" sz="2400" b="1" dirty="0" smtClean="0">
                <a:ea typeface="华文新魏" pitchFamily="2" charset="-122"/>
              </a:rPr>
              <a:t>，</a:t>
            </a:r>
            <a:r>
              <a:rPr lang="zh-CN" altLang="en-US" sz="2400" b="1" dirty="0" smtClean="0">
                <a:solidFill>
                  <a:srgbClr val="CC00FF"/>
                </a:solidFill>
                <a:ea typeface="华文新魏" pitchFamily="2" charset="-122"/>
              </a:rPr>
              <a:t>粒子物理</a:t>
            </a:r>
            <a:r>
              <a:rPr lang="zh-CN" altLang="en-US" sz="2400" b="1" dirty="0" smtClean="0">
                <a:ea typeface="华文新魏" pitchFamily="2" charset="-122"/>
              </a:rPr>
              <a:t>：</a:t>
            </a:r>
            <a:r>
              <a:rPr lang="en-US" altLang="zh-CN" sz="2400" b="1" dirty="0" smtClean="0">
                <a:ea typeface="华文新魏" pitchFamily="2" charset="-122"/>
              </a:rPr>
              <a:t>Higgs</a:t>
            </a:r>
            <a:r>
              <a:rPr lang="zh-CN" altLang="en-US" sz="2400" b="1" dirty="0" smtClean="0">
                <a:ea typeface="华文新魏" pitchFamily="2" charset="-122"/>
              </a:rPr>
              <a:t>玻色子的理论研究。</a:t>
            </a:r>
            <a:endParaRPr lang="en-US" altLang="zh-CN" sz="2400" b="1" dirty="0" smtClean="0">
              <a:ea typeface="华文新魏" pitchFamily="2" charset="-122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 smtClean="0">
                <a:ea typeface="华文新魏" pitchFamily="2" charset="-122"/>
              </a:rPr>
              <a:t>     2014</a:t>
            </a:r>
            <a:r>
              <a:rPr lang="zh-CN" altLang="en-US" sz="2400" b="1" dirty="0" smtClean="0">
                <a:ea typeface="华文新魏" pitchFamily="2" charset="-122"/>
              </a:rPr>
              <a:t>，</a:t>
            </a:r>
            <a:r>
              <a:rPr lang="zh-CN" altLang="en-US" sz="2400" b="1" dirty="0" smtClean="0">
                <a:solidFill>
                  <a:srgbClr val="3333FF"/>
                </a:solidFill>
                <a:ea typeface="华文新魏" pitchFamily="2" charset="-122"/>
              </a:rPr>
              <a:t>凝聚态物理</a:t>
            </a:r>
            <a:r>
              <a:rPr lang="zh-CN" altLang="en-US" sz="2400" b="1" dirty="0" smtClean="0">
                <a:ea typeface="华文新魏" pitchFamily="2" charset="-122"/>
              </a:rPr>
              <a:t>？</a:t>
            </a:r>
            <a:endParaRPr lang="en-US" altLang="zh-CN" sz="2400" b="1" dirty="0" smtClean="0">
              <a:ea typeface="华文新魏" pitchFamily="2" charset="-122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 dirty="0" smtClean="0">
                <a:ea typeface="华文新魏" pitchFamily="2" charset="-122"/>
              </a:rPr>
              <a:t>     2015/2016</a:t>
            </a:r>
            <a:r>
              <a:rPr lang="zh-CN" altLang="en-US" sz="2400" b="1" dirty="0" smtClean="0">
                <a:ea typeface="华文新魏" pitchFamily="2" charset="-122"/>
              </a:rPr>
              <a:t>，</a:t>
            </a:r>
            <a:r>
              <a:rPr lang="zh-CN" altLang="en-US" sz="2400" b="1" dirty="0" smtClean="0">
                <a:solidFill>
                  <a:srgbClr val="FF0066"/>
                </a:solidFill>
                <a:ea typeface="华文新魏" pitchFamily="2" charset="-122"/>
              </a:rPr>
              <a:t>天体物理与宇宙学？  </a:t>
            </a:r>
            <a:r>
              <a:rPr lang="zh-CN" altLang="en-US" sz="2400" b="1" dirty="0" smtClean="0">
                <a:ea typeface="华文新魏" pitchFamily="2" charset="-122"/>
              </a:rPr>
              <a:t>伽玛暴是候选者之一，因为（</a:t>
            </a:r>
            <a:r>
              <a:rPr lang="en-US" altLang="zh-CN" sz="2400" b="1" dirty="0" smtClean="0">
                <a:ea typeface="华文新魏" pitchFamily="2" charset="-122"/>
              </a:rPr>
              <a:t>1</a:t>
            </a:r>
            <a:r>
              <a:rPr lang="zh-CN" altLang="en-US" sz="2400" b="1" dirty="0" smtClean="0">
                <a:ea typeface="华文新魏" pitchFamily="2" charset="-122"/>
              </a:rPr>
              <a:t>）</a:t>
            </a:r>
            <a:r>
              <a:rPr lang="en-US" altLang="zh-CN" sz="2400" b="1" dirty="0" smtClean="0">
                <a:ea typeface="华文新魏" pitchFamily="2" charset="-122"/>
              </a:rPr>
              <a:t>2011</a:t>
            </a:r>
            <a:r>
              <a:rPr lang="zh-CN" altLang="en-US" sz="2400" b="1" dirty="0" smtClean="0">
                <a:ea typeface="华文新魏" pitchFamily="2" charset="-122"/>
              </a:rPr>
              <a:t>年获邵逸夫天文奖，（</a:t>
            </a:r>
            <a:r>
              <a:rPr lang="en-US" altLang="zh-CN" sz="2400" b="1" dirty="0" smtClean="0">
                <a:ea typeface="华文新魏" pitchFamily="2" charset="-122"/>
              </a:rPr>
              <a:t>2</a:t>
            </a:r>
            <a:r>
              <a:rPr lang="zh-CN" altLang="en-US" sz="2400" b="1" dirty="0" smtClean="0">
                <a:ea typeface="华文新魏" pitchFamily="2" charset="-122"/>
              </a:rPr>
              <a:t>）</a:t>
            </a:r>
            <a:r>
              <a:rPr lang="zh-CN" altLang="en-US" sz="2400" b="1" dirty="0" smtClean="0">
                <a:solidFill>
                  <a:srgbClr val="006600"/>
                </a:solidFill>
                <a:latin typeface="华文新魏" pitchFamily="2" charset="-122"/>
                <a:ea typeface="华文新魏" pitchFamily="2" charset="-122"/>
              </a:rPr>
              <a:t>极端物理</a:t>
            </a:r>
            <a:r>
              <a:rPr lang="zh-CN" altLang="en-US" sz="2400" b="1" dirty="0" smtClean="0">
                <a:latin typeface="华文新魏" pitchFamily="2" charset="-122"/>
                <a:ea typeface="华文新魏" pitchFamily="2" charset="-122"/>
              </a:rPr>
              <a:t>条件下的</a:t>
            </a:r>
            <a:r>
              <a:rPr lang="zh-CN" altLang="en-US" sz="2400" b="1" dirty="0" smtClean="0">
                <a:solidFill>
                  <a:srgbClr val="006600"/>
                </a:solidFill>
                <a:latin typeface="华文新魏" pitchFamily="2" charset="-122"/>
                <a:ea typeface="华文新魏" pitchFamily="2" charset="-122"/>
              </a:rPr>
              <a:t>极端天文</a:t>
            </a:r>
            <a:r>
              <a:rPr lang="zh-CN" altLang="en-US" sz="2400" b="1" dirty="0" smtClean="0">
                <a:latin typeface="华文新魏" pitchFamily="2" charset="-122"/>
                <a:ea typeface="华文新魏" pitchFamily="2" charset="-122"/>
              </a:rPr>
              <a:t>现象，（</a:t>
            </a:r>
            <a:r>
              <a:rPr lang="en-US" altLang="zh-CN" sz="2400" b="1" dirty="0" smtClean="0">
                <a:latin typeface="华文新魏" pitchFamily="2" charset="-122"/>
                <a:ea typeface="华文新魏" pitchFamily="2" charset="-122"/>
              </a:rPr>
              <a:t>3</a:t>
            </a:r>
            <a:r>
              <a:rPr lang="zh-CN" altLang="en-US" sz="2400" b="1" dirty="0" smtClean="0">
                <a:latin typeface="华文新魏" pitchFamily="2" charset="-122"/>
                <a:ea typeface="华文新魏" pitchFamily="2" charset="-122"/>
              </a:rPr>
              <a:t>）伽玛射线天文学的佼佼者。</a:t>
            </a:r>
            <a:endParaRPr lang="en-US" altLang="zh-CN" sz="2400" b="1" dirty="0" smtClean="0"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67587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22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2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2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2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2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fld id="{9E867018-1D48-41B9-85F8-53F269F22200}" type="slidenum">
              <a:rPr kumimoji="0" lang="zh-CN" altLang="en-US" sz="1400" b="0" smtClean="0"/>
              <a:pPr eaLnBrk="1" hangingPunct="1"/>
              <a:t>79</a:t>
            </a:fld>
            <a:endParaRPr kumimoji="0" lang="en-US" altLang="zh-CN" sz="1400" b="0" smtClean="0"/>
          </a:p>
        </p:txBody>
      </p:sp>
    </p:spTree>
    <p:extLst>
      <p:ext uri="{BB962C8B-B14F-4D97-AF65-F5344CB8AC3E}">
        <p14:creationId xmlns:p14="http://schemas.microsoft.com/office/powerpoint/2010/main" val="2016358808"/>
      </p:ext>
    </p:extLst>
  </p:cSld>
  <p:clrMapOvr>
    <a:masterClrMapping/>
  </p:clrMapOvr>
  <p:transition advTm="5200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5223" y="4797152"/>
            <a:ext cx="7769225" cy="1008062"/>
          </a:xfrm>
        </p:spPr>
        <p:txBody>
          <a:bodyPr/>
          <a:lstStyle/>
          <a:p>
            <a:pPr algn="ctr">
              <a:buFontTx/>
              <a:buNone/>
            </a:pPr>
            <a:r>
              <a:rPr lang="zh-CN" altLang="en-US" sz="4800" b="1">
                <a:solidFill>
                  <a:srgbClr val="FF0000"/>
                </a:solidFill>
                <a:ea typeface="华文行楷" pitchFamily="2" charset="-122"/>
              </a:rPr>
              <a:t>欢迎同学们参与研究！</a:t>
            </a:r>
          </a:p>
        </p:txBody>
      </p:sp>
      <p:sp>
        <p:nvSpPr>
          <p:cNvPr id="999428" name="Text Box 4"/>
          <p:cNvSpPr txBox="1">
            <a:spLocks noChangeArrowheads="1"/>
          </p:cNvSpPr>
          <p:nvPr/>
        </p:nvSpPr>
        <p:spPr bwMode="auto">
          <a:xfrm>
            <a:off x="3417888" y="549275"/>
            <a:ext cx="2233612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>
                <a:solidFill>
                  <a:schemeClr val="accent2"/>
                </a:solidFill>
                <a:ea typeface="华文行楷" pitchFamily="2" charset="-122"/>
              </a:rPr>
              <a:t>岳麓书院</a:t>
            </a:r>
          </a:p>
          <a:p>
            <a:pPr>
              <a:spcBef>
                <a:spcPct val="50000"/>
              </a:spcBef>
            </a:pPr>
            <a:r>
              <a:rPr lang="zh-CN" altLang="en-US" sz="1600">
                <a:solidFill>
                  <a:schemeClr val="accent2"/>
                </a:solidFill>
                <a:ea typeface="华文行楷" pitchFamily="2" charset="-122"/>
              </a:rPr>
              <a:t>  </a:t>
            </a:r>
            <a:r>
              <a:rPr lang="zh-CN" altLang="en-US" sz="1600" b="1">
                <a:solidFill>
                  <a:schemeClr val="accent2"/>
                </a:solidFill>
                <a:ea typeface="华文行楷" pitchFamily="2" charset="-122"/>
              </a:rPr>
              <a:t>始建于北宋开宝九年</a:t>
            </a:r>
          </a:p>
        </p:txBody>
      </p:sp>
      <p:sp>
        <p:nvSpPr>
          <p:cNvPr id="999429" name="Text Box 5"/>
          <p:cNvSpPr txBox="1">
            <a:spLocks noChangeArrowheads="1"/>
          </p:cNvSpPr>
          <p:nvPr/>
        </p:nvSpPr>
        <p:spPr bwMode="auto">
          <a:xfrm>
            <a:off x="5859343" y="513270"/>
            <a:ext cx="800219" cy="4103861"/>
          </a:xfrm>
          <a:prstGeom prst="rect">
            <a:avLst/>
          </a:prstGeom>
          <a:solidFill>
            <a:srgbClr val="FF0000"/>
          </a:solidFill>
          <a:ln w="38100">
            <a:solidFill>
              <a:srgbClr val="3399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4000" b="1" dirty="0">
                <a:ea typeface="华文行楷" pitchFamily="2" charset="-122"/>
              </a:rPr>
              <a:t>一水长流池不涸</a:t>
            </a:r>
          </a:p>
        </p:txBody>
      </p:sp>
      <p:sp>
        <p:nvSpPr>
          <p:cNvPr id="999432" name="Text Box 8"/>
          <p:cNvSpPr txBox="1">
            <a:spLocks noChangeArrowheads="1"/>
          </p:cNvSpPr>
          <p:nvPr/>
        </p:nvSpPr>
        <p:spPr bwMode="auto">
          <a:xfrm>
            <a:off x="2516069" y="549275"/>
            <a:ext cx="800219" cy="4031853"/>
          </a:xfrm>
          <a:prstGeom prst="rect">
            <a:avLst/>
          </a:prstGeom>
          <a:solidFill>
            <a:srgbClr val="FF0000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4000" b="1" dirty="0">
                <a:ea typeface="华文行楷" pitchFamily="2" charset="-122"/>
              </a:rPr>
              <a:t>两贤互磋道终同</a:t>
            </a:r>
            <a:endParaRPr lang="zh-CN" altLang="en-US" sz="4000" dirty="0">
              <a:ea typeface="华文行楷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EA62-B345-4DFF-9FD9-474ADE477D58}" type="slidenum">
              <a:rPr lang="en-US" altLang="zh-CN" smtClean="0"/>
              <a:pPr/>
              <a:t>80</a:t>
            </a:fld>
            <a:endParaRPr lang="en-US" altLang="zh-CN"/>
          </a:p>
        </p:txBody>
      </p:sp>
    </p:spTree>
  </p:cSld>
  <p:clrMapOvr>
    <a:masterClrMapping/>
  </p:clrMapOvr>
  <p:transition advTm="52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99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99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99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99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9427" grpId="0" build="p"/>
      <p:bldP spid="999429" grpId="0" animBg="1"/>
      <p:bldP spid="99943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8.2|3.4|1.9"/>
</p:tagLst>
</file>

<file path=ppt/theme/theme1.xml><?xml version="1.0" encoding="utf-8"?>
<a:theme xmlns:a="http://schemas.openxmlformats.org/drawingml/2006/main" name="空演示文稿">
  <a:themeElements>
    <a:clrScheme name="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6666FF"/>
      </a:hlink>
      <a:folHlink>
        <a:srgbClr val="CC9900"/>
      </a:folHlink>
    </a:clrScheme>
    <a:fontScheme name="空演示文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空演示文稿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空演示文稿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66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Office\Templates\空演示文稿.pot</Template>
  <TotalTime>32327</TotalTime>
  <Words>2679</Words>
  <Application>Microsoft Office PowerPoint</Application>
  <PresentationFormat>全屏显示(4:3)</PresentationFormat>
  <Paragraphs>492</Paragraphs>
  <Slides>80</Slides>
  <Notes>3</Notes>
  <HiddenSlides>0</HiddenSlides>
  <MMClips>1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7</vt:i4>
      </vt:variant>
      <vt:variant>
        <vt:lpstr>幻灯片标题</vt:lpstr>
      </vt:variant>
      <vt:variant>
        <vt:i4>80</vt:i4>
      </vt:variant>
    </vt:vector>
  </HeadingPairs>
  <TitlesOfParts>
    <vt:vector size="88" baseType="lpstr">
      <vt:lpstr>空演示文稿</vt:lpstr>
      <vt:lpstr>Document</vt:lpstr>
      <vt:lpstr>Image</vt:lpstr>
      <vt:lpstr>Photo Editor 照片</vt:lpstr>
      <vt:lpstr>文档</vt:lpstr>
      <vt:lpstr>公式</vt:lpstr>
      <vt:lpstr>Equation</vt:lpstr>
      <vt:lpstr>幻灯片</vt:lpstr>
      <vt:lpstr>伽玛射线暴 ——宇宙中最剧烈的爆发</vt:lpstr>
      <vt:lpstr>能源比较</vt:lpstr>
      <vt:lpstr>核弹</vt:lpstr>
      <vt:lpstr>花絮</vt:lpstr>
      <vt:lpstr>PowerPoint 演示文稿</vt:lpstr>
      <vt:lpstr>一、活跃形势</vt:lpstr>
      <vt:lpstr>1997年世界10大科技成就 </vt:lpstr>
      <vt:lpstr>1999年世界10大科技成就 </vt:lpstr>
      <vt:lpstr>PowerPoint 演示文稿</vt:lpstr>
      <vt:lpstr>PowerPoint 演示文稿</vt:lpstr>
      <vt:lpstr>二、观测概况</vt:lpstr>
      <vt:lpstr>PowerPoint 演示文稿</vt:lpstr>
      <vt:lpstr> 暴时间特征 </vt:lpstr>
      <vt:lpstr>1991年后：  暴 能 谱</vt:lpstr>
      <vt:lpstr>空间分布</vt:lpstr>
      <vt:lpstr>银河系全景图 (瑞典吕德天文台)</vt:lpstr>
      <vt:lpstr>      </vt:lpstr>
      <vt:lpstr>  </vt:lpstr>
      <vt:lpstr>PowerPoint 演示文稿</vt:lpstr>
      <vt:lpstr> GRB 970228: a milestone</vt:lpstr>
      <vt:lpstr>余辉：1997重大发现</vt:lpstr>
      <vt:lpstr>暴辐射的能量</vt:lpstr>
      <vt:lpstr>余辉带来的巨大突破</vt:lpstr>
      <vt:lpstr> </vt:lpstr>
      <vt:lpstr>膨 胀 火 球</vt:lpstr>
      <vt:lpstr>PowerPoint 演示文稿</vt:lpstr>
      <vt:lpstr>标准模型简化假设</vt:lpstr>
      <vt:lpstr>PowerPoint 演示文稿</vt:lpstr>
      <vt:lpstr>动力学演化统一模型</vt:lpstr>
      <vt:lpstr>PowerPoint 演示文稿</vt:lpstr>
      <vt:lpstr>非均匀环境</vt:lpstr>
      <vt:lpstr>   GRB990123光变曲线的拐折                                                                    （Fruchter, et al., astro-ph/9902236）</vt:lpstr>
      <vt:lpstr>  </vt:lpstr>
      <vt:lpstr>环境效应的意义</vt:lpstr>
      <vt:lpstr>PowerPoint 演示文稿</vt:lpstr>
      <vt:lpstr>PowerPoint 演示文稿</vt:lpstr>
      <vt:lpstr>PowerPoint 演示文稿</vt:lpstr>
      <vt:lpstr>能源：大质量恒星的塌缩</vt:lpstr>
      <vt:lpstr> 能源：“巨夸克弹”</vt:lpstr>
      <vt:lpstr>PowerPoint 演示文稿</vt:lpstr>
      <vt:lpstr>PowerPoint 演示文稿</vt:lpstr>
      <vt:lpstr>Fermi: Launch on 11 June 2008</vt:lpstr>
      <vt:lpstr>PowerPoint 演示文稿</vt:lpstr>
      <vt:lpstr>1. Shallow decay of X-ray afterglows</vt:lpstr>
      <vt:lpstr>PowerPoint 演示文稿</vt:lpstr>
      <vt:lpstr>PowerPoint 演示文稿</vt:lpstr>
      <vt:lpstr>PowerPoint 演示文稿</vt:lpstr>
      <vt:lpstr>PowerPoint 演示文稿</vt:lpstr>
      <vt:lpstr>2. X-ray flares from long bursts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七. 伽玛暴宇宙学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Integral Method for Theoretical DL</vt:lpstr>
      <vt:lpstr>Accelerating Universe Riess et al. (1998): 50 SNe Ia</vt:lpstr>
      <vt:lpstr>Accelerating Universe Perlmutter et al. (1999): 42 high-z SNe Ia</vt:lpstr>
      <vt:lpstr>2006年度邵逸夫天文学奖 2011年度诺贝尔物理学奖</vt:lpstr>
      <vt:lpstr>PowerPoint 演示文稿</vt:lpstr>
      <vt:lpstr> Two advantages of GRBs relative to SNe</vt:lpstr>
      <vt:lpstr>PowerPoint 演示文稿</vt:lpstr>
      <vt:lpstr>PowerPoint 演示文稿</vt:lpstr>
      <vt:lpstr>PowerPoint 演示文稿</vt:lpstr>
      <vt:lpstr> </vt:lpstr>
      <vt:lpstr>存 在 的 主 要 问 题</vt:lpstr>
      <vt:lpstr>PowerPoint 演示文稿</vt:lpstr>
      <vt:lpstr>Gamma-ray Coordinates Network (GCN)</vt:lpstr>
      <vt:lpstr>“这是一个很有可能获 Nobel奖的项目”            —— 陆埮 院士    </vt:lpstr>
      <vt:lpstr>PowerPoint 演示文稿</vt:lpstr>
      <vt:lpstr>PowerPoint 演示文稿</vt:lpstr>
      <vt:lpstr>PowerPoint 演示文稿</vt:lpstr>
    </vt:vector>
  </TitlesOfParts>
  <Company>Nanjing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Gamma-Ray Bursts</dc:title>
  <dc:creator>Lu Tan</dc:creator>
  <cp:lastModifiedBy>SONY</cp:lastModifiedBy>
  <cp:revision>767</cp:revision>
  <cp:lastPrinted>2000-07-27T16:28:35Z</cp:lastPrinted>
  <dcterms:created xsi:type="dcterms:W3CDTF">2000-06-15T13:57:31Z</dcterms:created>
  <dcterms:modified xsi:type="dcterms:W3CDTF">2013-11-08T07:24:36Z</dcterms:modified>
</cp:coreProperties>
</file>