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2"/>
  </p:notesMasterIdLst>
  <p:sldIdLst>
    <p:sldId id="256" r:id="rId2"/>
    <p:sldId id="287" r:id="rId3"/>
    <p:sldId id="288" r:id="rId4"/>
    <p:sldId id="378" r:id="rId5"/>
    <p:sldId id="350" r:id="rId6"/>
    <p:sldId id="332" r:id="rId7"/>
    <p:sldId id="328" r:id="rId8"/>
    <p:sldId id="355" r:id="rId9"/>
    <p:sldId id="341" r:id="rId10"/>
    <p:sldId id="356" r:id="rId11"/>
    <p:sldId id="357" r:id="rId12"/>
    <p:sldId id="336" r:id="rId13"/>
    <p:sldId id="345" r:id="rId14"/>
    <p:sldId id="317" r:id="rId15"/>
    <p:sldId id="369" r:id="rId16"/>
    <p:sldId id="329" r:id="rId17"/>
    <p:sldId id="370" r:id="rId18"/>
    <p:sldId id="366" r:id="rId19"/>
    <p:sldId id="368" r:id="rId20"/>
    <p:sldId id="343" r:id="rId21"/>
    <p:sldId id="310" r:id="rId22"/>
    <p:sldId id="335" r:id="rId23"/>
    <p:sldId id="309" r:id="rId24"/>
    <p:sldId id="293" r:id="rId25"/>
    <p:sldId id="290" r:id="rId26"/>
    <p:sldId id="313" r:id="rId27"/>
    <p:sldId id="292" r:id="rId28"/>
    <p:sldId id="301" r:id="rId29"/>
    <p:sldId id="318" r:id="rId30"/>
    <p:sldId id="319" r:id="rId31"/>
    <p:sldId id="315" r:id="rId32"/>
    <p:sldId id="359" r:id="rId33"/>
    <p:sldId id="351" r:id="rId34"/>
    <p:sldId id="358" r:id="rId35"/>
    <p:sldId id="374" r:id="rId36"/>
    <p:sldId id="360" r:id="rId37"/>
    <p:sldId id="354" r:id="rId38"/>
    <p:sldId id="361" r:id="rId39"/>
    <p:sldId id="320" r:id="rId40"/>
    <p:sldId id="373" r:id="rId41"/>
    <p:sldId id="371" r:id="rId42"/>
    <p:sldId id="377" r:id="rId43"/>
    <p:sldId id="364" r:id="rId44"/>
    <p:sldId id="375" r:id="rId45"/>
    <p:sldId id="379" r:id="rId46"/>
    <p:sldId id="365" r:id="rId47"/>
    <p:sldId id="372" r:id="rId48"/>
    <p:sldId id="344" r:id="rId49"/>
    <p:sldId id="325" r:id="rId50"/>
    <p:sldId id="376" r:id="rId51"/>
  </p:sldIdLst>
  <p:sldSz cx="9144000" cy="6858000" type="screen4x3"/>
  <p:notesSz cx="6858000" cy="9144000"/>
  <p:defaultTextStyle>
    <a:defPPr>
      <a:defRPr lang="en-GB"/>
    </a:defPPr>
    <a:lvl1pPr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1pPr>
    <a:lvl2pPr marL="4572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2pPr>
    <a:lvl3pPr marL="9144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3pPr>
    <a:lvl4pPr marL="13716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4pPr>
    <a:lvl5pPr marL="18288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5pPr>
    <a:lvl6pPr marL="2286000" algn="l" defTabSz="457200" rtl="0" eaLnBrk="1" latinLnBrk="0" hangingPunct="1">
      <a:defRPr sz="2400" kern="1200">
        <a:solidFill>
          <a:srgbClr val="FE9914"/>
        </a:solidFill>
        <a:latin typeface="Arial" charset="0"/>
        <a:ea typeface="ＭＳ Ｐゴシック" charset="0"/>
        <a:cs typeface="ＭＳ Ｐゴシック" charset="0"/>
      </a:defRPr>
    </a:lvl6pPr>
    <a:lvl7pPr marL="2743200" algn="l" defTabSz="457200" rtl="0" eaLnBrk="1" latinLnBrk="0" hangingPunct="1">
      <a:defRPr sz="2400" kern="1200">
        <a:solidFill>
          <a:srgbClr val="FE9914"/>
        </a:solidFill>
        <a:latin typeface="Arial" charset="0"/>
        <a:ea typeface="ＭＳ Ｐゴシック" charset="0"/>
        <a:cs typeface="ＭＳ Ｐゴシック" charset="0"/>
      </a:defRPr>
    </a:lvl7pPr>
    <a:lvl8pPr marL="3200400" algn="l" defTabSz="457200" rtl="0" eaLnBrk="1" latinLnBrk="0" hangingPunct="1">
      <a:defRPr sz="2400" kern="1200">
        <a:solidFill>
          <a:srgbClr val="FE9914"/>
        </a:solidFill>
        <a:latin typeface="Arial" charset="0"/>
        <a:ea typeface="ＭＳ Ｐゴシック" charset="0"/>
        <a:cs typeface="ＭＳ Ｐゴシック" charset="0"/>
      </a:defRPr>
    </a:lvl8pPr>
    <a:lvl9pPr marL="3657600" algn="l" defTabSz="457200" rtl="0" eaLnBrk="1" latinLnBrk="0" hangingPunct="1">
      <a:defRPr sz="2400" kern="1200">
        <a:solidFill>
          <a:srgbClr val="FE9914"/>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207F"/>
    <a:srgbClr val="1C36B8"/>
    <a:srgbClr val="CC5193"/>
    <a:srgbClr val="CC7D4E"/>
    <a:srgbClr val="CC7F39"/>
    <a:srgbClr val="CC8549"/>
    <a:srgbClr val="CC933B"/>
    <a:srgbClr val="CC865C"/>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94737" autoAdjust="0"/>
  </p:normalViewPr>
  <p:slideViewPr>
    <p:cSldViewPr snapToGrid="0">
      <p:cViewPr>
        <p:scale>
          <a:sx n="150" d="100"/>
          <a:sy n="150" d="100"/>
        </p:scale>
        <p:origin x="-80" y="1840"/>
      </p:cViewPr>
      <p:guideLst>
        <p:guide orient="horz" pos="2160"/>
        <p:guide pos="2880"/>
      </p:guideLst>
    </p:cSldViewPr>
  </p:slideViewPr>
  <p:outlineViewPr>
    <p:cViewPr>
      <p:scale>
        <a:sx n="33" d="100"/>
        <a:sy n="33" d="100"/>
      </p:scale>
      <p:origin x="0" y="17392"/>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spcBef>
                <a:spcPct val="0"/>
              </a:spcBef>
              <a:defRPr sz="1200">
                <a:solidFill>
                  <a:schemeClr val="tx1"/>
                </a:solidFill>
                <a:latin typeface="Times" charset="0"/>
                <a:cs typeface="+mn-cs"/>
              </a:defRPr>
            </a:lvl1pPr>
          </a:lstStyle>
          <a:p>
            <a:pPr>
              <a:defRPr/>
            </a:pPr>
            <a:endParaRPr lang="en-GB"/>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spcBef>
                <a:spcPct val="0"/>
              </a:spcBef>
              <a:defRPr sz="1200">
                <a:solidFill>
                  <a:schemeClr val="tx1"/>
                </a:solidFill>
                <a:latin typeface="Times" charset="0"/>
                <a:cs typeface="+mn-cs"/>
              </a:defRPr>
            </a:lvl1pPr>
          </a:lstStyle>
          <a:p>
            <a:pPr>
              <a:defRPr/>
            </a:pPr>
            <a:endParaRPr lang="en-GB"/>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spcBef>
                <a:spcPct val="0"/>
              </a:spcBef>
              <a:defRPr sz="1200">
                <a:solidFill>
                  <a:schemeClr val="tx1"/>
                </a:solidFill>
                <a:latin typeface="Times" charset="0"/>
                <a:cs typeface="+mn-cs"/>
              </a:defRPr>
            </a:lvl1pPr>
          </a:lstStyle>
          <a:p>
            <a:pPr>
              <a:defRPr/>
            </a:pPr>
            <a:endParaRPr lang="en-GB"/>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spcBef>
                <a:spcPct val="0"/>
              </a:spcBef>
              <a:defRPr sz="1200">
                <a:solidFill>
                  <a:schemeClr val="tx1"/>
                </a:solidFill>
                <a:latin typeface="Times" charset="0"/>
                <a:cs typeface="+mn-cs"/>
              </a:defRPr>
            </a:lvl1pPr>
          </a:lstStyle>
          <a:p>
            <a:pPr>
              <a:defRPr/>
            </a:pPr>
            <a:fld id="{23A6E53D-C54B-E440-B319-C8C763FF1CF0}" type="slidenum">
              <a:rPr lang="en-GB"/>
              <a:pPr>
                <a:defRPr/>
              </a:pPr>
              <a:t>‹#›</a:t>
            </a:fld>
            <a:endParaRPr lang="en-GB"/>
          </a:p>
        </p:txBody>
      </p:sp>
    </p:spTree>
    <p:extLst>
      <p:ext uri="{BB962C8B-B14F-4D97-AF65-F5344CB8AC3E}">
        <p14:creationId xmlns:p14="http://schemas.microsoft.com/office/powerpoint/2010/main" val="15347044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1BB3BC8-03EE-B348-BB4C-34D281D2F45E}" type="slidenum">
              <a:rPr lang="en-GB"/>
              <a:pPr>
                <a:defRPr/>
              </a:pPr>
              <a:t>1</a:t>
            </a:fld>
            <a:endParaRPr lang="en-GB"/>
          </a:p>
        </p:txBody>
      </p:sp>
      <p:sp>
        <p:nvSpPr>
          <p:cNvPr id="942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421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10BF7E4-F893-3741-92B2-EB12BA716E27}" type="slidenum">
              <a:rPr lang="en-GB"/>
              <a:pPr>
                <a:defRPr/>
              </a:pPr>
              <a:t>2</a:t>
            </a:fld>
            <a:endParaRPr lang="en-GB"/>
          </a:p>
        </p:txBody>
      </p:sp>
      <p:sp>
        <p:nvSpPr>
          <p:cNvPr id="149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4950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0830285-0665-D14F-86A3-15A9FAB9E3C6}" type="slidenum">
              <a:rPr lang="en-GB"/>
              <a:pPr>
                <a:defRPr/>
              </a:pPr>
              <a:t>3</a:t>
            </a:fld>
            <a:endParaRPr lang="en-GB"/>
          </a:p>
        </p:txBody>
      </p:sp>
      <p:sp>
        <p:nvSpPr>
          <p:cNvPr id="1505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5053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AACE4AC-A0CB-3342-A56C-C3F3A067C13E}" type="slidenum">
              <a:rPr lang="en-GB"/>
              <a:pPr>
                <a:defRPr/>
              </a:pPr>
              <a:t>5</a:t>
            </a:fld>
            <a:endParaRPr lang="en-GB"/>
          </a:p>
        </p:txBody>
      </p:sp>
      <p:sp>
        <p:nvSpPr>
          <p:cNvPr id="2170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1709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216C261-6316-0447-AA2E-AA9D52D5B49A}" type="slidenum">
              <a:rPr lang="en-GB"/>
              <a:pPr>
                <a:defRPr/>
              </a:pPr>
              <a:t>6</a:t>
            </a:fld>
            <a:endParaRPr lang="en-GB"/>
          </a:p>
        </p:txBody>
      </p:sp>
      <p:sp>
        <p:nvSpPr>
          <p:cNvPr id="2344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449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433FD02-2490-1E4F-8824-081F5D773B4D}" type="slidenum">
              <a:rPr lang="en-GB"/>
              <a:pPr>
                <a:defRPr/>
              </a:pPr>
              <a:t>7</a:t>
            </a:fld>
            <a:endParaRPr lang="en-GB"/>
          </a:p>
        </p:txBody>
      </p:sp>
      <p:sp>
        <p:nvSpPr>
          <p:cNvPr id="2324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245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1202EA8-5048-D34F-9AF9-5D6589DA5581}" type="slidenum">
              <a:rPr lang="en-GB"/>
              <a:pPr>
                <a:defRPr/>
              </a:pPr>
              <a:t>8</a:t>
            </a:fld>
            <a:endParaRPr lang="en-GB"/>
          </a:p>
        </p:txBody>
      </p:sp>
      <p:sp>
        <p:nvSpPr>
          <p:cNvPr id="264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419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8F977AD-C841-224A-94C0-E1DAE9D35C54}" type="slidenum">
              <a:rPr lang="en-GB"/>
              <a:pPr>
                <a:defRPr/>
              </a:pPr>
              <a:t>9</a:t>
            </a:fld>
            <a:endParaRPr lang="en-GB"/>
          </a:p>
        </p:txBody>
      </p:sp>
      <p:sp>
        <p:nvSpPr>
          <p:cNvPr id="223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2323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77EF210-D3FB-2A46-9D28-E062C94F7706}" type="slidenum">
              <a:rPr lang="en-GB"/>
              <a:pPr>
                <a:defRPr/>
              </a:pPr>
              <a:t>10</a:t>
            </a:fld>
            <a:endParaRPr lang="en-GB"/>
          </a:p>
        </p:txBody>
      </p:sp>
      <p:sp>
        <p:nvSpPr>
          <p:cNvPr id="2652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521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52487E6-B918-3C4C-B9E1-F0D4FC6AD6B1}" type="slidenum">
              <a:rPr lang="en-GB"/>
              <a:pPr>
                <a:defRPr/>
              </a:pPr>
              <a:t>11</a:t>
            </a:fld>
            <a:endParaRPr lang="en-GB"/>
          </a:p>
        </p:txBody>
      </p:sp>
      <p:sp>
        <p:nvSpPr>
          <p:cNvPr id="2662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624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7EE14C7-3242-8B45-AD55-EFE63D86DC99}" type="slidenum">
              <a:rPr lang="en-GB"/>
              <a:pPr>
                <a:defRPr/>
              </a:pPr>
              <a:t>12</a:t>
            </a:fld>
            <a:endParaRPr lang="en-GB"/>
          </a:p>
        </p:txBody>
      </p:sp>
      <p:sp>
        <p:nvSpPr>
          <p:cNvPr id="2191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1913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7CC440B-C7A6-A642-9A38-C09946689E10}" type="slidenum">
              <a:rPr lang="en-GB"/>
              <a:pPr>
                <a:defRPr/>
              </a:pPr>
              <a:t>13</a:t>
            </a:fld>
            <a:endParaRPr lang="en-GB"/>
          </a:p>
        </p:txBody>
      </p:sp>
      <p:sp>
        <p:nvSpPr>
          <p:cNvPr id="2273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2733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1F4FA08-1E0C-B742-B47A-C1DA321DDCF8}" type="slidenum">
              <a:rPr lang="en-GB"/>
              <a:pPr>
                <a:defRPr/>
              </a:pPr>
              <a:t>14</a:t>
            </a:fld>
            <a:endParaRPr lang="en-GB"/>
          </a:p>
        </p:txBody>
      </p:sp>
      <p:sp>
        <p:nvSpPr>
          <p:cNvPr id="1751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510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22F12CE-7739-B34D-8794-A44C784D0FC6}" type="slidenum">
              <a:rPr lang="en-GB"/>
              <a:pPr>
                <a:defRPr/>
              </a:pPr>
              <a:t>15</a:t>
            </a:fld>
            <a:endParaRPr lang="en-GB"/>
          </a:p>
        </p:txBody>
      </p:sp>
      <p:sp>
        <p:nvSpPr>
          <p:cNvPr id="2969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696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8EEA649-B267-9C4B-8684-30ED9A5583B9}" type="slidenum">
              <a:rPr lang="en-GB"/>
              <a:pPr>
                <a:defRPr/>
              </a:pPr>
              <a:t>16</a:t>
            </a:fld>
            <a:endParaRPr lang="en-GB"/>
          </a:p>
        </p:txBody>
      </p:sp>
      <p:sp>
        <p:nvSpPr>
          <p:cNvPr id="2396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961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0BA94FB-8A85-E645-8AD5-376B987513E3}" type="slidenum">
              <a:rPr lang="en-GB"/>
              <a:pPr>
                <a:defRPr/>
              </a:pPr>
              <a:t>17</a:t>
            </a:fld>
            <a:endParaRPr lang="en-GB"/>
          </a:p>
        </p:txBody>
      </p:sp>
      <p:sp>
        <p:nvSpPr>
          <p:cNvPr id="2979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798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B466638-4B9E-6B4A-839C-97EC0275DEE6}" type="slidenum">
              <a:rPr lang="en-GB"/>
              <a:pPr>
                <a:defRPr/>
              </a:pPr>
              <a:t>18</a:t>
            </a:fld>
            <a:endParaRPr lang="en-GB"/>
          </a:p>
        </p:txBody>
      </p:sp>
      <p:sp>
        <p:nvSpPr>
          <p:cNvPr id="2887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8877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13D4558-69D6-E741-96A8-33CA0447037B}" type="slidenum">
              <a:rPr lang="en-GB"/>
              <a:pPr>
                <a:defRPr/>
              </a:pPr>
              <a:t>19</a:t>
            </a:fld>
            <a:endParaRPr lang="en-GB"/>
          </a:p>
        </p:txBody>
      </p:sp>
      <p:sp>
        <p:nvSpPr>
          <p:cNvPr id="2928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286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18CE0D3-0C0D-C94A-8B69-6EC0088507D2}" type="slidenum">
              <a:rPr lang="en-GB"/>
              <a:pPr>
                <a:defRPr/>
              </a:pPr>
              <a:t>20</a:t>
            </a:fld>
            <a:endParaRPr lang="en-GB"/>
          </a:p>
        </p:txBody>
      </p:sp>
      <p:sp>
        <p:nvSpPr>
          <p:cNvPr id="2252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2528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0F7F2CF-427A-C14B-BCA1-7FD97A5DD7C7}" type="slidenum">
              <a:rPr lang="en-GB"/>
              <a:pPr>
                <a:defRPr/>
              </a:pPr>
              <a:t>21</a:t>
            </a:fld>
            <a:endParaRPr lang="en-GB"/>
          </a:p>
        </p:txBody>
      </p:sp>
      <p:sp>
        <p:nvSpPr>
          <p:cNvPr id="1536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5360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2B91C00-B121-6642-8DB8-5318FA9A0768}" type="slidenum">
              <a:rPr lang="en-GB"/>
              <a:pPr>
                <a:defRPr/>
              </a:pPr>
              <a:t>22</a:t>
            </a:fld>
            <a:endParaRPr lang="en-GB"/>
          </a:p>
        </p:txBody>
      </p:sp>
      <p:sp>
        <p:nvSpPr>
          <p:cNvPr id="2181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1811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6751261-D9A7-164F-8D9B-EB6FD855E45B}" type="slidenum">
              <a:rPr lang="en-GB"/>
              <a:pPr>
                <a:defRPr/>
              </a:pPr>
              <a:t>23</a:t>
            </a:fld>
            <a:endParaRPr lang="en-GB"/>
          </a:p>
        </p:txBody>
      </p:sp>
      <p:sp>
        <p:nvSpPr>
          <p:cNvPr id="1515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5155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99A2FA2-A1F6-5A4F-9FA7-60B0A62687A1}" type="slidenum">
              <a:rPr lang="en-GB"/>
              <a:pPr>
                <a:defRPr/>
              </a:pPr>
              <a:t>24</a:t>
            </a:fld>
            <a:endParaRPr lang="en-GB"/>
          </a:p>
        </p:txBody>
      </p:sp>
      <p:sp>
        <p:nvSpPr>
          <p:cNvPr id="1546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5462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23097CC-629F-3143-A14C-5C7E10E3927D}" type="slidenum">
              <a:rPr lang="en-GB"/>
              <a:pPr>
                <a:defRPr/>
              </a:pPr>
              <a:t>25</a:t>
            </a:fld>
            <a:endParaRPr lang="en-GB"/>
          </a:p>
        </p:txBody>
      </p:sp>
      <p:sp>
        <p:nvSpPr>
          <p:cNvPr id="1556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5565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ED66AD9-DDB9-DD42-BF1D-8A631999E1F9}" type="slidenum">
              <a:rPr lang="en-GB"/>
              <a:pPr>
                <a:defRPr/>
              </a:pPr>
              <a:t>26</a:t>
            </a:fld>
            <a:endParaRPr lang="en-GB"/>
          </a:p>
        </p:txBody>
      </p:sp>
      <p:sp>
        <p:nvSpPr>
          <p:cNvPr id="1699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998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1419F02-40A6-2842-AB9C-D8E4CD6E5C06}" type="slidenum">
              <a:rPr lang="en-GB"/>
              <a:pPr>
                <a:defRPr/>
              </a:pPr>
              <a:t>27</a:t>
            </a:fld>
            <a:endParaRPr lang="en-GB"/>
          </a:p>
        </p:txBody>
      </p:sp>
      <p:sp>
        <p:nvSpPr>
          <p:cNvPr id="1566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5667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4F62745-7963-8149-A9DF-350579254978}" type="slidenum">
              <a:rPr lang="en-GB"/>
              <a:pPr>
                <a:defRPr/>
              </a:pPr>
              <a:t>28</a:t>
            </a:fld>
            <a:endParaRPr lang="en-GB"/>
          </a:p>
        </p:txBody>
      </p:sp>
      <p:sp>
        <p:nvSpPr>
          <p:cNvPr id="1628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281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2FDEDC8-A28E-7A48-B373-A83CE89D6182}" type="slidenum">
              <a:rPr lang="en-GB"/>
              <a:pPr>
                <a:defRPr/>
              </a:pPr>
              <a:t>29</a:t>
            </a:fld>
            <a:endParaRPr lang="en-GB"/>
          </a:p>
        </p:txBody>
      </p:sp>
      <p:sp>
        <p:nvSpPr>
          <p:cNvPr id="1812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125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460B39D-FD82-8049-82B1-B206C1C11BD5}" type="slidenum">
              <a:rPr lang="en-GB"/>
              <a:pPr>
                <a:defRPr/>
              </a:pPr>
              <a:t>30</a:t>
            </a:fld>
            <a:endParaRPr lang="en-GB"/>
          </a:p>
        </p:txBody>
      </p:sp>
      <p:sp>
        <p:nvSpPr>
          <p:cNvPr id="182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227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FAB6B3A-883B-E346-9103-C075C68AACAF}" type="slidenum">
              <a:rPr lang="en-GB"/>
              <a:pPr>
                <a:defRPr/>
              </a:pPr>
              <a:t>31</a:t>
            </a:fld>
            <a:endParaRPr lang="en-GB"/>
          </a:p>
        </p:txBody>
      </p:sp>
      <p:sp>
        <p:nvSpPr>
          <p:cNvPr id="1689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896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D09B001-3D4A-3742-A319-0B2C6F149E48}" type="slidenum">
              <a:rPr lang="en-GB"/>
              <a:pPr>
                <a:defRPr/>
              </a:pPr>
              <a:t>32</a:t>
            </a:fld>
            <a:endParaRPr lang="en-GB"/>
          </a:p>
        </p:txBody>
      </p:sp>
      <p:sp>
        <p:nvSpPr>
          <p:cNvPr id="2672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726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465D1CC-1343-0345-AC81-0061C1648D10}" type="slidenum">
              <a:rPr lang="en-GB"/>
              <a:pPr>
                <a:defRPr/>
              </a:pPr>
              <a:t>33</a:t>
            </a:fld>
            <a:endParaRPr lang="en-GB"/>
          </a:p>
        </p:txBody>
      </p:sp>
      <p:sp>
        <p:nvSpPr>
          <p:cNvPr id="2457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4576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2B9759A-CA6A-2947-A523-C347EFCEEFAD}" type="slidenum">
              <a:rPr lang="en-GB"/>
              <a:pPr>
                <a:defRPr/>
              </a:pPr>
              <a:t>34</a:t>
            </a:fld>
            <a:endParaRPr lang="en-GB"/>
          </a:p>
        </p:txBody>
      </p:sp>
      <p:sp>
        <p:nvSpPr>
          <p:cNvPr id="2682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829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1F2531A-2B72-F646-BED6-FFF7C7263C74}" type="slidenum">
              <a:rPr lang="en-GB"/>
              <a:pPr>
                <a:defRPr/>
              </a:pPr>
              <a:t>36</a:t>
            </a:fld>
            <a:endParaRPr lang="en-GB"/>
          </a:p>
        </p:txBody>
      </p:sp>
      <p:sp>
        <p:nvSpPr>
          <p:cNvPr id="2693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931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341F14D-C369-C54E-99DF-CCE1CE421EB1}" type="slidenum">
              <a:rPr lang="en-GB"/>
              <a:pPr>
                <a:defRPr/>
              </a:pPr>
              <a:t>37</a:t>
            </a:fld>
            <a:endParaRPr lang="en-GB"/>
          </a:p>
        </p:txBody>
      </p:sp>
      <p:sp>
        <p:nvSpPr>
          <p:cNvPr id="2703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7033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58FFEDA-5983-9B4A-8E35-79FEDCDD2788}" type="slidenum">
              <a:rPr lang="en-GB"/>
              <a:pPr>
                <a:defRPr/>
              </a:pPr>
              <a:t>38</a:t>
            </a:fld>
            <a:endParaRPr lang="en-GB"/>
          </a:p>
        </p:txBody>
      </p:sp>
      <p:sp>
        <p:nvSpPr>
          <p:cNvPr id="2713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7136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D36D97A-5FF2-674B-9F04-7C692C884BF8}" type="slidenum">
              <a:rPr lang="en-GB"/>
              <a:pPr>
                <a:defRPr/>
              </a:pPr>
              <a:t>39</a:t>
            </a:fld>
            <a:endParaRPr lang="en-GB"/>
          </a:p>
        </p:txBody>
      </p:sp>
      <p:sp>
        <p:nvSpPr>
          <p:cNvPr id="1853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5347" name="Rectangle 3"/>
          <p:cNvSpPr>
            <a:spLocks noGrp="1" noChangeArrowheads="1"/>
          </p:cNvSpPr>
          <p:nvPr>
            <p:ph type="body" idx="1"/>
          </p:nvPr>
        </p:nvSpPr>
        <p:spPr/>
        <p:txBody>
          <a:bodyPr/>
          <a:lstStyle/>
          <a:p>
            <a:pPr>
              <a:defRPr/>
            </a:pPr>
            <a:endParaRPr lang="en-US" dirty="0" smtClean="0">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A72A4CD-E20C-8C4C-BA64-6A0AB9BCD5D0}" type="slidenum">
              <a:rPr lang="en-GB"/>
              <a:pPr>
                <a:defRPr/>
              </a:pPr>
              <a:t>40</a:t>
            </a:fld>
            <a:endParaRPr lang="en-GB"/>
          </a:p>
        </p:txBody>
      </p:sp>
      <p:sp>
        <p:nvSpPr>
          <p:cNvPr id="2723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7238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9871D40-0659-454E-93B7-CD7AF189E5FD}" type="slidenum">
              <a:rPr lang="en-GB"/>
              <a:pPr>
                <a:defRPr/>
              </a:pPr>
              <a:t>43</a:t>
            </a:fld>
            <a:endParaRPr lang="en-GB"/>
          </a:p>
        </p:txBody>
      </p:sp>
      <p:sp>
        <p:nvSpPr>
          <p:cNvPr id="2734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7341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1B6EF81-1E7B-D04B-8AE5-473FA2359E0B}" type="slidenum">
              <a:rPr lang="en-GB"/>
              <a:pPr>
                <a:defRPr/>
              </a:pPr>
              <a:t>44</a:t>
            </a:fld>
            <a:endParaRPr lang="en-GB"/>
          </a:p>
        </p:txBody>
      </p:sp>
      <p:sp>
        <p:nvSpPr>
          <p:cNvPr id="2734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7341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7753669-DB3E-3B40-9236-48591245A34F}" type="slidenum">
              <a:rPr lang="en-GB"/>
              <a:pPr>
                <a:defRPr/>
              </a:pPr>
              <a:t>46</a:t>
            </a:fld>
            <a:endParaRPr lang="en-GB"/>
          </a:p>
        </p:txBody>
      </p:sp>
      <p:sp>
        <p:nvSpPr>
          <p:cNvPr id="2826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8262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1194D1D-5318-5840-BF9B-177F69A7C32A}" type="slidenum">
              <a:rPr lang="en-GB"/>
              <a:pPr>
                <a:defRPr/>
              </a:pPr>
              <a:t>48</a:t>
            </a:fld>
            <a:endParaRPr lang="en-GB"/>
          </a:p>
        </p:txBody>
      </p:sp>
      <p:sp>
        <p:nvSpPr>
          <p:cNvPr id="2263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2630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BF458F3-A254-7D4F-BB91-F9928AAB6CBD}" type="slidenum">
              <a:rPr lang="en-GB"/>
              <a:pPr>
                <a:defRPr/>
              </a:pPr>
              <a:t>49</a:t>
            </a:fld>
            <a:endParaRPr lang="en-GB"/>
          </a:p>
        </p:txBody>
      </p:sp>
      <p:sp>
        <p:nvSpPr>
          <p:cNvPr id="2406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4064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3" descr="white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2900" y="298450"/>
            <a:ext cx="32004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2"/>
          <p:cNvSpPr>
            <a:spLocks noGrp="1" noChangeArrowheads="1"/>
          </p:cNvSpPr>
          <p:nvPr>
            <p:ph type="ctrTitle"/>
          </p:nvPr>
        </p:nvSpPr>
        <p:spPr>
          <a:xfrm>
            <a:off x="2413000" y="1628775"/>
            <a:ext cx="4751388" cy="1514475"/>
          </a:xfrm>
        </p:spPr>
        <p:txBody>
          <a:bodyPr/>
          <a:lstStyle>
            <a:lvl1pPr>
              <a:defRPr sz="3600">
                <a:solidFill>
                  <a:schemeClr val="bg1"/>
                </a:solidFill>
              </a:defRPr>
            </a:lvl1pPr>
          </a:lstStyle>
          <a:p>
            <a:pPr lvl="0"/>
            <a:r>
              <a:rPr lang="en-GB" noProof="0" smtClean="0"/>
              <a:t>Click to edit Master title style</a:t>
            </a:r>
          </a:p>
        </p:txBody>
      </p:sp>
      <p:sp>
        <p:nvSpPr>
          <p:cNvPr id="30723" name="Rectangle 3"/>
          <p:cNvSpPr>
            <a:spLocks noGrp="1" noChangeArrowheads="1"/>
          </p:cNvSpPr>
          <p:nvPr>
            <p:ph type="subTitle" idx="1"/>
          </p:nvPr>
        </p:nvSpPr>
        <p:spPr>
          <a:xfrm>
            <a:off x="247650" y="5437188"/>
            <a:ext cx="2154238" cy="703262"/>
          </a:xfrm>
        </p:spPr>
        <p:txBody>
          <a:bodyPr/>
          <a:lstStyle>
            <a:lvl1pPr marL="0" indent="0">
              <a:buFontTx/>
              <a:buNone/>
              <a:defRPr sz="1800">
                <a:solidFill>
                  <a:srgbClr val="091553"/>
                </a:solidFill>
              </a:defRPr>
            </a:lvl1pPr>
          </a:lstStyle>
          <a:p>
            <a:pPr lvl="0"/>
            <a:r>
              <a:rPr lang="en-GB" noProof="0" smtClean="0"/>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r>
              <a:rPr lang="en-GB"/>
              <a:t>© Imperial College London</a:t>
            </a:r>
            <a:endParaRPr lang="en-US"/>
          </a:p>
        </p:txBody>
      </p:sp>
      <p:sp>
        <p:nvSpPr>
          <p:cNvPr id="6" name="Rectangle 6"/>
          <p:cNvSpPr>
            <a:spLocks noGrp="1" noChangeArrowheads="1"/>
          </p:cNvSpPr>
          <p:nvPr>
            <p:ph type="sldNum" sz="quarter" idx="11"/>
          </p:nvPr>
        </p:nvSpPr>
        <p:spPr/>
        <p:txBody>
          <a:bodyPr/>
          <a:lstStyle>
            <a:lvl1pPr>
              <a:defRPr/>
            </a:lvl1pPr>
          </a:lstStyle>
          <a:p>
            <a:pPr>
              <a:defRPr/>
            </a:pPr>
            <a:r>
              <a:rPr lang="en-US"/>
              <a:t>Page </a:t>
            </a:r>
            <a:fld id="{57C46A16-1D90-CB46-9D14-AF18AA804937}" type="slidenum">
              <a:rPr lang="en-US"/>
              <a:pPr>
                <a:defRPr/>
              </a:pPr>
              <a:t>‹#›</a:t>
            </a:fld>
            <a:endParaRPr lang="en-US"/>
          </a:p>
        </p:txBody>
      </p:sp>
    </p:spTree>
    <p:extLst>
      <p:ext uri="{BB962C8B-B14F-4D97-AF65-F5344CB8AC3E}">
        <p14:creationId xmlns:p14="http://schemas.microsoft.com/office/powerpoint/2010/main" val="2078203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5" name="Rectangle 10"/>
          <p:cNvSpPr>
            <a:spLocks noGrp="1" noChangeArrowheads="1"/>
          </p:cNvSpPr>
          <p:nvPr>
            <p:ph type="sldNum" sz="quarter" idx="11"/>
          </p:nvPr>
        </p:nvSpPr>
        <p:spPr>
          <a:ln/>
        </p:spPr>
        <p:txBody>
          <a:bodyPr/>
          <a:lstStyle>
            <a:lvl1pPr>
              <a:defRPr/>
            </a:lvl1pPr>
          </a:lstStyle>
          <a:p>
            <a:pPr>
              <a:defRPr/>
            </a:pPr>
            <a:r>
              <a:rPr lang="en-US"/>
              <a:t>Page </a:t>
            </a:r>
            <a:fld id="{48A9ED3D-AD0C-2A44-964A-F9DEC9644971}" type="slidenum">
              <a:rPr lang="en-US"/>
              <a:pPr>
                <a:defRPr/>
              </a:pPr>
              <a:t>‹#›</a:t>
            </a:fld>
            <a:endParaRPr lang="en-US"/>
          </a:p>
        </p:txBody>
      </p:sp>
    </p:spTree>
    <p:extLst>
      <p:ext uri="{BB962C8B-B14F-4D97-AF65-F5344CB8AC3E}">
        <p14:creationId xmlns:p14="http://schemas.microsoft.com/office/powerpoint/2010/main" val="2187002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5" name="Rectangle 10"/>
          <p:cNvSpPr>
            <a:spLocks noGrp="1" noChangeArrowheads="1"/>
          </p:cNvSpPr>
          <p:nvPr>
            <p:ph type="sldNum" sz="quarter" idx="11"/>
          </p:nvPr>
        </p:nvSpPr>
        <p:spPr>
          <a:ln/>
        </p:spPr>
        <p:txBody>
          <a:bodyPr/>
          <a:lstStyle>
            <a:lvl1pPr>
              <a:defRPr/>
            </a:lvl1pPr>
          </a:lstStyle>
          <a:p>
            <a:pPr>
              <a:defRPr/>
            </a:pPr>
            <a:r>
              <a:rPr lang="en-US"/>
              <a:t>Page </a:t>
            </a:r>
            <a:fld id="{CD790C33-3B4B-0F41-88C1-4B7C1DF74E9D}" type="slidenum">
              <a:rPr lang="en-US"/>
              <a:pPr>
                <a:defRPr/>
              </a:pPr>
              <a:t>‹#›</a:t>
            </a:fld>
            <a:endParaRPr lang="en-US"/>
          </a:p>
        </p:txBody>
      </p:sp>
    </p:spTree>
    <p:extLst>
      <p:ext uri="{BB962C8B-B14F-4D97-AF65-F5344CB8AC3E}">
        <p14:creationId xmlns:p14="http://schemas.microsoft.com/office/powerpoint/2010/main" val="2496271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14325" y="14097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76725" y="14097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6" name="Rectangle 10"/>
          <p:cNvSpPr>
            <a:spLocks noGrp="1" noChangeArrowheads="1"/>
          </p:cNvSpPr>
          <p:nvPr>
            <p:ph type="sldNum" sz="quarter" idx="11"/>
          </p:nvPr>
        </p:nvSpPr>
        <p:spPr>
          <a:ln/>
        </p:spPr>
        <p:txBody>
          <a:bodyPr/>
          <a:lstStyle>
            <a:lvl1pPr>
              <a:defRPr/>
            </a:lvl1pPr>
          </a:lstStyle>
          <a:p>
            <a:pPr>
              <a:defRPr/>
            </a:pPr>
            <a:r>
              <a:rPr lang="en-US"/>
              <a:t>Page </a:t>
            </a:r>
            <a:fld id="{94C521AF-2B6E-0D43-8D4C-CB4D30706A78}" type="slidenum">
              <a:rPr lang="en-US"/>
              <a:pPr>
                <a:defRPr/>
              </a:pPr>
              <a:t>‹#›</a:t>
            </a:fld>
            <a:endParaRPr lang="en-US"/>
          </a:p>
        </p:txBody>
      </p:sp>
    </p:spTree>
    <p:extLst>
      <p:ext uri="{BB962C8B-B14F-4D97-AF65-F5344CB8AC3E}">
        <p14:creationId xmlns:p14="http://schemas.microsoft.com/office/powerpoint/2010/main" val="788931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8" name="Rectangle 10"/>
          <p:cNvSpPr>
            <a:spLocks noGrp="1" noChangeArrowheads="1"/>
          </p:cNvSpPr>
          <p:nvPr>
            <p:ph type="sldNum" sz="quarter" idx="11"/>
          </p:nvPr>
        </p:nvSpPr>
        <p:spPr>
          <a:ln/>
        </p:spPr>
        <p:txBody>
          <a:bodyPr/>
          <a:lstStyle>
            <a:lvl1pPr>
              <a:defRPr/>
            </a:lvl1pPr>
          </a:lstStyle>
          <a:p>
            <a:pPr>
              <a:defRPr/>
            </a:pPr>
            <a:r>
              <a:rPr lang="en-US"/>
              <a:t>Page </a:t>
            </a:r>
            <a:fld id="{D7C2B282-67E1-EA41-944A-B29D3EBD8C3C}" type="slidenum">
              <a:rPr lang="en-US"/>
              <a:pPr>
                <a:defRPr/>
              </a:pPr>
              <a:t>‹#›</a:t>
            </a:fld>
            <a:endParaRPr lang="en-US"/>
          </a:p>
        </p:txBody>
      </p:sp>
    </p:spTree>
    <p:extLst>
      <p:ext uri="{BB962C8B-B14F-4D97-AF65-F5344CB8AC3E}">
        <p14:creationId xmlns:p14="http://schemas.microsoft.com/office/powerpoint/2010/main" val="4165147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4" name="Rectangle 10"/>
          <p:cNvSpPr>
            <a:spLocks noGrp="1" noChangeArrowheads="1"/>
          </p:cNvSpPr>
          <p:nvPr>
            <p:ph type="sldNum" sz="quarter" idx="11"/>
          </p:nvPr>
        </p:nvSpPr>
        <p:spPr>
          <a:ln/>
        </p:spPr>
        <p:txBody>
          <a:bodyPr/>
          <a:lstStyle>
            <a:lvl1pPr>
              <a:defRPr/>
            </a:lvl1pPr>
          </a:lstStyle>
          <a:p>
            <a:pPr>
              <a:defRPr/>
            </a:pPr>
            <a:r>
              <a:rPr lang="en-US"/>
              <a:t>Page </a:t>
            </a:r>
            <a:fld id="{1ACDA1A1-6D1B-3142-8B86-CB1849978980}" type="slidenum">
              <a:rPr lang="en-US"/>
              <a:pPr>
                <a:defRPr/>
              </a:pPr>
              <a:t>‹#›</a:t>
            </a:fld>
            <a:endParaRPr lang="en-US"/>
          </a:p>
        </p:txBody>
      </p:sp>
    </p:spTree>
    <p:extLst>
      <p:ext uri="{BB962C8B-B14F-4D97-AF65-F5344CB8AC3E}">
        <p14:creationId xmlns:p14="http://schemas.microsoft.com/office/powerpoint/2010/main" val="188755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3" name="Rectangle 10"/>
          <p:cNvSpPr>
            <a:spLocks noGrp="1" noChangeArrowheads="1"/>
          </p:cNvSpPr>
          <p:nvPr>
            <p:ph type="sldNum" sz="quarter" idx="11"/>
          </p:nvPr>
        </p:nvSpPr>
        <p:spPr>
          <a:ln/>
        </p:spPr>
        <p:txBody>
          <a:bodyPr/>
          <a:lstStyle>
            <a:lvl1pPr>
              <a:defRPr/>
            </a:lvl1pPr>
          </a:lstStyle>
          <a:p>
            <a:pPr>
              <a:defRPr/>
            </a:pPr>
            <a:r>
              <a:rPr lang="en-US"/>
              <a:t>Page </a:t>
            </a:r>
            <a:fld id="{138A32F9-3755-EC4F-884A-6D10567F98C2}" type="slidenum">
              <a:rPr lang="en-US"/>
              <a:pPr>
                <a:defRPr/>
              </a:pPr>
              <a:t>‹#›</a:t>
            </a:fld>
            <a:endParaRPr lang="en-US"/>
          </a:p>
        </p:txBody>
      </p:sp>
    </p:spTree>
    <p:extLst>
      <p:ext uri="{BB962C8B-B14F-4D97-AF65-F5344CB8AC3E}">
        <p14:creationId xmlns:p14="http://schemas.microsoft.com/office/powerpoint/2010/main" val="1090211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6" name="Rectangle 10"/>
          <p:cNvSpPr>
            <a:spLocks noGrp="1" noChangeArrowheads="1"/>
          </p:cNvSpPr>
          <p:nvPr>
            <p:ph type="sldNum" sz="quarter" idx="11"/>
          </p:nvPr>
        </p:nvSpPr>
        <p:spPr>
          <a:ln/>
        </p:spPr>
        <p:txBody>
          <a:bodyPr/>
          <a:lstStyle>
            <a:lvl1pPr>
              <a:defRPr/>
            </a:lvl1pPr>
          </a:lstStyle>
          <a:p>
            <a:pPr>
              <a:defRPr/>
            </a:pPr>
            <a:r>
              <a:rPr lang="en-US"/>
              <a:t>Page </a:t>
            </a:r>
            <a:fld id="{C7193D82-18E4-DD4A-8436-41C82F88CAEA}" type="slidenum">
              <a:rPr lang="en-US"/>
              <a:pPr>
                <a:defRPr/>
              </a:pPr>
              <a:t>‹#›</a:t>
            </a:fld>
            <a:endParaRPr lang="en-US"/>
          </a:p>
        </p:txBody>
      </p:sp>
    </p:spTree>
    <p:extLst>
      <p:ext uri="{BB962C8B-B14F-4D97-AF65-F5344CB8AC3E}">
        <p14:creationId xmlns:p14="http://schemas.microsoft.com/office/powerpoint/2010/main" val="1974145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6" name="Rectangle 10"/>
          <p:cNvSpPr>
            <a:spLocks noGrp="1" noChangeArrowheads="1"/>
          </p:cNvSpPr>
          <p:nvPr>
            <p:ph type="sldNum" sz="quarter" idx="11"/>
          </p:nvPr>
        </p:nvSpPr>
        <p:spPr>
          <a:ln/>
        </p:spPr>
        <p:txBody>
          <a:bodyPr/>
          <a:lstStyle>
            <a:lvl1pPr>
              <a:defRPr/>
            </a:lvl1pPr>
          </a:lstStyle>
          <a:p>
            <a:pPr>
              <a:defRPr/>
            </a:pPr>
            <a:r>
              <a:rPr lang="en-US"/>
              <a:t>Page </a:t>
            </a:r>
            <a:fld id="{BD44B1FF-26B0-C94B-A314-D6DE983FEA0A}" type="slidenum">
              <a:rPr lang="en-US"/>
              <a:pPr>
                <a:defRPr/>
              </a:pPr>
              <a:t>‹#›</a:t>
            </a:fld>
            <a:endParaRPr lang="en-US"/>
          </a:p>
        </p:txBody>
      </p:sp>
    </p:spTree>
    <p:extLst>
      <p:ext uri="{BB962C8B-B14F-4D97-AF65-F5344CB8AC3E}">
        <p14:creationId xmlns:p14="http://schemas.microsoft.com/office/powerpoint/2010/main" val="3445447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5" name="Rectangle 10"/>
          <p:cNvSpPr>
            <a:spLocks noGrp="1" noChangeArrowheads="1"/>
          </p:cNvSpPr>
          <p:nvPr>
            <p:ph type="sldNum" sz="quarter" idx="11"/>
          </p:nvPr>
        </p:nvSpPr>
        <p:spPr>
          <a:ln/>
        </p:spPr>
        <p:txBody>
          <a:bodyPr/>
          <a:lstStyle>
            <a:lvl1pPr>
              <a:defRPr/>
            </a:lvl1pPr>
          </a:lstStyle>
          <a:p>
            <a:pPr>
              <a:defRPr/>
            </a:pPr>
            <a:r>
              <a:rPr lang="en-US"/>
              <a:t>Page </a:t>
            </a:r>
            <a:fld id="{B27CDE3E-3799-E643-BAC0-4BE8B33DA930}" type="slidenum">
              <a:rPr lang="en-US"/>
              <a:pPr>
                <a:defRPr/>
              </a:pPr>
              <a:t>‹#›</a:t>
            </a:fld>
            <a:endParaRPr lang="en-US"/>
          </a:p>
        </p:txBody>
      </p:sp>
    </p:spTree>
    <p:extLst>
      <p:ext uri="{BB962C8B-B14F-4D97-AF65-F5344CB8AC3E}">
        <p14:creationId xmlns:p14="http://schemas.microsoft.com/office/powerpoint/2010/main" val="2283263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40450" y="171450"/>
            <a:ext cx="1946275" cy="53530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0038" y="171450"/>
            <a:ext cx="5688012" cy="535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ftr" sz="quarter" idx="10"/>
          </p:nvPr>
        </p:nvSpPr>
        <p:spPr>
          <a:ln/>
        </p:spPr>
        <p:txBody>
          <a:bodyPr/>
          <a:lstStyle>
            <a:lvl1pPr>
              <a:defRPr/>
            </a:lvl1pPr>
          </a:lstStyle>
          <a:p>
            <a:pPr>
              <a:defRPr/>
            </a:pPr>
            <a:r>
              <a:rPr lang="en-GB"/>
              <a:t>© Imperial College London</a:t>
            </a:r>
            <a:endParaRPr lang="en-US"/>
          </a:p>
        </p:txBody>
      </p:sp>
      <p:sp>
        <p:nvSpPr>
          <p:cNvPr id="5" name="Rectangle 10"/>
          <p:cNvSpPr>
            <a:spLocks noGrp="1" noChangeArrowheads="1"/>
          </p:cNvSpPr>
          <p:nvPr>
            <p:ph type="sldNum" sz="quarter" idx="11"/>
          </p:nvPr>
        </p:nvSpPr>
        <p:spPr>
          <a:ln/>
        </p:spPr>
        <p:txBody>
          <a:bodyPr/>
          <a:lstStyle>
            <a:lvl1pPr>
              <a:defRPr/>
            </a:lvl1pPr>
          </a:lstStyle>
          <a:p>
            <a:pPr>
              <a:defRPr/>
            </a:pPr>
            <a:r>
              <a:rPr lang="en-US"/>
              <a:t>Page </a:t>
            </a:r>
            <a:fld id="{B0851C15-5E4E-D041-87B7-A1C63772E9A1}" type="slidenum">
              <a:rPr lang="en-US"/>
              <a:pPr>
                <a:defRPr/>
              </a:pPr>
              <a:t>‹#›</a:t>
            </a:fld>
            <a:endParaRPr lang="en-US"/>
          </a:p>
        </p:txBody>
      </p:sp>
    </p:spTree>
    <p:extLst>
      <p:ext uri="{BB962C8B-B14F-4D97-AF65-F5344CB8AC3E}">
        <p14:creationId xmlns:p14="http://schemas.microsoft.com/office/powerpoint/2010/main" val="23998058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D90F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0038" y="17145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314325" y="14097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3" name="Rectangle 9"/>
          <p:cNvSpPr>
            <a:spLocks noGrp="1" noChangeArrowheads="1"/>
          </p:cNvSpPr>
          <p:nvPr>
            <p:ph type="ftr" sz="quarter" idx="3"/>
          </p:nvPr>
        </p:nvSpPr>
        <p:spPr bwMode="auto">
          <a:xfrm>
            <a:off x="2411413" y="63087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spcBef>
                <a:spcPct val="0"/>
              </a:spcBef>
              <a:defRPr sz="1000">
                <a:solidFill>
                  <a:schemeClr val="bg1"/>
                </a:solidFill>
                <a:cs typeface="+mn-cs"/>
              </a:defRPr>
            </a:lvl1pPr>
          </a:lstStyle>
          <a:p>
            <a:pPr>
              <a:defRPr/>
            </a:pPr>
            <a:r>
              <a:rPr lang="en-GB"/>
              <a:t>© Imperial College London</a:t>
            </a:r>
            <a:endParaRPr lang="en-US"/>
          </a:p>
        </p:txBody>
      </p:sp>
      <p:sp>
        <p:nvSpPr>
          <p:cNvPr id="1034" name="Rectangle 10"/>
          <p:cNvSpPr>
            <a:spLocks noGrp="1" noChangeArrowheads="1"/>
          </p:cNvSpPr>
          <p:nvPr>
            <p:ph type="sldNum" sz="quarter" idx="4"/>
          </p:nvPr>
        </p:nvSpPr>
        <p:spPr bwMode="auto">
          <a:xfrm>
            <a:off x="250825" y="63087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spcBef>
                <a:spcPct val="0"/>
              </a:spcBef>
              <a:defRPr sz="1000">
                <a:solidFill>
                  <a:schemeClr val="bg1"/>
                </a:solidFill>
                <a:cs typeface="+mn-cs"/>
              </a:defRPr>
            </a:lvl1pPr>
          </a:lstStyle>
          <a:p>
            <a:pPr>
              <a:defRPr/>
            </a:pPr>
            <a:r>
              <a:rPr lang="en-US"/>
              <a:t>Page </a:t>
            </a:r>
            <a:fld id="{2DF6948E-2537-714A-932F-77E6ECD07D7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79"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hdr="0" dt="0"/>
  <p:txStyles>
    <p:titleStyle>
      <a:lvl1pPr algn="l" rtl="0" eaLnBrk="0" fontAlgn="base" hangingPunct="0">
        <a:spcBef>
          <a:spcPct val="0"/>
        </a:spcBef>
        <a:spcAft>
          <a:spcPct val="0"/>
        </a:spcAft>
        <a:defRPr sz="3000">
          <a:solidFill>
            <a:srgbClr val="091553"/>
          </a:solidFill>
          <a:latin typeface="+mj-lt"/>
          <a:ea typeface="+mj-ea"/>
          <a:cs typeface="ＭＳ Ｐゴシック" charset="0"/>
        </a:defRPr>
      </a:lvl1pPr>
      <a:lvl2pPr algn="l" rtl="0" eaLnBrk="0" fontAlgn="base" hangingPunct="0">
        <a:spcBef>
          <a:spcPct val="0"/>
        </a:spcBef>
        <a:spcAft>
          <a:spcPct val="0"/>
        </a:spcAft>
        <a:defRPr sz="3000">
          <a:solidFill>
            <a:srgbClr val="091553"/>
          </a:solidFill>
          <a:latin typeface="Arial" charset="0"/>
          <a:ea typeface="ＭＳ Ｐゴシック" charset="0"/>
          <a:cs typeface="ＭＳ Ｐゴシック" charset="0"/>
        </a:defRPr>
      </a:lvl2pPr>
      <a:lvl3pPr algn="l" rtl="0" eaLnBrk="0" fontAlgn="base" hangingPunct="0">
        <a:spcBef>
          <a:spcPct val="0"/>
        </a:spcBef>
        <a:spcAft>
          <a:spcPct val="0"/>
        </a:spcAft>
        <a:defRPr sz="3000">
          <a:solidFill>
            <a:srgbClr val="091553"/>
          </a:solidFill>
          <a:latin typeface="Arial" charset="0"/>
          <a:ea typeface="ＭＳ Ｐゴシック" charset="0"/>
          <a:cs typeface="ＭＳ Ｐゴシック" charset="0"/>
        </a:defRPr>
      </a:lvl3pPr>
      <a:lvl4pPr algn="l" rtl="0" eaLnBrk="0" fontAlgn="base" hangingPunct="0">
        <a:spcBef>
          <a:spcPct val="0"/>
        </a:spcBef>
        <a:spcAft>
          <a:spcPct val="0"/>
        </a:spcAft>
        <a:defRPr sz="3000">
          <a:solidFill>
            <a:srgbClr val="091553"/>
          </a:solidFill>
          <a:latin typeface="Arial" charset="0"/>
          <a:ea typeface="ＭＳ Ｐゴシック" charset="0"/>
          <a:cs typeface="ＭＳ Ｐゴシック" charset="0"/>
        </a:defRPr>
      </a:lvl4pPr>
      <a:lvl5pPr algn="l" rtl="0" eaLnBrk="0" fontAlgn="base" hangingPunct="0">
        <a:spcBef>
          <a:spcPct val="0"/>
        </a:spcBef>
        <a:spcAft>
          <a:spcPct val="0"/>
        </a:spcAft>
        <a:defRPr sz="3000">
          <a:solidFill>
            <a:srgbClr val="091553"/>
          </a:solidFill>
          <a:latin typeface="Arial" charset="0"/>
          <a:ea typeface="ＭＳ Ｐゴシック" charset="0"/>
          <a:cs typeface="ＭＳ Ｐゴシック" charset="0"/>
        </a:defRPr>
      </a:lvl5pPr>
      <a:lvl6pPr marL="457200" algn="l" rtl="0" eaLnBrk="0" fontAlgn="base" hangingPunct="0">
        <a:spcBef>
          <a:spcPct val="0"/>
        </a:spcBef>
        <a:spcAft>
          <a:spcPct val="0"/>
        </a:spcAft>
        <a:defRPr sz="3000">
          <a:solidFill>
            <a:srgbClr val="091553"/>
          </a:solidFill>
          <a:latin typeface="Arial" charset="0"/>
          <a:ea typeface="ＭＳ Ｐゴシック" charset="0"/>
        </a:defRPr>
      </a:lvl6pPr>
      <a:lvl7pPr marL="914400" algn="l" rtl="0" eaLnBrk="0" fontAlgn="base" hangingPunct="0">
        <a:spcBef>
          <a:spcPct val="0"/>
        </a:spcBef>
        <a:spcAft>
          <a:spcPct val="0"/>
        </a:spcAft>
        <a:defRPr sz="3000">
          <a:solidFill>
            <a:srgbClr val="091553"/>
          </a:solidFill>
          <a:latin typeface="Arial" charset="0"/>
          <a:ea typeface="ＭＳ Ｐゴシック" charset="0"/>
        </a:defRPr>
      </a:lvl7pPr>
      <a:lvl8pPr marL="1371600" algn="l" rtl="0" eaLnBrk="0" fontAlgn="base" hangingPunct="0">
        <a:spcBef>
          <a:spcPct val="0"/>
        </a:spcBef>
        <a:spcAft>
          <a:spcPct val="0"/>
        </a:spcAft>
        <a:defRPr sz="3000">
          <a:solidFill>
            <a:srgbClr val="091553"/>
          </a:solidFill>
          <a:latin typeface="Arial" charset="0"/>
          <a:ea typeface="ＭＳ Ｐゴシック" charset="0"/>
        </a:defRPr>
      </a:lvl8pPr>
      <a:lvl9pPr marL="1828800" algn="l" rtl="0" eaLnBrk="0" fontAlgn="base" hangingPunct="0">
        <a:spcBef>
          <a:spcPct val="0"/>
        </a:spcBef>
        <a:spcAft>
          <a:spcPct val="0"/>
        </a:spcAft>
        <a:defRPr sz="3000">
          <a:solidFill>
            <a:srgbClr val="091553"/>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000">
          <a:solidFill>
            <a:schemeClr val="bg1"/>
          </a:solidFill>
          <a:latin typeface="+mn-lt"/>
          <a:ea typeface="+mn-ea"/>
          <a:cs typeface="ＭＳ Ｐゴシック" charset="0"/>
        </a:defRPr>
      </a:lvl1pPr>
      <a:lvl2pPr marL="742950" indent="-285750" algn="l" rtl="0" eaLnBrk="0" fontAlgn="base" hangingPunct="0">
        <a:spcBef>
          <a:spcPct val="20000"/>
        </a:spcBef>
        <a:spcAft>
          <a:spcPct val="0"/>
        </a:spcAft>
        <a:buChar char="–"/>
        <a:defRPr sz="2400">
          <a:solidFill>
            <a:schemeClr val="bg1"/>
          </a:solidFill>
          <a:latin typeface="+mn-lt"/>
          <a:ea typeface="+mn-ea"/>
        </a:defRPr>
      </a:lvl2pPr>
      <a:lvl3pPr marL="1143000" indent="-228600" algn="l" rtl="0" eaLnBrk="0" fontAlgn="base" hangingPunct="0">
        <a:spcBef>
          <a:spcPct val="20000"/>
        </a:spcBef>
        <a:spcAft>
          <a:spcPct val="0"/>
        </a:spcAft>
        <a:buChar char="•"/>
        <a:defRPr sz="1400">
          <a:solidFill>
            <a:schemeClr val="bg1"/>
          </a:solidFill>
          <a:latin typeface="+mn-lt"/>
          <a:ea typeface="+mn-ea"/>
        </a:defRPr>
      </a:lvl3pPr>
      <a:lvl4pPr marL="1600200" indent="-228600" algn="l" rtl="0" eaLnBrk="0" fontAlgn="base" hangingPunct="0">
        <a:spcBef>
          <a:spcPct val="20000"/>
        </a:spcBef>
        <a:spcAft>
          <a:spcPct val="0"/>
        </a:spcAft>
        <a:buChar char="–"/>
        <a:defRPr sz="2000">
          <a:solidFill>
            <a:schemeClr val="bg1"/>
          </a:solidFill>
          <a:latin typeface="+mn-lt"/>
          <a:ea typeface="+mn-ea"/>
        </a:defRPr>
      </a:lvl4pPr>
      <a:lvl5pPr marL="2057400" indent="-228600" algn="l" rtl="0" eaLnBrk="0" fontAlgn="base" hangingPunct="0">
        <a:spcBef>
          <a:spcPct val="20000"/>
        </a:spcBef>
        <a:spcAft>
          <a:spcPct val="0"/>
        </a:spcAft>
        <a:buChar char="»"/>
        <a:defRPr sz="2000">
          <a:solidFill>
            <a:schemeClr val="bg1"/>
          </a:solidFill>
          <a:latin typeface="+mn-lt"/>
          <a:ea typeface="+mn-ea"/>
        </a:defRPr>
      </a:lvl5pPr>
      <a:lvl6pPr marL="2514600" indent="-228600" algn="l" rtl="0" eaLnBrk="0" fontAlgn="base" hangingPunct="0">
        <a:spcBef>
          <a:spcPct val="20000"/>
        </a:spcBef>
        <a:spcAft>
          <a:spcPct val="0"/>
        </a:spcAft>
        <a:buChar char="»"/>
        <a:defRPr sz="2000">
          <a:solidFill>
            <a:schemeClr val="bg1"/>
          </a:solidFill>
          <a:latin typeface="+mn-lt"/>
          <a:ea typeface="+mn-ea"/>
        </a:defRPr>
      </a:lvl6pPr>
      <a:lvl7pPr marL="2971800" indent="-228600" algn="l" rtl="0" eaLnBrk="0" fontAlgn="base" hangingPunct="0">
        <a:spcBef>
          <a:spcPct val="20000"/>
        </a:spcBef>
        <a:spcAft>
          <a:spcPct val="0"/>
        </a:spcAft>
        <a:buChar char="»"/>
        <a:defRPr sz="2000">
          <a:solidFill>
            <a:schemeClr val="bg1"/>
          </a:solidFill>
          <a:latin typeface="+mn-lt"/>
          <a:ea typeface="+mn-ea"/>
        </a:defRPr>
      </a:lvl7pPr>
      <a:lvl8pPr marL="3429000" indent="-228600" algn="l" rtl="0" eaLnBrk="0" fontAlgn="base" hangingPunct="0">
        <a:spcBef>
          <a:spcPct val="20000"/>
        </a:spcBef>
        <a:spcAft>
          <a:spcPct val="0"/>
        </a:spcAft>
        <a:buChar char="»"/>
        <a:defRPr sz="2000">
          <a:solidFill>
            <a:schemeClr val="bg1"/>
          </a:solidFill>
          <a:latin typeface="+mn-lt"/>
          <a:ea typeface="+mn-ea"/>
        </a:defRPr>
      </a:lvl8pPr>
      <a:lvl9pPr marL="3886200" indent="-228600" algn="l" rtl="0" eaLnBrk="0" fontAlgn="base" hangingPunct="0">
        <a:spcBef>
          <a:spcPct val="20000"/>
        </a:spcBef>
        <a:spcAft>
          <a:spcPct val="0"/>
        </a:spcAft>
        <a:buChar char="»"/>
        <a:defRPr sz="20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emf"/><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image" Target="../media/image13.jpeg"/><Relationship Id="rId5" Type="http://schemas.openxmlformats.org/officeDocument/2006/relationships/image" Target="../media/image14.jpe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4" Type="http://schemas.openxmlformats.org/officeDocument/2006/relationships/image" Target="../media/image16.gif"/><Relationship Id="rId5" Type="http://schemas.openxmlformats.org/officeDocument/2006/relationships/image" Target="../media/image17.jpeg"/><Relationship Id="rId6" Type="http://schemas.openxmlformats.org/officeDocument/2006/relationships/image" Target="../media/image6.jpe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em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6.gif"/><Relationship Id="rId4" Type="http://schemas.openxmlformats.org/officeDocument/2006/relationships/image" Target="../media/image27.gif"/><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34.emf"/></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jpe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37.emf"/><Relationship Id="rId4" Type="http://schemas.openxmlformats.org/officeDocument/2006/relationships/image" Target="../media/image38.jpeg"/><Relationship Id="rId5" Type="http://schemas.openxmlformats.org/officeDocument/2006/relationships/image" Target="../media/image39.emf"/><Relationship Id="rId6" Type="http://schemas.openxmlformats.org/officeDocument/2006/relationships/image" Target="../media/image40.emf"/><Relationship Id="rId7" Type="http://schemas.openxmlformats.org/officeDocument/2006/relationships/image" Target="../media/image41.emf"/><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4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46.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1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4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jpeg"/><Relationship Id="rId5" Type="http://schemas.openxmlformats.org/officeDocument/2006/relationships/image" Target="../media/image53.jpeg"/><Relationship Id="rId6" Type="http://schemas.openxmlformats.org/officeDocument/2006/relationships/image" Target="../media/image54.jpe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emf"/><Relationship Id="rId5" Type="http://schemas.openxmlformats.org/officeDocument/2006/relationships/image" Target="../media/image57.emf"/><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tif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5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6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61.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jpeg"/><Relationship Id="rId3"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ftr" sz="quarter" idx="10"/>
          </p:nvPr>
        </p:nvSpPr>
        <p:spPr/>
        <p:txBody>
          <a:bodyPr/>
          <a:lstStyle/>
          <a:p>
            <a:pPr>
              <a:defRPr/>
            </a:pPr>
            <a:r>
              <a:rPr lang="en-GB"/>
              <a:t>© Imperial College London</a:t>
            </a:r>
            <a:endParaRPr lang="en-US"/>
          </a:p>
        </p:txBody>
      </p:sp>
      <p:sp>
        <p:nvSpPr>
          <p:cNvPr id="8" name="Rectangle 6"/>
          <p:cNvSpPr>
            <a:spLocks noGrp="1" noChangeArrowheads="1"/>
          </p:cNvSpPr>
          <p:nvPr>
            <p:ph type="sldNum" sz="quarter" idx="11"/>
          </p:nvPr>
        </p:nvSpPr>
        <p:spPr/>
        <p:txBody>
          <a:bodyPr/>
          <a:lstStyle/>
          <a:p>
            <a:pPr>
              <a:defRPr/>
            </a:pPr>
            <a:r>
              <a:rPr lang="en-US"/>
              <a:t>Page </a:t>
            </a:r>
            <a:fld id="{A157EA6D-4331-7B4D-840B-3D802F0A41D6}" type="slidenum">
              <a:rPr lang="en-US"/>
              <a:pPr>
                <a:defRPr/>
              </a:pPr>
              <a:t>1</a:t>
            </a:fld>
            <a:endParaRPr lang="en-US"/>
          </a:p>
        </p:txBody>
      </p:sp>
      <p:sp>
        <p:nvSpPr>
          <p:cNvPr id="50178" name="Rectangle 2"/>
          <p:cNvSpPr>
            <a:spLocks noGrp="1" noChangeArrowheads="1"/>
          </p:cNvSpPr>
          <p:nvPr>
            <p:ph type="ctrTitle"/>
          </p:nvPr>
        </p:nvSpPr>
        <p:spPr>
          <a:xfrm>
            <a:off x="493713" y="2320925"/>
            <a:ext cx="6789737" cy="2371725"/>
          </a:xfrm>
        </p:spPr>
        <p:txBody>
          <a:bodyPr/>
          <a:lstStyle/>
          <a:p>
            <a:pPr>
              <a:defRPr/>
            </a:pPr>
            <a:r>
              <a:rPr lang="en-US" sz="3200" dirty="0" smtClean="0">
                <a:solidFill>
                  <a:srgbClr val="CC5193"/>
                </a:solidFill>
                <a:cs typeface="+mj-cs"/>
              </a:rPr>
              <a:t>The World in Eleven Dimensions</a:t>
            </a:r>
            <a:endParaRPr lang="en-US" sz="3200" dirty="0" smtClean="0">
              <a:cs typeface="+mj-cs"/>
            </a:endParaRPr>
          </a:p>
        </p:txBody>
      </p:sp>
      <p:sp>
        <p:nvSpPr>
          <p:cNvPr id="50179" name="Rectangle 3"/>
          <p:cNvSpPr>
            <a:spLocks noGrp="1" noChangeArrowheads="1"/>
          </p:cNvSpPr>
          <p:nvPr>
            <p:ph type="subTitle" idx="1"/>
          </p:nvPr>
        </p:nvSpPr>
        <p:spPr>
          <a:xfrm>
            <a:off x="406400" y="4310063"/>
            <a:ext cx="6799263" cy="2327275"/>
          </a:xfrm>
        </p:spPr>
        <p:txBody>
          <a:bodyPr/>
          <a:lstStyle/>
          <a:p>
            <a:pPr>
              <a:defRPr/>
            </a:pPr>
            <a:r>
              <a:rPr lang="en-US" dirty="0" smtClean="0">
                <a:cs typeface="+mn-cs"/>
              </a:rPr>
              <a:t>Michael Duff </a:t>
            </a:r>
          </a:p>
          <a:p>
            <a:pPr>
              <a:defRPr/>
            </a:pPr>
            <a:r>
              <a:rPr lang="en-US" dirty="0" smtClean="0">
                <a:cs typeface="+mn-cs"/>
              </a:rPr>
              <a:t>University of Science and Technology of China, Hefei</a:t>
            </a:r>
            <a:endParaRPr lang="en-US" dirty="0" smtClean="0"/>
          </a:p>
          <a:p>
            <a:pPr>
              <a:defRPr/>
            </a:pPr>
            <a:r>
              <a:rPr lang="en-US" dirty="0" smtClean="0"/>
              <a:t>June 2014</a:t>
            </a:r>
            <a:endParaRPr lang="en-US" dirty="0"/>
          </a:p>
          <a:p>
            <a:pPr>
              <a:defRPr/>
            </a:pPr>
            <a:endParaRPr lang="en-US" dirty="0" smtClean="0">
              <a:cs typeface="+mn-cs"/>
            </a:endParaRPr>
          </a:p>
        </p:txBody>
      </p:sp>
      <p:pic>
        <p:nvPicPr>
          <p:cNvPr id="14341" name="Picture 6" descr="CentCol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4825" y="485775"/>
            <a:ext cx="2243138"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Rectangle 7"/>
          <p:cNvSpPr>
            <a:spLocks noChangeArrowheads="1"/>
          </p:cNvSpPr>
          <p:nvPr/>
        </p:nvSpPr>
        <p:spPr bwMode="auto">
          <a:xfrm>
            <a:off x="8678863" y="620077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sz="3200">
              <a:cs typeface="+mn-cs"/>
            </a:endParaRPr>
          </a:p>
        </p:txBody>
      </p:sp>
      <p:sp>
        <p:nvSpPr>
          <p:cNvPr id="50184" name="Rectangle 8"/>
          <p:cNvSpPr>
            <a:spLocks noChangeArrowheads="1"/>
          </p:cNvSpPr>
          <p:nvPr/>
        </p:nvSpPr>
        <p:spPr bwMode="auto">
          <a:xfrm>
            <a:off x="2632075" y="2890838"/>
            <a:ext cx="2624138" cy="1163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sz="3200">
              <a:cs typeface="+mn-cs"/>
            </a:endParaRPr>
          </a:p>
          <a:p>
            <a:pPr>
              <a:defRPr/>
            </a:pPr>
            <a:endParaRPr lang="en-US" sz="320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GB"/>
              <a:t>© Imperial College London</a:t>
            </a:r>
            <a:endParaRPr lang="en-US"/>
          </a:p>
        </p:txBody>
      </p:sp>
      <p:sp>
        <p:nvSpPr>
          <p:cNvPr id="7" name="Slide Number Placeholder 4"/>
          <p:cNvSpPr>
            <a:spLocks noGrp="1"/>
          </p:cNvSpPr>
          <p:nvPr>
            <p:ph type="sldNum" sz="quarter" idx="11"/>
          </p:nvPr>
        </p:nvSpPr>
        <p:spPr/>
        <p:txBody>
          <a:bodyPr/>
          <a:lstStyle/>
          <a:p>
            <a:pPr>
              <a:defRPr/>
            </a:pPr>
            <a:r>
              <a:rPr lang="en-US"/>
              <a:t>Page </a:t>
            </a:r>
            <a:fld id="{F15E8D1C-FDC2-7A45-9652-9F96B3939F86}" type="slidenum">
              <a:rPr lang="en-US"/>
              <a:pPr>
                <a:defRPr/>
              </a:pPr>
              <a:t>2</a:t>
            </a:fld>
            <a:endParaRPr lang="en-US"/>
          </a:p>
        </p:txBody>
      </p:sp>
      <p:sp>
        <p:nvSpPr>
          <p:cNvPr id="121858" name="Rectangle 2"/>
          <p:cNvSpPr>
            <a:spLocks noGrp="1" noChangeArrowheads="1"/>
          </p:cNvSpPr>
          <p:nvPr>
            <p:ph type="title"/>
          </p:nvPr>
        </p:nvSpPr>
        <p:spPr/>
        <p:txBody>
          <a:bodyPr/>
          <a:lstStyle/>
          <a:p>
            <a:pPr>
              <a:defRPr/>
            </a:pPr>
            <a:r>
              <a:rPr lang="en-US" dirty="0" smtClean="0">
                <a:solidFill>
                  <a:srgbClr val="FF0000"/>
                </a:solidFill>
                <a:cs typeface="+mj-cs"/>
              </a:rPr>
              <a:t>Two Pillars of XX Century Physics</a:t>
            </a:r>
          </a:p>
        </p:txBody>
      </p:sp>
      <p:sp>
        <p:nvSpPr>
          <p:cNvPr id="121859" name="Rectangle 3"/>
          <p:cNvSpPr>
            <a:spLocks noGrp="1" noChangeArrowheads="1"/>
          </p:cNvSpPr>
          <p:nvPr>
            <p:ph type="body" idx="1"/>
          </p:nvPr>
        </p:nvSpPr>
        <p:spPr>
          <a:xfrm>
            <a:off x="314325" y="1409700"/>
            <a:ext cx="7424738" cy="3632200"/>
          </a:xfrm>
        </p:spPr>
        <p:txBody>
          <a:bodyPr/>
          <a:lstStyle/>
          <a:p>
            <a:pPr>
              <a:lnSpc>
                <a:spcPct val="90000"/>
              </a:lnSpc>
              <a:defRPr/>
            </a:pPr>
            <a:r>
              <a:rPr lang="en-US" sz="2600" dirty="0" smtClean="0">
                <a:solidFill>
                  <a:srgbClr val="091553"/>
                </a:solidFill>
                <a:cs typeface="+mn-cs"/>
              </a:rPr>
              <a:t>Quantum Mechanics:</a:t>
            </a:r>
            <a:r>
              <a:rPr lang="en-US" sz="2600" dirty="0" smtClean="0">
                <a:cs typeface="+mn-cs"/>
              </a:rPr>
              <a:t> applies to the very small; atoms, subatomic particles and the forces between them.</a:t>
            </a:r>
          </a:p>
          <a:p>
            <a:pPr>
              <a:lnSpc>
                <a:spcPct val="90000"/>
              </a:lnSpc>
              <a:buFontTx/>
              <a:buNone/>
              <a:defRPr/>
            </a:pPr>
            <a:endParaRPr lang="en-US" sz="2600" dirty="0" smtClean="0">
              <a:cs typeface="+mn-cs"/>
            </a:endParaRPr>
          </a:p>
          <a:p>
            <a:pPr>
              <a:lnSpc>
                <a:spcPct val="90000"/>
              </a:lnSpc>
              <a:buFontTx/>
              <a:buNone/>
              <a:defRPr/>
            </a:pPr>
            <a:endParaRPr lang="en-US" sz="2600" dirty="0" smtClean="0">
              <a:cs typeface="+mn-cs"/>
            </a:endParaRPr>
          </a:p>
          <a:p>
            <a:pPr>
              <a:lnSpc>
                <a:spcPct val="90000"/>
              </a:lnSpc>
              <a:defRPr/>
            </a:pPr>
            <a:endParaRPr lang="en-US" sz="2600" dirty="0" smtClean="0">
              <a:cs typeface="+mn-cs"/>
            </a:endParaRPr>
          </a:p>
          <a:p>
            <a:pPr>
              <a:lnSpc>
                <a:spcPct val="90000"/>
              </a:lnSpc>
              <a:defRPr/>
            </a:pPr>
            <a:r>
              <a:rPr lang="en-US" sz="2600" dirty="0" smtClean="0">
                <a:solidFill>
                  <a:srgbClr val="091553"/>
                </a:solidFill>
                <a:cs typeface="+mn-cs"/>
              </a:rPr>
              <a:t>General Relativity:</a:t>
            </a:r>
            <a:r>
              <a:rPr lang="en-US" sz="2600" dirty="0" smtClean="0">
                <a:cs typeface="+mn-cs"/>
              </a:rPr>
              <a:t> applies to the very large; stars, galaxies and gravity, the driving force of the cosmos as a whole.</a:t>
            </a:r>
          </a:p>
        </p:txBody>
      </p:sp>
      <p:pic>
        <p:nvPicPr>
          <p:cNvPr id="163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463" y="4746625"/>
            <a:ext cx="139065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3513" y="2297113"/>
            <a:ext cx="1417637" cy="141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2" descr="images.jpe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79963" y="2282825"/>
            <a:ext cx="1263120" cy="140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8160" y="4675188"/>
            <a:ext cx="125200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pPr>
              <a:defRPr/>
            </a:pPr>
            <a:r>
              <a:rPr lang="en-GB"/>
              <a:t>© Imperial College London</a:t>
            </a:r>
            <a:endParaRPr lang="en-US"/>
          </a:p>
        </p:txBody>
      </p:sp>
      <p:sp>
        <p:nvSpPr>
          <p:cNvPr id="8" name="Slide Number Placeholder 4"/>
          <p:cNvSpPr>
            <a:spLocks noGrp="1"/>
          </p:cNvSpPr>
          <p:nvPr>
            <p:ph type="sldNum" sz="quarter" idx="11"/>
          </p:nvPr>
        </p:nvSpPr>
        <p:spPr/>
        <p:txBody>
          <a:bodyPr/>
          <a:lstStyle/>
          <a:p>
            <a:pPr>
              <a:defRPr/>
            </a:pPr>
            <a:r>
              <a:rPr lang="en-US"/>
              <a:t>Page </a:t>
            </a:r>
            <a:fld id="{04C1D3CA-ACCF-DC45-B8B7-77BB4FEFA92B}" type="slidenum">
              <a:rPr lang="en-US"/>
              <a:pPr>
                <a:defRPr/>
              </a:pPr>
              <a:t>3</a:t>
            </a:fld>
            <a:endParaRPr lang="en-US"/>
          </a:p>
        </p:txBody>
      </p:sp>
      <p:sp>
        <p:nvSpPr>
          <p:cNvPr id="122882" name="Rectangle 2"/>
          <p:cNvSpPr>
            <a:spLocks noGrp="1" noChangeArrowheads="1"/>
          </p:cNvSpPr>
          <p:nvPr>
            <p:ph type="title"/>
          </p:nvPr>
        </p:nvSpPr>
        <p:spPr/>
        <p:txBody>
          <a:bodyPr/>
          <a:lstStyle/>
          <a:p>
            <a:pPr>
              <a:defRPr/>
            </a:pPr>
            <a:r>
              <a:rPr lang="en-US" dirty="0" smtClean="0">
                <a:solidFill>
                  <a:srgbClr val="FF0000"/>
                </a:solidFill>
                <a:cs typeface="+mj-cs"/>
              </a:rPr>
              <a:t>Central Quandary of XXI Century Physics</a:t>
            </a:r>
          </a:p>
        </p:txBody>
      </p:sp>
      <p:sp>
        <p:nvSpPr>
          <p:cNvPr id="122883" name="Rectangle 3"/>
          <p:cNvSpPr>
            <a:spLocks noGrp="1" noChangeArrowheads="1"/>
          </p:cNvSpPr>
          <p:nvPr>
            <p:ph type="body" idx="1"/>
          </p:nvPr>
        </p:nvSpPr>
        <p:spPr>
          <a:xfrm>
            <a:off x="314325" y="1409700"/>
            <a:ext cx="6408738" cy="3835400"/>
          </a:xfrm>
        </p:spPr>
        <p:txBody>
          <a:bodyPr/>
          <a:lstStyle/>
          <a:p>
            <a:pPr>
              <a:defRPr/>
            </a:pPr>
            <a:r>
              <a:rPr lang="en-US" sz="2000" smtClean="0">
                <a:cs typeface="+mn-cs"/>
              </a:rPr>
              <a:t>Quantum mechanics and general relativity are </a:t>
            </a:r>
          </a:p>
          <a:p>
            <a:pPr>
              <a:buFontTx/>
              <a:buNone/>
              <a:defRPr/>
            </a:pPr>
            <a:r>
              <a:rPr lang="en-US" sz="2000" smtClean="0">
                <a:cs typeface="+mn-cs"/>
              </a:rPr>
              <a:t>    mutually incompatible!</a:t>
            </a:r>
          </a:p>
          <a:p>
            <a:pPr>
              <a:buFontTx/>
              <a:buNone/>
              <a:defRPr/>
            </a:pPr>
            <a:endParaRPr lang="en-US" sz="2000" smtClean="0">
              <a:cs typeface="+mn-cs"/>
            </a:endParaRPr>
          </a:p>
          <a:p>
            <a:pPr>
              <a:defRPr/>
            </a:pPr>
            <a:r>
              <a:rPr lang="en-US" sz="2000" smtClean="0">
                <a:solidFill>
                  <a:srgbClr val="091553"/>
                </a:solidFill>
                <a:cs typeface="+mn-cs"/>
              </a:rPr>
              <a:t>Microscopic scale:</a:t>
            </a:r>
            <a:r>
              <a:rPr lang="en-US" sz="2000" smtClean="0">
                <a:cs typeface="+mn-cs"/>
              </a:rPr>
              <a:t> Einstein’s theory </a:t>
            </a:r>
          </a:p>
          <a:p>
            <a:pPr>
              <a:buFontTx/>
              <a:buNone/>
              <a:defRPr/>
            </a:pPr>
            <a:r>
              <a:rPr lang="en-US" sz="2000" smtClean="0">
                <a:cs typeface="+mn-cs"/>
              </a:rPr>
              <a:t>fails to comply with the quantum rules </a:t>
            </a:r>
          </a:p>
          <a:p>
            <a:pPr>
              <a:buFontTx/>
              <a:buNone/>
              <a:defRPr/>
            </a:pPr>
            <a:r>
              <a:rPr lang="en-US" sz="2000" smtClean="0">
                <a:cs typeface="+mn-cs"/>
              </a:rPr>
              <a:t>that govern the subatomic particles.</a:t>
            </a:r>
          </a:p>
          <a:p>
            <a:pPr>
              <a:defRPr/>
            </a:pPr>
            <a:endParaRPr lang="en-US" sz="2000" smtClean="0">
              <a:cs typeface="+mn-cs"/>
            </a:endParaRPr>
          </a:p>
          <a:p>
            <a:pPr>
              <a:defRPr/>
            </a:pPr>
            <a:r>
              <a:rPr lang="en-US" sz="2000" smtClean="0">
                <a:solidFill>
                  <a:srgbClr val="091553"/>
                </a:solidFill>
                <a:cs typeface="+mn-cs"/>
              </a:rPr>
              <a:t>Macroscopic scale:</a:t>
            </a:r>
            <a:r>
              <a:rPr lang="en-US" sz="2000" smtClean="0">
                <a:cs typeface="+mn-cs"/>
              </a:rPr>
              <a:t> black holes are </a:t>
            </a:r>
          </a:p>
          <a:p>
            <a:pPr>
              <a:buFontTx/>
              <a:buNone/>
              <a:defRPr/>
            </a:pPr>
            <a:r>
              <a:rPr lang="en-US" sz="2000" smtClean="0">
                <a:cs typeface="+mn-cs"/>
              </a:rPr>
              <a:t>threatening the very foundations of </a:t>
            </a:r>
          </a:p>
          <a:p>
            <a:pPr>
              <a:buFontTx/>
              <a:buNone/>
              <a:defRPr/>
            </a:pPr>
            <a:r>
              <a:rPr lang="en-US" sz="2000" smtClean="0">
                <a:cs typeface="+mn-cs"/>
              </a:rPr>
              <a:t>quantum mechanics.</a:t>
            </a:r>
          </a:p>
        </p:txBody>
      </p:sp>
      <p:pic>
        <p:nvPicPr>
          <p:cNvPr id="12289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8063" y="4600575"/>
            <a:ext cx="142240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22891" name="Rectangle 11"/>
          <p:cNvSpPr>
            <a:spLocks noChangeArrowheads="1"/>
          </p:cNvSpPr>
          <p:nvPr/>
        </p:nvSpPr>
        <p:spPr bwMode="auto">
          <a:xfrm>
            <a:off x="415925" y="5421313"/>
            <a:ext cx="4333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dirty="0">
                <a:solidFill>
                  <a:srgbClr val="FF0000"/>
                </a:solidFill>
                <a:cs typeface="+mn-cs"/>
              </a:rPr>
              <a:t>New scientific revolution? M</a:t>
            </a:r>
            <a:r>
              <a:rPr lang="en-US" sz="2000" dirty="0" smtClean="0">
                <a:solidFill>
                  <a:srgbClr val="FF0000"/>
                </a:solidFill>
                <a:cs typeface="+mn-cs"/>
              </a:rPr>
              <a:t>-theory</a:t>
            </a:r>
            <a:r>
              <a:rPr lang="en-US" sz="2000" dirty="0">
                <a:solidFill>
                  <a:srgbClr val="FF0000"/>
                </a:solidFill>
                <a:cs typeface="+mn-cs"/>
              </a:rPr>
              <a:t>?</a:t>
            </a:r>
          </a:p>
        </p:txBody>
      </p:sp>
      <p:pic>
        <p:nvPicPr>
          <p:cNvPr id="18439" name="Picture 1" descr="Unknown.jpe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56313" y="1982788"/>
            <a:ext cx="1462087"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0"/>
          </p:nvPr>
        </p:nvSpPr>
        <p:spPr/>
        <p:txBody>
          <a:bodyPr/>
          <a:lstStyle/>
          <a:p>
            <a:pPr>
              <a:defRPr/>
            </a:pPr>
            <a:r>
              <a:rPr lang="en-GB" smtClean="0"/>
              <a:t>© Imperial College London</a:t>
            </a:r>
            <a:endParaRPr lang="en-US"/>
          </a:p>
        </p:txBody>
      </p:sp>
      <p:sp>
        <p:nvSpPr>
          <p:cNvPr id="4" name="Slide Number Placeholder 3"/>
          <p:cNvSpPr>
            <a:spLocks noGrp="1"/>
          </p:cNvSpPr>
          <p:nvPr>
            <p:ph type="sldNum" sz="quarter" idx="11"/>
          </p:nvPr>
        </p:nvSpPr>
        <p:spPr/>
        <p:txBody>
          <a:bodyPr/>
          <a:lstStyle/>
          <a:p>
            <a:pPr>
              <a:defRPr/>
            </a:pPr>
            <a:r>
              <a:rPr lang="en-US" smtClean="0"/>
              <a:t>Page </a:t>
            </a:r>
            <a:fld id="{1ACDA1A1-6D1B-3142-8B86-CB1849978980}" type="slidenum">
              <a:rPr lang="en-US" smtClean="0"/>
              <a:pPr>
                <a:defRPr/>
              </a:pPr>
              <a:t>4</a:t>
            </a:fld>
            <a:endParaRPr lang="en-US"/>
          </a:p>
        </p:txBody>
      </p:sp>
      <p:sp>
        <p:nvSpPr>
          <p:cNvPr id="5" name="Footer Placeholder 2"/>
          <p:cNvSpPr txBox="1">
            <a:spLocks/>
          </p:cNvSpPr>
          <p:nvPr/>
        </p:nvSpPr>
        <p:spPr bwMode="auto">
          <a:xfrm>
            <a:off x="2563813" y="64611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defPPr>
              <a:defRPr lang="en-GB"/>
            </a:defPPr>
            <a:lvl1pPr algn="l" rtl="0" eaLnBrk="0" fontAlgn="base" hangingPunct="0">
              <a:spcBef>
                <a:spcPct val="0"/>
              </a:spcBef>
              <a:spcAft>
                <a:spcPct val="0"/>
              </a:spcAft>
              <a:defRPr sz="1000" kern="1200">
                <a:solidFill>
                  <a:schemeClr val="bg1"/>
                </a:solidFill>
                <a:latin typeface="Arial" charset="0"/>
                <a:ea typeface="ＭＳ Ｐゴシック" charset="0"/>
                <a:cs typeface="+mn-cs"/>
              </a:defRPr>
            </a:lvl1pPr>
            <a:lvl2pPr marL="4572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2pPr>
            <a:lvl3pPr marL="9144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3pPr>
            <a:lvl4pPr marL="13716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4pPr>
            <a:lvl5pPr marL="18288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5pPr>
            <a:lvl6pPr marL="2286000" algn="l" defTabSz="457200" rtl="0" eaLnBrk="1" latinLnBrk="0" hangingPunct="1">
              <a:defRPr sz="2400" kern="1200">
                <a:solidFill>
                  <a:srgbClr val="FE9914"/>
                </a:solidFill>
                <a:latin typeface="Arial" charset="0"/>
                <a:ea typeface="ＭＳ Ｐゴシック" charset="0"/>
                <a:cs typeface="ＭＳ Ｐゴシック" charset="0"/>
              </a:defRPr>
            </a:lvl6pPr>
            <a:lvl7pPr marL="2743200" algn="l" defTabSz="457200" rtl="0" eaLnBrk="1" latinLnBrk="0" hangingPunct="1">
              <a:defRPr sz="2400" kern="1200">
                <a:solidFill>
                  <a:srgbClr val="FE9914"/>
                </a:solidFill>
                <a:latin typeface="Arial" charset="0"/>
                <a:ea typeface="ＭＳ Ｐゴシック" charset="0"/>
                <a:cs typeface="ＭＳ Ｐゴシック" charset="0"/>
              </a:defRPr>
            </a:lvl7pPr>
            <a:lvl8pPr marL="3200400" algn="l" defTabSz="457200" rtl="0" eaLnBrk="1" latinLnBrk="0" hangingPunct="1">
              <a:defRPr sz="2400" kern="1200">
                <a:solidFill>
                  <a:srgbClr val="FE9914"/>
                </a:solidFill>
                <a:latin typeface="Arial" charset="0"/>
                <a:ea typeface="ＭＳ Ｐゴシック" charset="0"/>
                <a:cs typeface="ＭＳ Ｐゴシック" charset="0"/>
              </a:defRPr>
            </a:lvl8pPr>
            <a:lvl9pPr marL="3657600" algn="l" defTabSz="457200" rtl="0" eaLnBrk="1" latinLnBrk="0" hangingPunct="1">
              <a:defRPr sz="2400" kern="1200">
                <a:solidFill>
                  <a:srgbClr val="FE9914"/>
                </a:solidFill>
                <a:latin typeface="Arial" charset="0"/>
                <a:ea typeface="ＭＳ Ｐゴシック" charset="0"/>
                <a:cs typeface="ＭＳ Ｐゴシック" charset="0"/>
              </a:defRPr>
            </a:lvl9pPr>
          </a:lstStyle>
          <a:p>
            <a:r>
              <a:rPr lang="en-GB" smtClean="0"/>
              <a:t>© Imperial College London</a:t>
            </a:r>
            <a:endParaRPr lang="en-US"/>
          </a:p>
        </p:txBody>
      </p:sp>
      <p:sp>
        <p:nvSpPr>
          <p:cNvPr id="6" name="Slide Number Placeholder 3"/>
          <p:cNvSpPr txBox="1">
            <a:spLocks/>
          </p:cNvSpPr>
          <p:nvPr/>
        </p:nvSpPr>
        <p:spPr bwMode="auto">
          <a:xfrm>
            <a:off x="403225" y="64611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defPPr>
              <a:defRPr lang="en-GB"/>
            </a:defPPr>
            <a:lvl1pPr algn="l" rtl="0" eaLnBrk="0" fontAlgn="base" hangingPunct="0">
              <a:spcBef>
                <a:spcPct val="0"/>
              </a:spcBef>
              <a:spcAft>
                <a:spcPct val="0"/>
              </a:spcAft>
              <a:defRPr sz="1000" kern="1200">
                <a:solidFill>
                  <a:schemeClr val="bg1"/>
                </a:solidFill>
                <a:latin typeface="Arial" charset="0"/>
                <a:ea typeface="ＭＳ Ｐゴシック" charset="0"/>
                <a:cs typeface="+mn-cs"/>
              </a:defRPr>
            </a:lvl1pPr>
            <a:lvl2pPr marL="4572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2pPr>
            <a:lvl3pPr marL="9144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3pPr>
            <a:lvl4pPr marL="13716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4pPr>
            <a:lvl5pPr marL="1828800" algn="l" rtl="0" eaLnBrk="0" fontAlgn="base" hangingPunct="0">
              <a:spcBef>
                <a:spcPct val="20000"/>
              </a:spcBef>
              <a:spcAft>
                <a:spcPct val="0"/>
              </a:spcAft>
              <a:defRPr sz="2400" kern="1200">
                <a:solidFill>
                  <a:srgbClr val="FE9914"/>
                </a:solidFill>
                <a:latin typeface="Arial" charset="0"/>
                <a:ea typeface="ＭＳ Ｐゴシック" charset="0"/>
                <a:cs typeface="ＭＳ Ｐゴシック" charset="0"/>
              </a:defRPr>
            </a:lvl5pPr>
            <a:lvl6pPr marL="2286000" algn="l" defTabSz="457200" rtl="0" eaLnBrk="1" latinLnBrk="0" hangingPunct="1">
              <a:defRPr sz="2400" kern="1200">
                <a:solidFill>
                  <a:srgbClr val="FE9914"/>
                </a:solidFill>
                <a:latin typeface="Arial" charset="0"/>
                <a:ea typeface="ＭＳ Ｐゴシック" charset="0"/>
                <a:cs typeface="ＭＳ Ｐゴシック" charset="0"/>
              </a:defRPr>
            </a:lvl6pPr>
            <a:lvl7pPr marL="2743200" algn="l" defTabSz="457200" rtl="0" eaLnBrk="1" latinLnBrk="0" hangingPunct="1">
              <a:defRPr sz="2400" kern="1200">
                <a:solidFill>
                  <a:srgbClr val="FE9914"/>
                </a:solidFill>
                <a:latin typeface="Arial" charset="0"/>
                <a:ea typeface="ＭＳ Ｐゴシック" charset="0"/>
                <a:cs typeface="ＭＳ Ｐゴシック" charset="0"/>
              </a:defRPr>
            </a:lvl7pPr>
            <a:lvl8pPr marL="3200400" algn="l" defTabSz="457200" rtl="0" eaLnBrk="1" latinLnBrk="0" hangingPunct="1">
              <a:defRPr sz="2400" kern="1200">
                <a:solidFill>
                  <a:srgbClr val="FE9914"/>
                </a:solidFill>
                <a:latin typeface="Arial" charset="0"/>
                <a:ea typeface="ＭＳ Ｐゴシック" charset="0"/>
                <a:cs typeface="ＭＳ Ｐゴシック" charset="0"/>
              </a:defRPr>
            </a:lvl8pPr>
            <a:lvl9pPr marL="3657600" algn="l" defTabSz="457200" rtl="0" eaLnBrk="1" latinLnBrk="0" hangingPunct="1">
              <a:defRPr sz="2400" kern="1200">
                <a:solidFill>
                  <a:srgbClr val="FE9914"/>
                </a:solidFill>
                <a:latin typeface="Arial" charset="0"/>
                <a:ea typeface="ＭＳ Ｐゴシック" charset="0"/>
                <a:cs typeface="ＭＳ Ｐゴシック" charset="0"/>
              </a:defRPr>
            </a:lvl9pPr>
          </a:lstStyle>
          <a:p>
            <a:r>
              <a:rPr lang="en-US" smtClean="0"/>
              <a:t>Page </a:t>
            </a:r>
            <a:fld id="{5E55CB90-2709-9043-88D3-64D09A1002E3}" type="slidenum">
              <a:rPr lang="en-US" smtClean="0"/>
              <a:pPr/>
              <a:t>4</a:t>
            </a:fld>
            <a:endParaRPr lang="en-US"/>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00" y="1795463"/>
            <a:ext cx="3217863" cy="412273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p:cNvSpPr txBox="1">
            <a:spLocks noChangeArrowheads="1"/>
          </p:cNvSpPr>
          <p:nvPr/>
        </p:nvSpPr>
        <p:spPr bwMode="auto">
          <a:xfrm>
            <a:off x="452438" y="32385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a:solidFill>
                  <a:srgbClr val="091553"/>
                </a:solidFill>
                <a:latin typeface="+mj-lt"/>
                <a:ea typeface="+mj-ea"/>
                <a:cs typeface="ＭＳ Ｐゴシック" charset="0"/>
              </a:defRPr>
            </a:lvl1pPr>
            <a:lvl2pPr algn="l" rtl="0" eaLnBrk="0" fontAlgn="base" hangingPunct="0">
              <a:spcBef>
                <a:spcPct val="0"/>
              </a:spcBef>
              <a:spcAft>
                <a:spcPct val="0"/>
              </a:spcAft>
              <a:defRPr sz="3000">
                <a:solidFill>
                  <a:srgbClr val="091553"/>
                </a:solidFill>
                <a:latin typeface="Arial" charset="0"/>
                <a:ea typeface="ＭＳ Ｐゴシック" charset="0"/>
                <a:cs typeface="ＭＳ Ｐゴシック" charset="0"/>
              </a:defRPr>
            </a:lvl2pPr>
            <a:lvl3pPr algn="l" rtl="0" eaLnBrk="0" fontAlgn="base" hangingPunct="0">
              <a:spcBef>
                <a:spcPct val="0"/>
              </a:spcBef>
              <a:spcAft>
                <a:spcPct val="0"/>
              </a:spcAft>
              <a:defRPr sz="3000">
                <a:solidFill>
                  <a:srgbClr val="091553"/>
                </a:solidFill>
                <a:latin typeface="Arial" charset="0"/>
                <a:ea typeface="ＭＳ Ｐゴシック" charset="0"/>
                <a:cs typeface="ＭＳ Ｐゴシック" charset="0"/>
              </a:defRPr>
            </a:lvl3pPr>
            <a:lvl4pPr algn="l" rtl="0" eaLnBrk="0" fontAlgn="base" hangingPunct="0">
              <a:spcBef>
                <a:spcPct val="0"/>
              </a:spcBef>
              <a:spcAft>
                <a:spcPct val="0"/>
              </a:spcAft>
              <a:defRPr sz="3000">
                <a:solidFill>
                  <a:srgbClr val="091553"/>
                </a:solidFill>
                <a:latin typeface="Arial" charset="0"/>
                <a:ea typeface="ＭＳ Ｐゴシック" charset="0"/>
                <a:cs typeface="ＭＳ Ｐゴシック" charset="0"/>
              </a:defRPr>
            </a:lvl4pPr>
            <a:lvl5pPr algn="l" rtl="0" eaLnBrk="0" fontAlgn="base" hangingPunct="0">
              <a:spcBef>
                <a:spcPct val="0"/>
              </a:spcBef>
              <a:spcAft>
                <a:spcPct val="0"/>
              </a:spcAft>
              <a:defRPr sz="3000">
                <a:solidFill>
                  <a:srgbClr val="091553"/>
                </a:solidFill>
                <a:latin typeface="Arial" charset="0"/>
                <a:ea typeface="ＭＳ Ｐゴシック" charset="0"/>
                <a:cs typeface="ＭＳ Ｐゴシック" charset="0"/>
              </a:defRPr>
            </a:lvl5pPr>
            <a:lvl6pPr marL="457200" algn="l" rtl="0" eaLnBrk="0" fontAlgn="base" hangingPunct="0">
              <a:spcBef>
                <a:spcPct val="0"/>
              </a:spcBef>
              <a:spcAft>
                <a:spcPct val="0"/>
              </a:spcAft>
              <a:defRPr sz="3000">
                <a:solidFill>
                  <a:srgbClr val="091553"/>
                </a:solidFill>
                <a:latin typeface="Arial" charset="0"/>
                <a:ea typeface="ＭＳ Ｐゴシック" charset="0"/>
              </a:defRPr>
            </a:lvl6pPr>
            <a:lvl7pPr marL="914400" algn="l" rtl="0" eaLnBrk="0" fontAlgn="base" hangingPunct="0">
              <a:spcBef>
                <a:spcPct val="0"/>
              </a:spcBef>
              <a:spcAft>
                <a:spcPct val="0"/>
              </a:spcAft>
              <a:defRPr sz="3000">
                <a:solidFill>
                  <a:srgbClr val="091553"/>
                </a:solidFill>
                <a:latin typeface="Arial" charset="0"/>
                <a:ea typeface="ＭＳ Ｐゴシック" charset="0"/>
              </a:defRPr>
            </a:lvl7pPr>
            <a:lvl8pPr marL="1371600" algn="l" rtl="0" eaLnBrk="0" fontAlgn="base" hangingPunct="0">
              <a:spcBef>
                <a:spcPct val="0"/>
              </a:spcBef>
              <a:spcAft>
                <a:spcPct val="0"/>
              </a:spcAft>
              <a:defRPr sz="3000">
                <a:solidFill>
                  <a:srgbClr val="091553"/>
                </a:solidFill>
                <a:latin typeface="Arial" charset="0"/>
                <a:ea typeface="ＭＳ Ｐゴシック" charset="0"/>
              </a:defRPr>
            </a:lvl8pPr>
            <a:lvl9pPr marL="1828800" algn="l" rtl="0" eaLnBrk="0" fontAlgn="base" hangingPunct="0">
              <a:spcBef>
                <a:spcPct val="0"/>
              </a:spcBef>
              <a:spcAft>
                <a:spcPct val="0"/>
              </a:spcAft>
              <a:defRPr sz="3000">
                <a:solidFill>
                  <a:srgbClr val="091553"/>
                </a:solidFill>
                <a:latin typeface="Arial" charset="0"/>
                <a:ea typeface="ＭＳ Ｐゴシック" charset="0"/>
              </a:defRPr>
            </a:lvl9pPr>
          </a:lstStyle>
          <a:p>
            <a:pPr>
              <a:spcBef>
                <a:spcPct val="20000"/>
              </a:spcBef>
            </a:pPr>
            <a:r>
              <a:rPr lang="en-US" sz="3200" smtClean="0">
                <a:solidFill>
                  <a:srgbClr val="FE9914"/>
                </a:solidFill>
              </a:rPr>
              <a:t>When is a particle ``elementary’’?</a:t>
            </a:r>
            <a:endParaRPr lang="en-US" sz="2400">
              <a:solidFill>
                <a:srgbClr val="FE9914"/>
              </a:solidFill>
            </a:endParaRPr>
          </a:p>
        </p:txBody>
      </p:sp>
    </p:spTree>
    <p:extLst>
      <p:ext uri="{BB962C8B-B14F-4D97-AF65-F5344CB8AC3E}">
        <p14:creationId xmlns:p14="http://schemas.microsoft.com/office/powerpoint/2010/main" val="3517338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p:txBody>
          <a:bodyPr/>
          <a:lstStyle/>
          <a:p>
            <a:pPr>
              <a:defRPr/>
            </a:pPr>
            <a:r>
              <a:rPr lang="en-GB"/>
              <a:t>© Imperial College London</a:t>
            </a:r>
            <a:endParaRPr lang="en-US"/>
          </a:p>
        </p:txBody>
      </p:sp>
      <p:sp>
        <p:nvSpPr>
          <p:cNvPr id="7" name="Slide Number Placeholder 3"/>
          <p:cNvSpPr>
            <a:spLocks noGrp="1"/>
          </p:cNvSpPr>
          <p:nvPr>
            <p:ph type="sldNum" sz="quarter" idx="11"/>
          </p:nvPr>
        </p:nvSpPr>
        <p:spPr/>
        <p:txBody>
          <a:bodyPr/>
          <a:lstStyle/>
          <a:p>
            <a:pPr>
              <a:defRPr/>
            </a:pPr>
            <a:r>
              <a:rPr lang="en-US"/>
              <a:t>Page </a:t>
            </a:r>
            <a:fld id="{A4C9718B-4472-8E46-B0A0-903D687869E5}" type="slidenum">
              <a:rPr lang="en-US"/>
              <a:pPr>
                <a:defRPr/>
              </a:pPr>
              <a:t>5</a:t>
            </a:fld>
            <a:endParaRPr lang="en-US"/>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225" y="1928813"/>
            <a:ext cx="239077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4050" y="3049588"/>
            <a:ext cx="27559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15045" name="Rectangle 5"/>
          <p:cNvSpPr>
            <a:spLocks noChangeArrowheads="1"/>
          </p:cNvSpPr>
          <p:nvPr/>
        </p:nvSpPr>
        <p:spPr bwMode="auto">
          <a:xfrm>
            <a:off x="4554538" y="2460625"/>
            <a:ext cx="3216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dirty="0">
                <a:solidFill>
                  <a:srgbClr val="FF0000"/>
                </a:solidFill>
                <a:cs typeface="+mn-cs"/>
              </a:rPr>
              <a:t>plus their antiparticles:</a:t>
            </a:r>
          </a:p>
        </p:txBody>
      </p:sp>
      <p:sp>
        <p:nvSpPr>
          <p:cNvPr id="215047" name="Rectangle 7"/>
          <p:cNvSpPr>
            <a:spLocks noGrp="1" noChangeArrowheads="1"/>
          </p:cNvSpPr>
          <p:nvPr>
            <p:ph type="title"/>
          </p:nvPr>
        </p:nvSpPr>
        <p:spPr>
          <a:xfrm>
            <a:off x="282575" y="171450"/>
            <a:ext cx="7772400" cy="1143000"/>
          </a:xfrm>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pPr>
              <a:spcBef>
                <a:spcPct val="20000"/>
              </a:spcBef>
              <a:defRPr/>
            </a:pPr>
            <a:r>
              <a:rPr lang="en-US" sz="3200" dirty="0" smtClean="0">
                <a:solidFill>
                  <a:srgbClr val="FF0000"/>
                </a:solidFill>
                <a:cs typeface="+mj-cs"/>
              </a:rPr>
              <a:t>The building blocks : quarks and leptons</a:t>
            </a:r>
            <a:endParaRPr lang="en-US" sz="2400" dirty="0" smtClean="0">
              <a:solidFill>
                <a:srgbClr val="FF0000"/>
              </a:solidFill>
              <a:cs typeface="+mj-cs"/>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p:txBody>
          <a:bodyPr/>
          <a:lstStyle/>
          <a:p>
            <a:pPr>
              <a:defRPr/>
            </a:pPr>
            <a:r>
              <a:rPr lang="en-GB"/>
              <a:t>© Imperial College London</a:t>
            </a:r>
            <a:endParaRPr lang="en-US"/>
          </a:p>
        </p:txBody>
      </p:sp>
      <p:sp>
        <p:nvSpPr>
          <p:cNvPr id="7" name="Slide Number Placeholder 3"/>
          <p:cNvSpPr>
            <a:spLocks noGrp="1"/>
          </p:cNvSpPr>
          <p:nvPr>
            <p:ph type="sldNum" sz="quarter" idx="11"/>
          </p:nvPr>
        </p:nvSpPr>
        <p:spPr>
          <a:xfrm>
            <a:off x="614892" y="5676900"/>
            <a:ext cx="7379758" cy="635000"/>
          </a:xfrm>
        </p:spPr>
        <p:txBody>
          <a:bodyPr/>
          <a:lstStyle/>
          <a:p>
            <a:pPr>
              <a:defRPr/>
            </a:pPr>
            <a:r>
              <a:rPr lang="en-US" sz="1600" dirty="0" smtClean="0">
                <a:solidFill>
                  <a:srgbClr val="008000"/>
                </a:solidFill>
              </a:rPr>
              <a:t>* Pioneering contributions from Imperial’s Tom Kibble</a:t>
            </a:r>
            <a:endParaRPr lang="en-US" sz="1600" dirty="0">
              <a:solidFill>
                <a:srgbClr val="008000"/>
              </a:solidFill>
            </a:endParaRPr>
          </a:p>
        </p:txBody>
      </p:sp>
      <p:sp>
        <p:nvSpPr>
          <p:cNvPr id="196610" name="Rectangle 2"/>
          <p:cNvSpPr>
            <a:spLocks noGrp="1" noChangeArrowheads="1"/>
          </p:cNvSpPr>
          <p:nvPr>
            <p:ph type="title"/>
          </p:nvPr>
        </p:nvSpPr>
        <p:spPr>
          <a:xfrm>
            <a:off x="307975" y="127000"/>
            <a:ext cx="7772400" cy="751417"/>
          </a:xfrm>
        </p:spPr>
        <p:txBody>
          <a:bodyPr/>
          <a:lstStyle/>
          <a:p>
            <a:pPr>
              <a:defRPr/>
            </a:pPr>
            <a:endParaRPr lang="en-US" dirty="0" smtClean="0">
              <a:cs typeface="+mj-cs"/>
            </a:endParaRPr>
          </a:p>
        </p:txBody>
      </p:sp>
      <p:pic>
        <p:nvPicPr>
          <p:cNvPr id="1966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67" y="938213"/>
            <a:ext cx="6333066" cy="32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96612" name="Rectangle 4"/>
          <p:cNvSpPr>
            <a:spLocks noChangeArrowheads="1"/>
          </p:cNvSpPr>
          <p:nvPr/>
        </p:nvSpPr>
        <p:spPr bwMode="auto">
          <a:xfrm>
            <a:off x="2227263" y="292100"/>
            <a:ext cx="458946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3200" dirty="0">
                <a:solidFill>
                  <a:srgbClr val="FF0000"/>
                </a:solidFill>
                <a:cs typeface="+mn-cs"/>
              </a:rPr>
              <a:t>Four fundamental forces</a:t>
            </a:r>
            <a:endParaRPr lang="en-US" dirty="0">
              <a:solidFill>
                <a:srgbClr val="FF0000"/>
              </a:solidFill>
              <a:cs typeface="+mn-cs"/>
            </a:endParaRPr>
          </a:p>
        </p:txBody>
      </p:sp>
      <p:sp>
        <p:nvSpPr>
          <p:cNvPr id="196615" name="Rectangle 7"/>
          <p:cNvSpPr>
            <a:spLocks noChangeArrowheads="1"/>
          </p:cNvSpPr>
          <p:nvPr/>
        </p:nvSpPr>
        <p:spPr bwMode="auto">
          <a:xfrm>
            <a:off x="559590" y="4779902"/>
            <a:ext cx="8406671"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square">
            <a:spAutoFit/>
          </a:bodyPr>
          <a:lstStyle/>
          <a:p>
            <a:pPr>
              <a:defRPr/>
            </a:pPr>
            <a:r>
              <a:rPr lang="en-US" dirty="0">
                <a:solidFill>
                  <a:srgbClr val="FF0000"/>
                </a:solidFill>
                <a:cs typeface="+mn-cs"/>
              </a:rPr>
              <a:t>Plus the Higgs </a:t>
            </a:r>
            <a:r>
              <a:rPr lang="en-US" dirty="0" smtClean="0">
                <a:solidFill>
                  <a:srgbClr val="FF0000"/>
                </a:solidFill>
                <a:cs typeface="+mn-cs"/>
              </a:rPr>
              <a:t>Boson* </a:t>
            </a:r>
            <a:r>
              <a:rPr lang="en-US" dirty="0">
                <a:solidFill>
                  <a:srgbClr val="FF0000"/>
                </a:solidFill>
                <a:cs typeface="+mn-cs"/>
              </a:rPr>
              <a:t>to give </a:t>
            </a:r>
            <a:r>
              <a:rPr lang="en-US" dirty="0" smtClean="0">
                <a:solidFill>
                  <a:srgbClr val="FF0000"/>
                </a:solidFill>
                <a:cs typeface="+mn-cs"/>
              </a:rPr>
              <a:t>mass to </a:t>
            </a:r>
            <a:r>
              <a:rPr lang="en-US" dirty="0">
                <a:solidFill>
                  <a:srgbClr val="FF0000"/>
                </a:solidFill>
                <a:cs typeface="+mn-cs"/>
              </a:rPr>
              <a:t>the W, Z</a:t>
            </a:r>
            <a:r>
              <a:rPr lang="en-US" dirty="0" smtClean="0">
                <a:solidFill>
                  <a:srgbClr val="FF0000"/>
                </a:solidFill>
                <a:cs typeface="+mn-cs"/>
              </a:rPr>
              <a:t>, </a:t>
            </a:r>
          </a:p>
          <a:p>
            <a:pPr>
              <a:defRPr/>
            </a:pPr>
            <a:r>
              <a:rPr lang="en-US" dirty="0" smtClean="0">
                <a:solidFill>
                  <a:srgbClr val="FF0000"/>
                </a:solidFill>
                <a:cs typeface="+mn-cs"/>
              </a:rPr>
              <a:t>quarks and leptons = </a:t>
            </a:r>
            <a:r>
              <a:rPr lang="en-US" dirty="0" smtClean="0">
                <a:solidFill>
                  <a:srgbClr val="0000FF"/>
                </a:solidFill>
                <a:cs typeface="+mn-cs"/>
              </a:rPr>
              <a:t>`</a:t>
            </a:r>
            <a:r>
              <a:rPr lang="en-US" dirty="0">
                <a:solidFill>
                  <a:srgbClr val="0000FF"/>
                </a:solidFill>
                <a:cs typeface="+mn-cs"/>
              </a:rPr>
              <a:t>`The Standard </a:t>
            </a:r>
            <a:r>
              <a:rPr lang="en-US" dirty="0">
                <a:solidFill>
                  <a:srgbClr val="1C36B8"/>
                </a:solidFill>
                <a:cs typeface="+mn-cs"/>
              </a:rPr>
              <a:t>Model’’</a:t>
            </a:r>
            <a:endParaRPr lang="en-US" dirty="0">
              <a:cs typeface="+mn-cs"/>
            </a:endParaRPr>
          </a:p>
        </p:txBody>
      </p:sp>
      <p:pic>
        <p:nvPicPr>
          <p:cNvPr id="2" name="Picture 1" descr="Unknown-1.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0667" y="4809066"/>
            <a:ext cx="1227666" cy="1524001"/>
          </a:xfrm>
          <a:prstGeom prst="rect">
            <a:avLst/>
          </a:prstGeom>
        </p:spPr>
      </p:pic>
      <p:pic>
        <p:nvPicPr>
          <p:cNvPr id="3" name="Picture 2" descr="Unknown-3.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4200" y="939801"/>
            <a:ext cx="1329267" cy="1769533"/>
          </a:xfrm>
          <a:prstGeom prst="rect">
            <a:avLst/>
          </a:prstGeom>
        </p:spPr>
      </p:pic>
      <p:sp>
        <p:nvSpPr>
          <p:cNvPr id="4" name="TextBox 3"/>
          <p:cNvSpPr txBox="1"/>
          <p:nvPr/>
        </p:nvSpPr>
        <p:spPr>
          <a:xfrm>
            <a:off x="6646333" y="2751667"/>
            <a:ext cx="2142067" cy="1224951"/>
          </a:xfrm>
          <a:prstGeom prst="rect">
            <a:avLst/>
          </a:prstGeom>
          <a:noFill/>
        </p:spPr>
        <p:txBody>
          <a:bodyPr wrap="square" rtlCol="0">
            <a:spAutoFit/>
          </a:bodyPr>
          <a:lstStyle/>
          <a:p>
            <a:r>
              <a:rPr lang="en-US" sz="1600" dirty="0" smtClean="0">
                <a:solidFill>
                  <a:srgbClr val="008000"/>
                </a:solidFill>
              </a:rPr>
              <a:t>Imperial’s</a:t>
            </a:r>
          </a:p>
          <a:p>
            <a:r>
              <a:rPr lang="en-US" sz="1600" dirty="0" err="1" smtClean="0">
                <a:solidFill>
                  <a:srgbClr val="008000"/>
                </a:solidFill>
              </a:rPr>
              <a:t>Abdus</a:t>
            </a:r>
            <a:r>
              <a:rPr lang="en-US" sz="1600" dirty="0" smtClean="0">
                <a:solidFill>
                  <a:srgbClr val="008000"/>
                </a:solidFill>
              </a:rPr>
              <a:t> Salam</a:t>
            </a:r>
          </a:p>
          <a:p>
            <a:r>
              <a:rPr lang="en-US" sz="1600" dirty="0" smtClean="0">
                <a:solidFill>
                  <a:srgbClr val="008000"/>
                </a:solidFill>
              </a:rPr>
              <a:t>‘’Electro-weak’’</a:t>
            </a:r>
          </a:p>
          <a:p>
            <a:r>
              <a:rPr lang="en-US" sz="1600" dirty="0" smtClean="0">
                <a:solidFill>
                  <a:srgbClr val="008000"/>
                </a:solidFill>
              </a:rPr>
              <a:t>1979 Nobel Prize</a:t>
            </a:r>
            <a:endParaRPr lang="en-US" sz="1600" dirty="0">
              <a:solidFill>
                <a:srgbClr val="008000"/>
              </a:solidFill>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1"/>
          <p:cNvSpPr>
            <a:spLocks noGrp="1"/>
          </p:cNvSpPr>
          <p:nvPr>
            <p:ph type="ftr" sz="quarter" idx="10"/>
          </p:nvPr>
        </p:nvSpPr>
        <p:spPr/>
        <p:txBody>
          <a:bodyPr/>
          <a:lstStyle/>
          <a:p>
            <a:pPr>
              <a:defRPr/>
            </a:pPr>
            <a:r>
              <a:rPr lang="en-GB"/>
              <a:t>© Imperial College London</a:t>
            </a:r>
            <a:endParaRPr lang="en-US"/>
          </a:p>
        </p:txBody>
      </p:sp>
      <p:sp>
        <p:nvSpPr>
          <p:cNvPr id="9" name="Slide Number Placeholder 2"/>
          <p:cNvSpPr>
            <a:spLocks noGrp="1"/>
          </p:cNvSpPr>
          <p:nvPr>
            <p:ph type="sldNum" sz="quarter" idx="11"/>
          </p:nvPr>
        </p:nvSpPr>
        <p:spPr/>
        <p:txBody>
          <a:bodyPr/>
          <a:lstStyle/>
          <a:p>
            <a:pPr>
              <a:defRPr/>
            </a:pPr>
            <a:r>
              <a:rPr lang="en-US"/>
              <a:t>Page </a:t>
            </a:r>
            <a:fld id="{C23EC065-491C-B34C-84AF-D79C620E0A89}" type="slidenum">
              <a:rPr lang="en-US"/>
              <a:pPr>
                <a:defRPr/>
              </a:pPr>
              <a:t>7</a:t>
            </a:fld>
            <a:endParaRPr lang="en-US"/>
          </a:p>
        </p:txBody>
      </p:sp>
      <p:sp>
        <p:nvSpPr>
          <p:cNvPr id="191490" name="Rectangle 2"/>
          <p:cNvSpPr>
            <a:spLocks noChangeArrowheads="1"/>
          </p:cNvSpPr>
          <p:nvPr/>
        </p:nvSpPr>
        <p:spPr bwMode="auto">
          <a:xfrm>
            <a:off x="712788" y="16478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pic>
        <p:nvPicPr>
          <p:cNvPr id="245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830" y="1405467"/>
            <a:ext cx="1665287"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2" name="Rectangle 4"/>
          <p:cNvSpPr>
            <a:spLocks noChangeArrowheads="1"/>
          </p:cNvSpPr>
          <p:nvPr/>
        </p:nvSpPr>
        <p:spPr bwMode="auto">
          <a:xfrm>
            <a:off x="753534" y="2870200"/>
            <a:ext cx="2700866"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r>
              <a:rPr lang="en-US" sz="1000" dirty="0">
                <a:solidFill>
                  <a:srgbClr val="0C479D"/>
                </a:solidFill>
                <a:latin typeface="Verdana" charset="0"/>
                <a:cs typeface="+mn-cs"/>
              </a:rPr>
              <a:t>The particle view of nature is a </a:t>
            </a:r>
          </a:p>
          <a:p>
            <a:pPr>
              <a:defRPr/>
            </a:pPr>
            <a:r>
              <a:rPr lang="en-US" sz="1000" dirty="0">
                <a:solidFill>
                  <a:srgbClr val="0C479D"/>
                </a:solidFill>
                <a:latin typeface="Verdana" charset="0"/>
                <a:cs typeface="+mn-cs"/>
              </a:rPr>
              <a:t>description that works exceedingly </a:t>
            </a:r>
          </a:p>
          <a:p>
            <a:pPr>
              <a:defRPr/>
            </a:pPr>
            <a:r>
              <a:rPr lang="en-US" sz="1000" dirty="0">
                <a:solidFill>
                  <a:srgbClr val="0C479D"/>
                </a:solidFill>
                <a:latin typeface="Verdana" charset="0"/>
                <a:cs typeface="+mn-cs"/>
              </a:rPr>
              <a:t>well to describe three of the four </a:t>
            </a:r>
          </a:p>
          <a:p>
            <a:pPr>
              <a:defRPr/>
            </a:pPr>
            <a:r>
              <a:rPr lang="en-US" sz="1000" dirty="0">
                <a:solidFill>
                  <a:srgbClr val="0C479D"/>
                </a:solidFill>
                <a:latin typeface="Verdana" charset="0"/>
                <a:cs typeface="+mn-cs"/>
              </a:rPr>
              <a:t>observed forces of nature</a:t>
            </a:r>
            <a:endParaRPr lang="en-US" sz="1000" dirty="0">
              <a:solidFill>
                <a:srgbClr val="FFFFFF"/>
              </a:solidFill>
              <a:latin typeface="Verdana" charset="0"/>
              <a:cs typeface="+mn-cs"/>
            </a:endParaRPr>
          </a:p>
        </p:txBody>
      </p:sp>
      <p:sp>
        <p:nvSpPr>
          <p:cNvPr id="191493" name="Rectangle 5"/>
          <p:cNvSpPr>
            <a:spLocks noChangeArrowheads="1"/>
          </p:cNvSpPr>
          <p:nvPr/>
        </p:nvSpPr>
        <p:spPr bwMode="auto">
          <a:xfrm>
            <a:off x="5588000" y="3081867"/>
            <a:ext cx="2904067"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r>
              <a:rPr lang="en-US" sz="1000" dirty="0">
                <a:solidFill>
                  <a:srgbClr val="0C479D"/>
                </a:solidFill>
                <a:latin typeface="Verdana" charset="0"/>
                <a:cs typeface="+mn-cs"/>
              </a:rPr>
              <a:t>The geometric view of nature </a:t>
            </a:r>
          </a:p>
          <a:p>
            <a:pPr>
              <a:defRPr/>
            </a:pPr>
            <a:r>
              <a:rPr lang="en-US" sz="1000" dirty="0" smtClean="0">
                <a:solidFill>
                  <a:srgbClr val="0C479D"/>
                </a:solidFill>
                <a:latin typeface="Verdana" charset="0"/>
                <a:cs typeface="+mn-cs"/>
              </a:rPr>
              <a:t>works </a:t>
            </a:r>
            <a:r>
              <a:rPr lang="en-US" sz="1000" dirty="0">
                <a:solidFill>
                  <a:srgbClr val="0C479D"/>
                </a:solidFill>
                <a:latin typeface="Verdana" charset="0"/>
                <a:cs typeface="+mn-cs"/>
              </a:rPr>
              <a:t>very well for describing </a:t>
            </a:r>
          </a:p>
          <a:p>
            <a:pPr>
              <a:defRPr/>
            </a:pPr>
            <a:r>
              <a:rPr lang="en-US" sz="1000" dirty="0">
                <a:solidFill>
                  <a:srgbClr val="0C479D"/>
                </a:solidFill>
                <a:latin typeface="Verdana" charset="0"/>
                <a:cs typeface="+mn-cs"/>
              </a:rPr>
              <a:t>gravity at astronomical distance scales</a:t>
            </a:r>
            <a:endParaRPr lang="en-US" sz="1000" dirty="0">
              <a:solidFill>
                <a:srgbClr val="FFFFFF"/>
              </a:solidFill>
              <a:latin typeface="Verdana" charset="0"/>
              <a:cs typeface="+mn-cs"/>
            </a:endParaRPr>
          </a:p>
        </p:txBody>
      </p:sp>
      <p:pic>
        <p:nvPicPr>
          <p:cNvPr id="2458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V="1">
            <a:off x="6131454" y="1440392"/>
            <a:ext cx="1893887" cy="1328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5" name="Rectangle 7"/>
          <p:cNvSpPr>
            <a:spLocks noChangeArrowheads="1"/>
          </p:cNvSpPr>
          <p:nvPr/>
        </p:nvSpPr>
        <p:spPr bwMode="auto">
          <a:xfrm>
            <a:off x="1914525" y="617538"/>
            <a:ext cx="44989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3200" dirty="0">
                <a:solidFill>
                  <a:srgbClr val="FF0000"/>
                </a:solidFill>
                <a:cs typeface="+mn-cs"/>
              </a:rPr>
              <a:t>What exactly is a force?</a:t>
            </a:r>
            <a:endParaRPr lang="en-US" dirty="0">
              <a:solidFill>
                <a:srgbClr val="FF0000"/>
              </a:solidFill>
              <a:cs typeface="+mn-cs"/>
            </a:endParaRPr>
          </a:p>
        </p:txBody>
      </p:sp>
      <p:pic>
        <p:nvPicPr>
          <p:cNvPr id="2" name="Picture 1" descr="th.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7534" y="3869820"/>
            <a:ext cx="1388533" cy="1431789"/>
          </a:xfrm>
          <a:prstGeom prst="rect">
            <a:avLst/>
          </a:prstGeom>
        </p:spPr>
      </p:pic>
      <p:pic>
        <p:nvPicPr>
          <p:cNvPr id="11"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85467" y="3820055"/>
            <a:ext cx="1278466"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863600" y="5613400"/>
            <a:ext cx="2128337" cy="461665"/>
          </a:xfrm>
          <a:prstGeom prst="rect">
            <a:avLst/>
          </a:prstGeom>
          <a:noFill/>
        </p:spPr>
        <p:txBody>
          <a:bodyPr wrap="square" rtlCol="0">
            <a:spAutoFit/>
          </a:bodyPr>
          <a:lstStyle/>
          <a:p>
            <a:r>
              <a:rPr lang="en-US" dirty="0" smtClean="0"/>
              <a:t>C. N. YANG</a:t>
            </a:r>
            <a:endParaRPr lang="en-US" dirty="0"/>
          </a:p>
        </p:txBody>
      </p:sp>
      <p:sp>
        <p:nvSpPr>
          <p:cNvPr id="4" name="TextBox 3"/>
          <p:cNvSpPr txBox="1"/>
          <p:nvPr/>
        </p:nvSpPr>
        <p:spPr>
          <a:xfrm>
            <a:off x="6062133" y="5604933"/>
            <a:ext cx="2506134" cy="461665"/>
          </a:xfrm>
          <a:prstGeom prst="rect">
            <a:avLst/>
          </a:prstGeom>
          <a:noFill/>
        </p:spPr>
        <p:txBody>
          <a:bodyPr wrap="square" rtlCol="0">
            <a:spAutoFit/>
          </a:bodyPr>
          <a:lstStyle/>
          <a:p>
            <a:r>
              <a:rPr lang="en-US" dirty="0" smtClean="0"/>
              <a:t>A. EINSTEIN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Imperial College London</a:t>
            </a:r>
            <a:endParaRPr lang="en-US"/>
          </a:p>
        </p:txBody>
      </p:sp>
      <p:sp>
        <p:nvSpPr>
          <p:cNvPr id="5" name="Slide Number Placeholder 3"/>
          <p:cNvSpPr>
            <a:spLocks noGrp="1"/>
          </p:cNvSpPr>
          <p:nvPr>
            <p:ph type="sldNum" sz="quarter" idx="11"/>
          </p:nvPr>
        </p:nvSpPr>
        <p:spPr/>
        <p:txBody>
          <a:bodyPr/>
          <a:lstStyle/>
          <a:p>
            <a:pPr>
              <a:defRPr/>
            </a:pPr>
            <a:r>
              <a:rPr lang="en-US"/>
              <a:t>Page </a:t>
            </a:r>
            <a:fld id="{0424193A-72EC-374F-AAA3-BDE192CC4860}" type="slidenum">
              <a:rPr lang="en-US"/>
              <a:pPr>
                <a:defRPr/>
              </a:pPr>
              <a:t>8</a:t>
            </a:fld>
            <a:endParaRPr lang="en-US"/>
          </a:p>
        </p:txBody>
      </p:sp>
      <p:sp>
        <p:nvSpPr>
          <p:cNvPr id="253954" name="Rectangle 2"/>
          <p:cNvSpPr>
            <a:spLocks noGrp="1" noChangeArrowheads="1"/>
          </p:cNvSpPr>
          <p:nvPr>
            <p:ph type="title"/>
          </p:nvPr>
        </p:nvSpPr>
        <p:spPr>
          <a:xfrm>
            <a:off x="300038" y="661988"/>
            <a:ext cx="7772400" cy="1143000"/>
          </a:xfrm>
        </p:spPr>
        <p:txBody>
          <a:bodyPr/>
          <a:lstStyle/>
          <a:p>
            <a:pPr>
              <a:defRPr/>
            </a:pPr>
            <a:r>
              <a:rPr lang="en-US" sz="3200" dirty="0" smtClean="0">
                <a:solidFill>
                  <a:srgbClr val="FF0000"/>
                </a:solidFill>
                <a:cs typeface="+mj-cs"/>
              </a:rPr>
              <a:t>All-embracing theory?</a:t>
            </a:r>
            <a:endParaRPr lang="en-US" dirty="0" smtClean="0">
              <a:solidFill>
                <a:srgbClr val="FF0000"/>
              </a:solidFill>
              <a:cs typeface="+mj-cs"/>
            </a:endParaRPr>
          </a:p>
        </p:txBody>
      </p:sp>
      <p:sp>
        <p:nvSpPr>
          <p:cNvPr id="253955" name="Rectangle 3"/>
          <p:cNvSpPr>
            <a:spLocks noChangeArrowheads="1"/>
          </p:cNvSpPr>
          <p:nvPr/>
        </p:nvSpPr>
        <p:spPr bwMode="auto">
          <a:xfrm>
            <a:off x="636588" y="2097088"/>
            <a:ext cx="6232525"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457200" indent="-457200">
              <a:defRPr/>
            </a:pPr>
            <a:r>
              <a:rPr lang="en-US">
                <a:solidFill>
                  <a:srgbClr val="1C36B8"/>
                </a:solidFill>
                <a:cs typeface="+mn-cs"/>
              </a:rPr>
              <a:t>If current ideas are correct, will require three </a:t>
            </a:r>
          </a:p>
          <a:p>
            <a:pPr marL="457200" indent="-457200">
              <a:defRPr/>
            </a:pPr>
            <a:r>
              <a:rPr lang="en-US">
                <a:solidFill>
                  <a:srgbClr val="1C36B8"/>
                </a:solidFill>
                <a:cs typeface="+mn-cs"/>
              </a:rPr>
              <a:t>radical ingredients:</a:t>
            </a:r>
          </a:p>
          <a:p>
            <a:pPr marL="457200" indent="-457200">
              <a:defRPr/>
            </a:pPr>
            <a:endParaRPr lang="en-US">
              <a:solidFill>
                <a:srgbClr val="1C36B8"/>
              </a:solidFill>
              <a:cs typeface="+mn-cs"/>
            </a:endParaRPr>
          </a:p>
          <a:p>
            <a:pPr marL="457200" indent="-457200">
              <a:buFont typeface="Times" charset="0"/>
              <a:buAutoNum type="arabicParenR"/>
              <a:defRPr/>
            </a:pPr>
            <a:r>
              <a:rPr lang="en-US">
                <a:solidFill>
                  <a:srgbClr val="1C36B8"/>
                </a:solidFill>
                <a:cs typeface="+mn-cs"/>
              </a:rPr>
              <a:t>Extra dimensions</a:t>
            </a:r>
          </a:p>
          <a:p>
            <a:pPr marL="457200" indent="-457200">
              <a:buFont typeface="Times" charset="0"/>
              <a:buAutoNum type="arabicParenR"/>
              <a:defRPr/>
            </a:pPr>
            <a:r>
              <a:rPr lang="en-US">
                <a:solidFill>
                  <a:srgbClr val="1C36B8"/>
                </a:solidFill>
                <a:cs typeface="+mn-cs"/>
              </a:rPr>
              <a:t>Supersymmetry</a:t>
            </a:r>
          </a:p>
          <a:p>
            <a:pPr marL="457200" indent="-457200">
              <a:buFont typeface="Times" charset="0"/>
              <a:buAutoNum type="arabicParenR"/>
              <a:defRPr/>
            </a:pPr>
            <a:r>
              <a:rPr lang="en-US">
                <a:solidFill>
                  <a:srgbClr val="1C36B8"/>
                </a:solidFill>
                <a:cs typeface="+mn-cs"/>
              </a:rPr>
              <a:t>Extended objects (strings, branes..)</a:t>
            </a:r>
          </a:p>
          <a:p>
            <a:pPr marL="457200" indent="-457200">
              <a:defRPr/>
            </a:pP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1"/>
          </p:nvPr>
        </p:nvSpPr>
        <p:spPr/>
        <p:txBody>
          <a:bodyPr/>
          <a:lstStyle/>
          <a:p>
            <a:pPr>
              <a:defRPr/>
            </a:pPr>
            <a:r>
              <a:rPr lang="en-US">
                <a:solidFill>
                  <a:srgbClr val="FF0000"/>
                </a:solidFill>
              </a:rPr>
              <a:t>Page </a:t>
            </a:r>
            <a:fld id="{B24056A5-F9F3-1C46-AD0C-A8CDE8FE9DD0}" type="slidenum">
              <a:rPr lang="en-US">
                <a:solidFill>
                  <a:srgbClr val="FF0000"/>
                </a:solidFill>
              </a:rPr>
              <a:pPr>
                <a:defRPr/>
              </a:pPr>
              <a:t>9</a:t>
            </a:fld>
            <a:endParaRPr lang="en-US">
              <a:solidFill>
                <a:srgbClr val="FF0000"/>
              </a:solidFill>
            </a:endParaRPr>
          </a:p>
        </p:txBody>
      </p:sp>
      <p:sp>
        <p:nvSpPr>
          <p:cNvPr id="205826" name="Rectangle 2"/>
          <p:cNvSpPr>
            <a:spLocks noGrp="1" noChangeArrowheads="1"/>
          </p:cNvSpPr>
          <p:nvPr>
            <p:ph type="title"/>
          </p:nvPr>
        </p:nvSpPr>
        <p:spPr/>
        <p:txBody>
          <a:bodyPr/>
          <a:lstStyle/>
          <a:p>
            <a:pPr>
              <a:defRPr/>
            </a:pPr>
            <a:r>
              <a:rPr lang="en-US" dirty="0" smtClean="0">
                <a:solidFill>
                  <a:srgbClr val="FF0000"/>
                </a:solidFill>
                <a:cs typeface="+mj-cs"/>
              </a:rPr>
              <a:t>Fifth dimension</a:t>
            </a:r>
          </a:p>
        </p:txBody>
      </p:sp>
      <p:sp>
        <p:nvSpPr>
          <p:cNvPr id="205827" name="Rectangle 3"/>
          <p:cNvSpPr>
            <a:spLocks noGrp="1" noChangeArrowheads="1"/>
          </p:cNvSpPr>
          <p:nvPr>
            <p:ph type="body" idx="1"/>
          </p:nvPr>
        </p:nvSpPr>
        <p:spPr>
          <a:xfrm>
            <a:off x="280988" y="1665288"/>
            <a:ext cx="7772400" cy="3487737"/>
          </a:xfrm>
        </p:spPr>
        <p:txBody>
          <a:bodyPr/>
          <a:lstStyle/>
          <a:p>
            <a:pPr>
              <a:defRPr/>
            </a:pPr>
            <a:r>
              <a:rPr lang="en-US" sz="2000" smtClean="0">
                <a:solidFill>
                  <a:srgbClr val="FF0000"/>
                </a:solidFill>
                <a:cs typeface="+mn-cs"/>
              </a:rPr>
              <a:t>Kaluza and Klein imagined a small circle at each point of 4D spacetime</a:t>
            </a:r>
            <a:endParaRPr lang="en-US" smtClean="0">
              <a:solidFill>
                <a:srgbClr val="FF0000"/>
              </a:solidFill>
              <a:cs typeface="+mn-cs"/>
            </a:endParaRPr>
          </a:p>
        </p:txBody>
      </p:sp>
      <p:pic>
        <p:nvPicPr>
          <p:cNvPr id="28676" name="Picture 9" descr="dimensions_peti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338" y="2401888"/>
            <a:ext cx="35941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10" descr="images-2 14-05-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2638" y="2419350"/>
            <a:ext cx="3214687"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3500" y="452438"/>
            <a:ext cx="868363"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3975" y="455613"/>
            <a:ext cx="8001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40" name="Rectangle 16"/>
          <p:cNvSpPr>
            <a:spLocks noChangeArrowheads="1"/>
          </p:cNvSpPr>
          <p:nvPr/>
        </p:nvSpPr>
        <p:spPr bwMode="auto">
          <a:xfrm>
            <a:off x="735013" y="5341938"/>
            <a:ext cx="7391400"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rgbClr val="FF0000"/>
                </a:solidFill>
                <a:cs typeface="+mn-cs"/>
              </a:rPr>
              <a:t>D=4 perspective:</a:t>
            </a:r>
          </a:p>
          <a:p>
            <a:pPr>
              <a:defRPr/>
            </a:pPr>
            <a:r>
              <a:rPr lang="en-US">
                <a:solidFill>
                  <a:srgbClr val="FF0000"/>
                </a:solidFill>
                <a:cs typeface="+mn-cs"/>
              </a:rPr>
              <a:t>Einstein’s gravity PLUS Maxwell’s electromagnetism!</a:t>
            </a:r>
          </a:p>
        </p:txBody>
      </p:sp>
      <p:sp>
        <p:nvSpPr>
          <p:cNvPr id="205843" name="Rectangle 19"/>
          <p:cNvSpPr>
            <a:spLocks noChangeArrowheads="1"/>
          </p:cNvSpPr>
          <p:nvPr/>
        </p:nvSpPr>
        <p:spPr bwMode="auto">
          <a:xfrm>
            <a:off x="8789988" y="5567363"/>
            <a:ext cx="303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a:solidFill>
                  <a:srgbClr val="FF0000"/>
                </a:solidFill>
                <a:cs typeface="+mn-cs"/>
              </a:rPr>
              <a:t>*</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Imperial College London</a:t>
            </a:r>
            <a:endParaRPr lang="en-US"/>
          </a:p>
        </p:txBody>
      </p:sp>
      <p:sp>
        <p:nvSpPr>
          <p:cNvPr id="5" name="Slide Number Placeholder 3"/>
          <p:cNvSpPr>
            <a:spLocks noGrp="1"/>
          </p:cNvSpPr>
          <p:nvPr>
            <p:ph type="sldNum" sz="quarter" idx="11"/>
          </p:nvPr>
        </p:nvSpPr>
        <p:spPr/>
        <p:txBody>
          <a:bodyPr/>
          <a:lstStyle/>
          <a:p>
            <a:pPr>
              <a:defRPr/>
            </a:pPr>
            <a:r>
              <a:rPr lang="en-US"/>
              <a:t>Page </a:t>
            </a:r>
            <a:fld id="{CD33A4AE-8749-EB42-B6FC-E99EE03C2626}" type="slidenum">
              <a:rPr lang="en-US"/>
              <a:pPr>
                <a:defRPr/>
              </a:pPr>
              <a:t>10</a:t>
            </a:fld>
            <a:endParaRPr lang="en-US"/>
          </a:p>
        </p:txBody>
      </p:sp>
      <p:sp>
        <p:nvSpPr>
          <p:cNvPr id="254978" name="Rectangle 2"/>
          <p:cNvSpPr>
            <a:spLocks noGrp="1" noChangeArrowheads="1"/>
          </p:cNvSpPr>
          <p:nvPr>
            <p:ph type="title"/>
          </p:nvPr>
        </p:nvSpPr>
        <p:spPr/>
        <p:txBody>
          <a:bodyPr/>
          <a:lstStyle/>
          <a:p>
            <a:pPr>
              <a:defRPr/>
            </a:pPr>
            <a:r>
              <a:rPr lang="en-US" dirty="0" err="1" smtClean="0">
                <a:solidFill>
                  <a:srgbClr val="FF0000"/>
                </a:solidFill>
                <a:cs typeface="+mj-cs"/>
              </a:rPr>
              <a:t>Supersymmetry</a:t>
            </a:r>
            <a:endParaRPr lang="en-US" dirty="0" smtClean="0">
              <a:solidFill>
                <a:srgbClr val="FF0000"/>
              </a:solidFill>
              <a:cs typeface="+mj-cs"/>
            </a:endParaRPr>
          </a:p>
        </p:txBody>
      </p:sp>
      <p:sp>
        <p:nvSpPr>
          <p:cNvPr id="254979" name="Rectangle 3"/>
          <p:cNvSpPr>
            <a:spLocks noChangeArrowheads="1"/>
          </p:cNvSpPr>
          <p:nvPr/>
        </p:nvSpPr>
        <p:spPr bwMode="auto">
          <a:xfrm>
            <a:off x="466725" y="1639888"/>
            <a:ext cx="7891463" cy="352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457200" indent="-457200">
              <a:buFont typeface="Times" charset="0"/>
              <a:buAutoNum type="arabicParenR"/>
              <a:defRPr/>
            </a:pPr>
            <a:r>
              <a:rPr lang="en-US">
                <a:solidFill>
                  <a:srgbClr val="0C479D"/>
                </a:solidFill>
                <a:cs typeface="+mn-cs"/>
              </a:rPr>
              <a:t>Unifies bosons (force-carrying particles) with fermions</a:t>
            </a:r>
          </a:p>
          <a:p>
            <a:pPr marL="457200" indent="-457200">
              <a:buFont typeface="Times" charset="0"/>
              <a:buNone/>
              <a:defRPr/>
            </a:pPr>
            <a:r>
              <a:rPr lang="en-US">
                <a:solidFill>
                  <a:srgbClr val="0C479D"/>
                </a:solidFill>
                <a:cs typeface="+mn-cs"/>
              </a:rPr>
              <a:t>(building block particles)</a:t>
            </a:r>
          </a:p>
          <a:p>
            <a:pPr marL="457200" indent="-457200">
              <a:buFont typeface="Times" charset="0"/>
              <a:buNone/>
              <a:defRPr/>
            </a:pPr>
            <a:endParaRPr lang="en-US">
              <a:solidFill>
                <a:srgbClr val="0C479D"/>
              </a:solidFill>
              <a:cs typeface="+mn-cs"/>
            </a:endParaRPr>
          </a:p>
          <a:p>
            <a:pPr marL="457200" indent="-457200">
              <a:buFont typeface="Times" charset="0"/>
              <a:buNone/>
              <a:defRPr/>
            </a:pPr>
            <a:r>
              <a:rPr lang="en-US">
                <a:solidFill>
                  <a:srgbClr val="0C479D"/>
                </a:solidFill>
                <a:cs typeface="+mn-cs"/>
              </a:rPr>
              <a:t>2) Implies gravity!</a:t>
            </a:r>
          </a:p>
          <a:p>
            <a:pPr marL="457200" indent="-457200">
              <a:buFont typeface="Times" charset="0"/>
              <a:buNone/>
              <a:defRPr/>
            </a:pPr>
            <a:endParaRPr lang="en-US">
              <a:solidFill>
                <a:srgbClr val="0C479D"/>
              </a:solidFill>
              <a:cs typeface="+mn-cs"/>
            </a:endParaRPr>
          </a:p>
          <a:p>
            <a:pPr marL="457200" indent="-457200">
              <a:buFont typeface="Times" charset="0"/>
              <a:buNone/>
              <a:defRPr/>
            </a:pPr>
            <a:r>
              <a:rPr lang="en-US">
                <a:solidFill>
                  <a:srgbClr val="0C479D"/>
                </a:solidFill>
                <a:cs typeface="+mn-cs"/>
              </a:rPr>
              <a:t>3) Places an upper limit on the dimension of spacetime:</a:t>
            </a:r>
          </a:p>
          <a:p>
            <a:pPr marL="457200" indent="-457200">
              <a:buFont typeface="Times" charset="0"/>
              <a:buNone/>
              <a:defRPr/>
            </a:pPr>
            <a:endParaRPr lang="en-US">
              <a:solidFill>
                <a:srgbClr val="0C479D"/>
              </a:solidFill>
              <a:cs typeface="+mn-cs"/>
            </a:endParaRPr>
          </a:p>
          <a:p>
            <a:pPr marL="457200" indent="-457200">
              <a:buFont typeface="Times" charset="0"/>
              <a:buNone/>
              <a:defRPr/>
            </a:pPr>
            <a:r>
              <a:rPr lang="en-US">
                <a:solidFill>
                  <a:srgbClr val="0C479D"/>
                </a:solidFill>
                <a:cs typeface="+mn-cs"/>
              </a:rPr>
              <a:t>                                       </a:t>
            </a:r>
            <a:r>
              <a:rPr lang="en-US">
                <a:solidFill>
                  <a:srgbClr val="CC397F"/>
                </a:solidFill>
                <a:cs typeface="+mn-cs"/>
              </a:rPr>
              <a:t>D=11</a:t>
            </a:r>
            <a:endParaRPr lang="en-US">
              <a:solidFill>
                <a:schemeClr val="accent1"/>
              </a:solidFill>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Imperial College London</a:t>
            </a:r>
            <a:endParaRPr lang="en-US"/>
          </a:p>
        </p:txBody>
      </p:sp>
      <p:sp>
        <p:nvSpPr>
          <p:cNvPr id="5" name="Slide Number Placeholder 3"/>
          <p:cNvSpPr>
            <a:spLocks noGrp="1"/>
          </p:cNvSpPr>
          <p:nvPr>
            <p:ph type="sldNum" sz="quarter" idx="11"/>
          </p:nvPr>
        </p:nvSpPr>
        <p:spPr/>
        <p:txBody>
          <a:bodyPr/>
          <a:lstStyle/>
          <a:p>
            <a:pPr>
              <a:defRPr/>
            </a:pPr>
            <a:r>
              <a:rPr lang="en-US"/>
              <a:t>Page </a:t>
            </a:r>
            <a:fld id="{1221773B-F865-5B48-BFD4-58E3BBD22B89}" type="slidenum">
              <a:rPr lang="en-US"/>
              <a:pPr>
                <a:defRPr/>
              </a:pPr>
              <a:t>11</a:t>
            </a:fld>
            <a:endParaRPr lang="en-US"/>
          </a:p>
        </p:txBody>
      </p:sp>
      <p:sp>
        <p:nvSpPr>
          <p:cNvPr id="256002" name="Rectangle 2"/>
          <p:cNvSpPr>
            <a:spLocks noGrp="1" noChangeArrowheads="1"/>
          </p:cNvSpPr>
          <p:nvPr>
            <p:ph type="title"/>
          </p:nvPr>
        </p:nvSpPr>
        <p:spPr>
          <a:xfrm>
            <a:off x="320675" y="150813"/>
            <a:ext cx="7772400" cy="1600200"/>
          </a:xfrm>
        </p:spPr>
        <p:txBody>
          <a:bodyPr/>
          <a:lstStyle/>
          <a:p>
            <a:pPr>
              <a:defRPr/>
            </a:pPr>
            <a:r>
              <a:rPr lang="en-US" dirty="0" smtClean="0">
                <a:cs typeface="+mj-cs"/>
              </a:rPr>
              <a:t>Early 1980s:  D=11 </a:t>
            </a:r>
            <a:r>
              <a:rPr lang="en-US" dirty="0" err="1" smtClean="0">
                <a:cs typeface="+mj-cs"/>
              </a:rPr>
              <a:t>supergravity</a:t>
            </a:r>
            <a:r>
              <a:rPr lang="en-US" dirty="0" smtClean="0">
                <a:cs typeface="+mj-cs"/>
              </a:rPr>
              <a:t>:</a:t>
            </a:r>
          </a:p>
        </p:txBody>
      </p:sp>
      <p:sp>
        <p:nvSpPr>
          <p:cNvPr id="256003" name="Rectangle 3"/>
          <p:cNvSpPr>
            <a:spLocks noChangeArrowheads="1"/>
          </p:cNvSpPr>
          <p:nvPr/>
        </p:nvSpPr>
        <p:spPr bwMode="auto">
          <a:xfrm>
            <a:off x="407988" y="1403350"/>
            <a:ext cx="8323262"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dirty="0">
                <a:solidFill>
                  <a:srgbClr val="FF0000"/>
                </a:solidFill>
                <a:cs typeface="+mn-cs"/>
              </a:rPr>
              <a:t>Admits solutions in which seven dimensions are curled </a:t>
            </a:r>
          </a:p>
          <a:p>
            <a:pPr>
              <a:defRPr/>
            </a:pPr>
            <a:r>
              <a:rPr lang="en-US" dirty="0">
                <a:solidFill>
                  <a:srgbClr val="FF0000"/>
                </a:solidFill>
                <a:cs typeface="+mn-cs"/>
              </a:rPr>
              <a:t>up a la </a:t>
            </a:r>
            <a:r>
              <a:rPr lang="en-US" dirty="0" err="1">
                <a:solidFill>
                  <a:srgbClr val="FF0000"/>
                </a:solidFill>
                <a:cs typeface="+mn-cs"/>
              </a:rPr>
              <a:t>Kaluza</a:t>
            </a:r>
            <a:r>
              <a:rPr lang="en-US" dirty="0">
                <a:solidFill>
                  <a:srgbClr val="FF0000"/>
                </a:solidFill>
                <a:cs typeface="+mn-cs"/>
              </a:rPr>
              <a:t>-Klein. </a:t>
            </a:r>
          </a:p>
          <a:p>
            <a:pPr>
              <a:defRPr/>
            </a:pPr>
            <a:endParaRPr lang="en-US" dirty="0">
              <a:solidFill>
                <a:srgbClr val="FF0000"/>
              </a:solidFill>
              <a:cs typeface="+mn-cs"/>
            </a:endParaRPr>
          </a:p>
          <a:p>
            <a:pPr>
              <a:defRPr/>
            </a:pPr>
            <a:r>
              <a:rPr lang="en-US" dirty="0">
                <a:solidFill>
                  <a:srgbClr val="FF0000"/>
                </a:solidFill>
                <a:cs typeface="+mn-cs"/>
              </a:rPr>
              <a:t>Different geometries yield different theories in 4D.</a:t>
            </a:r>
          </a:p>
          <a:p>
            <a:pPr>
              <a:defRPr/>
            </a:pPr>
            <a:endParaRPr lang="en-US" dirty="0">
              <a:solidFill>
                <a:srgbClr val="FF0000"/>
              </a:solidFill>
              <a:cs typeface="+mn-cs"/>
            </a:endParaRPr>
          </a:p>
          <a:p>
            <a:pPr>
              <a:defRPr/>
            </a:pPr>
            <a:r>
              <a:rPr lang="en-US" dirty="0">
                <a:solidFill>
                  <a:srgbClr val="FF0000"/>
                </a:solidFill>
                <a:cs typeface="+mn-cs"/>
              </a:rPr>
              <a:t>Some choices gave the right bosons (</a:t>
            </a:r>
            <a:r>
              <a:rPr lang="en-US" dirty="0" err="1">
                <a:solidFill>
                  <a:srgbClr val="FF0000"/>
                </a:solidFill>
                <a:cs typeface="+mn-cs"/>
              </a:rPr>
              <a:t>graviton,photon</a:t>
            </a:r>
            <a:r>
              <a:rPr lang="en-US" dirty="0">
                <a:solidFill>
                  <a:srgbClr val="FF0000"/>
                </a:solidFill>
                <a:cs typeface="+mn-cs"/>
              </a:rPr>
              <a:t>, </a:t>
            </a:r>
          </a:p>
          <a:p>
            <a:pPr>
              <a:defRPr/>
            </a:pPr>
            <a:r>
              <a:rPr lang="en-US" dirty="0">
                <a:solidFill>
                  <a:srgbClr val="FF0000"/>
                </a:solidFill>
                <a:cs typeface="+mn-cs"/>
              </a:rPr>
              <a:t>gluons, W, Z, Higgs) but none gave the right fermions </a:t>
            </a:r>
          </a:p>
          <a:p>
            <a:pPr>
              <a:defRPr/>
            </a:pPr>
            <a:r>
              <a:rPr lang="en-US" dirty="0">
                <a:solidFill>
                  <a:srgbClr val="FF0000"/>
                </a:solidFill>
                <a:cs typeface="+mn-cs"/>
              </a:rPr>
              <a:t>(no left-right asymmetry).</a:t>
            </a:r>
          </a:p>
          <a:p>
            <a:pPr>
              <a:defRPr/>
            </a:pPr>
            <a:endParaRPr lang="en-US" dirty="0">
              <a:solidFill>
                <a:srgbClr val="FF0000"/>
              </a:solidFill>
              <a:cs typeface="+mn-cs"/>
            </a:endParaRPr>
          </a:p>
          <a:p>
            <a:pPr>
              <a:defRPr/>
            </a:pPr>
            <a:r>
              <a:rPr lang="en-US" dirty="0">
                <a:solidFill>
                  <a:srgbClr val="FF0000"/>
                </a:solidFill>
                <a:cs typeface="+mn-cs"/>
              </a:rPr>
              <a:t>Moreover, gave infinite probabilities for quantum processes.</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pPr>
              <a:defRPr/>
            </a:pPr>
            <a:r>
              <a:rPr lang="en-GB"/>
              <a:t>© Imperial College London</a:t>
            </a:r>
            <a:endParaRPr lang="en-US"/>
          </a:p>
        </p:txBody>
      </p:sp>
      <p:sp>
        <p:nvSpPr>
          <p:cNvPr id="9" name="Slide Number Placeholder 4"/>
          <p:cNvSpPr>
            <a:spLocks noGrp="1"/>
          </p:cNvSpPr>
          <p:nvPr>
            <p:ph type="sldNum" sz="quarter" idx="11"/>
          </p:nvPr>
        </p:nvSpPr>
        <p:spPr/>
        <p:txBody>
          <a:bodyPr/>
          <a:lstStyle/>
          <a:p>
            <a:pPr>
              <a:defRPr/>
            </a:pPr>
            <a:r>
              <a:rPr lang="en-US"/>
              <a:t>Page </a:t>
            </a:r>
            <a:fld id="{48E1BEC2-8BCE-7048-90AC-5F21BF29EBD0}" type="slidenum">
              <a:rPr lang="en-US"/>
              <a:pPr>
                <a:defRPr/>
              </a:pPr>
              <a:t>12</a:t>
            </a:fld>
            <a:endParaRPr lang="en-US"/>
          </a:p>
        </p:txBody>
      </p:sp>
      <p:sp>
        <p:nvSpPr>
          <p:cNvPr id="200706" name="Rectangle 2"/>
          <p:cNvSpPr>
            <a:spLocks noGrp="1" noChangeArrowheads="1"/>
          </p:cNvSpPr>
          <p:nvPr>
            <p:ph type="title"/>
          </p:nvPr>
        </p:nvSpPr>
        <p:spPr/>
        <p:txBody>
          <a:bodyPr/>
          <a:lstStyle/>
          <a:p>
            <a:pPr>
              <a:defRPr/>
            </a:pPr>
            <a:r>
              <a:rPr lang="en-US" dirty="0" smtClean="0">
                <a:solidFill>
                  <a:srgbClr val="FF0000"/>
                </a:solidFill>
                <a:cs typeface="+mj-cs"/>
              </a:rPr>
              <a:t>Particles versus strings</a:t>
            </a:r>
          </a:p>
        </p:txBody>
      </p:sp>
      <p:sp>
        <p:nvSpPr>
          <p:cNvPr id="200707" name="Rectangle 3"/>
          <p:cNvSpPr>
            <a:spLocks noGrp="1" noChangeArrowheads="1"/>
          </p:cNvSpPr>
          <p:nvPr>
            <p:ph type="body" idx="1"/>
          </p:nvPr>
        </p:nvSpPr>
        <p:spPr>
          <a:xfrm>
            <a:off x="288925" y="1452563"/>
            <a:ext cx="7772400" cy="4114800"/>
          </a:xfrm>
        </p:spPr>
        <p:txBody>
          <a:bodyPr/>
          <a:lstStyle/>
          <a:p>
            <a:pPr>
              <a:buFontTx/>
              <a:buNone/>
              <a:defRPr/>
            </a:pPr>
            <a:r>
              <a:rPr lang="en-US" sz="1000" smtClean="0">
                <a:solidFill>
                  <a:srgbClr val="0C479D"/>
                </a:solidFill>
                <a:latin typeface="Verdana" charset="0"/>
                <a:cs typeface="+mn-cs"/>
              </a:rPr>
              <a:t>Particle physics interactions can occur </a:t>
            </a:r>
          </a:p>
          <a:p>
            <a:pPr>
              <a:buFontTx/>
              <a:buNone/>
              <a:defRPr/>
            </a:pPr>
            <a:r>
              <a:rPr lang="en-US" sz="1000" smtClean="0">
                <a:solidFill>
                  <a:srgbClr val="0C479D"/>
                </a:solidFill>
                <a:latin typeface="Verdana" charset="0"/>
                <a:cs typeface="+mn-cs"/>
              </a:rPr>
              <a:t>at zero distance -- but Einstein's theory </a:t>
            </a:r>
          </a:p>
          <a:p>
            <a:pPr>
              <a:buFontTx/>
              <a:buNone/>
              <a:defRPr/>
            </a:pPr>
            <a:r>
              <a:rPr lang="en-US" sz="1000" smtClean="0">
                <a:solidFill>
                  <a:srgbClr val="0C479D"/>
                </a:solidFill>
                <a:latin typeface="Verdana" charset="0"/>
                <a:cs typeface="+mn-cs"/>
              </a:rPr>
              <a:t>of gravity makes no sense at zero distance.</a:t>
            </a:r>
            <a:endParaRPr lang="en-US" sz="1000" smtClean="0">
              <a:solidFill>
                <a:srgbClr val="FFFFFF"/>
              </a:solidFill>
              <a:latin typeface="Verdana" charset="0"/>
              <a:cs typeface="+mn-cs"/>
            </a:endParaRPr>
          </a:p>
        </p:txBody>
      </p:sp>
      <p:pic>
        <p:nvPicPr>
          <p:cNvPr id="34821" name="Picture 6" descr="th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563" y="4484688"/>
            <a:ext cx="452755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9563" y="2359025"/>
            <a:ext cx="1654175"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071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700" y="2308225"/>
            <a:ext cx="15621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00713" name="Rectangle 9"/>
          <p:cNvSpPr>
            <a:spLocks noChangeArrowheads="1"/>
          </p:cNvSpPr>
          <p:nvPr/>
        </p:nvSpPr>
        <p:spPr bwMode="auto">
          <a:xfrm>
            <a:off x="4733925" y="1470025"/>
            <a:ext cx="3478213"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000">
                <a:solidFill>
                  <a:srgbClr val="0C479D"/>
                </a:solidFill>
                <a:latin typeface="Verdana" charset="0"/>
                <a:cs typeface="+mn-cs"/>
              </a:rPr>
              <a:t>String interactions don't occur at one point but are </a:t>
            </a:r>
          </a:p>
          <a:p>
            <a:pPr>
              <a:defRPr/>
            </a:pPr>
            <a:r>
              <a:rPr lang="en-US" sz="1000">
                <a:solidFill>
                  <a:srgbClr val="0C479D"/>
                </a:solidFill>
                <a:latin typeface="Verdana" charset="0"/>
                <a:cs typeface="+mn-cs"/>
              </a:rPr>
              <a:t>spread out in a way that leads to more sensible </a:t>
            </a:r>
          </a:p>
          <a:p>
            <a:pPr>
              <a:defRPr/>
            </a:pPr>
            <a:r>
              <a:rPr lang="en-US" sz="1000">
                <a:solidFill>
                  <a:srgbClr val="0C479D"/>
                </a:solidFill>
                <a:latin typeface="Verdana" charset="0"/>
                <a:cs typeface="+mn-cs"/>
              </a:rPr>
              <a:t>quantum behavior.</a:t>
            </a:r>
            <a:endParaRPr lang="en-US" sz="1000">
              <a:solidFill>
                <a:srgbClr val="FFFFFF"/>
              </a:solidFill>
              <a:latin typeface="Verdana" charset="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GB"/>
              <a:t>© Imperial College London</a:t>
            </a:r>
            <a:endParaRPr lang="en-US"/>
          </a:p>
        </p:txBody>
      </p:sp>
      <p:sp>
        <p:nvSpPr>
          <p:cNvPr id="7" name="Slide Number Placeholder 4"/>
          <p:cNvSpPr>
            <a:spLocks noGrp="1"/>
          </p:cNvSpPr>
          <p:nvPr>
            <p:ph type="sldNum" sz="quarter" idx="11"/>
          </p:nvPr>
        </p:nvSpPr>
        <p:spPr/>
        <p:txBody>
          <a:bodyPr/>
          <a:lstStyle/>
          <a:p>
            <a:pPr>
              <a:defRPr/>
            </a:pPr>
            <a:r>
              <a:rPr lang="en-US"/>
              <a:t>Page </a:t>
            </a:r>
            <a:fld id="{6139B121-A60D-2C46-9EFE-DDF9F6539EB7}" type="slidenum">
              <a:rPr lang="en-US"/>
              <a:pPr>
                <a:defRPr/>
              </a:pPr>
              <a:t>13</a:t>
            </a:fld>
            <a:endParaRPr lang="en-US"/>
          </a:p>
        </p:txBody>
      </p:sp>
      <p:sp>
        <p:nvSpPr>
          <p:cNvPr id="209922" name="Rectangle 2"/>
          <p:cNvSpPr>
            <a:spLocks noGrp="1" noChangeArrowheads="1"/>
          </p:cNvSpPr>
          <p:nvPr>
            <p:ph type="title"/>
          </p:nvPr>
        </p:nvSpPr>
        <p:spPr/>
        <p:txBody>
          <a:bodyPr/>
          <a:lstStyle/>
          <a:p>
            <a:pPr>
              <a:defRPr/>
            </a:pPr>
            <a:r>
              <a:rPr lang="en-US" dirty="0" smtClean="0">
                <a:solidFill>
                  <a:srgbClr val="FF0000"/>
                </a:solidFill>
                <a:cs typeface="+mj-cs"/>
              </a:rPr>
              <a:t>1984 superstring revolution:</a:t>
            </a:r>
          </a:p>
        </p:txBody>
      </p:sp>
      <p:sp>
        <p:nvSpPr>
          <p:cNvPr id="209923" name="Rectangle 3"/>
          <p:cNvSpPr>
            <a:spLocks noGrp="1" noChangeArrowheads="1"/>
          </p:cNvSpPr>
          <p:nvPr>
            <p:ph type="body" idx="1"/>
          </p:nvPr>
        </p:nvSpPr>
        <p:spPr/>
        <p:txBody>
          <a:bodyPr/>
          <a:lstStyle/>
          <a:p>
            <a:pPr>
              <a:defRPr/>
            </a:pPr>
            <a:r>
              <a:rPr lang="en-US" smtClean="0">
                <a:cs typeface="+mn-cs"/>
              </a:rPr>
              <a:t>Replace particles by strings:</a:t>
            </a:r>
          </a:p>
        </p:txBody>
      </p:sp>
      <p:pic>
        <p:nvPicPr>
          <p:cNvPr id="36869" name="Picture 6" descr="stringthe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2150" y="1943100"/>
            <a:ext cx="26797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7" name="Rectangle 7"/>
          <p:cNvSpPr>
            <a:spLocks noChangeArrowheads="1"/>
          </p:cNvSpPr>
          <p:nvPr/>
        </p:nvSpPr>
        <p:spPr bwMode="auto">
          <a:xfrm>
            <a:off x="398463" y="5032375"/>
            <a:ext cx="78882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sz="3200">
                <a:solidFill>
                  <a:schemeClr val="bg1"/>
                </a:solidFill>
                <a:cs typeface="+mn-cs"/>
              </a:rPr>
              <a:t>gravity and quantum theory are reconciled.</a:t>
            </a: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1"/>
          <p:cNvSpPr>
            <a:spLocks noGrp="1"/>
          </p:cNvSpPr>
          <p:nvPr>
            <p:ph type="ftr" sz="quarter" idx="10"/>
          </p:nvPr>
        </p:nvSpPr>
        <p:spPr/>
        <p:txBody>
          <a:bodyPr/>
          <a:lstStyle/>
          <a:p>
            <a:pPr>
              <a:defRPr/>
            </a:pPr>
            <a:r>
              <a:rPr lang="en-GB"/>
              <a:t>© Imperial College London</a:t>
            </a:r>
            <a:endParaRPr lang="en-US"/>
          </a:p>
        </p:txBody>
      </p:sp>
      <p:sp>
        <p:nvSpPr>
          <p:cNvPr id="13" name="Slide Number Placeholder 2"/>
          <p:cNvSpPr>
            <a:spLocks noGrp="1"/>
          </p:cNvSpPr>
          <p:nvPr>
            <p:ph type="sldNum" sz="quarter" idx="11"/>
          </p:nvPr>
        </p:nvSpPr>
        <p:spPr/>
        <p:txBody>
          <a:bodyPr/>
          <a:lstStyle/>
          <a:p>
            <a:pPr>
              <a:defRPr/>
            </a:pPr>
            <a:r>
              <a:rPr lang="en-US"/>
              <a:t>Page </a:t>
            </a:r>
            <a:fld id="{F3AA2646-0DB5-BD47-9395-CB6BCF3A050F}" type="slidenum">
              <a:rPr lang="en-US"/>
              <a:pPr>
                <a:defRPr/>
              </a:pPr>
              <a:t>14</a:t>
            </a:fld>
            <a:endParaRPr lang="en-US"/>
          </a:p>
        </p:txBody>
      </p:sp>
      <p:sp>
        <p:nvSpPr>
          <p:cNvPr id="174082" name="Rectangle 2"/>
          <p:cNvSpPr>
            <a:spLocks noChangeArrowheads="1"/>
          </p:cNvSpPr>
          <p:nvPr/>
        </p:nvSpPr>
        <p:spPr bwMode="auto">
          <a:xfrm>
            <a:off x="584200" y="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spcBef>
                <a:spcPct val="0"/>
              </a:spcBef>
              <a:defRPr/>
            </a:pPr>
            <a:r>
              <a:rPr lang="en-US" sz="3000" dirty="0">
                <a:solidFill>
                  <a:srgbClr val="FF0000"/>
                </a:solidFill>
                <a:cs typeface="+mn-cs"/>
              </a:rPr>
              <a:t>String</a:t>
            </a:r>
            <a:r>
              <a:rPr lang="en-US" sz="3000" dirty="0">
                <a:cs typeface="+mn-cs"/>
              </a:rPr>
              <a:t> </a:t>
            </a:r>
            <a:r>
              <a:rPr lang="en-US" sz="3000" dirty="0" smtClean="0">
                <a:solidFill>
                  <a:srgbClr val="FF0000"/>
                </a:solidFill>
                <a:cs typeface="+mn-cs"/>
              </a:rPr>
              <a:t>theories:</a:t>
            </a:r>
            <a:r>
              <a:rPr lang="en-US" sz="3000" dirty="0" smtClean="0">
                <a:cs typeface="+mn-cs"/>
              </a:rPr>
              <a:t> </a:t>
            </a:r>
            <a:endParaRPr lang="en-US" sz="3000" dirty="0">
              <a:solidFill>
                <a:srgbClr val="091553"/>
              </a:solidFill>
              <a:cs typeface="+mn-cs"/>
            </a:endParaRPr>
          </a:p>
        </p:txBody>
      </p:sp>
      <p:sp>
        <p:nvSpPr>
          <p:cNvPr id="174083" name="Rectangle 3"/>
          <p:cNvSpPr>
            <a:spLocks noChangeArrowheads="1"/>
          </p:cNvSpPr>
          <p:nvPr/>
        </p:nvSpPr>
        <p:spPr bwMode="auto">
          <a:xfrm>
            <a:off x="428625" y="1033463"/>
            <a:ext cx="7908925" cy="1695450"/>
          </a:xfrm>
          <a:prstGeom prst="rect">
            <a:avLst/>
          </a:prstGeom>
          <a:noFill/>
          <a:ln w="635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eaLnBrk="1" hangingPunct="1">
              <a:lnSpc>
                <a:spcPct val="90000"/>
              </a:lnSpc>
              <a:buFontTx/>
              <a:buChar char="•"/>
              <a:defRPr/>
            </a:pPr>
            <a:r>
              <a:rPr lang="en-US" sz="2000" b="1" i="1">
                <a:solidFill>
                  <a:srgbClr val="000099"/>
                </a:solidFill>
                <a:effectLst>
                  <a:outerShdw blurRad="38100" dist="38100" dir="2700000" algn="tl">
                    <a:srgbClr val="000000"/>
                  </a:outerShdw>
                </a:effectLst>
                <a:latin typeface="Times New Roman" charset="0"/>
                <a:cs typeface="+mn-cs"/>
              </a:rPr>
              <a:t>String vibration modes correspond to particles</a:t>
            </a:r>
          </a:p>
          <a:p>
            <a:pPr marL="342900" indent="-342900" eaLnBrk="1" hangingPunct="1">
              <a:lnSpc>
                <a:spcPct val="90000"/>
              </a:lnSpc>
              <a:buFontTx/>
              <a:buChar char="•"/>
              <a:defRPr/>
            </a:pPr>
            <a:r>
              <a:rPr lang="en-US" sz="2000" b="1" i="1">
                <a:solidFill>
                  <a:srgbClr val="000099"/>
                </a:solidFill>
                <a:effectLst>
                  <a:outerShdw blurRad="38100" dist="38100" dir="2700000" algn="tl">
                    <a:srgbClr val="000000"/>
                  </a:outerShdw>
                </a:effectLst>
                <a:latin typeface="Times New Roman" charset="0"/>
                <a:cs typeface="+mn-cs"/>
              </a:rPr>
              <a:t>Crucially, they include the ``graviton’’</a:t>
            </a:r>
          </a:p>
          <a:p>
            <a:pPr marL="342900" indent="-342900" eaLnBrk="1" hangingPunct="1">
              <a:lnSpc>
                <a:spcPct val="90000"/>
              </a:lnSpc>
              <a:buFontTx/>
              <a:buChar char="•"/>
              <a:defRPr/>
            </a:pPr>
            <a:r>
              <a:rPr lang="en-US" sz="2000" b="1" i="1">
                <a:solidFill>
                  <a:srgbClr val="000099"/>
                </a:solidFill>
                <a:effectLst>
                  <a:outerShdw blurRad="38100" dist="38100" dir="2700000" algn="tl">
                    <a:srgbClr val="000000"/>
                  </a:outerShdw>
                </a:effectLst>
                <a:latin typeface="Times New Roman" charset="0"/>
                <a:cs typeface="+mn-cs"/>
              </a:rPr>
              <a:t>Strings require ten space-time dimensions; six must be ``curled-up’’. Solves left-right problem.</a:t>
            </a:r>
          </a:p>
          <a:p>
            <a:pPr marL="342900" indent="-342900" eaLnBrk="1" hangingPunct="1">
              <a:lnSpc>
                <a:spcPct val="90000"/>
              </a:lnSpc>
              <a:defRPr/>
            </a:pPr>
            <a:endParaRPr lang="en-US" sz="2000">
              <a:cs typeface="+mn-cs"/>
            </a:endParaRPr>
          </a:p>
          <a:p>
            <a:pPr marL="342900" indent="-342900" eaLnBrk="1" hangingPunct="1">
              <a:lnSpc>
                <a:spcPct val="90000"/>
              </a:lnSpc>
              <a:defRPr/>
            </a:pPr>
            <a:endParaRPr lang="en-US" sz="2800" b="1" i="1">
              <a:solidFill>
                <a:srgbClr val="000099"/>
              </a:solidFill>
              <a:effectLst>
                <a:outerShdw blurRad="38100" dist="38100" dir="2700000" algn="tl">
                  <a:srgbClr val="000000"/>
                </a:outerShdw>
              </a:effectLst>
              <a:latin typeface="Times New Roman" charset="0"/>
              <a:cs typeface="+mn-cs"/>
            </a:endParaRPr>
          </a:p>
        </p:txBody>
      </p:sp>
      <p:sp>
        <p:nvSpPr>
          <p:cNvPr id="174084" name="Rectangle 4"/>
          <p:cNvSpPr>
            <a:spLocks noChangeArrowheads="1"/>
          </p:cNvSpPr>
          <p:nvPr/>
        </p:nvSpPr>
        <p:spPr bwMode="auto">
          <a:xfrm>
            <a:off x="280988" y="2944813"/>
            <a:ext cx="4419600" cy="175260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eaLnBrk="1" hangingPunct="1">
              <a:buFontTx/>
              <a:buChar char="•"/>
              <a:defRPr/>
            </a:pPr>
            <a:r>
              <a:rPr lang="en-US" sz="1800" b="1">
                <a:solidFill>
                  <a:srgbClr val="006600"/>
                </a:solidFill>
                <a:latin typeface="Times New Roman" charset="0"/>
                <a:cs typeface="+mn-cs"/>
              </a:rPr>
              <a:t>Heterotic SO(32) : closed superstrings</a:t>
            </a:r>
          </a:p>
          <a:p>
            <a:pPr marL="342900" indent="-342900" eaLnBrk="1" hangingPunct="1">
              <a:buFontTx/>
              <a:buChar char="•"/>
              <a:defRPr/>
            </a:pPr>
            <a:r>
              <a:rPr lang="en-US" sz="1800" b="1">
                <a:solidFill>
                  <a:srgbClr val="006600"/>
                </a:solidFill>
                <a:latin typeface="Times New Roman" charset="0"/>
                <a:cs typeface="+mn-cs"/>
              </a:rPr>
              <a:t>Heterotic E8 x E8 : closed superstrings</a:t>
            </a:r>
          </a:p>
          <a:p>
            <a:pPr marL="342900" indent="-342900" eaLnBrk="1" hangingPunct="1">
              <a:buFontTx/>
              <a:buChar char="•"/>
              <a:defRPr/>
            </a:pPr>
            <a:r>
              <a:rPr lang="en-US" sz="1800" b="1">
                <a:solidFill>
                  <a:srgbClr val="006600"/>
                </a:solidFill>
                <a:latin typeface="Times New Roman" charset="0"/>
                <a:cs typeface="+mn-cs"/>
              </a:rPr>
              <a:t>Type I : open and closed superstrings</a:t>
            </a:r>
          </a:p>
          <a:p>
            <a:pPr marL="342900" indent="-342900" eaLnBrk="1" hangingPunct="1">
              <a:buFontTx/>
              <a:buChar char="•"/>
              <a:defRPr/>
            </a:pPr>
            <a:r>
              <a:rPr lang="en-US" sz="1800" b="1">
                <a:solidFill>
                  <a:srgbClr val="000099"/>
                </a:solidFill>
                <a:latin typeface="Times New Roman" charset="0"/>
                <a:cs typeface="+mn-cs"/>
              </a:rPr>
              <a:t>Type IIA : closed superstrings</a:t>
            </a:r>
          </a:p>
          <a:p>
            <a:pPr marL="342900" indent="-342900" eaLnBrk="1" hangingPunct="1">
              <a:buFontTx/>
              <a:buChar char="•"/>
              <a:defRPr/>
            </a:pPr>
            <a:r>
              <a:rPr lang="en-US" sz="1800" b="1">
                <a:solidFill>
                  <a:srgbClr val="000099"/>
                </a:solidFill>
                <a:latin typeface="Times New Roman" charset="0"/>
                <a:cs typeface="+mn-cs"/>
              </a:rPr>
              <a:t>Type IIB : closed superstrings</a:t>
            </a:r>
          </a:p>
        </p:txBody>
      </p:sp>
      <p:pic>
        <p:nvPicPr>
          <p:cNvPr id="38918" name="Picture 5" descr="strope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938713" y="3259138"/>
            <a:ext cx="1795462"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6" descr="strclose"/>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824663" y="3267075"/>
            <a:ext cx="18859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7" name="Rectangle 7"/>
          <p:cNvSpPr>
            <a:spLocks noChangeArrowheads="1"/>
          </p:cNvSpPr>
          <p:nvPr/>
        </p:nvSpPr>
        <p:spPr bwMode="auto">
          <a:xfrm>
            <a:off x="788988" y="5099050"/>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sz="2000">
              <a:cs typeface="+mn-cs"/>
            </a:endParaRPr>
          </a:p>
        </p:txBody>
      </p:sp>
      <p:sp>
        <p:nvSpPr>
          <p:cNvPr id="174089" name="Rectangle 9"/>
          <p:cNvSpPr>
            <a:spLocks noChangeArrowheads="1"/>
          </p:cNvSpPr>
          <p:nvPr/>
        </p:nvSpPr>
        <p:spPr bwMode="auto">
          <a:xfrm>
            <a:off x="4892675" y="2762250"/>
            <a:ext cx="4552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sz="2000">
              <a:cs typeface="+mn-cs"/>
            </a:endParaRPr>
          </a:p>
        </p:txBody>
      </p:sp>
      <p:sp>
        <p:nvSpPr>
          <p:cNvPr id="174090" name="Rectangle 10"/>
          <p:cNvSpPr>
            <a:spLocks noChangeArrowheads="1"/>
          </p:cNvSpPr>
          <p:nvPr/>
        </p:nvSpPr>
        <p:spPr bwMode="auto">
          <a:xfrm>
            <a:off x="8037513" y="2744788"/>
            <a:ext cx="184150" cy="112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sz="2000">
              <a:cs typeface="+mn-cs"/>
            </a:endParaRPr>
          </a:p>
          <a:p>
            <a:pPr>
              <a:defRPr/>
            </a:pPr>
            <a:endParaRPr lang="en-US" sz="2000">
              <a:cs typeface="+mn-cs"/>
            </a:endParaRPr>
          </a:p>
          <a:p>
            <a:pPr>
              <a:defRPr/>
            </a:pPr>
            <a:endParaRPr lang="en-US" sz="2000">
              <a:cs typeface="+mn-cs"/>
            </a:endParaRPr>
          </a:p>
        </p:txBody>
      </p:sp>
      <p:sp>
        <p:nvSpPr>
          <p:cNvPr id="174091" name="Rectangle 11"/>
          <p:cNvSpPr>
            <a:spLocks noChangeArrowheads="1"/>
          </p:cNvSpPr>
          <p:nvPr/>
        </p:nvSpPr>
        <p:spPr bwMode="auto">
          <a:xfrm>
            <a:off x="5859463" y="4354513"/>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sz="2000">
              <a:cs typeface="+mn-cs"/>
            </a:endParaRPr>
          </a:p>
        </p:txBody>
      </p:sp>
      <p:sp>
        <p:nvSpPr>
          <p:cNvPr id="174092" name="Rectangle 12"/>
          <p:cNvSpPr>
            <a:spLocks noChangeArrowheads="1"/>
          </p:cNvSpPr>
          <p:nvPr/>
        </p:nvSpPr>
        <p:spPr bwMode="auto">
          <a:xfrm>
            <a:off x="535516" y="4863041"/>
            <a:ext cx="7910513" cy="2412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defRPr/>
            </a:pPr>
            <a:r>
              <a:rPr lang="en-US" sz="2000">
                <a:solidFill>
                  <a:srgbClr val="FF0000"/>
                </a:solidFill>
                <a:cs typeface="+mn-cs"/>
              </a:rPr>
              <a:t>PUZZLES: </a:t>
            </a:r>
          </a:p>
          <a:p>
            <a:pPr eaLnBrk="1" hangingPunct="1">
              <a:lnSpc>
                <a:spcPct val="90000"/>
              </a:lnSpc>
              <a:defRPr/>
            </a:pPr>
            <a:r>
              <a:rPr lang="en-US" sz="2000">
                <a:solidFill>
                  <a:srgbClr val="FF0000"/>
                </a:solidFill>
                <a:cs typeface="+mn-cs"/>
              </a:rPr>
              <a:t>Why five different ten-dimensional  string theories?</a:t>
            </a:r>
          </a:p>
          <a:p>
            <a:pPr eaLnBrk="1" hangingPunct="1">
              <a:lnSpc>
                <a:spcPct val="90000"/>
              </a:lnSpc>
              <a:defRPr/>
            </a:pPr>
            <a:r>
              <a:rPr lang="en-US" sz="2000">
                <a:solidFill>
                  <a:srgbClr val="FF0000"/>
                </a:solidFill>
                <a:cs typeface="+mn-cs"/>
              </a:rPr>
              <a:t>What about eleven dimensions?</a:t>
            </a:r>
          </a:p>
          <a:p>
            <a:pPr eaLnBrk="1" hangingPunct="1">
              <a:lnSpc>
                <a:spcPct val="90000"/>
              </a:lnSpc>
              <a:defRPr/>
            </a:pPr>
            <a:r>
              <a:rPr lang="en-US" sz="2000">
                <a:solidFill>
                  <a:srgbClr val="FF0000"/>
                </a:solidFill>
                <a:cs typeface="+mn-cs"/>
              </a:rPr>
              <a:t>If strings, why not ``branes’’?</a:t>
            </a:r>
            <a:endParaRPr lang="en-US" sz="2800" b="1" i="1">
              <a:solidFill>
                <a:srgbClr val="FF0000"/>
              </a:solidFill>
              <a:effectLst>
                <a:outerShdw blurRad="38100" dist="38100" dir="2700000" algn="tl">
                  <a:srgbClr val="000000"/>
                </a:outerShdw>
              </a:effectLst>
              <a:latin typeface="Times New Roman" charset="0"/>
              <a:cs typeface="+mn-cs"/>
            </a:endParaRPr>
          </a:p>
          <a:p>
            <a:pPr eaLnBrk="1" hangingPunct="1">
              <a:lnSpc>
                <a:spcPct val="90000"/>
              </a:lnSpc>
              <a:defRPr/>
            </a:pPr>
            <a:endParaRPr lang="en-US" sz="2800" b="1" i="1">
              <a:solidFill>
                <a:srgbClr val="FF0000"/>
              </a:solidFill>
              <a:effectLst>
                <a:outerShdw blurRad="38100" dist="38100" dir="2700000" algn="tl">
                  <a:srgbClr val="000000"/>
                </a:outerShdw>
              </a:effectLst>
              <a:latin typeface="Times New Roman" charset="0"/>
              <a:cs typeface="+mn-cs"/>
            </a:endParaRPr>
          </a:p>
          <a:p>
            <a:pPr>
              <a:defRPr/>
            </a:pPr>
            <a:endParaRPr lang="en-US">
              <a:solidFill>
                <a:srgbClr val="FF0000"/>
              </a:solidFill>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p:cNvSpPr>
            <a:spLocks noGrp="1"/>
          </p:cNvSpPr>
          <p:nvPr>
            <p:ph type="ftr" sz="quarter" idx="10"/>
          </p:nvPr>
        </p:nvSpPr>
        <p:spPr/>
        <p:txBody>
          <a:bodyPr/>
          <a:lstStyle/>
          <a:p>
            <a:pPr>
              <a:defRPr/>
            </a:pPr>
            <a:r>
              <a:rPr lang="en-GB"/>
              <a:t>© Imperial College London</a:t>
            </a:r>
            <a:endParaRPr lang="en-US"/>
          </a:p>
        </p:txBody>
      </p:sp>
      <p:sp>
        <p:nvSpPr>
          <p:cNvPr id="9" name="Slide Number Placeholder 3"/>
          <p:cNvSpPr>
            <a:spLocks noGrp="1"/>
          </p:cNvSpPr>
          <p:nvPr>
            <p:ph type="sldNum" sz="quarter" idx="11"/>
          </p:nvPr>
        </p:nvSpPr>
        <p:spPr/>
        <p:txBody>
          <a:bodyPr/>
          <a:lstStyle/>
          <a:p>
            <a:pPr>
              <a:defRPr/>
            </a:pPr>
            <a:r>
              <a:rPr lang="en-US"/>
              <a:t>Page </a:t>
            </a:r>
            <a:fld id="{4A8F3E40-3C88-5241-B913-80023218C78F}" type="slidenum">
              <a:rPr lang="en-US"/>
              <a:pPr>
                <a:defRPr/>
              </a:pPr>
              <a:t>15</a:t>
            </a:fld>
            <a:endParaRPr lang="en-US"/>
          </a:p>
        </p:txBody>
      </p:sp>
      <p:sp>
        <p:nvSpPr>
          <p:cNvPr id="294914" name="Rectangle 2"/>
          <p:cNvSpPr>
            <a:spLocks noGrp="1" noChangeArrowheads="1"/>
          </p:cNvSpPr>
          <p:nvPr>
            <p:ph type="title"/>
          </p:nvPr>
        </p:nvSpPr>
        <p:spPr/>
        <p:txBody>
          <a:bodyPr/>
          <a:lstStyle/>
          <a:p>
            <a:pPr>
              <a:defRPr/>
            </a:pPr>
            <a:r>
              <a:rPr lang="en-US" smtClean="0">
                <a:cs typeface="+mj-cs"/>
              </a:rPr>
              <a:t>0-branes, 1-branes, 2-branes,...p-branes.</a:t>
            </a:r>
          </a:p>
        </p:txBody>
      </p:sp>
      <p:pic>
        <p:nvPicPr>
          <p:cNvPr id="40964" name="Picture 3"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3225" y="1636713"/>
            <a:ext cx="5410200"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6" name="Rectangle 4"/>
          <p:cNvSpPr>
            <a:spLocks noChangeArrowheads="1"/>
          </p:cNvSpPr>
          <p:nvPr/>
        </p:nvSpPr>
        <p:spPr bwMode="auto">
          <a:xfrm>
            <a:off x="1838325" y="4533900"/>
            <a:ext cx="5316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dirty="0">
                <a:solidFill>
                  <a:srgbClr val="FF0000"/>
                </a:solidFill>
                <a:cs typeface="+mn-cs"/>
              </a:rPr>
              <a:t>Particle</a:t>
            </a:r>
            <a:r>
              <a:rPr lang="en-US" dirty="0">
                <a:cs typeface="+mn-cs"/>
              </a:rPr>
              <a:t>            </a:t>
            </a:r>
            <a:r>
              <a:rPr lang="en-US" dirty="0">
                <a:solidFill>
                  <a:srgbClr val="FF0000"/>
                </a:solidFill>
                <a:cs typeface="+mn-cs"/>
              </a:rPr>
              <a:t>String</a:t>
            </a:r>
            <a:r>
              <a:rPr lang="en-US" dirty="0">
                <a:cs typeface="+mn-cs"/>
              </a:rPr>
              <a:t>          </a:t>
            </a:r>
            <a:r>
              <a:rPr lang="en-US" dirty="0">
                <a:solidFill>
                  <a:srgbClr val="FF0000"/>
                </a:solidFill>
                <a:cs typeface="+mn-cs"/>
              </a:rPr>
              <a:t>Membrane</a:t>
            </a:r>
          </a:p>
        </p:txBody>
      </p:sp>
      <p:sp>
        <p:nvSpPr>
          <p:cNvPr id="294917" name="Rectangle 5"/>
          <p:cNvSpPr>
            <a:spLocks noChangeArrowheads="1"/>
          </p:cNvSpPr>
          <p:nvPr/>
        </p:nvSpPr>
        <p:spPr bwMode="auto">
          <a:xfrm>
            <a:off x="1838325" y="4975225"/>
            <a:ext cx="1303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a:solidFill>
                  <a:srgbClr val="1C36B8"/>
                </a:solidFill>
                <a:cs typeface="+mn-cs"/>
              </a:rPr>
              <a:t>p=0,d=1</a:t>
            </a:r>
            <a:endParaRPr lang="en-US">
              <a:cs typeface="+mn-cs"/>
            </a:endParaRPr>
          </a:p>
        </p:txBody>
      </p:sp>
      <p:sp>
        <p:nvSpPr>
          <p:cNvPr id="294918" name="Rectangle 6"/>
          <p:cNvSpPr>
            <a:spLocks noChangeArrowheads="1"/>
          </p:cNvSpPr>
          <p:nvPr/>
        </p:nvSpPr>
        <p:spPr bwMode="auto">
          <a:xfrm>
            <a:off x="3827463" y="4992688"/>
            <a:ext cx="130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a:solidFill>
                  <a:srgbClr val="1C36B8"/>
                </a:solidFill>
                <a:cs typeface="+mn-cs"/>
              </a:rPr>
              <a:t>p=1,d=2</a:t>
            </a:r>
            <a:endParaRPr lang="en-US">
              <a:cs typeface="+mn-cs"/>
            </a:endParaRPr>
          </a:p>
        </p:txBody>
      </p:sp>
      <p:sp>
        <p:nvSpPr>
          <p:cNvPr id="294919" name="Rectangle 7"/>
          <p:cNvSpPr>
            <a:spLocks noChangeArrowheads="1"/>
          </p:cNvSpPr>
          <p:nvPr/>
        </p:nvSpPr>
        <p:spPr bwMode="auto">
          <a:xfrm>
            <a:off x="5656263" y="4967288"/>
            <a:ext cx="130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a:solidFill>
                  <a:srgbClr val="1C36B8"/>
                </a:solidFill>
                <a:cs typeface="+mn-cs"/>
              </a:rPr>
              <a:t>p=2,d=3</a:t>
            </a: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pPr>
              <a:defRPr/>
            </a:pPr>
            <a:r>
              <a:rPr lang="en-GB"/>
              <a:t>© Imperial College London</a:t>
            </a:r>
            <a:endParaRPr lang="en-US"/>
          </a:p>
        </p:txBody>
      </p:sp>
      <p:sp>
        <p:nvSpPr>
          <p:cNvPr id="5" name="Slide Number Placeholder 2"/>
          <p:cNvSpPr>
            <a:spLocks noGrp="1"/>
          </p:cNvSpPr>
          <p:nvPr>
            <p:ph type="sldNum" sz="quarter" idx="11"/>
          </p:nvPr>
        </p:nvSpPr>
        <p:spPr/>
        <p:txBody>
          <a:bodyPr/>
          <a:lstStyle/>
          <a:p>
            <a:pPr>
              <a:defRPr/>
            </a:pPr>
            <a:r>
              <a:rPr lang="en-US"/>
              <a:t>Page </a:t>
            </a:r>
            <a:fld id="{C0EE0DCB-3EA3-D542-ADAF-FEB5F642BC9E}" type="slidenum">
              <a:rPr lang="en-US"/>
              <a:pPr>
                <a:defRPr/>
              </a:pPr>
              <a:t>16</a:t>
            </a:fld>
            <a:endParaRPr lang="en-US"/>
          </a:p>
        </p:txBody>
      </p:sp>
      <p:sp>
        <p:nvSpPr>
          <p:cNvPr id="192514" name="Rectangle 2"/>
          <p:cNvSpPr>
            <a:spLocks noChangeArrowheads="1"/>
          </p:cNvSpPr>
          <p:nvPr/>
        </p:nvSpPr>
        <p:spPr bwMode="auto">
          <a:xfrm>
            <a:off x="1668463" y="13176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sp>
        <p:nvSpPr>
          <p:cNvPr id="192515" name="Rectangle 3"/>
          <p:cNvSpPr>
            <a:spLocks noChangeArrowheads="1"/>
          </p:cNvSpPr>
          <p:nvPr/>
        </p:nvSpPr>
        <p:spPr bwMode="auto">
          <a:xfrm>
            <a:off x="146050" y="203200"/>
            <a:ext cx="8997950" cy="577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0"/>
              </a:spcBef>
              <a:defRPr/>
            </a:pPr>
            <a:r>
              <a:rPr lang="en-US">
                <a:solidFill>
                  <a:schemeClr val="tx1"/>
                </a:solidFill>
                <a:latin typeface="Times" charset="0"/>
                <a:cs typeface="+mn-cs"/>
              </a:rPr>
              <a:t> </a:t>
            </a:r>
            <a:r>
              <a:rPr lang="en-US">
                <a:solidFill>
                  <a:srgbClr val="091553"/>
                </a:solidFill>
                <a:latin typeface="Times" charset="0"/>
                <a:cs typeface="+mn-cs"/>
              </a:rPr>
              <a:t>OXFORD ENGLISH DICTIONARY</a:t>
            </a:r>
          </a:p>
          <a:p>
            <a:pPr>
              <a:spcBef>
                <a:spcPct val="0"/>
              </a:spcBef>
              <a:defRPr/>
            </a:pPr>
            <a:r>
              <a:rPr lang="en-US" sz="1400">
                <a:solidFill>
                  <a:srgbClr val="091553"/>
                </a:solidFill>
                <a:latin typeface="Times" charset="0"/>
                <a:cs typeface="+mn-cs"/>
              </a:rPr>
              <a:t>BRANE</a:t>
            </a:r>
          </a:p>
          <a:p>
            <a:pPr>
              <a:spcBef>
                <a:spcPct val="0"/>
              </a:spcBef>
              <a:defRPr/>
            </a:pPr>
            <a:endParaRPr lang="en-US" sz="1400">
              <a:solidFill>
                <a:srgbClr val="091553"/>
              </a:solidFill>
              <a:latin typeface="Times" charset="0"/>
              <a:cs typeface="+mn-cs"/>
            </a:endParaRPr>
          </a:p>
          <a:p>
            <a:pPr>
              <a:spcBef>
                <a:spcPct val="0"/>
              </a:spcBef>
              <a:defRPr/>
            </a:pPr>
            <a:r>
              <a:rPr lang="en-US" sz="1400">
                <a:solidFill>
                  <a:srgbClr val="091553"/>
                </a:solidFill>
                <a:latin typeface="Times" charset="0"/>
                <a:cs typeface="+mn-cs"/>
              </a:rPr>
              <a:t>Physics.</a:t>
            </a:r>
          </a:p>
          <a:p>
            <a:pPr>
              <a:spcBef>
                <a:spcPct val="0"/>
              </a:spcBef>
              <a:defRPr/>
            </a:pPr>
            <a:endParaRPr lang="en-US" sz="1400">
              <a:solidFill>
                <a:srgbClr val="091553"/>
              </a:solidFill>
              <a:latin typeface="Times" charset="0"/>
              <a:cs typeface="+mn-cs"/>
            </a:endParaRPr>
          </a:p>
          <a:p>
            <a:pPr>
              <a:spcBef>
                <a:spcPct val="0"/>
              </a:spcBef>
              <a:defRPr/>
            </a:pPr>
            <a:r>
              <a:rPr lang="en-US" sz="1400">
                <a:solidFill>
                  <a:srgbClr val="091553"/>
                </a:solidFill>
                <a:latin typeface="Times" charset="0"/>
                <a:cs typeface="+mn-cs"/>
              </a:rPr>
              <a:t>Brit. /bren/, U.S. /bren/ [Shortened &lt; MEMBRANE n.] </a:t>
            </a:r>
          </a:p>
          <a:p>
            <a:pPr>
              <a:spcBef>
                <a:spcPct val="0"/>
              </a:spcBef>
              <a:defRPr/>
            </a:pPr>
            <a:endParaRPr lang="en-US" sz="1400">
              <a:solidFill>
                <a:srgbClr val="091553"/>
              </a:solidFill>
              <a:latin typeface="Times" charset="0"/>
              <a:cs typeface="+mn-cs"/>
            </a:endParaRPr>
          </a:p>
          <a:p>
            <a:pPr>
              <a:spcBef>
                <a:spcPct val="0"/>
              </a:spcBef>
              <a:defRPr/>
            </a:pPr>
            <a:r>
              <a:rPr lang="en-US" sz="1400">
                <a:solidFill>
                  <a:srgbClr val="091553"/>
                </a:solidFill>
                <a:latin typeface="Times" charset="0"/>
                <a:cs typeface="+mn-cs"/>
              </a:rPr>
              <a:t> I. Simple uses.</a:t>
            </a:r>
          </a:p>
          <a:p>
            <a:pPr>
              <a:spcBef>
                <a:spcPct val="0"/>
              </a:spcBef>
              <a:defRPr/>
            </a:pPr>
            <a:endParaRPr lang="en-US" sz="1400">
              <a:solidFill>
                <a:srgbClr val="091553"/>
              </a:solidFill>
              <a:latin typeface="Times" charset="0"/>
              <a:cs typeface="+mn-cs"/>
            </a:endParaRPr>
          </a:p>
          <a:p>
            <a:pPr>
              <a:spcBef>
                <a:spcPct val="0"/>
              </a:spcBef>
              <a:defRPr/>
            </a:pPr>
            <a:r>
              <a:rPr lang="en-US" sz="1400">
                <a:solidFill>
                  <a:srgbClr val="091553"/>
                </a:solidFill>
                <a:latin typeface="Times" charset="0"/>
                <a:cs typeface="+mn-cs"/>
              </a:rPr>
              <a:t>    1. An extended object with any given number of dimensions, of which strings in string theory are examples with one dimension. Also with prefixed numbers, or symbols representing numbers, as 2-brane, p-brane.</a:t>
            </a:r>
          </a:p>
          <a:p>
            <a:pPr>
              <a:spcBef>
                <a:spcPct val="0"/>
              </a:spcBef>
              <a:defRPr/>
            </a:pPr>
            <a:endParaRPr lang="en-US" sz="1400">
              <a:solidFill>
                <a:srgbClr val="091553"/>
              </a:solidFill>
              <a:latin typeface="Times" charset="0"/>
              <a:cs typeface="+mn-cs"/>
            </a:endParaRPr>
          </a:p>
          <a:p>
            <a:pPr>
              <a:spcBef>
                <a:spcPct val="0"/>
              </a:spcBef>
              <a:defRPr/>
            </a:pPr>
            <a:r>
              <a:rPr lang="en-US" sz="1400">
                <a:solidFill>
                  <a:srgbClr val="091553"/>
                </a:solidFill>
                <a:latin typeface="Times" charset="0"/>
                <a:cs typeface="+mn-cs"/>
              </a:rPr>
              <a:t>1988</a:t>
            </a:r>
          </a:p>
          <a:p>
            <a:pPr>
              <a:spcBef>
                <a:spcPct val="0"/>
              </a:spcBef>
              <a:defRPr/>
            </a:pPr>
            <a:r>
              <a:rPr lang="en-US" sz="1400">
                <a:solidFill>
                  <a:srgbClr val="091553"/>
                </a:solidFill>
                <a:latin typeface="Times" charset="0"/>
                <a:cs typeface="+mn-cs"/>
              </a:rPr>
              <a:t>   </a:t>
            </a:r>
          </a:p>
          <a:p>
            <a:pPr>
              <a:spcBef>
                <a:spcPct val="0"/>
              </a:spcBef>
              <a:defRPr/>
            </a:pPr>
            <a:r>
              <a:rPr lang="en-US" sz="1400">
                <a:solidFill>
                  <a:srgbClr val="091553"/>
                </a:solidFill>
                <a:latin typeface="Times" charset="0"/>
                <a:cs typeface="+mn-cs"/>
              </a:rPr>
              <a:t>  M.  DUFF et al. in Nucl.  Physics B. 297 516: We shall be concerned only with extended objects of one time and two space dimensions,   i.e.  ‘2-branes’...  Possible ‘p-brane’ theories exist whenever  there is a closed p + 2 form in superspace.  </a:t>
            </a:r>
          </a:p>
          <a:p>
            <a:pPr>
              <a:spcBef>
                <a:spcPct val="0"/>
              </a:spcBef>
              <a:defRPr/>
            </a:pPr>
            <a:r>
              <a:rPr lang="en-US" sz="1400">
                <a:solidFill>
                  <a:srgbClr val="091553"/>
                </a:solidFill>
                <a:latin typeface="Times" charset="0"/>
                <a:cs typeface="+mn-cs"/>
              </a:rPr>
              <a:t>  </a:t>
            </a:r>
          </a:p>
          <a:p>
            <a:pPr>
              <a:spcBef>
                <a:spcPct val="0"/>
              </a:spcBef>
              <a:defRPr/>
            </a:pPr>
            <a:r>
              <a:rPr lang="en-US" sz="1400">
                <a:solidFill>
                  <a:srgbClr val="091553"/>
                </a:solidFill>
                <a:latin typeface="Times" charset="0"/>
                <a:cs typeface="+mn-cs"/>
              </a:rPr>
              <a:t> 1996</a:t>
            </a:r>
          </a:p>
          <a:p>
            <a:pPr>
              <a:spcBef>
                <a:spcPct val="0"/>
              </a:spcBef>
              <a:defRPr/>
            </a:pPr>
            <a:r>
              <a:rPr lang="en-US" sz="1400">
                <a:solidFill>
                  <a:srgbClr val="091553"/>
                </a:solidFill>
                <a:latin typeface="Times" charset="0"/>
                <a:cs typeface="+mn-cs"/>
              </a:rPr>
              <a:t>   </a:t>
            </a:r>
          </a:p>
          <a:p>
            <a:pPr>
              <a:spcBef>
                <a:spcPct val="0"/>
              </a:spcBef>
              <a:defRPr/>
            </a:pPr>
            <a:r>
              <a:rPr lang="en-US" sz="1400">
                <a:solidFill>
                  <a:srgbClr val="091553"/>
                </a:solidFill>
                <a:latin typeface="Times" charset="0"/>
                <a:cs typeface="+mn-cs"/>
              </a:rPr>
              <a:t>  Sci.  Amer.  Jan.  75/2 He [sc.  M.  J.  Duff] found that a  five-dimensional membrane, or a ‘five-brane’, that moved through  a 10-dimensional space could serve as an alternative description  of string theory. </a:t>
            </a:r>
          </a:p>
          <a:p>
            <a:pPr>
              <a:spcBef>
                <a:spcPct val="0"/>
              </a:spcBef>
              <a:defRPr/>
            </a:pPr>
            <a:r>
              <a:rPr lang="en-US" sz="1400">
                <a:solidFill>
                  <a:srgbClr val="091553"/>
                </a:solidFill>
                <a:latin typeface="Times" charset="0"/>
                <a:cs typeface="+mn-cs"/>
              </a:rPr>
              <a:t> </a:t>
            </a:r>
          </a:p>
          <a:p>
            <a:pPr>
              <a:spcBef>
                <a:spcPct val="0"/>
              </a:spcBef>
              <a:defRPr/>
            </a:pPr>
            <a:r>
              <a:rPr lang="en-US" sz="1400">
                <a:solidFill>
                  <a:srgbClr val="091553"/>
                </a:solidFill>
                <a:latin typeface="Times" charset="0"/>
                <a:cs typeface="+mn-cs"/>
              </a:rPr>
              <a:t>  II. Compounds.</a:t>
            </a:r>
          </a:p>
          <a:p>
            <a:pPr>
              <a:spcBef>
                <a:spcPct val="0"/>
              </a:spcBef>
              <a:defRPr/>
            </a:pPr>
            <a:endParaRPr lang="en-US" sz="1400">
              <a:solidFill>
                <a:srgbClr val="091553"/>
              </a:solidFill>
              <a:latin typeface="Times" charset="0"/>
              <a:cs typeface="+mn-cs"/>
            </a:endParaRPr>
          </a:p>
          <a:p>
            <a:pPr>
              <a:spcBef>
                <a:spcPct val="0"/>
              </a:spcBef>
              <a:defRPr/>
            </a:pPr>
            <a:r>
              <a:rPr lang="en-US" sz="1400">
                <a:solidFill>
                  <a:srgbClr val="091553"/>
                </a:solidFill>
                <a:latin typeface="Times" charset="0"/>
                <a:cs typeface="+mn-cs"/>
              </a:rPr>
              <a:t>    2. BRANE-WORLD, a world model in which our space-time is the   result of a three-brane moving through a space-time of higher dimension, with all interactions except gravity being confined  to the three-brane.</a:t>
            </a:r>
            <a:endParaRPr lang="en-US" sz="1000">
              <a:solidFill>
                <a:schemeClr val="tx1"/>
              </a:solidFill>
              <a:latin typeface="Times" charset="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pPr>
              <a:defRPr/>
            </a:pPr>
            <a:r>
              <a:rPr lang="en-GB"/>
              <a:t>© Imperial College London</a:t>
            </a:r>
            <a:endParaRPr lang="en-US"/>
          </a:p>
        </p:txBody>
      </p:sp>
      <p:sp>
        <p:nvSpPr>
          <p:cNvPr id="9" name="Slide Number Placeholder 4"/>
          <p:cNvSpPr>
            <a:spLocks noGrp="1"/>
          </p:cNvSpPr>
          <p:nvPr>
            <p:ph type="sldNum" sz="quarter" idx="11"/>
          </p:nvPr>
        </p:nvSpPr>
        <p:spPr/>
        <p:txBody>
          <a:bodyPr/>
          <a:lstStyle/>
          <a:p>
            <a:pPr>
              <a:defRPr/>
            </a:pPr>
            <a:r>
              <a:rPr lang="en-US"/>
              <a:t>Page </a:t>
            </a:r>
            <a:fld id="{96BD68FC-2EC5-7E43-98C8-A70EA49BD5A6}" type="slidenum">
              <a:rPr lang="en-US"/>
              <a:pPr>
                <a:defRPr/>
              </a:pPr>
              <a:t>17</a:t>
            </a:fld>
            <a:endParaRPr lang="en-US"/>
          </a:p>
        </p:txBody>
      </p:sp>
      <p:sp>
        <p:nvSpPr>
          <p:cNvPr id="295938" name="Rectangle 2"/>
          <p:cNvSpPr>
            <a:spLocks noGrp="1" noChangeArrowheads="1"/>
          </p:cNvSpPr>
          <p:nvPr>
            <p:ph type="title"/>
          </p:nvPr>
        </p:nvSpPr>
        <p:spPr/>
        <p:txBody>
          <a:bodyPr/>
          <a:lstStyle/>
          <a:p>
            <a:pPr>
              <a:defRPr/>
            </a:pPr>
            <a:r>
              <a:rPr lang="en-US" smtClean="0">
                <a:solidFill>
                  <a:srgbClr val="1C36B8"/>
                </a:solidFill>
                <a:cs typeface="+mj-cs"/>
              </a:rPr>
              <a:t>The Brane Scan:</a:t>
            </a:r>
            <a:endParaRPr lang="en-US" smtClean="0">
              <a:cs typeface="+mj-cs"/>
            </a:endParaRPr>
          </a:p>
        </p:txBody>
      </p:sp>
      <p:pic>
        <p:nvPicPr>
          <p:cNvPr id="45060" name="Picture 6" descr="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3963" y="230188"/>
            <a:ext cx="5018087"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5944" name="Rectangle 8"/>
          <p:cNvSpPr>
            <a:spLocks noChangeArrowheads="1"/>
          </p:cNvSpPr>
          <p:nvPr/>
        </p:nvSpPr>
        <p:spPr bwMode="auto">
          <a:xfrm>
            <a:off x="263525" y="5267325"/>
            <a:ext cx="278447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a:solidFill>
                  <a:srgbClr val="CC5193"/>
                </a:solidFill>
                <a:cs typeface="+mn-cs"/>
              </a:rPr>
              <a:t>String in D=10 but</a:t>
            </a:r>
          </a:p>
          <a:p>
            <a:pPr>
              <a:defRPr/>
            </a:pPr>
            <a:r>
              <a:rPr lang="en-US">
                <a:solidFill>
                  <a:srgbClr val="CC5193"/>
                </a:solidFill>
                <a:cs typeface="+mn-cs"/>
              </a:rPr>
              <a:t>Membrane in D=11</a:t>
            </a:r>
            <a:endParaRPr lang="en-US">
              <a:cs typeface="+mn-cs"/>
            </a:endParaRPr>
          </a:p>
        </p:txBody>
      </p:sp>
      <p:sp>
        <p:nvSpPr>
          <p:cNvPr id="295945" name="Rectangle 9"/>
          <p:cNvSpPr>
            <a:spLocks noChangeArrowheads="1"/>
          </p:cNvSpPr>
          <p:nvPr/>
        </p:nvSpPr>
        <p:spPr bwMode="auto">
          <a:xfrm>
            <a:off x="0" y="1189038"/>
            <a:ext cx="35632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dirty="0">
                <a:cs typeface="+mn-cs"/>
              </a:rPr>
              <a:t> </a:t>
            </a:r>
            <a:r>
              <a:rPr lang="en-US" dirty="0" smtClean="0">
                <a:solidFill>
                  <a:srgbClr val="0000FF"/>
                </a:solidFill>
                <a:cs typeface="+mn-cs"/>
              </a:rPr>
              <a:t>D=</a:t>
            </a:r>
            <a:r>
              <a:rPr lang="en-US" dirty="0" err="1">
                <a:solidFill>
                  <a:srgbClr val="0000FF"/>
                </a:solidFill>
                <a:cs typeface="+mn-cs"/>
              </a:rPr>
              <a:t>s</a:t>
            </a:r>
            <a:r>
              <a:rPr lang="en-US" dirty="0" err="1" smtClean="0">
                <a:solidFill>
                  <a:srgbClr val="0000FF"/>
                </a:solidFill>
                <a:cs typeface="+mn-cs"/>
              </a:rPr>
              <a:t>pacetime</a:t>
            </a:r>
            <a:r>
              <a:rPr lang="en-US" dirty="0" smtClean="0">
                <a:cs typeface="+mn-cs"/>
              </a:rPr>
              <a:t> </a:t>
            </a:r>
            <a:r>
              <a:rPr lang="en-US" dirty="0">
                <a:solidFill>
                  <a:srgbClr val="0000FF"/>
                </a:solidFill>
                <a:cs typeface="+mn-cs"/>
              </a:rPr>
              <a:t>dimension</a:t>
            </a:r>
          </a:p>
        </p:txBody>
      </p:sp>
      <p:sp>
        <p:nvSpPr>
          <p:cNvPr id="295946" name="Rectangle 10"/>
          <p:cNvSpPr>
            <a:spLocks noChangeArrowheads="1"/>
          </p:cNvSpPr>
          <p:nvPr/>
        </p:nvSpPr>
        <p:spPr bwMode="auto">
          <a:xfrm>
            <a:off x="136525" y="1894417"/>
            <a:ext cx="31067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spAutoFit/>
          </a:bodyPr>
          <a:lstStyle/>
          <a:p>
            <a:pPr>
              <a:defRPr/>
            </a:pPr>
            <a:r>
              <a:rPr lang="en-US">
                <a:solidFill>
                  <a:srgbClr val="0000FF"/>
                </a:solidFill>
                <a:cs typeface="+mn-cs"/>
              </a:rPr>
              <a:t>d=p+1=worldvolume dimension</a:t>
            </a:r>
          </a:p>
        </p:txBody>
      </p:sp>
      <p:sp>
        <p:nvSpPr>
          <p:cNvPr id="295948" name="Rectangle 12"/>
          <p:cNvSpPr>
            <a:spLocks noChangeArrowheads="1"/>
          </p:cNvSpPr>
          <p:nvPr/>
        </p:nvSpPr>
        <p:spPr bwMode="auto">
          <a:xfrm>
            <a:off x="238125" y="2801938"/>
            <a:ext cx="3325813" cy="179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spAutoFit/>
          </a:bodyPr>
          <a:lstStyle/>
          <a:p>
            <a:pPr>
              <a:defRPr/>
            </a:pPr>
            <a:r>
              <a:rPr lang="en-US" dirty="0">
                <a:solidFill>
                  <a:srgbClr val="0000FF"/>
                </a:solidFill>
                <a:cs typeface="+mn-cs"/>
              </a:rPr>
              <a:t>R</a:t>
            </a:r>
            <a:r>
              <a:rPr lang="en-US" dirty="0" smtClean="0">
                <a:solidFill>
                  <a:srgbClr val="0000FF"/>
                </a:solidFill>
                <a:cs typeface="+mn-cs"/>
              </a:rPr>
              <a:t>=</a:t>
            </a:r>
            <a:r>
              <a:rPr lang="en-US" dirty="0">
                <a:solidFill>
                  <a:srgbClr val="0000FF"/>
                </a:solidFill>
                <a:cs typeface="+mn-cs"/>
              </a:rPr>
              <a:t>real</a:t>
            </a:r>
          </a:p>
          <a:p>
            <a:pPr>
              <a:defRPr/>
            </a:pPr>
            <a:r>
              <a:rPr lang="en-US" dirty="0">
                <a:solidFill>
                  <a:srgbClr val="0000FF"/>
                </a:solidFill>
                <a:cs typeface="+mn-cs"/>
              </a:rPr>
              <a:t>C=complex</a:t>
            </a:r>
          </a:p>
          <a:p>
            <a:pPr>
              <a:defRPr/>
            </a:pPr>
            <a:r>
              <a:rPr lang="en-US" dirty="0" smtClean="0">
                <a:solidFill>
                  <a:srgbClr val="0000FF"/>
                </a:solidFill>
                <a:cs typeface="+mn-cs"/>
              </a:rPr>
              <a:t>H</a:t>
            </a:r>
            <a:r>
              <a:rPr lang="en-US" dirty="0">
                <a:solidFill>
                  <a:srgbClr val="0000FF"/>
                </a:solidFill>
                <a:cs typeface="+mn-cs"/>
              </a:rPr>
              <a:t>=quaternion</a:t>
            </a:r>
          </a:p>
          <a:p>
            <a:pPr>
              <a:defRPr/>
            </a:pPr>
            <a:r>
              <a:rPr lang="en-US" dirty="0">
                <a:solidFill>
                  <a:srgbClr val="0000FF"/>
                </a:solidFill>
                <a:cs typeface="+mn-cs"/>
              </a:rPr>
              <a:t>O=</a:t>
            </a:r>
            <a:r>
              <a:rPr lang="en-US" dirty="0" err="1">
                <a:solidFill>
                  <a:srgbClr val="0000FF"/>
                </a:solidFill>
                <a:cs typeface="+mn-cs"/>
              </a:rPr>
              <a:t>octonion</a:t>
            </a:r>
            <a:endParaRPr lang="en-US" dirty="0">
              <a:solidFill>
                <a:srgbClr val="0000FF"/>
              </a:solidFill>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0"/>
          </p:nvPr>
        </p:nvSpPr>
        <p:spPr/>
        <p:txBody>
          <a:bodyPr/>
          <a:lstStyle/>
          <a:p>
            <a:pPr>
              <a:defRPr/>
            </a:pPr>
            <a:r>
              <a:rPr lang="en-GB"/>
              <a:t>© Imperial College London</a:t>
            </a:r>
            <a:endParaRPr lang="en-US"/>
          </a:p>
        </p:txBody>
      </p:sp>
      <p:sp>
        <p:nvSpPr>
          <p:cNvPr id="8" name="Slide Number Placeholder 3"/>
          <p:cNvSpPr>
            <a:spLocks noGrp="1"/>
          </p:cNvSpPr>
          <p:nvPr>
            <p:ph type="sldNum" sz="quarter" idx="11"/>
          </p:nvPr>
        </p:nvSpPr>
        <p:spPr/>
        <p:txBody>
          <a:bodyPr/>
          <a:lstStyle/>
          <a:p>
            <a:pPr>
              <a:defRPr/>
            </a:pPr>
            <a:r>
              <a:rPr lang="en-US"/>
              <a:t>Page </a:t>
            </a:r>
            <a:fld id="{3C2B2983-0793-0340-B153-2907A0A96063}" type="slidenum">
              <a:rPr lang="en-US"/>
              <a:pPr>
                <a:defRPr/>
              </a:pPr>
              <a:t>18</a:t>
            </a:fld>
            <a:endParaRPr lang="en-US"/>
          </a:p>
        </p:txBody>
      </p:sp>
      <p:sp>
        <p:nvSpPr>
          <p:cNvPr id="286722" name="Rectangle 2"/>
          <p:cNvSpPr>
            <a:spLocks noGrp="1" noChangeArrowheads="1"/>
          </p:cNvSpPr>
          <p:nvPr>
            <p:ph type="title"/>
          </p:nvPr>
        </p:nvSpPr>
        <p:spPr>
          <a:xfrm>
            <a:off x="300038" y="163513"/>
            <a:ext cx="7772400" cy="1143000"/>
          </a:xfrm>
        </p:spPr>
        <p:txBody>
          <a:bodyPr/>
          <a:lstStyle/>
          <a:p>
            <a:pPr>
              <a:defRPr/>
            </a:pPr>
            <a:r>
              <a:rPr lang="en-US" sz="2000" dirty="0" smtClean="0">
                <a:solidFill>
                  <a:srgbClr val="0000FF"/>
                </a:solidFill>
                <a:cs typeface="+mj-cs"/>
              </a:rPr>
              <a:t>Strings in D=10 from membranes in D=11</a:t>
            </a:r>
            <a:endParaRPr lang="en-US" sz="1200" dirty="0" smtClean="0">
              <a:solidFill>
                <a:srgbClr val="0000FF"/>
              </a:solidFill>
              <a:cs typeface="+mj-cs"/>
            </a:endParaRPr>
          </a:p>
        </p:txBody>
      </p:sp>
      <p:sp>
        <p:nvSpPr>
          <p:cNvPr id="286724" name="Rectangle 4"/>
          <p:cNvSpPr>
            <a:spLocks noChangeArrowheads="1"/>
          </p:cNvSpPr>
          <p:nvPr/>
        </p:nvSpPr>
        <p:spPr bwMode="auto">
          <a:xfrm>
            <a:off x="1312863" y="1808163"/>
            <a:ext cx="1841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endParaRPr lang="en-US" sz="1200">
              <a:cs typeface="+mn-cs"/>
            </a:endParaRPr>
          </a:p>
        </p:txBody>
      </p:sp>
      <p:pic>
        <p:nvPicPr>
          <p:cNvPr id="47109" name="Picture 8"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838" y="1092200"/>
            <a:ext cx="6662737" cy="308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29" name="Rectangle 9"/>
          <p:cNvSpPr>
            <a:spLocks noChangeArrowheads="1"/>
          </p:cNvSpPr>
          <p:nvPr/>
        </p:nvSpPr>
        <p:spPr bwMode="auto">
          <a:xfrm>
            <a:off x="185738" y="4611688"/>
            <a:ext cx="8355012"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spAutoFit/>
          </a:bodyPr>
          <a:lstStyle/>
          <a:p>
            <a:pPr>
              <a:defRPr/>
            </a:pPr>
            <a:r>
              <a:rPr lang="en-US" sz="1600">
                <a:solidFill>
                  <a:srgbClr val="1C36B8"/>
                </a:solidFill>
                <a:cs typeface="+mn-cs"/>
              </a:rPr>
              <a:t> As the underlying space, shown here as a two-dimensional sheet, curls into a cylinder, the membrane wraps around it. </a:t>
            </a:r>
          </a:p>
          <a:p>
            <a:pPr>
              <a:defRPr/>
            </a:pPr>
            <a:r>
              <a:rPr lang="en-US" sz="1600">
                <a:solidFill>
                  <a:srgbClr val="1C36B8"/>
                </a:solidFill>
                <a:cs typeface="+mn-cs"/>
              </a:rPr>
              <a:t>The curled dimension becomes a circle so small that the two-dimensional space ends up looking one-dimensional, like a line. The tightly wrapped membrane then resembles a string.</a:t>
            </a:r>
          </a:p>
          <a:p>
            <a:pPr>
              <a:defRPr/>
            </a:pPr>
            <a:r>
              <a:rPr lang="en-US" sz="1600">
                <a:solidFill>
                  <a:srgbClr val="1C36B8"/>
                </a:solidFill>
                <a:cs typeface="+mn-cs"/>
              </a:rPr>
              <a:t>In fact it is the Type IIA string.</a:t>
            </a:r>
            <a:r>
              <a:rPr lang="en-US" sz="1600">
                <a:solidFill>
                  <a:srgbClr val="1C36B8"/>
                </a:solidFill>
                <a:latin typeface="Helvetica" charset="0"/>
                <a:cs typeface="+mn-cs"/>
              </a:rPr>
              <a:t> </a:t>
            </a:r>
          </a:p>
        </p:txBody>
      </p:sp>
      <p:sp>
        <p:nvSpPr>
          <p:cNvPr id="286730" name="Rectangle 10"/>
          <p:cNvSpPr>
            <a:spLocks noChangeArrowheads="1"/>
          </p:cNvSpPr>
          <p:nvPr/>
        </p:nvSpPr>
        <p:spPr bwMode="auto">
          <a:xfrm>
            <a:off x="4216400" y="4178300"/>
            <a:ext cx="28860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sz="1200">
                <a:solidFill>
                  <a:schemeClr val="tx1"/>
                </a:solidFill>
                <a:cs typeface="+mn-cs"/>
              </a:rPr>
              <a:t>Copyright 1998 Scientific American, Inc.</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pPr>
              <a:defRPr/>
            </a:pPr>
            <a:r>
              <a:rPr lang="en-GB"/>
              <a:t>© Imperial College London</a:t>
            </a:r>
            <a:endParaRPr lang="en-US"/>
          </a:p>
        </p:txBody>
      </p:sp>
      <p:sp>
        <p:nvSpPr>
          <p:cNvPr id="8" name="Slide Number Placeholder 4"/>
          <p:cNvSpPr>
            <a:spLocks noGrp="1"/>
          </p:cNvSpPr>
          <p:nvPr>
            <p:ph type="sldNum" sz="quarter" idx="11"/>
          </p:nvPr>
        </p:nvSpPr>
        <p:spPr/>
        <p:txBody>
          <a:bodyPr/>
          <a:lstStyle/>
          <a:p>
            <a:pPr>
              <a:defRPr/>
            </a:pPr>
            <a:r>
              <a:rPr lang="en-US"/>
              <a:t>Page </a:t>
            </a:r>
            <a:fld id="{57684660-9BBD-4A4E-BF98-4DAD2E205327}" type="slidenum">
              <a:rPr lang="en-US"/>
              <a:pPr>
                <a:defRPr/>
              </a:pPr>
              <a:t>19</a:t>
            </a:fld>
            <a:endParaRPr lang="en-US"/>
          </a:p>
        </p:txBody>
      </p:sp>
      <p:sp>
        <p:nvSpPr>
          <p:cNvPr id="291842" name="Rectangle 2"/>
          <p:cNvSpPr>
            <a:spLocks noGrp="1" noChangeArrowheads="1"/>
          </p:cNvSpPr>
          <p:nvPr>
            <p:ph type="title"/>
          </p:nvPr>
        </p:nvSpPr>
        <p:spPr/>
        <p:txBody>
          <a:bodyPr/>
          <a:lstStyle/>
          <a:p>
            <a:pPr>
              <a:defRPr/>
            </a:pPr>
            <a:r>
              <a:rPr lang="en-US" smtClean="0">
                <a:solidFill>
                  <a:srgbClr val="1C36B8"/>
                </a:solidFill>
                <a:cs typeface="+mj-cs"/>
              </a:rPr>
              <a:t>EDWIN ABBOTT:</a:t>
            </a:r>
            <a:endParaRPr lang="en-US" smtClean="0">
              <a:cs typeface="+mj-cs"/>
            </a:endParaRPr>
          </a:p>
        </p:txBody>
      </p:sp>
      <p:pic>
        <p:nvPicPr>
          <p:cNvPr id="49156" name="Picture 5" descr="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3488" y="1484313"/>
            <a:ext cx="4824412" cy="19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9" descr="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4288" y="3684588"/>
            <a:ext cx="4773612"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1850" name="Rectangle 10"/>
          <p:cNvSpPr>
            <a:spLocks noGrp="1" noChangeArrowheads="1"/>
          </p:cNvSpPr>
          <p:nvPr>
            <p:ph type="body" idx="1"/>
          </p:nvPr>
        </p:nvSpPr>
        <p:spPr>
          <a:xfrm>
            <a:off x="305858" y="1308100"/>
            <a:ext cx="7772400" cy="4114800"/>
          </a:xfrm>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pPr>
              <a:buFontTx/>
              <a:buNone/>
              <a:defRPr/>
            </a:pPr>
            <a:r>
              <a:rPr lang="en-US" sz="2400" smtClean="0">
                <a:solidFill>
                  <a:srgbClr val="FF0000"/>
                </a:solidFill>
                <a:cs typeface="+mn-cs"/>
              </a:rPr>
              <a:t>FLATLAND 1884</a:t>
            </a:r>
          </a:p>
          <a:p>
            <a:pPr>
              <a:buFontTx/>
              <a:buNone/>
              <a:defRPr/>
            </a:pPr>
            <a:endParaRPr lang="en-US" sz="2400" smtClean="0">
              <a:solidFill>
                <a:srgbClr val="FF0000"/>
              </a:solidFill>
              <a:cs typeface="+mn-cs"/>
            </a:endParaRPr>
          </a:p>
          <a:p>
            <a:pPr>
              <a:buFontTx/>
              <a:buNone/>
              <a:defRPr/>
            </a:pPr>
            <a:endParaRPr lang="en-US" sz="2400" smtClean="0">
              <a:solidFill>
                <a:srgbClr val="FF0000"/>
              </a:solidFill>
              <a:cs typeface="+mn-cs"/>
            </a:endParaRPr>
          </a:p>
          <a:p>
            <a:pPr>
              <a:buFontTx/>
              <a:buNone/>
              <a:defRPr/>
            </a:pPr>
            <a:endParaRPr lang="en-US" sz="2400" smtClean="0">
              <a:solidFill>
                <a:srgbClr val="FF0000"/>
              </a:solidFill>
              <a:cs typeface="+mn-cs"/>
            </a:endParaRPr>
          </a:p>
          <a:p>
            <a:pPr>
              <a:buFontTx/>
              <a:buNone/>
              <a:defRPr/>
            </a:pPr>
            <a:endParaRPr lang="en-US" sz="2400" smtClean="0">
              <a:solidFill>
                <a:srgbClr val="FF0000"/>
              </a:solidFill>
              <a:cs typeface="+mn-cs"/>
            </a:endParaRPr>
          </a:p>
        </p:txBody>
      </p:sp>
      <p:sp>
        <p:nvSpPr>
          <p:cNvPr id="291851" name="Rectangle 11"/>
          <p:cNvSpPr>
            <a:spLocks noChangeArrowheads="1"/>
          </p:cNvSpPr>
          <p:nvPr/>
        </p:nvSpPr>
        <p:spPr bwMode="auto">
          <a:xfrm>
            <a:off x="246063" y="3602038"/>
            <a:ext cx="2911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dirty="0">
                <a:solidFill>
                  <a:srgbClr val="FF0000"/>
                </a:solidFill>
                <a:cs typeface="+mn-cs"/>
              </a:rPr>
              <a:t>STRINGLAND</a:t>
            </a:r>
            <a:r>
              <a:rPr lang="en-US" dirty="0">
                <a:cs typeface="+mn-cs"/>
              </a:rPr>
              <a:t> </a:t>
            </a:r>
            <a:r>
              <a:rPr lang="en-US" dirty="0">
                <a:solidFill>
                  <a:srgbClr val="FF0000"/>
                </a:solidFill>
                <a:cs typeface="+mn-cs"/>
              </a:rPr>
              <a:t>1987</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Imperial College London</a:t>
            </a:r>
            <a:endParaRPr lang="en-US"/>
          </a:p>
        </p:txBody>
      </p:sp>
      <p:sp>
        <p:nvSpPr>
          <p:cNvPr id="6" name="Slide Number Placeholder 4"/>
          <p:cNvSpPr>
            <a:spLocks noGrp="1"/>
          </p:cNvSpPr>
          <p:nvPr>
            <p:ph type="sldNum" sz="quarter" idx="11"/>
          </p:nvPr>
        </p:nvSpPr>
        <p:spPr/>
        <p:txBody>
          <a:bodyPr/>
          <a:lstStyle/>
          <a:p>
            <a:pPr>
              <a:defRPr/>
            </a:pPr>
            <a:r>
              <a:rPr lang="en-US"/>
              <a:t>Page </a:t>
            </a:r>
            <a:fld id="{EFEF9451-F310-F34C-A5D6-5ED3AD9793C7}" type="slidenum">
              <a:rPr lang="en-US"/>
              <a:pPr>
                <a:defRPr/>
              </a:pPr>
              <a:t>20</a:t>
            </a:fld>
            <a:endParaRPr lang="en-US"/>
          </a:p>
        </p:txBody>
      </p:sp>
      <p:sp>
        <p:nvSpPr>
          <p:cNvPr id="207874" name="Rectangle 2"/>
          <p:cNvSpPr>
            <a:spLocks noGrp="1" noChangeArrowheads="1"/>
          </p:cNvSpPr>
          <p:nvPr>
            <p:ph type="title"/>
          </p:nvPr>
        </p:nvSpPr>
        <p:spPr/>
        <p:txBody>
          <a:bodyPr/>
          <a:lstStyle/>
          <a:p>
            <a:pPr>
              <a:defRPr/>
            </a:pPr>
            <a:r>
              <a:rPr lang="en-US" dirty="0" smtClean="0">
                <a:solidFill>
                  <a:srgbClr val="0000FF"/>
                </a:solidFill>
                <a:cs typeface="+mj-cs"/>
              </a:rPr>
              <a:t>1995 M-theory</a:t>
            </a:r>
            <a:r>
              <a:rPr lang="en-US" dirty="0" smtClean="0">
                <a:solidFill>
                  <a:srgbClr val="CC933B"/>
                </a:solidFill>
                <a:cs typeface="+mj-cs"/>
              </a:rPr>
              <a:t> </a:t>
            </a:r>
            <a:r>
              <a:rPr lang="en-US" dirty="0" smtClean="0">
                <a:solidFill>
                  <a:srgbClr val="0000FF"/>
                </a:solidFill>
                <a:cs typeface="+mj-cs"/>
              </a:rPr>
              <a:t>revolution</a:t>
            </a:r>
          </a:p>
        </p:txBody>
      </p:sp>
      <p:sp>
        <p:nvSpPr>
          <p:cNvPr id="207875" name="Rectangle 3"/>
          <p:cNvSpPr>
            <a:spLocks noGrp="1" noChangeArrowheads="1"/>
          </p:cNvSpPr>
          <p:nvPr>
            <p:ph type="body" idx="1"/>
          </p:nvPr>
        </p:nvSpPr>
        <p:spPr/>
        <p:txBody>
          <a:bodyPr/>
          <a:lstStyle/>
          <a:p>
            <a:pPr>
              <a:defRPr/>
            </a:pPr>
            <a:r>
              <a:rPr lang="en-US" sz="2000" dirty="0" smtClean="0">
                <a:solidFill>
                  <a:srgbClr val="0000FF"/>
                </a:solidFill>
                <a:cs typeface="+mn-cs"/>
              </a:rPr>
              <a:t>Five different string theories and D=11 </a:t>
            </a:r>
            <a:r>
              <a:rPr lang="en-US" sz="2000" dirty="0" err="1" smtClean="0">
                <a:solidFill>
                  <a:srgbClr val="0000FF"/>
                </a:solidFill>
                <a:cs typeface="+mn-cs"/>
              </a:rPr>
              <a:t>supergravity</a:t>
            </a:r>
            <a:r>
              <a:rPr lang="en-US" sz="2000" dirty="0" smtClean="0">
                <a:solidFill>
                  <a:srgbClr val="0000FF"/>
                </a:solidFill>
                <a:cs typeface="+mn-cs"/>
              </a:rPr>
              <a:t> unified by eleven-dimensional M-theory: strings plus </a:t>
            </a:r>
            <a:r>
              <a:rPr lang="en-US" sz="2000" dirty="0" err="1" smtClean="0">
                <a:solidFill>
                  <a:srgbClr val="0000FF"/>
                </a:solidFill>
                <a:cs typeface="+mn-cs"/>
              </a:rPr>
              <a:t>branes</a:t>
            </a:r>
            <a:endParaRPr lang="en-US" sz="2000" dirty="0" smtClean="0">
              <a:solidFill>
                <a:srgbClr val="0000FF"/>
              </a:solidFill>
              <a:cs typeface="+mn-cs"/>
            </a:endParaRPr>
          </a:p>
        </p:txBody>
      </p:sp>
      <p:pic>
        <p:nvPicPr>
          <p:cNvPr id="53253" name="Picture 6" descr="mthe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2888" y="2187575"/>
            <a:ext cx="4168775" cy="312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0"/>
          </p:nvPr>
        </p:nvSpPr>
        <p:spPr/>
        <p:txBody>
          <a:bodyPr/>
          <a:lstStyle/>
          <a:p>
            <a:pPr>
              <a:defRPr/>
            </a:pPr>
            <a:r>
              <a:rPr lang="en-GB"/>
              <a:t>© Imperial College London</a:t>
            </a:r>
            <a:endParaRPr lang="en-US"/>
          </a:p>
        </p:txBody>
      </p:sp>
      <p:sp>
        <p:nvSpPr>
          <p:cNvPr id="8" name="Slide Number Placeholder 3"/>
          <p:cNvSpPr>
            <a:spLocks noGrp="1"/>
          </p:cNvSpPr>
          <p:nvPr>
            <p:ph type="sldNum" sz="quarter" idx="11"/>
          </p:nvPr>
        </p:nvSpPr>
        <p:spPr/>
        <p:txBody>
          <a:bodyPr/>
          <a:lstStyle/>
          <a:p>
            <a:pPr>
              <a:defRPr/>
            </a:pPr>
            <a:r>
              <a:rPr lang="en-US"/>
              <a:t>Page </a:t>
            </a:r>
            <a:fld id="{0DBBDCFF-30D2-F640-9633-BA85F6D444BB}" type="slidenum">
              <a:rPr lang="en-US"/>
              <a:pPr>
                <a:defRPr/>
              </a:pPr>
              <a:t>21</a:t>
            </a:fld>
            <a:endParaRPr lang="en-US"/>
          </a:p>
        </p:txBody>
      </p:sp>
      <p:sp>
        <p:nvSpPr>
          <p:cNvPr id="146434" name="Rectangle 2"/>
          <p:cNvSpPr>
            <a:spLocks noGrp="1" noChangeArrowheads="1"/>
          </p:cNvSpPr>
          <p:nvPr>
            <p:ph type="title"/>
          </p:nvPr>
        </p:nvSpPr>
        <p:spPr>
          <a:xfrm>
            <a:off x="1858963" y="357188"/>
            <a:ext cx="7772400" cy="1143000"/>
          </a:xfrm>
        </p:spPr>
        <p:txBody>
          <a:bodyPr/>
          <a:lstStyle/>
          <a:p>
            <a:pPr>
              <a:defRPr/>
            </a:pPr>
            <a:r>
              <a:rPr lang="en-US" smtClean="0">
                <a:solidFill>
                  <a:srgbClr val="FE9914"/>
                </a:solidFill>
                <a:cs typeface="+mj-cs"/>
              </a:rPr>
              <a:t>Edward Witten, </a:t>
            </a:r>
            <a:br>
              <a:rPr lang="en-US" smtClean="0">
                <a:solidFill>
                  <a:srgbClr val="FE9914"/>
                </a:solidFill>
                <a:cs typeface="+mj-cs"/>
              </a:rPr>
            </a:br>
            <a:r>
              <a:rPr lang="en-US" smtClean="0">
                <a:solidFill>
                  <a:srgbClr val="FE9914"/>
                </a:solidFill>
                <a:cs typeface="+mj-cs"/>
              </a:rPr>
              <a:t>Fields Medalist</a:t>
            </a:r>
            <a:br>
              <a:rPr lang="en-US" smtClean="0">
                <a:solidFill>
                  <a:srgbClr val="FE9914"/>
                </a:solidFill>
                <a:cs typeface="+mj-cs"/>
              </a:rPr>
            </a:br>
            <a:r>
              <a:rPr lang="en-US" smtClean="0">
                <a:solidFill>
                  <a:srgbClr val="FE9914"/>
                </a:solidFill>
                <a:cs typeface="+mj-cs"/>
              </a:rPr>
              <a:t>and string theorist</a:t>
            </a:r>
            <a:endParaRPr lang="en-US" smtClean="0">
              <a:cs typeface="+mj-cs"/>
            </a:endParaRPr>
          </a:p>
        </p:txBody>
      </p:sp>
      <p:pic>
        <p:nvPicPr>
          <p:cNvPr id="1464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847850"/>
            <a:ext cx="1493838"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46439" name="Rectangle 7"/>
          <p:cNvSpPr>
            <a:spLocks noChangeArrowheads="1"/>
          </p:cNvSpPr>
          <p:nvPr/>
        </p:nvSpPr>
        <p:spPr bwMode="auto">
          <a:xfrm>
            <a:off x="1922463" y="3513138"/>
            <a:ext cx="6051550" cy="376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spcBef>
                <a:spcPct val="0"/>
              </a:spcBef>
              <a:defRPr/>
            </a:pPr>
            <a:r>
              <a:rPr lang="en-US" sz="2800" i="1">
                <a:solidFill>
                  <a:schemeClr val="tx2"/>
                </a:solidFill>
                <a:latin typeface="Times New Roman" charset="0"/>
                <a:cs typeface="+mn-cs"/>
              </a:rPr>
              <a:t>“Understanding what M- theory really </a:t>
            </a:r>
          </a:p>
          <a:p>
            <a:pPr eaLnBrk="1" hangingPunct="1">
              <a:spcBef>
                <a:spcPct val="0"/>
              </a:spcBef>
              <a:defRPr/>
            </a:pPr>
            <a:r>
              <a:rPr lang="en-US" sz="2800" i="1">
                <a:solidFill>
                  <a:schemeClr val="tx2"/>
                </a:solidFill>
                <a:latin typeface="Times New Roman" charset="0"/>
                <a:cs typeface="+mn-cs"/>
              </a:rPr>
              <a:t>is would transform our understanding of </a:t>
            </a:r>
          </a:p>
          <a:p>
            <a:pPr eaLnBrk="1" hangingPunct="1">
              <a:spcBef>
                <a:spcPct val="0"/>
              </a:spcBef>
              <a:defRPr/>
            </a:pPr>
            <a:r>
              <a:rPr lang="en-US" sz="2800" i="1">
                <a:solidFill>
                  <a:schemeClr val="tx2"/>
                </a:solidFill>
                <a:latin typeface="Times New Roman" charset="0"/>
                <a:cs typeface="+mn-cs"/>
              </a:rPr>
              <a:t>nature at least as radically as occurred </a:t>
            </a:r>
          </a:p>
          <a:p>
            <a:pPr eaLnBrk="1" hangingPunct="1">
              <a:spcBef>
                <a:spcPct val="0"/>
              </a:spcBef>
              <a:defRPr/>
            </a:pPr>
            <a:r>
              <a:rPr lang="en-US" sz="2800" i="1">
                <a:solidFill>
                  <a:schemeClr val="tx2"/>
                </a:solidFill>
                <a:latin typeface="Times New Roman" charset="0"/>
                <a:cs typeface="+mn-cs"/>
              </a:rPr>
              <a:t>in any of the major scientific upheavals </a:t>
            </a:r>
          </a:p>
          <a:p>
            <a:pPr eaLnBrk="1" hangingPunct="1">
              <a:spcBef>
                <a:spcPct val="0"/>
              </a:spcBef>
              <a:defRPr/>
            </a:pPr>
            <a:r>
              <a:rPr lang="en-US" sz="2800" i="1">
                <a:solidFill>
                  <a:schemeClr val="tx2"/>
                </a:solidFill>
                <a:latin typeface="Times New Roman" charset="0"/>
                <a:cs typeface="+mn-cs"/>
              </a:rPr>
              <a:t>in the past”</a:t>
            </a:r>
          </a:p>
          <a:p>
            <a:pPr>
              <a:defRPr/>
            </a:pPr>
            <a:endParaRPr lang="en-US" sz="2800">
              <a:cs typeface="+mn-cs"/>
            </a:endParaRPr>
          </a:p>
          <a:p>
            <a:pPr>
              <a:defRPr/>
            </a:pPr>
            <a:endParaRPr lang="en-US" sz="2800">
              <a:cs typeface="+mn-cs"/>
            </a:endParaRPr>
          </a:p>
          <a:p>
            <a:pPr>
              <a:defRPr/>
            </a:pPr>
            <a:endParaRPr lang="en-US" sz="2800">
              <a:cs typeface="+mn-cs"/>
            </a:endParaRPr>
          </a:p>
        </p:txBody>
      </p:sp>
      <p:sp>
        <p:nvSpPr>
          <p:cNvPr id="146440" name="Rectangle 8"/>
          <p:cNvSpPr>
            <a:spLocks noChangeArrowheads="1"/>
          </p:cNvSpPr>
          <p:nvPr/>
        </p:nvSpPr>
        <p:spPr bwMode="auto">
          <a:xfrm>
            <a:off x="2117725" y="2338388"/>
            <a:ext cx="52514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solidFill>
                  <a:srgbClr val="081348"/>
                </a:solidFill>
                <a:cs typeface="+mn-cs"/>
              </a:rPr>
              <a:t>``M stands for magic, mystery or membrane, </a:t>
            </a:r>
          </a:p>
          <a:p>
            <a:pPr>
              <a:defRPr/>
            </a:pPr>
            <a:r>
              <a:rPr lang="en-US" sz="2000">
                <a:solidFill>
                  <a:srgbClr val="081348"/>
                </a:solidFill>
                <a:cs typeface="+mn-cs"/>
              </a:rPr>
              <a:t>according to taste’’</a:t>
            </a:r>
          </a:p>
        </p:txBody>
      </p:sp>
      <p:sp>
        <p:nvSpPr>
          <p:cNvPr id="146441" name="Rectangle 9"/>
          <p:cNvSpPr>
            <a:spLocks noChangeArrowheads="1"/>
          </p:cNvSpPr>
          <p:nvPr/>
        </p:nvSpPr>
        <p:spPr bwMode="auto">
          <a:xfrm>
            <a:off x="8739188" y="6030913"/>
            <a:ext cx="282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cs typeface="+mn-cs"/>
              </a:rPr>
              <a:t>*</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pPr>
              <a:defRPr/>
            </a:pPr>
            <a:r>
              <a:rPr lang="en-GB"/>
              <a:t>© Imperial College London</a:t>
            </a:r>
            <a:endParaRPr lang="en-US"/>
          </a:p>
        </p:txBody>
      </p:sp>
      <p:sp>
        <p:nvSpPr>
          <p:cNvPr id="8" name="Slide Number Placeholder 4"/>
          <p:cNvSpPr>
            <a:spLocks noGrp="1"/>
          </p:cNvSpPr>
          <p:nvPr>
            <p:ph type="sldNum" sz="quarter" idx="11"/>
          </p:nvPr>
        </p:nvSpPr>
        <p:spPr/>
        <p:txBody>
          <a:bodyPr/>
          <a:lstStyle/>
          <a:p>
            <a:pPr>
              <a:defRPr/>
            </a:pPr>
            <a:r>
              <a:rPr lang="en-US"/>
              <a:t>Page </a:t>
            </a:r>
            <a:fld id="{28493FDF-DB3B-6343-8877-367DB86512F6}" type="slidenum">
              <a:rPr lang="en-US"/>
              <a:pPr>
                <a:defRPr/>
              </a:pPr>
              <a:t>22</a:t>
            </a:fld>
            <a:endParaRPr lang="en-US"/>
          </a:p>
        </p:txBody>
      </p:sp>
      <p:sp>
        <p:nvSpPr>
          <p:cNvPr id="199682" name="Rectangle 2"/>
          <p:cNvSpPr>
            <a:spLocks noGrp="1" noChangeArrowheads="1"/>
          </p:cNvSpPr>
          <p:nvPr>
            <p:ph type="title"/>
          </p:nvPr>
        </p:nvSpPr>
        <p:spPr/>
        <p:txBody>
          <a:bodyPr/>
          <a:lstStyle/>
          <a:p>
            <a:pPr>
              <a:defRPr/>
            </a:pPr>
            <a:endParaRPr lang="en-US" smtClean="0">
              <a:cs typeface="+mj-cs"/>
            </a:endParaRPr>
          </a:p>
        </p:txBody>
      </p:sp>
      <p:sp>
        <p:nvSpPr>
          <p:cNvPr id="199683" name="Rectangle 3"/>
          <p:cNvSpPr>
            <a:spLocks noGrp="1" noChangeArrowheads="1"/>
          </p:cNvSpPr>
          <p:nvPr>
            <p:ph type="body" idx="1"/>
          </p:nvPr>
        </p:nvSpPr>
        <p:spPr/>
        <p:txBody>
          <a:bodyPr/>
          <a:lstStyle/>
          <a:p>
            <a:pPr>
              <a:defRPr/>
            </a:pPr>
            <a:endParaRPr lang="en-US" smtClean="0">
              <a:cs typeface="+mn-cs"/>
            </a:endParaRPr>
          </a:p>
        </p:txBody>
      </p:sp>
      <p:pic>
        <p:nvPicPr>
          <p:cNvPr id="59397" name="Picture 5" descr="br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13" y="1700213"/>
            <a:ext cx="2922587"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7" descr="m-bra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2938" y="1728788"/>
            <a:ext cx="320040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8" name="Rectangle 8"/>
          <p:cNvSpPr>
            <a:spLocks noChangeArrowheads="1"/>
          </p:cNvSpPr>
          <p:nvPr/>
        </p:nvSpPr>
        <p:spPr bwMode="auto">
          <a:xfrm>
            <a:off x="392113" y="581025"/>
            <a:ext cx="79105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a:cs typeface="+mn-cs"/>
              </a:rPr>
              <a:t>The braneworld                            Parallel universes?</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3"/>
          <p:cNvSpPr>
            <a:spLocks noGrp="1"/>
          </p:cNvSpPr>
          <p:nvPr>
            <p:ph type="ftr" sz="quarter" idx="10"/>
          </p:nvPr>
        </p:nvSpPr>
        <p:spPr/>
        <p:txBody>
          <a:bodyPr/>
          <a:lstStyle/>
          <a:p>
            <a:pPr>
              <a:defRPr/>
            </a:pPr>
            <a:r>
              <a:rPr lang="en-GB"/>
              <a:t>© Imperial College London</a:t>
            </a:r>
            <a:endParaRPr lang="en-US"/>
          </a:p>
        </p:txBody>
      </p:sp>
      <p:sp>
        <p:nvSpPr>
          <p:cNvPr id="13" name="Slide Number Placeholder 4"/>
          <p:cNvSpPr>
            <a:spLocks noGrp="1"/>
          </p:cNvSpPr>
          <p:nvPr>
            <p:ph type="sldNum" sz="quarter" idx="11"/>
          </p:nvPr>
        </p:nvSpPr>
        <p:spPr/>
        <p:txBody>
          <a:bodyPr/>
          <a:lstStyle/>
          <a:p>
            <a:pPr>
              <a:defRPr/>
            </a:pPr>
            <a:r>
              <a:rPr lang="en-US"/>
              <a:t>Page </a:t>
            </a:r>
            <a:fld id="{5A10CBFE-AD19-4E40-88F0-89909810F2D5}" type="slidenum">
              <a:rPr lang="en-US"/>
              <a:pPr>
                <a:defRPr/>
              </a:pPr>
              <a:t>23</a:t>
            </a:fld>
            <a:endParaRPr lang="en-US"/>
          </a:p>
        </p:txBody>
      </p:sp>
      <p:sp>
        <p:nvSpPr>
          <p:cNvPr id="145410" name="Rectangle 2"/>
          <p:cNvSpPr>
            <a:spLocks noGrp="1" noChangeArrowheads="1"/>
          </p:cNvSpPr>
          <p:nvPr>
            <p:ph type="title"/>
          </p:nvPr>
        </p:nvSpPr>
        <p:spPr>
          <a:xfrm>
            <a:off x="147638" y="569913"/>
            <a:ext cx="7772400" cy="1143000"/>
          </a:xfrm>
        </p:spPr>
        <p:txBody>
          <a:bodyPr/>
          <a:lstStyle/>
          <a:p>
            <a:pPr>
              <a:defRPr/>
            </a:pPr>
            <a:r>
              <a:rPr lang="en-US" sz="2400" smtClean="0">
                <a:solidFill>
                  <a:srgbClr val="FE9914"/>
                </a:solidFill>
                <a:cs typeface="+mj-cs"/>
              </a:rPr>
              <a:t>Story so far: Unification</a:t>
            </a:r>
            <a:br>
              <a:rPr lang="en-US" sz="2400" smtClean="0">
                <a:solidFill>
                  <a:srgbClr val="FE9914"/>
                </a:solidFill>
                <a:cs typeface="+mj-cs"/>
              </a:rPr>
            </a:br>
            <a:r>
              <a:rPr lang="en-US" sz="2400" smtClean="0">
                <a:solidFill>
                  <a:srgbClr val="FE9914"/>
                </a:solidFill>
                <a:cs typeface="+mj-cs"/>
              </a:rPr>
              <a:t/>
            </a:r>
            <a:br>
              <a:rPr lang="en-US" sz="2400" smtClean="0">
                <a:solidFill>
                  <a:srgbClr val="FE9914"/>
                </a:solidFill>
                <a:cs typeface="+mj-cs"/>
              </a:rPr>
            </a:br>
            <a:r>
              <a:rPr lang="en-US" sz="2400" smtClean="0">
                <a:solidFill>
                  <a:srgbClr val="FE9914"/>
                </a:solidFill>
                <a:cs typeface="+mj-cs"/>
              </a:rPr>
              <a:t/>
            </a:r>
            <a:br>
              <a:rPr lang="en-US" sz="2400" smtClean="0">
                <a:solidFill>
                  <a:srgbClr val="FE9914"/>
                </a:solidFill>
                <a:cs typeface="+mj-cs"/>
              </a:rPr>
            </a:br>
            <a:endParaRPr lang="en-US" sz="2400" smtClean="0">
              <a:cs typeface="+mj-cs"/>
            </a:endParaRPr>
          </a:p>
        </p:txBody>
      </p:sp>
      <p:sp>
        <p:nvSpPr>
          <p:cNvPr id="145411" name="Rectangle 3"/>
          <p:cNvSpPr>
            <a:spLocks noGrp="1" noChangeArrowheads="1"/>
          </p:cNvSpPr>
          <p:nvPr>
            <p:ph type="body" idx="1"/>
          </p:nvPr>
        </p:nvSpPr>
        <p:spPr>
          <a:xfrm>
            <a:off x="101600" y="2627313"/>
            <a:ext cx="8694738" cy="3995737"/>
          </a:xfrm>
        </p:spPr>
        <p:txBody>
          <a:bodyPr/>
          <a:lstStyle/>
          <a:p>
            <a:pPr>
              <a:buFontTx/>
              <a:buNone/>
              <a:defRPr/>
            </a:pPr>
            <a:r>
              <a:rPr lang="en-US" sz="1400" smtClean="0">
                <a:cs typeface="+mn-cs"/>
              </a:rPr>
              <a:t>                               1831                            1967                          1974                       1984                  1995</a:t>
            </a:r>
          </a:p>
          <a:p>
            <a:pPr>
              <a:buFontTx/>
              <a:buNone/>
              <a:defRPr/>
            </a:pPr>
            <a:r>
              <a:rPr lang="en-US" sz="1400" smtClean="0">
                <a:cs typeface="+mn-cs"/>
              </a:rPr>
              <a:t>Electricity   } </a:t>
            </a:r>
          </a:p>
          <a:p>
            <a:pPr>
              <a:buFontTx/>
              <a:buNone/>
              <a:defRPr/>
            </a:pPr>
            <a:r>
              <a:rPr lang="en-US" sz="1400" smtClean="0">
                <a:cs typeface="+mn-cs"/>
              </a:rPr>
              <a:t>                  }</a:t>
            </a:r>
          </a:p>
          <a:p>
            <a:pPr>
              <a:buFontTx/>
              <a:buNone/>
              <a:defRPr/>
            </a:pPr>
            <a:r>
              <a:rPr lang="en-US" sz="1400" smtClean="0">
                <a:cs typeface="+mn-cs"/>
              </a:rPr>
              <a:t>                  } Electromagnetic force }</a:t>
            </a:r>
          </a:p>
          <a:p>
            <a:pPr>
              <a:buFontTx/>
              <a:buNone/>
              <a:defRPr/>
            </a:pPr>
            <a:r>
              <a:rPr lang="en-US" sz="1400" smtClean="0">
                <a:cs typeface="+mn-cs"/>
              </a:rPr>
              <a:t>                  }                                     }</a:t>
            </a:r>
          </a:p>
          <a:p>
            <a:pPr>
              <a:buFontTx/>
              <a:buNone/>
              <a:defRPr/>
            </a:pPr>
            <a:r>
              <a:rPr lang="en-US" sz="1400" smtClean="0">
                <a:cs typeface="+mn-cs"/>
              </a:rPr>
              <a:t>Magnetism}                                     } Electro-weak force     }</a:t>
            </a:r>
          </a:p>
          <a:p>
            <a:pPr>
              <a:buFontTx/>
              <a:buNone/>
              <a:defRPr/>
            </a:pPr>
            <a:r>
              <a:rPr lang="en-US" sz="1400" smtClean="0">
                <a:cs typeface="+mn-cs"/>
              </a:rPr>
              <a:t>                                                        }                                    }</a:t>
            </a:r>
          </a:p>
          <a:p>
            <a:pPr>
              <a:buFontTx/>
              <a:buNone/>
              <a:defRPr/>
            </a:pPr>
            <a:r>
              <a:rPr lang="en-US" sz="1400" smtClean="0">
                <a:cs typeface="+mn-cs"/>
              </a:rPr>
              <a:t>                         Weak nuclear force}                                    } </a:t>
            </a:r>
            <a:r>
              <a:rPr lang="en-US" sz="1400" smtClean="0">
                <a:solidFill>
                  <a:srgbClr val="0C479D"/>
                </a:solidFill>
                <a:cs typeface="+mn-cs"/>
              </a:rPr>
              <a:t>Grand unified force }</a:t>
            </a:r>
          </a:p>
          <a:p>
            <a:pPr>
              <a:buFontTx/>
              <a:buNone/>
              <a:defRPr/>
            </a:pPr>
            <a:r>
              <a:rPr lang="en-US" sz="1400" smtClean="0">
                <a:solidFill>
                  <a:srgbClr val="0C479D"/>
                </a:solidFill>
                <a:cs typeface="+mn-cs"/>
              </a:rPr>
              <a:t>                                                                                           </a:t>
            </a:r>
            <a:r>
              <a:rPr lang="en-US" sz="1400" smtClean="0">
                <a:cs typeface="+mn-cs"/>
              </a:rPr>
              <a:t>  } </a:t>
            </a:r>
            <a:r>
              <a:rPr lang="en-US" sz="1400" smtClean="0">
                <a:solidFill>
                  <a:srgbClr val="0C479D"/>
                </a:solidFill>
                <a:cs typeface="+mn-cs"/>
              </a:rPr>
              <a:t>                                } 5 Different    }</a:t>
            </a:r>
          </a:p>
          <a:p>
            <a:pPr>
              <a:buFontTx/>
              <a:buNone/>
              <a:defRPr/>
            </a:pPr>
            <a:r>
              <a:rPr lang="en-US" sz="1400" smtClean="0">
                <a:solidFill>
                  <a:srgbClr val="0C479D"/>
                </a:solidFill>
                <a:cs typeface="+mn-cs"/>
              </a:rPr>
              <a:t>                                                             </a:t>
            </a:r>
            <a:r>
              <a:rPr lang="en-US" sz="1400" smtClean="0">
                <a:cs typeface="+mn-cs"/>
              </a:rPr>
              <a:t>Strong nuclear force}</a:t>
            </a:r>
            <a:r>
              <a:rPr lang="en-US" sz="1400" smtClean="0">
                <a:solidFill>
                  <a:srgbClr val="0C479D"/>
                </a:solidFill>
                <a:cs typeface="+mn-cs"/>
              </a:rPr>
              <a:t>                                 } D=10 String }   M-theory</a:t>
            </a:r>
          </a:p>
          <a:p>
            <a:pPr>
              <a:buFontTx/>
              <a:buNone/>
              <a:defRPr/>
            </a:pPr>
            <a:r>
              <a:rPr lang="en-US" sz="1400" smtClean="0">
                <a:solidFill>
                  <a:srgbClr val="0C479D"/>
                </a:solidFill>
                <a:cs typeface="+mn-cs"/>
              </a:rPr>
              <a:t>                                                                                                                                } Theories      }</a:t>
            </a:r>
          </a:p>
          <a:p>
            <a:pPr>
              <a:buFontTx/>
              <a:buNone/>
              <a:defRPr/>
            </a:pPr>
            <a:r>
              <a:rPr lang="en-US" sz="1400" smtClean="0">
                <a:solidFill>
                  <a:srgbClr val="0C479D"/>
                </a:solidFill>
                <a:cs typeface="+mn-cs"/>
              </a:rPr>
              <a:t>                                                                                                  Gravitational force}</a:t>
            </a:r>
          </a:p>
          <a:p>
            <a:pPr>
              <a:buFontTx/>
              <a:buNone/>
              <a:defRPr/>
            </a:pPr>
            <a:r>
              <a:rPr lang="en-US" sz="1400" smtClean="0">
                <a:cs typeface="+mn-cs"/>
              </a:rPr>
              <a:t>                                                                                                                                  </a:t>
            </a:r>
          </a:p>
        </p:txBody>
      </p:sp>
      <p:pic>
        <p:nvPicPr>
          <p:cNvPr id="1454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925" y="890588"/>
            <a:ext cx="881063" cy="129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144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4538" y="925513"/>
            <a:ext cx="939800"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2975" y="966788"/>
            <a:ext cx="1117600" cy="125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4541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9850" y="965200"/>
            <a:ext cx="1082675"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45419"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34325" y="962025"/>
            <a:ext cx="1011238" cy="127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45420" name="Rectangle 12"/>
          <p:cNvSpPr>
            <a:spLocks noChangeArrowheads="1"/>
          </p:cNvSpPr>
          <p:nvPr/>
        </p:nvSpPr>
        <p:spPr bwMode="auto">
          <a:xfrm>
            <a:off x="1103313" y="2319338"/>
            <a:ext cx="7662862"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a:cs typeface="+mn-cs"/>
              </a:rPr>
              <a:t>           Faraday             Glashow,Weinberg,Salam        Georgi,Glashow          Green,Schwarz                   Witten</a:t>
            </a:r>
          </a:p>
        </p:txBody>
      </p:sp>
      <p:sp>
        <p:nvSpPr>
          <p:cNvPr id="145421" name="Rectangle 13"/>
          <p:cNvSpPr>
            <a:spLocks noChangeArrowheads="1"/>
          </p:cNvSpPr>
          <p:nvPr/>
        </p:nvSpPr>
        <p:spPr bwMode="auto">
          <a:xfrm>
            <a:off x="8539163" y="4862513"/>
            <a:ext cx="409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2000">
                <a:cs typeface="+mn-cs"/>
              </a:rPr>
              <a:t>?</a:t>
            </a:r>
          </a:p>
        </p:txBody>
      </p:sp>
      <p:sp>
        <p:nvSpPr>
          <p:cNvPr id="145423" name="Rectangle 15"/>
          <p:cNvSpPr>
            <a:spLocks noChangeArrowheads="1"/>
          </p:cNvSpPr>
          <p:nvPr/>
        </p:nvSpPr>
        <p:spPr bwMode="auto">
          <a:xfrm>
            <a:off x="6689725" y="5737225"/>
            <a:ext cx="1498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sz="1400">
                <a:cs typeface="+mn-cs"/>
              </a:rPr>
              <a:t>+branes in D=11</a:t>
            </a: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pPr>
              <a:defRPr/>
            </a:pPr>
            <a:r>
              <a:rPr lang="en-GB"/>
              <a:t>© Imperial College London</a:t>
            </a:r>
            <a:endParaRPr lang="en-US"/>
          </a:p>
        </p:txBody>
      </p:sp>
      <p:sp>
        <p:nvSpPr>
          <p:cNvPr id="8" name="Slide Number Placeholder 2"/>
          <p:cNvSpPr>
            <a:spLocks noGrp="1"/>
          </p:cNvSpPr>
          <p:nvPr>
            <p:ph type="sldNum" sz="quarter" idx="11"/>
          </p:nvPr>
        </p:nvSpPr>
        <p:spPr/>
        <p:txBody>
          <a:bodyPr/>
          <a:lstStyle/>
          <a:p>
            <a:pPr>
              <a:defRPr/>
            </a:pPr>
            <a:r>
              <a:rPr lang="en-US"/>
              <a:t>Page </a:t>
            </a:r>
            <a:fld id="{2025ECCB-4A33-9F43-8CA4-E27C61459B93}" type="slidenum">
              <a:rPr lang="en-US"/>
              <a:pPr>
                <a:defRPr/>
              </a:pPr>
              <a:t>24</a:t>
            </a:fld>
            <a:endParaRPr lang="en-US"/>
          </a:p>
        </p:txBody>
      </p:sp>
      <p:sp>
        <p:nvSpPr>
          <p:cNvPr id="128003" name="Rectangle 3"/>
          <p:cNvSpPr>
            <a:spLocks noChangeArrowheads="1"/>
          </p:cNvSpPr>
          <p:nvPr/>
        </p:nvSpPr>
        <p:spPr bwMode="auto">
          <a:xfrm>
            <a:off x="829733" y="973667"/>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spcBef>
                <a:spcPct val="0"/>
              </a:spcBef>
              <a:defRPr/>
            </a:pPr>
            <a:r>
              <a:rPr lang="en-US" dirty="0">
                <a:solidFill>
                  <a:srgbClr val="0000FF"/>
                </a:solidFill>
                <a:cs typeface="+mn-cs"/>
              </a:rPr>
              <a:t>M theory is an ambitious attempt to answer all the Big Questions (A Theory of Everything):</a:t>
            </a:r>
          </a:p>
        </p:txBody>
      </p:sp>
      <p:sp>
        <p:nvSpPr>
          <p:cNvPr id="128004" name="Rectangle 4"/>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buFontTx/>
              <a:buChar char="•"/>
              <a:defRPr/>
            </a:pPr>
            <a:r>
              <a:rPr lang="en-US">
                <a:solidFill>
                  <a:schemeClr val="bg1"/>
                </a:solidFill>
                <a:cs typeface="+mn-cs"/>
              </a:rPr>
              <a:t>How did the universe begin?</a:t>
            </a:r>
          </a:p>
          <a:p>
            <a:pPr marL="342900" indent="-342900">
              <a:buFontTx/>
              <a:buChar char="•"/>
              <a:defRPr/>
            </a:pPr>
            <a:endParaRPr lang="en-US">
              <a:solidFill>
                <a:schemeClr val="bg1"/>
              </a:solidFill>
              <a:cs typeface="+mn-cs"/>
            </a:endParaRPr>
          </a:p>
          <a:p>
            <a:pPr marL="342900" indent="-342900">
              <a:buFontTx/>
              <a:buChar char="•"/>
              <a:defRPr/>
            </a:pPr>
            <a:r>
              <a:rPr lang="en-US">
                <a:solidFill>
                  <a:schemeClr val="bg1"/>
                </a:solidFill>
                <a:cs typeface="+mn-cs"/>
              </a:rPr>
              <a:t>What are its fundamental constituents?</a:t>
            </a:r>
          </a:p>
          <a:p>
            <a:pPr marL="342900" indent="-342900">
              <a:defRPr/>
            </a:pPr>
            <a:endParaRPr lang="en-US">
              <a:solidFill>
                <a:schemeClr val="bg1"/>
              </a:solidFill>
              <a:cs typeface="+mn-cs"/>
            </a:endParaRPr>
          </a:p>
          <a:p>
            <a:pPr marL="342900" indent="-342900">
              <a:buFontTx/>
              <a:buChar char="•"/>
              <a:defRPr/>
            </a:pPr>
            <a:r>
              <a:rPr lang="en-US">
                <a:solidFill>
                  <a:schemeClr val="bg1"/>
                </a:solidFill>
                <a:cs typeface="+mn-cs"/>
              </a:rPr>
              <a:t>What are the laws of Nature that govern these constituents ?</a:t>
            </a:r>
          </a:p>
        </p:txBody>
      </p:sp>
      <p:sp>
        <p:nvSpPr>
          <p:cNvPr id="128005" name="Rectangle 5"/>
          <p:cNvSpPr>
            <a:spLocks noChangeArrowheads="1"/>
          </p:cNvSpPr>
          <p:nvPr/>
        </p:nvSpPr>
        <p:spPr bwMode="auto">
          <a:xfrm>
            <a:off x="1769533" y="5484813"/>
            <a:ext cx="420581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r>
              <a:rPr lang="en-US" dirty="0">
                <a:solidFill>
                  <a:srgbClr val="0000FF"/>
                </a:solidFill>
                <a:cs typeface="+mn-cs"/>
              </a:rPr>
              <a:t>Victim of its own success?</a:t>
            </a:r>
          </a:p>
        </p:txBody>
      </p:sp>
      <p:sp>
        <p:nvSpPr>
          <p:cNvPr id="128007" name="Rectangle 7"/>
          <p:cNvSpPr>
            <a:spLocks noChangeArrowheads="1"/>
          </p:cNvSpPr>
          <p:nvPr/>
        </p:nvSpPr>
        <p:spPr bwMode="auto">
          <a:xfrm>
            <a:off x="1039813" y="40941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sp>
        <p:nvSpPr>
          <p:cNvPr id="128008" name="Rectangle 8"/>
          <p:cNvSpPr>
            <a:spLocks noChangeArrowheads="1"/>
          </p:cNvSpPr>
          <p:nvPr/>
        </p:nvSpPr>
        <p:spPr bwMode="auto">
          <a:xfrm>
            <a:off x="8823325" y="5980113"/>
            <a:ext cx="282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cs typeface="+mn-cs"/>
              </a:rPr>
              <a:t>*</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pPr>
              <a:defRPr/>
            </a:pPr>
            <a:r>
              <a:rPr lang="en-GB"/>
              <a:t>© Imperial College London</a:t>
            </a:r>
            <a:endParaRPr lang="en-US"/>
          </a:p>
        </p:txBody>
      </p:sp>
      <p:sp>
        <p:nvSpPr>
          <p:cNvPr id="124930" name="Rectangle 2"/>
          <p:cNvSpPr>
            <a:spLocks noGrp="1" noChangeArrowheads="1"/>
          </p:cNvSpPr>
          <p:nvPr>
            <p:ph type="title"/>
          </p:nvPr>
        </p:nvSpPr>
        <p:spPr/>
        <p:txBody>
          <a:bodyPr/>
          <a:lstStyle/>
          <a:p>
            <a:pPr>
              <a:defRPr/>
            </a:pPr>
            <a:r>
              <a:rPr lang="en-US" dirty="0" smtClean="0">
                <a:solidFill>
                  <a:srgbClr val="FE9914"/>
                </a:solidFill>
                <a:cs typeface="+mj-cs"/>
              </a:rPr>
              <a:t>   </a:t>
            </a:r>
            <a:r>
              <a:rPr lang="en-US" dirty="0" smtClean="0">
                <a:solidFill>
                  <a:srgbClr val="0000FF"/>
                </a:solidFill>
                <a:cs typeface="+mj-cs"/>
              </a:rPr>
              <a:t> Curling up the extra dimensions on a </a:t>
            </a:r>
            <a:br>
              <a:rPr lang="en-US" dirty="0" smtClean="0">
                <a:solidFill>
                  <a:srgbClr val="0000FF"/>
                </a:solidFill>
                <a:cs typeface="+mj-cs"/>
              </a:rPr>
            </a:br>
            <a:r>
              <a:rPr lang="en-US" dirty="0" smtClean="0">
                <a:solidFill>
                  <a:srgbClr val="0000FF"/>
                </a:solidFill>
                <a:cs typeface="+mj-cs"/>
              </a:rPr>
              <a:t>                `` </a:t>
            </a:r>
            <a:r>
              <a:rPr lang="en-US" dirty="0" err="1" smtClean="0">
                <a:solidFill>
                  <a:srgbClr val="0000FF"/>
                </a:solidFill>
                <a:cs typeface="+mj-cs"/>
              </a:rPr>
              <a:t>Calabi-Yau</a:t>
            </a:r>
            <a:r>
              <a:rPr lang="en-US" dirty="0" smtClean="0">
                <a:solidFill>
                  <a:srgbClr val="0000FF"/>
                </a:solidFill>
                <a:cs typeface="+mj-cs"/>
              </a:rPr>
              <a:t> manifold’’</a:t>
            </a:r>
            <a:endParaRPr lang="en-US" dirty="0" smtClean="0">
              <a:cs typeface="+mj-cs"/>
            </a:endParaRPr>
          </a:p>
        </p:txBody>
      </p:sp>
      <p:sp>
        <p:nvSpPr>
          <p:cNvPr id="124931" name="Rectangle 3"/>
          <p:cNvSpPr>
            <a:spLocks noGrp="1" noChangeArrowheads="1"/>
          </p:cNvSpPr>
          <p:nvPr>
            <p:ph type="body" idx="1"/>
          </p:nvPr>
        </p:nvSpPr>
        <p:spPr/>
        <p:txBody>
          <a:bodyPr/>
          <a:lstStyle/>
          <a:p>
            <a:pPr>
              <a:defRPr/>
            </a:pPr>
            <a:r>
              <a:rPr lang="en-US" sz="2000" dirty="0" smtClean="0">
                <a:cs typeface="+mn-cs"/>
              </a:rPr>
              <a:t>Different choices of </a:t>
            </a:r>
            <a:r>
              <a:rPr lang="en-US" sz="2000" dirty="0" err="1" smtClean="0">
                <a:cs typeface="+mn-cs"/>
              </a:rPr>
              <a:t>Calabi-Yau</a:t>
            </a:r>
            <a:r>
              <a:rPr lang="en-US" sz="2000" dirty="0" smtClean="0">
                <a:cs typeface="+mn-cs"/>
              </a:rPr>
              <a:t> lead to different four-dimensional universes</a:t>
            </a:r>
            <a:endParaRPr lang="en-US" dirty="0" smtClean="0">
              <a:cs typeface="+mn-cs"/>
            </a:endParaRPr>
          </a:p>
        </p:txBody>
      </p:sp>
      <p:pic>
        <p:nvPicPr>
          <p:cNvPr id="65541" name="Picture 5" descr="200px-Calabi-Y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1313" y="2416175"/>
            <a:ext cx="2705100"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4" name="Rectangle 6"/>
          <p:cNvSpPr>
            <a:spLocks noChangeArrowheads="1"/>
          </p:cNvSpPr>
          <p:nvPr/>
        </p:nvSpPr>
        <p:spPr bwMode="auto">
          <a:xfrm>
            <a:off x="585259" y="4328584"/>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solidFill>
                  <a:srgbClr val="0000FF"/>
                </a:solidFill>
                <a:cs typeface="+mn-cs"/>
              </a:rPr>
              <a:t>BUT </a:t>
            </a:r>
          </a:p>
        </p:txBody>
      </p:sp>
      <p:sp>
        <p:nvSpPr>
          <p:cNvPr id="124935" name="Rectangle 7"/>
          <p:cNvSpPr>
            <a:spLocks noChangeArrowheads="1"/>
          </p:cNvSpPr>
          <p:nvPr/>
        </p:nvSpPr>
        <p:spPr bwMode="auto">
          <a:xfrm>
            <a:off x="862013" y="4992688"/>
            <a:ext cx="711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dirty="0">
                <a:solidFill>
                  <a:srgbClr val="0000FF"/>
                </a:solidFill>
                <a:cs typeface="+mn-cs"/>
              </a:rPr>
              <a:t>There</a:t>
            </a:r>
            <a:r>
              <a:rPr lang="en-US" dirty="0">
                <a:cs typeface="+mn-cs"/>
              </a:rPr>
              <a:t> </a:t>
            </a:r>
            <a:r>
              <a:rPr lang="en-US" dirty="0">
                <a:solidFill>
                  <a:srgbClr val="0000FF"/>
                </a:solidFill>
                <a:cs typeface="+mn-cs"/>
              </a:rPr>
              <a:t>are billions (possibly infinitely many) of them!</a:t>
            </a:r>
          </a:p>
        </p:txBody>
      </p:sp>
      <p:sp>
        <p:nvSpPr>
          <p:cNvPr id="124936" name="Rectangle 8"/>
          <p:cNvSpPr>
            <a:spLocks noChangeArrowheads="1"/>
          </p:cNvSpPr>
          <p:nvPr/>
        </p:nvSpPr>
        <p:spPr bwMode="auto">
          <a:xfrm>
            <a:off x="1286933" y="5232401"/>
            <a:ext cx="6544734"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endParaRPr lang="en-US" dirty="0">
              <a:solidFill>
                <a:srgbClr val="0000FF"/>
              </a:solidFill>
              <a:cs typeface="+mn-cs"/>
            </a:endParaRPr>
          </a:p>
          <a:p>
            <a:pPr>
              <a:defRPr/>
            </a:pPr>
            <a:r>
              <a:rPr lang="en-US" dirty="0">
                <a:solidFill>
                  <a:srgbClr val="0000FF"/>
                </a:solidFill>
                <a:cs typeface="+mn-cs"/>
              </a:rPr>
              <a:t>    This is the ``</a:t>
            </a:r>
            <a:r>
              <a:rPr lang="en-US" dirty="0" smtClean="0">
                <a:solidFill>
                  <a:srgbClr val="0000FF"/>
                </a:solidFill>
                <a:cs typeface="+mn-cs"/>
              </a:rPr>
              <a:t>STRING LANDSCAPE</a:t>
            </a:r>
            <a:r>
              <a:rPr lang="en-US" dirty="0">
                <a:solidFill>
                  <a:srgbClr val="0000FF"/>
                </a:solidFill>
                <a:cs typeface="+mn-cs"/>
              </a:rPr>
              <a:t>’’</a:t>
            </a:r>
          </a:p>
        </p:txBody>
      </p:sp>
      <p:pic>
        <p:nvPicPr>
          <p:cNvPr id="2" name="Picture 1" descr="Shing-Tung_Yau_at_Harvar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778" y="2277533"/>
            <a:ext cx="1508195" cy="1131146"/>
          </a:xfrm>
          <a:prstGeom prst="rect">
            <a:avLst/>
          </a:prstGeom>
        </p:spPr>
      </p:pic>
      <p:sp>
        <p:nvSpPr>
          <p:cNvPr id="3" name="TextBox 2"/>
          <p:cNvSpPr txBox="1"/>
          <p:nvPr/>
        </p:nvSpPr>
        <p:spPr>
          <a:xfrm>
            <a:off x="804333" y="3361268"/>
            <a:ext cx="1416476" cy="461665"/>
          </a:xfrm>
          <a:prstGeom prst="rect">
            <a:avLst/>
          </a:prstGeom>
          <a:noFill/>
        </p:spPr>
        <p:txBody>
          <a:bodyPr wrap="square" rtlCol="0">
            <a:spAutoFit/>
          </a:bodyPr>
          <a:lstStyle/>
          <a:p>
            <a:r>
              <a:rPr lang="en-US" dirty="0" smtClean="0"/>
              <a:t>S</a:t>
            </a:r>
            <a:r>
              <a:rPr lang="en-US" dirty="0"/>
              <a:t>.</a:t>
            </a:r>
            <a:r>
              <a:rPr lang="en-US" dirty="0" smtClean="0"/>
              <a:t> T. </a:t>
            </a:r>
            <a:r>
              <a:rPr lang="en-US" dirty="0" err="1" smtClean="0"/>
              <a:t>Yau</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Imperial College London</a:t>
            </a:r>
            <a:endParaRPr lang="en-US"/>
          </a:p>
        </p:txBody>
      </p:sp>
      <p:sp>
        <p:nvSpPr>
          <p:cNvPr id="5" name="Slide Number Placeholder 4"/>
          <p:cNvSpPr>
            <a:spLocks noGrp="1"/>
          </p:cNvSpPr>
          <p:nvPr>
            <p:ph type="sldNum" sz="quarter" idx="11"/>
          </p:nvPr>
        </p:nvSpPr>
        <p:spPr/>
        <p:txBody>
          <a:bodyPr/>
          <a:lstStyle/>
          <a:p>
            <a:pPr>
              <a:defRPr/>
            </a:pPr>
            <a:r>
              <a:rPr lang="en-US"/>
              <a:t>Page </a:t>
            </a:r>
            <a:fld id="{B58EC7F7-C66E-1B40-9FC0-F409E4EDCBAF}" type="slidenum">
              <a:rPr lang="en-US"/>
              <a:pPr>
                <a:defRPr/>
              </a:pPr>
              <a:t>26</a:t>
            </a:fld>
            <a:endParaRPr lang="en-US"/>
          </a:p>
        </p:txBody>
      </p:sp>
      <p:sp>
        <p:nvSpPr>
          <p:cNvPr id="165890" name="Rectangle 2"/>
          <p:cNvSpPr>
            <a:spLocks noGrp="1" noChangeArrowheads="1"/>
          </p:cNvSpPr>
          <p:nvPr>
            <p:ph type="title"/>
          </p:nvPr>
        </p:nvSpPr>
        <p:spPr/>
        <p:txBody>
          <a:bodyPr/>
          <a:lstStyle/>
          <a:p>
            <a:pPr>
              <a:defRPr/>
            </a:pPr>
            <a:r>
              <a:rPr lang="en-US" smtClean="0">
                <a:solidFill>
                  <a:srgbClr val="FE9914"/>
                </a:solidFill>
                <a:cs typeface="+mj-cs"/>
              </a:rPr>
              <a:t>What does this mean?</a:t>
            </a:r>
            <a:endParaRPr lang="en-US" smtClean="0">
              <a:cs typeface="+mj-cs"/>
            </a:endParaRPr>
          </a:p>
        </p:txBody>
      </p:sp>
      <p:sp>
        <p:nvSpPr>
          <p:cNvPr id="165891" name="Rectangle 3"/>
          <p:cNvSpPr>
            <a:spLocks noGrp="1" noChangeArrowheads="1"/>
          </p:cNvSpPr>
          <p:nvPr>
            <p:ph type="body" idx="1"/>
          </p:nvPr>
        </p:nvSpPr>
        <p:spPr/>
        <p:txBody>
          <a:bodyPr/>
          <a:lstStyle/>
          <a:p>
            <a:pPr>
              <a:lnSpc>
                <a:spcPct val="90000"/>
              </a:lnSpc>
              <a:buFontTx/>
              <a:buNone/>
              <a:defRPr/>
            </a:pPr>
            <a:r>
              <a:rPr lang="en-US" sz="2600" smtClean="0">
                <a:cs typeface="+mn-cs"/>
              </a:rPr>
              <a:t>Theorists are divided:</a:t>
            </a:r>
          </a:p>
          <a:p>
            <a:pPr>
              <a:lnSpc>
                <a:spcPct val="90000"/>
              </a:lnSpc>
              <a:defRPr/>
            </a:pPr>
            <a:endParaRPr lang="en-US" sz="2600" smtClean="0">
              <a:cs typeface="+mn-cs"/>
            </a:endParaRPr>
          </a:p>
          <a:p>
            <a:pPr>
              <a:lnSpc>
                <a:spcPct val="90000"/>
              </a:lnSpc>
              <a:defRPr/>
            </a:pPr>
            <a:r>
              <a:rPr lang="en-US" sz="2600" smtClean="0">
                <a:solidFill>
                  <a:srgbClr val="091553"/>
                </a:solidFill>
                <a:cs typeface="+mn-cs"/>
              </a:rPr>
              <a:t>THE UNIVERSE</a:t>
            </a:r>
            <a:r>
              <a:rPr lang="en-US" sz="2600" smtClean="0">
                <a:solidFill>
                  <a:srgbClr val="081348"/>
                </a:solidFill>
                <a:cs typeface="+mn-cs"/>
              </a:rPr>
              <a:t>:</a:t>
            </a:r>
            <a:r>
              <a:rPr lang="en-US" sz="2600" smtClean="0">
                <a:cs typeface="+mn-cs"/>
              </a:rPr>
              <a:t> there is one universe with a unique set of fundamental laws.</a:t>
            </a:r>
          </a:p>
          <a:p>
            <a:pPr>
              <a:lnSpc>
                <a:spcPct val="90000"/>
              </a:lnSpc>
              <a:defRPr/>
            </a:pPr>
            <a:endParaRPr lang="en-US" sz="2600" smtClean="0">
              <a:cs typeface="+mn-cs"/>
            </a:endParaRPr>
          </a:p>
          <a:p>
            <a:pPr>
              <a:lnSpc>
                <a:spcPct val="90000"/>
              </a:lnSpc>
              <a:buFontTx/>
              <a:buNone/>
              <a:defRPr/>
            </a:pPr>
            <a:r>
              <a:rPr lang="en-US" sz="2600" smtClean="0">
                <a:cs typeface="+mn-cs"/>
              </a:rPr>
              <a:t>                                  </a:t>
            </a:r>
            <a:r>
              <a:rPr lang="en-US" sz="2600" smtClean="0">
                <a:solidFill>
                  <a:srgbClr val="081348"/>
                </a:solidFill>
                <a:cs typeface="+mn-cs"/>
              </a:rPr>
              <a:t>OR</a:t>
            </a:r>
          </a:p>
          <a:p>
            <a:pPr>
              <a:lnSpc>
                <a:spcPct val="90000"/>
              </a:lnSpc>
              <a:buFontTx/>
              <a:buNone/>
              <a:defRPr/>
            </a:pPr>
            <a:endParaRPr lang="en-US" sz="2600" smtClean="0">
              <a:cs typeface="+mn-cs"/>
            </a:endParaRPr>
          </a:p>
          <a:p>
            <a:pPr>
              <a:lnSpc>
                <a:spcPct val="90000"/>
              </a:lnSpc>
              <a:defRPr/>
            </a:pPr>
            <a:r>
              <a:rPr lang="en-US" sz="2600" smtClean="0">
                <a:solidFill>
                  <a:srgbClr val="081348"/>
                </a:solidFill>
                <a:cs typeface="+mn-cs"/>
              </a:rPr>
              <a:t>THE MULTIVERSE:</a:t>
            </a:r>
            <a:r>
              <a:rPr lang="en-US" sz="2600" smtClean="0">
                <a:cs typeface="+mn-cs"/>
              </a:rPr>
              <a:t> there are many universes each with different laws: We just happen to be living in one of them! </a:t>
            </a:r>
          </a:p>
          <a:p>
            <a:pPr>
              <a:lnSpc>
                <a:spcPct val="90000"/>
              </a:lnSpc>
              <a:defRPr/>
            </a:pPr>
            <a:r>
              <a:rPr lang="en-US" sz="2600" smtClean="0">
                <a:cs typeface="+mn-cs"/>
              </a:rPr>
              <a:t>Bio-friendliness explained?</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Imperial College London</a:t>
            </a:r>
            <a:endParaRPr lang="en-US"/>
          </a:p>
        </p:txBody>
      </p:sp>
      <p:sp>
        <p:nvSpPr>
          <p:cNvPr id="6" name="Slide Number Placeholder 4"/>
          <p:cNvSpPr>
            <a:spLocks noGrp="1"/>
          </p:cNvSpPr>
          <p:nvPr>
            <p:ph type="sldNum" sz="quarter" idx="11"/>
          </p:nvPr>
        </p:nvSpPr>
        <p:spPr/>
        <p:txBody>
          <a:bodyPr/>
          <a:lstStyle/>
          <a:p>
            <a:pPr>
              <a:defRPr/>
            </a:pPr>
            <a:r>
              <a:rPr lang="en-US"/>
              <a:t>Page </a:t>
            </a:r>
            <a:fld id="{D201DAAD-AF9A-E749-B503-67C6C3332A88}" type="slidenum">
              <a:rPr lang="en-US"/>
              <a:pPr>
                <a:defRPr/>
              </a:pPr>
              <a:t>27</a:t>
            </a:fld>
            <a:endParaRPr lang="en-US"/>
          </a:p>
        </p:txBody>
      </p:sp>
      <p:sp>
        <p:nvSpPr>
          <p:cNvPr id="126978" name="Rectangle 2"/>
          <p:cNvSpPr>
            <a:spLocks noGrp="1" noChangeArrowheads="1"/>
          </p:cNvSpPr>
          <p:nvPr>
            <p:ph type="title"/>
          </p:nvPr>
        </p:nvSpPr>
        <p:spPr>
          <a:xfrm>
            <a:off x="291042" y="451908"/>
            <a:ext cx="7772400" cy="1143000"/>
          </a:xfrm>
        </p:spPr>
        <p:txBody>
          <a:bodyPr/>
          <a:lstStyle/>
          <a:p>
            <a:pPr>
              <a:defRPr/>
            </a:pPr>
            <a:r>
              <a:rPr lang="en-US" smtClean="0">
                <a:solidFill>
                  <a:srgbClr val="0000FF"/>
                </a:solidFill>
                <a:cs typeface="+mj-cs"/>
              </a:rPr>
              <a:t>Steven Weinberg,  </a:t>
            </a:r>
            <a:br>
              <a:rPr lang="en-US" smtClean="0">
                <a:solidFill>
                  <a:srgbClr val="0000FF"/>
                </a:solidFill>
                <a:cs typeface="+mj-cs"/>
              </a:rPr>
            </a:br>
            <a:r>
              <a:rPr lang="en-US" smtClean="0">
                <a:solidFill>
                  <a:srgbClr val="0000FF"/>
                </a:solidFill>
                <a:cs typeface="+mj-cs"/>
              </a:rPr>
              <a:t>Nobel laureate</a:t>
            </a:r>
            <a:br>
              <a:rPr lang="en-US" smtClean="0">
                <a:solidFill>
                  <a:srgbClr val="0000FF"/>
                </a:solidFill>
                <a:cs typeface="+mj-cs"/>
              </a:rPr>
            </a:br>
            <a:r>
              <a:rPr lang="en-US" smtClean="0">
                <a:solidFill>
                  <a:srgbClr val="0000FF"/>
                </a:solidFill>
                <a:cs typeface="+mj-cs"/>
              </a:rPr>
              <a:t>and string theorist</a:t>
            </a:r>
          </a:p>
        </p:txBody>
      </p:sp>
      <p:sp>
        <p:nvSpPr>
          <p:cNvPr id="126979" name="Rectangle 3"/>
          <p:cNvSpPr>
            <a:spLocks noGrp="1" noChangeArrowheads="1"/>
          </p:cNvSpPr>
          <p:nvPr>
            <p:ph type="body" idx="1"/>
          </p:nvPr>
        </p:nvSpPr>
        <p:spPr>
          <a:xfrm>
            <a:off x="265113" y="2416175"/>
            <a:ext cx="7772400" cy="4114800"/>
          </a:xfrm>
        </p:spPr>
        <p:txBody>
          <a:bodyPr/>
          <a:lstStyle/>
          <a:p>
            <a:r>
              <a:rPr lang="en-US" sz="1800">
                <a:latin typeface="Arial" charset="0"/>
                <a:ea typeface="ＭＳ Ｐゴシック" charset="0"/>
              </a:rPr>
              <a:t>``Most advances in the history of science have been marked by discoveries about nature, but at certain turning points we have made discoveries about science itself.  These discoveries lead to changes in how we score our work, in what we consider to be an acceptable theory.’’ </a:t>
            </a:r>
          </a:p>
          <a:p>
            <a:endParaRPr lang="en-US" sz="1800">
              <a:latin typeface="Arial" charset="0"/>
              <a:ea typeface="ＭＳ Ｐゴシック" charset="0"/>
            </a:endParaRPr>
          </a:p>
          <a:p>
            <a:r>
              <a:rPr lang="en-US" sz="1800">
                <a:latin typeface="Arial" charset="0"/>
                <a:ea typeface="ＭＳ Ｐゴシック" charset="0"/>
              </a:rPr>
              <a:t>``Now we may be at a new turning point, a radical change in what we accept as a legitimate foundation for a physical theory.  The current excitement is of course a consequence of the discovery of a vast number of solutions of string theory.’’</a:t>
            </a:r>
            <a:r>
              <a:rPr lang="en-US" altLang="ja-JP">
                <a:latin typeface="Arial" charset="0"/>
                <a:ea typeface="ＭＳ Ｐゴシック" charset="0"/>
              </a:rPr>
              <a:t> </a:t>
            </a:r>
            <a:endParaRPr lang="en-US">
              <a:latin typeface="Arial" charset="0"/>
              <a:ea typeface="ＭＳ Ｐゴシック" charset="0"/>
            </a:endParaRPr>
          </a:p>
        </p:txBody>
      </p:sp>
      <p:pic>
        <p:nvPicPr>
          <p:cNvPr id="6963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0213" y="185738"/>
            <a:ext cx="22240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pPr>
              <a:defRPr/>
            </a:pPr>
            <a:r>
              <a:rPr lang="en-GB"/>
              <a:t>© Imperial College London</a:t>
            </a:r>
            <a:endParaRPr lang="en-US"/>
          </a:p>
        </p:txBody>
      </p:sp>
      <p:sp>
        <p:nvSpPr>
          <p:cNvPr id="8" name="Slide Number Placeholder 2"/>
          <p:cNvSpPr>
            <a:spLocks noGrp="1"/>
          </p:cNvSpPr>
          <p:nvPr>
            <p:ph type="sldNum" sz="quarter" idx="11"/>
          </p:nvPr>
        </p:nvSpPr>
        <p:spPr/>
        <p:txBody>
          <a:bodyPr/>
          <a:lstStyle/>
          <a:p>
            <a:pPr>
              <a:defRPr/>
            </a:pPr>
            <a:r>
              <a:rPr lang="en-US"/>
              <a:t>Page </a:t>
            </a:r>
            <a:fld id="{120625DE-47C5-3449-A26F-9CF228E6ADE0}" type="slidenum">
              <a:rPr lang="en-US"/>
              <a:pPr>
                <a:defRPr/>
              </a:pPr>
              <a:t>28</a:t>
            </a:fld>
            <a:endParaRPr lang="en-US"/>
          </a:p>
        </p:txBody>
      </p:sp>
      <p:pic>
        <p:nvPicPr>
          <p:cNvPr id="71683" name="Picture 2" descr="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5800" y="652463"/>
            <a:ext cx="2014538"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5" name="Rectangle 3"/>
          <p:cNvSpPr>
            <a:spLocks noChangeArrowheads="1"/>
          </p:cNvSpPr>
          <p:nvPr/>
        </p:nvSpPr>
        <p:spPr bwMode="auto">
          <a:xfrm>
            <a:off x="382588" y="227013"/>
            <a:ext cx="3446576" cy="294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3200" dirty="0">
                <a:solidFill>
                  <a:srgbClr val="0000FF"/>
                </a:solidFill>
                <a:cs typeface="+mn-cs"/>
              </a:rPr>
              <a:t>David</a:t>
            </a:r>
            <a:r>
              <a:rPr lang="en-US" sz="3200" dirty="0">
                <a:cs typeface="+mn-cs"/>
              </a:rPr>
              <a:t> </a:t>
            </a:r>
            <a:r>
              <a:rPr lang="en-US" sz="3200" dirty="0">
                <a:solidFill>
                  <a:srgbClr val="0000FF"/>
                </a:solidFill>
                <a:cs typeface="+mn-cs"/>
              </a:rPr>
              <a:t>Gross, </a:t>
            </a:r>
          </a:p>
          <a:p>
            <a:pPr>
              <a:defRPr/>
            </a:pPr>
            <a:r>
              <a:rPr lang="en-US" sz="3200" dirty="0">
                <a:solidFill>
                  <a:srgbClr val="0000FF"/>
                </a:solidFill>
                <a:cs typeface="+mn-cs"/>
              </a:rPr>
              <a:t>Nobel laureate </a:t>
            </a:r>
          </a:p>
          <a:p>
            <a:pPr>
              <a:defRPr/>
            </a:pPr>
            <a:r>
              <a:rPr lang="en-US" sz="3200" dirty="0">
                <a:solidFill>
                  <a:srgbClr val="0000FF"/>
                </a:solidFill>
                <a:cs typeface="+mn-cs"/>
              </a:rPr>
              <a:t>and string theorist</a:t>
            </a:r>
          </a:p>
          <a:p>
            <a:pPr>
              <a:defRPr/>
            </a:pPr>
            <a:endParaRPr lang="en-US" sz="3200" dirty="0">
              <a:cs typeface="+mn-cs"/>
            </a:endParaRPr>
          </a:p>
          <a:p>
            <a:pPr>
              <a:defRPr/>
            </a:pPr>
            <a:endParaRPr lang="en-US" sz="3200" dirty="0">
              <a:cs typeface="+mn-cs"/>
            </a:endParaRPr>
          </a:p>
        </p:txBody>
      </p:sp>
      <p:sp>
        <p:nvSpPr>
          <p:cNvPr id="136196" name="Rectangle 4"/>
          <p:cNvSpPr>
            <a:spLocks noChangeArrowheads="1"/>
          </p:cNvSpPr>
          <p:nvPr/>
        </p:nvSpPr>
        <p:spPr bwMode="auto">
          <a:xfrm>
            <a:off x="1338263" y="2927350"/>
            <a:ext cx="6638925" cy="130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sz="3600">
              <a:solidFill>
                <a:srgbClr val="081348"/>
              </a:solidFill>
              <a:cs typeface="+mn-cs"/>
            </a:endParaRPr>
          </a:p>
          <a:p>
            <a:pPr>
              <a:defRPr/>
            </a:pPr>
            <a:r>
              <a:rPr lang="en-US" sz="3600">
                <a:solidFill>
                  <a:srgbClr val="081348"/>
                </a:solidFill>
                <a:cs typeface="+mn-cs"/>
              </a:rPr>
              <a:t>``The landscape idea? I hate it ”</a:t>
            </a:r>
          </a:p>
        </p:txBody>
      </p:sp>
      <p:sp>
        <p:nvSpPr>
          <p:cNvPr id="136197" name="Rectangle 5"/>
          <p:cNvSpPr>
            <a:spLocks noChangeArrowheads="1"/>
          </p:cNvSpPr>
          <p:nvPr/>
        </p:nvSpPr>
        <p:spPr bwMode="auto">
          <a:xfrm>
            <a:off x="2025650" y="5275263"/>
            <a:ext cx="523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rgbClr val="333333"/>
                </a:solidFill>
                <a:latin typeface="LucidaGrande" charset="0"/>
                <a:cs typeface="+mn-cs"/>
              </a:rPr>
              <a:t>“Never, never, never, never give up!” </a:t>
            </a:r>
          </a:p>
        </p:txBody>
      </p:sp>
      <p:sp>
        <p:nvSpPr>
          <p:cNvPr id="136198" name="Rectangle 6"/>
          <p:cNvSpPr>
            <a:spLocks noChangeArrowheads="1"/>
          </p:cNvSpPr>
          <p:nvPr/>
        </p:nvSpPr>
        <p:spPr bwMode="auto">
          <a:xfrm>
            <a:off x="8916988" y="4321175"/>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sz="200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p:txBody>
          <a:bodyPr/>
          <a:lstStyle/>
          <a:p>
            <a:pPr>
              <a:defRPr/>
            </a:pPr>
            <a:r>
              <a:rPr lang="en-GB"/>
              <a:t>© Imperial College London</a:t>
            </a:r>
            <a:endParaRPr lang="en-US"/>
          </a:p>
        </p:txBody>
      </p:sp>
      <p:sp>
        <p:nvSpPr>
          <p:cNvPr id="7" name="Slide Number Placeholder 3"/>
          <p:cNvSpPr>
            <a:spLocks noGrp="1"/>
          </p:cNvSpPr>
          <p:nvPr>
            <p:ph type="sldNum" sz="quarter" idx="11"/>
          </p:nvPr>
        </p:nvSpPr>
        <p:spPr/>
        <p:txBody>
          <a:bodyPr/>
          <a:lstStyle/>
          <a:p>
            <a:pPr>
              <a:defRPr/>
            </a:pPr>
            <a:r>
              <a:rPr lang="en-US"/>
              <a:t>Page </a:t>
            </a:r>
            <a:fld id="{83706668-1170-C842-8207-FFC484E1A699}" type="slidenum">
              <a:rPr lang="en-US"/>
              <a:pPr>
                <a:defRPr/>
              </a:pPr>
              <a:t>29</a:t>
            </a:fld>
            <a:endParaRPr lang="en-US"/>
          </a:p>
        </p:txBody>
      </p:sp>
      <p:sp>
        <p:nvSpPr>
          <p:cNvPr id="176130" name="Rectangle 2"/>
          <p:cNvSpPr>
            <a:spLocks noGrp="1" noChangeArrowheads="1"/>
          </p:cNvSpPr>
          <p:nvPr>
            <p:ph type="title"/>
          </p:nvPr>
        </p:nvSpPr>
        <p:spPr>
          <a:xfrm>
            <a:off x="2298171" y="450850"/>
            <a:ext cx="7772400" cy="1143000"/>
          </a:xfrm>
        </p:spPr>
        <p:txBody>
          <a:bodyPr/>
          <a:lstStyle/>
          <a:p>
            <a:pPr>
              <a:defRPr/>
            </a:pPr>
            <a:r>
              <a:rPr lang="en-US" smtClean="0">
                <a:solidFill>
                  <a:srgbClr val="0000FF"/>
                </a:solidFill>
                <a:cs typeface="+mj-cs"/>
              </a:rPr>
              <a:t>Lord Rees, </a:t>
            </a:r>
            <a:br>
              <a:rPr lang="en-US" smtClean="0">
                <a:solidFill>
                  <a:srgbClr val="0000FF"/>
                </a:solidFill>
                <a:cs typeface="+mj-cs"/>
              </a:rPr>
            </a:br>
            <a:r>
              <a:rPr lang="en-US" smtClean="0">
                <a:solidFill>
                  <a:srgbClr val="0000FF"/>
                </a:solidFill>
                <a:cs typeface="+mj-cs"/>
              </a:rPr>
              <a:t>cosmologist</a:t>
            </a:r>
          </a:p>
        </p:txBody>
      </p:sp>
      <p:sp>
        <p:nvSpPr>
          <p:cNvPr id="176131" name="Rectangle 3"/>
          <p:cNvSpPr>
            <a:spLocks noChangeArrowheads="1"/>
          </p:cNvSpPr>
          <p:nvPr/>
        </p:nvSpPr>
        <p:spPr bwMode="auto">
          <a:xfrm>
            <a:off x="450850" y="2847975"/>
            <a:ext cx="8542338"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solidFill>
                  <a:srgbClr val="081348"/>
                </a:solidFill>
                <a:cs typeface="+mn-cs"/>
              </a:rPr>
              <a:t>``The universe in which we‘ve emerged belongs to the unusual subset that</a:t>
            </a:r>
          </a:p>
          <a:p>
            <a:pPr>
              <a:defRPr/>
            </a:pPr>
            <a:r>
              <a:rPr lang="en-US" sz="2000">
                <a:solidFill>
                  <a:srgbClr val="081348"/>
                </a:solidFill>
                <a:cs typeface="+mn-cs"/>
              </a:rPr>
              <a:t>permits complexity and consciousness to develop. Once we accept this,</a:t>
            </a:r>
          </a:p>
          <a:p>
            <a:pPr>
              <a:defRPr/>
            </a:pPr>
            <a:r>
              <a:rPr lang="en-US" sz="2000">
                <a:solidFill>
                  <a:srgbClr val="081348"/>
                </a:solidFill>
                <a:cs typeface="+mn-cs"/>
              </a:rPr>
              <a:t> various apparently special features of our universe -- those that some</a:t>
            </a:r>
          </a:p>
          <a:p>
            <a:pPr>
              <a:defRPr/>
            </a:pPr>
            <a:r>
              <a:rPr lang="en-US" sz="2000">
                <a:solidFill>
                  <a:srgbClr val="081348"/>
                </a:solidFill>
                <a:cs typeface="+mn-cs"/>
              </a:rPr>
              <a:t> theologians once adduced as evidence for Providence or design --</a:t>
            </a:r>
          </a:p>
          <a:p>
            <a:pPr>
              <a:defRPr/>
            </a:pPr>
            <a:r>
              <a:rPr lang="en-US" sz="2000">
                <a:solidFill>
                  <a:srgbClr val="081348"/>
                </a:solidFill>
                <a:cs typeface="+mn-cs"/>
              </a:rPr>
              <a:t>occasion no surprise.’’</a:t>
            </a:r>
          </a:p>
        </p:txBody>
      </p:sp>
      <p:pic>
        <p:nvPicPr>
          <p:cNvPr id="17613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575" y="385763"/>
            <a:ext cx="14351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76135" name="Rectangle 7"/>
          <p:cNvSpPr>
            <a:spLocks noChangeArrowheads="1"/>
          </p:cNvSpPr>
          <p:nvPr/>
        </p:nvSpPr>
        <p:spPr bwMode="auto">
          <a:xfrm>
            <a:off x="8670925" y="6284913"/>
            <a:ext cx="282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cs typeface="+mn-cs"/>
              </a:rPr>
              <a:t>*</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p:txBody>
          <a:bodyPr/>
          <a:lstStyle/>
          <a:p>
            <a:pPr>
              <a:defRPr/>
            </a:pPr>
            <a:r>
              <a:rPr lang="en-GB"/>
              <a:t>© Imperial College London</a:t>
            </a:r>
            <a:endParaRPr lang="en-US"/>
          </a:p>
        </p:txBody>
      </p:sp>
      <p:sp>
        <p:nvSpPr>
          <p:cNvPr id="7" name="Slide Number Placeholder 3"/>
          <p:cNvSpPr>
            <a:spLocks noGrp="1"/>
          </p:cNvSpPr>
          <p:nvPr>
            <p:ph type="sldNum" sz="quarter" idx="11"/>
          </p:nvPr>
        </p:nvSpPr>
        <p:spPr/>
        <p:txBody>
          <a:bodyPr/>
          <a:lstStyle/>
          <a:p>
            <a:pPr>
              <a:defRPr/>
            </a:pPr>
            <a:r>
              <a:rPr lang="en-US"/>
              <a:t>Page </a:t>
            </a:r>
            <a:fld id="{BCDF453A-B976-B641-8E7D-E3582EEF876D}" type="slidenum">
              <a:rPr lang="en-US"/>
              <a:pPr>
                <a:defRPr/>
              </a:pPr>
              <a:t>30</a:t>
            </a:fld>
            <a:endParaRPr lang="en-US"/>
          </a:p>
        </p:txBody>
      </p:sp>
      <p:sp>
        <p:nvSpPr>
          <p:cNvPr id="177154" name="Rectangle 2"/>
          <p:cNvSpPr>
            <a:spLocks noGrp="1" noChangeArrowheads="1"/>
          </p:cNvSpPr>
          <p:nvPr>
            <p:ph type="title"/>
          </p:nvPr>
        </p:nvSpPr>
        <p:spPr/>
        <p:txBody>
          <a:bodyPr/>
          <a:lstStyle/>
          <a:p>
            <a:pPr>
              <a:defRPr/>
            </a:pPr>
            <a:r>
              <a:rPr lang="en-US" dirty="0" smtClean="0">
                <a:cs typeface="+mj-cs"/>
              </a:rPr>
              <a:t>A unique universe?</a:t>
            </a:r>
          </a:p>
        </p:txBody>
      </p:sp>
      <p:pic>
        <p:nvPicPr>
          <p:cNvPr id="757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088" y="3071813"/>
            <a:ext cx="239077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7" name="Rectangle 5"/>
          <p:cNvSpPr>
            <a:spLocks noChangeArrowheads="1"/>
          </p:cNvSpPr>
          <p:nvPr/>
        </p:nvSpPr>
        <p:spPr bwMode="auto">
          <a:xfrm>
            <a:off x="331788" y="511175"/>
            <a:ext cx="8010952"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sz="2000" dirty="0">
              <a:cs typeface="+mn-cs"/>
            </a:endParaRPr>
          </a:p>
          <a:p>
            <a:pPr>
              <a:defRPr/>
            </a:pPr>
            <a:endParaRPr lang="en-US" sz="2000" dirty="0">
              <a:solidFill>
                <a:srgbClr val="0000FF"/>
              </a:solidFill>
              <a:cs typeface="+mn-cs"/>
            </a:endParaRPr>
          </a:p>
          <a:p>
            <a:pPr>
              <a:defRPr/>
            </a:pPr>
            <a:r>
              <a:rPr lang="en-US" sz="2000" dirty="0">
                <a:solidFill>
                  <a:srgbClr val="0000FF"/>
                </a:solidFill>
                <a:cs typeface="+mn-cs"/>
              </a:rPr>
              <a:t>The multiverse idea is, in fact, bucking an historical trend towards </a:t>
            </a:r>
          </a:p>
          <a:p>
            <a:pPr>
              <a:defRPr/>
            </a:pPr>
            <a:r>
              <a:rPr lang="en-US" sz="2000" dirty="0">
                <a:solidFill>
                  <a:srgbClr val="0000FF"/>
                </a:solidFill>
                <a:cs typeface="+mn-cs"/>
              </a:rPr>
              <a:t>uniqueness of physical laws. For example, mathematical consistency </a:t>
            </a:r>
          </a:p>
          <a:p>
            <a:pPr>
              <a:defRPr/>
            </a:pPr>
            <a:r>
              <a:rPr lang="en-US" sz="2000" dirty="0">
                <a:solidFill>
                  <a:srgbClr val="0000FF"/>
                </a:solidFill>
                <a:cs typeface="+mn-cs"/>
              </a:rPr>
              <a:t>demands that the fundamental building blocks of matter must come </a:t>
            </a:r>
          </a:p>
          <a:p>
            <a:pPr>
              <a:defRPr/>
            </a:pPr>
            <a:r>
              <a:rPr lang="en-US" sz="2000" dirty="0">
                <a:solidFill>
                  <a:srgbClr val="0000FF"/>
                </a:solidFill>
                <a:cs typeface="+mn-cs"/>
              </a:rPr>
              <a:t>in complete families:</a:t>
            </a:r>
          </a:p>
        </p:txBody>
      </p:sp>
      <p:sp>
        <p:nvSpPr>
          <p:cNvPr id="177158" name="Rectangle 6"/>
          <p:cNvSpPr>
            <a:spLocks noChangeArrowheads="1"/>
          </p:cNvSpPr>
          <p:nvPr/>
        </p:nvSpPr>
        <p:spPr bwMode="auto">
          <a:xfrm>
            <a:off x="4393671" y="3176588"/>
            <a:ext cx="4049712"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2000">
                <a:solidFill>
                  <a:srgbClr val="FF0000"/>
                </a:solidFill>
                <a:cs typeface="+mn-cs"/>
              </a:rPr>
              <a:t>A universe the same as ours, but without the top quark, for example, is theoretically forbidden (even in string/M-theory).</a:t>
            </a:r>
          </a:p>
          <a:p>
            <a:pPr>
              <a:defRPr/>
            </a:pPr>
            <a:r>
              <a:rPr lang="en-US" sz="2000">
                <a:solidFill>
                  <a:srgbClr val="FF0000"/>
                </a:solidFill>
                <a:cs typeface="+mn-cs"/>
              </a:rPr>
              <a:t>Sure enough, the top quark (the final missing piece of the jigsaw) was discovered experimentally in 1995.</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p:cNvSpPr>
            <a:spLocks noGrp="1"/>
          </p:cNvSpPr>
          <p:nvPr>
            <p:ph type="ftr" sz="quarter" idx="10"/>
          </p:nvPr>
        </p:nvSpPr>
        <p:spPr/>
        <p:txBody>
          <a:bodyPr/>
          <a:lstStyle/>
          <a:p>
            <a:pPr>
              <a:defRPr/>
            </a:pPr>
            <a:r>
              <a:rPr lang="en-GB"/>
              <a:t>© Imperial College London</a:t>
            </a:r>
            <a:endParaRPr lang="en-US"/>
          </a:p>
        </p:txBody>
      </p:sp>
      <p:sp>
        <p:nvSpPr>
          <p:cNvPr id="7" name="Slide Number Placeholder 2"/>
          <p:cNvSpPr>
            <a:spLocks noGrp="1"/>
          </p:cNvSpPr>
          <p:nvPr>
            <p:ph type="sldNum" sz="quarter" idx="11"/>
          </p:nvPr>
        </p:nvSpPr>
        <p:spPr/>
        <p:txBody>
          <a:bodyPr/>
          <a:lstStyle/>
          <a:p>
            <a:pPr>
              <a:defRPr/>
            </a:pPr>
            <a:r>
              <a:rPr lang="en-US"/>
              <a:t>Page </a:t>
            </a:r>
            <a:fld id="{57329E02-C25A-0249-938D-59E8674F5082}" type="slidenum">
              <a:rPr lang="en-US"/>
              <a:pPr>
                <a:defRPr/>
              </a:pPr>
              <a:t>31</a:t>
            </a:fld>
            <a:endParaRPr lang="en-US"/>
          </a:p>
        </p:txBody>
      </p:sp>
      <p:sp>
        <p:nvSpPr>
          <p:cNvPr id="167939" name="Rectangle 3"/>
          <p:cNvSpPr>
            <a:spLocks noChangeArrowheads="1"/>
          </p:cNvSpPr>
          <p:nvPr/>
        </p:nvSpPr>
        <p:spPr bwMode="auto">
          <a:xfrm>
            <a:off x="382588" y="227013"/>
            <a:ext cx="3662362" cy="291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3200">
                <a:cs typeface="+mn-cs"/>
              </a:rPr>
              <a:t>Murray Gell-Mann, </a:t>
            </a:r>
          </a:p>
          <a:p>
            <a:pPr>
              <a:defRPr/>
            </a:pPr>
            <a:r>
              <a:rPr lang="en-US" sz="3200">
                <a:cs typeface="+mn-cs"/>
              </a:rPr>
              <a:t>Nobel laureate </a:t>
            </a:r>
          </a:p>
          <a:p>
            <a:pPr>
              <a:defRPr/>
            </a:pPr>
            <a:r>
              <a:rPr lang="en-US" sz="3200">
                <a:cs typeface="+mn-cs"/>
              </a:rPr>
              <a:t>and string theorist</a:t>
            </a:r>
          </a:p>
          <a:p>
            <a:pPr>
              <a:defRPr/>
            </a:pPr>
            <a:endParaRPr lang="en-US" sz="3200">
              <a:cs typeface="+mn-cs"/>
            </a:endParaRPr>
          </a:p>
          <a:p>
            <a:pPr>
              <a:defRPr/>
            </a:pPr>
            <a:endParaRPr lang="en-US" sz="3200">
              <a:cs typeface="+mn-cs"/>
            </a:endParaRPr>
          </a:p>
        </p:txBody>
      </p:sp>
      <p:sp>
        <p:nvSpPr>
          <p:cNvPr id="167940" name="Rectangle 4"/>
          <p:cNvSpPr>
            <a:spLocks noChangeArrowheads="1"/>
          </p:cNvSpPr>
          <p:nvPr/>
        </p:nvSpPr>
        <p:spPr bwMode="auto">
          <a:xfrm>
            <a:off x="1338263" y="2927350"/>
            <a:ext cx="184150" cy="130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sz="3600">
              <a:cs typeface="+mn-cs"/>
            </a:endParaRPr>
          </a:p>
          <a:p>
            <a:pPr>
              <a:defRPr/>
            </a:pPr>
            <a:endParaRPr lang="en-US" sz="3600">
              <a:cs typeface="+mn-cs"/>
            </a:endParaRPr>
          </a:p>
        </p:txBody>
      </p:sp>
      <p:pic>
        <p:nvPicPr>
          <p:cNvPr id="77829" name="Picture 5" descr="murra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3375" y="708025"/>
            <a:ext cx="172085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2" name="Rectangle 6"/>
          <p:cNvSpPr>
            <a:spLocks noChangeArrowheads="1"/>
          </p:cNvSpPr>
          <p:nvPr/>
        </p:nvSpPr>
        <p:spPr bwMode="auto">
          <a:xfrm>
            <a:off x="906463" y="3738563"/>
            <a:ext cx="77565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rgbClr val="081348"/>
                </a:solidFill>
                <a:cs typeface="+mn-cs"/>
              </a:rPr>
              <a:t>``If we really live in a multiverse, Physics will have been </a:t>
            </a:r>
          </a:p>
          <a:p>
            <a:pPr>
              <a:defRPr/>
            </a:pPr>
            <a:r>
              <a:rPr lang="en-US">
                <a:solidFill>
                  <a:srgbClr val="081348"/>
                </a:solidFill>
                <a:cs typeface="+mn-cs"/>
              </a:rPr>
              <a:t>reduced to an environmental science like Botany.’’</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GB">
                <a:solidFill>
                  <a:srgbClr val="3366FF"/>
                </a:solidFill>
              </a:rPr>
              <a:t>© Imperial College London</a:t>
            </a:r>
            <a:endParaRPr lang="en-US">
              <a:solidFill>
                <a:srgbClr val="3366FF"/>
              </a:solidFill>
            </a:endParaRPr>
          </a:p>
        </p:txBody>
      </p:sp>
      <p:sp>
        <p:nvSpPr>
          <p:cNvPr id="6" name="Slide Number Placeholder 3"/>
          <p:cNvSpPr>
            <a:spLocks noGrp="1"/>
          </p:cNvSpPr>
          <p:nvPr>
            <p:ph type="sldNum" sz="quarter" idx="11"/>
          </p:nvPr>
        </p:nvSpPr>
        <p:spPr/>
        <p:txBody>
          <a:bodyPr/>
          <a:lstStyle/>
          <a:p>
            <a:pPr>
              <a:defRPr/>
            </a:pPr>
            <a:r>
              <a:rPr lang="en-US"/>
              <a:t>Page </a:t>
            </a:r>
            <a:fld id="{E0025C4D-91B5-1C4E-8761-0BA25F40D844}" type="slidenum">
              <a:rPr lang="en-US"/>
              <a:pPr>
                <a:defRPr/>
              </a:pPr>
              <a:t>32</a:t>
            </a:fld>
            <a:endParaRPr lang="en-US"/>
          </a:p>
        </p:txBody>
      </p:sp>
      <p:sp>
        <p:nvSpPr>
          <p:cNvPr id="258050" name="Rectangle 2"/>
          <p:cNvSpPr>
            <a:spLocks noGrp="1" noChangeArrowheads="1"/>
          </p:cNvSpPr>
          <p:nvPr>
            <p:ph type="title"/>
          </p:nvPr>
        </p:nvSpPr>
        <p:spPr/>
        <p:txBody>
          <a:bodyPr/>
          <a:lstStyle/>
          <a:p>
            <a:pPr>
              <a:defRPr/>
            </a:pPr>
            <a:r>
              <a:rPr lang="en-US" smtClean="0">
                <a:cs typeface="+mj-cs"/>
              </a:rPr>
              <a:t>Is M-theory testable?</a:t>
            </a:r>
          </a:p>
        </p:txBody>
      </p:sp>
      <p:sp>
        <p:nvSpPr>
          <p:cNvPr id="258051" name="Rectangle 3"/>
          <p:cNvSpPr>
            <a:spLocks noChangeArrowheads="1"/>
          </p:cNvSpPr>
          <p:nvPr/>
        </p:nvSpPr>
        <p:spPr bwMode="auto">
          <a:xfrm>
            <a:off x="322263" y="1708150"/>
            <a:ext cx="3639488"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rgbClr val="3366FF"/>
                </a:solidFill>
                <a:cs typeface="+mn-cs"/>
              </a:rPr>
              <a:t>Generic features:</a:t>
            </a:r>
          </a:p>
          <a:p>
            <a:pPr>
              <a:defRPr/>
            </a:pPr>
            <a:endParaRPr lang="en-US">
              <a:solidFill>
                <a:srgbClr val="3366FF"/>
              </a:solidFill>
              <a:cs typeface="+mn-cs"/>
            </a:endParaRPr>
          </a:p>
          <a:p>
            <a:pPr>
              <a:defRPr/>
            </a:pPr>
            <a:r>
              <a:rPr lang="en-US">
                <a:solidFill>
                  <a:srgbClr val="3366FF"/>
                </a:solidFill>
                <a:cs typeface="+mn-cs"/>
              </a:rPr>
              <a:t>Supersymmetric particles</a:t>
            </a:r>
          </a:p>
          <a:p>
            <a:pPr>
              <a:defRPr/>
            </a:pPr>
            <a:r>
              <a:rPr lang="en-US">
                <a:solidFill>
                  <a:srgbClr val="3366FF"/>
                </a:solidFill>
                <a:cs typeface="+mn-cs"/>
              </a:rPr>
              <a:t>Extra dimensions</a:t>
            </a:r>
          </a:p>
          <a:p>
            <a:pPr>
              <a:defRPr/>
            </a:pPr>
            <a:r>
              <a:rPr lang="en-US">
                <a:solidFill>
                  <a:srgbClr val="3366FF"/>
                </a:solidFill>
                <a:cs typeface="+mn-cs"/>
              </a:rPr>
              <a:t>Microscopic black holes</a:t>
            </a:r>
          </a:p>
          <a:p>
            <a:pPr>
              <a:defRPr/>
            </a:pPr>
            <a:r>
              <a:rPr lang="en-US">
                <a:solidFill>
                  <a:srgbClr val="3366FF"/>
                </a:solidFill>
                <a:cs typeface="+mn-cs"/>
              </a:rPr>
              <a:t>Cosmic strings</a:t>
            </a:r>
          </a:p>
        </p:txBody>
      </p:sp>
      <p:sp>
        <p:nvSpPr>
          <p:cNvPr id="258052" name="Rectangle 4"/>
          <p:cNvSpPr>
            <a:spLocks noChangeArrowheads="1"/>
          </p:cNvSpPr>
          <p:nvPr/>
        </p:nvSpPr>
        <p:spPr bwMode="auto">
          <a:xfrm>
            <a:off x="720725" y="4340225"/>
            <a:ext cx="8134258" cy="1348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dirty="0">
              <a:solidFill>
                <a:srgbClr val="FF0000"/>
              </a:solidFill>
              <a:cs typeface="+mn-cs"/>
            </a:endParaRPr>
          </a:p>
          <a:p>
            <a:pPr>
              <a:defRPr/>
            </a:pPr>
            <a:r>
              <a:rPr lang="en-US" dirty="0">
                <a:solidFill>
                  <a:srgbClr val="FF0000"/>
                </a:solidFill>
                <a:cs typeface="+mn-cs"/>
              </a:rPr>
              <a:t>If we </a:t>
            </a:r>
            <a:r>
              <a:rPr lang="en-US" dirty="0" smtClean="0">
                <a:solidFill>
                  <a:srgbClr val="FF0000"/>
                </a:solidFill>
                <a:cs typeface="+mn-cs"/>
              </a:rPr>
              <a:t>are </a:t>
            </a:r>
            <a:r>
              <a:rPr lang="en-US" dirty="0">
                <a:solidFill>
                  <a:srgbClr val="FF0000"/>
                </a:solidFill>
                <a:cs typeface="+mn-cs"/>
              </a:rPr>
              <a:t>lucky, some might be seen at the next generation </a:t>
            </a:r>
          </a:p>
          <a:p>
            <a:pPr>
              <a:defRPr/>
            </a:pPr>
            <a:r>
              <a:rPr lang="en-US" dirty="0">
                <a:solidFill>
                  <a:srgbClr val="FF0000"/>
                </a:solidFill>
                <a:cs typeface="+mn-cs"/>
              </a:rPr>
              <a:t>of accelerators and/or astrophysical observations</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pPr>
              <a:defRPr/>
            </a:pPr>
            <a:r>
              <a:rPr lang="en-GB"/>
              <a:t>© Imperial College London</a:t>
            </a:r>
            <a:endParaRPr lang="en-US"/>
          </a:p>
        </p:txBody>
      </p:sp>
      <p:sp>
        <p:nvSpPr>
          <p:cNvPr id="5" name="Slide Number Placeholder 2"/>
          <p:cNvSpPr>
            <a:spLocks noGrp="1"/>
          </p:cNvSpPr>
          <p:nvPr>
            <p:ph type="sldNum" sz="quarter" idx="11"/>
          </p:nvPr>
        </p:nvSpPr>
        <p:spPr/>
        <p:txBody>
          <a:bodyPr/>
          <a:lstStyle/>
          <a:p>
            <a:pPr>
              <a:defRPr/>
            </a:pPr>
            <a:r>
              <a:rPr lang="en-US"/>
              <a:t>Page </a:t>
            </a:r>
            <a:fld id="{A22F2267-A2A0-F542-B548-581476687D58}" type="slidenum">
              <a:rPr lang="en-US"/>
              <a:pPr>
                <a:defRPr/>
              </a:pPr>
              <a:t>33</a:t>
            </a:fld>
            <a:endParaRPr lang="en-US"/>
          </a:p>
        </p:txBody>
      </p:sp>
      <p:pic>
        <p:nvPicPr>
          <p:cNvPr id="81923" name="Picture 2" descr="ATL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728663"/>
            <a:ext cx="61468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39" name="Rectangle 3"/>
          <p:cNvSpPr>
            <a:spLocks noChangeArrowheads="1"/>
          </p:cNvSpPr>
          <p:nvPr/>
        </p:nvSpPr>
        <p:spPr bwMode="auto">
          <a:xfrm>
            <a:off x="2203450" y="177800"/>
            <a:ext cx="571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dirty="0">
                <a:solidFill>
                  <a:srgbClr val="FF0000"/>
                </a:solidFill>
                <a:cs typeface="+mn-cs"/>
              </a:rPr>
              <a:t>CERN’s Large Hadron Collider </a:t>
            </a:r>
          </a:p>
        </p:txBody>
      </p:sp>
      <p:sp>
        <p:nvSpPr>
          <p:cNvPr id="81925" name="TextBox 2"/>
          <p:cNvSpPr txBox="1">
            <a:spLocks noChangeArrowheads="1"/>
          </p:cNvSpPr>
          <p:nvPr/>
        </p:nvSpPr>
        <p:spPr bwMode="auto">
          <a:xfrm>
            <a:off x="896938" y="5335588"/>
            <a:ext cx="5573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rgbClr val="FE9914"/>
                </a:solidFill>
                <a:latin typeface="Arial" charset="0"/>
                <a:ea typeface="ＭＳ Ｐゴシック" charset="0"/>
                <a:cs typeface="ＭＳ Ｐゴシック" charset="0"/>
              </a:defRPr>
            </a:lvl1pPr>
            <a:lvl2pPr marL="742950" indent="-285750">
              <a:defRPr sz="2400">
                <a:solidFill>
                  <a:srgbClr val="FE9914"/>
                </a:solidFill>
                <a:latin typeface="Arial" charset="0"/>
                <a:ea typeface="ＭＳ Ｐゴシック" charset="0"/>
              </a:defRPr>
            </a:lvl2pPr>
            <a:lvl3pPr marL="1143000" indent="-228600">
              <a:defRPr sz="2400">
                <a:solidFill>
                  <a:srgbClr val="FE9914"/>
                </a:solidFill>
                <a:latin typeface="Arial" charset="0"/>
                <a:ea typeface="ＭＳ Ｐゴシック" charset="0"/>
              </a:defRPr>
            </a:lvl3pPr>
            <a:lvl4pPr marL="1600200" indent="-228600">
              <a:defRPr sz="2400">
                <a:solidFill>
                  <a:srgbClr val="FE9914"/>
                </a:solidFill>
                <a:latin typeface="Arial" charset="0"/>
                <a:ea typeface="ＭＳ Ｐゴシック" charset="0"/>
              </a:defRPr>
            </a:lvl4pPr>
            <a:lvl5pPr marL="2057400" indent="-228600">
              <a:defRPr sz="2400">
                <a:solidFill>
                  <a:srgbClr val="FE9914"/>
                </a:solidFill>
                <a:latin typeface="Arial" charset="0"/>
                <a:ea typeface="ＭＳ Ｐゴシック" charset="0"/>
              </a:defRPr>
            </a:lvl5pPr>
            <a:lvl6pPr marL="2514600" indent="-228600" eaLnBrk="0" fontAlgn="base" hangingPunct="0">
              <a:spcBef>
                <a:spcPct val="20000"/>
              </a:spcBef>
              <a:spcAft>
                <a:spcPct val="0"/>
              </a:spcAft>
              <a:defRPr sz="2400">
                <a:solidFill>
                  <a:srgbClr val="FE9914"/>
                </a:solidFill>
                <a:latin typeface="Arial" charset="0"/>
                <a:ea typeface="ＭＳ Ｐゴシック" charset="0"/>
              </a:defRPr>
            </a:lvl6pPr>
            <a:lvl7pPr marL="2971800" indent="-228600" eaLnBrk="0" fontAlgn="base" hangingPunct="0">
              <a:spcBef>
                <a:spcPct val="20000"/>
              </a:spcBef>
              <a:spcAft>
                <a:spcPct val="0"/>
              </a:spcAft>
              <a:defRPr sz="2400">
                <a:solidFill>
                  <a:srgbClr val="FE9914"/>
                </a:solidFill>
                <a:latin typeface="Arial" charset="0"/>
                <a:ea typeface="ＭＳ Ｐゴシック" charset="0"/>
              </a:defRPr>
            </a:lvl7pPr>
            <a:lvl8pPr marL="3429000" indent="-228600" eaLnBrk="0" fontAlgn="base" hangingPunct="0">
              <a:spcBef>
                <a:spcPct val="20000"/>
              </a:spcBef>
              <a:spcAft>
                <a:spcPct val="0"/>
              </a:spcAft>
              <a:defRPr sz="2400">
                <a:solidFill>
                  <a:srgbClr val="FE9914"/>
                </a:solidFill>
                <a:latin typeface="Arial" charset="0"/>
                <a:ea typeface="ＭＳ Ｐゴシック" charset="0"/>
              </a:defRPr>
            </a:lvl8pPr>
            <a:lvl9pPr marL="3886200" indent="-228600" eaLnBrk="0" fontAlgn="base" hangingPunct="0">
              <a:spcBef>
                <a:spcPct val="20000"/>
              </a:spcBef>
              <a:spcAft>
                <a:spcPct val="0"/>
              </a:spcAft>
              <a:defRPr sz="2400">
                <a:solidFill>
                  <a:srgbClr val="FE9914"/>
                </a:solidFill>
                <a:latin typeface="Arial" charset="0"/>
                <a:ea typeface="ＭＳ Ｐゴシック" charset="0"/>
              </a:defRPr>
            </a:lvl9pPr>
          </a:lstStyle>
          <a:p>
            <a:r>
              <a:rPr lang="en-US" dirty="0">
                <a:solidFill>
                  <a:srgbClr val="FF0000"/>
                </a:solidFill>
              </a:rPr>
              <a:t>2012 Higgs but no </a:t>
            </a:r>
            <a:r>
              <a:rPr lang="en-US" dirty="0" err="1">
                <a:solidFill>
                  <a:srgbClr val="FF0000"/>
                </a:solidFill>
              </a:rPr>
              <a:t>supersymmetry</a:t>
            </a:r>
            <a:r>
              <a:rPr lang="en-US" dirty="0">
                <a:solidFill>
                  <a:srgbClr val="FF0000"/>
                </a:solidFill>
              </a:rPr>
              <a:t> (yet)</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Imperial College London</a:t>
            </a:r>
            <a:endParaRPr lang="en-US"/>
          </a:p>
        </p:txBody>
      </p:sp>
      <p:sp>
        <p:nvSpPr>
          <p:cNvPr id="5" name="Slide Number Placeholder 3"/>
          <p:cNvSpPr>
            <a:spLocks noGrp="1"/>
          </p:cNvSpPr>
          <p:nvPr>
            <p:ph type="sldNum" sz="quarter" idx="11"/>
          </p:nvPr>
        </p:nvSpPr>
        <p:spPr/>
        <p:txBody>
          <a:bodyPr/>
          <a:lstStyle/>
          <a:p>
            <a:pPr>
              <a:defRPr/>
            </a:pPr>
            <a:r>
              <a:rPr lang="en-US"/>
              <a:t>Page </a:t>
            </a:r>
            <a:fld id="{FFC4ED6D-1FE4-E042-AB67-3855A9AABEA7}" type="slidenum">
              <a:rPr lang="en-US"/>
              <a:pPr>
                <a:defRPr/>
              </a:pPr>
              <a:t>34</a:t>
            </a:fld>
            <a:endParaRPr lang="en-US"/>
          </a:p>
        </p:txBody>
      </p:sp>
      <p:sp>
        <p:nvSpPr>
          <p:cNvPr id="257026" name="Rectangle 2"/>
          <p:cNvSpPr>
            <a:spLocks noGrp="1" noChangeArrowheads="1"/>
          </p:cNvSpPr>
          <p:nvPr>
            <p:ph type="title"/>
          </p:nvPr>
        </p:nvSpPr>
        <p:spPr/>
        <p:txBody>
          <a:bodyPr/>
          <a:lstStyle/>
          <a:p>
            <a:pPr>
              <a:defRPr/>
            </a:pPr>
            <a:r>
              <a:rPr lang="en-US" dirty="0" smtClean="0">
                <a:solidFill>
                  <a:srgbClr val="FF0000"/>
                </a:solidFill>
                <a:cs typeface="+mj-cs"/>
              </a:rPr>
              <a:t>Planck</a:t>
            </a:r>
            <a:r>
              <a:rPr lang="en-US" dirty="0" smtClean="0">
                <a:solidFill>
                  <a:srgbClr val="CC933B"/>
                </a:solidFill>
                <a:cs typeface="+mj-cs"/>
              </a:rPr>
              <a:t> </a:t>
            </a:r>
            <a:r>
              <a:rPr lang="en-US" dirty="0" smtClean="0">
                <a:solidFill>
                  <a:srgbClr val="FF0000"/>
                </a:solidFill>
                <a:cs typeface="+mj-cs"/>
              </a:rPr>
              <a:t>surveyor</a:t>
            </a:r>
            <a:r>
              <a:rPr lang="en-US" dirty="0" smtClean="0">
                <a:solidFill>
                  <a:srgbClr val="CC933B"/>
                </a:solidFill>
                <a:cs typeface="+mj-cs"/>
              </a:rPr>
              <a:t> </a:t>
            </a:r>
            <a:endParaRPr lang="en-US" dirty="0" smtClean="0">
              <a:cs typeface="+mj-cs"/>
            </a:endParaRPr>
          </a:p>
        </p:txBody>
      </p:sp>
      <p:pic>
        <p:nvPicPr>
          <p:cNvPr id="839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7388" y="1770063"/>
            <a:ext cx="2689225"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Box 2"/>
          <p:cNvSpPr txBox="1">
            <a:spLocks noChangeArrowheads="1"/>
          </p:cNvSpPr>
          <p:nvPr/>
        </p:nvSpPr>
        <p:spPr bwMode="auto">
          <a:xfrm>
            <a:off x="1148821" y="5395384"/>
            <a:ext cx="3435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rgbClr val="FE9914"/>
                </a:solidFill>
                <a:latin typeface="Arial" charset="0"/>
                <a:ea typeface="ＭＳ Ｐゴシック" charset="0"/>
                <a:cs typeface="ＭＳ Ｐゴシック" charset="0"/>
              </a:defRPr>
            </a:lvl1pPr>
            <a:lvl2pPr marL="742950" indent="-285750">
              <a:defRPr sz="2400">
                <a:solidFill>
                  <a:srgbClr val="FE9914"/>
                </a:solidFill>
                <a:latin typeface="Arial" charset="0"/>
                <a:ea typeface="ＭＳ Ｐゴシック" charset="0"/>
              </a:defRPr>
            </a:lvl2pPr>
            <a:lvl3pPr marL="1143000" indent="-228600">
              <a:defRPr sz="2400">
                <a:solidFill>
                  <a:srgbClr val="FE9914"/>
                </a:solidFill>
                <a:latin typeface="Arial" charset="0"/>
                <a:ea typeface="ＭＳ Ｐゴシック" charset="0"/>
              </a:defRPr>
            </a:lvl3pPr>
            <a:lvl4pPr marL="1600200" indent="-228600">
              <a:defRPr sz="2400">
                <a:solidFill>
                  <a:srgbClr val="FE9914"/>
                </a:solidFill>
                <a:latin typeface="Arial" charset="0"/>
                <a:ea typeface="ＭＳ Ｐゴシック" charset="0"/>
              </a:defRPr>
            </a:lvl4pPr>
            <a:lvl5pPr marL="2057400" indent="-228600">
              <a:defRPr sz="2400">
                <a:solidFill>
                  <a:srgbClr val="FE9914"/>
                </a:solidFill>
                <a:latin typeface="Arial" charset="0"/>
                <a:ea typeface="ＭＳ Ｐゴシック" charset="0"/>
              </a:defRPr>
            </a:lvl5pPr>
            <a:lvl6pPr marL="2514600" indent="-228600" eaLnBrk="0" fontAlgn="base" hangingPunct="0">
              <a:spcBef>
                <a:spcPct val="20000"/>
              </a:spcBef>
              <a:spcAft>
                <a:spcPct val="0"/>
              </a:spcAft>
              <a:defRPr sz="2400">
                <a:solidFill>
                  <a:srgbClr val="FE9914"/>
                </a:solidFill>
                <a:latin typeface="Arial" charset="0"/>
                <a:ea typeface="ＭＳ Ｐゴシック" charset="0"/>
              </a:defRPr>
            </a:lvl6pPr>
            <a:lvl7pPr marL="2971800" indent="-228600" eaLnBrk="0" fontAlgn="base" hangingPunct="0">
              <a:spcBef>
                <a:spcPct val="20000"/>
              </a:spcBef>
              <a:spcAft>
                <a:spcPct val="0"/>
              </a:spcAft>
              <a:defRPr sz="2400">
                <a:solidFill>
                  <a:srgbClr val="FE9914"/>
                </a:solidFill>
                <a:latin typeface="Arial" charset="0"/>
                <a:ea typeface="ＭＳ Ｐゴシック" charset="0"/>
              </a:defRPr>
            </a:lvl7pPr>
            <a:lvl8pPr marL="3429000" indent="-228600" eaLnBrk="0" fontAlgn="base" hangingPunct="0">
              <a:spcBef>
                <a:spcPct val="20000"/>
              </a:spcBef>
              <a:spcAft>
                <a:spcPct val="0"/>
              </a:spcAft>
              <a:defRPr sz="2400">
                <a:solidFill>
                  <a:srgbClr val="FE9914"/>
                </a:solidFill>
                <a:latin typeface="Arial" charset="0"/>
                <a:ea typeface="ＭＳ Ｐゴシック" charset="0"/>
              </a:defRPr>
            </a:lvl8pPr>
            <a:lvl9pPr marL="3886200" indent="-228600" eaLnBrk="0" fontAlgn="base" hangingPunct="0">
              <a:spcBef>
                <a:spcPct val="20000"/>
              </a:spcBef>
              <a:spcAft>
                <a:spcPct val="0"/>
              </a:spcAft>
              <a:defRPr sz="2400">
                <a:solidFill>
                  <a:srgbClr val="FE9914"/>
                </a:solidFill>
                <a:latin typeface="Arial" charset="0"/>
                <a:ea typeface="ＭＳ Ｐゴシック" charset="0"/>
              </a:defRPr>
            </a:lvl9pPr>
          </a:lstStyle>
          <a:p>
            <a:r>
              <a:rPr lang="en-US">
                <a:solidFill>
                  <a:srgbClr val="0000FF"/>
                </a:solidFill>
              </a:rPr>
              <a:t>2013 Business as usual</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704" y="256117"/>
            <a:ext cx="7772400" cy="1143000"/>
          </a:xfrm>
        </p:spPr>
        <p:txBody>
          <a:bodyPr/>
          <a:lstStyle/>
          <a:p>
            <a:pPr>
              <a:defRPr/>
            </a:pPr>
            <a:r>
              <a:rPr lang="en-US" dirty="0" smtClean="0">
                <a:solidFill>
                  <a:srgbClr val="FF0000"/>
                </a:solidFill>
              </a:rPr>
              <a:t>BICEP 2014: Gravitational waves</a:t>
            </a:r>
            <a:endParaRPr lang="en-US" dirty="0">
              <a:solidFill>
                <a:srgbClr val="FF0000"/>
              </a:solidFill>
            </a:endParaRPr>
          </a:p>
        </p:txBody>
      </p:sp>
      <p:sp>
        <p:nvSpPr>
          <p:cNvPr id="3" name="Footer Placeholder 2"/>
          <p:cNvSpPr>
            <a:spLocks noGrp="1"/>
          </p:cNvSpPr>
          <p:nvPr>
            <p:ph type="ftr" sz="quarter" idx="10"/>
          </p:nvPr>
        </p:nvSpPr>
        <p:spPr/>
        <p:txBody>
          <a:bodyPr/>
          <a:lstStyle/>
          <a:p>
            <a:pPr>
              <a:defRPr/>
            </a:pPr>
            <a:r>
              <a:rPr lang="en-GB" smtClean="0"/>
              <a:t>© Imperial College London</a:t>
            </a:r>
            <a:endParaRPr lang="en-US"/>
          </a:p>
        </p:txBody>
      </p:sp>
      <p:sp>
        <p:nvSpPr>
          <p:cNvPr id="4" name="Slide Number Placeholder 3"/>
          <p:cNvSpPr>
            <a:spLocks noGrp="1"/>
          </p:cNvSpPr>
          <p:nvPr>
            <p:ph type="sldNum" sz="quarter" idx="11"/>
          </p:nvPr>
        </p:nvSpPr>
        <p:spPr/>
        <p:txBody>
          <a:bodyPr/>
          <a:lstStyle/>
          <a:p>
            <a:pPr>
              <a:defRPr/>
            </a:pPr>
            <a:r>
              <a:rPr lang="en-US" smtClean="0"/>
              <a:t>Page </a:t>
            </a:r>
            <a:fld id="{46E40228-F517-4E4B-A3DA-4E1644F835FC}" type="slidenum">
              <a:rPr lang="en-US" smtClean="0"/>
              <a:pPr>
                <a:defRPr/>
              </a:pPr>
              <a:t>35</a:t>
            </a:fld>
            <a:endParaRPr lang="en-US"/>
          </a:p>
        </p:txBody>
      </p:sp>
      <p:pic>
        <p:nvPicPr>
          <p:cNvPr id="105476" name="Picture 4" descr="Gravitational-waves-Bicep-00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2900" y="2025650"/>
            <a:ext cx="5842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7" name="TextBox 5"/>
          <p:cNvSpPr txBox="1">
            <a:spLocks noChangeArrowheads="1"/>
          </p:cNvSpPr>
          <p:nvPr/>
        </p:nvSpPr>
        <p:spPr bwMode="auto">
          <a:xfrm>
            <a:off x="546100" y="5930900"/>
            <a:ext cx="4086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rgbClr val="FE9914"/>
                </a:solidFill>
                <a:latin typeface="Arial" charset="0"/>
                <a:ea typeface="ＭＳ Ｐゴシック" charset="0"/>
                <a:cs typeface="ＭＳ Ｐゴシック" charset="0"/>
              </a:defRPr>
            </a:lvl1pPr>
            <a:lvl2pPr marL="742950" indent="-285750">
              <a:defRPr sz="2400">
                <a:solidFill>
                  <a:srgbClr val="FE9914"/>
                </a:solidFill>
                <a:latin typeface="Arial" charset="0"/>
                <a:ea typeface="ＭＳ Ｐゴシック" charset="0"/>
              </a:defRPr>
            </a:lvl2pPr>
            <a:lvl3pPr marL="1143000" indent="-228600">
              <a:defRPr sz="2400">
                <a:solidFill>
                  <a:srgbClr val="FE9914"/>
                </a:solidFill>
                <a:latin typeface="Arial" charset="0"/>
                <a:ea typeface="ＭＳ Ｐゴシック" charset="0"/>
              </a:defRPr>
            </a:lvl3pPr>
            <a:lvl4pPr marL="1600200" indent="-228600">
              <a:defRPr sz="2400">
                <a:solidFill>
                  <a:srgbClr val="FE9914"/>
                </a:solidFill>
                <a:latin typeface="Arial" charset="0"/>
                <a:ea typeface="ＭＳ Ｐゴシック" charset="0"/>
              </a:defRPr>
            </a:lvl4pPr>
            <a:lvl5pPr marL="2057400" indent="-228600">
              <a:defRPr sz="2400">
                <a:solidFill>
                  <a:srgbClr val="FE9914"/>
                </a:solidFill>
                <a:latin typeface="Arial" charset="0"/>
                <a:ea typeface="ＭＳ Ｐゴシック" charset="0"/>
              </a:defRPr>
            </a:lvl5pPr>
            <a:lvl6pPr marL="2514600" indent="-228600" eaLnBrk="0" fontAlgn="base" hangingPunct="0">
              <a:spcBef>
                <a:spcPct val="20000"/>
              </a:spcBef>
              <a:spcAft>
                <a:spcPct val="0"/>
              </a:spcAft>
              <a:defRPr sz="2400">
                <a:solidFill>
                  <a:srgbClr val="FE9914"/>
                </a:solidFill>
                <a:latin typeface="Arial" charset="0"/>
                <a:ea typeface="ＭＳ Ｐゴシック" charset="0"/>
              </a:defRPr>
            </a:lvl6pPr>
            <a:lvl7pPr marL="2971800" indent="-228600" eaLnBrk="0" fontAlgn="base" hangingPunct="0">
              <a:spcBef>
                <a:spcPct val="20000"/>
              </a:spcBef>
              <a:spcAft>
                <a:spcPct val="0"/>
              </a:spcAft>
              <a:defRPr sz="2400">
                <a:solidFill>
                  <a:srgbClr val="FE9914"/>
                </a:solidFill>
                <a:latin typeface="Arial" charset="0"/>
                <a:ea typeface="ＭＳ Ｐゴシック" charset="0"/>
              </a:defRPr>
            </a:lvl7pPr>
            <a:lvl8pPr marL="3429000" indent="-228600" eaLnBrk="0" fontAlgn="base" hangingPunct="0">
              <a:spcBef>
                <a:spcPct val="20000"/>
              </a:spcBef>
              <a:spcAft>
                <a:spcPct val="0"/>
              </a:spcAft>
              <a:defRPr sz="2400">
                <a:solidFill>
                  <a:srgbClr val="FE9914"/>
                </a:solidFill>
                <a:latin typeface="Arial" charset="0"/>
                <a:ea typeface="ＭＳ Ｐゴシック" charset="0"/>
              </a:defRPr>
            </a:lvl8pPr>
            <a:lvl9pPr marL="3886200" indent="-228600" eaLnBrk="0" fontAlgn="base" hangingPunct="0">
              <a:spcBef>
                <a:spcPct val="20000"/>
              </a:spcBef>
              <a:spcAft>
                <a:spcPct val="0"/>
              </a:spcAft>
              <a:defRPr sz="2400">
                <a:solidFill>
                  <a:srgbClr val="FE9914"/>
                </a:solidFill>
                <a:latin typeface="Arial" charset="0"/>
                <a:ea typeface="ＭＳ Ｐゴシック" charset="0"/>
              </a:defRPr>
            </a:lvl9pPr>
          </a:lstStyle>
          <a:p>
            <a:r>
              <a:rPr lang="en-US" dirty="0">
                <a:solidFill>
                  <a:srgbClr val="0000FF"/>
                </a:solidFill>
              </a:rPr>
              <a:t>Evidence for cosmic inflation</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Imperial College London</a:t>
            </a:r>
            <a:endParaRPr lang="en-US"/>
          </a:p>
        </p:txBody>
      </p:sp>
      <p:sp>
        <p:nvSpPr>
          <p:cNvPr id="5" name="Slide Number Placeholder 3"/>
          <p:cNvSpPr>
            <a:spLocks noGrp="1"/>
          </p:cNvSpPr>
          <p:nvPr>
            <p:ph type="sldNum" sz="quarter" idx="11"/>
          </p:nvPr>
        </p:nvSpPr>
        <p:spPr/>
        <p:txBody>
          <a:bodyPr/>
          <a:lstStyle/>
          <a:p>
            <a:pPr>
              <a:defRPr/>
            </a:pPr>
            <a:r>
              <a:rPr lang="en-US"/>
              <a:t>Page </a:t>
            </a:r>
            <a:fld id="{CC939F37-15D5-EC49-9438-E1F119AF1F2A}" type="slidenum">
              <a:rPr lang="en-US"/>
              <a:pPr>
                <a:defRPr/>
              </a:pPr>
              <a:t>36</a:t>
            </a:fld>
            <a:endParaRPr lang="en-US"/>
          </a:p>
        </p:txBody>
      </p:sp>
      <p:sp>
        <p:nvSpPr>
          <p:cNvPr id="259074" name="Rectangle 2"/>
          <p:cNvSpPr>
            <a:spLocks noGrp="1" noChangeArrowheads="1"/>
          </p:cNvSpPr>
          <p:nvPr>
            <p:ph type="title"/>
          </p:nvPr>
        </p:nvSpPr>
        <p:spPr>
          <a:xfrm>
            <a:off x="290513" y="1076325"/>
            <a:ext cx="7764462" cy="2514600"/>
          </a:xfrm>
        </p:spPr>
        <p:txBody>
          <a:bodyPr/>
          <a:lstStyle/>
          <a:p>
            <a:pPr>
              <a:defRPr/>
            </a:pPr>
            <a:r>
              <a:rPr lang="en-US" smtClean="0">
                <a:cs typeface="+mj-cs"/>
              </a:rPr>
              <a:t>BUT </a:t>
            </a:r>
            <a:br>
              <a:rPr lang="en-US" smtClean="0">
                <a:cs typeface="+mj-cs"/>
              </a:rPr>
            </a:br>
            <a:r>
              <a:rPr lang="en-US" smtClean="0">
                <a:cs typeface="+mj-cs"/>
              </a:rPr>
              <a:t/>
            </a:r>
            <a:br>
              <a:rPr lang="en-US" smtClean="0">
                <a:cs typeface="+mj-cs"/>
              </a:rPr>
            </a:br>
            <a:r>
              <a:rPr lang="en-US" smtClean="0">
                <a:cs typeface="+mj-cs"/>
              </a:rPr>
              <a:t>Landscape problem means there is no definitive ``smoking-gun’’ experimentally falsifiable prediction.</a:t>
            </a:r>
            <a:br>
              <a:rPr lang="en-US" smtClean="0">
                <a:cs typeface="+mj-cs"/>
              </a:rPr>
            </a:br>
            <a:r>
              <a:rPr lang="en-US" smtClean="0">
                <a:cs typeface="+mj-cs"/>
              </a:rPr>
              <a:t/>
            </a:r>
            <a:br>
              <a:rPr lang="en-US" smtClean="0">
                <a:cs typeface="+mj-cs"/>
              </a:rPr>
            </a:br>
            <a:r>
              <a:rPr lang="en-US" smtClean="0">
                <a:cs typeface="+mj-cs"/>
              </a:rPr>
              <a:t>This has lead to accusations that string </a:t>
            </a:r>
            <a:br>
              <a:rPr lang="en-US" smtClean="0">
                <a:cs typeface="+mj-cs"/>
              </a:rPr>
            </a:br>
            <a:r>
              <a:rPr lang="en-US" smtClean="0">
                <a:cs typeface="+mj-cs"/>
              </a:rPr>
              <a:t>and M-theory are not SCIENCE</a:t>
            </a:r>
          </a:p>
        </p:txBody>
      </p:sp>
      <p:sp>
        <p:nvSpPr>
          <p:cNvPr id="259075" name="Rectangle 3"/>
          <p:cNvSpPr>
            <a:spLocks noChangeArrowheads="1"/>
          </p:cNvSpPr>
          <p:nvPr/>
        </p:nvSpPr>
        <p:spPr bwMode="auto">
          <a:xfrm>
            <a:off x="423863" y="4492625"/>
            <a:ext cx="8156350" cy="179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dirty="0">
                <a:solidFill>
                  <a:srgbClr val="FF0000"/>
                </a:solidFill>
                <a:cs typeface="+mn-cs"/>
              </a:rPr>
              <a:t>Yet even if we stopped doing M-theory tomorrow, the</a:t>
            </a:r>
          </a:p>
          <a:p>
            <a:pPr>
              <a:defRPr/>
            </a:pPr>
            <a:r>
              <a:rPr lang="en-US" dirty="0">
                <a:solidFill>
                  <a:srgbClr val="FF0000"/>
                </a:solidFill>
                <a:cs typeface="+mn-cs"/>
              </a:rPr>
              <a:t>landscape problem (why one physical universe out of </a:t>
            </a:r>
          </a:p>
          <a:p>
            <a:pPr>
              <a:defRPr/>
            </a:pPr>
            <a:r>
              <a:rPr lang="en-US" dirty="0">
                <a:solidFill>
                  <a:srgbClr val="FF0000"/>
                </a:solidFill>
                <a:cs typeface="+mn-cs"/>
              </a:rPr>
              <a:t>many mathematical possibilities) is one that will have to be </a:t>
            </a:r>
          </a:p>
          <a:p>
            <a:pPr>
              <a:defRPr/>
            </a:pPr>
            <a:r>
              <a:rPr lang="en-US" dirty="0">
                <a:solidFill>
                  <a:srgbClr val="FF0000"/>
                </a:solidFill>
                <a:cs typeface="+mn-cs"/>
              </a:rPr>
              <a:t>confronted by any attempt at a final theory.</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3"/>
          <p:cNvSpPr>
            <a:spLocks noGrp="1"/>
          </p:cNvSpPr>
          <p:nvPr>
            <p:ph type="ftr" sz="quarter" idx="10"/>
          </p:nvPr>
        </p:nvSpPr>
        <p:spPr/>
        <p:txBody>
          <a:bodyPr/>
          <a:lstStyle/>
          <a:p>
            <a:pPr>
              <a:defRPr/>
            </a:pPr>
            <a:r>
              <a:rPr lang="en-GB"/>
              <a:t>© Imperial College London</a:t>
            </a:r>
            <a:endParaRPr lang="en-US"/>
          </a:p>
        </p:txBody>
      </p:sp>
      <p:sp>
        <p:nvSpPr>
          <p:cNvPr id="13" name="Slide Number Placeholder 4"/>
          <p:cNvSpPr>
            <a:spLocks noGrp="1"/>
          </p:cNvSpPr>
          <p:nvPr>
            <p:ph type="sldNum" sz="quarter" idx="11"/>
          </p:nvPr>
        </p:nvSpPr>
        <p:spPr/>
        <p:txBody>
          <a:bodyPr/>
          <a:lstStyle/>
          <a:p>
            <a:pPr>
              <a:defRPr/>
            </a:pPr>
            <a:r>
              <a:rPr lang="en-US"/>
              <a:t>Page </a:t>
            </a:r>
            <a:fld id="{E7986077-88B8-AC47-BC39-0B4BF85EAC0D}" type="slidenum">
              <a:rPr lang="en-US"/>
              <a:pPr>
                <a:defRPr/>
              </a:pPr>
              <a:t>37</a:t>
            </a:fld>
            <a:endParaRPr lang="en-US"/>
          </a:p>
        </p:txBody>
      </p:sp>
      <p:sp>
        <p:nvSpPr>
          <p:cNvPr id="252930" name="Rectangle 2"/>
          <p:cNvSpPr>
            <a:spLocks noGrp="1" noChangeArrowheads="1"/>
          </p:cNvSpPr>
          <p:nvPr>
            <p:ph type="title"/>
          </p:nvPr>
        </p:nvSpPr>
        <p:spPr/>
        <p:txBody>
          <a:bodyPr/>
          <a:lstStyle/>
          <a:p>
            <a:pPr>
              <a:defRPr/>
            </a:pPr>
            <a:r>
              <a:rPr lang="en-US" dirty="0" smtClean="0">
                <a:cs typeface="+mj-cs"/>
              </a:rPr>
              <a:t>BLACK HOLES</a:t>
            </a:r>
          </a:p>
        </p:txBody>
      </p:sp>
      <p:sp>
        <p:nvSpPr>
          <p:cNvPr id="252931" name="Rectangle 3"/>
          <p:cNvSpPr>
            <a:spLocks noGrp="1" noChangeArrowheads="1"/>
          </p:cNvSpPr>
          <p:nvPr>
            <p:ph type="body" idx="1"/>
          </p:nvPr>
        </p:nvSpPr>
        <p:spPr/>
        <p:txBody>
          <a:bodyPr/>
          <a:lstStyle/>
          <a:p>
            <a:pPr>
              <a:defRPr/>
            </a:pPr>
            <a:r>
              <a:rPr lang="en-US" sz="1300" smtClean="0">
                <a:solidFill>
                  <a:srgbClr val="000000"/>
                </a:solidFill>
                <a:latin typeface="Trebuchet MS" charset="0"/>
                <a:cs typeface="+mn-cs"/>
              </a:rPr>
              <a:t>`` all light emitted from such a body would be made to return towards it by its own proper gravity ’’ </a:t>
            </a:r>
            <a:r>
              <a:rPr lang="en-US" sz="1600" smtClean="0">
                <a:solidFill>
                  <a:srgbClr val="000000"/>
                </a:solidFill>
                <a:latin typeface="Times" charset="0"/>
                <a:cs typeface="+mn-cs"/>
              </a:rPr>
              <a:t> </a:t>
            </a:r>
            <a:r>
              <a:rPr lang="en-US" sz="1300" smtClean="0">
                <a:solidFill>
                  <a:srgbClr val="000000"/>
                </a:solidFill>
                <a:cs typeface="+mn-cs"/>
              </a:rPr>
              <a:t>John Michell in 1784 on the concept of black hole</a:t>
            </a:r>
          </a:p>
        </p:txBody>
      </p:sp>
      <p:pic>
        <p:nvPicPr>
          <p:cNvPr id="88069" name="Picture 8" descr="blackholes_la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9575" y="2335213"/>
            <a:ext cx="1016000"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0" name="Picture 10" descr="image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760663"/>
            <a:ext cx="18542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11" descr="oppenheim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6413" y="4662488"/>
            <a:ext cx="92075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12" descr="schwarzschil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5138" y="3490913"/>
            <a:ext cx="96837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2941" name="Rectangle 13"/>
          <p:cNvSpPr>
            <a:spLocks noChangeArrowheads="1"/>
          </p:cNvSpPr>
          <p:nvPr/>
        </p:nvSpPr>
        <p:spPr bwMode="auto">
          <a:xfrm>
            <a:off x="5443538" y="2744788"/>
            <a:ext cx="1449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1600">
                <a:cs typeface="+mn-cs"/>
              </a:rPr>
              <a:t>Laplace 1786</a:t>
            </a:r>
            <a:endParaRPr lang="en-US">
              <a:cs typeface="+mn-cs"/>
            </a:endParaRPr>
          </a:p>
        </p:txBody>
      </p:sp>
      <p:sp>
        <p:nvSpPr>
          <p:cNvPr id="252942" name="Rectangle 14"/>
          <p:cNvSpPr>
            <a:spLocks noChangeArrowheads="1"/>
          </p:cNvSpPr>
          <p:nvPr/>
        </p:nvSpPr>
        <p:spPr bwMode="auto">
          <a:xfrm>
            <a:off x="5453063" y="3836988"/>
            <a:ext cx="21050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cs typeface="+mn-cs"/>
              </a:rPr>
              <a:t>Schwarzschild   1916</a:t>
            </a:r>
            <a:endParaRPr lang="en-US" sz="1000">
              <a:cs typeface="+mn-cs"/>
            </a:endParaRPr>
          </a:p>
        </p:txBody>
      </p:sp>
      <p:sp>
        <p:nvSpPr>
          <p:cNvPr id="252943" name="Rectangle 15"/>
          <p:cNvSpPr>
            <a:spLocks noChangeArrowheads="1"/>
          </p:cNvSpPr>
          <p:nvPr/>
        </p:nvSpPr>
        <p:spPr bwMode="auto">
          <a:xfrm>
            <a:off x="5538788" y="5324475"/>
            <a:ext cx="1955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1600">
                <a:cs typeface="+mn-cs"/>
              </a:rPr>
              <a:t>Oppenheimer 1939</a:t>
            </a:r>
            <a:endParaRPr lang="en-US" sz="1000">
              <a:cs typeface="+mn-cs"/>
            </a:endParaRPr>
          </a:p>
        </p:txBody>
      </p:sp>
      <p:sp>
        <p:nvSpPr>
          <p:cNvPr id="252944" name="Rectangle 16"/>
          <p:cNvSpPr>
            <a:spLocks noChangeArrowheads="1"/>
          </p:cNvSpPr>
          <p:nvPr/>
        </p:nvSpPr>
        <p:spPr bwMode="auto">
          <a:xfrm>
            <a:off x="6265863" y="252888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2"/>
          <p:cNvSpPr>
            <a:spLocks noGrp="1"/>
          </p:cNvSpPr>
          <p:nvPr>
            <p:ph type="ftr" sz="quarter" idx="10"/>
          </p:nvPr>
        </p:nvSpPr>
        <p:spPr/>
        <p:txBody>
          <a:bodyPr/>
          <a:lstStyle/>
          <a:p>
            <a:pPr>
              <a:defRPr/>
            </a:pPr>
            <a:r>
              <a:rPr lang="en-GB"/>
              <a:t>© Imperial College London</a:t>
            </a:r>
            <a:endParaRPr lang="en-US"/>
          </a:p>
        </p:txBody>
      </p:sp>
      <p:sp>
        <p:nvSpPr>
          <p:cNvPr id="11" name="Slide Number Placeholder 3"/>
          <p:cNvSpPr>
            <a:spLocks noGrp="1"/>
          </p:cNvSpPr>
          <p:nvPr>
            <p:ph type="sldNum" sz="quarter" idx="11"/>
          </p:nvPr>
        </p:nvSpPr>
        <p:spPr/>
        <p:txBody>
          <a:bodyPr/>
          <a:lstStyle/>
          <a:p>
            <a:pPr>
              <a:defRPr/>
            </a:pPr>
            <a:r>
              <a:rPr lang="en-US"/>
              <a:t>Page </a:t>
            </a:r>
            <a:fld id="{D5F83B34-A1DB-314C-B12B-B953103D62D6}" type="slidenum">
              <a:rPr lang="en-US"/>
              <a:pPr>
                <a:defRPr/>
              </a:pPr>
              <a:t>38</a:t>
            </a:fld>
            <a:endParaRPr lang="en-US"/>
          </a:p>
        </p:txBody>
      </p:sp>
      <p:sp>
        <p:nvSpPr>
          <p:cNvPr id="260098" name="Rectangle 2"/>
          <p:cNvSpPr>
            <a:spLocks noGrp="1" noChangeArrowheads="1"/>
          </p:cNvSpPr>
          <p:nvPr>
            <p:ph type="title"/>
          </p:nvPr>
        </p:nvSpPr>
        <p:spPr/>
        <p:txBody>
          <a:bodyPr/>
          <a:lstStyle/>
          <a:p>
            <a:pPr>
              <a:defRPr/>
            </a:pPr>
            <a:r>
              <a:rPr lang="en-US" smtClean="0">
                <a:cs typeface="+mj-cs"/>
              </a:rPr>
              <a:t>Quantum entanglement</a:t>
            </a:r>
          </a:p>
        </p:txBody>
      </p:sp>
      <p:sp>
        <p:nvSpPr>
          <p:cNvPr id="260099" name="Rectangle 3"/>
          <p:cNvSpPr>
            <a:spLocks noChangeArrowheads="1"/>
          </p:cNvSpPr>
          <p:nvPr/>
        </p:nvSpPr>
        <p:spPr bwMode="auto">
          <a:xfrm>
            <a:off x="1160463" y="21050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pic>
        <p:nvPicPr>
          <p:cNvPr id="901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63" y="1477963"/>
            <a:ext cx="969962"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0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375" y="3103563"/>
            <a:ext cx="9906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60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825" y="4692650"/>
            <a:ext cx="10414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60103" name="Rectangle 7"/>
          <p:cNvSpPr>
            <a:spLocks noChangeArrowheads="1"/>
          </p:cNvSpPr>
          <p:nvPr/>
        </p:nvSpPr>
        <p:spPr bwMode="auto">
          <a:xfrm>
            <a:off x="1973263" y="1939925"/>
            <a:ext cx="42052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1600">
                <a:cs typeface="+mn-cs"/>
              </a:rPr>
              <a:t>Einstein, Podolsky, Rosen:  paradox 1935</a:t>
            </a:r>
          </a:p>
        </p:txBody>
      </p:sp>
      <p:sp>
        <p:nvSpPr>
          <p:cNvPr id="260105" name="Rectangle 9"/>
          <p:cNvSpPr>
            <a:spLocks noChangeArrowheads="1"/>
          </p:cNvSpPr>
          <p:nvPr/>
        </p:nvSpPr>
        <p:spPr bwMode="auto">
          <a:xfrm>
            <a:off x="1906588" y="3573463"/>
            <a:ext cx="3482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cs typeface="+mn-cs"/>
              </a:rPr>
              <a:t>John Bell : falsifiable prediction 1964</a:t>
            </a:r>
            <a:endParaRPr lang="en-US">
              <a:cs typeface="+mn-cs"/>
            </a:endParaRPr>
          </a:p>
        </p:txBody>
      </p:sp>
      <p:sp>
        <p:nvSpPr>
          <p:cNvPr id="260106" name="Rectangle 10"/>
          <p:cNvSpPr>
            <a:spLocks noChangeArrowheads="1"/>
          </p:cNvSpPr>
          <p:nvPr/>
        </p:nvSpPr>
        <p:spPr bwMode="auto">
          <a:xfrm>
            <a:off x="1795463" y="5005388"/>
            <a:ext cx="3911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cs typeface="+mn-cs"/>
              </a:rPr>
              <a:t>Alain Aspect: empirical confirmation 1982</a:t>
            </a: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Imperial College London</a:t>
            </a:r>
            <a:endParaRPr lang="en-US"/>
          </a:p>
        </p:txBody>
      </p:sp>
      <p:sp>
        <p:nvSpPr>
          <p:cNvPr id="6" name="Slide Number Placeholder 4"/>
          <p:cNvSpPr>
            <a:spLocks noGrp="1"/>
          </p:cNvSpPr>
          <p:nvPr>
            <p:ph type="sldNum" sz="quarter" idx="11"/>
          </p:nvPr>
        </p:nvSpPr>
        <p:spPr/>
        <p:txBody>
          <a:bodyPr/>
          <a:lstStyle/>
          <a:p>
            <a:pPr>
              <a:defRPr/>
            </a:pPr>
            <a:r>
              <a:rPr lang="en-US"/>
              <a:t>Page </a:t>
            </a:r>
            <a:fld id="{F91B4D6F-2840-7544-AF9A-F20D8251D049}" type="slidenum">
              <a:rPr lang="en-US"/>
              <a:pPr>
                <a:defRPr/>
              </a:pPr>
              <a:t>39</a:t>
            </a:fld>
            <a:endParaRPr lang="en-US"/>
          </a:p>
        </p:txBody>
      </p:sp>
      <p:sp>
        <p:nvSpPr>
          <p:cNvPr id="178178" name="Rectangle 2"/>
          <p:cNvSpPr>
            <a:spLocks noGrp="1" noChangeArrowheads="1"/>
          </p:cNvSpPr>
          <p:nvPr>
            <p:ph type="title"/>
          </p:nvPr>
        </p:nvSpPr>
        <p:spPr>
          <a:xfrm>
            <a:off x="300038" y="171450"/>
            <a:ext cx="7772400" cy="787400"/>
          </a:xfrm>
        </p:spPr>
        <p:txBody>
          <a:bodyPr/>
          <a:lstStyle/>
          <a:p>
            <a:pPr>
              <a:defRPr/>
            </a:pPr>
            <a:r>
              <a:rPr lang="en-US" smtClean="0">
                <a:cs typeface="+mj-cs"/>
              </a:rPr>
              <a:t>Time-lags between Theory and Experiment</a:t>
            </a:r>
          </a:p>
        </p:txBody>
      </p:sp>
      <p:sp>
        <p:nvSpPr>
          <p:cNvPr id="178179" name="Rectangle 3"/>
          <p:cNvSpPr>
            <a:spLocks noGrp="1" noChangeArrowheads="1"/>
          </p:cNvSpPr>
          <p:nvPr>
            <p:ph type="body" idx="1"/>
          </p:nvPr>
        </p:nvSpPr>
        <p:spPr>
          <a:xfrm>
            <a:off x="314325" y="1604963"/>
            <a:ext cx="7772400" cy="4114800"/>
          </a:xfrm>
        </p:spPr>
        <p:txBody>
          <a:bodyPr/>
          <a:lstStyle/>
          <a:p>
            <a:pPr>
              <a:lnSpc>
                <a:spcPct val="90000"/>
              </a:lnSpc>
              <a:defRPr/>
            </a:pPr>
            <a:r>
              <a:rPr lang="en-US" sz="2000" dirty="0" smtClean="0">
                <a:cs typeface="+mn-cs"/>
              </a:rPr>
              <a:t>Black holes: predicted 1784, confirmed 1970s</a:t>
            </a:r>
          </a:p>
          <a:p>
            <a:pPr>
              <a:lnSpc>
                <a:spcPct val="90000"/>
              </a:lnSpc>
              <a:defRPr/>
            </a:pPr>
            <a:r>
              <a:rPr lang="en-US" sz="2000" dirty="0" smtClean="0">
                <a:cs typeface="+mn-cs"/>
              </a:rPr>
              <a:t>Bose-Einstein condensate: predicted 1925, confirmed 1995</a:t>
            </a:r>
          </a:p>
          <a:p>
            <a:pPr>
              <a:lnSpc>
                <a:spcPct val="90000"/>
              </a:lnSpc>
              <a:defRPr/>
            </a:pPr>
            <a:r>
              <a:rPr lang="en-US" sz="2000" dirty="0" smtClean="0">
                <a:cs typeface="+mn-cs"/>
              </a:rPr>
              <a:t>Yang-Mills bosons: predicted 1954, discovered 1982</a:t>
            </a:r>
          </a:p>
          <a:p>
            <a:pPr>
              <a:lnSpc>
                <a:spcPct val="90000"/>
              </a:lnSpc>
              <a:defRPr/>
            </a:pPr>
            <a:r>
              <a:rPr lang="en-US" sz="2000" dirty="0" smtClean="0">
                <a:cs typeface="+mn-cs"/>
              </a:rPr>
              <a:t>Quantum entanglement: predicted1935, discovered 1982</a:t>
            </a:r>
          </a:p>
          <a:p>
            <a:pPr>
              <a:lnSpc>
                <a:spcPct val="90000"/>
              </a:lnSpc>
              <a:defRPr/>
            </a:pPr>
            <a:r>
              <a:rPr lang="en-US" sz="2000" dirty="0" smtClean="0"/>
              <a:t>The </a:t>
            </a:r>
            <a:r>
              <a:rPr lang="en-US" sz="2000" dirty="0"/>
              <a:t>Higgs </a:t>
            </a:r>
            <a:r>
              <a:rPr lang="en-US" sz="2000" dirty="0" smtClean="0"/>
              <a:t>boson: predicted1964, discovered 2012</a:t>
            </a:r>
            <a:endParaRPr lang="en-US" sz="2000" dirty="0"/>
          </a:p>
          <a:p>
            <a:pPr>
              <a:lnSpc>
                <a:spcPct val="90000"/>
              </a:lnSpc>
              <a:defRPr/>
            </a:pPr>
            <a:r>
              <a:rPr lang="en-US" sz="2000" dirty="0"/>
              <a:t>Gravitational </a:t>
            </a:r>
            <a:r>
              <a:rPr lang="en-US" sz="2000" dirty="0" smtClean="0"/>
              <a:t>waves: predicted 1916, discovered 2014</a:t>
            </a:r>
            <a:endParaRPr lang="en-US" sz="2000" dirty="0"/>
          </a:p>
          <a:p>
            <a:pPr>
              <a:lnSpc>
                <a:spcPct val="90000"/>
              </a:lnSpc>
              <a:defRPr/>
            </a:pPr>
            <a:endParaRPr lang="en-US" sz="2000" dirty="0" smtClean="0">
              <a:cs typeface="+mn-cs"/>
            </a:endParaRPr>
          </a:p>
          <a:p>
            <a:pPr>
              <a:lnSpc>
                <a:spcPct val="90000"/>
              </a:lnSpc>
              <a:buFontTx/>
              <a:buNone/>
              <a:defRPr/>
            </a:pPr>
            <a:r>
              <a:rPr lang="en-US" sz="2000" dirty="0">
                <a:cs typeface="+mn-cs"/>
              </a:rPr>
              <a:t> </a:t>
            </a:r>
            <a:r>
              <a:rPr lang="en-US" sz="2000" dirty="0" smtClean="0">
                <a:cs typeface="+mn-cs"/>
              </a:rPr>
              <a:t>   </a:t>
            </a:r>
            <a:r>
              <a:rPr lang="en-US" sz="2000" dirty="0" smtClean="0">
                <a:solidFill>
                  <a:srgbClr val="FF0000"/>
                </a:solidFill>
                <a:cs typeface="+mn-cs"/>
              </a:rPr>
              <a:t>  Predicted but not yet confirmed:</a:t>
            </a:r>
          </a:p>
          <a:p>
            <a:pPr>
              <a:lnSpc>
                <a:spcPct val="90000"/>
              </a:lnSpc>
              <a:buFontTx/>
              <a:buNone/>
              <a:defRPr/>
            </a:pPr>
            <a:endParaRPr lang="en-US" sz="2000" dirty="0" smtClean="0">
              <a:solidFill>
                <a:srgbClr val="FF0000"/>
              </a:solidFill>
              <a:cs typeface="+mn-cs"/>
            </a:endParaRPr>
          </a:p>
          <a:p>
            <a:pPr>
              <a:lnSpc>
                <a:spcPct val="90000"/>
              </a:lnSpc>
              <a:defRPr/>
            </a:pPr>
            <a:r>
              <a:rPr lang="en-US" sz="2000" dirty="0" smtClean="0">
                <a:cs typeface="+mn-cs"/>
              </a:rPr>
              <a:t>The cosmological constant (1917) (May be dark energy?)</a:t>
            </a:r>
          </a:p>
          <a:p>
            <a:pPr>
              <a:lnSpc>
                <a:spcPct val="90000"/>
              </a:lnSpc>
              <a:defRPr/>
            </a:pPr>
            <a:r>
              <a:rPr lang="en-US" sz="2000" dirty="0" smtClean="0">
                <a:cs typeface="+mn-cs"/>
              </a:rPr>
              <a:t>Extra dimensions (1926)</a:t>
            </a:r>
          </a:p>
          <a:p>
            <a:pPr>
              <a:lnSpc>
                <a:spcPct val="90000"/>
              </a:lnSpc>
              <a:defRPr/>
            </a:pPr>
            <a:r>
              <a:rPr lang="en-US" sz="2000" dirty="0" err="1" smtClean="0">
                <a:cs typeface="+mn-cs"/>
              </a:rPr>
              <a:t>Supersymmetry</a:t>
            </a:r>
            <a:r>
              <a:rPr lang="en-US" sz="2000" dirty="0" smtClean="0">
                <a:cs typeface="+mn-cs"/>
              </a:rPr>
              <a:t> (1971)</a:t>
            </a:r>
          </a:p>
          <a:p>
            <a:pPr>
              <a:lnSpc>
                <a:spcPct val="90000"/>
              </a:lnSpc>
              <a:defRPr/>
            </a:pPr>
            <a:r>
              <a:rPr lang="en-US" sz="2000" dirty="0" smtClean="0">
                <a:cs typeface="+mn-cs"/>
              </a:rPr>
              <a:t>M-theory (1995)</a:t>
            </a:r>
          </a:p>
          <a:p>
            <a:pPr>
              <a:lnSpc>
                <a:spcPct val="90000"/>
              </a:lnSpc>
              <a:defRPr/>
            </a:pPr>
            <a:endParaRPr lang="en-US" sz="2000" dirty="0" smtClean="0">
              <a:cs typeface="+mn-cs"/>
            </a:endParaRPr>
          </a:p>
        </p:txBody>
      </p:sp>
      <p:sp>
        <p:nvSpPr>
          <p:cNvPr id="178180" name="Rectangle 4"/>
          <p:cNvSpPr>
            <a:spLocks noChangeArrowheads="1"/>
          </p:cNvSpPr>
          <p:nvPr/>
        </p:nvSpPr>
        <p:spPr bwMode="auto">
          <a:xfrm>
            <a:off x="773113" y="1136650"/>
            <a:ext cx="25892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2000" dirty="0">
                <a:solidFill>
                  <a:srgbClr val="FF0000"/>
                </a:solidFill>
                <a:cs typeface="+mn-cs"/>
              </a:rPr>
              <a:t>Examples</a:t>
            </a:r>
            <a:r>
              <a:rPr lang="en-US" sz="2000" dirty="0">
                <a:cs typeface="+mn-cs"/>
              </a:rPr>
              <a:t>:</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solidFill>
                  <a:srgbClr val="FF0000"/>
                </a:solidFill>
              </a:rPr>
              <a:t>© Imperial College London</a:t>
            </a:r>
            <a:endParaRPr lang="en-US">
              <a:solidFill>
                <a:srgbClr val="FF0000"/>
              </a:solidFill>
            </a:endParaRPr>
          </a:p>
        </p:txBody>
      </p:sp>
      <p:sp>
        <p:nvSpPr>
          <p:cNvPr id="5" name="Slide Number Placeholder 3"/>
          <p:cNvSpPr>
            <a:spLocks noGrp="1"/>
          </p:cNvSpPr>
          <p:nvPr>
            <p:ph type="sldNum" sz="quarter" idx="11"/>
          </p:nvPr>
        </p:nvSpPr>
        <p:spPr/>
        <p:txBody>
          <a:bodyPr/>
          <a:lstStyle/>
          <a:p>
            <a:pPr>
              <a:defRPr/>
            </a:pPr>
            <a:r>
              <a:rPr lang="en-US">
                <a:solidFill>
                  <a:srgbClr val="FF0000"/>
                </a:solidFill>
              </a:rPr>
              <a:t>Page </a:t>
            </a:r>
            <a:fld id="{5100BE4B-153C-1C4B-8A18-07AECD692B14}" type="slidenum">
              <a:rPr lang="en-US">
                <a:solidFill>
                  <a:srgbClr val="FF0000"/>
                </a:solidFill>
              </a:rPr>
              <a:pPr>
                <a:defRPr/>
              </a:pPr>
              <a:t>40</a:t>
            </a:fld>
            <a:endParaRPr lang="en-US">
              <a:solidFill>
                <a:srgbClr val="FF0000"/>
              </a:solidFill>
            </a:endParaRPr>
          </a:p>
        </p:txBody>
      </p:sp>
      <p:sp>
        <p:nvSpPr>
          <p:cNvPr id="261122" name="Rectangle 2"/>
          <p:cNvSpPr>
            <a:spLocks noGrp="1" noChangeArrowheads="1"/>
          </p:cNvSpPr>
          <p:nvPr>
            <p:ph type="title"/>
          </p:nvPr>
        </p:nvSpPr>
        <p:spPr>
          <a:xfrm>
            <a:off x="300038" y="171450"/>
            <a:ext cx="7772400" cy="655638"/>
          </a:xfrm>
        </p:spPr>
        <p:txBody>
          <a:bodyPr/>
          <a:lstStyle/>
          <a:p>
            <a:pPr>
              <a:defRPr/>
            </a:pPr>
            <a:r>
              <a:rPr lang="en-US" dirty="0">
                <a:solidFill>
                  <a:srgbClr val="0000FF"/>
                </a:solidFill>
              </a:rPr>
              <a:t>Repurposing string theory</a:t>
            </a:r>
            <a:endParaRPr lang="en-US" dirty="0" smtClean="0">
              <a:solidFill>
                <a:srgbClr val="0000FF"/>
              </a:solidFill>
              <a:cs typeface="+mj-cs"/>
            </a:endParaRPr>
          </a:p>
        </p:txBody>
      </p:sp>
      <p:sp>
        <p:nvSpPr>
          <p:cNvPr id="94212" name="TextBox 1"/>
          <p:cNvSpPr txBox="1">
            <a:spLocks noChangeArrowheads="1"/>
          </p:cNvSpPr>
          <p:nvPr/>
        </p:nvSpPr>
        <p:spPr bwMode="auto">
          <a:xfrm>
            <a:off x="301625" y="1562100"/>
            <a:ext cx="10734675"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rgbClr val="FE9914"/>
                </a:solidFill>
                <a:latin typeface="Arial" charset="0"/>
                <a:ea typeface="ＭＳ Ｐゴシック" charset="0"/>
                <a:cs typeface="ＭＳ Ｐゴシック" charset="0"/>
              </a:defRPr>
            </a:lvl1pPr>
            <a:lvl2pPr marL="742950" indent="-285750">
              <a:defRPr sz="2400">
                <a:solidFill>
                  <a:srgbClr val="FE9914"/>
                </a:solidFill>
                <a:latin typeface="Arial" charset="0"/>
                <a:ea typeface="ＭＳ Ｐゴシック" charset="0"/>
              </a:defRPr>
            </a:lvl2pPr>
            <a:lvl3pPr marL="1143000" indent="-228600">
              <a:defRPr sz="2400">
                <a:solidFill>
                  <a:srgbClr val="FE9914"/>
                </a:solidFill>
                <a:latin typeface="Arial" charset="0"/>
                <a:ea typeface="ＭＳ Ｐゴシック" charset="0"/>
              </a:defRPr>
            </a:lvl3pPr>
            <a:lvl4pPr marL="1600200" indent="-228600">
              <a:defRPr sz="2400">
                <a:solidFill>
                  <a:srgbClr val="FE9914"/>
                </a:solidFill>
                <a:latin typeface="Arial" charset="0"/>
                <a:ea typeface="ＭＳ Ｐゴシック" charset="0"/>
              </a:defRPr>
            </a:lvl4pPr>
            <a:lvl5pPr marL="2057400" indent="-228600">
              <a:defRPr sz="2400">
                <a:solidFill>
                  <a:srgbClr val="FE9914"/>
                </a:solidFill>
                <a:latin typeface="Arial" charset="0"/>
                <a:ea typeface="ＭＳ Ｐゴシック" charset="0"/>
              </a:defRPr>
            </a:lvl5pPr>
            <a:lvl6pPr marL="2514600" indent="-228600" eaLnBrk="0" fontAlgn="base" hangingPunct="0">
              <a:spcBef>
                <a:spcPct val="20000"/>
              </a:spcBef>
              <a:spcAft>
                <a:spcPct val="0"/>
              </a:spcAft>
              <a:defRPr sz="2400">
                <a:solidFill>
                  <a:srgbClr val="FE9914"/>
                </a:solidFill>
                <a:latin typeface="Arial" charset="0"/>
                <a:ea typeface="ＭＳ Ｐゴシック" charset="0"/>
              </a:defRPr>
            </a:lvl6pPr>
            <a:lvl7pPr marL="2971800" indent="-228600" eaLnBrk="0" fontAlgn="base" hangingPunct="0">
              <a:spcBef>
                <a:spcPct val="20000"/>
              </a:spcBef>
              <a:spcAft>
                <a:spcPct val="0"/>
              </a:spcAft>
              <a:defRPr sz="2400">
                <a:solidFill>
                  <a:srgbClr val="FE9914"/>
                </a:solidFill>
                <a:latin typeface="Arial" charset="0"/>
                <a:ea typeface="ＭＳ Ｐゴシック" charset="0"/>
              </a:defRPr>
            </a:lvl7pPr>
            <a:lvl8pPr marL="3429000" indent="-228600" eaLnBrk="0" fontAlgn="base" hangingPunct="0">
              <a:spcBef>
                <a:spcPct val="20000"/>
              </a:spcBef>
              <a:spcAft>
                <a:spcPct val="0"/>
              </a:spcAft>
              <a:defRPr sz="2400">
                <a:solidFill>
                  <a:srgbClr val="FE9914"/>
                </a:solidFill>
                <a:latin typeface="Arial" charset="0"/>
                <a:ea typeface="ＭＳ Ｐゴシック" charset="0"/>
              </a:defRPr>
            </a:lvl8pPr>
            <a:lvl9pPr marL="3886200" indent="-228600" eaLnBrk="0" fontAlgn="base" hangingPunct="0">
              <a:spcBef>
                <a:spcPct val="20000"/>
              </a:spcBef>
              <a:spcAft>
                <a:spcPct val="0"/>
              </a:spcAft>
              <a:defRPr sz="2400">
                <a:solidFill>
                  <a:srgbClr val="FE9914"/>
                </a:solidFill>
                <a:latin typeface="Arial" charset="0"/>
                <a:ea typeface="ＭＳ Ｐゴシック" charset="0"/>
              </a:defRPr>
            </a:lvl9pPr>
          </a:lstStyle>
          <a:p>
            <a:r>
              <a:rPr lang="en-US" sz="1600">
                <a:solidFill>
                  <a:srgbClr val="FF0000"/>
                </a:solidFill>
              </a:rPr>
              <a:t>1970s Strong nuclear interactions</a:t>
            </a:r>
          </a:p>
          <a:p>
            <a:endParaRPr lang="en-US" sz="1600">
              <a:solidFill>
                <a:srgbClr val="FF0000"/>
              </a:solidFill>
            </a:endParaRPr>
          </a:p>
          <a:p>
            <a:r>
              <a:rPr lang="en-US" sz="1600">
                <a:solidFill>
                  <a:srgbClr val="FF0000"/>
                </a:solidFill>
              </a:rPr>
              <a:t>1980s Quantum gravity; ``theory of everything'’</a:t>
            </a:r>
          </a:p>
          <a:p>
            <a:endParaRPr lang="en-US" sz="1600">
              <a:solidFill>
                <a:srgbClr val="FF0000"/>
              </a:solidFill>
            </a:endParaRPr>
          </a:p>
          <a:p>
            <a:r>
              <a:rPr lang="en-US" sz="1600">
                <a:solidFill>
                  <a:srgbClr val="FF0000"/>
                </a:solidFill>
              </a:rPr>
              <a:t>1990s AdS/CFT: QCD (revival of 1970s); quark-gluon plasmas </a:t>
            </a:r>
          </a:p>
          <a:p>
            <a:endParaRPr lang="en-US" sz="1600">
              <a:solidFill>
                <a:srgbClr val="FF0000"/>
              </a:solidFill>
            </a:endParaRPr>
          </a:p>
          <a:p>
            <a:r>
              <a:rPr lang="en-US" sz="1600">
                <a:solidFill>
                  <a:srgbClr val="FF0000"/>
                </a:solidFill>
              </a:rPr>
              <a:t>2000s AdS/CFT: superconductors</a:t>
            </a:r>
          </a:p>
          <a:p>
            <a:endParaRPr lang="en-US" sz="1600">
              <a:solidFill>
                <a:srgbClr val="FF0000"/>
              </a:solidFill>
            </a:endParaRPr>
          </a:p>
          <a:p>
            <a:r>
              <a:rPr lang="en-US" sz="1600">
                <a:solidFill>
                  <a:srgbClr val="FF0000"/>
                </a:solidFill>
              </a:rPr>
              <a:t>2000s Cosmic strings</a:t>
            </a:r>
          </a:p>
          <a:p>
            <a:endParaRPr lang="en-US" sz="1600">
              <a:solidFill>
                <a:srgbClr val="FF0000"/>
              </a:solidFill>
            </a:endParaRPr>
          </a:p>
          <a:p>
            <a:r>
              <a:rPr lang="en-US" sz="1600">
                <a:solidFill>
                  <a:srgbClr val="FF0000"/>
                </a:solidFill>
              </a:rPr>
              <a:t>2000s Fluid mechanics</a:t>
            </a:r>
          </a:p>
          <a:p>
            <a:endParaRPr lang="en-US" sz="1600">
              <a:solidFill>
                <a:srgbClr val="FF0000"/>
              </a:solidFill>
            </a:endParaRPr>
          </a:p>
          <a:p>
            <a:r>
              <a:rPr lang="en-US" sz="1600">
                <a:solidFill>
                  <a:srgbClr val="FF0000"/>
                </a:solidFill>
              </a:rPr>
              <a:t>2010s Black hole/qubit correspondence:: entanglement in Quantum Information Theory</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4463" y="0"/>
            <a:ext cx="3773487" cy="1187450"/>
          </a:xfrm>
        </p:spPr>
        <p:txBody>
          <a:bodyPr/>
          <a:lstStyle/>
          <a:p>
            <a:pPr>
              <a:defRPr/>
            </a:pPr>
            <a:r>
              <a:rPr lang="is-IS" dirty="0" smtClean="0"/>
              <a:t> </a:t>
            </a:r>
            <a:r>
              <a:rPr lang="en-US" dirty="0" smtClean="0">
                <a:solidFill>
                  <a:srgbClr val="008000"/>
                </a:solidFill>
              </a:rPr>
              <a:t>½</a:t>
            </a:r>
            <a:r>
              <a:rPr lang="is-IS" dirty="0" smtClean="0">
                <a:solidFill>
                  <a:srgbClr val="008000"/>
                </a:solidFill>
              </a:rPr>
              <a:t> BPS </a:t>
            </a:r>
            <a:br>
              <a:rPr lang="is-IS" dirty="0" smtClean="0">
                <a:solidFill>
                  <a:srgbClr val="008000"/>
                </a:solidFill>
              </a:rPr>
            </a:br>
            <a:r>
              <a:rPr lang="is-IS" dirty="0" smtClean="0">
                <a:solidFill>
                  <a:srgbClr val="008000"/>
                </a:solidFill>
              </a:rPr>
              <a:t>   and </a:t>
            </a:r>
            <a:r>
              <a:rPr lang="is-IS" dirty="0">
                <a:solidFill>
                  <a:srgbClr val="008000"/>
                </a:solidFill>
              </a:rPr>
              <a:t>non-BPS </a:t>
            </a:r>
            <a:r>
              <a:rPr lang="is-IS" dirty="0" smtClean="0">
                <a:solidFill>
                  <a:srgbClr val="008000"/>
                </a:solidFill>
              </a:rPr>
              <a:t> </a:t>
            </a:r>
            <a:endParaRPr lang="is-IS" dirty="0">
              <a:solidFill>
                <a:srgbClr val="008000"/>
              </a:solidFill>
            </a:endParaRPr>
          </a:p>
        </p:txBody>
      </p:sp>
      <p:sp>
        <p:nvSpPr>
          <p:cNvPr id="4" name="Footer Placeholder 3"/>
          <p:cNvSpPr>
            <a:spLocks noGrp="1"/>
          </p:cNvSpPr>
          <p:nvPr>
            <p:ph type="ftr" sz="quarter" idx="10"/>
          </p:nvPr>
        </p:nvSpPr>
        <p:spPr/>
        <p:txBody>
          <a:bodyPr/>
          <a:lstStyle/>
          <a:p>
            <a:pPr>
              <a:defRPr/>
            </a:pPr>
            <a:r>
              <a:rPr lang="en-GB" smtClean="0"/>
              <a:t>© Imperial College London</a:t>
            </a:r>
            <a:endParaRPr lang="en-US"/>
          </a:p>
        </p:txBody>
      </p:sp>
      <p:sp>
        <p:nvSpPr>
          <p:cNvPr id="5" name="Slide Number Placeholder 4"/>
          <p:cNvSpPr>
            <a:spLocks noGrp="1"/>
          </p:cNvSpPr>
          <p:nvPr>
            <p:ph type="sldNum" sz="quarter" idx="11"/>
          </p:nvPr>
        </p:nvSpPr>
        <p:spPr/>
        <p:txBody>
          <a:bodyPr/>
          <a:lstStyle/>
          <a:p>
            <a:pPr>
              <a:defRPr/>
            </a:pPr>
            <a:r>
              <a:rPr lang="en-US" smtClean="0"/>
              <a:t>Page </a:t>
            </a:r>
            <a:fld id="{3CD960CA-49CA-A446-8CB4-361A892DCDDB}" type="slidenum">
              <a:rPr lang="en-US" smtClean="0"/>
              <a:pPr>
                <a:defRPr/>
              </a:pPr>
              <a:t>41</a:t>
            </a:fld>
            <a:endParaRPr lang="en-US"/>
          </a:p>
        </p:txBody>
      </p:sp>
      <p:sp>
        <p:nvSpPr>
          <p:cNvPr id="99333" name="TextBox 7"/>
          <p:cNvSpPr txBox="1">
            <a:spLocks noChangeArrowheads="1"/>
          </p:cNvSpPr>
          <p:nvPr/>
        </p:nvSpPr>
        <p:spPr bwMode="auto">
          <a:xfrm>
            <a:off x="4143375" y="1239838"/>
            <a:ext cx="42037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rgbClr val="FE9914"/>
                </a:solidFill>
                <a:latin typeface="Arial" charset="0"/>
                <a:ea typeface="ＭＳ Ｐゴシック" charset="0"/>
                <a:cs typeface="ＭＳ Ｐゴシック" charset="0"/>
              </a:defRPr>
            </a:lvl1pPr>
            <a:lvl2pPr marL="742950" indent="-285750">
              <a:defRPr sz="2400">
                <a:solidFill>
                  <a:srgbClr val="FE9914"/>
                </a:solidFill>
                <a:latin typeface="Arial" charset="0"/>
                <a:ea typeface="ＭＳ Ｐゴシック" charset="0"/>
              </a:defRPr>
            </a:lvl2pPr>
            <a:lvl3pPr marL="1143000" indent="-228600">
              <a:defRPr sz="2400">
                <a:solidFill>
                  <a:srgbClr val="FE9914"/>
                </a:solidFill>
                <a:latin typeface="Arial" charset="0"/>
                <a:ea typeface="ＭＳ Ｐゴシック" charset="0"/>
              </a:defRPr>
            </a:lvl3pPr>
            <a:lvl4pPr marL="1600200" indent="-228600">
              <a:defRPr sz="2400">
                <a:solidFill>
                  <a:srgbClr val="FE9914"/>
                </a:solidFill>
                <a:latin typeface="Arial" charset="0"/>
                <a:ea typeface="ＭＳ Ｐゴシック" charset="0"/>
              </a:defRPr>
            </a:lvl4pPr>
            <a:lvl5pPr marL="2057400" indent="-228600">
              <a:defRPr sz="2400">
                <a:solidFill>
                  <a:srgbClr val="FE9914"/>
                </a:solidFill>
                <a:latin typeface="Arial" charset="0"/>
                <a:ea typeface="ＭＳ Ｐゴシック" charset="0"/>
              </a:defRPr>
            </a:lvl5pPr>
            <a:lvl6pPr marL="2514600" indent="-228600" eaLnBrk="0" fontAlgn="base" hangingPunct="0">
              <a:spcBef>
                <a:spcPct val="20000"/>
              </a:spcBef>
              <a:spcAft>
                <a:spcPct val="0"/>
              </a:spcAft>
              <a:defRPr sz="2400">
                <a:solidFill>
                  <a:srgbClr val="FE9914"/>
                </a:solidFill>
                <a:latin typeface="Arial" charset="0"/>
                <a:ea typeface="ＭＳ Ｐゴシック" charset="0"/>
              </a:defRPr>
            </a:lvl6pPr>
            <a:lvl7pPr marL="2971800" indent="-228600" eaLnBrk="0" fontAlgn="base" hangingPunct="0">
              <a:spcBef>
                <a:spcPct val="20000"/>
              </a:spcBef>
              <a:spcAft>
                <a:spcPct val="0"/>
              </a:spcAft>
              <a:defRPr sz="2400">
                <a:solidFill>
                  <a:srgbClr val="FE9914"/>
                </a:solidFill>
                <a:latin typeface="Arial" charset="0"/>
                <a:ea typeface="ＭＳ Ｐゴシック" charset="0"/>
              </a:defRPr>
            </a:lvl7pPr>
            <a:lvl8pPr marL="3429000" indent="-228600" eaLnBrk="0" fontAlgn="base" hangingPunct="0">
              <a:spcBef>
                <a:spcPct val="20000"/>
              </a:spcBef>
              <a:spcAft>
                <a:spcPct val="0"/>
              </a:spcAft>
              <a:defRPr sz="2400">
                <a:solidFill>
                  <a:srgbClr val="FE9914"/>
                </a:solidFill>
                <a:latin typeface="Arial" charset="0"/>
                <a:ea typeface="ＭＳ Ｐゴシック" charset="0"/>
              </a:defRPr>
            </a:lvl8pPr>
            <a:lvl9pPr marL="3886200" indent="-228600" eaLnBrk="0" fontAlgn="base" hangingPunct="0">
              <a:spcBef>
                <a:spcPct val="20000"/>
              </a:spcBef>
              <a:spcAft>
                <a:spcPct val="0"/>
              </a:spcAft>
              <a:defRPr sz="2400">
                <a:solidFill>
                  <a:srgbClr val="FE9914"/>
                </a:solidFill>
                <a:latin typeface="Arial" charset="0"/>
                <a:ea typeface="ＭＳ Ｐゴシック" charset="0"/>
              </a:defRPr>
            </a:lvl9pPr>
          </a:lstStyle>
          <a:p>
            <a:r>
              <a:rPr lang="en-US" dirty="0" smtClean="0">
                <a:solidFill>
                  <a:srgbClr val="FF0000"/>
                </a:solidFill>
              </a:rPr>
              <a:t>SO(</a:t>
            </a:r>
            <a:r>
              <a:rPr lang="en-US" dirty="0">
                <a:solidFill>
                  <a:srgbClr val="FF0000"/>
                </a:solidFill>
              </a:rPr>
              <a:t>4,4)</a:t>
            </a:r>
          </a:p>
          <a:p>
            <a:r>
              <a:rPr lang="en-US" dirty="0">
                <a:solidFill>
                  <a:srgbClr val="FF0000"/>
                </a:solidFill>
              </a:rPr>
              <a:t>__________________</a:t>
            </a:r>
          </a:p>
          <a:p>
            <a:r>
              <a:rPr lang="en-US" dirty="0">
                <a:solidFill>
                  <a:srgbClr val="FF0000"/>
                </a:solidFill>
              </a:rPr>
              <a:t>SO(2;3;R) x [(5+1)^2] </a:t>
            </a:r>
          </a:p>
          <a:p>
            <a:endParaRPr lang="en-US" dirty="0">
              <a:solidFill>
                <a:srgbClr val="FF0000"/>
              </a:solidFill>
            </a:endParaRPr>
          </a:p>
        </p:txBody>
      </p:sp>
      <p:sp>
        <p:nvSpPr>
          <p:cNvPr id="99334" name="TextBox 6"/>
          <p:cNvSpPr txBox="1">
            <a:spLocks noChangeArrowheads="1"/>
          </p:cNvSpPr>
          <p:nvPr/>
        </p:nvSpPr>
        <p:spPr bwMode="auto">
          <a:xfrm>
            <a:off x="530225" y="-16934"/>
            <a:ext cx="345281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rgbClr val="FE9914"/>
                </a:solidFill>
                <a:latin typeface="Arial" charset="0"/>
                <a:ea typeface="ＭＳ Ｐゴシック" charset="0"/>
                <a:cs typeface="ＭＳ Ｐゴシック" charset="0"/>
              </a:defRPr>
            </a:lvl1pPr>
            <a:lvl2pPr marL="742950" indent="-285750">
              <a:defRPr sz="2400">
                <a:solidFill>
                  <a:srgbClr val="FE9914"/>
                </a:solidFill>
                <a:latin typeface="Arial" charset="0"/>
                <a:ea typeface="ＭＳ Ｐゴシック" charset="0"/>
              </a:defRPr>
            </a:lvl2pPr>
            <a:lvl3pPr marL="1143000" indent="-228600">
              <a:defRPr sz="2400">
                <a:solidFill>
                  <a:srgbClr val="FE9914"/>
                </a:solidFill>
                <a:latin typeface="Arial" charset="0"/>
                <a:ea typeface="ＭＳ Ｐゴシック" charset="0"/>
              </a:defRPr>
            </a:lvl3pPr>
            <a:lvl4pPr marL="1600200" indent="-228600">
              <a:defRPr sz="2400">
                <a:solidFill>
                  <a:srgbClr val="FE9914"/>
                </a:solidFill>
                <a:latin typeface="Arial" charset="0"/>
                <a:ea typeface="ＭＳ Ｐゴシック" charset="0"/>
              </a:defRPr>
            </a:lvl4pPr>
            <a:lvl5pPr marL="2057400" indent="-228600">
              <a:defRPr sz="2400">
                <a:solidFill>
                  <a:srgbClr val="FE9914"/>
                </a:solidFill>
                <a:latin typeface="Arial" charset="0"/>
                <a:ea typeface="ＭＳ Ｐゴシック" charset="0"/>
              </a:defRPr>
            </a:lvl5pPr>
            <a:lvl6pPr marL="2514600" indent="-228600" eaLnBrk="0" fontAlgn="base" hangingPunct="0">
              <a:spcBef>
                <a:spcPct val="20000"/>
              </a:spcBef>
              <a:spcAft>
                <a:spcPct val="0"/>
              </a:spcAft>
              <a:defRPr sz="2400">
                <a:solidFill>
                  <a:srgbClr val="FE9914"/>
                </a:solidFill>
                <a:latin typeface="Arial" charset="0"/>
                <a:ea typeface="ＭＳ Ｐゴシック" charset="0"/>
              </a:defRPr>
            </a:lvl6pPr>
            <a:lvl7pPr marL="2971800" indent="-228600" eaLnBrk="0" fontAlgn="base" hangingPunct="0">
              <a:spcBef>
                <a:spcPct val="20000"/>
              </a:spcBef>
              <a:spcAft>
                <a:spcPct val="0"/>
              </a:spcAft>
              <a:defRPr sz="2400">
                <a:solidFill>
                  <a:srgbClr val="FE9914"/>
                </a:solidFill>
                <a:latin typeface="Arial" charset="0"/>
                <a:ea typeface="ＭＳ Ｐゴシック" charset="0"/>
              </a:defRPr>
            </a:lvl7pPr>
            <a:lvl8pPr marL="3429000" indent="-228600" eaLnBrk="0" fontAlgn="base" hangingPunct="0">
              <a:spcBef>
                <a:spcPct val="20000"/>
              </a:spcBef>
              <a:spcAft>
                <a:spcPct val="0"/>
              </a:spcAft>
              <a:defRPr sz="2400">
                <a:solidFill>
                  <a:srgbClr val="FE9914"/>
                </a:solidFill>
                <a:latin typeface="Arial" charset="0"/>
                <a:ea typeface="ＭＳ Ｐゴシック" charset="0"/>
              </a:defRPr>
            </a:lvl8pPr>
            <a:lvl9pPr marL="3886200" indent="-228600" eaLnBrk="0" fontAlgn="base" hangingPunct="0">
              <a:spcBef>
                <a:spcPct val="20000"/>
              </a:spcBef>
              <a:spcAft>
                <a:spcPct val="0"/>
              </a:spcAft>
              <a:defRPr sz="2400">
                <a:solidFill>
                  <a:srgbClr val="FE9914"/>
                </a:solidFill>
                <a:latin typeface="Arial" charset="0"/>
                <a:ea typeface="ＭＳ Ｐゴシック" charset="0"/>
              </a:defRPr>
            </a:lvl9pPr>
          </a:lstStyle>
          <a:p>
            <a:r>
              <a:rPr lang="en-US">
                <a:solidFill>
                  <a:srgbClr val="0000FF"/>
                </a:solidFill>
              </a:rPr>
              <a:t>+  -  +</a:t>
            </a:r>
          </a:p>
          <a:p>
            <a:r>
              <a:rPr lang="en-US">
                <a:solidFill>
                  <a:srgbClr val="0000FF"/>
                </a:solidFill>
              </a:rPr>
              <a:t>-</a:t>
            </a:r>
          </a:p>
          <a:p>
            <a:r>
              <a:rPr lang="en-US">
                <a:solidFill>
                  <a:srgbClr val="0000FF"/>
                </a:solidFill>
              </a:rPr>
              <a:t>+</a:t>
            </a:r>
          </a:p>
          <a:p>
            <a:r>
              <a:rPr lang="en-US">
                <a:solidFill>
                  <a:srgbClr val="0000FF"/>
                </a:solidFill>
              </a:rPr>
              <a:t>-</a:t>
            </a:r>
          </a:p>
          <a:p>
            <a:r>
              <a:rPr lang="en-US">
                <a:solidFill>
                  <a:srgbClr val="0000FF"/>
                </a:solidFill>
              </a:rPr>
              <a:t>+</a:t>
            </a:r>
          </a:p>
        </p:txBody>
      </p:sp>
      <p:sp>
        <p:nvSpPr>
          <p:cNvPr id="3" name="TextBox 2"/>
          <p:cNvSpPr txBox="1"/>
          <p:nvPr/>
        </p:nvSpPr>
        <p:spPr>
          <a:xfrm>
            <a:off x="347134" y="3791941"/>
            <a:ext cx="7061199" cy="134806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dirty="0" err="1"/>
              <a:t>Borsten</a:t>
            </a:r>
            <a:r>
              <a:rPr lang="en-US" dirty="0"/>
              <a:t>, </a:t>
            </a:r>
            <a:r>
              <a:rPr lang="en-US" dirty="0" err="1"/>
              <a:t>Dahanayake,Duff</a:t>
            </a:r>
            <a:r>
              <a:rPr lang="en-US" dirty="0"/>
              <a:t>, </a:t>
            </a:r>
            <a:r>
              <a:rPr lang="en-US" dirty="0" err="1"/>
              <a:t>Marrani</a:t>
            </a:r>
            <a:r>
              <a:rPr lang="en-US" dirty="0"/>
              <a:t>, Rubens</a:t>
            </a:r>
          </a:p>
          <a:p>
            <a:pPr>
              <a:defRPr/>
            </a:pPr>
            <a:r>
              <a:rPr lang="hu-HU" u="sng" dirty="0" smtClean="0">
                <a:solidFill>
                  <a:schemeClr val="tx1">
                    <a:lumMod val="95000"/>
                    <a:lumOff val="5000"/>
                  </a:schemeClr>
                </a:solidFill>
              </a:rPr>
              <a:t>Phys. Rev. Lett. 105.100507 </a:t>
            </a:r>
          </a:p>
          <a:p>
            <a:pPr>
              <a:defRPr/>
            </a:pPr>
            <a:r>
              <a:rPr lang="hu-HU" u="sng" dirty="0" smtClean="0">
                <a:solidFill>
                  <a:schemeClr val="tx1">
                    <a:lumMod val="95000"/>
                    <a:lumOff val="5000"/>
                  </a:schemeClr>
                </a:solidFill>
              </a:rPr>
              <a:t>``Four qubit entanglement from string theory’’</a:t>
            </a:r>
            <a:endParaRPr lang="en-US" dirty="0">
              <a:solidFill>
                <a:schemeClr val="tx1">
                  <a:lumMod val="95000"/>
                  <a:lumOff val="5000"/>
                </a:schemeClr>
              </a:solidFill>
            </a:endParaRPr>
          </a:p>
        </p:txBody>
      </p:sp>
      <p:sp>
        <p:nvSpPr>
          <p:cNvPr id="8" name="TextBox 7"/>
          <p:cNvSpPr txBox="1"/>
          <p:nvPr/>
        </p:nvSpPr>
        <p:spPr>
          <a:xfrm>
            <a:off x="567267" y="5385263"/>
            <a:ext cx="8576733" cy="461665"/>
          </a:xfrm>
          <a:prstGeom prst="rect">
            <a:avLst/>
          </a:prstGeom>
          <a:noFill/>
        </p:spPr>
        <p:txBody>
          <a:bodyPr wrap="square" rtlCol="0">
            <a:spAutoFit/>
          </a:bodyPr>
          <a:lstStyle/>
          <a:p>
            <a:r>
              <a:rPr lang="en-US" dirty="0" smtClean="0">
                <a:solidFill>
                  <a:srgbClr val="0000FF"/>
                </a:solidFill>
              </a:rPr>
              <a:t>IMPLICATIONS FOR BIG BANG THEORY?</a:t>
            </a:r>
            <a:endParaRPr lang="en-US"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4463" y="0"/>
            <a:ext cx="3773487" cy="1187450"/>
          </a:xfrm>
        </p:spPr>
        <p:txBody>
          <a:bodyPr/>
          <a:lstStyle/>
          <a:p>
            <a:pPr>
              <a:defRPr/>
            </a:pPr>
            <a:r>
              <a:rPr lang="is-IS" dirty="0" smtClean="0"/>
              <a:t> </a:t>
            </a:r>
            <a:r>
              <a:rPr lang="en-US" dirty="0" smtClean="0">
                <a:solidFill>
                  <a:srgbClr val="008000"/>
                </a:solidFill>
              </a:rPr>
              <a:t>½</a:t>
            </a:r>
            <a:r>
              <a:rPr lang="is-IS" dirty="0" smtClean="0">
                <a:solidFill>
                  <a:srgbClr val="008000"/>
                </a:solidFill>
              </a:rPr>
              <a:t> BPS </a:t>
            </a:r>
            <a:br>
              <a:rPr lang="is-IS" dirty="0" smtClean="0">
                <a:solidFill>
                  <a:srgbClr val="008000"/>
                </a:solidFill>
              </a:rPr>
            </a:br>
            <a:r>
              <a:rPr lang="is-IS" dirty="0" smtClean="0">
                <a:solidFill>
                  <a:srgbClr val="008000"/>
                </a:solidFill>
              </a:rPr>
              <a:t>   and </a:t>
            </a:r>
            <a:r>
              <a:rPr lang="is-IS" dirty="0">
                <a:solidFill>
                  <a:srgbClr val="008000"/>
                </a:solidFill>
              </a:rPr>
              <a:t>non-BPS </a:t>
            </a:r>
            <a:r>
              <a:rPr lang="is-IS" dirty="0" smtClean="0">
                <a:solidFill>
                  <a:srgbClr val="008000"/>
                </a:solidFill>
              </a:rPr>
              <a:t> </a:t>
            </a:r>
            <a:endParaRPr lang="is-IS" dirty="0">
              <a:solidFill>
                <a:srgbClr val="008000"/>
              </a:solidFill>
            </a:endParaRPr>
          </a:p>
        </p:txBody>
      </p:sp>
      <p:pic>
        <p:nvPicPr>
          <p:cNvPr id="6" name="Content Placeholder 5" descr="sheldon.tiff"/>
          <p:cNvPicPr>
            <a:picLocks noGrp="1" noChangeAspect="1"/>
          </p:cNvPicPr>
          <p:nvPr>
            <p:ph idx="1"/>
          </p:nvPr>
        </p:nvPicPr>
        <p:blipFill>
          <a:blip r:embed="rId2">
            <a:extLst>
              <a:ext uri="{28A0092B-C50C-407E-A947-70E740481C1C}">
                <a14:useLocalDpi xmlns:a14="http://schemas.microsoft.com/office/drawing/2010/main" val="0"/>
              </a:ext>
            </a:extLst>
          </a:blip>
          <a:srcRect l="1767" r="1767"/>
          <a:stretch>
            <a:fillRect/>
          </a:stretch>
        </p:blipFill>
        <p:spPr>
          <a:xfrm>
            <a:off x="0" y="2633133"/>
            <a:ext cx="7772400" cy="4114800"/>
          </a:xfrm>
        </p:spPr>
      </p:pic>
      <p:sp>
        <p:nvSpPr>
          <p:cNvPr id="4" name="Footer Placeholder 3"/>
          <p:cNvSpPr>
            <a:spLocks noGrp="1"/>
          </p:cNvSpPr>
          <p:nvPr>
            <p:ph type="ftr" sz="quarter" idx="10"/>
          </p:nvPr>
        </p:nvSpPr>
        <p:spPr/>
        <p:txBody>
          <a:bodyPr/>
          <a:lstStyle/>
          <a:p>
            <a:pPr>
              <a:defRPr/>
            </a:pPr>
            <a:r>
              <a:rPr lang="en-GB" smtClean="0"/>
              <a:t>© Imperial College London</a:t>
            </a:r>
            <a:endParaRPr lang="en-US"/>
          </a:p>
        </p:txBody>
      </p:sp>
      <p:sp>
        <p:nvSpPr>
          <p:cNvPr id="5" name="Slide Number Placeholder 4"/>
          <p:cNvSpPr>
            <a:spLocks noGrp="1"/>
          </p:cNvSpPr>
          <p:nvPr>
            <p:ph type="sldNum" sz="quarter" idx="11"/>
          </p:nvPr>
        </p:nvSpPr>
        <p:spPr/>
        <p:txBody>
          <a:bodyPr/>
          <a:lstStyle/>
          <a:p>
            <a:pPr>
              <a:defRPr/>
            </a:pPr>
            <a:r>
              <a:rPr lang="en-US" smtClean="0"/>
              <a:t>Page </a:t>
            </a:r>
            <a:fld id="{3CD960CA-49CA-A446-8CB4-361A892DCDDB}" type="slidenum">
              <a:rPr lang="en-US" smtClean="0"/>
              <a:pPr>
                <a:defRPr/>
              </a:pPr>
              <a:t>42</a:t>
            </a:fld>
            <a:endParaRPr lang="en-US"/>
          </a:p>
        </p:txBody>
      </p:sp>
      <p:sp>
        <p:nvSpPr>
          <p:cNvPr id="99333" name="TextBox 7"/>
          <p:cNvSpPr txBox="1">
            <a:spLocks noChangeArrowheads="1"/>
          </p:cNvSpPr>
          <p:nvPr/>
        </p:nvSpPr>
        <p:spPr bwMode="auto">
          <a:xfrm>
            <a:off x="4143375" y="1239838"/>
            <a:ext cx="42037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rgbClr val="FE9914"/>
                </a:solidFill>
                <a:latin typeface="Arial" charset="0"/>
                <a:ea typeface="ＭＳ Ｐゴシック" charset="0"/>
                <a:cs typeface="ＭＳ Ｐゴシック" charset="0"/>
              </a:defRPr>
            </a:lvl1pPr>
            <a:lvl2pPr marL="742950" indent="-285750">
              <a:defRPr sz="2400">
                <a:solidFill>
                  <a:srgbClr val="FE9914"/>
                </a:solidFill>
                <a:latin typeface="Arial" charset="0"/>
                <a:ea typeface="ＭＳ Ｐゴシック" charset="0"/>
              </a:defRPr>
            </a:lvl2pPr>
            <a:lvl3pPr marL="1143000" indent="-228600">
              <a:defRPr sz="2400">
                <a:solidFill>
                  <a:srgbClr val="FE9914"/>
                </a:solidFill>
                <a:latin typeface="Arial" charset="0"/>
                <a:ea typeface="ＭＳ Ｐゴシック" charset="0"/>
              </a:defRPr>
            </a:lvl3pPr>
            <a:lvl4pPr marL="1600200" indent="-228600">
              <a:defRPr sz="2400">
                <a:solidFill>
                  <a:srgbClr val="FE9914"/>
                </a:solidFill>
                <a:latin typeface="Arial" charset="0"/>
                <a:ea typeface="ＭＳ Ｐゴシック" charset="0"/>
              </a:defRPr>
            </a:lvl4pPr>
            <a:lvl5pPr marL="2057400" indent="-228600">
              <a:defRPr sz="2400">
                <a:solidFill>
                  <a:srgbClr val="FE9914"/>
                </a:solidFill>
                <a:latin typeface="Arial" charset="0"/>
                <a:ea typeface="ＭＳ Ｐゴシック" charset="0"/>
              </a:defRPr>
            </a:lvl5pPr>
            <a:lvl6pPr marL="2514600" indent="-228600" eaLnBrk="0" fontAlgn="base" hangingPunct="0">
              <a:spcBef>
                <a:spcPct val="20000"/>
              </a:spcBef>
              <a:spcAft>
                <a:spcPct val="0"/>
              </a:spcAft>
              <a:defRPr sz="2400">
                <a:solidFill>
                  <a:srgbClr val="FE9914"/>
                </a:solidFill>
                <a:latin typeface="Arial" charset="0"/>
                <a:ea typeface="ＭＳ Ｐゴシック" charset="0"/>
              </a:defRPr>
            </a:lvl6pPr>
            <a:lvl7pPr marL="2971800" indent="-228600" eaLnBrk="0" fontAlgn="base" hangingPunct="0">
              <a:spcBef>
                <a:spcPct val="20000"/>
              </a:spcBef>
              <a:spcAft>
                <a:spcPct val="0"/>
              </a:spcAft>
              <a:defRPr sz="2400">
                <a:solidFill>
                  <a:srgbClr val="FE9914"/>
                </a:solidFill>
                <a:latin typeface="Arial" charset="0"/>
                <a:ea typeface="ＭＳ Ｐゴシック" charset="0"/>
              </a:defRPr>
            </a:lvl7pPr>
            <a:lvl8pPr marL="3429000" indent="-228600" eaLnBrk="0" fontAlgn="base" hangingPunct="0">
              <a:spcBef>
                <a:spcPct val="20000"/>
              </a:spcBef>
              <a:spcAft>
                <a:spcPct val="0"/>
              </a:spcAft>
              <a:defRPr sz="2400">
                <a:solidFill>
                  <a:srgbClr val="FE9914"/>
                </a:solidFill>
                <a:latin typeface="Arial" charset="0"/>
                <a:ea typeface="ＭＳ Ｐゴシック" charset="0"/>
              </a:defRPr>
            </a:lvl8pPr>
            <a:lvl9pPr marL="3886200" indent="-228600" eaLnBrk="0" fontAlgn="base" hangingPunct="0">
              <a:spcBef>
                <a:spcPct val="20000"/>
              </a:spcBef>
              <a:spcAft>
                <a:spcPct val="0"/>
              </a:spcAft>
              <a:defRPr sz="2400">
                <a:solidFill>
                  <a:srgbClr val="FE9914"/>
                </a:solidFill>
                <a:latin typeface="Arial" charset="0"/>
                <a:ea typeface="ＭＳ Ｐゴシック" charset="0"/>
              </a:defRPr>
            </a:lvl9pPr>
          </a:lstStyle>
          <a:p>
            <a:r>
              <a:rPr lang="en-US">
                <a:solidFill>
                  <a:srgbClr val="FF0000"/>
                </a:solidFill>
              </a:rPr>
              <a:t>S0(4,4)</a:t>
            </a:r>
          </a:p>
          <a:p>
            <a:r>
              <a:rPr lang="en-US">
                <a:solidFill>
                  <a:srgbClr val="FF0000"/>
                </a:solidFill>
              </a:rPr>
              <a:t>__________________</a:t>
            </a:r>
          </a:p>
          <a:p>
            <a:r>
              <a:rPr lang="en-US">
                <a:solidFill>
                  <a:srgbClr val="FF0000"/>
                </a:solidFill>
              </a:rPr>
              <a:t>SO(2;3;R) x [(5+1)^2] </a:t>
            </a:r>
          </a:p>
          <a:p>
            <a:endParaRPr lang="en-US">
              <a:solidFill>
                <a:srgbClr val="FF0000"/>
              </a:solidFill>
            </a:endParaRPr>
          </a:p>
        </p:txBody>
      </p:sp>
      <p:sp>
        <p:nvSpPr>
          <p:cNvPr id="99334" name="TextBox 6"/>
          <p:cNvSpPr txBox="1">
            <a:spLocks noChangeArrowheads="1"/>
          </p:cNvSpPr>
          <p:nvPr/>
        </p:nvSpPr>
        <p:spPr bwMode="auto">
          <a:xfrm>
            <a:off x="530225" y="0"/>
            <a:ext cx="345281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rgbClr val="FE9914"/>
                </a:solidFill>
                <a:latin typeface="Arial" charset="0"/>
                <a:ea typeface="ＭＳ Ｐゴシック" charset="0"/>
                <a:cs typeface="ＭＳ Ｐゴシック" charset="0"/>
              </a:defRPr>
            </a:lvl1pPr>
            <a:lvl2pPr marL="742950" indent="-285750">
              <a:defRPr sz="2400">
                <a:solidFill>
                  <a:srgbClr val="FE9914"/>
                </a:solidFill>
                <a:latin typeface="Arial" charset="0"/>
                <a:ea typeface="ＭＳ Ｐゴシック" charset="0"/>
              </a:defRPr>
            </a:lvl2pPr>
            <a:lvl3pPr marL="1143000" indent="-228600">
              <a:defRPr sz="2400">
                <a:solidFill>
                  <a:srgbClr val="FE9914"/>
                </a:solidFill>
                <a:latin typeface="Arial" charset="0"/>
                <a:ea typeface="ＭＳ Ｐゴシック" charset="0"/>
              </a:defRPr>
            </a:lvl3pPr>
            <a:lvl4pPr marL="1600200" indent="-228600">
              <a:defRPr sz="2400">
                <a:solidFill>
                  <a:srgbClr val="FE9914"/>
                </a:solidFill>
                <a:latin typeface="Arial" charset="0"/>
                <a:ea typeface="ＭＳ Ｐゴシック" charset="0"/>
              </a:defRPr>
            </a:lvl4pPr>
            <a:lvl5pPr marL="2057400" indent="-228600">
              <a:defRPr sz="2400">
                <a:solidFill>
                  <a:srgbClr val="FE9914"/>
                </a:solidFill>
                <a:latin typeface="Arial" charset="0"/>
                <a:ea typeface="ＭＳ Ｐゴシック" charset="0"/>
              </a:defRPr>
            </a:lvl5pPr>
            <a:lvl6pPr marL="2514600" indent="-228600" eaLnBrk="0" fontAlgn="base" hangingPunct="0">
              <a:spcBef>
                <a:spcPct val="20000"/>
              </a:spcBef>
              <a:spcAft>
                <a:spcPct val="0"/>
              </a:spcAft>
              <a:defRPr sz="2400">
                <a:solidFill>
                  <a:srgbClr val="FE9914"/>
                </a:solidFill>
                <a:latin typeface="Arial" charset="0"/>
                <a:ea typeface="ＭＳ Ｐゴシック" charset="0"/>
              </a:defRPr>
            </a:lvl6pPr>
            <a:lvl7pPr marL="2971800" indent="-228600" eaLnBrk="0" fontAlgn="base" hangingPunct="0">
              <a:spcBef>
                <a:spcPct val="20000"/>
              </a:spcBef>
              <a:spcAft>
                <a:spcPct val="0"/>
              </a:spcAft>
              <a:defRPr sz="2400">
                <a:solidFill>
                  <a:srgbClr val="FE9914"/>
                </a:solidFill>
                <a:latin typeface="Arial" charset="0"/>
                <a:ea typeface="ＭＳ Ｐゴシック" charset="0"/>
              </a:defRPr>
            </a:lvl7pPr>
            <a:lvl8pPr marL="3429000" indent="-228600" eaLnBrk="0" fontAlgn="base" hangingPunct="0">
              <a:spcBef>
                <a:spcPct val="20000"/>
              </a:spcBef>
              <a:spcAft>
                <a:spcPct val="0"/>
              </a:spcAft>
              <a:defRPr sz="2400">
                <a:solidFill>
                  <a:srgbClr val="FE9914"/>
                </a:solidFill>
                <a:latin typeface="Arial" charset="0"/>
                <a:ea typeface="ＭＳ Ｐゴシック" charset="0"/>
              </a:defRPr>
            </a:lvl8pPr>
            <a:lvl9pPr marL="3886200" indent="-228600" eaLnBrk="0" fontAlgn="base" hangingPunct="0">
              <a:spcBef>
                <a:spcPct val="20000"/>
              </a:spcBef>
              <a:spcAft>
                <a:spcPct val="0"/>
              </a:spcAft>
              <a:defRPr sz="2400">
                <a:solidFill>
                  <a:srgbClr val="FE9914"/>
                </a:solidFill>
                <a:latin typeface="Arial" charset="0"/>
                <a:ea typeface="ＭＳ Ｐゴシック" charset="0"/>
              </a:defRPr>
            </a:lvl9pPr>
          </a:lstStyle>
          <a:p>
            <a:r>
              <a:rPr lang="en-US">
                <a:solidFill>
                  <a:srgbClr val="0000FF"/>
                </a:solidFill>
              </a:rPr>
              <a:t>+  -  +</a:t>
            </a:r>
          </a:p>
          <a:p>
            <a:r>
              <a:rPr lang="en-US">
                <a:solidFill>
                  <a:srgbClr val="0000FF"/>
                </a:solidFill>
              </a:rPr>
              <a:t>-</a:t>
            </a:r>
          </a:p>
          <a:p>
            <a:r>
              <a:rPr lang="en-US">
                <a:solidFill>
                  <a:srgbClr val="0000FF"/>
                </a:solidFill>
              </a:rPr>
              <a:t>+</a:t>
            </a:r>
          </a:p>
          <a:p>
            <a:r>
              <a:rPr lang="en-US">
                <a:solidFill>
                  <a:srgbClr val="0000FF"/>
                </a:solidFill>
              </a:rPr>
              <a:t>-</a:t>
            </a:r>
          </a:p>
          <a:p>
            <a:r>
              <a:rPr lang="en-US">
                <a:solidFill>
                  <a:srgbClr val="0000FF"/>
                </a:solidFill>
              </a:rPr>
              <a:t>+</a:t>
            </a:r>
          </a:p>
        </p:txBody>
      </p:sp>
      <p:sp>
        <p:nvSpPr>
          <p:cNvPr id="3" name="TextBox 2"/>
          <p:cNvSpPr txBox="1"/>
          <p:nvPr/>
        </p:nvSpPr>
        <p:spPr>
          <a:xfrm>
            <a:off x="455613" y="2157413"/>
            <a:ext cx="4024312" cy="461962"/>
          </a:xfrm>
          <a:prstGeom prst="rect">
            <a:avLst/>
          </a:prstGeom>
          <a:noFill/>
        </p:spPr>
        <p:txBody>
          <a:bodyPr>
            <a:spAutoFit/>
          </a:bodyPr>
          <a:lstStyle/>
          <a:p>
            <a:pPr>
              <a:defRPr/>
            </a:pPr>
            <a:r>
              <a:rPr lang="hu-HU" u="sng" dirty="0" smtClean="0">
                <a:solidFill>
                  <a:schemeClr val="tx1">
                    <a:lumMod val="95000"/>
                    <a:lumOff val="5000"/>
                  </a:schemeClr>
                </a:solidFill>
              </a:rPr>
              <a:t> </a:t>
            </a:r>
            <a:endParaRPr lang="en-US" dirty="0">
              <a:solidFill>
                <a:schemeClr val="tx1">
                  <a:lumMod val="95000"/>
                  <a:lumOff val="5000"/>
                </a:schemeClr>
              </a:solidFill>
            </a:endParaRPr>
          </a:p>
        </p:txBody>
      </p:sp>
    </p:spTree>
    <p:extLst>
      <p:ext uri="{BB962C8B-B14F-4D97-AF65-F5344CB8AC3E}">
        <p14:creationId xmlns:p14="http://schemas.microsoft.com/office/powerpoint/2010/main" val="100539553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GB"/>
              <a:t>© Imperial College London</a:t>
            </a:r>
            <a:endParaRPr lang="en-US"/>
          </a:p>
        </p:txBody>
      </p:sp>
      <p:sp>
        <p:nvSpPr>
          <p:cNvPr id="6" name="Slide Number Placeholder 3"/>
          <p:cNvSpPr>
            <a:spLocks noGrp="1"/>
          </p:cNvSpPr>
          <p:nvPr>
            <p:ph type="sldNum" sz="quarter" idx="11"/>
          </p:nvPr>
        </p:nvSpPr>
        <p:spPr/>
        <p:txBody>
          <a:bodyPr/>
          <a:lstStyle/>
          <a:p>
            <a:pPr>
              <a:defRPr/>
            </a:pPr>
            <a:r>
              <a:rPr lang="en-US"/>
              <a:t>Page </a:t>
            </a:r>
            <a:fld id="{8BEC6F99-60FD-1641-9E7D-355127DA5192}" type="slidenum">
              <a:rPr lang="en-US"/>
              <a:pPr>
                <a:defRPr/>
              </a:pPr>
              <a:t>43</a:t>
            </a:fld>
            <a:endParaRPr lang="en-US"/>
          </a:p>
        </p:txBody>
      </p:sp>
      <p:sp>
        <p:nvSpPr>
          <p:cNvPr id="263170" name="Rectangle 2"/>
          <p:cNvSpPr>
            <a:spLocks noGrp="1" noChangeArrowheads="1"/>
          </p:cNvSpPr>
          <p:nvPr>
            <p:ph type="title"/>
          </p:nvPr>
        </p:nvSpPr>
        <p:spPr/>
        <p:txBody>
          <a:bodyPr/>
          <a:lstStyle/>
          <a:p>
            <a:pPr>
              <a:defRPr/>
            </a:pPr>
            <a:endParaRPr lang="en-US" sz="3600" smtClean="0">
              <a:cs typeface="+mj-cs"/>
            </a:endParaRPr>
          </a:p>
        </p:txBody>
      </p:sp>
      <p:sp>
        <p:nvSpPr>
          <p:cNvPr id="263171" name="Rectangle 3"/>
          <p:cNvSpPr>
            <a:spLocks noChangeArrowheads="1"/>
          </p:cNvSpPr>
          <p:nvPr/>
        </p:nvSpPr>
        <p:spPr bwMode="auto">
          <a:xfrm>
            <a:off x="855663" y="1931988"/>
            <a:ext cx="601984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4000" dirty="0">
                <a:solidFill>
                  <a:srgbClr val="FF0000"/>
                </a:solidFill>
                <a:cs typeface="+mn-cs"/>
              </a:rPr>
              <a:t>So is M the </a:t>
            </a:r>
            <a:r>
              <a:rPr lang="en-US" sz="4000" smtClean="0">
                <a:solidFill>
                  <a:srgbClr val="FF0000"/>
                </a:solidFill>
                <a:cs typeface="+mn-cs"/>
              </a:rPr>
              <a:t>Final Theory?</a:t>
            </a:r>
            <a:endParaRPr lang="en-US" sz="3200" dirty="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GB"/>
              <a:t>© Imperial College London</a:t>
            </a:r>
            <a:endParaRPr lang="en-US"/>
          </a:p>
        </p:txBody>
      </p:sp>
      <p:sp>
        <p:nvSpPr>
          <p:cNvPr id="6" name="Slide Number Placeholder 3"/>
          <p:cNvSpPr>
            <a:spLocks noGrp="1"/>
          </p:cNvSpPr>
          <p:nvPr>
            <p:ph type="sldNum" sz="quarter" idx="11"/>
          </p:nvPr>
        </p:nvSpPr>
        <p:spPr/>
        <p:txBody>
          <a:bodyPr/>
          <a:lstStyle/>
          <a:p>
            <a:pPr>
              <a:defRPr/>
            </a:pPr>
            <a:r>
              <a:rPr lang="en-US"/>
              <a:t>Page </a:t>
            </a:r>
            <a:fld id="{9D2B3F5A-04D6-EC4E-8141-629813679F36}" type="slidenum">
              <a:rPr lang="en-US"/>
              <a:pPr>
                <a:defRPr/>
              </a:pPr>
              <a:t>44</a:t>
            </a:fld>
            <a:endParaRPr lang="en-US"/>
          </a:p>
        </p:txBody>
      </p:sp>
      <p:sp>
        <p:nvSpPr>
          <p:cNvPr id="263170" name="Rectangle 2"/>
          <p:cNvSpPr>
            <a:spLocks noGrp="1" noChangeArrowheads="1"/>
          </p:cNvSpPr>
          <p:nvPr>
            <p:ph type="title"/>
          </p:nvPr>
        </p:nvSpPr>
        <p:spPr/>
        <p:txBody>
          <a:bodyPr/>
          <a:lstStyle/>
          <a:p>
            <a:pPr>
              <a:defRPr/>
            </a:pPr>
            <a:endParaRPr lang="en-US" sz="3600" smtClean="0">
              <a:cs typeface="+mj-cs"/>
            </a:endParaRPr>
          </a:p>
        </p:txBody>
      </p:sp>
      <p:sp>
        <p:nvSpPr>
          <p:cNvPr id="263171" name="Rectangle 3"/>
          <p:cNvSpPr>
            <a:spLocks noChangeArrowheads="1"/>
          </p:cNvSpPr>
          <p:nvPr/>
        </p:nvSpPr>
        <p:spPr bwMode="auto">
          <a:xfrm>
            <a:off x="855663" y="1931988"/>
            <a:ext cx="59721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4000" dirty="0">
                <a:solidFill>
                  <a:srgbClr val="0000FF"/>
                </a:solidFill>
                <a:cs typeface="+mn-cs"/>
              </a:rPr>
              <a:t>So is M the Final Theory?</a:t>
            </a:r>
            <a:endParaRPr lang="en-US" sz="3200" dirty="0">
              <a:solidFill>
                <a:srgbClr val="0000FF"/>
              </a:solidFill>
              <a:cs typeface="+mn-cs"/>
            </a:endParaRPr>
          </a:p>
        </p:txBody>
      </p:sp>
      <p:sp>
        <p:nvSpPr>
          <p:cNvPr id="263172" name="Rectangle 4"/>
          <p:cNvSpPr>
            <a:spLocks noChangeArrowheads="1"/>
          </p:cNvSpPr>
          <p:nvPr/>
        </p:nvSpPr>
        <p:spPr bwMode="auto">
          <a:xfrm>
            <a:off x="2278063" y="3948113"/>
            <a:ext cx="441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4000">
                <a:solidFill>
                  <a:srgbClr val="CC5193"/>
                </a:solidFill>
                <a:cs typeface="+mn-cs"/>
              </a:rPr>
              <a:t>It is too early to tell</a:t>
            </a: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0"/>
          </p:nvPr>
        </p:nvSpPr>
        <p:spPr/>
        <p:txBody>
          <a:bodyPr/>
          <a:lstStyle/>
          <a:p>
            <a:pPr>
              <a:defRPr/>
            </a:pPr>
            <a:r>
              <a:rPr lang="en-GB" smtClean="0"/>
              <a:t>© Imperial College London</a:t>
            </a:r>
            <a:endParaRPr lang="en-US"/>
          </a:p>
        </p:txBody>
      </p:sp>
      <p:sp>
        <p:nvSpPr>
          <p:cNvPr id="4" name="Slide Number Placeholder 3"/>
          <p:cNvSpPr>
            <a:spLocks noGrp="1"/>
          </p:cNvSpPr>
          <p:nvPr>
            <p:ph type="sldNum" sz="quarter" idx="11"/>
          </p:nvPr>
        </p:nvSpPr>
        <p:spPr/>
        <p:txBody>
          <a:bodyPr/>
          <a:lstStyle/>
          <a:p>
            <a:pPr>
              <a:defRPr/>
            </a:pPr>
            <a:r>
              <a:rPr lang="en-US" smtClean="0"/>
              <a:t>Page </a:t>
            </a:r>
            <a:fld id="{1ACDA1A1-6D1B-3142-8B86-CB1849978980}" type="slidenum">
              <a:rPr lang="en-US" smtClean="0"/>
              <a:pPr>
                <a:defRPr/>
              </a:pPr>
              <a:t>45</a:t>
            </a:fld>
            <a:endParaRPr lang="en-US"/>
          </a:p>
        </p:txBody>
      </p:sp>
    </p:spTree>
    <p:extLst>
      <p:ext uri="{BB962C8B-B14F-4D97-AF65-F5344CB8AC3E}">
        <p14:creationId xmlns:p14="http://schemas.microsoft.com/office/powerpoint/2010/main" val="16847115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p:cNvSpPr>
            <a:spLocks noGrp="1"/>
          </p:cNvSpPr>
          <p:nvPr>
            <p:ph type="ftr" sz="quarter" idx="10"/>
          </p:nvPr>
        </p:nvSpPr>
        <p:spPr/>
        <p:txBody>
          <a:bodyPr/>
          <a:lstStyle/>
          <a:p>
            <a:pPr>
              <a:defRPr/>
            </a:pPr>
            <a:r>
              <a:rPr lang="en-GB"/>
              <a:t>© Imperial College London</a:t>
            </a:r>
            <a:endParaRPr lang="en-US"/>
          </a:p>
        </p:txBody>
      </p:sp>
      <p:sp>
        <p:nvSpPr>
          <p:cNvPr id="10" name="Slide Number Placeholder 3"/>
          <p:cNvSpPr>
            <a:spLocks noGrp="1"/>
          </p:cNvSpPr>
          <p:nvPr>
            <p:ph type="sldNum" sz="quarter" idx="11"/>
          </p:nvPr>
        </p:nvSpPr>
        <p:spPr/>
        <p:txBody>
          <a:bodyPr/>
          <a:lstStyle/>
          <a:p>
            <a:pPr>
              <a:defRPr/>
            </a:pPr>
            <a:r>
              <a:rPr lang="en-US"/>
              <a:t>Page </a:t>
            </a:r>
            <a:fld id="{71D0ED35-8B54-A343-A3C2-E16CF59EA1BB}" type="slidenum">
              <a:rPr lang="en-US"/>
              <a:pPr>
                <a:defRPr/>
              </a:pPr>
              <a:t>46</a:t>
            </a:fld>
            <a:endParaRPr lang="en-US"/>
          </a:p>
        </p:txBody>
      </p:sp>
      <p:sp>
        <p:nvSpPr>
          <p:cNvPr id="281602" name="Rectangle 2"/>
          <p:cNvSpPr>
            <a:spLocks noGrp="1" noChangeArrowheads="1"/>
          </p:cNvSpPr>
          <p:nvPr>
            <p:ph type="title"/>
          </p:nvPr>
        </p:nvSpPr>
        <p:spPr/>
        <p:txBody>
          <a:bodyPr/>
          <a:lstStyle/>
          <a:p>
            <a:pPr>
              <a:defRPr/>
            </a:pPr>
            <a:r>
              <a:rPr lang="en-US" smtClean="0">
                <a:solidFill>
                  <a:srgbClr val="CC7F39"/>
                </a:solidFill>
                <a:cs typeface="+mj-cs"/>
              </a:rPr>
              <a:t>Black holes, qubits and octonions</a:t>
            </a:r>
            <a:endParaRPr lang="en-US" smtClean="0">
              <a:cs typeface="+mj-cs"/>
            </a:endParaRPr>
          </a:p>
        </p:txBody>
      </p:sp>
      <p:pic>
        <p:nvPicPr>
          <p:cNvPr id="96260" name="Picture 3" descr="FanoPl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8663" y="2514600"/>
            <a:ext cx="2803525"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1605" name="Rectangle 5"/>
          <p:cNvSpPr>
            <a:spLocks noChangeArrowheads="1"/>
          </p:cNvSpPr>
          <p:nvPr/>
        </p:nvSpPr>
        <p:spPr bwMode="auto">
          <a:xfrm>
            <a:off x="576263" y="1474788"/>
            <a:ext cx="83867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sz="2000">
                <a:solidFill>
                  <a:srgbClr val="0E207F"/>
                </a:solidFill>
                <a:cs typeface="+mn-cs"/>
              </a:rPr>
              <a:t>M-theory black holes involve the mathematics of octonions</a:t>
            </a:r>
          </a:p>
          <a:p>
            <a:pPr>
              <a:defRPr/>
            </a:pPr>
            <a:r>
              <a:rPr lang="en-US" sz="2000">
                <a:solidFill>
                  <a:srgbClr val="0E207F"/>
                </a:solidFill>
                <a:cs typeface="+mn-cs"/>
              </a:rPr>
              <a:t>(discovered in 1845 by Cayley, but regarded as a ‘lost cause’ in physics).</a:t>
            </a:r>
            <a:endParaRPr lang="en-US">
              <a:cs typeface="+mn-cs"/>
            </a:endParaRPr>
          </a:p>
        </p:txBody>
      </p:sp>
      <p:sp>
        <p:nvSpPr>
          <p:cNvPr id="281606" name="Rectangle 6"/>
          <p:cNvSpPr>
            <a:spLocks noChangeArrowheads="1"/>
          </p:cNvSpPr>
          <p:nvPr/>
        </p:nvSpPr>
        <p:spPr bwMode="auto">
          <a:xfrm>
            <a:off x="585788" y="2397125"/>
            <a:ext cx="4079875" cy="193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spAutoFit/>
          </a:bodyPr>
          <a:lstStyle/>
          <a:p>
            <a:pPr>
              <a:defRPr/>
            </a:pPr>
            <a:r>
              <a:rPr lang="en-US" sz="2000">
                <a:solidFill>
                  <a:srgbClr val="0E207F"/>
                </a:solidFill>
                <a:cs typeface="+mn-cs"/>
              </a:rPr>
              <a:t>Can apply same mathematics </a:t>
            </a:r>
          </a:p>
          <a:p>
            <a:pPr>
              <a:defRPr/>
            </a:pPr>
            <a:r>
              <a:rPr lang="en-US" sz="2000">
                <a:solidFill>
                  <a:srgbClr val="0E207F"/>
                </a:solidFill>
                <a:cs typeface="+mn-cs"/>
              </a:rPr>
              <a:t>to quantum information theory:</a:t>
            </a:r>
          </a:p>
          <a:p>
            <a:pPr>
              <a:defRPr/>
            </a:pPr>
            <a:r>
              <a:rPr lang="en-US" sz="2000">
                <a:solidFill>
                  <a:srgbClr val="0E207F"/>
                </a:solidFill>
                <a:cs typeface="+mn-cs"/>
              </a:rPr>
              <a:t>7 qubits: Alice, Bob, Charlie,Daisy,</a:t>
            </a:r>
          </a:p>
          <a:p>
            <a:pPr>
              <a:defRPr/>
            </a:pPr>
            <a:r>
              <a:rPr lang="en-US" sz="2000">
                <a:solidFill>
                  <a:srgbClr val="0E207F"/>
                </a:solidFill>
                <a:cs typeface="+mn-cs"/>
              </a:rPr>
              <a:t>Emma, Fred and George. </a:t>
            </a:r>
          </a:p>
          <a:p>
            <a:pPr>
              <a:defRPr/>
            </a:pPr>
            <a:endParaRPr lang="en-US">
              <a:cs typeface="+mn-cs"/>
            </a:endParaRPr>
          </a:p>
        </p:txBody>
      </p:sp>
      <p:sp>
        <p:nvSpPr>
          <p:cNvPr id="281607" name="Rectangle 7"/>
          <p:cNvSpPr>
            <a:spLocks noChangeArrowheads="1"/>
          </p:cNvSpPr>
          <p:nvPr/>
        </p:nvSpPr>
        <p:spPr bwMode="auto">
          <a:xfrm>
            <a:off x="6367463" y="4922838"/>
            <a:ext cx="1743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a:cs typeface="+mn-cs"/>
              </a:rPr>
              <a:t>Fano Plane</a:t>
            </a:r>
          </a:p>
        </p:txBody>
      </p:sp>
      <p:sp>
        <p:nvSpPr>
          <p:cNvPr id="281608" name="Rectangle 8"/>
          <p:cNvSpPr>
            <a:spLocks noChangeArrowheads="1"/>
          </p:cNvSpPr>
          <p:nvPr/>
        </p:nvSpPr>
        <p:spPr bwMode="auto">
          <a:xfrm>
            <a:off x="473075" y="5092700"/>
            <a:ext cx="4900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spAutoFit/>
          </a:bodyPr>
          <a:lstStyle/>
          <a:p>
            <a:pPr>
              <a:defRPr/>
            </a:pPr>
            <a:r>
              <a:rPr lang="en-US" sz="2000">
                <a:solidFill>
                  <a:srgbClr val="0E207F"/>
                </a:solidFill>
                <a:cs typeface="+mn-cs"/>
              </a:rPr>
              <a:t>  Can we now detect</a:t>
            </a:r>
            <a:r>
              <a:rPr lang="en-US">
                <a:cs typeface="+mn-cs"/>
              </a:rPr>
              <a:t> </a:t>
            </a:r>
            <a:r>
              <a:rPr lang="en-US" sz="2000">
                <a:solidFill>
                  <a:srgbClr val="0E207F"/>
                </a:solidFill>
                <a:cs typeface="+mn-cs"/>
              </a:rPr>
              <a:t>octonions in the lab?</a:t>
            </a:r>
            <a:endParaRPr lang="en-US">
              <a:cs typeface="+mn-cs"/>
            </a:endParaRPr>
          </a:p>
        </p:txBody>
      </p:sp>
      <p:sp>
        <p:nvSpPr>
          <p:cNvPr id="281609" name="Rectangle 9"/>
          <p:cNvSpPr>
            <a:spLocks noChangeArrowheads="1"/>
          </p:cNvSpPr>
          <p:nvPr/>
        </p:nvSpPr>
        <p:spPr bwMode="auto">
          <a:xfrm>
            <a:off x="449263" y="4125913"/>
            <a:ext cx="44624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spAutoFit/>
          </a:bodyPr>
          <a:lstStyle/>
          <a:p>
            <a:pPr>
              <a:defRPr/>
            </a:pPr>
            <a:r>
              <a:rPr lang="en-US" sz="2000">
                <a:solidFill>
                  <a:srgbClr val="0E207F"/>
                </a:solidFill>
                <a:cs typeface="+mn-cs"/>
              </a:rPr>
              <a:t>  Hawking black hole entropy provides</a:t>
            </a:r>
          </a:p>
          <a:p>
            <a:pPr>
              <a:defRPr/>
            </a:pPr>
            <a:r>
              <a:rPr lang="en-US" sz="2000">
                <a:solidFill>
                  <a:srgbClr val="0E207F"/>
                </a:solidFill>
                <a:cs typeface="+mn-cs"/>
              </a:rPr>
              <a:t>  measure of quantum entanglement.</a:t>
            </a: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875" y="0"/>
            <a:ext cx="7772400" cy="1209675"/>
          </a:xfrm>
        </p:spPr>
        <p:txBody>
          <a:bodyPr/>
          <a:lstStyle/>
          <a:p>
            <a:pPr>
              <a:defRPr/>
            </a:pPr>
            <a:r>
              <a:rPr lang="en-US" dirty="0" smtClean="0"/>
              <a:t>Falsifiable predictions</a:t>
            </a:r>
            <a:br>
              <a:rPr lang="en-US" dirty="0" smtClean="0"/>
            </a:br>
            <a:endParaRPr lang="en-US" dirty="0"/>
          </a:p>
        </p:txBody>
      </p:sp>
      <p:sp>
        <p:nvSpPr>
          <p:cNvPr id="3" name="Footer Placeholder 2"/>
          <p:cNvSpPr>
            <a:spLocks noGrp="1"/>
          </p:cNvSpPr>
          <p:nvPr>
            <p:ph type="ftr" sz="quarter" idx="10"/>
          </p:nvPr>
        </p:nvSpPr>
        <p:spPr/>
        <p:txBody>
          <a:bodyPr/>
          <a:lstStyle/>
          <a:p>
            <a:pPr>
              <a:defRPr/>
            </a:pPr>
            <a:r>
              <a:rPr lang="en-GB" smtClean="0"/>
              <a:t>© Imperial College London</a:t>
            </a:r>
            <a:endParaRPr lang="en-US"/>
          </a:p>
        </p:txBody>
      </p:sp>
      <p:sp>
        <p:nvSpPr>
          <p:cNvPr id="4" name="Slide Number Placeholder 3"/>
          <p:cNvSpPr>
            <a:spLocks noGrp="1"/>
          </p:cNvSpPr>
          <p:nvPr>
            <p:ph type="sldNum" sz="quarter" idx="11"/>
          </p:nvPr>
        </p:nvSpPr>
        <p:spPr/>
        <p:txBody>
          <a:bodyPr/>
          <a:lstStyle/>
          <a:p>
            <a:pPr>
              <a:defRPr/>
            </a:pPr>
            <a:r>
              <a:rPr lang="en-US" smtClean="0"/>
              <a:t>Page </a:t>
            </a:r>
            <a:fld id="{B47F016B-8548-594A-BC83-5708D0C57A30}" type="slidenum">
              <a:rPr lang="en-US" smtClean="0"/>
              <a:pPr>
                <a:defRPr/>
              </a:pPr>
              <a:t>47</a:t>
            </a:fld>
            <a:endParaRPr lang="en-US"/>
          </a:p>
        </p:txBody>
      </p:sp>
      <p:sp>
        <p:nvSpPr>
          <p:cNvPr id="98308" name="TextBox 4"/>
          <p:cNvSpPr txBox="1">
            <a:spLocks noChangeArrowheads="1"/>
          </p:cNvSpPr>
          <p:nvPr/>
        </p:nvSpPr>
        <p:spPr bwMode="auto">
          <a:xfrm>
            <a:off x="442913" y="1874838"/>
            <a:ext cx="9286875" cy="44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rgbClr val="FE9914"/>
                </a:solidFill>
                <a:latin typeface="Arial" charset="0"/>
                <a:ea typeface="ＭＳ Ｐゴシック" charset="0"/>
                <a:cs typeface="ＭＳ Ｐゴシック" charset="0"/>
              </a:defRPr>
            </a:lvl1pPr>
            <a:lvl2pPr marL="742950" indent="-285750">
              <a:defRPr sz="2400">
                <a:solidFill>
                  <a:srgbClr val="FE9914"/>
                </a:solidFill>
                <a:latin typeface="Arial" charset="0"/>
                <a:ea typeface="ＭＳ Ｐゴシック" charset="0"/>
              </a:defRPr>
            </a:lvl2pPr>
            <a:lvl3pPr marL="1143000" indent="-228600">
              <a:defRPr sz="2400">
                <a:solidFill>
                  <a:srgbClr val="FE9914"/>
                </a:solidFill>
                <a:latin typeface="Arial" charset="0"/>
                <a:ea typeface="ＭＳ Ｐゴシック" charset="0"/>
              </a:defRPr>
            </a:lvl3pPr>
            <a:lvl4pPr marL="1600200" indent="-228600">
              <a:defRPr sz="2400">
                <a:solidFill>
                  <a:srgbClr val="FE9914"/>
                </a:solidFill>
                <a:latin typeface="Arial" charset="0"/>
                <a:ea typeface="ＭＳ Ｐゴシック" charset="0"/>
              </a:defRPr>
            </a:lvl4pPr>
            <a:lvl5pPr marL="2057400" indent="-228600">
              <a:defRPr sz="2400">
                <a:solidFill>
                  <a:srgbClr val="FE9914"/>
                </a:solidFill>
                <a:latin typeface="Arial" charset="0"/>
                <a:ea typeface="ＭＳ Ｐゴシック" charset="0"/>
              </a:defRPr>
            </a:lvl5pPr>
            <a:lvl6pPr marL="2514600" indent="-228600" eaLnBrk="0" fontAlgn="base" hangingPunct="0">
              <a:spcBef>
                <a:spcPct val="20000"/>
              </a:spcBef>
              <a:spcAft>
                <a:spcPct val="0"/>
              </a:spcAft>
              <a:defRPr sz="2400">
                <a:solidFill>
                  <a:srgbClr val="FE9914"/>
                </a:solidFill>
                <a:latin typeface="Arial" charset="0"/>
                <a:ea typeface="ＭＳ Ｐゴシック" charset="0"/>
              </a:defRPr>
            </a:lvl6pPr>
            <a:lvl7pPr marL="2971800" indent="-228600" eaLnBrk="0" fontAlgn="base" hangingPunct="0">
              <a:spcBef>
                <a:spcPct val="20000"/>
              </a:spcBef>
              <a:spcAft>
                <a:spcPct val="0"/>
              </a:spcAft>
              <a:defRPr sz="2400">
                <a:solidFill>
                  <a:srgbClr val="FE9914"/>
                </a:solidFill>
                <a:latin typeface="Arial" charset="0"/>
                <a:ea typeface="ＭＳ Ｐゴシック" charset="0"/>
              </a:defRPr>
            </a:lvl7pPr>
            <a:lvl8pPr marL="3429000" indent="-228600" eaLnBrk="0" fontAlgn="base" hangingPunct="0">
              <a:spcBef>
                <a:spcPct val="20000"/>
              </a:spcBef>
              <a:spcAft>
                <a:spcPct val="0"/>
              </a:spcAft>
              <a:defRPr sz="2400">
                <a:solidFill>
                  <a:srgbClr val="FE9914"/>
                </a:solidFill>
                <a:latin typeface="Arial" charset="0"/>
                <a:ea typeface="ＭＳ Ｐゴシック" charset="0"/>
              </a:defRPr>
            </a:lvl8pPr>
            <a:lvl9pPr marL="3886200" indent="-228600" eaLnBrk="0" fontAlgn="base" hangingPunct="0">
              <a:spcBef>
                <a:spcPct val="20000"/>
              </a:spcBef>
              <a:spcAft>
                <a:spcPct val="0"/>
              </a:spcAft>
              <a:defRPr sz="2400">
                <a:solidFill>
                  <a:srgbClr val="FE9914"/>
                </a:solidFill>
                <a:latin typeface="Arial" charset="0"/>
                <a:ea typeface="ＭＳ Ｐゴシック" charset="0"/>
              </a:defRPr>
            </a:lvl9pPr>
          </a:lstStyle>
          <a:p>
            <a:r>
              <a:rPr lang="en-US">
                <a:solidFill>
                  <a:srgbClr val="FF0000"/>
                </a:solidFill>
              </a:rPr>
              <a:t>Early result 2006:</a:t>
            </a:r>
          </a:p>
          <a:p>
            <a:r>
              <a:rPr lang="en-US">
                <a:solidFill>
                  <a:srgbClr val="FF0000"/>
                </a:solidFill>
              </a:rPr>
              <a:t>STU black holes imply 5 ways to entangle three qubits</a:t>
            </a:r>
          </a:p>
          <a:p>
            <a:r>
              <a:rPr lang="en-US">
                <a:solidFill>
                  <a:srgbClr val="FF0000"/>
                </a:solidFill>
              </a:rPr>
              <a:t>Already known in QI; verified experimentally</a:t>
            </a:r>
          </a:p>
          <a:p>
            <a:endParaRPr lang="en-US">
              <a:solidFill>
                <a:srgbClr val="FF0000"/>
              </a:solidFill>
            </a:endParaRPr>
          </a:p>
          <a:p>
            <a:r>
              <a:rPr lang="en-US">
                <a:solidFill>
                  <a:srgbClr val="FF0000"/>
                </a:solidFill>
              </a:rPr>
              <a:t>Later result 2010:</a:t>
            </a:r>
          </a:p>
          <a:p>
            <a:r>
              <a:rPr lang="en-US">
                <a:solidFill>
                  <a:srgbClr val="FF0000"/>
                </a:solidFill>
              </a:rPr>
              <a:t>STU black holes imply 31 ways to entangle four qubits</a:t>
            </a:r>
          </a:p>
          <a:p>
            <a:r>
              <a:rPr lang="en-US">
                <a:solidFill>
                  <a:srgbClr val="FF0000"/>
                </a:solidFill>
              </a:rPr>
              <a:t>Not already known in QI: in principle testable in the laboratory</a:t>
            </a:r>
          </a:p>
          <a:p>
            <a:endParaRPr lang="en-US">
              <a:solidFill>
                <a:srgbClr val="FF0000"/>
              </a:solidFill>
            </a:endParaRPr>
          </a:p>
          <a:p>
            <a:endParaRPr lang="en-US">
              <a:solidFill>
                <a:srgbClr val="FF0000"/>
              </a:solidFill>
            </a:endParaRPr>
          </a:p>
          <a:p>
            <a:endParaRPr lang="en-US">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Imperial College London</a:t>
            </a:r>
            <a:endParaRPr lang="en-US"/>
          </a:p>
        </p:txBody>
      </p:sp>
      <p:sp>
        <p:nvSpPr>
          <p:cNvPr id="6" name="Slide Number Placeholder 4"/>
          <p:cNvSpPr>
            <a:spLocks noGrp="1"/>
          </p:cNvSpPr>
          <p:nvPr>
            <p:ph type="sldNum" sz="quarter" idx="11"/>
          </p:nvPr>
        </p:nvSpPr>
        <p:spPr/>
        <p:txBody>
          <a:bodyPr/>
          <a:lstStyle/>
          <a:p>
            <a:pPr>
              <a:defRPr/>
            </a:pPr>
            <a:r>
              <a:rPr lang="en-US"/>
              <a:t>Page </a:t>
            </a:r>
            <a:fld id="{C8EF40AB-541F-E34A-95F4-75990F1B6838}" type="slidenum">
              <a:rPr lang="en-US"/>
              <a:pPr>
                <a:defRPr/>
              </a:pPr>
              <a:t>48</a:t>
            </a:fld>
            <a:endParaRPr lang="en-US"/>
          </a:p>
        </p:txBody>
      </p:sp>
      <p:sp>
        <p:nvSpPr>
          <p:cNvPr id="208898" name="Rectangle 2"/>
          <p:cNvSpPr>
            <a:spLocks noGrp="1" noChangeArrowheads="1"/>
          </p:cNvSpPr>
          <p:nvPr>
            <p:ph type="title"/>
          </p:nvPr>
        </p:nvSpPr>
        <p:spPr/>
        <p:txBody>
          <a:bodyPr/>
          <a:lstStyle/>
          <a:p>
            <a:pPr>
              <a:defRPr/>
            </a:pPr>
            <a:r>
              <a:rPr lang="en-US" dirty="0" err="1" smtClean="0">
                <a:cs typeface="+mj-cs"/>
              </a:rPr>
              <a:t>Branes</a:t>
            </a:r>
            <a:endParaRPr lang="en-US" dirty="0" smtClean="0">
              <a:cs typeface="+mj-cs"/>
            </a:endParaRPr>
          </a:p>
        </p:txBody>
      </p:sp>
      <p:sp>
        <p:nvSpPr>
          <p:cNvPr id="208899" name="Rectangle 3"/>
          <p:cNvSpPr>
            <a:spLocks noGrp="1" noChangeArrowheads="1"/>
          </p:cNvSpPr>
          <p:nvPr>
            <p:ph type="body" idx="1"/>
          </p:nvPr>
        </p:nvSpPr>
        <p:spPr/>
        <p:txBody>
          <a:bodyPr/>
          <a:lstStyle/>
          <a:p>
            <a:pPr>
              <a:defRPr/>
            </a:pPr>
            <a:endParaRPr lang="en-US" dirty="0" smtClean="0">
              <a:cs typeface="+mn-cs"/>
            </a:endParaRPr>
          </a:p>
        </p:txBody>
      </p:sp>
      <p:pic>
        <p:nvPicPr>
          <p:cNvPr id="51205" name="Picture 7" descr="StringsCarto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7888" y="1314450"/>
            <a:ext cx="37496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pPr>
              <a:defRPr/>
            </a:pPr>
            <a:r>
              <a:rPr lang="en-GB"/>
              <a:t>© Imperial College London</a:t>
            </a:r>
            <a:endParaRPr lang="en-US"/>
          </a:p>
        </p:txBody>
      </p:sp>
      <p:sp>
        <p:nvSpPr>
          <p:cNvPr id="5" name="Slide Number Placeholder 2"/>
          <p:cNvSpPr>
            <a:spLocks noGrp="1"/>
          </p:cNvSpPr>
          <p:nvPr>
            <p:ph type="sldNum" sz="quarter" idx="11"/>
          </p:nvPr>
        </p:nvSpPr>
        <p:spPr/>
        <p:txBody>
          <a:bodyPr/>
          <a:lstStyle/>
          <a:p>
            <a:pPr>
              <a:defRPr/>
            </a:pPr>
            <a:r>
              <a:rPr lang="en-US"/>
              <a:t>Page </a:t>
            </a:r>
            <a:fld id="{A466D2C4-855B-164F-A9F3-D122822F49F8}" type="slidenum">
              <a:rPr lang="en-US"/>
              <a:pPr>
                <a:defRPr/>
              </a:pPr>
              <a:t>49</a:t>
            </a:fld>
            <a:endParaRPr lang="en-US"/>
          </a:p>
        </p:txBody>
      </p:sp>
      <p:pic>
        <p:nvPicPr>
          <p:cNvPr id="1884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3650" y="1087438"/>
            <a:ext cx="7129463" cy="477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88419" name="Rectangle 3"/>
          <p:cNvSpPr>
            <a:spLocks noChangeArrowheads="1"/>
          </p:cNvSpPr>
          <p:nvPr/>
        </p:nvSpPr>
        <p:spPr bwMode="auto">
          <a:xfrm>
            <a:off x="1354138" y="319088"/>
            <a:ext cx="645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cs typeface="+mn-cs"/>
              </a:rPr>
              <a:t>M-theory: the theory formerly known as strings</a:t>
            </a: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GB" smtClean="0"/>
              <a:t>© Imperial College London</a:t>
            </a:r>
            <a:endParaRPr lang="en-US"/>
          </a:p>
        </p:txBody>
      </p:sp>
      <p:sp>
        <p:nvSpPr>
          <p:cNvPr id="3" name="Slide Number Placeholder 2"/>
          <p:cNvSpPr>
            <a:spLocks noGrp="1"/>
          </p:cNvSpPr>
          <p:nvPr>
            <p:ph type="sldNum" sz="quarter" idx="11"/>
          </p:nvPr>
        </p:nvSpPr>
        <p:spPr/>
        <p:txBody>
          <a:bodyPr/>
          <a:lstStyle/>
          <a:p>
            <a:pPr>
              <a:defRPr/>
            </a:pPr>
            <a:r>
              <a:rPr lang="en-US" smtClean="0"/>
              <a:t>Page </a:t>
            </a:r>
            <a:fld id="{138A32F9-3755-EC4F-884A-6D10567F98C2}" type="slidenum">
              <a:rPr lang="en-US" smtClean="0"/>
              <a:pPr>
                <a:defRPr/>
              </a:pPr>
              <a:t>50</a:t>
            </a:fld>
            <a:endParaRPr lang="en-US"/>
          </a:p>
        </p:txBody>
      </p:sp>
      <p:pic>
        <p:nvPicPr>
          <p:cNvPr id="4" name="Picture 3" descr="Unknown-2.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6066" y="2480733"/>
            <a:ext cx="3412067" cy="1718733"/>
          </a:xfrm>
          <a:prstGeom prst="rect">
            <a:avLst/>
          </a:prstGeom>
        </p:spPr>
      </p:pic>
      <p:sp>
        <p:nvSpPr>
          <p:cNvPr id="5" name="TextBox 4"/>
          <p:cNvSpPr txBox="1"/>
          <p:nvPr/>
        </p:nvSpPr>
        <p:spPr>
          <a:xfrm>
            <a:off x="1904999" y="973667"/>
            <a:ext cx="4665133" cy="461665"/>
          </a:xfrm>
          <a:prstGeom prst="rect">
            <a:avLst/>
          </a:prstGeom>
          <a:noFill/>
        </p:spPr>
        <p:txBody>
          <a:bodyPr wrap="square" rtlCol="0">
            <a:spAutoFit/>
          </a:bodyPr>
          <a:lstStyle/>
          <a:p>
            <a:r>
              <a:rPr lang="en-US" dirty="0" smtClean="0">
                <a:solidFill>
                  <a:srgbClr val="FF0000"/>
                </a:solidFill>
              </a:rPr>
              <a:t>Imperial College Theory Group</a:t>
            </a:r>
            <a:endParaRPr lang="en-US" dirty="0">
              <a:solidFill>
                <a:srgbClr val="FF0000"/>
              </a:solidFill>
            </a:endParaRPr>
          </a:p>
        </p:txBody>
      </p:sp>
      <p:pic>
        <p:nvPicPr>
          <p:cNvPr id="6" name="Picture 5"/>
          <p:cNvPicPr>
            <a:picLocks noChangeAspect="1"/>
          </p:cNvPicPr>
          <p:nvPr/>
        </p:nvPicPr>
        <p:blipFill>
          <a:blip r:embed="rId3"/>
          <a:stretch>
            <a:fillRect/>
          </a:stretch>
        </p:blipFill>
        <p:spPr>
          <a:xfrm>
            <a:off x="-101599" y="263533"/>
            <a:ext cx="9245600" cy="6437677"/>
          </a:xfrm>
          <a:prstGeom prst="rect">
            <a:avLst/>
          </a:prstGeom>
        </p:spPr>
      </p:pic>
      <p:sp>
        <p:nvSpPr>
          <p:cNvPr id="7" name="TextBox 6"/>
          <p:cNvSpPr txBox="1"/>
          <p:nvPr/>
        </p:nvSpPr>
        <p:spPr>
          <a:xfrm>
            <a:off x="1752599" y="423332"/>
            <a:ext cx="5240868" cy="461665"/>
          </a:xfrm>
          <a:prstGeom prst="rect">
            <a:avLst/>
          </a:prstGeom>
          <a:noFill/>
        </p:spPr>
        <p:txBody>
          <a:bodyPr wrap="square" rtlCol="0">
            <a:spAutoFit/>
          </a:bodyPr>
          <a:lstStyle/>
          <a:p>
            <a:r>
              <a:rPr lang="en-US" dirty="0" smtClean="0">
                <a:solidFill>
                  <a:srgbClr val="FF0000"/>
                </a:solidFill>
              </a:rPr>
              <a:t>Imperial College Theory Group</a:t>
            </a:r>
            <a:endParaRPr lang="en-US" dirty="0">
              <a:solidFill>
                <a:srgbClr val="FF0000"/>
              </a:solidFill>
            </a:endParaRPr>
          </a:p>
        </p:txBody>
      </p:sp>
    </p:spTree>
    <p:extLst>
      <p:ext uri="{BB962C8B-B14F-4D97-AF65-F5344CB8AC3E}">
        <p14:creationId xmlns:p14="http://schemas.microsoft.com/office/powerpoint/2010/main" val="38823074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Tx/>
          <a:buFontTx/>
          <a:buNone/>
          <a:tabLst/>
          <a:defRPr kumimoji="0" lang="en-GB"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Tx/>
          <a:buFontTx/>
          <a:buNone/>
          <a:tabLst/>
          <a:defRPr kumimoji="0" lang="en-GB" sz="2400" b="0" i="0" u="none" strike="noStrike" cap="none" normalizeH="0" baseline="0">
            <a:ln>
              <a:noFill/>
            </a:ln>
            <a:solidFill>
              <a:srgbClr val="000000"/>
            </a:solidFill>
            <a:effectLst/>
            <a:latin typeface="Arial"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3050</TotalTime>
  <Words>2587</Words>
  <Application>Microsoft Macintosh PowerPoint</Application>
  <PresentationFormat>On-screen Show (4:3)</PresentationFormat>
  <Paragraphs>481</Paragraphs>
  <Slides>50</Slides>
  <Notes>43</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Blank Presentation</vt:lpstr>
      <vt:lpstr>The World in Eleven Dimensions</vt:lpstr>
      <vt:lpstr>Two Pillars of XX Century Physics</vt:lpstr>
      <vt:lpstr>Central Quandary of XXI Century Physics</vt:lpstr>
      <vt:lpstr>PowerPoint Presentation</vt:lpstr>
      <vt:lpstr>The building blocks : quarks and leptons</vt:lpstr>
      <vt:lpstr>PowerPoint Presentation</vt:lpstr>
      <vt:lpstr>PowerPoint Presentation</vt:lpstr>
      <vt:lpstr>All-embracing theory?</vt:lpstr>
      <vt:lpstr>Fifth dimension</vt:lpstr>
      <vt:lpstr>Supersymmetry</vt:lpstr>
      <vt:lpstr>Early 1980s:  D=11 supergravity:</vt:lpstr>
      <vt:lpstr>Particles versus strings</vt:lpstr>
      <vt:lpstr>1984 superstring revolution:</vt:lpstr>
      <vt:lpstr>PowerPoint Presentation</vt:lpstr>
      <vt:lpstr>0-branes, 1-branes, 2-branes,...p-branes.</vt:lpstr>
      <vt:lpstr>PowerPoint Presentation</vt:lpstr>
      <vt:lpstr>The Brane Scan:</vt:lpstr>
      <vt:lpstr>Strings in D=10 from membranes in D=11</vt:lpstr>
      <vt:lpstr>EDWIN ABBOTT:</vt:lpstr>
      <vt:lpstr>1995 M-theory revolution</vt:lpstr>
      <vt:lpstr>Edward Witten,  Fields Medalist and string theorist</vt:lpstr>
      <vt:lpstr>PowerPoint Presentation</vt:lpstr>
      <vt:lpstr>Story so far: Unification   </vt:lpstr>
      <vt:lpstr>PowerPoint Presentation</vt:lpstr>
      <vt:lpstr>    Curling up the extra dimensions on a                  `` Calabi-Yau manifold’’</vt:lpstr>
      <vt:lpstr>What does this mean?</vt:lpstr>
      <vt:lpstr>Steven Weinberg,   Nobel laureate and string theorist</vt:lpstr>
      <vt:lpstr>PowerPoint Presentation</vt:lpstr>
      <vt:lpstr>Lord Rees,  cosmologist</vt:lpstr>
      <vt:lpstr>A unique universe?</vt:lpstr>
      <vt:lpstr>PowerPoint Presentation</vt:lpstr>
      <vt:lpstr>Is M-theory testable?</vt:lpstr>
      <vt:lpstr>PowerPoint Presentation</vt:lpstr>
      <vt:lpstr>Planck surveyor </vt:lpstr>
      <vt:lpstr>BICEP 2014: Gravitational waves</vt:lpstr>
      <vt:lpstr>BUT   Landscape problem means there is no definitive ``smoking-gun’’ experimentally falsifiable prediction.  This has lead to accusations that string  and M-theory are not SCIENCE</vt:lpstr>
      <vt:lpstr>BLACK HOLES</vt:lpstr>
      <vt:lpstr>Quantum entanglement</vt:lpstr>
      <vt:lpstr>Time-lags between Theory and Experiment</vt:lpstr>
      <vt:lpstr>Repurposing string theory</vt:lpstr>
      <vt:lpstr> ½ BPS     and non-BPS  </vt:lpstr>
      <vt:lpstr> ½ BPS     and non-BPS  </vt:lpstr>
      <vt:lpstr>PowerPoint Presentation</vt:lpstr>
      <vt:lpstr>PowerPoint Presentation</vt:lpstr>
      <vt:lpstr>PowerPoint Presentation</vt:lpstr>
      <vt:lpstr>Black holes, qubits and octonions</vt:lpstr>
      <vt:lpstr>Falsifiable predictions </vt:lpstr>
      <vt:lpstr>Branes</vt:lpstr>
      <vt:lpstr>PowerPoint Presentation</vt:lpstr>
      <vt:lpstr>PowerPoint Presentation</vt:lpstr>
    </vt:vector>
  </TitlesOfParts>
  <Company>University of Michigan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Abdus Salam               at    Imperial College  </dc:title>
  <cp:lastModifiedBy>Michael Duff</cp:lastModifiedBy>
  <cp:revision>121</cp:revision>
  <cp:lastPrinted>2006-10-11T13:22:30Z</cp:lastPrinted>
  <dcterms:modified xsi:type="dcterms:W3CDTF">2014-06-06T02:27:00Z</dcterms:modified>
</cp:coreProperties>
</file>