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751" r:id="rId3"/>
    <p:sldId id="1118" r:id="rId4"/>
    <p:sldId id="1120" r:id="rId5"/>
    <p:sldId id="1121" r:id="rId6"/>
    <p:sldId id="1124" r:id="rId7"/>
    <p:sldId id="1160" r:id="rId8"/>
    <p:sldId id="1161" r:id="rId9"/>
    <p:sldId id="1162" r:id="rId10"/>
    <p:sldId id="1164" r:id="rId11"/>
    <p:sldId id="1165" r:id="rId12"/>
    <p:sldId id="545" r:id="rId13"/>
    <p:sldId id="934" r:id="rId14"/>
    <p:sldId id="936" r:id="rId15"/>
    <p:sldId id="935" r:id="rId16"/>
    <p:sldId id="937" r:id="rId17"/>
    <p:sldId id="938" r:id="rId18"/>
    <p:sldId id="939" r:id="rId19"/>
    <p:sldId id="1017" r:id="rId20"/>
    <p:sldId id="940" r:id="rId21"/>
    <p:sldId id="942" r:id="rId22"/>
    <p:sldId id="943" r:id="rId23"/>
    <p:sldId id="944" r:id="rId24"/>
    <p:sldId id="946" r:id="rId25"/>
    <p:sldId id="1091" r:id="rId26"/>
    <p:sldId id="1092" r:id="rId27"/>
    <p:sldId id="1093" r:id="rId28"/>
    <p:sldId id="1094" r:id="rId29"/>
    <p:sldId id="1095" r:id="rId30"/>
    <p:sldId id="1096" r:id="rId31"/>
    <p:sldId id="1098" r:id="rId32"/>
  </p:sldIdLst>
  <p:sldSz cx="9144000" cy="6858000" type="screen4x3"/>
  <p:notesSz cx="6858000" cy="9144000"/>
  <p:custDataLst>
    <p:tags r:id="rId38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buNone/>
      <a:defRPr sz="2000" kern="1200" baseline="0">
        <a:solidFill>
          <a:schemeClr val="tx1"/>
        </a:solidFill>
        <a:latin typeface="Times New Roman" panose="02020603050405020304" pitchFamily="2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930" y="33"/>
      </p:cViewPr>
      <p:guideLst>
        <p:guide orient="horz" pos="214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gs" Target="tags/tag3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/>
          <a:lstStyle/>
          <a:p>
            <a:pPr lvl="0" algn="l" fontAlgn="base"/>
            <a:endParaRPr sz="1200" strike="noStrike" noProof="1"/>
          </a:p>
        </p:txBody>
      </p:sp>
      <p:sp>
        <p:nvSpPr>
          <p:cNvPr id="2051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/>
          <a:lstStyle/>
          <a:p>
            <a:pPr lvl="0" algn="r" fontAlgn="base"/>
            <a:endParaRPr lang="en-US" altLang="x-none" sz="1200" strike="noStrike" noProof="1"/>
          </a:p>
        </p:txBody>
      </p:sp>
      <p:sp>
        <p:nvSpPr>
          <p:cNvPr id="3076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Notes Placeholder 4"/>
          <p:cNvSpPr>
            <a:spLocks noGrp="1" noRot="1" noChangeAspect="1"/>
          </p:cNvSpPr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indent="0"/>
            <a:r>
              <a:rPr lang="en-US" altLang="x-none" dirty="0"/>
              <a:t>Click to edit Master text styles</a:t>
            </a:r>
            <a:endParaRPr lang="en-US" altLang="x-none" dirty="0"/>
          </a:p>
          <a:p>
            <a:pPr lvl="1" indent="0"/>
            <a:r>
              <a:rPr lang="en-US" altLang="x-none" dirty="0"/>
              <a:t>Second level</a:t>
            </a:r>
            <a:endParaRPr lang="en-US" altLang="x-none" dirty="0"/>
          </a:p>
          <a:p>
            <a:pPr lvl="2" indent="0"/>
            <a:r>
              <a:rPr lang="en-US" altLang="x-none" dirty="0"/>
              <a:t>Third level</a:t>
            </a:r>
            <a:endParaRPr lang="en-US" altLang="x-none" dirty="0"/>
          </a:p>
          <a:p>
            <a:pPr lvl="3" indent="0"/>
            <a:r>
              <a:rPr lang="en-US" altLang="x-none" dirty="0"/>
              <a:t>Fourth level</a:t>
            </a:r>
            <a:endParaRPr lang="en-US" altLang="x-none" dirty="0"/>
          </a:p>
          <a:p>
            <a:pPr lvl="4" indent="0"/>
            <a:r>
              <a:rPr lang="en-US" altLang="x-none" dirty="0"/>
              <a:t>Fifth level</a:t>
            </a:r>
            <a:endParaRPr lang="zh-CN" altLang="en-US" dirty="0"/>
          </a:p>
        </p:txBody>
      </p:sp>
      <p:sp>
        <p:nvSpPr>
          <p:cNvPr id="205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anchor="b"/>
          <a:lstStyle/>
          <a:p>
            <a:pPr lvl="0" algn="l" fontAlgn="base"/>
            <a:endParaRPr sz="1200" strike="noStrike" noProof="1"/>
          </a:p>
        </p:txBody>
      </p:sp>
      <p:sp>
        <p:nvSpPr>
          <p:cNvPr id="205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anchor="b"/>
          <a:lstStyle/>
          <a:p>
            <a:pPr lvl="0" algn="r" fontAlgn="base"/>
            <a:fld id="{9A0DB2DC-4C9A-4742-B13C-FB6460FD3503}" type="slidenum">
              <a:rPr lang="en-US" altLang="x-none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en-US" altLang="x-none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>
      <a:defRPr sz="1200" kern="1200">
        <a:latin typeface="+mn-lt"/>
        <a:ea typeface="+mn-ea"/>
        <a:cs typeface="+mn-cs"/>
      </a:defRPr>
    </a:lvl1pPr>
    <a:lvl2pPr marL="0" lvl="1" indent="0">
      <a:defRPr sz="1200" kern="1200">
        <a:latin typeface="+mn-lt"/>
        <a:ea typeface="+mn-ea"/>
        <a:cs typeface="+mn-cs"/>
      </a:defRPr>
    </a:lvl2pPr>
    <a:lvl3pPr marL="0" lvl="2" indent="0">
      <a:defRPr sz="1200" kern="1200">
        <a:latin typeface="+mn-lt"/>
        <a:ea typeface="+mn-ea"/>
        <a:cs typeface="+mn-cs"/>
      </a:defRPr>
    </a:lvl3pPr>
    <a:lvl4pPr marL="0" lvl="3" indent="0">
      <a:defRPr sz="1200" kern="1200">
        <a:latin typeface="+mn-lt"/>
        <a:ea typeface="+mn-ea"/>
        <a:cs typeface="+mn-cs"/>
      </a:defRPr>
    </a:lvl4pPr>
    <a:lvl5pPr marL="0" lvl="4" indent="0">
      <a:defRPr sz="1200" kern="1200">
        <a:latin typeface="+mn-lt"/>
        <a:ea typeface="+mn-ea"/>
        <a:cs typeface="+mn-cs"/>
      </a:defRPr>
    </a:lvl5pPr>
    <a:lvl6pPr marL="2286000" lvl="5" indent="0">
      <a:defRPr sz="1200" kern="1200">
        <a:latin typeface="+mn-lt"/>
        <a:ea typeface="+mn-ea"/>
        <a:cs typeface="+mn-cs"/>
      </a:defRPr>
    </a:lvl6pPr>
    <a:lvl7pPr marL="2743200" lvl="6" indent="0">
      <a:defRPr sz="1200" kern="1200">
        <a:latin typeface="+mn-lt"/>
        <a:ea typeface="+mn-ea"/>
        <a:cs typeface="+mn-cs"/>
      </a:defRPr>
    </a:lvl7pPr>
    <a:lvl8pPr marL="3200400" lvl="7" indent="0">
      <a:defRPr sz="1200" kern="1200">
        <a:latin typeface="+mn-lt"/>
        <a:ea typeface="+mn-ea"/>
        <a:cs typeface="+mn-cs"/>
      </a:defRPr>
    </a:lvl8pPr>
    <a:lvl9pPr marL="3657600" lvl="8" indent="0">
      <a:defRPr sz="1200" kern="1200"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  <a:endParaRPr lang="en-US" strike="noStrike" noProof="1"/>
          </a:p>
          <a:p>
            <a:pPr lvl="1" fontAlgn="base"/>
            <a:r>
              <a:rPr lang="en-US" strike="noStrike" noProof="1"/>
              <a:t>Second level</a:t>
            </a:r>
            <a:endParaRPr lang="en-US" strike="noStrike" noProof="1"/>
          </a:p>
          <a:p>
            <a:pPr lvl="2" fontAlgn="base"/>
            <a:r>
              <a:rPr lang="en-US" strike="noStrike" noProof="1"/>
              <a:t>Third level</a:t>
            </a:r>
            <a:endParaRPr lang="en-US" strike="noStrike" noProof="1"/>
          </a:p>
          <a:p>
            <a:pPr lvl="3" fontAlgn="base"/>
            <a:r>
              <a:rPr lang="en-US" strike="noStrike" noProof="1"/>
              <a:t>Fourth level</a:t>
            </a:r>
            <a:endParaRPr lang="en-US" strike="noStrike" noProof="1"/>
          </a:p>
          <a:p>
            <a:pPr lvl="4" fontAlgn="base"/>
            <a:r>
              <a:rPr lang="en-US" strike="noStrike" noProof="1"/>
              <a:t>Fifth level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  <a:endParaRPr lang="en-US" strike="noStrike" noProof="1"/>
          </a:p>
          <a:p>
            <a:pPr lvl="1" fontAlgn="base"/>
            <a:r>
              <a:rPr lang="en-US" strike="noStrike" noProof="1"/>
              <a:t>Second level</a:t>
            </a:r>
            <a:endParaRPr lang="en-US" strike="noStrike" noProof="1"/>
          </a:p>
          <a:p>
            <a:pPr lvl="2" fontAlgn="base"/>
            <a:r>
              <a:rPr lang="en-US" strike="noStrike" noProof="1"/>
              <a:t>Third level</a:t>
            </a:r>
            <a:endParaRPr lang="en-US" strike="noStrike" noProof="1"/>
          </a:p>
          <a:p>
            <a:pPr lvl="3" fontAlgn="base"/>
            <a:r>
              <a:rPr lang="en-US" strike="noStrike" noProof="1"/>
              <a:t>Fourth level</a:t>
            </a:r>
            <a:endParaRPr lang="en-US" strike="noStrike" noProof="1"/>
          </a:p>
          <a:p>
            <a:pPr lvl="4" fontAlgn="base"/>
            <a:r>
              <a:rPr lang="en-US" strike="noStrike" noProof="1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  <a:endParaRPr lang="en-US" strike="noStrike" noProof="1"/>
          </a:p>
          <a:p>
            <a:pPr lvl="1" fontAlgn="base"/>
            <a:r>
              <a:rPr lang="en-US" strike="noStrike" noProof="1"/>
              <a:t>Second level</a:t>
            </a:r>
            <a:endParaRPr lang="en-US" strike="noStrike" noProof="1"/>
          </a:p>
          <a:p>
            <a:pPr lvl="2" fontAlgn="base"/>
            <a:r>
              <a:rPr lang="en-US" strike="noStrike" noProof="1"/>
              <a:t>Third level</a:t>
            </a:r>
            <a:endParaRPr lang="en-US" strike="noStrike" noProof="1"/>
          </a:p>
          <a:p>
            <a:pPr lvl="3" fontAlgn="base"/>
            <a:r>
              <a:rPr lang="en-US" strike="noStrike" noProof="1"/>
              <a:t>Fourth level</a:t>
            </a:r>
            <a:endParaRPr lang="en-US" strike="noStrike" noProof="1"/>
          </a:p>
          <a:p>
            <a:pPr lvl="4" fontAlgn="base"/>
            <a:r>
              <a:rPr lang="en-US" strike="noStrike" noProof="1"/>
              <a:t>Fifth level</a:t>
            </a:r>
            <a:endParaRPr 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39B095-D37B-413B-9BB1-967CC0EB1AAF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omic Sans MS" panose="030F0702030302020204"/>
                <a:cs typeface="Comic Sans MS" panose="030F07020303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7668" y="439002"/>
            <a:ext cx="836866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anchor="t"/>
          <a:lstStyle>
            <a:lvl1pPr>
              <a:defRPr sz="1400"/>
            </a:lvl1pPr>
          </a:lstStyle>
          <a:p>
            <a:pPr lvl="0" fontAlgn="base"/>
            <a:endParaRPr dirty="0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anchor="t"/>
          <a:lstStyle>
            <a:lvl1pPr algn="ctr">
              <a:defRPr sz="1400"/>
            </a:lvl1pPr>
          </a:lstStyle>
          <a:p>
            <a:pPr lvl="0" fontAlgn="base"/>
            <a:endParaRPr dirty="0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anchor="t"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lvl="0" algn="ctr" defTabSz="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4400" kern="1200">
          <a:solidFill>
            <a:schemeClr val="tx2"/>
          </a:solidFill>
          <a:latin typeface="+mj-lt"/>
          <a:ea typeface="+mj-ea"/>
          <a:cs typeface="+mj-cs"/>
          <a:sym typeface="Times New Roman" panose="02020603050405020304" pitchFamily="2" charset="0"/>
        </a:defRPr>
      </a:lvl1pPr>
    </p:titleStyle>
    <p:bodyStyle>
      <a:lvl1pPr marL="342900" lvl="0" indent="-342900" algn="l" defTabSz="0" eaLnBrk="0" fontAlgn="base" latinLnBrk="0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1pPr>
      <a:lvl2pPr marL="742950" lvl="1" indent="-285750" algn="l" defTabSz="0" eaLnBrk="0" fontAlgn="base" latinLnBrk="0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2pPr>
      <a:lvl3pPr marL="1143000" lvl="2" indent="-228600" algn="l" defTabSz="0" eaLnBrk="0" fontAlgn="base" latinLnBrk="0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3pPr>
      <a:lvl4pPr marL="1600200" lvl="3" indent="-228600" algn="l" defTabSz="0" eaLnBrk="0" fontAlgn="base" latinLnBrk="0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4pPr>
      <a:lvl5pPr marL="2057400" lvl="4" indent="-228600" algn="l" defTabSz="0" eaLnBrk="0" fontAlgn="base" latinLnBrk="0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5pPr>
      <a:lvl6pPr marL="2514600" lvl="5" indent="-228600" algn="l" defTabSz="0" eaLnBrk="0" fontAlgn="base" latinLnBrk="0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6pPr>
      <a:lvl7pPr marL="2971800" lvl="6" indent="-228600" algn="l" defTabSz="0" eaLnBrk="0" fontAlgn="base" latinLnBrk="0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7pPr>
      <a:lvl8pPr marL="3429000" lvl="7" indent="-228600" algn="l" defTabSz="0" eaLnBrk="0" fontAlgn="base" latinLnBrk="0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8pPr>
      <a:lvl9pPr marL="3886200" lvl="8" indent="-228600" algn="l" defTabSz="0" eaLnBrk="0" fontAlgn="base" latinLnBrk="0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2" charset="0"/>
        </a:defRPr>
      </a:lvl9pPr>
    </p:bodyStyle>
    <p:otherStyle>
      <a:lvl1pPr lvl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wmf"/><Relationship Id="rId1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4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7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未知 4"/>
          <p:cNvSpPr/>
          <p:nvPr>
            <p:custDataLst>
              <p:tags r:id="rId1"/>
            </p:custDataLst>
          </p:nvPr>
        </p:nvSpPr>
        <p:spPr>
          <a:xfrm>
            <a:off x="0" y="44450"/>
            <a:ext cx="9144000" cy="6858000"/>
          </a:xfrm>
          <a:prstGeom prst="rect">
            <a:avLst/>
          </a:prstGeom>
          <a:gradFill>
            <a:gsLst>
              <a:gs pos="0">
                <a:srgbClr val="FFFFFF">
                  <a:alpha val="50000"/>
                </a:srgbClr>
              </a:gs>
              <a:gs pos="100000">
                <a:srgbClr val="FFFFFF">
                  <a:alpha val="5000"/>
                </a:srgbClr>
              </a:gs>
            </a:gsLst>
            <a:lin ang="5400000" scaled="0"/>
          </a:gradFill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680"/>
            <a:ext cx="6858000" cy="2284730"/>
          </a:xfrm>
        </p:spPr>
        <p:txBody>
          <a:bodyPr/>
          <a:lstStyle/>
          <a:p>
            <a:r>
              <a:rPr lang="en-US" altLang="zh-CN" dirty="0"/>
              <a:t>Axion/ALP Dark Matter Detections</a:t>
            </a:r>
            <a:endParaRPr lang="en-US" altLang="zh-C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5" y="3602355"/>
            <a:ext cx="8980170" cy="3034030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>
              <a:sym typeface="+mn-ea"/>
            </a:endParaRPr>
          </a:p>
          <a:p>
            <a:endParaRPr lang="en-US" altLang="zh-CN" dirty="0"/>
          </a:p>
          <a:p>
            <a:pPr algn="l"/>
            <a:r>
              <a:rPr lang="en-US" altLang="zh-CN" sz="1400" dirty="0"/>
              <a:t> </a:t>
            </a:r>
            <a:endParaRPr lang="en-US" altLang="zh-CN" sz="1400" dirty="0"/>
          </a:p>
          <a:p>
            <a:pPr algn="l"/>
            <a:endParaRPr lang="zh-CN" alt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/>
              <a:t>CDM</a:t>
            </a:r>
            <a:endParaRPr lang="en-US" altLang="zh-C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altLang="zh-CN" dirty="0"/>
              <a:t>Accounts 23% of total energy density of universe while baryonic matter accounts 4%.</a:t>
            </a:r>
            <a:endParaRPr lang="en-US" altLang="zh-CN" dirty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zh-CN" dirty="0"/>
              <a:t>Properties:</a:t>
            </a:r>
            <a:endParaRPr lang="en-US" altLang="zh-CN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zh-CN" dirty="0"/>
              <a:t>     </a:t>
            </a:r>
            <a:r>
              <a:rPr lang="en-US" altLang="zh-CN" sz="2800" b="1" dirty="0"/>
              <a:t>a. </a:t>
            </a:r>
            <a:r>
              <a:rPr lang="en-US" altLang="zh-CN" sz="2800" b="1" dirty="0" err="1"/>
              <a:t>Pressureless</a:t>
            </a:r>
            <a:endParaRPr lang="en-US" altLang="zh-CN" sz="2800" b="1" dirty="0"/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altLang="zh-CN" dirty="0"/>
              <a:t>     Primordial velocity is very small , at most </a:t>
            </a:r>
            <a:endParaRPr lang="en-US" altLang="zh-CN" dirty="0"/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altLang="zh-CN" dirty="0"/>
              <a:t> ~            today .</a:t>
            </a:r>
            <a:endParaRPr lang="en-US" altLang="zh-CN" dirty="0"/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altLang="zh-CN" b="1" dirty="0"/>
              <a:t> </a:t>
            </a:r>
            <a:r>
              <a:rPr lang="en-US" altLang="zh-CN" b="1" dirty="0" err="1"/>
              <a:t>b.Collisionless</a:t>
            </a:r>
            <a:endParaRPr lang="en-US" altLang="zh-CN" b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zh-CN" dirty="0"/>
              <a:t>	   </a:t>
            </a:r>
            <a:r>
              <a:rPr lang="en-US" altLang="zh-CN" sz="2800" dirty="0"/>
              <a:t>Cold dark matter is weakly interacting (so dark),   except for gravity.</a:t>
            </a:r>
            <a:endParaRPr lang="en-US" altLang="zh-CN" sz="2800" dirty="0"/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endParaRPr lang="en-US" altLang="zh-CN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737000" y="4464000"/>
          <a:ext cx="7620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Equation" r:id="rId1" imgW="368300" imgH="203200" progId="Equation.3">
                  <p:embed/>
                </p:oleObj>
              </mc:Choice>
              <mc:Fallback>
                <p:oleObj name="Equation" r:id="rId1" imgW="3683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7000" y="4464000"/>
                        <a:ext cx="762000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DACFBD-98A3-4361-ADE6-4431A5A85D53}" type="slidenum">
              <a:rPr lang="en-US" altLang="zh-CN" sz="1400" smtClean="0"/>
            </a:fld>
            <a:endParaRPr lang="en-US" altLang="zh-CN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History of the Universe </a:t>
            </a:r>
            <a:endParaRPr lang="zh-CN" altLang="en-US"/>
          </a:p>
        </p:txBody>
      </p:sp>
      <p:pic>
        <p:nvPicPr>
          <p:cNvPr id="4099" name="図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1568450"/>
            <a:ext cx="6958012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5791200" y="6238875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/>
              <a:t>picture by NASA</a:t>
            </a:r>
            <a:endParaRPr lang="zh-CN" altLang="en-US" sz="2400"/>
          </a:p>
        </p:txBody>
      </p:sp>
      <p:sp>
        <p:nvSpPr>
          <p:cNvPr id="410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E12E76-268E-4BE5-BF8D-1CC80371ADD5}" type="slidenum">
              <a:rPr lang="en-US" altLang="zh-CN" sz="1400" smtClean="0"/>
            </a:fld>
            <a:endParaRPr lang="en-US" altLang="zh-CN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1245" y="99695"/>
            <a:ext cx="6541135" cy="62217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5" y="2827655"/>
            <a:ext cx="2069465" cy="6083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1062355" y="368935"/>
            <a:ext cx="7542530" cy="1163955"/>
          </a:xfrm>
        </p:spPr>
        <p:txBody>
          <a:bodyPr/>
          <a:p>
            <a:r>
              <a:rPr lang="en-US" altLang="zh-CN"/>
              <a:t>The axion electrodynamics</a:t>
            </a:r>
            <a:endParaRPr lang="en-US" altLang="zh-CN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1143000" y="1768475"/>
            <a:ext cx="6858000" cy="3489325"/>
          </a:xfrm>
        </p:spPr>
        <p:txBody>
          <a:bodyPr/>
          <a:p>
            <a:r>
              <a:rPr lang="en-US" altLang="zh-CN"/>
              <a:t>The Maxwell equations are modified: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1900" y="2528570"/>
            <a:ext cx="4287520" cy="749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30" y="4013835"/>
            <a:ext cx="4738370" cy="18599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6691" y="549195"/>
            <a:ext cx="3387566" cy="331470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spcBef>
                <a:spcPts val="70"/>
              </a:spcBef>
            </a:pPr>
            <a:r>
              <a:rPr lang="en-US" sz="2100">
                <a:latin typeface="Cambria" panose="02040503050406030204"/>
                <a:cs typeface="Cambria" panose="02040503050406030204"/>
              </a:rPr>
              <a:t>Electric Capacitors</a:t>
            </a:r>
            <a:endParaRPr lang="en-US" sz="2100">
              <a:latin typeface="Cambria" panose="02040503050406030204"/>
              <a:cs typeface="Cambria" panose="02040503050406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77540" y="6248400"/>
            <a:ext cx="2715895" cy="28638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en-US" sz="1800">
                <a:latin typeface="Cambria" panose="02040503050406030204"/>
                <a:cs typeface="Cambria" panose="02040503050406030204"/>
              </a:rPr>
              <a:t>npb 1005 (2024) 116602</a:t>
            </a:r>
            <a:endParaRPr lang="en-US" sz="1800">
              <a:latin typeface="Cambria" panose="02040503050406030204"/>
              <a:cs typeface="Cambria" panose="02040503050406030204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10" y="1179195"/>
            <a:ext cx="4480560" cy="33312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340" y="1449070"/>
            <a:ext cx="4062095" cy="21488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95" y="4959350"/>
            <a:ext cx="8844280" cy="6978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270" y="1403985"/>
            <a:ext cx="3038475" cy="50577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170" y="2349500"/>
            <a:ext cx="3762375" cy="3164205"/>
          </a:xfrm>
          <a:prstGeom prst="rect">
            <a:avLst/>
          </a:prstGeom>
        </p:spPr>
      </p:pic>
      <p:sp>
        <p:nvSpPr>
          <p:cNvPr id="15" name="object 2"/>
          <p:cNvSpPr txBox="1">
            <a:spLocks noGrp="1"/>
          </p:cNvSpPr>
          <p:nvPr/>
        </p:nvSpPr>
        <p:spPr>
          <a:xfrm>
            <a:off x="2853691" y="676195"/>
            <a:ext cx="3387566" cy="33147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9049" rIns="0" bIns="0" rtlCol="0" anchor="ctr">
            <a:spAutoFit/>
          </a:bodyPr>
          <a:lstStyle>
            <a:lvl1pPr lvl="0" algn="ctr" defTabSz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Times New Roman" panose="02020603050405020304" pitchFamily="2" charset="0"/>
              </a:defRPr>
            </a:lvl1pPr>
          </a:lstStyle>
          <a:p>
            <a:pPr marL="9525">
              <a:spcBef>
                <a:spcPts val="70"/>
              </a:spcBef>
            </a:pPr>
            <a:r>
              <a:rPr lang="en-US" sz="2100">
                <a:latin typeface="Cambria" panose="02040503050406030204"/>
                <a:cs typeface="Cambria" panose="02040503050406030204"/>
              </a:rPr>
              <a:t>Electric Capacitors</a:t>
            </a:r>
            <a:endParaRPr lang="en-US" sz="2100">
              <a:latin typeface="Cambria" panose="02040503050406030204"/>
              <a:cs typeface="Cambria" panose="02040503050406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560" y="774065"/>
            <a:ext cx="4537075" cy="47891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510" y="2439035"/>
            <a:ext cx="4117975" cy="20053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213" y="1870150"/>
            <a:ext cx="2730627" cy="32632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58477" y="1114734"/>
            <a:ext cx="2946083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spcBef>
                <a:spcPts val="80"/>
              </a:spcBef>
            </a:pPr>
            <a:r>
              <a:rPr sz="2400" spc="127" dirty="0">
                <a:latin typeface="Cambria" panose="02040503050406030204"/>
                <a:cs typeface="Cambria" panose="02040503050406030204"/>
              </a:rPr>
              <a:t>Why </a:t>
            </a:r>
            <a:r>
              <a:rPr sz="2400" spc="4" dirty="0">
                <a:latin typeface="Cambria" panose="02040503050406030204"/>
                <a:cs typeface="Cambria" panose="02040503050406030204"/>
              </a:rPr>
              <a:t>resonant</a:t>
            </a:r>
            <a:r>
              <a:rPr sz="2400" spc="-23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spc="49" dirty="0">
                <a:latin typeface="Cambria" panose="02040503050406030204"/>
                <a:cs typeface="Cambria" panose="02040503050406030204"/>
              </a:rPr>
              <a:t>cavity?</a:t>
            </a:r>
            <a:endParaRPr sz="2400">
              <a:latin typeface="Cambria" panose="02040503050406030204"/>
              <a:cs typeface="Cambria" panose="0204050305040603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79291" y="3118104"/>
            <a:ext cx="1204913" cy="169545"/>
          </a:xfrm>
          <a:custGeom>
            <a:avLst/>
            <a:gdLst/>
            <a:ahLst/>
            <a:cxnLst/>
            <a:rect l="l" t="t" r="r" b="b"/>
            <a:pathLst>
              <a:path w="1606550" h="226060">
                <a:moveTo>
                  <a:pt x="1420368" y="225551"/>
                </a:moveTo>
                <a:lnTo>
                  <a:pt x="1420368" y="173735"/>
                </a:lnTo>
                <a:lnTo>
                  <a:pt x="0" y="173735"/>
                </a:lnTo>
                <a:lnTo>
                  <a:pt x="0" y="51815"/>
                </a:lnTo>
                <a:lnTo>
                  <a:pt x="1420368" y="51815"/>
                </a:lnTo>
                <a:lnTo>
                  <a:pt x="1420368" y="0"/>
                </a:lnTo>
                <a:lnTo>
                  <a:pt x="1606296" y="112775"/>
                </a:lnTo>
                <a:lnTo>
                  <a:pt x="1420368" y="225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5" name="object 5"/>
          <p:cNvSpPr/>
          <p:nvPr/>
        </p:nvSpPr>
        <p:spPr>
          <a:xfrm>
            <a:off x="3474244" y="3109522"/>
            <a:ext cx="1218724" cy="186214"/>
          </a:xfrm>
          <a:custGeom>
            <a:avLst/>
            <a:gdLst/>
            <a:ahLst/>
            <a:cxnLst/>
            <a:rect l="l" t="t" r="r" b="b"/>
            <a:pathLst>
              <a:path w="1624964" h="248285">
                <a:moveTo>
                  <a:pt x="1421091" y="63411"/>
                </a:moveTo>
                <a:lnTo>
                  <a:pt x="1421091" y="0"/>
                </a:lnTo>
                <a:lnTo>
                  <a:pt x="1439645" y="11315"/>
                </a:lnTo>
                <a:lnTo>
                  <a:pt x="1433791" y="11315"/>
                </a:lnTo>
                <a:lnTo>
                  <a:pt x="1424139" y="16738"/>
                </a:lnTo>
                <a:lnTo>
                  <a:pt x="1433791" y="22624"/>
                </a:lnTo>
                <a:lnTo>
                  <a:pt x="1433791" y="57061"/>
                </a:lnTo>
                <a:lnTo>
                  <a:pt x="1427441" y="57061"/>
                </a:lnTo>
                <a:lnTo>
                  <a:pt x="1421091" y="63411"/>
                </a:lnTo>
                <a:close/>
              </a:path>
              <a:path w="1624964" h="248285">
                <a:moveTo>
                  <a:pt x="1433791" y="22624"/>
                </a:moveTo>
                <a:lnTo>
                  <a:pt x="1424139" y="16738"/>
                </a:lnTo>
                <a:lnTo>
                  <a:pt x="1433791" y="11315"/>
                </a:lnTo>
                <a:lnTo>
                  <a:pt x="1433791" y="22624"/>
                </a:lnTo>
                <a:close/>
              </a:path>
              <a:path w="1624964" h="248285">
                <a:moveTo>
                  <a:pt x="1600070" y="124028"/>
                </a:moveTo>
                <a:lnTo>
                  <a:pt x="1433791" y="22624"/>
                </a:lnTo>
                <a:lnTo>
                  <a:pt x="1433791" y="11315"/>
                </a:lnTo>
                <a:lnTo>
                  <a:pt x="1439645" y="11315"/>
                </a:lnTo>
                <a:lnTo>
                  <a:pt x="1615565" y="118605"/>
                </a:lnTo>
                <a:lnTo>
                  <a:pt x="1608963" y="118605"/>
                </a:lnTo>
                <a:lnTo>
                  <a:pt x="1600070" y="124028"/>
                </a:lnTo>
                <a:close/>
              </a:path>
              <a:path w="1624964" h="248285">
                <a:moveTo>
                  <a:pt x="1421091" y="190995"/>
                </a:moveTo>
                <a:lnTo>
                  <a:pt x="0" y="190995"/>
                </a:lnTo>
                <a:lnTo>
                  <a:pt x="0" y="57061"/>
                </a:lnTo>
                <a:lnTo>
                  <a:pt x="1421091" y="57061"/>
                </a:lnTo>
                <a:lnTo>
                  <a:pt x="1421091" y="63411"/>
                </a:lnTo>
                <a:lnTo>
                  <a:pt x="12700" y="63411"/>
                </a:lnTo>
                <a:lnTo>
                  <a:pt x="6350" y="69761"/>
                </a:lnTo>
                <a:lnTo>
                  <a:pt x="12700" y="69761"/>
                </a:lnTo>
                <a:lnTo>
                  <a:pt x="12700" y="178295"/>
                </a:lnTo>
                <a:lnTo>
                  <a:pt x="6350" y="178295"/>
                </a:lnTo>
                <a:lnTo>
                  <a:pt x="12700" y="184645"/>
                </a:lnTo>
                <a:lnTo>
                  <a:pt x="1421091" y="184645"/>
                </a:lnTo>
                <a:lnTo>
                  <a:pt x="1421091" y="190995"/>
                </a:lnTo>
                <a:close/>
              </a:path>
              <a:path w="1624964" h="248285">
                <a:moveTo>
                  <a:pt x="1433791" y="69761"/>
                </a:moveTo>
                <a:lnTo>
                  <a:pt x="12700" y="69761"/>
                </a:lnTo>
                <a:lnTo>
                  <a:pt x="12700" y="63411"/>
                </a:lnTo>
                <a:lnTo>
                  <a:pt x="1421091" y="63411"/>
                </a:lnTo>
                <a:lnTo>
                  <a:pt x="1427441" y="57061"/>
                </a:lnTo>
                <a:lnTo>
                  <a:pt x="1433791" y="57061"/>
                </a:lnTo>
                <a:lnTo>
                  <a:pt x="1433791" y="69761"/>
                </a:lnTo>
                <a:close/>
              </a:path>
              <a:path w="1624964" h="248285">
                <a:moveTo>
                  <a:pt x="12700" y="69761"/>
                </a:moveTo>
                <a:lnTo>
                  <a:pt x="6350" y="69761"/>
                </a:lnTo>
                <a:lnTo>
                  <a:pt x="12700" y="63411"/>
                </a:lnTo>
                <a:lnTo>
                  <a:pt x="12700" y="69761"/>
                </a:lnTo>
                <a:close/>
              </a:path>
              <a:path w="1624964" h="248285">
                <a:moveTo>
                  <a:pt x="1608963" y="129451"/>
                </a:moveTo>
                <a:lnTo>
                  <a:pt x="1600070" y="124028"/>
                </a:lnTo>
                <a:lnTo>
                  <a:pt x="1608963" y="118605"/>
                </a:lnTo>
                <a:lnTo>
                  <a:pt x="1608963" y="129451"/>
                </a:lnTo>
                <a:close/>
              </a:path>
              <a:path w="1624964" h="248285">
                <a:moveTo>
                  <a:pt x="1615565" y="129451"/>
                </a:moveTo>
                <a:lnTo>
                  <a:pt x="1608963" y="129451"/>
                </a:lnTo>
                <a:lnTo>
                  <a:pt x="1608963" y="118605"/>
                </a:lnTo>
                <a:lnTo>
                  <a:pt x="1615565" y="118605"/>
                </a:lnTo>
                <a:lnTo>
                  <a:pt x="1624457" y="124028"/>
                </a:lnTo>
                <a:lnTo>
                  <a:pt x="1615565" y="129451"/>
                </a:lnTo>
                <a:close/>
              </a:path>
              <a:path w="1624964" h="248285">
                <a:moveTo>
                  <a:pt x="1439645" y="236740"/>
                </a:moveTo>
                <a:lnTo>
                  <a:pt x="1433791" y="236740"/>
                </a:lnTo>
                <a:lnTo>
                  <a:pt x="1433791" y="225431"/>
                </a:lnTo>
                <a:lnTo>
                  <a:pt x="1600070" y="124028"/>
                </a:lnTo>
                <a:lnTo>
                  <a:pt x="1608963" y="129451"/>
                </a:lnTo>
                <a:lnTo>
                  <a:pt x="1615565" y="129451"/>
                </a:lnTo>
                <a:lnTo>
                  <a:pt x="1439645" y="236740"/>
                </a:lnTo>
                <a:close/>
              </a:path>
              <a:path w="1624964" h="248285">
                <a:moveTo>
                  <a:pt x="12700" y="184645"/>
                </a:moveTo>
                <a:lnTo>
                  <a:pt x="6350" y="178295"/>
                </a:lnTo>
                <a:lnTo>
                  <a:pt x="12700" y="178295"/>
                </a:lnTo>
                <a:lnTo>
                  <a:pt x="12700" y="184645"/>
                </a:lnTo>
                <a:close/>
              </a:path>
              <a:path w="1624964" h="248285">
                <a:moveTo>
                  <a:pt x="1433791" y="190995"/>
                </a:moveTo>
                <a:lnTo>
                  <a:pt x="1427441" y="190995"/>
                </a:lnTo>
                <a:lnTo>
                  <a:pt x="1421091" y="184645"/>
                </a:lnTo>
                <a:lnTo>
                  <a:pt x="12700" y="184645"/>
                </a:lnTo>
                <a:lnTo>
                  <a:pt x="12700" y="178295"/>
                </a:lnTo>
                <a:lnTo>
                  <a:pt x="1433791" y="178295"/>
                </a:lnTo>
                <a:lnTo>
                  <a:pt x="1433791" y="190995"/>
                </a:lnTo>
                <a:close/>
              </a:path>
              <a:path w="1624964" h="248285">
                <a:moveTo>
                  <a:pt x="1421091" y="248056"/>
                </a:moveTo>
                <a:lnTo>
                  <a:pt x="1421091" y="184645"/>
                </a:lnTo>
                <a:lnTo>
                  <a:pt x="1427441" y="190995"/>
                </a:lnTo>
                <a:lnTo>
                  <a:pt x="1433791" y="190995"/>
                </a:lnTo>
                <a:lnTo>
                  <a:pt x="1433791" y="225431"/>
                </a:lnTo>
                <a:lnTo>
                  <a:pt x="1424139" y="231317"/>
                </a:lnTo>
                <a:lnTo>
                  <a:pt x="1433791" y="236740"/>
                </a:lnTo>
                <a:lnTo>
                  <a:pt x="1439645" y="236740"/>
                </a:lnTo>
                <a:lnTo>
                  <a:pt x="1421091" y="248056"/>
                </a:lnTo>
                <a:close/>
              </a:path>
              <a:path w="1624964" h="248285">
                <a:moveTo>
                  <a:pt x="1433791" y="236740"/>
                </a:moveTo>
                <a:lnTo>
                  <a:pt x="1424139" y="231317"/>
                </a:lnTo>
                <a:lnTo>
                  <a:pt x="1433791" y="225431"/>
                </a:lnTo>
                <a:lnTo>
                  <a:pt x="1433791" y="236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7" name="object 7"/>
          <p:cNvSpPr txBox="1"/>
          <p:nvPr/>
        </p:nvSpPr>
        <p:spPr>
          <a:xfrm>
            <a:off x="2907000" y="3429000"/>
            <a:ext cx="2936558" cy="167161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800" spc="38" dirty="0">
                <a:latin typeface="Cambria" panose="02040503050406030204"/>
                <a:cs typeface="Cambria" panose="02040503050406030204"/>
              </a:rPr>
              <a:t>If </a:t>
            </a:r>
            <a:r>
              <a:rPr sz="1800" spc="4" dirty="0">
                <a:latin typeface="Cambria" panose="02040503050406030204"/>
                <a:cs typeface="Cambria" panose="02040503050406030204"/>
              </a:rPr>
              <a:t>the resonance is </a:t>
            </a:r>
            <a:r>
              <a:rPr sz="1800" spc="38" dirty="0">
                <a:latin typeface="Cambria" panose="02040503050406030204"/>
                <a:cs typeface="Cambria" panose="02040503050406030204"/>
              </a:rPr>
              <a:t>tuned </a:t>
            </a:r>
            <a:r>
              <a:rPr sz="1800" dirty="0">
                <a:latin typeface="Cambria" panose="02040503050406030204"/>
                <a:cs typeface="Cambria" panose="02040503050406030204"/>
              </a:rPr>
              <a:t>to </a:t>
            </a:r>
            <a:r>
              <a:rPr sz="1800" spc="-23" dirty="0">
                <a:latin typeface="Cambria" panose="02040503050406030204"/>
                <a:cs typeface="Cambria" panose="02040503050406030204"/>
              </a:rPr>
              <a:t>t</a:t>
            </a:r>
            <a:r>
              <a:rPr lang="en-US" sz="1800" spc="-23" dirty="0">
                <a:latin typeface="Cambria" panose="02040503050406030204"/>
                <a:cs typeface="Cambria" panose="02040503050406030204"/>
              </a:rPr>
              <a:t>he</a:t>
            </a:r>
            <a:r>
              <a:rPr sz="1800" spc="-23" dirty="0">
                <a:latin typeface="Cambria" panose="02040503050406030204"/>
                <a:cs typeface="Cambria" panose="02040503050406030204"/>
              </a:rPr>
              <a:t>  </a:t>
            </a:r>
            <a:r>
              <a:rPr sz="1800" spc="34" dirty="0">
                <a:latin typeface="Cambria" panose="02040503050406030204"/>
                <a:cs typeface="Cambria" panose="02040503050406030204"/>
              </a:rPr>
              <a:t>axion </a:t>
            </a:r>
            <a:r>
              <a:rPr sz="1800" spc="30" dirty="0">
                <a:latin typeface="Cambria" panose="02040503050406030204"/>
                <a:cs typeface="Cambria" panose="02040503050406030204"/>
              </a:rPr>
              <a:t>mass, </a:t>
            </a:r>
            <a:r>
              <a:rPr sz="1800" spc="4" dirty="0">
                <a:latin typeface="Cambria" panose="02040503050406030204"/>
                <a:cs typeface="Cambria" panose="02040503050406030204"/>
              </a:rPr>
              <a:t>the </a:t>
            </a:r>
            <a:r>
              <a:rPr sz="1800" spc="34" dirty="0">
                <a:latin typeface="Cambria" panose="02040503050406030204"/>
                <a:cs typeface="Cambria" panose="02040503050406030204"/>
              </a:rPr>
              <a:t>cavity </a:t>
            </a:r>
            <a:r>
              <a:rPr sz="1800" spc="-4" dirty="0">
                <a:latin typeface="Cambria" panose="02040503050406030204"/>
                <a:cs typeface="Cambria" panose="02040503050406030204"/>
              </a:rPr>
              <a:t>acts </a:t>
            </a:r>
            <a:r>
              <a:rPr sz="1800" spc="26" dirty="0">
                <a:latin typeface="Cambria" panose="02040503050406030204"/>
                <a:cs typeface="Cambria" panose="02040503050406030204"/>
              </a:rPr>
              <a:t>li</a:t>
            </a:r>
            <a:r>
              <a:rPr lang="en-US" sz="1800" spc="26" dirty="0">
                <a:latin typeface="Cambria" panose="02040503050406030204"/>
                <a:cs typeface="Cambria" panose="02040503050406030204"/>
              </a:rPr>
              <a:t>ke</a:t>
            </a:r>
            <a:r>
              <a:rPr sz="1800" spc="26" dirty="0">
                <a:latin typeface="Cambria" panose="02040503050406030204"/>
                <a:cs typeface="Cambria" panose="02040503050406030204"/>
              </a:rPr>
              <a:t> </a:t>
            </a:r>
            <a:r>
              <a:rPr sz="1800" spc="19" dirty="0">
                <a:latin typeface="Cambria" panose="02040503050406030204"/>
                <a:cs typeface="Cambria" panose="02040503050406030204"/>
              </a:rPr>
              <a:t>a forced </a:t>
            </a:r>
            <a:r>
              <a:rPr sz="1800" spc="8" dirty="0">
                <a:latin typeface="Cambria" panose="02040503050406030204"/>
                <a:cs typeface="Cambria" panose="02040503050406030204"/>
              </a:rPr>
              <a:t>oscillator </a:t>
            </a:r>
            <a:r>
              <a:rPr sz="1800" spc="53" dirty="0">
                <a:latin typeface="Cambria" panose="02040503050406030204"/>
                <a:cs typeface="Cambria" panose="02040503050406030204"/>
              </a:rPr>
              <a:t>and </a:t>
            </a:r>
            <a:r>
              <a:rPr sz="1800" spc="30" dirty="0">
                <a:latin typeface="Cambria" panose="02040503050406030204"/>
                <a:cs typeface="Cambria" panose="02040503050406030204"/>
              </a:rPr>
              <a:t>on  </a:t>
            </a:r>
            <a:r>
              <a:rPr sz="1800" spc="4" dirty="0">
                <a:latin typeface="Cambria" panose="02040503050406030204"/>
                <a:cs typeface="Cambria" panose="02040503050406030204"/>
              </a:rPr>
              <a:t>resonance </a:t>
            </a:r>
            <a:r>
              <a:rPr sz="1800" spc="19" dirty="0">
                <a:latin typeface="Cambria" panose="02040503050406030204"/>
                <a:cs typeface="Cambria" panose="02040503050406030204"/>
              </a:rPr>
              <a:t>achieves a </a:t>
            </a:r>
            <a:r>
              <a:rPr sz="1800" spc="23" dirty="0">
                <a:latin typeface="Cambria" panose="02040503050406030204"/>
                <a:cs typeface="Cambria" panose="02040503050406030204"/>
              </a:rPr>
              <a:t>large  </a:t>
            </a:r>
            <a:r>
              <a:rPr sz="1800" spc="38" dirty="0">
                <a:latin typeface="Cambria" panose="02040503050406030204"/>
                <a:cs typeface="Cambria" panose="02040503050406030204"/>
              </a:rPr>
              <a:t>axion-induced</a:t>
            </a:r>
            <a:r>
              <a:rPr sz="1800" spc="45" dirty="0">
                <a:latin typeface="Cambria" panose="02040503050406030204"/>
                <a:cs typeface="Cambria" panose="02040503050406030204"/>
              </a:rPr>
              <a:t> </a:t>
            </a:r>
            <a:r>
              <a:rPr sz="1800" spc="19" dirty="0">
                <a:latin typeface="Cambria" panose="02040503050406030204"/>
                <a:cs typeface="Cambria" panose="02040503050406030204"/>
              </a:rPr>
              <a:t>excitation.</a:t>
            </a:r>
            <a:endParaRPr sz="1800" dirty="0">
              <a:latin typeface="Cambria" panose="02040503050406030204"/>
              <a:cs typeface="Cambria" panose="020405030504060302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01776" y="1809000"/>
            <a:ext cx="2257425" cy="33855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87350" y="278765"/>
            <a:ext cx="7886700" cy="1624965"/>
          </a:xfrm>
        </p:spPr>
        <p:txBody>
          <a:bodyPr/>
          <a:p>
            <a:r>
              <a:rPr lang="en-US" altLang="zh-CN"/>
              <a:t>The signal power: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685" y="2668270"/>
            <a:ext cx="5756910" cy="15214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190" y="4913630"/>
            <a:ext cx="6428740" cy="901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2080260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quantum properties of the Cavity 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371600" y="1727200"/>
            <a:ext cx="6400800" cy="4887595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Modern cryogenic technology can sustain ~20mK or lower temperature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The thermal photons have a very low occupation number n&lt;&lt;1 .</a:t>
            </a:r>
            <a:endParaRPr lang="en-US" altLang="zh-CN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Thus it is useful to consider the quantum picture.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75" y="3383915"/>
            <a:ext cx="3872230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3716655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Quantum picture of the Cavity 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r>
              <a:rPr lang="en-US" altLang="zh-CN" sz="3200" dirty="0">
                <a:latin typeface="Times New Roman" panose="02020603050405020304" pitchFamily="2" charset="0"/>
                <a:sym typeface="Times New Roman" panose="02020603050405020304" pitchFamily="2" charset="0"/>
              </a:rPr>
              <a:t>(Feynman diagram method could not be used here)</a:t>
            </a:r>
            <a:br>
              <a:rPr lang="en-US" altLang="zh-CN" sz="3200" dirty="0">
                <a:latin typeface="Times New Roman" panose="02020603050405020304" pitchFamily="2" charset="0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421765" y="2959100"/>
            <a:ext cx="6400800" cy="3756660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axion photon coupling is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6415" y="4283710"/>
            <a:ext cx="3011170" cy="762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2596515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Quantum picture of the Cavity 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371600" y="2169000"/>
            <a:ext cx="6400800" cy="4096863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interaction Hamiltonian is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7110" y="3248660"/>
            <a:ext cx="5812155" cy="16014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2596515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Quantum picture of the Cavity 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371600" y="2169000"/>
            <a:ext cx="6400800" cy="4096863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electric field operator in the cavity can be expanded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where      is the cavity modes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025" y="3923665"/>
            <a:ext cx="5272405" cy="8305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20" y="5138420"/>
            <a:ext cx="538480" cy="3003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2596515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Quantum picture of the Cavity 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371600" y="2169000"/>
            <a:ext cx="6400800" cy="4096863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transition probability is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60" y="3114040"/>
            <a:ext cx="4561205" cy="24911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2596515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Quantum picture of the Cavity 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371600" y="2169000"/>
            <a:ext cx="6400800" cy="4096863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transition rate is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where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420" y="2978785"/>
            <a:ext cx="5054600" cy="8693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0" y="2978785"/>
            <a:ext cx="2923540" cy="8693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905" y="4779010"/>
            <a:ext cx="2938780" cy="12763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2596515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Quantum picture of the Cavity 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371600" y="2169000"/>
            <a:ext cx="6400800" cy="4096863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transition rate is enhanced by the cavity quality factor Q even for a single transition. Also, it is larger than the classical picture by a factor pi/2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Typical photon emitting rate of the cavity is order of 10Hz.</a:t>
            </a: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9091" y="998696"/>
            <a:ext cx="8426291" cy="1773079"/>
          </a:xfrm>
        </p:spPr>
        <p:txBody>
          <a:bodyPr>
            <a:normAutofit fontScale="90000"/>
          </a:bodyPr>
          <a:p>
            <a:r>
              <a:rPr lang="en-US" altLang="zh-CN"/>
              <a:t>A cavity at quantum level can be regarded as a single photon emitter with a slow rate~ 10Hz.</a:t>
            </a:r>
            <a:br>
              <a:rPr lang="en-US" altLang="zh-CN"/>
            </a:br>
            <a:br>
              <a:rPr lang="en-US" altLang="zh-CN"/>
            </a:b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z="1050" strike="noStrike" noProof="1"/>
          </a:p>
        </p:txBody>
      </p:sp>
      <p:graphicFrame>
        <p:nvGraphicFramePr>
          <p:cNvPr id="3" name="对象 2"/>
          <p:cNvGraphicFramePr/>
          <p:nvPr/>
        </p:nvGraphicFramePr>
        <p:xfrm>
          <a:off x="2350294" y="2708751"/>
          <a:ext cx="4423886" cy="3769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4772025" imgH="3800475" progId="Paint.Picture">
                  <p:embed/>
                </p:oleObj>
              </mc:Choice>
              <mc:Fallback>
                <p:oleObj name="" r:id="rId1" imgW="4772025" imgH="3800475" progId="Paint.Picture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50294" y="2708751"/>
                        <a:ext cx="4423886" cy="3769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657225" y="144145"/>
            <a:ext cx="7772400" cy="2596515"/>
          </a:xfrm>
        </p:spPr>
        <p:txBody>
          <a:bodyPr wrap="square" anchor="ctr"/>
          <a:lstStyle/>
          <a:p>
            <a:pPr defTabSz="0" eaLnBrk="1" hangingPunct="1">
              <a:buNone/>
            </a:pPr>
            <a:r>
              <a:rPr lang="en-US" altLang="zh-CN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  <a:t>The bottleneck of the haloscope</a:t>
            </a:r>
            <a:br>
              <a:rPr lang="zh-CN" altLang="en-US" sz="3200" kern="1200" dirty="0">
                <a:latin typeface="Times New Roman" panose="02020603050405020304" pitchFamily="2" charset="0"/>
                <a:ea typeface="+mj-ea"/>
                <a:cs typeface="+mj-cs"/>
                <a:sym typeface="Times New Roman" panose="02020603050405020304" pitchFamily="2" charset="0"/>
              </a:rPr>
            </a:br>
            <a:endParaRPr lang="en-US" altLang="x-none" sz="3200" kern="1200" dirty="0">
              <a:latin typeface="Times New Roman" panose="02020603050405020304" pitchFamily="2" charset="0"/>
              <a:ea typeface="+mj-ea"/>
              <a:cs typeface="+mj-cs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371600" y="2169000"/>
            <a:ext cx="6400800" cy="4096863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linear amplifier with a moderate bandwidth adds noise temperature order of T_eff=10K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6780" y="4148455"/>
            <a:ext cx="3629660" cy="14281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The quantum interferometry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310" y="2078990"/>
            <a:ext cx="7809865" cy="382714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The quantum interferometry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177925" y="2169160"/>
            <a:ext cx="6801485" cy="4097020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beam splitter gives two output fields in channel 1 and 2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 denotes the signal and      denotes the noises.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355" y="3338830"/>
            <a:ext cx="7782560" cy="68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25" y="4508500"/>
            <a:ext cx="334010" cy="4178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840" y="4526915"/>
            <a:ext cx="40894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The quantum interferometry 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177925" y="2169160"/>
            <a:ext cx="6801485" cy="4097020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Then one measures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and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as the real and imaginary part of the field envelopes.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2035" y="3114040"/>
            <a:ext cx="815340" cy="431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210" y="3114040"/>
            <a:ext cx="1579880" cy="4311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120" y="4598670"/>
            <a:ext cx="2556510" cy="4635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The quantum interferometry 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25602" name="Rectangle 3"/>
          <p:cNvSpPr>
            <a:spLocks noGrp="1"/>
          </p:cNvSpPr>
          <p:nvPr>
            <p:ph type="subTitle"/>
          </p:nvPr>
        </p:nvSpPr>
        <p:spPr>
          <a:xfrm>
            <a:off x="1177925" y="2169160"/>
            <a:ext cx="6801485" cy="4097020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marL="0" lvl="0" indent="0" algn="ctr" eaLnBrk="1" hangingPunct="1">
              <a:buNone/>
            </a:pPr>
            <a:r>
              <a:rPr lang="en-US" altLang="x-none" dirty="0"/>
              <a:t>The two path instantaneous power function is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where N</a:t>
            </a:r>
            <a:r>
              <a:rPr lang="en-US" altLang="x-none" baseline="-25000" dirty="0"/>
              <a:t>12</a:t>
            </a:r>
            <a:r>
              <a:rPr lang="en-US" altLang="x-none" dirty="0"/>
              <a:t> is the power of correlated noise in channel 1 and 2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endParaRPr lang="en-US" altLang="x-none" dirty="0"/>
          </a:p>
          <a:p>
            <a:pPr marL="0" lvl="0" indent="0" algn="ctr" eaLnBrk="1" hangingPunct="1">
              <a:buNone/>
            </a:pPr>
            <a:r>
              <a:rPr lang="en-US" altLang="x-none" dirty="0"/>
              <a:t> </a:t>
            </a:r>
            <a:endParaRPr lang="en-US" altLang="x-none" dirty="0"/>
          </a:p>
          <a:p>
            <a:pPr marL="0" lvl="0" indent="0" algn="ctr" eaLnBrk="1" hangingPunct="1">
              <a:buNone/>
            </a:pPr>
            <a:endParaRPr lang="zh-CN" altLang="en-US" dirty="0"/>
          </a:p>
          <a:p>
            <a:pPr marL="0" lvl="0" indent="0" algn="ctr" eaLnBrk="1" hangingPunct="1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2115" y="3653790"/>
            <a:ext cx="4744085" cy="5867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Simulated signal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770" y="1943735"/>
            <a:ext cx="5666105" cy="410019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8600" y="558800"/>
            <a:ext cx="6568440" cy="37846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spcBef>
                <a:spcPts val="80"/>
              </a:spcBef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Dark matter axions induce Quantum transitions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185" y="1772285"/>
            <a:ext cx="7875270" cy="8839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00" y="4034790"/>
            <a:ext cx="3510280" cy="12096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7705" y="1045210"/>
            <a:ext cx="5095399" cy="37846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spcBef>
                <a:spcPts val="80"/>
              </a:spcBef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The axion spectrum density I</a:t>
            </a:r>
            <a:r>
              <a:rPr lang="en-US" sz="2400" baseline="-2500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is high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5335" y="3153410"/>
            <a:ext cx="8100060" cy="2322195"/>
          </a:xfrm>
          <a:prstGeom prst="rect">
            <a:avLst/>
          </a:prstGeom>
        </p:spPr>
        <p:txBody>
          <a:bodyPr vert="horz" wrap="square" lIns="0" tIns="40481" rIns="0" bIns="0" rtlCol="0">
            <a:spAutoFit/>
          </a:bodyPr>
          <a:lstStyle/>
          <a:p>
            <a:pPr marL="9525" marR="141605">
              <a:lnSpc>
                <a:spcPts val="1945"/>
              </a:lnSpc>
              <a:spcBef>
                <a:spcPts val="320"/>
              </a:spcBef>
              <a:buFont typeface="Arial" panose="020B0604020202020204"/>
              <a:tabLst>
                <a:tab pos="180975" algn="l"/>
              </a:tabLst>
            </a:pPr>
            <a:r>
              <a:rPr lang="en-US" sz="2400" spc="83" dirty="0">
                <a:latin typeface="Arial" panose="020B0604020202020204" pitchFamily="34" charset="0"/>
                <a:cs typeface="Arial" panose="020B0604020202020204" pitchFamily="34" charset="0"/>
              </a:rPr>
              <a:t>The interaction term in non-relativistic limit is:</a:t>
            </a:r>
            <a:endParaRPr lang="en-US" sz="2400" spc="8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141605" indent="-171450">
              <a:lnSpc>
                <a:spcPts val="1945"/>
              </a:lnSpc>
              <a:spcBef>
                <a:spcPts val="320"/>
              </a:spcBef>
              <a:buFont typeface="Arial" panose="020B0604020202020204"/>
              <a:buChar char="•"/>
              <a:tabLst>
                <a:tab pos="180975" algn="l"/>
              </a:tabLst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141605" indent="-171450">
              <a:lnSpc>
                <a:spcPts val="1945"/>
              </a:lnSpc>
              <a:spcBef>
                <a:spcPts val="320"/>
              </a:spcBef>
              <a:buFont typeface="Arial" panose="020B0604020202020204"/>
              <a:buChar char="•"/>
              <a:tabLst>
                <a:tab pos="180975" algn="l"/>
              </a:tabLst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141605" indent="-171450">
              <a:lnSpc>
                <a:spcPts val="1945"/>
              </a:lnSpc>
              <a:spcBef>
                <a:spcPts val="320"/>
              </a:spcBef>
              <a:buFont typeface="Arial" panose="020B0604020202020204"/>
              <a:buChar char="•"/>
              <a:tabLst>
                <a:tab pos="180975" algn="l"/>
              </a:tabLst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141605">
              <a:lnSpc>
                <a:spcPts val="1945"/>
              </a:lnSpc>
              <a:spcBef>
                <a:spcPts val="320"/>
              </a:spcBef>
              <a:buFont typeface="Arial" panose="020B0604020202020204"/>
              <a:tabLst>
                <a:tab pos="180975" algn="l"/>
              </a:tabLst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141605">
              <a:lnSpc>
                <a:spcPts val="1945"/>
              </a:lnSpc>
              <a:spcBef>
                <a:spcPts val="320"/>
              </a:spcBef>
              <a:buFont typeface="Arial" panose="020B0604020202020204"/>
              <a:tabLst>
                <a:tab pos="180975" algn="l"/>
              </a:tabLst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141605">
              <a:lnSpc>
                <a:spcPts val="1945"/>
              </a:lnSpc>
              <a:spcBef>
                <a:spcPts val="320"/>
              </a:spcBef>
              <a:buFont typeface="Arial" panose="020B0604020202020204"/>
              <a:tabLst>
                <a:tab pos="180975" algn="l"/>
              </a:tabLst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141605">
              <a:lnSpc>
                <a:spcPts val="1945"/>
              </a:lnSpc>
              <a:spcBef>
                <a:spcPts val="320"/>
              </a:spcBef>
              <a:buFont typeface="Arial" panose="020B0604020202020204"/>
              <a:tabLst>
                <a:tab pos="180975" algn="l"/>
              </a:tabLst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The transition rate is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0360" y="1433830"/>
            <a:ext cx="2657475" cy="98171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330" y="3602990"/>
            <a:ext cx="6278880" cy="10369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980" y="5906135"/>
            <a:ext cx="4638040" cy="7994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Hydrogen 1S state transitions</a:t>
            </a:r>
            <a:endParaRPr lang="zh-CN" altLang="en-US"/>
          </a:p>
        </p:txBody>
      </p:sp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36738"/>
            <a:ext cx="47244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19C56B-E551-41D9-BCA4-5521925CBB9B}" type="slidenum">
              <a:rPr lang="en-US" altLang="zh-CN" sz="1400" smtClean="0"/>
            </a:fld>
            <a:endParaRPr lang="en-US" altLang="zh-CN" sz="1400"/>
          </a:p>
        </p:txBody>
      </p:sp>
      <p:sp>
        <p:nvSpPr>
          <p:cNvPr id="4" name="文本框 3"/>
          <p:cNvSpPr txBox="1"/>
          <p:nvPr/>
        </p:nvSpPr>
        <p:spPr>
          <a:xfrm>
            <a:off x="3623310" y="6420485"/>
            <a:ext cx="197231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dirty="0">
                <a:sym typeface="+mn-ea"/>
              </a:rPr>
              <a:t>arxiv:1912.11472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9905" y="317500"/>
            <a:ext cx="8381365" cy="71056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lnSpc>
                <a:spcPts val="2735"/>
              </a:lnSpc>
              <a:spcBef>
                <a:spcPts val="80"/>
              </a:spcBef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Hydrogen atoms are ideal targets for the classical window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905" y="1098550"/>
            <a:ext cx="6817360" cy="56527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  <p:sp>
        <p:nvSpPr>
          <p:cNvPr id="3" name="object 2"/>
          <p:cNvSpPr txBox="1"/>
          <p:nvPr/>
        </p:nvSpPr>
        <p:spPr>
          <a:xfrm>
            <a:off x="510540" y="348615"/>
            <a:ext cx="8381365" cy="71056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p>
            <a:pPr marL="9525">
              <a:lnSpc>
                <a:spcPts val="2735"/>
              </a:lnSpc>
              <a:spcBef>
                <a:spcPts val="80"/>
              </a:spcBef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Hydrogen atoms are also ideal targets for the anthropic  window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3510" y="1154430"/>
            <a:ext cx="6575425" cy="53689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23620" y="428625"/>
            <a:ext cx="7096125" cy="60007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MASKTAG" val="bgMask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PP_MARK_KEY" val="e4f22a76-c39e-429f-a8fe-6f1d5f2e0be9"/>
  <p:tag name="COMMONDATA" val="eyJoZGlkIjoiNzk3M2ViNmQzOTg0YzFmYjdmOGJiMzllYzkzZDlhZDU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2546</Words>
  <Application>WPS 演示</Application>
  <PresentationFormat>On-screen Show (4:3)</PresentationFormat>
  <Paragraphs>272</Paragraphs>
  <Slides>30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4" baseType="lpstr">
      <vt:lpstr>Arial</vt:lpstr>
      <vt:lpstr>宋体</vt:lpstr>
      <vt:lpstr>Wingdings</vt:lpstr>
      <vt:lpstr>Times New Roman</vt:lpstr>
      <vt:lpstr>Comic Sans MS</vt:lpstr>
      <vt:lpstr>Cambria</vt:lpstr>
      <vt:lpstr>Arial</vt:lpstr>
      <vt:lpstr>Arial Unicode MS</vt:lpstr>
      <vt:lpstr>Times New Roman</vt:lpstr>
      <vt:lpstr>Calibri</vt:lpstr>
      <vt:lpstr>微软雅黑</vt:lpstr>
      <vt:lpstr>默认设计模板</vt:lpstr>
      <vt:lpstr>Equation.3</vt:lpstr>
      <vt:lpstr>Paint.Picture</vt:lpstr>
      <vt:lpstr>Axion Detections at Quantum Level</vt:lpstr>
      <vt:lpstr>CDM</vt:lpstr>
      <vt:lpstr>History of the Universe </vt:lpstr>
      <vt:lpstr>PowerPoint 演示文稿</vt:lpstr>
      <vt:lpstr>The Sikivie electrodynamics</vt:lpstr>
      <vt:lpstr>Resonance Cavity highlights</vt:lpstr>
      <vt:lpstr>Electric Capacitors</vt:lpstr>
      <vt:lpstr>PowerPoint 演示文稿</vt:lpstr>
      <vt:lpstr>Why resonant cavity?</vt:lpstr>
      <vt:lpstr>The signal power:</vt:lpstr>
      <vt:lpstr>The quantum properties of the Cavity  </vt:lpstr>
      <vt:lpstr>The Quantum picture of the Cavity  (Feynman diagram method could not be used here) </vt:lpstr>
      <vt:lpstr>The Quantum picture of the Cavity  </vt:lpstr>
      <vt:lpstr>The Quantum picture of the Cavity  </vt:lpstr>
      <vt:lpstr>The Quantum picture of the Cavity  </vt:lpstr>
      <vt:lpstr>The Quantum picture of the Cavity  </vt:lpstr>
      <vt:lpstr>The Quantum picture of the Cavity  </vt:lpstr>
      <vt:lpstr>A cavity at quantum level can be regarded as a single photon emitter with a slow rate~ 10Hz.   </vt:lpstr>
      <vt:lpstr>The bottleneck of the haloscope </vt:lpstr>
      <vt:lpstr>The quantum interferometry</vt:lpstr>
      <vt:lpstr>The quantum interferometry</vt:lpstr>
      <vt:lpstr>The quantum interferometry </vt:lpstr>
      <vt:lpstr>The quantum interferometry </vt:lpstr>
      <vt:lpstr>Simulated signal</vt:lpstr>
      <vt:lpstr>Dark matter axions induce Quantum transitions</vt:lpstr>
      <vt:lpstr>The axion spectrum density Ia is high</vt:lpstr>
      <vt:lpstr>Hydrogen 1S state transitions</vt:lpstr>
      <vt:lpstr>PowerPoint 演示文稿</vt:lpstr>
      <vt:lpstr>PowerPoint 演示文稿</vt:lpstr>
      <vt:lpstr>PowerPoint 演示文稿</vt:lpstr>
    </vt:vector>
  </TitlesOfParts>
  <Company>abc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Axions Bose-Einstein Condensation</dc:title>
  <dc:creator>qiaoli</dc:creator>
  <cp:lastModifiedBy>杨峤立</cp:lastModifiedBy>
  <cp:revision>359</cp:revision>
  <cp:lastPrinted>2411-12-30T00:00:00Z</cp:lastPrinted>
  <dcterms:created xsi:type="dcterms:W3CDTF">2009-11-25T04:37:00Z</dcterms:created>
  <dcterms:modified xsi:type="dcterms:W3CDTF">2024-06-22T07:53:05Z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3F8F17DB3CD243A89FAD2C6E6523090A_13</vt:lpwstr>
  </property>
</Properties>
</file>