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0"/>
  </p:notesMasterIdLst>
  <p:sldIdLst>
    <p:sldId id="624" r:id="rId2"/>
    <p:sldId id="669" r:id="rId3"/>
    <p:sldId id="671" r:id="rId4"/>
    <p:sldId id="672" r:id="rId5"/>
    <p:sldId id="661" r:id="rId6"/>
    <p:sldId id="662" r:id="rId7"/>
    <p:sldId id="663" r:id="rId8"/>
    <p:sldId id="673" r:id="rId9"/>
    <p:sldId id="664" r:id="rId10"/>
    <p:sldId id="674" r:id="rId11"/>
    <p:sldId id="665" r:id="rId12"/>
    <p:sldId id="676" r:id="rId13"/>
    <p:sldId id="677" r:id="rId14"/>
    <p:sldId id="679" r:id="rId15"/>
    <p:sldId id="711" r:id="rId16"/>
    <p:sldId id="712" r:id="rId17"/>
    <p:sldId id="753" r:id="rId18"/>
    <p:sldId id="754" r:id="rId19"/>
    <p:sldId id="755" r:id="rId20"/>
    <p:sldId id="756" r:id="rId21"/>
    <p:sldId id="757" r:id="rId22"/>
    <p:sldId id="786" r:id="rId23"/>
    <p:sldId id="758" r:id="rId24"/>
    <p:sldId id="759" r:id="rId25"/>
    <p:sldId id="761" r:id="rId26"/>
    <p:sldId id="762" r:id="rId27"/>
    <p:sldId id="763" r:id="rId28"/>
    <p:sldId id="764" r:id="rId29"/>
    <p:sldId id="765" r:id="rId30"/>
    <p:sldId id="766" r:id="rId31"/>
    <p:sldId id="767" r:id="rId32"/>
    <p:sldId id="768" r:id="rId33"/>
    <p:sldId id="769" r:id="rId34"/>
    <p:sldId id="770" r:id="rId35"/>
    <p:sldId id="771" r:id="rId36"/>
    <p:sldId id="772" r:id="rId37"/>
    <p:sldId id="773" r:id="rId38"/>
    <p:sldId id="774" r:id="rId39"/>
    <p:sldId id="775" r:id="rId40"/>
    <p:sldId id="776" r:id="rId41"/>
    <p:sldId id="777" r:id="rId42"/>
    <p:sldId id="794" r:id="rId43"/>
    <p:sldId id="795" r:id="rId44"/>
    <p:sldId id="796" r:id="rId45"/>
    <p:sldId id="797" r:id="rId46"/>
    <p:sldId id="798" r:id="rId47"/>
    <p:sldId id="799" r:id="rId48"/>
    <p:sldId id="800" r:id="rId49"/>
    <p:sldId id="801" r:id="rId50"/>
    <p:sldId id="802" r:id="rId51"/>
    <p:sldId id="804" r:id="rId52"/>
    <p:sldId id="805" r:id="rId53"/>
    <p:sldId id="806" r:id="rId54"/>
    <p:sldId id="808" r:id="rId55"/>
    <p:sldId id="809" r:id="rId56"/>
    <p:sldId id="810" r:id="rId57"/>
    <p:sldId id="811" r:id="rId58"/>
    <p:sldId id="812" r:id="rId59"/>
    <p:sldId id="813" r:id="rId60"/>
    <p:sldId id="785" r:id="rId61"/>
    <p:sldId id="803" r:id="rId62"/>
    <p:sldId id="787" r:id="rId63"/>
    <p:sldId id="788" r:id="rId64"/>
    <p:sldId id="789" r:id="rId65"/>
    <p:sldId id="790" r:id="rId66"/>
    <p:sldId id="791" r:id="rId67"/>
    <p:sldId id="792" r:id="rId68"/>
    <p:sldId id="793" r:id="rId69"/>
  </p:sldIdLst>
  <p:sldSz cx="9144000" cy="6858000" type="screen4x3"/>
  <p:notesSz cx="6794500" cy="992346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66FFFF"/>
    <a:srgbClr val="66FF33"/>
    <a:srgbClr val="816DF7"/>
    <a:srgbClr val="3399FF"/>
    <a:srgbClr val="A6F2F4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32" y="-67"/>
      </p:cViewPr>
      <p:guideLst>
        <p:guide orient="horz" pos="2162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871538" y="746125"/>
            <a:ext cx="5053012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3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79450" y="4711700"/>
            <a:ext cx="54356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498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24988"/>
            <a:ext cx="29432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3AEAFD81-0F41-4508-B770-7C69A700503E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TP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5929313"/>
            <a:ext cx="79216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 userDrawn="1"/>
        </p:nvSpPr>
        <p:spPr bwMode="auto">
          <a:xfrm flipV="1">
            <a:off x="893763" y="6515100"/>
            <a:ext cx="8250237" cy="825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>
              <a:latin typeface="Verdana" pitchFamily="34" charset="0"/>
              <a:ea typeface="宋体" pitchFamily="2" charset="-122"/>
            </a:endParaRP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 rot="10800000">
            <a:off x="0" y="908050"/>
            <a:ext cx="9144000" cy="71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99FF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>
              <a:latin typeface="Verdana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宋体" pitchFamily="2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511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30083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655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9227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wmf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w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7" Type="http://schemas.openxmlformats.org/officeDocument/2006/relationships/image" Target="../media/image86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emf"/><Relationship Id="rId4" Type="http://schemas.openxmlformats.org/officeDocument/2006/relationships/image" Target="../media/image10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emf"/><Relationship Id="rId4" Type="http://schemas.openxmlformats.org/officeDocument/2006/relationships/image" Target="../media/image141.em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emf"/><Relationship Id="rId4" Type="http://schemas.openxmlformats.org/officeDocument/2006/relationships/image" Target="../media/image146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image" Target="../media/image148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image" Target="../media/image15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emf"/><Relationship Id="rId4" Type="http://schemas.openxmlformats.org/officeDocument/2006/relationships/image" Target="../media/image15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/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539750" y="1341438"/>
            <a:ext cx="837882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0000FF"/>
                </a:solidFill>
              </a:rPr>
              <a:t>                 Entanglement Entropy in </a:t>
            </a:r>
          </a:p>
          <a:p>
            <a:endParaRPr lang="zh-CN" altLang="en-US" sz="3200">
              <a:solidFill>
                <a:srgbClr val="0000FF"/>
              </a:solidFill>
            </a:endParaRPr>
          </a:p>
          <a:p>
            <a:r>
              <a:rPr lang="zh-CN" altLang="en-US" sz="3200">
                <a:solidFill>
                  <a:srgbClr val="0000FF"/>
                </a:solidFill>
              </a:rPr>
              <a:t>Holographic </a:t>
            </a:r>
            <a:r>
              <a:rPr lang="en-US" altLang="zh-CN" sz="3200">
                <a:solidFill>
                  <a:srgbClr val="0000FF"/>
                </a:solidFill>
              </a:rPr>
              <a:t>Superconductor</a:t>
            </a:r>
            <a:r>
              <a:rPr lang="zh-CN" altLang="en-US" sz="3200">
                <a:solidFill>
                  <a:srgbClr val="0000FF"/>
                </a:solidFill>
              </a:rPr>
              <a:t> Phase Transitions </a:t>
            </a:r>
            <a:r>
              <a:rPr lang="en-US" altLang="zh-CN" sz="3200">
                <a:solidFill>
                  <a:srgbClr val="0000FF"/>
                </a:solidFill>
              </a:rPr>
              <a:t>    </a:t>
            </a:r>
          </a:p>
        </p:txBody>
      </p:sp>
      <p:sp>
        <p:nvSpPr>
          <p:cNvPr id="14338" name="Text Box 10"/>
          <p:cNvSpPr txBox="1">
            <a:spLocks noChangeArrowheads="1"/>
          </p:cNvSpPr>
          <p:nvPr/>
        </p:nvSpPr>
        <p:spPr bwMode="auto">
          <a:xfrm>
            <a:off x="2214563" y="3357563"/>
            <a:ext cx="4611687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</a:rPr>
              <a:t>            </a:t>
            </a:r>
            <a:r>
              <a:rPr lang="en-US" altLang="zh-CN" dirty="0" err="1">
                <a:solidFill>
                  <a:srgbClr val="0000FF"/>
                </a:solidFill>
              </a:rPr>
              <a:t>Rong</a:t>
            </a:r>
            <a:r>
              <a:rPr lang="en-US" altLang="zh-CN" dirty="0">
                <a:solidFill>
                  <a:srgbClr val="0000FF"/>
                </a:solidFill>
              </a:rPr>
              <a:t>-Gen </a:t>
            </a:r>
            <a:r>
              <a:rPr lang="en-US" altLang="zh-CN" dirty="0" err="1">
                <a:solidFill>
                  <a:srgbClr val="0000FF"/>
                </a:solidFill>
              </a:rPr>
              <a:t>Cai</a:t>
            </a:r>
            <a:endParaRPr lang="en-US" altLang="zh-CN" dirty="0">
              <a:solidFill>
                <a:srgbClr val="0000FF"/>
              </a:solidFill>
            </a:endParaRPr>
          </a:p>
          <a:p>
            <a:r>
              <a:rPr lang="en-US" altLang="zh-CN" dirty="0">
                <a:solidFill>
                  <a:srgbClr val="0000FF"/>
                </a:solidFill>
              </a:rPr>
              <a:t>Institute of Theoretical Physics</a:t>
            </a:r>
          </a:p>
          <a:p>
            <a:r>
              <a:rPr lang="en-US" altLang="zh-CN" dirty="0">
                <a:solidFill>
                  <a:srgbClr val="0000FF"/>
                </a:solidFill>
              </a:rPr>
              <a:t>Chinese Academy of Sciences</a:t>
            </a:r>
            <a:endParaRPr lang="en-US" altLang="zh-CN" dirty="0">
              <a:solidFill>
                <a:srgbClr val="0000FF"/>
              </a:solidFill>
              <a:latin typeface="隶书" pitchFamily="49" charset="-122"/>
              <a:ea typeface="隶书" pitchFamily="49" charset="-122"/>
            </a:endParaRPr>
          </a:p>
          <a:p>
            <a:r>
              <a:rPr lang="en-US" altLang="zh-CN" dirty="0">
                <a:solidFill>
                  <a:srgbClr val="0000FF"/>
                </a:solidFill>
              </a:rPr>
              <a:t>           </a:t>
            </a:r>
            <a:r>
              <a:rPr lang="en-US" altLang="zh-CN" dirty="0" smtClean="0">
                <a:solidFill>
                  <a:srgbClr val="0000FF"/>
                </a:solidFill>
              </a:rPr>
              <a:t>(</a:t>
            </a:r>
            <a:r>
              <a:rPr lang="en-US" altLang="zh-CN" dirty="0" smtClean="0">
                <a:solidFill>
                  <a:srgbClr val="0000FF"/>
                </a:solidFill>
              </a:rPr>
              <a:t>April 17</a:t>
            </a:r>
            <a:r>
              <a:rPr lang="en-US" altLang="zh-CN" dirty="0" smtClean="0">
                <a:solidFill>
                  <a:srgbClr val="0000FF"/>
                </a:solidFill>
              </a:rPr>
              <a:t>, 201</a:t>
            </a:r>
            <a:r>
              <a:rPr lang="en-US" altLang="zh-CN" dirty="0">
                <a:solidFill>
                  <a:srgbClr val="0000FF"/>
                </a:solidFill>
              </a:rPr>
              <a:t>3</a:t>
            </a:r>
            <a:r>
              <a:rPr lang="en-US" altLang="zh-CN" dirty="0" smtClean="0">
                <a:solidFill>
                  <a:srgbClr val="0000FF"/>
                </a:solidFill>
              </a:rPr>
              <a:t>)</a:t>
            </a:r>
            <a:endParaRPr lang="en-US" altLang="zh-CN" dirty="0">
              <a:solidFill>
                <a:srgbClr val="0000FF"/>
              </a:solidFill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769938" y="5286375"/>
            <a:ext cx="7500937" cy="954088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JHEP 1207 (2012) 088</a:t>
            </a:r>
            <a:r>
              <a:rPr lang="en-US" altLang="zh-CN"/>
              <a:t> ; </a:t>
            </a:r>
            <a:r>
              <a:rPr lang="en-US" altLang="zh-CN" b="1"/>
              <a:t>JHEP</a:t>
            </a:r>
            <a:r>
              <a:rPr lang="en-US" altLang="zh-CN"/>
              <a:t> </a:t>
            </a:r>
            <a:r>
              <a:rPr lang="en-US" altLang="zh-CN" b="1"/>
              <a:t>1207 (2012) 027</a:t>
            </a:r>
          </a:p>
          <a:p>
            <a:r>
              <a:rPr lang="en-US" altLang="zh-CN" b="1"/>
              <a:t>JHEP 1210 (2012) 107</a:t>
            </a:r>
            <a:r>
              <a:rPr lang="en-US" altLang="zh-CN"/>
              <a:t> ; </a:t>
            </a:r>
            <a:r>
              <a:rPr lang="en-US" altLang="zh-CN" b="1"/>
              <a:t>arXiv: 1303.4828</a:t>
            </a:r>
            <a:endParaRPr lang="zh-CN" alt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231775" y="1166813"/>
            <a:ext cx="1935163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chemeClr val="accent2"/>
                </a:solidFill>
              </a:rPr>
              <a:t>Contents:</a:t>
            </a:r>
          </a:p>
        </p:txBody>
      </p: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539750" y="1989138"/>
            <a:ext cx="83407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33400" indent="-533400">
              <a:buFontTx/>
              <a:buAutoNum type="arabicPeriod"/>
            </a:pPr>
            <a:r>
              <a:rPr lang="en-US" altLang="zh-CN" sz="3600">
                <a:solidFill>
                  <a:srgbClr val="0000FF"/>
                </a:solidFill>
              </a:rPr>
              <a:t>Introduction </a:t>
            </a:r>
          </a:p>
          <a:p>
            <a:pPr marL="533400" indent="-533400">
              <a:buFontTx/>
              <a:buAutoNum type="arabicPeriod" startAt="2"/>
            </a:pPr>
            <a:r>
              <a:rPr lang="en-US" altLang="zh-CN" sz="3600">
                <a:solidFill>
                  <a:srgbClr val="0000FF"/>
                </a:solidFill>
              </a:rPr>
              <a:t>Holographic superconductors</a:t>
            </a:r>
          </a:p>
          <a:p>
            <a:pPr marL="533400" indent="-533400"/>
            <a:r>
              <a:rPr lang="zh-CN" altLang="en-US" sz="3600"/>
              <a:t>      (metal/sc, insulator/sc)</a:t>
            </a:r>
            <a:endParaRPr lang="en-US" altLang="zh-CN" sz="3600"/>
          </a:p>
          <a:p>
            <a:pPr marL="533400" indent="-533400"/>
            <a:r>
              <a:rPr lang="zh-CN" altLang="en-US" sz="3600">
                <a:solidFill>
                  <a:srgbClr val="0000FF"/>
                </a:solidFill>
              </a:rPr>
              <a:t>3.   Holo</a:t>
            </a:r>
            <a:r>
              <a:rPr lang="en-US" altLang="zh-CN" sz="3600">
                <a:solidFill>
                  <a:srgbClr val="0000FF"/>
                </a:solidFill>
              </a:rPr>
              <a:t>gr</a:t>
            </a:r>
            <a:r>
              <a:rPr lang="zh-CN" altLang="en-US" sz="3600">
                <a:solidFill>
                  <a:srgbClr val="0000FF"/>
                </a:solidFill>
              </a:rPr>
              <a:t>aphic Entanglement Entropy</a:t>
            </a:r>
          </a:p>
          <a:p>
            <a:pPr marL="533400" indent="-533400"/>
            <a:r>
              <a:rPr lang="zh-CN" altLang="en-US" sz="3600"/>
              <a:t>      (p-wave metal/sc, s</a:t>
            </a:r>
            <a:r>
              <a:rPr lang="en-US" altLang="zh-CN" sz="3600"/>
              <a:t>/p</a:t>
            </a:r>
            <a:r>
              <a:rPr lang="zh-CN" altLang="en-US" sz="3600"/>
              <a:t>-wave insulator/sc)</a:t>
            </a:r>
            <a:endParaRPr lang="en-US" altLang="zh-CN" sz="3600"/>
          </a:p>
          <a:p>
            <a:pPr marL="533400" indent="-533400"/>
            <a:r>
              <a:rPr lang="en-US" altLang="zh-CN" sz="3600">
                <a:solidFill>
                  <a:srgbClr val="0000FF"/>
                </a:solidFill>
              </a:rPr>
              <a:t>4</a:t>
            </a:r>
            <a:r>
              <a:rPr lang="zh-CN" altLang="en-US" sz="3600">
                <a:solidFill>
                  <a:srgbClr val="0000FF"/>
                </a:solidFill>
              </a:rPr>
              <a:t>.</a:t>
            </a:r>
            <a:r>
              <a:rPr lang="en-US" altLang="zh-CN" sz="3600">
                <a:solidFill>
                  <a:srgbClr val="0000FF"/>
                </a:solidFill>
              </a:rPr>
              <a:t>   Conclusions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4149725"/>
            <a:ext cx="4665662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392488"/>
            <a:ext cx="5472112" cy="1620837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79388" y="1052513"/>
            <a:ext cx="4105275" cy="1946275"/>
          </a:xfrm>
          <a:prstGeom prst="rect">
            <a:avLst/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/>
              <a:t>      </a:t>
            </a:r>
            <a:r>
              <a:rPr lang="en-US" altLang="zh-CN" sz="2400" b="1"/>
              <a:t>quantum field theory </a:t>
            </a:r>
          </a:p>
          <a:p>
            <a:pPr eaLnBrk="0" hangingPunct="0"/>
            <a:r>
              <a:rPr lang="en-US" altLang="zh-CN" sz="2400" b="1"/>
              <a:t>    d-spacetime dimensions</a:t>
            </a:r>
          </a:p>
          <a:p>
            <a:pPr eaLnBrk="0" hangingPunct="0"/>
            <a:r>
              <a:rPr lang="en-US" altLang="zh-CN" sz="2400" b="1"/>
              <a:t> </a:t>
            </a:r>
            <a:r>
              <a:rPr lang="en-US" altLang="zh-CN" sz="1400" b="1"/>
              <a:t>           </a:t>
            </a:r>
          </a:p>
          <a:p>
            <a:pPr eaLnBrk="0" hangingPunct="0"/>
            <a:r>
              <a:rPr lang="en-US" altLang="zh-CN" sz="2400" b="1"/>
              <a:t>          operator </a:t>
            </a:r>
            <a:r>
              <a:rPr lang="el-GR" altLang="en-US" sz="2400" b="1" i="1">
                <a:latin typeface="宋体" charset="-122"/>
              </a:rPr>
              <a:t>Ο</a:t>
            </a:r>
            <a:endParaRPr lang="en-US" altLang="zh-CN" sz="2400" b="1" i="1">
              <a:latin typeface="宋体" charset="-122"/>
            </a:endParaRPr>
          </a:p>
          <a:p>
            <a:pPr eaLnBrk="0" hangingPunct="0"/>
            <a:r>
              <a:rPr lang="en-US" altLang="zh-CN" sz="2400" b="1">
                <a:latin typeface="宋体" charset="-122"/>
              </a:rPr>
              <a:t> (quantum field theory)</a:t>
            </a:r>
            <a:endParaRPr lang="el-GR" altLang="en-US" sz="2400" b="1">
              <a:latin typeface="宋体" charset="-122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4643438" y="1052513"/>
            <a:ext cx="4149725" cy="1946275"/>
          </a:xfrm>
          <a:prstGeom prst="rect">
            <a:avLst/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/>
              <a:t> </a:t>
            </a:r>
            <a:r>
              <a:rPr lang="en-US" altLang="zh-CN" sz="2400" b="1"/>
              <a:t>quantum gravitational theory</a:t>
            </a:r>
          </a:p>
          <a:p>
            <a:pPr eaLnBrk="0" hangingPunct="0"/>
            <a:r>
              <a:rPr lang="en-US" altLang="zh-CN" sz="2400" b="1"/>
              <a:t>     (d+1)-spacetime dimenions</a:t>
            </a:r>
          </a:p>
          <a:p>
            <a:pPr eaLnBrk="0" hangingPunct="0"/>
            <a:r>
              <a:rPr lang="en-US" altLang="zh-CN" sz="2400" b="1"/>
              <a:t>         </a:t>
            </a:r>
          </a:p>
          <a:p>
            <a:pPr eaLnBrk="0" hangingPunct="0"/>
            <a:r>
              <a:rPr lang="en-US" altLang="zh-CN" sz="2400" b="1"/>
              <a:t>           dynamical field </a:t>
            </a:r>
            <a:r>
              <a:rPr lang="el-GR" altLang="en-US" sz="2400" b="1" i="1">
                <a:latin typeface="宋体" charset="-122"/>
              </a:rPr>
              <a:t>φ</a:t>
            </a:r>
            <a:endParaRPr lang="en-US" altLang="zh-CN" sz="2400" b="1" i="1">
              <a:latin typeface="宋体" charset="-122"/>
            </a:endParaRPr>
          </a:p>
          <a:p>
            <a:pPr eaLnBrk="0" hangingPunct="0"/>
            <a:r>
              <a:rPr lang="en-US" altLang="zh-CN" sz="2400" b="1" i="1">
                <a:latin typeface="宋体" charset="-122"/>
              </a:rPr>
              <a:t>          </a:t>
            </a:r>
            <a:r>
              <a:rPr lang="en-US" altLang="zh-CN" sz="2400" b="1">
                <a:latin typeface="宋体" charset="-122"/>
              </a:rPr>
              <a:t>(bulk)</a:t>
            </a:r>
            <a:endParaRPr lang="el-GR" altLang="en-US" sz="2400" b="1">
              <a:latin typeface="宋体" charset="-122"/>
            </a:endParaRPr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250825" y="2133600"/>
            <a:ext cx="3887788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4787900" y="2060575"/>
            <a:ext cx="3887788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865813"/>
            <a:ext cx="4106863" cy="658812"/>
          </a:xfrm>
          <a:prstGeom prst="rect">
            <a:avLst/>
          </a:prstGeom>
          <a:solidFill>
            <a:srgbClr val="00FF00"/>
          </a:solidFill>
          <a:ln w="38100">
            <a:solidFill>
              <a:srgbClr val="00FF00"/>
            </a:solidFill>
            <a:miter lim="800000"/>
            <a:headEnd/>
            <a:tailEnd/>
          </a:ln>
        </p:spPr>
      </p:pic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87313" y="301625"/>
            <a:ext cx="8413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0000FF"/>
                </a:solidFill>
              </a:rPr>
              <a:t>1.    Introduction:   </a:t>
            </a:r>
            <a:r>
              <a:rPr lang="en-US" altLang="zh-CN">
                <a:solidFill>
                  <a:srgbClr val="0000FF"/>
                </a:solidFill>
              </a:rPr>
              <a:t>AdS/CFT Correspondence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644900"/>
            <a:ext cx="3941762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539750" y="2924175"/>
            <a:ext cx="5229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/>
              <a:t>1950, Landau-Ginzburg theory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611188" y="4652963"/>
            <a:ext cx="76247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/>
              <a:t>1957, BCS theory: interactions with phonons 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31373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/>
              <a:t> </a:t>
            </a:r>
            <a:r>
              <a:rPr lang="en-US" altLang="zh-CN" sz="3200"/>
              <a:t>Superconductor</a:t>
            </a:r>
            <a:r>
              <a:rPr lang="zh-CN" altLang="en-US" sz="3200"/>
              <a:t>：</a:t>
            </a:r>
          </a:p>
          <a:p>
            <a:r>
              <a:rPr lang="zh-CN" altLang="en-US" sz="3200"/>
              <a:t>                  </a:t>
            </a:r>
            <a:r>
              <a:rPr lang="en-US" altLang="zh-CN" sz="3200"/>
              <a:t>Vanishing resistivity (H. Onnes, 1911)</a:t>
            </a:r>
          </a:p>
          <a:p>
            <a:r>
              <a:rPr lang="en-US" altLang="zh-CN" sz="3200"/>
              <a:t>                   Meissner effect (1933)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1258888" y="5445125"/>
            <a:ext cx="5581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/>
              <a:t>1980’s: cuprate superconductor</a:t>
            </a:r>
          </a:p>
          <a:p>
            <a:r>
              <a:rPr lang="en-US" altLang="zh-CN" sz="3200"/>
              <a:t>2000’s: Fe-based superconductor</a:t>
            </a:r>
            <a:endParaRPr lang="zh-CN" altLang="en-US" sz="320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8" y="2786063"/>
            <a:ext cx="5189537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158750" y="317500"/>
            <a:ext cx="1873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FF00"/>
                </a:solidFill>
                <a:ea typeface="仿宋_GB2312" pitchFamily="49" charset="-122"/>
              </a:rPr>
              <a:t> </a:t>
            </a:r>
            <a:r>
              <a:rPr lang="en-US" altLang="zh-CN">
                <a:solidFill>
                  <a:srgbClr val="0000FF"/>
                </a:solidFill>
                <a:ea typeface="仿宋_GB2312" pitchFamily="49" charset="-122"/>
              </a:rPr>
              <a:t>AdS/CMT: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179388" y="215900"/>
            <a:ext cx="8786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/>
              <a:t>How to build a holographic superconductor model</a:t>
            </a:r>
            <a:r>
              <a:rPr lang="zh-CN" altLang="en-US" sz="3200"/>
              <a:t>？</a:t>
            </a: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539750" y="1412875"/>
            <a:ext cx="8064500" cy="500380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zh-CN" altLang="en-US" sz="3200"/>
              <a:t>        </a:t>
            </a:r>
            <a:r>
              <a:rPr lang="en-US" altLang="zh-CN" sz="3200"/>
              <a:t>CFT         </a:t>
            </a:r>
            <a:r>
              <a:rPr lang="en-US" altLang="zh-CN" sz="3200">
                <a:solidFill>
                  <a:srgbClr val="0000FF"/>
                </a:solidFill>
              </a:rPr>
              <a:t>AdS/CFT</a:t>
            </a:r>
            <a:r>
              <a:rPr lang="en-US" altLang="zh-CN" sz="3200">
                <a:solidFill>
                  <a:schemeClr val="folHlink"/>
                </a:solidFill>
              </a:rPr>
              <a:t> </a:t>
            </a:r>
            <a:r>
              <a:rPr lang="en-US" altLang="zh-CN" sz="3200"/>
              <a:t>      Gravity</a:t>
            </a:r>
            <a:r>
              <a:rPr lang="zh-CN" altLang="en-US" sz="3200"/>
              <a:t>  </a:t>
            </a:r>
          </a:p>
          <a:p>
            <a:pPr>
              <a:buFont typeface="Wingdings" pitchFamily="2" charset="2"/>
              <a:buNone/>
            </a:pPr>
            <a:endParaRPr lang="zh-CN" altLang="en-US" sz="3200"/>
          </a:p>
          <a:p>
            <a:pPr>
              <a:buFont typeface="Wingdings" pitchFamily="2" charset="2"/>
              <a:buNone/>
            </a:pPr>
            <a:r>
              <a:rPr lang="en-US" altLang="zh-CN" sz="3200"/>
              <a:t>global symmetry                abelian gauge field</a:t>
            </a:r>
            <a:endParaRPr lang="zh-CN" altLang="en-US" sz="3200"/>
          </a:p>
          <a:p>
            <a:pPr>
              <a:buFont typeface="Wingdings" pitchFamily="2" charset="2"/>
              <a:buNone/>
            </a:pPr>
            <a:endParaRPr lang="zh-CN" altLang="en-US" sz="3200"/>
          </a:p>
          <a:p>
            <a:pPr>
              <a:buFont typeface="Wingdings" pitchFamily="2" charset="2"/>
              <a:buNone/>
            </a:pPr>
            <a:r>
              <a:rPr lang="en-US" altLang="zh-CN" sz="3200"/>
              <a:t>scalar operator                    scalar field</a:t>
            </a:r>
            <a:endParaRPr lang="zh-CN" altLang="en-US" sz="3200"/>
          </a:p>
          <a:p>
            <a:pPr>
              <a:buFont typeface="Wingdings" pitchFamily="2" charset="2"/>
              <a:buNone/>
            </a:pPr>
            <a:endParaRPr lang="zh-CN" altLang="en-US" sz="3200"/>
          </a:p>
          <a:p>
            <a:pPr>
              <a:buFont typeface="Wingdings" pitchFamily="2" charset="2"/>
              <a:buNone/>
            </a:pPr>
            <a:r>
              <a:rPr lang="en-US" altLang="zh-CN" sz="3200"/>
              <a:t>temperature                         black hole</a:t>
            </a:r>
            <a:endParaRPr lang="zh-CN" altLang="en-US" sz="3200"/>
          </a:p>
          <a:p>
            <a:pPr>
              <a:buFont typeface="Wingdings" pitchFamily="2" charset="2"/>
              <a:buNone/>
            </a:pPr>
            <a:endParaRPr lang="zh-CN" altLang="en-US" sz="3200"/>
          </a:p>
          <a:p>
            <a:pPr>
              <a:buFont typeface="Wingdings" pitchFamily="2" charset="2"/>
              <a:buNone/>
            </a:pPr>
            <a:r>
              <a:rPr lang="en-US" altLang="zh-CN" sz="3200"/>
              <a:t>phase transition                   high T/no hair</a:t>
            </a:r>
            <a:r>
              <a:rPr lang="zh-CN" altLang="en-US" sz="3200"/>
              <a:t>；</a:t>
            </a:r>
          </a:p>
          <a:p>
            <a:pPr>
              <a:buFont typeface="Wingdings" pitchFamily="2" charset="2"/>
              <a:buNone/>
            </a:pPr>
            <a:r>
              <a:rPr lang="zh-CN" altLang="en-US" sz="3200"/>
              <a:t>                                            </a:t>
            </a:r>
            <a:r>
              <a:rPr lang="en-US" altLang="zh-CN" sz="3200"/>
              <a:t>low T/ hairy BH </a:t>
            </a:r>
            <a:endParaRPr lang="zh-CN" altLang="en-US" sz="3200"/>
          </a:p>
        </p:txBody>
      </p:sp>
      <p:sp>
        <p:nvSpPr>
          <p:cNvPr id="18435" name="Line 4"/>
          <p:cNvSpPr>
            <a:spLocks noChangeShapeType="1"/>
          </p:cNvSpPr>
          <p:nvPr/>
        </p:nvSpPr>
        <p:spPr bwMode="auto">
          <a:xfrm>
            <a:off x="2916238" y="2133600"/>
            <a:ext cx="208915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090613"/>
            <a:ext cx="87471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107950" y="260350"/>
            <a:ext cx="2700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No-hair theorem?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5076825" y="5805488"/>
            <a:ext cx="3365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 S. Gubser, 0801.2977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179388" y="1125538"/>
            <a:ext cx="7894637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71475" indent="-371475" eaLnBrk="0" fontAlgn="ctr" hangingPunct="0"/>
            <a:r>
              <a:rPr lang="zh-CN" altLang="en-US" sz="2400">
                <a:ea typeface="仿宋_GB2312" pitchFamily="49" charset="-122"/>
              </a:rPr>
              <a:t>   </a:t>
            </a:r>
            <a:r>
              <a:rPr lang="en-US" altLang="zh-CN">
                <a:solidFill>
                  <a:srgbClr val="FF3300"/>
                </a:solidFill>
                <a:ea typeface="仿宋_GB2312" pitchFamily="49" charset="-122"/>
              </a:rPr>
              <a:t>Building a holographic superconductor</a:t>
            </a:r>
          </a:p>
          <a:p>
            <a:pPr marL="371475" indent="-371475" eaLnBrk="0" fontAlgn="ctr" hangingPunct="0"/>
            <a:r>
              <a:rPr lang="en-US" altLang="zh-CN" sz="2400">
                <a:ea typeface="仿宋_GB2312" pitchFamily="49" charset="-122"/>
              </a:rPr>
              <a:t>    S. Hartnoll, C.P. Herzog and G. Horowitz, arXiv: 0803.3295</a:t>
            </a:r>
          </a:p>
          <a:p>
            <a:pPr marL="371475" indent="-371475" eaLnBrk="0" fontAlgn="ctr" hangingPunct="0"/>
            <a:r>
              <a:rPr lang="en-US" altLang="zh-CN" sz="2400">
                <a:ea typeface="仿宋_GB2312" pitchFamily="49" charset="-122"/>
              </a:rPr>
              <a:t>    PRL 101, 031601 (2008)</a:t>
            </a:r>
          </a:p>
        </p:txBody>
      </p:sp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786063"/>
            <a:ext cx="6180137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900113" y="4149725"/>
            <a:ext cx="5602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High Temperature (black hole without hair):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724400"/>
            <a:ext cx="40735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87313" y="301625"/>
            <a:ext cx="47339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FF"/>
                </a:solidFill>
              </a:rPr>
              <a:t>2. Holographic superconductors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1232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Consider the case of   m^2L^2=-2</a:t>
            </a:r>
            <a:r>
              <a:rPr lang="zh-CN" altLang="en-US" sz="2400">
                <a:ea typeface="仿宋_GB2312" pitchFamily="49" charset="-122"/>
              </a:rPr>
              <a:t>，</a:t>
            </a:r>
            <a:r>
              <a:rPr lang="en-US" altLang="zh-CN" sz="2400">
                <a:ea typeface="仿宋_GB2312" pitchFamily="49" charset="-122"/>
              </a:rPr>
              <a:t>like a conformal scalar field.</a:t>
            </a:r>
          </a:p>
          <a:p>
            <a:pPr eaLnBrk="0" fontAlgn="ctr" hangingPunct="0"/>
            <a:endParaRPr lang="zh-CN" altLang="en-US" sz="2400">
              <a:ea typeface="仿宋_GB2312" pitchFamily="49" charset="-122"/>
            </a:endParaRPr>
          </a:p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In the probe limit and A</a:t>
            </a:r>
            <a:r>
              <a:rPr lang="en-US" altLang="zh-CN" sz="2000">
                <a:ea typeface="仿宋_GB2312" pitchFamily="49" charset="-122"/>
              </a:rPr>
              <a:t>_t</a:t>
            </a:r>
            <a:r>
              <a:rPr lang="en-US" altLang="zh-CN" sz="2400">
                <a:ea typeface="仿宋_GB2312" pitchFamily="49" charset="-122"/>
              </a:rPr>
              <a:t>= Phi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989138"/>
            <a:ext cx="7232650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3213100"/>
            <a:ext cx="2592388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4797425"/>
            <a:ext cx="2789237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468313" y="4149725"/>
            <a:ext cx="3109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At the large r boundary:</a:t>
            </a:r>
          </a:p>
        </p:txBody>
      </p:sp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5157788"/>
            <a:ext cx="246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5148263" y="4149725"/>
            <a:ext cx="3463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Scalar operator condensate</a:t>
            </a:r>
            <a:endParaRPr lang="zh-CN" altLang="en-US" sz="2400">
              <a:ea typeface="仿宋_GB2312" pitchFamily="49" charset="-122"/>
            </a:endParaRPr>
          </a:p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O_i:</a:t>
            </a:r>
            <a:endParaRPr lang="zh-CN" altLang="en-US" sz="2400">
              <a:ea typeface="仿宋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4732338"/>
            <a:ext cx="40735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5589588"/>
            <a:ext cx="403225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981075"/>
            <a:ext cx="5554663" cy="35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8013" y="1735138"/>
            <a:ext cx="3414712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3573463"/>
            <a:ext cx="2295525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900113" y="2636838"/>
            <a:ext cx="37766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Boundary conduction:</a:t>
            </a:r>
          </a:p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at the horizon:  ingoing mode</a:t>
            </a:r>
          </a:p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at the infinity: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4667250"/>
            <a:ext cx="262413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AutoShape 6"/>
          <p:cNvSpPr>
            <a:spLocks noChangeArrowheads="1"/>
          </p:cNvSpPr>
          <p:nvPr/>
        </p:nvSpPr>
        <p:spPr bwMode="auto">
          <a:xfrm>
            <a:off x="3708400" y="4149725"/>
            <a:ext cx="381000" cy="457200"/>
          </a:xfrm>
          <a:prstGeom prst="downArrow">
            <a:avLst>
              <a:gd name="adj1" fmla="val 50000"/>
              <a:gd name="adj2" fmla="val 30000"/>
            </a:avLst>
          </a:prstGeom>
          <a:solidFill>
            <a:srgbClr val="66FFFF"/>
          </a:solidFill>
          <a:ln w="12700" cap="sq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4211638" y="4149725"/>
            <a:ext cx="1370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AdS/CFT</a:t>
            </a: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1763713" y="47244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solidFill>
                  <a:srgbClr val="0000FF"/>
                </a:solidFill>
                <a:ea typeface="仿宋_GB2312" pitchFamily="49" charset="-122"/>
              </a:rPr>
              <a:t>source</a:t>
            </a:r>
            <a:r>
              <a:rPr lang="en-US" altLang="zh-CN" sz="2400">
                <a:ea typeface="仿宋_GB2312" pitchFamily="49" charset="-122"/>
              </a:rPr>
              <a:t>:</a:t>
            </a:r>
          </a:p>
        </p:txBody>
      </p:sp>
      <p:pic>
        <p:nvPicPr>
          <p:cNvPr id="23560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113" y="5516563"/>
            <a:ext cx="413861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755650" y="5661025"/>
            <a:ext cx="1979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 b="1">
                <a:solidFill>
                  <a:schemeClr val="folHlink"/>
                </a:solidFill>
                <a:ea typeface="仿宋_GB2312" pitchFamily="49" charset="-122"/>
              </a:rPr>
              <a:t>Conductivity:</a:t>
            </a:r>
          </a:p>
        </p:txBody>
      </p:sp>
      <p:sp>
        <p:nvSpPr>
          <p:cNvPr id="23562" name="Text Box 11"/>
          <p:cNvSpPr txBox="1">
            <a:spLocks noChangeArrowheads="1"/>
          </p:cNvSpPr>
          <p:nvPr/>
        </p:nvSpPr>
        <p:spPr bwMode="auto">
          <a:xfrm>
            <a:off x="231775" y="301625"/>
            <a:ext cx="2127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FF"/>
                </a:solidFill>
              </a:rPr>
              <a:t>Conductivity</a:t>
            </a:r>
            <a:r>
              <a:rPr lang="en-US" altLang="zh-CN"/>
              <a:t> </a:t>
            </a:r>
          </a:p>
        </p:txBody>
      </p:sp>
      <p:sp>
        <p:nvSpPr>
          <p:cNvPr id="23563" name="Text Box 12"/>
          <p:cNvSpPr txBox="1">
            <a:spLocks noChangeArrowheads="1"/>
          </p:cNvSpPr>
          <p:nvPr/>
        </p:nvSpPr>
        <p:spPr bwMode="auto">
          <a:xfrm>
            <a:off x="735013" y="1093788"/>
            <a:ext cx="60721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Maxwell equation with zero momentum :</a:t>
            </a:r>
          </a:p>
        </p:txBody>
      </p:sp>
      <p:sp>
        <p:nvSpPr>
          <p:cNvPr id="23564" name="Text Box 13"/>
          <p:cNvSpPr txBox="1">
            <a:spLocks noChangeArrowheads="1"/>
          </p:cNvSpPr>
          <p:nvPr/>
        </p:nvSpPr>
        <p:spPr bwMode="auto">
          <a:xfrm>
            <a:off x="5651500" y="4652963"/>
            <a:ext cx="1190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FF"/>
                </a:solidFill>
              </a:rPr>
              <a:t>current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8888" y="962025"/>
            <a:ext cx="5060950" cy="3259138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23850" y="4149725"/>
            <a:ext cx="5248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/>
              <a:t>A universal energy gap: ~ 10%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500063" y="5072063"/>
            <a:ext cx="7304087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95300" indent="-495300">
              <a:buFont typeface="Wingdings" pitchFamily="2" charset="2"/>
              <a:buChar char="u"/>
            </a:pPr>
            <a:r>
              <a:rPr lang="zh-CN" altLang="en-US"/>
              <a:t>  </a:t>
            </a:r>
            <a:r>
              <a:rPr lang="en-US" altLang="zh-CN"/>
              <a:t>BCS theory:  3.5 </a:t>
            </a:r>
          </a:p>
          <a:p>
            <a:pPr marL="495300" indent="-495300">
              <a:buFont typeface="Wingdings" pitchFamily="2" charset="2"/>
              <a:buChar char="u"/>
            </a:pPr>
            <a:r>
              <a:rPr lang="en-US" altLang="zh-CN"/>
              <a:t>  K. Gomes et al, Nature 447, 569  (2007)</a:t>
            </a:r>
            <a:r>
              <a:rPr lang="en-US" altLang="zh-CN" sz="3200"/>
              <a:t>       </a:t>
            </a: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3276600" y="5516563"/>
            <a:ext cx="184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3200"/>
          </a:p>
        </p:txBody>
      </p:sp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6237288"/>
            <a:ext cx="163830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8" y="4714875"/>
            <a:ext cx="17859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2"/>
          <p:cNvSpPr txBox="1">
            <a:spLocks noChangeArrowheads="1"/>
          </p:cNvSpPr>
          <p:nvPr/>
        </p:nvSpPr>
        <p:spPr bwMode="auto">
          <a:xfrm>
            <a:off x="250825" y="260350"/>
            <a:ext cx="3668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>
                <a:solidFill>
                  <a:srgbClr val="0000FF"/>
                </a:solidFill>
                <a:ea typeface="仿宋_GB2312" pitchFamily="49" charset="-122"/>
              </a:rPr>
              <a:t>P-wave superconductors</a:t>
            </a:r>
          </a:p>
        </p:txBody>
      </p:sp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250825" y="1052513"/>
            <a:ext cx="51800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S. Gubser and S. Pufu, arXiv: 0805.2960</a:t>
            </a:r>
          </a:p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M. Ammon, et al., arXiv: 0912.3515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685800" y="1963738"/>
            <a:ext cx="5762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solidFill>
                  <a:srgbClr val="FF3300"/>
                </a:solidFill>
                <a:ea typeface="仿宋_GB2312" pitchFamily="49" charset="-122"/>
              </a:rPr>
              <a:t>The order parameter is a vector!</a:t>
            </a:r>
            <a:r>
              <a:rPr lang="en-US" altLang="zh-CN" sz="2400">
                <a:ea typeface="仿宋_GB2312" pitchFamily="49" charset="-122"/>
              </a:rPr>
              <a:t> The model is</a:t>
            </a: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565400"/>
            <a:ext cx="43688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3429000"/>
            <a:ext cx="6015038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4365625"/>
            <a:ext cx="305276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4365625"/>
            <a:ext cx="2789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11413" y="5157788"/>
            <a:ext cx="42703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86600" y="5181600"/>
            <a:ext cx="14065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2"/>
          <p:cNvSpPr txBox="1">
            <a:spLocks noChangeArrowheads="1"/>
          </p:cNvSpPr>
          <p:nvPr/>
        </p:nvSpPr>
        <p:spPr bwMode="auto">
          <a:xfrm>
            <a:off x="517525" y="447675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Near horizon:</a:t>
            </a:r>
          </a:p>
        </p:txBody>
      </p:sp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981075"/>
            <a:ext cx="315118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762000" y="2057400"/>
            <a:ext cx="130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Far field:</a:t>
            </a: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286000"/>
            <a:ext cx="2921000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685800" y="3733800"/>
            <a:ext cx="6083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The total and normal component charge density:</a:t>
            </a:r>
          </a:p>
        </p:txBody>
      </p:sp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4267200"/>
            <a:ext cx="2624138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8"/>
          <p:cNvSpPr txBox="1">
            <a:spLocks noChangeArrowheads="1"/>
          </p:cNvSpPr>
          <p:nvPr/>
        </p:nvSpPr>
        <p:spPr bwMode="auto">
          <a:xfrm>
            <a:off x="822325" y="5781675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ctr" hangingPunct="0"/>
            <a:r>
              <a:rPr lang="en-US" altLang="zh-CN" sz="2400">
                <a:ea typeface="仿宋_GB2312" pitchFamily="49" charset="-122"/>
              </a:rPr>
              <a:t>Defining superconducting charge density:</a:t>
            </a:r>
          </a:p>
        </p:txBody>
      </p:sp>
      <p:pic>
        <p:nvPicPr>
          <p:cNvPr id="2663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5791200"/>
            <a:ext cx="15065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0450"/>
            <a:ext cx="89916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4797425"/>
            <a:ext cx="33813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82550" y="4714875"/>
            <a:ext cx="5275263" cy="1200150"/>
          </a:xfrm>
          <a:prstGeom prst="rect">
            <a:avLst/>
          </a:prstGeom>
          <a:solidFill>
            <a:schemeClr val="bg1"/>
          </a:solidFill>
          <a:ln w="25400">
            <a:solidFill>
              <a:srgbClr val="B9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>
                <a:latin typeface="Verdana" pitchFamily="34" charset="0"/>
              </a:rPr>
              <a:t>The ratio of the superconducting</a:t>
            </a:r>
          </a:p>
          <a:p>
            <a:r>
              <a:rPr lang="en-US" altLang="zh-CN" sz="2400">
                <a:latin typeface="Verdana" pitchFamily="34" charset="0"/>
              </a:rPr>
              <a:t>charge density to the total charge density.</a:t>
            </a:r>
            <a:endParaRPr lang="zh-CN" altLang="en-US" sz="2400">
              <a:latin typeface="Verdana" pitchFamily="34" charset="0"/>
            </a:endParaRP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6215063" y="1027113"/>
            <a:ext cx="2586037" cy="830262"/>
          </a:xfrm>
          <a:prstGeom prst="rect">
            <a:avLst/>
          </a:prstGeom>
          <a:solidFill>
            <a:schemeClr val="bg1"/>
          </a:solidFill>
          <a:ln w="25400">
            <a:solidFill>
              <a:srgbClr val="B9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>
                <a:latin typeface="Verdana" pitchFamily="34" charset="0"/>
              </a:rPr>
              <a:t>Vector operator</a:t>
            </a:r>
          </a:p>
          <a:p>
            <a:r>
              <a:rPr lang="en-US" altLang="zh-CN" sz="2400">
                <a:latin typeface="Verdana" pitchFamily="34" charset="0"/>
              </a:rPr>
              <a:t>condensate</a:t>
            </a:r>
            <a:endParaRPr lang="zh-CN" altLang="en-US" sz="2400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107950" y="301625"/>
            <a:ext cx="70119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FF"/>
                </a:solidFill>
              </a:rPr>
              <a:t>Holographic insulator/superconductor transition</a:t>
            </a:r>
          </a:p>
        </p:txBody>
      </p:sp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44675"/>
            <a:ext cx="85661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31775" y="1166813"/>
            <a:ext cx="18113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model: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429000"/>
            <a:ext cx="6535738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231775" y="2967038"/>
            <a:ext cx="37480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AdS soliton solution</a:t>
            </a:r>
          </a:p>
        </p:txBody>
      </p:sp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941888"/>
            <a:ext cx="227171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5013325"/>
            <a:ext cx="19669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9"/>
          <p:cNvSpPr txBox="1">
            <a:spLocks noChangeArrowheads="1"/>
          </p:cNvSpPr>
          <p:nvPr/>
        </p:nvSpPr>
        <p:spPr bwMode="auto">
          <a:xfrm>
            <a:off x="2916238" y="1071563"/>
            <a:ext cx="6038850" cy="557212"/>
          </a:xfrm>
          <a:prstGeom prst="rect">
            <a:avLst/>
          </a:prstGeom>
          <a:noFill/>
          <a:ln w="38100">
            <a:solidFill>
              <a:srgbClr val="66FF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T. Nishioka et al, JHEP 1003,131 (2010)</a:t>
            </a:r>
          </a:p>
        </p:txBody>
      </p:sp>
      <p:pic>
        <p:nvPicPr>
          <p:cNvPr id="2868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38" y="4357688"/>
            <a:ext cx="371475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2"/>
          <p:cNvSpPr txBox="1">
            <a:spLocks noChangeArrowheads="1"/>
          </p:cNvSpPr>
          <p:nvPr/>
        </p:nvSpPr>
        <p:spPr bwMode="auto">
          <a:xfrm>
            <a:off x="34925" y="260350"/>
            <a:ext cx="1809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ansatz:</a:t>
            </a:r>
          </a:p>
        </p:txBody>
      </p:sp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125538"/>
            <a:ext cx="28305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2565400"/>
            <a:ext cx="6129337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376238" y="1743075"/>
            <a:ext cx="3765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equations of motion:</a:t>
            </a:r>
          </a:p>
        </p:txBody>
      </p:sp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303213" y="4191000"/>
            <a:ext cx="2266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boundary:</a:t>
            </a:r>
          </a:p>
        </p:txBody>
      </p:sp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5084763"/>
            <a:ext cx="5327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4675" y="5734050"/>
            <a:ext cx="4759325" cy="7493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9704" name="Text Box 9"/>
          <p:cNvSpPr txBox="1">
            <a:spLocks noChangeArrowheads="1"/>
          </p:cNvSpPr>
          <p:nvPr/>
        </p:nvSpPr>
        <p:spPr bwMode="auto">
          <a:xfrm>
            <a:off x="6300788" y="4581525"/>
            <a:ext cx="2381250" cy="98425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both operators</a:t>
            </a:r>
          </a:p>
          <a:p>
            <a:r>
              <a:rPr lang="en-US" altLang="zh-CN"/>
              <a:t>normalizable if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052513"/>
            <a:ext cx="84963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657600"/>
            <a:ext cx="84201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351790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soliton superconductor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/>
          <p:cNvSpPr txBox="1">
            <a:spLocks noChangeArrowheads="1"/>
          </p:cNvSpPr>
          <p:nvPr/>
        </p:nvSpPr>
        <p:spPr bwMode="auto">
          <a:xfrm>
            <a:off x="252413" y="260350"/>
            <a:ext cx="401955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black hole superconductor </a:t>
            </a:r>
          </a:p>
        </p:txBody>
      </p:sp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81075"/>
            <a:ext cx="872490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857625"/>
            <a:ext cx="85661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5000625"/>
            <a:ext cx="6535738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96975"/>
            <a:ext cx="45370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1268413"/>
            <a:ext cx="47180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684213" y="4941888"/>
            <a:ext cx="2825750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without scalar hair</a:t>
            </a:r>
          </a:p>
        </p:txBody>
      </p:sp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5724525" y="4941888"/>
            <a:ext cx="2371725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with scalar hair</a:t>
            </a: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95288" y="260350"/>
            <a:ext cx="2243137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phase diagram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052513"/>
            <a:ext cx="75438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179388" y="333375"/>
            <a:ext cx="6521450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Complete phase diagram (ar</a:t>
            </a:r>
            <a:r>
              <a:rPr lang="en-US" altLang="zh-CN"/>
              <a:t>X</a:t>
            </a:r>
            <a:r>
              <a:rPr lang="zh-CN" altLang="en-US"/>
              <a:t>iv:1007.3714)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403350" y="1052513"/>
            <a:ext cx="739775" cy="5191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3300"/>
                </a:solidFill>
              </a:rPr>
              <a:t>q=5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5364163" y="1125538"/>
            <a:ext cx="7381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q=2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1763713" y="3141663"/>
            <a:ext cx="10048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3300"/>
                </a:solidFill>
              </a:rPr>
              <a:t>q=1.2</a:t>
            </a: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5795963" y="3141663"/>
            <a:ext cx="10048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3300"/>
                </a:solidFill>
              </a:rPr>
              <a:t>q=1.1</a:t>
            </a:r>
          </a:p>
        </p:txBody>
      </p:sp>
      <p:sp>
        <p:nvSpPr>
          <p:cNvPr id="33799" name="Text Box 8"/>
          <p:cNvSpPr txBox="1">
            <a:spLocks noChangeArrowheads="1"/>
          </p:cNvSpPr>
          <p:nvPr/>
        </p:nvSpPr>
        <p:spPr bwMode="auto">
          <a:xfrm>
            <a:off x="4068763" y="5013325"/>
            <a:ext cx="7381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3300"/>
                </a:solidFill>
              </a:rPr>
              <a:t>q=1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/>
          <p:cNvSpPr txBox="1">
            <a:spLocks noChangeArrowheads="1"/>
          </p:cNvSpPr>
          <p:nvPr/>
        </p:nvSpPr>
        <p:spPr bwMode="auto">
          <a:xfrm>
            <a:off x="179388" y="333375"/>
            <a:ext cx="5578475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3. Holohraphic entanglement entropy</a:t>
            </a:r>
            <a:r>
              <a:rPr lang="zh-CN" altLang="en-US"/>
              <a:t> </a:t>
            </a:r>
          </a:p>
        </p:txBody>
      </p:sp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213100"/>
            <a:ext cx="3387725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5429250" y="1630363"/>
            <a:ext cx="3529013" cy="151288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0" name="Line 5"/>
          <p:cNvSpPr>
            <a:spLocks noChangeShapeType="1"/>
          </p:cNvSpPr>
          <p:nvPr/>
        </p:nvSpPr>
        <p:spPr bwMode="auto">
          <a:xfrm>
            <a:off x="7235825" y="1703388"/>
            <a:ext cx="1588" cy="14398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6229350" y="1844675"/>
            <a:ext cx="4397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A</a:t>
            </a:r>
          </a:p>
        </p:txBody>
      </p:sp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7956550" y="1844675"/>
            <a:ext cx="41910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B</a:t>
            </a:r>
          </a:p>
        </p:txBody>
      </p: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107950" y="1268413"/>
            <a:ext cx="5202238" cy="1798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Given a quantum system, the</a:t>
            </a:r>
          </a:p>
          <a:p>
            <a:r>
              <a:rPr lang="zh-CN" altLang="en-US"/>
              <a:t> entanglement entropy of a </a:t>
            </a:r>
          </a:p>
          <a:p>
            <a:r>
              <a:rPr lang="zh-CN" altLang="en-US"/>
              <a:t>subsystem A and its complement B</a:t>
            </a:r>
          </a:p>
          <a:p>
            <a:r>
              <a:rPr lang="zh-CN" altLang="en-US"/>
              <a:t>is defined as follows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144463" y="4467225"/>
            <a:ext cx="8993187" cy="1371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where      is the reduced density matrix of A given  by tracing </a:t>
            </a:r>
          </a:p>
          <a:p>
            <a:r>
              <a:rPr lang="zh-CN" altLang="en-US"/>
              <a:t>over the degree of freedom of B,</a:t>
            </a:r>
          </a:p>
          <a:p>
            <a:r>
              <a:rPr lang="zh-CN" altLang="en-US"/>
              <a:t>where     is the density matrix of the system.  </a:t>
            </a:r>
          </a:p>
        </p:txBody>
      </p:sp>
      <p:pic>
        <p:nvPicPr>
          <p:cNvPr id="3482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4581525"/>
            <a:ext cx="4191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86338" y="5000625"/>
            <a:ext cx="16573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60475" y="5445125"/>
            <a:ext cx="228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1"/>
          <p:cNvSpPr txBox="1">
            <a:spLocks noChangeArrowheads="1"/>
          </p:cNvSpPr>
          <p:nvPr/>
        </p:nvSpPr>
        <p:spPr bwMode="auto">
          <a:xfrm>
            <a:off x="47625" y="1244600"/>
            <a:ext cx="9096375" cy="5262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/>
              <a:t>The entanglement entropy of the subsystem measures how</a:t>
            </a:r>
          </a:p>
          <a:p>
            <a:r>
              <a:rPr lang="en-US" altLang="zh-CN"/>
              <a:t>  the subsystem and its complement  are correlated each other.</a:t>
            </a:r>
          </a:p>
          <a:p>
            <a:pPr>
              <a:buFont typeface="Wingdings" pitchFamily="2" charset="2"/>
              <a:buChar char="Ø"/>
            </a:pPr>
            <a:endParaRPr lang="en-US" altLang="zh-CN"/>
          </a:p>
          <a:p>
            <a:pPr>
              <a:buFont typeface="Wingdings" pitchFamily="2" charset="2"/>
              <a:buChar char="Ø"/>
            </a:pPr>
            <a:r>
              <a:rPr lang="en-US" altLang="zh-CN"/>
              <a:t>The entanglement entropy is directly related to the degrees </a:t>
            </a:r>
          </a:p>
          <a:p>
            <a:r>
              <a:rPr lang="en-US" altLang="zh-CN"/>
              <a:t>   of  freedom of the system.</a:t>
            </a:r>
          </a:p>
          <a:p>
            <a:pPr>
              <a:buFont typeface="Wingdings" pitchFamily="2" charset="2"/>
              <a:buChar char="Ø"/>
            </a:pPr>
            <a:endParaRPr lang="en-US" altLang="zh-CN"/>
          </a:p>
          <a:p>
            <a:pPr>
              <a:buFont typeface="Wingdings" pitchFamily="2" charset="2"/>
              <a:buChar char="Ø"/>
            </a:pPr>
            <a:r>
              <a:rPr lang="en-US" altLang="zh-CN">
                <a:solidFill>
                  <a:srgbClr val="0000FF"/>
                </a:solidFill>
              </a:rPr>
              <a:t>In quantum many-body physics, the entanglement entropy </a:t>
            </a:r>
          </a:p>
          <a:p>
            <a:r>
              <a:rPr lang="en-US" altLang="zh-CN">
                <a:solidFill>
                  <a:srgbClr val="0000FF"/>
                </a:solidFill>
              </a:rPr>
              <a:t>    is a good quantity to characterize different phases and phase</a:t>
            </a:r>
          </a:p>
          <a:p>
            <a:r>
              <a:rPr lang="en-US" altLang="zh-CN">
                <a:solidFill>
                  <a:srgbClr val="0000FF"/>
                </a:solidFill>
              </a:rPr>
              <a:t>    transitions.</a:t>
            </a:r>
          </a:p>
          <a:p>
            <a:endParaRPr lang="en-US" altLang="zh-CN"/>
          </a:p>
          <a:p>
            <a:r>
              <a:rPr lang="en-US" altLang="zh-CN">
                <a:solidFill>
                  <a:srgbClr val="FF3300"/>
                </a:solidFill>
              </a:rPr>
              <a:t>However, the calculation is quite difficult  except for the case </a:t>
            </a:r>
          </a:p>
          <a:p>
            <a:r>
              <a:rPr lang="en-US" altLang="zh-CN">
                <a:solidFill>
                  <a:srgbClr val="FF3300"/>
                </a:solidFill>
              </a:rPr>
              <a:t> in 1+1 dimensions.</a:t>
            </a:r>
            <a:endParaRPr lang="zh-CN" alt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5900"/>
            <a:ext cx="26289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107950" y="260350"/>
            <a:ext cx="916305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A holohraphic proposal</a:t>
            </a:r>
            <a:r>
              <a:rPr lang="zh-CN" altLang="en-US"/>
              <a:t> </a:t>
            </a:r>
            <a:r>
              <a:rPr lang="zh-CN" altLang="en-US" sz="2400"/>
              <a:t>(S. Rye and T. Takayanagi, hep-th/0603001)</a:t>
            </a:r>
            <a:r>
              <a:rPr lang="zh-CN" altLang="en-US"/>
              <a:t> </a:t>
            </a: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052513"/>
            <a:ext cx="45720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34925" y="2852738"/>
            <a:ext cx="5241925" cy="1371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Search for the minimal area surface</a:t>
            </a:r>
          </a:p>
          <a:p>
            <a:r>
              <a:rPr lang="zh-CN" altLang="en-US"/>
              <a:t>        in the bulk with the same </a:t>
            </a:r>
          </a:p>
          <a:p>
            <a:r>
              <a:rPr lang="zh-CN" altLang="en-US"/>
              <a:t>boundary       of  a region A.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3857625"/>
            <a:ext cx="5715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429000"/>
            <a:ext cx="495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4797425"/>
            <a:ext cx="885666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 noChangeArrowheads="1"/>
          </p:cNvSpPr>
          <p:nvPr/>
        </p:nvSpPr>
        <p:spPr bwMode="auto">
          <a:xfrm>
            <a:off x="252413" y="260350"/>
            <a:ext cx="6272212" cy="1371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EE in holographic p-wave superconductor</a:t>
            </a:r>
            <a:r>
              <a:rPr lang="zh-CN" altLang="en-US"/>
              <a:t> </a:t>
            </a:r>
          </a:p>
          <a:p>
            <a:endParaRPr lang="zh-CN" altLang="en-US"/>
          </a:p>
          <a:p>
            <a:r>
              <a:rPr lang="zh-CN" altLang="en-US"/>
              <a:t> </a:t>
            </a:r>
            <a:r>
              <a:rPr lang="zh-CN" altLang="en-US">
                <a:solidFill>
                  <a:srgbClr val="0000FF"/>
                </a:solidFill>
              </a:rPr>
              <a:t>(R. G. Cai et al, arXiv:1204.5962)</a:t>
            </a:r>
          </a:p>
        </p:txBody>
      </p:sp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323850" y="2205038"/>
            <a:ext cx="3062288" cy="5191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Consider the model:</a:t>
            </a: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781300"/>
            <a:ext cx="56769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3789363"/>
            <a:ext cx="39243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4900613"/>
            <a:ext cx="8229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395288" y="4508500"/>
            <a:ext cx="1808162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The ansatz: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125538"/>
            <a:ext cx="7162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252413" y="260350"/>
            <a:ext cx="3182937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Equations of motion: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4929188"/>
            <a:ext cx="1714500" cy="571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13" y="188913"/>
            <a:ext cx="9001125" cy="578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6092825"/>
            <a:ext cx="3124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628775"/>
            <a:ext cx="8856662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179388" y="333375"/>
            <a:ext cx="5611812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The condensate of the vector </a:t>
            </a:r>
            <a:r>
              <a:rPr lang="en-US" altLang="zh-CN"/>
              <a:t>operator</a:t>
            </a:r>
            <a:endParaRPr lang="zh-CN" altLang="en-US"/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8763" y="4437063"/>
            <a:ext cx="1485900" cy="361950"/>
          </a:xfrm>
          <a:prstGeom prst="rect">
            <a:avLst/>
          </a:prstGeom>
          <a:solidFill>
            <a:srgbClr val="66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1044575" y="5013325"/>
            <a:ext cx="3438525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second order trasnition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5292725" y="4941888"/>
            <a:ext cx="3025775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first order transition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179388" y="333375"/>
            <a:ext cx="36464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Free energy and entropy</a:t>
            </a:r>
          </a:p>
        </p:txBody>
      </p:sp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4100"/>
            <a:ext cx="91440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4222750"/>
            <a:ext cx="90011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79513"/>
            <a:ext cx="73914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3213100"/>
            <a:ext cx="12573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34925" y="260350"/>
            <a:ext cx="8777288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superconducting charge density  and normal charge density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5084763"/>
            <a:ext cx="57531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179388" y="333375"/>
            <a:ext cx="3435350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Minimal area surfaces:</a:t>
            </a:r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38" y="1270000"/>
            <a:ext cx="9001125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2925763"/>
            <a:ext cx="45339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6948488" y="5373688"/>
            <a:ext cx="102393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i="1"/>
              <a:t>z =1/r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52513"/>
            <a:ext cx="36576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997200"/>
            <a:ext cx="51435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013325"/>
            <a:ext cx="6477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3225" y="1412875"/>
            <a:ext cx="43815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04250" y="1412875"/>
            <a:ext cx="228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179388" y="333375"/>
            <a:ext cx="3479800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3300"/>
                </a:solidFill>
              </a:rPr>
              <a:t>“</a:t>
            </a:r>
            <a:r>
              <a:rPr lang="en-US" altLang="zh-CN">
                <a:solidFill>
                  <a:srgbClr val="FF3300"/>
                </a:solidFill>
              </a:rPr>
              <a:t>E</a:t>
            </a:r>
            <a:r>
              <a:rPr lang="zh-CN" altLang="en-US">
                <a:solidFill>
                  <a:srgbClr val="FF3300"/>
                </a:solidFill>
              </a:rPr>
              <a:t>quation of motion"</a:t>
            </a:r>
          </a:p>
        </p:txBody>
      </p:sp>
      <p:sp>
        <p:nvSpPr>
          <p:cNvPr id="45063" name="Text Box 8"/>
          <p:cNvSpPr txBox="1">
            <a:spLocks noChangeArrowheads="1"/>
          </p:cNvSpPr>
          <p:nvPr/>
        </p:nvSpPr>
        <p:spPr bwMode="auto">
          <a:xfrm>
            <a:off x="323850" y="2349500"/>
            <a:ext cx="4895850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3300"/>
                </a:solidFill>
              </a:rPr>
              <a:t>The  </a:t>
            </a:r>
            <a:r>
              <a:rPr lang="zh-CN" altLang="en-US">
                <a:solidFill>
                  <a:srgbClr val="FF3300"/>
                </a:solidFill>
              </a:rPr>
              <a:t>belt width along x direction</a:t>
            </a:r>
          </a:p>
        </p:txBody>
      </p:sp>
      <p:sp>
        <p:nvSpPr>
          <p:cNvPr id="45064" name="Text Box 9"/>
          <p:cNvSpPr txBox="1">
            <a:spLocks noChangeArrowheads="1"/>
          </p:cNvSpPr>
          <p:nvPr/>
        </p:nvSpPr>
        <p:spPr bwMode="auto">
          <a:xfrm>
            <a:off x="395288" y="4365625"/>
            <a:ext cx="5751512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3300"/>
                </a:solidFill>
              </a:rPr>
              <a:t>The </a:t>
            </a:r>
            <a:r>
              <a:rPr lang="zh-CN" altLang="en-US">
                <a:solidFill>
                  <a:srgbClr val="FF3300"/>
                </a:solidFill>
              </a:rPr>
              <a:t>holographic entanglement entropy</a:t>
            </a:r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>
            <a:off x="5003800" y="5805488"/>
            <a:ext cx="865188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66" name="Text Box 11"/>
          <p:cNvSpPr txBox="1">
            <a:spLocks noChangeArrowheads="1"/>
          </p:cNvSpPr>
          <p:nvPr/>
        </p:nvSpPr>
        <p:spPr bwMode="auto">
          <a:xfrm>
            <a:off x="4645025" y="6092825"/>
            <a:ext cx="202565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area theorem</a:t>
            </a:r>
          </a:p>
        </p:txBody>
      </p:sp>
      <p:sp>
        <p:nvSpPr>
          <p:cNvPr id="45067" name="Oval 12"/>
          <p:cNvSpPr>
            <a:spLocks noChangeArrowheads="1"/>
          </p:cNvSpPr>
          <p:nvPr/>
        </p:nvSpPr>
        <p:spPr bwMode="auto">
          <a:xfrm>
            <a:off x="6083300" y="5229225"/>
            <a:ext cx="649288" cy="504825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38" y="1127125"/>
            <a:ext cx="4537075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3000" y="3357563"/>
            <a:ext cx="16383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75" y="5373688"/>
            <a:ext cx="5256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868863"/>
            <a:ext cx="8382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323850" y="333375"/>
            <a:ext cx="3971925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EE for a fixed temperature</a:t>
            </a:r>
          </a:p>
        </p:txBody>
      </p:sp>
      <p:pic>
        <p:nvPicPr>
          <p:cNvPr id="4608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981075"/>
            <a:ext cx="4176713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27813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549275"/>
            <a:ext cx="88011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Text Box 3"/>
          <p:cNvSpPr txBox="1">
            <a:spLocks noChangeArrowheads="1"/>
          </p:cNvSpPr>
          <p:nvPr/>
        </p:nvSpPr>
        <p:spPr bwMode="auto">
          <a:xfrm>
            <a:off x="34925" y="117475"/>
            <a:ext cx="3086100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EE for a fixed width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3225" y="549275"/>
            <a:ext cx="1028700" cy="3333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4710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3429000"/>
            <a:ext cx="88931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6100" y="6308725"/>
            <a:ext cx="1028700" cy="3333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2"/>
          <p:cNvSpPr txBox="1">
            <a:spLocks noChangeArrowheads="1"/>
          </p:cNvSpPr>
          <p:nvPr/>
        </p:nvSpPr>
        <p:spPr bwMode="auto">
          <a:xfrm>
            <a:off x="107950" y="333375"/>
            <a:ext cx="8086725" cy="1371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Holograhic EE in the insultor/superconductor transition</a:t>
            </a:r>
          </a:p>
          <a:p>
            <a:endParaRPr lang="zh-CN" altLang="en-US">
              <a:solidFill>
                <a:srgbClr val="0000FF"/>
              </a:solidFill>
            </a:endParaRPr>
          </a:p>
          <a:p>
            <a:r>
              <a:rPr lang="zh-CN" altLang="en-US">
                <a:solidFill>
                  <a:srgbClr val="0000FF"/>
                </a:solidFill>
              </a:rPr>
              <a:t>(R.G. Cai et al, arXiv:1203.6620)</a:t>
            </a:r>
          </a:p>
        </p:txBody>
      </p:sp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179388" y="2276475"/>
            <a:ext cx="180975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The model: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925763"/>
            <a:ext cx="6858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4149725"/>
            <a:ext cx="7962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5013325"/>
            <a:ext cx="6705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5876925"/>
            <a:ext cx="2667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5" name="AutoShape 8"/>
          <p:cNvSpPr>
            <a:spLocks/>
          </p:cNvSpPr>
          <p:nvPr/>
        </p:nvSpPr>
        <p:spPr bwMode="auto">
          <a:xfrm>
            <a:off x="684213" y="5519738"/>
            <a:ext cx="503237" cy="863600"/>
          </a:xfrm>
          <a:prstGeom prst="leftBrace">
            <a:avLst>
              <a:gd name="adj1" fmla="val 14301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36" name="Text Box 9"/>
          <p:cNvSpPr txBox="1">
            <a:spLocks noChangeArrowheads="1"/>
          </p:cNvSpPr>
          <p:nvPr/>
        </p:nvSpPr>
        <p:spPr bwMode="auto">
          <a:xfrm>
            <a:off x="179388" y="3717925"/>
            <a:ext cx="19700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AdS soliton: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5" y="4437063"/>
            <a:ext cx="25146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96975"/>
            <a:ext cx="88566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5302250"/>
            <a:ext cx="14478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252413" y="333375"/>
            <a:ext cx="50942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Condensate of the order parameter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4450"/>
            <a:ext cx="6705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919288"/>
            <a:ext cx="8712200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1557338"/>
            <a:ext cx="76962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581525"/>
            <a:ext cx="87249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2413" y="5518150"/>
            <a:ext cx="52197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Line 7"/>
          <p:cNvSpPr>
            <a:spLocks noChangeShapeType="1"/>
          </p:cNvSpPr>
          <p:nvPr/>
        </p:nvSpPr>
        <p:spPr bwMode="auto">
          <a:xfrm>
            <a:off x="971550" y="4437063"/>
            <a:ext cx="144463" cy="647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179388" y="3860800"/>
            <a:ext cx="2432050" cy="519113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pure ads soliton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86106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TextBox 2"/>
          <p:cNvSpPr txBox="1">
            <a:spLocks noChangeArrowheads="1"/>
          </p:cNvSpPr>
          <p:nvPr/>
        </p:nvSpPr>
        <p:spPr bwMode="auto">
          <a:xfrm>
            <a:off x="5000625" y="976313"/>
            <a:ext cx="3802063" cy="523875"/>
          </a:xfrm>
          <a:prstGeom prst="rect">
            <a:avLst/>
          </a:prstGeom>
          <a:solidFill>
            <a:schemeClr val="bg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Non-monotonic behavior</a:t>
            </a:r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 bwMode="auto">
          <a:xfrm rot="10800000" flipV="1">
            <a:off x="4500563" y="1571625"/>
            <a:ext cx="928687" cy="500063"/>
          </a:xfrm>
          <a:prstGeom prst="straightConnector1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2"/>
          <p:cNvSpPr txBox="1">
            <a:spLocks noChangeArrowheads="1"/>
          </p:cNvSpPr>
          <p:nvPr/>
        </p:nvSpPr>
        <p:spPr bwMode="auto">
          <a:xfrm>
            <a:off x="252413" y="333375"/>
            <a:ext cx="5284787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Holographic EE for a belt geoemtry</a:t>
            </a:r>
          </a:p>
        </p:txBody>
      </p:sp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412875"/>
            <a:ext cx="67437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924175"/>
            <a:ext cx="8382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323850" y="2420938"/>
            <a:ext cx="2943225" cy="517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The induced metric</a:t>
            </a:r>
          </a:p>
        </p:txBody>
      </p:sp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838" y="4148138"/>
            <a:ext cx="57531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" y="5143500"/>
            <a:ext cx="62103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46038"/>
            <a:ext cx="75057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125538"/>
            <a:ext cx="78105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Line 4"/>
          <p:cNvSpPr>
            <a:spLocks noChangeShapeType="1"/>
          </p:cNvSpPr>
          <p:nvPr/>
        </p:nvSpPr>
        <p:spPr bwMode="auto">
          <a:xfrm flipV="1">
            <a:off x="3492500" y="2133600"/>
            <a:ext cx="792163" cy="7921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2771775" y="2924175"/>
            <a:ext cx="2035175" cy="519113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disconnected</a:t>
            </a: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7164388" y="1268413"/>
            <a:ext cx="1620837" cy="51911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connected</a:t>
            </a:r>
          </a:p>
        </p:txBody>
      </p:sp>
      <p:sp>
        <p:nvSpPr>
          <p:cNvPr id="53254" name="Line 7"/>
          <p:cNvSpPr>
            <a:spLocks noChangeShapeType="1"/>
          </p:cNvSpPr>
          <p:nvPr/>
        </p:nvSpPr>
        <p:spPr bwMode="auto">
          <a:xfrm flipH="1">
            <a:off x="5868988" y="1341438"/>
            <a:ext cx="1295400" cy="4318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5" name="Line 8"/>
          <p:cNvSpPr>
            <a:spLocks noChangeShapeType="1"/>
          </p:cNvSpPr>
          <p:nvPr/>
        </p:nvSpPr>
        <p:spPr bwMode="auto">
          <a:xfrm flipH="1">
            <a:off x="6013450" y="1844675"/>
            <a:ext cx="1800225" cy="720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17" name="AutoShape 9"/>
          <p:cNvSpPr>
            <a:spLocks noChangeArrowheads="1"/>
          </p:cNvSpPr>
          <p:nvPr/>
        </p:nvSpPr>
        <p:spPr bwMode="auto">
          <a:xfrm>
            <a:off x="6084888" y="1917700"/>
            <a:ext cx="457200" cy="457200"/>
          </a:xfrm>
          <a:prstGeom prst="flowChartConnector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1619250" y="5157788"/>
            <a:ext cx="5886450" cy="13716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"confinement/deconfinement transition"</a:t>
            </a:r>
          </a:p>
          <a:p>
            <a:r>
              <a:rPr lang="zh-CN" altLang="en-US"/>
              <a:t> (Takayanag  et al, hep-th/0611035</a:t>
            </a:r>
          </a:p>
          <a:p>
            <a:r>
              <a:rPr lang="zh-CN" altLang="en-US"/>
              <a:t>   Klebanov</a:t>
            </a:r>
            <a:r>
              <a:rPr lang="en-US" altLang="zh-CN"/>
              <a:t> </a:t>
            </a:r>
            <a:r>
              <a:rPr lang="zh-CN" altLang="en-US"/>
              <a:t> et al,  hep-th/0709.2140)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7" grpId="0" animBg="1"/>
      <p:bldP spid="43018" grpId="0" bldLvl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557338"/>
            <a:ext cx="8928100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Text Box 3"/>
          <p:cNvSpPr txBox="1">
            <a:spLocks noChangeArrowheads="1"/>
          </p:cNvSpPr>
          <p:nvPr/>
        </p:nvSpPr>
        <p:spPr bwMode="auto">
          <a:xfrm>
            <a:off x="179388" y="260350"/>
            <a:ext cx="67786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We find that the phase transition always exists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2205038"/>
            <a:ext cx="8820150" cy="428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Text Box 3"/>
          <p:cNvSpPr txBox="1">
            <a:spLocks noChangeArrowheads="1"/>
          </p:cNvSpPr>
          <p:nvPr/>
        </p:nvSpPr>
        <p:spPr bwMode="auto">
          <a:xfrm>
            <a:off x="252413" y="260350"/>
            <a:ext cx="1741487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c-function:</a:t>
            </a:r>
          </a:p>
        </p:txBody>
      </p:sp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2138" y="1362075"/>
            <a:ext cx="22098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接箭头连接符 5"/>
          <p:cNvCxnSpPr/>
          <p:nvPr/>
        </p:nvCxnSpPr>
        <p:spPr bwMode="auto">
          <a:xfrm rot="5400000">
            <a:off x="5393531" y="2178844"/>
            <a:ext cx="785813" cy="428625"/>
          </a:xfrm>
          <a:prstGeom prst="straightConnector1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301" name="TextBox 6"/>
          <p:cNvSpPr txBox="1">
            <a:spLocks noChangeArrowheads="1"/>
          </p:cNvSpPr>
          <p:nvPr/>
        </p:nvSpPr>
        <p:spPr bwMode="auto">
          <a:xfrm>
            <a:off x="5286375" y="1428750"/>
            <a:ext cx="3802063" cy="523875"/>
          </a:xfrm>
          <a:prstGeom prst="rect">
            <a:avLst/>
          </a:prstGeom>
          <a:solidFill>
            <a:schemeClr val="bg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Non-monotonic behavior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071563"/>
            <a:ext cx="7019925" cy="45243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6322" name="TextBox 2"/>
          <p:cNvSpPr txBox="1">
            <a:spLocks noChangeArrowheads="1"/>
          </p:cNvSpPr>
          <p:nvPr/>
        </p:nvSpPr>
        <p:spPr bwMode="auto">
          <a:xfrm>
            <a:off x="428625" y="285750"/>
            <a:ext cx="2681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“ </a:t>
            </a:r>
            <a:r>
              <a:rPr lang="en-US" altLang="zh-CN">
                <a:solidFill>
                  <a:srgbClr val="FF3300"/>
                </a:solidFill>
              </a:rPr>
              <a:t>Phase diagram”</a:t>
            </a:r>
            <a:endParaRPr lang="zh-CN" alt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Box 1"/>
          <p:cNvSpPr txBox="1">
            <a:spLocks noChangeArrowheads="1"/>
          </p:cNvSpPr>
          <p:nvPr/>
        </p:nvSpPr>
        <p:spPr bwMode="auto">
          <a:xfrm>
            <a:off x="71438" y="214313"/>
            <a:ext cx="9072562" cy="138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rgbClr val="0000FF"/>
                </a:solidFill>
              </a:rPr>
              <a:t>EE and Wilson loop in Stuckelberg Holographic </a:t>
            </a:r>
          </a:p>
          <a:p>
            <a:r>
              <a:rPr lang="en-US" altLang="zh-CN">
                <a:solidFill>
                  <a:srgbClr val="0000FF"/>
                </a:solidFill>
              </a:rPr>
              <a:t>Insulator/superconductor Model</a:t>
            </a:r>
          </a:p>
          <a:p>
            <a:r>
              <a:rPr lang="en-US" altLang="zh-CN">
                <a:solidFill>
                  <a:srgbClr val="0000FF"/>
                </a:solidFill>
              </a:rPr>
              <a:t>R.G. Cai, et al,  arXiv:1209.1019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57346" name="TextBox 2"/>
          <p:cNvSpPr txBox="1">
            <a:spLocks noChangeArrowheads="1"/>
          </p:cNvSpPr>
          <p:nvPr/>
        </p:nvSpPr>
        <p:spPr bwMode="auto">
          <a:xfrm>
            <a:off x="285750" y="2286000"/>
            <a:ext cx="739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Stuckelberg  Insulator/superconductor model:</a:t>
            </a:r>
            <a:endParaRPr lang="zh-CN" altLang="en-US"/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3000375"/>
            <a:ext cx="7439025" cy="13001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5000625"/>
            <a:ext cx="4019550" cy="609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7349" name="TextBox 5"/>
          <p:cNvSpPr txBox="1">
            <a:spLocks noChangeArrowheads="1"/>
          </p:cNvSpPr>
          <p:nvPr/>
        </p:nvSpPr>
        <p:spPr bwMode="auto">
          <a:xfrm>
            <a:off x="500063" y="4357688"/>
            <a:ext cx="6521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local U(1) gauge symmetry is given by </a:t>
            </a:r>
            <a:endParaRPr lang="zh-CN" altLang="en-US"/>
          </a:p>
        </p:txBody>
      </p:sp>
      <p:pic>
        <p:nvPicPr>
          <p:cNvPr id="5735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50" y="5143500"/>
            <a:ext cx="914400" cy="4095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7351" name="右箭头 9"/>
          <p:cNvSpPr>
            <a:spLocks noChangeArrowheads="1"/>
          </p:cNvSpPr>
          <p:nvPr/>
        </p:nvSpPr>
        <p:spPr bwMode="auto">
          <a:xfrm>
            <a:off x="5072063" y="5214938"/>
            <a:ext cx="714375" cy="2143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38100" algn="ctr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735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75" y="5857875"/>
            <a:ext cx="2324100" cy="4762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Box 1"/>
          <p:cNvSpPr txBox="1">
            <a:spLocks noChangeArrowheads="1"/>
          </p:cNvSpPr>
          <p:nvPr/>
        </p:nvSpPr>
        <p:spPr bwMode="auto">
          <a:xfrm>
            <a:off x="285750" y="285750"/>
            <a:ext cx="314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soliton solution </a:t>
            </a:r>
            <a:endParaRPr lang="zh-CN" altLang="en-US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357313"/>
            <a:ext cx="6229350" cy="895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2428875"/>
            <a:ext cx="2905125" cy="4762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3357563"/>
            <a:ext cx="3686175" cy="7429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5" y="3500438"/>
            <a:ext cx="2838450" cy="3619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50" y="5000625"/>
            <a:ext cx="1371600" cy="5048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8375" name="TextBox 7"/>
          <p:cNvSpPr txBox="1">
            <a:spLocks noChangeArrowheads="1"/>
          </p:cNvSpPr>
          <p:nvPr/>
        </p:nvSpPr>
        <p:spPr bwMode="auto">
          <a:xfrm>
            <a:off x="714375" y="4286250"/>
            <a:ext cx="1239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We set:</a:t>
            </a:r>
            <a:endParaRPr lang="zh-CN" altLang="en-US"/>
          </a:p>
        </p:txBody>
      </p:sp>
      <p:pic>
        <p:nvPicPr>
          <p:cNvPr id="5837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8" y="5000625"/>
            <a:ext cx="1066800" cy="4381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13" y="952500"/>
            <a:ext cx="8867775" cy="4953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3571875"/>
            <a:ext cx="1143000" cy="304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76313"/>
            <a:ext cx="9144000" cy="49053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0418" name="TextBox 2"/>
          <p:cNvSpPr txBox="1">
            <a:spLocks noChangeArrowheads="1"/>
          </p:cNvSpPr>
          <p:nvPr/>
        </p:nvSpPr>
        <p:spPr bwMode="auto">
          <a:xfrm>
            <a:off x="285750" y="285750"/>
            <a:ext cx="29892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Gibbs Free Energy:</a:t>
            </a: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785813" y="5929313"/>
            <a:ext cx="1071562" cy="1587"/>
          </a:xfrm>
          <a:prstGeom prst="line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直接连接符 6"/>
          <p:cNvCxnSpPr/>
          <p:nvPr/>
        </p:nvCxnSpPr>
        <p:spPr bwMode="auto">
          <a:xfrm>
            <a:off x="6572250" y="5072063"/>
            <a:ext cx="1143000" cy="1587"/>
          </a:xfrm>
          <a:prstGeom prst="line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1090613"/>
            <a:ext cx="8858250" cy="50530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1442" name="TextBox 2"/>
          <p:cNvSpPr txBox="1">
            <a:spLocks noChangeArrowheads="1"/>
          </p:cNvSpPr>
          <p:nvPr/>
        </p:nvSpPr>
        <p:spPr bwMode="auto">
          <a:xfrm>
            <a:off x="285750" y="285750"/>
            <a:ext cx="5830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Confinement/deconfinement transition: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1023938"/>
            <a:ext cx="8934450" cy="48101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2466" name="TextBox 2"/>
          <p:cNvSpPr txBox="1">
            <a:spLocks noChangeArrowheads="1"/>
          </p:cNvSpPr>
          <p:nvPr/>
        </p:nvSpPr>
        <p:spPr bwMode="auto">
          <a:xfrm>
            <a:off x="71438" y="357188"/>
            <a:ext cx="8551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Non-monotonic behavior of EE versus chemical potential: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1143000"/>
            <a:ext cx="9124950" cy="5343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3490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72501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A first-order transition in superconducting phase: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1285875"/>
            <a:ext cx="9134475" cy="52292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4514" name="TextBox 2"/>
          <p:cNvSpPr txBox="1">
            <a:spLocks noChangeArrowheads="1"/>
          </p:cNvSpPr>
          <p:nvPr/>
        </p:nvSpPr>
        <p:spPr bwMode="auto">
          <a:xfrm>
            <a:off x="142875" y="285750"/>
            <a:ext cx="8234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Insulator/superconducting transition as a first order one: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Box 1"/>
          <p:cNvSpPr txBox="1">
            <a:spLocks noChangeArrowheads="1"/>
          </p:cNvSpPr>
          <p:nvPr/>
        </p:nvSpPr>
        <p:spPr bwMode="auto">
          <a:xfrm>
            <a:off x="34925" y="333375"/>
            <a:ext cx="9109075" cy="138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rgbClr val="0000FF"/>
                </a:solidFill>
              </a:rPr>
              <a:t>   The entanglement entropy in p-wave holographic </a:t>
            </a:r>
          </a:p>
          <a:p>
            <a:r>
              <a:rPr lang="en-US" altLang="zh-CN">
                <a:solidFill>
                  <a:srgbClr val="0000FF"/>
                </a:solidFill>
              </a:rPr>
              <a:t>    insulator/superconductor phase transition</a:t>
            </a:r>
          </a:p>
          <a:p>
            <a:r>
              <a:rPr lang="en-US" altLang="zh-CN"/>
              <a:t>    </a:t>
            </a:r>
            <a:r>
              <a:rPr lang="en-US" altLang="zh-CN">
                <a:solidFill>
                  <a:srgbClr val="0000FF"/>
                </a:solidFill>
              </a:rPr>
              <a:t>R.G. Cai, et al, arXiv: 1303.4828</a:t>
            </a:r>
          </a:p>
        </p:txBody>
      </p:sp>
      <p:sp>
        <p:nvSpPr>
          <p:cNvPr id="65538" name="TextBox 2"/>
          <p:cNvSpPr txBox="1">
            <a:spLocks noChangeArrowheads="1"/>
          </p:cNvSpPr>
          <p:nvPr/>
        </p:nvSpPr>
        <p:spPr bwMode="auto">
          <a:xfrm>
            <a:off x="468313" y="2276475"/>
            <a:ext cx="3092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Consider the model:</a:t>
            </a:r>
            <a:endParaRPr lang="zh-CN" altLang="en-US"/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213100"/>
            <a:ext cx="54387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4095750"/>
            <a:ext cx="70770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4113" y="5589588"/>
            <a:ext cx="38766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268413"/>
            <a:ext cx="81438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1"/>
          <p:cNvSpPr txBox="1">
            <a:spLocks noChangeArrowheads="1"/>
          </p:cNvSpPr>
          <p:nvPr/>
        </p:nvSpPr>
        <p:spPr bwMode="auto">
          <a:xfrm>
            <a:off x="107950" y="333375"/>
            <a:ext cx="48672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behavior near the boundary:</a:t>
            </a:r>
            <a:endParaRPr lang="zh-CN" altLang="en-US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8413" y="4368800"/>
            <a:ext cx="18573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TextBox 2"/>
          <p:cNvSpPr txBox="1">
            <a:spLocks noChangeArrowheads="1"/>
          </p:cNvSpPr>
          <p:nvPr/>
        </p:nvSpPr>
        <p:spPr bwMode="auto">
          <a:xfrm>
            <a:off x="323850" y="3114675"/>
            <a:ext cx="2547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free energy: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0350"/>
            <a:ext cx="914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644900"/>
            <a:ext cx="88931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1488" y="3295650"/>
            <a:ext cx="866775" cy="266700"/>
          </a:xfrm>
          <a:prstGeom prst="rect">
            <a:avLst/>
          </a:prstGeom>
          <a:solidFill>
            <a:srgbClr val="FF3300"/>
          </a:solidFill>
          <a:ln w="5715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6758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27525" y="115888"/>
            <a:ext cx="828675" cy="31432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25538"/>
            <a:ext cx="85693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107950" y="333375"/>
            <a:ext cx="30051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charge density:</a:t>
            </a:r>
            <a:endParaRPr lang="zh-CN" altLang="en-US"/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724400"/>
            <a:ext cx="11334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8663" y="4737100"/>
            <a:ext cx="1133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TextBox 2"/>
          <p:cNvSpPr txBox="1">
            <a:spLocks noChangeArrowheads="1"/>
          </p:cNvSpPr>
          <p:nvPr/>
        </p:nvSpPr>
        <p:spPr bwMode="auto">
          <a:xfrm>
            <a:off x="539750" y="5589588"/>
            <a:ext cx="40259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critical back reaction: </a:t>
            </a:r>
            <a:endParaRPr lang="zh-CN" altLang="en-US"/>
          </a:p>
        </p:txBody>
      </p:sp>
      <p:pic>
        <p:nvPicPr>
          <p:cNvPr id="6963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5732463"/>
            <a:ext cx="1057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extBox 1"/>
          <p:cNvSpPr txBox="1">
            <a:spLocks noChangeArrowheads="1"/>
          </p:cNvSpPr>
          <p:nvPr/>
        </p:nvSpPr>
        <p:spPr bwMode="auto">
          <a:xfrm>
            <a:off x="395288" y="333375"/>
            <a:ext cx="38830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1) Strip along x direction </a:t>
            </a:r>
            <a:endParaRPr lang="zh-CN" altLang="en-US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96975"/>
            <a:ext cx="738187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25538"/>
            <a:ext cx="85693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2" name="TextBox 1"/>
          <p:cNvSpPr txBox="1">
            <a:spLocks noChangeArrowheads="1"/>
          </p:cNvSpPr>
          <p:nvPr/>
        </p:nvSpPr>
        <p:spPr bwMode="auto">
          <a:xfrm>
            <a:off x="250825" y="333375"/>
            <a:ext cx="34528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Entanglement entropy:</a:t>
            </a:r>
            <a:endParaRPr lang="zh-CN" altLang="en-US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4868863"/>
            <a:ext cx="9429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4926013"/>
            <a:ext cx="9429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4663" y="1125538"/>
            <a:ext cx="8667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52513"/>
            <a:ext cx="888365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8150" y="4521200"/>
            <a:ext cx="828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65200"/>
            <a:ext cx="8569325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176213" y="333375"/>
            <a:ext cx="38909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2) Strip along y direction:</a:t>
            </a:r>
            <a:endParaRPr lang="zh-CN" altLang="en-US"/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1488" y="981075"/>
            <a:ext cx="866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9144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75125" y="3800475"/>
            <a:ext cx="828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extBox 1"/>
          <p:cNvSpPr txBox="1">
            <a:spLocks noChangeArrowheads="1"/>
          </p:cNvSpPr>
          <p:nvPr/>
        </p:nvSpPr>
        <p:spPr bwMode="auto">
          <a:xfrm>
            <a:off x="107950" y="333375"/>
            <a:ext cx="65643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The critical width versus chemical potential:</a:t>
            </a:r>
            <a:endParaRPr lang="zh-CN" altLang="en-US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3430588"/>
            <a:ext cx="8999537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052513"/>
            <a:ext cx="88915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extBox 1"/>
          <p:cNvSpPr txBox="1">
            <a:spLocks noChangeArrowheads="1"/>
          </p:cNvSpPr>
          <p:nvPr/>
        </p:nvSpPr>
        <p:spPr bwMode="auto">
          <a:xfrm>
            <a:off x="428625" y="285750"/>
            <a:ext cx="2625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rgbClr val="0000FF"/>
                </a:solidFill>
              </a:rPr>
              <a:t>4. Conclusions</a:t>
            </a:r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75778" name="TextBox 2"/>
          <p:cNvSpPr txBox="1">
            <a:spLocks noChangeArrowheads="1"/>
          </p:cNvSpPr>
          <p:nvPr/>
        </p:nvSpPr>
        <p:spPr bwMode="auto">
          <a:xfrm>
            <a:off x="0" y="1285875"/>
            <a:ext cx="92900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zh-CN" sz="3200">
                <a:solidFill>
                  <a:srgbClr val="FF3300"/>
                </a:solidFill>
              </a:rPr>
              <a:t>The  entanglement entropy is a good probe to the </a:t>
            </a:r>
          </a:p>
          <a:p>
            <a:r>
              <a:rPr lang="en-US" altLang="zh-CN" sz="3200">
                <a:solidFill>
                  <a:srgbClr val="FF3300"/>
                </a:solidFill>
              </a:rPr>
              <a:t>   superconducting phase transition: It can indicate not </a:t>
            </a:r>
          </a:p>
          <a:p>
            <a:r>
              <a:rPr lang="en-US" altLang="zh-CN" sz="3200">
                <a:solidFill>
                  <a:srgbClr val="FF3300"/>
                </a:solidFill>
              </a:rPr>
              <a:t>   only the appearance of  the phase transition, but also </a:t>
            </a:r>
          </a:p>
          <a:p>
            <a:r>
              <a:rPr lang="en-US" altLang="zh-CN" sz="3200">
                <a:solidFill>
                  <a:srgbClr val="FF3300"/>
                </a:solidFill>
              </a:rPr>
              <a:t>   the  order of  the phase transition.</a:t>
            </a:r>
          </a:p>
          <a:p>
            <a:endParaRPr lang="en-US" altLang="zh-CN" sz="3200">
              <a:solidFill>
                <a:srgbClr val="FF33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zh-CN" sz="3200">
                <a:solidFill>
                  <a:srgbClr val="00B050"/>
                </a:solidFill>
              </a:rPr>
              <a:t> The entanglement entropy versus chemical potential </a:t>
            </a:r>
          </a:p>
          <a:p>
            <a:r>
              <a:rPr lang="en-US" altLang="zh-CN" sz="3200">
                <a:solidFill>
                  <a:srgbClr val="00B050"/>
                </a:solidFill>
              </a:rPr>
              <a:t>    is always non-monotonic in the superconducting </a:t>
            </a:r>
          </a:p>
          <a:p>
            <a:r>
              <a:rPr lang="en-US" altLang="zh-CN" sz="3200">
                <a:solidFill>
                  <a:srgbClr val="00B050"/>
                </a:solidFill>
              </a:rPr>
              <a:t>    phase of the insulator/superconducting transition.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 Box 4"/>
          <p:cNvSpPr txBox="1">
            <a:spLocks noChangeArrowheads="1"/>
          </p:cNvSpPr>
          <p:nvPr/>
        </p:nvSpPr>
        <p:spPr bwMode="auto">
          <a:xfrm>
            <a:off x="2411413" y="2133600"/>
            <a:ext cx="440372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8800">
                <a:solidFill>
                  <a:srgbClr val="FF3300"/>
                </a:solidFill>
              </a:rPr>
              <a:t>Thanks !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2"/>
          <p:cNvSpPr txBox="1">
            <a:spLocks noChangeArrowheads="1"/>
          </p:cNvSpPr>
          <p:nvPr/>
        </p:nvSpPr>
        <p:spPr bwMode="auto">
          <a:xfrm>
            <a:off x="252413" y="333375"/>
            <a:ext cx="6689725" cy="1371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HEE in s-wave metal/sc phase transition</a:t>
            </a:r>
          </a:p>
          <a:p>
            <a:endParaRPr lang="zh-CN" altLang="en-US">
              <a:solidFill>
                <a:srgbClr val="0000FF"/>
              </a:solidFill>
            </a:endParaRPr>
          </a:p>
          <a:p>
            <a:r>
              <a:rPr lang="zh-CN" altLang="en-US">
                <a:solidFill>
                  <a:srgbClr val="0000FF"/>
                </a:solidFill>
              </a:rPr>
              <a:t>(T. Albash and C. Johnson, arXiv:1202.2605)</a:t>
            </a:r>
          </a:p>
        </p:txBody>
      </p:sp>
      <p:pic>
        <p:nvPicPr>
          <p:cNvPr id="7782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3213100"/>
            <a:ext cx="80391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ext Box 4"/>
          <p:cNvSpPr txBox="1">
            <a:spLocks noChangeArrowheads="1"/>
          </p:cNvSpPr>
          <p:nvPr/>
        </p:nvSpPr>
        <p:spPr bwMode="auto">
          <a:xfrm>
            <a:off x="376238" y="2046288"/>
            <a:ext cx="8753475" cy="9445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The model: as an SO(3) x SO(3) invariant truncation of four</a:t>
            </a:r>
          </a:p>
          <a:p>
            <a:r>
              <a:rPr lang="zh-CN" altLang="en-US"/>
              <a:t>dimensional N=8 supergravity</a:t>
            </a:r>
          </a:p>
        </p:txBody>
      </p:sp>
      <p:pic>
        <p:nvPicPr>
          <p:cNvPr id="778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437063"/>
            <a:ext cx="47625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1052513"/>
            <a:ext cx="81915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0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7672387" cy="9445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Depending on the boundary condition: second order </a:t>
            </a:r>
          </a:p>
          <a:p>
            <a:r>
              <a:rPr lang="zh-CN" altLang="en-US"/>
              <a:t>or first order transition</a:t>
            </a:r>
          </a:p>
        </p:txBody>
      </p:sp>
      <p:pic>
        <p:nvPicPr>
          <p:cNvPr id="7885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933825"/>
            <a:ext cx="856773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41438"/>
            <a:ext cx="88011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5" y="1484313"/>
            <a:ext cx="67437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8" name="Text Box 3"/>
          <p:cNvSpPr txBox="1">
            <a:spLocks noChangeArrowheads="1"/>
          </p:cNvSpPr>
          <p:nvPr/>
        </p:nvSpPr>
        <p:spPr bwMode="auto">
          <a:xfrm>
            <a:off x="252413" y="260350"/>
            <a:ext cx="3963987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HEE for a fixed belt width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41438"/>
            <a:ext cx="88011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13" y="981075"/>
            <a:ext cx="90725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981075"/>
            <a:ext cx="9144000" cy="50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5000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0" scaled="1"/>
        </a:gradFill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5000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0" scaled="1"/>
        </a:gradFill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Pages>0</Pages>
  <Words>1115</Words>
  <Characters>0</Characters>
  <Application>Microsoft Office PowerPoint</Application>
  <DocSecurity>0</DocSecurity>
  <PresentationFormat>全屏显示(4:3)</PresentationFormat>
  <Lines>0</Lines>
  <Paragraphs>209</Paragraphs>
  <Slides>68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69" baseType="lpstr">
      <vt:lpstr>Profile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</vt:vector>
  </TitlesOfParts>
  <Company>nankai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zhoufeng</dc:creator>
  <cp:lastModifiedBy>admin</cp:lastModifiedBy>
  <cp:revision>1282</cp:revision>
  <cp:lastPrinted>1899-12-30T00:00:00Z</cp:lastPrinted>
  <dcterms:created xsi:type="dcterms:W3CDTF">2004-01-25T10:56:32Z</dcterms:created>
  <dcterms:modified xsi:type="dcterms:W3CDTF">2013-04-16T01:08:14Z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2052-8.1.0.2998</vt:lpwstr>
  </property>
</Properties>
</file>