
<file path=[Content_Types].xml><?xml version="1.0" encoding="utf-8"?>
<Types xmlns="http://schemas.openxmlformats.org/package/2006/content-types">
  <Override PartName="/ppt/slideLayouts/slideLayout10.xml" ContentType="application/vnd.openxmlformats-officedocument.presentationml.slideLayout+xml"/>
  <Default Extension="pdf" ContentType="application/pdf"/>
  <Override PartName="/ppt/slides/slide69.xml" ContentType="application/vnd.openxmlformats-officedocument.presentationml.slide+xml"/>
  <Override PartName="/ppt/slides/slide14.xml" ContentType="application/vnd.openxmlformats-officedocument.presentationml.slide+xml"/>
  <Default Extension="rels" ContentType="application/vnd.openxmlformats-package.relationships+xml"/>
  <Override PartName="/ppt/slides/slide62.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44.xml" ContentType="application/vnd.openxmlformats-officedocument.presentationml.slide+xml"/>
  <Override PartName="/ppt/handoutMasters/handoutMaster1.xml" ContentType="application/vnd.openxmlformats-officedocument.presentationml.handoutMaster+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75.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Layouts/slideLayout2.xml" ContentType="application/vnd.openxmlformats-officedocument.presentationml.slideLayout+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74.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theme/theme3.xml" ContentType="application/vnd.openxmlformats-officedocument.them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slides/slide73.xml" ContentType="application/vnd.openxmlformats-officedocument.presentationml.slide+xml"/>
  <Override PartName="/ppt/slides/slide40.xml" ContentType="application/vnd.openxmlformats-officedocument.presentationml.slide+xml"/>
  <Override PartName="/ppt/slides/slide56.xml" ContentType="application/vnd.openxmlformats-officedocument.presentationml.slide+xml"/>
  <Override PartName="/ppt/theme/theme2.xml" ContentType="application/vnd.openxmlformats-officedocument.them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slides/slide63.xml" ContentType="application/vnd.openxmlformats-officedocument.presentationml.slide+xml"/>
  <Override PartName="/ppt/slides/slide46.xml" ContentType="application/vnd.openxmlformats-officedocument.presentationml.slide+xml"/>
  <Override PartName="/ppt/slides/slide72.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78"/>
  </p:notesMasterIdLst>
  <p:handoutMasterIdLst>
    <p:handoutMasterId r:id="rId79"/>
  </p:handoutMasterIdLst>
  <p:sldIdLst>
    <p:sldId id="256" r:id="rId2"/>
    <p:sldId id="357" r:id="rId3"/>
    <p:sldId id="363" r:id="rId4"/>
    <p:sldId id="362" r:id="rId5"/>
    <p:sldId id="359" r:id="rId6"/>
    <p:sldId id="358" r:id="rId7"/>
    <p:sldId id="360" r:id="rId8"/>
    <p:sldId id="380" r:id="rId9"/>
    <p:sldId id="454" r:id="rId10"/>
    <p:sldId id="349" r:id="rId11"/>
    <p:sldId id="354" r:id="rId12"/>
    <p:sldId id="355" r:id="rId13"/>
    <p:sldId id="351" r:id="rId14"/>
    <p:sldId id="369" r:id="rId15"/>
    <p:sldId id="422" r:id="rId16"/>
    <p:sldId id="364" r:id="rId17"/>
    <p:sldId id="383" r:id="rId18"/>
    <p:sldId id="396" r:id="rId19"/>
    <p:sldId id="367" r:id="rId20"/>
    <p:sldId id="366" r:id="rId21"/>
    <p:sldId id="373" r:id="rId22"/>
    <p:sldId id="388" r:id="rId23"/>
    <p:sldId id="386" r:id="rId24"/>
    <p:sldId id="389" r:id="rId25"/>
    <p:sldId id="382" r:id="rId26"/>
    <p:sldId id="384" r:id="rId27"/>
    <p:sldId id="390" r:id="rId28"/>
    <p:sldId id="400" r:id="rId29"/>
    <p:sldId id="421" r:id="rId30"/>
    <p:sldId id="420" r:id="rId31"/>
    <p:sldId id="411" r:id="rId32"/>
    <p:sldId id="408" r:id="rId33"/>
    <p:sldId id="397" r:id="rId34"/>
    <p:sldId id="403" r:id="rId35"/>
    <p:sldId id="398" r:id="rId36"/>
    <p:sldId id="406" r:id="rId37"/>
    <p:sldId id="404" r:id="rId38"/>
    <p:sldId id="405" r:id="rId39"/>
    <p:sldId id="407" r:id="rId40"/>
    <p:sldId id="410" r:id="rId41"/>
    <p:sldId id="430" r:id="rId42"/>
    <p:sldId id="457" r:id="rId43"/>
    <p:sldId id="431" r:id="rId44"/>
    <p:sldId id="460" r:id="rId45"/>
    <p:sldId id="461" r:id="rId46"/>
    <p:sldId id="459" r:id="rId47"/>
    <p:sldId id="458" r:id="rId48"/>
    <p:sldId id="432" r:id="rId49"/>
    <p:sldId id="456" r:id="rId50"/>
    <p:sldId id="427" r:id="rId51"/>
    <p:sldId id="433" r:id="rId52"/>
    <p:sldId id="434" r:id="rId53"/>
    <p:sldId id="435" r:id="rId54"/>
    <p:sldId id="436" r:id="rId55"/>
    <p:sldId id="437" r:id="rId56"/>
    <p:sldId id="438" r:id="rId57"/>
    <p:sldId id="439" r:id="rId58"/>
    <p:sldId id="440" r:id="rId59"/>
    <p:sldId id="426" r:id="rId60"/>
    <p:sldId id="444" r:id="rId61"/>
    <p:sldId id="445" r:id="rId62"/>
    <p:sldId id="428" r:id="rId63"/>
    <p:sldId id="429" r:id="rId64"/>
    <p:sldId id="446" r:id="rId65"/>
    <p:sldId id="449" r:id="rId66"/>
    <p:sldId id="447" r:id="rId67"/>
    <p:sldId id="448" r:id="rId68"/>
    <p:sldId id="425" r:id="rId69"/>
    <p:sldId id="443" r:id="rId70"/>
    <p:sldId id="450" r:id="rId71"/>
    <p:sldId id="452" r:id="rId72"/>
    <p:sldId id="451" r:id="rId73"/>
    <p:sldId id="453" r:id="rId74"/>
    <p:sldId id="455" r:id="rId75"/>
    <p:sldId id="462" r:id="rId76"/>
    <p:sldId id="285"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98" d="100"/>
          <a:sy n="98" d="100"/>
        </p:scale>
        <p:origin x="-62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DAC61A-60DC-274F-A57E-04B7BC959092}" type="datetimeFigureOut">
              <a:rPr lang="en-US" smtClean="0"/>
              <a:pPr/>
              <a:t>4/8/13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3532A9-878D-3945-8DB1-7B69B521C8B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1341C7-607E-5E4C-A7A6-2046087DC62F}" type="datetimeFigureOut">
              <a:rPr lang="en-US" smtClean="0"/>
              <a:pPr/>
              <a:t>4/8/13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FA387-D3DA-D249-8C28-297D564B7170}"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3FA387-D3DA-D249-8C28-297D564B7170}" type="slidenum">
              <a:rPr lang="en-US" smtClean="0"/>
              <a:pPr/>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044C30-B4AA-8B40-ACA6-739C0582F993}" type="datetime1">
              <a:rPr lang="zh-CN" alt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D3066F-01B5-8747-8D1D-5EC4B17E24CE}" type="datetime1">
              <a:rPr lang="zh-CN" alt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A47CC1-5FB4-BB48-8606-4D79A00CA4B1}" type="datetime1">
              <a:rPr lang="zh-CN" alt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7E7BDF-56DA-3C4F-9C2F-0437A11C25B0}" type="datetime1">
              <a:rPr lang="zh-CN" alt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A1E8AD-8B3E-A948-9943-E2CD5AD21DC3}" type="datetime1">
              <a:rPr lang="zh-CN" altLang="en-US" smtClean="0"/>
              <a:pPr/>
              <a:t>4/8/13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D28A08-4C66-D046-B247-DF64D6C72CCF}" type="datetime1">
              <a:rPr lang="zh-CN" altLang="en-US" smtClean="0"/>
              <a:pPr/>
              <a:t>4/8/13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6C9CC4-28ED-D64D-B78A-3B03C983A512}" type="datetime1">
              <a:rPr lang="zh-CN" altLang="en-US" smtClean="0"/>
              <a:pPr/>
              <a:t>4/8/13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C609DF-9445-4A4B-B442-BDD90B89E38D}" type="datetime1">
              <a:rPr lang="zh-CN" alt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164F25-836D-244E-8F33-C6933C2088D8}" type="datetime1">
              <a:rPr lang="zh-CN" alt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9E8B1E-C90F-9D4B-B3B5-9EBB852F2A89}" type="datetime1">
              <a:rPr lang="zh-CN" alt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C03D20-C783-6E4D-B064-134E81DAF4FB}" type="datetime1">
              <a:rPr lang="zh-CN" alt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356E-F91D-044D-8AEA-E6E17E8791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75E9C-B3B2-4C4C-A5D0-79985F98EBFE}" type="datetime1">
              <a:rPr lang="zh-CN" altLang="en-US" smtClean="0"/>
              <a:pPr/>
              <a:t>4/8/13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5356E-F91D-044D-8AEA-E6E17E8791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tiff"/><Relationship Id="rId1" Type="http://schemas.openxmlformats.org/officeDocument/2006/relationships/slideLayout" Target="../slideLayouts/slideLayout7.xml"/><Relationship Id="rId2" Type="http://schemas.openxmlformats.org/officeDocument/2006/relationships/image" Target="../media/image9.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df"/><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f"/></Relationships>
</file>

<file path=ppt/slides/_rels/slide10.xml.rels><?xml version="1.0" encoding="UTF-8" standalone="yes"?>
<Relationships xmlns="http://schemas.openxmlformats.org/package/2006/relationships"><Relationship Id="rId1" Type="http://schemas.openxmlformats.org/officeDocument/2006/relationships/video" Target="file://localhost/Users/huangqing-guo/Data/Huangqg/Talks/2013/planck.m4v" TargetMode="External"/><Relationship Id="rId2" Type="http://schemas.openxmlformats.org/officeDocument/2006/relationships/slideLayout" Target="../slideLayouts/slideLayout7.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tiff"/><Relationship Id="rId4" Type="http://schemas.openxmlformats.org/officeDocument/2006/relationships/image" Target="../media/image23.pdf"/><Relationship Id="rId5" Type="http://schemas.openxmlformats.org/officeDocument/2006/relationships/image" Target="../media/image24.png"/><Relationship Id="rId6" Type="http://schemas.openxmlformats.org/officeDocument/2006/relationships/image" Target="../media/image25.pdf"/><Relationship Id="rId7" Type="http://schemas.openxmlformats.org/officeDocument/2006/relationships/image" Target="../media/image26.png"/><Relationship Id="rId8" Type="http://schemas.openxmlformats.org/officeDocument/2006/relationships/image" Target="../media/image27.pdf"/><Relationship Id="rId9" Type="http://schemas.openxmlformats.org/officeDocument/2006/relationships/image" Target="../media/image28.png"/><Relationship Id="rId10" Type="http://schemas.openxmlformats.org/officeDocument/2006/relationships/image" Target="../media/image29.png"/><Relationship Id="rId1" Type="http://schemas.openxmlformats.org/officeDocument/2006/relationships/video" Target="file://localhost/Users/huangqing-guo/Data/Huangqg/Talks/2013/formation-lssr.mpg" TargetMode="External"/><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df"/><Relationship Id="rId4" Type="http://schemas.openxmlformats.org/officeDocument/2006/relationships/image" Target="../media/image33.png"/><Relationship Id="rId5" Type="http://schemas.openxmlformats.org/officeDocument/2006/relationships/image" Target="../media/image34.pdf"/><Relationship Id="rId6" Type="http://schemas.openxmlformats.org/officeDocument/2006/relationships/image" Target="../media/image35.png"/><Relationship Id="rId7" Type="http://schemas.openxmlformats.org/officeDocument/2006/relationships/image" Target="../media/image36.pdf"/><Relationship Id="rId8"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image" Target="../media/image31.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tiff"/></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df"/><Relationship Id="rId5"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image" Target="../media/image41.pdf"/></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df"/><Relationship Id="rId5" Type="http://schemas.openxmlformats.org/officeDocument/2006/relationships/image" Target="../media/image48.png"/><Relationship Id="rId6" Type="http://schemas.openxmlformats.org/officeDocument/2006/relationships/image" Target="../media/image49.tiff"/><Relationship Id="rId7" Type="http://schemas.openxmlformats.org/officeDocument/2006/relationships/image" Target="../media/image50.tiff"/><Relationship Id="rId8" Type="http://schemas.openxmlformats.org/officeDocument/2006/relationships/image" Target="../media/image51.pdf"/><Relationship Id="rId9" Type="http://schemas.openxmlformats.org/officeDocument/2006/relationships/image" Target="../media/image52.png"/><Relationship Id="rId1" Type="http://schemas.openxmlformats.org/officeDocument/2006/relationships/slideLayout" Target="../slideLayouts/slideLayout7.xml"/><Relationship Id="rId2" Type="http://schemas.openxmlformats.org/officeDocument/2006/relationships/image" Target="../media/image45.pd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tiff"/><Relationship Id="rId5" Type="http://schemas.openxmlformats.org/officeDocument/2006/relationships/image" Target="../media/image56.pdf"/><Relationship Id="rId6" Type="http://schemas.openxmlformats.org/officeDocument/2006/relationships/image" Target="../media/image57.png"/><Relationship Id="rId1" Type="http://schemas.openxmlformats.org/officeDocument/2006/relationships/slideLayout" Target="../slideLayouts/slideLayout7.xml"/><Relationship Id="rId2" Type="http://schemas.openxmlformats.org/officeDocument/2006/relationships/image" Target="../media/image53.pdf"/></Relationships>
</file>

<file path=ppt/slides/_rels/slide29.xml.rels><?xml version="1.0" encoding="UTF-8" standalone="yes"?>
<Relationships xmlns="http://schemas.openxmlformats.org/package/2006/relationships"><Relationship Id="rId11" Type="http://schemas.openxmlformats.org/officeDocument/2006/relationships/image" Target="../media/image67.pdf"/><Relationship Id="rId12" Type="http://schemas.openxmlformats.org/officeDocument/2006/relationships/image" Target="../media/image68.png"/><Relationship Id="rId13" Type="http://schemas.openxmlformats.org/officeDocument/2006/relationships/image" Target="../media/image69.pdf"/><Relationship Id="rId14" Type="http://schemas.openxmlformats.org/officeDocument/2006/relationships/image" Target="../media/image70.png"/><Relationship Id="rId1" Type="http://schemas.openxmlformats.org/officeDocument/2006/relationships/slideLayout" Target="../slideLayouts/slideLayout5.xml"/><Relationship Id="rId2" Type="http://schemas.openxmlformats.org/officeDocument/2006/relationships/image" Target="../media/image58.pdf"/><Relationship Id="rId3" Type="http://schemas.openxmlformats.org/officeDocument/2006/relationships/image" Target="../media/image59.png"/><Relationship Id="rId4" Type="http://schemas.openxmlformats.org/officeDocument/2006/relationships/image" Target="../media/image60.pdf"/><Relationship Id="rId5" Type="http://schemas.openxmlformats.org/officeDocument/2006/relationships/image" Target="../media/image61.png"/><Relationship Id="rId6" Type="http://schemas.openxmlformats.org/officeDocument/2006/relationships/image" Target="../media/image62.pdf"/><Relationship Id="rId7" Type="http://schemas.openxmlformats.org/officeDocument/2006/relationships/image" Target="../media/image63.png"/><Relationship Id="rId8" Type="http://schemas.openxmlformats.org/officeDocument/2006/relationships/image" Target="../media/image64.pdf"/><Relationship Id="rId9" Type="http://schemas.openxmlformats.org/officeDocument/2006/relationships/image" Target="../media/image65.png"/><Relationship Id="rId10" Type="http://schemas.openxmlformats.org/officeDocument/2006/relationships/image" Target="../media/image66.tiff"/></Relationships>
</file>

<file path=ppt/slides/_rels/slide30.xml.rels><?xml version="1.0" encoding="UTF-8" standalone="yes"?>
<Relationships xmlns="http://schemas.openxmlformats.org/package/2006/relationships"><Relationship Id="rId11" Type="http://schemas.openxmlformats.org/officeDocument/2006/relationships/image" Target="../media/image80.pdf"/><Relationship Id="rId12" Type="http://schemas.openxmlformats.org/officeDocument/2006/relationships/image" Target="../media/image81.png"/><Relationship Id="rId13" Type="http://schemas.openxmlformats.org/officeDocument/2006/relationships/image" Target="../media/image82.tiff"/><Relationship Id="rId1" Type="http://schemas.openxmlformats.org/officeDocument/2006/relationships/slideLayout" Target="../slideLayouts/slideLayout5.xml"/><Relationship Id="rId2" Type="http://schemas.openxmlformats.org/officeDocument/2006/relationships/image" Target="../media/image71.pdf"/><Relationship Id="rId3" Type="http://schemas.openxmlformats.org/officeDocument/2006/relationships/image" Target="../media/image72.png"/><Relationship Id="rId4" Type="http://schemas.openxmlformats.org/officeDocument/2006/relationships/image" Target="../media/image73.pdf"/><Relationship Id="rId5" Type="http://schemas.openxmlformats.org/officeDocument/2006/relationships/image" Target="../media/image74.png"/><Relationship Id="rId6" Type="http://schemas.openxmlformats.org/officeDocument/2006/relationships/image" Target="../media/image75.pdf"/><Relationship Id="rId7" Type="http://schemas.openxmlformats.org/officeDocument/2006/relationships/image" Target="../media/image76.png"/><Relationship Id="rId8" Type="http://schemas.openxmlformats.org/officeDocument/2006/relationships/image" Target="../media/image77.tiff"/><Relationship Id="rId9" Type="http://schemas.openxmlformats.org/officeDocument/2006/relationships/image" Target="../media/image78.pdf"/><Relationship Id="rId10" Type="http://schemas.openxmlformats.org/officeDocument/2006/relationships/image" Target="../media/image79.png"/></Relationships>
</file>

<file path=ppt/slides/_rels/slide31.xml.rels><?xml version="1.0" encoding="UTF-8" standalone="yes"?>
<Relationships xmlns="http://schemas.openxmlformats.org/package/2006/relationships"><Relationship Id="rId3" Type="http://schemas.openxmlformats.org/officeDocument/2006/relationships/image" Target="../media/image84.pdf"/><Relationship Id="rId4" Type="http://schemas.openxmlformats.org/officeDocument/2006/relationships/image" Target="../media/image85.png"/><Relationship Id="rId5" Type="http://schemas.openxmlformats.org/officeDocument/2006/relationships/image" Target="../media/image86.pdf"/><Relationship Id="rId6" Type="http://schemas.openxmlformats.org/officeDocument/2006/relationships/image" Target="../media/image87.png"/><Relationship Id="rId7" Type="http://schemas.openxmlformats.org/officeDocument/2006/relationships/image" Target="../media/image88.pdf"/><Relationship Id="rId8" Type="http://schemas.openxmlformats.org/officeDocument/2006/relationships/image" Target="../media/image89.png"/><Relationship Id="rId1" Type="http://schemas.openxmlformats.org/officeDocument/2006/relationships/slideLayout" Target="../slideLayouts/slideLayout7.xml"/><Relationship Id="rId2" Type="http://schemas.openxmlformats.org/officeDocument/2006/relationships/image" Target="../media/image83.png"/></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df"/><Relationship Id="rId5" Type="http://schemas.openxmlformats.org/officeDocument/2006/relationships/image" Target="../media/image93.png"/><Relationship Id="rId6" Type="http://schemas.openxmlformats.org/officeDocument/2006/relationships/image" Target="../media/image94.pdf"/><Relationship Id="rId7" Type="http://schemas.openxmlformats.org/officeDocument/2006/relationships/image" Target="../media/image95.png"/><Relationship Id="rId8" Type="http://schemas.openxmlformats.org/officeDocument/2006/relationships/image" Target="../media/image96.tiff"/><Relationship Id="rId1" Type="http://schemas.openxmlformats.org/officeDocument/2006/relationships/slideLayout" Target="../slideLayouts/slideLayout7.xml"/><Relationship Id="rId2" Type="http://schemas.openxmlformats.org/officeDocument/2006/relationships/image" Target="../media/image90.pdf"/></Relationships>
</file>

<file path=ppt/slides/_rels/slide33.xml.rels><?xml version="1.0" encoding="UTF-8" standalone="yes"?>
<Relationships xmlns="http://schemas.openxmlformats.org/package/2006/relationships"><Relationship Id="rId3" Type="http://schemas.openxmlformats.org/officeDocument/2006/relationships/image" Target="../media/image98.pdf"/><Relationship Id="rId4" Type="http://schemas.openxmlformats.org/officeDocument/2006/relationships/image" Target="../media/image99.png"/><Relationship Id="rId5" Type="http://schemas.openxmlformats.org/officeDocument/2006/relationships/image" Target="../media/image100.pdf"/><Relationship Id="rId6" Type="http://schemas.openxmlformats.org/officeDocument/2006/relationships/image" Target="../media/image101.png"/><Relationship Id="rId1" Type="http://schemas.openxmlformats.org/officeDocument/2006/relationships/slideLayout" Target="../slideLayouts/slideLayout7.xml"/><Relationship Id="rId2" Type="http://schemas.openxmlformats.org/officeDocument/2006/relationships/image" Target="../media/image97.tiff"/></Relationships>
</file>

<file path=ppt/slides/_rels/slide34.xml.rels><?xml version="1.0" encoding="UTF-8" standalone="yes"?>
<Relationships xmlns="http://schemas.openxmlformats.org/package/2006/relationships"><Relationship Id="rId3" Type="http://schemas.openxmlformats.org/officeDocument/2006/relationships/image" Target="../media/image103.pdf"/><Relationship Id="rId4" Type="http://schemas.openxmlformats.org/officeDocument/2006/relationships/image" Target="../media/image104.png"/><Relationship Id="rId5" Type="http://schemas.openxmlformats.org/officeDocument/2006/relationships/image" Target="../media/image105.pdf"/><Relationship Id="rId6" Type="http://schemas.openxmlformats.org/officeDocument/2006/relationships/image" Target="../media/image106.png"/><Relationship Id="rId7" Type="http://schemas.openxmlformats.org/officeDocument/2006/relationships/image" Target="../media/image107.pdf"/><Relationship Id="rId8" Type="http://schemas.openxmlformats.org/officeDocument/2006/relationships/image" Target="../media/image108.png"/><Relationship Id="rId1" Type="http://schemas.openxmlformats.org/officeDocument/2006/relationships/slideLayout" Target="../slideLayouts/slideLayout7.xml"/><Relationship Id="rId2" Type="http://schemas.openxmlformats.org/officeDocument/2006/relationships/image" Target="../media/image102.tiff"/></Relationships>
</file>

<file path=ppt/slides/_rels/slide35.xml.rels><?xml version="1.0" encoding="UTF-8" standalone="yes"?>
<Relationships xmlns="http://schemas.openxmlformats.org/package/2006/relationships"><Relationship Id="rId3" Type="http://schemas.openxmlformats.org/officeDocument/2006/relationships/image" Target="../media/image110.png"/><Relationship Id="rId4" Type="http://schemas.openxmlformats.org/officeDocument/2006/relationships/image" Target="../media/image5.png"/><Relationship Id="rId5" Type="http://schemas.openxmlformats.org/officeDocument/2006/relationships/image" Target="../media/image111.tiff"/><Relationship Id="rId1" Type="http://schemas.openxmlformats.org/officeDocument/2006/relationships/slideLayout" Target="../slideLayouts/slideLayout7.xml"/><Relationship Id="rId2" Type="http://schemas.openxmlformats.org/officeDocument/2006/relationships/image" Target="../media/image109.pdf"/></Relationships>
</file>

<file path=ppt/slides/_rels/slide36.xml.rels><?xml version="1.0" encoding="UTF-8" standalone="yes"?>
<Relationships xmlns="http://schemas.openxmlformats.org/package/2006/relationships"><Relationship Id="rId3" Type="http://schemas.openxmlformats.org/officeDocument/2006/relationships/image" Target="../media/image113.pdf"/><Relationship Id="rId4" Type="http://schemas.openxmlformats.org/officeDocument/2006/relationships/image" Target="../media/image114.png"/><Relationship Id="rId5" Type="http://schemas.openxmlformats.org/officeDocument/2006/relationships/image" Target="../media/image115.pdf"/><Relationship Id="rId6" Type="http://schemas.openxmlformats.org/officeDocument/2006/relationships/image" Target="../media/image116.png"/><Relationship Id="rId7" Type="http://schemas.openxmlformats.org/officeDocument/2006/relationships/image" Target="../media/image117.pdf"/><Relationship Id="rId8" Type="http://schemas.openxmlformats.org/officeDocument/2006/relationships/image" Target="../media/image118.png"/><Relationship Id="rId9" Type="http://schemas.openxmlformats.org/officeDocument/2006/relationships/image" Target="../media/image119.pdf"/><Relationship Id="rId10" Type="http://schemas.openxmlformats.org/officeDocument/2006/relationships/image" Target="../media/image120.png"/><Relationship Id="rId1" Type="http://schemas.openxmlformats.org/officeDocument/2006/relationships/slideLayout" Target="../slideLayouts/slideLayout7.xml"/><Relationship Id="rId2" Type="http://schemas.openxmlformats.org/officeDocument/2006/relationships/image" Target="../media/image112.tiff"/></Relationships>
</file>

<file path=ppt/slides/_rels/slide37.xml.rels><?xml version="1.0" encoding="UTF-8" standalone="yes"?>
<Relationships xmlns="http://schemas.openxmlformats.org/package/2006/relationships"><Relationship Id="rId3" Type="http://schemas.openxmlformats.org/officeDocument/2006/relationships/image" Target="../media/image122.png"/><Relationship Id="rId4" Type="http://schemas.openxmlformats.org/officeDocument/2006/relationships/image" Target="../media/image123.tiff"/><Relationship Id="rId5" Type="http://schemas.openxmlformats.org/officeDocument/2006/relationships/image" Target="../media/image124.tiff"/><Relationship Id="rId6" Type="http://schemas.openxmlformats.org/officeDocument/2006/relationships/image" Target="../media/image125.pdf"/><Relationship Id="rId7" Type="http://schemas.openxmlformats.org/officeDocument/2006/relationships/image" Target="../media/image126.png"/><Relationship Id="rId1" Type="http://schemas.openxmlformats.org/officeDocument/2006/relationships/slideLayout" Target="../slideLayouts/slideLayout7.xml"/><Relationship Id="rId2" Type="http://schemas.openxmlformats.org/officeDocument/2006/relationships/image" Target="../media/image121.pd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7.tiff"/></Relationships>
</file>

<file path=ppt/slides/_rels/slide41.xml.rels><?xml version="1.0" encoding="UTF-8" standalone="yes"?>
<Relationships xmlns="http://schemas.openxmlformats.org/package/2006/relationships"><Relationship Id="rId3" Type="http://schemas.openxmlformats.org/officeDocument/2006/relationships/image" Target="../media/image129.pdf"/><Relationship Id="rId4" Type="http://schemas.openxmlformats.org/officeDocument/2006/relationships/image" Target="../media/image130.png"/><Relationship Id="rId1" Type="http://schemas.openxmlformats.org/officeDocument/2006/relationships/slideLayout" Target="../slideLayouts/slideLayout7.xml"/><Relationship Id="rId2" Type="http://schemas.openxmlformats.org/officeDocument/2006/relationships/image" Target="../media/image128.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1.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2.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3.tiff"/><Relationship Id="rId3" Type="http://schemas.openxmlformats.org/officeDocument/2006/relationships/image" Target="../media/image134.tiff"/></Relationships>
</file>

<file path=ppt/slides/_rels/slide45.xml.rels><?xml version="1.0" encoding="UTF-8" standalone="yes"?>
<Relationships xmlns="http://schemas.openxmlformats.org/package/2006/relationships"><Relationship Id="rId3" Type="http://schemas.openxmlformats.org/officeDocument/2006/relationships/image" Target="../media/image136.pdf"/><Relationship Id="rId4" Type="http://schemas.openxmlformats.org/officeDocument/2006/relationships/image" Target="../media/image137.png"/><Relationship Id="rId5" Type="http://schemas.openxmlformats.org/officeDocument/2006/relationships/image" Target="../media/image138.pdf"/><Relationship Id="rId6" Type="http://schemas.openxmlformats.org/officeDocument/2006/relationships/image" Target="../media/image139.png"/><Relationship Id="rId1" Type="http://schemas.openxmlformats.org/officeDocument/2006/relationships/slideLayout" Target="../slideLayouts/slideLayout7.xml"/><Relationship Id="rId2" Type="http://schemas.openxmlformats.org/officeDocument/2006/relationships/image" Target="../media/image135.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0.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1.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2.png"/><Relationship Id="rId3" Type="http://schemas.openxmlformats.org/officeDocument/2006/relationships/image" Target="../media/image14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4.tiff"/><Relationship Id="rId3" Type="http://schemas.openxmlformats.org/officeDocument/2006/relationships/image" Target="../media/image145.png"/></Relationships>
</file>

<file path=ppt/slides/_rels/slide53.xml.rels><?xml version="1.0" encoding="UTF-8" standalone="yes"?>
<Relationships xmlns="http://schemas.openxmlformats.org/package/2006/relationships"><Relationship Id="rId11" Type="http://schemas.openxmlformats.org/officeDocument/2006/relationships/image" Target="../media/image155.png"/><Relationship Id="rId12" Type="http://schemas.openxmlformats.org/officeDocument/2006/relationships/image" Target="../media/image156.pdf"/><Relationship Id="rId13" Type="http://schemas.openxmlformats.org/officeDocument/2006/relationships/image" Target="../media/image157.png"/><Relationship Id="rId14" Type="http://schemas.openxmlformats.org/officeDocument/2006/relationships/image" Target="../media/image158.pdf"/><Relationship Id="rId15" Type="http://schemas.openxmlformats.org/officeDocument/2006/relationships/image" Target="../media/image159.png"/><Relationship Id="rId16" Type="http://schemas.openxmlformats.org/officeDocument/2006/relationships/image" Target="../media/image160.pdf"/><Relationship Id="rId17" Type="http://schemas.openxmlformats.org/officeDocument/2006/relationships/image" Target="../media/image161.png"/><Relationship Id="rId18" Type="http://schemas.openxmlformats.org/officeDocument/2006/relationships/image" Target="../media/image162.pdf"/><Relationship Id="rId19" Type="http://schemas.openxmlformats.org/officeDocument/2006/relationships/image" Target="../media/image163.png"/><Relationship Id="rId1" Type="http://schemas.openxmlformats.org/officeDocument/2006/relationships/slideLayout" Target="../slideLayouts/slideLayout7.xml"/><Relationship Id="rId2" Type="http://schemas.openxmlformats.org/officeDocument/2006/relationships/image" Target="../media/image146.pdf"/><Relationship Id="rId3" Type="http://schemas.openxmlformats.org/officeDocument/2006/relationships/image" Target="../media/image147.png"/><Relationship Id="rId4" Type="http://schemas.openxmlformats.org/officeDocument/2006/relationships/image" Target="../media/image148.pdf"/><Relationship Id="rId5" Type="http://schemas.openxmlformats.org/officeDocument/2006/relationships/image" Target="../media/image149.png"/><Relationship Id="rId6" Type="http://schemas.openxmlformats.org/officeDocument/2006/relationships/image" Target="../media/image150.pdf"/><Relationship Id="rId7" Type="http://schemas.openxmlformats.org/officeDocument/2006/relationships/image" Target="../media/image151.png"/><Relationship Id="rId8" Type="http://schemas.openxmlformats.org/officeDocument/2006/relationships/image" Target="../media/image152.pdf"/><Relationship Id="rId9" Type="http://schemas.openxmlformats.org/officeDocument/2006/relationships/image" Target="../media/image153.png"/><Relationship Id="rId10" Type="http://schemas.openxmlformats.org/officeDocument/2006/relationships/image" Target="../media/image154.pdf"/></Relationships>
</file>

<file path=ppt/slides/_rels/slide54.xml.rels><?xml version="1.0" encoding="UTF-8" standalone="yes"?>
<Relationships xmlns="http://schemas.openxmlformats.org/package/2006/relationships"><Relationship Id="rId3" Type="http://schemas.openxmlformats.org/officeDocument/2006/relationships/image" Target="../media/image165.png"/><Relationship Id="rId4" Type="http://schemas.openxmlformats.org/officeDocument/2006/relationships/image" Target="../media/image166.png"/><Relationship Id="rId5" Type="http://schemas.openxmlformats.org/officeDocument/2006/relationships/image" Target="../media/image167.pdf"/><Relationship Id="rId6" Type="http://schemas.openxmlformats.org/officeDocument/2006/relationships/image" Target="../media/image168.png"/><Relationship Id="rId1" Type="http://schemas.openxmlformats.org/officeDocument/2006/relationships/slideLayout" Target="../slideLayouts/slideLayout7.xml"/><Relationship Id="rId2" Type="http://schemas.openxmlformats.org/officeDocument/2006/relationships/image" Target="../media/image164.pdf"/></Relationships>
</file>

<file path=ppt/slides/_rels/slide55.xml.rels><?xml version="1.0" encoding="UTF-8" standalone="yes"?>
<Relationships xmlns="http://schemas.openxmlformats.org/package/2006/relationships"><Relationship Id="rId3" Type="http://schemas.openxmlformats.org/officeDocument/2006/relationships/image" Target="../media/image170.png"/><Relationship Id="rId4" Type="http://schemas.openxmlformats.org/officeDocument/2006/relationships/image" Target="../media/image171.pdf"/><Relationship Id="rId5" Type="http://schemas.openxmlformats.org/officeDocument/2006/relationships/image" Target="../media/image172.png"/><Relationship Id="rId6" Type="http://schemas.openxmlformats.org/officeDocument/2006/relationships/image" Target="../media/image173.pdf"/><Relationship Id="rId7" Type="http://schemas.openxmlformats.org/officeDocument/2006/relationships/image" Target="../media/image174.png"/><Relationship Id="rId8" Type="http://schemas.openxmlformats.org/officeDocument/2006/relationships/image" Target="../media/image175.pdf"/><Relationship Id="rId9" Type="http://schemas.openxmlformats.org/officeDocument/2006/relationships/image" Target="../media/image176.png"/><Relationship Id="rId1" Type="http://schemas.openxmlformats.org/officeDocument/2006/relationships/slideLayout" Target="../slideLayouts/slideLayout7.xml"/><Relationship Id="rId2" Type="http://schemas.openxmlformats.org/officeDocument/2006/relationships/image" Target="../media/image169.tiff"/></Relationships>
</file>

<file path=ppt/slides/_rels/slide56.xml.rels><?xml version="1.0" encoding="UTF-8" standalone="yes"?>
<Relationships xmlns="http://schemas.openxmlformats.org/package/2006/relationships"><Relationship Id="rId11" Type="http://schemas.openxmlformats.org/officeDocument/2006/relationships/image" Target="../media/image186.pdf"/><Relationship Id="rId12" Type="http://schemas.openxmlformats.org/officeDocument/2006/relationships/image" Target="../media/image187.png"/><Relationship Id="rId1" Type="http://schemas.openxmlformats.org/officeDocument/2006/relationships/slideLayout" Target="../slideLayouts/slideLayout6.xml"/><Relationship Id="rId2" Type="http://schemas.openxmlformats.org/officeDocument/2006/relationships/image" Target="../media/image177.png"/><Relationship Id="rId3" Type="http://schemas.openxmlformats.org/officeDocument/2006/relationships/image" Target="../media/image178.pdf"/><Relationship Id="rId4" Type="http://schemas.openxmlformats.org/officeDocument/2006/relationships/image" Target="../media/image179.png"/><Relationship Id="rId5" Type="http://schemas.openxmlformats.org/officeDocument/2006/relationships/image" Target="../media/image180.pdf"/><Relationship Id="rId6" Type="http://schemas.openxmlformats.org/officeDocument/2006/relationships/image" Target="../media/image181.png"/><Relationship Id="rId7" Type="http://schemas.openxmlformats.org/officeDocument/2006/relationships/image" Target="../media/image182.pdf"/><Relationship Id="rId8" Type="http://schemas.openxmlformats.org/officeDocument/2006/relationships/image" Target="../media/image183.png"/><Relationship Id="rId9" Type="http://schemas.openxmlformats.org/officeDocument/2006/relationships/image" Target="../media/image184.pdf"/><Relationship Id="rId10" Type="http://schemas.openxmlformats.org/officeDocument/2006/relationships/image" Target="../media/image185.png"/></Relationships>
</file>

<file path=ppt/slides/_rels/slide57.xml.rels><?xml version="1.0" encoding="UTF-8" standalone="yes"?>
<Relationships xmlns="http://schemas.openxmlformats.org/package/2006/relationships"><Relationship Id="rId9" Type="http://schemas.openxmlformats.org/officeDocument/2006/relationships/image" Target="../media/image161.png"/><Relationship Id="rId20" Type="http://schemas.openxmlformats.org/officeDocument/2006/relationships/image" Target="../media/image204.pdf"/><Relationship Id="rId21" Type="http://schemas.openxmlformats.org/officeDocument/2006/relationships/image" Target="../media/image205.png"/><Relationship Id="rId22" Type="http://schemas.openxmlformats.org/officeDocument/2006/relationships/image" Target="../media/image206.pdf"/><Relationship Id="rId23" Type="http://schemas.openxmlformats.org/officeDocument/2006/relationships/image" Target="../media/image207.png"/><Relationship Id="rId24" Type="http://schemas.openxmlformats.org/officeDocument/2006/relationships/image" Target="../media/image208.pdf"/><Relationship Id="rId25" Type="http://schemas.openxmlformats.org/officeDocument/2006/relationships/image" Target="../media/image209.png"/><Relationship Id="rId10" Type="http://schemas.openxmlformats.org/officeDocument/2006/relationships/image" Target="../media/image194.pdf"/><Relationship Id="rId11" Type="http://schemas.openxmlformats.org/officeDocument/2006/relationships/image" Target="../media/image195.png"/><Relationship Id="rId12" Type="http://schemas.openxmlformats.org/officeDocument/2006/relationships/image" Target="../media/image196.pdf"/><Relationship Id="rId13" Type="http://schemas.openxmlformats.org/officeDocument/2006/relationships/image" Target="../media/image197.png"/><Relationship Id="rId14" Type="http://schemas.openxmlformats.org/officeDocument/2006/relationships/image" Target="../media/image198.pdf"/><Relationship Id="rId15" Type="http://schemas.openxmlformats.org/officeDocument/2006/relationships/image" Target="../media/image199.png"/><Relationship Id="rId16" Type="http://schemas.openxmlformats.org/officeDocument/2006/relationships/image" Target="../media/image200.pdf"/><Relationship Id="rId17" Type="http://schemas.openxmlformats.org/officeDocument/2006/relationships/image" Target="../media/image201.png"/><Relationship Id="rId18" Type="http://schemas.openxmlformats.org/officeDocument/2006/relationships/image" Target="../media/image202.pdf"/><Relationship Id="rId19" Type="http://schemas.openxmlformats.org/officeDocument/2006/relationships/image" Target="../media/image203.png"/><Relationship Id="rId1" Type="http://schemas.openxmlformats.org/officeDocument/2006/relationships/slideLayout" Target="../slideLayouts/slideLayout7.xml"/><Relationship Id="rId2" Type="http://schemas.openxmlformats.org/officeDocument/2006/relationships/image" Target="../media/image188.pdf"/><Relationship Id="rId3" Type="http://schemas.openxmlformats.org/officeDocument/2006/relationships/image" Target="../media/image189.png"/><Relationship Id="rId4" Type="http://schemas.openxmlformats.org/officeDocument/2006/relationships/image" Target="../media/image190.pdf"/><Relationship Id="rId5" Type="http://schemas.openxmlformats.org/officeDocument/2006/relationships/image" Target="../media/image191.png"/><Relationship Id="rId6" Type="http://schemas.openxmlformats.org/officeDocument/2006/relationships/image" Target="../media/image192.pdf"/><Relationship Id="rId7" Type="http://schemas.openxmlformats.org/officeDocument/2006/relationships/image" Target="../media/image193.png"/><Relationship Id="rId8" Type="http://schemas.openxmlformats.org/officeDocument/2006/relationships/image" Target="../media/image160.pdf"/></Relationships>
</file>

<file path=ppt/slides/_rels/slide58.xml.rels><?xml version="1.0" encoding="UTF-8" standalone="yes"?>
<Relationships xmlns="http://schemas.openxmlformats.org/package/2006/relationships"><Relationship Id="rId11" Type="http://schemas.openxmlformats.org/officeDocument/2006/relationships/image" Target="../media/image219.png"/><Relationship Id="rId12" Type="http://schemas.openxmlformats.org/officeDocument/2006/relationships/image" Target="../media/image220.pdf"/><Relationship Id="rId13" Type="http://schemas.openxmlformats.org/officeDocument/2006/relationships/image" Target="../media/image221.png"/><Relationship Id="rId14" Type="http://schemas.openxmlformats.org/officeDocument/2006/relationships/image" Target="../media/image222.pdf"/><Relationship Id="rId15" Type="http://schemas.openxmlformats.org/officeDocument/2006/relationships/image" Target="../media/image223.png"/><Relationship Id="rId1" Type="http://schemas.openxmlformats.org/officeDocument/2006/relationships/slideLayout" Target="../slideLayouts/slideLayout7.xml"/><Relationship Id="rId2" Type="http://schemas.openxmlformats.org/officeDocument/2006/relationships/image" Target="../media/image210.pdf"/><Relationship Id="rId3" Type="http://schemas.openxmlformats.org/officeDocument/2006/relationships/image" Target="../media/image211.png"/><Relationship Id="rId4" Type="http://schemas.openxmlformats.org/officeDocument/2006/relationships/image" Target="../media/image212.pdf"/><Relationship Id="rId5" Type="http://schemas.openxmlformats.org/officeDocument/2006/relationships/image" Target="../media/image213.png"/><Relationship Id="rId6" Type="http://schemas.openxmlformats.org/officeDocument/2006/relationships/image" Target="../media/image214.pdf"/><Relationship Id="rId7" Type="http://schemas.openxmlformats.org/officeDocument/2006/relationships/image" Target="../media/image215.png"/><Relationship Id="rId8" Type="http://schemas.openxmlformats.org/officeDocument/2006/relationships/image" Target="../media/image216.pdf"/><Relationship Id="rId9" Type="http://schemas.openxmlformats.org/officeDocument/2006/relationships/image" Target="../media/image217.png"/><Relationship Id="rId10" Type="http://schemas.openxmlformats.org/officeDocument/2006/relationships/image" Target="../media/image218.pdf"/></Relationships>
</file>

<file path=ppt/slides/_rels/slide59.xml.rels><?xml version="1.0" encoding="UTF-8" standalone="yes"?>
<Relationships xmlns="http://schemas.openxmlformats.org/package/2006/relationships"><Relationship Id="rId3" Type="http://schemas.openxmlformats.org/officeDocument/2006/relationships/image" Target="../media/image224.pdf"/><Relationship Id="rId4" Type="http://schemas.openxmlformats.org/officeDocument/2006/relationships/image" Target="../media/image225.png"/><Relationship Id="rId5" Type="http://schemas.openxmlformats.org/officeDocument/2006/relationships/image" Target="../media/image226.tiff"/><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7.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8.tiff"/></Relationships>
</file>

<file path=ppt/slides/_rels/slide62.xml.rels><?xml version="1.0" encoding="UTF-8" standalone="yes"?>
<Relationships xmlns="http://schemas.openxmlformats.org/package/2006/relationships"><Relationship Id="rId11" Type="http://schemas.openxmlformats.org/officeDocument/2006/relationships/image" Target="../media/image238.png"/><Relationship Id="rId12" Type="http://schemas.openxmlformats.org/officeDocument/2006/relationships/image" Target="../media/image239.pdf"/><Relationship Id="rId13" Type="http://schemas.openxmlformats.org/officeDocument/2006/relationships/image" Target="../media/image240.png"/><Relationship Id="rId1" Type="http://schemas.openxmlformats.org/officeDocument/2006/relationships/slideLayout" Target="../slideLayouts/slideLayout7.xml"/><Relationship Id="rId2" Type="http://schemas.openxmlformats.org/officeDocument/2006/relationships/image" Target="../media/image229.pdf"/><Relationship Id="rId3" Type="http://schemas.openxmlformats.org/officeDocument/2006/relationships/image" Target="../media/image230.png"/><Relationship Id="rId4" Type="http://schemas.openxmlformats.org/officeDocument/2006/relationships/image" Target="../media/image231.pdf"/><Relationship Id="rId5" Type="http://schemas.openxmlformats.org/officeDocument/2006/relationships/image" Target="../media/image232.png"/><Relationship Id="rId6" Type="http://schemas.openxmlformats.org/officeDocument/2006/relationships/image" Target="../media/image233.pdf"/><Relationship Id="rId7" Type="http://schemas.openxmlformats.org/officeDocument/2006/relationships/image" Target="../media/image234.png"/><Relationship Id="rId8" Type="http://schemas.openxmlformats.org/officeDocument/2006/relationships/image" Target="../media/image235.pdf"/><Relationship Id="rId9" Type="http://schemas.openxmlformats.org/officeDocument/2006/relationships/image" Target="../media/image236.png"/><Relationship Id="rId10" Type="http://schemas.openxmlformats.org/officeDocument/2006/relationships/image" Target="../media/image237.pd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42.png"/><Relationship Id="rId4" Type="http://schemas.openxmlformats.org/officeDocument/2006/relationships/image" Target="../media/image243.pdf"/><Relationship Id="rId5" Type="http://schemas.openxmlformats.org/officeDocument/2006/relationships/image" Target="../media/image244.png"/><Relationship Id="rId6" Type="http://schemas.openxmlformats.org/officeDocument/2006/relationships/image" Target="../media/image245.pdf"/><Relationship Id="rId7" Type="http://schemas.openxmlformats.org/officeDocument/2006/relationships/image" Target="../media/image246.png"/><Relationship Id="rId8" Type="http://schemas.openxmlformats.org/officeDocument/2006/relationships/image" Target="../media/image247.pdf"/><Relationship Id="rId9" Type="http://schemas.openxmlformats.org/officeDocument/2006/relationships/image" Target="../media/image248.png"/><Relationship Id="rId10" Type="http://schemas.openxmlformats.org/officeDocument/2006/relationships/image" Target="../media/image249.pdf"/><Relationship Id="rId11" Type="http://schemas.openxmlformats.org/officeDocument/2006/relationships/image" Target="../media/image250.png"/><Relationship Id="rId1" Type="http://schemas.openxmlformats.org/officeDocument/2006/relationships/slideLayout" Target="../slideLayouts/slideLayout7.xml"/><Relationship Id="rId2" Type="http://schemas.openxmlformats.org/officeDocument/2006/relationships/image" Target="../media/image241.pd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1.pdf"/><Relationship Id="rId3" Type="http://schemas.openxmlformats.org/officeDocument/2006/relationships/image" Target="../media/image252.png"/></Relationships>
</file>

<file path=ppt/slides/_rels/slide66.xml.rels><?xml version="1.0" encoding="UTF-8" standalone="yes"?>
<Relationships xmlns="http://schemas.openxmlformats.org/package/2006/relationships"><Relationship Id="rId3" Type="http://schemas.openxmlformats.org/officeDocument/2006/relationships/image" Target="../media/image254.png"/><Relationship Id="rId4" Type="http://schemas.openxmlformats.org/officeDocument/2006/relationships/image" Target="../media/image255.pdf"/><Relationship Id="rId5" Type="http://schemas.openxmlformats.org/officeDocument/2006/relationships/image" Target="../media/image256.png"/><Relationship Id="rId6" Type="http://schemas.openxmlformats.org/officeDocument/2006/relationships/image" Target="../media/image257.pdf"/><Relationship Id="rId7" Type="http://schemas.openxmlformats.org/officeDocument/2006/relationships/image" Target="../media/image258.png"/><Relationship Id="rId1" Type="http://schemas.openxmlformats.org/officeDocument/2006/relationships/slideLayout" Target="../slideLayouts/slideLayout7.xml"/><Relationship Id="rId2" Type="http://schemas.openxmlformats.org/officeDocument/2006/relationships/image" Target="../media/image253.pdf"/></Relationships>
</file>

<file path=ppt/slides/_rels/slide67.xml.rels><?xml version="1.0" encoding="UTF-8" standalone="yes"?>
<Relationships xmlns="http://schemas.openxmlformats.org/package/2006/relationships"><Relationship Id="rId3" Type="http://schemas.openxmlformats.org/officeDocument/2006/relationships/image" Target="../media/image260.png"/><Relationship Id="rId4" Type="http://schemas.openxmlformats.org/officeDocument/2006/relationships/image" Target="../media/image261.pdf"/><Relationship Id="rId5" Type="http://schemas.openxmlformats.org/officeDocument/2006/relationships/image" Target="../media/image262.png"/><Relationship Id="rId1" Type="http://schemas.openxmlformats.org/officeDocument/2006/relationships/slideLayout" Target="../slideLayouts/slideLayout7.xml"/><Relationship Id="rId2" Type="http://schemas.openxmlformats.org/officeDocument/2006/relationships/image" Target="../media/image259.pdf"/></Relationships>
</file>

<file path=ppt/slides/_rels/slide68.xml.rels><?xml version="1.0" encoding="UTF-8" standalone="yes"?>
<Relationships xmlns="http://schemas.openxmlformats.org/package/2006/relationships"><Relationship Id="rId3" Type="http://schemas.openxmlformats.org/officeDocument/2006/relationships/image" Target="../media/image248.png"/><Relationship Id="rId4" Type="http://schemas.openxmlformats.org/officeDocument/2006/relationships/image" Target="../media/image263.pdf"/><Relationship Id="rId5" Type="http://schemas.openxmlformats.org/officeDocument/2006/relationships/image" Target="../media/image264.png"/><Relationship Id="rId1" Type="http://schemas.openxmlformats.org/officeDocument/2006/relationships/slideLayout" Target="../slideLayouts/slideLayout7.xml"/><Relationship Id="rId2" Type="http://schemas.openxmlformats.org/officeDocument/2006/relationships/image" Target="../media/image247.pdf"/></Relationships>
</file>

<file path=ppt/slides/_rels/slide69.xml.rels><?xml version="1.0" encoding="UTF-8" standalone="yes"?>
<Relationships xmlns="http://schemas.openxmlformats.org/package/2006/relationships"><Relationship Id="rId11" Type="http://schemas.openxmlformats.org/officeDocument/2006/relationships/image" Target="../media/image274.png"/><Relationship Id="rId12" Type="http://schemas.openxmlformats.org/officeDocument/2006/relationships/image" Target="../media/image275.pdf"/><Relationship Id="rId13" Type="http://schemas.openxmlformats.org/officeDocument/2006/relationships/image" Target="../media/image276.png"/><Relationship Id="rId1" Type="http://schemas.openxmlformats.org/officeDocument/2006/relationships/slideLayout" Target="../slideLayouts/slideLayout7.xml"/><Relationship Id="rId2" Type="http://schemas.openxmlformats.org/officeDocument/2006/relationships/image" Target="../media/image265.pdf"/><Relationship Id="rId3" Type="http://schemas.openxmlformats.org/officeDocument/2006/relationships/image" Target="../media/image266.png"/><Relationship Id="rId4" Type="http://schemas.openxmlformats.org/officeDocument/2006/relationships/image" Target="../media/image267.pdf"/><Relationship Id="rId5" Type="http://schemas.openxmlformats.org/officeDocument/2006/relationships/image" Target="../media/image268.png"/><Relationship Id="rId6" Type="http://schemas.openxmlformats.org/officeDocument/2006/relationships/image" Target="../media/image269.pdf"/><Relationship Id="rId7" Type="http://schemas.openxmlformats.org/officeDocument/2006/relationships/image" Target="../media/image270.png"/><Relationship Id="rId8" Type="http://schemas.openxmlformats.org/officeDocument/2006/relationships/image" Target="../media/image271.pdf"/><Relationship Id="rId9" Type="http://schemas.openxmlformats.org/officeDocument/2006/relationships/image" Target="../media/image272.png"/><Relationship Id="rId10" Type="http://schemas.openxmlformats.org/officeDocument/2006/relationships/image" Target="../media/image273.pdf"/></Relationships>
</file>

<file path=ppt/slides/_rels/slide70.xml.rels><?xml version="1.0" encoding="UTF-8" standalone="yes"?>
<Relationships xmlns="http://schemas.openxmlformats.org/package/2006/relationships"><Relationship Id="rId11" Type="http://schemas.openxmlformats.org/officeDocument/2006/relationships/image" Target="../media/image286.png"/><Relationship Id="rId12" Type="http://schemas.openxmlformats.org/officeDocument/2006/relationships/image" Target="../media/image287.pdf"/><Relationship Id="rId13" Type="http://schemas.openxmlformats.org/officeDocument/2006/relationships/image" Target="../media/image288.png"/><Relationship Id="rId1" Type="http://schemas.openxmlformats.org/officeDocument/2006/relationships/slideLayout" Target="../slideLayouts/slideLayout7.xml"/><Relationship Id="rId2" Type="http://schemas.openxmlformats.org/officeDocument/2006/relationships/image" Target="../media/image277.pdf"/><Relationship Id="rId3" Type="http://schemas.openxmlformats.org/officeDocument/2006/relationships/image" Target="../media/image278.png"/><Relationship Id="rId4" Type="http://schemas.openxmlformats.org/officeDocument/2006/relationships/image" Target="../media/image279.pdf"/><Relationship Id="rId5" Type="http://schemas.openxmlformats.org/officeDocument/2006/relationships/image" Target="../media/image280.png"/><Relationship Id="rId6" Type="http://schemas.openxmlformats.org/officeDocument/2006/relationships/image" Target="../media/image281.pdf"/><Relationship Id="rId7" Type="http://schemas.openxmlformats.org/officeDocument/2006/relationships/image" Target="../media/image282.png"/><Relationship Id="rId8" Type="http://schemas.openxmlformats.org/officeDocument/2006/relationships/image" Target="../media/image283.pdf"/><Relationship Id="rId9" Type="http://schemas.openxmlformats.org/officeDocument/2006/relationships/image" Target="../media/image284.png"/><Relationship Id="rId10" Type="http://schemas.openxmlformats.org/officeDocument/2006/relationships/image" Target="../media/image285.pdf"/></Relationships>
</file>

<file path=ppt/slides/_rels/slide71.xml.rels><?xml version="1.0" encoding="UTF-8" standalone="yes"?>
<Relationships xmlns="http://schemas.openxmlformats.org/package/2006/relationships"><Relationship Id="rId3" Type="http://schemas.openxmlformats.org/officeDocument/2006/relationships/image" Target="../media/image290.png"/><Relationship Id="rId4" Type="http://schemas.openxmlformats.org/officeDocument/2006/relationships/image" Target="../media/image291.pdf"/><Relationship Id="rId5" Type="http://schemas.openxmlformats.org/officeDocument/2006/relationships/image" Target="../media/image292.png"/><Relationship Id="rId6" Type="http://schemas.openxmlformats.org/officeDocument/2006/relationships/image" Target="../media/image293.pdf"/><Relationship Id="rId7" Type="http://schemas.openxmlformats.org/officeDocument/2006/relationships/image" Target="../media/image294.png"/><Relationship Id="rId8" Type="http://schemas.openxmlformats.org/officeDocument/2006/relationships/image" Target="../media/image295.pdf"/><Relationship Id="rId9" Type="http://schemas.openxmlformats.org/officeDocument/2006/relationships/image" Target="../media/image296.png"/><Relationship Id="rId1" Type="http://schemas.openxmlformats.org/officeDocument/2006/relationships/slideLayout" Target="../slideLayouts/slideLayout7.xml"/><Relationship Id="rId2" Type="http://schemas.openxmlformats.org/officeDocument/2006/relationships/image" Target="../media/image289.pdf"/></Relationships>
</file>

<file path=ppt/slides/_rels/slide72.xml.rels><?xml version="1.0" encoding="UTF-8" standalone="yes"?>
<Relationships xmlns="http://schemas.openxmlformats.org/package/2006/relationships"><Relationship Id="rId11" Type="http://schemas.openxmlformats.org/officeDocument/2006/relationships/image" Target="../media/image306.png"/><Relationship Id="rId12" Type="http://schemas.openxmlformats.org/officeDocument/2006/relationships/image" Target="../media/image307.pdf"/><Relationship Id="rId13" Type="http://schemas.openxmlformats.org/officeDocument/2006/relationships/image" Target="../media/image308.png"/><Relationship Id="rId14" Type="http://schemas.openxmlformats.org/officeDocument/2006/relationships/image" Target="../media/image309.pdf"/><Relationship Id="rId15" Type="http://schemas.openxmlformats.org/officeDocument/2006/relationships/image" Target="../media/image310.png"/><Relationship Id="rId16" Type="http://schemas.openxmlformats.org/officeDocument/2006/relationships/image" Target="../media/image311.pdf"/><Relationship Id="rId17" Type="http://schemas.openxmlformats.org/officeDocument/2006/relationships/image" Target="../media/image312.png"/><Relationship Id="rId18" Type="http://schemas.openxmlformats.org/officeDocument/2006/relationships/image" Target="../media/image313.pdf"/><Relationship Id="rId19" Type="http://schemas.openxmlformats.org/officeDocument/2006/relationships/image" Target="../media/image314.png"/><Relationship Id="rId1" Type="http://schemas.openxmlformats.org/officeDocument/2006/relationships/slideLayout" Target="../slideLayouts/slideLayout7.xml"/><Relationship Id="rId2" Type="http://schemas.openxmlformats.org/officeDocument/2006/relationships/image" Target="../media/image297.pdf"/><Relationship Id="rId3" Type="http://schemas.openxmlformats.org/officeDocument/2006/relationships/image" Target="../media/image298.png"/><Relationship Id="rId4" Type="http://schemas.openxmlformats.org/officeDocument/2006/relationships/image" Target="../media/image299.pdf"/><Relationship Id="rId5" Type="http://schemas.openxmlformats.org/officeDocument/2006/relationships/image" Target="../media/image300.png"/><Relationship Id="rId6" Type="http://schemas.openxmlformats.org/officeDocument/2006/relationships/image" Target="../media/image301.pdf"/><Relationship Id="rId7" Type="http://schemas.openxmlformats.org/officeDocument/2006/relationships/image" Target="../media/image302.png"/><Relationship Id="rId8" Type="http://schemas.openxmlformats.org/officeDocument/2006/relationships/image" Target="../media/image303.pdf"/><Relationship Id="rId9" Type="http://schemas.openxmlformats.org/officeDocument/2006/relationships/image" Target="../media/image304.png"/><Relationship Id="rId10" Type="http://schemas.openxmlformats.org/officeDocument/2006/relationships/image" Target="../media/image305.pdf"/></Relationships>
</file>

<file path=ppt/slides/_rels/slide73.xml.rels><?xml version="1.0" encoding="UTF-8" standalone="yes"?>
<Relationships xmlns="http://schemas.openxmlformats.org/package/2006/relationships"><Relationship Id="rId3" Type="http://schemas.openxmlformats.org/officeDocument/2006/relationships/image" Target="../media/image316.png"/><Relationship Id="rId4" Type="http://schemas.openxmlformats.org/officeDocument/2006/relationships/image" Target="../media/image317.pdf"/><Relationship Id="rId5" Type="http://schemas.openxmlformats.org/officeDocument/2006/relationships/image" Target="../media/image318.png"/><Relationship Id="rId6" Type="http://schemas.openxmlformats.org/officeDocument/2006/relationships/image" Target="../media/image309.pdf"/><Relationship Id="rId7" Type="http://schemas.openxmlformats.org/officeDocument/2006/relationships/image" Target="../media/image310.png"/><Relationship Id="rId8" Type="http://schemas.openxmlformats.org/officeDocument/2006/relationships/image" Target="../media/image311.pdf"/><Relationship Id="rId9" Type="http://schemas.openxmlformats.org/officeDocument/2006/relationships/image" Target="../media/image312.png"/><Relationship Id="rId10" Type="http://schemas.openxmlformats.org/officeDocument/2006/relationships/image" Target="../media/image313.pdf"/><Relationship Id="rId11" Type="http://schemas.openxmlformats.org/officeDocument/2006/relationships/image" Target="../media/image314.png"/><Relationship Id="rId1" Type="http://schemas.openxmlformats.org/officeDocument/2006/relationships/slideLayout" Target="../slideLayouts/slideLayout7.xml"/><Relationship Id="rId2" Type="http://schemas.openxmlformats.org/officeDocument/2006/relationships/image" Target="../media/image315.pd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4847897" y="-50800"/>
            <a:ext cx="4296103" cy="6908800"/>
          </a:xfrm>
          <a:prstGeom prst="rect">
            <a:avLst/>
          </a:prstGeom>
        </p:spPr>
      </p:pic>
      <p:pic>
        <p:nvPicPr>
          <p:cNvPr id="9" name="Picture 8"/>
          <p:cNvPicPr>
            <a:picLocks noChangeAspect="1"/>
          </p:cNvPicPr>
          <p:nvPr/>
        </p:nvPicPr>
        <p:blipFill>
          <a:blip r:embed="rId3"/>
          <a:stretch>
            <a:fillRect/>
          </a:stretch>
        </p:blipFill>
        <p:spPr>
          <a:xfrm>
            <a:off x="0" y="0"/>
            <a:ext cx="4847896" cy="6858000"/>
          </a:xfrm>
          <a:prstGeom prst="rect">
            <a:avLst/>
          </a:prstGeom>
        </p:spPr>
      </p:pic>
      <p:sp>
        <p:nvSpPr>
          <p:cNvPr id="2" name="Title 1"/>
          <p:cNvSpPr>
            <a:spLocks noGrp="1"/>
          </p:cNvSpPr>
          <p:nvPr>
            <p:ph type="ctrTitle"/>
          </p:nvPr>
        </p:nvSpPr>
        <p:spPr>
          <a:xfrm>
            <a:off x="4847896" y="228600"/>
            <a:ext cx="4296104" cy="2438400"/>
          </a:xfrm>
        </p:spPr>
        <p:txBody>
          <a:bodyPr>
            <a:normAutofit fontScale="90000"/>
          </a:bodyPr>
          <a:lstStyle/>
          <a:p>
            <a:r>
              <a:rPr lang="en-US" sz="5600" b="1" dirty="0" smtClean="0">
                <a:solidFill>
                  <a:srgbClr val="FFFF00"/>
                </a:solidFill>
              </a:rPr>
              <a:t>PLANCK: implication for cosmology</a:t>
            </a:r>
            <a:endParaRPr lang="en-US" sz="5600" b="1" dirty="0">
              <a:solidFill>
                <a:srgbClr val="FFFF00"/>
              </a:solidFill>
            </a:endParaRPr>
          </a:p>
        </p:txBody>
      </p:sp>
      <p:sp>
        <p:nvSpPr>
          <p:cNvPr id="3" name="Subtitle 2"/>
          <p:cNvSpPr>
            <a:spLocks noGrp="1"/>
          </p:cNvSpPr>
          <p:nvPr>
            <p:ph type="subTitle" idx="1"/>
          </p:nvPr>
        </p:nvSpPr>
        <p:spPr>
          <a:xfrm>
            <a:off x="4847896" y="3657600"/>
            <a:ext cx="4296104" cy="685800"/>
          </a:xfrm>
        </p:spPr>
        <p:txBody>
          <a:bodyPr>
            <a:normAutofit/>
          </a:bodyPr>
          <a:lstStyle/>
          <a:p>
            <a:r>
              <a:rPr lang="zh-CN" altLang="en-US" sz="3600" b="1" dirty="0" smtClean="0">
                <a:solidFill>
                  <a:srgbClr val="FFFF00"/>
                </a:solidFill>
                <a:latin typeface="蘋果儷中黑"/>
                <a:ea typeface="蘋果儷中黑"/>
              </a:rPr>
              <a:t>黄</a:t>
            </a:r>
            <a:r>
              <a:rPr lang="en-US" altLang="zh-CN" sz="3600" b="1" dirty="0" smtClean="0">
                <a:solidFill>
                  <a:srgbClr val="FFFF00"/>
                </a:solidFill>
                <a:latin typeface="蘋果儷中黑"/>
                <a:ea typeface="蘋果儷中黑"/>
              </a:rPr>
              <a:t> </a:t>
            </a:r>
            <a:r>
              <a:rPr lang="zh-CN" altLang="en-US" sz="3600" b="1" dirty="0" smtClean="0">
                <a:solidFill>
                  <a:srgbClr val="FFFF00"/>
                </a:solidFill>
                <a:latin typeface="蘋果儷中黑"/>
                <a:ea typeface="蘋果儷中黑"/>
              </a:rPr>
              <a:t>庆</a:t>
            </a:r>
            <a:r>
              <a:rPr lang="en-US" altLang="zh-CN" sz="3600" b="1" dirty="0" smtClean="0">
                <a:solidFill>
                  <a:srgbClr val="FFFF00"/>
                </a:solidFill>
                <a:latin typeface="蘋果儷中黑"/>
                <a:ea typeface="蘋果儷中黑"/>
              </a:rPr>
              <a:t> </a:t>
            </a:r>
            <a:r>
              <a:rPr lang="zh-CN" altLang="en-US" sz="3600" b="1" dirty="0" smtClean="0">
                <a:solidFill>
                  <a:srgbClr val="FFFF00"/>
                </a:solidFill>
                <a:latin typeface="蘋果儷中黑"/>
                <a:ea typeface="蘋果儷中黑"/>
              </a:rPr>
              <a:t>国</a:t>
            </a:r>
            <a:endParaRPr lang="en-US" sz="3600" b="1" dirty="0" smtClean="0">
              <a:solidFill>
                <a:srgbClr val="FFFF00"/>
              </a:solidFill>
              <a:latin typeface="蘋果儷中黑"/>
              <a:ea typeface="蘋果儷中黑"/>
            </a:endParaRPr>
          </a:p>
          <a:p>
            <a:endParaRPr lang="en-US" dirty="0" smtClean="0">
              <a:solidFill>
                <a:schemeClr val="tx1"/>
              </a:solidFill>
            </a:endParaRPr>
          </a:p>
        </p:txBody>
      </p:sp>
      <p:sp>
        <p:nvSpPr>
          <p:cNvPr id="7" name="TextBox 6"/>
          <p:cNvSpPr txBox="1"/>
          <p:nvPr/>
        </p:nvSpPr>
        <p:spPr>
          <a:xfrm>
            <a:off x="4847898" y="5029200"/>
            <a:ext cx="4296102" cy="1107996"/>
          </a:xfrm>
          <a:prstGeom prst="rect">
            <a:avLst/>
          </a:prstGeom>
          <a:noFill/>
        </p:spPr>
        <p:txBody>
          <a:bodyPr wrap="square" rtlCol="0">
            <a:spAutoFit/>
          </a:bodyPr>
          <a:lstStyle/>
          <a:p>
            <a:pPr algn="ctr"/>
            <a:r>
              <a:rPr lang="zh-CN" altLang="en-US" sz="2200" b="1" dirty="0" smtClean="0">
                <a:solidFill>
                  <a:srgbClr val="FFFF00"/>
                </a:solidFill>
              </a:rPr>
              <a:t>暗能量及基本理论研讨班，岳阳</a:t>
            </a:r>
            <a:endParaRPr lang="en-US" sz="2200" b="1" dirty="0" smtClean="0">
              <a:solidFill>
                <a:srgbClr val="FFFF00"/>
              </a:solidFill>
            </a:endParaRPr>
          </a:p>
          <a:p>
            <a:pPr algn="ctr"/>
            <a:r>
              <a:rPr lang="en-US" sz="2200" dirty="0" smtClean="0">
                <a:solidFill>
                  <a:srgbClr val="FFFF00"/>
                </a:solidFill>
              </a:rPr>
              <a:t>SKLTP-ITP, CAS</a:t>
            </a:r>
          </a:p>
          <a:p>
            <a:pPr algn="ctr"/>
            <a:r>
              <a:rPr lang="en-US" sz="2200" dirty="0" smtClean="0">
                <a:solidFill>
                  <a:srgbClr val="FFFF00"/>
                </a:solidFill>
              </a:rPr>
              <a:t>2013.04</a:t>
            </a:r>
            <a:r>
              <a:rPr lang="en-US" altLang="zh-CN" sz="2200" dirty="0" smtClean="0">
                <a:solidFill>
                  <a:srgbClr val="FFFF00"/>
                </a:solidFill>
              </a:rPr>
              <a:t>.08</a:t>
            </a:r>
            <a:endParaRPr lang="en-US" sz="2200" dirty="0">
              <a:solidFill>
                <a:srgbClr val="FFFF00"/>
              </a:solidFill>
            </a:endParaRPr>
          </a:p>
        </p:txBody>
      </p:sp>
      <p:sp>
        <p:nvSpPr>
          <p:cNvPr id="11" name="TextBox 10"/>
          <p:cNvSpPr txBox="1"/>
          <p:nvPr/>
        </p:nvSpPr>
        <p:spPr>
          <a:xfrm>
            <a:off x="8023180" y="6488668"/>
            <a:ext cx="1126931" cy="369332"/>
          </a:xfrm>
          <a:prstGeom prst="rect">
            <a:avLst/>
          </a:prstGeom>
          <a:noFill/>
        </p:spPr>
        <p:txBody>
          <a:bodyPr wrap="none" rtlCol="0">
            <a:spAutoFit/>
          </a:bodyPr>
          <a:lstStyle/>
          <a:p>
            <a:r>
              <a:rPr lang="en-US" b="1" dirty="0" smtClean="0">
                <a:solidFill>
                  <a:schemeClr val="bg1"/>
                </a:solidFill>
              </a:rPr>
              <a:t>2009.5.14</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txBox="1">
            <a:spLocks/>
          </p:cNvSpPr>
          <p:nvPr/>
        </p:nvSpPr>
        <p:spPr>
          <a:xfrm>
            <a:off x="457200" y="2514600"/>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smtClean="0">
                <a:ln>
                  <a:noFill/>
                </a:ln>
                <a:solidFill>
                  <a:schemeClr val="tx1"/>
                </a:solidFill>
                <a:effectLst/>
                <a:uLnTx/>
                <a:uFillTx/>
                <a:latin typeface="+mj-lt"/>
                <a:ea typeface="+mj-ea"/>
                <a:cs typeface="+mj-cs"/>
              </a:rPr>
              <a:t>From pre-Planck to Planck</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705600" y="3607713"/>
            <a:ext cx="2486359" cy="1954500"/>
          </a:xfrm>
          <a:prstGeom prst="rect">
            <a:avLst/>
          </a:prstGeom>
        </p:spPr>
      </p:pic>
      <p:pic>
        <p:nvPicPr>
          <p:cNvPr id="5" name="Picture Placeholder 10" descr="Untitled.png"/>
          <p:cNvPicPr>
            <a:picLocks noChangeAspect="1"/>
          </p:cNvPicPr>
          <p:nvPr/>
        </p:nvPicPr>
        <p:blipFill>
          <a:blip r:embed="rId3"/>
          <a:srcRect l="-6256" r="-6256"/>
          <a:stretch>
            <a:fillRect/>
          </a:stretch>
        </p:blipFill>
        <p:spPr>
          <a:xfrm>
            <a:off x="546100" y="914400"/>
            <a:ext cx="7988300" cy="3886200"/>
          </a:xfrm>
          <a:prstGeom prst="rect">
            <a:avLst/>
          </a:prstGeom>
        </p:spPr>
      </p:pic>
      <p:sp>
        <p:nvSpPr>
          <p:cNvPr id="6" name="Rectangle 5"/>
          <p:cNvSpPr/>
          <p:nvPr/>
        </p:nvSpPr>
        <p:spPr>
          <a:xfrm>
            <a:off x="2743200" y="5665113"/>
            <a:ext cx="5334000" cy="430887"/>
          </a:xfrm>
          <a:prstGeom prst="rect">
            <a:avLst/>
          </a:prstGeom>
        </p:spPr>
        <p:txBody>
          <a:bodyPr wrap="square">
            <a:spAutoFit/>
          </a:bodyPr>
          <a:lstStyle/>
          <a:p>
            <a:r>
              <a:rPr lang="en-US" sz="2200" dirty="0" smtClean="0"/>
              <a:t>1978, Arno A. Penzias and Robert W. Wilson</a:t>
            </a:r>
            <a:endParaRPr lang="en-US" sz="2200" dirty="0"/>
          </a:p>
        </p:txBody>
      </p:sp>
      <p:pic>
        <p:nvPicPr>
          <p:cNvPr id="7" name="Picture 6"/>
          <p:cNvPicPr>
            <a:picLocks noChangeAspect="1"/>
          </p:cNvPicPr>
          <p:nvPr/>
        </p:nvPicPr>
        <p:blipFill>
          <a:blip r:embed="rId4"/>
          <a:stretch>
            <a:fillRect/>
          </a:stretch>
        </p:blipFill>
        <p:spPr>
          <a:xfrm>
            <a:off x="914400" y="4800600"/>
            <a:ext cx="1676400" cy="1648459"/>
          </a:xfrm>
          <a:prstGeom prst="rect">
            <a:avLst/>
          </a:prstGeom>
        </p:spPr>
      </p:pic>
      <p:sp>
        <p:nvSpPr>
          <p:cNvPr id="9" name="TextBox 8"/>
          <p:cNvSpPr txBox="1"/>
          <p:nvPr/>
        </p:nvSpPr>
        <p:spPr>
          <a:xfrm>
            <a:off x="0" y="152400"/>
            <a:ext cx="9191959" cy="523220"/>
          </a:xfrm>
          <a:prstGeom prst="rect">
            <a:avLst/>
          </a:prstGeom>
          <a:noFill/>
        </p:spPr>
        <p:txBody>
          <a:bodyPr wrap="square" rtlCol="0">
            <a:spAutoFit/>
          </a:bodyPr>
          <a:lstStyle/>
          <a:p>
            <a:pPr algn="ctr"/>
            <a:r>
              <a:rPr lang="en-US" sz="2800" dirty="0" smtClean="0"/>
              <a:t>Echo from Big Bang</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Rectangle 10"/>
          <p:cNvSpPr/>
          <p:nvPr/>
        </p:nvSpPr>
        <p:spPr>
          <a:xfrm>
            <a:off x="3777079" y="4626254"/>
            <a:ext cx="3614321" cy="430887"/>
          </a:xfrm>
          <a:prstGeom prst="rect">
            <a:avLst/>
          </a:prstGeom>
        </p:spPr>
        <p:txBody>
          <a:bodyPr wrap="square">
            <a:spAutoFit/>
          </a:bodyPr>
          <a:lstStyle/>
          <a:p>
            <a:r>
              <a:rPr lang="en-US" sz="2200" dirty="0" smtClean="0"/>
              <a:t>2006, G. S</a:t>
            </a:r>
            <a:r>
              <a:rPr lang="en-US" altLang="zh-CN" sz="2200" dirty="0" smtClean="0"/>
              <a:t>moot </a:t>
            </a:r>
            <a:r>
              <a:rPr lang="en-US" sz="2200" dirty="0" smtClean="0"/>
              <a:t>and J. M</a:t>
            </a:r>
            <a:r>
              <a:rPr lang="en-US" altLang="zh-CN" sz="2200" dirty="0" smtClean="0"/>
              <a:t>ather</a:t>
            </a:r>
            <a:endParaRPr lang="en-US" sz="2200" dirty="0"/>
          </a:p>
        </p:txBody>
      </p:sp>
      <p:pic>
        <p:nvPicPr>
          <p:cNvPr id="12" name="Picture 11"/>
          <p:cNvPicPr>
            <a:picLocks noChangeAspect="1"/>
          </p:cNvPicPr>
          <p:nvPr/>
        </p:nvPicPr>
        <p:blipFill>
          <a:blip r:embed="rId2"/>
          <a:stretch>
            <a:fillRect/>
          </a:stretch>
        </p:blipFill>
        <p:spPr>
          <a:xfrm>
            <a:off x="1828800" y="4066541"/>
            <a:ext cx="1676400" cy="1648459"/>
          </a:xfrm>
          <a:prstGeom prst="rect">
            <a:avLst/>
          </a:prstGeom>
        </p:spPr>
      </p:pic>
      <p:grpSp>
        <p:nvGrpSpPr>
          <p:cNvPr id="2" name="Group 13"/>
          <p:cNvGrpSpPr/>
          <p:nvPr/>
        </p:nvGrpSpPr>
        <p:grpSpPr>
          <a:xfrm>
            <a:off x="76200" y="650193"/>
            <a:ext cx="8991600" cy="2474007"/>
            <a:chOff x="3490587" y="1219200"/>
            <a:chExt cx="6993890" cy="2016807"/>
          </a:xfrm>
        </p:grpSpPr>
        <p:pic>
          <p:nvPicPr>
            <p:cNvPr id="9" name="Picture 8"/>
            <p:cNvPicPr>
              <a:picLocks noChangeAspect="1"/>
            </p:cNvPicPr>
            <p:nvPr/>
          </p:nvPicPr>
          <p:blipFill>
            <a:blip r:embed="rId3"/>
            <a:stretch>
              <a:fillRect/>
            </a:stretch>
          </p:blipFill>
          <p:spPr>
            <a:xfrm>
              <a:off x="3490587" y="1219200"/>
              <a:ext cx="1516396" cy="2016807"/>
            </a:xfrm>
            <a:prstGeom prst="rect">
              <a:avLst/>
            </a:prstGeom>
          </p:spPr>
        </p:pic>
        <p:pic>
          <p:nvPicPr>
            <p:cNvPr id="10" name="Picture 9"/>
            <p:cNvPicPr>
              <a:picLocks noChangeAspect="1"/>
            </p:cNvPicPr>
            <p:nvPr/>
          </p:nvPicPr>
          <p:blipFill>
            <a:blip r:embed="rId4"/>
            <a:stretch>
              <a:fillRect/>
            </a:stretch>
          </p:blipFill>
          <p:spPr>
            <a:xfrm>
              <a:off x="9144001" y="1219200"/>
              <a:ext cx="1340476" cy="2016807"/>
            </a:xfrm>
            <a:prstGeom prst="rect">
              <a:avLst/>
            </a:prstGeom>
          </p:spPr>
        </p:pic>
        <p:pic>
          <p:nvPicPr>
            <p:cNvPr id="13" name="Picture 12"/>
            <p:cNvPicPr>
              <a:picLocks noChangeAspect="1"/>
            </p:cNvPicPr>
            <p:nvPr/>
          </p:nvPicPr>
          <p:blipFill>
            <a:blip r:embed="rId5"/>
            <a:stretch>
              <a:fillRect/>
            </a:stretch>
          </p:blipFill>
          <p:spPr>
            <a:xfrm>
              <a:off x="5006983" y="1219200"/>
              <a:ext cx="4149970" cy="2016807"/>
            </a:xfrm>
            <a:prstGeom prst="rect">
              <a:avLst/>
            </a:prstGeom>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descr="spt.tiff"/>
          <p:cNvPicPr>
            <a:picLocks noChangeAspect="1"/>
          </p:cNvPicPr>
          <p:nvPr/>
        </p:nvPicPr>
        <p:blipFill>
          <a:blip r:embed="rId2"/>
          <a:stretch>
            <a:fillRect/>
          </a:stretch>
        </p:blipFill>
        <p:spPr>
          <a:xfrm>
            <a:off x="-3" y="4098487"/>
            <a:ext cx="4572001" cy="2759513"/>
          </a:xfrm>
          <a:prstGeom prst="rect">
            <a:avLst/>
          </a:prstGeom>
        </p:spPr>
      </p:pic>
      <p:pic>
        <p:nvPicPr>
          <p:cNvPr id="3" name="Picture 2"/>
          <p:cNvPicPr>
            <a:picLocks noChangeAspect="1"/>
          </p:cNvPicPr>
          <p:nvPr/>
        </p:nvPicPr>
        <p:blipFill>
          <a:blip r:embed="rId3"/>
          <a:stretch>
            <a:fillRect/>
          </a:stretch>
        </p:blipFill>
        <p:spPr>
          <a:xfrm>
            <a:off x="457200" y="-1"/>
            <a:ext cx="8196974" cy="4098487"/>
          </a:xfrm>
          <a:prstGeom prst="rect">
            <a:avLst/>
          </a:prstGeom>
        </p:spPr>
      </p:pic>
      <p:sp>
        <p:nvSpPr>
          <p:cNvPr id="4" name="TextBox 3"/>
          <p:cNvSpPr txBox="1"/>
          <p:nvPr/>
        </p:nvSpPr>
        <p:spPr>
          <a:xfrm>
            <a:off x="3429000" y="1408093"/>
            <a:ext cx="2280542" cy="954107"/>
          </a:xfrm>
          <a:prstGeom prst="rect">
            <a:avLst/>
          </a:prstGeom>
          <a:noFill/>
        </p:spPr>
        <p:txBody>
          <a:bodyPr wrap="none" rtlCol="0">
            <a:spAutoFit/>
          </a:bodyPr>
          <a:lstStyle/>
          <a:p>
            <a:r>
              <a:rPr lang="en-US" sz="5600" b="1" dirty="0" smtClean="0">
                <a:solidFill>
                  <a:schemeClr val="bg1">
                    <a:lumMod val="85000"/>
                  </a:schemeClr>
                </a:solidFill>
              </a:rPr>
              <a:t>WMAP</a:t>
            </a:r>
            <a:endParaRPr lang="en-US" sz="5600" b="1" dirty="0">
              <a:solidFill>
                <a:schemeClr val="bg1">
                  <a:lumMod val="85000"/>
                </a:schemeClr>
              </a:solidFill>
            </a:endParaRPr>
          </a:p>
        </p:txBody>
      </p:sp>
      <p:sp>
        <p:nvSpPr>
          <p:cNvPr id="5" name="TextBox 4"/>
          <p:cNvSpPr txBox="1"/>
          <p:nvPr/>
        </p:nvSpPr>
        <p:spPr>
          <a:xfrm>
            <a:off x="1712020" y="5105400"/>
            <a:ext cx="1259780" cy="954107"/>
          </a:xfrm>
          <a:prstGeom prst="rect">
            <a:avLst/>
          </a:prstGeom>
          <a:noFill/>
        </p:spPr>
        <p:txBody>
          <a:bodyPr wrap="none" rtlCol="0">
            <a:spAutoFit/>
          </a:bodyPr>
          <a:lstStyle/>
          <a:p>
            <a:r>
              <a:rPr lang="en-US" sz="5600" b="1" dirty="0" smtClean="0">
                <a:solidFill>
                  <a:srgbClr val="3366FF"/>
                </a:solidFill>
              </a:rPr>
              <a:t>SPT</a:t>
            </a:r>
            <a:endParaRPr lang="en-US" sz="5600" b="1" dirty="0">
              <a:solidFill>
                <a:srgbClr val="3366FF"/>
              </a:solidFill>
            </a:endParaRPr>
          </a:p>
        </p:txBody>
      </p:sp>
      <p:pic>
        <p:nvPicPr>
          <p:cNvPr id="6" name="Picture 5" descr="act.tiff"/>
          <p:cNvPicPr>
            <a:picLocks noChangeAspect="1"/>
          </p:cNvPicPr>
          <p:nvPr/>
        </p:nvPicPr>
        <p:blipFill>
          <a:blip r:embed="rId4"/>
          <a:stretch>
            <a:fillRect/>
          </a:stretch>
        </p:blipFill>
        <p:spPr>
          <a:xfrm>
            <a:off x="4724400" y="4105714"/>
            <a:ext cx="4267200" cy="2752286"/>
          </a:xfrm>
          <a:prstGeom prst="rect">
            <a:avLst/>
          </a:prstGeom>
        </p:spPr>
      </p:pic>
      <p:sp>
        <p:nvSpPr>
          <p:cNvPr id="7" name="TextBox 6"/>
          <p:cNvSpPr txBox="1"/>
          <p:nvPr/>
        </p:nvSpPr>
        <p:spPr>
          <a:xfrm>
            <a:off x="6248400" y="5105400"/>
            <a:ext cx="1350600" cy="954107"/>
          </a:xfrm>
          <a:prstGeom prst="rect">
            <a:avLst/>
          </a:prstGeom>
          <a:noFill/>
        </p:spPr>
        <p:txBody>
          <a:bodyPr wrap="none" rtlCol="0">
            <a:spAutoFit/>
          </a:bodyPr>
          <a:lstStyle/>
          <a:p>
            <a:r>
              <a:rPr lang="en-US" sz="5600" b="1" dirty="0" smtClean="0">
                <a:solidFill>
                  <a:srgbClr val="3366FF"/>
                </a:solidFill>
              </a:rPr>
              <a:t>ACT</a:t>
            </a:r>
            <a:endParaRPr lang="en-US" sz="5600" b="1" dirty="0">
              <a:solidFill>
                <a:srgbClr val="3366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wmap9-act-spt_pwr.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381000"/>
            <a:ext cx="9144000" cy="5390477"/>
          </a:xfrm>
          <a:prstGeom prst="rect">
            <a:avLst/>
          </a:prstGeom>
        </p:spPr>
      </p:pic>
      <p:sp>
        <p:nvSpPr>
          <p:cNvPr id="3" name="TextBox 2"/>
          <p:cNvSpPr txBox="1"/>
          <p:nvPr/>
        </p:nvSpPr>
        <p:spPr>
          <a:xfrm>
            <a:off x="3352800" y="6031468"/>
            <a:ext cx="2852652" cy="369332"/>
          </a:xfrm>
          <a:prstGeom prst="rect">
            <a:avLst/>
          </a:prstGeom>
          <a:noFill/>
        </p:spPr>
        <p:txBody>
          <a:bodyPr wrap="none" rtlCol="0">
            <a:spAutoFit/>
          </a:bodyPr>
          <a:lstStyle/>
          <a:p>
            <a:r>
              <a:rPr lang="en-US" dirty="0" smtClean="0"/>
              <a:t>Cheng, QGH, Ma, 1303.4497</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pre.tiff"/>
          <p:cNvPicPr>
            <a:picLocks noChangeAspect="1"/>
          </p:cNvPicPr>
          <p:nvPr/>
        </p:nvPicPr>
        <p:blipFill>
          <a:blip r:embed="rId2"/>
          <a:stretch>
            <a:fillRect/>
          </a:stretch>
        </p:blipFill>
        <p:spPr>
          <a:xfrm>
            <a:off x="457200" y="2399832"/>
            <a:ext cx="8153400" cy="1562568"/>
          </a:xfrm>
          <a:prstGeom prst="rect">
            <a:avLst/>
          </a:prstGeom>
        </p:spPr>
      </p:pic>
      <p:sp>
        <p:nvSpPr>
          <p:cNvPr id="3" name="TextBox 2"/>
          <p:cNvSpPr txBox="1"/>
          <p:nvPr/>
        </p:nvSpPr>
        <p:spPr>
          <a:xfrm>
            <a:off x="3352800" y="4267200"/>
            <a:ext cx="2852652" cy="369332"/>
          </a:xfrm>
          <a:prstGeom prst="rect">
            <a:avLst/>
          </a:prstGeom>
          <a:noFill/>
        </p:spPr>
        <p:txBody>
          <a:bodyPr wrap="none" rtlCol="0">
            <a:spAutoFit/>
          </a:bodyPr>
          <a:lstStyle/>
          <a:p>
            <a:r>
              <a:rPr lang="en-US" dirty="0" smtClean="0"/>
              <a:t>Cheng, QGH, Ma, 1303.4497</a:t>
            </a:r>
            <a:endParaRPr lang="en-US" dirty="0"/>
          </a:p>
        </p:txBody>
      </p:sp>
      <p:sp>
        <p:nvSpPr>
          <p:cNvPr id="4" name="TextBox 3"/>
          <p:cNvSpPr txBox="1"/>
          <p:nvPr/>
        </p:nvSpPr>
        <p:spPr>
          <a:xfrm>
            <a:off x="2590800" y="1714032"/>
            <a:ext cx="4055918" cy="523220"/>
          </a:xfrm>
          <a:prstGeom prst="rect">
            <a:avLst/>
          </a:prstGeom>
          <a:noFill/>
        </p:spPr>
        <p:txBody>
          <a:bodyPr wrap="none" rtlCol="0">
            <a:spAutoFit/>
          </a:bodyPr>
          <a:lstStyle/>
          <a:p>
            <a:r>
              <a:rPr lang="en-US" sz="2800" dirty="0" smtClean="0"/>
              <a:t>WMAP+SPT+ACT+BAO+H0</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838200" y="914400"/>
            <a:ext cx="7543800" cy="4832092"/>
          </a:xfrm>
          <a:prstGeom prst="rect">
            <a:avLst/>
          </a:prstGeom>
          <a:noFill/>
        </p:spPr>
        <p:txBody>
          <a:bodyPr wrap="square" rtlCol="0">
            <a:spAutoFit/>
          </a:bodyPr>
          <a:lstStyle/>
          <a:p>
            <a:pPr>
              <a:buFont typeface="Wingdings" charset="2"/>
              <a:buChar char=""/>
            </a:pPr>
            <a:r>
              <a:rPr lang="en-US" sz="2200" dirty="0" smtClean="0"/>
              <a:t> The deviation from scale-invariant power spectrum is significantly favored at around 5.6 </a:t>
            </a:r>
            <a:r>
              <a:rPr lang="en-US" sz="2200" dirty="0" err="1" smtClean="0"/>
              <a:t>σ</a:t>
            </a:r>
            <a:r>
              <a:rPr lang="en-US" sz="2200" dirty="0" smtClean="0"/>
              <a:t>. </a:t>
            </a:r>
          </a:p>
          <a:p>
            <a:pPr>
              <a:buFont typeface="Wingdings" charset="2"/>
              <a:buChar char=""/>
            </a:pPr>
            <a:endParaRPr lang="en-US" sz="2200" dirty="0" smtClean="0"/>
          </a:p>
          <a:p>
            <a:pPr>
              <a:buFont typeface="Wingdings" charset="2"/>
              <a:buChar char=""/>
            </a:pPr>
            <a:r>
              <a:rPr lang="en-US" sz="2200" dirty="0" smtClean="0"/>
              <a:t> The tensor-to-scalar ratio is upper bounded by 0.12 at 95%CL.</a:t>
            </a:r>
          </a:p>
          <a:p>
            <a:pPr>
              <a:buFont typeface="Wingdings" charset="2"/>
              <a:buChar char=""/>
            </a:pPr>
            <a:endParaRPr lang="en-US" sz="2200" dirty="0" smtClean="0"/>
          </a:p>
          <a:p>
            <a:pPr>
              <a:buFont typeface="Wingdings" charset="2"/>
              <a:buChar char=""/>
            </a:pPr>
            <a:r>
              <a:rPr lang="en-US" sz="2200" dirty="0" smtClean="0"/>
              <a:t> The joint constraints on </a:t>
            </a:r>
            <a:r>
              <a:rPr lang="en-US" sz="2200" dirty="0" err="1" smtClean="0"/>
              <a:t>r</a:t>
            </a:r>
            <a:r>
              <a:rPr lang="en-US" sz="2200" dirty="0" smtClean="0"/>
              <a:t>-n</a:t>
            </a:r>
            <a:r>
              <a:rPr lang="en-US" sz="2200" baseline="-25000" dirty="0" smtClean="0"/>
              <a:t>s</a:t>
            </a:r>
            <a:r>
              <a:rPr lang="en-US" sz="2200" dirty="0" smtClean="0"/>
              <a:t> give very tight constraints on single field inflation models, and the models with power law potential </a:t>
            </a:r>
            <a:r>
              <a:rPr lang="en-US" sz="2200" dirty="0" err="1" smtClean="0">
                <a:latin typeface="Lucida Grande"/>
                <a:ea typeface="Lucida Grande"/>
                <a:cs typeface="Lucida Grande"/>
              </a:rPr>
              <a:t>ϕ</a:t>
            </a:r>
            <a:r>
              <a:rPr lang="en-US" sz="2200" baseline="30000" dirty="0" err="1" smtClean="0"/>
              <a:t>p</a:t>
            </a:r>
            <a:r>
              <a:rPr lang="en-US" sz="2200" dirty="0" smtClean="0"/>
              <a:t> can only survive if 0.9&lt;</a:t>
            </a:r>
            <a:r>
              <a:rPr lang="en-US" sz="2200" dirty="0" err="1" smtClean="0"/>
              <a:t>p</a:t>
            </a:r>
            <a:r>
              <a:rPr lang="en-US" sz="2200" dirty="0" smtClean="0"/>
              <a:t>&lt;2.1, so a large class of inflation models have already been ruled out before Planck data.</a:t>
            </a:r>
          </a:p>
          <a:p>
            <a:pPr>
              <a:buFont typeface="Wingdings" charset="2"/>
              <a:buChar char=""/>
            </a:pPr>
            <a:endParaRPr lang="en-US" sz="2200" dirty="0" smtClean="0"/>
          </a:p>
          <a:p>
            <a:pPr>
              <a:buFont typeface="Wingdings" charset="2"/>
              <a:buChar char=""/>
            </a:pPr>
            <a:r>
              <a:rPr lang="en-US" sz="2200" dirty="0" smtClean="0"/>
              <a:t> The running of spectral index is preferred at around 95% CL. </a:t>
            </a:r>
          </a:p>
          <a:p>
            <a:pPr>
              <a:buFont typeface="Wingdings" charset="2"/>
              <a:buChar char=""/>
            </a:pPr>
            <a:endParaRPr lang="en-US" sz="2200" dirty="0" smtClean="0"/>
          </a:p>
          <a:p>
            <a:pPr>
              <a:buFont typeface="Wingdings" charset="2"/>
              <a:buChar char=""/>
            </a:pPr>
            <a:r>
              <a:rPr lang="en-US" sz="2200" dirty="0" smtClean="0"/>
              <a:t> The running of spectral index does not change very much even if we switch to different pivot scales. </a:t>
            </a:r>
          </a:p>
        </p:txBody>
      </p:sp>
      <p:sp>
        <p:nvSpPr>
          <p:cNvPr id="3" name="TextBox 2"/>
          <p:cNvSpPr txBox="1"/>
          <p:nvPr/>
        </p:nvSpPr>
        <p:spPr>
          <a:xfrm>
            <a:off x="3352800" y="6183868"/>
            <a:ext cx="2852652" cy="369332"/>
          </a:xfrm>
          <a:prstGeom prst="rect">
            <a:avLst/>
          </a:prstGeom>
          <a:noFill/>
        </p:spPr>
        <p:txBody>
          <a:bodyPr wrap="none" rtlCol="0">
            <a:spAutoFit/>
          </a:bodyPr>
          <a:lstStyle/>
          <a:p>
            <a:r>
              <a:rPr lang="en-US" dirty="0" smtClean="0"/>
              <a:t>Cheng, QGH, Ma, 1303.4497</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preplanck-neff.tiff"/>
          <p:cNvPicPr>
            <a:picLocks noChangeAspect="1"/>
          </p:cNvPicPr>
          <p:nvPr/>
        </p:nvPicPr>
        <p:blipFill>
          <a:blip r:embed="rId2"/>
          <a:stretch>
            <a:fillRect/>
          </a:stretch>
        </p:blipFill>
        <p:spPr>
          <a:xfrm>
            <a:off x="304800" y="2057400"/>
            <a:ext cx="8534400" cy="2354317"/>
          </a:xfrm>
          <a:prstGeom prst="rect">
            <a:avLst/>
          </a:prstGeom>
        </p:spPr>
      </p:pic>
      <p:sp>
        <p:nvSpPr>
          <p:cNvPr id="3" name="TextBox 2"/>
          <p:cNvSpPr txBox="1"/>
          <p:nvPr/>
        </p:nvSpPr>
        <p:spPr>
          <a:xfrm>
            <a:off x="3221919" y="6183868"/>
            <a:ext cx="2721681" cy="369332"/>
          </a:xfrm>
          <a:prstGeom prst="rect">
            <a:avLst/>
          </a:prstGeom>
          <a:noFill/>
        </p:spPr>
        <p:txBody>
          <a:bodyPr wrap="none" rtlCol="0">
            <a:spAutoFit/>
          </a:bodyPr>
          <a:lstStyle/>
          <a:p>
            <a:r>
              <a:rPr lang="en-US" dirty="0" smtClean="0"/>
              <a:t>C</a:t>
            </a:r>
            <a:r>
              <a:rPr lang="en-US" altLang="zh-CN" dirty="0" smtClean="0"/>
              <a:t>alabrese et al., 1302.1841</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2" name="planck.m4v">
            <a:hlinkClick r:id="" action="ppaction://media"/>
          </p:cNvPr>
          <p:cNvPicPr/>
          <p:nvPr>
            <a:videoFile r:link="rId1"/>
          </p:nvPr>
        </p:nvPicPr>
        <p:blipFill>
          <a:blip r:embed="rId3"/>
          <a:stretch>
            <a:fillRect/>
          </a:stretch>
        </p:blipFill>
        <p:spPr>
          <a:xfrm>
            <a:off x="508000" y="1143000"/>
            <a:ext cx="8128000" cy="4572000"/>
          </a:xfrm>
          <a:prstGeom prst="rect">
            <a:avLst/>
          </a:prstGeom>
        </p:spPr>
      </p:pic>
      <p:sp>
        <p:nvSpPr>
          <p:cNvPr id="3" name="TextBox 2"/>
          <p:cNvSpPr txBox="1"/>
          <p:nvPr/>
        </p:nvSpPr>
        <p:spPr>
          <a:xfrm>
            <a:off x="0" y="6091535"/>
            <a:ext cx="9144000" cy="461665"/>
          </a:xfrm>
          <a:prstGeom prst="rect">
            <a:avLst/>
          </a:prstGeom>
          <a:noFill/>
        </p:spPr>
        <p:txBody>
          <a:bodyPr wrap="square" rtlCol="0">
            <a:spAutoFit/>
          </a:bodyPr>
          <a:lstStyle/>
          <a:p>
            <a:pPr algn="ctr"/>
            <a:r>
              <a:rPr lang="en-US" sz="2400" dirty="0" smtClean="0">
                <a:solidFill>
                  <a:schemeClr val="bg1">
                    <a:lumMod val="75000"/>
                  </a:schemeClr>
                </a:solidFill>
              </a:rPr>
              <a:t>Copyright @ European Space Agency</a:t>
            </a:r>
            <a:endParaRPr lang="en-US" sz="2400" dirty="0">
              <a:solidFill>
                <a:schemeClr val="bg1">
                  <a:lumMod val="75000"/>
                </a:schemeClr>
              </a:solidFill>
            </a:endParaRPr>
          </a:p>
        </p:txBody>
      </p:sp>
      <p:sp>
        <p:nvSpPr>
          <p:cNvPr id="4" name="TextBox 3"/>
          <p:cNvSpPr txBox="1"/>
          <p:nvPr/>
        </p:nvSpPr>
        <p:spPr>
          <a:xfrm>
            <a:off x="0" y="115669"/>
            <a:ext cx="9144000" cy="646331"/>
          </a:xfrm>
          <a:prstGeom prst="rect">
            <a:avLst/>
          </a:prstGeom>
          <a:noFill/>
        </p:spPr>
        <p:txBody>
          <a:bodyPr wrap="square" rtlCol="0">
            <a:spAutoFit/>
          </a:bodyPr>
          <a:lstStyle/>
          <a:p>
            <a:pPr algn="ctr"/>
            <a:r>
              <a:rPr lang="en-US" sz="3600" dirty="0" smtClean="0">
                <a:solidFill>
                  <a:schemeClr val="bg1">
                    <a:lumMod val="85000"/>
                  </a:schemeClr>
                </a:solidFill>
              </a:rPr>
              <a:t>PLANCK</a:t>
            </a:r>
            <a:endParaRPr lang="en-US" sz="3600" dirty="0">
              <a:solidFill>
                <a:schemeClr val="bg1">
                  <a:lumMod val="85000"/>
                </a:schemeClr>
              </a:solidFill>
            </a:endParaRPr>
          </a:p>
        </p:txBody>
      </p:sp>
    </p:spTree>
  </p:cSld>
  <p:clrMapOvr>
    <a:masterClrMapping/>
  </p:clrMapOvr>
  <mc:AlternateContent xmlns:mp="http://schemas.microsoft.com/office/mac/powerpoint/2008/main">
    <mc:Choice Requires="mp">
      <mp:transition spd="med">
        <mp:cube dir="u"/>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med">
        <p:cover dir="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angular.tiff"/>
          <p:cNvPicPr>
            <a:picLocks noChangeAspect="1"/>
          </p:cNvPicPr>
          <p:nvPr/>
        </p:nvPicPr>
        <p:blipFill>
          <a:blip r:embed="rId2"/>
          <a:stretch>
            <a:fillRect/>
          </a:stretch>
        </p:blipFill>
        <p:spPr>
          <a:xfrm>
            <a:off x="0" y="457200"/>
            <a:ext cx="9144000" cy="5417898"/>
          </a:xfrm>
          <a:prstGeom prst="rect">
            <a:avLst/>
          </a:prstGeom>
        </p:spPr>
      </p:pic>
      <p:sp>
        <p:nvSpPr>
          <p:cNvPr id="3" name="TextBox 2"/>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t.tiff"/>
          <p:cNvPicPr>
            <a:picLocks noChangeAspect="1"/>
          </p:cNvPicPr>
          <p:nvPr/>
        </p:nvPicPr>
        <p:blipFill>
          <a:blip r:embed="rId2"/>
          <a:stretch>
            <a:fillRect/>
          </a:stretch>
        </p:blipFill>
        <p:spPr>
          <a:xfrm>
            <a:off x="1375339" y="0"/>
            <a:ext cx="6393322" cy="6858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c.tiff"/>
          <p:cNvPicPr>
            <a:picLocks noChangeAspect="1"/>
          </p:cNvPicPr>
          <p:nvPr/>
        </p:nvPicPr>
        <p:blipFill>
          <a:blip r:embed="rId2"/>
          <a:stretch>
            <a:fillRect/>
          </a:stretch>
        </p:blipFill>
        <p:spPr>
          <a:xfrm>
            <a:off x="2170996" y="0"/>
            <a:ext cx="4802008" cy="6858000"/>
          </a:xfrm>
          <a:prstGeom prst="rect">
            <a:avLst/>
          </a:prstGeom>
        </p:spPr>
      </p:pic>
      <p:sp>
        <p:nvSpPr>
          <p:cNvPr id="3" name="TextBox 2"/>
          <p:cNvSpPr txBox="1"/>
          <p:nvPr/>
        </p:nvSpPr>
        <p:spPr>
          <a:xfrm>
            <a:off x="2170996" y="6477000"/>
            <a:ext cx="1652503" cy="369332"/>
          </a:xfrm>
          <a:prstGeom prst="rect">
            <a:avLst/>
          </a:prstGeom>
          <a:noFill/>
        </p:spPr>
        <p:txBody>
          <a:bodyPr wrap="none" rtlCol="0">
            <a:spAutoFit/>
          </a:bodyPr>
          <a:lstStyle/>
          <a:p>
            <a:r>
              <a:rPr lang="en-US" dirty="0" smtClean="0"/>
              <a:t>March 27, 2013</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990600" y="838200"/>
            <a:ext cx="7315200" cy="1785104"/>
          </a:xfrm>
          <a:prstGeom prst="rect">
            <a:avLst/>
          </a:prstGeom>
          <a:noFill/>
        </p:spPr>
        <p:txBody>
          <a:bodyPr wrap="square" rtlCol="0">
            <a:spAutoFit/>
          </a:bodyPr>
          <a:lstStyle/>
          <a:p>
            <a:r>
              <a:rPr lang="en-US" sz="2200" dirty="0" smtClean="0"/>
              <a:t>“Scientific results include robust support for the standard, six parameter ΛCDM model of cosmology and improved measurements for the parameters that define this model, including a highly significant deviation from scale-invariance of the primordial power spectrum.”</a:t>
            </a:r>
            <a:endParaRPr lang="en-US" sz="2200" dirty="0"/>
          </a:p>
        </p:txBody>
      </p:sp>
      <p:sp>
        <p:nvSpPr>
          <p:cNvPr id="3" name="TextBox 2"/>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
        <p:nvSpPr>
          <p:cNvPr id="6" name="TextBox 5"/>
          <p:cNvSpPr txBox="1"/>
          <p:nvPr/>
        </p:nvSpPr>
        <p:spPr>
          <a:xfrm>
            <a:off x="990600" y="2971800"/>
            <a:ext cx="7315200" cy="1107996"/>
          </a:xfrm>
          <a:prstGeom prst="rect">
            <a:avLst/>
          </a:prstGeom>
          <a:noFill/>
        </p:spPr>
        <p:txBody>
          <a:bodyPr wrap="square" rtlCol="0">
            <a:spAutoFit/>
          </a:bodyPr>
          <a:lstStyle/>
          <a:p>
            <a:r>
              <a:rPr lang="en-US" sz="2200" dirty="0" smtClean="0"/>
              <a:t>“The Planck values for some of these parameters and others derived from them are significantly different from those previously determined.”</a:t>
            </a:r>
            <a:endParaRPr lang="en-US" sz="2200" dirty="0"/>
          </a:p>
        </p:txBody>
      </p:sp>
      <p:sp>
        <p:nvSpPr>
          <p:cNvPr id="7" name="TextBox 6"/>
          <p:cNvSpPr txBox="1"/>
          <p:nvPr/>
        </p:nvSpPr>
        <p:spPr>
          <a:xfrm>
            <a:off x="990600" y="4454604"/>
            <a:ext cx="7315200" cy="1107996"/>
          </a:xfrm>
          <a:prstGeom prst="rect">
            <a:avLst/>
          </a:prstGeom>
          <a:noFill/>
        </p:spPr>
        <p:txBody>
          <a:bodyPr wrap="square" rtlCol="0">
            <a:spAutoFit/>
          </a:bodyPr>
          <a:lstStyle/>
          <a:p>
            <a:r>
              <a:rPr lang="en-US" sz="2200" dirty="0" smtClean="0"/>
              <a:t>“Several large scale anomalies in the CMB temperature distribution detected earlier by WMAP are confirmed with higher confidence.”</a:t>
            </a:r>
            <a:endParaRPr lang="en-US" sz="2200" dirty="0"/>
          </a:p>
        </p:txBody>
      </p:sp>
      <p:sp>
        <p:nvSpPr>
          <p:cNvPr id="8" name="TextBox 7"/>
          <p:cNvSpPr txBox="1"/>
          <p:nvPr/>
        </p:nvSpPr>
        <p:spPr>
          <a:xfrm>
            <a:off x="0" y="0"/>
            <a:ext cx="1569660" cy="523220"/>
          </a:xfrm>
          <a:prstGeom prst="rect">
            <a:avLst/>
          </a:prstGeom>
          <a:noFill/>
        </p:spPr>
        <p:txBody>
          <a:bodyPr wrap="none" rtlCol="0">
            <a:spAutoFit/>
          </a:bodyPr>
          <a:lstStyle/>
          <a:p>
            <a:r>
              <a:rPr lang="en-US" sz="2800" u="dbl" dirty="0" smtClean="0"/>
              <a:t>Overview</a:t>
            </a:r>
            <a:endParaRPr lang="en-US" sz="2800" u="db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strVal val="#ppt_w*0.70"/>
                                          </p:val>
                                        </p:tav>
                                        <p:tav tm="100000">
                                          <p:val>
                                            <p:strVal val="#ppt_w"/>
                                          </p:val>
                                        </p:tav>
                                      </p:tavLst>
                                    </p:anim>
                                    <p:anim calcmode="lin" valueType="num">
                                      <p:cBhvr>
                                        <p:cTn id="15" dur="500" fill="hold"/>
                                        <p:tgtEl>
                                          <p:spTgt spid="6"/>
                                        </p:tgtEl>
                                        <p:attrNameLst>
                                          <p:attrName>ppt_h</p:attrName>
                                        </p:attrNameLst>
                                      </p:cBhvr>
                                      <p:tavLst>
                                        <p:tav tm="0">
                                          <p:val>
                                            <p:strVal val="#ppt_h"/>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ppt_w*0.7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990600" y="2286000"/>
            <a:ext cx="7315200" cy="1446550"/>
          </a:xfrm>
          <a:prstGeom prst="rect">
            <a:avLst/>
          </a:prstGeom>
          <a:noFill/>
        </p:spPr>
        <p:txBody>
          <a:bodyPr wrap="square" rtlCol="0">
            <a:spAutoFit/>
          </a:bodyPr>
          <a:lstStyle/>
          <a:p>
            <a:r>
              <a:rPr lang="en-US" sz="2200" dirty="0" smtClean="0"/>
              <a:t>“From an analysis of an extensive grid of models, we find no strong evidence to favor any extension to the base ΛCDM cosmology, either from the CMB temperature power spectrum and other astrophysical datasets. ”</a:t>
            </a:r>
            <a:endParaRPr lang="en-US" sz="2200" dirty="0"/>
          </a:p>
        </p:txBody>
      </p:sp>
      <p:sp>
        <p:nvSpPr>
          <p:cNvPr id="3" name="TextBox 2"/>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
        <p:nvSpPr>
          <p:cNvPr id="6" name="TextBox 5"/>
          <p:cNvSpPr txBox="1"/>
          <p:nvPr/>
        </p:nvSpPr>
        <p:spPr>
          <a:xfrm>
            <a:off x="990600" y="1295400"/>
            <a:ext cx="7315200" cy="769441"/>
          </a:xfrm>
          <a:prstGeom prst="rect">
            <a:avLst/>
          </a:prstGeom>
          <a:noFill/>
        </p:spPr>
        <p:txBody>
          <a:bodyPr wrap="square" rtlCol="0">
            <a:spAutoFit/>
          </a:bodyPr>
          <a:lstStyle/>
          <a:p>
            <a:r>
              <a:rPr lang="en-US" sz="2200" dirty="0" smtClean="0"/>
              <a:t>“The excellent agreement between the Planck temperature spectrum at high </a:t>
            </a:r>
            <a:r>
              <a:rPr lang="en-US" sz="2200" dirty="0" err="1" smtClean="0"/>
              <a:t>l</a:t>
            </a:r>
            <a:r>
              <a:rPr lang="en-US" sz="2200" dirty="0" smtClean="0"/>
              <a:t> and the prediction of the ΛCDM model.”</a:t>
            </a:r>
            <a:endParaRPr lang="en-US" sz="2200" dirty="0"/>
          </a:p>
        </p:txBody>
      </p:sp>
      <p:sp>
        <p:nvSpPr>
          <p:cNvPr id="7" name="TextBox 6"/>
          <p:cNvSpPr txBox="1"/>
          <p:nvPr/>
        </p:nvSpPr>
        <p:spPr>
          <a:xfrm>
            <a:off x="990600" y="3962400"/>
            <a:ext cx="7315200" cy="1446550"/>
          </a:xfrm>
          <a:prstGeom prst="rect">
            <a:avLst/>
          </a:prstGeom>
          <a:noFill/>
        </p:spPr>
        <p:txBody>
          <a:bodyPr wrap="square" rtlCol="0">
            <a:spAutoFit/>
          </a:bodyPr>
          <a:lstStyle/>
          <a:p>
            <a:r>
              <a:rPr lang="en-US" sz="2200" dirty="0" smtClean="0"/>
              <a:t>“When the Planck likelihood does provide marginal evidence for extensions to the base ΛCDM model, this comes predominantly from a deficit of power (compared to the base model) in data at </a:t>
            </a:r>
            <a:r>
              <a:rPr lang="en-US" sz="2200" dirty="0" err="1" smtClean="0"/>
              <a:t>l</a:t>
            </a:r>
            <a:r>
              <a:rPr lang="en-US" sz="2200" dirty="0" smtClean="0"/>
              <a:t>&lt;30.”</a:t>
            </a:r>
            <a:endParaRPr lang="en-US" sz="2200" dirty="0"/>
          </a:p>
        </p:txBody>
      </p:sp>
      <p:sp>
        <p:nvSpPr>
          <p:cNvPr id="8" name="TextBox 7"/>
          <p:cNvSpPr txBox="1"/>
          <p:nvPr/>
        </p:nvSpPr>
        <p:spPr>
          <a:xfrm>
            <a:off x="0" y="0"/>
            <a:ext cx="1569660" cy="523220"/>
          </a:xfrm>
          <a:prstGeom prst="rect">
            <a:avLst/>
          </a:prstGeom>
          <a:noFill/>
        </p:spPr>
        <p:txBody>
          <a:bodyPr wrap="none" rtlCol="0">
            <a:spAutoFit/>
          </a:bodyPr>
          <a:lstStyle/>
          <a:p>
            <a:r>
              <a:rPr lang="en-US" sz="2800" u="dbl" dirty="0" smtClean="0"/>
              <a:t>Overview</a:t>
            </a:r>
            <a:endParaRPr lang="en-US" sz="2800" u="db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strVal val="#ppt_w*0.70"/>
                                          </p:val>
                                        </p:tav>
                                        <p:tav tm="100000">
                                          <p:val>
                                            <p:strVal val="#ppt_w"/>
                                          </p:val>
                                        </p:tav>
                                      </p:tavLst>
                                    </p:anim>
                                    <p:anim calcmode="lin" valueType="num">
                                      <p:cBhvr>
                                        <p:cTn id="15" dur="500" fill="hold"/>
                                        <p:tgtEl>
                                          <p:spTgt spid="2"/>
                                        </p:tgtEl>
                                        <p:attrNameLst>
                                          <p:attrName>ppt_h</p:attrName>
                                        </p:attrNameLst>
                                      </p:cBhvr>
                                      <p:tavLst>
                                        <p:tav tm="0">
                                          <p:val>
                                            <p:strVal val="#ppt_h"/>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ppt_w*0.7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3"/>
          <p:cNvSpPr txBox="1">
            <a:spLocks/>
          </p:cNvSpPr>
          <p:nvPr/>
        </p:nvSpPr>
        <p:spPr>
          <a:xfrm>
            <a:off x="457200" y="2514600"/>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ltLang="zh-CN" sz="4400" dirty="0" smtClean="0">
                <a:latin typeface="+mj-lt"/>
                <a:ea typeface="+mj-ea"/>
                <a:cs typeface="+mj-cs"/>
              </a:rPr>
              <a:t>6-parameter</a:t>
            </a:r>
            <a:r>
              <a:rPr kumimoji="0" lang="en-US" altLang="zh-CN" sz="4400" b="0" i="0" u="none" strike="noStrike" kern="1200" cap="none" spc="0" normalizeH="0" baseline="0" noProof="0" dirty="0" smtClean="0">
                <a:ln>
                  <a:noFill/>
                </a:ln>
                <a:solidFill>
                  <a:schemeClr val="tx1"/>
                </a:solidFill>
                <a:effectLst/>
                <a:uLnTx/>
                <a:uFillTx/>
                <a:latin typeface="+mj-lt"/>
                <a:ea typeface="+mj-ea"/>
                <a:cs typeface="+mj-cs"/>
              </a:rPr>
              <a:t> ΛCDM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 name="Picture 19" descr="c.tiff"/>
          <p:cNvPicPr>
            <a:picLocks noChangeAspect="1"/>
          </p:cNvPicPr>
          <p:nvPr/>
        </p:nvPicPr>
        <p:blipFill>
          <a:blip r:embed="rId3"/>
          <a:stretch>
            <a:fillRect/>
          </a:stretch>
        </p:blipFill>
        <p:spPr>
          <a:xfrm>
            <a:off x="609600" y="762000"/>
            <a:ext cx="8001000" cy="2781253"/>
          </a:xfrm>
          <a:prstGeom prst="rect">
            <a:avLst/>
          </a:prstGeom>
        </p:spPr>
      </p:pic>
      <p:grpSp>
        <p:nvGrpSpPr>
          <p:cNvPr id="33" name="Group 32"/>
          <p:cNvGrpSpPr/>
          <p:nvPr/>
        </p:nvGrpSpPr>
        <p:grpSpPr>
          <a:xfrm>
            <a:off x="609600" y="139700"/>
            <a:ext cx="2532062" cy="1460501"/>
            <a:chOff x="609600" y="139700"/>
            <a:chExt cx="2532062" cy="1460501"/>
          </a:xfrm>
        </p:grpSpPr>
        <p:cxnSp>
          <p:nvCxnSpPr>
            <p:cNvPr id="6" name="Straight Connector 5"/>
            <p:cNvCxnSpPr/>
            <p:nvPr/>
          </p:nvCxnSpPr>
          <p:spPr>
            <a:xfrm rot="10800000">
              <a:off x="1524000" y="533400"/>
              <a:ext cx="1617662" cy="10668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17" name="Picture 16"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609600" y="139700"/>
              <a:ext cx="1930400" cy="393700"/>
            </a:xfrm>
            <a:prstGeom prst="rect">
              <a:avLst/>
            </a:prstGeom>
          </p:spPr>
        </p:pic>
      </p:grpSp>
      <p:grpSp>
        <p:nvGrpSpPr>
          <p:cNvPr id="35" name="Group 34"/>
          <p:cNvGrpSpPr/>
          <p:nvPr/>
        </p:nvGrpSpPr>
        <p:grpSpPr>
          <a:xfrm>
            <a:off x="3733800" y="215900"/>
            <a:ext cx="4876800" cy="1765300"/>
            <a:chOff x="3733800" y="215900"/>
            <a:chExt cx="4876800" cy="1765300"/>
          </a:xfrm>
        </p:grpSpPr>
        <p:cxnSp>
          <p:nvCxnSpPr>
            <p:cNvPr id="9" name="Straight Connector 8"/>
            <p:cNvCxnSpPr/>
            <p:nvPr/>
          </p:nvCxnSpPr>
          <p:spPr>
            <a:xfrm rot="10800000" flipV="1">
              <a:off x="3733800" y="533400"/>
              <a:ext cx="2863932" cy="14478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18" name="Picture 17"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6667500" y="215900"/>
              <a:ext cx="1943100" cy="393700"/>
            </a:xfrm>
            <a:prstGeom prst="rect">
              <a:avLst/>
            </a:prstGeom>
          </p:spPr>
        </p:pic>
      </p:grpSp>
      <p:grpSp>
        <p:nvGrpSpPr>
          <p:cNvPr id="38" name="Group 37"/>
          <p:cNvGrpSpPr/>
          <p:nvPr/>
        </p:nvGrpSpPr>
        <p:grpSpPr>
          <a:xfrm>
            <a:off x="1524000" y="2743200"/>
            <a:ext cx="3613189" cy="2183487"/>
            <a:chOff x="1524000" y="2743200"/>
            <a:chExt cx="3613189" cy="2183487"/>
          </a:xfrm>
        </p:grpSpPr>
        <p:cxnSp>
          <p:nvCxnSpPr>
            <p:cNvPr id="27" name="Straight Connector 26"/>
            <p:cNvCxnSpPr/>
            <p:nvPr/>
          </p:nvCxnSpPr>
          <p:spPr>
            <a:xfrm rot="5400000">
              <a:off x="1752997" y="3200003"/>
              <a:ext cx="1752600" cy="838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524000" y="4495800"/>
              <a:ext cx="3613189" cy="430887"/>
            </a:xfrm>
            <a:prstGeom prst="rect">
              <a:avLst/>
            </a:prstGeom>
            <a:noFill/>
          </p:spPr>
          <p:txBody>
            <a:bodyPr wrap="none" rtlCol="0">
              <a:spAutoFit/>
            </a:bodyPr>
            <a:lstStyle/>
            <a:p>
              <a:r>
                <a:rPr lang="en-US" sz="2200" dirty="0" smtClean="0"/>
                <a:t>optical depth to re-ionization</a:t>
              </a:r>
              <a:endParaRPr lang="en-US" sz="2200" dirty="0"/>
            </a:p>
          </p:txBody>
        </p:sp>
      </p:grpSp>
      <p:grpSp>
        <p:nvGrpSpPr>
          <p:cNvPr id="36" name="Group 35"/>
          <p:cNvGrpSpPr/>
          <p:nvPr/>
        </p:nvGrpSpPr>
        <p:grpSpPr>
          <a:xfrm>
            <a:off x="2971800" y="2895694"/>
            <a:ext cx="6096000" cy="1600106"/>
            <a:chOff x="2971800" y="2895694"/>
            <a:chExt cx="6096000" cy="1600106"/>
          </a:xfrm>
        </p:grpSpPr>
        <p:sp>
          <p:nvSpPr>
            <p:cNvPr id="21" name="Oval 20"/>
            <p:cNvSpPr/>
            <p:nvPr/>
          </p:nvSpPr>
          <p:spPr>
            <a:xfrm>
              <a:off x="2971800" y="2895694"/>
              <a:ext cx="762000" cy="609506"/>
            </a:xfrm>
            <a:prstGeom prst="ellipse">
              <a:avLst/>
            </a:pr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3733800" y="3200400"/>
              <a:ext cx="1640711" cy="5597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24" name="Picture 23"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5526911" y="3505200"/>
              <a:ext cx="2855089" cy="762000"/>
            </a:xfrm>
            <a:prstGeom prst="rect">
              <a:avLst/>
            </a:prstGeom>
          </p:spPr>
        </p:pic>
        <p:sp>
          <p:nvSpPr>
            <p:cNvPr id="30" name="TextBox 29"/>
            <p:cNvSpPr txBox="1"/>
            <p:nvPr/>
          </p:nvSpPr>
          <p:spPr>
            <a:xfrm>
              <a:off x="4997530" y="4064913"/>
              <a:ext cx="4070270" cy="430887"/>
            </a:xfrm>
            <a:prstGeom prst="rect">
              <a:avLst/>
            </a:prstGeom>
            <a:noFill/>
          </p:spPr>
          <p:txBody>
            <a:bodyPr wrap="none" rtlCol="0">
              <a:spAutoFit/>
            </a:bodyPr>
            <a:lstStyle/>
            <a:p>
              <a:r>
                <a:rPr lang="en-US" sz="2200" dirty="0" smtClean="0"/>
                <a:t>Primordial curvature perturbation</a:t>
              </a:r>
              <a:endParaRPr lang="en-US" sz="2200" dirty="0"/>
            </a:p>
          </p:txBody>
        </p:sp>
      </p:grpSp>
      <p:grpSp>
        <p:nvGrpSpPr>
          <p:cNvPr id="46" name="Group 45"/>
          <p:cNvGrpSpPr/>
          <p:nvPr/>
        </p:nvGrpSpPr>
        <p:grpSpPr>
          <a:xfrm>
            <a:off x="457200" y="2438400"/>
            <a:ext cx="4267200" cy="3767554"/>
            <a:chOff x="457200" y="2438400"/>
            <a:chExt cx="4267200" cy="3767554"/>
          </a:xfrm>
        </p:grpSpPr>
        <p:cxnSp>
          <p:nvCxnSpPr>
            <p:cNvPr id="42" name="Straight Connector 41"/>
            <p:cNvCxnSpPr/>
            <p:nvPr/>
          </p:nvCxnSpPr>
          <p:spPr>
            <a:xfrm rot="5400000">
              <a:off x="405943" y="2870657"/>
              <a:ext cx="2998116" cy="21336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57200" y="5436513"/>
              <a:ext cx="4267200" cy="769441"/>
            </a:xfrm>
            <a:prstGeom prst="rect">
              <a:avLst/>
            </a:prstGeom>
            <a:noFill/>
          </p:spPr>
          <p:txBody>
            <a:bodyPr wrap="square" rtlCol="0">
              <a:spAutoFit/>
            </a:bodyPr>
            <a:lstStyle/>
            <a:p>
              <a:r>
                <a:rPr lang="en-US" sz="2200" dirty="0" err="1" smtClean="0"/>
                <a:t>θ</a:t>
              </a:r>
              <a:r>
                <a:rPr lang="en-US" sz="2200" dirty="0" smtClean="0"/>
                <a:t>=</a:t>
              </a:r>
              <a:r>
                <a:rPr lang="en-US" sz="2200" dirty="0" err="1" smtClean="0"/>
                <a:t>r</a:t>
              </a:r>
              <a:r>
                <a:rPr lang="en-US" sz="2200" baseline="-25000" dirty="0" err="1" smtClean="0"/>
                <a:t>s</a:t>
              </a:r>
              <a:r>
                <a:rPr lang="en-US" sz="2200" dirty="0" smtClean="0"/>
                <a:t>/D</a:t>
              </a:r>
              <a:r>
                <a:rPr lang="en-US" sz="2200" baseline="-25000" dirty="0" smtClean="0"/>
                <a:t>A</a:t>
              </a:r>
              <a:r>
                <a:rPr lang="en-US" sz="2200" dirty="0" smtClean="0"/>
                <a:t>, angular scale of the sound horizon at last-scattering</a:t>
              </a:r>
              <a:endParaRPr lang="en-US" sz="2200" dirty="0"/>
            </a:p>
          </p:txBody>
        </p:sp>
      </p:grpSp>
      <p:pic>
        <p:nvPicPr>
          <p:cNvPr id="22" name="formation-lssr.mpg">
            <a:hlinkClick r:id="" action="ppaction://media"/>
          </p:cNvPr>
          <p:cNvPicPr/>
          <p:nvPr>
            <a:videoFile r:link="rId1"/>
          </p:nvPr>
        </p:nvPicPr>
        <p:blipFill>
          <a:blip r:embed="rId10"/>
          <a:stretch>
            <a:fillRect/>
          </a:stretch>
        </p:blipFill>
        <p:spPr>
          <a:xfrm>
            <a:off x="5562600" y="4445913"/>
            <a:ext cx="3216116" cy="2412087"/>
          </a:xfrm>
          <a:prstGeom prst="rect">
            <a:avLst/>
          </a:prstGeom>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27" fill="hold" display="0">
                  <p:stCondLst>
                    <p:cond delay="indefinite"/>
                  </p:stCondLst>
                  <p:endCondLst>
                    <p:cond evt="onNext" delay="0">
                      <p:tgtEl>
                        <p:sldTgt/>
                      </p:tgtEl>
                    </p:cond>
                    <p:cond evt="onPrev" delay="0">
                      <p:tgtEl>
                        <p:sldTgt/>
                      </p:tgtEl>
                    </p:cond>
                  </p:endCondLst>
                </p:cTn>
                <p:tgtEl>
                  <p:spTgt spid="22"/>
                </p:tgtEl>
              </p:cMediaNode>
            </p:video>
            <p:seq concurrent="1" nextAc="seek">
              <p:cTn id="28" restart="whenNotActive" fill="hold" evtFilter="cancelBubble" nodeType="interactiveSeq">
                <p:stCondLst>
                  <p:cond evt="onClick" delay="0">
                    <p:tgtEl>
                      <p:spTgt spid="2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0425" y="838200"/>
            <a:ext cx="7219175" cy="5105400"/>
          </a:xfrm>
          <a:prstGeom prst="rect">
            <a:avLst/>
          </a:prstGeom>
        </p:spPr>
      </p:pic>
      <p:sp>
        <p:nvSpPr>
          <p:cNvPr id="3" name="TextBox 2"/>
          <p:cNvSpPr txBox="1"/>
          <p:nvPr/>
        </p:nvSpPr>
        <p:spPr>
          <a:xfrm>
            <a:off x="0" y="0"/>
            <a:ext cx="2295971" cy="523220"/>
          </a:xfrm>
          <a:prstGeom prst="rect">
            <a:avLst/>
          </a:prstGeom>
          <a:noFill/>
        </p:spPr>
        <p:txBody>
          <a:bodyPr wrap="none" rtlCol="0">
            <a:spAutoFit/>
          </a:bodyPr>
          <a:lstStyle/>
          <a:p>
            <a:r>
              <a:rPr lang="en-US" sz="2800" u="dbl" dirty="0" smtClean="0"/>
              <a:t>Energy Budget</a:t>
            </a:r>
            <a:endParaRPr lang="en-US" sz="2800" u="db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85" decel="100000"/>
                                        <p:tgtEl>
                                          <p:spTgt spid="2"/>
                                        </p:tgtEl>
                                      </p:cBhvr>
                                    </p:animEffect>
                                    <p:animScale>
                                      <p:cBhvr>
                                        <p:cTn id="8" dur="385" decel="100000"/>
                                        <p:tgtEl>
                                          <p:spTgt spid="2"/>
                                        </p:tgtEl>
                                      </p:cBhvr>
                                      <p:from x="10000" y="10000"/>
                                      <p:to x="200000" y="450000"/>
                                    </p:animScale>
                                    <p:animScale>
                                      <p:cBhvr>
                                        <p:cTn id="9" dur="615" accel="100000" fill="hold">
                                          <p:stCondLst>
                                            <p:cond delay="385"/>
                                          </p:stCondLst>
                                        </p:cTn>
                                        <p:tgtEl>
                                          <p:spTgt spid="2"/>
                                        </p:tgtEl>
                                      </p:cBhvr>
                                      <p:from x="200000" y="450000"/>
                                      <p:to x="100000" y="100000"/>
                                    </p:animScale>
                                    <p:set>
                                      <p:cBhvr>
                                        <p:cTn id="10" dur="385" fill="hold"/>
                                        <p:tgtEl>
                                          <p:spTgt spid="2"/>
                                        </p:tgtEl>
                                        <p:attrNameLst>
                                          <p:attrName>ppt_x</p:attrName>
                                        </p:attrNameLst>
                                      </p:cBhvr>
                                      <p:to>
                                        <p:strVal val="(0.5)"/>
                                      </p:to>
                                    </p:set>
                                    <p:anim from="(0.5)" to="(#ppt_x)" calcmode="lin" valueType="num">
                                      <p:cBhvr>
                                        <p:cTn id="11" dur="615" accel="100000" fill="hold">
                                          <p:stCondLst>
                                            <p:cond delay="385"/>
                                          </p:stCondLst>
                                        </p:cTn>
                                        <p:tgtEl>
                                          <p:spTgt spid="2"/>
                                        </p:tgtEl>
                                        <p:attrNameLst>
                                          <p:attrName>ppt_x</p:attrName>
                                        </p:attrNameLst>
                                      </p:cBhvr>
                                    </p:anim>
                                    <p:set>
                                      <p:cBhvr>
                                        <p:cTn id="12" dur="385" fill="hold"/>
                                        <p:tgtEl>
                                          <p:spTgt spid="2"/>
                                        </p:tgtEl>
                                        <p:attrNameLst>
                                          <p:attrName>ppt_y</p:attrName>
                                        </p:attrNameLst>
                                      </p:cBhvr>
                                      <p:to>
                                        <p:strVal val="(#ppt_y+0.4)"/>
                                      </p:to>
                                    </p:set>
                                    <p:anim from="(#ppt_y+0.4)" to="(#ppt_y)" calcmode="lin" valueType="num">
                                      <p:cBhvr>
                                        <p:cTn id="13" dur="615" accel="100000" fill="hold">
                                          <p:stCondLst>
                                            <p:cond delay="385"/>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2573341" cy="523220"/>
          </a:xfrm>
          <a:prstGeom prst="rect">
            <a:avLst/>
          </a:prstGeom>
          <a:noFill/>
        </p:spPr>
        <p:txBody>
          <a:bodyPr wrap="none" rtlCol="0">
            <a:spAutoFit/>
          </a:bodyPr>
          <a:lstStyle/>
          <a:p>
            <a:r>
              <a:rPr lang="en-US" sz="2800" u="dbl" dirty="0" smtClean="0"/>
              <a:t>Hubble constant</a:t>
            </a:r>
            <a:endParaRPr lang="en-US" sz="2800" u="dbl" dirty="0"/>
          </a:p>
        </p:txBody>
      </p:sp>
      <p:grpSp>
        <p:nvGrpSpPr>
          <p:cNvPr id="12" name="Group 11"/>
          <p:cNvGrpSpPr/>
          <p:nvPr/>
        </p:nvGrpSpPr>
        <p:grpSpPr>
          <a:xfrm>
            <a:off x="2362200" y="2085227"/>
            <a:ext cx="4648200" cy="3553573"/>
            <a:chOff x="1981200" y="1905000"/>
            <a:chExt cx="4648200" cy="3553573"/>
          </a:xfrm>
        </p:grpSpPr>
        <p:pic>
          <p:nvPicPr>
            <p:cNvPr id="5" name="Picture 4" descr="h0.tiff"/>
            <p:cNvPicPr>
              <a:picLocks noChangeAspect="1"/>
            </p:cNvPicPr>
            <p:nvPr/>
          </p:nvPicPr>
          <p:blipFill>
            <a:blip r:embed="rId2"/>
            <a:stretch>
              <a:fillRect/>
            </a:stretch>
          </p:blipFill>
          <p:spPr>
            <a:xfrm>
              <a:off x="1981200" y="1905000"/>
              <a:ext cx="4648200" cy="3553573"/>
            </a:xfrm>
            <a:prstGeom prst="rect">
              <a:avLst/>
            </a:prstGeom>
          </p:spPr>
        </p:pic>
        <p:sp>
          <p:nvSpPr>
            <p:cNvPr id="6" name="TextBox 5"/>
            <p:cNvSpPr txBox="1"/>
            <p:nvPr/>
          </p:nvSpPr>
          <p:spPr>
            <a:xfrm>
              <a:off x="3554493" y="2057401"/>
              <a:ext cx="2008107" cy="369332"/>
            </a:xfrm>
            <a:prstGeom prst="rect">
              <a:avLst/>
            </a:prstGeom>
            <a:noFill/>
          </p:spPr>
          <p:txBody>
            <a:bodyPr wrap="none" rtlCol="0">
              <a:spAutoFit/>
            </a:bodyPr>
            <a:lstStyle/>
            <a:p>
              <a:r>
                <a:rPr lang="en-US" dirty="0" err="1" smtClean="0"/>
                <a:t>Planck+lensing+WP</a:t>
              </a:r>
              <a:endParaRPr lang="en-US" dirty="0"/>
            </a:p>
          </p:txBody>
        </p:sp>
      </p:grpSp>
      <p:pic>
        <p:nvPicPr>
          <p:cNvPr id="11" name="Picture 10"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819400" y="6019800"/>
            <a:ext cx="3785684" cy="324000"/>
          </a:xfrm>
          <a:prstGeom prst="rect">
            <a:avLst/>
          </a:prstGeom>
        </p:spPr>
      </p:pic>
      <p:grpSp>
        <p:nvGrpSpPr>
          <p:cNvPr id="9" name="Group 8"/>
          <p:cNvGrpSpPr/>
          <p:nvPr/>
        </p:nvGrpSpPr>
        <p:grpSpPr>
          <a:xfrm>
            <a:off x="1295400" y="931200"/>
            <a:ext cx="6553200" cy="821400"/>
            <a:chOff x="1295400" y="931200"/>
            <a:chExt cx="6553200" cy="821400"/>
          </a:xfrm>
        </p:grpSpPr>
        <p:pic>
          <p:nvPicPr>
            <p:cNvPr id="8" name="Picture 7"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1295400" y="931200"/>
              <a:ext cx="4956000" cy="288000"/>
            </a:xfrm>
            <a:prstGeom prst="rect">
              <a:avLst/>
            </a:prstGeom>
          </p:spPr>
        </p:pic>
        <p:pic>
          <p:nvPicPr>
            <p:cNvPr id="13" name="Picture 12" descr="latex-image-1.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1296600" y="1464600"/>
              <a:ext cx="6552000" cy="288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1" accel="50000" decel="5000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bao.tiff"/>
          <p:cNvPicPr>
            <a:picLocks noChangeAspect="1"/>
          </p:cNvPicPr>
          <p:nvPr/>
        </p:nvPicPr>
        <p:blipFill>
          <a:blip r:embed="rId2"/>
          <a:stretch>
            <a:fillRect/>
          </a:stretch>
        </p:blipFill>
        <p:spPr>
          <a:xfrm>
            <a:off x="920750" y="654050"/>
            <a:ext cx="7302500" cy="5549900"/>
          </a:xfrm>
          <a:prstGeom prst="rect">
            <a:avLst/>
          </a:prstGeom>
        </p:spPr>
      </p:pic>
      <p:sp>
        <p:nvSpPr>
          <p:cNvPr id="3" name="TextBox 2"/>
          <p:cNvSpPr txBox="1"/>
          <p:nvPr/>
        </p:nvSpPr>
        <p:spPr>
          <a:xfrm>
            <a:off x="3276600" y="762000"/>
            <a:ext cx="4677896" cy="369332"/>
          </a:xfrm>
          <a:prstGeom prst="rect">
            <a:avLst/>
          </a:prstGeom>
          <a:noFill/>
        </p:spPr>
        <p:txBody>
          <a:bodyPr wrap="none" rtlCol="0">
            <a:spAutoFit/>
          </a:bodyPr>
          <a:lstStyle/>
          <a:p>
            <a:r>
              <a:rPr lang="en-US" dirty="0" smtClean="0"/>
              <a:t>Acoustic-scale distance ratio (compared to BAO)</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h0_s.tiff"/>
          <p:cNvPicPr>
            <a:picLocks noChangeAspect="1"/>
          </p:cNvPicPr>
          <p:nvPr/>
        </p:nvPicPr>
        <p:blipFill>
          <a:blip r:embed="rId2"/>
          <a:stretch>
            <a:fillRect/>
          </a:stretch>
        </p:blipFill>
        <p:spPr>
          <a:xfrm>
            <a:off x="304800" y="762000"/>
            <a:ext cx="5135418" cy="5181600"/>
          </a:xfrm>
          <a:prstGeom prst="rect">
            <a:avLst/>
          </a:prstGeom>
        </p:spPr>
      </p:pic>
      <p:sp>
        <p:nvSpPr>
          <p:cNvPr id="3" name="TextBox 2"/>
          <p:cNvSpPr txBox="1"/>
          <p:nvPr/>
        </p:nvSpPr>
        <p:spPr>
          <a:xfrm>
            <a:off x="4953000" y="1905000"/>
            <a:ext cx="1835659" cy="369332"/>
          </a:xfrm>
          <a:prstGeom prst="rect">
            <a:avLst/>
          </a:prstGeom>
          <a:noFill/>
        </p:spPr>
        <p:txBody>
          <a:bodyPr wrap="none" rtlCol="0">
            <a:spAutoFit/>
          </a:bodyPr>
          <a:lstStyle/>
          <a:p>
            <a:r>
              <a:rPr lang="en-US" dirty="0" err="1" smtClean="0"/>
              <a:t>Riess</a:t>
            </a:r>
            <a:r>
              <a:rPr lang="en-US" dirty="0" smtClean="0"/>
              <a:t> et al. (2011)</a:t>
            </a:r>
            <a:endParaRPr lang="en-US" dirty="0"/>
          </a:p>
        </p:txBody>
      </p:sp>
      <p:sp>
        <p:nvSpPr>
          <p:cNvPr id="4" name="TextBox 3"/>
          <p:cNvSpPr txBox="1"/>
          <p:nvPr/>
        </p:nvSpPr>
        <p:spPr>
          <a:xfrm>
            <a:off x="4953000" y="2526268"/>
            <a:ext cx="2312652" cy="369332"/>
          </a:xfrm>
          <a:prstGeom prst="rect">
            <a:avLst/>
          </a:prstGeom>
          <a:noFill/>
        </p:spPr>
        <p:txBody>
          <a:bodyPr wrap="none" rtlCol="0">
            <a:spAutoFit/>
          </a:bodyPr>
          <a:lstStyle/>
          <a:p>
            <a:r>
              <a:rPr lang="en-US" dirty="0" smtClean="0"/>
              <a:t>Freedman et al. (2012)</a:t>
            </a:r>
            <a:endParaRPr lang="en-US" dirty="0"/>
          </a:p>
        </p:txBody>
      </p:sp>
      <p:sp>
        <p:nvSpPr>
          <p:cNvPr id="5" name="TextBox 4"/>
          <p:cNvSpPr txBox="1"/>
          <p:nvPr/>
        </p:nvSpPr>
        <p:spPr>
          <a:xfrm>
            <a:off x="5486400" y="4191000"/>
            <a:ext cx="3657600" cy="1785104"/>
          </a:xfrm>
          <a:prstGeom prst="rect">
            <a:avLst/>
          </a:prstGeom>
          <a:noFill/>
        </p:spPr>
        <p:txBody>
          <a:bodyPr wrap="square" rtlCol="0">
            <a:spAutoFit/>
          </a:bodyPr>
          <a:lstStyle/>
          <a:p>
            <a:r>
              <a:rPr lang="en-US" sz="2200" dirty="0" smtClean="0"/>
              <a:t>“The tension between the CMB based estimates and the astrophysical measurements of H0 is intriguing and merits further discussion.”</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2.5"/>
                                          </p:val>
                                        </p:tav>
                                        <p:tav tm="100000">
                                          <p:val>
                                            <p:strVal val="#ppt_w"/>
                                          </p:val>
                                        </p:tav>
                                      </p:tavLst>
                                    </p:anim>
                                    <p:anim calcmode="lin" valueType="num">
                                      <p:cBhvr>
                                        <p:cTn id="8" dur="500" fill="hold"/>
                                        <p:tgtEl>
                                          <p:spTgt spid="5"/>
                                        </p:tgtEl>
                                        <p:attrNameLst>
                                          <p:attrName>ppt_h</p:attrName>
                                        </p:attrNameLst>
                                      </p:cBhvr>
                                      <p:tavLst>
                                        <p:tav tm="0">
                                          <p:val>
                                            <p:strVal val="#ppt_h*0.01"/>
                                          </p:val>
                                        </p:tav>
                                        <p:tav tm="100000">
                                          <p:val>
                                            <p:strVal val="#ppt_h"/>
                                          </p:val>
                                        </p:tav>
                                      </p:tavLst>
                                    </p:anim>
                                    <p:anim calcmode="lin" valueType="num">
                                      <p:cBhvr>
                                        <p:cTn id="9" dur="500" fill="hold"/>
                                        <p:tgtEl>
                                          <p:spTgt spid="5"/>
                                        </p:tgtEl>
                                        <p:attrNameLst>
                                          <p:attrName>ppt_x</p:attrName>
                                        </p:attrNameLst>
                                      </p:cBhvr>
                                      <p:tavLst>
                                        <p:tav tm="0">
                                          <p:val>
                                            <p:strVal val="#ppt_x"/>
                                          </p:val>
                                        </p:tav>
                                        <p:tav tm="100000">
                                          <p:val>
                                            <p:strVal val="#ppt_x"/>
                                          </p:val>
                                        </p:tav>
                                      </p:tavLst>
                                    </p:anim>
                                    <p:anim calcmode="lin" valueType="num">
                                      <p:cBhvr>
                                        <p:cTn id="10" dur="500" fill="hold"/>
                                        <p:tgtEl>
                                          <p:spTgt spid="5"/>
                                        </p:tgtEl>
                                        <p:attrNameLst>
                                          <p:attrName>ppt_y</p:attrName>
                                        </p:attrNameLst>
                                      </p:cBhvr>
                                      <p:tavLst>
                                        <p:tav tm="0">
                                          <p:val>
                                            <p:strVal val="#ppt_h+1"/>
                                          </p:val>
                                        </p:tav>
                                        <p:tav tm="100000">
                                          <p:val>
                                            <p:strVal val="#ppt_y"/>
                                          </p:val>
                                        </p:tav>
                                      </p:tavLst>
                                    </p:anim>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ega_m.tiff"/>
          <p:cNvPicPr>
            <a:picLocks noChangeAspect="1"/>
          </p:cNvPicPr>
          <p:nvPr/>
        </p:nvPicPr>
        <p:blipFill>
          <a:blip r:embed="rId2"/>
          <a:stretch>
            <a:fillRect/>
          </a:stretch>
        </p:blipFill>
        <p:spPr>
          <a:xfrm>
            <a:off x="152400" y="1295400"/>
            <a:ext cx="5105400" cy="3970867"/>
          </a:xfrm>
          <a:prstGeom prst="rect">
            <a:avLst/>
          </a:prstGeom>
        </p:spPr>
      </p:pic>
      <p:sp>
        <p:nvSpPr>
          <p:cNvPr id="3" name="TextBox 2"/>
          <p:cNvSpPr txBox="1"/>
          <p:nvPr/>
        </p:nvSpPr>
        <p:spPr>
          <a:xfrm>
            <a:off x="5257800" y="3210342"/>
            <a:ext cx="3886200" cy="2123658"/>
          </a:xfrm>
          <a:prstGeom prst="rect">
            <a:avLst/>
          </a:prstGeom>
          <a:noFill/>
        </p:spPr>
        <p:txBody>
          <a:bodyPr wrap="square" rtlCol="0">
            <a:spAutoFit/>
          </a:bodyPr>
          <a:lstStyle/>
          <a:p>
            <a:r>
              <a:rPr lang="en-US" sz="2200" dirty="0" err="1" smtClean="0"/>
              <a:t>Planck+WP+highL</a:t>
            </a:r>
            <a:r>
              <a:rPr lang="en-US" sz="2200" dirty="0" smtClean="0"/>
              <a:t> is consistent with the Union2.1 and SNLS SALT2, but is in tension with the distributions from the SNLS combined and SNLS </a:t>
            </a:r>
            <a:r>
              <a:rPr lang="en-US" sz="2200" dirty="0" err="1" smtClean="0"/>
              <a:t>SiFTO</a:t>
            </a:r>
            <a:r>
              <a:rPr lang="en-US" sz="2200" dirty="0" smtClean="0"/>
              <a:t> samples.</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2158864" cy="523220"/>
          </a:xfrm>
          <a:prstGeom prst="rect">
            <a:avLst/>
          </a:prstGeom>
          <a:noFill/>
        </p:spPr>
        <p:txBody>
          <a:bodyPr wrap="none" rtlCol="0">
            <a:spAutoFit/>
          </a:bodyPr>
          <a:lstStyle/>
          <a:p>
            <a:r>
              <a:rPr lang="en-US" sz="2800" u="dbl" dirty="0" smtClean="0"/>
              <a:t>Optical depth</a:t>
            </a:r>
            <a:endParaRPr lang="en-US" sz="2800" u="dbl" dirty="0"/>
          </a:p>
        </p:txBody>
      </p:sp>
      <p:sp>
        <p:nvSpPr>
          <p:cNvPr id="10" name="TextBox 9"/>
          <p:cNvSpPr txBox="1"/>
          <p:nvPr/>
        </p:nvSpPr>
        <p:spPr>
          <a:xfrm>
            <a:off x="990600" y="1101804"/>
            <a:ext cx="7315200" cy="1107996"/>
          </a:xfrm>
          <a:prstGeom prst="rect">
            <a:avLst/>
          </a:prstGeom>
          <a:noFill/>
        </p:spPr>
        <p:txBody>
          <a:bodyPr wrap="square" rtlCol="0">
            <a:spAutoFit/>
          </a:bodyPr>
          <a:lstStyle/>
          <a:p>
            <a:r>
              <a:rPr lang="en-US" sz="2200" dirty="0" smtClean="0"/>
              <a:t>A detection of </a:t>
            </a:r>
            <a:r>
              <a:rPr lang="en-US" sz="2200" dirty="0" err="1" smtClean="0"/>
              <a:t>lensing</a:t>
            </a:r>
            <a:r>
              <a:rPr lang="en-US" sz="2200" dirty="0" smtClean="0"/>
              <a:t> helps Planck to break parameter </a:t>
            </a:r>
            <a:r>
              <a:rPr lang="en-US" sz="2200" dirty="0" err="1" smtClean="0"/>
              <a:t>degeneracies</a:t>
            </a:r>
            <a:r>
              <a:rPr lang="en-US" sz="2200" dirty="0" smtClean="0"/>
              <a:t>, in particular to constrain the re-ionization optical depth without help of polarization data.</a:t>
            </a:r>
            <a:endParaRPr lang="en-US" sz="2200" dirty="0"/>
          </a:p>
        </p:txBody>
      </p:sp>
      <p:pic>
        <p:nvPicPr>
          <p:cNvPr id="12" name="Picture 11"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581400" y="2539800"/>
            <a:ext cx="2242285" cy="432000"/>
          </a:xfrm>
          <a:prstGeom prst="rect">
            <a:avLst/>
          </a:prstGeom>
        </p:spPr>
      </p:pic>
      <p:grpSp>
        <p:nvGrpSpPr>
          <p:cNvPr id="8" name="Group 7"/>
          <p:cNvGrpSpPr/>
          <p:nvPr/>
        </p:nvGrpSpPr>
        <p:grpSpPr>
          <a:xfrm>
            <a:off x="5105400" y="3048000"/>
            <a:ext cx="994132" cy="888087"/>
            <a:chOff x="5105400" y="3048000"/>
            <a:chExt cx="994132" cy="888087"/>
          </a:xfrm>
        </p:grpSpPr>
        <p:sp>
          <p:nvSpPr>
            <p:cNvPr id="13" name="TextBox 12"/>
            <p:cNvSpPr txBox="1"/>
            <p:nvPr/>
          </p:nvSpPr>
          <p:spPr>
            <a:xfrm>
              <a:off x="5105400" y="3505200"/>
              <a:ext cx="994132" cy="430887"/>
            </a:xfrm>
            <a:prstGeom prst="rect">
              <a:avLst/>
            </a:prstGeom>
            <a:noFill/>
          </p:spPr>
          <p:txBody>
            <a:bodyPr wrap="none" rtlCol="0">
              <a:spAutoFit/>
            </a:bodyPr>
            <a:lstStyle/>
            <a:p>
              <a:r>
                <a:rPr lang="en-US" sz="2200" dirty="0" err="1" smtClean="0"/>
                <a:t>lensing</a:t>
              </a:r>
              <a:endParaRPr lang="en-US" sz="2200" dirty="0"/>
            </a:p>
          </p:txBody>
        </p:sp>
        <p:cxnSp>
          <p:nvCxnSpPr>
            <p:cNvPr id="17" name="Straight Arrow Connector 16"/>
            <p:cNvCxnSpPr/>
            <p:nvPr/>
          </p:nvCxnSpPr>
          <p:spPr>
            <a:xfrm rot="5400000" flipH="1" flipV="1">
              <a:off x="5334794" y="3275806"/>
              <a:ext cx="457200" cy="1588"/>
            </a:xfrm>
            <a:prstGeom prst="straightConnector1">
              <a:avLst/>
            </a:prstGeom>
            <a:ln>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grpSp>
      <p:pic>
        <p:nvPicPr>
          <p:cNvPr id="19" name="Picture 18"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133600" y="4512600"/>
            <a:ext cx="5115429" cy="28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2230924" cy="523220"/>
          </a:xfrm>
          <a:prstGeom prst="rect">
            <a:avLst/>
          </a:prstGeom>
          <a:noFill/>
        </p:spPr>
        <p:txBody>
          <a:bodyPr wrap="none" rtlCol="0">
            <a:spAutoFit/>
          </a:bodyPr>
          <a:lstStyle/>
          <a:p>
            <a:r>
              <a:rPr lang="en-US" sz="2800" u="dbl" dirty="0" smtClean="0"/>
              <a:t>Spectral index</a:t>
            </a:r>
            <a:endParaRPr lang="en-US" sz="2800" u="dbl" dirty="0"/>
          </a:p>
        </p:txBody>
      </p:sp>
      <p:grpSp>
        <p:nvGrpSpPr>
          <p:cNvPr id="12" name="Group 11"/>
          <p:cNvGrpSpPr/>
          <p:nvPr/>
        </p:nvGrpSpPr>
        <p:grpSpPr>
          <a:xfrm>
            <a:off x="2068629" y="914400"/>
            <a:ext cx="5170371" cy="821400"/>
            <a:chOff x="2068629" y="914400"/>
            <a:chExt cx="5170371" cy="821400"/>
          </a:xfrm>
        </p:grpSpPr>
        <p:pic>
          <p:nvPicPr>
            <p:cNvPr id="8" name="Picture 7"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068629" y="914400"/>
              <a:ext cx="4484571" cy="288000"/>
            </a:xfrm>
            <a:prstGeom prst="rect">
              <a:avLst/>
            </a:prstGeom>
          </p:spPr>
        </p:pic>
        <p:pic>
          <p:nvPicPr>
            <p:cNvPr id="9" name="Picture 8"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068714" y="1447800"/>
              <a:ext cx="5170286" cy="288000"/>
            </a:xfrm>
            <a:prstGeom prst="rect">
              <a:avLst/>
            </a:prstGeom>
          </p:spPr>
        </p:pic>
      </p:grpSp>
      <p:grpSp>
        <p:nvGrpSpPr>
          <p:cNvPr id="15" name="Group 14"/>
          <p:cNvGrpSpPr/>
          <p:nvPr/>
        </p:nvGrpSpPr>
        <p:grpSpPr>
          <a:xfrm>
            <a:off x="762000" y="1981200"/>
            <a:ext cx="7620000" cy="4038600"/>
            <a:chOff x="990600" y="2932636"/>
            <a:chExt cx="7620000" cy="4038600"/>
          </a:xfrm>
        </p:grpSpPr>
        <p:pic>
          <p:nvPicPr>
            <p:cNvPr id="11" name="Picture 10" descr="t.tiff"/>
            <p:cNvPicPr>
              <a:picLocks noChangeAspect="1"/>
            </p:cNvPicPr>
            <p:nvPr/>
          </p:nvPicPr>
          <p:blipFill>
            <a:blip r:embed="rId6"/>
            <a:stretch>
              <a:fillRect/>
            </a:stretch>
          </p:blipFill>
          <p:spPr>
            <a:xfrm>
              <a:off x="990600" y="2932636"/>
              <a:ext cx="7620000" cy="451240"/>
            </a:xfrm>
            <a:prstGeom prst="rect">
              <a:avLst/>
            </a:prstGeom>
          </p:spPr>
        </p:pic>
        <p:pic>
          <p:nvPicPr>
            <p:cNvPr id="14" name="Picture 13" descr="ns.tiff"/>
            <p:cNvPicPr>
              <a:picLocks noChangeAspect="1"/>
            </p:cNvPicPr>
            <p:nvPr/>
          </p:nvPicPr>
          <p:blipFill>
            <a:blip r:embed="rId7"/>
            <a:stretch>
              <a:fillRect/>
            </a:stretch>
          </p:blipFill>
          <p:spPr>
            <a:xfrm>
              <a:off x="2792667" y="3525304"/>
              <a:ext cx="3989133" cy="3445932"/>
            </a:xfrm>
            <a:prstGeom prst="rect">
              <a:avLst/>
            </a:prstGeom>
          </p:spPr>
        </p:pic>
      </p:grpSp>
      <p:grpSp>
        <p:nvGrpSpPr>
          <p:cNvPr id="10" name="Group 9"/>
          <p:cNvGrpSpPr/>
          <p:nvPr/>
        </p:nvGrpSpPr>
        <p:grpSpPr>
          <a:xfrm>
            <a:off x="561975" y="6248400"/>
            <a:ext cx="7896225" cy="369332"/>
            <a:chOff x="561975" y="6248400"/>
            <a:chExt cx="7896225" cy="369332"/>
          </a:xfrm>
        </p:grpSpPr>
        <p:pic>
          <p:nvPicPr>
            <p:cNvPr id="16" name="Picture 15"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561975" y="6324600"/>
              <a:ext cx="4343400" cy="266700"/>
            </a:xfrm>
            <a:prstGeom prst="rect">
              <a:avLst/>
            </a:prstGeom>
          </p:spPr>
        </p:pic>
        <p:sp>
          <p:nvSpPr>
            <p:cNvPr id="18" name="TextBox 17"/>
            <p:cNvSpPr txBox="1"/>
            <p:nvPr/>
          </p:nvSpPr>
          <p:spPr>
            <a:xfrm>
              <a:off x="5605548" y="6248400"/>
              <a:ext cx="2852652" cy="369332"/>
            </a:xfrm>
            <a:prstGeom prst="rect">
              <a:avLst/>
            </a:prstGeom>
            <a:noFill/>
          </p:spPr>
          <p:txBody>
            <a:bodyPr wrap="none" rtlCol="0">
              <a:spAutoFit/>
            </a:bodyPr>
            <a:lstStyle/>
            <a:p>
              <a:r>
                <a:rPr lang="en-US" dirty="0" smtClean="0"/>
                <a:t>Cheng, QGH, Ma, 1303.4497</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80">
                                          <p:stCondLst>
                                            <p:cond delay="0"/>
                                          </p:stCondLst>
                                        </p:cTn>
                                        <p:tgtEl>
                                          <p:spTgt spid="10"/>
                                        </p:tgtEl>
                                      </p:cBhvr>
                                    </p:animEffect>
                                    <p:anim calcmode="lin" valueType="num">
                                      <p:cBhvr>
                                        <p:cTn id="2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6" dur="26">
                                          <p:stCondLst>
                                            <p:cond delay="650"/>
                                          </p:stCondLst>
                                        </p:cTn>
                                        <p:tgtEl>
                                          <p:spTgt spid="10"/>
                                        </p:tgtEl>
                                      </p:cBhvr>
                                      <p:to x="100000" y="60000"/>
                                    </p:animScale>
                                    <p:animScale>
                                      <p:cBhvr>
                                        <p:cTn id="27" dur="166" decel="50000">
                                          <p:stCondLst>
                                            <p:cond delay="676"/>
                                          </p:stCondLst>
                                        </p:cTn>
                                        <p:tgtEl>
                                          <p:spTgt spid="10"/>
                                        </p:tgtEl>
                                      </p:cBhvr>
                                      <p:to x="100000" y="100000"/>
                                    </p:animScale>
                                    <p:animScale>
                                      <p:cBhvr>
                                        <p:cTn id="28" dur="26">
                                          <p:stCondLst>
                                            <p:cond delay="1312"/>
                                          </p:stCondLst>
                                        </p:cTn>
                                        <p:tgtEl>
                                          <p:spTgt spid="10"/>
                                        </p:tgtEl>
                                      </p:cBhvr>
                                      <p:to x="100000" y="80000"/>
                                    </p:animScale>
                                    <p:animScale>
                                      <p:cBhvr>
                                        <p:cTn id="29" dur="166" decel="50000">
                                          <p:stCondLst>
                                            <p:cond delay="1338"/>
                                          </p:stCondLst>
                                        </p:cTn>
                                        <p:tgtEl>
                                          <p:spTgt spid="10"/>
                                        </p:tgtEl>
                                      </p:cBhvr>
                                      <p:to x="100000" y="100000"/>
                                    </p:animScale>
                                    <p:animScale>
                                      <p:cBhvr>
                                        <p:cTn id="30" dur="26">
                                          <p:stCondLst>
                                            <p:cond delay="1642"/>
                                          </p:stCondLst>
                                        </p:cTn>
                                        <p:tgtEl>
                                          <p:spTgt spid="10"/>
                                        </p:tgtEl>
                                      </p:cBhvr>
                                      <p:to x="100000" y="90000"/>
                                    </p:animScale>
                                    <p:animScale>
                                      <p:cBhvr>
                                        <p:cTn id="31" dur="166" decel="50000">
                                          <p:stCondLst>
                                            <p:cond delay="1668"/>
                                          </p:stCondLst>
                                        </p:cTn>
                                        <p:tgtEl>
                                          <p:spTgt spid="10"/>
                                        </p:tgtEl>
                                      </p:cBhvr>
                                      <p:to x="100000" y="100000"/>
                                    </p:animScale>
                                    <p:animScale>
                                      <p:cBhvr>
                                        <p:cTn id="32" dur="26">
                                          <p:stCondLst>
                                            <p:cond delay="1808"/>
                                          </p:stCondLst>
                                        </p:cTn>
                                        <p:tgtEl>
                                          <p:spTgt spid="10"/>
                                        </p:tgtEl>
                                      </p:cBhvr>
                                      <p:to x="100000" y="95000"/>
                                    </p:animScale>
                                    <p:animScale>
                                      <p:cBhvr>
                                        <p:cTn id="33"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3"/>
          <p:cNvSpPr txBox="1">
            <a:spLocks/>
          </p:cNvSpPr>
          <p:nvPr/>
        </p:nvSpPr>
        <p:spPr>
          <a:xfrm>
            <a:off x="457200" y="2514600"/>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smtClean="0">
                <a:ln>
                  <a:noFill/>
                </a:ln>
                <a:solidFill>
                  <a:schemeClr val="tx1"/>
                </a:solidFill>
                <a:effectLst/>
                <a:uLnTx/>
                <a:uFillTx/>
                <a:latin typeface="+mj-lt"/>
                <a:ea typeface="+mj-ea"/>
                <a:cs typeface="+mj-cs"/>
              </a:rPr>
              <a:t>Extensions to the base ΛCDM model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0" y="0"/>
            <a:ext cx="2648557" cy="523220"/>
          </a:xfrm>
          <a:prstGeom prst="rect">
            <a:avLst/>
          </a:prstGeom>
          <a:noFill/>
        </p:spPr>
        <p:txBody>
          <a:bodyPr wrap="none" rtlCol="0">
            <a:spAutoFit/>
          </a:bodyPr>
          <a:lstStyle/>
          <a:p>
            <a:r>
              <a:rPr lang="en-US" sz="2800" u="dbl" dirty="0" smtClean="0"/>
              <a:t>Spatial curvature</a:t>
            </a:r>
            <a:endParaRPr lang="en-US" sz="2800" u="dbl" dirty="0"/>
          </a:p>
        </p:txBody>
      </p:sp>
      <p:pic>
        <p:nvPicPr>
          <p:cNvPr id="8" name="Picture 7"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57200" y="5659800"/>
            <a:ext cx="8310000" cy="360000"/>
          </a:xfrm>
          <a:prstGeom prst="rect">
            <a:avLst/>
          </a:prstGeom>
        </p:spPr>
      </p:pic>
      <p:pic>
        <p:nvPicPr>
          <p:cNvPr id="9" name="Picture 8" descr="omegak.tiff"/>
          <p:cNvPicPr>
            <a:picLocks noChangeAspect="1"/>
          </p:cNvPicPr>
          <p:nvPr/>
        </p:nvPicPr>
        <p:blipFill>
          <a:blip r:embed="rId4"/>
          <a:stretch>
            <a:fillRect/>
          </a:stretch>
        </p:blipFill>
        <p:spPr>
          <a:xfrm>
            <a:off x="381000" y="1981200"/>
            <a:ext cx="8382000" cy="3211531"/>
          </a:xfrm>
          <a:prstGeom prst="rect">
            <a:avLst/>
          </a:prstGeom>
        </p:spPr>
      </p:pic>
      <p:pic>
        <p:nvPicPr>
          <p:cNvPr id="10" name="Picture 9"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1828800" y="884238"/>
            <a:ext cx="5302635" cy="7921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3493264" cy="523220"/>
          </a:xfrm>
          <a:prstGeom prst="rect">
            <a:avLst/>
          </a:prstGeom>
          <a:noFill/>
        </p:spPr>
        <p:txBody>
          <a:bodyPr wrap="none" rtlCol="0">
            <a:spAutoFit/>
          </a:bodyPr>
          <a:lstStyle/>
          <a:p>
            <a:r>
              <a:rPr lang="en-US" sz="2800" u="dbl" dirty="0" smtClean="0"/>
              <a:t>Running spectral index</a:t>
            </a:r>
            <a:endParaRPr lang="en-US" sz="2800" u="dbl" dirty="0"/>
          </a:p>
        </p:txBody>
      </p:sp>
      <p:pic>
        <p:nvPicPr>
          <p:cNvPr id="11" name="Picture 10"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58686" y="685800"/>
            <a:ext cx="2941714" cy="468000"/>
          </a:xfrm>
          <a:prstGeom prst="rect">
            <a:avLst/>
          </a:prstGeom>
        </p:spPr>
      </p:pic>
      <p:sp>
        <p:nvSpPr>
          <p:cNvPr id="18" name="TextBox 17"/>
          <p:cNvSpPr txBox="1"/>
          <p:nvPr/>
        </p:nvSpPr>
        <p:spPr>
          <a:xfrm>
            <a:off x="3733800" y="1250"/>
            <a:ext cx="5410200" cy="1446550"/>
          </a:xfrm>
          <a:prstGeom prst="rect">
            <a:avLst/>
          </a:prstGeom>
          <a:noFill/>
        </p:spPr>
        <p:txBody>
          <a:bodyPr wrap="square" rtlCol="0">
            <a:spAutoFit/>
          </a:bodyPr>
          <a:lstStyle/>
          <a:p>
            <a:r>
              <a:rPr lang="en-US" sz="2200" dirty="0" smtClean="0"/>
              <a:t>Running spectral index is one of the examples with </a:t>
            </a:r>
            <a:r>
              <a:rPr lang="en-US" sz="2200" dirty="0" smtClean="0">
                <a:solidFill>
                  <a:srgbClr val="0000FF"/>
                </a:solidFill>
              </a:rPr>
              <a:t>marginal evidence </a:t>
            </a:r>
            <a:r>
              <a:rPr lang="en-US" sz="2200" dirty="0" smtClean="0"/>
              <a:t>for extensions to the base ΛCDM model are favored by the TT spectrum at low </a:t>
            </a:r>
            <a:r>
              <a:rPr lang="en-US" sz="2200" dirty="0" err="1" smtClean="0"/>
              <a:t>multipoles</a:t>
            </a:r>
            <a:r>
              <a:rPr lang="en-US" sz="2200" dirty="0" smtClean="0"/>
              <a:t>.</a:t>
            </a:r>
            <a:endParaRPr lang="en-US" sz="2200" dirty="0"/>
          </a:p>
        </p:txBody>
      </p:sp>
      <p:grpSp>
        <p:nvGrpSpPr>
          <p:cNvPr id="23" name="Group 22"/>
          <p:cNvGrpSpPr/>
          <p:nvPr/>
        </p:nvGrpSpPr>
        <p:grpSpPr>
          <a:xfrm>
            <a:off x="454479" y="1371600"/>
            <a:ext cx="4041321" cy="5246132"/>
            <a:chOff x="454479" y="1371600"/>
            <a:chExt cx="4041321" cy="5246132"/>
          </a:xfrm>
        </p:grpSpPr>
        <p:grpSp>
          <p:nvGrpSpPr>
            <p:cNvPr id="25" name="Group 24"/>
            <p:cNvGrpSpPr/>
            <p:nvPr/>
          </p:nvGrpSpPr>
          <p:grpSpPr>
            <a:xfrm>
              <a:off x="454479" y="2209800"/>
              <a:ext cx="4041321" cy="4407932"/>
              <a:chOff x="454479" y="2209800"/>
              <a:chExt cx="4041321" cy="4407932"/>
            </a:xfrm>
          </p:grpSpPr>
          <p:pic>
            <p:nvPicPr>
              <p:cNvPr id="22" name="Picture 21" descr="ns-nrun.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54479" y="2209800"/>
                <a:ext cx="4041321" cy="3048000"/>
              </a:xfrm>
              <a:prstGeom prst="rect">
                <a:avLst/>
              </a:prstGeom>
              <a:solidFill>
                <a:schemeClr val="bg1"/>
              </a:solidFill>
            </p:spPr>
          </p:pic>
          <p:sp>
            <p:nvSpPr>
              <p:cNvPr id="12" name="TextBox 11"/>
              <p:cNvSpPr txBox="1"/>
              <p:nvPr/>
            </p:nvSpPr>
            <p:spPr>
              <a:xfrm>
                <a:off x="1109748" y="6248400"/>
                <a:ext cx="2852652" cy="369332"/>
              </a:xfrm>
              <a:prstGeom prst="rect">
                <a:avLst/>
              </a:prstGeom>
              <a:noFill/>
            </p:spPr>
            <p:txBody>
              <a:bodyPr wrap="none" rtlCol="0">
                <a:spAutoFit/>
              </a:bodyPr>
              <a:lstStyle/>
              <a:p>
                <a:r>
                  <a:rPr lang="en-US" dirty="0" smtClean="0"/>
                  <a:t>Cheng, QGH, Ma, 1303.4497</a:t>
                </a:r>
                <a:endParaRPr lang="en-US" dirty="0"/>
              </a:p>
            </p:txBody>
          </p:sp>
          <p:pic>
            <p:nvPicPr>
              <p:cNvPr id="14" name="Picture 13"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1600964" y="5410200"/>
                <a:ext cx="1892300" cy="279400"/>
              </a:xfrm>
              <a:prstGeom prst="rect">
                <a:avLst/>
              </a:prstGeom>
            </p:spPr>
          </p:pic>
          <p:pic>
            <p:nvPicPr>
              <p:cNvPr id="16" name="Picture 15"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838200" y="5867400"/>
                <a:ext cx="3403600" cy="266700"/>
              </a:xfrm>
              <a:prstGeom prst="rect">
                <a:avLst/>
              </a:prstGeom>
            </p:spPr>
          </p:pic>
        </p:grpSp>
        <p:sp>
          <p:nvSpPr>
            <p:cNvPr id="20" name="Text Placeholder 4"/>
            <p:cNvSpPr txBox="1">
              <a:spLocks/>
            </p:cNvSpPr>
            <p:nvPr/>
          </p:nvSpPr>
          <p:spPr>
            <a:xfrm>
              <a:off x="455612" y="1371600"/>
              <a:ext cx="4040188" cy="639762"/>
            </a:xfrm>
            <a:prstGeom prst="rect">
              <a:avLst/>
            </a:prstGeom>
          </p:spPr>
          <p:txBody>
            <a:bodyPr vert="horz" lIns="91440" tIns="45720" rIns="91440" bIns="45720" rtlCol="0" anchor="b">
              <a:norm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pre-Planck</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27" name="Group 26"/>
          <p:cNvGrpSpPr/>
          <p:nvPr/>
        </p:nvGrpSpPr>
        <p:grpSpPr>
          <a:xfrm>
            <a:off x="4721225" y="1371600"/>
            <a:ext cx="4246759" cy="5257800"/>
            <a:chOff x="4721225" y="1371600"/>
            <a:chExt cx="4246759" cy="5257800"/>
          </a:xfrm>
        </p:grpSpPr>
        <p:pic>
          <p:nvPicPr>
            <p:cNvPr id="21" name="Picture 20" descr="nrun.tiff"/>
            <p:cNvPicPr>
              <a:picLocks noChangeAspect="1"/>
            </p:cNvPicPr>
            <p:nvPr/>
          </p:nvPicPr>
          <p:blipFill>
            <a:blip r:embed="rId10"/>
            <a:stretch>
              <a:fillRect/>
            </a:stretch>
          </p:blipFill>
          <p:spPr>
            <a:xfrm>
              <a:off x="4724400" y="2209800"/>
              <a:ext cx="4243584" cy="3048000"/>
            </a:xfrm>
            <a:prstGeom prst="rect">
              <a:avLst/>
            </a:prstGeom>
          </p:spPr>
        </p:pic>
        <p:sp>
          <p:nvSpPr>
            <p:cNvPr id="13" name="TextBox 12"/>
            <p:cNvSpPr txBox="1"/>
            <p:nvPr/>
          </p:nvSpPr>
          <p:spPr>
            <a:xfrm>
              <a:off x="5943600" y="6260068"/>
              <a:ext cx="2078326" cy="369332"/>
            </a:xfrm>
            <a:prstGeom prst="rect">
              <a:avLst/>
            </a:prstGeom>
            <a:noFill/>
          </p:spPr>
          <p:txBody>
            <a:bodyPr wrap="none" rtlCol="0">
              <a:spAutoFit/>
            </a:bodyPr>
            <a:lstStyle/>
            <a:p>
              <a:r>
                <a:rPr lang="en-US" dirty="0" smtClean="0"/>
                <a:t>Planck collaboration</a:t>
              </a:r>
              <a:endParaRPr lang="en-US" dirty="0"/>
            </a:p>
          </p:txBody>
        </p:sp>
        <p:pic>
          <p:nvPicPr>
            <p:cNvPr id="15" name="Picture 14" descr="latex-image-1.pdf"/>
            <p:cNvPicPr>
              <a:picLocks noChangeAspect="1"/>
            </p:cNvPicPr>
            <p:nvPr/>
          </p:nvPicPr>
          <mc:AlternateContent>
            <mc:Choice xmlns:ma="http://schemas.microsoft.com/office/mac/drawingml/2008/main" Requires="ma">
              <p:blipFill>
                <a:blip r:embed="rId11"/>
                <a:stretch>
                  <a:fillRect/>
                </a:stretch>
              </p:blipFill>
            </mc:Choice>
            <mc:Fallback>
              <p:blipFill>
                <a:blip r:embed="rId12"/>
                <a:stretch>
                  <a:fillRect/>
                </a:stretch>
              </p:blipFill>
            </mc:Fallback>
          </mc:AlternateContent>
          <p:spPr>
            <a:xfrm>
              <a:off x="6083300" y="5410200"/>
              <a:ext cx="1765300" cy="279400"/>
            </a:xfrm>
            <a:prstGeom prst="rect">
              <a:avLst/>
            </a:prstGeom>
          </p:spPr>
        </p:pic>
        <p:pic>
          <p:nvPicPr>
            <p:cNvPr id="17" name="Picture 16" descr="latex-image-1.pdf"/>
            <p:cNvPicPr>
              <a:picLocks noChangeAspect="1"/>
            </p:cNvPicPr>
            <p:nvPr/>
          </p:nvPicPr>
          <mc:AlternateContent>
            <mc:Choice xmlns:ma="http://schemas.microsoft.com/office/mac/drawingml/2008/main" Requires="ma">
              <p:blipFill>
                <a:blip r:embed="rId13"/>
                <a:stretch>
                  <a:fillRect/>
                </a:stretch>
              </p:blipFill>
            </mc:Choice>
            <mc:Fallback>
              <p:blipFill>
                <a:blip r:embed="rId14"/>
                <a:stretch>
                  <a:fillRect/>
                </a:stretch>
              </p:blipFill>
            </mc:Fallback>
          </mc:AlternateContent>
          <p:spPr>
            <a:xfrm>
              <a:off x="5207000" y="5829300"/>
              <a:ext cx="3403600" cy="266700"/>
            </a:xfrm>
            <a:prstGeom prst="rect">
              <a:avLst/>
            </a:prstGeom>
          </p:spPr>
        </p:pic>
        <p:sp>
          <p:nvSpPr>
            <p:cNvPr id="26" name="Text Placeholder 6"/>
            <p:cNvSpPr txBox="1">
              <a:spLocks/>
            </p:cNvSpPr>
            <p:nvPr/>
          </p:nvSpPr>
          <p:spPr>
            <a:xfrm>
              <a:off x="4721225" y="1371600"/>
              <a:ext cx="4041775" cy="639762"/>
            </a:xfrm>
            <a:prstGeom prst="rect">
              <a:avLst/>
            </a:prstGeom>
          </p:spPr>
          <p:txBody>
            <a:bodyPr vert="horz" lIns="91440" tIns="45720" rIns="91440" bIns="45720" rtlCol="0" anchor="b">
              <a:norm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err="1" smtClean="0">
                  <a:ln>
                    <a:noFill/>
                  </a:ln>
                  <a:solidFill>
                    <a:schemeClr val="tx1"/>
                  </a:solidFill>
                  <a:effectLst/>
                  <a:uLnTx/>
                  <a:uFillTx/>
                  <a:latin typeface="+mn-lt"/>
                  <a:ea typeface="+mn-ea"/>
                  <a:cs typeface="+mn-cs"/>
                </a:rPr>
                <a:t>Planck+WP+highL</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amond(in)">
                                      <p:cBhvr>
                                        <p:cTn id="1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3266765" cy="523220"/>
          </a:xfrm>
          <a:prstGeom prst="rect">
            <a:avLst/>
          </a:prstGeom>
          <a:noFill/>
        </p:spPr>
        <p:txBody>
          <a:bodyPr wrap="none" rtlCol="0">
            <a:spAutoFit/>
          </a:bodyPr>
          <a:lstStyle/>
          <a:p>
            <a:r>
              <a:rPr lang="en-US" sz="2800" u="dbl" dirty="0" smtClean="0"/>
              <a:t>Tensor-to-scalar ratio</a:t>
            </a:r>
            <a:endParaRPr lang="en-US" sz="2800" u="dbl" dirty="0"/>
          </a:p>
        </p:txBody>
      </p:sp>
      <p:pic>
        <p:nvPicPr>
          <p:cNvPr id="4" name="Picture 3"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286000" y="857250"/>
            <a:ext cx="4429565" cy="360000"/>
          </a:xfrm>
          <a:prstGeom prst="rect">
            <a:avLst/>
          </a:prstGeom>
        </p:spPr>
      </p:pic>
      <p:grpSp>
        <p:nvGrpSpPr>
          <p:cNvPr id="22" name="Group 21"/>
          <p:cNvGrpSpPr/>
          <p:nvPr/>
        </p:nvGrpSpPr>
        <p:grpSpPr>
          <a:xfrm>
            <a:off x="226652" y="1371600"/>
            <a:ext cx="4269148" cy="5246132"/>
            <a:chOff x="226652" y="1371600"/>
            <a:chExt cx="4269148" cy="5246132"/>
          </a:xfrm>
        </p:grpSpPr>
        <p:sp>
          <p:nvSpPr>
            <p:cNvPr id="5" name="Text Placeholder 4"/>
            <p:cNvSpPr txBox="1">
              <a:spLocks/>
            </p:cNvSpPr>
            <p:nvPr/>
          </p:nvSpPr>
          <p:spPr>
            <a:xfrm>
              <a:off x="379412" y="1371600"/>
              <a:ext cx="4040188" cy="639762"/>
            </a:xfrm>
            <a:prstGeom prst="rect">
              <a:avLst/>
            </a:prstGeom>
          </p:spPr>
          <p:txBody>
            <a:bodyPr vert="horz" lIns="91440" tIns="45720" rIns="91440" bIns="45720" rtlCol="0" anchor="b">
              <a:norm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pre-Planck</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990600" y="6248400"/>
              <a:ext cx="2852652" cy="369332"/>
            </a:xfrm>
            <a:prstGeom prst="rect">
              <a:avLst/>
            </a:prstGeom>
            <a:noFill/>
          </p:spPr>
          <p:txBody>
            <a:bodyPr wrap="none" rtlCol="0">
              <a:spAutoFit/>
            </a:bodyPr>
            <a:lstStyle/>
            <a:p>
              <a:r>
                <a:rPr lang="en-US" dirty="0" smtClean="0"/>
                <a:t>Cheng, QGH, Ma, 1303.4497</a:t>
              </a:r>
              <a:endParaRPr lang="en-US" dirty="0"/>
            </a:p>
          </p:txBody>
        </p:sp>
        <p:pic>
          <p:nvPicPr>
            <p:cNvPr id="24" name="Picture 23"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609600" y="5829300"/>
              <a:ext cx="3276600" cy="266700"/>
            </a:xfrm>
            <a:prstGeom prst="rect">
              <a:avLst/>
            </a:prstGeom>
          </p:spPr>
        </p:pic>
        <p:pic>
          <p:nvPicPr>
            <p:cNvPr id="25" name="Picture 24"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609600" y="5448300"/>
              <a:ext cx="3632200" cy="266700"/>
            </a:xfrm>
            <a:prstGeom prst="rect">
              <a:avLst/>
            </a:prstGeom>
          </p:spPr>
        </p:pic>
        <p:pic>
          <p:nvPicPr>
            <p:cNvPr id="17" name="Picture 16" descr="r-ns_our.tiff"/>
            <p:cNvPicPr>
              <a:picLocks noChangeAspect="1"/>
            </p:cNvPicPr>
            <p:nvPr/>
          </p:nvPicPr>
          <p:blipFill>
            <a:blip r:embed="rId8"/>
            <a:stretch>
              <a:fillRect/>
            </a:stretch>
          </p:blipFill>
          <p:spPr>
            <a:xfrm>
              <a:off x="226652" y="2286000"/>
              <a:ext cx="4269148" cy="2843858"/>
            </a:xfrm>
            <a:prstGeom prst="rect">
              <a:avLst/>
            </a:prstGeom>
          </p:spPr>
        </p:pic>
      </p:grpSp>
      <p:grpSp>
        <p:nvGrpSpPr>
          <p:cNvPr id="23" name="Group 22"/>
          <p:cNvGrpSpPr/>
          <p:nvPr/>
        </p:nvGrpSpPr>
        <p:grpSpPr>
          <a:xfrm>
            <a:off x="4721225" y="1371600"/>
            <a:ext cx="4041775" cy="5257800"/>
            <a:chOff x="4721225" y="1371600"/>
            <a:chExt cx="4041775" cy="5257800"/>
          </a:xfrm>
        </p:grpSpPr>
        <p:sp>
          <p:nvSpPr>
            <p:cNvPr id="7" name="Text Placeholder 6"/>
            <p:cNvSpPr txBox="1">
              <a:spLocks/>
            </p:cNvSpPr>
            <p:nvPr/>
          </p:nvSpPr>
          <p:spPr>
            <a:xfrm>
              <a:off x="4721225" y="1371600"/>
              <a:ext cx="4041775" cy="639762"/>
            </a:xfrm>
            <a:prstGeom prst="rect">
              <a:avLst/>
            </a:prstGeom>
          </p:spPr>
          <p:txBody>
            <a:bodyPr vert="horz" lIns="91440" tIns="45720" rIns="91440" bIns="45720" rtlCol="0" anchor="b">
              <a:norm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err="1" smtClean="0">
                  <a:ln>
                    <a:noFill/>
                  </a:ln>
                  <a:solidFill>
                    <a:schemeClr val="tx1"/>
                  </a:solidFill>
                  <a:effectLst/>
                  <a:uLnTx/>
                  <a:uFillTx/>
                  <a:latin typeface="+mn-lt"/>
                  <a:ea typeface="+mn-ea"/>
                  <a:cs typeface="+mn-cs"/>
                </a:rPr>
                <a:t>Planck+WP+highL</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10" name="TextBox 9"/>
            <p:cNvSpPr txBox="1"/>
            <p:nvPr/>
          </p:nvSpPr>
          <p:spPr>
            <a:xfrm>
              <a:off x="5617874" y="6260068"/>
              <a:ext cx="2078326" cy="369332"/>
            </a:xfrm>
            <a:prstGeom prst="rect">
              <a:avLst/>
            </a:prstGeom>
            <a:noFill/>
          </p:spPr>
          <p:txBody>
            <a:bodyPr wrap="none" rtlCol="0">
              <a:spAutoFit/>
            </a:bodyPr>
            <a:lstStyle/>
            <a:p>
              <a:r>
                <a:rPr lang="en-US" dirty="0" smtClean="0"/>
                <a:t>Planck collaboration</a:t>
              </a:r>
              <a:endParaRPr lang="en-US" dirty="0"/>
            </a:p>
          </p:txBody>
        </p:sp>
        <p:pic>
          <p:nvPicPr>
            <p:cNvPr id="26" name="Picture 25" descr="latex-image-1.pdf"/>
            <p:cNvPicPr>
              <a:picLocks noChangeAspect="1"/>
            </p:cNvPicPr>
            <p:nvPr/>
          </p:nvPicPr>
          <mc:AlternateContent>
            <mc:Choice xmlns:ma="http://schemas.microsoft.com/office/mac/drawingml/2008/main" Requires="ma">
              <p:blipFill>
                <a:blip r:embed="rId9"/>
                <a:stretch>
                  <a:fillRect/>
                </a:stretch>
              </p:blipFill>
            </mc:Choice>
            <mc:Fallback>
              <p:blipFill>
                <a:blip r:embed="rId10"/>
                <a:stretch>
                  <a:fillRect/>
                </a:stretch>
              </p:blipFill>
            </mc:Fallback>
          </mc:AlternateContent>
          <p:spPr>
            <a:xfrm>
              <a:off x="5029200" y="5448300"/>
              <a:ext cx="3632200" cy="266700"/>
            </a:xfrm>
            <a:prstGeom prst="rect">
              <a:avLst/>
            </a:prstGeom>
          </p:spPr>
        </p:pic>
        <p:pic>
          <p:nvPicPr>
            <p:cNvPr id="27" name="Picture 26" descr="latex-image-1.pdf"/>
            <p:cNvPicPr>
              <a:picLocks noChangeAspect="1"/>
            </p:cNvPicPr>
            <p:nvPr/>
          </p:nvPicPr>
          <mc:AlternateContent>
            <mc:Choice xmlns:ma="http://schemas.microsoft.com/office/mac/drawingml/2008/main" Requires="ma">
              <p:blipFill>
                <a:blip r:embed="rId11"/>
                <a:stretch>
                  <a:fillRect/>
                </a:stretch>
              </p:blipFill>
            </mc:Choice>
            <mc:Fallback>
              <p:blipFill>
                <a:blip r:embed="rId12"/>
                <a:stretch>
                  <a:fillRect/>
                </a:stretch>
              </p:blipFill>
            </mc:Fallback>
          </mc:AlternateContent>
          <p:spPr>
            <a:xfrm>
              <a:off x="5029200" y="5815013"/>
              <a:ext cx="3276600" cy="266700"/>
            </a:xfrm>
            <a:prstGeom prst="rect">
              <a:avLst/>
            </a:prstGeom>
          </p:spPr>
        </p:pic>
        <p:pic>
          <p:nvPicPr>
            <p:cNvPr id="19" name="Picture 18" descr="r-ns.tiff"/>
            <p:cNvPicPr>
              <a:picLocks noChangeAspect="1"/>
            </p:cNvPicPr>
            <p:nvPr/>
          </p:nvPicPr>
          <p:blipFill>
            <a:blip r:embed="rId13"/>
            <a:stretch>
              <a:fillRect/>
            </a:stretch>
          </p:blipFill>
          <p:spPr>
            <a:xfrm>
              <a:off x="4902200" y="2286000"/>
              <a:ext cx="3784600" cy="286439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2582758" cy="523220"/>
          </a:xfrm>
          <a:prstGeom prst="rect">
            <a:avLst/>
          </a:prstGeom>
          <a:noFill/>
        </p:spPr>
        <p:txBody>
          <a:bodyPr wrap="none" rtlCol="0">
            <a:spAutoFit/>
          </a:bodyPr>
          <a:lstStyle/>
          <a:p>
            <a:r>
              <a:rPr lang="en-US" sz="2800" u="dbl" dirty="0" smtClean="0"/>
              <a:t>Non-</a:t>
            </a:r>
            <a:r>
              <a:rPr lang="en-US" sz="2800" u="dbl" dirty="0" err="1" smtClean="0"/>
              <a:t>Gaussianity</a:t>
            </a:r>
            <a:endParaRPr lang="en-US" sz="2800" u="dbl" dirty="0"/>
          </a:p>
        </p:txBody>
      </p:sp>
      <p:grpSp>
        <p:nvGrpSpPr>
          <p:cNvPr id="36" name="Group 35"/>
          <p:cNvGrpSpPr/>
          <p:nvPr/>
        </p:nvGrpSpPr>
        <p:grpSpPr>
          <a:xfrm>
            <a:off x="228601" y="1066800"/>
            <a:ext cx="3809999" cy="4648200"/>
            <a:chOff x="228601" y="1066800"/>
            <a:chExt cx="3809999" cy="4648200"/>
          </a:xfrm>
        </p:grpSpPr>
        <p:grpSp>
          <p:nvGrpSpPr>
            <p:cNvPr id="2" name="Group 3"/>
            <p:cNvGrpSpPr/>
            <p:nvPr/>
          </p:nvGrpSpPr>
          <p:grpSpPr>
            <a:xfrm>
              <a:off x="228601" y="1630458"/>
              <a:ext cx="3809999" cy="1905000"/>
              <a:chOff x="5412365" y="2667000"/>
              <a:chExt cx="3809999" cy="1905000"/>
            </a:xfrm>
          </p:grpSpPr>
          <p:pic>
            <p:nvPicPr>
              <p:cNvPr id="5" name="Picture 4"/>
              <p:cNvPicPr>
                <a:picLocks noChangeAspect="1"/>
              </p:cNvPicPr>
              <p:nvPr/>
            </p:nvPicPr>
            <p:blipFill>
              <a:blip r:embed="rId2"/>
              <a:stretch>
                <a:fillRect/>
              </a:stretch>
            </p:blipFill>
            <p:spPr>
              <a:xfrm>
                <a:off x="5412365" y="2667000"/>
                <a:ext cx="3809999" cy="1905000"/>
              </a:xfrm>
              <a:prstGeom prst="rect">
                <a:avLst/>
              </a:prstGeom>
            </p:spPr>
          </p:pic>
          <p:cxnSp>
            <p:nvCxnSpPr>
              <p:cNvPr id="6" name="Straight Connector 5"/>
              <p:cNvCxnSpPr/>
              <p:nvPr/>
            </p:nvCxnSpPr>
            <p:spPr>
              <a:xfrm flipV="1">
                <a:off x="6553200" y="3200400"/>
                <a:ext cx="1295400" cy="609600"/>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5400000">
                <a:off x="7277100" y="3543300"/>
                <a:ext cx="914400" cy="228600"/>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10800000">
                <a:off x="6553200" y="3810000"/>
                <a:ext cx="1066800" cy="304800"/>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1524845" y="4023125"/>
              <a:ext cx="1139991" cy="1691875"/>
              <a:chOff x="6944566" y="1524000"/>
              <a:chExt cx="1139991" cy="1691875"/>
            </a:xfrm>
          </p:grpSpPr>
          <p:grpSp>
            <p:nvGrpSpPr>
              <p:cNvPr id="9" name="Group 33"/>
              <p:cNvGrpSpPr/>
              <p:nvPr/>
            </p:nvGrpSpPr>
            <p:grpSpPr>
              <a:xfrm>
                <a:off x="6944566" y="1524000"/>
                <a:ext cx="1139991" cy="1104903"/>
                <a:chOff x="677758" y="3429000"/>
                <a:chExt cx="1379642" cy="1447800"/>
              </a:xfrm>
            </p:grpSpPr>
            <p:cxnSp>
              <p:nvCxnSpPr>
                <p:cNvPr id="17" name="Straight Connector 16"/>
                <p:cNvCxnSpPr/>
                <p:nvPr/>
              </p:nvCxnSpPr>
              <p:spPr>
                <a:xfrm rot="16200000" flipH="1">
                  <a:off x="605579" y="3501179"/>
                  <a:ext cx="685800" cy="5414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5400000">
                  <a:off x="567479" y="4225079"/>
                  <a:ext cx="762000" cy="5414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219200" y="4114800"/>
                  <a:ext cx="8382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7" name="Picture 36"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124383" y="2783875"/>
                <a:ext cx="682106" cy="432000"/>
              </a:xfrm>
              <a:prstGeom prst="rect">
                <a:avLst/>
              </a:prstGeom>
            </p:spPr>
          </p:pic>
        </p:grpSp>
        <p:sp>
          <p:nvSpPr>
            <p:cNvPr id="34" name="TextBox 33"/>
            <p:cNvSpPr txBox="1"/>
            <p:nvPr/>
          </p:nvSpPr>
          <p:spPr>
            <a:xfrm>
              <a:off x="1219200" y="1066800"/>
              <a:ext cx="1683749" cy="430887"/>
            </a:xfrm>
            <a:prstGeom prst="rect">
              <a:avLst/>
            </a:prstGeom>
            <a:noFill/>
          </p:spPr>
          <p:txBody>
            <a:bodyPr wrap="none" rtlCol="0">
              <a:spAutoFit/>
            </a:bodyPr>
            <a:lstStyle/>
            <a:p>
              <a:r>
                <a:rPr lang="en-US" sz="2200" dirty="0" smtClean="0"/>
                <a:t>BISPECTRUM</a:t>
              </a:r>
              <a:endParaRPr lang="en-US" sz="2200" dirty="0"/>
            </a:p>
          </p:txBody>
        </p:sp>
      </p:grpSp>
      <p:grpSp>
        <p:nvGrpSpPr>
          <p:cNvPr id="40" name="Group 39"/>
          <p:cNvGrpSpPr/>
          <p:nvPr/>
        </p:nvGrpSpPr>
        <p:grpSpPr>
          <a:xfrm>
            <a:off x="4800599" y="1066800"/>
            <a:ext cx="4191000" cy="4642497"/>
            <a:chOff x="4800599" y="1066800"/>
            <a:chExt cx="4191000" cy="4642497"/>
          </a:xfrm>
        </p:grpSpPr>
        <p:grpSp>
          <p:nvGrpSpPr>
            <p:cNvPr id="4" name="Group 9"/>
            <p:cNvGrpSpPr/>
            <p:nvPr/>
          </p:nvGrpSpPr>
          <p:grpSpPr>
            <a:xfrm>
              <a:off x="4800599" y="1630458"/>
              <a:ext cx="3809999" cy="1905000"/>
              <a:chOff x="5257800" y="914400"/>
              <a:chExt cx="3809999" cy="1905000"/>
            </a:xfrm>
          </p:grpSpPr>
          <p:pic>
            <p:nvPicPr>
              <p:cNvPr id="11" name="Picture 10"/>
              <p:cNvPicPr>
                <a:picLocks noChangeAspect="1"/>
              </p:cNvPicPr>
              <p:nvPr/>
            </p:nvPicPr>
            <p:blipFill>
              <a:blip r:embed="rId2"/>
              <a:stretch>
                <a:fillRect/>
              </a:stretch>
            </p:blipFill>
            <p:spPr>
              <a:xfrm>
                <a:off x="5257800" y="914400"/>
                <a:ext cx="3809999" cy="1905000"/>
              </a:xfrm>
              <a:prstGeom prst="rect">
                <a:avLst/>
              </a:prstGeom>
            </p:spPr>
          </p:pic>
          <p:cxnSp>
            <p:nvCxnSpPr>
              <p:cNvPr id="12" name="Straight Connector 11"/>
              <p:cNvCxnSpPr/>
              <p:nvPr/>
            </p:nvCxnSpPr>
            <p:spPr>
              <a:xfrm rot="5400000" flipH="1" flipV="1">
                <a:off x="6171911" y="1676112"/>
                <a:ext cx="608012" cy="154565"/>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7356239" y="1556997"/>
                <a:ext cx="914400" cy="696007"/>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6398635" y="2057400"/>
                <a:ext cx="1066800" cy="304800"/>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553200" y="1447800"/>
                <a:ext cx="1608242" cy="1588"/>
              </a:xfrm>
              <a:prstGeom prst="line">
                <a:avLst/>
              </a:prstGeom>
              <a:ln w="38100">
                <a:solidFill>
                  <a:srgbClr val="FFFF00"/>
                </a:solidFill>
                <a:headEnd type="oval"/>
                <a:tailEnd type="oval"/>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4800599" y="3994794"/>
              <a:ext cx="4191000" cy="1714503"/>
              <a:chOff x="533400" y="4457697"/>
              <a:chExt cx="4191000" cy="1714503"/>
            </a:xfrm>
          </p:grpSpPr>
          <p:grpSp>
            <p:nvGrpSpPr>
              <p:cNvPr id="10" name="Group 34"/>
              <p:cNvGrpSpPr/>
              <p:nvPr/>
            </p:nvGrpSpPr>
            <p:grpSpPr>
              <a:xfrm>
                <a:off x="2959736" y="4457699"/>
                <a:ext cx="1764664" cy="1104901"/>
                <a:chOff x="2963758" y="3390901"/>
                <a:chExt cx="1989243" cy="1485899"/>
              </a:xfrm>
            </p:grpSpPr>
            <p:cxnSp>
              <p:nvCxnSpPr>
                <p:cNvPr id="23" name="Straight Connector 22"/>
                <p:cNvCxnSpPr/>
                <p:nvPr/>
              </p:nvCxnSpPr>
              <p:spPr>
                <a:xfrm rot="16200000" flipH="1">
                  <a:off x="2891579" y="3501179"/>
                  <a:ext cx="685800" cy="5414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2853479" y="4225079"/>
                  <a:ext cx="762000" cy="5414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3505200" y="4114800"/>
                  <a:ext cx="8382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flipH="1" flipV="1">
                  <a:off x="4285457" y="3448845"/>
                  <a:ext cx="725487" cy="6096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rot="16200000" flipH="1">
                  <a:off x="4267994" y="4191794"/>
                  <a:ext cx="760412" cy="6096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6" name="Group 35"/>
              <p:cNvGrpSpPr/>
              <p:nvPr/>
            </p:nvGrpSpPr>
            <p:grpSpPr>
              <a:xfrm>
                <a:off x="533400" y="4457697"/>
                <a:ext cx="1371600" cy="1104903"/>
                <a:chOff x="6400800" y="3428998"/>
                <a:chExt cx="1905000" cy="1447802"/>
              </a:xfrm>
            </p:grpSpPr>
            <p:cxnSp>
              <p:nvCxnSpPr>
                <p:cNvPr id="31" name="Straight Connector 30"/>
                <p:cNvCxnSpPr/>
                <p:nvPr/>
              </p:nvCxnSpPr>
              <p:spPr>
                <a:xfrm>
                  <a:off x="6400800" y="3429000"/>
                  <a:ext cx="1905000" cy="14478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rot="10800000" flipV="1">
                  <a:off x="6400800" y="3428998"/>
                  <a:ext cx="1905000" cy="14478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8" name="Picture 37"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903785" y="5848200"/>
                <a:ext cx="772615" cy="324000"/>
              </a:xfrm>
              <a:prstGeom prst="rect">
                <a:avLst/>
              </a:prstGeom>
            </p:spPr>
          </p:pic>
          <p:pic>
            <p:nvPicPr>
              <p:cNvPr id="39" name="Picture 38" descr="latex-image-1.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3533400" y="5848200"/>
                <a:ext cx="810000" cy="324000"/>
              </a:xfrm>
              <a:prstGeom prst="rect">
                <a:avLst/>
              </a:prstGeom>
            </p:spPr>
          </p:pic>
        </p:grpSp>
        <p:sp>
          <p:nvSpPr>
            <p:cNvPr id="35" name="TextBox 34"/>
            <p:cNvSpPr txBox="1"/>
            <p:nvPr/>
          </p:nvSpPr>
          <p:spPr>
            <a:xfrm>
              <a:off x="5791200" y="1066800"/>
              <a:ext cx="1820956" cy="430887"/>
            </a:xfrm>
            <a:prstGeom prst="rect">
              <a:avLst/>
            </a:prstGeom>
            <a:noFill/>
          </p:spPr>
          <p:txBody>
            <a:bodyPr wrap="none" rtlCol="0">
              <a:spAutoFit/>
            </a:bodyPr>
            <a:lstStyle/>
            <a:p>
              <a:r>
                <a:rPr lang="en-US" sz="2200" dirty="0" smtClean="0"/>
                <a:t>TRISPECTRUM</a:t>
              </a:r>
              <a:endParaRPr lang="en-US" sz="2200" dirty="0"/>
            </a:p>
          </p:txBody>
        </p:sp>
      </p:gr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Placeholder 8" descr="local.pdf"/>
          <p:cNvPicPr>
            <a:picLocks noChangeAspect="1"/>
          </p:cNvPicPr>
          <p:nvPr/>
        </p:nvPicPr>
        <mc:AlternateContent>
          <mc:Choice xmlns:ma="http://schemas.microsoft.com/office/mac/drawingml/2008/main" Requires="ma">
            <p:blipFill>
              <a:blip r:embed="rId2"/>
              <a:srcRect l="-4086" r="-4086"/>
              <a:stretch>
                <a:fillRect/>
              </a:stretch>
            </p:blipFill>
          </mc:Choice>
          <mc:Fallback>
            <p:blipFill>
              <a:blip r:embed="rId3"/>
              <a:srcRect l="-4086" r="-4086"/>
              <a:stretch>
                <a:fillRect/>
              </a:stretch>
            </p:blipFill>
          </mc:Fallback>
        </mc:AlternateContent>
        <p:spPr>
          <a:xfrm>
            <a:off x="0" y="76200"/>
            <a:ext cx="4281408" cy="3200400"/>
          </a:xfrm>
          <a:prstGeom prst="rect">
            <a:avLst/>
          </a:prstGeom>
        </p:spPr>
      </p:pic>
      <p:pic>
        <p:nvPicPr>
          <p:cNvPr id="3" name="Picture Placeholder 9" descr="orth.pdf"/>
          <p:cNvPicPr>
            <a:picLocks noChangeAspect="1"/>
          </p:cNvPicPr>
          <p:nvPr/>
        </p:nvPicPr>
        <mc:AlternateContent>
          <mc:Choice xmlns:ma="http://schemas.microsoft.com/office/mac/drawingml/2008/main" Requires="ma">
            <p:blipFill>
              <a:blip r:embed="rId4"/>
              <a:srcRect l="-4608" r="-4608"/>
              <a:stretch>
                <a:fillRect/>
              </a:stretch>
            </p:blipFill>
          </mc:Choice>
          <mc:Fallback>
            <p:blipFill>
              <a:blip r:embed="rId5"/>
              <a:srcRect l="-4608" r="-4608"/>
              <a:stretch>
                <a:fillRect/>
              </a:stretch>
            </p:blipFill>
          </mc:Fallback>
        </mc:AlternateContent>
        <p:spPr>
          <a:xfrm>
            <a:off x="4876801" y="3421063"/>
            <a:ext cx="4291011" cy="3207578"/>
          </a:xfrm>
          <a:prstGeom prst="rect">
            <a:avLst/>
          </a:prstGeom>
        </p:spPr>
      </p:pic>
      <p:pic>
        <p:nvPicPr>
          <p:cNvPr id="4" name="Picture Placeholder 8" descr="equil.pdf"/>
          <p:cNvPicPr>
            <a:picLocks noChangeAspect="1"/>
          </p:cNvPicPr>
          <p:nvPr/>
        </p:nvPicPr>
        <mc:AlternateContent>
          <mc:Choice xmlns:ma="http://schemas.microsoft.com/office/mac/drawingml/2008/main" Requires="ma">
            <p:blipFill>
              <a:blip r:embed="rId6"/>
              <a:srcRect l="-4608" r="-4608"/>
              <a:stretch>
                <a:fillRect/>
              </a:stretch>
            </p:blipFill>
          </mc:Choice>
          <mc:Fallback>
            <p:blipFill>
              <a:blip r:embed="rId7"/>
              <a:srcRect l="-4608" r="-4608"/>
              <a:stretch>
                <a:fillRect/>
              </a:stretch>
            </p:blipFill>
          </mc:Fallback>
        </mc:AlternateContent>
        <p:spPr>
          <a:xfrm>
            <a:off x="4876801" y="170960"/>
            <a:ext cx="4267200" cy="3189778"/>
          </a:xfrm>
          <a:prstGeom prst="rect">
            <a:avLst/>
          </a:prstGeom>
        </p:spPr>
      </p:pic>
      <p:pic>
        <p:nvPicPr>
          <p:cNvPr id="5" name="Picture 4" descr="fnl.tiff"/>
          <p:cNvPicPr>
            <a:picLocks noChangeAspect="1"/>
          </p:cNvPicPr>
          <p:nvPr/>
        </p:nvPicPr>
        <p:blipFill>
          <a:blip r:embed="rId8"/>
          <a:stretch>
            <a:fillRect/>
          </a:stretch>
        </p:blipFill>
        <p:spPr>
          <a:xfrm>
            <a:off x="209549" y="4047988"/>
            <a:ext cx="4286251" cy="1743212"/>
          </a:xfrm>
          <a:prstGeom prst="rect">
            <a:avLst/>
          </a:prstGeom>
        </p:spPr>
      </p:pic>
      <p:sp>
        <p:nvSpPr>
          <p:cNvPr id="6" name="TextBox 5"/>
          <p:cNvSpPr txBox="1"/>
          <p:nvPr/>
        </p:nvSpPr>
        <p:spPr>
          <a:xfrm>
            <a:off x="990600" y="1752600"/>
            <a:ext cx="859680" cy="523220"/>
          </a:xfrm>
          <a:prstGeom prst="rect">
            <a:avLst/>
          </a:prstGeom>
          <a:noFill/>
        </p:spPr>
        <p:txBody>
          <a:bodyPr wrap="none" rtlCol="0">
            <a:spAutoFit/>
          </a:bodyPr>
          <a:lstStyle/>
          <a:p>
            <a:r>
              <a:rPr lang="en-US" sz="2800" dirty="0" smtClean="0"/>
              <a:t>local</a:t>
            </a:r>
            <a:endParaRPr lang="en-US" sz="2800" dirty="0"/>
          </a:p>
        </p:txBody>
      </p:sp>
      <p:sp>
        <p:nvSpPr>
          <p:cNvPr id="7" name="TextBox 6"/>
          <p:cNvSpPr txBox="1"/>
          <p:nvPr/>
        </p:nvSpPr>
        <p:spPr>
          <a:xfrm>
            <a:off x="5562600" y="1762780"/>
            <a:ext cx="1741407" cy="523220"/>
          </a:xfrm>
          <a:prstGeom prst="rect">
            <a:avLst/>
          </a:prstGeom>
          <a:noFill/>
        </p:spPr>
        <p:txBody>
          <a:bodyPr wrap="none" rtlCol="0">
            <a:spAutoFit/>
          </a:bodyPr>
          <a:lstStyle/>
          <a:p>
            <a:r>
              <a:rPr lang="en-US" sz="2800" dirty="0" smtClean="0"/>
              <a:t>equilateral</a:t>
            </a:r>
            <a:endParaRPr lang="en-US" sz="2800" dirty="0"/>
          </a:p>
        </p:txBody>
      </p:sp>
      <p:sp>
        <p:nvSpPr>
          <p:cNvPr id="8" name="TextBox 7"/>
          <p:cNvSpPr txBox="1"/>
          <p:nvPr/>
        </p:nvSpPr>
        <p:spPr>
          <a:xfrm>
            <a:off x="5562600" y="4582180"/>
            <a:ext cx="1796460" cy="523220"/>
          </a:xfrm>
          <a:prstGeom prst="rect">
            <a:avLst/>
          </a:prstGeom>
          <a:noFill/>
        </p:spPr>
        <p:txBody>
          <a:bodyPr wrap="none" rtlCol="0">
            <a:spAutoFit/>
          </a:bodyPr>
          <a:lstStyle/>
          <a:p>
            <a:r>
              <a:rPr lang="en-US" sz="2800" dirty="0" smtClean="0"/>
              <a:t>orthogonal</a:t>
            </a:r>
            <a:endParaRPr lang="en-US" sz="2800" dirty="0"/>
          </a:p>
        </p:txBody>
      </p:sp>
      <p:sp>
        <p:nvSpPr>
          <p:cNvPr id="9" name="TextBox 8"/>
          <p:cNvSpPr txBox="1"/>
          <p:nvPr/>
        </p:nvSpPr>
        <p:spPr>
          <a:xfrm>
            <a:off x="133349" y="5969913"/>
            <a:ext cx="4514851" cy="430887"/>
          </a:xfrm>
          <a:prstGeom prst="rect">
            <a:avLst/>
          </a:prstGeom>
          <a:noFill/>
        </p:spPr>
        <p:txBody>
          <a:bodyPr wrap="square" rtlCol="0">
            <a:spAutoFit/>
          </a:bodyPr>
          <a:lstStyle/>
          <a:p>
            <a:r>
              <a:rPr lang="en-US" sz="2200" dirty="0" smtClean="0"/>
              <a:t>No evidence for non-zero </a:t>
            </a:r>
            <a:r>
              <a:rPr lang="en-US" sz="2200" dirty="0" err="1" smtClean="0"/>
              <a:t>bispectrum</a:t>
            </a:r>
            <a:r>
              <a:rPr lang="en-US" sz="2200" dirty="0" smtClean="0"/>
              <a:t>.</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05"/>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 calcmode="lin" valueType="num">
                                      <p:cBhvr>
                                        <p:cTn id="9" dur="500" fill="hold"/>
                                        <p:tgtEl>
                                          <p:spTgt spid="5"/>
                                        </p:tgtEl>
                                        <p:attrNameLst>
                                          <p:attrName>ppt_x</p:attrName>
                                        </p:attrNameLst>
                                      </p:cBhvr>
                                      <p:tavLst>
                                        <p:tav tm="0">
                                          <p:val>
                                            <p:strVal val="#ppt_x-.2"/>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5"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anim calcmode="lin" valueType="num">
                                      <p:cBhvr>
                                        <p:cTn id="17" dur="2000" fill="hold"/>
                                        <p:tgtEl>
                                          <p:spTgt spid="9"/>
                                        </p:tgtEl>
                                        <p:attrNameLst>
                                          <p:attrName>style.rotation</p:attrName>
                                        </p:attrNameLst>
                                      </p:cBhvr>
                                      <p:tavLst>
                                        <p:tav tm="0">
                                          <p:val>
                                            <p:fltVal val="720"/>
                                          </p:val>
                                        </p:tav>
                                        <p:tav tm="100000">
                                          <p:val>
                                            <p:fltVal val="0"/>
                                          </p:val>
                                        </p:tav>
                                      </p:tavLst>
                                    </p:anim>
                                    <p:anim calcmode="lin" valueType="num">
                                      <p:cBhvr>
                                        <p:cTn id="18" dur="2000" fill="hold"/>
                                        <p:tgtEl>
                                          <p:spTgt spid="9"/>
                                        </p:tgtEl>
                                        <p:attrNameLst>
                                          <p:attrName>ppt_h</p:attrName>
                                        </p:attrNameLst>
                                      </p:cBhvr>
                                      <p:tavLst>
                                        <p:tav tm="0">
                                          <p:val>
                                            <p:fltVal val="0"/>
                                          </p:val>
                                        </p:tav>
                                        <p:tav tm="100000">
                                          <p:val>
                                            <p:strVal val="#ppt_h"/>
                                          </p:val>
                                        </p:tav>
                                      </p:tavLst>
                                    </p:anim>
                                    <p:anim calcmode="lin" valueType="num">
                                      <p:cBhvr>
                                        <p:cTn id="19"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4514226" cy="523220"/>
          </a:xfrm>
          <a:prstGeom prst="rect">
            <a:avLst/>
          </a:prstGeom>
          <a:noFill/>
        </p:spPr>
        <p:txBody>
          <a:bodyPr wrap="none" rtlCol="0">
            <a:spAutoFit/>
          </a:bodyPr>
          <a:lstStyle/>
          <a:p>
            <a:r>
              <a:rPr lang="en-US" sz="2800" u="dbl" dirty="0" smtClean="0"/>
              <a:t>Total mass of active neutrinos</a:t>
            </a:r>
            <a:endParaRPr lang="en-US" sz="2800" u="dbl" dirty="0"/>
          </a:p>
        </p:txBody>
      </p:sp>
      <p:pic>
        <p:nvPicPr>
          <p:cNvPr id="4" name="Picture 3" descr="neutrino.tiff"/>
          <p:cNvPicPr>
            <a:picLocks noChangeAspect="1"/>
          </p:cNvPicPr>
          <p:nvPr/>
        </p:nvPicPr>
        <p:blipFill>
          <a:blip r:embed="rId2"/>
          <a:stretch>
            <a:fillRect/>
          </a:stretch>
        </p:blipFill>
        <p:spPr>
          <a:xfrm>
            <a:off x="2286000" y="1066800"/>
            <a:ext cx="4847816" cy="3886200"/>
          </a:xfrm>
          <a:prstGeom prst="rect">
            <a:avLst/>
          </a:prstGeom>
        </p:spPr>
      </p:pic>
      <p:grpSp>
        <p:nvGrpSpPr>
          <p:cNvPr id="6" name="Group 5"/>
          <p:cNvGrpSpPr/>
          <p:nvPr/>
        </p:nvGrpSpPr>
        <p:grpSpPr>
          <a:xfrm>
            <a:off x="1828800" y="5486400"/>
            <a:ext cx="5816600" cy="901700"/>
            <a:chOff x="1828800" y="5486400"/>
            <a:chExt cx="5816600" cy="901700"/>
          </a:xfrm>
        </p:grpSpPr>
        <p:pic>
          <p:nvPicPr>
            <p:cNvPr id="5" name="Picture 4"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828800" y="5486400"/>
              <a:ext cx="5054600" cy="3683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1828800" y="6019800"/>
              <a:ext cx="5816600" cy="3683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3"/>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4478459" cy="523220"/>
          </a:xfrm>
          <a:prstGeom prst="rect">
            <a:avLst/>
          </a:prstGeom>
          <a:noFill/>
        </p:spPr>
        <p:txBody>
          <a:bodyPr wrap="none" rtlCol="0">
            <a:spAutoFit/>
          </a:bodyPr>
          <a:lstStyle/>
          <a:p>
            <a:r>
              <a:rPr lang="en-US" sz="2800" u="dbl" dirty="0" smtClean="0"/>
              <a:t>Number of relativistic species</a:t>
            </a:r>
            <a:endParaRPr lang="en-US" sz="2800" u="dbl" dirty="0"/>
          </a:p>
        </p:txBody>
      </p:sp>
      <p:pic>
        <p:nvPicPr>
          <p:cNvPr id="6" name="Picture 5" descr="neff.tiff"/>
          <p:cNvPicPr>
            <a:picLocks noChangeAspect="1"/>
          </p:cNvPicPr>
          <p:nvPr/>
        </p:nvPicPr>
        <p:blipFill>
          <a:blip r:embed="rId2"/>
          <a:stretch>
            <a:fillRect/>
          </a:stretch>
        </p:blipFill>
        <p:spPr>
          <a:xfrm>
            <a:off x="2133600" y="1143000"/>
            <a:ext cx="5071390" cy="4064000"/>
          </a:xfrm>
          <a:prstGeom prst="rect">
            <a:avLst/>
          </a:prstGeom>
        </p:spPr>
      </p:pic>
      <p:sp>
        <p:nvSpPr>
          <p:cNvPr id="11" name="TextBox 10"/>
          <p:cNvSpPr txBox="1"/>
          <p:nvPr/>
        </p:nvSpPr>
        <p:spPr>
          <a:xfrm>
            <a:off x="5029200" y="1250"/>
            <a:ext cx="4114799" cy="1107996"/>
          </a:xfrm>
          <a:prstGeom prst="rect">
            <a:avLst/>
          </a:prstGeom>
          <a:noFill/>
        </p:spPr>
        <p:txBody>
          <a:bodyPr wrap="square" rtlCol="0">
            <a:spAutoFit/>
          </a:bodyPr>
          <a:lstStyle/>
          <a:p>
            <a:r>
              <a:rPr lang="en-US" sz="2200" dirty="0" smtClean="0">
                <a:solidFill>
                  <a:srgbClr val="0000FF"/>
                </a:solidFill>
              </a:rPr>
              <a:t>No evidence </a:t>
            </a:r>
            <a:r>
              <a:rPr lang="en-US" sz="2200" dirty="0" smtClean="0"/>
              <a:t>for extra relativistic species, beyond the three species of neutrino in SM and photons.</a:t>
            </a:r>
            <a:endParaRPr lang="en-US" sz="2200" dirty="0"/>
          </a:p>
        </p:txBody>
      </p:sp>
      <p:grpSp>
        <p:nvGrpSpPr>
          <p:cNvPr id="8" name="Group 7"/>
          <p:cNvGrpSpPr/>
          <p:nvPr/>
        </p:nvGrpSpPr>
        <p:grpSpPr>
          <a:xfrm>
            <a:off x="1676400" y="5431200"/>
            <a:ext cx="6660000" cy="1274400"/>
            <a:chOff x="1676400" y="5431200"/>
            <a:chExt cx="6660000" cy="1274400"/>
          </a:xfrm>
        </p:grpSpPr>
        <p:pic>
          <p:nvPicPr>
            <p:cNvPr id="12" name="Picture 11"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676400" y="6345600"/>
              <a:ext cx="6375000" cy="360000"/>
            </a:xfrm>
            <a:prstGeom prst="rect">
              <a:avLst/>
            </a:prstGeom>
          </p:spPr>
        </p:pic>
        <p:pic>
          <p:nvPicPr>
            <p:cNvPr id="13" name="Picture 12"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1676400" y="5888400"/>
              <a:ext cx="6660000" cy="360000"/>
            </a:xfrm>
            <a:prstGeom prst="rect">
              <a:avLst/>
            </a:prstGeom>
          </p:spPr>
        </p:pic>
        <p:pic>
          <p:nvPicPr>
            <p:cNvPr id="14" name="Picture 13" descr="latex-image-1.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1676400" y="5431200"/>
              <a:ext cx="5775000" cy="360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1"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70" decel="100000"/>
                                        <p:tgtEl>
                                          <p:spTgt spid="11"/>
                                        </p:tgtEl>
                                      </p:cBhvr>
                                    </p:animEffect>
                                    <p:animScale>
                                      <p:cBhvr>
                                        <p:cTn id="21" dur="770" decel="100000"/>
                                        <p:tgtEl>
                                          <p:spTgt spid="11"/>
                                        </p:tgtEl>
                                      </p:cBhvr>
                                      <p:from x="10000" y="10000"/>
                                      <p:to x="200000" y="450000"/>
                                    </p:animScale>
                                    <p:animScale>
                                      <p:cBhvr>
                                        <p:cTn id="22" dur="1230" accel="100000" fill="hold">
                                          <p:stCondLst>
                                            <p:cond delay="770"/>
                                          </p:stCondLst>
                                        </p:cTn>
                                        <p:tgtEl>
                                          <p:spTgt spid="11"/>
                                        </p:tgtEl>
                                      </p:cBhvr>
                                      <p:from x="200000" y="450000"/>
                                      <p:to x="100000" y="100000"/>
                                    </p:animScale>
                                    <p:set>
                                      <p:cBhvr>
                                        <p:cTn id="23" dur="770" fill="hold"/>
                                        <p:tgtEl>
                                          <p:spTgt spid="11"/>
                                        </p:tgtEl>
                                        <p:attrNameLst>
                                          <p:attrName>ppt_x</p:attrName>
                                        </p:attrNameLst>
                                      </p:cBhvr>
                                      <p:to>
                                        <p:strVal val="(0.5)"/>
                                      </p:to>
                                    </p:set>
                                    <p:anim from="(0.5)" to="(#ppt_x)" calcmode="lin" valueType="num">
                                      <p:cBhvr>
                                        <p:cTn id="24" dur="1230" accel="100000" fill="hold">
                                          <p:stCondLst>
                                            <p:cond delay="770"/>
                                          </p:stCondLst>
                                        </p:cTn>
                                        <p:tgtEl>
                                          <p:spTgt spid="11"/>
                                        </p:tgtEl>
                                        <p:attrNameLst>
                                          <p:attrName>ppt_x</p:attrName>
                                        </p:attrNameLst>
                                      </p:cBhvr>
                                    </p:anim>
                                    <p:set>
                                      <p:cBhvr>
                                        <p:cTn id="25" dur="770" fill="hold"/>
                                        <p:tgtEl>
                                          <p:spTgt spid="11"/>
                                        </p:tgtEl>
                                        <p:attrNameLst>
                                          <p:attrName>ppt_y</p:attrName>
                                        </p:attrNameLst>
                                      </p:cBhvr>
                                      <p:to>
                                        <p:strVal val="(#ppt_y+0.4)"/>
                                      </p:to>
                                    </p:set>
                                    <p:anim from="(#ppt_y+0.4)" to="(#ppt_y)" calcmode="lin" valueType="num">
                                      <p:cBhvr>
                                        <p:cTn id="26" dur="1230" accel="100000" fill="hold">
                                          <p:stCondLst>
                                            <p:cond delay="770"/>
                                          </p:stCondLst>
                                        </p:cTn>
                                        <p:tgtEl>
                                          <p:spTgt spid="1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0" y="0"/>
            <a:ext cx="4852610" cy="523220"/>
          </a:xfrm>
          <a:prstGeom prst="rect">
            <a:avLst/>
          </a:prstGeom>
          <a:noFill/>
        </p:spPr>
        <p:txBody>
          <a:bodyPr wrap="none" rtlCol="0">
            <a:spAutoFit/>
          </a:bodyPr>
          <a:lstStyle/>
          <a:p>
            <a:r>
              <a:rPr lang="en-US" sz="2800" u="dbl" dirty="0" smtClean="0"/>
              <a:t>Equation of state of dark energy</a:t>
            </a:r>
            <a:endParaRPr lang="en-US" sz="2800" u="dbl" dirty="0"/>
          </a:p>
        </p:txBody>
      </p:sp>
      <p:pic>
        <p:nvPicPr>
          <p:cNvPr id="10" name="Picture 9"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6225772" y="76200"/>
            <a:ext cx="1851428" cy="540000"/>
          </a:xfrm>
          <a:prstGeom prst="rect">
            <a:avLst/>
          </a:prstGeom>
        </p:spPr>
      </p:pic>
      <p:pic>
        <p:nvPicPr>
          <p:cNvPr id="11" name="Picture 10"/>
          <p:cNvPicPr>
            <a:picLocks noChangeAspect="1"/>
          </p:cNvPicPr>
          <p:nvPr/>
        </p:nvPicPr>
        <p:blipFill>
          <a:blip r:embed="rId4"/>
          <a:stretch>
            <a:fillRect/>
          </a:stretch>
        </p:blipFill>
        <p:spPr>
          <a:xfrm>
            <a:off x="457200" y="1016000"/>
            <a:ext cx="1524000" cy="1498600"/>
          </a:xfrm>
          <a:prstGeom prst="rect">
            <a:avLst/>
          </a:prstGeom>
        </p:spPr>
      </p:pic>
      <p:sp>
        <p:nvSpPr>
          <p:cNvPr id="12" name="TextBox 11"/>
          <p:cNvSpPr txBox="1"/>
          <p:nvPr/>
        </p:nvSpPr>
        <p:spPr>
          <a:xfrm>
            <a:off x="2438400" y="990600"/>
            <a:ext cx="2056723" cy="461665"/>
          </a:xfrm>
          <a:prstGeom prst="rect">
            <a:avLst/>
          </a:prstGeom>
          <a:noFill/>
        </p:spPr>
        <p:txBody>
          <a:bodyPr wrap="none" rtlCol="0">
            <a:spAutoFit/>
          </a:bodyPr>
          <a:lstStyle/>
          <a:p>
            <a:r>
              <a:rPr lang="en-US" sz="2400" dirty="0" smtClean="0"/>
              <a:t>in physics 2011</a:t>
            </a:r>
            <a:endParaRPr lang="en-US" sz="2400" dirty="0"/>
          </a:p>
        </p:txBody>
      </p:sp>
      <p:pic>
        <p:nvPicPr>
          <p:cNvPr id="13" name="Picture 12" descr="cc.tiff"/>
          <p:cNvPicPr>
            <a:picLocks noChangeAspect="1"/>
          </p:cNvPicPr>
          <p:nvPr/>
        </p:nvPicPr>
        <p:blipFill>
          <a:blip r:embed="rId5"/>
          <a:stretch>
            <a:fillRect/>
          </a:stretch>
        </p:blipFill>
        <p:spPr>
          <a:xfrm>
            <a:off x="2489610" y="1852757"/>
            <a:ext cx="6273390" cy="4624243"/>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w.tiff"/>
          <p:cNvPicPr>
            <a:picLocks noChangeAspect="1"/>
          </p:cNvPicPr>
          <p:nvPr/>
        </p:nvPicPr>
        <p:blipFill>
          <a:blip r:embed="rId2"/>
          <a:stretch>
            <a:fillRect/>
          </a:stretch>
        </p:blipFill>
        <p:spPr>
          <a:xfrm>
            <a:off x="2133600" y="122491"/>
            <a:ext cx="4957587" cy="5059109"/>
          </a:xfrm>
          <a:prstGeom prst="rect">
            <a:avLst/>
          </a:prstGeom>
        </p:spPr>
      </p:pic>
      <p:grpSp>
        <p:nvGrpSpPr>
          <p:cNvPr id="10" name="Group 9"/>
          <p:cNvGrpSpPr/>
          <p:nvPr/>
        </p:nvGrpSpPr>
        <p:grpSpPr>
          <a:xfrm>
            <a:off x="1752600" y="5278800"/>
            <a:ext cx="6588000" cy="1558200"/>
            <a:chOff x="2209800" y="5278800"/>
            <a:chExt cx="6588000" cy="1558200"/>
          </a:xfrm>
        </p:grpSpPr>
        <p:pic>
          <p:nvPicPr>
            <p:cNvPr id="5" name="Picture 4"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209800" y="6040800"/>
              <a:ext cx="5715000" cy="360000"/>
            </a:xfrm>
            <a:prstGeom prst="rect">
              <a:avLst/>
            </a:prstGeom>
          </p:spPr>
        </p:pic>
        <p:pic>
          <p:nvPicPr>
            <p:cNvPr id="6" name="Picture 5"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2209800" y="6477000"/>
              <a:ext cx="5340000" cy="3600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2209800" y="5715000"/>
              <a:ext cx="6588000" cy="324000"/>
            </a:xfrm>
            <a:prstGeom prst="rect">
              <a:avLst/>
            </a:prstGeom>
          </p:spPr>
        </p:pic>
        <p:pic>
          <p:nvPicPr>
            <p:cNvPr id="9" name="Picture 8" descr="latex-image-1.pdf"/>
            <p:cNvPicPr>
              <a:picLocks noChangeAspect="1"/>
            </p:cNvPicPr>
            <p:nvPr/>
          </p:nvPicPr>
          <mc:AlternateContent>
            <mc:Choice xmlns:ma="http://schemas.microsoft.com/office/mac/drawingml/2008/main" Requires="ma">
              <p:blipFill>
                <a:blip r:embed="rId9"/>
                <a:stretch>
                  <a:fillRect/>
                </a:stretch>
              </p:blipFill>
            </mc:Choice>
            <mc:Fallback>
              <p:blipFill>
                <a:blip r:embed="rId10"/>
                <a:stretch>
                  <a:fillRect/>
                </a:stretch>
              </p:blipFill>
            </mc:Fallback>
          </mc:AlternateContent>
          <p:spPr>
            <a:xfrm>
              <a:off x="2209800" y="5278800"/>
              <a:ext cx="5625000" cy="360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971800" y="603000"/>
            <a:ext cx="3538286" cy="432000"/>
          </a:xfrm>
          <a:prstGeom prst="rect">
            <a:avLst/>
          </a:prstGeom>
        </p:spPr>
      </p:pic>
      <p:grpSp>
        <p:nvGrpSpPr>
          <p:cNvPr id="9" name="Group 8"/>
          <p:cNvGrpSpPr/>
          <p:nvPr/>
        </p:nvGrpSpPr>
        <p:grpSpPr>
          <a:xfrm>
            <a:off x="76200" y="1555750"/>
            <a:ext cx="4800929" cy="3168650"/>
            <a:chOff x="1828800" y="1174750"/>
            <a:chExt cx="6112273" cy="4540250"/>
          </a:xfrm>
        </p:grpSpPr>
        <p:pic>
          <p:nvPicPr>
            <p:cNvPr id="2" name="Picture 1" descr="wa.tiff"/>
            <p:cNvPicPr>
              <a:picLocks noChangeAspect="1"/>
            </p:cNvPicPr>
            <p:nvPr/>
          </p:nvPicPr>
          <p:blipFill>
            <a:blip r:embed="rId4"/>
            <a:stretch>
              <a:fillRect/>
            </a:stretch>
          </p:blipFill>
          <p:spPr>
            <a:xfrm>
              <a:off x="1828800" y="1174750"/>
              <a:ext cx="6112273" cy="4540250"/>
            </a:xfrm>
            <a:prstGeom prst="rect">
              <a:avLst/>
            </a:prstGeom>
          </p:spPr>
        </p:pic>
        <p:sp>
          <p:nvSpPr>
            <p:cNvPr id="6" name="TextBox 5"/>
            <p:cNvSpPr txBox="1"/>
            <p:nvPr/>
          </p:nvSpPr>
          <p:spPr>
            <a:xfrm>
              <a:off x="4538494" y="1307068"/>
              <a:ext cx="1752929" cy="369333"/>
            </a:xfrm>
            <a:prstGeom prst="rect">
              <a:avLst/>
            </a:prstGeom>
            <a:noFill/>
          </p:spPr>
          <p:txBody>
            <a:bodyPr wrap="none" rtlCol="0">
              <a:spAutoFit/>
            </a:bodyPr>
            <a:lstStyle/>
            <a:p>
              <a:r>
                <a:rPr lang="en-US" dirty="0" err="1" smtClean="0"/>
                <a:t>Planck+WP+BAO</a:t>
              </a:r>
              <a:endParaRPr lang="en-US" dirty="0"/>
            </a:p>
          </p:txBody>
        </p:sp>
      </p:grpSp>
      <p:pic>
        <p:nvPicPr>
          <p:cNvPr id="10" name="Picture 9" descr="wa_snia.tiff"/>
          <p:cNvPicPr>
            <a:picLocks noChangeAspect="1"/>
          </p:cNvPicPr>
          <p:nvPr/>
        </p:nvPicPr>
        <p:blipFill>
          <a:blip r:embed="rId5"/>
          <a:stretch>
            <a:fillRect/>
          </a:stretch>
        </p:blipFill>
        <p:spPr>
          <a:xfrm>
            <a:off x="4953000" y="1555750"/>
            <a:ext cx="4103086" cy="3168650"/>
          </a:xfrm>
          <a:prstGeom prst="rect">
            <a:avLst/>
          </a:prstGeom>
        </p:spPr>
      </p:pic>
      <p:pic>
        <p:nvPicPr>
          <p:cNvPr id="11" name="Picture 10"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990600" y="5410200"/>
            <a:ext cx="7275000" cy="3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accel="50000" decel="5000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accel="50000" decel="5000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ppt_x</p:attrName>
                                        </p:attrNameLst>
                                      </p:cBhvr>
                                      <p:tavLst>
                                        <p:tav tm="0">
                                          <p:val>
                                            <p:strVal val="#ppt_x-.2"/>
                                          </p:val>
                                        </p:tav>
                                        <p:tav tm="100000">
                                          <p:val>
                                            <p:strVal val="#ppt_x"/>
                                          </p:val>
                                        </p:tav>
                                      </p:tavLst>
                                    </p:anim>
                                    <p:anim calcmode="lin" valueType="num">
                                      <p:cBhvr>
                                        <p:cTn id="28"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
        <p:nvSpPr>
          <p:cNvPr id="3" name="TextBox 2"/>
          <p:cNvSpPr txBox="1"/>
          <p:nvPr/>
        </p:nvSpPr>
        <p:spPr>
          <a:xfrm>
            <a:off x="990600" y="2667000"/>
            <a:ext cx="7315200" cy="769441"/>
          </a:xfrm>
          <a:prstGeom prst="rect">
            <a:avLst/>
          </a:prstGeom>
          <a:noFill/>
        </p:spPr>
        <p:txBody>
          <a:bodyPr wrap="square" rtlCol="0">
            <a:spAutoFit/>
          </a:bodyPr>
          <a:lstStyle/>
          <a:p>
            <a:r>
              <a:rPr lang="en-US" sz="2200" dirty="0" smtClean="0"/>
              <a:t>“We find no evidence at the current level of analysis for a dynamical form of dark energy.”</a:t>
            </a:r>
            <a:endParaRPr lang="en-US" sz="2200" dirty="0"/>
          </a:p>
        </p:txBody>
      </p:sp>
      <p:sp>
        <p:nvSpPr>
          <p:cNvPr id="4" name="TextBox 3"/>
          <p:cNvSpPr txBox="1"/>
          <p:nvPr/>
        </p:nvSpPr>
        <p:spPr>
          <a:xfrm>
            <a:off x="990600" y="3657600"/>
            <a:ext cx="7315200" cy="1446550"/>
          </a:xfrm>
          <a:prstGeom prst="rect">
            <a:avLst/>
          </a:prstGeom>
          <a:noFill/>
        </p:spPr>
        <p:txBody>
          <a:bodyPr wrap="square" rtlCol="0">
            <a:spAutoFit/>
          </a:bodyPr>
          <a:lstStyle/>
          <a:p>
            <a:r>
              <a:rPr lang="en-US" sz="2200" dirty="0" smtClean="0"/>
              <a:t>“Unlike CMB data, traditional astrophysical data sets – e.g., measurements of the Hubble parameter, SNe </a:t>
            </a:r>
            <a:r>
              <a:rPr lang="en-US" sz="2200" dirty="0" err="1" smtClean="0"/>
              <a:t>Ia</a:t>
            </a:r>
            <a:r>
              <a:rPr lang="en-US" sz="2200" dirty="0" smtClean="0"/>
              <a:t>, and galaxy </a:t>
            </a:r>
            <a:r>
              <a:rPr lang="en-US" sz="2200" dirty="0" err="1" smtClean="0"/>
              <a:t>redshift</a:t>
            </a:r>
            <a:r>
              <a:rPr lang="en-US" sz="2200" dirty="0" smtClean="0"/>
              <a:t> surveys – involve complex physical systems that are not understood at a fundamental level.”</a:t>
            </a:r>
            <a:endParaRPr lang="en-US" sz="2200" dirty="0"/>
          </a:p>
        </p:txBody>
      </p:sp>
      <p:sp>
        <p:nvSpPr>
          <p:cNvPr id="5" name="TextBox 4"/>
          <p:cNvSpPr txBox="1"/>
          <p:nvPr/>
        </p:nvSpPr>
        <p:spPr>
          <a:xfrm>
            <a:off x="990600" y="1295400"/>
            <a:ext cx="7315200" cy="1107996"/>
          </a:xfrm>
          <a:prstGeom prst="rect">
            <a:avLst/>
          </a:prstGeom>
          <a:noFill/>
        </p:spPr>
        <p:txBody>
          <a:bodyPr wrap="square" rtlCol="0">
            <a:spAutoFit/>
          </a:bodyPr>
          <a:lstStyle/>
          <a:p>
            <a:r>
              <a:rPr lang="en-US" sz="2200" dirty="0" smtClean="0"/>
              <a:t>“The fact that the Planck results for the base ΛCDM model are in such good agreement with BAO data, which are based on a simple geometrical measurement.”</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ppt_w*0.70"/>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ppt_w*0.70"/>
                                          </p:val>
                                        </p:tav>
                                        <p:tav tm="100000">
                                          <p:val>
                                            <p:strVal val="#ppt_w"/>
                                          </p:val>
                                        </p:tav>
                                      </p:tavLst>
                                    </p:anim>
                                    <p:anim calcmode="lin" valueType="num">
                                      <p:cBhvr>
                                        <p:cTn id="22" dur="500" fill="hold"/>
                                        <p:tgtEl>
                                          <p:spTgt spid="4"/>
                                        </p:tgtEl>
                                        <p:attrNameLst>
                                          <p:attrName>ppt_h</p:attrName>
                                        </p:attrNameLst>
                                      </p:cBhvr>
                                      <p:tavLst>
                                        <p:tav tm="0">
                                          <p:val>
                                            <p:strVal val="#ppt_h"/>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3"/>
          <p:cNvSpPr txBox="1">
            <a:spLocks/>
          </p:cNvSpPr>
          <p:nvPr/>
        </p:nvSpPr>
        <p:spPr>
          <a:xfrm>
            <a:off x="457200" y="2514600"/>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smtClean="0">
                <a:ln>
                  <a:noFill/>
                </a:ln>
                <a:solidFill>
                  <a:schemeClr val="tx1"/>
                </a:solidFill>
                <a:effectLst/>
                <a:uLnTx/>
                <a:uFillTx/>
                <a:latin typeface="+mj-lt"/>
                <a:ea typeface="+mj-ea"/>
                <a:cs typeface="+mj-cs"/>
              </a:rPr>
              <a:t>Anomalies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4514402" cy="523220"/>
          </a:xfrm>
          <a:prstGeom prst="rect">
            <a:avLst/>
          </a:prstGeom>
          <a:noFill/>
        </p:spPr>
        <p:txBody>
          <a:bodyPr wrap="none" rtlCol="0">
            <a:spAutoFit/>
          </a:bodyPr>
          <a:lstStyle/>
          <a:p>
            <a:r>
              <a:rPr lang="en-US" sz="2800" u="dbl" dirty="0" smtClean="0"/>
              <a:t>The glitches at low </a:t>
            </a:r>
            <a:r>
              <a:rPr lang="en-US" sz="2800" u="dbl" dirty="0" err="1" smtClean="0"/>
              <a:t>multipoles</a:t>
            </a:r>
            <a:endParaRPr lang="en-US" sz="2800" u="dbl" dirty="0"/>
          </a:p>
        </p:txBody>
      </p:sp>
      <p:pic>
        <p:nvPicPr>
          <p:cNvPr id="3" name="Picture 2" descr="lowl.tiff"/>
          <p:cNvPicPr>
            <a:picLocks noChangeAspect="1"/>
          </p:cNvPicPr>
          <p:nvPr/>
        </p:nvPicPr>
        <p:blipFill>
          <a:blip r:embed="rId2"/>
          <a:stretch>
            <a:fillRect/>
          </a:stretch>
        </p:blipFill>
        <p:spPr>
          <a:xfrm>
            <a:off x="457200" y="1628450"/>
            <a:ext cx="8305800" cy="3095950"/>
          </a:xfrm>
          <a:prstGeom prst="rect">
            <a:avLst/>
          </a:prstGeom>
        </p:spPr>
      </p:pic>
      <p:grpSp>
        <p:nvGrpSpPr>
          <p:cNvPr id="6" name="Group 5"/>
          <p:cNvGrpSpPr/>
          <p:nvPr/>
        </p:nvGrpSpPr>
        <p:grpSpPr>
          <a:xfrm>
            <a:off x="2057400" y="1981200"/>
            <a:ext cx="1295400" cy="1752600"/>
            <a:chOff x="2057400" y="1524000"/>
            <a:chExt cx="1295400" cy="1752600"/>
          </a:xfrm>
        </p:grpSpPr>
        <p:sp>
          <p:nvSpPr>
            <p:cNvPr id="4" name="Oval 3"/>
            <p:cNvSpPr/>
            <p:nvPr/>
          </p:nvSpPr>
          <p:spPr>
            <a:xfrm>
              <a:off x="2057400" y="2819400"/>
              <a:ext cx="609600" cy="4572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048000" y="1524000"/>
              <a:ext cx="304800" cy="4572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4653437" cy="523220"/>
          </a:xfrm>
          <a:prstGeom prst="rect">
            <a:avLst/>
          </a:prstGeom>
          <a:noFill/>
        </p:spPr>
        <p:txBody>
          <a:bodyPr wrap="none" rtlCol="0">
            <a:spAutoFit/>
          </a:bodyPr>
          <a:lstStyle/>
          <a:p>
            <a:r>
              <a:rPr lang="en-US" sz="2800" u="dbl" dirty="0" smtClean="0"/>
              <a:t>Quadruple-</a:t>
            </a:r>
            <a:r>
              <a:rPr lang="en-US" sz="2800" u="dbl" dirty="0" err="1" smtClean="0"/>
              <a:t>octopole</a:t>
            </a:r>
            <a:r>
              <a:rPr lang="en-US" sz="2800" u="dbl" dirty="0" smtClean="0"/>
              <a:t> alignment</a:t>
            </a:r>
            <a:endParaRPr lang="en-US" sz="2800" u="dbl" dirty="0"/>
          </a:p>
        </p:txBody>
      </p:sp>
      <p:grpSp>
        <p:nvGrpSpPr>
          <p:cNvPr id="11" name="Group 10"/>
          <p:cNvGrpSpPr/>
          <p:nvPr/>
        </p:nvGrpSpPr>
        <p:grpSpPr>
          <a:xfrm>
            <a:off x="2514600" y="1371600"/>
            <a:ext cx="4038339" cy="4530804"/>
            <a:chOff x="0" y="955596"/>
            <a:chExt cx="4952739" cy="5527754"/>
          </a:xfrm>
        </p:grpSpPr>
        <p:pic>
          <p:nvPicPr>
            <p:cNvPr id="9" name="Picture 8" descr="alignment.tiff"/>
            <p:cNvPicPr>
              <a:picLocks noChangeAspect="1"/>
            </p:cNvPicPr>
            <p:nvPr/>
          </p:nvPicPr>
          <p:blipFill>
            <a:blip r:embed="rId2"/>
            <a:stretch>
              <a:fillRect/>
            </a:stretch>
          </p:blipFill>
          <p:spPr>
            <a:xfrm>
              <a:off x="0" y="955596"/>
              <a:ext cx="4952739" cy="5140404"/>
            </a:xfrm>
            <a:prstGeom prst="rect">
              <a:avLst/>
            </a:prstGeom>
          </p:spPr>
        </p:pic>
        <p:pic>
          <p:nvPicPr>
            <p:cNvPr id="10" name="Picture 9"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701800" y="6242050"/>
              <a:ext cx="1600200" cy="241300"/>
            </a:xfrm>
            <a:prstGeom prst="rect">
              <a:avLst/>
            </a:prstGeom>
          </p:spPr>
        </p:pic>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alignment_t.tiff"/>
          <p:cNvPicPr>
            <a:picLocks noChangeAspect="1"/>
          </p:cNvPicPr>
          <p:nvPr/>
        </p:nvPicPr>
        <p:blipFill>
          <a:blip r:embed="rId2"/>
          <a:stretch>
            <a:fillRect/>
          </a:stretch>
        </p:blipFill>
        <p:spPr>
          <a:xfrm>
            <a:off x="381000" y="2809967"/>
            <a:ext cx="8229600" cy="1114259"/>
          </a:xfrm>
          <a:prstGeom prst="rect">
            <a:avLst/>
          </a:prstGeom>
        </p:spPr>
      </p:pic>
      <p:sp>
        <p:nvSpPr>
          <p:cNvPr id="3" name="Oval 2"/>
          <p:cNvSpPr/>
          <p:nvPr/>
        </p:nvSpPr>
        <p:spPr>
          <a:xfrm>
            <a:off x="7620000" y="2362200"/>
            <a:ext cx="1143000" cy="19050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2826415" cy="523220"/>
          </a:xfrm>
          <a:prstGeom prst="rect">
            <a:avLst/>
          </a:prstGeom>
          <a:noFill/>
        </p:spPr>
        <p:txBody>
          <a:bodyPr wrap="none" rtlCol="0">
            <a:spAutoFit/>
          </a:bodyPr>
          <a:lstStyle/>
          <a:p>
            <a:r>
              <a:rPr lang="en-US" sz="2800" u="dbl" dirty="0" smtClean="0"/>
              <a:t>Power asymmetry</a:t>
            </a:r>
            <a:endParaRPr lang="en-US" sz="2800" u="dbl" dirty="0"/>
          </a:p>
        </p:txBody>
      </p:sp>
      <p:pic>
        <p:nvPicPr>
          <p:cNvPr id="4" name="Picture 3" descr="dipole_1.tiff"/>
          <p:cNvPicPr>
            <a:picLocks noChangeAspect="1"/>
          </p:cNvPicPr>
          <p:nvPr/>
        </p:nvPicPr>
        <p:blipFill>
          <a:blip r:embed="rId2"/>
          <a:stretch>
            <a:fillRect/>
          </a:stretch>
        </p:blipFill>
        <p:spPr>
          <a:xfrm>
            <a:off x="1991044" y="1066800"/>
            <a:ext cx="5400356" cy="52578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dipole_2.tiff"/>
          <p:cNvPicPr>
            <a:picLocks noChangeAspect="1"/>
          </p:cNvPicPr>
          <p:nvPr/>
        </p:nvPicPr>
        <p:blipFill>
          <a:blip r:embed="rId2"/>
          <a:stretch>
            <a:fillRect/>
          </a:stretch>
        </p:blipFill>
        <p:spPr>
          <a:xfrm>
            <a:off x="533400" y="528061"/>
            <a:ext cx="8001000" cy="1681739"/>
          </a:xfrm>
          <a:prstGeom prst="rect">
            <a:avLst/>
          </a:prstGeom>
        </p:spPr>
      </p:pic>
      <p:pic>
        <p:nvPicPr>
          <p:cNvPr id="8" name="Picture 7" descr="dipole_3.tiff"/>
          <p:cNvPicPr>
            <a:picLocks noChangeAspect="1"/>
          </p:cNvPicPr>
          <p:nvPr/>
        </p:nvPicPr>
        <p:blipFill>
          <a:blip r:embed="rId3"/>
          <a:stretch>
            <a:fillRect/>
          </a:stretch>
        </p:blipFill>
        <p:spPr>
          <a:xfrm>
            <a:off x="1981200" y="2438401"/>
            <a:ext cx="5278739" cy="4191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4)">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3608680" cy="523220"/>
          </a:xfrm>
          <a:prstGeom prst="rect">
            <a:avLst/>
          </a:prstGeom>
          <a:noFill/>
        </p:spPr>
        <p:txBody>
          <a:bodyPr wrap="none" rtlCol="0">
            <a:spAutoFit/>
          </a:bodyPr>
          <a:lstStyle/>
          <a:p>
            <a:r>
              <a:rPr lang="en-US" sz="2800" u="dbl" dirty="0" smtClean="0"/>
              <a:t>Point-parity asymmetry</a:t>
            </a:r>
            <a:endParaRPr lang="en-US" sz="2800" u="dbl" dirty="0"/>
          </a:p>
        </p:txBody>
      </p:sp>
      <p:pic>
        <p:nvPicPr>
          <p:cNvPr id="5" name="Picture 4" descr="pointparity.tiff"/>
          <p:cNvPicPr>
            <a:picLocks noChangeAspect="1"/>
          </p:cNvPicPr>
          <p:nvPr/>
        </p:nvPicPr>
        <p:blipFill>
          <a:blip r:embed="rId2"/>
          <a:stretch>
            <a:fillRect/>
          </a:stretch>
        </p:blipFill>
        <p:spPr>
          <a:xfrm>
            <a:off x="2462186" y="838200"/>
            <a:ext cx="4319614" cy="5770111"/>
          </a:xfrm>
          <a:prstGeom prst="rect">
            <a:avLst/>
          </a:prstGeom>
        </p:spPr>
      </p:pic>
      <p:pic>
        <p:nvPicPr>
          <p:cNvPr id="6" name="Picture 5"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16300" y="914400"/>
            <a:ext cx="2222500" cy="2921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3124200" y="3619500"/>
            <a:ext cx="3124200" cy="2667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2137299" cy="523220"/>
          </a:xfrm>
          <a:prstGeom prst="rect">
            <a:avLst/>
          </a:prstGeom>
          <a:noFill/>
        </p:spPr>
        <p:txBody>
          <a:bodyPr wrap="none" rtlCol="0">
            <a:spAutoFit/>
          </a:bodyPr>
          <a:lstStyle/>
          <a:p>
            <a:r>
              <a:rPr lang="en-US" sz="2800" u="dbl" dirty="0" smtClean="0"/>
              <a:t>The cold spot</a:t>
            </a:r>
            <a:endParaRPr lang="en-US" sz="2800" u="dbl" dirty="0"/>
          </a:p>
        </p:txBody>
      </p:sp>
      <p:pic>
        <p:nvPicPr>
          <p:cNvPr id="7" name="Picture 6" descr="coldspot.tiff"/>
          <p:cNvPicPr>
            <a:picLocks noChangeAspect="1"/>
          </p:cNvPicPr>
          <p:nvPr/>
        </p:nvPicPr>
        <p:blipFill>
          <a:blip r:embed="rId2"/>
          <a:stretch>
            <a:fillRect/>
          </a:stretch>
        </p:blipFill>
        <p:spPr>
          <a:xfrm>
            <a:off x="457200" y="914400"/>
            <a:ext cx="8382000" cy="5024125"/>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coldspot_1.tiff"/>
          <p:cNvPicPr>
            <a:picLocks noChangeAspect="1"/>
          </p:cNvPicPr>
          <p:nvPr/>
        </p:nvPicPr>
        <p:blipFill>
          <a:blip r:embed="rId2"/>
          <a:stretch>
            <a:fillRect/>
          </a:stretch>
        </p:blipFill>
        <p:spPr>
          <a:xfrm>
            <a:off x="1600200" y="1066800"/>
            <a:ext cx="5854541" cy="43434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1524000" y="1828800"/>
            <a:ext cx="6629400" cy="430887"/>
          </a:xfrm>
          <a:prstGeom prst="rect">
            <a:avLst/>
          </a:prstGeom>
          <a:noFill/>
        </p:spPr>
        <p:txBody>
          <a:bodyPr wrap="square" rtlCol="0">
            <a:spAutoFit/>
          </a:bodyPr>
          <a:lstStyle/>
          <a:p>
            <a:r>
              <a:rPr lang="en-US" sz="2200" dirty="0" smtClean="0"/>
              <a:t>“These are the real features of the CMB anisotropies.”</a:t>
            </a:r>
            <a:endParaRPr lang="en-US" sz="2200" dirty="0"/>
          </a:p>
        </p:txBody>
      </p:sp>
      <p:sp>
        <p:nvSpPr>
          <p:cNvPr id="3" name="TextBox 2"/>
          <p:cNvSpPr txBox="1"/>
          <p:nvPr/>
        </p:nvSpPr>
        <p:spPr>
          <a:xfrm>
            <a:off x="1447800" y="2590800"/>
            <a:ext cx="7086600" cy="1107996"/>
          </a:xfrm>
          <a:prstGeom prst="rect">
            <a:avLst/>
          </a:prstGeom>
          <a:noFill/>
        </p:spPr>
        <p:txBody>
          <a:bodyPr wrap="square" rtlCol="0">
            <a:spAutoFit/>
          </a:bodyPr>
          <a:lstStyle/>
          <a:p>
            <a:r>
              <a:rPr lang="en-US" sz="2200" dirty="0" smtClean="0"/>
              <a:t>“We know so little about the physics of the early Universe that we should be open to the possibility that there is new physics beyond that assumed in the base ΛCDM model.”</a:t>
            </a:r>
            <a:endParaRPr lang="en-US" sz="2200" dirty="0"/>
          </a:p>
        </p:txBody>
      </p:sp>
      <p:sp>
        <p:nvSpPr>
          <p:cNvPr id="4" name="TextBox 3"/>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ppt_w*0.70"/>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1219200" y="1295400"/>
            <a:ext cx="7086600" cy="769441"/>
          </a:xfrm>
          <a:prstGeom prst="rect">
            <a:avLst/>
          </a:prstGeom>
          <a:noFill/>
        </p:spPr>
        <p:txBody>
          <a:bodyPr wrap="square" rtlCol="0">
            <a:spAutoFit/>
          </a:bodyPr>
          <a:lstStyle/>
          <a:p>
            <a:r>
              <a:rPr lang="en-US" sz="2200" dirty="0" smtClean="0"/>
              <a:t>“Another possibility is that the anomalies have their origin in the local Universe.”</a:t>
            </a:r>
            <a:endParaRPr lang="en-US" sz="2200" dirty="0"/>
          </a:p>
        </p:txBody>
      </p:sp>
      <p:sp>
        <p:nvSpPr>
          <p:cNvPr id="4" name="TextBox 3"/>
          <p:cNvSpPr txBox="1"/>
          <p:nvPr/>
        </p:nvSpPr>
        <p:spPr>
          <a:xfrm>
            <a:off x="3712874" y="6096000"/>
            <a:ext cx="2078326" cy="369332"/>
          </a:xfrm>
          <a:prstGeom prst="rect">
            <a:avLst/>
          </a:prstGeom>
          <a:noFill/>
        </p:spPr>
        <p:txBody>
          <a:bodyPr wrap="none" rtlCol="0">
            <a:spAutoFit/>
          </a:bodyPr>
          <a:lstStyle/>
          <a:p>
            <a:r>
              <a:rPr lang="en-US" dirty="0" smtClean="0"/>
              <a:t>Planck collaboration</a:t>
            </a:r>
            <a:endParaRPr lang="en-US" dirty="0"/>
          </a:p>
        </p:txBody>
      </p:sp>
      <p:sp>
        <p:nvSpPr>
          <p:cNvPr id="5" name="TextBox 4"/>
          <p:cNvSpPr txBox="1"/>
          <p:nvPr/>
        </p:nvSpPr>
        <p:spPr>
          <a:xfrm>
            <a:off x="1219200" y="2405896"/>
            <a:ext cx="7086600" cy="1785104"/>
          </a:xfrm>
          <a:prstGeom prst="rect">
            <a:avLst/>
          </a:prstGeom>
          <a:noFill/>
        </p:spPr>
        <p:txBody>
          <a:bodyPr wrap="square" rtlCol="0">
            <a:spAutoFit/>
          </a:bodyPr>
          <a:lstStyle/>
          <a:p>
            <a:r>
              <a:rPr lang="en-US" sz="2200" dirty="0" smtClean="0"/>
              <a:t>“According to Francis &amp; Peacock (2009), the removal of the ISW signal originating within the volume at </a:t>
            </a:r>
            <a:r>
              <a:rPr lang="en-US" sz="2200" dirty="0" err="1" smtClean="0"/>
              <a:t>z</a:t>
            </a:r>
            <a:r>
              <a:rPr lang="en-US" sz="2200" dirty="0" smtClean="0"/>
              <a:t>&lt;0.3 from WMAP data reduces the significance of the apparent alignment between the CMB </a:t>
            </a:r>
            <a:r>
              <a:rPr lang="en-US" sz="2200" dirty="0" err="1" smtClean="0"/>
              <a:t>quadrupole</a:t>
            </a:r>
            <a:r>
              <a:rPr lang="en-US" sz="2200" dirty="0" smtClean="0"/>
              <a:t> and </a:t>
            </a:r>
            <a:r>
              <a:rPr lang="en-US" sz="2200" dirty="0" err="1" smtClean="0"/>
              <a:t>octopole</a:t>
            </a:r>
            <a:r>
              <a:rPr lang="en-US" sz="2200" dirty="0" smtClean="0"/>
              <a:t> and the Cold Spot.”</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7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ppt_w*0.7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3"/>
          <p:cNvSpPr txBox="1">
            <a:spLocks/>
          </p:cNvSpPr>
          <p:nvPr/>
        </p:nvSpPr>
        <p:spPr>
          <a:xfrm>
            <a:off x="457200" y="2514600"/>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smtClean="0">
                <a:ln>
                  <a:noFill/>
                </a:ln>
                <a:solidFill>
                  <a:schemeClr val="tx1"/>
                </a:solidFill>
                <a:effectLst/>
                <a:uLnTx/>
                <a:uFillTx/>
                <a:latin typeface="+mj-lt"/>
                <a:ea typeface="+mj-ea"/>
                <a:cs typeface="+mj-cs"/>
              </a:rPr>
              <a:t>Implications</a:t>
            </a:r>
            <a:r>
              <a:rPr kumimoji="0" lang="en-US" altLang="zh-CN" sz="4400" b="0" i="0" u="none" strike="noStrike" kern="1200" cap="none" spc="0" normalizeH="0" noProof="0" dirty="0" smtClean="0">
                <a:ln>
                  <a:noFill/>
                </a:ln>
                <a:solidFill>
                  <a:schemeClr val="tx1"/>
                </a:solidFill>
                <a:effectLst/>
                <a:uLnTx/>
                <a:uFillTx/>
                <a:latin typeface="+mj-lt"/>
                <a:ea typeface="+mj-ea"/>
                <a:cs typeface="+mj-cs"/>
              </a:rPr>
              <a:t> for inflation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990600" y="1447800"/>
            <a:ext cx="3711272" cy="3416320"/>
          </a:xfrm>
          <a:prstGeom prst="rect">
            <a:avLst/>
          </a:prstGeom>
          <a:noFill/>
        </p:spPr>
        <p:txBody>
          <a:bodyPr wrap="none" rtlCol="0">
            <a:spAutoFit/>
          </a:bodyPr>
          <a:lstStyle/>
          <a:p>
            <a:pPr>
              <a:buFont typeface="Wingdings" charset="2"/>
              <a:buChar char="Ø"/>
            </a:pPr>
            <a:r>
              <a:rPr lang="en-US" altLang="zh-CN" sz="2400" dirty="0" smtClean="0"/>
              <a:t> Flatness problem</a:t>
            </a:r>
          </a:p>
          <a:p>
            <a:pPr>
              <a:buFont typeface="Wingdings" charset="2"/>
              <a:buChar char="Ø"/>
            </a:pPr>
            <a:endParaRPr lang="en-US" altLang="zh-CN" sz="2400" dirty="0" smtClean="0"/>
          </a:p>
          <a:p>
            <a:pPr>
              <a:buFont typeface="Wingdings" charset="2"/>
              <a:buChar char="Ø"/>
            </a:pPr>
            <a:r>
              <a:rPr lang="en-US" altLang="zh-CN" sz="2400" dirty="0" smtClean="0"/>
              <a:t> Horizon problem </a:t>
            </a:r>
          </a:p>
          <a:p>
            <a:pPr>
              <a:buFont typeface="Wingdings" charset="2"/>
              <a:buChar char="Ø"/>
            </a:pPr>
            <a:endParaRPr lang="en-US" altLang="zh-CN" sz="2400" dirty="0" smtClean="0"/>
          </a:p>
          <a:p>
            <a:pPr>
              <a:buFont typeface="Wingdings" charset="2"/>
              <a:buChar char="Ø"/>
            </a:pPr>
            <a:r>
              <a:rPr lang="en-US" altLang="zh-CN" sz="2400" dirty="0" smtClean="0"/>
              <a:t> Monopole problem</a:t>
            </a:r>
          </a:p>
          <a:p>
            <a:pPr>
              <a:buFont typeface="Wingdings" charset="2"/>
              <a:buChar char="Ø"/>
            </a:pPr>
            <a:endParaRPr lang="en-US" altLang="zh-CN" sz="2400" dirty="0" smtClean="0"/>
          </a:p>
          <a:p>
            <a:pPr>
              <a:buFont typeface="Wingdings" charset="2"/>
              <a:buChar char="Ø"/>
            </a:pPr>
            <a:r>
              <a:rPr lang="en-US" altLang="zh-CN" sz="2400" dirty="0" smtClean="0"/>
              <a:t> Origin of cosmic structure</a:t>
            </a:r>
          </a:p>
          <a:p>
            <a:pPr>
              <a:buFont typeface="Wingdings" charset="2"/>
              <a:buChar char="Ø"/>
            </a:pPr>
            <a:endParaRPr lang="en-US" altLang="zh-CN" sz="2400" dirty="0" smtClean="0"/>
          </a:p>
          <a:p>
            <a:pPr>
              <a:buFont typeface="Wingdings" charset="2"/>
              <a:buChar char="Ø"/>
            </a:pPr>
            <a:r>
              <a:rPr lang="en-US" altLang="zh-CN" sz="2400" dirty="0" smtClean="0"/>
              <a:t> ……</a:t>
            </a:r>
          </a:p>
        </p:txBody>
      </p:sp>
      <p:pic>
        <p:nvPicPr>
          <p:cNvPr id="8" name="Picture 3"/>
          <p:cNvPicPr>
            <a:picLocks noChangeAspect="1" noChangeArrowheads="1"/>
          </p:cNvPicPr>
          <p:nvPr/>
        </p:nvPicPr>
        <p:blipFill>
          <a:blip r:embed="rId2"/>
          <a:srcRect/>
          <a:stretch>
            <a:fillRect/>
          </a:stretch>
        </p:blipFill>
        <p:spPr bwMode="auto">
          <a:xfrm>
            <a:off x="5791200" y="891042"/>
            <a:ext cx="3207639" cy="3223758"/>
          </a:xfrm>
          <a:prstGeom prst="rect">
            <a:avLst/>
          </a:prstGeom>
          <a:noFill/>
          <a:ln w="9525">
            <a:noFill/>
            <a:miter lim="800000"/>
            <a:headEnd/>
            <a:tailEnd/>
          </a:ln>
          <a:effectLst/>
        </p:spPr>
      </p:pic>
      <p:pic>
        <p:nvPicPr>
          <p:cNvPr id="9" name="Picture 8"/>
          <p:cNvPicPr>
            <a:picLocks noChangeAspect="1"/>
          </p:cNvPicPr>
          <p:nvPr/>
        </p:nvPicPr>
        <p:blipFill>
          <a:blip r:embed="rId3"/>
          <a:stretch>
            <a:fillRect/>
          </a:stretch>
        </p:blipFill>
        <p:spPr>
          <a:xfrm>
            <a:off x="5791200" y="4114800"/>
            <a:ext cx="3207639" cy="2405729"/>
          </a:xfrm>
          <a:prstGeom prst="rect">
            <a:avLst/>
          </a:prstGeom>
        </p:spPr>
      </p:pic>
      <p:sp>
        <p:nvSpPr>
          <p:cNvPr id="6" name="TextBox 5"/>
          <p:cNvSpPr txBox="1"/>
          <p:nvPr/>
        </p:nvSpPr>
        <p:spPr>
          <a:xfrm>
            <a:off x="0" y="0"/>
            <a:ext cx="4815616" cy="523220"/>
          </a:xfrm>
          <a:prstGeom prst="rect">
            <a:avLst/>
          </a:prstGeom>
          <a:noFill/>
        </p:spPr>
        <p:txBody>
          <a:bodyPr wrap="none" rtlCol="0">
            <a:spAutoFit/>
          </a:bodyPr>
          <a:lstStyle/>
          <a:p>
            <a:r>
              <a:rPr lang="en-US" sz="2800" u="dbl" dirty="0" smtClean="0"/>
              <a:t>Changes for hot big bang model</a:t>
            </a:r>
            <a:endParaRPr lang="en-US" sz="2800" u="dbl"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1.tiff"/>
          <p:cNvPicPr>
            <a:picLocks noChangeAspect="1"/>
          </p:cNvPicPr>
          <p:nvPr/>
        </p:nvPicPr>
        <p:blipFill>
          <a:blip r:embed="rId2"/>
          <a:stretch>
            <a:fillRect/>
          </a:stretch>
        </p:blipFill>
        <p:spPr>
          <a:xfrm>
            <a:off x="533400" y="3376959"/>
            <a:ext cx="8153400" cy="3328641"/>
          </a:xfrm>
          <a:prstGeom prst="rect">
            <a:avLst/>
          </a:prstGeom>
        </p:spPr>
      </p:pic>
      <p:sp>
        <p:nvSpPr>
          <p:cNvPr id="4" name="TextBox 3"/>
          <p:cNvSpPr txBox="1"/>
          <p:nvPr/>
        </p:nvSpPr>
        <p:spPr>
          <a:xfrm>
            <a:off x="0" y="0"/>
            <a:ext cx="1401796" cy="523220"/>
          </a:xfrm>
          <a:prstGeom prst="rect">
            <a:avLst/>
          </a:prstGeom>
          <a:noFill/>
        </p:spPr>
        <p:txBody>
          <a:bodyPr wrap="none" rtlCol="0">
            <a:spAutoFit/>
          </a:bodyPr>
          <a:lstStyle/>
          <a:p>
            <a:r>
              <a:rPr lang="en-US" sz="2800" u="dbl" dirty="0" smtClean="0"/>
              <a:t>Inflation</a:t>
            </a:r>
            <a:endParaRPr lang="en-US" sz="2800" u="dbl" dirty="0"/>
          </a:p>
        </p:txBody>
      </p:sp>
      <p:pic>
        <p:nvPicPr>
          <p:cNvPr id="6" name="Picture 5"/>
          <p:cNvPicPr>
            <a:picLocks noChangeAspect="1"/>
          </p:cNvPicPr>
          <p:nvPr/>
        </p:nvPicPr>
        <p:blipFill>
          <a:blip r:embed="rId3"/>
          <a:stretch>
            <a:fillRect/>
          </a:stretch>
        </p:blipFill>
        <p:spPr>
          <a:xfrm>
            <a:off x="2428769" y="675620"/>
            <a:ext cx="4353031" cy="244858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Picture 11"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57200" y="3403600"/>
            <a:ext cx="2933700" cy="647700"/>
          </a:xfrm>
          <a:prstGeom prst="rect">
            <a:avLst/>
          </a:prstGeom>
        </p:spPr>
      </p:pic>
      <p:pic>
        <p:nvPicPr>
          <p:cNvPr id="13" name="Picture 12"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685800" y="4470400"/>
            <a:ext cx="2349500" cy="317500"/>
          </a:xfrm>
          <a:prstGeom prst="rect">
            <a:avLst/>
          </a:prstGeom>
        </p:spPr>
      </p:pic>
      <p:sp>
        <p:nvSpPr>
          <p:cNvPr id="14" name="Right Arrow 13"/>
          <p:cNvSpPr/>
          <p:nvPr/>
        </p:nvSpPr>
        <p:spPr>
          <a:xfrm>
            <a:off x="3828597" y="4051300"/>
            <a:ext cx="2800803" cy="19050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7302500" y="3403600"/>
            <a:ext cx="1231900" cy="622300"/>
          </a:xfrm>
          <a:prstGeom prst="rect">
            <a:avLst/>
          </a:prstGeom>
        </p:spPr>
      </p:pic>
      <p:pic>
        <p:nvPicPr>
          <p:cNvPr id="16" name="Picture 15"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7315200" y="4165600"/>
            <a:ext cx="1295400" cy="304800"/>
          </a:xfrm>
          <a:prstGeom prst="rect">
            <a:avLst/>
          </a:prstGeom>
        </p:spPr>
      </p:pic>
      <p:pic>
        <p:nvPicPr>
          <p:cNvPr id="17" name="Picture 16"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4064000" y="3352800"/>
            <a:ext cx="2260600" cy="673100"/>
          </a:xfrm>
          <a:prstGeom prst="rect">
            <a:avLst/>
          </a:prstGeom>
        </p:spPr>
      </p:pic>
      <p:pic>
        <p:nvPicPr>
          <p:cNvPr id="18" name="Picture 17"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4350274" y="4318000"/>
            <a:ext cx="1905000" cy="622300"/>
          </a:xfrm>
          <a:prstGeom prst="rect">
            <a:avLst/>
          </a:prstGeom>
        </p:spPr>
      </p:pic>
      <p:sp>
        <p:nvSpPr>
          <p:cNvPr id="19" name="TextBox 18"/>
          <p:cNvSpPr txBox="1"/>
          <p:nvPr/>
        </p:nvSpPr>
        <p:spPr>
          <a:xfrm>
            <a:off x="5352198" y="5334000"/>
            <a:ext cx="3487002" cy="430887"/>
          </a:xfrm>
          <a:prstGeom prst="rect">
            <a:avLst/>
          </a:prstGeom>
          <a:noFill/>
        </p:spPr>
        <p:txBody>
          <a:bodyPr wrap="none" rtlCol="0">
            <a:spAutoFit/>
          </a:bodyPr>
          <a:lstStyle/>
          <a:p>
            <a:r>
              <a:rPr lang="en-US" sz="2200" dirty="0" smtClean="0"/>
              <a:t>single-field slow-roll inflation</a:t>
            </a:r>
            <a:endParaRPr lang="en-US" sz="2200" dirty="0"/>
          </a:p>
        </p:txBody>
      </p:sp>
      <p:pic>
        <p:nvPicPr>
          <p:cNvPr id="20" name="Picture 19" descr="latex-image-1.pdf"/>
          <p:cNvPicPr>
            <a:picLocks noChangeAspect="1"/>
          </p:cNvPicPr>
          <p:nvPr/>
        </p:nvPicPr>
        <mc:AlternateContent>
          <mc:Choice xmlns:ma="http://schemas.microsoft.com/office/mac/drawingml/2008/main" Requires="ma">
            <p:blipFill>
              <a:blip r:embed="rId14"/>
              <a:stretch>
                <a:fillRect/>
              </a:stretch>
            </p:blipFill>
          </mc:Choice>
          <mc:Fallback>
            <p:blipFill>
              <a:blip r:embed="rId15"/>
              <a:stretch>
                <a:fillRect/>
              </a:stretch>
            </p:blipFill>
          </mc:Fallback>
        </mc:AlternateContent>
        <p:spPr>
          <a:xfrm>
            <a:off x="7391400" y="4775200"/>
            <a:ext cx="1130300" cy="304800"/>
          </a:xfrm>
          <a:prstGeom prst="rect">
            <a:avLst/>
          </a:prstGeom>
        </p:spPr>
      </p:pic>
      <p:grpSp>
        <p:nvGrpSpPr>
          <p:cNvPr id="23" name="Group 22"/>
          <p:cNvGrpSpPr/>
          <p:nvPr/>
        </p:nvGrpSpPr>
        <p:grpSpPr>
          <a:xfrm>
            <a:off x="3810000" y="152400"/>
            <a:ext cx="5165725" cy="1909920"/>
            <a:chOff x="228600" y="1219200"/>
            <a:chExt cx="5165725" cy="1909920"/>
          </a:xfrm>
        </p:grpSpPr>
        <p:grpSp>
          <p:nvGrpSpPr>
            <p:cNvPr id="3" name="Group 17"/>
            <p:cNvGrpSpPr/>
            <p:nvPr/>
          </p:nvGrpSpPr>
          <p:grpSpPr>
            <a:xfrm>
              <a:off x="228600" y="1219200"/>
              <a:ext cx="5165725" cy="1909920"/>
              <a:chOff x="157163" y="4826000"/>
              <a:chExt cx="4338637" cy="1651000"/>
            </a:xfrm>
          </p:grpSpPr>
          <p:grpSp>
            <p:nvGrpSpPr>
              <p:cNvPr id="4" name="Group 59"/>
              <p:cNvGrpSpPr/>
              <p:nvPr/>
            </p:nvGrpSpPr>
            <p:grpSpPr>
              <a:xfrm>
                <a:off x="157163" y="4826000"/>
                <a:ext cx="4338637" cy="1651000"/>
                <a:chOff x="157163" y="4826000"/>
                <a:chExt cx="4338637" cy="1651000"/>
              </a:xfrm>
            </p:grpSpPr>
            <p:sp>
              <p:nvSpPr>
                <p:cNvPr id="8" name="Freeform 7"/>
                <p:cNvSpPr/>
                <p:nvPr/>
              </p:nvSpPr>
              <p:spPr>
                <a:xfrm>
                  <a:off x="157163" y="4879690"/>
                  <a:ext cx="4338637" cy="1597310"/>
                </a:xfrm>
                <a:custGeom>
                  <a:avLst/>
                  <a:gdLst>
                    <a:gd name="connsiteX0" fmla="*/ 3365057 w 3365057"/>
                    <a:gd name="connsiteY0" fmla="*/ 0 h 1510732"/>
                    <a:gd name="connsiteX1" fmla="*/ 1497993 w 3365057"/>
                    <a:gd name="connsiteY1" fmla="*/ 455934 h 1510732"/>
                    <a:gd name="connsiteX2" fmla="*/ 770707 w 3365057"/>
                    <a:gd name="connsiteY2" fmla="*/ 1508923 h 1510732"/>
                    <a:gd name="connsiteX3" fmla="*/ 0 w 3365057"/>
                    <a:gd name="connsiteY3" fmla="*/ 445078 h 1510732"/>
                    <a:gd name="connsiteX4" fmla="*/ 0 w 3365057"/>
                    <a:gd name="connsiteY4" fmla="*/ 445078 h 1510732"/>
                    <a:gd name="connsiteX5" fmla="*/ 0 w 3365057"/>
                    <a:gd name="connsiteY5" fmla="*/ 445078 h 151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057" h="1510732">
                      <a:moveTo>
                        <a:pt x="3365057" y="0"/>
                      </a:moveTo>
                      <a:cubicBezTo>
                        <a:pt x="2647721" y="102223"/>
                        <a:pt x="1930385" y="204447"/>
                        <a:pt x="1497993" y="455934"/>
                      </a:cubicBezTo>
                      <a:cubicBezTo>
                        <a:pt x="1065601" y="707421"/>
                        <a:pt x="1020372" y="1510732"/>
                        <a:pt x="770707" y="1508923"/>
                      </a:cubicBezTo>
                      <a:cubicBezTo>
                        <a:pt x="521042" y="1507114"/>
                        <a:pt x="0" y="445078"/>
                        <a:pt x="0" y="445078"/>
                      </a:cubicBezTo>
                      <a:lnTo>
                        <a:pt x="0" y="445078"/>
                      </a:lnTo>
                      <a:lnTo>
                        <a:pt x="0" y="445078"/>
                      </a:lnTo>
                    </a:path>
                  </a:pathLst>
                </a:custGeom>
                <a:ln w="317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Connector 8"/>
                <p:cNvSpPr/>
                <p:nvPr/>
              </p:nvSpPr>
              <p:spPr>
                <a:xfrm>
                  <a:off x="3052763" y="4826000"/>
                  <a:ext cx="190500" cy="203200"/>
                </a:xfrm>
                <a:prstGeom prst="flowChartConnector">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944387" y="6187669"/>
                  <a:ext cx="358216" cy="197209"/>
                </a:xfrm>
                <a:custGeom>
                  <a:avLst/>
                  <a:gdLst>
                    <a:gd name="connsiteX0" fmla="*/ 0 w 358216"/>
                    <a:gd name="connsiteY0" fmla="*/ 10856 h 197209"/>
                    <a:gd name="connsiteX1" fmla="*/ 206245 w 358216"/>
                    <a:gd name="connsiteY1" fmla="*/ 195400 h 197209"/>
                    <a:gd name="connsiteX2" fmla="*/ 358216 w 358216"/>
                    <a:gd name="connsiteY2" fmla="*/ 0 h 197209"/>
                    <a:gd name="connsiteX3" fmla="*/ 358216 w 358216"/>
                    <a:gd name="connsiteY3" fmla="*/ 0 h 197209"/>
                  </a:gdLst>
                  <a:ahLst/>
                  <a:cxnLst>
                    <a:cxn ang="0">
                      <a:pos x="connsiteX0" y="connsiteY0"/>
                    </a:cxn>
                    <a:cxn ang="0">
                      <a:pos x="connsiteX1" y="connsiteY1"/>
                    </a:cxn>
                    <a:cxn ang="0">
                      <a:pos x="connsiteX2" y="connsiteY2"/>
                    </a:cxn>
                    <a:cxn ang="0">
                      <a:pos x="connsiteX3" y="connsiteY3"/>
                    </a:cxn>
                  </a:cxnLst>
                  <a:rect l="l" t="t" r="r" b="b"/>
                  <a:pathLst>
                    <a:path w="358216" h="197209">
                      <a:moveTo>
                        <a:pt x="0" y="10856"/>
                      </a:moveTo>
                      <a:cubicBezTo>
                        <a:pt x="73271" y="104032"/>
                        <a:pt x="146542" y="197209"/>
                        <a:pt x="206245" y="195400"/>
                      </a:cubicBezTo>
                      <a:cubicBezTo>
                        <a:pt x="265948" y="193591"/>
                        <a:pt x="358216" y="0"/>
                        <a:pt x="358216" y="0"/>
                      </a:cubicBezTo>
                      <a:lnTo>
                        <a:pt x="358216" y="0"/>
                      </a:lnTo>
                    </a:path>
                  </a:pathLst>
                </a:custGeom>
                <a:noFill/>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6" name="Picture 5" descr="latex-image-1.pdf"/>
              <p:cNvPicPr>
                <a:picLocks noChangeAspect="1"/>
              </p:cNvPicPr>
              <p:nvPr/>
            </p:nvPicPr>
            <mc:AlternateContent>
              <mc:Choice xmlns:ma="http://schemas.microsoft.com/office/mac/drawingml/2008/main" Requires="ma">
                <p:blipFill>
                  <a:blip r:embed="rId16"/>
                  <a:stretch>
                    <a:fillRect/>
                  </a:stretch>
                </p:blipFill>
              </mc:Choice>
              <mc:Fallback>
                <p:blipFill>
                  <a:blip r:embed="rId17"/>
                  <a:stretch>
                    <a:fillRect/>
                  </a:stretch>
                </p:blipFill>
              </mc:Fallback>
            </mc:AlternateContent>
            <p:spPr>
              <a:xfrm>
                <a:off x="3054350" y="5100638"/>
                <a:ext cx="165100" cy="241300"/>
              </a:xfrm>
              <a:prstGeom prst="rect">
                <a:avLst/>
              </a:prstGeom>
            </p:spPr>
          </p:pic>
        </p:grpSp>
        <p:sp>
          <p:nvSpPr>
            <p:cNvPr id="21" name="TextBox 20"/>
            <p:cNvSpPr txBox="1"/>
            <p:nvPr/>
          </p:nvSpPr>
          <p:spPr>
            <a:xfrm>
              <a:off x="799291" y="2190690"/>
              <a:ext cx="1181909" cy="400110"/>
            </a:xfrm>
            <a:prstGeom prst="rect">
              <a:avLst/>
            </a:prstGeom>
            <a:noFill/>
          </p:spPr>
          <p:txBody>
            <a:bodyPr wrap="none" rtlCol="0">
              <a:spAutoFit/>
            </a:bodyPr>
            <a:lstStyle/>
            <a:p>
              <a:pPr algn="ctr"/>
              <a:r>
                <a:rPr lang="en-US" altLang="zh-CN" sz="2000" dirty="0" smtClean="0">
                  <a:solidFill>
                    <a:srgbClr val="FF0000"/>
                  </a:solidFill>
                </a:rPr>
                <a:t>re</a:t>
              </a:r>
              <a:r>
                <a:rPr lang="en-US" sz="2000" dirty="0" smtClean="0">
                  <a:solidFill>
                    <a:srgbClr val="FF0000"/>
                  </a:solidFill>
                </a:rPr>
                <a:t>heating</a:t>
              </a:r>
            </a:p>
          </p:txBody>
        </p:sp>
      </p:grpSp>
      <p:pic>
        <p:nvPicPr>
          <p:cNvPr id="22" name="Picture 21" descr="latex-image-1.pdf"/>
          <p:cNvPicPr>
            <a:picLocks noChangeAspect="1"/>
          </p:cNvPicPr>
          <p:nvPr/>
        </p:nvPicPr>
        <mc:AlternateContent>
          <mc:Choice xmlns:ma="http://schemas.microsoft.com/office/mac/drawingml/2008/main" Requires="ma">
            <p:blipFill>
              <a:blip r:embed="rId18"/>
              <a:stretch>
                <a:fillRect/>
              </a:stretch>
            </p:blipFill>
          </mc:Choice>
          <mc:Fallback>
            <p:blipFill>
              <a:blip r:embed="rId19"/>
              <a:stretch>
                <a:fillRect/>
              </a:stretch>
            </p:blipFill>
          </mc:Fallback>
        </mc:AlternateContent>
        <p:spPr>
          <a:xfrm>
            <a:off x="1219200" y="2315211"/>
            <a:ext cx="6609471" cy="732789"/>
          </a:xfrm>
          <a:prstGeom prst="rect">
            <a:avLst/>
          </a:prstGeom>
        </p:spPr>
      </p:pic>
      <p:sp>
        <p:nvSpPr>
          <p:cNvPr id="24" name="TextBox 23"/>
          <p:cNvSpPr txBox="1"/>
          <p:nvPr/>
        </p:nvSpPr>
        <p:spPr>
          <a:xfrm>
            <a:off x="0" y="0"/>
            <a:ext cx="3260628" cy="523220"/>
          </a:xfrm>
          <a:prstGeom prst="rect">
            <a:avLst/>
          </a:prstGeom>
          <a:noFill/>
        </p:spPr>
        <p:txBody>
          <a:bodyPr wrap="none" rtlCol="0">
            <a:spAutoFit/>
          </a:bodyPr>
          <a:lstStyle/>
          <a:p>
            <a:r>
              <a:rPr lang="en-US" sz="2800" u="dbl" dirty="0" smtClean="0"/>
              <a:t>Dynamics of inflation</a:t>
            </a:r>
            <a:endParaRPr lang="en-US" sz="2800" u="dbl"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711875" y="1062335"/>
            <a:ext cx="2635006" cy="461665"/>
          </a:xfrm>
          <a:prstGeom prst="rect">
            <a:avLst/>
          </a:prstGeom>
          <a:noFill/>
        </p:spPr>
        <p:txBody>
          <a:bodyPr wrap="none" rtlCol="0">
            <a:spAutoFit/>
          </a:bodyPr>
          <a:lstStyle/>
          <a:p>
            <a:r>
              <a:rPr lang="en-US" altLang="zh-CN" sz="2400" dirty="0" smtClean="0"/>
              <a:t>Flatness problem</a:t>
            </a:r>
            <a:r>
              <a:rPr lang="zh-CN" altLang="en-US" sz="2400" dirty="0" smtClean="0"/>
              <a:t>：</a:t>
            </a:r>
            <a:endParaRPr lang="en-US" sz="2400" dirty="0"/>
          </a:p>
        </p:txBody>
      </p:sp>
      <p:pic>
        <p:nvPicPr>
          <p:cNvPr id="3" name="Picture 2"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711700" y="1079500"/>
            <a:ext cx="2374900" cy="520700"/>
          </a:xfrm>
          <a:prstGeom prst="rect">
            <a:avLst/>
          </a:prstGeom>
        </p:spPr>
      </p:pic>
      <p:sp>
        <p:nvSpPr>
          <p:cNvPr id="4" name="TextBox 3"/>
          <p:cNvSpPr txBox="1"/>
          <p:nvPr/>
        </p:nvSpPr>
        <p:spPr>
          <a:xfrm>
            <a:off x="714851" y="2967335"/>
            <a:ext cx="2632030" cy="461665"/>
          </a:xfrm>
          <a:prstGeom prst="rect">
            <a:avLst/>
          </a:prstGeom>
          <a:noFill/>
        </p:spPr>
        <p:txBody>
          <a:bodyPr wrap="square" rtlCol="0">
            <a:spAutoFit/>
          </a:bodyPr>
          <a:lstStyle/>
          <a:p>
            <a:r>
              <a:rPr lang="en-US" altLang="zh-CN" sz="2400" dirty="0" smtClean="0"/>
              <a:t>Horizon problem</a:t>
            </a:r>
            <a:r>
              <a:rPr lang="zh-CN" altLang="en-US" sz="2400" dirty="0" smtClean="0"/>
              <a:t>：</a:t>
            </a:r>
            <a:endParaRPr lang="en-US" sz="2400" dirty="0"/>
          </a:p>
        </p:txBody>
      </p:sp>
      <p:pic>
        <p:nvPicPr>
          <p:cNvPr id="5" name="Picture 4"/>
          <p:cNvPicPr>
            <a:picLocks noChangeAspect="1"/>
          </p:cNvPicPr>
          <p:nvPr/>
        </p:nvPicPr>
        <p:blipFill>
          <a:blip r:embed="rId4"/>
          <a:stretch>
            <a:fillRect/>
          </a:stretch>
        </p:blipFill>
        <p:spPr>
          <a:xfrm>
            <a:off x="4267200" y="3045943"/>
            <a:ext cx="3819012" cy="3050057"/>
          </a:xfrm>
          <a:prstGeom prst="rect">
            <a:avLst/>
          </a:prstGeom>
        </p:spPr>
      </p:pic>
      <p:sp>
        <p:nvSpPr>
          <p:cNvPr id="6" name="TextBox 5"/>
          <p:cNvSpPr txBox="1"/>
          <p:nvPr/>
        </p:nvSpPr>
        <p:spPr>
          <a:xfrm>
            <a:off x="711875" y="2052935"/>
            <a:ext cx="2916934" cy="461665"/>
          </a:xfrm>
          <a:prstGeom prst="rect">
            <a:avLst/>
          </a:prstGeom>
          <a:noFill/>
        </p:spPr>
        <p:txBody>
          <a:bodyPr wrap="none" rtlCol="0">
            <a:spAutoFit/>
          </a:bodyPr>
          <a:lstStyle/>
          <a:p>
            <a:r>
              <a:rPr lang="en-US" altLang="zh-CN" sz="2400" dirty="0" smtClean="0"/>
              <a:t>Monopole problem</a:t>
            </a:r>
            <a:r>
              <a:rPr lang="zh-CN" altLang="en-US" sz="2400" dirty="0" smtClean="0"/>
              <a:t>：</a:t>
            </a:r>
            <a:endParaRPr lang="en-US" sz="2400" dirty="0"/>
          </a:p>
        </p:txBody>
      </p:sp>
      <p:pic>
        <p:nvPicPr>
          <p:cNvPr id="7" name="Picture 6"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4584700" y="2120900"/>
            <a:ext cx="3187700" cy="3175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s.tiff"/>
          <p:cNvPicPr>
            <a:picLocks noChangeAspect="1"/>
          </p:cNvPicPr>
          <p:nvPr/>
        </p:nvPicPr>
        <p:blipFill>
          <a:blip r:embed="rId2"/>
          <a:stretch>
            <a:fillRect/>
          </a:stretch>
        </p:blipFill>
        <p:spPr>
          <a:xfrm>
            <a:off x="1066800" y="1503172"/>
            <a:ext cx="2240816" cy="3352800"/>
          </a:xfrm>
          <a:prstGeom prst="rect">
            <a:avLst/>
          </a:prstGeom>
        </p:spPr>
      </p:pic>
      <p:pic>
        <p:nvPicPr>
          <p:cNvPr id="3" name="Picture 2" descr="200235995-001.png"/>
          <p:cNvPicPr>
            <a:picLocks noChangeAspect="1"/>
          </p:cNvPicPr>
          <p:nvPr/>
        </p:nvPicPr>
        <p:blipFill>
          <a:blip r:embed="rId3" cstate="print"/>
          <a:stretch>
            <a:fillRect/>
          </a:stretch>
        </p:blipFill>
        <p:spPr>
          <a:xfrm>
            <a:off x="6062430" y="2819400"/>
            <a:ext cx="371942" cy="371942"/>
          </a:xfrm>
          <a:prstGeom prst="rect">
            <a:avLst/>
          </a:prstGeom>
        </p:spPr>
      </p:pic>
      <p:sp>
        <p:nvSpPr>
          <p:cNvPr id="4" name="Oval 3"/>
          <p:cNvSpPr/>
          <p:nvPr/>
        </p:nvSpPr>
        <p:spPr>
          <a:xfrm>
            <a:off x="4572000" y="1371600"/>
            <a:ext cx="3429000" cy="3352800"/>
          </a:xfrm>
          <a:prstGeom prst="ellipse">
            <a:avLst/>
          </a:prstGeom>
          <a:noFill/>
          <a:ln w="508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5549900" y="1862606"/>
            <a:ext cx="1948935" cy="1185394"/>
            <a:chOff x="5549900" y="2721634"/>
            <a:chExt cx="1948935" cy="1185394"/>
          </a:xfrm>
        </p:grpSpPr>
        <p:cxnSp>
          <p:nvCxnSpPr>
            <p:cNvPr id="6" name="Straight Arrow Connector 5"/>
            <p:cNvCxnSpPr/>
            <p:nvPr/>
          </p:nvCxnSpPr>
          <p:spPr>
            <a:xfrm flipV="1">
              <a:off x="6248401" y="2721634"/>
              <a:ext cx="1250434" cy="118539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7" name="Picture 6"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5549900" y="3035300"/>
              <a:ext cx="1270000" cy="279400"/>
            </a:xfrm>
            <a:prstGeom prst="rect">
              <a:avLst/>
            </a:prstGeom>
          </p:spPr>
        </p:pic>
      </p:grpSp>
      <p:pic>
        <p:nvPicPr>
          <p:cNvPr id="8" name="Picture 7"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419600" y="4953000"/>
            <a:ext cx="3822700" cy="558800"/>
          </a:xfrm>
          <a:prstGeom prst="rect">
            <a:avLst/>
          </a:prstGeom>
        </p:spPr>
      </p:pic>
      <p:pic>
        <p:nvPicPr>
          <p:cNvPr id="9" name="Picture 8"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5753100" y="5816600"/>
            <a:ext cx="1257300" cy="279400"/>
          </a:xfrm>
          <a:prstGeom prst="rect">
            <a:avLst/>
          </a:prstGeom>
        </p:spPr>
      </p:pic>
      <p:sp>
        <p:nvSpPr>
          <p:cNvPr id="11" name="TextBox 10"/>
          <p:cNvSpPr txBox="1"/>
          <p:nvPr/>
        </p:nvSpPr>
        <p:spPr>
          <a:xfrm>
            <a:off x="0" y="0"/>
            <a:ext cx="3942656" cy="523220"/>
          </a:xfrm>
          <a:prstGeom prst="rect">
            <a:avLst/>
          </a:prstGeom>
          <a:noFill/>
        </p:spPr>
        <p:txBody>
          <a:bodyPr wrap="none" rtlCol="0">
            <a:spAutoFit/>
          </a:bodyPr>
          <a:lstStyle/>
          <a:p>
            <a:r>
              <a:rPr lang="en-US" sz="2800" u="dbl" dirty="0" smtClean="0"/>
              <a:t>Origin of cosmic structure</a:t>
            </a:r>
            <a:endParaRPr lang="en-US" sz="2800" u="db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descr="Untitled.png"/>
          <p:cNvPicPr>
            <a:picLocks noChangeAspect="1"/>
          </p:cNvPicPr>
          <p:nvPr/>
        </p:nvPicPr>
        <p:blipFill>
          <a:blip r:embed="rId2"/>
          <a:stretch>
            <a:fillRect/>
          </a:stretch>
        </p:blipFill>
        <p:spPr>
          <a:xfrm>
            <a:off x="1378385" y="2286000"/>
            <a:ext cx="5186691" cy="3090654"/>
          </a:xfrm>
          <a:prstGeom prst="rect">
            <a:avLst/>
          </a:prstGeom>
        </p:spPr>
      </p:pic>
      <p:grpSp>
        <p:nvGrpSpPr>
          <p:cNvPr id="3" name="Group 24"/>
          <p:cNvGrpSpPr/>
          <p:nvPr/>
        </p:nvGrpSpPr>
        <p:grpSpPr>
          <a:xfrm>
            <a:off x="1950484" y="762000"/>
            <a:ext cx="5212316" cy="1255606"/>
            <a:chOff x="1981200" y="1600200"/>
            <a:chExt cx="5212316" cy="1255606"/>
          </a:xfrm>
        </p:grpSpPr>
        <p:pic>
          <p:nvPicPr>
            <p:cNvPr id="16" name="Picture 15" descr="latex-image-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561799" y="1600200"/>
              <a:ext cx="3659076" cy="401352"/>
            </a:xfrm>
            <a:prstGeom prst="rect">
              <a:avLst/>
            </a:prstGeom>
          </p:spPr>
        </p:pic>
        <p:pic>
          <p:nvPicPr>
            <p:cNvPr id="17" name="Picture 16" descr="latex-image-1.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4378268" y="2057173"/>
              <a:ext cx="209090" cy="305027"/>
            </a:xfrm>
            <a:prstGeom prst="rect">
              <a:avLst/>
            </a:prstGeom>
          </p:spPr>
        </p:pic>
        <p:pic>
          <p:nvPicPr>
            <p:cNvPr id="18" name="Picture 17" descr="latex-image-1.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1981200" y="2438400"/>
              <a:ext cx="5212316" cy="417406"/>
            </a:xfrm>
            <a:prstGeom prst="rect">
              <a:avLst/>
            </a:prstGeom>
          </p:spPr>
        </p:pic>
      </p:grpSp>
      <p:cxnSp>
        <p:nvCxnSpPr>
          <p:cNvPr id="20" name="Straight Arrow Connector 19"/>
          <p:cNvCxnSpPr/>
          <p:nvPr/>
        </p:nvCxnSpPr>
        <p:spPr>
          <a:xfrm>
            <a:off x="1066800" y="5527466"/>
            <a:ext cx="6858000" cy="158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999456" y="5234434"/>
            <a:ext cx="948397" cy="523220"/>
          </a:xfrm>
          <a:prstGeom prst="rect">
            <a:avLst/>
          </a:prstGeom>
          <a:noFill/>
        </p:spPr>
        <p:txBody>
          <a:bodyPr wrap="none" rtlCol="0">
            <a:spAutoFit/>
          </a:bodyPr>
          <a:lstStyle/>
          <a:p>
            <a:r>
              <a:rPr lang="en-US" sz="2800" dirty="0" smtClean="0"/>
              <a:t>time</a:t>
            </a:r>
            <a:endParaRPr lang="en-US" sz="2800" dirty="0"/>
          </a:p>
        </p:txBody>
      </p:sp>
      <p:sp>
        <p:nvSpPr>
          <p:cNvPr id="22" name="TextBox 21"/>
          <p:cNvSpPr txBox="1"/>
          <p:nvPr/>
        </p:nvSpPr>
        <p:spPr>
          <a:xfrm>
            <a:off x="2971800" y="5665113"/>
            <a:ext cx="2210862" cy="430887"/>
          </a:xfrm>
          <a:prstGeom prst="rect">
            <a:avLst/>
          </a:prstGeom>
          <a:noFill/>
        </p:spPr>
        <p:txBody>
          <a:bodyPr wrap="none" rtlCol="0">
            <a:spAutoFit/>
          </a:bodyPr>
          <a:lstStyle/>
          <a:p>
            <a:r>
              <a:rPr lang="en-US" sz="2200" dirty="0" smtClean="0"/>
              <a:t>General Relativity</a:t>
            </a:r>
            <a:endParaRPr lang="en-US" sz="2200" dirty="0"/>
          </a:p>
        </p:txBody>
      </p:sp>
      <p:pic>
        <p:nvPicPr>
          <p:cNvPr id="11" name="Picture 10" descr="latex-image-1.pdf"/>
          <p:cNvPicPr>
            <a:picLocks noChangeAspect="1"/>
          </p:cNvPicPr>
          <p:nvPr/>
        </p:nvPicPr>
        <mc:AlternateContent>
          <mc:Choice xmlns:ma="http://schemas.microsoft.com/office/mac/drawingml/2008/main" Requires="ma">
            <p:blipFill>
              <a:blip r:embed="rId9"/>
              <a:stretch>
                <a:fillRect/>
              </a:stretch>
            </p:blipFill>
          </mc:Choice>
          <mc:Fallback>
            <p:blipFill>
              <a:blip r:embed="rId10"/>
              <a:stretch>
                <a:fillRect/>
              </a:stretch>
            </p:blipFill>
          </mc:Fallback>
        </mc:AlternateContent>
        <p:spPr>
          <a:xfrm>
            <a:off x="6819900" y="3166854"/>
            <a:ext cx="1485900" cy="596900"/>
          </a:xfrm>
          <a:prstGeom prst="rect">
            <a:avLst/>
          </a:prstGeom>
        </p:spPr>
      </p:pic>
      <p:pic>
        <p:nvPicPr>
          <p:cNvPr id="12" name="Picture 11" descr="latex-image-1.pdf"/>
          <p:cNvPicPr>
            <a:picLocks noChangeAspect="1"/>
          </p:cNvPicPr>
          <p:nvPr/>
        </p:nvPicPr>
        <mc:AlternateContent>
          <mc:Choice xmlns:ma="http://schemas.microsoft.com/office/mac/drawingml/2008/main" Requires="ma">
            <p:blipFill>
              <a:blip r:embed="rId11"/>
              <a:stretch>
                <a:fillRect/>
              </a:stretch>
            </p:blipFill>
          </mc:Choice>
          <mc:Fallback>
            <p:blipFill>
              <a:blip r:embed="rId12"/>
              <a:stretch>
                <a:fillRect/>
              </a:stretch>
            </p:blipFill>
          </mc:Fallback>
        </mc:AlternateContent>
        <p:spPr>
          <a:xfrm>
            <a:off x="7164344" y="4005054"/>
            <a:ext cx="850900" cy="533400"/>
          </a:xfrm>
          <a:prstGeom prst="rect">
            <a:avLst/>
          </a:prstGeom>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49"/>
          <p:cNvGrpSpPr/>
          <p:nvPr/>
        </p:nvGrpSpPr>
        <p:grpSpPr>
          <a:xfrm>
            <a:off x="76200" y="1066800"/>
            <a:ext cx="3414713" cy="2895600"/>
            <a:chOff x="381000" y="1981200"/>
            <a:chExt cx="4191000" cy="3600510"/>
          </a:xfrm>
        </p:grpSpPr>
        <p:grpSp>
          <p:nvGrpSpPr>
            <p:cNvPr id="3" name="Group 10"/>
            <p:cNvGrpSpPr/>
            <p:nvPr/>
          </p:nvGrpSpPr>
          <p:grpSpPr>
            <a:xfrm>
              <a:off x="381000" y="1981200"/>
              <a:ext cx="4191000" cy="2060745"/>
              <a:chOff x="990600" y="2286000"/>
              <a:chExt cx="4191000" cy="2060745"/>
            </a:xfrm>
          </p:grpSpPr>
          <p:sp>
            <p:nvSpPr>
              <p:cNvPr id="13" name="Oval 12"/>
              <p:cNvSpPr/>
              <p:nvPr/>
            </p:nvSpPr>
            <p:spPr>
              <a:xfrm>
                <a:off x="990600" y="2286000"/>
                <a:ext cx="4191000" cy="2060745"/>
              </a:xfrm>
              <a:prstGeom prst="ellipse">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657600" y="3733800"/>
                <a:ext cx="228600" cy="228600"/>
              </a:xfrm>
              <a:prstGeom prst="ellipse">
                <a:avLst/>
              </a:prstGeom>
              <a:solidFill>
                <a:srgbClr val="000090"/>
              </a:solidFill>
              <a:ln>
                <a:solidFill>
                  <a:srgbClr val="0000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2287588" y="2705100"/>
                <a:ext cx="228600" cy="228600"/>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latex-image-1.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962400" y="3632200"/>
                <a:ext cx="190500" cy="330200"/>
              </a:xfrm>
              <a:prstGeom prst="rect">
                <a:avLst/>
              </a:prstGeom>
            </p:spPr>
          </p:pic>
          <p:pic>
            <p:nvPicPr>
              <p:cNvPr id="17" name="Picture 16" descr="latex-image-1.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590800" y="2514600"/>
                <a:ext cx="1016000" cy="330200"/>
              </a:xfrm>
              <a:prstGeom prst="rect">
                <a:avLst/>
              </a:prstGeom>
            </p:spPr>
          </p:pic>
        </p:grpSp>
        <p:pic>
          <p:nvPicPr>
            <p:cNvPr id="7" name="Picture 6"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1219200" y="2946400"/>
              <a:ext cx="482600" cy="254000"/>
            </a:xfrm>
            <a:prstGeom prst="rect">
              <a:avLst/>
            </a:prstGeom>
          </p:spPr>
        </p:pic>
        <p:sp>
          <p:nvSpPr>
            <p:cNvPr id="8" name="TextBox 7"/>
            <p:cNvSpPr txBox="1"/>
            <p:nvPr/>
          </p:nvSpPr>
          <p:spPr>
            <a:xfrm>
              <a:off x="1842046" y="5181600"/>
              <a:ext cx="1205954" cy="400110"/>
            </a:xfrm>
            <a:prstGeom prst="rect">
              <a:avLst/>
            </a:prstGeom>
            <a:noFill/>
            <a:scene3d>
              <a:camera prst="orthographicFront">
                <a:rot lat="0" lon="0" rev="0"/>
              </a:camera>
              <a:lightRig rig="threePt" dir="t"/>
            </a:scene3d>
          </p:spPr>
          <p:txBody>
            <a:bodyPr wrap="none" rtlCol="0">
              <a:spAutoFit/>
            </a:bodyPr>
            <a:lstStyle/>
            <a:p>
              <a:r>
                <a:rPr lang="en-US" sz="2000" dirty="0" smtClean="0">
                  <a:solidFill>
                    <a:srgbClr val="FF0000"/>
                  </a:solidFill>
                </a:rPr>
                <a:t>Reheating</a:t>
              </a:r>
              <a:endParaRPr lang="en-US" sz="2000" dirty="0">
                <a:solidFill>
                  <a:srgbClr val="FF0000"/>
                </a:solidFill>
              </a:endParaRPr>
            </a:p>
          </p:txBody>
        </p:sp>
        <p:cxnSp>
          <p:nvCxnSpPr>
            <p:cNvPr id="9" name="Straight Arrow Connector 8"/>
            <p:cNvCxnSpPr/>
            <p:nvPr/>
          </p:nvCxnSpPr>
          <p:spPr>
            <a:xfrm rot="5400000">
              <a:off x="513556" y="3909078"/>
              <a:ext cx="2511566" cy="33478"/>
            </a:xfrm>
            <a:prstGeom prst="straightConnector1">
              <a:avLst/>
            </a:prstGeom>
            <a:ln w="254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066800" y="5181600"/>
              <a:ext cx="2895600" cy="1588"/>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5400000">
              <a:off x="2390903" y="4419997"/>
              <a:ext cx="1524794" cy="1588"/>
            </a:xfrm>
            <a:prstGeom prst="straightConnector1">
              <a:avLst/>
            </a:prstGeom>
            <a:ln w="254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14" idx="2"/>
            </p:cNvCxnSpPr>
            <p:nvPr/>
          </p:nvCxnSpPr>
          <p:spPr>
            <a:xfrm rot="10800000">
              <a:off x="1786078" y="3534520"/>
              <a:ext cx="1261922" cy="878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grpSp>
      <p:grpSp>
        <p:nvGrpSpPr>
          <p:cNvPr id="4" name="Group 17"/>
          <p:cNvGrpSpPr/>
          <p:nvPr/>
        </p:nvGrpSpPr>
        <p:grpSpPr>
          <a:xfrm>
            <a:off x="228600" y="4115832"/>
            <a:ext cx="3957637" cy="1816100"/>
            <a:chOff x="157163" y="4406900"/>
            <a:chExt cx="4338637" cy="2070100"/>
          </a:xfrm>
        </p:grpSpPr>
        <p:grpSp>
          <p:nvGrpSpPr>
            <p:cNvPr id="5" name="Group 59"/>
            <p:cNvGrpSpPr/>
            <p:nvPr/>
          </p:nvGrpSpPr>
          <p:grpSpPr>
            <a:xfrm>
              <a:off x="157163" y="4778090"/>
              <a:ext cx="4338637" cy="1698910"/>
              <a:chOff x="157163" y="4778090"/>
              <a:chExt cx="4338637" cy="1698910"/>
            </a:xfrm>
          </p:grpSpPr>
          <p:sp>
            <p:nvSpPr>
              <p:cNvPr id="22" name="Freeform 21"/>
              <p:cNvSpPr/>
              <p:nvPr/>
            </p:nvSpPr>
            <p:spPr>
              <a:xfrm>
                <a:off x="157163" y="4879690"/>
                <a:ext cx="4338637" cy="1597310"/>
              </a:xfrm>
              <a:custGeom>
                <a:avLst/>
                <a:gdLst>
                  <a:gd name="connsiteX0" fmla="*/ 3365057 w 3365057"/>
                  <a:gd name="connsiteY0" fmla="*/ 0 h 1510732"/>
                  <a:gd name="connsiteX1" fmla="*/ 1497993 w 3365057"/>
                  <a:gd name="connsiteY1" fmla="*/ 455934 h 1510732"/>
                  <a:gd name="connsiteX2" fmla="*/ 770707 w 3365057"/>
                  <a:gd name="connsiteY2" fmla="*/ 1508923 h 1510732"/>
                  <a:gd name="connsiteX3" fmla="*/ 0 w 3365057"/>
                  <a:gd name="connsiteY3" fmla="*/ 445078 h 1510732"/>
                  <a:gd name="connsiteX4" fmla="*/ 0 w 3365057"/>
                  <a:gd name="connsiteY4" fmla="*/ 445078 h 1510732"/>
                  <a:gd name="connsiteX5" fmla="*/ 0 w 3365057"/>
                  <a:gd name="connsiteY5" fmla="*/ 445078 h 151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057" h="1510732">
                    <a:moveTo>
                      <a:pt x="3365057" y="0"/>
                    </a:moveTo>
                    <a:cubicBezTo>
                      <a:pt x="2647721" y="102223"/>
                      <a:pt x="1930385" y="204447"/>
                      <a:pt x="1497993" y="455934"/>
                    </a:cubicBezTo>
                    <a:cubicBezTo>
                      <a:pt x="1065601" y="707421"/>
                      <a:pt x="1020372" y="1510732"/>
                      <a:pt x="770707" y="1508923"/>
                    </a:cubicBezTo>
                    <a:cubicBezTo>
                      <a:pt x="521042" y="1507114"/>
                      <a:pt x="0" y="445078"/>
                      <a:pt x="0" y="445078"/>
                    </a:cubicBezTo>
                    <a:lnTo>
                      <a:pt x="0" y="445078"/>
                    </a:lnTo>
                    <a:lnTo>
                      <a:pt x="0" y="445078"/>
                    </a:lnTo>
                  </a:path>
                </a:pathLst>
              </a:custGeom>
              <a:ln w="317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Connector 22"/>
              <p:cNvSpPr/>
              <p:nvPr/>
            </p:nvSpPr>
            <p:spPr>
              <a:xfrm>
                <a:off x="3052763" y="4826000"/>
                <a:ext cx="190500" cy="203200"/>
              </a:xfrm>
              <a:prstGeom prst="flowChartConnector">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onnector 23"/>
              <p:cNvSpPr/>
              <p:nvPr/>
            </p:nvSpPr>
            <p:spPr>
              <a:xfrm>
                <a:off x="3300413" y="4778090"/>
                <a:ext cx="190500" cy="203200"/>
              </a:xfrm>
              <a:prstGeom prst="flowChartConnector">
                <a:avLst/>
              </a:prstGeom>
              <a:noFill/>
              <a:ln w="19050">
                <a:solidFill>
                  <a:srgbClr val="3366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944387" y="6187669"/>
                <a:ext cx="358216" cy="197209"/>
              </a:xfrm>
              <a:custGeom>
                <a:avLst/>
                <a:gdLst>
                  <a:gd name="connsiteX0" fmla="*/ 0 w 358216"/>
                  <a:gd name="connsiteY0" fmla="*/ 10856 h 197209"/>
                  <a:gd name="connsiteX1" fmla="*/ 206245 w 358216"/>
                  <a:gd name="connsiteY1" fmla="*/ 195400 h 197209"/>
                  <a:gd name="connsiteX2" fmla="*/ 358216 w 358216"/>
                  <a:gd name="connsiteY2" fmla="*/ 0 h 197209"/>
                  <a:gd name="connsiteX3" fmla="*/ 358216 w 358216"/>
                  <a:gd name="connsiteY3" fmla="*/ 0 h 197209"/>
                </a:gdLst>
                <a:ahLst/>
                <a:cxnLst>
                  <a:cxn ang="0">
                    <a:pos x="connsiteX0" y="connsiteY0"/>
                  </a:cxn>
                  <a:cxn ang="0">
                    <a:pos x="connsiteX1" y="connsiteY1"/>
                  </a:cxn>
                  <a:cxn ang="0">
                    <a:pos x="connsiteX2" y="connsiteY2"/>
                  </a:cxn>
                  <a:cxn ang="0">
                    <a:pos x="connsiteX3" y="connsiteY3"/>
                  </a:cxn>
                </a:cxnLst>
                <a:rect l="l" t="t" r="r" b="b"/>
                <a:pathLst>
                  <a:path w="358216" h="197209">
                    <a:moveTo>
                      <a:pt x="0" y="10856"/>
                    </a:moveTo>
                    <a:cubicBezTo>
                      <a:pt x="73271" y="104032"/>
                      <a:pt x="146542" y="197209"/>
                      <a:pt x="206245" y="195400"/>
                    </a:cubicBezTo>
                    <a:cubicBezTo>
                      <a:pt x="265948" y="193591"/>
                      <a:pt x="358216" y="0"/>
                      <a:pt x="358216" y="0"/>
                    </a:cubicBezTo>
                    <a:lnTo>
                      <a:pt x="358216" y="0"/>
                    </a:lnTo>
                  </a:path>
                </a:pathLst>
              </a:custGeom>
              <a:noFill/>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20" name="Picture 19"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3054350" y="5100638"/>
              <a:ext cx="165100" cy="241300"/>
            </a:xfrm>
            <a:prstGeom prst="rect">
              <a:avLst/>
            </a:prstGeom>
          </p:spPr>
        </p:pic>
        <p:pic>
          <p:nvPicPr>
            <p:cNvPr id="21" name="Picture 20"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3305175" y="4406900"/>
              <a:ext cx="749300" cy="254000"/>
            </a:xfrm>
            <a:prstGeom prst="rect">
              <a:avLst/>
            </a:prstGeom>
          </p:spPr>
        </p:pic>
      </p:grpSp>
      <p:grpSp>
        <p:nvGrpSpPr>
          <p:cNvPr id="6" name="Group 33"/>
          <p:cNvGrpSpPr/>
          <p:nvPr/>
        </p:nvGrpSpPr>
        <p:grpSpPr>
          <a:xfrm>
            <a:off x="4587875" y="1371600"/>
            <a:ext cx="4327525" cy="2312749"/>
            <a:chOff x="4338638" y="1132126"/>
            <a:chExt cx="4327525" cy="2312749"/>
          </a:xfrm>
        </p:grpSpPr>
        <p:cxnSp>
          <p:nvCxnSpPr>
            <p:cNvPr id="28" name="Straight Arrow Connector 27"/>
            <p:cNvCxnSpPr/>
            <p:nvPr/>
          </p:nvCxnSpPr>
          <p:spPr>
            <a:xfrm rot="5400000" flipH="1" flipV="1">
              <a:off x="3742339" y="2265794"/>
              <a:ext cx="226892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724400" y="3123889"/>
              <a:ext cx="38862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877595" y="1663700"/>
              <a:ext cx="1747043" cy="1588"/>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624638" y="1663700"/>
              <a:ext cx="1071562" cy="999955"/>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6561138" y="1621751"/>
              <a:ext cx="127000" cy="8707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5580142" y="1872734"/>
              <a:ext cx="1107996" cy="369332"/>
            </a:xfrm>
            <a:prstGeom prst="rect">
              <a:avLst/>
            </a:prstGeom>
            <a:noFill/>
          </p:spPr>
          <p:txBody>
            <a:bodyPr wrap="none" rtlCol="0">
              <a:spAutoFit/>
            </a:bodyPr>
            <a:lstStyle/>
            <a:p>
              <a:r>
                <a:rPr lang="en-US" dirty="0" smtClean="0">
                  <a:solidFill>
                    <a:srgbClr val="FF0000"/>
                  </a:solidFill>
                </a:rPr>
                <a:t>Reheating</a:t>
              </a:r>
              <a:endParaRPr lang="en-US" dirty="0">
                <a:solidFill>
                  <a:srgbClr val="FF0000"/>
                </a:solidFill>
              </a:endParaRPr>
            </a:p>
          </p:txBody>
        </p:sp>
        <p:pic>
          <p:nvPicPr>
            <p:cNvPr id="34" name="Picture 33"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5062538" y="1208088"/>
              <a:ext cx="2032000" cy="279400"/>
            </a:xfrm>
            <a:prstGeom prst="rect">
              <a:avLst/>
            </a:prstGeom>
          </p:spPr>
        </p:pic>
        <p:pic>
          <p:nvPicPr>
            <p:cNvPr id="35" name="Picture 34" descr="latex-image-1.pdf"/>
            <p:cNvPicPr>
              <a:picLocks noChangeAspect="1"/>
            </p:cNvPicPr>
            <p:nvPr/>
          </p:nvPicPr>
          <mc:AlternateContent>
            <mc:Choice xmlns:ma="http://schemas.microsoft.com/office/mac/drawingml/2008/main" Requires="ma">
              <p:blipFill>
                <a:blip r:embed="rId14"/>
                <a:stretch>
                  <a:fillRect/>
                </a:stretch>
              </p:blipFill>
            </mc:Choice>
            <mc:Fallback>
              <p:blipFill>
                <a:blip r:embed="rId15"/>
                <a:stretch>
                  <a:fillRect/>
                </a:stretch>
              </p:blipFill>
            </mc:Fallback>
          </mc:AlternateContent>
          <p:spPr>
            <a:xfrm>
              <a:off x="8259763" y="3241675"/>
              <a:ext cx="406400" cy="203200"/>
            </a:xfrm>
            <a:prstGeom prst="rect">
              <a:avLst/>
            </a:prstGeom>
          </p:spPr>
        </p:pic>
        <p:pic>
          <p:nvPicPr>
            <p:cNvPr id="36" name="Picture 35" descr="latex-image-1.pdf"/>
            <p:cNvPicPr>
              <a:picLocks noChangeAspect="1"/>
            </p:cNvPicPr>
            <p:nvPr/>
          </p:nvPicPr>
          <mc:AlternateContent>
            <mc:Choice xmlns:ma="http://schemas.microsoft.com/office/mac/drawingml/2008/main" Requires="ma">
              <p:blipFill>
                <a:blip r:embed="rId16"/>
                <a:stretch>
                  <a:fillRect/>
                </a:stretch>
              </p:blipFill>
            </mc:Choice>
            <mc:Fallback>
              <p:blipFill>
                <a:blip r:embed="rId17"/>
                <a:stretch>
                  <a:fillRect/>
                </a:stretch>
              </p:blipFill>
            </mc:Fallback>
          </mc:AlternateContent>
          <p:spPr>
            <a:xfrm>
              <a:off x="4338638" y="1350963"/>
              <a:ext cx="419100" cy="254000"/>
            </a:xfrm>
            <a:prstGeom prst="rect">
              <a:avLst/>
            </a:prstGeom>
          </p:spPr>
        </p:pic>
        <p:pic>
          <p:nvPicPr>
            <p:cNvPr id="37" name="Picture 36" descr="latex-image-1.pdf"/>
            <p:cNvPicPr>
              <a:picLocks noChangeAspect="1"/>
            </p:cNvPicPr>
            <p:nvPr/>
          </p:nvPicPr>
          <mc:AlternateContent>
            <mc:Choice xmlns:ma="http://schemas.microsoft.com/office/mac/drawingml/2008/main" Requires="ma">
              <p:blipFill>
                <a:blip r:embed="rId18"/>
                <a:stretch>
                  <a:fillRect/>
                </a:stretch>
              </p:blipFill>
            </mc:Choice>
            <mc:Fallback>
              <p:blipFill>
                <a:blip r:embed="rId19"/>
                <a:stretch>
                  <a:fillRect/>
                </a:stretch>
              </p:blipFill>
            </mc:Fallback>
          </mc:AlternateContent>
          <p:spPr>
            <a:xfrm>
              <a:off x="7486650" y="1706563"/>
              <a:ext cx="889000" cy="292100"/>
            </a:xfrm>
            <a:prstGeom prst="rect">
              <a:avLst/>
            </a:prstGeom>
          </p:spPr>
        </p:pic>
      </p:grpSp>
      <p:pic>
        <p:nvPicPr>
          <p:cNvPr id="39" name="Picture 38" descr="latex-image-1.pdf"/>
          <p:cNvPicPr>
            <a:picLocks noChangeAspect="1"/>
          </p:cNvPicPr>
          <p:nvPr/>
        </p:nvPicPr>
        <mc:AlternateContent>
          <mc:Choice xmlns:ma="http://schemas.microsoft.com/office/mac/drawingml/2008/main" Requires="ma">
            <p:blipFill>
              <a:blip r:embed="rId20"/>
              <a:stretch>
                <a:fillRect/>
              </a:stretch>
            </p:blipFill>
          </mc:Choice>
          <mc:Fallback>
            <p:blipFill>
              <a:blip r:embed="rId21"/>
              <a:stretch>
                <a:fillRect/>
              </a:stretch>
            </p:blipFill>
          </mc:Fallback>
        </mc:AlternateContent>
        <p:spPr>
          <a:xfrm>
            <a:off x="5197886" y="4800600"/>
            <a:ext cx="3031714" cy="324000"/>
          </a:xfrm>
          <a:prstGeom prst="rect">
            <a:avLst/>
          </a:prstGeom>
        </p:spPr>
      </p:pic>
      <p:cxnSp>
        <p:nvCxnSpPr>
          <p:cNvPr id="40" name="Curved Connector 39"/>
          <p:cNvCxnSpPr/>
          <p:nvPr/>
        </p:nvCxnSpPr>
        <p:spPr>
          <a:xfrm rot="5400000" flipH="1" flipV="1">
            <a:off x="6661066" y="5284873"/>
            <a:ext cx="460545" cy="406400"/>
          </a:xfrm>
          <a:prstGeom prst="curved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915109" y="5715000"/>
            <a:ext cx="3847891" cy="369332"/>
          </a:xfrm>
          <a:prstGeom prst="rect">
            <a:avLst/>
          </a:prstGeom>
          <a:noFill/>
        </p:spPr>
        <p:txBody>
          <a:bodyPr wrap="none" rtlCol="0">
            <a:spAutoFit/>
          </a:bodyPr>
          <a:lstStyle/>
          <a:p>
            <a:r>
              <a:rPr lang="en-US" b="1" dirty="0" smtClean="0">
                <a:solidFill>
                  <a:srgbClr val="FF0000"/>
                </a:solidFill>
              </a:rPr>
              <a:t>depends on the dynamics of inflation</a:t>
            </a:r>
            <a:endParaRPr lang="en-US" b="1" dirty="0">
              <a:solidFill>
                <a:srgbClr val="FF0000"/>
              </a:solidFill>
            </a:endParaRPr>
          </a:p>
        </p:txBody>
      </p:sp>
      <p:pic>
        <p:nvPicPr>
          <p:cNvPr id="44" name="Picture 43" descr="latex-image-1.pdf"/>
          <p:cNvPicPr>
            <a:picLocks noChangeAspect="1"/>
          </p:cNvPicPr>
          <p:nvPr/>
        </p:nvPicPr>
        <mc:AlternateContent>
          <mc:Choice xmlns:ma="http://schemas.microsoft.com/office/mac/drawingml/2008/main" Requires="ma">
            <p:blipFill>
              <a:blip r:embed="rId22"/>
              <a:stretch>
                <a:fillRect/>
              </a:stretch>
            </p:blipFill>
          </mc:Choice>
          <mc:Fallback>
            <p:blipFill>
              <a:blip r:embed="rId23"/>
              <a:stretch>
                <a:fillRect/>
              </a:stretch>
            </p:blipFill>
          </mc:Fallback>
        </mc:AlternateContent>
        <p:spPr>
          <a:xfrm>
            <a:off x="5334000" y="838200"/>
            <a:ext cx="1485900" cy="241300"/>
          </a:xfrm>
          <a:prstGeom prst="rect">
            <a:avLst/>
          </a:prstGeom>
        </p:spPr>
      </p:pic>
      <p:pic>
        <p:nvPicPr>
          <p:cNvPr id="45" name="Picture 44" descr="latex-image-1.pdf"/>
          <p:cNvPicPr>
            <a:picLocks noChangeAspect="1"/>
          </p:cNvPicPr>
          <p:nvPr/>
        </p:nvPicPr>
        <mc:AlternateContent>
          <mc:Choice xmlns:ma="http://schemas.microsoft.com/office/mac/drawingml/2008/main" Requires="ma">
            <p:blipFill>
              <a:blip r:embed="rId24"/>
              <a:stretch>
                <a:fillRect/>
              </a:stretch>
            </p:blipFill>
          </mc:Choice>
          <mc:Fallback>
            <p:blipFill>
              <a:blip r:embed="rId25"/>
              <a:stretch>
                <a:fillRect/>
              </a:stretch>
            </p:blipFill>
          </mc:Fallback>
        </mc:AlternateContent>
        <p:spPr>
          <a:xfrm>
            <a:off x="4952948" y="3852000"/>
            <a:ext cx="2895652" cy="720000"/>
          </a:xfrm>
          <a:prstGeom prst="rect">
            <a:avLst/>
          </a:prstGeom>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060700" y="1619250"/>
            <a:ext cx="2882900" cy="685800"/>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3797300" y="2536825"/>
            <a:ext cx="1536700" cy="647700"/>
          </a:xfrm>
          <a:prstGeom prst="rect">
            <a:avLst/>
          </a:prstGeom>
        </p:spPr>
      </p:pic>
      <p:pic>
        <p:nvPicPr>
          <p:cNvPr id="6" name="Picture 5"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1219200" y="3886200"/>
            <a:ext cx="3352800" cy="5334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1792288" y="4762500"/>
            <a:ext cx="1866900" cy="266700"/>
          </a:xfrm>
          <a:prstGeom prst="rect">
            <a:avLst/>
          </a:prstGeom>
        </p:spPr>
      </p:pic>
      <p:pic>
        <p:nvPicPr>
          <p:cNvPr id="8" name="Picture 7"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1652588" y="5295900"/>
            <a:ext cx="2146300" cy="533400"/>
          </a:xfrm>
          <a:prstGeom prst="rect">
            <a:avLst/>
          </a:prstGeom>
        </p:spPr>
      </p:pic>
      <p:pic>
        <p:nvPicPr>
          <p:cNvPr id="10" name="Picture 9"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6134100" y="4800600"/>
            <a:ext cx="1714500" cy="393700"/>
          </a:xfrm>
          <a:prstGeom prst="rect">
            <a:avLst/>
          </a:prstGeom>
        </p:spPr>
      </p:pic>
      <p:sp>
        <p:nvSpPr>
          <p:cNvPr id="11" name="TextBox 10"/>
          <p:cNvSpPr txBox="1"/>
          <p:nvPr/>
        </p:nvSpPr>
        <p:spPr>
          <a:xfrm>
            <a:off x="5844957" y="5486400"/>
            <a:ext cx="2460843" cy="430887"/>
          </a:xfrm>
          <a:prstGeom prst="rect">
            <a:avLst/>
          </a:prstGeom>
          <a:noFill/>
        </p:spPr>
        <p:txBody>
          <a:bodyPr wrap="none" rtlCol="0">
            <a:spAutoFit/>
          </a:bodyPr>
          <a:lstStyle/>
          <a:p>
            <a:r>
              <a:rPr lang="en-US" altLang="zh-CN" sz="2200" dirty="0" smtClean="0"/>
              <a:t>consistency relation</a:t>
            </a:r>
            <a:endParaRPr lang="en-US" sz="2200" dirty="0"/>
          </a:p>
        </p:txBody>
      </p:sp>
      <p:pic>
        <p:nvPicPr>
          <p:cNvPr id="12" name="Picture 11" descr="latex-image-1.pdf"/>
          <p:cNvPicPr>
            <a:picLocks noChangeAspect="1"/>
          </p:cNvPicPr>
          <p:nvPr/>
        </p:nvPicPr>
        <mc:AlternateContent>
          <mc:Choice xmlns:ma="http://schemas.microsoft.com/office/mac/drawingml/2008/main" Requires="ma">
            <p:blipFill>
              <a:blip r:embed="rId14"/>
              <a:stretch>
                <a:fillRect/>
              </a:stretch>
            </p:blipFill>
          </mc:Choice>
          <mc:Fallback>
            <p:blipFill>
              <a:blip r:embed="rId15"/>
              <a:stretch>
                <a:fillRect/>
              </a:stretch>
            </p:blipFill>
          </mc:Fallback>
        </mc:AlternateContent>
        <p:spPr>
          <a:xfrm>
            <a:off x="2514600" y="762000"/>
            <a:ext cx="4178300" cy="6350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6"/>
          <p:cNvGrpSpPr/>
          <p:nvPr/>
        </p:nvGrpSpPr>
        <p:grpSpPr>
          <a:xfrm>
            <a:off x="152400" y="1517360"/>
            <a:ext cx="3710252" cy="3511840"/>
            <a:chOff x="5357548" y="1517360"/>
            <a:chExt cx="3710252" cy="3511840"/>
          </a:xfrm>
        </p:grpSpPr>
        <p:pic>
          <p:nvPicPr>
            <p:cNvPr id="3" name="Picture 2" descr="r-ns.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5357548" y="1517360"/>
              <a:ext cx="3710252" cy="2822749"/>
            </a:xfrm>
            <a:prstGeom prst="rect">
              <a:avLst/>
            </a:prstGeom>
            <a:solidFill>
              <a:schemeClr val="bg1"/>
            </a:solidFill>
          </p:spPr>
        </p:pic>
        <p:sp>
          <p:nvSpPr>
            <p:cNvPr id="9" name="TextBox 8"/>
            <p:cNvSpPr txBox="1"/>
            <p:nvPr/>
          </p:nvSpPr>
          <p:spPr>
            <a:xfrm>
              <a:off x="5812126" y="4659868"/>
              <a:ext cx="2852652" cy="369332"/>
            </a:xfrm>
            <a:prstGeom prst="rect">
              <a:avLst/>
            </a:prstGeom>
            <a:noFill/>
          </p:spPr>
          <p:txBody>
            <a:bodyPr wrap="none" rtlCol="0">
              <a:spAutoFit/>
            </a:bodyPr>
            <a:lstStyle/>
            <a:p>
              <a:r>
                <a:rPr lang="en-US" dirty="0" smtClean="0"/>
                <a:t>Cheng, QGH, Ma, 1303.4497</a:t>
              </a:r>
              <a:endParaRPr lang="en-US" dirty="0"/>
            </a:p>
          </p:txBody>
        </p:sp>
      </p:grpSp>
      <p:grpSp>
        <p:nvGrpSpPr>
          <p:cNvPr id="4" name="Group 7"/>
          <p:cNvGrpSpPr/>
          <p:nvPr/>
        </p:nvGrpSpPr>
        <p:grpSpPr>
          <a:xfrm>
            <a:off x="3886200" y="1529846"/>
            <a:ext cx="5128947" cy="3487686"/>
            <a:chOff x="76200" y="1529846"/>
            <a:chExt cx="5128947" cy="3487686"/>
          </a:xfrm>
        </p:grpSpPr>
        <p:pic>
          <p:nvPicPr>
            <p:cNvPr id="6" name="Picture 5" descr="r-ns.tiff"/>
            <p:cNvPicPr>
              <a:picLocks noChangeAspect="1"/>
            </p:cNvPicPr>
            <p:nvPr/>
          </p:nvPicPr>
          <p:blipFill>
            <a:blip r:embed="rId5"/>
            <a:stretch>
              <a:fillRect/>
            </a:stretch>
          </p:blipFill>
          <p:spPr>
            <a:xfrm>
              <a:off x="76200" y="1529846"/>
              <a:ext cx="5128947" cy="2806913"/>
            </a:xfrm>
            <a:prstGeom prst="rect">
              <a:avLst/>
            </a:prstGeom>
          </p:spPr>
        </p:pic>
        <p:sp>
          <p:nvSpPr>
            <p:cNvPr id="10" name="TextBox 9"/>
            <p:cNvSpPr txBox="1"/>
            <p:nvPr/>
          </p:nvSpPr>
          <p:spPr>
            <a:xfrm>
              <a:off x="1676400" y="4648200"/>
              <a:ext cx="2078326" cy="369332"/>
            </a:xfrm>
            <a:prstGeom prst="rect">
              <a:avLst/>
            </a:prstGeom>
            <a:noFill/>
          </p:spPr>
          <p:txBody>
            <a:bodyPr wrap="none" rtlCol="0">
              <a:spAutoFit/>
            </a:bodyPr>
            <a:lstStyle/>
            <a:p>
              <a:r>
                <a:rPr lang="en-US" dirty="0" smtClean="0"/>
                <a:t>Planck collaboration</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0"/>
            <a:ext cx="6822075" cy="523220"/>
          </a:xfrm>
          <a:prstGeom prst="rect">
            <a:avLst/>
          </a:prstGeom>
          <a:noFill/>
        </p:spPr>
        <p:txBody>
          <a:bodyPr wrap="none" rtlCol="0">
            <a:spAutoFit/>
          </a:bodyPr>
          <a:lstStyle/>
          <a:p>
            <a:r>
              <a:rPr lang="en-US" sz="2800" u="dbl" dirty="0" smtClean="0"/>
              <a:t>Features in primordial curvature perturbation</a:t>
            </a:r>
            <a:endParaRPr lang="en-US" sz="2800" u="dbl" dirty="0"/>
          </a:p>
        </p:txBody>
      </p:sp>
      <p:pic>
        <p:nvPicPr>
          <p:cNvPr id="3" name="Picture 2" descr="wiggle.tiff"/>
          <p:cNvPicPr>
            <a:picLocks noChangeAspect="1"/>
          </p:cNvPicPr>
          <p:nvPr/>
        </p:nvPicPr>
        <p:blipFill>
          <a:blip r:embed="rId2"/>
          <a:stretch>
            <a:fillRect/>
          </a:stretch>
        </p:blipFill>
        <p:spPr>
          <a:xfrm>
            <a:off x="2477486" y="762000"/>
            <a:ext cx="4075714" cy="5824841"/>
          </a:xfrm>
          <a:prstGeom prst="rect">
            <a:avLst/>
          </a:prstGeom>
        </p:spPr>
      </p:pic>
      <p:grpSp>
        <p:nvGrpSpPr>
          <p:cNvPr id="7" name="Group 6"/>
          <p:cNvGrpSpPr/>
          <p:nvPr/>
        </p:nvGrpSpPr>
        <p:grpSpPr>
          <a:xfrm>
            <a:off x="457200" y="762000"/>
            <a:ext cx="2743200" cy="923330"/>
            <a:chOff x="457200" y="762000"/>
            <a:chExt cx="2743200" cy="923330"/>
          </a:xfrm>
        </p:grpSpPr>
        <p:cxnSp>
          <p:nvCxnSpPr>
            <p:cNvPr id="5" name="Straight Arrow Connector 4"/>
            <p:cNvCxnSpPr/>
            <p:nvPr/>
          </p:nvCxnSpPr>
          <p:spPr>
            <a:xfrm>
              <a:off x="2057400" y="1219200"/>
              <a:ext cx="11430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57200" y="762000"/>
              <a:ext cx="1600200" cy="923330"/>
            </a:xfrm>
            <a:prstGeom prst="rect">
              <a:avLst/>
            </a:prstGeom>
            <a:noFill/>
          </p:spPr>
          <p:txBody>
            <a:bodyPr wrap="square" rtlCol="0">
              <a:spAutoFit/>
            </a:bodyPr>
            <a:lstStyle/>
            <a:p>
              <a:r>
                <a:rPr lang="en-US" dirty="0" smtClean="0"/>
                <a:t>Wiggles model from non-BD vacuum</a:t>
              </a:r>
              <a:endParaRPr lang="en-US" dirty="0"/>
            </a:p>
          </p:txBody>
        </p:sp>
      </p:grpSp>
      <p:grpSp>
        <p:nvGrpSpPr>
          <p:cNvPr id="13" name="Group 12"/>
          <p:cNvGrpSpPr/>
          <p:nvPr/>
        </p:nvGrpSpPr>
        <p:grpSpPr>
          <a:xfrm>
            <a:off x="5257801" y="1219200"/>
            <a:ext cx="3697235" cy="761998"/>
            <a:chOff x="5257801" y="1219200"/>
            <a:chExt cx="3697235" cy="761998"/>
          </a:xfrm>
        </p:grpSpPr>
        <p:cxnSp>
          <p:nvCxnSpPr>
            <p:cNvPr id="9" name="Straight Arrow Connector 8"/>
            <p:cNvCxnSpPr/>
            <p:nvPr/>
          </p:nvCxnSpPr>
          <p:spPr>
            <a:xfrm rot="10800000" flipV="1">
              <a:off x="5257801" y="1447799"/>
              <a:ext cx="1564275" cy="53339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858000" y="1219200"/>
              <a:ext cx="2097036" cy="369332"/>
            </a:xfrm>
            <a:prstGeom prst="rect">
              <a:avLst/>
            </a:prstGeom>
            <a:noFill/>
          </p:spPr>
          <p:txBody>
            <a:bodyPr wrap="none" rtlCol="0">
              <a:spAutoFit/>
            </a:bodyPr>
            <a:lstStyle/>
            <a:p>
              <a:r>
                <a:rPr lang="en-US" dirty="0" smtClean="0"/>
                <a:t>Step-inflation model</a:t>
              </a:r>
              <a:endParaRPr lang="en-US" dirty="0"/>
            </a:p>
          </p:txBody>
        </p:sp>
      </p:grpSp>
      <p:grpSp>
        <p:nvGrpSpPr>
          <p:cNvPr id="17" name="Group 16"/>
          <p:cNvGrpSpPr/>
          <p:nvPr/>
        </p:nvGrpSpPr>
        <p:grpSpPr>
          <a:xfrm>
            <a:off x="838200" y="2362200"/>
            <a:ext cx="2667000" cy="902732"/>
            <a:chOff x="838200" y="2362200"/>
            <a:chExt cx="2667000" cy="902732"/>
          </a:xfrm>
        </p:grpSpPr>
        <p:cxnSp>
          <p:nvCxnSpPr>
            <p:cNvPr id="15" name="Straight Arrow Connector 14"/>
            <p:cNvCxnSpPr/>
            <p:nvPr/>
          </p:nvCxnSpPr>
          <p:spPr>
            <a:xfrm flipV="1">
              <a:off x="2209800" y="2362200"/>
              <a:ext cx="1295400" cy="7620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38200" y="2895600"/>
              <a:ext cx="1407920" cy="369332"/>
            </a:xfrm>
            <a:prstGeom prst="rect">
              <a:avLst/>
            </a:prstGeom>
            <a:noFill/>
          </p:spPr>
          <p:txBody>
            <a:bodyPr wrap="none" rtlCol="0">
              <a:spAutoFit/>
            </a:bodyPr>
            <a:lstStyle/>
            <a:p>
              <a:r>
                <a:rPr lang="en-US" dirty="0" smtClean="0"/>
                <a:t>Cutoff model</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50000" decel="5000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wigglefit.tiff"/>
          <p:cNvPicPr>
            <a:picLocks noChangeAspect="1"/>
          </p:cNvPicPr>
          <p:nvPr/>
        </p:nvPicPr>
        <p:blipFill>
          <a:blip r:embed="rId2"/>
          <a:stretch>
            <a:fillRect/>
          </a:stretch>
        </p:blipFill>
        <p:spPr>
          <a:xfrm>
            <a:off x="1371600" y="1749390"/>
            <a:ext cx="6553200" cy="2898810"/>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 name="Picture 14"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57200" y="1066800"/>
            <a:ext cx="8115300" cy="266700"/>
          </a:xfrm>
          <a:prstGeom prst="rect">
            <a:avLst/>
          </a:prstGeom>
        </p:spPr>
      </p:pic>
      <p:grpSp>
        <p:nvGrpSpPr>
          <p:cNvPr id="2" name="Group 25"/>
          <p:cNvGrpSpPr/>
          <p:nvPr/>
        </p:nvGrpSpPr>
        <p:grpSpPr>
          <a:xfrm>
            <a:off x="769037" y="1905000"/>
            <a:ext cx="7590678" cy="432000"/>
            <a:chOff x="1219200" y="1320600"/>
            <a:chExt cx="7590678" cy="432000"/>
          </a:xfrm>
        </p:grpSpPr>
        <p:pic>
          <p:nvPicPr>
            <p:cNvPr id="18" name="Picture 17"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5257800" y="1320600"/>
              <a:ext cx="1601561" cy="432000"/>
            </a:xfrm>
            <a:prstGeom prst="rect">
              <a:avLst/>
            </a:prstGeom>
          </p:spPr>
        </p:pic>
        <p:sp>
          <p:nvSpPr>
            <p:cNvPr id="20" name="TextBox 19"/>
            <p:cNvSpPr txBox="1"/>
            <p:nvPr/>
          </p:nvSpPr>
          <p:spPr>
            <a:xfrm>
              <a:off x="1219200" y="1362670"/>
              <a:ext cx="4108817" cy="369332"/>
            </a:xfrm>
            <a:prstGeom prst="rect">
              <a:avLst/>
            </a:prstGeom>
            <a:noFill/>
          </p:spPr>
          <p:txBody>
            <a:bodyPr wrap="none" rtlCol="0">
              <a:spAutoFit/>
            </a:bodyPr>
            <a:lstStyle/>
            <a:p>
              <a:pPr>
                <a:buClr>
                  <a:srgbClr val="0000FF"/>
                </a:buClr>
                <a:buFont typeface="Wingdings" charset="2"/>
                <a:buChar char="Ø"/>
              </a:pPr>
              <a:r>
                <a:rPr lang="en-US" dirty="0" smtClean="0"/>
                <a:t> canonical single-field slow-roll inflation:</a:t>
              </a:r>
              <a:endParaRPr lang="en-US" dirty="0"/>
            </a:p>
          </p:txBody>
        </p:sp>
        <p:sp>
          <p:nvSpPr>
            <p:cNvPr id="21" name="TextBox 20"/>
            <p:cNvSpPr txBox="1"/>
            <p:nvPr/>
          </p:nvSpPr>
          <p:spPr>
            <a:xfrm>
              <a:off x="7010400" y="1362670"/>
              <a:ext cx="1799478" cy="369332"/>
            </a:xfrm>
            <a:prstGeom prst="rect">
              <a:avLst/>
            </a:prstGeom>
            <a:noFill/>
          </p:spPr>
          <p:txBody>
            <a:bodyPr wrap="none" rtlCol="0">
              <a:spAutoFit/>
            </a:bodyPr>
            <a:lstStyle/>
            <a:p>
              <a:r>
                <a:rPr lang="en-US" dirty="0" err="1" smtClean="0"/>
                <a:t>Maldacena</a:t>
              </a:r>
              <a:r>
                <a:rPr lang="en-US" dirty="0" smtClean="0"/>
                <a:t>, 2003</a:t>
              </a:r>
              <a:endParaRPr lang="en-US" dirty="0"/>
            </a:p>
          </p:txBody>
        </p:sp>
      </p:grpSp>
      <p:grpSp>
        <p:nvGrpSpPr>
          <p:cNvPr id="4" name="Group 28"/>
          <p:cNvGrpSpPr/>
          <p:nvPr/>
        </p:nvGrpSpPr>
        <p:grpSpPr>
          <a:xfrm>
            <a:off x="769037" y="3281732"/>
            <a:ext cx="4549082" cy="432000"/>
            <a:chOff x="1219200" y="2362200"/>
            <a:chExt cx="4549082" cy="432000"/>
          </a:xfrm>
        </p:grpSpPr>
        <p:pic>
          <p:nvPicPr>
            <p:cNvPr id="19" name="Picture 18"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419600" y="2362200"/>
              <a:ext cx="1348682" cy="432000"/>
            </a:xfrm>
            <a:prstGeom prst="rect">
              <a:avLst/>
            </a:prstGeom>
          </p:spPr>
        </p:pic>
        <p:sp>
          <p:nvSpPr>
            <p:cNvPr id="23" name="TextBox 22"/>
            <p:cNvSpPr txBox="1"/>
            <p:nvPr/>
          </p:nvSpPr>
          <p:spPr>
            <a:xfrm>
              <a:off x="1219200" y="2373868"/>
              <a:ext cx="3249608" cy="369332"/>
            </a:xfrm>
            <a:prstGeom prst="rect">
              <a:avLst/>
            </a:prstGeom>
            <a:noFill/>
          </p:spPr>
          <p:txBody>
            <a:bodyPr wrap="none" rtlCol="0">
              <a:spAutoFit/>
            </a:bodyPr>
            <a:lstStyle/>
            <a:p>
              <a:pPr>
                <a:buClr>
                  <a:srgbClr val="0000FF"/>
                </a:buClr>
                <a:buFont typeface="Wingdings" charset="2"/>
                <a:buChar char="Ø"/>
              </a:pPr>
              <a:r>
                <a:rPr lang="en-US" dirty="0" smtClean="0"/>
                <a:t> </a:t>
              </a:r>
              <a:r>
                <a:rPr lang="en-US" dirty="0" err="1" smtClean="0"/>
                <a:t>Suyama</a:t>
              </a:r>
              <a:r>
                <a:rPr lang="en-US" dirty="0" smtClean="0"/>
                <a:t>-Yamaguchi inequality:</a:t>
              </a:r>
              <a:endParaRPr lang="en-US" dirty="0"/>
            </a:p>
          </p:txBody>
        </p:sp>
      </p:grpSp>
      <p:grpSp>
        <p:nvGrpSpPr>
          <p:cNvPr id="5" name="Group 27"/>
          <p:cNvGrpSpPr/>
          <p:nvPr/>
        </p:nvGrpSpPr>
        <p:grpSpPr>
          <a:xfrm>
            <a:off x="769037" y="2590800"/>
            <a:ext cx="8146363" cy="369332"/>
            <a:chOff x="1219200" y="1840468"/>
            <a:chExt cx="8146363" cy="369332"/>
          </a:xfrm>
        </p:grpSpPr>
        <p:sp>
          <p:nvSpPr>
            <p:cNvPr id="3" name="TextBox 2"/>
            <p:cNvSpPr txBox="1"/>
            <p:nvPr/>
          </p:nvSpPr>
          <p:spPr>
            <a:xfrm>
              <a:off x="6019800" y="1840468"/>
              <a:ext cx="3345763" cy="369332"/>
            </a:xfrm>
            <a:prstGeom prst="rect">
              <a:avLst/>
            </a:prstGeom>
            <a:noFill/>
          </p:spPr>
          <p:txBody>
            <a:bodyPr wrap="none" rtlCol="0">
              <a:spAutoFit/>
            </a:bodyPr>
            <a:lstStyle/>
            <a:p>
              <a:r>
                <a:rPr lang="en-US" dirty="0" err="1" smtClean="0"/>
                <a:t>Hamaus</a:t>
              </a:r>
              <a:r>
                <a:rPr lang="en-US" dirty="0" smtClean="0"/>
                <a:t>, </a:t>
              </a:r>
              <a:r>
                <a:rPr lang="en-US" dirty="0" err="1" smtClean="0"/>
                <a:t>Seljak</a:t>
              </a:r>
              <a:r>
                <a:rPr lang="en-US" dirty="0" smtClean="0"/>
                <a:t>, </a:t>
              </a:r>
              <a:r>
                <a:rPr lang="en-US" dirty="0" err="1" smtClean="0"/>
                <a:t>Desjacques</a:t>
              </a:r>
              <a:r>
                <a:rPr lang="en-US" dirty="0" smtClean="0"/>
                <a:t>, 2011</a:t>
              </a:r>
              <a:endParaRPr lang="en-US" dirty="0"/>
            </a:p>
          </p:txBody>
        </p:sp>
        <p:sp>
          <p:nvSpPr>
            <p:cNvPr id="22" name="TextBox 21"/>
            <p:cNvSpPr txBox="1"/>
            <p:nvPr/>
          </p:nvSpPr>
          <p:spPr>
            <a:xfrm>
              <a:off x="1219200" y="1840468"/>
              <a:ext cx="2929007" cy="369332"/>
            </a:xfrm>
            <a:prstGeom prst="rect">
              <a:avLst/>
            </a:prstGeom>
            <a:noFill/>
          </p:spPr>
          <p:txBody>
            <a:bodyPr wrap="none" rtlCol="0">
              <a:spAutoFit/>
            </a:bodyPr>
            <a:lstStyle/>
            <a:p>
              <a:pPr>
                <a:buClr>
                  <a:srgbClr val="0000FF"/>
                </a:buClr>
                <a:buFont typeface="Wingdings" charset="2"/>
                <a:buChar char="Ø"/>
              </a:pPr>
              <a:r>
                <a:rPr lang="en-US" dirty="0" smtClean="0"/>
                <a:t> Sensitivity to </a:t>
              </a:r>
              <a:r>
                <a:rPr lang="en-US" dirty="0" err="1" smtClean="0"/>
                <a:t>f</a:t>
              </a:r>
              <a:r>
                <a:rPr lang="en-US" baseline="-25000" dirty="0" err="1" smtClean="0"/>
                <a:t>NL</a:t>
              </a:r>
              <a:r>
                <a:rPr lang="en-US" dirty="0" smtClean="0"/>
                <a:t> from LSS:</a:t>
              </a:r>
              <a:endParaRPr lang="en-US" dirty="0"/>
            </a:p>
          </p:txBody>
        </p:sp>
        <p:pic>
          <p:nvPicPr>
            <p:cNvPr id="27" name="Picture 26"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4038600" y="1905000"/>
              <a:ext cx="2006600" cy="279400"/>
            </a:xfrm>
            <a:prstGeom prst="rect">
              <a:avLst/>
            </a:prstGeom>
          </p:spPr>
        </p:pic>
      </p:grpSp>
      <p:grpSp>
        <p:nvGrpSpPr>
          <p:cNvPr id="6" name="Group 30"/>
          <p:cNvGrpSpPr/>
          <p:nvPr/>
        </p:nvGrpSpPr>
        <p:grpSpPr>
          <a:xfrm>
            <a:off x="762000" y="3962400"/>
            <a:ext cx="7988237" cy="669000"/>
            <a:chOff x="1066800" y="2743200"/>
            <a:chExt cx="7988237" cy="669000"/>
          </a:xfrm>
        </p:grpSpPr>
        <p:pic>
          <p:nvPicPr>
            <p:cNvPr id="16" name="Picture 15"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4675037" y="2743200"/>
              <a:ext cx="4380000" cy="288000"/>
            </a:xfrm>
            <a:prstGeom prst="rect">
              <a:avLst/>
            </a:prstGeom>
          </p:spPr>
        </p:pic>
        <p:pic>
          <p:nvPicPr>
            <p:cNvPr id="17" name="Picture 16"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4675037" y="3124200"/>
              <a:ext cx="3876000" cy="288000"/>
            </a:xfrm>
            <a:prstGeom prst="rect">
              <a:avLst/>
            </a:prstGeom>
          </p:spPr>
        </p:pic>
        <p:sp>
          <p:nvSpPr>
            <p:cNvPr id="30" name="TextBox 29"/>
            <p:cNvSpPr txBox="1"/>
            <p:nvPr/>
          </p:nvSpPr>
          <p:spPr>
            <a:xfrm>
              <a:off x="1066800" y="2754868"/>
              <a:ext cx="3377848" cy="369332"/>
            </a:xfrm>
            <a:prstGeom prst="rect">
              <a:avLst/>
            </a:prstGeom>
            <a:noFill/>
          </p:spPr>
          <p:txBody>
            <a:bodyPr wrap="none" rtlCol="0">
              <a:spAutoFit/>
            </a:bodyPr>
            <a:lstStyle/>
            <a:p>
              <a:pPr>
                <a:buClr>
                  <a:srgbClr val="0000FF"/>
                </a:buClr>
                <a:buFont typeface="Wingdings" charset="2"/>
                <a:buChar char="Ø"/>
              </a:pPr>
              <a:r>
                <a:rPr lang="en-US" dirty="0" smtClean="0"/>
                <a:t> Constraint on </a:t>
              </a:r>
              <a:r>
                <a:rPr lang="en-US" dirty="0" err="1" smtClean="0"/>
                <a:t>g</a:t>
              </a:r>
              <a:r>
                <a:rPr lang="en-US" baseline="-25000" dirty="0" err="1" smtClean="0"/>
                <a:t>NL</a:t>
              </a:r>
              <a:r>
                <a:rPr lang="en-US" dirty="0" smtClean="0"/>
                <a:t> by pre-Planck:</a:t>
              </a:r>
              <a:endParaRPr lang="en-US" dirty="0"/>
            </a:p>
          </p:txBody>
        </p:sp>
      </p:grpSp>
      <p:sp>
        <p:nvSpPr>
          <p:cNvPr id="24" name="TextBox 23"/>
          <p:cNvSpPr txBox="1"/>
          <p:nvPr/>
        </p:nvSpPr>
        <p:spPr>
          <a:xfrm>
            <a:off x="0" y="0"/>
            <a:ext cx="3365024" cy="523220"/>
          </a:xfrm>
          <a:prstGeom prst="rect">
            <a:avLst/>
          </a:prstGeom>
          <a:noFill/>
        </p:spPr>
        <p:txBody>
          <a:bodyPr wrap="none" rtlCol="0">
            <a:spAutoFit/>
          </a:bodyPr>
          <a:lstStyle/>
          <a:p>
            <a:r>
              <a:rPr lang="en-US" sz="2800" u="dbl" dirty="0" smtClean="0"/>
              <a:t>Local non-</a:t>
            </a:r>
            <a:r>
              <a:rPr lang="en-US" sz="2800" u="dbl" dirty="0" err="1" smtClean="0"/>
              <a:t>Gaussianity</a:t>
            </a:r>
            <a:endParaRPr lang="en-US" sz="2800" u="db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ppt_w*0.05"/>
                                          </p:val>
                                        </p:tav>
                                        <p:tav tm="100000">
                                          <p:val>
                                            <p:strVal val="#ppt_w"/>
                                          </p:val>
                                        </p:tav>
                                      </p:tavLst>
                                    </p:anim>
                                    <p:anim calcmode="lin" valueType="num">
                                      <p:cBhvr>
                                        <p:cTn id="17" dur="500" fill="hold"/>
                                        <p:tgtEl>
                                          <p:spTgt spid="5"/>
                                        </p:tgtEl>
                                        <p:attrNameLst>
                                          <p:attrName>ppt_h</p:attrName>
                                        </p:attrNameLst>
                                      </p:cBhvr>
                                      <p:tavLst>
                                        <p:tav tm="0">
                                          <p:val>
                                            <p:strVal val="#ppt_h"/>
                                          </p:val>
                                        </p:tav>
                                        <p:tav tm="100000">
                                          <p:val>
                                            <p:strVal val="#ppt_h"/>
                                          </p:val>
                                        </p:tav>
                                      </p:tavLst>
                                    </p:anim>
                                    <p:anim calcmode="lin" valueType="num">
                                      <p:cBhvr>
                                        <p:cTn id="18" dur="500" fill="hold"/>
                                        <p:tgtEl>
                                          <p:spTgt spid="5"/>
                                        </p:tgtEl>
                                        <p:attrNameLst>
                                          <p:attrName>ppt_x</p:attrName>
                                        </p:attrNameLst>
                                      </p:cBhvr>
                                      <p:tavLst>
                                        <p:tav tm="0">
                                          <p:val>
                                            <p:strVal val="#ppt_x-.2"/>
                                          </p:val>
                                        </p:tav>
                                        <p:tav tm="100000">
                                          <p:val>
                                            <p:strVal val="#ppt_x"/>
                                          </p:val>
                                        </p:tav>
                                      </p:tavLst>
                                    </p:anim>
                                    <p:anim calcmode="lin" valueType="num">
                                      <p:cBhvr>
                                        <p:cTn id="19" dur="500" fill="hold"/>
                                        <p:tgtEl>
                                          <p:spTgt spid="5"/>
                                        </p:tgtEl>
                                        <p:attrNameLst>
                                          <p:attrName>ppt_y</p:attrName>
                                        </p:attrNameLst>
                                      </p:cBhvr>
                                      <p:tavLst>
                                        <p:tav tm="0">
                                          <p:val>
                                            <p:strVal val="#ppt_y"/>
                                          </p:val>
                                        </p:tav>
                                        <p:tav tm="100000">
                                          <p:val>
                                            <p:strVal val="#ppt_y"/>
                                          </p:val>
                                        </p:tav>
                                      </p:tavLst>
                                    </p:anim>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ppt_w*0.05"/>
                                          </p:val>
                                        </p:tav>
                                        <p:tav tm="100000">
                                          <p:val>
                                            <p:strVal val="#ppt_w"/>
                                          </p:val>
                                        </p:tav>
                                      </p:tavLst>
                                    </p:anim>
                                    <p:anim calcmode="lin" valueType="num">
                                      <p:cBhvr>
                                        <p:cTn id="26" dur="500" fill="hold"/>
                                        <p:tgtEl>
                                          <p:spTgt spid="4"/>
                                        </p:tgtEl>
                                        <p:attrNameLst>
                                          <p:attrName>ppt_h</p:attrName>
                                        </p:attrNameLst>
                                      </p:cBhvr>
                                      <p:tavLst>
                                        <p:tav tm="0">
                                          <p:val>
                                            <p:strVal val="#ppt_h"/>
                                          </p:val>
                                        </p:tav>
                                        <p:tav tm="100000">
                                          <p:val>
                                            <p:strVal val="#ppt_h"/>
                                          </p:val>
                                        </p:tav>
                                      </p:tavLst>
                                    </p:anim>
                                    <p:anim calcmode="lin" valueType="num">
                                      <p:cBhvr>
                                        <p:cTn id="27" dur="500" fill="hold"/>
                                        <p:tgtEl>
                                          <p:spTgt spid="4"/>
                                        </p:tgtEl>
                                        <p:attrNameLst>
                                          <p:attrName>ppt_x</p:attrName>
                                        </p:attrNameLst>
                                      </p:cBhvr>
                                      <p:tavLst>
                                        <p:tav tm="0">
                                          <p:val>
                                            <p:strVal val="#ppt_x-.2"/>
                                          </p:val>
                                        </p:tav>
                                        <p:tav tm="100000">
                                          <p:val>
                                            <p:strVal val="#ppt_x"/>
                                          </p:val>
                                        </p:tav>
                                      </p:tavLst>
                                    </p:anim>
                                    <p:anim calcmode="lin" valueType="num">
                                      <p:cBhvr>
                                        <p:cTn id="28" dur="500" fill="hold"/>
                                        <p:tgtEl>
                                          <p:spTgt spid="4"/>
                                        </p:tgtEl>
                                        <p:attrNameLst>
                                          <p:attrName>ppt_y</p:attrName>
                                        </p:attrNameLst>
                                      </p:cBhvr>
                                      <p:tavLst>
                                        <p:tav tm="0">
                                          <p:val>
                                            <p:strVal val="#ppt_y"/>
                                          </p:val>
                                        </p:tav>
                                        <p:tav tm="100000">
                                          <p:val>
                                            <p:strVal val="#ppt_y"/>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strVal val="#ppt_w*0.05"/>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anim calcmode="lin" valueType="num">
                                      <p:cBhvr>
                                        <p:cTn id="36" dur="500" fill="hold"/>
                                        <p:tgtEl>
                                          <p:spTgt spid="6"/>
                                        </p:tgtEl>
                                        <p:attrNameLst>
                                          <p:attrName>ppt_x</p:attrName>
                                        </p:attrNameLst>
                                      </p:cBhvr>
                                      <p:tavLst>
                                        <p:tav tm="0">
                                          <p:val>
                                            <p:strVal val="#ppt_x-.2"/>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TextBox 13"/>
          <p:cNvSpPr txBox="1"/>
          <p:nvPr/>
        </p:nvSpPr>
        <p:spPr>
          <a:xfrm>
            <a:off x="381000" y="483513"/>
            <a:ext cx="4314836" cy="430887"/>
          </a:xfrm>
          <a:prstGeom prst="rect">
            <a:avLst/>
          </a:prstGeom>
          <a:noFill/>
        </p:spPr>
        <p:txBody>
          <a:bodyPr wrap="none" rtlCol="0">
            <a:spAutoFit/>
          </a:bodyPr>
          <a:lstStyle/>
          <a:p>
            <a:r>
              <a:rPr lang="en-US" sz="2200" dirty="0" smtClean="0"/>
              <a:t>Models with large </a:t>
            </a:r>
            <a:r>
              <a:rPr lang="en-US" sz="2200" dirty="0" err="1" smtClean="0"/>
              <a:t>g</a:t>
            </a:r>
            <a:r>
              <a:rPr lang="en-US" sz="2200" baseline="-25000" dirty="0" err="1" smtClean="0"/>
              <a:t>NL</a:t>
            </a:r>
            <a:r>
              <a:rPr lang="en-US" sz="2200" dirty="0" smtClean="0"/>
              <a:t>, but small </a:t>
            </a:r>
            <a:r>
              <a:rPr lang="en-US" sz="2200" dirty="0" err="1" smtClean="0"/>
              <a:t>f</a:t>
            </a:r>
            <a:r>
              <a:rPr lang="en-US" sz="2200" baseline="-25000" dirty="0" err="1" smtClean="0"/>
              <a:t>NL</a:t>
            </a:r>
            <a:r>
              <a:rPr lang="en-US" sz="2200" dirty="0" smtClean="0"/>
              <a:t>:</a:t>
            </a:r>
          </a:p>
        </p:txBody>
      </p:sp>
      <p:sp>
        <p:nvSpPr>
          <p:cNvPr id="32" name="Rectangle 31"/>
          <p:cNvSpPr/>
          <p:nvPr/>
        </p:nvSpPr>
        <p:spPr>
          <a:xfrm>
            <a:off x="990601" y="2895600"/>
            <a:ext cx="5493812" cy="369332"/>
          </a:xfrm>
          <a:prstGeom prst="rect">
            <a:avLst/>
          </a:prstGeom>
        </p:spPr>
        <p:txBody>
          <a:bodyPr wrap="none">
            <a:spAutoFit/>
          </a:bodyPr>
          <a:lstStyle/>
          <a:p>
            <a:pPr>
              <a:buFont typeface="Wingdings" charset="2"/>
              <a:buChar char=""/>
            </a:pPr>
            <a:r>
              <a:rPr lang="en-US" dirty="0" smtClean="0"/>
              <a:t> Multi-field slow-roll inflation (Byrnes, </a:t>
            </a:r>
            <a:r>
              <a:rPr lang="en-US" dirty="0" err="1" smtClean="0"/>
              <a:t>Choi</a:t>
            </a:r>
            <a:r>
              <a:rPr lang="en-US" dirty="0" smtClean="0"/>
              <a:t>, Hall, 2008)</a:t>
            </a:r>
          </a:p>
        </p:txBody>
      </p:sp>
      <p:sp>
        <p:nvSpPr>
          <p:cNvPr id="33" name="Rectangle 32"/>
          <p:cNvSpPr/>
          <p:nvPr/>
        </p:nvSpPr>
        <p:spPr>
          <a:xfrm>
            <a:off x="990600" y="3593068"/>
            <a:ext cx="6477001" cy="369332"/>
          </a:xfrm>
          <a:prstGeom prst="rect">
            <a:avLst/>
          </a:prstGeom>
        </p:spPr>
        <p:txBody>
          <a:bodyPr wrap="square">
            <a:spAutoFit/>
          </a:bodyPr>
          <a:lstStyle/>
          <a:p>
            <a:pPr>
              <a:buFont typeface="Wingdings" charset="2"/>
              <a:buChar char=""/>
            </a:pPr>
            <a:r>
              <a:rPr lang="en-US" dirty="0" smtClean="0"/>
              <a:t> Non-trivial ending geometry in Multi-field inflation (QGH, 2009)</a:t>
            </a:r>
          </a:p>
        </p:txBody>
      </p:sp>
      <p:sp>
        <p:nvSpPr>
          <p:cNvPr id="34" name="Rectangle 33"/>
          <p:cNvSpPr/>
          <p:nvPr/>
        </p:nvSpPr>
        <p:spPr>
          <a:xfrm>
            <a:off x="990601" y="1447800"/>
            <a:ext cx="6712094" cy="369332"/>
          </a:xfrm>
          <a:prstGeom prst="rect">
            <a:avLst/>
          </a:prstGeom>
        </p:spPr>
        <p:txBody>
          <a:bodyPr wrap="none">
            <a:spAutoFit/>
          </a:bodyPr>
          <a:lstStyle/>
          <a:p>
            <a:pPr>
              <a:buFont typeface="Wingdings" charset="2"/>
              <a:buChar char=""/>
            </a:pPr>
            <a:r>
              <a:rPr lang="en-US" dirty="0" smtClean="0"/>
              <a:t> General single-file ultra-slow-roll inflation (QGH, Wang, 1303.4526)</a:t>
            </a:r>
          </a:p>
        </p:txBody>
      </p:sp>
      <p:sp>
        <p:nvSpPr>
          <p:cNvPr id="35" name="Rectangle 34"/>
          <p:cNvSpPr/>
          <p:nvPr/>
        </p:nvSpPr>
        <p:spPr>
          <a:xfrm>
            <a:off x="990601" y="2133600"/>
            <a:ext cx="8032968" cy="369332"/>
          </a:xfrm>
          <a:prstGeom prst="rect">
            <a:avLst/>
          </a:prstGeom>
        </p:spPr>
        <p:txBody>
          <a:bodyPr wrap="none">
            <a:spAutoFit/>
          </a:bodyPr>
          <a:lstStyle/>
          <a:p>
            <a:pPr>
              <a:buFont typeface="Wingdings" charset="2"/>
              <a:buChar char=""/>
            </a:pPr>
            <a:r>
              <a:rPr lang="en-US" dirty="0" smtClean="0"/>
              <a:t> </a:t>
            </a:r>
            <a:r>
              <a:rPr lang="en-US" dirty="0" err="1" smtClean="0"/>
              <a:t>Curvaton</a:t>
            </a:r>
            <a:r>
              <a:rPr lang="en-US" dirty="0" smtClean="0"/>
              <a:t> mode (</a:t>
            </a:r>
            <a:r>
              <a:rPr lang="en-US" dirty="0" err="1" smtClean="0"/>
              <a:t>Enqvist</a:t>
            </a:r>
            <a:r>
              <a:rPr lang="en-US" dirty="0" smtClean="0"/>
              <a:t>, Sloth, 2002; </a:t>
            </a:r>
            <a:r>
              <a:rPr lang="en-US" dirty="0" err="1" smtClean="0"/>
              <a:t>Lyth</a:t>
            </a:r>
            <a:r>
              <a:rPr lang="en-US" dirty="0" smtClean="0"/>
              <a:t>, Wands, 2002; </a:t>
            </a:r>
            <a:r>
              <a:rPr lang="en-US" dirty="0" err="1" smtClean="0"/>
              <a:t>Moroi</a:t>
            </a:r>
            <a:r>
              <a:rPr lang="en-US" dirty="0" smtClean="0"/>
              <a:t>, Takahashi, 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strVal val="#ppt_w*0.05"/>
                                          </p:val>
                                        </p:tav>
                                        <p:tav tm="100000">
                                          <p:val>
                                            <p:strVal val="#ppt_w"/>
                                          </p:val>
                                        </p:tav>
                                      </p:tavLst>
                                    </p:anim>
                                    <p:anim calcmode="lin" valueType="num">
                                      <p:cBhvr>
                                        <p:cTn id="8" dur="500" fill="hold"/>
                                        <p:tgtEl>
                                          <p:spTgt spid="34"/>
                                        </p:tgtEl>
                                        <p:attrNameLst>
                                          <p:attrName>ppt_h</p:attrName>
                                        </p:attrNameLst>
                                      </p:cBhvr>
                                      <p:tavLst>
                                        <p:tav tm="0">
                                          <p:val>
                                            <p:strVal val="#ppt_h"/>
                                          </p:val>
                                        </p:tav>
                                        <p:tav tm="100000">
                                          <p:val>
                                            <p:strVal val="#ppt_h"/>
                                          </p:val>
                                        </p:tav>
                                      </p:tavLst>
                                    </p:anim>
                                    <p:anim calcmode="lin" valueType="num">
                                      <p:cBhvr>
                                        <p:cTn id="9" dur="500" fill="hold"/>
                                        <p:tgtEl>
                                          <p:spTgt spid="34"/>
                                        </p:tgtEl>
                                        <p:attrNameLst>
                                          <p:attrName>ppt_x</p:attrName>
                                        </p:attrNameLst>
                                      </p:cBhvr>
                                      <p:tavLst>
                                        <p:tav tm="0">
                                          <p:val>
                                            <p:strVal val="#ppt_x-.2"/>
                                          </p:val>
                                        </p:tav>
                                        <p:tav tm="100000">
                                          <p:val>
                                            <p:strVal val="#ppt_x"/>
                                          </p:val>
                                        </p:tav>
                                      </p:tavLst>
                                    </p:anim>
                                    <p:anim calcmode="lin" valueType="num">
                                      <p:cBhvr>
                                        <p:cTn id="10" dur="500" fill="hold"/>
                                        <p:tgtEl>
                                          <p:spTgt spid="34"/>
                                        </p:tgtEl>
                                        <p:attrNameLst>
                                          <p:attrName>ppt_y</p:attrName>
                                        </p:attrNameLst>
                                      </p:cBhvr>
                                      <p:tavLst>
                                        <p:tav tm="0">
                                          <p:val>
                                            <p:strVal val="#ppt_y"/>
                                          </p:val>
                                        </p:tav>
                                        <p:tav tm="100000">
                                          <p:val>
                                            <p:strVal val="#ppt_y"/>
                                          </p:val>
                                        </p:tav>
                                      </p:tavLst>
                                    </p:anim>
                                    <p:animEffect transition="in" filter="fade">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strVal val="#ppt_w*0.05"/>
                                          </p:val>
                                        </p:tav>
                                        <p:tav tm="100000">
                                          <p:val>
                                            <p:strVal val="#ppt_w"/>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anim calcmode="lin" valueType="num">
                                      <p:cBhvr>
                                        <p:cTn id="18" dur="500" fill="hold"/>
                                        <p:tgtEl>
                                          <p:spTgt spid="35"/>
                                        </p:tgtEl>
                                        <p:attrNameLst>
                                          <p:attrName>ppt_x</p:attrName>
                                        </p:attrNameLst>
                                      </p:cBhvr>
                                      <p:tavLst>
                                        <p:tav tm="0">
                                          <p:val>
                                            <p:strVal val="#ppt_x-.2"/>
                                          </p:val>
                                        </p:tav>
                                        <p:tav tm="100000">
                                          <p:val>
                                            <p:strVal val="#ppt_x"/>
                                          </p:val>
                                        </p:tav>
                                      </p:tavLst>
                                    </p:anim>
                                    <p:anim calcmode="lin" valueType="num">
                                      <p:cBhvr>
                                        <p:cTn id="19" dur="500" fill="hold"/>
                                        <p:tgtEl>
                                          <p:spTgt spid="35"/>
                                        </p:tgtEl>
                                        <p:attrNameLst>
                                          <p:attrName>ppt_y</p:attrName>
                                        </p:attrNameLst>
                                      </p:cBhvr>
                                      <p:tavLst>
                                        <p:tav tm="0">
                                          <p:val>
                                            <p:strVal val="#ppt_y"/>
                                          </p:val>
                                        </p:tav>
                                        <p:tav tm="100000">
                                          <p:val>
                                            <p:strVal val="#ppt_y"/>
                                          </p:val>
                                        </p:tav>
                                      </p:tavLst>
                                    </p:anim>
                                    <p:animEffect transition="in" filter="fad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strVal val="#ppt_w*0.05"/>
                                          </p:val>
                                        </p:tav>
                                        <p:tav tm="100000">
                                          <p:val>
                                            <p:strVal val="#ppt_w"/>
                                          </p:val>
                                        </p:tav>
                                      </p:tavLst>
                                    </p:anim>
                                    <p:anim calcmode="lin" valueType="num">
                                      <p:cBhvr>
                                        <p:cTn id="26" dur="500" fill="hold"/>
                                        <p:tgtEl>
                                          <p:spTgt spid="32"/>
                                        </p:tgtEl>
                                        <p:attrNameLst>
                                          <p:attrName>ppt_h</p:attrName>
                                        </p:attrNameLst>
                                      </p:cBhvr>
                                      <p:tavLst>
                                        <p:tav tm="0">
                                          <p:val>
                                            <p:strVal val="#ppt_h"/>
                                          </p:val>
                                        </p:tav>
                                        <p:tav tm="100000">
                                          <p:val>
                                            <p:strVal val="#ppt_h"/>
                                          </p:val>
                                        </p:tav>
                                      </p:tavLst>
                                    </p:anim>
                                    <p:anim calcmode="lin" valueType="num">
                                      <p:cBhvr>
                                        <p:cTn id="27" dur="500" fill="hold"/>
                                        <p:tgtEl>
                                          <p:spTgt spid="32"/>
                                        </p:tgtEl>
                                        <p:attrNameLst>
                                          <p:attrName>ppt_x</p:attrName>
                                        </p:attrNameLst>
                                      </p:cBhvr>
                                      <p:tavLst>
                                        <p:tav tm="0">
                                          <p:val>
                                            <p:strVal val="#ppt_x-.2"/>
                                          </p:val>
                                        </p:tav>
                                        <p:tav tm="100000">
                                          <p:val>
                                            <p:strVal val="#ppt_x"/>
                                          </p:val>
                                        </p:tav>
                                      </p:tavLst>
                                    </p:anim>
                                    <p:anim calcmode="lin" valueType="num">
                                      <p:cBhvr>
                                        <p:cTn id="28" dur="500" fill="hold"/>
                                        <p:tgtEl>
                                          <p:spTgt spid="32"/>
                                        </p:tgtEl>
                                        <p:attrNameLst>
                                          <p:attrName>ppt_y</p:attrName>
                                        </p:attrNameLst>
                                      </p:cBhvr>
                                      <p:tavLst>
                                        <p:tav tm="0">
                                          <p:val>
                                            <p:strVal val="#ppt_y"/>
                                          </p:val>
                                        </p:tav>
                                        <p:tav tm="100000">
                                          <p:val>
                                            <p:strVal val="#ppt_y"/>
                                          </p:val>
                                        </p:tav>
                                      </p:tavLst>
                                    </p:anim>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500" fill="hold"/>
                                        <p:tgtEl>
                                          <p:spTgt spid="33"/>
                                        </p:tgtEl>
                                        <p:attrNameLst>
                                          <p:attrName>ppt_w</p:attrName>
                                        </p:attrNameLst>
                                      </p:cBhvr>
                                      <p:tavLst>
                                        <p:tav tm="0">
                                          <p:val>
                                            <p:strVal val="#ppt_w*0.05"/>
                                          </p:val>
                                        </p:tav>
                                        <p:tav tm="100000">
                                          <p:val>
                                            <p:strVal val="#ppt_w"/>
                                          </p:val>
                                        </p:tav>
                                      </p:tavLst>
                                    </p:anim>
                                    <p:anim calcmode="lin" valueType="num">
                                      <p:cBhvr>
                                        <p:cTn id="35" dur="500" fill="hold"/>
                                        <p:tgtEl>
                                          <p:spTgt spid="33"/>
                                        </p:tgtEl>
                                        <p:attrNameLst>
                                          <p:attrName>ppt_h</p:attrName>
                                        </p:attrNameLst>
                                      </p:cBhvr>
                                      <p:tavLst>
                                        <p:tav tm="0">
                                          <p:val>
                                            <p:strVal val="#ppt_h"/>
                                          </p:val>
                                        </p:tav>
                                        <p:tav tm="100000">
                                          <p:val>
                                            <p:strVal val="#ppt_h"/>
                                          </p:val>
                                        </p:tav>
                                      </p:tavLst>
                                    </p:anim>
                                    <p:anim calcmode="lin" valueType="num">
                                      <p:cBhvr>
                                        <p:cTn id="36" dur="500" fill="hold"/>
                                        <p:tgtEl>
                                          <p:spTgt spid="33"/>
                                        </p:tgtEl>
                                        <p:attrNameLst>
                                          <p:attrName>ppt_x</p:attrName>
                                        </p:attrNameLst>
                                      </p:cBhvr>
                                      <p:tavLst>
                                        <p:tav tm="0">
                                          <p:val>
                                            <p:strVal val="#ppt_x-.2"/>
                                          </p:val>
                                        </p:tav>
                                        <p:tav tm="100000">
                                          <p:val>
                                            <p:strVal val="#ppt_x"/>
                                          </p:val>
                                        </p:tav>
                                      </p:tavLst>
                                    </p:anim>
                                    <p:anim calcmode="lin" valueType="num">
                                      <p:cBhvr>
                                        <p:cTn id="37" dur="500" fill="hold"/>
                                        <p:tgtEl>
                                          <p:spTgt spid="33"/>
                                        </p:tgtEl>
                                        <p:attrNameLst>
                                          <p:attrName>ppt_y</p:attrName>
                                        </p:attrNameLst>
                                      </p:cBhvr>
                                      <p:tavLst>
                                        <p:tav tm="0">
                                          <p:val>
                                            <p:strVal val="#ppt_y"/>
                                          </p:val>
                                        </p:tav>
                                        <p:tav tm="100000">
                                          <p:val>
                                            <p:strVal val="#ppt_y"/>
                                          </p:val>
                                        </p:tav>
                                      </p:tavLst>
                                    </p:anim>
                                    <p:animEffect transition="in" filter="fade">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76200" y="228600"/>
            <a:ext cx="2390398" cy="430887"/>
          </a:xfrm>
          <a:prstGeom prst="rect">
            <a:avLst/>
          </a:prstGeom>
          <a:noFill/>
        </p:spPr>
        <p:txBody>
          <a:bodyPr wrap="none" rtlCol="0">
            <a:spAutoFit/>
          </a:bodyPr>
          <a:lstStyle/>
          <a:p>
            <a:pPr>
              <a:buFont typeface="Wingdings" charset="2"/>
              <a:buChar char=""/>
            </a:pPr>
            <a:r>
              <a:rPr lang="en-US" sz="2200" dirty="0" smtClean="0"/>
              <a:t> </a:t>
            </a:r>
            <a:r>
              <a:rPr lang="en-US" sz="2200" dirty="0" err="1" smtClean="0"/>
              <a:t>Curvaton</a:t>
            </a:r>
            <a:r>
              <a:rPr lang="en-US" sz="2200" dirty="0" smtClean="0"/>
              <a:t> model:</a:t>
            </a:r>
            <a:endParaRPr lang="en-US" sz="2200" dirty="0"/>
          </a:p>
        </p:txBody>
      </p:sp>
      <p:pic>
        <p:nvPicPr>
          <p:cNvPr id="3" name="Picture 2"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993900" y="838200"/>
            <a:ext cx="5168900" cy="520700"/>
          </a:xfrm>
          <a:prstGeom prst="rect">
            <a:avLst/>
          </a:prstGeom>
        </p:spPr>
      </p:pic>
      <p:pic>
        <p:nvPicPr>
          <p:cNvPr id="4" name="Picture 3"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895600" y="3098800"/>
            <a:ext cx="3390900" cy="558800"/>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838200" y="4178300"/>
            <a:ext cx="7620000" cy="622300"/>
          </a:xfrm>
          <a:prstGeom prst="rect">
            <a:avLst/>
          </a:prstGeom>
        </p:spPr>
      </p:pic>
      <p:pic>
        <p:nvPicPr>
          <p:cNvPr id="6" name="Picture 5"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2641600" y="1955800"/>
            <a:ext cx="3911600" cy="6350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3733800" y="5257800"/>
            <a:ext cx="1493619" cy="54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2.5"/>
                                          </p:val>
                                        </p:tav>
                                        <p:tav tm="100000">
                                          <p:val>
                                            <p:strVal val="#ppt_w"/>
                                          </p:val>
                                        </p:tav>
                                      </p:tavLst>
                                    </p:anim>
                                    <p:anim calcmode="lin" valueType="num">
                                      <p:cBhvr>
                                        <p:cTn id="8" dur="500" fill="hold"/>
                                        <p:tgtEl>
                                          <p:spTgt spid="6"/>
                                        </p:tgtEl>
                                        <p:attrNameLst>
                                          <p:attrName>ppt_h</p:attrName>
                                        </p:attrNameLst>
                                      </p:cBhvr>
                                      <p:tavLst>
                                        <p:tav tm="0">
                                          <p:val>
                                            <p:strVal val="#ppt_h*0.01"/>
                                          </p:val>
                                        </p:tav>
                                        <p:tav tm="100000">
                                          <p:val>
                                            <p:strVal val="#ppt_h"/>
                                          </p:val>
                                        </p:tav>
                                      </p:tavLst>
                                    </p:anim>
                                    <p:anim calcmode="lin" valueType="num">
                                      <p:cBhvr>
                                        <p:cTn id="9" dur="500" fill="hold"/>
                                        <p:tgtEl>
                                          <p:spTgt spid="6"/>
                                        </p:tgtEl>
                                        <p:attrNameLst>
                                          <p:attrName>ppt_x</p:attrName>
                                        </p:attrNameLst>
                                      </p:cBhvr>
                                      <p:tavLst>
                                        <p:tav tm="0">
                                          <p:val>
                                            <p:strVal val="#ppt_x"/>
                                          </p:val>
                                        </p:tav>
                                        <p:tav tm="100000">
                                          <p:val>
                                            <p:strVal val="#ppt_x"/>
                                          </p:val>
                                        </p:tav>
                                      </p:tavLst>
                                    </p:anim>
                                    <p:anim calcmode="lin" valueType="num">
                                      <p:cBhvr>
                                        <p:cTn id="10" dur="500" fill="hold"/>
                                        <p:tgtEl>
                                          <p:spTgt spid="6"/>
                                        </p:tgtEl>
                                        <p:attrNameLst>
                                          <p:attrName>ppt_y</p:attrName>
                                        </p:attrNameLst>
                                      </p:cBhvr>
                                      <p:tavLst>
                                        <p:tav tm="0">
                                          <p:val>
                                            <p:strVal val="#ppt_h+1"/>
                                          </p:val>
                                        </p:tav>
                                        <p:tav tm="100000">
                                          <p:val>
                                            <p:strVal val="#ppt_y"/>
                                          </p:val>
                                        </p:tav>
                                      </p:tavLst>
                                    </p:anim>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strVal val="#ppt_w*2.5"/>
                                          </p:val>
                                        </p:tav>
                                        <p:tav tm="100000">
                                          <p:val>
                                            <p:strVal val="#ppt_w"/>
                                          </p:val>
                                        </p:tav>
                                      </p:tavLst>
                                    </p:anim>
                                    <p:anim calcmode="lin" valueType="num">
                                      <p:cBhvr>
                                        <p:cTn id="17" dur="500" fill="hold"/>
                                        <p:tgtEl>
                                          <p:spTgt spid="4"/>
                                        </p:tgtEl>
                                        <p:attrNameLst>
                                          <p:attrName>ppt_h</p:attrName>
                                        </p:attrNameLst>
                                      </p:cBhvr>
                                      <p:tavLst>
                                        <p:tav tm="0">
                                          <p:val>
                                            <p:strVal val="#ppt_h*0.01"/>
                                          </p:val>
                                        </p:tav>
                                        <p:tav tm="100000">
                                          <p:val>
                                            <p:strVal val="#ppt_h"/>
                                          </p:val>
                                        </p:tav>
                                      </p:tavLst>
                                    </p:anim>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h+1"/>
                                          </p:val>
                                        </p:tav>
                                        <p:tav tm="100000">
                                          <p:val>
                                            <p:strVal val="#ppt_y"/>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ppt_w*2.5"/>
                                          </p:val>
                                        </p:tav>
                                        <p:tav tm="100000">
                                          <p:val>
                                            <p:strVal val="#ppt_w"/>
                                          </p:val>
                                        </p:tav>
                                      </p:tavLst>
                                    </p:anim>
                                    <p:anim calcmode="lin" valueType="num">
                                      <p:cBhvr>
                                        <p:cTn id="26" dur="500" fill="hold"/>
                                        <p:tgtEl>
                                          <p:spTgt spid="5"/>
                                        </p:tgtEl>
                                        <p:attrNameLst>
                                          <p:attrName>ppt_h</p:attrName>
                                        </p:attrNameLst>
                                      </p:cBhvr>
                                      <p:tavLst>
                                        <p:tav tm="0">
                                          <p:val>
                                            <p:strVal val="#ppt_h*0.01"/>
                                          </p:val>
                                        </p:tav>
                                        <p:tav tm="100000">
                                          <p:val>
                                            <p:strVal val="#ppt_h"/>
                                          </p:val>
                                        </p:tav>
                                      </p:tavLst>
                                    </p:anim>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h+1"/>
                                          </p:val>
                                        </p:tav>
                                        <p:tav tm="100000">
                                          <p:val>
                                            <p:strVal val="#ppt_y"/>
                                          </p:val>
                                        </p:tav>
                                      </p:tavLst>
                                    </p:anim>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rd_4.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295400" y="1066800"/>
            <a:ext cx="6410022" cy="4158568"/>
          </a:xfrm>
          <a:prstGeom prst="rect">
            <a:avLst/>
          </a:prstGeom>
          <a:solidFill>
            <a:schemeClr val="bg1"/>
          </a:solidFill>
        </p:spPr>
      </p:pic>
      <p:sp>
        <p:nvSpPr>
          <p:cNvPr id="3" name="TextBox 2"/>
          <p:cNvSpPr txBox="1"/>
          <p:nvPr/>
        </p:nvSpPr>
        <p:spPr>
          <a:xfrm>
            <a:off x="3886200" y="6248400"/>
            <a:ext cx="1736373" cy="369332"/>
          </a:xfrm>
          <a:prstGeom prst="rect">
            <a:avLst/>
          </a:prstGeom>
          <a:noFill/>
        </p:spPr>
        <p:txBody>
          <a:bodyPr wrap="none" rtlCol="0">
            <a:spAutoFit/>
          </a:bodyPr>
          <a:lstStyle/>
          <a:p>
            <a:r>
              <a:rPr lang="en-US" dirty="0" smtClean="0"/>
              <a:t>QGH, 1303.6084</a:t>
            </a:r>
            <a:endParaRPr lang="en-US" dirty="0"/>
          </a:p>
        </p:txBody>
      </p:sp>
      <p:sp>
        <p:nvSpPr>
          <p:cNvPr id="4" name="Oval 3"/>
          <p:cNvSpPr/>
          <p:nvPr/>
        </p:nvSpPr>
        <p:spPr>
          <a:xfrm>
            <a:off x="6705600" y="4343400"/>
            <a:ext cx="381000" cy="4572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g-r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362200" y="3276600"/>
            <a:ext cx="4648200" cy="2958416"/>
          </a:xfrm>
          <a:prstGeom prst="rect">
            <a:avLst/>
          </a:prstGeom>
          <a:solidFill>
            <a:schemeClr val="bg1"/>
          </a:solidFill>
        </p:spPr>
      </p:pic>
      <p:grpSp>
        <p:nvGrpSpPr>
          <p:cNvPr id="6" name="Group 5"/>
          <p:cNvGrpSpPr/>
          <p:nvPr/>
        </p:nvGrpSpPr>
        <p:grpSpPr>
          <a:xfrm>
            <a:off x="2362200" y="228600"/>
            <a:ext cx="4648200" cy="2939452"/>
            <a:chOff x="2286000" y="413348"/>
            <a:chExt cx="4648200" cy="2939452"/>
          </a:xfrm>
        </p:grpSpPr>
        <p:pic>
          <p:nvPicPr>
            <p:cNvPr id="3" name="Picture 2" descr="fnl_0.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286000" y="413348"/>
              <a:ext cx="4648200" cy="2939452"/>
            </a:xfrm>
            <a:prstGeom prst="rect">
              <a:avLst/>
            </a:prstGeom>
            <a:solidFill>
              <a:schemeClr val="bg1"/>
            </a:solidFill>
          </p:spPr>
        </p:pic>
        <p:pic>
          <p:nvPicPr>
            <p:cNvPr id="5" name="Picture 4"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749800" y="533400"/>
              <a:ext cx="2032000" cy="241300"/>
            </a:xfrm>
            <a:prstGeom prst="rect">
              <a:avLst/>
            </a:prstGeom>
          </p:spPr>
        </p:pic>
      </p:grpSp>
      <p:sp>
        <p:nvSpPr>
          <p:cNvPr id="7" name="TextBox 6"/>
          <p:cNvSpPr txBox="1"/>
          <p:nvPr/>
        </p:nvSpPr>
        <p:spPr>
          <a:xfrm>
            <a:off x="3886200" y="6248400"/>
            <a:ext cx="1736373" cy="369332"/>
          </a:xfrm>
          <a:prstGeom prst="rect">
            <a:avLst/>
          </a:prstGeom>
          <a:noFill/>
        </p:spPr>
        <p:txBody>
          <a:bodyPr wrap="none" rtlCol="0">
            <a:spAutoFit/>
          </a:bodyPr>
          <a:lstStyle/>
          <a:p>
            <a:r>
              <a:rPr lang="en-US" dirty="0" smtClean="0"/>
              <a:t>QGH, 1303.6084</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gnl_4.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1295400"/>
            <a:ext cx="5524325" cy="3352800"/>
          </a:xfrm>
          <a:prstGeom prst="rect">
            <a:avLst/>
          </a:prstGeom>
          <a:solidFill>
            <a:schemeClr val="bg1"/>
          </a:solidFill>
        </p:spPr>
      </p:pic>
      <p:pic>
        <p:nvPicPr>
          <p:cNvPr id="5" name="Picture 4" descr="ft_4.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5562600" y="1295400"/>
            <a:ext cx="3581400" cy="3375796"/>
          </a:xfrm>
          <a:prstGeom prst="rect">
            <a:avLst/>
          </a:prstGeom>
          <a:solidFill>
            <a:schemeClr val="bg1"/>
          </a:solidFill>
        </p:spPr>
      </p:pic>
      <p:sp>
        <p:nvSpPr>
          <p:cNvPr id="6" name="TextBox 5"/>
          <p:cNvSpPr txBox="1"/>
          <p:nvPr/>
        </p:nvSpPr>
        <p:spPr>
          <a:xfrm>
            <a:off x="3886200" y="6248400"/>
            <a:ext cx="1736373" cy="369332"/>
          </a:xfrm>
          <a:prstGeom prst="rect">
            <a:avLst/>
          </a:prstGeom>
          <a:noFill/>
        </p:spPr>
        <p:txBody>
          <a:bodyPr wrap="none" rtlCol="0">
            <a:spAutoFit/>
          </a:bodyPr>
          <a:lstStyle/>
          <a:p>
            <a:r>
              <a:rPr lang="en-US" dirty="0" smtClean="0"/>
              <a:t>QGH, 1303.6084</a:t>
            </a:r>
            <a:endParaRPr lang="en-US" dirty="0"/>
          </a:p>
        </p:txBody>
      </p:sp>
      <p:sp>
        <p:nvSpPr>
          <p:cNvPr id="7" name="TextBox 6"/>
          <p:cNvSpPr txBox="1"/>
          <p:nvPr/>
        </p:nvSpPr>
        <p:spPr>
          <a:xfrm>
            <a:off x="1066800" y="5117068"/>
            <a:ext cx="7162800" cy="369332"/>
          </a:xfrm>
          <a:prstGeom prst="rect">
            <a:avLst/>
          </a:prstGeom>
          <a:noFill/>
        </p:spPr>
        <p:txBody>
          <a:bodyPr wrap="square" rtlCol="0">
            <a:spAutoFit/>
          </a:bodyPr>
          <a:lstStyle/>
          <a:p>
            <a:r>
              <a:rPr lang="en-US" dirty="0" smtClean="0"/>
              <a:t>There is a big room for producing a large negative </a:t>
            </a:r>
            <a:r>
              <a:rPr lang="en-US" dirty="0" err="1" smtClean="0"/>
              <a:t>g</a:t>
            </a:r>
            <a:r>
              <a:rPr lang="en-US" baseline="-25000" dirty="0" err="1" smtClean="0"/>
              <a:t>NL</a:t>
            </a:r>
            <a:r>
              <a:rPr lang="en-US" dirty="0" smtClean="0"/>
              <a:t>, but not positive </a:t>
            </a:r>
            <a:r>
              <a:rPr lang="en-US" dirty="0" err="1" smtClean="0"/>
              <a:t>g</a:t>
            </a:r>
            <a:r>
              <a:rPr lang="en-US" baseline="-25000" dirty="0" err="1" smtClean="0"/>
              <a:t>NL</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Righ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Rectangle 10"/>
          <p:cNvSpPr/>
          <p:nvPr/>
        </p:nvSpPr>
        <p:spPr>
          <a:xfrm>
            <a:off x="2069541" y="4840069"/>
            <a:ext cx="5245659" cy="646331"/>
          </a:xfrm>
          <a:prstGeom prst="rect">
            <a:avLst/>
          </a:prstGeom>
        </p:spPr>
        <p:txBody>
          <a:bodyPr wrap="square">
            <a:spAutoFit/>
          </a:bodyPr>
          <a:lstStyle/>
          <a:p>
            <a:pPr>
              <a:buFont typeface="Wingdings" charset="2"/>
              <a:buChar char=""/>
            </a:pPr>
            <a:r>
              <a:rPr lang="en-US" dirty="0" smtClean="0"/>
              <a:t> Some inflation models tightly constrained by Planck can be relaxed in </a:t>
            </a:r>
            <a:r>
              <a:rPr lang="en-US" dirty="0" err="1" smtClean="0"/>
              <a:t>curvaton</a:t>
            </a:r>
            <a:r>
              <a:rPr lang="en-US" dirty="0" smtClean="0"/>
              <a:t> scenario.</a:t>
            </a:r>
            <a:endParaRPr lang="en-US" dirty="0"/>
          </a:p>
        </p:txBody>
      </p:sp>
      <p:pic>
        <p:nvPicPr>
          <p:cNvPr id="13" name="Picture 12"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565400" y="533400"/>
            <a:ext cx="3911600" cy="635000"/>
          </a:xfrm>
          <a:prstGeom prst="rect">
            <a:avLst/>
          </a:prstGeom>
        </p:spPr>
      </p:pic>
      <p:sp>
        <p:nvSpPr>
          <p:cNvPr id="14" name="TextBox 13"/>
          <p:cNvSpPr txBox="1"/>
          <p:nvPr/>
        </p:nvSpPr>
        <p:spPr>
          <a:xfrm>
            <a:off x="3886200" y="6248400"/>
            <a:ext cx="1736373" cy="369332"/>
          </a:xfrm>
          <a:prstGeom prst="rect">
            <a:avLst/>
          </a:prstGeom>
          <a:noFill/>
        </p:spPr>
        <p:txBody>
          <a:bodyPr wrap="none" rtlCol="0">
            <a:spAutoFit/>
          </a:bodyPr>
          <a:lstStyle/>
          <a:p>
            <a:r>
              <a:rPr lang="en-US" dirty="0" smtClean="0"/>
              <a:t>QGH, 1303.6084</a:t>
            </a:r>
            <a:endParaRPr lang="en-US" dirty="0"/>
          </a:p>
        </p:txBody>
      </p:sp>
      <p:grpSp>
        <p:nvGrpSpPr>
          <p:cNvPr id="18" name="Group 17"/>
          <p:cNvGrpSpPr/>
          <p:nvPr/>
        </p:nvGrpSpPr>
        <p:grpSpPr>
          <a:xfrm>
            <a:off x="5030646" y="1169988"/>
            <a:ext cx="531954" cy="861099"/>
            <a:chOff x="5030646" y="1169988"/>
            <a:chExt cx="531954" cy="861099"/>
          </a:xfrm>
        </p:grpSpPr>
        <p:cxnSp>
          <p:nvCxnSpPr>
            <p:cNvPr id="16" name="Straight Arrow Connector 15"/>
            <p:cNvCxnSpPr/>
            <p:nvPr/>
          </p:nvCxnSpPr>
          <p:spPr>
            <a:xfrm rot="5400000" flipH="1" flipV="1">
              <a:off x="5004991" y="1422797"/>
              <a:ext cx="507206"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030646" y="1600200"/>
              <a:ext cx="531954" cy="430887"/>
            </a:xfrm>
            <a:prstGeom prst="rect">
              <a:avLst/>
            </a:prstGeom>
            <a:noFill/>
          </p:spPr>
          <p:txBody>
            <a:bodyPr wrap="none" rtlCol="0">
              <a:spAutoFit/>
            </a:bodyPr>
            <a:lstStyle/>
            <a:p>
              <a:r>
                <a:rPr lang="en-US" sz="2200" dirty="0" smtClean="0"/>
                <a:t>&gt; 0</a:t>
              </a:r>
              <a:endParaRPr lang="en-US" sz="2200" dirty="0"/>
            </a:p>
          </p:txBody>
        </p:sp>
      </p:grpSp>
      <p:grpSp>
        <p:nvGrpSpPr>
          <p:cNvPr id="8" name="Group 7"/>
          <p:cNvGrpSpPr/>
          <p:nvPr/>
        </p:nvGrpSpPr>
        <p:grpSpPr>
          <a:xfrm>
            <a:off x="3276600" y="1196301"/>
            <a:ext cx="942198" cy="861099"/>
            <a:chOff x="4802046" y="1169988"/>
            <a:chExt cx="942198" cy="861099"/>
          </a:xfrm>
        </p:grpSpPr>
        <p:cxnSp>
          <p:nvCxnSpPr>
            <p:cNvPr id="9" name="Straight Arrow Connector 8"/>
            <p:cNvCxnSpPr/>
            <p:nvPr/>
          </p:nvCxnSpPr>
          <p:spPr>
            <a:xfrm rot="5400000" flipH="1" flipV="1">
              <a:off x="5004991" y="1422797"/>
              <a:ext cx="507206"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802046" y="1600200"/>
              <a:ext cx="942198" cy="430887"/>
            </a:xfrm>
            <a:prstGeom prst="rect">
              <a:avLst/>
            </a:prstGeom>
            <a:noFill/>
          </p:spPr>
          <p:txBody>
            <a:bodyPr wrap="none" rtlCol="0">
              <a:spAutoFit/>
            </a:bodyPr>
            <a:lstStyle/>
            <a:p>
              <a:r>
                <a:rPr lang="en-US" sz="2200" dirty="0" smtClean="0"/>
                <a:t>large </a:t>
              </a:r>
              <a:r>
                <a:rPr lang="en-US" sz="2200" dirty="0" err="1" smtClean="0"/>
                <a:t>ε</a:t>
              </a:r>
              <a:endParaRPr lang="en-US" sz="2200" dirty="0"/>
            </a:p>
          </p:txBody>
        </p:sp>
      </p:grpSp>
      <p:sp>
        <p:nvSpPr>
          <p:cNvPr id="12" name="TextBox 11"/>
          <p:cNvSpPr txBox="1"/>
          <p:nvPr/>
        </p:nvSpPr>
        <p:spPr>
          <a:xfrm>
            <a:off x="2069541" y="2514600"/>
            <a:ext cx="5245659" cy="369332"/>
          </a:xfrm>
          <a:prstGeom prst="rect">
            <a:avLst/>
          </a:prstGeom>
          <a:noFill/>
        </p:spPr>
        <p:txBody>
          <a:bodyPr wrap="none" rtlCol="0">
            <a:spAutoFit/>
          </a:bodyPr>
          <a:lstStyle/>
          <a:p>
            <a:r>
              <a:rPr lang="en-US" dirty="0" smtClean="0"/>
              <a:t>Considering inflation dominated by </a:t>
            </a:r>
            <a:r>
              <a:rPr lang="en-US" dirty="0" err="1" smtClean="0"/>
              <a:t>U(</a:t>
            </a:r>
            <a:r>
              <a:rPr lang="en-US" dirty="0" err="1" smtClean="0">
                <a:latin typeface="Lucida Grande"/>
                <a:ea typeface="Lucida Grande"/>
                <a:cs typeface="Lucida Grande"/>
              </a:rPr>
              <a:t>ϕ</a:t>
            </a:r>
            <a:r>
              <a:rPr lang="en-US" dirty="0" err="1" smtClean="0"/>
              <a:t>)~</a:t>
            </a:r>
            <a:r>
              <a:rPr lang="en-US" dirty="0" err="1" smtClean="0">
                <a:latin typeface="Lucida Grande"/>
                <a:ea typeface="Lucida Grande"/>
                <a:cs typeface="Lucida Grande"/>
              </a:rPr>
              <a:t>ϕ</a:t>
            </a:r>
            <a:r>
              <a:rPr lang="en-US" baseline="30000" dirty="0" err="1" smtClean="0">
                <a:latin typeface="Lucida Grande"/>
                <a:ea typeface="Lucida Grande"/>
                <a:cs typeface="Lucida Grande"/>
              </a:rPr>
              <a:t>p</a:t>
            </a:r>
            <a:r>
              <a:rPr lang="en-US" dirty="0" smtClean="0"/>
              <a:t>, </a:t>
            </a:r>
            <a:r>
              <a:rPr lang="en-US" dirty="0" err="1" smtClean="0"/>
              <a:t>ε</a:t>
            </a:r>
            <a:r>
              <a:rPr lang="en-US" dirty="0" smtClean="0"/>
              <a:t>=p/4N. </a:t>
            </a:r>
            <a:endParaRPr lang="en-US" dirty="0"/>
          </a:p>
        </p:txBody>
      </p:sp>
      <p:sp>
        <p:nvSpPr>
          <p:cNvPr id="15" name="TextBox 14"/>
          <p:cNvSpPr txBox="1"/>
          <p:nvPr/>
        </p:nvSpPr>
        <p:spPr>
          <a:xfrm>
            <a:off x="2069541" y="2983468"/>
            <a:ext cx="3459263" cy="369332"/>
          </a:xfrm>
          <a:prstGeom prst="rect">
            <a:avLst/>
          </a:prstGeom>
          <a:noFill/>
        </p:spPr>
        <p:txBody>
          <a:bodyPr wrap="none" rtlCol="0">
            <a:spAutoFit/>
          </a:bodyPr>
          <a:lstStyle/>
          <a:p>
            <a:r>
              <a:rPr lang="en-US" dirty="0" smtClean="0"/>
              <a:t>For N=50, </a:t>
            </a:r>
            <a:r>
              <a:rPr lang="en-US" dirty="0" err="1" smtClean="0"/>
              <a:t>ε</a:t>
            </a:r>
            <a:r>
              <a:rPr lang="en-US" dirty="0" smtClean="0"/>
              <a:t>=0.005p. If </a:t>
            </a:r>
            <a:r>
              <a:rPr lang="en-US" dirty="0" err="1" smtClean="0"/>
              <a:t>p</a:t>
            </a:r>
            <a:r>
              <a:rPr lang="en-US" dirty="0" smtClean="0"/>
              <a:t>=4, </a:t>
            </a:r>
            <a:r>
              <a:rPr lang="en-US" dirty="0" err="1" smtClean="0"/>
              <a:t>ε</a:t>
            </a:r>
            <a:r>
              <a:rPr lang="en-US" dirty="0" smtClean="0"/>
              <a:t>=0.02.</a:t>
            </a:r>
            <a:endParaRPr lang="en-US" dirty="0"/>
          </a:p>
        </p:txBody>
      </p:sp>
      <p:sp>
        <p:nvSpPr>
          <p:cNvPr id="19" name="TextBox 18"/>
          <p:cNvSpPr txBox="1"/>
          <p:nvPr/>
        </p:nvSpPr>
        <p:spPr>
          <a:xfrm>
            <a:off x="2069541" y="3440668"/>
            <a:ext cx="2484086" cy="369332"/>
          </a:xfrm>
          <a:prstGeom prst="rect">
            <a:avLst/>
          </a:prstGeom>
          <a:noFill/>
        </p:spPr>
        <p:txBody>
          <a:bodyPr wrap="none" rtlCol="0">
            <a:spAutoFit/>
          </a:bodyPr>
          <a:lstStyle/>
          <a:p>
            <a:r>
              <a:rPr lang="en-US" dirty="0" smtClean="0"/>
              <a:t>For </a:t>
            </a:r>
            <a:r>
              <a:rPr lang="en-US" dirty="0" err="1" smtClean="0"/>
              <a:t>m</a:t>
            </a:r>
            <a:r>
              <a:rPr lang="en-US" dirty="0" smtClean="0"/>
              <a:t>/H</a:t>
            </a:r>
            <a:r>
              <a:rPr lang="en-US" baseline="-25000" dirty="0" smtClean="0"/>
              <a:t>*</a:t>
            </a:r>
            <a:r>
              <a:rPr lang="en-US" dirty="0" smtClean="0"/>
              <a:t> &lt;&lt;0.1, n</a:t>
            </a:r>
            <a:r>
              <a:rPr lang="en-US" baseline="-25000" dirty="0" smtClean="0"/>
              <a:t>s</a:t>
            </a:r>
            <a:r>
              <a:rPr lang="en-US" dirty="0" smtClean="0"/>
              <a:t>=0.96.</a:t>
            </a:r>
            <a:endParaRPr lang="en-US" dirty="0"/>
          </a:p>
        </p:txBody>
      </p:sp>
      <p:pic>
        <p:nvPicPr>
          <p:cNvPr id="22" name="Picture 21"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895600" y="4140200"/>
            <a:ext cx="3797300" cy="279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ox(in)">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strVal val="#ppt_w*0.7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9" grpId="0"/>
    </p:bld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76200" y="228600"/>
            <a:ext cx="5442516" cy="430887"/>
          </a:xfrm>
          <a:prstGeom prst="rect">
            <a:avLst/>
          </a:prstGeom>
          <a:noFill/>
        </p:spPr>
        <p:txBody>
          <a:bodyPr wrap="none" rtlCol="0">
            <a:spAutoFit/>
          </a:bodyPr>
          <a:lstStyle/>
          <a:p>
            <a:pPr>
              <a:buFont typeface="Wingdings" charset="2"/>
              <a:buChar char=""/>
            </a:pPr>
            <a:r>
              <a:rPr lang="en-US" sz="2200" dirty="0" smtClean="0"/>
              <a:t> General single-field ultra-slow-roll inflation:</a:t>
            </a:r>
            <a:endParaRPr lang="en-US" sz="2200" dirty="0"/>
          </a:p>
        </p:txBody>
      </p:sp>
      <p:sp>
        <p:nvSpPr>
          <p:cNvPr id="5" name="TextBox 4"/>
          <p:cNvSpPr txBox="1"/>
          <p:nvPr/>
        </p:nvSpPr>
        <p:spPr>
          <a:xfrm>
            <a:off x="3657600" y="6248400"/>
            <a:ext cx="2383660" cy="369332"/>
          </a:xfrm>
          <a:prstGeom prst="rect">
            <a:avLst/>
          </a:prstGeom>
          <a:noFill/>
        </p:spPr>
        <p:txBody>
          <a:bodyPr wrap="none" rtlCol="0">
            <a:spAutoFit/>
          </a:bodyPr>
          <a:lstStyle/>
          <a:p>
            <a:r>
              <a:rPr lang="en-US" dirty="0" smtClean="0"/>
              <a:t>QGH, Wang, 1303.4526</a:t>
            </a:r>
            <a:endParaRPr lang="en-US" dirty="0"/>
          </a:p>
        </p:txBody>
      </p:sp>
      <p:pic>
        <p:nvPicPr>
          <p:cNvPr id="6" name="Picture 5"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438400" y="881063"/>
            <a:ext cx="4051300" cy="5715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768600" y="1828800"/>
            <a:ext cx="3556000" cy="266700"/>
          </a:xfrm>
          <a:prstGeom prst="rect">
            <a:avLst/>
          </a:prstGeom>
        </p:spPr>
      </p:pic>
      <p:grpSp>
        <p:nvGrpSpPr>
          <p:cNvPr id="13" name="Group 12"/>
          <p:cNvGrpSpPr/>
          <p:nvPr/>
        </p:nvGrpSpPr>
        <p:grpSpPr>
          <a:xfrm>
            <a:off x="3492500" y="2590800"/>
            <a:ext cx="1841500" cy="1028700"/>
            <a:chOff x="3492500" y="2590800"/>
            <a:chExt cx="1841500" cy="1028700"/>
          </a:xfrm>
        </p:grpSpPr>
        <p:pic>
          <p:nvPicPr>
            <p:cNvPr id="8" name="Picture 7"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3810000" y="2590800"/>
              <a:ext cx="1231900" cy="558800"/>
            </a:xfrm>
            <a:prstGeom prst="rect">
              <a:avLst/>
            </a:prstGeom>
          </p:spPr>
        </p:pic>
        <p:pic>
          <p:nvPicPr>
            <p:cNvPr id="9" name="Picture 8"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3492500" y="3352800"/>
              <a:ext cx="1841500" cy="266700"/>
            </a:xfrm>
            <a:prstGeom prst="rect">
              <a:avLst/>
            </a:prstGeom>
          </p:spPr>
        </p:pic>
      </p:grpSp>
      <p:grpSp>
        <p:nvGrpSpPr>
          <p:cNvPr id="14" name="Group 13"/>
          <p:cNvGrpSpPr/>
          <p:nvPr/>
        </p:nvGrpSpPr>
        <p:grpSpPr>
          <a:xfrm>
            <a:off x="533400" y="4114800"/>
            <a:ext cx="8026400" cy="1498600"/>
            <a:chOff x="533400" y="4114800"/>
            <a:chExt cx="8026400" cy="1498600"/>
          </a:xfrm>
        </p:grpSpPr>
        <p:pic>
          <p:nvPicPr>
            <p:cNvPr id="10" name="Picture 9"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3352800" y="4114800"/>
              <a:ext cx="2146300" cy="685800"/>
            </a:xfrm>
            <a:prstGeom prst="rect">
              <a:avLst/>
            </a:prstGeom>
          </p:spPr>
        </p:pic>
        <p:pic>
          <p:nvPicPr>
            <p:cNvPr id="12" name="Picture 11"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533400" y="4953000"/>
              <a:ext cx="8026400" cy="6604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514600" y="457200"/>
            <a:ext cx="4025900" cy="635000"/>
          </a:xfrm>
          <a:prstGeom prst="rect">
            <a:avLst/>
          </a:prstGeom>
        </p:spPr>
      </p:pic>
      <p:pic>
        <p:nvPicPr>
          <p:cNvPr id="3" name="Picture 2"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3327400" y="1447800"/>
            <a:ext cx="2616200" cy="635000"/>
          </a:xfrm>
          <a:prstGeom prst="rect">
            <a:avLst/>
          </a:prstGeom>
        </p:spPr>
      </p:pic>
      <p:pic>
        <p:nvPicPr>
          <p:cNvPr id="7" name="Picture 6"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2006600" y="3573463"/>
            <a:ext cx="5156200" cy="266700"/>
          </a:xfrm>
          <a:prstGeom prst="rect">
            <a:avLst/>
          </a:prstGeom>
        </p:spPr>
      </p:pic>
      <p:pic>
        <p:nvPicPr>
          <p:cNvPr id="9" name="Picture 8"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1905000" y="2514600"/>
            <a:ext cx="5473700" cy="609600"/>
          </a:xfrm>
          <a:prstGeom prst="rect">
            <a:avLst/>
          </a:prstGeom>
        </p:spPr>
      </p:pic>
      <p:grpSp>
        <p:nvGrpSpPr>
          <p:cNvPr id="12" name="Group 11"/>
          <p:cNvGrpSpPr/>
          <p:nvPr/>
        </p:nvGrpSpPr>
        <p:grpSpPr>
          <a:xfrm>
            <a:off x="2006600" y="4124325"/>
            <a:ext cx="5080000" cy="1133475"/>
            <a:chOff x="2006600" y="4124325"/>
            <a:chExt cx="5080000" cy="1133475"/>
          </a:xfrm>
        </p:grpSpPr>
        <p:pic>
          <p:nvPicPr>
            <p:cNvPr id="10" name="Picture 9"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2006600" y="4124325"/>
              <a:ext cx="5080000" cy="304800"/>
            </a:xfrm>
            <a:prstGeom prst="rect">
              <a:avLst/>
            </a:prstGeom>
          </p:spPr>
        </p:pic>
        <p:pic>
          <p:nvPicPr>
            <p:cNvPr id="11" name="Picture 10"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3340100" y="4648200"/>
              <a:ext cx="2832100" cy="6096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decel="5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80">
                                          <p:stCondLst>
                                            <p:cond delay="0"/>
                                          </p:stCondLst>
                                        </p:cTn>
                                        <p:tgtEl>
                                          <p:spTgt spid="9"/>
                                        </p:tgtEl>
                                      </p:cBhvr>
                                    </p:animEffect>
                                    <p:anim calcmode="lin" valueType="num">
                                      <p:cBhvr>
                                        <p:cTn id="1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9" dur="26">
                                          <p:stCondLst>
                                            <p:cond delay="650"/>
                                          </p:stCondLst>
                                        </p:cTn>
                                        <p:tgtEl>
                                          <p:spTgt spid="9"/>
                                        </p:tgtEl>
                                      </p:cBhvr>
                                      <p:to x="100000" y="60000"/>
                                    </p:animScale>
                                    <p:animScale>
                                      <p:cBhvr>
                                        <p:cTn id="20" dur="166" decel="50000">
                                          <p:stCondLst>
                                            <p:cond delay="676"/>
                                          </p:stCondLst>
                                        </p:cTn>
                                        <p:tgtEl>
                                          <p:spTgt spid="9"/>
                                        </p:tgtEl>
                                      </p:cBhvr>
                                      <p:to x="100000" y="100000"/>
                                    </p:animScale>
                                    <p:animScale>
                                      <p:cBhvr>
                                        <p:cTn id="21" dur="26">
                                          <p:stCondLst>
                                            <p:cond delay="1312"/>
                                          </p:stCondLst>
                                        </p:cTn>
                                        <p:tgtEl>
                                          <p:spTgt spid="9"/>
                                        </p:tgtEl>
                                      </p:cBhvr>
                                      <p:to x="100000" y="80000"/>
                                    </p:animScale>
                                    <p:animScale>
                                      <p:cBhvr>
                                        <p:cTn id="22" dur="166" decel="50000">
                                          <p:stCondLst>
                                            <p:cond delay="1338"/>
                                          </p:stCondLst>
                                        </p:cTn>
                                        <p:tgtEl>
                                          <p:spTgt spid="9"/>
                                        </p:tgtEl>
                                      </p:cBhvr>
                                      <p:to x="100000" y="100000"/>
                                    </p:animScale>
                                    <p:animScale>
                                      <p:cBhvr>
                                        <p:cTn id="23" dur="26">
                                          <p:stCondLst>
                                            <p:cond delay="1642"/>
                                          </p:stCondLst>
                                        </p:cTn>
                                        <p:tgtEl>
                                          <p:spTgt spid="9"/>
                                        </p:tgtEl>
                                      </p:cBhvr>
                                      <p:to x="100000" y="90000"/>
                                    </p:animScale>
                                    <p:animScale>
                                      <p:cBhvr>
                                        <p:cTn id="24" dur="166" decel="50000">
                                          <p:stCondLst>
                                            <p:cond delay="1668"/>
                                          </p:stCondLst>
                                        </p:cTn>
                                        <p:tgtEl>
                                          <p:spTgt spid="9"/>
                                        </p:tgtEl>
                                      </p:cBhvr>
                                      <p:to x="100000" y="100000"/>
                                    </p:animScale>
                                    <p:animScale>
                                      <p:cBhvr>
                                        <p:cTn id="25" dur="26">
                                          <p:stCondLst>
                                            <p:cond delay="1808"/>
                                          </p:stCondLst>
                                        </p:cTn>
                                        <p:tgtEl>
                                          <p:spTgt spid="9"/>
                                        </p:tgtEl>
                                      </p:cBhvr>
                                      <p:to x="100000" y="95000"/>
                                    </p:animScale>
                                    <p:animScale>
                                      <p:cBhvr>
                                        <p:cTn id="26" dur="166" decel="50000">
                                          <p:stCondLst>
                                            <p:cond delay="1834"/>
                                          </p:stCondLst>
                                        </p:cTn>
                                        <p:tgtEl>
                                          <p:spTgt spid="9"/>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429000" y="582613"/>
            <a:ext cx="2108200" cy="342900"/>
          </a:xfrm>
          <a:prstGeom prst="rect">
            <a:avLst/>
          </a:prstGeom>
        </p:spPr>
      </p:pic>
      <p:pic>
        <p:nvPicPr>
          <p:cNvPr id="3" name="Picture 2"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819400" y="1409700"/>
            <a:ext cx="3429000" cy="571500"/>
          </a:xfrm>
          <a:prstGeom prst="rect">
            <a:avLst/>
          </a:prstGeom>
        </p:spPr>
      </p:pic>
      <p:pic>
        <p:nvPicPr>
          <p:cNvPr id="4" name="Picture 3"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2133600" y="2438400"/>
            <a:ext cx="4940300" cy="622300"/>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3200400" y="3771900"/>
            <a:ext cx="2705100" cy="698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ppt_w*2.5"/>
                                          </p:val>
                                        </p:tav>
                                        <p:tav tm="100000">
                                          <p:val>
                                            <p:strVal val="#ppt_w"/>
                                          </p:val>
                                        </p:tav>
                                      </p:tavLst>
                                    </p:anim>
                                    <p:anim calcmode="lin" valueType="num">
                                      <p:cBhvr>
                                        <p:cTn id="17" dur="500" fill="hold"/>
                                        <p:tgtEl>
                                          <p:spTgt spid="5"/>
                                        </p:tgtEl>
                                        <p:attrNameLst>
                                          <p:attrName>ppt_h</p:attrName>
                                        </p:attrNameLst>
                                      </p:cBhvr>
                                      <p:tavLst>
                                        <p:tav tm="0">
                                          <p:val>
                                            <p:strVal val="#ppt_h*0.01"/>
                                          </p:val>
                                        </p:tav>
                                        <p:tav tm="100000">
                                          <p:val>
                                            <p:strVal val="#ppt_h"/>
                                          </p:val>
                                        </p:tav>
                                      </p:tavLst>
                                    </p:anim>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h+1"/>
                                          </p:val>
                                        </p:tav>
                                        <p:tav tm="100000">
                                          <p:val>
                                            <p:strVal val="#ppt_y"/>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803275" y="381000"/>
            <a:ext cx="3331698" cy="540000"/>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803275" y="1143000"/>
            <a:ext cx="5573208" cy="540000"/>
          </a:xfrm>
          <a:prstGeom prst="rect">
            <a:avLst/>
          </a:prstGeom>
        </p:spPr>
      </p:pic>
      <p:pic>
        <p:nvPicPr>
          <p:cNvPr id="6" name="Picture 5"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803275" y="4191000"/>
            <a:ext cx="4158000" cy="540000"/>
          </a:xfrm>
          <a:prstGeom prst="rect">
            <a:avLst/>
          </a:prstGeom>
        </p:spPr>
      </p:pic>
      <p:pic>
        <p:nvPicPr>
          <p:cNvPr id="10" name="Picture 9"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806450" y="1981200"/>
            <a:ext cx="2056596" cy="540000"/>
          </a:xfrm>
          <a:prstGeom prst="rect">
            <a:avLst/>
          </a:prstGeom>
        </p:spPr>
      </p:pic>
      <p:pic>
        <p:nvPicPr>
          <p:cNvPr id="11" name="Picture 10"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3733800" y="1993900"/>
            <a:ext cx="2554616" cy="540000"/>
          </a:xfrm>
          <a:prstGeom prst="rect">
            <a:avLst/>
          </a:prstGeom>
        </p:spPr>
      </p:pic>
      <p:pic>
        <p:nvPicPr>
          <p:cNvPr id="12" name="Picture 11" descr="latex-image-1.pdf"/>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806451" y="2895600"/>
            <a:ext cx="4101923" cy="540000"/>
          </a:xfrm>
          <a:prstGeom prst="rect">
            <a:avLst/>
          </a:prstGeom>
        </p:spPr>
      </p:pic>
      <p:grpSp>
        <p:nvGrpSpPr>
          <p:cNvPr id="14" name="Group 13"/>
          <p:cNvGrpSpPr/>
          <p:nvPr/>
        </p:nvGrpSpPr>
        <p:grpSpPr>
          <a:xfrm>
            <a:off x="1295400" y="5220037"/>
            <a:ext cx="6800850" cy="558800"/>
            <a:chOff x="1295400" y="5220037"/>
            <a:chExt cx="6800850" cy="558800"/>
          </a:xfrm>
        </p:grpSpPr>
        <p:pic>
          <p:nvPicPr>
            <p:cNvPr id="7" name="Picture 6" descr="latex-image-1.pdf"/>
            <p:cNvPicPr>
              <a:picLocks noChangeAspect="1"/>
            </p:cNvPicPr>
            <p:nvPr/>
          </p:nvPicPr>
          <mc:AlternateContent>
            <mc:Choice xmlns:ma="http://schemas.microsoft.com/office/mac/drawingml/2008/main" Requires="ma">
              <p:blipFill>
                <a:blip r:embed="rId14"/>
                <a:stretch>
                  <a:fillRect/>
                </a:stretch>
              </p:blipFill>
            </mc:Choice>
            <mc:Fallback>
              <p:blipFill>
                <a:blip r:embed="rId15"/>
                <a:stretch>
                  <a:fillRect/>
                </a:stretch>
              </p:blipFill>
            </mc:Fallback>
          </mc:AlternateContent>
          <p:spPr>
            <a:xfrm>
              <a:off x="1295400" y="5245437"/>
              <a:ext cx="1282700" cy="533400"/>
            </a:xfrm>
            <a:prstGeom prst="rect">
              <a:avLst/>
            </a:prstGeom>
          </p:spPr>
        </p:pic>
        <p:pic>
          <p:nvPicPr>
            <p:cNvPr id="8" name="Picture 7" descr="latex-image-1.pdf"/>
            <p:cNvPicPr>
              <a:picLocks noChangeAspect="1"/>
            </p:cNvPicPr>
            <p:nvPr/>
          </p:nvPicPr>
          <mc:AlternateContent>
            <mc:Choice xmlns:ma="http://schemas.microsoft.com/office/mac/drawingml/2008/main" Requires="ma">
              <p:blipFill>
                <a:blip r:embed="rId16"/>
                <a:stretch>
                  <a:fillRect/>
                </a:stretch>
              </p:blipFill>
            </mc:Choice>
            <mc:Fallback>
              <p:blipFill>
                <a:blip r:embed="rId17"/>
                <a:stretch>
                  <a:fillRect/>
                </a:stretch>
              </p:blipFill>
            </mc:Fallback>
          </mc:AlternateContent>
          <p:spPr>
            <a:xfrm>
              <a:off x="5619750" y="5220037"/>
              <a:ext cx="2476500" cy="558800"/>
            </a:xfrm>
            <a:prstGeom prst="rect">
              <a:avLst/>
            </a:prstGeom>
          </p:spPr>
        </p:pic>
        <p:pic>
          <p:nvPicPr>
            <p:cNvPr id="13" name="Picture 12" descr="latex-image-1.pdf"/>
            <p:cNvPicPr>
              <a:picLocks noChangeAspect="1"/>
            </p:cNvPicPr>
            <p:nvPr/>
          </p:nvPicPr>
          <mc:AlternateContent>
            <mc:Choice xmlns:ma="http://schemas.microsoft.com/office/mac/drawingml/2008/main" Requires="ma">
              <p:blipFill>
                <a:blip r:embed="rId18"/>
                <a:stretch>
                  <a:fillRect/>
                </a:stretch>
              </p:blipFill>
            </mc:Choice>
            <mc:Fallback>
              <p:blipFill>
                <a:blip r:embed="rId19"/>
                <a:stretch>
                  <a:fillRect/>
                </a:stretch>
              </p:blipFill>
            </mc:Fallback>
          </mc:AlternateContent>
          <p:spPr>
            <a:xfrm>
              <a:off x="3479800" y="5258137"/>
              <a:ext cx="1625600" cy="5207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latex-image-1.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44500" y="1358900"/>
            <a:ext cx="8166100" cy="622300"/>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3467100" y="2438400"/>
            <a:ext cx="1943100" cy="304800"/>
          </a:xfrm>
          <a:prstGeom prst="rect">
            <a:avLst/>
          </a:prstGeom>
        </p:spPr>
      </p:pic>
      <p:grpSp>
        <p:nvGrpSpPr>
          <p:cNvPr id="12" name="Group 11"/>
          <p:cNvGrpSpPr/>
          <p:nvPr/>
        </p:nvGrpSpPr>
        <p:grpSpPr>
          <a:xfrm>
            <a:off x="1295400" y="3175000"/>
            <a:ext cx="6800850" cy="558800"/>
            <a:chOff x="1295400" y="3124200"/>
            <a:chExt cx="6800850" cy="558800"/>
          </a:xfrm>
        </p:grpSpPr>
        <p:pic>
          <p:nvPicPr>
            <p:cNvPr id="9" name="Picture 8" descr="latex-image-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1295400" y="3149600"/>
              <a:ext cx="1282700" cy="533400"/>
            </a:xfrm>
            <a:prstGeom prst="rect">
              <a:avLst/>
            </a:prstGeom>
          </p:spPr>
        </p:pic>
        <p:pic>
          <p:nvPicPr>
            <p:cNvPr id="10" name="Picture 9" descr="latex-image-1.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5619750" y="3124200"/>
              <a:ext cx="2476500" cy="558800"/>
            </a:xfrm>
            <a:prstGeom prst="rect">
              <a:avLst/>
            </a:prstGeom>
          </p:spPr>
        </p:pic>
        <p:pic>
          <p:nvPicPr>
            <p:cNvPr id="11" name="Picture 10" descr="latex-image-1.pdf"/>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3479800" y="3162300"/>
              <a:ext cx="1625600" cy="520700"/>
            </a:xfrm>
            <a:prstGeom prst="rect">
              <a:avLst/>
            </a:prstGeom>
          </p:spPr>
        </p:pic>
      </p:grpSp>
      <p:sp>
        <p:nvSpPr>
          <p:cNvPr id="8" name="TextBox 7"/>
          <p:cNvSpPr txBox="1"/>
          <p:nvPr/>
        </p:nvSpPr>
        <p:spPr>
          <a:xfrm>
            <a:off x="368724" y="457200"/>
            <a:ext cx="1764876" cy="369332"/>
          </a:xfrm>
          <a:prstGeom prst="rect">
            <a:avLst/>
          </a:prstGeom>
          <a:noFill/>
        </p:spPr>
        <p:txBody>
          <a:bodyPr wrap="none" rtlCol="0">
            <a:spAutoFit/>
          </a:bodyPr>
          <a:lstStyle/>
          <a:p>
            <a:r>
              <a:rPr lang="en-US" dirty="0" smtClean="0"/>
              <a:t>Non-BD vacuum: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908479"/>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2905780"/>
            <a:ext cx="9144000" cy="677108"/>
          </a:xfrm>
          <a:prstGeom prst="rect">
            <a:avLst/>
          </a:prstGeom>
          <a:noFill/>
        </p:spPr>
        <p:txBody>
          <a:bodyPr wrap="square" rtlCol="0">
            <a:spAutoFit/>
          </a:bodyPr>
          <a:lstStyle/>
          <a:p>
            <a:pPr algn="ctr"/>
            <a:r>
              <a:rPr lang="zh-CN" altLang="en-US" sz="3800" b="1" dirty="0" smtClean="0"/>
              <a:t>尽信书则不如无书！</a:t>
            </a:r>
            <a:endParaRPr lang="en-US" sz="3800" b="1" dirty="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Autofit/>
          </a:bodyPr>
          <a:lstStyle/>
          <a:p>
            <a:r>
              <a:rPr lang="en-US" altLang="zh-CN" sz="7800" dirty="0" smtClean="0">
                <a:latin typeface="Edwardian Script ITC"/>
              </a:rPr>
              <a:t>Enjoy Yourself !</a:t>
            </a:r>
            <a:endParaRPr lang="en-US" sz="7800" dirty="0">
              <a:latin typeface="Edwardian Script ITC"/>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3350</TotalTime>
  <Words>1278</Words>
  <Application>Microsoft Macintosh PowerPoint</Application>
  <PresentationFormat>On-screen Show (4:3)</PresentationFormat>
  <Paragraphs>161</Paragraphs>
  <Slides>76</Slides>
  <Notes>1</Notes>
  <HiddenSlides>0</HiddenSlides>
  <MMClips>2</MMClips>
  <ScaleCrop>false</ScaleCrop>
  <HeadingPairs>
    <vt:vector size="4" baseType="variant">
      <vt:variant>
        <vt:lpstr>Design Template</vt:lpstr>
      </vt:variant>
      <vt:variant>
        <vt:i4>1</vt:i4>
      </vt:variant>
      <vt:variant>
        <vt:lpstr>Slide Titles</vt:lpstr>
      </vt:variant>
      <vt:variant>
        <vt:i4>76</vt:i4>
      </vt:variant>
    </vt:vector>
  </HeadingPairs>
  <TitlesOfParts>
    <vt:vector size="77" baseType="lpstr">
      <vt:lpstr>Office Theme</vt:lpstr>
      <vt:lpstr>PLANCK: implication for cosmology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Enjoy Yourself !</vt:lpstr>
    </vt:vector>
  </TitlesOfParts>
  <Company>ITP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asdf</dc:title>
  <dc:creator>Qing-Guo Huang</dc:creator>
  <cp:lastModifiedBy>Qing-Guo Huang</cp:lastModifiedBy>
  <cp:revision>793</cp:revision>
  <dcterms:created xsi:type="dcterms:W3CDTF">2013-04-07T23:50:20Z</dcterms:created>
  <dcterms:modified xsi:type="dcterms:W3CDTF">2013-04-07T23:55:58Z</dcterms:modified>
</cp:coreProperties>
</file>