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0"/>
  </p:notesMasterIdLst>
  <p:sldIdLst>
    <p:sldId id="257" r:id="rId6"/>
    <p:sldId id="321" r:id="rId7"/>
    <p:sldId id="312" r:id="rId8"/>
    <p:sldId id="315" r:id="rId9"/>
    <p:sldId id="316" r:id="rId10"/>
    <p:sldId id="317" r:id="rId11"/>
    <p:sldId id="318" r:id="rId12"/>
    <p:sldId id="259" r:id="rId13"/>
    <p:sldId id="324" r:id="rId14"/>
    <p:sldId id="313" r:id="rId15"/>
    <p:sldId id="322" r:id="rId16"/>
    <p:sldId id="298" r:id="rId17"/>
    <p:sldId id="323" r:id="rId18"/>
    <p:sldId id="269" r:id="rId19"/>
    <p:sldId id="284" r:id="rId20"/>
    <p:sldId id="309" r:id="rId21"/>
    <p:sldId id="319" r:id="rId22"/>
    <p:sldId id="301" r:id="rId23"/>
    <p:sldId id="302" r:id="rId24"/>
    <p:sldId id="314" r:id="rId25"/>
    <p:sldId id="296" r:id="rId26"/>
    <p:sldId id="308" r:id="rId27"/>
    <p:sldId id="305" r:id="rId28"/>
    <p:sldId id="306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4BD"/>
    <a:srgbClr val="1026C6"/>
    <a:srgbClr val="122AD8"/>
    <a:srgbClr val="3248EE"/>
    <a:srgbClr val="2038EC"/>
    <a:srgbClr val="0A0A0A"/>
    <a:srgbClr val="0C0C0C"/>
    <a:srgbClr val="111111"/>
    <a:srgbClr val="15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68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26DBD-A9F4-4E5B-88B3-DAE11C9C6B7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A719-45B1-4D3C-9B9A-238709198A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68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586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627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153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481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451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924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83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160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480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874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384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900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084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366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847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624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632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674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3412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9292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A719-45B1-4D3C-9B9A-238709198AE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985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56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16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12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51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258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558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818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926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5579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4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423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29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8313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337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115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8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660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2484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797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6296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015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16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862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1599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8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695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83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012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060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816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7913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168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8016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443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2158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231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6827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396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1614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9761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917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649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155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30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13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51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56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2018/3/8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25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hyperlink" Target="https://www.ligo.caltech.edu/system/media_files/binaries/342/original/TKP-2016-Kip-Thorne-blue_660w_800h.png?147345676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ligo.caltech.edu/system/media_files/binaries/343/original/TKP-2016-Rainer-Weiss-blue_660w_800h.png?1473456833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3.pn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80.png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1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1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0.png"/><Relationship Id="rId4" Type="http://schemas.openxmlformats.org/officeDocument/2006/relationships/image" Target="../media/image2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0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39.jpeg"/><Relationship Id="rId7" Type="http://schemas.openxmlformats.org/officeDocument/2006/relationships/image" Target="../media/image4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1152127"/>
          </a:xfrm>
        </p:spPr>
        <p:txBody>
          <a:bodyPr>
            <a:normAutofit/>
          </a:bodyPr>
          <a:lstStyle/>
          <a:p>
            <a:pPr>
              <a:lnSpc>
                <a:spcPts val="48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GWs from the early Universe</a:t>
            </a:r>
            <a:endParaRPr lang="zh-CN" altLang="en-US" sz="4000" b="1" dirty="0"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550912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zh-CN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Zong-Kuan</a:t>
            </a: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Guo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1" descr="itp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3797052" cy="81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11560" y="5013176"/>
            <a:ext cx="792088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000" dirty="0" smtClean="0">
                <a:ea typeface="+mn-ea"/>
                <a:cs typeface="Times New Roman" panose="02020603050405020304" pitchFamily="18" charset="0"/>
              </a:rPr>
              <a:t>ICTS, USTC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2000" dirty="0" smtClean="0">
                <a:latin typeface="+mn-ea"/>
                <a:ea typeface="+mn-ea"/>
                <a:cs typeface="Calibri" panose="020F0502020204030204" pitchFamily="34" charset="0"/>
              </a:rPr>
              <a:t>2018.3.8</a:t>
            </a:r>
            <a:endParaRPr lang="zh-CN" altLang="en-US" sz="2000" dirty="0">
              <a:latin typeface="+mn-ea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2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864" y="938337"/>
            <a:ext cx="8229600" cy="56886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提出了</a:t>
            </a:r>
            <a:r>
              <a:rPr lang="zh-CN" altLang="en-US" sz="2400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具有高阶曲率耦合的暴胀</a:t>
            </a:r>
            <a:r>
              <a:rPr lang="zh-CN" altLang="en-US" sz="2400" dirty="0" smtClean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模型</a:t>
            </a:r>
            <a:endParaRPr lang="en-US" altLang="zh-CN" sz="2400" dirty="0" smtClean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400" dirty="0" smtClean="0"/>
              <a:t>PRD </a:t>
            </a:r>
            <a:r>
              <a:rPr lang="en-US" altLang="zh-CN" sz="2400" b="1" dirty="0" smtClean="0"/>
              <a:t>75</a:t>
            </a:r>
            <a:r>
              <a:rPr lang="en-US" altLang="zh-CN" sz="2400" dirty="0" smtClean="0"/>
              <a:t> (2007) 023520; PRD </a:t>
            </a:r>
            <a:r>
              <a:rPr lang="en-US" altLang="zh-CN" sz="2400" b="1" dirty="0" smtClean="0"/>
              <a:t>80</a:t>
            </a:r>
            <a:r>
              <a:rPr lang="en-US" altLang="zh-CN" sz="2400" dirty="0" smtClean="0"/>
              <a:t> (2009) 063523; PRD </a:t>
            </a:r>
            <a:r>
              <a:rPr lang="en-US" altLang="zh-CN" sz="2400" b="1" dirty="0" smtClean="0"/>
              <a:t>81</a:t>
            </a:r>
            <a:r>
              <a:rPr lang="en-US" altLang="zh-CN" sz="2400" dirty="0" smtClean="0"/>
              <a:t> (2010) 123520; PRD </a:t>
            </a:r>
            <a:r>
              <a:rPr lang="en-US" altLang="zh-CN" sz="2400" b="1" dirty="0" smtClean="0"/>
              <a:t>88</a:t>
            </a:r>
            <a:r>
              <a:rPr lang="en-US" altLang="zh-CN" sz="2400" dirty="0" smtClean="0"/>
              <a:t> (2013) 123508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提出了解释宇宙微波背景在大尺度上反常的暴胀模型</a:t>
            </a:r>
            <a:endParaRPr lang="en-US" altLang="zh-CN" sz="2400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400" dirty="0" smtClean="0"/>
              <a:t>PRD </a:t>
            </a:r>
            <a:r>
              <a:rPr lang="en-US" altLang="zh-CN" sz="2400" b="1" dirty="0" smtClean="0"/>
              <a:t>88</a:t>
            </a:r>
            <a:r>
              <a:rPr lang="en-US" altLang="zh-CN" sz="2400" dirty="0" smtClean="0"/>
              <a:t> (2013) 063539; EPJC </a:t>
            </a:r>
            <a:r>
              <a:rPr lang="en-US" altLang="zh-CN" sz="2400" b="1" dirty="0" smtClean="0"/>
              <a:t>74</a:t>
            </a:r>
            <a:r>
              <a:rPr lang="en-US" altLang="zh-CN" sz="2400" dirty="0" smtClean="0"/>
              <a:t> (2014) 3006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提出了暴胀期间产生原初磁场的机制</a:t>
            </a:r>
            <a:endParaRPr lang="en-US" altLang="zh-CN" sz="2400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400" dirty="0" smtClean="0"/>
              <a:t>PRD </a:t>
            </a:r>
            <a:r>
              <a:rPr lang="en-US" altLang="zh-CN" sz="2400" b="1" dirty="0" smtClean="0"/>
              <a:t>93</a:t>
            </a:r>
            <a:r>
              <a:rPr lang="en-US" altLang="zh-CN" sz="2400" dirty="0" smtClean="0"/>
              <a:t> (2016) 043541; PRD </a:t>
            </a:r>
            <a:r>
              <a:rPr lang="en-US" altLang="zh-CN" sz="2400" b="1" dirty="0" smtClean="0"/>
              <a:t>94</a:t>
            </a:r>
            <a:r>
              <a:rPr lang="en-US" altLang="zh-CN" sz="2400" dirty="0" smtClean="0"/>
              <a:t> (2016) 083524</a:t>
            </a:r>
            <a:endParaRPr lang="en-US" altLang="zh-CN" sz="24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研究发现暴胀结束后的重加热过程能产生强的引力波信号</a:t>
            </a:r>
            <a:endParaRPr lang="en-US" altLang="zh-CN" sz="2400" dirty="0" smtClean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400" dirty="0"/>
              <a:t>PRL </a:t>
            </a:r>
            <a:r>
              <a:rPr lang="en-US" altLang="zh-CN" sz="2400" b="1" dirty="0"/>
              <a:t>120</a:t>
            </a:r>
            <a:r>
              <a:rPr lang="en-US" altLang="zh-CN" sz="2400" dirty="0"/>
              <a:t> (2018) 031301; PRD (2018)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40466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暴胀宇宙学相关研究</a:t>
            </a:r>
          </a:p>
        </p:txBody>
      </p:sp>
    </p:spTree>
    <p:extLst>
      <p:ext uri="{BB962C8B-B14F-4D97-AF65-F5344CB8AC3E}">
        <p14:creationId xmlns:p14="http://schemas.microsoft.com/office/powerpoint/2010/main" val="137753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467544" y="3140968"/>
            <a:ext cx="28803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Arial" charset="0"/>
              </a:rPr>
              <a:t>Barry </a:t>
            </a:r>
            <a:r>
              <a:rPr lang="en-US" altLang="zh-CN" dirty="0">
                <a:solidFill>
                  <a:prstClr val="black"/>
                </a:solidFill>
                <a:latin typeface="Arial" charset="0"/>
              </a:rPr>
              <a:t>C. </a:t>
            </a:r>
            <a:r>
              <a:rPr lang="en-US" altLang="zh-CN" dirty="0" err="1">
                <a:solidFill>
                  <a:prstClr val="black"/>
                </a:solidFill>
                <a:latin typeface="Arial" charset="0"/>
              </a:rPr>
              <a:t>Barish</a:t>
            </a:r>
            <a:endParaRPr lang="zh-CN" altLang="zh-CN" dirty="0" smtClean="0">
              <a:solidFill>
                <a:prstClr val="black"/>
              </a:solidFill>
              <a:latin typeface="Arial" charset="0"/>
            </a:endParaRPr>
          </a:p>
        </p:txBody>
      </p:sp>
      <p:sp useBgFill="1">
        <p:nvSpPr>
          <p:cNvPr id="4" name="Rectangle 1"/>
          <p:cNvSpPr>
            <a:spLocks noChangeArrowheads="1"/>
          </p:cNvSpPr>
          <p:nvPr/>
        </p:nvSpPr>
        <p:spPr bwMode="auto">
          <a:xfrm>
            <a:off x="467544" y="3140968"/>
            <a:ext cx="2880320" cy="369332"/>
          </a:xfrm>
          <a:prstGeom prst="rect">
            <a:avLst/>
          </a:prstGeom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dirty="0" smtClean="0">
                <a:solidFill>
                  <a:prstClr val="black"/>
                </a:solidFill>
                <a:latin typeface="Arial" charset="0"/>
              </a:rPr>
              <a:t>Ron Drever</a:t>
            </a:r>
            <a:r>
              <a:rPr lang="en-US" altLang="zh-CN" dirty="0" smtClean="0">
                <a:solidFill>
                  <a:prstClr val="black"/>
                </a:solidFill>
                <a:latin typeface="Arial" charset="0"/>
              </a:rPr>
              <a:t>, died 2017.3.7</a:t>
            </a:r>
            <a:endParaRPr lang="zh-CN" altLang="zh-CN" dirty="0" smtClean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026" name="Picture 2" descr="C:\Users\guozk\Desktop\barish_postca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7610"/>
            <a:ext cx="2232248" cy="295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ligo.caltech.edu/system/media_files/binaries/344/original/TKP-2016-Ronald-Drever-blue_600w_800h.png?147345687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2232248" cy="2976330"/>
          </a:xfrm>
          <a:prstGeom prst="rect">
            <a:avLst/>
          </a:prstGeom>
          <a:noFill/>
          <a:ln w="158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Rai Weiss, 2016 Kavli Prize Recipient">
            <a:hlinkClick r:id="rId5" tooltip="Rai Weiss, 2016 Kavli Prize Recipient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8640"/>
            <a:ext cx="2232248" cy="29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ip Thorne, 2016 Kavli Prize Recipient">
            <a:hlinkClick r:id="rId7" tooltip="Kip Thorne, 2016 Kavli Prize Recipient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232248" cy="29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83968" y="3989963"/>
            <a:ext cx="4824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2016 Breakthrough 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Prize in Fundamental Physics</a:t>
            </a:r>
          </a:p>
          <a:p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2016 Gruber Foundation Cosmology 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Prize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2016 Shaw Prize</a:t>
            </a:r>
          </a:p>
          <a:p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2016 </a:t>
            </a:r>
            <a:r>
              <a:rPr lang="en-US" altLang="zh-CN" dirty="0" err="1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Kavli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Prize in 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Astrophysics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2016 Harvey Prize</a:t>
            </a:r>
            <a:endParaRPr lang="en-US" altLang="zh-CN" dirty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2017 Nobel </a:t>
            </a: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Prize in physics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2017 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Fudan-Zhongzhi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Science Award</a:t>
            </a:r>
            <a:endParaRPr lang="zh-CN" altLang="en-US" dirty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3989963"/>
            <a:ext cx="3672408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GW150914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   </a:t>
            </a:r>
            <a:r>
              <a:rPr lang="en-US" altLang="zh-CN" dirty="0" smtClean="0">
                <a:solidFill>
                  <a:prstClr val="black"/>
                </a:solidFill>
              </a:rPr>
              <a:t>PRL </a:t>
            </a:r>
            <a:r>
              <a:rPr lang="en-US" altLang="zh-CN" dirty="0">
                <a:solidFill>
                  <a:prstClr val="black"/>
                </a:solidFill>
              </a:rPr>
              <a:t>116 (2016</a:t>
            </a:r>
            <a:r>
              <a:rPr lang="en-US" altLang="zh-CN" dirty="0" smtClean="0">
                <a:solidFill>
                  <a:prstClr val="black"/>
                </a:solidFill>
              </a:rPr>
              <a:t>) 061102</a:t>
            </a:r>
          </a:p>
          <a:p>
            <a:r>
              <a:rPr lang="en-US" altLang="zh-CN" b="1" dirty="0" smtClean="0">
                <a:solidFill>
                  <a:srgbClr val="C00000"/>
                </a:solidFill>
              </a:rPr>
              <a:t>LVT151012    </a:t>
            </a:r>
            <a:r>
              <a:rPr lang="en-US" altLang="zh-CN" dirty="0" smtClean="0"/>
              <a:t>PRX 6 (2016) </a:t>
            </a:r>
            <a:r>
              <a:rPr lang="en-US" altLang="zh-CN" dirty="0"/>
              <a:t>041015</a:t>
            </a:r>
            <a:endParaRPr lang="en-US" altLang="zh-CN" dirty="0" smtClean="0">
              <a:solidFill>
                <a:prstClr val="black"/>
              </a:solidFill>
            </a:endParaRPr>
          </a:p>
          <a:p>
            <a:r>
              <a:rPr lang="en-US" altLang="zh-CN" b="1" dirty="0" smtClean="0">
                <a:solidFill>
                  <a:srgbClr val="C00000"/>
                </a:solidFill>
              </a:rPr>
              <a:t>GW151226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   </a:t>
            </a:r>
            <a:r>
              <a:rPr lang="en-US" altLang="zh-CN" dirty="0" smtClean="0">
                <a:solidFill>
                  <a:prstClr val="black"/>
                </a:solidFill>
              </a:rPr>
              <a:t>PRL 116</a:t>
            </a:r>
            <a:r>
              <a:rPr lang="en-US" altLang="zh-CN" dirty="0">
                <a:solidFill>
                  <a:prstClr val="black"/>
                </a:solidFill>
              </a:rPr>
              <a:t> (2016) 241103</a:t>
            </a:r>
            <a:endParaRPr lang="en-US" altLang="zh-CN" dirty="0" smtClean="0">
              <a:solidFill>
                <a:prstClr val="black"/>
              </a:solidFill>
            </a:endParaRPr>
          </a:p>
          <a:p>
            <a:r>
              <a:rPr lang="en-US" altLang="zh-CN" b="1" dirty="0" smtClean="0">
                <a:solidFill>
                  <a:srgbClr val="C00000"/>
                </a:solidFill>
              </a:rPr>
              <a:t>GW170104    </a:t>
            </a:r>
            <a:r>
              <a:rPr lang="en-US" altLang="zh-CN" dirty="0" smtClean="0">
                <a:solidFill>
                  <a:prstClr val="black"/>
                </a:solidFill>
              </a:rPr>
              <a:t>PRL </a:t>
            </a:r>
            <a:r>
              <a:rPr lang="en-US" altLang="zh-CN" dirty="0">
                <a:solidFill>
                  <a:prstClr val="black"/>
                </a:solidFill>
              </a:rPr>
              <a:t>118 (2017</a:t>
            </a:r>
            <a:r>
              <a:rPr lang="en-US" altLang="zh-CN" dirty="0" smtClean="0">
                <a:solidFill>
                  <a:prstClr val="black"/>
                </a:solidFill>
              </a:rPr>
              <a:t>) 221101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GW170608</a:t>
            </a:r>
            <a:r>
              <a:rPr lang="en-US" altLang="zh-CN" b="1" dirty="0" smtClean="0">
                <a:solidFill>
                  <a:prstClr val="black"/>
                </a:solidFill>
              </a:rPr>
              <a:t>    </a:t>
            </a:r>
            <a:r>
              <a:rPr lang="en-US" altLang="zh-CN" dirty="0" err="1" smtClean="0">
                <a:solidFill>
                  <a:prstClr val="black"/>
                </a:solidFill>
              </a:rPr>
              <a:t>ApJ</a:t>
            </a:r>
            <a:r>
              <a:rPr lang="en-US" altLang="zh-CN" dirty="0" smtClean="0">
                <a:solidFill>
                  <a:prstClr val="black"/>
                </a:solidFill>
              </a:rPr>
              <a:t> </a:t>
            </a:r>
            <a:r>
              <a:rPr lang="en-US" altLang="zh-CN" dirty="0">
                <a:solidFill>
                  <a:prstClr val="black"/>
                </a:solidFill>
              </a:rPr>
              <a:t>851 (2017) </a:t>
            </a:r>
            <a:r>
              <a:rPr lang="en-US" altLang="zh-CN" dirty="0" smtClean="0">
                <a:solidFill>
                  <a:prstClr val="black"/>
                </a:solidFill>
              </a:rPr>
              <a:t>L35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GW170814</a:t>
            </a:r>
            <a:r>
              <a:rPr lang="en-US" altLang="zh-CN" b="1" dirty="0" smtClean="0">
                <a:solidFill>
                  <a:prstClr val="black"/>
                </a:solidFill>
              </a:rPr>
              <a:t>    </a:t>
            </a:r>
            <a:r>
              <a:rPr lang="en-US" altLang="zh-CN" dirty="0" smtClean="0">
                <a:solidFill>
                  <a:prstClr val="black"/>
                </a:solidFill>
              </a:rPr>
              <a:t>PRL 119</a:t>
            </a:r>
            <a:r>
              <a:rPr lang="en-US" altLang="zh-CN" dirty="0">
                <a:solidFill>
                  <a:prstClr val="black"/>
                </a:solidFill>
              </a:rPr>
              <a:t> (2017) 141101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GW170817</a:t>
            </a:r>
            <a:r>
              <a:rPr lang="en-US" altLang="zh-CN" b="1" dirty="0" smtClean="0">
                <a:solidFill>
                  <a:prstClr val="black"/>
                </a:solidFill>
              </a:rPr>
              <a:t>    </a:t>
            </a:r>
            <a:r>
              <a:rPr lang="en-US" altLang="zh-CN" dirty="0" smtClean="0">
                <a:solidFill>
                  <a:prstClr val="black"/>
                </a:solidFill>
              </a:rPr>
              <a:t>PRL 119</a:t>
            </a:r>
            <a:r>
              <a:rPr lang="en-US" altLang="zh-CN" dirty="0">
                <a:solidFill>
                  <a:prstClr val="black"/>
                </a:solidFill>
              </a:rPr>
              <a:t> (2017) 161101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236568" y="3140968"/>
            <a:ext cx="18638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dirty="0" smtClean="0">
                <a:solidFill>
                  <a:prstClr val="black"/>
                </a:solidFill>
                <a:latin typeface="Arial" charset="0"/>
              </a:rPr>
              <a:t>Kip </a:t>
            </a:r>
            <a:r>
              <a:rPr lang="en-US" altLang="zh-CN" dirty="0" smtClean="0">
                <a:solidFill>
                  <a:prstClr val="black"/>
                </a:solidFill>
                <a:latin typeface="Arial" charset="0"/>
              </a:rPr>
              <a:t>S. </a:t>
            </a:r>
            <a:r>
              <a:rPr lang="zh-CN" altLang="zh-CN" dirty="0" smtClean="0">
                <a:solidFill>
                  <a:prstClr val="black"/>
                </a:solidFill>
                <a:latin typeface="Arial" charset="0"/>
              </a:rPr>
              <a:t>Thorne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419872" y="3140968"/>
            <a:ext cx="16561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dirty="0" smtClean="0">
                <a:solidFill>
                  <a:prstClr val="black"/>
                </a:solidFill>
                <a:latin typeface="Arial" charset="0"/>
              </a:rPr>
              <a:t>Rai</a:t>
            </a:r>
            <a:r>
              <a:rPr lang="en-US" altLang="zh-CN" dirty="0" err="1" smtClean="0">
                <a:solidFill>
                  <a:prstClr val="black"/>
                </a:solidFill>
                <a:latin typeface="Arial" charset="0"/>
              </a:rPr>
              <a:t>ner</a:t>
            </a:r>
            <a:r>
              <a:rPr lang="zh-CN" altLang="zh-CN" dirty="0" smtClean="0">
                <a:solidFill>
                  <a:prstClr val="black"/>
                </a:solidFill>
                <a:latin typeface="Arial" charset="0"/>
              </a:rPr>
              <a:t> Weiss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247964" y="3917954"/>
            <a:ext cx="4788532" cy="210333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72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361950"/>
            <a:ext cx="8524875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6300028"/>
            <a:ext cx="119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Credit: LSC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3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ligo.caltech.edu/system/avm_image_sqls/binaries/92/large/SkyMap__CREDIT__LIGO_Virgo_NASA_Leo_Singer__Axel_Mellinger.jpg?15080299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0" y="188640"/>
            <a:ext cx="85725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6300028"/>
            <a:ext cx="119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Credit: LSC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43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ligo.caltech.edu/system/avm_image_sqls/binaries/87/large/reconstruction_comparison.jpg?15065429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0" y="493737"/>
            <a:ext cx="8572500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6300028"/>
            <a:ext cx="119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Credit: LSC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www.nsf.gov/news/special_reports/ligoevent/images/gallery/GW-Global-Detector-Map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81980"/>
            <a:ext cx="901065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6300028"/>
            <a:ext cx="119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Credit: LSC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37874" y="1835532"/>
            <a:ext cx="1430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chemeClr val="accent6"/>
                </a:solidFill>
              </a:rPr>
              <a:t>Taiji</a:t>
            </a:r>
            <a:r>
              <a:rPr lang="en-US" altLang="zh-CN" b="1" dirty="0" smtClean="0">
                <a:solidFill>
                  <a:schemeClr val="accent6"/>
                </a:solidFill>
              </a:rPr>
              <a:t>/</a:t>
            </a:r>
            <a:r>
              <a:rPr lang="en-US" altLang="zh-CN" b="1" dirty="0" err="1" smtClean="0">
                <a:solidFill>
                  <a:schemeClr val="accent6"/>
                </a:solidFill>
              </a:rPr>
              <a:t>Tianqin</a:t>
            </a:r>
            <a:endParaRPr lang="zh-CN" altLang="en-US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1979548"/>
            <a:ext cx="58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6"/>
                </a:solidFill>
              </a:rPr>
              <a:t>LISA</a:t>
            </a:r>
            <a:endParaRPr lang="zh-CN" altLang="en-U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11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2060848"/>
            <a:ext cx="2520280" cy="2520280"/>
          </a:xfrm>
          <a:prstGeom prst="rect">
            <a:avLst/>
          </a:prstGeom>
        </p:spPr>
      </p:pic>
      <p:pic>
        <p:nvPicPr>
          <p:cNvPr id="1026" name="Picture 2" descr="C:\Documents and Settings\guozk\桌面\GcWP-fxieyms42328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336" y="2409056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左右箭头 1"/>
          <p:cNvSpPr/>
          <p:nvPr/>
        </p:nvSpPr>
        <p:spPr>
          <a:xfrm>
            <a:off x="3707904" y="2990247"/>
            <a:ext cx="2067935" cy="352342"/>
          </a:xfrm>
          <a:prstGeom prst="leftRightArrow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4"/>
          <p:cNvSpPr txBox="1"/>
          <p:nvPr/>
        </p:nvSpPr>
        <p:spPr>
          <a:xfrm>
            <a:off x="899592" y="3244181"/>
            <a:ext cx="2360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Universe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707904" y="3483739"/>
            <a:ext cx="21602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bg1"/>
                </a:solidFill>
              </a:rPr>
              <a:t>S</a:t>
            </a:r>
            <a:r>
              <a:rPr lang="en-US" altLang="zh-CN" b="1" dirty="0" smtClean="0">
                <a:solidFill>
                  <a:schemeClr val="bg1"/>
                </a:solidFill>
              </a:rPr>
              <a:t>ources &amp; Background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3707903" y="2636912"/>
            <a:ext cx="20679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chemeClr val="bg1"/>
                </a:solidFill>
              </a:rPr>
              <a:t>Cosmological  Probes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6444208" y="2852936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 smtClean="0">
                <a:solidFill>
                  <a:schemeClr val="bg1"/>
                </a:solidFill>
              </a:rPr>
              <a:t>GWs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20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GW standard sirens as cosmological probes 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6300028"/>
            <a:ext cx="2967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Credit: Nature</a:t>
            </a:r>
            <a:r>
              <a:rPr lang="en-US" altLang="zh-CN" dirty="0"/>
              <a:t> </a:t>
            </a:r>
            <a:r>
              <a:rPr lang="en-US" altLang="zh-CN" dirty="0" smtClean="0"/>
              <a:t>551 (2017)</a:t>
            </a:r>
            <a:r>
              <a:rPr lang="en-US" altLang="zh-CN" dirty="0"/>
              <a:t> </a:t>
            </a:r>
            <a:r>
              <a:rPr lang="en-US" altLang="zh-CN" dirty="0" smtClean="0"/>
              <a:t>85</a:t>
            </a:r>
            <a:endParaRPr lang="zh-CN" altLang="en-US" dirty="0"/>
          </a:p>
        </p:txBody>
      </p:sp>
      <p:pic>
        <p:nvPicPr>
          <p:cNvPr id="1034" name="Picture 10" descr="https://www.nature.com/nature/journal/v551/n7678/images/nature24471-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08989"/>
            <a:ext cx="6840760" cy="451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4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5496" y="620688"/>
                <a:ext cx="4968552" cy="2873959"/>
              </a:xfrm>
              <a:noFill/>
            </p:spPr>
            <p:txBody>
              <a:bodyPr>
                <a:normAutofit/>
              </a:bodyPr>
              <a:lstStyle/>
              <a:p>
                <a:r>
                  <a:rPr lang="en-US" altLang="zh-CN" sz="2700" b="1" dirty="0" smtClean="0">
                    <a:solidFill>
                      <a:srgbClr val="0070C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GWs from inflation</a:t>
                </a:r>
              </a:p>
              <a:p>
                <a:pPr lvl="1"/>
                <a:r>
                  <a:rPr lang="en-US" altLang="zh-CN" sz="2400" dirty="0"/>
                  <a:t>s</a:t>
                </a:r>
                <a:r>
                  <a:rPr lang="en-US" altLang="zh-CN" sz="2400" dirty="0" smtClean="0"/>
                  <a:t>tochastic</a:t>
                </a:r>
              </a:p>
              <a:p>
                <a:pPr lvl="1"/>
                <a:r>
                  <a:rPr lang="en-US" altLang="zh-CN" sz="2400" dirty="0" smtClean="0"/>
                  <a:t>long time</a:t>
                </a:r>
              </a:p>
              <a:p>
                <a:pPr lvl="1"/>
                <a:r>
                  <a:rPr lang="en-US" altLang="zh-CN" sz="2400" dirty="0" smtClean="0"/>
                  <a:t>low frequency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&lt;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/>
                          </a:rPr>
                          <m:t>−15</m:t>
                        </m:r>
                      </m:sup>
                    </m:sSup>
                  </m:oMath>
                </a14:m>
                <a:r>
                  <a:rPr lang="en-US" altLang="zh-CN" sz="2400" dirty="0" smtClean="0"/>
                  <a:t>Hz</a:t>
                </a:r>
              </a:p>
              <a:p>
                <a:pPr lvl="1"/>
                <a:r>
                  <a:rPr lang="en-US" altLang="zh-CN" sz="2400" dirty="0" smtClean="0"/>
                  <a:t>CMB B-mode, PTA, </a:t>
                </a:r>
                <a:r>
                  <a:rPr lang="en-US" altLang="zh-CN" sz="2400" b="1" dirty="0" smtClean="0">
                    <a:solidFill>
                      <a:srgbClr val="00B050"/>
                    </a:solidFill>
                  </a:rPr>
                  <a:t>IFO</a:t>
                </a:r>
              </a:p>
              <a:p>
                <a:pPr lvl="1"/>
                <a:r>
                  <a:rPr lang="en-US" altLang="zh-CN" sz="2400" dirty="0"/>
                  <a:t>p</a:t>
                </a:r>
                <a:r>
                  <a:rPr lang="en-US" altLang="zh-CN" sz="2400" dirty="0" smtClean="0"/>
                  <a:t>robe </a:t>
                </a:r>
                <a:r>
                  <a:rPr lang="en-US" altLang="zh-CN" sz="2400" b="1" dirty="0" smtClean="0">
                    <a:solidFill>
                      <a:srgbClr val="C00000"/>
                    </a:solidFill>
                  </a:rPr>
                  <a:t>early-Universe</a:t>
                </a:r>
                <a:r>
                  <a:rPr lang="zh-CN" altLang="en-US" sz="2400" b="1" dirty="0" smtClean="0"/>
                  <a:t> </a:t>
                </a:r>
                <a:r>
                  <a:rPr lang="en-US" altLang="zh-CN" sz="2400" b="1" dirty="0" smtClean="0"/>
                  <a:t>physics</a:t>
                </a:r>
                <a:endParaRPr lang="en-US" altLang="zh-CN" sz="2400" b="1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496" y="620688"/>
                <a:ext cx="4968552" cy="2873959"/>
              </a:xfrm>
              <a:blipFill rotWithShape="1">
                <a:blip r:embed="rId3"/>
                <a:stretch>
                  <a:fillRect l="-2086" t="-16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/>
              <p:cNvSpPr txBox="1">
                <a:spLocks/>
              </p:cNvSpPr>
              <p:nvPr/>
            </p:nvSpPr>
            <p:spPr>
              <a:xfrm>
                <a:off x="4427984" y="620688"/>
                <a:ext cx="4680520" cy="28739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b="1" dirty="0" smtClean="0">
                    <a:solidFill>
                      <a:srgbClr val="0070C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GWs from CBC</a:t>
                </a:r>
                <a:endParaRPr lang="en-US" altLang="zh-CN" sz="2700" b="1" dirty="0" smtClean="0">
                  <a:solidFill>
                    <a:srgbClr val="0070C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  <a:p>
                <a:pPr lvl="1"/>
                <a:r>
                  <a:rPr lang="en-US" altLang="zh-CN" sz="2400" dirty="0" smtClean="0">
                    <a:solidFill>
                      <a:prstClr val="black"/>
                    </a:solidFill>
                  </a:rPr>
                  <a:t>a direction</a:t>
                </a:r>
              </a:p>
              <a:p>
                <a:pPr lvl="1"/>
                <a:r>
                  <a:rPr lang="en-US" altLang="zh-CN" sz="2400" dirty="0" smtClean="0">
                    <a:solidFill>
                      <a:prstClr val="black"/>
                    </a:solidFill>
                  </a:rPr>
                  <a:t>short time</a:t>
                </a:r>
              </a:p>
              <a:p>
                <a:pPr lvl="1"/>
                <a:r>
                  <a:rPr lang="en-US" altLang="zh-CN" sz="2400" dirty="0">
                    <a:solidFill>
                      <a:prstClr val="black"/>
                    </a:solidFill>
                  </a:rPr>
                  <a:t>h</a:t>
                </a:r>
                <a:r>
                  <a:rPr lang="en-US" altLang="zh-CN" sz="2400" dirty="0" smtClean="0">
                    <a:solidFill>
                      <a:prstClr val="black"/>
                    </a:solidFill>
                  </a:rPr>
                  <a:t>igh frequency</a:t>
                </a:r>
                <a:r>
                  <a:rPr lang="zh-CN" altLang="en-US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altLang="zh-CN" sz="2400" dirty="0" smtClean="0">
                    <a:solidFill>
                      <a:prstClr val="black"/>
                    </a:solidFill>
                  </a:rPr>
                  <a:t>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−9</m:t>
                        </m:r>
                      </m:sup>
                    </m:sSup>
                  </m:oMath>
                </a14:m>
                <a:r>
                  <a:rPr lang="en-US" altLang="zh-CN" sz="2400" dirty="0" smtClean="0">
                    <a:solidFill>
                      <a:prstClr val="black"/>
                    </a:solidFill>
                  </a:rPr>
                  <a:t>Hz</a:t>
                </a:r>
              </a:p>
              <a:p>
                <a:pPr lvl="1"/>
                <a:r>
                  <a:rPr lang="en-US" altLang="zh-CN" sz="2400" dirty="0" smtClean="0">
                    <a:solidFill>
                      <a:prstClr val="black"/>
                    </a:solidFill>
                  </a:rPr>
                  <a:t>IFO, PTA</a:t>
                </a:r>
              </a:p>
              <a:p>
                <a:pPr lvl="1"/>
                <a:r>
                  <a:rPr lang="en-US" altLang="zh-CN" sz="2400" dirty="0">
                    <a:solidFill>
                      <a:prstClr val="black"/>
                    </a:solidFill>
                  </a:rPr>
                  <a:t>p</a:t>
                </a:r>
                <a:r>
                  <a:rPr lang="en-US" altLang="zh-CN" sz="2400" dirty="0" smtClean="0">
                    <a:solidFill>
                      <a:prstClr val="black"/>
                    </a:solidFill>
                  </a:rPr>
                  <a:t>robe </a:t>
                </a:r>
                <a:r>
                  <a:rPr lang="en-US" altLang="zh-CN" sz="2400" b="1" dirty="0" smtClean="0">
                    <a:solidFill>
                      <a:srgbClr val="C00000"/>
                    </a:solidFill>
                  </a:rPr>
                  <a:t>later-Universe </a:t>
                </a:r>
                <a:r>
                  <a:rPr lang="en-US" altLang="zh-CN" sz="2400" b="1" dirty="0" smtClean="0">
                    <a:solidFill>
                      <a:prstClr val="black"/>
                    </a:solidFill>
                  </a:rPr>
                  <a:t>physics</a:t>
                </a:r>
              </a:p>
            </p:txBody>
          </p:sp>
        </mc:Choice>
        <mc:Fallback xmlns="">
          <p:sp>
            <p:nvSpPr>
              <p:cNvPr id="6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620688"/>
                <a:ext cx="4680520" cy="2873959"/>
              </a:xfrm>
              <a:prstGeom prst="rect">
                <a:avLst/>
              </a:prstGeom>
              <a:blipFill rotWithShape="1">
                <a:blip r:embed="rId4"/>
                <a:stretch>
                  <a:fillRect l="-2214" t="-21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1057624" y="4869160"/>
            <a:ext cx="6984776" cy="216024"/>
          </a:xfrm>
          <a:prstGeom prst="rect">
            <a:avLst/>
          </a:prstGeom>
          <a:gradFill flip="none" rotWithShape="1">
            <a:gsLst>
              <a:gs pos="1250">
                <a:schemeClr val="accent6">
                  <a:lumMod val="40000"/>
                  <a:lumOff val="60000"/>
                </a:schemeClr>
              </a:gs>
              <a:gs pos="24000">
                <a:srgbClr val="FF0000"/>
              </a:gs>
              <a:gs pos="73000">
                <a:srgbClr val="00B050"/>
              </a:gs>
              <a:gs pos="50000">
                <a:srgbClr val="FFFF00"/>
              </a:gs>
              <a:gs pos="100000">
                <a:srgbClr val="0070C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9" name="直接箭头连接符 8"/>
          <p:cNvCxnSpPr>
            <a:stCxn id="7" idx="1"/>
            <a:endCxn id="7" idx="3"/>
          </p:cNvCxnSpPr>
          <p:nvPr/>
        </p:nvCxnSpPr>
        <p:spPr>
          <a:xfrm>
            <a:off x="1057624" y="4977172"/>
            <a:ext cx="69847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29632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</a:t>
            </a:r>
            <a:r>
              <a:rPr lang="en-US" altLang="zh-CN" sz="1400" dirty="0" smtClean="0">
                <a:solidFill>
                  <a:prstClr val="black"/>
                </a:solidFill>
              </a:rPr>
              <a:t>16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1720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</a:t>
            </a:r>
            <a:r>
              <a:rPr lang="en-US" altLang="zh-CN" sz="1400" dirty="0" smtClean="0">
                <a:solidFill>
                  <a:prstClr val="black"/>
                </a:solidFill>
              </a:rPr>
              <a:t>14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61880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</a:t>
            </a:r>
            <a:r>
              <a:rPr lang="en-US" altLang="zh-CN" sz="1400" dirty="0" smtClean="0">
                <a:solidFill>
                  <a:prstClr val="black"/>
                </a:solidFill>
              </a:rPr>
              <a:t>10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41800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</a:t>
            </a:r>
            <a:r>
              <a:rPr lang="en-US" altLang="zh-CN" sz="1400" dirty="0" smtClean="0">
                <a:solidFill>
                  <a:prstClr val="black"/>
                </a:solidFill>
              </a:rPr>
              <a:t>12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0032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6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81960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</a:t>
            </a:r>
            <a:r>
              <a:rPr lang="en-US" altLang="zh-CN" sz="1400" dirty="0" smtClean="0">
                <a:solidFill>
                  <a:prstClr val="black"/>
                </a:solidFill>
              </a:rPr>
              <a:t>8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78104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</a:t>
            </a:r>
            <a:r>
              <a:rPr lang="en-US" altLang="zh-CN" sz="1400" dirty="0" smtClean="0">
                <a:solidFill>
                  <a:prstClr val="black"/>
                </a:solidFill>
              </a:rPr>
              <a:t>4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8184" y="508518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prstClr val="black"/>
                </a:solidFill>
                <a:sym typeface="Symbol"/>
              </a:rPr>
              <a:t></a:t>
            </a:r>
            <a:r>
              <a:rPr lang="en-US" altLang="zh-CN" sz="1400" dirty="0" smtClean="0">
                <a:solidFill>
                  <a:prstClr val="black"/>
                </a:solidFill>
              </a:rPr>
              <a:t>2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18264" y="508518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prstClr val="black"/>
                </a:solidFill>
              </a:rPr>
              <a:t>0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4328" y="508518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prstClr val="black"/>
                </a:solidFill>
                <a:sym typeface="Symbol"/>
              </a:rPr>
              <a:t></a:t>
            </a:r>
            <a:r>
              <a:rPr lang="en-US" altLang="zh-CN" sz="1400" dirty="0" smtClean="0">
                <a:solidFill>
                  <a:prstClr val="black"/>
                </a:solidFill>
              </a:rPr>
              <a:t>2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pic>
        <p:nvPicPr>
          <p:cNvPr id="21" name="Picture 5" descr="Plan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7624" y="5517232"/>
            <a:ext cx="1248139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2" descr="http://www.ligo.org/science/GW-Overview/images/LL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837" y="5517232"/>
            <a:ext cx="1372587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lisa.nasa.gov/images/LISA_Constellation2_500px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517232"/>
            <a:ext cx="1432209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PT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517232"/>
            <a:ext cx="124813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95536" y="5085184"/>
            <a:ext cx="59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prstClr val="black"/>
                </a:solidFill>
                <a:sym typeface="Symbol"/>
              </a:rPr>
              <a:t>Log(f)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://img5.imgtn.bdimg.com/it/u=2207484688,3932981987&amp;fm=21&amp;gp=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24" y="3734808"/>
            <a:ext cx="1286740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3.imgtn.bdimg.com/it/u=1636814706,665000949&amp;fm=21&amp;gp=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37906"/>
            <a:ext cx="1403016" cy="93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042132" y="6237312"/>
            <a:ext cx="9375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prstClr val="white"/>
                </a:solidFill>
              </a:rPr>
              <a:t>Planck 2009</a:t>
            </a:r>
            <a:endParaRPr lang="zh-CN" altLang="en-US" sz="1100" dirty="0">
              <a:solidFill>
                <a:prstClr val="white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1103133" y="5392961"/>
            <a:ext cx="660555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3851920" y="5392961"/>
            <a:ext cx="876579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5652120" y="5392961"/>
            <a:ext cx="1008112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7178304" y="5392961"/>
            <a:ext cx="864096" cy="0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12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igbangcentral.com/images/cosmic_evolu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" y="1"/>
            <a:ext cx="9144509" cy="68580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4860032" y="2852936"/>
            <a:ext cx="720080" cy="360040"/>
          </a:xfrm>
          <a:prstGeom prst="rect">
            <a:avLst/>
          </a:prstGeom>
          <a:noFill/>
          <a:ln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72200" y="3645024"/>
            <a:ext cx="2088232" cy="360040"/>
          </a:xfrm>
          <a:prstGeom prst="rect">
            <a:avLst/>
          </a:prstGeom>
          <a:noFill/>
          <a:ln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92352" y="5445224"/>
            <a:ext cx="1359768" cy="360040"/>
          </a:xfrm>
          <a:prstGeom prst="rect">
            <a:avLst/>
          </a:prstGeom>
          <a:noFill/>
          <a:ln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27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0" y="1052736"/>
            <a:ext cx="3509396" cy="28438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4365104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US" altLang="zh-CN" sz="2400" dirty="0" smtClean="0"/>
              <a:t>GWs produced during </a:t>
            </a:r>
            <a:r>
              <a:rPr lang="en-US" altLang="zh-CN" sz="2400" dirty="0" err="1" smtClean="0"/>
              <a:t>inflaiton</a:t>
            </a:r>
            <a:endParaRPr lang="en-US" altLang="zh-CN" sz="2400" dirty="0" smtClean="0"/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US" altLang="zh-CN" sz="2400" dirty="0" smtClean="0"/>
              <a:t>GWs produced during reheating/preheating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19672" y="2564904"/>
                <a:ext cx="8301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altLang="zh-CN" sz="2400" b="0" i="1" smtClean="0">
                          <a:latin typeface="Cambria Math"/>
                          <a:ea typeface="Cambria Math"/>
                        </a:rPr>
                        <m:t>7</m:t>
                      </m:r>
                      <m:r>
                        <a:rPr lang="zh-CN" altLang="en-US" sz="2400" b="0" i="1" smtClean="0">
                          <a:latin typeface="Cambria Math"/>
                          <a:ea typeface="Cambria Math"/>
                        </a:rPr>
                        <m:t>𝜎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564904"/>
                <a:ext cx="83016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688"/>
            <a:ext cx="2982884" cy="3171125"/>
          </a:xfrm>
          <a:prstGeom prst="rect">
            <a:avLst/>
          </a:prstGeom>
          <a:solidFill>
            <a:srgbClr val="CCFFFF"/>
          </a:solidFill>
        </p:spPr>
      </p:pic>
      <p:sp>
        <p:nvSpPr>
          <p:cNvPr id="6" name="左箭头 5"/>
          <p:cNvSpPr/>
          <p:nvPr/>
        </p:nvSpPr>
        <p:spPr>
          <a:xfrm>
            <a:off x="6804248" y="2636912"/>
            <a:ext cx="288032" cy="7200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左箭头 7"/>
          <p:cNvSpPr/>
          <p:nvPr/>
        </p:nvSpPr>
        <p:spPr>
          <a:xfrm>
            <a:off x="6804248" y="2852936"/>
            <a:ext cx="288032" cy="7200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61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66800" y="3212976"/>
            <a:ext cx="79536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Spectrum </a:t>
            </a:r>
            <a:r>
              <a:rPr lang="en-US" altLang="zh-CN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Relict Gravitational Radiation And The Early State Of The </a:t>
            </a:r>
            <a:r>
              <a:rPr lang="en-US" altLang="zh-CN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Universe</a:t>
            </a:r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Alexei A. </a:t>
            </a:r>
            <a:r>
              <a:rPr lang="en-US" altLang="zh-CN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Starobinsky</a:t>
            </a:r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JETPL 30  (1979) 682.</a:t>
            </a:r>
          </a:p>
          <a:p>
            <a:r>
              <a:rPr lang="en-US" altLang="zh-CN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Inflationary </a:t>
            </a:r>
            <a:r>
              <a:rPr lang="en-US" altLang="zh-CN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universe: A possible solution to the horizon and flatness </a:t>
            </a:r>
            <a:r>
              <a:rPr lang="en-US" altLang="zh-CN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problems</a:t>
            </a:r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altLang="zh-CN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Alan H. </a:t>
            </a:r>
            <a:r>
              <a:rPr lang="en-US" altLang="zh-CN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Guth</a:t>
            </a:r>
            <a:r>
              <a:rPr lang="en-US" altLang="zh-CN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Phys. Rev. D </a:t>
            </a:r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 (1981) 347.</a:t>
            </a:r>
            <a:endParaRPr lang="en-US" altLang="zh-CN" sz="1400" dirty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altLang="zh-CN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altLang="zh-CN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New Inflationary Universe Scenario: A Possible Solution of the Horizon, Flatness, Homogeneity, Isotropy, and Primordial </a:t>
            </a:r>
            <a:r>
              <a:rPr lang="en-US" altLang="zh-CN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Monopole Problems</a:t>
            </a:r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Andrei D. </a:t>
            </a:r>
            <a:r>
              <a:rPr lang="en-US" altLang="zh-CN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Linde</a:t>
            </a:r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Phys. </a:t>
            </a:r>
            <a:r>
              <a:rPr lang="en-US" altLang="zh-CN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altLang="zh-CN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B 108 (1982) 389.</a:t>
            </a:r>
          </a:p>
        </p:txBody>
      </p:sp>
      <p:sp useBgFill="1">
        <p:nvSpPr>
          <p:cNvPr id="10" name="Rectangle 1"/>
          <p:cNvSpPr>
            <a:spLocks noChangeArrowheads="1"/>
          </p:cNvSpPr>
          <p:nvPr/>
        </p:nvSpPr>
        <p:spPr bwMode="auto">
          <a:xfrm>
            <a:off x="827584" y="2708920"/>
            <a:ext cx="1656184" cy="369332"/>
          </a:xfrm>
          <a:prstGeom prst="rect">
            <a:avLst/>
          </a:prstGeom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Arial" charset="0"/>
              </a:rPr>
              <a:t>Alan </a:t>
            </a:r>
            <a:r>
              <a:rPr lang="en-US" altLang="zh-CN" dirty="0">
                <a:solidFill>
                  <a:prstClr val="black"/>
                </a:solidFill>
                <a:latin typeface="Arial" charset="0"/>
              </a:rPr>
              <a:t>H. </a:t>
            </a:r>
            <a:r>
              <a:rPr lang="en-US" altLang="zh-CN" dirty="0" err="1" smtClean="0">
                <a:solidFill>
                  <a:prstClr val="black"/>
                </a:solidFill>
                <a:latin typeface="Arial" charset="0"/>
              </a:rPr>
              <a:t>Guth</a:t>
            </a:r>
            <a:endParaRPr lang="zh-CN" altLang="zh-CN" dirty="0" smtClean="0">
              <a:solidFill>
                <a:prstClr val="black"/>
              </a:solidFill>
              <a:latin typeface="Arial" charset="0"/>
            </a:endParaRPr>
          </a:p>
        </p:txBody>
      </p:sp>
      <p:sp useBgFill="1">
        <p:nvSpPr>
          <p:cNvPr id="11" name="Rectangle 1"/>
          <p:cNvSpPr>
            <a:spLocks noChangeArrowheads="1"/>
          </p:cNvSpPr>
          <p:nvPr/>
        </p:nvSpPr>
        <p:spPr bwMode="auto">
          <a:xfrm>
            <a:off x="3491880" y="2718212"/>
            <a:ext cx="1872208" cy="369332"/>
          </a:xfrm>
          <a:prstGeom prst="rect">
            <a:avLst/>
          </a:prstGeom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prstClr val="black"/>
                </a:solidFill>
              </a:rPr>
              <a:t>Andrei D. </a:t>
            </a:r>
            <a:r>
              <a:rPr lang="en-US" altLang="zh-CN" dirty="0" err="1" smtClean="0">
                <a:solidFill>
                  <a:prstClr val="black"/>
                </a:solidFill>
              </a:rPr>
              <a:t>Linde</a:t>
            </a:r>
            <a:endParaRPr lang="zh-CN" altLang="zh-CN" dirty="0" smtClean="0">
              <a:solidFill>
                <a:prstClr val="black"/>
              </a:solidFill>
              <a:latin typeface="Arial" charset="0"/>
            </a:endParaRPr>
          </a:p>
        </p:txBody>
      </p:sp>
      <p:sp useBgFill="1">
        <p:nvSpPr>
          <p:cNvPr id="12" name="Rectangle 1"/>
          <p:cNvSpPr>
            <a:spLocks noChangeArrowheads="1"/>
          </p:cNvSpPr>
          <p:nvPr/>
        </p:nvSpPr>
        <p:spPr bwMode="auto">
          <a:xfrm>
            <a:off x="6156176" y="2718212"/>
            <a:ext cx="2160240" cy="369332"/>
          </a:xfrm>
          <a:prstGeom prst="rect">
            <a:avLst/>
          </a:prstGeom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prstClr val="black"/>
                </a:solidFill>
              </a:rPr>
              <a:t>Alexei </a:t>
            </a:r>
            <a:r>
              <a:rPr lang="en-US" altLang="zh-CN" dirty="0">
                <a:solidFill>
                  <a:prstClr val="black"/>
                </a:solidFill>
              </a:rPr>
              <a:t>A. </a:t>
            </a:r>
            <a:r>
              <a:rPr lang="en-US" altLang="zh-CN" dirty="0" err="1" smtClean="0">
                <a:solidFill>
                  <a:prstClr val="black"/>
                </a:solidFill>
              </a:rPr>
              <a:t>Starobinsky</a:t>
            </a:r>
            <a:endParaRPr lang="zh-CN" altLang="zh-CN" dirty="0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6800" y="5013176"/>
            <a:ext cx="5865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2002 Dirac Prize 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Guth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Linde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Steinhardt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2004 Gruber Prize in Cosmology (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Guth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Linde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altLang="zh-CN" dirty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2012 Fundamental 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Physics 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Prize  (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Guth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Linde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2013 Gruber Prize in Cosmology (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Starobinsky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altLang="zh-CN" dirty="0" err="1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Mukhanov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altLang="zh-CN" dirty="0" smtClean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altLang="zh-C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en-US" altLang="zh-CN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Kavli</a:t>
            </a:r>
            <a:r>
              <a:rPr lang="en-US" altLang="zh-C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Prize in </a:t>
            </a:r>
            <a:r>
              <a:rPr lang="en-US" altLang="zh-CN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Astrophysics</a:t>
            </a:r>
            <a:r>
              <a:rPr lang="en-US" altLang="zh-CN" dirty="0" smtClean="0">
                <a:solidFill>
                  <a:prstClr val="black"/>
                </a:solidFill>
                <a:latin typeface="Times New Roman" pitchFamily="18" charset="0"/>
                <a:ea typeface="MS Mincho" panose="02020609040205080304" pitchFamily="49" charset="-128"/>
                <a:cs typeface="Times New Roman" pitchFamily="18" charset="0"/>
              </a:rPr>
              <a:t> (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itchFamily="18" charset="0"/>
                <a:ea typeface="MS Mincho" panose="02020609040205080304" pitchFamily="49" charset="-128"/>
                <a:cs typeface="Times New Roman" pitchFamily="18" charset="0"/>
              </a:rPr>
              <a:t>Guth</a:t>
            </a:r>
            <a:r>
              <a:rPr lang="en-US" altLang="zh-CN" dirty="0" smtClean="0">
                <a:solidFill>
                  <a:prstClr val="black"/>
                </a:solidFill>
                <a:latin typeface="Times New Roman" pitchFamily="18" charset="0"/>
                <a:ea typeface="MS Mincho" panose="02020609040205080304" pitchFamily="49" charset="-128"/>
                <a:cs typeface="Times New Roman" pitchFamily="18" charset="0"/>
              </a:rPr>
              <a:t>, Linde, 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itchFamily="18" charset="0"/>
                <a:ea typeface="MS Mincho" panose="02020609040205080304" pitchFamily="49" charset="-128"/>
                <a:cs typeface="Times New Roman" pitchFamily="18" charset="0"/>
              </a:rPr>
              <a:t>Starobinsky</a:t>
            </a:r>
            <a:r>
              <a:rPr lang="en-US" altLang="zh-CN" dirty="0" smtClean="0">
                <a:solidFill>
                  <a:prstClr val="black"/>
                </a:solidFill>
                <a:latin typeface="Times New Roman" pitchFamily="18" charset="0"/>
                <a:ea typeface="MS Mincho" panose="02020609040205080304" pitchFamily="49" charset="-128"/>
                <a:cs typeface="Times New Roman" pitchFamily="18" charset="0"/>
              </a:rPr>
              <a:t>)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itchFamily="18" charset="0"/>
                <a:ea typeface="MS Mincho" panose="02020609040205080304" pitchFamily="49" charset="-128"/>
                <a:cs typeface="Times New Roman" pitchFamily="18" charset="0"/>
              </a:rPr>
              <a:t>20xx </a:t>
            </a: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Nobel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Prize in </a:t>
            </a: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physics?</a:t>
            </a:r>
            <a:r>
              <a:rPr lang="en-US" altLang="zh-CN" dirty="0" smtClean="0">
                <a:solidFill>
                  <a:prstClr val="black"/>
                </a:solidFill>
                <a:latin typeface="Times New Roman" pitchFamily="18" charset="0"/>
                <a:ea typeface="MS Mincho" panose="02020609040205080304" pitchFamily="49" charset="-128"/>
                <a:cs typeface="Times New Roman" pitchFamily="18" charset="0"/>
              </a:rPr>
              <a:t> </a:t>
            </a:r>
            <a:endParaRPr lang="zh-CN" altLang="en-US" dirty="0">
              <a:solidFill>
                <a:prstClr val="black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96046" y="5013176"/>
            <a:ext cx="6008202" cy="177281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027" name="Picture 3" descr="C:\Users\guozk\Desktop\guth-150w-200h-rv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00" y="188640"/>
            <a:ext cx="1905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uozk\Desktop\linde-150w-200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104" y="188640"/>
            <a:ext cx="1905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guozk\Desktop\star-150w-200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00" y="188640"/>
            <a:ext cx="1905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60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833360" cy="429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左箭头 1"/>
          <p:cNvSpPr/>
          <p:nvPr/>
        </p:nvSpPr>
        <p:spPr>
          <a:xfrm>
            <a:off x="7596336" y="3861048"/>
            <a:ext cx="288032" cy="7200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左箭头 5"/>
          <p:cNvSpPr/>
          <p:nvPr/>
        </p:nvSpPr>
        <p:spPr>
          <a:xfrm>
            <a:off x="7596336" y="4077072"/>
            <a:ext cx="288032" cy="7200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95520" y="537321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[Planck Collaboration</a:t>
            </a:r>
            <a:r>
              <a:rPr lang="en-US" altLang="zh-CN" sz="2400" dirty="0"/>
              <a:t>, </a:t>
            </a:r>
            <a:r>
              <a:rPr lang="en-US" altLang="zh-CN" sz="2400" dirty="0" smtClean="0"/>
              <a:t>arXiv:1502.02114]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6229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59632" y="764704"/>
            <a:ext cx="66967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altLang="zh-CN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GWs produced during inflation</a:t>
            </a:r>
            <a:endParaRPr lang="en-US" altLang="zh-CN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华文中宋" pitchFamily="2" charset="-122"/>
              <a:buChar char="−"/>
            </a:pPr>
            <a:r>
              <a:rPr lang="en-US" altLang="zh-CN" sz="2400" dirty="0">
                <a:solidFill>
                  <a:prstClr val="black"/>
                </a:solidFill>
              </a:rPr>
              <a:t>t</a:t>
            </a:r>
            <a:r>
              <a:rPr lang="en-US" altLang="zh-CN" sz="2400" dirty="0" smtClean="0">
                <a:solidFill>
                  <a:prstClr val="black"/>
                </a:solidFill>
              </a:rPr>
              <a:t>o distinguish </a:t>
            </a:r>
            <a:r>
              <a:rPr lang="en-US" altLang="zh-CN" sz="2400" dirty="0">
                <a:solidFill>
                  <a:prstClr val="black"/>
                </a:solidFill>
              </a:rPr>
              <a:t>inflationary models</a:t>
            </a:r>
          </a:p>
          <a:p>
            <a:pPr marL="800100" lvl="1" indent="-342900">
              <a:lnSpc>
                <a:spcPct val="150000"/>
              </a:lnSpc>
              <a:buFont typeface="华文中宋" pitchFamily="2" charset="-122"/>
              <a:buChar char="−"/>
            </a:pPr>
            <a:r>
              <a:rPr lang="en-US" altLang="zh-CN" sz="2400" dirty="0">
                <a:solidFill>
                  <a:prstClr val="black"/>
                </a:solidFill>
              </a:rPr>
              <a:t>t</a:t>
            </a:r>
            <a:r>
              <a:rPr lang="en-US" altLang="zh-CN" sz="2400" dirty="0" smtClean="0">
                <a:solidFill>
                  <a:prstClr val="black"/>
                </a:solidFill>
              </a:rPr>
              <a:t>o determine </a:t>
            </a:r>
            <a:r>
              <a:rPr lang="en-US" altLang="zh-CN" sz="2400" dirty="0">
                <a:solidFill>
                  <a:prstClr val="black"/>
                </a:solidFill>
              </a:rPr>
              <a:t>the energy scale of </a:t>
            </a:r>
            <a:r>
              <a:rPr lang="en-US" altLang="zh-CN" sz="2400" dirty="0" smtClean="0">
                <a:solidFill>
                  <a:prstClr val="black"/>
                </a:solidFill>
              </a:rPr>
              <a:t>inflation</a:t>
            </a:r>
          </a:p>
          <a:p>
            <a:pPr marL="800100" lvl="1" indent="-342900">
              <a:lnSpc>
                <a:spcPct val="150000"/>
              </a:lnSpc>
              <a:buFont typeface="华文中宋" pitchFamily="2" charset="-122"/>
              <a:buChar char="−"/>
            </a:pPr>
            <a:endParaRPr lang="en-US" altLang="zh-CN" sz="2400" dirty="0">
              <a:solidFill>
                <a:prstClr val="black"/>
              </a:solidFill>
            </a:endParaRPr>
          </a:p>
          <a:p>
            <a:pPr marL="800100" lvl="1" indent="-342900">
              <a:lnSpc>
                <a:spcPct val="150000"/>
              </a:lnSpc>
              <a:buFont typeface="华文中宋" pitchFamily="2" charset="-122"/>
              <a:buChar char="−"/>
            </a:pPr>
            <a:endParaRPr lang="en-US" altLang="zh-CN" sz="2400" dirty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altLang="zh-CN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GWs </a:t>
            </a:r>
            <a:r>
              <a:rPr lang="en-US" altLang="zh-CN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produced during </a:t>
            </a:r>
            <a:r>
              <a:rPr lang="en-US" altLang="zh-CN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reheating/preheating</a:t>
            </a:r>
          </a:p>
          <a:p>
            <a:pPr marL="800100" lvl="1" indent="-342900">
              <a:lnSpc>
                <a:spcPct val="150000"/>
              </a:lnSpc>
              <a:buFont typeface="华文中宋" pitchFamily="2" charset="-122"/>
              <a:buChar char="−"/>
            </a:pPr>
            <a:r>
              <a:rPr lang="en-US" altLang="zh-CN" sz="2400" dirty="0" smtClean="0">
                <a:solidFill>
                  <a:prstClr val="black"/>
                </a:solidFill>
              </a:rPr>
              <a:t>to </a:t>
            </a:r>
            <a:r>
              <a:rPr lang="en-US" altLang="zh-CN" sz="2400" dirty="0">
                <a:solidFill>
                  <a:prstClr val="black"/>
                </a:solidFill>
              </a:rPr>
              <a:t>constrain inflationary models</a:t>
            </a:r>
          </a:p>
          <a:p>
            <a:pPr marL="800100" lvl="1" indent="-342900">
              <a:lnSpc>
                <a:spcPct val="150000"/>
              </a:lnSpc>
              <a:buFont typeface="华文中宋" pitchFamily="2" charset="-122"/>
              <a:buChar char="−"/>
            </a:pPr>
            <a:r>
              <a:rPr lang="en-US" altLang="zh-CN" sz="2400" dirty="0">
                <a:solidFill>
                  <a:prstClr val="black"/>
                </a:solidFill>
              </a:rPr>
              <a:t>to determine the reheating temperature</a:t>
            </a:r>
          </a:p>
        </p:txBody>
      </p:sp>
      <p:sp>
        <p:nvSpPr>
          <p:cNvPr id="2" name="矩形 1"/>
          <p:cNvSpPr/>
          <p:nvPr/>
        </p:nvSpPr>
        <p:spPr>
          <a:xfrm>
            <a:off x="395536" y="5590981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Reheating Constraints to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Inflationary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Models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. Dai,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et al., PRL 2014</a:t>
            </a:r>
          </a:p>
          <a:p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Reheating Phase Diagram for Higgs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Inflation,</a:t>
            </a:r>
            <a:r>
              <a:rPr lang="nl-NL" altLang="zh-CN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l-NL" altLang="zh-CN" dirty="0" smtClean="0">
                <a:latin typeface="Times New Roman" pitchFamily="18" charset="0"/>
                <a:cs typeface="Times New Roman" pitchFamily="18" charset="0"/>
              </a:rPr>
              <a:t>R.G. </a:t>
            </a:r>
            <a:r>
              <a:rPr lang="nl-NL" altLang="zh-CN" dirty="0">
                <a:latin typeface="Times New Roman" pitchFamily="18" charset="0"/>
                <a:cs typeface="Times New Roman" pitchFamily="18" charset="0"/>
              </a:rPr>
              <a:t>Cai, </a:t>
            </a:r>
            <a:r>
              <a:rPr lang="nl-NL" altLang="zh-CN" dirty="0" smtClean="0">
                <a:latin typeface="Times New Roman" pitchFamily="18" charset="0"/>
                <a:cs typeface="Times New Roman" pitchFamily="18" charset="0"/>
              </a:rPr>
              <a:t>Z.K. </a:t>
            </a:r>
            <a:r>
              <a:rPr lang="nl-NL" altLang="zh-CN" dirty="0">
                <a:latin typeface="Times New Roman" pitchFamily="18" charset="0"/>
                <a:cs typeface="Times New Roman" pitchFamily="18" charset="0"/>
              </a:rPr>
              <a:t>Guo, </a:t>
            </a:r>
            <a:r>
              <a:rPr lang="nl-NL" altLang="zh-CN" dirty="0" smtClean="0">
                <a:latin typeface="Times New Roman" pitchFamily="18" charset="0"/>
                <a:cs typeface="Times New Roman" pitchFamily="18" charset="0"/>
              </a:rPr>
              <a:t>S.J. Wang,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PRD 2015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左箭头 3"/>
          <p:cNvSpPr/>
          <p:nvPr/>
        </p:nvSpPr>
        <p:spPr>
          <a:xfrm>
            <a:off x="7308304" y="4860776"/>
            <a:ext cx="288032" cy="7200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左箭头 5"/>
          <p:cNvSpPr/>
          <p:nvPr/>
        </p:nvSpPr>
        <p:spPr>
          <a:xfrm>
            <a:off x="7308304" y="5013176"/>
            <a:ext cx="288032" cy="7200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23728" y="2708920"/>
                <a:ext cx="2784545" cy="647998"/>
              </a:xfrm>
              <a:prstGeom prst="rect">
                <a:avLst/>
              </a:prstGeom>
              <a:noFill/>
              <a:ln w="6350">
                <a:solidFill>
                  <a:schemeClr val="accent1"/>
                </a:solidFill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1/4</m:t>
                          </m:r>
                        </m:sup>
                      </m:sSup>
                      <m:r>
                        <a:rPr lang="en-US" altLang="zh-CN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~</m:t>
                      </m:r>
                      <m:sSup>
                        <m:sSupPr>
                          <m:ctrlP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0.01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1/4</m:t>
                          </m:r>
                        </m:sup>
                      </m:sSup>
                      <m:r>
                        <a:rPr lang="en-US" altLang="zh-CN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16</m:t>
                          </m:r>
                        </m:sup>
                      </m:sSup>
                      <m:r>
                        <m:rPr>
                          <m:nor/>
                        </m:rPr>
                        <a:rPr lang="en-US" altLang="zh-CN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GeV</m:t>
                      </m:r>
                    </m:oMath>
                  </m:oMathPara>
                </a14:m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708920"/>
                <a:ext cx="2784545" cy="64799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63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59632" y="764704"/>
                <a:ext cx="5012141" cy="1005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altLang="zh-CN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+3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𝐻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altLang="zh-CN" sz="2400" b="0" i="0" smtClean="0">
                                  <a:latin typeface="Cambria Math"/>
                                </a:rPr>
                                <m:t>pl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en-US" altLang="zh-CN" sz="2400" b="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altLang="zh-CN" sz="2400" b="0" i="0" smtClean="0">
                              <a:latin typeface="Cambria Math"/>
                              <a:ea typeface="Cambria Math"/>
                            </a:rPr>
                            <m:t>Π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  <a:ea typeface="Cambria Math"/>
                            </a:rPr>
                            <m:t>𝑖𝑗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/>
                              <a:ea typeface="Cambria Math"/>
                            </a:rPr>
                            <m:t>𝑇𝑇</m:t>
                          </m:r>
                        </m:sup>
                      </m:sSub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764704"/>
                <a:ext cx="5012141" cy="10059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331640" y="4244895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US" altLang="zh-CN" sz="2400" dirty="0" smtClean="0"/>
              <a:t>During inflation</a:t>
            </a:r>
            <a:r>
              <a:rPr lang="zh-CN" altLang="en-US" sz="2400" dirty="0"/>
              <a:t> </a:t>
            </a:r>
            <a:r>
              <a:rPr lang="en-US" altLang="zh-CN" sz="2400" dirty="0" smtClean="0"/>
              <a:t>(with/without sources</a:t>
            </a:r>
            <a:r>
              <a:rPr lang="en-US" altLang="zh-CN" sz="2400" dirty="0"/>
              <a:t>)</a:t>
            </a:r>
            <a:endParaRPr lang="en-US" altLang="zh-CN" sz="2400" dirty="0" smtClean="0"/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US" altLang="zh-CN" sz="2400" dirty="0" smtClean="0"/>
              <a:t>During </a:t>
            </a:r>
            <a:r>
              <a:rPr lang="en-US" altLang="zh-CN" sz="2400" dirty="0" smtClean="0">
                <a:solidFill>
                  <a:srgbClr val="00B050"/>
                </a:solidFill>
              </a:rPr>
              <a:t>reheating</a:t>
            </a:r>
            <a:r>
              <a:rPr lang="en-US" altLang="zh-CN" sz="2400" dirty="0" smtClean="0"/>
              <a:t>/</a:t>
            </a:r>
            <a:r>
              <a:rPr lang="en-US" altLang="zh-CN" sz="2400" dirty="0" smtClean="0">
                <a:solidFill>
                  <a:srgbClr val="C00000"/>
                </a:solidFill>
              </a:rPr>
              <a:t>preheating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59632" y="2841921"/>
                <a:ext cx="2754344" cy="9471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latin typeface="Cambria Math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/>
                            </a:rPr>
                            <m:t>GW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altLang="zh-CN" sz="2400" b="0" i="0" smtClean="0">
                                  <a:latin typeface="Cambria Math"/>
                                </a:rPr>
                                <m:t>pl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altLang="zh-CN" sz="24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altLang="zh-CN" sz="24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𝑖𝑗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841921"/>
                <a:ext cx="2754344" cy="94711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59632" y="1770620"/>
                <a:ext cx="2334485" cy="9650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𝑘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4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770620"/>
                <a:ext cx="2334485" cy="96507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53155" y="2932908"/>
                <a:ext cx="2351093" cy="856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/>
                            </a:rPr>
                            <m:t>GW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sz="2400" b="0" i="1" smtClean="0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sz="2400" b="0" i="1" smtClean="0">
                                  <a:latin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latin typeface="Cambria Math"/>
                                </a:rPr>
                                <m:t>GW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0" i="1" smtClean="0">
                              <a:latin typeface="Cambria Math"/>
                            </a:rPr>
                            <m:t>𝑑</m:t>
                          </m:r>
                          <m:func>
                            <m:func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3155" y="2932908"/>
                <a:ext cx="2351093" cy="8561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716176" y="620688"/>
            <a:ext cx="1440000" cy="1152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en-US" altLang="zh-CN" sz="2400" dirty="0" smtClean="0"/>
              <a:t>0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639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4042924" cy="229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75692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18327" y="260648"/>
                <a:ext cx="1789977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zh-CN" altLang="en-US" b="0" i="1" smtClean="0">
                              <a:latin typeface="Cambria Math"/>
                            </a:rPr>
                            <m:t>𝜙</m:t>
                          </m:r>
                        </m:e>
                      </m:d>
                      <m:r>
                        <a:rPr lang="en-US" altLang="zh-CN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latin typeface="Cambria Math"/>
                            </a:rPr>
                            <m:t>𝜙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8327" y="260648"/>
                <a:ext cx="1789977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51989" y="395372"/>
                <a:ext cx="11804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/>
                          <a:ea typeface="Cambria Math"/>
                        </a:rPr>
                        <m:t>~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latin typeface="Cambria Math"/>
                              <a:ea typeface="Cambria Math"/>
                            </a:rPr>
                            <m:t>𝜙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latin typeface="Cambria Math"/>
                              <a:ea typeface="Cambria Math"/>
                            </a:rPr>
                            <m:t>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989" y="395372"/>
                <a:ext cx="1180451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580112" y="1052736"/>
            <a:ext cx="3128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Credit: </a:t>
            </a:r>
            <a:r>
              <a:rPr lang="en-US" altLang="zh-CN" dirty="0" err="1" smtClean="0"/>
              <a:t>Kofman</a:t>
            </a:r>
            <a:r>
              <a:rPr lang="en-US" altLang="zh-CN" dirty="0" smtClean="0"/>
              <a:t>, et al, PRD 1997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38091" y="6453336"/>
            <a:ext cx="29619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n</a:t>
            </a:r>
            <a:r>
              <a:rPr lang="en-US" altLang="zh-CN" dirty="0" smtClean="0"/>
              <a:t>arrow parametric resonance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21065" y="6444044"/>
            <a:ext cx="283936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broad parametric resonance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649548" y="6011996"/>
                <a:ext cx="17784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𝑞</m:t>
                      </m:r>
                      <m:r>
                        <a:rPr lang="en-US" altLang="zh-CN" b="0" i="1" smtClean="0">
                          <a:latin typeface="Cambria Math"/>
                        </a:rPr>
                        <m:t> ~ </m:t>
                      </m:r>
                      <m:sSup>
                        <m:sSupPr>
                          <m:ctrlPr>
                            <a:rPr lang="en-US" altLang="zh-CN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/>
                            </a:rPr>
                            <m:t>𝑔</m:t>
                          </m:r>
                        </m:e>
                        <m:sup>
                          <m:r>
                            <a:rPr lang="en-US" altLang="zh-CN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/>
                        </a:rPr>
                        <m:t>/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altLang="zh-CN" b="0" i="1" smtClean="0">
                          <a:latin typeface="Cambria Math"/>
                        </a:rPr>
                        <m:t>0.1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548" y="6011996"/>
                <a:ext cx="1778436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261123" y="6011996"/>
                <a:ext cx="9194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𝑞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</a:rPr>
                        <m:t>~200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1123" y="6011996"/>
                <a:ext cx="919419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998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6084004"/>
            <a:ext cx="692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Credit: J. Garcia-</a:t>
            </a:r>
            <a:r>
              <a:rPr lang="en-US" altLang="zh-CN" dirty="0" err="1" smtClean="0"/>
              <a:t>Bellido</a:t>
            </a:r>
            <a:r>
              <a:rPr lang="en-US" altLang="zh-CN" dirty="0" smtClean="0"/>
              <a:t>, D.G</a:t>
            </a:r>
            <a:r>
              <a:rPr lang="en-US" altLang="zh-CN" dirty="0"/>
              <a:t>. </a:t>
            </a:r>
            <a:r>
              <a:rPr lang="en-US" altLang="zh-CN" dirty="0" smtClean="0"/>
              <a:t>Figueroa, Phys. Rev. Lett. 98 (2007) 061302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26" y="937989"/>
            <a:ext cx="7594282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31640" y="332656"/>
                <a:ext cx="3135474" cy="3995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0" i="1" dirty="0" smtClean="0">
                    <a:solidFill>
                      <a:srgbClr val="C00000"/>
                    </a:solidFill>
                  </a:rPr>
                  <a:t>Right</a:t>
                </a:r>
                <a:r>
                  <a:rPr lang="en-US" altLang="zh-CN" b="0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𝑣</m:t>
                    </m:r>
                    <m:r>
                      <a:rPr lang="en-US" altLang="zh-CN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</a:rPr>
                          <m:t>−2</m:t>
                        </m:r>
                      </m:sup>
                    </m:sSup>
                    <m:sSub>
                      <m:sSub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>
                            <a:latin typeface="Cambria Math"/>
                          </a:rPr>
                          <m:t>pl</m:t>
                        </m:r>
                      </m:sub>
                    </m:sSub>
                    <m:r>
                      <a:rPr lang="zh-CN" altLang="en-US" b="0" i="1" smtClean="0">
                        <a:latin typeface="Cambria Math"/>
                      </a:rPr>
                      <m:t>，</m:t>
                    </m:r>
                    <m:sSup>
                      <m:sSup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/>
                        <a:ea typeface="Cambria Math"/>
                      </a:rPr>
                      <m:t>~0.05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32656"/>
                <a:ext cx="3135474" cy="399533"/>
              </a:xfrm>
              <a:prstGeom prst="rect">
                <a:avLst/>
              </a:prstGeom>
              <a:blipFill rotWithShape="1">
                <a:blip r:embed="rId4"/>
                <a:stretch>
                  <a:fillRect l="-1553" t="-4615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32040" y="332656"/>
                <a:ext cx="3161122" cy="403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0" i="1" dirty="0" smtClean="0">
                    <a:solidFill>
                      <a:srgbClr val="C00000"/>
                    </a:solidFill>
                  </a:rPr>
                  <a:t>Left</a:t>
                </a:r>
                <a:r>
                  <a:rPr lang="en-US" altLang="zh-CN" b="0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𝑣</m:t>
                    </m:r>
                    <m:r>
                      <a:rPr lang="en-US" altLang="zh-CN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</a:rPr>
                          <m:t>−5</m:t>
                        </m:r>
                      </m:sup>
                    </m:sSup>
                    <m:sSub>
                      <m:sSub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>
                            <a:latin typeface="Cambria Math"/>
                          </a:rPr>
                          <m:t>pl</m:t>
                        </m:r>
                      </m:sub>
                    </m:sSub>
                    <m:r>
                      <a:rPr lang="zh-CN" altLang="en-US" b="0" i="1" smtClean="0">
                        <a:latin typeface="Cambria Math"/>
                      </a:rPr>
                      <m:t>，</m:t>
                    </m:r>
                    <m:sSup>
                      <m:sSup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/>
                        <a:ea typeface="Cambria Math"/>
                      </a:rPr>
                      <m:t>~</m:t>
                    </m:r>
                    <m:sSup>
                      <m:sSupPr>
                        <m:ctrlPr>
                          <a:rPr lang="en-US" altLang="zh-CN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  <a:ea typeface="Cambria Math"/>
                          </a:rPr>
                          <m:t>−14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332656"/>
                <a:ext cx="3161122" cy="403444"/>
              </a:xfrm>
              <a:prstGeom prst="rect">
                <a:avLst/>
              </a:prstGeom>
              <a:blipFill rotWithShape="1">
                <a:blip r:embed="rId5"/>
                <a:stretch>
                  <a:fillRect l="-1541" t="-4545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380312" y="2852936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PRD 1997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556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560" y="6084004"/>
            <a:ext cx="7009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Credit: R. </a:t>
            </a:r>
            <a:r>
              <a:rPr lang="en-US" altLang="zh-CN" dirty="0" err="1"/>
              <a:t>Easther</a:t>
            </a:r>
            <a:r>
              <a:rPr lang="en-US" altLang="zh-CN" dirty="0"/>
              <a:t>, </a:t>
            </a:r>
            <a:r>
              <a:rPr lang="en-US" altLang="zh-CN" dirty="0" smtClean="0"/>
              <a:t>J.T</a:t>
            </a:r>
            <a:r>
              <a:rPr lang="en-US" altLang="zh-CN" dirty="0"/>
              <a:t>. Giblin Jr, </a:t>
            </a:r>
            <a:r>
              <a:rPr lang="en-US" altLang="zh-CN" dirty="0" smtClean="0"/>
              <a:t>E.A</a:t>
            </a:r>
            <a:r>
              <a:rPr lang="en-US" altLang="zh-CN" dirty="0"/>
              <a:t>. Lim, Phys</a:t>
            </a:r>
            <a:r>
              <a:rPr lang="en-US" altLang="zh-CN" dirty="0" smtClean="0"/>
              <a:t>. Rev. Lett. 99 (2007) 221301</a:t>
            </a:r>
            <a:endParaRPr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" y="2132856"/>
            <a:ext cx="9006269" cy="310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37775" y="1138349"/>
                <a:ext cx="2426113" cy="778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𝑞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altLang="zh-CN" b="0" i="0" smtClean="0">
                                  <a:latin typeface="Cambria Math"/>
                                  <a:ea typeface="Cambria Math"/>
                                </a:rPr>
                                <m:t>pl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CN" alt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b="0" i="1" smtClean="0">
                          <a:latin typeface="Cambria Math"/>
                          <a:ea typeface="Cambria Math"/>
                        </a:rPr>
                        <m:t>=2×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775" y="1138349"/>
                <a:ext cx="2426113" cy="7784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44208" y="1412776"/>
                <a:ext cx="2028248" cy="3995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i="1" dirty="0" smtClean="0">
                    <a:solidFill>
                      <a:srgbClr val="C00000"/>
                    </a:solidFill>
                  </a:rPr>
                  <a:t>Left</a:t>
                </a:r>
                <a:r>
                  <a:rPr lang="en-US" altLang="zh-CN" dirty="0" smtClean="0"/>
                  <a:t>: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/>
                      </a:rPr>
                      <m:t>𝜇</m:t>
                    </m:r>
                    <m:r>
                      <a:rPr lang="en-US" altLang="zh-CN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</a:rPr>
                          <m:t>−18</m:t>
                        </m:r>
                      </m:sup>
                    </m:sSup>
                    <m:sSub>
                      <m:sSub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>
                            <a:latin typeface="Cambria Math"/>
                          </a:rPr>
                          <m:t>pl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412776"/>
                <a:ext cx="2028248" cy="399533"/>
              </a:xfrm>
              <a:prstGeom prst="rect">
                <a:avLst/>
              </a:prstGeom>
              <a:blipFill rotWithShape="1">
                <a:blip r:embed="rId5"/>
                <a:stretch>
                  <a:fillRect l="-2402" t="-4615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23928" y="1412776"/>
                <a:ext cx="2055434" cy="3995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i="1" dirty="0" smtClean="0">
                    <a:solidFill>
                      <a:srgbClr val="C00000"/>
                    </a:solidFill>
                  </a:rPr>
                  <a:t>Right</a:t>
                </a:r>
                <a:r>
                  <a:rPr lang="en-US" altLang="zh-CN" dirty="0" smtClean="0"/>
                  <a:t>: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/>
                      </a:rPr>
                      <m:t>𝜇</m:t>
                    </m:r>
                    <m:r>
                      <a:rPr lang="en-US" altLang="zh-CN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</a:rPr>
                          <m:t>−6</m:t>
                        </m:r>
                      </m:sup>
                    </m:sSup>
                    <m:sSub>
                      <m:sSubPr>
                        <m:ctrlPr>
                          <a:rPr lang="en-US" altLang="zh-CN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>
                            <a:latin typeface="Cambria Math"/>
                          </a:rPr>
                          <m:t>pl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412776"/>
                <a:ext cx="2055434" cy="399533"/>
              </a:xfrm>
              <a:prstGeom prst="rect">
                <a:avLst/>
              </a:prstGeom>
              <a:blipFill rotWithShape="1">
                <a:blip r:embed="rId6"/>
                <a:stretch>
                  <a:fillRect l="-2671" t="-4615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43608" y="490277"/>
                <a:ext cx="3293659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zh-CN" altLang="en-US" b="0" i="1" smtClean="0">
                              <a:latin typeface="Cambria Math"/>
                            </a:rPr>
                            <m:t>𝜙</m:t>
                          </m:r>
                          <m:r>
                            <a:rPr lang="en-US" altLang="zh-CN" b="0" i="1" smtClean="0">
                              <a:latin typeface="Cambria Math"/>
                            </a:rPr>
                            <m:t>,</m:t>
                          </m:r>
                          <m:r>
                            <a:rPr lang="zh-CN" altLang="en-US" b="0" i="1" smtClean="0">
                              <a:latin typeface="Cambria Math"/>
                            </a:rPr>
                            <m:t>𝜒</m:t>
                          </m:r>
                        </m:e>
                      </m:d>
                      <m:r>
                        <a:rPr lang="en-US" altLang="zh-CN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latin typeface="Cambria Math"/>
                            </a:rPr>
                            <m:t>𝜙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</a:rPr>
                            <m:t>𝑔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latin typeface="Cambria Math"/>
                            </a:rPr>
                            <m:t>𝜙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latin typeface="Cambria Math"/>
                            </a:rPr>
                            <m:t>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90277"/>
                <a:ext cx="3293659" cy="61093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25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8071" y="6084004"/>
            <a:ext cx="645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zh-CN" dirty="0" smtClean="0">
                <a:solidFill>
                  <a:prstClr val="black"/>
                </a:solidFill>
              </a:rPr>
              <a:t>J. </a:t>
            </a:r>
            <a:r>
              <a:rPr lang="it-IT" altLang="zh-CN" dirty="0">
                <a:solidFill>
                  <a:prstClr val="black"/>
                </a:solidFill>
              </a:rPr>
              <a:t>Liu, </a:t>
            </a:r>
            <a:r>
              <a:rPr lang="it-IT" altLang="zh-CN" dirty="0" smtClean="0">
                <a:solidFill>
                  <a:prstClr val="black"/>
                </a:solidFill>
              </a:rPr>
              <a:t>Z.K. </a:t>
            </a:r>
            <a:r>
              <a:rPr lang="it-IT" altLang="zh-CN" dirty="0">
                <a:solidFill>
                  <a:prstClr val="black"/>
                </a:solidFill>
              </a:rPr>
              <a:t>Guo, </a:t>
            </a:r>
            <a:r>
              <a:rPr lang="it-IT" altLang="zh-CN" dirty="0" smtClean="0">
                <a:solidFill>
                  <a:prstClr val="black"/>
                </a:solidFill>
              </a:rPr>
              <a:t>R.G. </a:t>
            </a:r>
            <a:r>
              <a:rPr lang="it-IT" altLang="zh-CN" dirty="0">
                <a:solidFill>
                  <a:prstClr val="black"/>
                </a:solidFill>
              </a:rPr>
              <a:t>Cai, </a:t>
            </a:r>
            <a:r>
              <a:rPr lang="it-IT" altLang="zh-CN" dirty="0" smtClean="0">
                <a:solidFill>
                  <a:prstClr val="black"/>
                </a:solidFill>
              </a:rPr>
              <a:t>G. </a:t>
            </a:r>
            <a:r>
              <a:rPr lang="it-IT" altLang="zh-CN" dirty="0">
                <a:solidFill>
                  <a:prstClr val="black"/>
                </a:solidFill>
              </a:rPr>
              <a:t>Shiu</a:t>
            </a:r>
            <a:r>
              <a:rPr lang="en-US" altLang="zh-CN" dirty="0">
                <a:solidFill>
                  <a:prstClr val="black"/>
                </a:solidFill>
              </a:rPr>
              <a:t>, </a:t>
            </a:r>
            <a:r>
              <a:rPr lang="en-US" altLang="zh-CN" dirty="0" smtClean="0">
                <a:solidFill>
                  <a:prstClr val="black"/>
                </a:solidFill>
              </a:rPr>
              <a:t>Phys. Rev. </a:t>
            </a:r>
            <a:r>
              <a:rPr lang="en-US" altLang="zh-CN" dirty="0" err="1" smtClean="0">
                <a:solidFill>
                  <a:prstClr val="black"/>
                </a:solidFill>
              </a:rPr>
              <a:t>Lett</a:t>
            </a:r>
            <a:r>
              <a:rPr lang="en-US" altLang="zh-CN" dirty="0" smtClean="0">
                <a:solidFill>
                  <a:prstClr val="black"/>
                </a:solidFill>
              </a:rPr>
              <a:t>. 120 (2018) 031301</a:t>
            </a: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94" y="980728"/>
            <a:ext cx="7593806" cy="48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35996" y="4437112"/>
                <a:ext cx="4204356" cy="5071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zh-CN" alt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𝜙</m:t>
                          </m:r>
                        </m:e>
                      </m:d>
                      <m:r>
                        <a:rPr lang="en-US" altLang="zh-CN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zh-CN" alt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𝜆</m:t>
                      </m:r>
                      <m:sSubSup>
                        <m:sSubSupPr>
                          <m:ctrlP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altLang="zh-CN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pl</m:t>
                          </m:r>
                        </m:sub>
                        <m:sup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4−</m:t>
                          </m:r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𝑝</m:t>
                          </m:r>
                        </m:sup>
                      </m:sSubSup>
                      <m:sSup>
                        <m:sSupPr>
                          <m:ctrlP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zh-CN" altLang="en-US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altLang="zh-CN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𝑝</m:t>
                          </m:r>
                        </m:sup>
                      </m:sSup>
                      <m:r>
                        <a:rPr lang="en-US" altLang="zh-CN" i="1" smtClean="0">
                          <a:solidFill>
                            <a:prstClr val="black"/>
                          </a:solidFill>
                          <a:latin typeface="Cambria Math"/>
                        </a:rPr>
                        <m:t>,  </m:t>
                      </m:r>
                      <m:r>
                        <a:rPr lang="en-US" altLang="zh-CN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𝑝</m:t>
                      </m:r>
                      <m:r>
                        <a:rPr lang="en-US" altLang="zh-CN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=1,2/3, 2/5</m:t>
                      </m:r>
                    </m:oMath>
                  </m:oMathPara>
                </a14:m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996" y="4437112"/>
                <a:ext cx="4204356" cy="507190"/>
              </a:xfrm>
              <a:prstGeom prst="rect">
                <a:avLst/>
              </a:prstGeom>
              <a:blipFill rotWithShape="1">
                <a:blip r:embed="rId4"/>
                <a:stretch>
                  <a:fillRect b="-12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899592" y="476672"/>
            <a:ext cx="574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Gravitational Waves from </a:t>
            </a:r>
            <a:r>
              <a:rPr lang="en-US" altLang="zh-CN" dirty="0" err="1">
                <a:solidFill>
                  <a:prstClr val="black"/>
                </a:solidFill>
              </a:rPr>
              <a:t>Oscillons</a:t>
            </a:r>
            <a:r>
              <a:rPr lang="en-US" altLang="zh-CN" dirty="0">
                <a:solidFill>
                  <a:prstClr val="black"/>
                </a:solidFill>
              </a:rPr>
              <a:t> with </a:t>
            </a:r>
            <a:r>
              <a:rPr lang="en-US" altLang="zh-CN" b="1" dirty="0" err="1">
                <a:solidFill>
                  <a:srgbClr val="FF0000"/>
                </a:solidFill>
              </a:rPr>
              <a:t>Cuspy</a:t>
            </a:r>
            <a:r>
              <a:rPr lang="en-US" altLang="zh-CN" dirty="0">
                <a:solidFill>
                  <a:prstClr val="black"/>
                </a:solidFill>
              </a:rPr>
              <a:t> Potentials </a:t>
            </a:r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48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476672"/>
            <a:ext cx="6871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en-US" altLang="zh-CN" sz="2400" dirty="0" smtClean="0"/>
              <a:t>Silverstein et al, </a:t>
            </a:r>
            <a:r>
              <a:rPr lang="en-US" altLang="zh-CN" sz="2400" dirty="0"/>
              <a:t>arXiv:0803.3085, </a:t>
            </a:r>
            <a:r>
              <a:rPr lang="en-US" altLang="zh-CN" sz="2400" dirty="0" smtClean="0"/>
              <a:t>arXiv:0808.0706</a:t>
            </a:r>
          </a:p>
          <a:p>
            <a:pPr marL="342900" indent="-342900">
              <a:buBlip>
                <a:blip r:embed="rId3"/>
              </a:buBlip>
            </a:pPr>
            <a:r>
              <a:rPr lang="en-US" altLang="zh-CN" sz="2400" dirty="0" smtClean="0"/>
              <a:t>Planck </a:t>
            </a:r>
            <a:r>
              <a:rPr lang="en-US" altLang="zh-CN" sz="2400" dirty="0"/>
              <a:t>Collaboration</a:t>
            </a:r>
            <a:r>
              <a:rPr lang="en-US" altLang="zh-CN" sz="2400" dirty="0" smtClean="0"/>
              <a:t>, arXiv:1502.02114</a:t>
            </a:r>
          </a:p>
          <a:p>
            <a:pPr marL="342900" indent="-342900">
              <a:buBlip>
                <a:blip r:embed="rId3"/>
              </a:buBlip>
            </a:pPr>
            <a:r>
              <a:rPr lang="en-US" altLang="zh-CN" sz="2400" dirty="0" err="1" smtClean="0"/>
              <a:t>Brandenberger</a:t>
            </a:r>
            <a:r>
              <a:rPr lang="en-US" altLang="zh-CN" sz="2400" dirty="0" smtClean="0"/>
              <a:t> et al, </a:t>
            </a:r>
            <a:r>
              <a:rPr lang="en-US" altLang="zh-CN" sz="2400" dirty="0"/>
              <a:t>arXiv:1502.06135</a:t>
            </a:r>
            <a:endParaRPr lang="zh-CN" alt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165" y="3140968"/>
            <a:ext cx="5411139" cy="338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99592" y="2132856"/>
                <a:ext cx="5343001" cy="9257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altLang="zh-CN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altLang="zh-CN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CN" altLang="en-US" sz="2400" i="1" smtClean="0">
                                  <a:latin typeface="Cambria Math"/>
                                </a:rPr>
                                <m:t>𝜙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+3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𝐻</m:t>
                      </m:r>
                      <m:r>
                        <a:rPr lang="zh-CN" altLang="en-US" sz="2400" b="0" i="1" smtClean="0">
                          <a:latin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CN" altLang="en-US" sz="2400" b="0" i="1" smtClean="0">
                                  <a:latin typeface="Cambria Math"/>
                                </a:rPr>
                                <m:t>𝜙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sz="2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"</m:t>
                              </m:r>
                            </m:sup>
                          </m:sSup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zh-CN" altLang="en-US" sz="2400" i="1">
                              <a:latin typeface="Cambria Math"/>
                            </a:rPr>
                            <m:t>𝜙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zh-CN" altLang="en-US" sz="2400" b="0" i="1" smtClean="0">
                          <a:latin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/>
                            </a:rPr>
                            <m:t>𝜙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132856"/>
                <a:ext cx="5343001" cy="9257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329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img2.imgtn.bdimg.com/it/u=764665895,498919503&amp;fm=27&amp;gp=0.jpg"/>
          <p:cNvSpPr>
            <a:spLocks noChangeAspect="1" noChangeArrowheads="1"/>
          </p:cNvSpPr>
          <p:nvPr/>
        </p:nvSpPr>
        <p:spPr bwMode="auto">
          <a:xfrm>
            <a:off x="444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51" name="Picture 3" descr="C:\Users\guozk\Desktop\u=764665895,498919503&amp;fm=27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09" y="1331476"/>
            <a:ext cx="1800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63688" y="1043444"/>
                <a:ext cx="3657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𝐿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043444"/>
                <a:ext cx="36574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49309" y="1187460"/>
                <a:ext cx="3657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𝐿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309" y="1187460"/>
                <a:ext cx="36574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5576" y="2123564"/>
                <a:ext cx="3657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𝐿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123564"/>
                <a:ext cx="36574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3" descr="C:\Users\guozk\Desktop\u=764665895,498919503&amp;fm=27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331476"/>
            <a:ext cx="1800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右箭头 8"/>
          <p:cNvSpPr/>
          <p:nvPr/>
        </p:nvSpPr>
        <p:spPr>
          <a:xfrm>
            <a:off x="2771800" y="2051556"/>
            <a:ext cx="1085821" cy="14401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43608" y="3645024"/>
                <a:ext cx="31645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i="1">
                                  <a:latin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CN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altLang="zh-CN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CN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altLang="zh-CN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sz="2400" i="1">
                              <a:latin typeface="Cambria Math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𝑎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𝑡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645024"/>
                <a:ext cx="3164521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9737" b="-17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43608" y="4299013"/>
                <a:ext cx="32813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/>
                        </a:rPr>
                        <m:t>=256</m:t>
                      </m:r>
                      <m:r>
                        <a:rPr lang="en-US" altLang="zh-CN" sz="2400" b="0" i="1" smtClean="0">
                          <a:latin typeface="Cambria Math"/>
                          <a:ea typeface="Cambria Math"/>
                        </a:rPr>
                        <m:t>×256×256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299013"/>
                <a:ext cx="328134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43608" y="4947085"/>
                <a:ext cx="13631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/>
                        </a:rPr>
                        <m:t>𝐿</m:t>
                      </m:r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𝐻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947085"/>
                <a:ext cx="1363130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769003" y="2195572"/>
            <a:ext cx="1123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Staggered</a:t>
            </a:r>
          </a:p>
          <a:p>
            <a:r>
              <a:rPr lang="en-US" altLang="zh-CN" dirty="0" smtClean="0"/>
              <a:t>leapfrog</a:t>
            </a:r>
          </a:p>
          <a:p>
            <a:r>
              <a:rPr lang="en-US" altLang="zh-CN" dirty="0" smtClean="0"/>
              <a:t>algorithm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403648" y="2924944"/>
                <a:ext cx="5135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2924944"/>
                <a:ext cx="513539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55575" y="404663"/>
            <a:ext cx="352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Lattice simulation</a:t>
            </a:r>
            <a:endParaRPr lang="zh-CN" altLang="en-US" sz="2800" dirty="0"/>
          </a:p>
        </p:txBody>
      </p:sp>
      <p:pic>
        <p:nvPicPr>
          <p:cNvPr id="22" name="Picture 3" descr="C:\Users\guozk\Desktop\u=764665895,498919503&amp;fm=27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340768"/>
            <a:ext cx="1800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右箭头 23"/>
          <p:cNvSpPr/>
          <p:nvPr/>
        </p:nvSpPr>
        <p:spPr>
          <a:xfrm>
            <a:off x="6516240" y="2060848"/>
            <a:ext cx="216000" cy="14400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90096" y="2924944"/>
                <a:ext cx="5064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096" y="2924944"/>
                <a:ext cx="506421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342424" y="2924944"/>
                <a:ext cx="5123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424" y="2924944"/>
                <a:ext cx="512320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/>
          <p:cNvSpPr/>
          <p:nvPr/>
        </p:nvSpPr>
        <p:spPr>
          <a:xfrm>
            <a:off x="5796136" y="2096848"/>
            <a:ext cx="216000" cy="72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156200" y="2096848"/>
            <a:ext cx="216000" cy="72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02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/>
      <p:bldP spid="24" grpId="0" animBg="1"/>
      <p:bldP spid="25" grpId="0"/>
      <p:bldP spid="26" grpId="0"/>
      <p:bldP spid="3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8" y="195265"/>
            <a:ext cx="8703310" cy="603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54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457200" y="23580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>
                <a:latin typeface="华文中宋" pitchFamily="2" charset="-122"/>
                <a:ea typeface="华文中宋" pitchFamily="2" charset="-122"/>
              </a:rPr>
              <a:t>Thanks</a:t>
            </a:r>
            <a:r>
              <a:rPr lang="zh-CN" altLang="en-US" smtClean="0">
                <a:latin typeface="华文中宋" pitchFamily="2" charset="-122"/>
                <a:ea typeface="华文中宋" pitchFamily="2" charset="-122"/>
              </a:rPr>
              <a:t>！</a:t>
            </a:r>
            <a:endParaRPr lang="zh-CN" altLang="en-US" dirty="0">
              <a:latin typeface="华文中宋" pitchFamily="2" charset="-122"/>
              <a:ea typeface="华文中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05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4861</TotalTime>
  <Words>1130</Words>
  <Application>Microsoft Office PowerPoint</Application>
  <PresentationFormat>全屏显示(4:3)</PresentationFormat>
  <Paragraphs>162</Paragraphs>
  <Slides>24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5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Office 主题</vt:lpstr>
      <vt:lpstr>1_Office 主题</vt:lpstr>
      <vt:lpstr>2_Office 主题</vt:lpstr>
      <vt:lpstr>3_Office 主题</vt:lpstr>
      <vt:lpstr>4_Office 主题</vt:lpstr>
      <vt:lpstr>GWs from the early Universe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宇宙暴涨期产生</dc:title>
  <dc:creator>guozk</dc:creator>
  <cp:lastModifiedBy>guozk</cp:lastModifiedBy>
  <cp:revision>739</cp:revision>
  <dcterms:modified xsi:type="dcterms:W3CDTF">2018-03-08T07:25:09Z</dcterms:modified>
</cp:coreProperties>
</file>