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591" r:id="rId2"/>
    <p:sldId id="592" r:id="rId3"/>
    <p:sldId id="645" r:id="rId4"/>
    <p:sldId id="646" r:id="rId5"/>
    <p:sldId id="647" r:id="rId6"/>
    <p:sldId id="648" r:id="rId7"/>
    <p:sldId id="649" r:id="rId8"/>
    <p:sldId id="650" r:id="rId9"/>
    <p:sldId id="651" r:id="rId10"/>
    <p:sldId id="652" r:id="rId11"/>
    <p:sldId id="653" r:id="rId12"/>
    <p:sldId id="632" r:id="rId13"/>
    <p:sldId id="663" r:id="rId14"/>
    <p:sldId id="664" r:id="rId15"/>
    <p:sldId id="654" r:id="rId16"/>
    <p:sldId id="655" r:id="rId17"/>
    <p:sldId id="633" r:id="rId18"/>
    <p:sldId id="638" r:id="rId19"/>
    <p:sldId id="656" r:id="rId20"/>
    <p:sldId id="657" r:id="rId21"/>
    <p:sldId id="658" r:id="rId22"/>
    <p:sldId id="620" r:id="rId23"/>
    <p:sldId id="613" r:id="rId24"/>
    <p:sldId id="612" r:id="rId25"/>
    <p:sldId id="617" r:id="rId26"/>
    <p:sldId id="618" r:id="rId27"/>
    <p:sldId id="626" r:id="rId28"/>
    <p:sldId id="627" r:id="rId29"/>
    <p:sldId id="605" r:id="rId30"/>
    <p:sldId id="621" r:id="rId31"/>
    <p:sldId id="660" r:id="rId32"/>
    <p:sldId id="662" r:id="rId33"/>
    <p:sldId id="661" r:id="rId34"/>
    <p:sldId id="601" r:id="rId35"/>
    <p:sldId id="609" r:id="rId36"/>
  </p:sldIdLst>
  <p:sldSz cx="9144000" cy="6858000" type="screen4x3"/>
  <p:notesSz cx="7010400" cy="92964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  <a:srgbClr val="009999"/>
    <a:srgbClr val="008080"/>
    <a:srgbClr val="663300"/>
    <a:srgbClr val="A50021"/>
    <a:srgbClr val="3333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89319" autoAdjust="0"/>
  </p:normalViewPr>
  <p:slideViewPr>
    <p:cSldViewPr>
      <p:cViewPr>
        <p:scale>
          <a:sx n="88" d="100"/>
          <a:sy n="88" d="100"/>
        </p:scale>
        <p:origin x="-900" y="9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664" y="-5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Relationship Id="rId9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53.wmf"/><Relationship Id="rId7" Type="http://schemas.openxmlformats.org/officeDocument/2006/relationships/image" Target="../media/image57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10" Type="http://schemas.openxmlformats.org/officeDocument/2006/relationships/image" Target="../media/image60.wmf"/><Relationship Id="rId4" Type="http://schemas.openxmlformats.org/officeDocument/2006/relationships/image" Target="../media/image54.wmf"/><Relationship Id="rId9" Type="http://schemas.openxmlformats.org/officeDocument/2006/relationships/image" Target="../media/image5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61.wmf"/><Relationship Id="rId1" Type="http://schemas.openxmlformats.org/officeDocument/2006/relationships/image" Target="../media/image52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45.wmf"/><Relationship Id="rId4" Type="http://schemas.openxmlformats.org/officeDocument/2006/relationships/image" Target="../media/image6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76.wmf"/><Relationship Id="rId7" Type="http://schemas.openxmlformats.org/officeDocument/2006/relationships/image" Target="../media/image80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Relationship Id="rId6" Type="http://schemas.openxmlformats.org/officeDocument/2006/relationships/image" Target="../media/image79.wmf"/><Relationship Id="rId5" Type="http://schemas.openxmlformats.org/officeDocument/2006/relationships/image" Target="../media/image78.wmf"/><Relationship Id="rId4" Type="http://schemas.openxmlformats.org/officeDocument/2006/relationships/image" Target="../media/image77.wmf"/><Relationship Id="rId9" Type="http://schemas.openxmlformats.org/officeDocument/2006/relationships/image" Target="../media/image81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7" Type="http://schemas.openxmlformats.org/officeDocument/2006/relationships/image" Target="../media/image87.wmf"/><Relationship Id="rId2" Type="http://schemas.openxmlformats.org/officeDocument/2006/relationships/image" Target="../media/image82.wmf"/><Relationship Id="rId1" Type="http://schemas.openxmlformats.org/officeDocument/2006/relationships/image" Target="../media/image74.wmf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image" Target="../media/image84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7" Type="http://schemas.openxmlformats.org/officeDocument/2006/relationships/image" Target="../media/image93.wmf"/><Relationship Id="rId2" Type="http://schemas.openxmlformats.org/officeDocument/2006/relationships/image" Target="../media/image88.wmf"/><Relationship Id="rId1" Type="http://schemas.openxmlformats.org/officeDocument/2006/relationships/image" Target="../media/image48.wmf"/><Relationship Id="rId6" Type="http://schemas.openxmlformats.org/officeDocument/2006/relationships/image" Target="../media/image92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image" Target="../media/image45.wmf"/><Relationship Id="rId4" Type="http://schemas.openxmlformats.org/officeDocument/2006/relationships/image" Target="../media/image96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wmf"/><Relationship Id="rId3" Type="http://schemas.openxmlformats.org/officeDocument/2006/relationships/image" Target="../media/image75.wmf"/><Relationship Id="rId7" Type="http://schemas.openxmlformats.org/officeDocument/2006/relationships/image" Target="../media/image103.wmf"/><Relationship Id="rId2" Type="http://schemas.openxmlformats.org/officeDocument/2006/relationships/image" Target="../media/image55.wmf"/><Relationship Id="rId1" Type="http://schemas.openxmlformats.org/officeDocument/2006/relationships/image" Target="../media/image74.wmf"/><Relationship Id="rId6" Type="http://schemas.openxmlformats.org/officeDocument/2006/relationships/image" Target="../media/image102.wmf"/><Relationship Id="rId5" Type="http://schemas.openxmlformats.org/officeDocument/2006/relationships/image" Target="../media/image101.wmf"/><Relationship Id="rId10" Type="http://schemas.openxmlformats.org/officeDocument/2006/relationships/image" Target="../media/image106.wmf"/><Relationship Id="rId4" Type="http://schemas.openxmlformats.org/officeDocument/2006/relationships/image" Target="../media/image100.wmf"/><Relationship Id="rId9" Type="http://schemas.openxmlformats.org/officeDocument/2006/relationships/image" Target="../media/image10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1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wmf"/><Relationship Id="rId3" Type="http://schemas.openxmlformats.org/officeDocument/2006/relationships/image" Target="../media/image115.wmf"/><Relationship Id="rId7" Type="http://schemas.openxmlformats.org/officeDocument/2006/relationships/image" Target="../media/image119.wmf"/><Relationship Id="rId2" Type="http://schemas.openxmlformats.org/officeDocument/2006/relationships/image" Target="../media/image114.wmf"/><Relationship Id="rId1" Type="http://schemas.openxmlformats.org/officeDocument/2006/relationships/image" Target="../media/image45.wmf"/><Relationship Id="rId6" Type="http://schemas.openxmlformats.org/officeDocument/2006/relationships/image" Target="../media/image118.wmf"/><Relationship Id="rId5" Type="http://schemas.openxmlformats.org/officeDocument/2006/relationships/image" Target="../media/image117.wmf"/><Relationship Id="rId4" Type="http://schemas.openxmlformats.org/officeDocument/2006/relationships/image" Target="../media/image116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wmf"/><Relationship Id="rId2" Type="http://schemas.openxmlformats.org/officeDocument/2006/relationships/image" Target="../media/image122.wmf"/><Relationship Id="rId1" Type="http://schemas.openxmlformats.org/officeDocument/2006/relationships/image" Target="../media/image121.wmf"/><Relationship Id="rId4" Type="http://schemas.openxmlformats.org/officeDocument/2006/relationships/image" Target="../media/image124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wmf"/><Relationship Id="rId2" Type="http://schemas.openxmlformats.org/officeDocument/2006/relationships/image" Target="../media/image126.wmf"/><Relationship Id="rId1" Type="http://schemas.openxmlformats.org/officeDocument/2006/relationships/image" Target="../media/image121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wmf"/><Relationship Id="rId1" Type="http://schemas.openxmlformats.org/officeDocument/2006/relationships/image" Target="../media/image134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4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宋体" charset="-122"/>
              </a:defRPr>
            </a:lvl1pPr>
          </a:lstStyle>
          <a:p>
            <a:pPr>
              <a:defRPr/>
            </a:pPr>
            <a:fld id="{CA330089-375D-4FC1-9822-7F2BB7E292E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568786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宋体" charset="-122"/>
              </a:defRPr>
            </a:lvl1pPr>
          </a:lstStyle>
          <a:p>
            <a:pPr>
              <a:defRPr/>
            </a:pPr>
            <a:fld id="{0515BFC1-51CD-4DF9-9AAD-EB433A5FC1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60610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B2E739B-07E3-48FC-B957-DB0655A8F57E}" type="slidenum">
              <a:rPr lang="en-US" altLang="zh-CN" smtClean="0"/>
              <a:pPr algn="r" eaLnBrk="1" hangingPunct="1">
                <a:spcBef>
                  <a:spcPct val="0"/>
                </a:spcBef>
              </a:pPr>
              <a:t>1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E9E651E-EEE8-48D1-BD5B-19FE5D14F24D}" type="slidenum">
              <a:rPr lang="en-US" altLang="zh-CN" smtClean="0"/>
              <a:pPr algn="r" eaLnBrk="1" hangingPunct="1">
                <a:spcBef>
                  <a:spcPct val="0"/>
                </a:spcBef>
              </a:pPr>
              <a:t>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71365EE-CBE2-4B12-8F82-3E3A811BDEC2}" type="slidenum">
              <a:rPr lang="en-US" altLang="zh-CN" smtClean="0"/>
              <a:pPr algn="r" eaLnBrk="1" hangingPunct="1">
                <a:spcBef>
                  <a:spcPct val="0"/>
                </a:spcBef>
              </a:pPr>
              <a:t>12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6246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9D2FE4E-9501-4AFD-B4EA-ABE560987D63}" type="slidenum">
              <a:rPr lang="en-US" altLang="zh-CN" smtClean="0"/>
              <a:pPr algn="r" eaLnBrk="1" hangingPunct="1">
                <a:spcBef>
                  <a:spcPct val="0"/>
                </a:spcBef>
              </a:pPr>
              <a:t>17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6349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E51F8E5-C014-4A1B-84CD-BFA4F95C4744}" type="slidenum">
              <a:rPr lang="en-US" altLang="zh-CN" smtClean="0"/>
              <a:pPr algn="r" eaLnBrk="1" hangingPunct="1">
                <a:spcBef>
                  <a:spcPct val="0"/>
                </a:spcBef>
              </a:pPr>
              <a:t>18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B88A7E7-DF4E-4007-A5FA-AFBA1FE3C97F}" type="slidenum">
              <a:rPr lang="en-US" altLang="zh-CN" smtClean="0"/>
              <a:pPr algn="r" eaLnBrk="1" hangingPunct="1">
                <a:spcBef>
                  <a:spcPct val="0"/>
                </a:spcBef>
              </a:pPr>
              <a:t>22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35ADE72-9B2F-4281-B36C-4433B078204F}" type="slidenum">
              <a:rPr lang="en-US" altLang="zh-CN" smtClean="0"/>
              <a:pPr algn="r" eaLnBrk="1" hangingPunct="1">
                <a:spcBef>
                  <a:spcPct val="0"/>
                </a:spcBef>
              </a:pPr>
              <a:t>23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16CFC69-853E-45A8-9669-0708BA121101}" type="slidenum">
              <a:rPr lang="en-US" altLang="zh-CN" smtClean="0"/>
              <a:pPr algn="r" eaLnBrk="1" hangingPunct="1">
                <a:spcBef>
                  <a:spcPct val="0"/>
                </a:spcBef>
              </a:pPr>
              <a:t>24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A988CCA-4EC2-4820-BD71-84E7A58B853B}" type="slidenum">
              <a:rPr lang="en-US" altLang="zh-CN" smtClean="0"/>
              <a:pPr algn="r" eaLnBrk="1" hangingPunct="1">
                <a:spcBef>
                  <a:spcPct val="0"/>
                </a:spcBef>
              </a:pPr>
              <a:t>25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7B00682-AA3D-49A9-B41A-7A9F8AD3FCD3}" type="slidenum">
              <a:rPr lang="en-US" altLang="zh-CN" smtClean="0"/>
              <a:pPr algn="r" eaLnBrk="1" hangingPunct="1">
                <a:spcBef>
                  <a:spcPct val="0"/>
                </a:spcBef>
              </a:pPr>
              <a:t>26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0B40BB8-D1FA-4D9A-9A70-D2931D81AB28}" type="slidenum">
              <a:rPr lang="en-US" altLang="zh-CN" smtClean="0"/>
              <a:pPr algn="r" eaLnBrk="1" hangingPunct="1">
                <a:spcBef>
                  <a:spcPct val="0"/>
                </a:spcBef>
              </a:pPr>
              <a:t>27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AC1A2F5-8CC0-4492-870E-C75A93108026}" type="slidenum">
              <a:rPr lang="en-US" altLang="zh-CN" smtClean="0"/>
              <a:pPr algn="r" eaLnBrk="1" hangingPunct="1">
                <a:spcBef>
                  <a:spcPct val="0"/>
                </a:spcBef>
              </a:pPr>
              <a:t>28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5530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FD72D98-80E6-4C5B-941A-B68D0509E30E}" type="slidenum">
              <a:rPr lang="en-US" altLang="zh-CN" smtClean="0"/>
              <a:pPr algn="r" eaLnBrk="1" hangingPunct="1">
                <a:spcBef>
                  <a:spcPct val="0"/>
                </a:spcBef>
              </a:pPr>
              <a:t>29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5E3120B-AF68-4F44-8F35-CEBCE445BB67}" type="slidenum">
              <a:rPr lang="en-US" altLang="zh-CN" smtClean="0"/>
              <a:pPr algn="r" eaLnBrk="1" hangingPunct="1">
                <a:spcBef>
                  <a:spcPct val="0"/>
                </a:spcBef>
              </a:pPr>
              <a:t>30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6554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9A1EB52-8A2C-42AC-9716-B3504CAF41D1}" type="slidenum">
              <a:rPr lang="en-US" altLang="zh-CN" smtClean="0"/>
              <a:pPr algn="r" eaLnBrk="1" hangingPunct="1">
                <a:spcBef>
                  <a:spcPct val="0"/>
                </a:spcBef>
              </a:pPr>
              <a:t>34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6656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1046803-3A17-4B0D-9089-2FD8B3A0042E}" type="slidenum">
              <a:rPr lang="en-US" altLang="zh-CN" smtClean="0"/>
              <a:pPr algn="r" eaLnBrk="1" hangingPunct="1">
                <a:spcBef>
                  <a:spcPct val="0"/>
                </a:spcBef>
              </a:pPr>
              <a:t>35</a:t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665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1127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01049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201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224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67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0337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23706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92095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816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9023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9023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074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295400"/>
            <a:ext cx="3810000" cy="23415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3810000" cy="23415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3789363"/>
            <a:ext cx="3810000" cy="23415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789363"/>
            <a:ext cx="3810000" cy="23415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508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83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19"/>
          <p:cNvSpPr>
            <a:spLocks noChangeArrowheads="1"/>
          </p:cNvSpPr>
          <p:nvPr userDrawn="1"/>
        </p:nvSpPr>
        <p:spPr bwMode="auto">
          <a:xfrm>
            <a:off x="609600" y="957263"/>
            <a:ext cx="8534400" cy="71437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9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lang="zh-CN" altLang="en-US" smtClean="0"/>
          </a:p>
        </p:txBody>
      </p:sp>
      <p:pic>
        <p:nvPicPr>
          <p:cNvPr id="1029" name="图片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44450"/>
            <a:ext cx="1192212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图片 3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174625"/>
            <a:ext cx="722312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3600">
          <a:solidFill>
            <a:srgbClr val="0000CC"/>
          </a:solidFill>
          <a:latin typeface="Times New Roman" pitchFamily="18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20000"/>
        <a:buFont typeface="Wingdings" pitchFamily="2" charset="2"/>
        <a:buChar char="§"/>
        <a:defRPr kumimoji="1"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accent2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accent2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accent2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accent2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15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0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4.wmf"/><Relationship Id="rId4" Type="http://schemas.openxmlformats.org/officeDocument/2006/relationships/image" Target="../media/image22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oleObject" Target="../embeddings/oleObject27.bin"/><Relationship Id="rId18" Type="http://schemas.openxmlformats.org/officeDocument/2006/relationships/image" Target="../media/image32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29.wmf"/><Relationship Id="rId1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1.wmf"/><Relationship Id="rId20" Type="http://schemas.openxmlformats.org/officeDocument/2006/relationships/image" Target="../media/image33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28.bin"/><Relationship Id="rId10" Type="http://schemas.openxmlformats.org/officeDocument/2006/relationships/image" Target="../media/image28.wmf"/><Relationship Id="rId19" Type="http://schemas.openxmlformats.org/officeDocument/2006/relationships/oleObject" Target="../embeddings/oleObject30.bin"/><Relationship Id="rId4" Type="http://schemas.openxmlformats.org/officeDocument/2006/relationships/image" Target="../media/image25.wm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30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38.png"/><Relationship Id="rId4" Type="http://schemas.openxmlformats.org/officeDocument/2006/relationships/image" Target="../media/image34.wmf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oleObject" Target="../embeddings/oleObject35.bin"/><Relationship Id="rId7" Type="http://schemas.openxmlformats.org/officeDocument/2006/relationships/image" Target="../media/image40.wmf"/><Relationship Id="rId12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6.bin"/><Relationship Id="rId11" Type="http://schemas.openxmlformats.org/officeDocument/2006/relationships/oleObject" Target="../embeddings/oleObject38.bin"/><Relationship Id="rId5" Type="http://schemas.openxmlformats.org/officeDocument/2006/relationships/image" Target="../media/image43.wmf"/><Relationship Id="rId10" Type="http://schemas.openxmlformats.org/officeDocument/2006/relationships/image" Target="../media/image41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3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image" Target="../media/image49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0.wmf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48.wmf"/><Relationship Id="rId5" Type="http://schemas.openxmlformats.org/officeDocument/2006/relationships/image" Target="../media/image45.wmf"/><Relationship Id="rId15" Type="http://schemas.openxmlformats.org/officeDocument/2006/relationships/oleObject" Target="../embeddings/oleObject45.bin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9.bin"/><Relationship Id="rId9" Type="http://schemas.openxmlformats.org/officeDocument/2006/relationships/image" Target="../media/image47.wmf"/><Relationship Id="rId14" Type="http://schemas.openxmlformats.org/officeDocument/2006/relationships/oleObject" Target="../embeddings/oleObject4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oleObject" Target="../embeddings/oleObject51.bin"/><Relationship Id="rId18" Type="http://schemas.openxmlformats.org/officeDocument/2006/relationships/image" Target="../media/image58.wmf"/><Relationship Id="rId3" Type="http://schemas.openxmlformats.org/officeDocument/2006/relationships/oleObject" Target="../embeddings/oleObject46.bin"/><Relationship Id="rId21" Type="http://schemas.openxmlformats.org/officeDocument/2006/relationships/oleObject" Target="../embeddings/oleObject55.bin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55.wmf"/><Relationship Id="rId17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7.wmf"/><Relationship Id="rId20" Type="http://schemas.openxmlformats.org/officeDocument/2006/relationships/image" Target="../media/image59.wmf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7.bin"/><Relationship Id="rId15" Type="http://schemas.openxmlformats.org/officeDocument/2006/relationships/oleObject" Target="../embeddings/oleObject52.bin"/><Relationship Id="rId10" Type="http://schemas.openxmlformats.org/officeDocument/2006/relationships/image" Target="../media/image54.wmf"/><Relationship Id="rId19" Type="http://schemas.openxmlformats.org/officeDocument/2006/relationships/oleObject" Target="../embeddings/oleObject54.bin"/><Relationship Id="rId4" Type="http://schemas.openxmlformats.org/officeDocument/2006/relationships/image" Target="../media/image51.wmf"/><Relationship Id="rId9" Type="http://schemas.openxmlformats.org/officeDocument/2006/relationships/oleObject" Target="../embeddings/oleObject49.bin"/><Relationship Id="rId14" Type="http://schemas.openxmlformats.org/officeDocument/2006/relationships/image" Target="../media/image56.wmf"/><Relationship Id="rId22" Type="http://schemas.openxmlformats.org/officeDocument/2006/relationships/image" Target="../media/image6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12" Type="http://schemas.openxmlformats.org/officeDocument/2006/relationships/image" Target="../media/image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1.wmf"/><Relationship Id="rId11" Type="http://schemas.openxmlformats.org/officeDocument/2006/relationships/oleObject" Target="../embeddings/oleObject60.bin"/><Relationship Id="rId5" Type="http://schemas.openxmlformats.org/officeDocument/2006/relationships/oleObject" Target="../embeddings/oleObject57.bin"/><Relationship Id="rId10" Type="http://schemas.openxmlformats.org/officeDocument/2006/relationships/image" Target="../media/image62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59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13" Type="http://schemas.openxmlformats.org/officeDocument/2006/relationships/oleObject" Target="../embeddings/oleObject64.bin"/><Relationship Id="rId3" Type="http://schemas.openxmlformats.org/officeDocument/2006/relationships/oleObject" Target="../embeddings/oleObject61.bin"/><Relationship Id="rId7" Type="http://schemas.openxmlformats.org/officeDocument/2006/relationships/image" Target="../media/image69.wmf"/><Relationship Id="rId12" Type="http://schemas.openxmlformats.org/officeDocument/2006/relationships/image" Target="../media/image70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8.wmf"/><Relationship Id="rId11" Type="http://schemas.openxmlformats.org/officeDocument/2006/relationships/image" Target="../media/image65.wmf"/><Relationship Id="rId5" Type="http://schemas.openxmlformats.org/officeDocument/2006/relationships/image" Target="../media/image67.wmf"/><Relationship Id="rId10" Type="http://schemas.openxmlformats.org/officeDocument/2006/relationships/oleObject" Target="../embeddings/oleObject63.bin"/><Relationship Id="rId4" Type="http://schemas.openxmlformats.org/officeDocument/2006/relationships/image" Target="../media/image45.wmf"/><Relationship Id="rId9" Type="http://schemas.openxmlformats.org/officeDocument/2006/relationships/image" Target="../media/image64.wmf"/><Relationship Id="rId14" Type="http://schemas.openxmlformats.org/officeDocument/2006/relationships/image" Target="../media/image6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13" Type="http://schemas.openxmlformats.org/officeDocument/2006/relationships/image" Target="../media/image78.wmf"/><Relationship Id="rId18" Type="http://schemas.openxmlformats.org/officeDocument/2006/relationships/oleObject" Target="../embeddings/oleObject73.bin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81.wmf"/><Relationship Id="rId7" Type="http://schemas.openxmlformats.org/officeDocument/2006/relationships/image" Target="../media/image75.wmf"/><Relationship Id="rId12" Type="http://schemas.openxmlformats.org/officeDocument/2006/relationships/oleObject" Target="../embeddings/oleObject70.bin"/><Relationship Id="rId17" Type="http://schemas.openxmlformats.org/officeDocument/2006/relationships/image" Target="../media/image8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2.bin"/><Relationship Id="rId20" Type="http://schemas.openxmlformats.org/officeDocument/2006/relationships/oleObject" Target="../embeddings/oleObject74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67.bin"/><Relationship Id="rId11" Type="http://schemas.openxmlformats.org/officeDocument/2006/relationships/image" Target="../media/image77.wmf"/><Relationship Id="rId5" Type="http://schemas.openxmlformats.org/officeDocument/2006/relationships/image" Target="../media/image74.wmf"/><Relationship Id="rId15" Type="http://schemas.openxmlformats.org/officeDocument/2006/relationships/image" Target="../media/image79.wmf"/><Relationship Id="rId10" Type="http://schemas.openxmlformats.org/officeDocument/2006/relationships/oleObject" Target="../embeddings/oleObject69.bin"/><Relationship Id="rId19" Type="http://schemas.openxmlformats.org/officeDocument/2006/relationships/image" Target="../media/image50.wmf"/><Relationship Id="rId4" Type="http://schemas.openxmlformats.org/officeDocument/2006/relationships/oleObject" Target="../embeddings/oleObject66.bin"/><Relationship Id="rId9" Type="http://schemas.openxmlformats.org/officeDocument/2006/relationships/image" Target="../media/image76.wmf"/><Relationship Id="rId14" Type="http://schemas.openxmlformats.org/officeDocument/2006/relationships/oleObject" Target="../embeddings/oleObject71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13" Type="http://schemas.openxmlformats.org/officeDocument/2006/relationships/image" Target="../media/image85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2.wmf"/><Relationship Id="rId12" Type="http://schemas.openxmlformats.org/officeDocument/2006/relationships/oleObject" Target="../embeddings/oleObject79.bin"/><Relationship Id="rId17" Type="http://schemas.openxmlformats.org/officeDocument/2006/relationships/image" Target="../media/image87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81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6.bin"/><Relationship Id="rId11" Type="http://schemas.openxmlformats.org/officeDocument/2006/relationships/image" Target="../media/image84.wmf"/><Relationship Id="rId5" Type="http://schemas.openxmlformats.org/officeDocument/2006/relationships/image" Target="../media/image74.wmf"/><Relationship Id="rId15" Type="http://schemas.openxmlformats.org/officeDocument/2006/relationships/image" Target="../media/image86.wmf"/><Relationship Id="rId10" Type="http://schemas.openxmlformats.org/officeDocument/2006/relationships/oleObject" Target="../embeddings/oleObject78.bin"/><Relationship Id="rId4" Type="http://schemas.openxmlformats.org/officeDocument/2006/relationships/oleObject" Target="../embeddings/oleObject75.bin"/><Relationship Id="rId9" Type="http://schemas.openxmlformats.org/officeDocument/2006/relationships/image" Target="../media/image83.wmf"/><Relationship Id="rId14" Type="http://schemas.openxmlformats.org/officeDocument/2006/relationships/oleObject" Target="../embeddings/oleObject80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13" Type="http://schemas.openxmlformats.org/officeDocument/2006/relationships/oleObject" Target="../embeddings/oleObject87.bin"/><Relationship Id="rId3" Type="http://schemas.openxmlformats.org/officeDocument/2006/relationships/oleObject" Target="../embeddings/oleObject82.bin"/><Relationship Id="rId7" Type="http://schemas.openxmlformats.org/officeDocument/2006/relationships/oleObject" Target="../embeddings/oleObject84.bin"/><Relationship Id="rId12" Type="http://schemas.openxmlformats.org/officeDocument/2006/relationships/image" Target="../media/image91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3.wmf"/><Relationship Id="rId1" Type="http://schemas.openxmlformats.org/officeDocument/2006/relationships/vmlDrawing" Target="../drawings/vmlDrawing17.vml"/><Relationship Id="rId6" Type="http://schemas.openxmlformats.org/officeDocument/2006/relationships/image" Target="../media/image88.wmf"/><Relationship Id="rId11" Type="http://schemas.openxmlformats.org/officeDocument/2006/relationships/oleObject" Target="../embeddings/oleObject86.bin"/><Relationship Id="rId5" Type="http://schemas.openxmlformats.org/officeDocument/2006/relationships/oleObject" Target="../embeddings/oleObject83.bin"/><Relationship Id="rId15" Type="http://schemas.openxmlformats.org/officeDocument/2006/relationships/oleObject" Target="../embeddings/oleObject88.bin"/><Relationship Id="rId10" Type="http://schemas.openxmlformats.org/officeDocument/2006/relationships/image" Target="../media/image90.wmf"/><Relationship Id="rId4" Type="http://schemas.openxmlformats.org/officeDocument/2006/relationships/image" Target="../media/image48.wmf"/><Relationship Id="rId9" Type="http://schemas.openxmlformats.org/officeDocument/2006/relationships/oleObject" Target="../embeddings/oleObject85.bin"/><Relationship Id="rId14" Type="http://schemas.openxmlformats.org/officeDocument/2006/relationships/image" Target="../media/image92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0.bin"/><Relationship Id="rId13" Type="http://schemas.openxmlformats.org/officeDocument/2006/relationships/image" Target="../media/image96.wmf"/><Relationship Id="rId3" Type="http://schemas.openxmlformats.org/officeDocument/2006/relationships/oleObject" Target="../embeddings/oleObject89.bin"/><Relationship Id="rId7" Type="http://schemas.openxmlformats.org/officeDocument/2006/relationships/image" Target="../media/image99.wmf"/><Relationship Id="rId12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98.wmf"/><Relationship Id="rId11" Type="http://schemas.openxmlformats.org/officeDocument/2006/relationships/image" Target="../media/image95.wmf"/><Relationship Id="rId5" Type="http://schemas.openxmlformats.org/officeDocument/2006/relationships/image" Target="../media/image97.wmf"/><Relationship Id="rId10" Type="http://schemas.openxmlformats.org/officeDocument/2006/relationships/oleObject" Target="../embeddings/oleObject91.bin"/><Relationship Id="rId4" Type="http://schemas.openxmlformats.org/officeDocument/2006/relationships/image" Target="../media/image45.wmf"/><Relationship Id="rId9" Type="http://schemas.openxmlformats.org/officeDocument/2006/relationships/image" Target="../media/image94.wmf"/><Relationship Id="rId14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13" Type="http://schemas.openxmlformats.org/officeDocument/2006/relationships/oleObject" Target="../embeddings/oleObject98.bin"/><Relationship Id="rId18" Type="http://schemas.openxmlformats.org/officeDocument/2006/relationships/image" Target="../media/image104.wmf"/><Relationship Id="rId3" Type="http://schemas.openxmlformats.org/officeDocument/2006/relationships/oleObject" Target="../embeddings/oleObject93.bin"/><Relationship Id="rId21" Type="http://schemas.openxmlformats.org/officeDocument/2006/relationships/oleObject" Target="../embeddings/oleObject102.bin"/><Relationship Id="rId7" Type="http://schemas.openxmlformats.org/officeDocument/2006/relationships/oleObject" Target="../embeddings/oleObject95.bin"/><Relationship Id="rId12" Type="http://schemas.openxmlformats.org/officeDocument/2006/relationships/image" Target="../media/image101.wmf"/><Relationship Id="rId17" Type="http://schemas.openxmlformats.org/officeDocument/2006/relationships/oleObject" Target="../embeddings/oleObject10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3.wmf"/><Relationship Id="rId20" Type="http://schemas.openxmlformats.org/officeDocument/2006/relationships/image" Target="../media/image105.wmf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5.wmf"/><Relationship Id="rId11" Type="http://schemas.openxmlformats.org/officeDocument/2006/relationships/oleObject" Target="../embeddings/oleObject97.bin"/><Relationship Id="rId5" Type="http://schemas.openxmlformats.org/officeDocument/2006/relationships/oleObject" Target="../embeddings/oleObject94.bin"/><Relationship Id="rId15" Type="http://schemas.openxmlformats.org/officeDocument/2006/relationships/oleObject" Target="../embeddings/oleObject99.bin"/><Relationship Id="rId23" Type="http://schemas.openxmlformats.org/officeDocument/2006/relationships/slide" Target="slide20.xml"/><Relationship Id="rId10" Type="http://schemas.openxmlformats.org/officeDocument/2006/relationships/image" Target="../media/image100.wmf"/><Relationship Id="rId19" Type="http://schemas.openxmlformats.org/officeDocument/2006/relationships/oleObject" Target="../embeddings/oleObject101.bin"/><Relationship Id="rId4" Type="http://schemas.openxmlformats.org/officeDocument/2006/relationships/image" Target="../media/image74.wmf"/><Relationship Id="rId9" Type="http://schemas.openxmlformats.org/officeDocument/2006/relationships/oleObject" Target="../embeddings/oleObject96.bin"/><Relationship Id="rId14" Type="http://schemas.openxmlformats.org/officeDocument/2006/relationships/image" Target="../media/image102.wmf"/><Relationship Id="rId22" Type="http://schemas.openxmlformats.org/officeDocument/2006/relationships/image" Target="../media/image106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0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08.png"/><Relationship Id="rId5" Type="http://schemas.openxmlformats.org/officeDocument/2006/relationships/image" Target="../media/image107.wmf"/><Relationship Id="rId4" Type="http://schemas.openxmlformats.org/officeDocument/2006/relationships/oleObject" Target="../embeddings/oleObject10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11.wmf"/><Relationship Id="rId5" Type="http://schemas.openxmlformats.org/officeDocument/2006/relationships/oleObject" Target="../embeddings/oleObject104.bin"/><Relationship Id="rId4" Type="http://schemas.openxmlformats.org/officeDocument/2006/relationships/image" Target="../media/image1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113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8.bin"/><Relationship Id="rId13" Type="http://schemas.openxmlformats.org/officeDocument/2006/relationships/image" Target="../media/image117.wmf"/><Relationship Id="rId18" Type="http://schemas.openxmlformats.org/officeDocument/2006/relationships/oleObject" Target="../embeddings/oleObject113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14.wmf"/><Relationship Id="rId12" Type="http://schemas.openxmlformats.org/officeDocument/2006/relationships/oleObject" Target="../embeddings/oleObject110.bin"/><Relationship Id="rId17" Type="http://schemas.openxmlformats.org/officeDocument/2006/relationships/image" Target="../media/image11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12.bin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107.bin"/><Relationship Id="rId11" Type="http://schemas.openxmlformats.org/officeDocument/2006/relationships/image" Target="../media/image116.wmf"/><Relationship Id="rId5" Type="http://schemas.openxmlformats.org/officeDocument/2006/relationships/image" Target="../media/image45.wmf"/><Relationship Id="rId15" Type="http://schemas.openxmlformats.org/officeDocument/2006/relationships/image" Target="../media/image118.wmf"/><Relationship Id="rId10" Type="http://schemas.openxmlformats.org/officeDocument/2006/relationships/oleObject" Target="../embeddings/oleObject109.bin"/><Relationship Id="rId19" Type="http://schemas.openxmlformats.org/officeDocument/2006/relationships/image" Target="../media/image120.wmf"/><Relationship Id="rId4" Type="http://schemas.openxmlformats.org/officeDocument/2006/relationships/oleObject" Target="../embeddings/oleObject106.bin"/><Relationship Id="rId9" Type="http://schemas.openxmlformats.org/officeDocument/2006/relationships/image" Target="../media/image115.wmf"/><Relationship Id="rId14" Type="http://schemas.openxmlformats.org/officeDocument/2006/relationships/oleObject" Target="../embeddings/oleObject111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15.bin"/><Relationship Id="rId12" Type="http://schemas.openxmlformats.org/officeDocument/2006/relationships/image" Target="../media/image1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25.png"/><Relationship Id="rId11" Type="http://schemas.openxmlformats.org/officeDocument/2006/relationships/oleObject" Target="../embeddings/oleObject117.bin"/><Relationship Id="rId5" Type="http://schemas.openxmlformats.org/officeDocument/2006/relationships/image" Target="../media/image121.wmf"/><Relationship Id="rId10" Type="http://schemas.openxmlformats.org/officeDocument/2006/relationships/image" Target="../media/image123.wmf"/><Relationship Id="rId4" Type="http://schemas.openxmlformats.org/officeDocument/2006/relationships/oleObject" Target="../embeddings/oleObject114.bin"/><Relationship Id="rId9" Type="http://schemas.openxmlformats.org/officeDocument/2006/relationships/oleObject" Target="../embeddings/oleObject116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0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19.bin"/><Relationship Id="rId5" Type="http://schemas.openxmlformats.org/officeDocument/2006/relationships/image" Target="../media/image121.wmf"/><Relationship Id="rId4" Type="http://schemas.openxmlformats.org/officeDocument/2006/relationships/oleObject" Target="../embeddings/oleObject118.bin"/><Relationship Id="rId9" Type="http://schemas.openxmlformats.org/officeDocument/2006/relationships/image" Target="../media/image127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w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1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28.wmf"/><Relationship Id="rId5" Type="http://schemas.openxmlformats.org/officeDocument/2006/relationships/oleObject" Target="../embeddings/oleObject121.bin"/><Relationship Id="rId10" Type="http://schemas.openxmlformats.org/officeDocument/2006/relationships/image" Target="../media/image130.wmf"/><Relationship Id="rId4" Type="http://schemas.openxmlformats.org/officeDocument/2006/relationships/image" Target="../media/image131.wmf"/><Relationship Id="rId9" Type="http://schemas.openxmlformats.org/officeDocument/2006/relationships/oleObject" Target="../embeddings/oleObject123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wmf"/><Relationship Id="rId3" Type="http://schemas.openxmlformats.org/officeDocument/2006/relationships/image" Target="../media/image136.wmf"/><Relationship Id="rId7" Type="http://schemas.openxmlformats.org/officeDocument/2006/relationships/oleObject" Target="../embeddings/oleObject1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34.wmf"/><Relationship Id="rId5" Type="http://schemas.openxmlformats.org/officeDocument/2006/relationships/oleObject" Target="../embeddings/oleObject124.bin"/><Relationship Id="rId4" Type="http://schemas.openxmlformats.org/officeDocument/2006/relationships/image" Target="../media/image13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138.wmf"/><Relationship Id="rId4" Type="http://schemas.openxmlformats.org/officeDocument/2006/relationships/image" Target="../media/image74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139.jpg"/><Relationship Id="rId4" Type="http://schemas.openxmlformats.org/officeDocument/2006/relationships/image" Target="../media/image134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140.wmf"/><Relationship Id="rId4" Type="http://schemas.openxmlformats.org/officeDocument/2006/relationships/oleObject" Target="../embeddings/oleObject128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副标题 4"/>
          <p:cNvSpPr>
            <a:spLocks noGrp="1"/>
          </p:cNvSpPr>
          <p:nvPr>
            <p:ph type="subTitle" idx="1"/>
          </p:nvPr>
        </p:nvSpPr>
        <p:spPr>
          <a:xfrm>
            <a:off x="1403350" y="3573463"/>
            <a:ext cx="6400800" cy="2087562"/>
          </a:xfrm>
        </p:spPr>
        <p:txBody>
          <a:bodyPr/>
          <a:lstStyle/>
          <a:p>
            <a:r>
              <a:rPr lang="zh-CN" altLang="en-US" smtClean="0"/>
              <a:t>龚云贵</a:t>
            </a:r>
            <a:endParaRPr lang="en-US" altLang="zh-CN" smtClean="0"/>
          </a:p>
          <a:p>
            <a:endParaRPr lang="en-US" altLang="zh-CN" smtClean="0"/>
          </a:p>
          <a:p>
            <a:r>
              <a:rPr lang="zh-CN" altLang="en-US" smtClean="0"/>
              <a:t>华中科技大学物理学院</a:t>
            </a:r>
            <a:endParaRPr lang="en-US" altLang="zh-CN" smtClean="0"/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662976" y="6165850"/>
            <a:ext cx="34259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SzPct val="120000"/>
              <a:buFont typeface="Wingdings" pitchFamily="2" charset="2"/>
              <a:buChar char="§"/>
              <a:defRPr kumimoji="1" sz="32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zh-CN" altLang="en-US" sz="2400" dirty="0" smtClean="0">
                <a:solidFill>
                  <a:schemeClr val="bg1"/>
                </a:solidFill>
                <a:ea typeface="宋体" charset="-122"/>
              </a:rPr>
              <a:t>中国科技大学</a:t>
            </a:r>
            <a:r>
              <a:rPr lang="en-US" altLang="zh-CN" sz="2400" dirty="0" smtClean="0">
                <a:solidFill>
                  <a:schemeClr val="bg1"/>
                </a:solidFill>
                <a:ea typeface="宋体" charset="-122"/>
              </a:rPr>
              <a:t>, 2014.3.13</a:t>
            </a:r>
            <a:endParaRPr lang="zh-CN" altLang="en-US" sz="2400" dirty="0">
              <a:solidFill>
                <a:schemeClr val="bg1"/>
              </a:solidFill>
              <a:ea typeface="宋体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03350" y="2197100"/>
            <a:ext cx="6645275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44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标量场暗能量的一般性质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 dirty="0"/>
              <a:t>提纲</a:t>
            </a:r>
            <a:endParaRPr lang="zh-CN" altLang="en-US" sz="4400" dirty="0" smtClean="0"/>
          </a:p>
        </p:txBody>
      </p:sp>
      <p:sp>
        <p:nvSpPr>
          <p:cNvPr id="3075" name="内容占位符 2"/>
          <p:cNvSpPr>
            <a:spLocks noGrp="1"/>
          </p:cNvSpPr>
          <p:nvPr>
            <p:ph idx="1"/>
          </p:nvPr>
        </p:nvSpPr>
        <p:spPr>
          <a:xfrm>
            <a:off x="467544" y="1628775"/>
            <a:ext cx="8280920" cy="4835525"/>
          </a:xfrm>
        </p:spPr>
        <p:txBody>
          <a:bodyPr/>
          <a:lstStyle/>
          <a:p>
            <a:r>
              <a:rPr lang="zh-CN" altLang="en-US" sz="3600" dirty="0" smtClean="0"/>
              <a:t>动机（初始条件，接近</a:t>
            </a:r>
            <a:r>
              <a:rPr lang="en-US" altLang="zh-CN" sz="3600" dirty="0" smtClean="0"/>
              <a:t>-1</a:t>
            </a:r>
            <a:r>
              <a:rPr lang="zh-CN" altLang="en-US" sz="3600" dirty="0" smtClean="0"/>
              <a:t>，追踪解，瓦解解等）</a:t>
            </a:r>
            <a:endParaRPr lang="en-US" altLang="zh-CN" sz="3600" dirty="0" smtClean="0"/>
          </a:p>
          <a:p>
            <a:r>
              <a:rPr lang="zh-CN" altLang="en-US" sz="3600" dirty="0" smtClean="0"/>
              <a:t>观测现状（宇宙学常数）</a:t>
            </a:r>
            <a:endParaRPr lang="en-US" altLang="zh-CN" sz="3600" dirty="0" smtClean="0"/>
          </a:p>
          <a:p>
            <a:r>
              <a:rPr lang="zh-CN" altLang="en-US" sz="3600" dirty="0" smtClean="0"/>
              <a:t>标量场暗能量的性质（与初始条件及具体势函数无关的特性                       ）</a:t>
            </a:r>
            <a:endParaRPr lang="en-US" altLang="zh-CN" sz="3600" dirty="0" smtClean="0"/>
          </a:p>
          <a:p>
            <a:r>
              <a:rPr lang="en-US" altLang="zh-CN" sz="3600" dirty="0" smtClean="0"/>
              <a:t>w</a:t>
            </a:r>
            <a:r>
              <a:rPr lang="en-US" altLang="zh-CN" sz="3600" baseline="-25000" dirty="0" smtClean="0"/>
              <a:t>0</a:t>
            </a:r>
            <a:r>
              <a:rPr lang="en-US" altLang="zh-CN" sz="3600" dirty="0" smtClean="0"/>
              <a:t> </a:t>
            </a:r>
            <a:r>
              <a:rPr lang="zh-CN" altLang="en-US" sz="3600" dirty="0" smtClean="0"/>
              <a:t>与</a:t>
            </a:r>
            <a:r>
              <a:rPr lang="en-US" altLang="zh-CN" sz="3600" dirty="0" smtClean="0"/>
              <a:t> </a:t>
            </a:r>
            <a:r>
              <a:rPr lang="en-US" altLang="zh-CN" sz="3600" dirty="0" err="1" smtClean="0"/>
              <a:t>w</a:t>
            </a:r>
            <a:r>
              <a:rPr lang="en-US" altLang="zh-CN" sz="3600" baseline="-25000" dirty="0" err="1" smtClean="0"/>
              <a:t>a</a:t>
            </a:r>
            <a:r>
              <a:rPr lang="zh-CN" altLang="en-US" sz="3600" dirty="0" smtClean="0"/>
              <a:t>的简并关系</a:t>
            </a:r>
            <a:endParaRPr lang="en-US" altLang="zh-CN" sz="3600" dirty="0" smtClean="0"/>
          </a:p>
          <a:p>
            <a:r>
              <a:rPr lang="zh-CN" altLang="en-US" sz="3600" dirty="0" smtClean="0"/>
              <a:t>一般性质的应用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2865056"/>
              </p:ext>
            </p:extLst>
          </p:nvPr>
        </p:nvGraphicFramePr>
        <p:xfrm>
          <a:off x="5508104" y="4149080"/>
          <a:ext cx="274955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71" name="Formula" r:id="rId4" imgW="1387080" imgH="234000" progId="Equation.Ribbit">
                  <p:embed/>
                </p:oleObj>
              </mc:Choice>
              <mc:Fallback>
                <p:oleObj name="Formula" r:id="rId4" imgW="1387080" imgH="234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08104" y="4149080"/>
                        <a:ext cx="2749550" cy="461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观测</a:t>
            </a:r>
            <a:r>
              <a:rPr lang="zh-CN" altLang="en-US" dirty="0"/>
              <a:t>现状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Planck</a:t>
            </a:r>
            <a:r>
              <a:rPr lang="zh-CN" altLang="en-US" dirty="0" smtClean="0"/>
              <a:t>观测结果（</a:t>
            </a:r>
            <a:r>
              <a:rPr lang="en-US" altLang="zh-CN" dirty="0" smtClean="0"/>
              <a:t>1303.5076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超新星观测结果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哈勃常数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6328996"/>
              </p:ext>
            </p:extLst>
          </p:nvPr>
        </p:nvGraphicFramePr>
        <p:xfrm>
          <a:off x="899592" y="1916832"/>
          <a:ext cx="7302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35" name="Formula" r:id="rId3" imgW="3684600" imgH="198360" progId="Equation.Ribbit">
                  <p:embed/>
                </p:oleObj>
              </mc:Choice>
              <mc:Fallback>
                <p:oleObj name="Formula" r:id="rId3" imgW="3684600" imgH="198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9592" y="1916832"/>
                        <a:ext cx="73025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2506604"/>
              </p:ext>
            </p:extLst>
          </p:nvPr>
        </p:nvGraphicFramePr>
        <p:xfrm>
          <a:off x="3635896" y="3119465"/>
          <a:ext cx="25939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36" name="Formula" r:id="rId5" imgW="1308240" imgH="235080" progId="Equation.Ribbit">
                  <p:embed/>
                </p:oleObj>
              </mc:Choice>
              <mc:Fallback>
                <p:oleObj name="Formula" r:id="rId5" imgW="1308240" imgH="2350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35896" y="3119465"/>
                        <a:ext cx="2593975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35696" y="3119465"/>
            <a:ext cx="1109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SNLS3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3757291"/>
              </p:ext>
            </p:extLst>
          </p:nvPr>
        </p:nvGraphicFramePr>
        <p:xfrm>
          <a:off x="3635896" y="3776263"/>
          <a:ext cx="25971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37" name="Formula" r:id="rId7" imgW="1309680" imgH="235080" progId="Equation.Ribbit">
                  <p:embed/>
                </p:oleObj>
              </mc:Choice>
              <mc:Fallback>
                <p:oleObj name="Formula" r:id="rId7" imgW="1309680" imgH="2350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35896" y="3776263"/>
                        <a:ext cx="2597150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91680" y="3765917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Union2.1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004154"/>
              </p:ext>
            </p:extLst>
          </p:nvPr>
        </p:nvGraphicFramePr>
        <p:xfrm>
          <a:off x="3635896" y="4437112"/>
          <a:ext cx="3055938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38" name="Formula" r:id="rId9" imgW="1541880" imgH="177840" progId="Equation.Ribbit">
                  <p:embed/>
                </p:oleObj>
              </mc:Choice>
              <mc:Fallback>
                <p:oleObj name="Formula" r:id="rId9" imgW="1541880" imgH="177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635896" y="4437112"/>
                        <a:ext cx="3055938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45358" y="4365104"/>
            <a:ext cx="2608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SNLS3-SDSS JLA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130360"/>
              </p:ext>
            </p:extLst>
          </p:nvPr>
        </p:nvGraphicFramePr>
        <p:xfrm>
          <a:off x="3469653" y="5445224"/>
          <a:ext cx="4094162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39" name="Formula" r:id="rId11" imgW="2065320" imgH="198360" progId="Equation.Ribbit">
                  <p:embed/>
                </p:oleObj>
              </mc:Choice>
              <mc:Fallback>
                <p:oleObj name="Formula" r:id="rId11" imgW="2065320" imgH="198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469653" y="5445224"/>
                        <a:ext cx="4094162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11560" y="5445224"/>
            <a:ext cx="2673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ApJ</a:t>
            </a:r>
            <a:r>
              <a:rPr lang="en-US" altLang="zh-CN" dirty="0" smtClean="0">
                <a:solidFill>
                  <a:schemeClr val="bg1"/>
                </a:solidFill>
              </a:rPr>
              <a:t> 730 (2011) 119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6399" y="6324128"/>
            <a:ext cx="3144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 </a:t>
            </a:r>
            <a:r>
              <a:rPr lang="en-US" altLang="zh-CN" dirty="0" err="1" smtClean="0">
                <a:solidFill>
                  <a:schemeClr val="bg1"/>
                </a:solidFill>
              </a:rPr>
              <a:t>A</a:t>
            </a:r>
            <a:r>
              <a:rPr lang="en-US" altLang="zh-CN" dirty="0" smtClean="0">
                <a:solidFill>
                  <a:schemeClr val="bg1"/>
                </a:solidFill>
              </a:rPr>
              <a:t> Rev 15 (2008) 289 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5832675"/>
              </p:ext>
            </p:extLst>
          </p:nvPr>
        </p:nvGraphicFramePr>
        <p:xfrm>
          <a:off x="2267744" y="5933131"/>
          <a:ext cx="64293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40" name="Formula" r:id="rId13" imgW="3243600" imgH="196920" progId="Equation.Ribbit">
                  <p:embed/>
                </p:oleObj>
              </mc:Choice>
              <mc:Fallback>
                <p:oleObj name="Formula" r:id="rId13" imgW="324360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67744" y="5933131"/>
                        <a:ext cx="6429375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484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不同结果自洽性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1124744"/>
            <a:ext cx="7772400" cy="4835525"/>
          </a:xfrm>
        </p:spPr>
        <p:txBody>
          <a:bodyPr/>
          <a:lstStyle/>
          <a:p>
            <a:r>
              <a:rPr lang="zh-CN" altLang="en-US" dirty="0" smtClean="0"/>
              <a:t>哈勃常数问题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3997776"/>
              </p:ext>
            </p:extLst>
          </p:nvPr>
        </p:nvGraphicFramePr>
        <p:xfrm>
          <a:off x="3779912" y="2287460"/>
          <a:ext cx="2360612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84" name="Formula" r:id="rId3" imgW="1190160" imgH="176760" progId="Equation.Ribbit">
                  <p:embed/>
                </p:oleObj>
              </mc:Choice>
              <mc:Fallback>
                <p:oleObj name="Formula" r:id="rId3" imgW="1190160" imgH="176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79912" y="2287460"/>
                        <a:ext cx="2360612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5514" y="2205604"/>
            <a:ext cx="2350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超新星定标修正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5298988"/>
              </p:ext>
            </p:extLst>
          </p:nvPr>
        </p:nvGraphicFramePr>
        <p:xfrm>
          <a:off x="3923928" y="1268760"/>
          <a:ext cx="2357438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85" name="Formula" r:id="rId5" imgW="1188720" imgH="176760" progId="Equation.Ribbit">
                  <p:embed/>
                </p:oleObj>
              </mc:Choice>
              <mc:Fallback>
                <p:oleObj name="Formula" r:id="rId5" imgW="1188720" imgH="176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23928" y="1268760"/>
                        <a:ext cx="2357438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4137953"/>
              </p:ext>
            </p:extLst>
          </p:nvPr>
        </p:nvGraphicFramePr>
        <p:xfrm>
          <a:off x="3923928" y="1789197"/>
          <a:ext cx="2363787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86" name="Formula" r:id="rId7" imgW="1192680" imgH="176760" progId="Equation.Ribbit">
                  <p:embed/>
                </p:oleObj>
              </mc:Choice>
              <mc:Fallback>
                <p:oleObj name="Formula" r:id="rId7" imgW="1192680" imgH="176760" progId="Equation.Ribbit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1789197"/>
                        <a:ext cx="2363787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5461876"/>
              </p:ext>
            </p:extLst>
          </p:nvPr>
        </p:nvGraphicFramePr>
        <p:xfrm>
          <a:off x="3851920" y="2853092"/>
          <a:ext cx="2357438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87" name="Formula" r:id="rId9" imgW="1188720" imgH="176760" progId="Equation.Ribbit">
                  <p:embed/>
                </p:oleObj>
              </mc:Choice>
              <mc:Fallback>
                <p:oleObj name="Formula" r:id="rId9" imgW="1188720" imgH="176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51920" y="2853092"/>
                        <a:ext cx="2357438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20203" y="2796885"/>
            <a:ext cx="20409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距离模型修正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4208" y="2469362"/>
            <a:ext cx="1475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1311.3461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0927757"/>
              </p:ext>
            </p:extLst>
          </p:nvPr>
        </p:nvGraphicFramePr>
        <p:xfrm>
          <a:off x="683568" y="3356992"/>
          <a:ext cx="7691438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88" name="Formula" r:id="rId11" imgW="3880080" imgH="198360" progId="Equation.Ribbit">
                  <p:embed/>
                </p:oleObj>
              </mc:Choice>
              <mc:Fallback>
                <p:oleObj name="Formula" r:id="rId11" imgW="3880080" imgH="198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83568" y="3356992"/>
                        <a:ext cx="7691438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444804" y="3930755"/>
            <a:ext cx="5824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引力透镜测量图像的时间延迟，</a:t>
            </a:r>
            <a:r>
              <a:rPr lang="en-US" altLang="zh-CN" dirty="0" smtClean="0">
                <a:solidFill>
                  <a:schemeClr val="bg1"/>
                </a:solidFill>
              </a:rPr>
              <a:t>1301.2251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504" y="4581128"/>
            <a:ext cx="8820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Planck</a:t>
            </a:r>
            <a:r>
              <a:rPr lang="zh-CN" altLang="en-US" sz="2000" dirty="0" smtClean="0">
                <a:solidFill>
                  <a:schemeClr val="bg1"/>
                </a:solidFill>
              </a:rPr>
              <a:t>数据</a:t>
            </a:r>
            <a:r>
              <a:rPr lang="en-US" altLang="zh-CN" sz="2000" dirty="0" smtClean="0">
                <a:solidFill>
                  <a:schemeClr val="bg1"/>
                </a:solidFill>
              </a:rPr>
              <a:t>217GHzX217GHz</a:t>
            </a:r>
            <a:r>
              <a:rPr lang="zh-CN" altLang="en-US" sz="2000" dirty="0" smtClean="0">
                <a:solidFill>
                  <a:schemeClr val="bg1"/>
                </a:solidFill>
              </a:rPr>
              <a:t>修正，</a:t>
            </a:r>
            <a:r>
              <a:rPr lang="en-US" altLang="zh-CN" sz="2000" dirty="0" smtClean="0">
                <a:solidFill>
                  <a:schemeClr val="bg1"/>
                </a:solidFill>
              </a:rPr>
              <a:t>WMAP</a:t>
            </a:r>
            <a:r>
              <a:rPr lang="zh-CN" altLang="en-US" sz="2000" dirty="0" smtClean="0">
                <a:solidFill>
                  <a:schemeClr val="bg1"/>
                </a:solidFill>
              </a:rPr>
              <a:t>与</a:t>
            </a:r>
            <a:r>
              <a:rPr lang="en-US" altLang="zh-CN" sz="2000" dirty="0" smtClean="0">
                <a:solidFill>
                  <a:schemeClr val="bg1"/>
                </a:solidFill>
              </a:rPr>
              <a:t>Planck</a:t>
            </a:r>
            <a:r>
              <a:rPr lang="zh-CN" altLang="en-US" sz="2000" dirty="0" smtClean="0">
                <a:solidFill>
                  <a:schemeClr val="bg1"/>
                </a:solidFill>
              </a:rPr>
              <a:t>差别，</a:t>
            </a:r>
            <a:r>
              <a:rPr lang="en-US" altLang="zh-CN" sz="2000" dirty="0" smtClean="0">
                <a:solidFill>
                  <a:schemeClr val="bg1"/>
                </a:solidFill>
              </a:rPr>
              <a:t>1312.3313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576565"/>
              </p:ext>
            </p:extLst>
          </p:nvPr>
        </p:nvGraphicFramePr>
        <p:xfrm>
          <a:off x="1281113" y="5346700"/>
          <a:ext cx="567055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89" name="Formula" r:id="rId13" imgW="2862720" imgH="188280" progId="Equation.Ribbit">
                  <p:embed/>
                </p:oleObj>
              </mc:Choice>
              <mc:Fallback>
                <p:oleObj name="Formula" r:id="rId13" imgW="2862720" imgH="1882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281113" y="5346700"/>
                        <a:ext cx="5670550" cy="37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7378682"/>
              </p:ext>
            </p:extLst>
          </p:nvPr>
        </p:nvGraphicFramePr>
        <p:xfrm>
          <a:off x="3779912" y="6147915"/>
          <a:ext cx="3055938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90" name="Formula" r:id="rId15" imgW="1541880" imgH="177840" progId="Equation.Ribbit">
                  <p:embed/>
                </p:oleObj>
              </mc:Choice>
              <mc:Fallback>
                <p:oleObj name="Formula" r:id="rId15" imgW="1541880" imgH="177840" progId="Equation.Ribbit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6147915"/>
                        <a:ext cx="3055938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90798" y="6093296"/>
            <a:ext cx="2608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SNLS3-SDSS JLA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99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模型自洽性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1124744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SSLCPL</a:t>
            </a:r>
            <a:r>
              <a:rPr lang="zh-CN" altLang="en-US" dirty="0" smtClean="0"/>
              <a:t>模型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6134478"/>
              </p:ext>
            </p:extLst>
          </p:nvPr>
        </p:nvGraphicFramePr>
        <p:xfrm>
          <a:off x="971600" y="1904576"/>
          <a:ext cx="7814394" cy="9263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44" name="Formula" r:id="rId3" imgW="4837680" imgH="573120" progId="Equation.Ribbit">
                  <p:embed/>
                </p:oleObj>
              </mc:Choice>
              <mc:Fallback>
                <p:oleObj name="Formula" r:id="rId3" imgW="4837680" imgH="5731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1600" y="1904576"/>
                        <a:ext cx="7814394" cy="9263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2532385"/>
              </p:ext>
            </p:extLst>
          </p:nvPr>
        </p:nvGraphicFramePr>
        <p:xfrm>
          <a:off x="323528" y="3284984"/>
          <a:ext cx="8654008" cy="286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45" name="Formula" r:id="rId5" imgW="5478840" imgH="1815120" progId="Equation.Ribbit">
                  <p:embed/>
                </p:oleObj>
              </mc:Choice>
              <mc:Fallback>
                <p:oleObj name="Formula" r:id="rId5" imgW="5478840" imgH="18151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3528" y="3284984"/>
                        <a:ext cx="8654008" cy="2866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6572033"/>
              </p:ext>
            </p:extLst>
          </p:nvPr>
        </p:nvGraphicFramePr>
        <p:xfrm>
          <a:off x="4067944" y="1196752"/>
          <a:ext cx="1252538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46" name="Formula" r:id="rId7" imgW="632520" imgH="198360" progId="Equation.Ribbit">
                  <p:embed/>
                </p:oleObj>
              </mc:Choice>
              <mc:Fallback>
                <p:oleObj name="Formula" r:id="rId7" imgW="632520" imgH="198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67944" y="1196752"/>
                        <a:ext cx="1252538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024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模型自洽性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980728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CPL</a:t>
            </a:r>
            <a:r>
              <a:rPr lang="zh-CN" altLang="en-US" dirty="0" smtClean="0"/>
              <a:t>模型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1223896"/>
              </p:ext>
            </p:extLst>
          </p:nvPr>
        </p:nvGraphicFramePr>
        <p:xfrm>
          <a:off x="251520" y="1484784"/>
          <a:ext cx="8670958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9" name="Formula" r:id="rId3" imgW="6828840" imgH="1815120" progId="Equation.Ribbit">
                  <p:embed/>
                </p:oleObj>
              </mc:Choice>
              <mc:Fallback>
                <p:oleObj name="Formula" r:id="rId3" imgW="6828840" imgH="18151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1484784"/>
                        <a:ext cx="8670958" cy="2304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2156084"/>
              </p:ext>
            </p:extLst>
          </p:nvPr>
        </p:nvGraphicFramePr>
        <p:xfrm>
          <a:off x="1187624" y="3789040"/>
          <a:ext cx="6853585" cy="22706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0" name="Formula" r:id="rId5" imgW="5478840" imgH="1815120" progId="Equation.Ribbit">
                  <p:embed/>
                </p:oleObj>
              </mc:Choice>
              <mc:Fallback>
                <p:oleObj name="Formula" r:id="rId5" imgW="5478840" imgH="1815120" progId="Equation.Ribbit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789040"/>
                        <a:ext cx="6853585" cy="22706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3528" y="6134135"/>
            <a:ext cx="7931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不自洽性与模型无关，系统误差的原因，支持</a:t>
            </a:r>
            <a:r>
              <a:rPr lang="en-US" altLang="zh-CN" dirty="0" smtClean="0">
                <a:solidFill>
                  <a:schemeClr val="bg1"/>
                </a:solidFill>
              </a:rPr>
              <a:t>LCDM</a:t>
            </a:r>
            <a:r>
              <a:rPr lang="zh-CN" altLang="en-US" dirty="0" smtClean="0">
                <a:solidFill>
                  <a:schemeClr val="bg1"/>
                </a:solidFill>
              </a:rPr>
              <a:t>模型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17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观测现状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400600"/>
          </a:xfrm>
        </p:spPr>
        <p:txBody>
          <a:bodyPr/>
          <a:lstStyle/>
          <a:p>
            <a:r>
              <a:rPr lang="zh-CN" altLang="en-US" dirty="0" smtClean="0"/>
              <a:t>观测结果支持宇宙学常数模型</a:t>
            </a:r>
            <a:endParaRPr lang="en-US" altLang="zh-CN" dirty="0" smtClean="0"/>
          </a:p>
          <a:p>
            <a:r>
              <a:rPr lang="zh-CN" altLang="en-US" dirty="0" smtClean="0"/>
              <a:t>数据越来越多，且越来越精确，动力学暗能量的空间越来越小</a:t>
            </a:r>
            <a:endParaRPr lang="en-US" altLang="zh-CN" dirty="0" smtClean="0"/>
          </a:p>
          <a:p>
            <a:r>
              <a:rPr lang="zh-CN" altLang="en-US" dirty="0" smtClean="0"/>
              <a:t>是否不需要考虑动力学模型？</a:t>
            </a:r>
            <a:endParaRPr lang="en-US" altLang="zh-CN" dirty="0" smtClean="0"/>
          </a:p>
          <a:p>
            <a:r>
              <a:rPr lang="zh-CN" altLang="en-US" dirty="0" smtClean="0"/>
              <a:t>动力学模型与宇宙学常数模型的区分不大，是否可以区分？</a:t>
            </a:r>
            <a:endParaRPr lang="en-US" altLang="zh-CN" dirty="0" smtClean="0"/>
          </a:p>
          <a:p>
            <a:r>
              <a:rPr lang="zh-CN" altLang="en-US" dirty="0" smtClean="0"/>
              <a:t>如何区分动力学模型（是否需要加初始条件）</a:t>
            </a:r>
            <a:endParaRPr lang="en-US" altLang="zh-CN" dirty="0" smtClean="0"/>
          </a:p>
          <a:p>
            <a:r>
              <a:rPr lang="zh-CN" altLang="en-US" dirty="0" smtClean="0"/>
              <a:t>动力学模型与宇宙学常数模型接近，是否表现出特殊性质？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957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初始条件问题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052736"/>
            <a:ext cx="8424936" cy="4835525"/>
          </a:xfrm>
        </p:spPr>
        <p:txBody>
          <a:bodyPr/>
          <a:lstStyle/>
          <a:p>
            <a:r>
              <a:rPr lang="zh-CN" altLang="en-US" dirty="0" smtClean="0"/>
              <a:t>吸引子解（指数势）</a:t>
            </a:r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8604449"/>
              </p:ext>
            </p:extLst>
          </p:nvPr>
        </p:nvGraphicFramePr>
        <p:xfrm>
          <a:off x="914400" y="4149725"/>
          <a:ext cx="6432550" cy="245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6" name="Formula" r:id="rId3" imgW="5839560" imgH="2227680" progId="Equation.Ribbit">
                  <p:embed/>
                </p:oleObj>
              </mc:Choice>
              <mc:Fallback>
                <p:oleObj name="Formula" r:id="rId3" imgW="5839560" imgH="2227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4149725"/>
                        <a:ext cx="6432550" cy="2452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652" y="1052736"/>
            <a:ext cx="4099392" cy="3024336"/>
          </a:xfrm>
          <a:prstGeom prst="rect">
            <a:avLst/>
          </a:prstGeom>
        </p:spPr>
      </p:pic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3134170"/>
              </p:ext>
            </p:extLst>
          </p:nvPr>
        </p:nvGraphicFramePr>
        <p:xfrm>
          <a:off x="1115616" y="2175966"/>
          <a:ext cx="3048000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7" name="Formula" r:id="rId6" imgW="1538280" imgH="196920" progId="Equation.Ribbit">
                  <p:embed/>
                </p:oleObj>
              </mc:Choice>
              <mc:Fallback>
                <p:oleObj name="Formula" r:id="rId6" imgW="153828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15616" y="2175966"/>
                        <a:ext cx="3048000" cy="38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009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初始条件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124744"/>
            <a:ext cx="7772400" cy="4835525"/>
          </a:xfrm>
        </p:spPr>
        <p:txBody>
          <a:bodyPr/>
          <a:lstStyle/>
          <a:p>
            <a:r>
              <a:rPr lang="zh-CN" altLang="en-US" dirty="0" smtClean="0"/>
              <a:t>吸引子解（幂次势）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稳定性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9660780"/>
              </p:ext>
            </p:extLst>
          </p:nvPr>
        </p:nvGraphicFramePr>
        <p:xfrm>
          <a:off x="4572000" y="1268760"/>
          <a:ext cx="286067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16" name="Formula" r:id="rId3" imgW="1442880" imgH="210960" progId="Equation.Ribbit">
                  <p:embed/>
                </p:oleObj>
              </mc:Choice>
              <mc:Fallback>
                <p:oleObj name="Formula" r:id="rId3" imgW="1442880" imgH="210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0" y="1268760"/>
                        <a:ext cx="2860675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8422674"/>
              </p:ext>
            </p:extLst>
          </p:nvPr>
        </p:nvGraphicFramePr>
        <p:xfrm>
          <a:off x="971600" y="1916832"/>
          <a:ext cx="1179512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17" name="Formula" r:id="rId5" imgW="595800" imgH="177840" progId="Equation.Ribbit">
                  <p:embed/>
                </p:oleObj>
              </mc:Choice>
              <mc:Fallback>
                <p:oleObj name="Formula" r:id="rId5" imgW="595800" imgH="177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1600" y="1916832"/>
                        <a:ext cx="1179512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5055822"/>
              </p:ext>
            </p:extLst>
          </p:nvPr>
        </p:nvGraphicFramePr>
        <p:xfrm>
          <a:off x="1115616" y="2348880"/>
          <a:ext cx="5916613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18" name="Formula" r:id="rId7" imgW="2984760" imgH="352080" progId="Equation.Ribbit">
                  <p:embed/>
                </p:oleObj>
              </mc:Choice>
              <mc:Fallback>
                <p:oleObj name="Formula" r:id="rId7" imgW="2984760" imgH="3520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15616" y="2348880"/>
                        <a:ext cx="5916613" cy="69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2235011"/>
              </p:ext>
            </p:extLst>
          </p:nvPr>
        </p:nvGraphicFramePr>
        <p:xfrm>
          <a:off x="6516216" y="3933056"/>
          <a:ext cx="2149475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19" name="Formula" r:id="rId9" imgW="1083600" imgH="196920" progId="Equation.Ribbit">
                  <p:embed/>
                </p:oleObj>
              </mc:Choice>
              <mc:Fallback>
                <p:oleObj name="Formula" r:id="rId9" imgW="108360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16216" y="3933056"/>
                        <a:ext cx="2149475" cy="38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0960566"/>
              </p:ext>
            </p:extLst>
          </p:nvPr>
        </p:nvGraphicFramePr>
        <p:xfrm>
          <a:off x="2411760" y="3717032"/>
          <a:ext cx="3687762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20" name="Formula" r:id="rId11" imgW="1860840" imgH="447120" progId="Equation.Ribbit">
                  <p:embed/>
                </p:oleObj>
              </mc:Choice>
              <mc:Fallback>
                <p:oleObj name="Formula" r:id="rId11" imgW="1860840" imgH="4471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411760" y="3717032"/>
                        <a:ext cx="3687762" cy="887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7215081"/>
              </p:ext>
            </p:extLst>
          </p:nvPr>
        </p:nvGraphicFramePr>
        <p:xfrm>
          <a:off x="2411760" y="4725144"/>
          <a:ext cx="3687762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21" name="Formula" r:id="rId13" imgW="1860840" imgH="447120" progId="Equation.Ribbit">
                  <p:embed/>
                </p:oleObj>
              </mc:Choice>
              <mc:Fallback>
                <p:oleObj name="Formula" r:id="rId13" imgW="1860840" imgH="447120" progId="Equation.Ribbit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4725144"/>
                        <a:ext cx="3687762" cy="887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217417"/>
              </p:ext>
            </p:extLst>
          </p:nvPr>
        </p:nvGraphicFramePr>
        <p:xfrm>
          <a:off x="6516216" y="5013176"/>
          <a:ext cx="13843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22" name="Formula" r:id="rId15" imgW="698760" imgH="182880" progId="Equation.Ribbit">
                  <p:embed/>
                </p:oleObj>
              </mc:Choice>
              <mc:Fallback>
                <p:oleObj name="Formula" r:id="rId15" imgW="698760" imgH="1828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516216" y="5013176"/>
                        <a:ext cx="1384300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767909"/>
              </p:ext>
            </p:extLst>
          </p:nvPr>
        </p:nvGraphicFramePr>
        <p:xfrm>
          <a:off x="2627784" y="1772816"/>
          <a:ext cx="4660900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23" name="Formula" r:id="rId17" imgW="2350800" imgH="244080" progId="Equation.Ribbit">
                  <p:embed/>
                </p:oleObj>
              </mc:Choice>
              <mc:Fallback>
                <p:oleObj name="Formula" r:id="rId17" imgW="2350800" imgH="2440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627784" y="1772816"/>
                        <a:ext cx="4660900" cy="484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0640962"/>
              </p:ext>
            </p:extLst>
          </p:nvPr>
        </p:nvGraphicFramePr>
        <p:xfrm>
          <a:off x="2555776" y="5805264"/>
          <a:ext cx="235108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24" name="Formula" r:id="rId19" imgW="1186200" imgH="195840" progId="Equation.Ribbit">
                  <p:embed/>
                </p:oleObj>
              </mc:Choice>
              <mc:Fallback>
                <p:oleObj name="Formula" r:id="rId19" imgW="1186200" imgH="195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555776" y="5805264"/>
                        <a:ext cx="2351088" cy="38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637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追踪解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980728"/>
            <a:ext cx="8712968" cy="4835525"/>
          </a:xfrm>
        </p:spPr>
        <p:txBody>
          <a:bodyPr/>
          <a:lstStyle/>
          <a:p>
            <a:r>
              <a:rPr lang="zh-CN" altLang="en-US" dirty="0" smtClean="0"/>
              <a:t>负幂次势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zh-CN" altLang="en-US" dirty="0" smtClean="0"/>
              <a:t>追踪解：不太依赖于初始条件相同轨迹如果</a:t>
            </a:r>
            <a:endParaRPr lang="en-US" altLang="zh-CN" dirty="0" smtClean="0"/>
          </a:p>
          <a:p>
            <a:r>
              <a:rPr lang="zh-CN" altLang="en-US" dirty="0" smtClean="0"/>
              <a:t>标量场在</a:t>
            </a:r>
            <a:r>
              <a:rPr lang="zh-CN" altLang="en-US" dirty="0" smtClean="0"/>
              <a:t>演化后期主导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6246849"/>
              </p:ext>
            </p:extLst>
          </p:nvPr>
        </p:nvGraphicFramePr>
        <p:xfrm>
          <a:off x="2814869" y="1124744"/>
          <a:ext cx="4186237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74" name="Formula" r:id="rId3" imgW="2111040" imgH="210960" progId="Equation.Ribbit">
                  <p:embed/>
                </p:oleObj>
              </mc:Choice>
              <mc:Fallback>
                <p:oleObj name="Formula" r:id="rId3" imgW="2111040" imgH="21096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4869" y="1124744"/>
                        <a:ext cx="4186237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3133412"/>
              </p:ext>
            </p:extLst>
          </p:nvPr>
        </p:nvGraphicFramePr>
        <p:xfrm>
          <a:off x="1547664" y="1556792"/>
          <a:ext cx="4970463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75" name="Formula" r:id="rId5" imgW="2505960" imgH="364680" progId="Equation.Ribbit">
                  <p:embed/>
                </p:oleObj>
              </mc:Choice>
              <mc:Fallback>
                <p:oleObj name="Formula" r:id="rId5" imgW="2505960" imgH="364680" progId="Equation.Ribbit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1556792"/>
                        <a:ext cx="4970463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6610978"/>
              </p:ext>
            </p:extLst>
          </p:nvPr>
        </p:nvGraphicFramePr>
        <p:xfrm>
          <a:off x="7308304" y="2708920"/>
          <a:ext cx="1179512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76" name="Formula" r:id="rId7" imgW="595800" imgH="177840" progId="Equation.Ribbit">
                  <p:embed/>
                </p:oleObj>
              </mc:Choice>
              <mc:Fallback>
                <p:oleObj name="Formula" r:id="rId7" imgW="595800" imgH="177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08304" y="2708920"/>
                        <a:ext cx="1179512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475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284984"/>
            <a:ext cx="3868688" cy="3249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74760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418098"/>
            <a:ext cx="3630692" cy="298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127873"/>
              </p:ext>
            </p:extLst>
          </p:nvPr>
        </p:nvGraphicFramePr>
        <p:xfrm>
          <a:off x="3491880" y="4005064"/>
          <a:ext cx="855662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77" name="Formula" r:id="rId11" imgW="432000" imgH="172800" progId="Equation.Ribbit">
                  <p:embed/>
                </p:oleObj>
              </mc:Choice>
              <mc:Fallback>
                <p:oleObj name="Formula" r:id="rId11" imgW="432000" imgH="1728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491880" y="4005064"/>
                        <a:ext cx="855662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03848" y="6078487"/>
            <a:ext cx="3621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Steinhardt </a:t>
            </a:r>
            <a:r>
              <a:rPr lang="en-US" altLang="zh-CN" dirty="0" err="1" smtClean="0">
                <a:solidFill>
                  <a:schemeClr val="bg1"/>
                </a:solidFill>
              </a:rPr>
              <a:t>etal</a:t>
            </a:r>
            <a:r>
              <a:rPr lang="en-US" altLang="zh-CN" dirty="0" smtClean="0">
                <a:solidFill>
                  <a:schemeClr val="bg1"/>
                </a:solidFill>
              </a:rPr>
              <a:t>, PRD 1999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29131" y="3187265"/>
            <a:ext cx="2236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PRL82 </a:t>
            </a:r>
            <a:r>
              <a:rPr lang="en-US" altLang="zh-CN" dirty="0">
                <a:solidFill>
                  <a:schemeClr val="bg1"/>
                </a:solidFill>
              </a:rPr>
              <a:t>(</a:t>
            </a:r>
            <a:r>
              <a:rPr lang="en-US" altLang="zh-CN" dirty="0" smtClean="0">
                <a:solidFill>
                  <a:schemeClr val="bg1"/>
                </a:solidFill>
              </a:rPr>
              <a:t>99</a:t>
            </a:r>
            <a:r>
              <a:rPr lang="en-US" altLang="zh-CN" dirty="0">
                <a:solidFill>
                  <a:schemeClr val="bg1"/>
                </a:solidFill>
              </a:rPr>
              <a:t>)</a:t>
            </a:r>
            <a:r>
              <a:rPr lang="zh-CN" altLang="en-US" dirty="0" smtClean="0">
                <a:solidFill>
                  <a:schemeClr val="bg1"/>
                </a:solidFill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</a:rPr>
              <a:t>896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50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追踪解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19" y="1124744"/>
            <a:ext cx="8715275" cy="4835525"/>
          </a:xfrm>
        </p:spPr>
        <p:txBody>
          <a:bodyPr/>
          <a:lstStyle/>
          <a:p>
            <a:r>
              <a:rPr lang="zh-CN" altLang="en-US" dirty="0" smtClean="0"/>
              <a:t>改变</a:t>
            </a:r>
            <a:r>
              <a:rPr lang="zh-CN" altLang="en-US" dirty="0" smtClean="0"/>
              <a:t>模型参数</a:t>
            </a:r>
            <a:r>
              <a:rPr lang="en-US" altLang="zh-CN" dirty="0" smtClean="0"/>
              <a:t>,</a:t>
            </a:r>
            <a:r>
              <a:rPr lang="zh-CN" altLang="en-US" dirty="0" smtClean="0"/>
              <a:t>轨迹</a:t>
            </a:r>
            <a:r>
              <a:rPr lang="zh-CN" altLang="en-US" dirty="0" smtClean="0"/>
              <a:t>发生</a:t>
            </a:r>
            <a:r>
              <a:rPr lang="zh-CN" altLang="en-US" dirty="0" smtClean="0"/>
              <a:t>变化</a:t>
            </a:r>
            <a:r>
              <a:rPr lang="en-US" altLang="zh-CN" dirty="0" smtClean="0"/>
              <a:t>,</a:t>
            </a:r>
            <a:r>
              <a:rPr lang="zh-CN" altLang="en-US" dirty="0" smtClean="0"/>
              <a:t>普遍               关系（</a:t>
            </a:r>
            <a:r>
              <a:rPr lang="zh-CN" altLang="en-US" dirty="0" smtClean="0"/>
              <a:t>不太依赖于初始条件，但要求            ）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4926572"/>
              </p:ext>
            </p:extLst>
          </p:nvPr>
        </p:nvGraphicFramePr>
        <p:xfrm>
          <a:off x="6848871" y="1700808"/>
          <a:ext cx="1179513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7" name="Formula" r:id="rId3" imgW="595800" imgH="177840" progId="Equation.Ribbit">
                  <p:embed/>
                </p:oleObj>
              </mc:Choice>
              <mc:Fallback>
                <p:oleObj name="Formula" r:id="rId3" imgW="595800" imgH="177840" progId="Equation.Ribbit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8871" y="1700808"/>
                        <a:ext cx="1179513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内容占位符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2984241"/>
            <a:ext cx="4624752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7224367"/>
              </p:ext>
            </p:extLst>
          </p:nvPr>
        </p:nvGraphicFramePr>
        <p:xfrm>
          <a:off x="2915816" y="3284984"/>
          <a:ext cx="1490662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8" name="Formula" r:id="rId6" imgW="751840" imgH="194310" progId="Equation.Ribbit">
                  <p:embed/>
                </p:oleObj>
              </mc:Choice>
              <mc:Fallback>
                <p:oleObj name="Formula" r:id="rId6" imgW="751840" imgH="194310" progId="Equation.Ribbit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3284984"/>
                        <a:ext cx="1490662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040" y="2534767"/>
            <a:ext cx="4054755" cy="3401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6426695"/>
              </p:ext>
            </p:extLst>
          </p:nvPr>
        </p:nvGraphicFramePr>
        <p:xfrm>
          <a:off x="5868144" y="5969226"/>
          <a:ext cx="1554162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9" name="Formula" r:id="rId9" imgW="783720" imgH="201960" progId="Equation.Ribbit">
                  <p:embed/>
                </p:oleObj>
              </mc:Choice>
              <mc:Fallback>
                <p:oleObj name="Formula" r:id="rId9" imgW="783720" imgH="201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68144" y="5969226"/>
                        <a:ext cx="1554162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509858" y="5936569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关系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2120" y="2204864"/>
            <a:ext cx="2792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PRD 59 (99) 123504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506239"/>
              </p:ext>
            </p:extLst>
          </p:nvPr>
        </p:nvGraphicFramePr>
        <p:xfrm>
          <a:off x="6660232" y="1228750"/>
          <a:ext cx="14827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70" name="Formula" r:id="rId11" imgW="748080" imgH="201960" progId="Equation.Ribbit">
                  <p:embed/>
                </p:oleObj>
              </mc:Choice>
              <mc:Fallback>
                <p:oleObj name="Formula" r:id="rId11" imgW="748080" imgH="201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660232" y="1228750"/>
                        <a:ext cx="1482725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82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追踪解的特性</a:t>
            </a:r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5157788"/>
          </a:xfrm>
        </p:spPr>
        <p:txBody>
          <a:bodyPr/>
          <a:lstStyle/>
          <a:p>
            <a:r>
              <a:rPr lang="zh-CN" altLang="en-US" dirty="0" smtClean="0"/>
              <a:t>吸引子解、追踪解的特性：基本与初始条件无关</a:t>
            </a:r>
            <a:endParaRPr lang="en-US" altLang="zh-CN" dirty="0" smtClean="0"/>
          </a:p>
          <a:p>
            <a:r>
              <a:rPr lang="zh-CN" altLang="en-US" dirty="0" smtClean="0"/>
              <a:t>          关系：</a:t>
            </a:r>
            <a:r>
              <a:rPr lang="en-US" altLang="zh-CN" dirty="0" smtClean="0"/>
              <a:t>     </a:t>
            </a:r>
            <a:r>
              <a:rPr lang="zh-CN" altLang="en-US" dirty="0" smtClean="0"/>
              <a:t>由追踪解确定</a:t>
            </a:r>
            <a:endParaRPr lang="en-US" altLang="zh-CN" dirty="0" smtClean="0"/>
          </a:p>
          <a:p>
            <a:r>
              <a:rPr lang="zh-CN" altLang="en-US" dirty="0" smtClean="0"/>
              <a:t>在最近开始占主导作用，现在的行为接近于宇宙学常数（观测限制           ）</a:t>
            </a:r>
            <a:endParaRPr lang="en-US" altLang="zh-CN" dirty="0" smtClean="0"/>
          </a:p>
          <a:p>
            <a:r>
              <a:rPr lang="zh-CN" altLang="en-US" dirty="0" smtClean="0"/>
              <a:t>慢滚</a:t>
            </a:r>
            <a:endParaRPr lang="en-US" altLang="zh-CN" dirty="0" smtClean="0"/>
          </a:p>
          <a:p>
            <a:r>
              <a:rPr lang="zh-CN" altLang="en-US" dirty="0" smtClean="0"/>
              <a:t>     有一定的限制（       </a:t>
            </a:r>
            <a:r>
              <a:rPr lang="zh-CN" altLang="en-US" dirty="0"/>
              <a:t>下</a:t>
            </a:r>
            <a:r>
              <a:rPr lang="zh-CN" altLang="en-US" dirty="0" smtClean="0"/>
              <a:t>限</a:t>
            </a:r>
            <a:r>
              <a:rPr lang="zh-CN" altLang="en-US" dirty="0"/>
              <a:t>）</a:t>
            </a:r>
            <a:endParaRPr lang="en-US" altLang="zh-CN" dirty="0" smtClean="0"/>
          </a:p>
        </p:txBody>
      </p:sp>
      <p:graphicFrame>
        <p:nvGraphicFramePr>
          <p:cNvPr id="7172" name="对象 3"/>
          <p:cNvGraphicFramePr>
            <a:graphicFrameLocks noChangeAspect="1"/>
          </p:cNvGraphicFramePr>
          <p:nvPr/>
        </p:nvGraphicFramePr>
        <p:xfrm>
          <a:off x="1116013" y="2492375"/>
          <a:ext cx="94138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1" name="Formula" r:id="rId4" imgW="474980" imgH="172720" progId="Equation.Ribbit">
                  <p:embed/>
                </p:oleObj>
              </mc:Choice>
              <mc:Fallback>
                <p:oleObj name="Formula" r:id="rId4" imgW="474980" imgH="17272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492375"/>
                        <a:ext cx="941387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对象 1"/>
          <p:cNvGraphicFramePr>
            <a:graphicFrameLocks noChangeAspect="1"/>
          </p:cNvGraphicFramePr>
          <p:nvPr/>
        </p:nvGraphicFramePr>
        <p:xfrm>
          <a:off x="2124075" y="4149725"/>
          <a:ext cx="412273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2" name="Formula" r:id="rId6" imgW="2078990" imgH="182880" progId="Equation.Ribbit">
                  <p:embed/>
                </p:oleObj>
              </mc:Choice>
              <mc:Fallback>
                <p:oleObj name="Formula" r:id="rId6" imgW="2078990" imgH="182880" progId="Equation.Ribbit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4149725"/>
                        <a:ext cx="4122738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5" name="对象 1"/>
          <p:cNvGraphicFramePr>
            <a:graphicFrameLocks noChangeAspect="1"/>
          </p:cNvGraphicFramePr>
          <p:nvPr/>
        </p:nvGraphicFramePr>
        <p:xfrm>
          <a:off x="3203575" y="2420938"/>
          <a:ext cx="58578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3" name="Formula" r:id="rId8" imgW="295910" imgH="195580" progId="Equation.Ribbit">
                  <p:embed/>
                </p:oleObj>
              </mc:Choice>
              <mc:Fallback>
                <p:oleObj name="Formula" r:id="rId8" imgW="295910" imgH="195580" progId="Equation.Ribbit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2420938"/>
                        <a:ext cx="585788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对象 1"/>
          <p:cNvGraphicFramePr>
            <a:graphicFrameLocks noChangeAspect="1"/>
          </p:cNvGraphicFramePr>
          <p:nvPr/>
        </p:nvGraphicFramePr>
        <p:xfrm>
          <a:off x="6084888" y="3573463"/>
          <a:ext cx="998537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4" name="Formula" r:id="rId10" imgW="502920" imgH="151200" progId="Equation.Ribbit">
                  <p:embed/>
                </p:oleObj>
              </mc:Choice>
              <mc:Fallback>
                <p:oleObj name="Formula" r:id="rId10" imgW="502920" imgH="151200" progId="Equation.Ribbit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3573463"/>
                        <a:ext cx="998537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9699793"/>
              </p:ext>
            </p:extLst>
          </p:nvPr>
        </p:nvGraphicFramePr>
        <p:xfrm>
          <a:off x="1115616" y="4725144"/>
          <a:ext cx="40640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5" name="Formula" r:id="rId12" imgW="204480" imgH="234000" progId="Equation.Ribbit">
                  <p:embed/>
                </p:oleObj>
              </mc:Choice>
              <mc:Fallback>
                <p:oleObj name="Formula" r:id="rId12" imgW="204480" imgH="234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115616" y="4725144"/>
                        <a:ext cx="406400" cy="461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2531226"/>
              </p:ext>
            </p:extLst>
          </p:nvPr>
        </p:nvGraphicFramePr>
        <p:xfrm>
          <a:off x="4641850" y="4652963"/>
          <a:ext cx="40640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6" name="Formula" r:id="rId14" imgW="204480" imgH="234000" progId="Equation.Ribbit">
                  <p:embed/>
                </p:oleObj>
              </mc:Choice>
              <mc:Fallback>
                <p:oleObj name="Formula" r:id="rId14" imgW="204480" imgH="234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641850" y="4652963"/>
                        <a:ext cx="406400" cy="461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1800225" y="5944507"/>
            <a:ext cx="29162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SzPct val="120000"/>
              <a:buFont typeface="Wingdings" pitchFamily="2" charset="2"/>
              <a:buChar char="§"/>
              <a:defRPr kumimoji="1" sz="32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1800" dirty="0">
                <a:solidFill>
                  <a:schemeClr val="tx2"/>
                </a:solidFill>
                <a:ea typeface="宋体" charset="-122"/>
              </a:rPr>
              <a:t>Chiba, PRD 73 (06) 063501 </a:t>
            </a:r>
            <a:endParaRPr lang="zh-CN" altLang="en-US" sz="1800" dirty="0">
              <a:solidFill>
                <a:schemeClr val="tx2"/>
              </a:solidFill>
              <a:ea typeface="宋体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0319085"/>
              </p:ext>
            </p:extLst>
          </p:nvPr>
        </p:nvGraphicFramePr>
        <p:xfrm>
          <a:off x="1800225" y="5373216"/>
          <a:ext cx="3379787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7" name="Formula" r:id="rId15" imgW="1704340" imgH="194310" progId="Equation.Ribbit">
                  <p:embed/>
                </p:oleObj>
              </mc:Choice>
              <mc:Fallback>
                <p:oleObj name="Formula" r:id="rId15" imgW="1704340" imgH="194310" progId="Equation.Ribbit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0225" y="5373216"/>
                        <a:ext cx="3379787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追踪解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1196752"/>
            <a:ext cx="7772400" cy="4835525"/>
          </a:xfrm>
        </p:spPr>
        <p:txBody>
          <a:bodyPr/>
          <a:lstStyle/>
          <a:p>
            <a:r>
              <a:rPr lang="zh-CN" altLang="en-US" dirty="0" smtClean="0"/>
              <a:t>追踪场      追踪背景物质（物质或辐射）的演化而演化，直到最近     向</a:t>
            </a:r>
            <a:r>
              <a:rPr lang="en-US" altLang="zh-CN" dirty="0" smtClean="0"/>
              <a:t>-1</a:t>
            </a:r>
            <a:r>
              <a:rPr lang="zh-CN" altLang="en-US" dirty="0" smtClean="0"/>
              <a:t>减小，                                      开始占主导，之后的解是否追踪解？                                   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806471"/>
              </p:ext>
            </p:extLst>
          </p:nvPr>
        </p:nvGraphicFramePr>
        <p:xfrm>
          <a:off x="2411760" y="1340768"/>
          <a:ext cx="406400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73" name="Formula" r:id="rId3" imgW="204480" imgH="156240" progId="Equation.Ribbit">
                  <p:embed/>
                </p:oleObj>
              </mc:Choice>
              <mc:Fallback>
                <p:oleObj name="Formula" r:id="rId3" imgW="204480" imgH="156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11760" y="1340768"/>
                        <a:ext cx="406400" cy="30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9067590"/>
              </p:ext>
            </p:extLst>
          </p:nvPr>
        </p:nvGraphicFramePr>
        <p:xfrm>
          <a:off x="5652120" y="1844824"/>
          <a:ext cx="406400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74" name="Formula" r:id="rId5" imgW="204480" imgH="156240" progId="Equation.Ribbit">
                  <p:embed/>
                </p:oleObj>
              </mc:Choice>
              <mc:Fallback>
                <p:oleObj name="Formula" r:id="rId5" imgW="204480" imgH="15624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1844824"/>
                        <a:ext cx="406400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0596565"/>
              </p:ext>
            </p:extLst>
          </p:nvPr>
        </p:nvGraphicFramePr>
        <p:xfrm>
          <a:off x="7884368" y="1844824"/>
          <a:ext cx="4000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75" name="Formula" r:id="rId7" imgW="201960" imgH="201960" progId="Equation.Ribbit">
                  <p:embed/>
                </p:oleObj>
              </mc:Choice>
              <mc:Fallback>
                <p:oleObj name="Formula" r:id="rId7" imgW="201960" imgH="201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84368" y="1844824"/>
                        <a:ext cx="400050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348761"/>
              </p:ext>
            </p:extLst>
          </p:nvPr>
        </p:nvGraphicFramePr>
        <p:xfrm>
          <a:off x="1043038" y="2781300"/>
          <a:ext cx="4138612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76" name="Formula" r:id="rId9" imgW="2086920" imgH="234000" progId="Equation.Ribbit">
                  <p:embed/>
                </p:oleObj>
              </mc:Choice>
              <mc:Fallback>
                <p:oleObj name="Formula" r:id="rId9" imgW="2086920" imgH="234000" progId="Equation.Ribbit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038" y="2781300"/>
                        <a:ext cx="4138612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4000333"/>
              </p:ext>
            </p:extLst>
          </p:nvPr>
        </p:nvGraphicFramePr>
        <p:xfrm>
          <a:off x="971600" y="3429000"/>
          <a:ext cx="5129213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77" name="Formula" r:id="rId11" imgW="2587320" imgH="249120" progId="Equation.Ribbit">
                  <p:embed/>
                </p:oleObj>
              </mc:Choice>
              <mc:Fallback>
                <p:oleObj name="Formula" r:id="rId11" imgW="2587320" imgH="249120" progId="Equation.Ribbit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3429000"/>
                        <a:ext cx="5129213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852814"/>
              </p:ext>
            </p:extLst>
          </p:nvPr>
        </p:nvGraphicFramePr>
        <p:xfrm>
          <a:off x="1043038" y="4149725"/>
          <a:ext cx="4037012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78" name="Formula" r:id="rId13" imgW="2036160" imgH="235080" progId="Equation.Ribbit">
                  <p:embed/>
                </p:oleObj>
              </mc:Choice>
              <mc:Fallback>
                <p:oleObj name="Formula" r:id="rId13" imgW="2036160" imgH="235080" progId="Equation.Ribbit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038" y="4149725"/>
                        <a:ext cx="4037012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627145"/>
              </p:ext>
            </p:extLst>
          </p:nvPr>
        </p:nvGraphicFramePr>
        <p:xfrm>
          <a:off x="6660232" y="3356992"/>
          <a:ext cx="151765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79" name="Formula" r:id="rId15" imgW="764640" imgH="185760" progId="Equation.Ribbit">
                  <p:embed/>
                </p:oleObj>
              </mc:Choice>
              <mc:Fallback>
                <p:oleObj name="Formula" r:id="rId15" imgW="764640" imgH="185760" progId="Equation.Ribbit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3356992"/>
                        <a:ext cx="151765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2281863"/>
              </p:ext>
            </p:extLst>
          </p:nvPr>
        </p:nvGraphicFramePr>
        <p:xfrm>
          <a:off x="899592" y="4797152"/>
          <a:ext cx="2989262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80" name="Formula" r:id="rId17" imgW="1508760" imgH="424440" progId="Equation.Ribbit">
                  <p:embed/>
                </p:oleObj>
              </mc:Choice>
              <mc:Fallback>
                <p:oleObj name="Formula" r:id="rId17" imgW="1508760" imgH="424440" progId="Equation.Ribbit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797152"/>
                        <a:ext cx="2989262" cy="839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3135481"/>
              </p:ext>
            </p:extLst>
          </p:nvPr>
        </p:nvGraphicFramePr>
        <p:xfrm>
          <a:off x="4283968" y="4725144"/>
          <a:ext cx="15748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81" name="Formula" r:id="rId19" imgW="793800" imgH="471240" progId="Equation.Ribbit">
                  <p:embed/>
                </p:oleObj>
              </mc:Choice>
              <mc:Fallback>
                <p:oleObj name="Formula" r:id="rId19" imgW="793800" imgH="471240" progId="Equation.Ribbit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4725144"/>
                        <a:ext cx="157480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279380"/>
              </p:ext>
            </p:extLst>
          </p:nvPr>
        </p:nvGraphicFramePr>
        <p:xfrm>
          <a:off x="971600" y="5733256"/>
          <a:ext cx="6681788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82" name="Formula" r:id="rId21" imgW="3370680" imgH="457200" progId="Equation.Ribbit">
                  <p:embed/>
                </p:oleObj>
              </mc:Choice>
              <mc:Fallback>
                <p:oleObj name="Formula" r:id="rId21" imgW="3370680" imgH="4572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971600" y="5733256"/>
                        <a:ext cx="6681788" cy="90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435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追踪</a:t>
            </a:r>
            <a:r>
              <a:rPr lang="zh-CN" altLang="en-US" dirty="0" smtClean="0"/>
              <a:t>解</a:t>
            </a:r>
            <a:r>
              <a:rPr lang="zh-CN" altLang="en-US" dirty="0"/>
              <a:t>定义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1124744"/>
            <a:ext cx="7772400" cy="5472608"/>
          </a:xfrm>
        </p:spPr>
        <p:txBody>
          <a:bodyPr/>
          <a:lstStyle/>
          <a:p>
            <a:r>
              <a:rPr lang="zh-CN" altLang="en-US" dirty="0" smtClean="0"/>
              <a:t>追踪条件（      近似为常数）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追踪解：不但追踪背景，而且开始占主导后遵从相同的             轨迹，追踪条件可作为追踪解的初始条件，且滚动参数绝对值应该随时间减小，且初始值应该很大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923799"/>
              </p:ext>
            </p:extLst>
          </p:nvPr>
        </p:nvGraphicFramePr>
        <p:xfrm>
          <a:off x="3275856" y="1268760"/>
          <a:ext cx="406400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9" name="Formula" r:id="rId3" imgW="204480" imgH="156240" progId="Equation.Ribbit">
                  <p:embed/>
                </p:oleObj>
              </mc:Choice>
              <mc:Fallback>
                <p:oleObj name="Formula" r:id="rId3" imgW="204480" imgH="15624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1268760"/>
                        <a:ext cx="406400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3976369"/>
              </p:ext>
            </p:extLst>
          </p:nvPr>
        </p:nvGraphicFramePr>
        <p:xfrm>
          <a:off x="1259632" y="2420888"/>
          <a:ext cx="4559300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10" name="Formula" r:id="rId5" imgW="2300040" imgH="392760" progId="Equation.Ribbit">
                  <p:embed/>
                </p:oleObj>
              </mc:Choice>
              <mc:Fallback>
                <p:oleObj name="Formula" r:id="rId5" imgW="2300040" imgH="392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59632" y="2420888"/>
                        <a:ext cx="4559300" cy="776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9308088"/>
              </p:ext>
            </p:extLst>
          </p:nvPr>
        </p:nvGraphicFramePr>
        <p:xfrm>
          <a:off x="1259632" y="1844824"/>
          <a:ext cx="5129213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11" name="Formula" r:id="rId7" imgW="2586990" imgH="248920" progId="Equation.Ribbit">
                  <p:embed/>
                </p:oleObj>
              </mc:Choice>
              <mc:Fallback>
                <p:oleObj name="Formula" r:id="rId7" imgW="2586990" imgH="248920" progId="Equation.Ribbit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844824"/>
                        <a:ext cx="5129213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9673935"/>
              </p:ext>
            </p:extLst>
          </p:nvPr>
        </p:nvGraphicFramePr>
        <p:xfrm>
          <a:off x="1331640" y="3284984"/>
          <a:ext cx="4037012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12" name="Formula" r:id="rId9" imgW="2037240" imgH="406440" progId="Equation.Ribbit">
                  <p:embed/>
                </p:oleObj>
              </mc:Choice>
              <mc:Fallback>
                <p:oleObj name="Formula" r:id="rId9" imgW="2037240" imgH="4064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31640" y="3284984"/>
                        <a:ext cx="4037012" cy="804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8961196"/>
              </p:ext>
            </p:extLst>
          </p:nvPr>
        </p:nvGraphicFramePr>
        <p:xfrm>
          <a:off x="4074914" y="4670276"/>
          <a:ext cx="10731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13" name="Formula" r:id="rId11" imgW="541080" imgH="172800" progId="Equation.Ribbit">
                  <p:embed/>
                </p:oleObj>
              </mc:Choice>
              <mc:Fallback>
                <p:oleObj name="Formula" r:id="rId11" imgW="541080" imgH="17280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4914" y="4670276"/>
                        <a:ext cx="10731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395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追踪</a:t>
            </a:r>
            <a:r>
              <a:rPr lang="zh-CN" altLang="en-US" dirty="0" smtClean="0"/>
              <a:t>解</a:t>
            </a:r>
            <a:r>
              <a:rPr lang="zh-CN" altLang="en-US" dirty="0" smtClean="0"/>
              <a:t>的普遍特性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1196752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          </a:t>
            </a:r>
            <a:r>
              <a:rPr lang="zh-CN" altLang="en-US" dirty="0" smtClean="0"/>
              <a:t>及          关系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9657943"/>
              </p:ext>
            </p:extLst>
          </p:nvPr>
        </p:nvGraphicFramePr>
        <p:xfrm>
          <a:off x="1115616" y="1340768"/>
          <a:ext cx="94138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91" name="Formula" r:id="rId3" imgW="474980" imgH="172720" progId="Equation.Ribbit">
                  <p:embed/>
                </p:oleObj>
              </mc:Choice>
              <mc:Fallback>
                <p:oleObj name="Formula" r:id="rId3" imgW="474980" imgH="17272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1340768"/>
                        <a:ext cx="941387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63593" y="1239143"/>
            <a:ext cx="4128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Gong, 1401.1959 PLB in press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02" y="1877760"/>
            <a:ext cx="3360066" cy="23917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730425"/>
            <a:ext cx="3600400" cy="24383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553" y="4295605"/>
            <a:ext cx="3516823" cy="2543869"/>
          </a:xfrm>
          <a:prstGeom prst="rect">
            <a:avLst/>
          </a:prstGeom>
        </p:spPr>
      </p:pic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684308"/>
              </p:ext>
            </p:extLst>
          </p:nvPr>
        </p:nvGraphicFramePr>
        <p:xfrm>
          <a:off x="5667714" y="5013176"/>
          <a:ext cx="11112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92" name="Formula" r:id="rId8" imgW="560160" imgH="201960" progId="Equation.Ribbit">
                  <p:embed/>
                </p:oleObj>
              </mc:Choice>
              <mc:Fallback>
                <p:oleObj name="Formula" r:id="rId8" imgW="560160" imgH="201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667714" y="5013176"/>
                        <a:ext cx="1111250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7253728"/>
              </p:ext>
            </p:extLst>
          </p:nvPr>
        </p:nvGraphicFramePr>
        <p:xfrm>
          <a:off x="5652120" y="5552326"/>
          <a:ext cx="13874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93" name="Formula" r:id="rId10" imgW="699840" imgH="194400" progId="Equation.Ribbit">
                  <p:embed/>
                </p:oleObj>
              </mc:Choice>
              <mc:Fallback>
                <p:oleObj name="Formula" r:id="rId10" imgW="699840" imgH="1944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652120" y="5552326"/>
                        <a:ext cx="1387475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图片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02" y="4433139"/>
            <a:ext cx="3199588" cy="22687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59015" y="6021288"/>
            <a:ext cx="1546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freezing</a:t>
            </a:r>
            <a:r>
              <a:rPr lang="zh-CN" altLang="en-US" dirty="0" smtClean="0">
                <a:solidFill>
                  <a:schemeClr val="bg1"/>
                </a:solidFill>
              </a:rPr>
              <a:t>解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2474026"/>
              </p:ext>
            </p:extLst>
          </p:nvPr>
        </p:nvGraphicFramePr>
        <p:xfrm>
          <a:off x="2538503" y="1268760"/>
          <a:ext cx="102235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94" name="Formula" r:id="rId13" imgW="515880" imgH="193320" progId="Equation.Ribbit">
                  <p:embed/>
                </p:oleObj>
              </mc:Choice>
              <mc:Fallback>
                <p:oleObj name="Formula" r:id="rId13" imgW="515880" imgH="193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538503" y="1268760"/>
                        <a:ext cx="1022350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572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               关系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1124744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thawing</a:t>
            </a:r>
            <a:r>
              <a:rPr lang="zh-CN" altLang="en-US" dirty="0" smtClean="0"/>
              <a:t>及</a:t>
            </a:r>
            <a:r>
              <a:rPr lang="en-US" altLang="zh-CN" dirty="0" smtClean="0"/>
              <a:t>freezing</a:t>
            </a:r>
            <a:r>
              <a:rPr lang="zh-CN" altLang="en-US" dirty="0" smtClean="0"/>
              <a:t>解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874166"/>
              </p:ext>
            </p:extLst>
          </p:nvPr>
        </p:nvGraphicFramePr>
        <p:xfrm>
          <a:off x="3563888" y="404664"/>
          <a:ext cx="124460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53" name="Formula" r:id="rId3" imgW="626400" imgH="234000" progId="Equation.Ribbit">
                  <p:embed/>
                </p:oleObj>
              </mc:Choice>
              <mc:Fallback>
                <p:oleObj name="Formula" r:id="rId3" imgW="626400" imgH="234000" progId="Equation.Ribbit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404664"/>
                        <a:ext cx="1244600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2413"/>
            <a:ext cx="4373538" cy="4058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297" y="1844824"/>
            <a:ext cx="4461199" cy="408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20856" y="6106750"/>
            <a:ext cx="2698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PRL95 </a:t>
            </a:r>
            <a:r>
              <a:rPr lang="en-US" altLang="zh-CN" dirty="0">
                <a:solidFill>
                  <a:schemeClr val="bg1"/>
                </a:solidFill>
              </a:rPr>
              <a:t>(</a:t>
            </a:r>
            <a:r>
              <a:rPr lang="en-US" altLang="zh-CN" dirty="0" smtClean="0">
                <a:solidFill>
                  <a:schemeClr val="bg1"/>
                </a:solidFill>
              </a:rPr>
              <a:t>05</a:t>
            </a:r>
            <a:r>
              <a:rPr lang="en-US" altLang="zh-CN" dirty="0">
                <a:solidFill>
                  <a:schemeClr val="bg1"/>
                </a:solidFill>
              </a:rPr>
              <a:t>)</a:t>
            </a:r>
            <a:r>
              <a:rPr lang="zh-CN" altLang="en-US" dirty="0" smtClean="0">
                <a:solidFill>
                  <a:schemeClr val="bg1"/>
                </a:solidFill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</a:rPr>
              <a:t>131301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4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                       关系</a:t>
            </a:r>
            <a:r>
              <a:rPr lang="en-US" altLang="zh-CN" dirty="0" smtClean="0"/>
              <a:t>(quintessence)</a:t>
            </a:r>
            <a:endParaRPr lang="zh-CN" altLang="en-US" dirty="0" smtClean="0"/>
          </a:p>
        </p:txBody>
      </p:sp>
      <p:sp>
        <p:nvSpPr>
          <p:cNvPr id="3072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Quintessence</a:t>
            </a:r>
          </a:p>
          <a:p>
            <a:r>
              <a:rPr lang="en-US" altLang="zh-CN" smtClean="0"/>
              <a:t>Thawing model</a:t>
            </a:r>
          </a:p>
          <a:p>
            <a:endParaRPr lang="en-US" altLang="zh-CN" smtClean="0"/>
          </a:p>
          <a:p>
            <a:r>
              <a:rPr lang="en-US" altLang="zh-CN" smtClean="0"/>
              <a:t>Freezing model</a:t>
            </a:r>
          </a:p>
          <a:p>
            <a:endParaRPr lang="en-US" altLang="zh-CN" smtClean="0"/>
          </a:p>
          <a:p>
            <a:r>
              <a:rPr lang="en-US" altLang="zh-CN" smtClean="0"/>
              <a:t>Tracking model</a:t>
            </a:r>
            <a:endParaRPr lang="zh-CN" altLang="en-US" smtClean="0"/>
          </a:p>
        </p:txBody>
      </p:sp>
      <p:graphicFrame>
        <p:nvGraphicFramePr>
          <p:cNvPr id="30724" name="对象 3"/>
          <p:cNvGraphicFramePr>
            <a:graphicFrameLocks noChangeAspect="1"/>
          </p:cNvGraphicFramePr>
          <p:nvPr/>
        </p:nvGraphicFramePr>
        <p:xfrm>
          <a:off x="2916238" y="404813"/>
          <a:ext cx="11271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2" name="Formula" r:id="rId4" imgW="443230" imgH="170180" progId="Equation.Ribbit">
                  <p:embed/>
                </p:oleObj>
              </mc:Choice>
              <mc:Fallback>
                <p:oleObj name="Formula" r:id="rId4" imgW="443230" imgH="17018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404813"/>
                        <a:ext cx="11271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对象 4"/>
          <p:cNvGraphicFramePr>
            <a:graphicFrameLocks noChangeAspect="1"/>
          </p:cNvGraphicFramePr>
          <p:nvPr/>
        </p:nvGraphicFramePr>
        <p:xfrm>
          <a:off x="3708400" y="1412875"/>
          <a:ext cx="2214563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3" name="Formula" r:id="rId6" imgW="1117600" imgH="209550" progId="Equation.Ribbit">
                  <p:embed/>
                </p:oleObj>
              </mc:Choice>
              <mc:Fallback>
                <p:oleObj name="Formula" r:id="rId6" imgW="1117600" imgH="209550" progId="Equation.Ribbit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1412875"/>
                        <a:ext cx="2214563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6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538477"/>
              </p:ext>
            </p:extLst>
          </p:nvPr>
        </p:nvGraphicFramePr>
        <p:xfrm>
          <a:off x="683568" y="2564904"/>
          <a:ext cx="360362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4" name="Formula" r:id="rId8" imgW="1817640" imgH="198360" progId="Equation.Ribbit">
                  <p:embed/>
                </p:oleObj>
              </mc:Choice>
              <mc:Fallback>
                <p:oleObj name="Formula" r:id="rId8" imgW="1817640" imgH="198360" progId="Equation.Ribbit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564904"/>
                        <a:ext cx="3603625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7" name="对象 8"/>
          <p:cNvGraphicFramePr>
            <a:graphicFrameLocks noChangeAspect="1"/>
          </p:cNvGraphicFramePr>
          <p:nvPr/>
        </p:nvGraphicFramePr>
        <p:xfrm>
          <a:off x="971550" y="3789363"/>
          <a:ext cx="287972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5" name="Formula" r:id="rId10" imgW="1452880" imgH="198120" progId="Equation.Ribbit">
                  <p:embed/>
                </p:oleObj>
              </mc:Choice>
              <mc:Fallback>
                <p:oleObj name="Formula" r:id="rId10" imgW="1452880" imgH="198120" progId="Equation.Ribbit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789363"/>
                        <a:ext cx="2879725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8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6932875"/>
              </p:ext>
            </p:extLst>
          </p:nvPr>
        </p:nvGraphicFramePr>
        <p:xfrm>
          <a:off x="5004048" y="2564904"/>
          <a:ext cx="28892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6" name="Formula" r:id="rId12" imgW="1456690" imgH="182880" progId="Equation.Ribbit">
                  <p:embed/>
                </p:oleObj>
              </mc:Choice>
              <mc:Fallback>
                <p:oleObj name="Formula" r:id="rId12" imgW="1456690" imgH="182880" progId="Equation.Ribbit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2564904"/>
                        <a:ext cx="2889250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9" name="对象 10"/>
          <p:cNvGraphicFramePr>
            <a:graphicFrameLocks noChangeAspect="1"/>
          </p:cNvGraphicFramePr>
          <p:nvPr/>
        </p:nvGraphicFramePr>
        <p:xfrm>
          <a:off x="4427538" y="3789363"/>
          <a:ext cx="39497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7" name="Formula" r:id="rId14" imgW="1992630" imgH="182880" progId="Equation.Ribbit">
                  <p:embed/>
                </p:oleObj>
              </mc:Choice>
              <mc:Fallback>
                <p:oleObj name="Formula" r:id="rId14" imgW="1992630" imgH="182880" progId="Equation.Ribbit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3789363"/>
                        <a:ext cx="3949700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0" name="对象 11"/>
          <p:cNvGraphicFramePr>
            <a:graphicFrameLocks noChangeAspect="1"/>
          </p:cNvGraphicFramePr>
          <p:nvPr/>
        </p:nvGraphicFramePr>
        <p:xfrm>
          <a:off x="827088" y="5013325"/>
          <a:ext cx="28289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8" name="Formula" r:id="rId16" imgW="1427480" imgH="182880" progId="Equation.Ribbit">
                  <p:embed/>
                </p:oleObj>
              </mc:Choice>
              <mc:Fallback>
                <p:oleObj name="Formula" r:id="rId16" imgW="1427480" imgH="182880" progId="Equation.Ribbit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5013325"/>
                        <a:ext cx="282892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1" name="对象 12"/>
          <p:cNvGraphicFramePr>
            <a:graphicFrameLocks noChangeAspect="1"/>
          </p:cNvGraphicFramePr>
          <p:nvPr/>
        </p:nvGraphicFramePr>
        <p:xfrm>
          <a:off x="4500563" y="5084763"/>
          <a:ext cx="3379787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9" name="Formula" r:id="rId18" imgW="1704340" imgH="194310" progId="Equation.Ribbit">
                  <p:embed/>
                </p:oleObj>
              </mc:Choice>
              <mc:Fallback>
                <p:oleObj name="Formula" r:id="rId18" imgW="1704340" imgH="194310" progId="Equation.Ribbit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5084763"/>
                        <a:ext cx="3379787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2" name="TextBox 13"/>
          <p:cNvSpPr txBox="1">
            <a:spLocks noChangeArrowheads="1"/>
          </p:cNvSpPr>
          <p:nvPr/>
        </p:nvSpPr>
        <p:spPr bwMode="auto">
          <a:xfrm>
            <a:off x="4932363" y="3284538"/>
            <a:ext cx="34528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SzPct val="120000"/>
              <a:buFont typeface="Wingdings" pitchFamily="2" charset="2"/>
              <a:buChar char="§"/>
              <a:defRPr kumimoji="1" sz="32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1600" dirty="0">
                <a:solidFill>
                  <a:schemeClr val="tx2"/>
                </a:solidFill>
                <a:ea typeface="宋体" charset="-122"/>
              </a:rPr>
              <a:t>Caldwell and Linder, PRL 95, 141301</a:t>
            </a:r>
            <a:endParaRPr lang="zh-CN" altLang="en-US" sz="1600" dirty="0">
              <a:solidFill>
                <a:schemeClr val="tx2"/>
              </a:solidFill>
              <a:ea typeface="宋体" charset="-122"/>
            </a:endParaRPr>
          </a:p>
        </p:txBody>
      </p:sp>
      <p:sp>
        <p:nvSpPr>
          <p:cNvPr id="30733" name="TextBox 14"/>
          <p:cNvSpPr txBox="1">
            <a:spLocks noChangeArrowheads="1"/>
          </p:cNvSpPr>
          <p:nvPr/>
        </p:nvSpPr>
        <p:spPr bwMode="auto">
          <a:xfrm>
            <a:off x="395288" y="5661025"/>
            <a:ext cx="31607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SzPct val="120000"/>
              <a:buFont typeface="Wingdings" pitchFamily="2" charset="2"/>
              <a:buChar char="§"/>
              <a:defRPr kumimoji="1" sz="32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1800">
                <a:solidFill>
                  <a:schemeClr val="tx2"/>
                </a:solidFill>
                <a:ea typeface="宋体" charset="-122"/>
              </a:rPr>
              <a:t>Scherrer, PRD 73 (06) 043502 </a:t>
            </a:r>
            <a:endParaRPr lang="zh-CN" altLang="en-US" sz="1800">
              <a:solidFill>
                <a:schemeClr val="tx2"/>
              </a:solidFill>
              <a:ea typeface="宋体" charset="-122"/>
            </a:endParaRPr>
          </a:p>
        </p:txBody>
      </p:sp>
      <p:sp>
        <p:nvSpPr>
          <p:cNvPr id="30734" name="TextBox 15"/>
          <p:cNvSpPr txBox="1">
            <a:spLocks noChangeArrowheads="1"/>
          </p:cNvSpPr>
          <p:nvPr/>
        </p:nvSpPr>
        <p:spPr bwMode="auto">
          <a:xfrm>
            <a:off x="4694238" y="5661025"/>
            <a:ext cx="29162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SzPct val="120000"/>
              <a:buFont typeface="Wingdings" pitchFamily="2" charset="2"/>
              <a:buChar char="§"/>
              <a:defRPr kumimoji="1" sz="32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1800">
                <a:solidFill>
                  <a:schemeClr val="tx2"/>
                </a:solidFill>
                <a:ea typeface="宋体" charset="-122"/>
              </a:rPr>
              <a:t>Chiba, PRD 73 (06) 063501 </a:t>
            </a:r>
            <a:endParaRPr lang="zh-CN" altLang="en-US" sz="1800">
              <a:solidFill>
                <a:schemeClr val="tx2"/>
              </a:solidFill>
              <a:ea typeface="宋体" charset="-122"/>
            </a:endParaRPr>
          </a:p>
        </p:txBody>
      </p:sp>
      <p:graphicFrame>
        <p:nvGraphicFramePr>
          <p:cNvPr id="30735" name="对象 1"/>
          <p:cNvGraphicFramePr>
            <a:graphicFrameLocks noChangeAspect="1"/>
          </p:cNvGraphicFramePr>
          <p:nvPr/>
        </p:nvGraphicFramePr>
        <p:xfrm>
          <a:off x="6831013" y="1412875"/>
          <a:ext cx="779462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0" name="Formula" r:id="rId20" imgW="394248" imgH="190765" progId="Equation.Ribbit">
                  <p:embed/>
                </p:oleObj>
              </mc:Choice>
              <mc:Fallback>
                <p:oleObj name="Formula" r:id="rId20" imgW="394248" imgH="190765" progId="Equation.Ribbit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1013" y="1412875"/>
                        <a:ext cx="779462" cy="37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                关系</a:t>
            </a:r>
            <a:r>
              <a:rPr lang="en-US" altLang="zh-CN" dirty="0" smtClean="0"/>
              <a:t>(phantom)</a:t>
            </a:r>
            <a:endParaRPr lang="zh-CN" altLang="en-US" dirty="0" smtClean="0"/>
          </a:p>
        </p:txBody>
      </p:sp>
      <p:sp>
        <p:nvSpPr>
          <p:cNvPr id="3174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Phantom</a:t>
            </a:r>
          </a:p>
          <a:p>
            <a:r>
              <a:rPr lang="en-US" altLang="zh-CN" smtClean="0"/>
              <a:t>Thawing model</a:t>
            </a:r>
          </a:p>
          <a:p>
            <a:endParaRPr lang="en-US" altLang="zh-CN" smtClean="0"/>
          </a:p>
          <a:p>
            <a:r>
              <a:rPr lang="en-US" altLang="zh-CN" smtClean="0"/>
              <a:t>Freezing model</a:t>
            </a:r>
          </a:p>
          <a:p>
            <a:endParaRPr lang="en-US" altLang="zh-CN" smtClean="0"/>
          </a:p>
          <a:p>
            <a:r>
              <a:rPr lang="en-US" altLang="zh-CN" smtClean="0"/>
              <a:t>Tracking model</a:t>
            </a:r>
            <a:endParaRPr lang="zh-CN" altLang="en-US" smtClean="0"/>
          </a:p>
        </p:txBody>
      </p:sp>
      <p:graphicFrame>
        <p:nvGraphicFramePr>
          <p:cNvPr id="31748" name="对象 3"/>
          <p:cNvGraphicFramePr>
            <a:graphicFrameLocks noChangeAspect="1"/>
          </p:cNvGraphicFramePr>
          <p:nvPr/>
        </p:nvGraphicFramePr>
        <p:xfrm>
          <a:off x="2916238" y="404813"/>
          <a:ext cx="11271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6" name="Formula" r:id="rId4" imgW="443230" imgH="170180" progId="Equation.Ribbit">
                  <p:embed/>
                </p:oleObj>
              </mc:Choice>
              <mc:Fallback>
                <p:oleObj name="Formula" r:id="rId4" imgW="443230" imgH="17018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404813"/>
                        <a:ext cx="11271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对象 4"/>
          <p:cNvGraphicFramePr>
            <a:graphicFrameLocks noChangeAspect="1"/>
          </p:cNvGraphicFramePr>
          <p:nvPr/>
        </p:nvGraphicFramePr>
        <p:xfrm>
          <a:off x="2700338" y="1412875"/>
          <a:ext cx="221456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7" name="Formula" r:id="rId6" imgW="1117600" imgH="209550" progId="Equation.Ribbit">
                  <p:embed/>
                </p:oleObj>
              </mc:Choice>
              <mc:Fallback>
                <p:oleObj name="Formula" r:id="rId6" imgW="1117600" imgH="209550" progId="Equation.Ribbit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1412875"/>
                        <a:ext cx="2214562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0" name="对象 5"/>
          <p:cNvGraphicFramePr>
            <a:graphicFrameLocks noChangeAspect="1"/>
          </p:cNvGraphicFramePr>
          <p:nvPr/>
        </p:nvGraphicFramePr>
        <p:xfrm>
          <a:off x="2484438" y="2636838"/>
          <a:ext cx="3619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8" name="Formula" r:id="rId8" imgW="1826260" imgH="198120" progId="Equation.Ribbit">
                  <p:embed/>
                </p:oleObj>
              </mc:Choice>
              <mc:Fallback>
                <p:oleObj name="Formula" r:id="rId8" imgW="1826260" imgH="198120" progId="Equation.Ribbit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2636838"/>
                        <a:ext cx="36195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1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341666"/>
              </p:ext>
            </p:extLst>
          </p:nvPr>
        </p:nvGraphicFramePr>
        <p:xfrm>
          <a:off x="1331640" y="3749813"/>
          <a:ext cx="286385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9" name="Formula" r:id="rId10" imgW="1443990" imgH="198120" progId="Equation.Ribbit">
                  <p:embed/>
                </p:oleObj>
              </mc:Choice>
              <mc:Fallback>
                <p:oleObj name="Formula" r:id="rId10" imgW="1443990" imgH="198120" progId="Equation.Ribbit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749813"/>
                        <a:ext cx="286385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2" name="对象 8"/>
          <p:cNvGraphicFramePr>
            <a:graphicFrameLocks noChangeAspect="1"/>
          </p:cNvGraphicFramePr>
          <p:nvPr/>
        </p:nvGraphicFramePr>
        <p:xfrm>
          <a:off x="1692275" y="5084763"/>
          <a:ext cx="3379788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0" name="Formula" r:id="rId12" imgW="1704340" imgH="194310" progId="Equation.Ribbit">
                  <p:embed/>
                </p:oleObj>
              </mc:Choice>
              <mc:Fallback>
                <p:oleObj name="Formula" r:id="rId12" imgW="1704340" imgH="194310" progId="Equation.Ribbit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5084763"/>
                        <a:ext cx="3379788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3" name="TextBox 9"/>
          <p:cNvSpPr txBox="1">
            <a:spLocks noChangeArrowheads="1"/>
          </p:cNvSpPr>
          <p:nvPr/>
        </p:nvSpPr>
        <p:spPr bwMode="auto">
          <a:xfrm>
            <a:off x="1800225" y="5651500"/>
            <a:ext cx="29162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SzPct val="120000"/>
              <a:buFont typeface="Wingdings" pitchFamily="2" charset="2"/>
              <a:buChar char="§"/>
              <a:defRPr kumimoji="1" sz="32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1800" dirty="0">
                <a:solidFill>
                  <a:schemeClr val="tx2"/>
                </a:solidFill>
                <a:ea typeface="宋体" charset="-122"/>
              </a:rPr>
              <a:t>Chiba, PRD 73 (06) 063501 </a:t>
            </a:r>
            <a:endParaRPr lang="zh-CN" altLang="en-US" sz="1800" dirty="0">
              <a:solidFill>
                <a:schemeClr val="tx2"/>
              </a:solidFill>
              <a:ea typeface="宋体" charset="-122"/>
            </a:endParaRPr>
          </a:p>
        </p:txBody>
      </p:sp>
      <p:graphicFrame>
        <p:nvGraphicFramePr>
          <p:cNvPr id="31754" name="对象 1"/>
          <p:cNvGraphicFramePr>
            <a:graphicFrameLocks noChangeAspect="1"/>
          </p:cNvGraphicFramePr>
          <p:nvPr/>
        </p:nvGraphicFramePr>
        <p:xfrm>
          <a:off x="5940425" y="1412875"/>
          <a:ext cx="779463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1" name="Formula" r:id="rId14" imgW="394248" imgH="190765" progId="Equation.Ribbit">
                  <p:embed/>
                </p:oleObj>
              </mc:Choice>
              <mc:Fallback>
                <p:oleObj name="Formula" r:id="rId14" imgW="394248" imgH="190765" progId="Equation.Ribbit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1412875"/>
                        <a:ext cx="779463" cy="37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5" name="对象 2"/>
          <p:cNvGraphicFramePr>
            <a:graphicFrameLocks noChangeAspect="1"/>
          </p:cNvGraphicFramePr>
          <p:nvPr/>
        </p:nvGraphicFramePr>
        <p:xfrm>
          <a:off x="6588125" y="2133600"/>
          <a:ext cx="1322388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2" name="Formula" r:id="rId16" imgW="666750" imgH="204470" progId="Equation.Ribbit">
                  <p:embed/>
                </p:oleObj>
              </mc:Choice>
              <mc:Fallback>
                <p:oleObj name="Formula" r:id="rId16" imgW="666750" imgH="204470" progId="Equation.Ribbit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25" y="2133600"/>
                        <a:ext cx="1322388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thawing</a:t>
            </a:r>
            <a:r>
              <a:rPr lang="zh-CN" altLang="en-US" dirty="0" smtClean="0"/>
              <a:t>解的近似关系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124744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thawing</a:t>
            </a:r>
            <a:r>
              <a:rPr lang="zh-CN" altLang="en-US" dirty="0" smtClean="0"/>
              <a:t>解                           关系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3421881"/>
              </p:ext>
            </p:extLst>
          </p:nvPr>
        </p:nvGraphicFramePr>
        <p:xfrm>
          <a:off x="2987824" y="1340768"/>
          <a:ext cx="998537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63" name="Formula" r:id="rId3" imgW="502920" imgH="151130" progId="Equation.Ribbit">
                  <p:embed/>
                </p:oleObj>
              </mc:Choice>
              <mc:Fallback>
                <p:oleObj name="Formula" r:id="rId3" imgW="502920" imgH="151130" progId="Equation.Ribbit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340768"/>
                        <a:ext cx="998537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200347"/>
              </p:ext>
            </p:extLst>
          </p:nvPr>
        </p:nvGraphicFramePr>
        <p:xfrm>
          <a:off x="4211960" y="1268760"/>
          <a:ext cx="1243012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64" name="Formula" r:id="rId5" imgW="626400" imgH="201960" progId="Equation.Ribbit">
                  <p:embed/>
                </p:oleObj>
              </mc:Choice>
              <mc:Fallback>
                <p:oleObj name="Formula" r:id="rId5" imgW="626400" imgH="201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11960" y="1268760"/>
                        <a:ext cx="1243012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8432569"/>
              </p:ext>
            </p:extLst>
          </p:nvPr>
        </p:nvGraphicFramePr>
        <p:xfrm>
          <a:off x="1115616" y="2060848"/>
          <a:ext cx="4037013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65" name="Formula" r:id="rId7" imgW="2036160" imgH="235080" progId="Equation.Ribbit">
                  <p:embed/>
                </p:oleObj>
              </mc:Choice>
              <mc:Fallback>
                <p:oleObj name="Formula" r:id="rId7" imgW="2036160" imgH="235080" progId="Equation.Ribbit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060848"/>
                        <a:ext cx="4037013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3488486"/>
              </p:ext>
            </p:extLst>
          </p:nvPr>
        </p:nvGraphicFramePr>
        <p:xfrm>
          <a:off x="1043608" y="2996952"/>
          <a:ext cx="18192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66" name="Formula" r:id="rId9" imgW="918360" imgH="201960" progId="Equation.Ribbit">
                  <p:embed/>
                </p:oleObj>
              </mc:Choice>
              <mc:Fallback>
                <p:oleObj name="Formula" r:id="rId9" imgW="918360" imgH="201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43608" y="2996952"/>
                        <a:ext cx="1819275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915816" y="2924944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常数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8760851"/>
              </p:ext>
            </p:extLst>
          </p:nvPr>
        </p:nvGraphicFramePr>
        <p:xfrm>
          <a:off x="2627784" y="3573016"/>
          <a:ext cx="3550990" cy="8605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67" name="Formula" r:id="rId11" imgW="2009160" imgH="486720" progId="Equation.Ribbit">
                  <p:embed/>
                </p:oleObj>
              </mc:Choice>
              <mc:Fallback>
                <p:oleObj name="Formula" r:id="rId11" imgW="2009160" imgH="486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627784" y="3573016"/>
                        <a:ext cx="3550990" cy="8605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3990795"/>
              </p:ext>
            </p:extLst>
          </p:nvPr>
        </p:nvGraphicFramePr>
        <p:xfrm>
          <a:off x="395536" y="4581128"/>
          <a:ext cx="8544968" cy="7839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68" name="Formula" r:id="rId13" imgW="5255280" imgH="482760" progId="Equation.Ribbit">
                  <p:embed/>
                </p:oleObj>
              </mc:Choice>
              <mc:Fallback>
                <p:oleObj name="Formula" r:id="rId13" imgW="5255280" imgH="482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95536" y="4581128"/>
                        <a:ext cx="8544968" cy="7839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030200"/>
              </p:ext>
            </p:extLst>
          </p:nvPr>
        </p:nvGraphicFramePr>
        <p:xfrm>
          <a:off x="1004831" y="5589240"/>
          <a:ext cx="5562600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69" name="Formula" r:id="rId15" imgW="4028760" imgH="588240" progId="Equation.Ribbit">
                  <p:embed/>
                </p:oleObj>
              </mc:Choice>
              <mc:Fallback>
                <p:oleObj name="Formula" r:id="rId15" imgW="4028760" imgH="588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04831" y="5589240"/>
                        <a:ext cx="5562600" cy="814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194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thawing</a:t>
            </a:r>
            <a:r>
              <a:rPr lang="zh-CN" altLang="en-US" dirty="0" smtClean="0"/>
              <a:t>解</a:t>
            </a:r>
            <a:r>
              <a:rPr lang="zh-CN" altLang="en-US" dirty="0"/>
              <a:t>特性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           近似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492346"/>
              </p:ext>
            </p:extLst>
          </p:nvPr>
        </p:nvGraphicFramePr>
        <p:xfrm>
          <a:off x="1187624" y="1412776"/>
          <a:ext cx="94138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5" name="Formula" r:id="rId3" imgW="474980" imgH="172720" progId="Equation.Ribbit">
                  <p:embed/>
                </p:oleObj>
              </mc:Choice>
              <mc:Fallback>
                <p:oleObj name="Formula" r:id="rId3" imgW="474980" imgH="17272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412776"/>
                        <a:ext cx="941387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72816"/>
            <a:ext cx="3577484" cy="258774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1" y="1772816"/>
            <a:ext cx="4147602" cy="295232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2" y="4430378"/>
            <a:ext cx="3305175" cy="2371725"/>
          </a:xfrm>
          <a:prstGeom prst="rect">
            <a:avLst/>
          </a:prstGeom>
        </p:spPr>
      </p:pic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0241944"/>
              </p:ext>
            </p:extLst>
          </p:nvPr>
        </p:nvGraphicFramePr>
        <p:xfrm>
          <a:off x="6660232" y="3645024"/>
          <a:ext cx="438279" cy="375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6" name="Formula" r:id="rId8" imgW="263160" imgH="225000" progId="Equation.Ribbit">
                  <p:embed/>
                </p:oleObj>
              </mc:Choice>
              <mc:Fallback>
                <p:oleObj name="Formula" r:id="rId8" imgW="263160" imgH="225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660232" y="3645024"/>
                        <a:ext cx="438279" cy="3756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035824"/>
              </p:ext>
            </p:extLst>
          </p:nvPr>
        </p:nvGraphicFramePr>
        <p:xfrm>
          <a:off x="7812360" y="3356992"/>
          <a:ext cx="32702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7" name="Formula" r:id="rId10" imgW="165240" imgH="223560" progId="Equation.Ribbit">
                  <p:embed/>
                </p:oleObj>
              </mc:Choice>
              <mc:Fallback>
                <p:oleObj name="Formula" r:id="rId10" imgW="165240" imgH="223560" progId="Equation.Ribbit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360" y="3356992"/>
                        <a:ext cx="327025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8082028"/>
              </p:ext>
            </p:extLst>
          </p:nvPr>
        </p:nvGraphicFramePr>
        <p:xfrm>
          <a:off x="1619672" y="2420888"/>
          <a:ext cx="1805955" cy="289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8" name="Formula" r:id="rId12" imgW="1455480" imgH="234000" progId="Equation.Ribbit">
                  <p:embed/>
                </p:oleObj>
              </mc:Choice>
              <mc:Fallback>
                <p:oleObj name="Formula" r:id="rId12" imgW="1455480" imgH="234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619672" y="2420888"/>
                        <a:ext cx="1805955" cy="2890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139952" y="5138821"/>
            <a:ext cx="4128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Gong, 1401.1959 PLB in press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右箭头 12">
            <a:hlinkClick r:id="rId14" action="ppaction://hlinksldjump"/>
          </p:cNvPr>
          <p:cNvSpPr/>
          <p:nvPr/>
        </p:nvSpPr>
        <p:spPr bwMode="auto">
          <a:xfrm>
            <a:off x="8191114" y="6232073"/>
            <a:ext cx="456479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872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普遍的             关系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1052736"/>
            <a:ext cx="7772400" cy="5256584"/>
          </a:xfrm>
        </p:spPr>
        <p:txBody>
          <a:bodyPr/>
          <a:lstStyle/>
          <a:p>
            <a:r>
              <a:rPr lang="en-US" altLang="zh-CN" dirty="0" smtClean="0"/>
              <a:t>quintessence</a:t>
            </a:r>
            <a:r>
              <a:rPr lang="zh-CN" altLang="en-US" dirty="0" smtClean="0"/>
              <a:t>场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 smtClean="0"/>
              <a:t>thawing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Freezing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73289"/>
              </p:ext>
            </p:extLst>
          </p:nvPr>
        </p:nvGraphicFramePr>
        <p:xfrm>
          <a:off x="4283968" y="404664"/>
          <a:ext cx="11271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1" name="Formula" r:id="rId3" imgW="443230" imgH="170180" progId="Equation.Ribbit">
                  <p:embed/>
                </p:oleObj>
              </mc:Choice>
              <mc:Fallback>
                <p:oleObj name="Formula" r:id="rId3" imgW="443230" imgH="17018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404664"/>
                        <a:ext cx="11271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4972849"/>
              </p:ext>
            </p:extLst>
          </p:nvPr>
        </p:nvGraphicFramePr>
        <p:xfrm>
          <a:off x="611560" y="1700808"/>
          <a:ext cx="5129213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2" name="Formula" r:id="rId5" imgW="2587320" imgH="249120" progId="Equation.Ribbit">
                  <p:embed/>
                </p:oleObj>
              </mc:Choice>
              <mc:Fallback>
                <p:oleObj name="Formula" r:id="rId5" imgW="2587320" imgH="249120" progId="Equation.Ribbit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700808"/>
                        <a:ext cx="5129213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4527785"/>
              </p:ext>
            </p:extLst>
          </p:nvPr>
        </p:nvGraphicFramePr>
        <p:xfrm>
          <a:off x="6228184" y="1700808"/>
          <a:ext cx="2214563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3" name="Formula" r:id="rId7" imgW="1117600" imgH="209550" progId="Equation.Ribbit">
                  <p:embed/>
                </p:oleObj>
              </mc:Choice>
              <mc:Fallback>
                <p:oleObj name="Formula" r:id="rId7" imgW="1117600" imgH="209550" progId="Equation.Ribbit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1700808"/>
                        <a:ext cx="2214563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6289355"/>
              </p:ext>
            </p:extLst>
          </p:nvPr>
        </p:nvGraphicFramePr>
        <p:xfrm>
          <a:off x="683568" y="2348880"/>
          <a:ext cx="50292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4" name="Formula" r:id="rId9" imgW="2536200" imgH="552600" progId="Equation.Ribbit">
                  <p:embed/>
                </p:oleObj>
              </mc:Choice>
              <mc:Fallback>
                <p:oleObj name="Formula" r:id="rId9" imgW="2536200" imgH="5526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3568" y="2348880"/>
                        <a:ext cx="5029200" cy="1095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513352"/>
              </p:ext>
            </p:extLst>
          </p:nvPr>
        </p:nvGraphicFramePr>
        <p:xfrm>
          <a:off x="6012160" y="2564904"/>
          <a:ext cx="2678112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5" name="Formula" r:id="rId11" imgW="1350360" imgH="438480" progId="Equation.Ribbit">
                  <p:embed/>
                </p:oleObj>
              </mc:Choice>
              <mc:Fallback>
                <p:oleObj name="Formula" r:id="rId11" imgW="1350360" imgH="438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012160" y="2564904"/>
                        <a:ext cx="2678112" cy="868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9999823"/>
              </p:ext>
            </p:extLst>
          </p:nvPr>
        </p:nvGraphicFramePr>
        <p:xfrm>
          <a:off x="2483768" y="3832716"/>
          <a:ext cx="5002213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6" name="Formula" r:id="rId13" imgW="2522520" imgH="234000" progId="Equation.Ribbit">
                  <p:embed/>
                </p:oleObj>
              </mc:Choice>
              <mc:Fallback>
                <p:oleObj name="Formula" r:id="rId13" imgW="2522520" imgH="234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483768" y="3832716"/>
                        <a:ext cx="5002213" cy="461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053543"/>
              </p:ext>
            </p:extLst>
          </p:nvPr>
        </p:nvGraphicFramePr>
        <p:xfrm>
          <a:off x="2771800" y="5877272"/>
          <a:ext cx="3344862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7" name="Formula" r:id="rId15" imgW="1688040" imgH="234000" progId="Equation.Ribbit">
                  <p:embed/>
                </p:oleObj>
              </mc:Choice>
              <mc:Fallback>
                <p:oleObj name="Formula" r:id="rId15" imgW="1688040" imgH="234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771800" y="5877272"/>
                        <a:ext cx="3344862" cy="461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5208077" y="3458711"/>
            <a:ext cx="34528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SzPct val="120000"/>
              <a:buFont typeface="Wingdings" pitchFamily="2" charset="2"/>
              <a:buChar char="§"/>
              <a:defRPr kumimoji="1" sz="32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1600" dirty="0">
                <a:solidFill>
                  <a:schemeClr val="tx2"/>
                </a:solidFill>
                <a:ea typeface="宋体" charset="-122"/>
              </a:rPr>
              <a:t>Caldwell and Linder, PRL 95, 141301</a:t>
            </a:r>
            <a:endParaRPr lang="zh-CN" altLang="en-US" sz="1600" dirty="0">
              <a:solidFill>
                <a:schemeClr val="tx2"/>
              </a:solidFill>
              <a:ea typeface="宋体" charset="-122"/>
            </a:endParaRPr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4955163"/>
              </p:ext>
            </p:extLst>
          </p:nvPr>
        </p:nvGraphicFramePr>
        <p:xfrm>
          <a:off x="5276649" y="4653136"/>
          <a:ext cx="3315668" cy="34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8" name="Formula" r:id="rId17" imgW="2217600" imgH="234000" progId="Equation.Ribbit">
                  <p:embed/>
                </p:oleObj>
              </mc:Choice>
              <mc:Fallback>
                <p:oleObj name="Formula" r:id="rId17" imgW="2217600" imgH="234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276649" y="4653136"/>
                        <a:ext cx="3315668" cy="34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4597402"/>
              </p:ext>
            </p:extLst>
          </p:nvPr>
        </p:nvGraphicFramePr>
        <p:xfrm>
          <a:off x="899592" y="4437112"/>
          <a:ext cx="414020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9" name="Formula" r:id="rId19" imgW="3393720" imgH="588240" progId="Equation.Ribbit">
                  <p:embed/>
                </p:oleObj>
              </mc:Choice>
              <mc:Fallback>
                <p:oleObj name="Formula" r:id="rId19" imgW="3393720" imgH="588240" progId="Equation.Ribbit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437112"/>
                        <a:ext cx="4140200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7617256"/>
              </p:ext>
            </p:extLst>
          </p:nvPr>
        </p:nvGraphicFramePr>
        <p:xfrm>
          <a:off x="2843808" y="5229200"/>
          <a:ext cx="3297238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0" name="Formula" r:id="rId21" imgW="1663920" imgH="247680" progId="Equation.Ribbit">
                  <p:embed/>
                </p:oleObj>
              </mc:Choice>
              <mc:Fallback>
                <p:oleObj name="Formula" r:id="rId21" imgW="1663920" imgH="247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843808" y="5229200"/>
                        <a:ext cx="3297238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左箭头 15">
            <a:hlinkClick r:id="rId23" action="ppaction://hlinksldjump"/>
          </p:cNvPr>
          <p:cNvSpPr/>
          <p:nvPr/>
        </p:nvSpPr>
        <p:spPr bwMode="auto">
          <a:xfrm>
            <a:off x="7812360" y="6021288"/>
            <a:ext cx="489204" cy="484632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258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参数化（动力学性质近似）</a:t>
            </a:r>
            <a:endParaRPr lang="zh-CN" altLang="en-US" dirty="0" smtClean="0"/>
          </a:p>
        </p:txBody>
      </p:sp>
      <p:sp>
        <p:nvSpPr>
          <p:cNvPr id="8195" name="内容占位符 2"/>
          <p:cNvSpPr>
            <a:spLocks noGrp="1"/>
          </p:cNvSpPr>
          <p:nvPr>
            <p:ph idx="1"/>
          </p:nvPr>
        </p:nvSpPr>
        <p:spPr>
          <a:xfrm>
            <a:off x="250825" y="1052513"/>
            <a:ext cx="7772400" cy="4835525"/>
          </a:xfrm>
        </p:spPr>
        <p:txBody>
          <a:bodyPr/>
          <a:lstStyle/>
          <a:p>
            <a:r>
              <a:rPr lang="en-US" altLang="zh-CN" sz="1800" b="1" smtClean="0"/>
              <a:t>Dark energy parametrization: capture the main dynamics of scalar field</a:t>
            </a:r>
            <a:endParaRPr lang="zh-CN" altLang="en-US" sz="1800" b="1" smtClean="0"/>
          </a:p>
        </p:txBody>
      </p:sp>
      <p:graphicFrame>
        <p:nvGraphicFramePr>
          <p:cNvPr id="8196" name="对象 3"/>
          <p:cNvGraphicFramePr>
            <a:graphicFrameLocks noChangeAspect="1"/>
          </p:cNvGraphicFramePr>
          <p:nvPr/>
        </p:nvGraphicFramePr>
        <p:xfrm>
          <a:off x="179388" y="5216525"/>
          <a:ext cx="452437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7" name="Formula" r:id="rId4" imgW="1676400" imgH="176530" progId="Equation.Ribbit">
                  <p:embed/>
                </p:oleObj>
              </mc:Choice>
              <mc:Fallback>
                <p:oleObj name="Formula" r:id="rId4" imgW="1676400" imgH="17653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5216525"/>
                        <a:ext cx="4524375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28775"/>
            <a:ext cx="3816350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500188"/>
            <a:ext cx="3181350" cy="254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933825"/>
            <a:ext cx="3311525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TextBox 4"/>
          <p:cNvSpPr txBox="1">
            <a:spLocks noChangeArrowheads="1"/>
          </p:cNvSpPr>
          <p:nvPr/>
        </p:nvSpPr>
        <p:spPr bwMode="auto">
          <a:xfrm>
            <a:off x="917575" y="5970588"/>
            <a:ext cx="33670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SzPct val="120000"/>
              <a:buFont typeface="Wingdings" pitchFamily="2" charset="2"/>
              <a:buChar char="§"/>
              <a:defRPr kumimoji="1" sz="32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tx2"/>
                </a:solidFill>
                <a:ea typeface="宋体" charset="-122"/>
              </a:rPr>
              <a:t>MNRAS 383, 879 (1999)</a:t>
            </a:r>
            <a:endParaRPr lang="zh-CN" altLang="en-US" sz="2400">
              <a:solidFill>
                <a:schemeClr val="tx2"/>
              </a:solidFill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CPL Parametrization</a:t>
            </a:r>
            <a:endParaRPr lang="zh-CN" altLang="en-US" smtClean="0"/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>
          <a:xfrm>
            <a:off x="684213" y="1125538"/>
            <a:ext cx="7772400" cy="4835525"/>
          </a:xfrm>
        </p:spPr>
        <p:txBody>
          <a:bodyPr/>
          <a:lstStyle/>
          <a:p>
            <a:r>
              <a:rPr lang="en-US" altLang="zh-CN" smtClean="0"/>
              <a:t>Approximation</a:t>
            </a:r>
            <a:endParaRPr lang="zh-CN" altLang="en-US" smtClean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844675"/>
            <a:ext cx="4846637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Box 7"/>
          <p:cNvSpPr txBox="1">
            <a:spLocks noChangeArrowheads="1"/>
          </p:cNvSpPr>
          <p:nvPr/>
        </p:nvSpPr>
        <p:spPr bwMode="auto">
          <a:xfrm>
            <a:off x="5580063" y="3500438"/>
            <a:ext cx="25304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SzPct val="120000"/>
              <a:buFont typeface="Wingdings" pitchFamily="2" charset="2"/>
              <a:buChar char="§"/>
              <a:defRPr kumimoji="1" sz="32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bg1"/>
                </a:solidFill>
                <a:ea typeface="宋体" charset="-122"/>
              </a:rPr>
              <a:t>E. Linder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bg1"/>
                </a:solidFill>
                <a:ea typeface="宋体" charset="-122"/>
              </a:rPr>
              <a:t>astro-ph/0210217 </a:t>
            </a:r>
            <a:endParaRPr lang="zh-CN" altLang="en-US" sz="2400">
              <a:solidFill>
                <a:schemeClr val="bg1"/>
              </a:solidFill>
              <a:ea typeface="宋体" charset="-122"/>
            </a:endParaRPr>
          </a:p>
        </p:txBody>
      </p:sp>
      <p:graphicFrame>
        <p:nvGraphicFramePr>
          <p:cNvPr id="9222" name="对象 1"/>
          <p:cNvGraphicFramePr>
            <a:graphicFrameLocks noChangeAspect="1"/>
          </p:cNvGraphicFramePr>
          <p:nvPr/>
        </p:nvGraphicFramePr>
        <p:xfrm>
          <a:off x="3708400" y="1230313"/>
          <a:ext cx="5059363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9" name="Formula" r:id="rId5" imgW="2552700" imgH="309880" progId="Equation.Ribbit">
                  <p:embed/>
                </p:oleObj>
              </mc:Choice>
              <mc:Fallback>
                <p:oleObj name="Formula" r:id="rId5" imgW="2552700" imgH="309880" progId="Equation.Ribbit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1230313"/>
                        <a:ext cx="5059363" cy="61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CPL</a:t>
            </a:r>
            <a:r>
              <a:rPr lang="zh-CN" altLang="en-US" dirty="0" smtClean="0"/>
              <a:t>模型中的简并性</a:t>
            </a:r>
            <a:endParaRPr lang="zh-CN" altLang="en-US" dirty="0" smtClean="0"/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>
          <a:xfrm>
            <a:off x="684213" y="1125538"/>
            <a:ext cx="8064500" cy="4835525"/>
          </a:xfrm>
        </p:spPr>
        <p:txBody>
          <a:bodyPr/>
          <a:lstStyle/>
          <a:p>
            <a:r>
              <a:rPr lang="en-US" altLang="zh-CN" smtClean="0"/>
              <a:t>w</a:t>
            </a:r>
            <a:r>
              <a:rPr lang="en-US" altLang="zh-CN" baseline="-25000" smtClean="0"/>
              <a:t>0</a:t>
            </a:r>
            <a:r>
              <a:rPr lang="en-US" altLang="zh-CN" smtClean="0"/>
              <a:t> and w</a:t>
            </a:r>
            <a:r>
              <a:rPr lang="en-US" altLang="zh-CN" baseline="-25000" smtClean="0"/>
              <a:t>a</a:t>
            </a:r>
            <a:r>
              <a:rPr lang="en-US" altLang="zh-CN" smtClean="0"/>
              <a:t> is degenerated</a:t>
            </a:r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r>
              <a:rPr lang="en-US" altLang="zh-CN" smtClean="0"/>
              <a:t>What is the degeneracy? related with           ? </a:t>
            </a:r>
          </a:p>
        </p:txBody>
      </p:sp>
      <p:pic>
        <p:nvPicPr>
          <p:cNvPr id="13316" name="内容占位符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077" y="1719621"/>
            <a:ext cx="5380037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graphicFrame>
        <p:nvGraphicFramePr>
          <p:cNvPr id="13317" name="对象 1"/>
          <p:cNvGraphicFramePr>
            <a:graphicFrameLocks noChangeAspect="1"/>
          </p:cNvGraphicFramePr>
          <p:nvPr/>
        </p:nvGraphicFramePr>
        <p:xfrm>
          <a:off x="7235825" y="5995988"/>
          <a:ext cx="941388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5" name="Formula" r:id="rId5" imgW="474980" imgH="172720" progId="Equation.Ribbit">
                  <p:embed/>
                </p:oleObj>
              </mc:Choice>
              <mc:Fallback>
                <p:oleObj name="Formula" r:id="rId5" imgW="474980" imgH="172720" progId="Equation.Ribbit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5825" y="5995988"/>
                        <a:ext cx="941388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        关系的应用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052736"/>
            <a:ext cx="7772400" cy="4835525"/>
          </a:xfrm>
        </p:spPr>
        <p:txBody>
          <a:bodyPr/>
          <a:lstStyle/>
          <a:p>
            <a:pPr>
              <a:defRPr/>
            </a:pPr>
            <a:r>
              <a:rPr lang="en-US" altLang="zh-CN" dirty="0" smtClean="0"/>
              <a:t>Thawing</a:t>
            </a:r>
            <a:r>
              <a:rPr lang="zh-CN" altLang="en-US" dirty="0" smtClean="0"/>
              <a:t>解的近似关系</a:t>
            </a:r>
            <a:endParaRPr lang="en-US" altLang="zh-CN" dirty="0" smtClean="0"/>
          </a:p>
          <a:p>
            <a:pPr>
              <a:defRPr/>
            </a:pPr>
            <a:endParaRPr lang="en-US" altLang="zh-CN" dirty="0"/>
          </a:p>
          <a:p>
            <a:pPr>
              <a:defRPr/>
            </a:pPr>
            <a:endParaRPr lang="en-US" altLang="zh-CN" dirty="0" smtClean="0"/>
          </a:p>
          <a:p>
            <a:pPr>
              <a:defRPr/>
            </a:pPr>
            <a:endParaRPr lang="en-US" altLang="zh-CN" dirty="0"/>
          </a:p>
          <a:p>
            <a:pPr>
              <a:defRPr/>
            </a:pPr>
            <a:endParaRPr lang="en-US" altLang="zh-CN" dirty="0" smtClean="0"/>
          </a:p>
          <a:p>
            <a:pPr>
              <a:defRPr/>
            </a:pPr>
            <a:r>
              <a:rPr lang="en-US" altLang="zh-CN" dirty="0"/>
              <a:t>0</a:t>
            </a:r>
            <a:r>
              <a:rPr lang="en-US" altLang="zh-CN" baseline="30000" dirty="0"/>
              <a:t>th</a:t>
            </a:r>
            <a:r>
              <a:rPr lang="en-US" altLang="zh-CN" dirty="0"/>
              <a:t> order approximation</a:t>
            </a:r>
            <a:r>
              <a:rPr lang="zh-CN" altLang="en-US" dirty="0"/>
              <a:t>       </a:t>
            </a:r>
          </a:p>
          <a:p>
            <a:pPr>
              <a:defRPr/>
            </a:pPr>
            <a:endParaRPr lang="en-US" altLang="zh-CN" dirty="0" smtClean="0"/>
          </a:p>
          <a:p>
            <a:pPr>
              <a:defRPr/>
            </a:pPr>
            <a:endParaRPr lang="en-US" altLang="zh-CN" dirty="0"/>
          </a:p>
          <a:p>
            <a:pPr marL="0" indent="0">
              <a:buNone/>
              <a:defRPr/>
            </a:pPr>
            <a:endParaRPr lang="en-US" altLang="zh-CN" sz="2400" dirty="0"/>
          </a:p>
          <a:p>
            <a:pPr>
              <a:defRPr/>
            </a:pPr>
            <a:endParaRPr lang="en-US" altLang="zh-CN" sz="2400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US" altLang="zh-CN" sz="2400" dirty="0" smtClean="0"/>
          </a:p>
          <a:p>
            <a:pPr>
              <a:defRPr/>
            </a:pPr>
            <a:endParaRPr lang="en-US" altLang="zh-CN" sz="2400" dirty="0"/>
          </a:p>
          <a:p>
            <a:pPr>
              <a:defRPr/>
            </a:pPr>
            <a:endParaRPr lang="zh-CN" altLang="en-US" dirty="0"/>
          </a:p>
        </p:txBody>
      </p:sp>
      <p:sp>
        <p:nvSpPr>
          <p:cNvPr id="15369" name="TextBox 8"/>
          <p:cNvSpPr txBox="1">
            <a:spLocks noChangeArrowheads="1"/>
          </p:cNvSpPr>
          <p:nvPr/>
        </p:nvSpPr>
        <p:spPr bwMode="auto">
          <a:xfrm>
            <a:off x="1403648" y="3573016"/>
            <a:ext cx="51641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SzPct val="120000"/>
              <a:buFont typeface="Wingdings" pitchFamily="2" charset="2"/>
              <a:buChar char="§"/>
              <a:defRPr kumimoji="1" sz="32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2400" dirty="0" err="1">
                <a:solidFill>
                  <a:schemeClr val="bg1"/>
                </a:solidFill>
                <a:ea typeface="宋体" charset="-122"/>
              </a:rPr>
              <a:t>Scherrer</a:t>
            </a:r>
            <a:r>
              <a:rPr lang="en-US" altLang="zh-CN" sz="2400" dirty="0">
                <a:solidFill>
                  <a:schemeClr val="bg1"/>
                </a:solidFill>
                <a:ea typeface="宋体" charset="-122"/>
              </a:rPr>
              <a:t> &amp; Sen 2008, PRD 77, 083515</a:t>
            </a:r>
            <a:endParaRPr lang="zh-CN" altLang="en-US" sz="2400" dirty="0">
              <a:solidFill>
                <a:schemeClr val="bg1"/>
              </a:solidFill>
              <a:ea typeface="宋体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2635832"/>
              </p:ext>
            </p:extLst>
          </p:nvPr>
        </p:nvGraphicFramePr>
        <p:xfrm>
          <a:off x="2646119" y="404664"/>
          <a:ext cx="1139077" cy="414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57" name="Formula" r:id="rId4" imgW="474980" imgH="172720" progId="Equation.Ribbit">
                  <p:embed/>
                </p:oleObj>
              </mc:Choice>
              <mc:Fallback>
                <p:oleObj name="Formula" r:id="rId4" imgW="474980" imgH="172720" progId="Equation.Ribbit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6119" y="404664"/>
                        <a:ext cx="1139077" cy="4149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611188" y="1628775"/>
          <a:ext cx="6151562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58" name="Formula" r:id="rId6" imgW="3639820" imgH="510540" progId="Equation.Ribbit">
                  <p:embed/>
                </p:oleObj>
              </mc:Choice>
              <mc:Fallback>
                <p:oleObj name="Formula" r:id="rId6" imgW="3639820" imgH="510540" progId="Equation.Ribbit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628775"/>
                        <a:ext cx="6151562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914937"/>
              </p:ext>
            </p:extLst>
          </p:nvPr>
        </p:nvGraphicFramePr>
        <p:xfrm>
          <a:off x="2339752" y="2564904"/>
          <a:ext cx="4417665" cy="9470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59" name="Formula" r:id="rId8" imgW="2382520" imgH="510540" progId="Equation.Ribbit">
                  <p:embed/>
                </p:oleObj>
              </mc:Choice>
              <mc:Fallback>
                <p:oleObj name="Formula" r:id="rId8" imgW="2382520" imgH="510540" progId="Equation.Ribbit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2564904"/>
                        <a:ext cx="4417665" cy="9470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195067"/>
              </p:ext>
            </p:extLst>
          </p:nvPr>
        </p:nvGraphicFramePr>
        <p:xfrm>
          <a:off x="4932040" y="4149080"/>
          <a:ext cx="147955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0" name="Formula" r:id="rId10" imgW="745490" imgH="177800" progId="Equation.Ribbit">
                  <p:embed/>
                </p:oleObj>
              </mc:Choice>
              <mc:Fallback>
                <p:oleObj name="Formula" r:id="rId10" imgW="745490" imgH="177800" progId="Equation.Ribbit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4149080"/>
                        <a:ext cx="1479550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0122983"/>
              </p:ext>
            </p:extLst>
          </p:nvPr>
        </p:nvGraphicFramePr>
        <p:xfrm>
          <a:off x="467544" y="4653136"/>
          <a:ext cx="23495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1" name="Formula" r:id="rId12" imgW="1402080" imgH="198120" progId="Equation.Ribbit">
                  <p:embed/>
                </p:oleObj>
              </mc:Choice>
              <mc:Fallback>
                <p:oleObj name="Formula" r:id="rId12" imgW="1402080" imgH="198120" progId="Equation.Ribbit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4653136"/>
                        <a:ext cx="23495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9451747"/>
              </p:ext>
            </p:extLst>
          </p:nvPr>
        </p:nvGraphicFramePr>
        <p:xfrm>
          <a:off x="3347864" y="4581128"/>
          <a:ext cx="4229100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2" name="Formula" r:id="rId14" imgW="2133600" imgH="248920" progId="Equation.Ribbit">
                  <p:embed/>
                </p:oleObj>
              </mc:Choice>
              <mc:Fallback>
                <p:oleObj name="Formula" r:id="rId14" imgW="2133600" imgH="248920" progId="Equation.Ribbit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4581128"/>
                        <a:ext cx="4229100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6513841"/>
              </p:ext>
            </p:extLst>
          </p:nvPr>
        </p:nvGraphicFramePr>
        <p:xfrm>
          <a:off x="539552" y="5085184"/>
          <a:ext cx="6602797" cy="843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3" name="Formula" r:id="rId16" imgW="3996690" imgH="510540" progId="Equation.Ribbit">
                  <p:embed/>
                </p:oleObj>
              </mc:Choice>
              <mc:Fallback>
                <p:oleObj name="Formula" r:id="rId16" imgW="3996690" imgH="51054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5085184"/>
                        <a:ext cx="6602797" cy="8436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6612733"/>
              </p:ext>
            </p:extLst>
          </p:nvPr>
        </p:nvGraphicFramePr>
        <p:xfrm>
          <a:off x="1043608" y="6021288"/>
          <a:ext cx="7752284" cy="729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4" name="Formula" r:id="rId18" imgW="4382770" imgH="412750" progId="Equation.Ribbit">
                  <p:embed/>
                </p:oleObj>
              </mc:Choice>
              <mc:Fallback>
                <p:oleObj name="Formula" r:id="rId18" imgW="4382770" imgH="412750" progId="Equation.Ribbit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6021288"/>
                        <a:ext cx="7752284" cy="7294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Thawing scalar fields</a:t>
            </a:r>
            <a:endParaRPr lang="zh-CN" altLang="en-US" smtClean="0"/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539750" y="1036638"/>
            <a:ext cx="7772400" cy="4835525"/>
          </a:xfrm>
        </p:spPr>
        <p:txBody>
          <a:bodyPr/>
          <a:lstStyle/>
          <a:p>
            <a:r>
              <a:rPr lang="en-US" altLang="zh-CN" sz="2000" smtClean="0"/>
              <a:t>Approximate w(a)</a:t>
            </a:r>
            <a:endParaRPr lang="zh-CN" altLang="en-US" sz="2000" smtClean="0"/>
          </a:p>
        </p:txBody>
      </p:sp>
      <p:graphicFrame>
        <p:nvGraphicFramePr>
          <p:cNvPr id="19460" name="对象 4"/>
          <p:cNvGraphicFramePr>
            <a:graphicFrameLocks noChangeAspect="1"/>
          </p:cNvGraphicFramePr>
          <p:nvPr/>
        </p:nvGraphicFramePr>
        <p:xfrm>
          <a:off x="179388" y="1412875"/>
          <a:ext cx="8751887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2" name="Formula" r:id="rId4" imgW="8266430" imgH="510540" progId="Equation.Ribbit">
                  <p:embed/>
                </p:oleObj>
              </mc:Choice>
              <mc:Fallback>
                <p:oleObj name="Formula" r:id="rId4" imgW="8266430" imgH="510540" progId="Equation.Ribbit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412875"/>
                        <a:ext cx="8751887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89"/>
          <a:stretch>
            <a:fillRect/>
          </a:stretch>
        </p:blipFill>
        <p:spPr bwMode="auto">
          <a:xfrm>
            <a:off x="755650" y="2085975"/>
            <a:ext cx="4464050" cy="457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462" name="对象 1"/>
          <p:cNvGraphicFramePr>
            <a:graphicFrameLocks noChangeAspect="1"/>
          </p:cNvGraphicFramePr>
          <p:nvPr/>
        </p:nvGraphicFramePr>
        <p:xfrm>
          <a:off x="5486400" y="3040063"/>
          <a:ext cx="131762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3" name="Formula" r:id="rId7" imgW="665480" imgH="194310" progId="Equation.Ribbit">
                  <p:embed/>
                </p:oleObj>
              </mc:Choice>
              <mc:Fallback>
                <p:oleObj name="Formula" r:id="rId7" imgW="665480" imgH="194310" progId="Equation.Ribbit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3040063"/>
                        <a:ext cx="1317625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3" name="对象 2"/>
          <p:cNvGraphicFramePr>
            <a:graphicFrameLocks noChangeAspect="1"/>
          </p:cNvGraphicFramePr>
          <p:nvPr/>
        </p:nvGraphicFramePr>
        <p:xfrm>
          <a:off x="5473700" y="3913188"/>
          <a:ext cx="148431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4" name="Formula" r:id="rId9" imgW="749300" imgH="194310" progId="Equation.Ribbit">
                  <p:embed/>
                </p:oleObj>
              </mc:Choice>
              <mc:Fallback>
                <p:oleObj name="Formula" r:id="rId9" imgW="749300" imgH="194310" progId="Equation.Ribbit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3700" y="3913188"/>
                        <a:ext cx="1484313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4" name="对象 3"/>
          <p:cNvGraphicFramePr>
            <a:graphicFrameLocks noChangeAspect="1"/>
          </p:cNvGraphicFramePr>
          <p:nvPr/>
        </p:nvGraphicFramePr>
        <p:xfrm>
          <a:off x="5281613" y="5038725"/>
          <a:ext cx="22764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5" name="Formula" r:id="rId11" imgW="1149350" imgH="176530" progId="Equation.Ribbit">
                  <p:embed/>
                </p:oleObj>
              </mc:Choice>
              <mc:Fallback>
                <p:oleObj name="Formula" r:id="rId11" imgW="1149350" imgH="17653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1613" y="5038725"/>
                        <a:ext cx="2276475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5" name="TextBox 4"/>
          <p:cNvSpPr txBox="1">
            <a:spLocks noChangeArrowheads="1"/>
          </p:cNvSpPr>
          <p:nvPr/>
        </p:nvSpPr>
        <p:spPr bwMode="auto">
          <a:xfrm>
            <a:off x="6878638" y="2992438"/>
            <a:ext cx="1835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SzPct val="120000"/>
              <a:buFont typeface="Wingdings" pitchFamily="2" charset="2"/>
              <a:buChar char="§"/>
              <a:defRPr kumimoji="1" sz="32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tx2"/>
                </a:solidFill>
                <a:ea typeface="宋体" charset="-122"/>
              </a:rPr>
              <a:t>dotted curve</a:t>
            </a:r>
            <a:endParaRPr lang="zh-CN" altLang="en-US" sz="2400">
              <a:solidFill>
                <a:schemeClr val="tx2"/>
              </a:solidFill>
              <a:ea typeface="宋体" charset="-122"/>
            </a:endParaRPr>
          </a:p>
        </p:txBody>
      </p:sp>
      <p:sp>
        <p:nvSpPr>
          <p:cNvPr id="19466" name="TextBox 11"/>
          <p:cNvSpPr txBox="1">
            <a:spLocks noChangeArrowheads="1"/>
          </p:cNvSpPr>
          <p:nvPr/>
        </p:nvSpPr>
        <p:spPr bwMode="auto">
          <a:xfrm>
            <a:off x="6318250" y="4297363"/>
            <a:ext cx="2374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SzPct val="120000"/>
              <a:buFont typeface="Wingdings" pitchFamily="2" charset="2"/>
              <a:buChar char="§"/>
              <a:defRPr kumimoji="1" sz="32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tx2"/>
                </a:solidFill>
                <a:ea typeface="宋体" charset="-122"/>
              </a:rPr>
              <a:t>short dash curve</a:t>
            </a:r>
            <a:endParaRPr lang="zh-CN" altLang="en-US" sz="2400">
              <a:solidFill>
                <a:schemeClr val="tx2"/>
              </a:solidFill>
              <a:ea typeface="宋体" charset="-122"/>
            </a:endParaRPr>
          </a:p>
        </p:txBody>
      </p:sp>
      <p:sp>
        <p:nvSpPr>
          <p:cNvPr id="19467" name="TextBox 12"/>
          <p:cNvSpPr txBox="1">
            <a:spLocks noChangeArrowheads="1"/>
          </p:cNvSpPr>
          <p:nvPr/>
        </p:nvSpPr>
        <p:spPr bwMode="auto">
          <a:xfrm>
            <a:off x="6403975" y="5373688"/>
            <a:ext cx="2254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SzPct val="120000"/>
              <a:buFont typeface="Wingdings" pitchFamily="2" charset="2"/>
              <a:buChar char="§"/>
              <a:defRPr kumimoji="1" sz="32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2400">
                <a:solidFill>
                  <a:schemeClr val="tx2"/>
                </a:solidFill>
                <a:ea typeface="宋体" charset="-122"/>
              </a:rPr>
              <a:t>long dash curve</a:t>
            </a:r>
            <a:endParaRPr lang="zh-CN" altLang="en-US" sz="2400">
              <a:solidFill>
                <a:schemeClr val="tx2"/>
              </a:solidFill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SSLCPL</a:t>
            </a:r>
            <a:r>
              <a:rPr lang="zh-CN" altLang="en-US" dirty="0" smtClean="0"/>
              <a:t>模型</a:t>
            </a:r>
          </a:p>
        </p:txBody>
      </p:sp>
      <p:sp>
        <p:nvSpPr>
          <p:cNvPr id="20483" name="内容占位符 2"/>
          <p:cNvSpPr>
            <a:spLocks noGrp="1"/>
          </p:cNvSpPr>
          <p:nvPr>
            <p:ph idx="1"/>
          </p:nvPr>
        </p:nvSpPr>
        <p:spPr>
          <a:xfrm>
            <a:off x="503238" y="1076325"/>
            <a:ext cx="7966075" cy="5030788"/>
          </a:xfrm>
        </p:spPr>
        <p:txBody>
          <a:bodyPr/>
          <a:lstStyle/>
          <a:p>
            <a:r>
              <a:rPr lang="zh-CN" altLang="en-US" dirty="0" smtClean="0"/>
              <a:t>近似行为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sz="2800" dirty="0" smtClean="0"/>
              <a:t>不是一个唯象的</a:t>
            </a:r>
            <a:r>
              <a:rPr lang="en-US" altLang="zh-CN" sz="2800" dirty="0" smtClean="0"/>
              <a:t>CPL</a:t>
            </a:r>
            <a:r>
              <a:rPr lang="zh-CN" altLang="en-US" sz="2800" dirty="0" smtClean="0"/>
              <a:t>模型，刻画了一类标量场的动力学行为（正则及快子场，适用范围更广）</a:t>
            </a:r>
          </a:p>
        </p:txBody>
      </p:sp>
      <p:graphicFrame>
        <p:nvGraphicFramePr>
          <p:cNvPr id="20484" name="对象 3"/>
          <p:cNvGraphicFramePr>
            <a:graphicFrameLocks noChangeAspect="1"/>
          </p:cNvGraphicFramePr>
          <p:nvPr/>
        </p:nvGraphicFramePr>
        <p:xfrm>
          <a:off x="179388" y="1773238"/>
          <a:ext cx="8751887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5" name="Formula" r:id="rId4" imgW="8266430" imgH="510540" progId="Equation.Ribbit">
                  <p:embed/>
                </p:oleObj>
              </mc:Choice>
              <mc:Fallback>
                <p:oleObj name="Formula" r:id="rId4" imgW="8266430" imgH="51054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773238"/>
                        <a:ext cx="8751887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对象 4"/>
          <p:cNvGraphicFramePr>
            <a:graphicFrameLocks noChangeAspect="1"/>
          </p:cNvGraphicFramePr>
          <p:nvPr/>
        </p:nvGraphicFramePr>
        <p:xfrm>
          <a:off x="179388" y="2708275"/>
          <a:ext cx="883285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6" name="Formula" r:id="rId6" imgW="4456430" imgH="505460" progId="Equation.Ribbit">
                  <p:embed/>
                </p:oleObj>
              </mc:Choice>
              <mc:Fallback>
                <p:oleObj name="Formula" r:id="rId6" imgW="4456430" imgH="505460" progId="Equation.Ribbit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708275"/>
                        <a:ext cx="883285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6" name="对象 5"/>
          <p:cNvGraphicFramePr>
            <a:graphicFrameLocks noChangeAspect="1"/>
          </p:cNvGraphicFramePr>
          <p:nvPr/>
        </p:nvGraphicFramePr>
        <p:xfrm>
          <a:off x="1042988" y="3933825"/>
          <a:ext cx="639445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7" name="Formula" r:id="rId8" imgW="3225800" imgH="485140" progId="Equation.Ribbit">
                  <p:embed/>
                </p:oleObj>
              </mc:Choice>
              <mc:Fallback>
                <p:oleObj name="Formula" r:id="rId8" imgW="3225800" imgH="485140" progId="Equation.Ribbit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3933825"/>
                        <a:ext cx="6394450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TextBox 3"/>
          <p:cNvSpPr txBox="1">
            <a:spLocks noChangeArrowheads="1"/>
          </p:cNvSpPr>
          <p:nvPr/>
        </p:nvSpPr>
        <p:spPr bwMode="auto">
          <a:xfrm>
            <a:off x="445867" y="6093296"/>
            <a:ext cx="80762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SzPct val="120000"/>
              <a:buFont typeface="Wingdings" pitchFamily="2" charset="2"/>
              <a:buChar char="§"/>
              <a:defRPr kumimoji="1" sz="32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accent2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ea typeface="宋体" charset="-122"/>
              </a:rPr>
              <a:t>Gong </a:t>
            </a:r>
            <a:r>
              <a:rPr lang="en-US" altLang="zh-CN" sz="2400" dirty="0" err="1">
                <a:solidFill>
                  <a:schemeClr val="bg1"/>
                </a:solidFill>
                <a:ea typeface="宋体" charset="-122"/>
              </a:rPr>
              <a:t>etal</a:t>
            </a:r>
            <a:r>
              <a:rPr lang="en-US" altLang="zh-CN" sz="2400" dirty="0">
                <a:solidFill>
                  <a:schemeClr val="bg1"/>
                </a:solidFill>
                <a:ea typeface="宋体" charset="-122"/>
              </a:rPr>
              <a:t>., Int. J. Mod. Phys. 22 (2013) 1350035, </a:t>
            </a:r>
            <a:r>
              <a:rPr lang="en-US" altLang="zh-CN" sz="2400" dirty="0" smtClean="0">
                <a:solidFill>
                  <a:schemeClr val="bg1"/>
                </a:solidFill>
                <a:ea typeface="宋体" charset="-122"/>
              </a:rPr>
              <a:t>EPJC 2014</a:t>
            </a:r>
            <a:endParaRPr lang="zh-CN" altLang="en-US" sz="2400" dirty="0">
              <a:solidFill>
                <a:schemeClr val="bg1"/>
              </a:solidFill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196975"/>
            <a:ext cx="6407150" cy="502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标题 1"/>
          <p:cNvSpPr>
            <a:spLocks noGrp="1"/>
          </p:cNvSpPr>
          <p:nvPr>
            <p:ph type="title"/>
          </p:nvPr>
        </p:nvSpPr>
        <p:spPr>
          <a:xfrm>
            <a:off x="1411288" y="188913"/>
            <a:ext cx="6696075" cy="762000"/>
          </a:xfrm>
        </p:spPr>
        <p:txBody>
          <a:bodyPr/>
          <a:lstStyle/>
          <a:p>
            <a:r>
              <a:rPr lang="en-US" altLang="zh-CN" smtClean="0"/>
              <a:t>The accuracy of the approximation</a:t>
            </a:r>
            <a:endParaRPr lang="zh-CN" altLang="en-US" smtClean="0"/>
          </a:p>
        </p:txBody>
      </p:sp>
      <p:graphicFrame>
        <p:nvGraphicFramePr>
          <p:cNvPr id="21508" name="对象 7"/>
          <p:cNvGraphicFramePr>
            <a:graphicFrameLocks noChangeAspect="1"/>
          </p:cNvGraphicFramePr>
          <p:nvPr/>
        </p:nvGraphicFramePr>
        <p:xfrm>
          <a:off x="4932363" y="1557338"/>
          <a:ext cx="1344612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9" name="Formula" r:id="rId5" imgW="678180" imgH="154940" progId="Equation.Ribbit">
                  <p:embed/>
                </p:oleObj>
              </mc:Choice>
              <mc:Fallback>
                <p:oleObj name="Formula" r:id="rId5" imgW="678180" imgH="154940" progId="Equation.Ribbit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1557338"/>
                        <a:ext cx="1344612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对象 6"/>
          <p:cNvGraphicFramePr>
            <a:graphicFrameLocks noChangeAspect="1"/>
          </p:cNvGraphicFramePr>
          <p:nvPr/>
        </p:nvGraphicFramePr>
        <p:xfrm>
          <a:off x="5795963" y="3367088"/>
          <a:ext cx="13811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0" name="Formula" r:id="rId7" imgW="697230" imgH="172720" progId="Equation.Ribbit">
                  <p:embed/>
                </p:oleObj>
              </mc:Choice>
              <mc:Fallback>
                <p:oleObj name="Formula" r:id="rId7" imgW="697230" imgH="172720" progId="Equation.Ribbit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3367088"/>
                        <a:ext cx="138112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对象 8"/>
          <p:cNvGraphicFramePr>
            <a:graphicFrameLocks noChangeAspect="1"/>
          </p:cNvGraphicFramePr>
          <p:nvPr/>
        </p:nvGraphicFramePr>
        <p:xfrm>
          <a:off x="4572000" y="5013325"/>
          <a:ext cx="133032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1" name="Formula" r:id="rId9" imgW="671830" imgH="153670" progId="Equation.Ribbit">
                  <p:embed/>
                </p:oleObj>
              </mc:Choice>
              <mc:Fallback>
                <p:oleObj name="Formula" r:id="rId9" imgW="671830" imgH="153670" progId="Equation.Ribbit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013325"/>
                        <a:ext cx="1330325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简并性</a:t>
            </a:r>
          </a:p>
        </p:txBody>
      </p:sp>
      <p:pic>
        <p:nvPicPr>
          <p:cNvPr id="22531" name="内容占位符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81288" y="1295400"/>
            <a:ext cx="3781425" cy="4835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SSLCPL</a:t>
            </a:r>
            <a:r>
              <a:rPr lang="zh-CN" altLang="en-US" dirty="0" smtClean="0"/>
              <a:t>模型结果</a:t>
            </a:r>
          </a:p>
        </p:txBody>
      </p:sp>
      <p:pic>
        <p:nvPicPr>
          <p:cNvPr id="23555" name="内容占位符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295400"/>
            <a:ext cx="6791325" cy="52641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SSLCPL</a:t>
            </a:r>
            <a:r>
              <a:rPr lang="zh-CN" altLang="en-US" dirty="0"/>
              <a:t>模型</a:t>
            </a:r>
            <a:r>
              <a:rPr lang="zh-CN" altLang="en-US" dirty="0" smtClean="0"/>
              <a:t>限制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124744"/>
            <a:ext cx="7772400" cy="4835525"/>
          </a:xfrm>
        </p:spPr>
        <p:txBody>
          <a:bodyPr/>
          <a:lstStyle/>
          <a:p>
            <a:r>
              <a:rPr lang="en-US" altLang="zh-CN" dirty="0" smtClean="0"/>
              <a:t>thawing</a:t>
            </a:r>
            <a:r>
              <a:rPr lang="zh-CN" altLang="en-US" dirty="0" smtClean="0"/>
              <a:t>模型势重构（利用             关系）</a:t>
            </a:r>
            <a:endParaRPr lang="zh-CN" altLang="en-US" dirty="0"/>
          </a:p>
        </p:txBody>
      </p:sp>
      <p:pic>
        <p:nvPicPr>
          <p:cNvPr id="4" name="内容占位符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1" y="1916831"/>
            <a:ext cx="4400877" cy="3683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345" y="2138351"/>
            <a:ext cx="4514746" cy="3240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3648" y="5718446"/>
            <a:ext cx="3443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JLA+Planck+BAO+H</a:t>
            </a:r>
            <a:r>
              <a:rPr lang="en-US" altLang="zh-CN" dirty="0" smtClean="0">
                <a:solidFill>
                  <a:schemeClr val="bg1"/>
                </a:solidFill>
              </a:rPr>
              <a:t>(z)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8073074"/>
              </p:ext>
            </p:extLst>
          </p:nvPr>
        </p:nvGraphicFramePr>
        <p:xfrm>
          <a:off x="5652120" y="1268760"/>
          <a:ext cx="1243012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2" name="Formula" r:id="rId5" imgW="626400" imgH="201960" progId="Equation.Ribbit">
                  <p:embed/>
                </p:oleObj>
              </mc:Choice>
              <mc:Fallback>
                <p:oleObj name="Formula" r:id="rId5" imgW="626400" imgH="201960" progId="Equation.Ribbit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1268760"/>
                        <a:ext cx="1243012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9832171"/>
              </p:ext>
            </p:extLst>
          </p:nvPr>
        </p:nvGraphicFramePr>
        <p:xfrm>
          <a:off x="6372200" y="4293096"/>
          <a:ext cx="173355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3" name="Formula" r:id="rId7" imgW="874080" imgH="219960" progId="Equation.Ribbit">
                  <p:embed/>
                </p:oleObj>
              </mc:Choice>
              <mc:Fallback>
                <p:oleObj name="Formula" r:id="rId7" imgW="874080" imgH="219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372200" y="4293096"/>
                        <a:ext cx="1733550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630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SSLCPL</a:t>
            </a:r>
            <a:r>
              <a:rPr lang="zh-CN" altLang="en-US" dirty="0"/>
              <a:t>模型限制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124744"/>
            <a:ext cx="7772400" cy="4835525"/>
          </a:xfrm>
        </p:spPr>
        <p:txBody>
          <a:bodyPr/>
          <a:lstStyle/>
          <a:p>
            <a:r>
              <a:rPr lang="zh-CN" altLang="en-US" dirty="0" smtClean="0"/>
              <a:t>            关系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859899"/>
              </p:ext>
            </p:extLst>
          </p:nvPr>
        </p:nvGraphicFramePr>
        <p:xfrm>
          <a:off x="1115616" y="1196752"/>
          <a:ext cx="11271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13" name="Formula" r:id="rId3" imgW="443230" imgH="170180" progId="Equation.Ribbit">
                  <p:embed/>
                </p:oleObj>
              </mc:Choice>
              <mc:Fallback>
                <p:oleObj name="Formula" r:id="rId3" imgW="443230" imgH="170180" progId="Equation.Ribbit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1196752"/>
                        <a:ext cx="11271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44824"/>
            <a:ext cx="5834062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42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追踪解普遍关系的应用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196752"/>
            <a:ext cx="7772400" cy="4835525"/>
          </a:xfrm>
        </p:spPr>
        <p:txBody>
          <a:bodyPr/>
          <a:lstStyle/>
          <a:p>
            <a:r>
              <a:rPr lang="zh-CN" altLang="en-US" dirty="0" smtClean="0"/>
              <a:t>               关系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246533"/>
              </p:ext>
            </p:extLst>
          </p:nvPr>
        </p:nvGraphicFramePr>
        <p:xfrm>
          <a:off x="1115616" y="1268760"/>
          <a:ext cx="1243012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89" name="Formula" r:id="rId3" imgW="626400" imgH="201960" progId="Equation.Ribbit">
                  <p:embed/>
                </p:oleObj>
              </mc:Choice>
              <mc:Fallback>
                <p:oleObj name="Formula" r:id="rId3" imgW="626400" imgH="201960" progId="Equation.Ribbit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1268760"/>
                        <a:ext cx="1243012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844824"/>
            <a:ext cx="6118200" cy="440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21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Conclusions</a:t>
            </a:r>
            <a:endParaRPr lang="zh-CN" altLang="en-US" smtClean="0"/>
          </a:p>
        </p:txBody>
      </p:sp>
      <p:sp>
        <p:nvSpPr>
          <p:cNvPr id="33795" name="内容占位符 2"/>
          <p:cNvSpPr>
            <a:spLocks noGrp="1"/>
          </p:cNvSpPr>
          <p:nvPr>
            <p:ph idx="1"/>
          </p:nvPr>
        </p:nvSpPr>
        <p:spPr>
          <a:xfrm>
            <a:off x="107950" y="1268413"/>
            <a:ext cx="8856663" cy="5040312"/>
          </a:xfrm>
        </p:spPr>
        <p:txBody>
          <a:bodyPr/>
          <a:lstStyle/>
          <a:p>
            <a:r>
              <a:rPr lang="en-US" altLang="zh-CN" dirty="0" smtClean="0"/>
              <a:t>The dynamics of scalar fields has some common features</a:t>
            </a:r>
          </a:p>
          <a:p>
            <a:r>
              <a:rPr lang="en-US" altLang="zh-CN" dirty="0" smtClean="0"/>
              <a:t>The exists an approximate relation between w and       which helps distinguish models </a:t>
            </a:r>
          </a:p>
          <a:p>
            <a:r>
              <a:rPr lang="en-US" altLang="zh-CN" dirty="0" smtClean="0"/>
              <a:t>The dynamics can be approximated by CPL </a:t>
            </a:r>
            <a:r>
              <a:rPr lang="en-US" altLang="zh-CN" dirty="0" err="1" smtClean="0"/>
              <a:t>parametrization</a:t>
            </a:r>
            <a:r>
              <a:rPr lang="en-US" altLang="zh-CN" dirty="0" smtClean="0"/>
              <a:t> with degenerated relation between w</a:t>
            </a:r>
            <a:r>
              <a:rPr lang="en-US" altLang="zh-CN" baseline="-25000" dirty="0" smtClean="0"/>
              <a:t>0</a:t>
            </a:r>
            <a:r>
              <a:rPr lang="en-US" altLang="zh-CN" dirty="0" smtClean="0"/>
              <a:t> and </a:t>
            </a:r>
            <a:r>
              <a:rPr lang="en-US" altLang="zh-CN" dirty="0" err="1" smtClean="0"/>
              <a:t>w</a:t>
            </a:r>
            <a:r>
              <a:rPr lang="en-US" altLang="zh-CN" baseline="-25000" dirty="0" err="1" smtClean="0"/>
              <a:t>a</a:t>
            </a:r>
            <a:endParaRPr lang="en-US" altLang="zh-CN" baseline="-25000" dirty="0" smtClean="0"/>
          </a:p>
          <a:p>
            <a:r>
              <a:rPr lang="en-US" altLang="zh-CN" dirty="0" smtClean="0"/>
              <a:t>The reduced degeneracy helps improve the constraint on w(z)</a:t>
            </a:r>
          </a:p>
          <a:p>
            <a:r>
              <a:rPr lang="en-US" altLang="zh-CN" dirty="0" smtClean="0"/>
              <a:t>w’ is limited for different class of models</a:t>
            </a:r>
          </a:p>
        </p:txBody>
      </p:sp>
      <p:graphicFrame>
        <p:nvGraphicFramePr>
          <p:cNvPr id="33796" name="对象 1"/>
          <p:cNvGraphicFramePr>
            <a:graphicFrameLocks noChangeAspect="1"/>
          </p:cNvGraphicFramePr>
          <p:nvPr/>
        </p:nvGraphicFramePr>
        <p:xfrm>
          <a:off x="8794750" y="2492375"/>
          <a:ext cx="3492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3" name="Formula" r:id="rId4" imgW="176776" imgH="172960" progId="Equation.Ribbit">
                  <p:embed/>
                </p:oleObj>
              </mc:Choice>
              <mc:Fallback>
                <p:oleObj name="Formula" r:id="rId4" imgW="176776" imgH="172960" progId="Equation.Ribbit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4750" y="2492375"/>
                        <a:ext cx="3492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84213" y="2781300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en-US" altLang="zh-CN" sz="6000" dirty="0" smtClean="0">
                <a:solidFill>
                  <a:srgbClr val="FF0000"/>
                </a:solidFill>
              </a:rPr>
              <a:t>Thank You</a:t>
            </a:r>
            <a:r>
              <a:rPr lang="zh-CN" altLang="en-US" sz="6000" dirty="0" smtClean="0">
                <a:solidFill>
                  <a:srgbClr val="FF0000"/>
                </a:solidFill>
              </a:rPr>
              <a:t>！</a:t>
            </a:r>
            <a:endParaRPr lang="zh-CN" altLang="en-US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808080"/>
      </a:dk1>
      <a:lt1>
        <a:srgbClr val="FFFFFF"/>
      </a:lt1>
      <a:dk2>
        <a:srgbClr val="000099"/>
      </a:dk2>
      <a:lt2>
        <a:srgbClr val="000000"/>
      </a:lt2>
      <a:accent1>
        <a:srgbClr val="00CC99"/>
      </a:accent1>
      <a:accent2>
        <a:srgbClr val="3333CC"/>
      </a:accent2>
      <a:accent3>
        <a:srgbClr val="AAAAC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16582</TotalTime>
  <Words>795</Words>
  <Application>Microsoft Office PowerPoint</Application>
  <PresentationFormat>全屏显示(4:3)</PresentationFormat>
  <Paragraphs>205</Paragraphs>
  <Slides>35</Slides>
  <Notes>16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35</vt:i4>
      </vt:variant>
    </vt:vector>
  </HeadingPairs>
  <TitlesOfParts>
    <vt:vector size="38" baseType="lpstr">
      <vt:lpstr>默认设计模板</vt:lpstr>
      <vt:lpstr>Formula</vt:lpstr>
      <vt:lpstr>Aurora Equation</vt:lpstr>
      <vt:lpstr>PowerPoint 演示文稿</vt:lpstr>
      <vt:lpstr>提纲</vt:lpstr>
      <vt:lpstr>观测现状</vt:lpstr>
      <vt:lpstr>不同结果自洽性</vt:lpstr>
      <vt:lpstr>模型自洽性</vt:lpstr>
      <vt:lpstr>模型自洽性</vt:lpstr>
      <vt:lpstr>观测现状</vt:lpstr>
      <vt:lpstr>初始条件问题</vt:lpstr>
      <vt:lpstr>初始条件</vt:lpstr>
      <vt:lpstr>追踪解</vt:lpstr>
      <vt:lpstr>追踪解</vt:lpstr>
      <vt:lpstr>追踪解的特性</vt:lpstr>
      <vt:lpstr>追踪解</vt:lpstr>
      <vt:lpstr>追踪解定义</vt:lpstr>
      <vt:lpstr>追踪解的普遍特性</vt:lpstr>
      <vt:lpstr>               关系</vt:lpstr>
      <vt:lpstr>                       关系(quintessence)</vt:lpstr>
      <vt:lpstr>                关系(phantom)</vt:lpstr>
      <vt:lpstr>thawing解的近似关系</vt:lpstr>
      <vt:lpstr>thawing解特性</vt:lpstr>
      <vt:lpstr>普遍的             关系</vt:lpstr>
      <vt:lpstr>参数化（动力学性质近似）</vt:lpstr>
      <vt:lpstr>CPL Parametrization</vt:lpstr>
      <vt:lpstr>CPL模型中的简并性</vt:lpstr>
      <vt:lpstr>        关系的应用</vt:lpstr>
      <vt:lpstr>Thawing scalar fields</vt:lpstr>
      <vt:lpstr>SSLCPL模型</vt:lpstr>
      <vt:lpstr>The accuracy of the approximation</vt:lpstr>
      <vt:lpstr>简并性</vt:lpstr>
      <vt:lpstr>SSLCPL模型结果</vt:lpstr>
      <vt:lpstr>SSLCPL模型限制</vt:lpstr>
      <vt:lpstr>SSLCPL模型限制</vt:lpstr>
      <vt:lpstr>追踪解普遍关系的应用</vt:lpstr>
      <vt:lpstr>Conclusions</vt:lpstr>
      <vt:lpstr>Thank You！</vt:lpstr>
    </vt:vector>
  </TitlesOfParts>
  <Company>USTC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LIU Wandong</dc:creator>
  <cp:lastModifiedBy>Thinkpad</cp:lastModifiedBy>
  <cp:revision>480</cp:revision>
  <cp:lastPrinted>2013-05-28T14:31:20Z</cp:lastPrinted>
  <dcterms:created xsi:type="dcterms:W3CDTF">2003-07-06T08:06:45Z</dcterms:created>
  <dcterms:modified xsi:type="dcterms:W3CDTF">2014-03-13T03:22:53Z</dcterms:modified>
</cp:coreProperties>
</file>