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936" r:id="rId1"/>
  </p:sldMasterIdLst>
  <p:notesMasterIdLst>
    <p:notesMasterId r:id="rId37"/>
  </p:notesMasterIdLst>
  <p:handoutMasterIdLst>
    <p:handoutMasterId r:id="rId38"/>
  </p:handoutMasterIdLst>
  <p:sldIdLst>
    <p:sldId id="256" r:id="rId2"/>
    <p:sldId id="484" r:id="rId3"/>
    <p:sldId id="491" r:id="rId4"/>
    <p:sldId id="470" r:id="rId5"/>
    <p:sldId id="450" r:id="rId6"/>
    <p:sldId id="488" r:id="rId7"/>
    <p:sldId id="451" r:id="rId8"/>
    <p:sldId id="439" r:id="rId9"/>
    <p:sldId id="485" r:id="rId10"/>
    <p:sldId id="442" r:id="rId11"/>
    <p:sldId id="464" r:id="rId12"/>
    <p:sldId id="487" r:id="rId13"/>
    <p:sldId id="482" r:id="rId14"/>
    <p:sldId id="474" r:id="rId15"/>
    <p:sldId id="486" r:id="rId16"/>
    <p:sldId id="467" r:id="rId17"/>
    <p:sldId id="475" r:id="rId18"/>
    <p:sldId id="478" r:id="rId19"/>
    <p:sldId id="479" r:id="rId20"/>
    <p:sldId id="446" r:id="rId21"/>
    <p:sldId id="492" r:id="rId22"/>
    <p:sldId id="493" r:id="rId23"/>
    <p:sldId id="455" r:id="rId24"/>
    <p:sldId id="425" r:id="rId25"/>
    <p:sldId id="480" r:id="rId26"/>
    <p:sldId id="481" r:id="rId27"/>
    <p:sldId id="483" r:id="rId28"/>
    <p:sldId id="490" r:id="rId29"/>
    <p:sldId id="489" r:id="rId30"/>
    <p:sldId id="454" r:id="rId31"/>
    <p:sldId id="461" r:id="rId32"/>
    <p:sldId id="462" r:id="rId33"/>
    <p:sldId id="457" r:id="rId34"/>
    <p:sldId id="476" r:id="rId35"/>
    <p:sldId id="463" r:id="rId36"/>
  </p:sldIdLst>
  <p:sldSz cx="9144000" cy="6858000" type="screen4x3"/>
  <p:notesSz cx="9928225" cy="6797675"/>
  <p:embeddedFontLst>
    <p:embeddedFont>
      <p:font typeface="Wingdings 3" panose="05040102010807070707" pitchFamily="18" charset="2"/>
      <p:regular r:id="rId39"/>
    </p:embeddedFont>
    <p:embeddedFont>
      <p:font typeface="Cambria Math" panose="02040503050406030204" pitchFamily="18" charset="0"/>
      <p:regular r:id="rId40"/>
    </p:embeddedFont>
    <p:embeddedFont>
      <p:font typeface="Wingdings 2" panose="05020102010507070707" pitchFamily="18" charset="2"/>
      <p:regular r:id="rId41"/>
    </p:embeddedFont>
    <p:embeddedFont>
      <p:font typeface="Verdana" panose="020B0604030504040204" pitchFamily="34" charset="0"/>
      <p:regular r:id="rId42"/>
      <p:bold r:id="rId43"/>
      <p:italic r:id="rId44"/>
      <p:bold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00C0"/>
    <a:srgbClr val="00FF00"/>
    <a:srgbClr val="00C0C7"/>
    <a:srgbClr val="EB55AF"/>
    <a:srgbClr val="F397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28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-3588"/>
    </p:cViewPr>
  </p:sorterViewPr>
  <p:notesViewPr>
    <p:cSldViewPr showGuides="1">
      <p:cViewPr varScale="1">
        <p:scale>
          <a:sx n="60" d="100"/>
          <a:sy n="60" d="100"/>
        </p:scale>
        <p:origin x="-2556" y="-84"/>
      </p:cViewPr>
      <p:guideLst>
        <p:guide orient="horz" pos="2141"/>
        <p:guide pos="3127"/>
      </p:guideLst>
    </p:cSldViewPr>
  </p:notesViewPr>
  <p:gridSpacing cx="180023" cy="180023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2139" tIns="46070" rIns="92139" bIns="4607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2139" tIns="46070" rIns="92139" bIns="46070" rtlCol="0"/>
          <a:lstStyle>
            <a:lvl1pPr algn="r">
              <a:defRPr sz="1200"/>
            </a:lvl1pPr>
          </a:lstStyle>
          <a:p>
            <a:fld id="{71366465-9051-4F02-925E-B717C5EB3A99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2139" tIns="46070" rIns="92139" bIns="4607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2139" tIns="46070" rIns="92139" bIns="46070" rtlCol="0" anchor="b"/>
          <a:lstStyle>
            <a:lvl1pPr algn="r">
              <a:defRPr sz="1200"/>
            </a:lvl1pPr>
          </a:lstStyle>
          <a:p>
            <a:fld id="{7EB5F61B-F936-423F-96A1-DBCBA9D168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2139" tIns="46070" rIns="92139" bIns="4607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2139" tIns="46070" rIns="92139" bIns="46070" rtlCol="0"/>
          <a:lstStyle>
            <a:lvl1pPr algn="r">
              <a:defRPr sz="1200"/>
            </a:lvl1pPr>
          </a:lstStyle>
          <a:p>
            <a:fld id="{4049F556-1789-4A54-B091-4D181FF7546A}" type="datetimeFigureOut">
              <a:rPr lang="en-GB" smtClean="0"/>
              <a:t>12/04/2018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9" tIns="46070" rIns="92139" bIns="4607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28897"/>
            <a:ext cx="7942580" cy="3058953"/>
          </a:xfrm>
          <a:prstGeom prst="rect">
            <a:avLst/>
          </a:prstGeom>
        </p:spPr>
        <p:txBody>
          <a:bodyPr vert="horz" lIns="92139" tIns="46070" rIns="92139" bIns="4607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2139" tIns="46070" rIns="92139" bIns="4607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2139" tIns="46070" rIns="92139" bIns="46070" rtlCol="0" anchor="b"/>
          <a:lstStyle>
            <a:lvl1pPr algn="r">
              <a:defRPr sz="1200"/>
            </a:lvl1pPr>
          </a:lstStyle>
          <a:p>
            <a:fld id="{6FA7AF31-ED0B-4EA0-ACFC-F0A5408462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019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7AF31-ED0B-4EA0-ACFC-F0A5408462C7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739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7AF31-ED0B-4EA0-ACFC-F0A5408462C7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64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7AF31-ED0B-4EA0-ACFC-F0A5408462C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352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7AF31-ED0B-4EA0-ACFC-F0A5408462C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926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850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 smtClean="0"/>
              <a:t>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2"/>
          </p:nvPr>
        </p:nvSpPr>
        <p:spPr>
          <a:xfrm>
            <a:off x="7632390" y="6407944"/>
            <a:ext cx="1014881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/>
            <a:r>
              <a:rPr lang="en-US" dirty="0" smtClean="0"/>
              <a:t>12 April 2018</a:t>
            </a:r>
            <a:endParaRPr lang="en-GB" dirty="0"/>
          </a:p>
        </p:txBody>
      </p:sp>
      <p:sp>
        <p:nvSpPr>
          <p:cNvPr id="9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888032" y="6407944"/>
            <a:ext cx="3744358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GB" dirty="0" smtClean="0"/>
              <a:t>A. Rajantie, Electroweak vacuum instability and </a:t>
            </a:r>
            <a:r>
              <a:rPr lang="en-GB" dirty="0" err="1" smtClean="0"/>
              <a:t>spacetime</a:t>
            </a:r>
            <a:r>
              <a:rPr lang="en-GB" dirty="0" smtClean="0"/>
              <a:t> curvature,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9905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0297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02602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2" descr="Imperial College Lond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2345" y="188585"/>
            <a:ext cx="1600200" cy="419101"/>
          </a:xfrm>
          <a:prstGeom prst="rect">
            <a:avLst/>
          </a:prstGeom>
          <a:noFill/>
        </p:spPr>
      </p:pic>
      <p:pic>
        <p:nvPicPr>
          <p:cNvPr id="11" name="Picture 2" descr="Imperial College London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2345" y="188587"/>
            <a:ext cx="1600200" cy="4191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6426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777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632390" y="6407944"/>
            <a:ext cx="1014881" cy="365760"/>
          </a:xfrm>
        </p:spPr>
        <p:txBody>
          <a:bodyPr/>
          <a:lstStyle/>
          <a:p>
            <a:r>
              <a:rPr lang="en-US" smtClean="0"/>
              <a:t>12 April 2018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3792388" cy="365125"/>
          </a:xfrm>
        </p:spPr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900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r>
              <a:rPr lang="en-US" smtClean="0"/>
              <a:t>12 April 2018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66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12 April 2018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GB" smtClean="0"/>
              <a:t>A. Rajantie, Electroweak vacuum instability and spacetime curvature,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1833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741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01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7632390" y="6407944"/>
            <a:ext cx="1014881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/>
            <a:r>
              <a:rPr lang="en-US" dirty="0" smtClean="0"/>
              <a:t>12 April 2018</a:t>
            </a:r>
            <a:endParaRPr lang="en-GB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888032" y="6407944"/>
            <a:ext cx="3744358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GB" dirty="0" smtClean="0"/>
              <a:t>A. Rajantie, Electroweak vacuum instability and </a:t>
            </a:r>
            <a:r>
              <a:rPr lang="en-GB" dirty="0" err="1" smtClean="0"/>
              <a:t>spacetime</a:t>
            </a:r>
            <a:r>
              <a:rPr lang="en-GB" dirty="0" smtClean="0"/>
              <a:t> curvature,</a:t>
            </a:r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9EF1883-4B30-44FD-8E2E-0F17C65D2E6A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6" name="Picture 17" descr="IMP_Logo_Whit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44" y="188587"/>
            <a:ext cx="1620207" cy="42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7" descr="IMP_Logo_White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44" y="188587"/>
            <a:ext cx="1620207" cy="42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949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0.png"/><Relationship Id="rId5" Type="http://schemas.openxmlformats.org/officeDocument/2006/relationships/image" Target="../media/image400.png"/><Relationship Id="rId4" Type="http://schemas.openxmlformats.org/officeDocument/2006/relationships/image" Target="../media/image3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40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471" y="1627201"/>
            <a:ext cx="8281058" cy="1980253"/>
          </a:xfrm>
        </p:spPr>
        <p:txBody>
          <a:bodyPr>
            <a:noAutofit/>
            <a:scene3d>
              <a:camera prst="orthographicFront"/>
              <a:lightRig rig="soft" dir="t"/>
            </a:scene3d>
            <a:sp3d extrusionH="57150" prstMaterial="softEdge">
              <a:bevelT w="50800" h="50800"/>
            </a:sp3d>
          </a:bodyPr>
          <a:lstStyle/>
          <a:p>
            <a:pPr algn="ctr"/>
            <a:r>
              <a:rPr lang="en-GB" dirty="0" smtClean="0">
                <a:effectLst/>
              </a:rPr>
              <a:t>Electroweak vacuum instability </a:t>
            </a:r>
            <a:r>
              <a:rPr lang="en-GB" dirty="0">
                <a:effectLst/>
              </a:rPr>
              <a:t>and </a:t>
            </a:r>
            <a:r>
              <a:rPr lang="en-GB" dirty="0" err="1" smtClean="0">
                <a:effectLst/>
              </a:rPr>
              <a:t>spacetime</a:t>
            </a:r>
            <a:r>
              <a:rPr lang="en-GB" dirty="0" smtClean="0">
                <a:effectLst/>
              </a:rPr>
              <a:t> curvature</a:t>
            </a:r>
            <a:endParaRPr lang="en-GB" sz="2000" dirty="0">
              <a:ln w="0">
                <a:solidFill>
                  <a:schemeClr val="tx1"/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50" y="5769299"/>
            <a:ext cx="4140529" cy="900114"/>
          </a:xfrm>
        </p:spPr>
        <p:txBody>
          <a:bodyPr>
            <a:normAutofit/>
          </a:bodyPr>
          <a:lstStyle/>
          <a:p>
            <a:pPr algn="l"/>
            <a:r>
              <a:rPr lang="en-GB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USTC, Hefei, China</a:t>
            </a:r>
          </a:p>
          <a:p>
            <a:pPr algn="l"/>
            <a:r>
              <a:rPr lang="en-GB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April 2018</a:t>
            </a:r>
          </a:p>
        </p:txBody>
      </p:sp>
      <p:pic>
        <p:nvPicPr>
          <p:cNvPr id="7" name="Picture 17" descr="IMP_Logo_W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71" y="368609"/>
            <a:ext cx="25146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31931" y="5769301"/>
            <a:ext cx="5040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collaboration with:</a:t>
            </a:r>
            <a:br>
              <a:rPr lang="en-GB" sz="16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16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Daniel Figueroa, Matti Herranen, Tommi Markkanen, </a:t>
            </a:r>
          </a:p>
          <a:p>
            <a:pPr algn="r"/>
            <a:r>
              <a:rPr lang="en-GB" sz="16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Sami Nurmi, Stephen Stopyra, Francisco </a:t>
            </a:r>
            <a:r>
              <a:rPr lang="en-GB" sz="16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Torrenti</a:t>
            </a:r>
            <a:endParaRPr lang="en-GB" sz="16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07073" y="3789048"/>
            <a:ext cx="7772400" cy="895179"/>
          </a:xfrm>
          <a:prstGeom prst="rect">
            <a:avLst/>
          </a:prstGeom>
        </p:spPr>
        <p:txBody>
          <a:bodyPr vert="horz" anchor="b">
            <a:noAutofit/>
            <a:scene3d>
              <a:camera prst="orthographicFront"/>
              <a:lightRig rig="soft" dir="t"/>
            </a:scene3d>
            <a:sp3d extrusionH="57150" prstMaterial="softEdge">
              <a:bevelT w="50800" h="508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GB" sz="3600" dirty="0">
                <a:effectLst/>
              </a:rPr>
              <a:t>Arttu Rajantie</a:t>
            </a:r>
            <a:endParaRPr lang="en-GB" sz="1400" dirty="0">
              <a:ln w="0">
                <a:solidFill>
                  <a:schemeClr val="tx1"/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Herranen, Markkanen, Nurmi &amp; AR, PRL113 (2014) 211102</a:t>
            </a:r>
          </a:p>
          <a:p>
            <a:r>
              <a:rPr lang="en-GB" smtClean="0"/>
              <a:t>Herranen, Markkanen, Nurmi &amp; AR, PRL115 (2015) 241301</a:t>
            </a:r>
          </a:p>
          <a:p>
            <a:r>
              <a:rPr lang="en-GB" smtClean="0"/>
              <a:t>AR &amp; Stopyra, PRD95 (2017) 025008</a:t>
            </a:r>
          </a:p>
          <a:p>
            <a:r>
              <a:rPr lang="en-GB" smtClean="0"/>
              <a:t>AR &amp; Stopyra, PRD97 (2018) 025012</a:t>
            </a:r>
          </a:p>
          <a:p>
            <a:r>
              <a:rPr lang="en-GB" smtClean="0"/>
              <a:t>Figueroa, AR &amp; Torrenti, arXiv:1709.00398</a:t>
            </a:r>
          </a:p>
          <a:p>
            <a:r>
              <a:rPr lang="en-GB" smtClean="0"/>
              <a:t>Markkanen, Nurmi, AR &amp; Stopyra, arXiv:1804.02020</a:t>
            </a:r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Based on:</a:t>
            </a:r>
            <a:endParaRPr lang="en-GB" dirty="0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10" name="Footer Placeholder 21"/>
          <p:cNvSpPr>
            <a:spLocks noGrp="1"/>
          </p:cNvSpPr>
          <p:nvPr>
            <p:ph type="ftr" sz="quarter" idx="3"/>
          </p:nvPr>
        </p:nvSpPr>
        <p:spPr/>
        <p:txBody>
          <a:bodyPr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329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Six leptons, six quarks, </a:t>
                </a:r>
                <a:br>
                  <a:rPr lang="en-GB" dirty="0" smtClean="0"/>
                </a:br>
                <a:r>
                  <a:rPr lang="en-GB" dirty="0" smtClean="0"/>
                  <a:t>three gauge fields </a:t>
                </a:r>
                <a:br>
                  <a:rPr lang="en-GB" dirty="0" smtClean="0"/>
                </a:br>
                <a:r>
                  <a:rPr lang="en-GB" dirty="0" smtClean="0"/>
                  <a:t>+ Higgs scalar </a:t>
                </a:r>
                <a14:m>
                  <m:oMath xmlns:m="http://schemas.openxmlformats.org/officeDocument/2006/math">
                    <m:r>
                      <a:rPr lang="en-GB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19 parameters – </a:t>
                </a:r>
                <a:br>
                  <a:rPr lang="en-GB" dirty="0" smtClean="0"/>
                </a:br>
                <a:r>
                  <a:rPr lang="en-GB" dirty="0" smtClean="0"/>
                  <a:t>all have been measured</a:t>
                </a:r>
              </a:p>
              <a:p>
                <a:r>
                  <a:rPr lang="en-GB" dirty="0"/>
                  <a:t>All </a:t>
                </a:r>
                <a:r>
                  <a:rPr lang="en-GB" dirty="0" err="1"/>
                  <a:t>renormalisable</a:t>
                </a:r>
                <a:r>
                  <a:rPr lang="en-GB" dirty="0"/>
                  <a:t> terms</a:t>
                </a:r>
                <a:br>
                  <a:rPr lang="en-GB" dirty="0"/>
                </a:br>
                <a:r>
                  <a:rPr lang="en-GB" dirty="0"/>
                  <a:t>allowed by </a:t>
                </a:r>
                <a:r>
                  <a:rPr lang="en-GB" dirty="0" smtClean="0"/>
                  <a:t>symmetries</a:t>
                </a:r>
                <a:br>
                  <a:rPr lang="en-GB" dirty="0" smtClean="0"/>
                </a:br>
                <a:r>
                  <a:rPr lang="en-GB" dirty="0" smtClean="0"/>
                  <a:t>in </a:t>
                </a:r>
                <a:r>
                  <a:rPr lang="en-GB" dirty="0" err="1" smtClean="0"/>
                  <a:t>Minkowski</a:t>
                </a:r>
                <a:r>
                  <a:rPr lang="en-GB" dirty="0" smtClean="0"/>
                  <a:t> space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4989186" cy="4525963"/>
              </a:xfrm>
              <a:blipFill rotWithShape="0">
                <a:blip r:embed="rId3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 Standard Model</a:t>
            </a:r>
            <a:endParaRPr lang="en-GB" dirty="0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10" name="Footer Placeholder 21"/>
          <p:cNvSpPr>
            <a:spLocks noGrp="1"/>
          </p:cNvSpPr>
          <p:nvPr>
            <p:ph type="ftr" sz="quarter" idx="3"/>
          </p:nvPr>
        </p:nvSpPr>
        <p:spPr/>
        <p:txBody>
          <a:bodyPr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9" name="Picture 2" descr="John Elli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67" r="13341"/>
          <a:stretch/>
        </p:blipFill>
        <p:spPr bwMode="auto">
          <a:xfrm>
            <a:off x="4932046" y="1480692"/>
            <a:ext cx="3240414" cy="414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51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Six leptons, six quarks, </a:t>
                </a:r>
                <a:br>
                  <a:rPr lang="en-GB" dirty="0" smtClean="0"/>
                </a:br>
                <a:r>
                  <a:rPr lang="en-GB" dirty="0" smtClean="0"/>
                  <a:t>three gauge fields </a:t>
                </a:r>
                <a:br>
                  <a:rPr lang="en-GB" dirty="0" smtClean="0"/>
                </a:br>
                <a:r>
                  <a:rPr lang="en-GB" dirty="0" smtClean="0"/>
                  <a:t>+ Higgs scalar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19 parameters – </a:t>
                </a:r>
                <a:br>
                  <a:rPr lang="en-GB" dirty="0" smtClean="0"/>
                </a:br>
                <a:r>
                  <a:rPr lang="en-GB" dirty="0" smtClean="0"/>
                  <a:t>all have been measured</a:t>
                </a:r>
              </a:p>
              <a:p>
                <a:r>
                  <a:rPr lang="en-GB" dirty="0"/>
                  <a:t>All </a:t>
                </a:r>
                <a:r>
                  <a:rPr lang="en-GB" dirty="0" err="1"/>
                  <a:t>renormalisable</a:t>
                </a:r>
                <a:r>
                  <a:rPr lang="en-GB" dirty="0"/>
                  <a:t> terms</a:t>
                </a:r>
                <a:br>
                  <a:rPr lang="en-GB" dirty="0"/>
                </a:br>
                <a:r>
                  <a:rPr lang="en-GB" dirty="0"/>
                  <a:t>allowed by </a:t>
                </a:r>
                <a:r>
                  <a:rPr lang="en-GB" dirty="0" smtClean="0"/>
                  <a:t>symmetries</a:t>
                </a:r>
                <a:br>
                  <a:rPr lang="en-GB" dirty="0" smtClean="0"/>
                </a:br>
                <a:r>
                  <a:rPr lang="en-GB" dirty="0" smtClean="0"/>
                  <a:t>in </a:t>
                </a:r>
                <a:r>
                  <a:rPr lang="en-GB" dirty="0" err="1" smtClean="0"/>
                  <a:t>Minkowski</a:t>
                </a:r>
                <a:r>
                  <a:rPr lang="en-GB" dirty="0" smtClean="0"/>
                  <a:t> space</a:t>
                </a:r>
              </a:p>
              <a:p>
                <a:r>
                  <a:rPr lang="en-GB" dirty="0" smtClean="0"/>
                  <a:t>Can be extrapolated all the </a:t>
                </a:r>
                <a:br>
                  <a:rPr lang="en-GB" dirty="0" smtClean="0"/>
                </a:br>
                <a:r>
                  <a:rPr lang="en-GB" dirty="0" smtClean="0"/>
                  <a:t>way to the Planck scale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Standard Model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>
            <a:off x="4211954" y="1628770"/>
            <a:ext cx="4435318" cy="3237868"/>
            <a:chOff x="4211954" y="1628770"/>
            <a:chExt cx="4435318" cy="323786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1954" y="1628770"/>
              <a:ext cx="4435318" cy="2899314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748739" y="4528084"/>
              <a:ext cx="18985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(</a:t>
              </a:r>
              <a:r>
                <a:rPr lang="en-GB" sz="1600" dirty="0" err="1"/>
                <a:t>Buttazzo</a:t>
              </a:r>
              <a:r>
                <a:rPr lang="en-GB" sz="1600" dirty="0"/>
                <a:t> et al 2013)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287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solidFill>
                      <a:prstClr val="white"/>
                    </a:solidFill>
                  </a:rPr>
                  <a:t>Higgs effective potential</a:t>
                </a:r>
                <a:br>
                  <a:rPr lang="en-GB" dirty="0" smtClean="0">
                    <a:solidFill>
                      <a:prstClr val="white"/>
                    </a:solidFill>
                  </a:rPr>
                </a:br>
                <a14:m>
                  <m:oMath xmlns:m="http://schemas.openxmlformats.org/officeDocument/2006/math">
                    <m:r>
                      <a:rPr lang="en-GB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en-GB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sSup>
                      <m:sSupPr>
                        <m:ctrlP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r>
                  <a:rPr lang="en-GB" dirty="0" smtClean="0"/>
                  <a:t>Becomes negative</a:t>
                </a:r>
                <a:br>
                  <a:rPr lang="en-GB" dirty="0" smtClean="0"/>
                </a:br>
                <a:r>
                  <a:rPr lang="en-GB" dirty="0" smtClean="0"/>
                  <a:t>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True vacuum at </a:t>
                </a:r>
                <a:br>
                  <a:rPr lang="en-GB" dirty="0" smtClean="0"/>
                </a:br>
                <a:r>
                  <a:rPr lang="en-GB" dirty="0" smtClean="0"/>
                  <a:t>Planck scale?</a:t>
                </a:r>
              </a:p>
              <a:p>
                <a:r>
                  <a:rPr lang="en-GB" dirty="0" smtClean="0"/>
                  <a:t>Current vacuum </a:t>
                </a:r>
                <a:br>
                  <a:rPr lang="en-GB" dirty="0" smtClean="0"/>
                </a:br>
                <a:r>
                  <a:rPr lang="en-GB" dirty="0" smtClean="0"/>
                  <a:t>metastable against</a:t>
                </a:r>
                <a:br>
                  <a:rPr lang="en-GB" dirty="0" smtClean="0"/>
                </a:br>
                <a:r>
                  <a:rPr lang="en-GB" dirty="0" smtClean="0"/>
                  <a:t>quantum </a:t>
                </a:r>
                <a:r>
                  <a:rPr lang="en-GB" dirty="0" err="1" smtClean="0"/>
                  <a:t>tunneling</a:t>
                </a:r>
                <a:endParaRPr lang="en-GB" dirty="0" smtClean="0"/>
              </a:p>
              <a:p>
                <a:endParaRPr lang="en-GB" dirty="0" smtClean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Vacuum Instability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000" y="2520000"/>
            <a:ext cx="4115738" cy="26294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0000" y="2520000"/>
            <a:ext cx="4115738" cy="2629499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5112069" y="4509138"/>
            <a:ext cx="1794568" cy="0"/>
          </a:xfrm>
          <a:prstGeom prst="straightConnector1">
            <a:avLst/>
          </a:prstGeom>
          <a:ln w="22225">
            <a:solidFill>
              <a:srgbClr val="00B0F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30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Bubble nucleation </a:t>
                </a:r>
                <a:r>
                  <a:rPr lang="en-GB" dirty="0"/>
                  <a:t>rate: </a:t>
                </a:r>
                <a:r>
                  <a:rPr lang="en-GB" dirty="0" smtClean="0"/>
                  <a:t/>
                </a:r>
                <a:br>
                  <a:rPr lang="en-GB" dirty="0" smtClean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Γ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p>
                  </m:oMath>
                </a14:m>
                <a:r>
                  <a:rPr lang="en-GB" dirty="0"/>
                  <a:t>, where 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action of the </a:t>
                </a:r>
                <a:br>
                  <a:rPr lang="en-GB" dirty="0"/>
                </a:br>
                <a:r>
                  <a:rPr lang="en-GB" dirty="0" smtClean="0"/>
                  <a:t>“</a:t>
                </a:r>
                <a:r>
                  <a:rPr lang="en-GB" dirty="0"/>
                  <a:t>bounce” solution </a:t>
                </a:r>
                <a:r>
                  <a:rPr lang="en-GB" sz="1600" dirty="0"/>
                  <a:t>(Coleman 1977</a:t>
                </a:r>
                <a:r>
                  <a:rPr lang="en-GB" sz="1600" dirty="0" smtClean="0"/>
                  <a:t>)</a:t>
                </a:r>
              </a:p>
              <a:p>
                <a:r>
                  <a:rPr lang="en-GB" dirty="0"/>
                  <a:t>Solve Euclidean </a:t>
                </a:r>
                <a:r>
                  <a:rPr lang="en-GB" dirty="0" err="1" smtClean="0"/>
                  <a:t>eqs</a:t>
                </a:r>
                <a:r>
                  <a:rPr lang="en-GB" dirty="0" smtClean="0"/>
                  <a:t> </a:t>
                </a:r>
                <a:r>
                  <a:rPr lang="en-GB" dirty="0"/>
                  <a:t>of </a:t>
                </a:r>
                <a:r>
                  <a:rPr lang="en-GB" dirty="0" smtClean="0"/>
                  <a:t>motion</a:t>
                </a:r>
              </a:p>
              <a:p>
                <a:r>
                  <a:rPr lang="en-GB" dirty="0" smtClean="0"/>
                  <a:t>Constant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GB" dirty="0" smtClean="0"/>
                  <a:t>:</a:t>
                </a:r>
                <a:br>
                  <a:rPr lang="en-GB" dirty="0" smtClean="0"/>
                </a:b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</m:den>
                        </m:f>
                      </m:e>
                    </m:rad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dirty="0" smtClean="0"/>
              </a:p>
              <a:p>
                <a:r>
                  <a:rPr lang="en-GB" dirty="0" smtClean="0"/>
                  <a:t>Action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d>
                      </m:den>
                    </m:f>
                  </m:oMath>
                </a14:m>
                <a:endParaRPr lang="en-GB" dirty="0"/>
              </a:p>
              <a:p>
                <a:endParaRPr lang="en-GB" sz="1600" dirty="0" smtClean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Tunneling</a:t>
            </a:r>
            <a:r>
              <a:rPr lang="en-GB" dirty="0" smtClean="0"/>
              <a:t> Rate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92" y="1627989"/>
            <a:ext cx="3186636" cy="318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2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r>
                  <a:rPr lang="en-GB" dirty="0" smtClean="0"/>
                  <a:t>Vacuum lifetime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~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∼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GB" dirty="0" smtClean="0"/>
              </a:p>
              <a:p>
                <a:r>
                  <a:rPr lang="en-GB" dirty="0"/>
                  <a:t>L</a:t>
                </a:r>
                <a:r>
                  <a:rPr lang="en-GB" dirty="0" smtClean="0"/>
                  <a:t>onger than the age of the Universe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b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Instability Bounds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988" y="1270509"/>
            <a:ext cx="6902029" cy="331520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53667" y="4585710"/>
            <a:ext cx="2640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</a:t>
            </a:r>
            <a:r>
              <a:rPr lang="en-US" sz="1600" dirty="0" err="1"/>
              <a:t>Buttazzo</a:t>
            </a:r>
            <a:r>
              <a:rPr lang="en-US" sz="1600" dirty="0"/>
              <a:t> et al. 2013)</a:t>
            </a:r>
          </a:p>
        </p:txBody>
      </p:sp>
    </p:spTree>
    <p:extLst>
      <p:ext uri="{BB962C8B-B14F-4D97-AF65-F5344CB8AC3E}">
        <p14:creationId xmlns:p14="http://schemas.microsoft.com/office/powerpoint/2010/main" val="84270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John Elli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67" r="13341"/>
          <a:stretch/>
        </p:blipFill>
        <p:spPr bwMode="auto">
          <a:xfrm>
            <a:off x="4932046" y="1480694"/>
            <a:ext cx="3240414" cy="414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4834892" cy="4525963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Curved </a:t>
                </a:r>
                <a:r>
                  <a:rPr lang="en-GB" dirty="0" err="1" smtClean="0"/>
                  <a:t>spacetime</a:t>
                </a:r>
                <a:r>
                  <a:rPr lang="en-GB" dirty="0" smtClean="0"/>
                  <a:t>: 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SM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𝑅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GB" dirty="0" smtClean="0"/>
              </a:p>
              <a:p>
                <a:pPr marL="109728" indent="0">
                  <a:buClr>
                    <a:srgbClr val="4F81BD"/>
                  </a:buClr>
                  <a:buNone/>
                </a:pPr>
                <a:r>
                  <a:rPr lang="en-GB" sz="1600" dirty="0">
                    <a:solidFill>
                      <a:prstClr val="white"/>
                    </a:solidFill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1600" dirty="0">
                        <a:solidFill>
                          <a:prstClr val="white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GB" sz="1600" dirty="0">
                        <a:solidFill>
                          <a:prstClr val="white"/>
                        </a:solidFill>
                      </a:rPr>
                      <m:t>Chernikov</m:t>
                    </m:r>
                    <m:r>
                      <m:rPr>
                        <m:nor/>
                      </m:rPr>
                      <a:rPr lang="en-GB" sz="1600" dirty="0">
                        <a:solidFill>
                          <a:prstClr val="white"/>
                        </a:solidFill>
                      </a:rPr>
                      <m:t>&amp;</m:t>
                    </m:r>
                    <m:r>
                      <m:rPr>
                        <m:nor/>
                      </m:rPr>
                      <a:rPr lang="en-GB" sz="1600" dirty="0">
                        <a:solidFill>
                          <a:prstClr val="white"/>
                        </a:solidFill>
                      </a:rPr>
                      <m:t>Tagirov</m:t>
                    </m:r>
                    <m:r>
                      <m:rPr>
                        <m:nor/>
                      </m:rPr>
                      <a:rPr lang="en-GB" sz="1600" dirty="0">
                        <a:solidFill>
                          <a:prstClr val="white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1600" dirty="0">
                        <a:solidFill>
                          <a:prstClr val="white"/>
                        </a:solidFill>
                      </a:rPr>
                      <m:t>1968</m:t>
                    </m:r>
                    <m:r>
                      <m:rPr>
                        <m:nor/>
                      </m:rPr>
                      <a:rPr lang="en-GB" sz="1600" dirty="0">
                        <a:solidFill>
                          <a:prstClr val="white"/>
                        </a:solidFill>
                      </a:rPr>
                      <m:t>)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One </a:t>
                </a:r>
                <a:r>
                  <a:rPr lang="en-GB" dirty="0"/>
                  <a:t>more </a:t>
                </a:r>
                <a:r>
                  <a:rPr lang="en-GB" dirty="0" err="1" smtClean="0"/>
                  <a:t>renormalisable</a:t>
                </a:r>
                <a:r>
                  <a:rPr lang="en-GB" dirty="0" smtClean="0"/>
                  <a:t> term: </a:t>
                </a:r>
                <a:r>
                  <a:rPr lang="en-GB" dirty="0"/>
                  <a:t/>
                </a:r>
                <a:br>
                  <a:rPr lang="en-GB" dirty="0"/>
                </a:br>
                <a:r>
                  <a:rPr lang="en-GB" dirty="0"/>
                  <a:t>Higgs-curvature </a:t>
                </a:r>
                <a:r>
                  <a:rPr lang="en-GB" dirty="0" smtClean="0"/>
                  <a:t>coupling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endParaRPr lang="en-GB" dirty="0"/>
              </a:p>
              <a:p>
                <a:r>
                  <a:rPr lang="en-GB" dirty="0" smtClean="0"/>
                  <a:t>Required for </a:t>
                </a:r>
                <a:r>
                  <a:rPr lang="en-GB" dirty="0" err="1" smtClean="0"/>
                  <a:t>renormalisability</a:t>
                </a:r>
                <a:r>
                  <a:rPr lang="en-GB" dirty="0" smtClean="0"/>
                  <a:t>,</a:t>
                </a:r>
                <a:br>
                  <a:rPr lang="en-GB" dirty="0" smtClean="0"/>
                </a:br>
                <a:r>
                  <a:rPr lang="en-GB" dirty="0" smtClean="0"/>
                  <a:t>runs with energy –</a:t>
                </a:r>
                <a:br>
                  <a:rPr lang="en-GB" dirty="0" smtClean="0"/>
                </a:br>
                <a:r>
                  <a:rPr lang="en-GB" dirty="0" smtClean="0"/>
                  <a:t>Cannot be set to zero!</a:t>
                </a:r>
              </a:p>
              <a:p>
                <a:r>
                  <a:rPr lang="en-GB" dirty="0">
                    <a:solidFill>
                      <a:srgbClr val="FFFF00"/>
                    </a:solidFill>
                  </a:rPr>
                  <a:t>Last unknown 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parameter </a:t>
                </a:r>
                <a:r>
                  <a:rPr lang="en-GB" dirty="0">
                    <a:solidFill>
                      <a:srgbClr val="FFFF00"/>
                    </a:solidFill>
                  </a:rPr>
                  <a:t/>
                </a:r>
                <a:br>
                  <a:rPr lang="en-GB" dirty="0">
                    <a:solidFill>
                      <a:srgbClr val="FFFF00"/>
                    </a:solidFill>
                  </a:rPr>
                </a:br>
                <a:r>
                  <a:rPr lang="en-GB" dirty="0">
                    <a:solidFill>
                      <a:srgbClr val="FFFF00"/>
                    </a:solidFill>
                  </a:rPr>
                  <a:t>in the Standard Model</a:t>
                </a:r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4834892" cy="4525963"/>
              </a:xfrm>
              <a:blipFill>
                <a:blip r:embed="rId3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Higgs-Curvature </a:t>
            </a:r>
            <a:r>
              <a:rPr lang="en-GB" dirty="0" smtClean="0"/>
              <a:t>Coupling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51385" y="5072916"/>
                <a:ext cx="12017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𝑅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1383" y="5072914"/>
                <a:ext cx="1201739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4368802" y="3337930"/>
            <a:ext cx="1823407" cy="1772783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82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  <m:sSubSup>
                            <m:sSub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′2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 smtClean="0"/>
              </a:p>
              <a:p>
                <a:r>
                  <a:rPr lang="en-GB" dirty="0" smtClean="0"/>
                  <a:t>Becomes negative </a:t>
                </a:r>
                <a:br>
                  <a:rPr lang="en-GB" dirty="0" smtClean="0"/>
                </a:br>
                <a:r>
                  <a:rPr lang="en-GB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EW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dirty="0" smtClean="0"/>
              </a:p>
              <a:p>
                <a:r>
                  <a:rPr lang="en-GB" dirty="0" smtClean="0"/>
                  <a:t>Conformal value </a:t>
                </a:r>
                <a:br>
                  <a:rPr lang="en-GB" dirty="0" smtClean="0"/>
                </a:b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=1/6</m:t>
                    </m:r>
                  </m:oMath>
                </a14:m>
                <a:r>
                  <a:rPr lang="en-GB" dirty="0" smtClean="0"/>
                  <a:t> </a:t>
                </a:r>
                <a:br>
                  <a:rPr lang="en-GB" dirty="0" smtClean="0"/>
                </a:br>
                <a:r>
                  <a:rPr lang="en-GB" dirty="0" smtClean="0"/>
                  <a:t>RG invariant at 1 loop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229600" cy="4925979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9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5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Running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𝝃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" name="Tit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52625" y="2708908"/>
            <a:ext cx="4913411" cy="30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8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Curved </a:t>
                </a:r>
                <a:r>
                  <a:rPr lang="en-GB" dirty="0" err="1" smtClean="0"/>
                  <a:t>spacetime</a:t>
                </a:r>
                <a:r>
                  <a:rPr lang="en-GB" dirty="0" smtClean="0"/>
                  <a:t>: </a:t>
                </a:r>
              </a:p>
              <a:p>
                <a:pPr marL="109728" indent="0">
                  <a:buClr>
                    <a:srgbClr val="4F81BD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SM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𝑅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GB" i="1" dirty="0" smtClean="0">
                  <a:latin typeface="Cambria Math" panose="02040503050406030204" pitchFamily="18" charset="0"/>
                </a:endParaRPr>
              </a:p>
              <a:p>
                <a:pPr>
                  <a:buClr>
                    <a:srgbClr val="4F81BD"/>
                  </a:buClr>
                </a:pPr>
                <a:r>
                  <a:rPr lang="en-GB" dirty="0" smtClean="0"/>
                  <a:t>Ricci scalar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dirty="0" smtClean="0"/>
                  <a:t> very small today – Difficult to measure</a:t>
                </a:r>
              </a:p>
              <a:p>
                <a:r>
                  <a:rPr lang="en-GB" dirty="0" smtClean="0"/>
                  <a:t>Colliders: Suppresses Higgs </a:t>
                </a:r>
                <a:r>
                  <a:rPr lang="en-GB" dirty="0" smtClean="0"/>
                  <a:t>couplings </a:t>
                </a:r>
                <a:r>
                  <a:rPr lang="en-GB" sz="1600" dirty="0" smtClean="0">
                    <a:solidFill>
                      <a:prstClr val="white"/>
                    </a:solidFill>
                  </a:rPr>
                  <a:t>(</a:t>
                </a:r>
                <a:r>
                  <a:rPr lang="en-GB" sz="1600" dirty="0" err="1">
                    <a:solidFill>
                      <a:prstClr val="white"/>
                    </a:solidFill>
                  </a:rPr>
                  <a:t>Atkins&amp;Calmet</a:t>
                </a:r>
                <a:r>
                  <a:rPr lang="en-GB" sz="1600" dirty="0">
                    <a:solidFill>
                      <a:prstClr val="white"/>
                    </a:solidFill>
                  </a:rPr>
                  <a:t> 2012)</a:t>
                </a:r>
                <a:endParaRPr lang="en-GB" dirty="0" smtClean="0"/>
              </a:p>
              <a:p>
                <a:pPr lvl="1"/>
                <a:r>
                  <a:rPr lang="en-GB" dirty="0" smtClean="0"/>
                  <a:t>LHC Bound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≲2.6×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sup>
                    </m:sSup>
                  </m:oMath>
                </a14:m>
                <a:endParaRPr lang="en-GB" dirty="0" smtClean="0"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 smtClean="0">
                    <a:ea typeface="Cambria Math" panose="02040503050406030204" pitchFamily="18" charset="0"/>
                  </a:rPr>
                  <a:t>Future (?) ILC: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dirty="0" smtClean="0">
                  <a:ea typeface="Cambria Math" panose="02040503050406030204" pitchFamily="18" charset="0"/>
                </a:endParaRPr>
              </a:p>
              <a:p>
                <a:r>
                  <a:rPr lang="en-GB" dirty="0" smtClean="0">
                    <a:ea typeface="Cambria Math" panose="02040503050406030204" pitchFamily="18" charset="0"/>
                  </a:rPr>
                  <a:t>In contrast,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dirty="0" smtClean="0">
                    <a:ea typeface="Cambria Math" panose="02040503050406030204" pitchFamily="18" charset="0"/>
                  </a:rPr>
                  <a:t> can be high in</a:t>
                </a:r>
                <a:endParaRPr lang="en-GB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 smtClean="0">
                    <a:ea typeface="Cambria Math" panose="02040503050406030204" pitchFamily="18" charset="0"/>
                  </a:rPr>
                  <a:t>True vacuum</a:t>
                </a:r>
              </a:p>
              <a:p>
                <a:pPr lvl="1"/>
                <a:r>
                  <a:rPr lang="en-GB" dirty="0" smtClean="0">
                    <a:ea typeface="Cambria Math" panose="02040503050406030204" pitchFamily="18" charset="0"/>
                  </a:rPr>
                  <a:t>Early universe</a:t>
                </a:r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10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5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Measuring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𝝃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" name="Tit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77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Tunneling rate: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p>
                  </m:oMath>
                </a14:m>
                <a:r>
                  <a:rPr lang="en-GB" dirty="0" smtClean="0"/>
                  <a:t>, where </a:t>
                </a:r>
                <a:br>
                  <a:rPr lang="en-GB" dirty="0" smtClean="0"/>
                </a:b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 smtClean="0"/>
                  <a:t>action of the Euclidean “bounce” solution </a:t>
                </a:r>
                <a:r>
                  <a:rPr lang="en-GB" sz="1600" dirty="0"/>
                  <a:t>(Coleman 1977)</a:t>
                </a:r>
                <a:endParaRPr lang="en-GB" dirty="0" smtClean="0"/>
              </a:p>
              <a:p>
                <a:r>
                  <a:rPr lang="en-GB" dirty="0" smtClean="0"/>
                  <a:t>Coupled field and Einstein equations</a:t>
                </a:r>
              </a:p>
              <a:p>
                <a:r>
                  <a:rPr lang="en-GB" dirty="0" smtClean="0"/>
                  <a:t>Perturbative gravitational correction </a:t>
                </a:r>
                <a:r>
                  <a:rPr lang="en-GB" sz="1600" dirty="0"/>
                  <a:t>(</a:t>
                </a:r>
                <a:r>
                  <a:rPr lang="en-GB" sz="1600" dirty="0" err="1"/>
                  <a:t>Isidori</a:t>
                </a:r>
                <a:r>
                  <a:rPr lang="en-GB" sz="1600" dirty="0"/>
                  <a:t> et al 2007)</a:t>
                </a:r>
                <a:r>
                  <a:rPr lang="en-GB" dirty="0" smtClean="0"/>
                  <a:t/>
                </a:r>
                <a:br>
                  <a:rPr lang="en-GB" dirty="0" smtClean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45</m:t>
                        </m:r>
                        <m:sSubSup>
                          <m:sSub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𝑃𝑙</m:t>
                            </m:r>
                          </m:sub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d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dirty="0" smtClean="0"/>
                  <a:t>,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 smtClean="0"/>
                  <a:t> radius of the instanton</a:t>
                </a:r>
              </a:p>
              <a:p>
                <a:r>
                  <a:rPr lang="en-GB" dirty="0" smtClean="0"/>
                  <a:t>AR </a:t>
                </a:r>
                <a:r>
                  <a:rPr lang="en-GB" dirty="0"/>
                  <a:t>&amp; </a:t>
                </a:r>
                <a:r>
                  <a:rPr lang="en-GB" dirty="0" smtClean="0"/>
                  <a:t>Stopyra, PRL(2017):</a:t>
                </a:r>
                <a:r>
                  <a:rPr lang="en-GB" dirty="0"/>
                  <a:t/>
                </a:r>
                <a:br>
                  <a:rPr lang="en-GB" dirty="0"/>
                </a:br>
                <a:r>
                  <a:rPr lang="en-GB" dirty="0" smtClean="0"/>
                  <a:t>Full numerical solution including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en-GB" dirty="0" smtClean="0"/>
                  <a:t> 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Vacuum Instability Including Gravity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674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555" y="1252124"/>
            <a:ext cx="6368890" cy="4353751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12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5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Vacuum Instability and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𝝃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" name="Tit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528784" y="5592016"/>
            <a:ext cx="2267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AR &amp; Stopyra, </a:t>
            </a:r>
            <a:r>
              <a:rPr lang="en-GB" sz="1600" dirty="0" smtClean="0"/>
              <a:t>PRD(2017)</a:t>
            </a:r>
            <a:endParaRPr lang="en-GB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667557" y="5136234"/>
            <a:ext cx="822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</a:rPr>
              <a:t>radius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36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 smtClean="0"/>
              </a:p>
              <a:p>
                <a:r>
                  <a:rPr lang="en-GB" dirty="0" smtClean="0"/>
                  <a:t>High </a:t>
                </a:r>
                <a:r>
                  <a:rPr lang="en-GB" dirty="0" err="1" smtClean="0"/>
                  <a:t>spacetime</a:t>
                </a:r>
                <a:r>
                  <a:rPr lang="en-GB" dirty="0" smtClean="0"/>
                  <a:t> curvature inside the bubble:</a:t>
                </a:r>
                <a:br>
                  <a:rPr lang="en-GB" dirty="0" smtClean="0"/>
                </a:br>
                <a:r>
                  <a:rPr lang="en-GB" dirty="0" smtClean="0"/>
                  <a:t>Sign depends 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13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5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Vacuum Instability and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𝝃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" name="Tit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0586" y="1414368"/>
            <a:ext cx="6162829" cy="32055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31701" y="4050482"/>
            <a:ext cx="822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</a:rPr>
              <a:t>radius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31451" y="4050482"/>
            <a:ext cx="822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</a:rPr>
              <a:t>radius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25754" y="4619869"/>
            <a:ext cx="2267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AR &amp; Stopyra, </a:t>
            </a:r>
            <a:r>
              <a:rPr lang="en-GB" sz="1600" dirty="0" smtClean="0"/>
              <a:t>PRD(2017)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11332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GB" dirty="0" smtClean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r>
                  <a:rPr lang="en-GB" dirty="0" err="1" smtClean="0"/>
                  <a:t>Tunneling</a:t>
                </a:r>
                <a:r>
                  <a:rPr lang="en-GB" dirty="0" smtClean="0"/>
                  <a:t> rate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Γ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p>
                  </m:oMath>
                </a14:m>
                <a:r>
                  <a:rPr lang="en-GB" dirty="0" smtClean="0"/>
                  <a:t>: Larger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d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sym typeface="Wingdings 3" panose="05040102010807070707" pitchFamily="18" charset="2"/>
                  </a:rPr>
                  <a:t></a:t>
                </a:r>
                <a:r>
                  <a:rPr lang="en-GB" dirty="0" smtClean="0"/>
                  <a:t> more stable vacuum</a:t>
                </a:r>
              </a:p>
              <a:p>
                <a:r>
                  <a:rPr lang="en-GB" dirty="0" smtClean="0"/>
                  <a:t>Perturbative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1−6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</m:d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45</m:t>
                        </m:r>
                        <m:sSubSup>
                          <m:sSub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𝑃𝑙</m:t>
                            </m:r>
                          </m:sub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dirty="0" smtClean="0"/>
                  <a:t> </a:t>
                </a:r>
                <a:r>
                  <a:rPr lang="en-GB" sz="1600" dirty="0"/>
                  <a:t>(</a:t>
                </a:r>
                <a:r>
                  <a:rPr lang="en-GB" sz="1600" dirty="0" err="1"/>
                  <a:t>Salvio</a:t>
                </a:r>
                <a:r>
                  <a:rPr lang="en-GB" sz="1600" dirty="0"/>
                  <a:t> et al, arXiv:1608:02555)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14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5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Vacuum Instability and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𝝃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" name="Tit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1016" y="1319160"/>
            <a:ext cx="4967331" cy="29033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50686" y="4260721"/>
            <a:ext cx="23542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AR &amp; Stopyra, </a:t>
            </a:r>
            <a:r>
              <a:rPr lang="en-GB" sz="1600" dirty="0" smtClean="0"/>
              <a:t>PRD(2017</a:t>
            </a:r>
            <a:r>
              <a:rPr lang="en-GB" sz="1600" dirty="0" smtClean="0"/>
              <a:t>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58138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r>
                  <a:rPr lang="en-GB" dirty="0" smtClean="0"/>
                  <a:t>Fastest 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dirty="0" smtClean="0"/>
                  <a:t>, where almost the same as </a:t>
                </a:r>
                <a:r>
                  <a:rPr lang="en-GB" dirty="0" err="1" smtClean="0"/>
                  <a:t>Minkowski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Vacuum Instability Today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659" y="1388878"/>
            <a:ext cx="5192682" cy="3500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40680" y="4889046"/>
            <a:ext cx="2267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AR &amp; Stopyra, </a:t>
            </a:r>
            <a:r>
              <a:rPr lang="en-GB" sz="1600" dirty="0" smtClean="0"/>
              <a:t>PRD(2017)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99677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pPr marL="109728" indent="0">
              <a:buNone/>
            </a:pPr>
            <a:endParaRPr lang="en-GB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 on Stability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678" y="1480692"/>
            <a:ext cx="5040644" cy="36096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64661" y="5090350"/>
            <a:ext cx="2227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AR &amp; Stopyra, </a:t>
            </a:r>
            <a:r>
              <a:rPr lang="en-GB" sz="1600" dirty="0" smtClean="0"/>
              <a:t>PRL(2017)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63142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Assume:</a:t>
                </a:r>
              </a:p>
              <a:p>
                <a:pPr lvl="1"/>
                <a:r>
                  <a:rPr lang="en-GB" dirty="0" smtClean="0"/>
                  <a:t>Light, subdominant Higgs</a:t>
                </a:r>
              </a:p>
              <a:p>
                <a:pPr lvl="1"/>
                <a:r>
                  <a:rPr lang="en-GB" dirty="0" err="1" smtClean="0"/>
                  <a:t>Inflaton</a:t>
                </a:r>
                <a:r>
                  <a:rPr lang="en-GB" dirty="0" smtClean="0"/>
                  <a:t> decoupled from the Higgs</a:t>
                </a:r>
              </a:p>
              <a:p>
                <a:r>
                  <a:rPr lang="en-GB" dirty="0"/>
                  <a:t>Effective Higgs mass term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)=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 smtClean="0"/>
              </a:p>
              <a:p>
                <a:r>
                  <a:rPr lang="en-GB" dirty="0"/>
                  <a:t>Ricci scalar in FRW </a:t>
                </a:r>
                <a:r>
                  <a:rPr lang="en-GB" dirty="0" err="1"/>
                  <a:t>spacetime</a:t>
                </a:r>
                <a:r>
                  <a:rPr lang="en-GB" dirty="0"/>
                  <a:t>: 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=6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̈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1−3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  <a:p>
                <a:pPr lvl="1"/>
                <a:r>
                  <a:rPr lang="en-GB" dirty="0"/>
                  <a:t>Radiation dominated </a:t>
                </a:r>
                <a:r>
                  <a:rPr lang="en-GB" dirty="0" smtClean="0"/>
                  <a:t>	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=1/3</m:t>
                    </m:r>
                  </m:oMath>
                </a14:m>
                <a:r>
                  <a:rPr lang="en-GB" dirty="0"/>
                  <a:t>	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Matter dominated </a:t>
                </a:r>
                <a:r>
                  <a:rPr lang="en-GB" dirty="0" smtClean="0"/>
                  <a:t>	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/>
                  <a:t>	</a:t>
                </a:r>
                <a:r>
                  <a:rPr lang="en-GB" dirty="0" smtClean="0"/>
                  <a:t>	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pPr lvl="1"/>
                <a:r>
                  <a:rPr lang="en-GB" dirty="0" smtClean="0"/>
                  <a:t>Inflation </a:t>
                </a:r>
                <a:r>
                  <a:rPr lang="en-GB" dirty="0"/>
                  <a:t>/ de Sitter </a:t>
                </a:r>
                <a:r>
                  <a:rPr lang="en-GB" dirty="0" smtClean="0"/>
                  <a:t>	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/>
                  <a:t>	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=12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Early Universe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967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Inflation: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≲9×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/>
                  <a:t> </a:t>
                </a:r>
                <a:r>
                  <a:rPr lang="en-GB" sz="2100" dirty="0"/>
                  <a:t>(Planck+BICEP2 2015)</a:t>
                </a:r>
              </a:p>
              <a:p>
                <a:r>
                  <a:rPr lang="en-GB" dirty="0" smtClean="0">
                    <a:solidFill>
                      <a:prstClr val="white"/>
                    </a:solidFill>
                  </a:rPr>
                  <a:t>Equilibrium field distribution </a:t>
                </a:r>
                <a:r>
                  <a:rPr lang="en-GB" sz="2100" dirty="0">
                    <a:solidFill>
                      <a:prstClr val="white"/>
                    </a:solidFill>
                  </a:rPr>
                  <a:t>(</a:t>
                </a:r>
                <a:r>
                  <a:rPr lang="en-GB" sz="2100" dirty="0" err="1">
                    <a:solidFill>
                      <a:prstClr val="white"/>
                    </a:solidFill>
                  </a:rPr>
                  <a:t>Starobinsky&amp;Yokoyama</a:t>
                </a:r>
                <a:r>
                  <a:rPr lang="en-GB" sz="2100" dirty="0">
                    <a:solidFill>
                      <a:prstClr val="white"/>
                    </a:solidFill>
                  </a:rPr>
                  <a:t> 1994)</a:t>
                </a:r>
                <a:r>
                  <a:rPr lang="en-GB" dirty="0" smtClean="0">
                    <a:solidFill>
                      <a:prstClr val="white"/>
                    </a:solidFill>
                  </a:rPr>
                  <a:t/>
                </a:r>
                <a:br>
                  <a:rPr lang="en-GB" dirty="0" smtClean="0">
                    <a:solidFill>
                      <a:prstClr val="white"/>
                    </a:solidFill>
                  </a:rPr>
                </a:b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GB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∝</m:t>
                    </m:r>
                    <m:r>
                      <m:rPr>
                        <m:sty m:val="p"/>
                      </m:rPr>
                      <a:rPr lang="en-GB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exp</m:t>
                    </m:r>
                    <m:d>
                      <m:dPr>
                        <m:begChr m:val="["/>
                        <m:endChr m:val="]"/>
                        <m:ctrlPr>
                          <a:rPr lang="en-GB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  <m:sSup>
                              <m:sSupPr>
                                <m:ctrlPr>
                                  <a:rPr lang="en-GB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GB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GB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GB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p>
                                <m:r>
                                  <a:rPr lang="en-GB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den>
                        </m:f>
                        <m:r>
                          <a:rPr lang="en-GB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en-GB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d>
                    <m:r>
                      <a:rPr lang="en-GB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                                                                 </m:t>
                    </m:r>
                  </m:oMath>
                </a14:m>
                <a:endParaRPr lang="en-GB" i="1" dirty="0" smtClean="0">
                  <a:solidFill>
                    <a:prstClr val="white"/>
                  </a:solidFill>
                  <a:latin typeface="Cambria Math" panose="02040503050406030204" pitchFamily="18" charset="0"/>
                </a:endParaRPr>
              </a:p>
              <a:p>
                <a:r>
                  <a:rPr lang="en-GB" dirty="0" smtClean="0">
                    <a:solidFill>
                      <a:prstClr val="white"/>
                    </a:solidFill>
                  </a:rPr>
                  <a:t>Tree-level potential</a:t>
                </a:r>
                <a:r>
                  <a:rPr lang="en-GB" dirty="0">
                    <a:solidFill>
                      <a:prstClr val="white"/>
                    </a:solidFill>
                  </a:rPr>
                  <a:t/>
                </a:r>
                <a:br>
                  <a:rPr lang="en-GB" dirty="0">
                    <a:solidFill>
                      <a:prstClr val="white"/>
                    </a:solidFill>
                  </a:rPr>
                </a:br>
                <a:r>
                  <a:rPr lang="en-GB" dirty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GB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sSup>
                      <m:sSupPr>
                        <m:ctrlP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p>
                                <m:r>
                                  <a:rPr lang="en-GB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GB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p>
                                <m:r>
                                  <a:rPr lang="en-GB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r>
                  <a:rPr lang="en-GB" dirty="0" smtClean="0"/>
                  <a:t>Nearly scale-invariant</a:t>
                </a:r>
                <a:br>
                  <a:rPr lang="en-GB" dirty="0" smtClean="0"/>
                </a:br>
                <a:r>
                  <a:rPr lang="en-GB" dirty="0" smtClean="0"/>
                  <a:t>fluctuations with</a:t>
                </a:r>
                <a:br>
                  <a:rPr lang="en-GB" dirty="0" smtClean="0"/>
                </a:br>
                <a:r>
                  <a:rPr lang="en-GB" dirty="0" smtClean="0"/>
                  <a:t>amplitude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1/4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GB" dirty="0" smtClean="0"/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Higgs Fluctuations from Inflation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000" y="2988000"/>
            <a:ext cx="4458716" cy="2848624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4860000" y="4409840"/>
            <a:ext cx="2592368" cy="459344"/>
            <a:chOff x="4860000" y="4409840"/>
            <a:chExt cx="2160276" cy="459344"/>
          </a:xfrm>
        </p:grpSpPr>
        <p:sp>
          <p:nvSpPr>
            <p:cNvPr id="8" name="Left-Right Arrow 7"/>
            <p:cNvSpPr/>
            <p:nvPr/>
          </p:nvSpPr>
          <p:spPr>
            <a:xfrm>
              <a:off x="4860000" y="4689161"/>
              <a:ext cx="2160276" cy="180023"/>
            </a:xfrm>
            <a:prstGeom prst="leftRightArrow">
              <a:avLst/>
            </a:prstGeom>
            <a:solidFill>
              <a:srgbClr val="00FF00">
                <a:alpha val="50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11037" y="4409840"/>
              <a:ext cx="18582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rgbClr val="00B050"/>
                  </a:solidFill>
                </a:rPr>
                <a:t>Higgs fluctuations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920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>
                    <a:solidFill>
                      <a:prstClr val="white"/>
                    </a:solidFill>
                  </a:rPr>
                  <a:t>Equilibrium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GB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∝</m:t>
                    </m:r>
                    <m:r>
                      <m:rPr>
                        <m:sty m:val="p"/>
                      </m:rPr>
                      <a:rPr lang="en-GB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exp</m:t>
                    </m:r>
                    <m:d>
                      <m:dPr>
                        <m:begChr m:val="["/>
                        <m:endChr m:val="]"/>
                        <m:ctrlP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  <m:sSup>
                              <m:sSupPr>
                                <m:ctrlPr>
                                  <a:rPr lang="en-GB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GB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GB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GB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p>
                                <m:r>
                                  <a:rPr lang="en-GB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den>
                        </m:f>
                        <m: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en-GB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d>
                  </m:oMath>
                </a14:m>
                <a:endParaRPr lang="en-GB" i="1" dirty="0" smtClean="0">
                  <a:solidFill>
                    <a:prstClr val="white"/>
                  </a:solidFill>
                  <a:latin typeface="Cambria Math" panose="02040503050406030204" pitchFamily="18" charset="0"/>
                </a:endParaRPr>
              </a:p>
              <a:p>
                <a:r>
                  <a:rPr lang="en-GB" dirty="0" smtClean="0">
                    <a:solidFill>
                      <a:prstClr val="white"/>
                    </a:solidFill>
                  </a:rPr>
                  <a:t>Running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dirty="0" smtClean="0">
                    <a:solidFill>
                      <a:prstClr val="white"/>
                    </a:solidFill>
                  </a:rPr>
                  <a:t>:</a:t>
                </a:r>
                <a:br>
                  <a:rPr lang="en-GB" dirty="0" smtClean="0">
                    <a:solidFill>
                      <a:prstClr val="white"/>
                    </a:solidFill>
                  </a:rPr>
                </a:br>
                <a:r>
                  <a:rPr lang="en-GB" dirty="0" smtClean="0">
                    <a:solidFill>
                      <a:prstClr val="white"/>
                    </a:solidFill>
                  </a:rPr>
                  <a:t>Fluctuations take the</a:t>
                </a:r>
                <a:br>
                  <a:rPr lang="en-GB" dirty="0" smtClean="0">
                    <a:solidFill>
                      <a:prstClr val="white"/>
                    </a:solidFill>
                  </a:rPr>
                </a:br>
                <a:r>
                  <a:rPr lang="en-GB" dirty="0" smtClean="0">
                    <a:solidFill>
                      <a:prstClr val="white"/>
                    </a:solidFill>
                  </a:rPr>
                  <a:t>Higgs over the barrier</a:t>
                </a:r>
                <a:br>
                  <a:rPr lang="en-GB" dirty="0" smtClean="0">
                    <a:solidFill>
                      <a:prstClr val="white"/>
                    </a:solidFill>
                  </a:rPr>
                </a:br>
                <a:r>
                  <a:rPr lang="en-GB" dirty="0" smtClean="0">
                    <a:solidFill>
                      <a:prstClr val="white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sSub>
                      <m:sSubPr>
                        <m:ctrlP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m:rPr>
                        <m:sty m:val="p"/>
                      </m:rPr>
                      <a:rPr lang="en-GB" b="0" i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b="0" dirty="0" smtClean="0">
                    <a:solidFill>
                      <a:prstClr val="white"/>
                    </a:solidFill>
                    <a:ea typeface="Cambria Math" panose="02040503050406030204" pitchFamily="18" charset="0"/>
                  </a:rPr>
                  <a:t/>
                </a:r>
                <a:br>
                  <a:rPr lang="en-GB" b="0" dirty="0" smtClean="0">
                    <a:solidFill>
                      <a:prstClr val="white"/>
                    </a:solidFill>
                    <a:ea typeface="Cambria Math" panose="02040503050406030204" pitchFamily="18" charset="0"/>
                  </a:rPr>
                </a:br>
                <a:r>
                  <a:rPr lang="en-GB" sz="1800" dirty="0"/>
                  <a:t>(Espinosa et al. 2008; </a:t>
                </a:r>
                <a:br>
                  <a:rPr lang="en-GB" sz="1800" dirty="0"/>
                </a:br>
                <a:r>
                  <a:rPr lang="en-GB" sz="1800" dirty="0" err="1"/>
                  <a:t>Lebedev&amp;Westphal</a:t>
                </a:r>
                <a:r>
                  <a:rPr lang="en-GB" sz="1800" dirty="0"/>
                  <a:t> 2013;</a:t>
                </a:r>
                <a:br>
                  <a:rPr lang="en-GB" sz="1800" dirty="0"/>
                </a:br>
                <a:r>
                  <a:rPr lang="en-GB" sz="1800" dirty="0" err="1"/>
                  <a:t>Kobakhidze&amp;Spencer-Smith</a:t>
                </a:r>
                <a:r>
                  <a:rPr lang="en-GB" sz="1800" dirty="0"/>
                  <a:t> 2013;</a:t>
                </a:r>
                <a:br>
                  <a:rPr lang="en-GB" sz="1800" dirty="0"/>
                </a:br>
                <a:r>
                  <a:rPr lang="en-GB" sz="1800" dirty="0" err="1"/>
                  <a:t>Fairbairn&amp;Hogan</a:t>
                </a:r>
                <a:r>
                  <a:rPr lang="en-GB" sz="1800" dirty="0"/>
                  <a:t> 2014;</a:t>
                </a:r>
                <a:br>
                  <a:rPr lang="en-GB" sz="1800" dirty="0"/>
                </a:br>
                <a:r>
                  <a:rPr lang="en-GB" sz="1800" dirty="0"/>
                  <a:t>Hook et al. 2014</a:t>
                </a:r>
                <a:r>
                  <a:rPr lang="en-GB" sz="1800" dirty="0" smtClean="0"/>
                  <a:t>)</a:t>
                </a:r>
              </a:p>
              <a:p>
                <a:r>
                  <a:rPr lang="en-GB" dirty="0" smtClean="0">
                    <a:solidFill>
                      <a:prstClr val="white"/>
                    </a:solidFill>
                  </a:rPr>
                  <a:t>Does this imply </a:t>
                </a:r>
                <a:br>
                  <a:rPr lang="en-GB" dirty="0" smtClean="0">
                    <a:solidFill>
                      <a:prstClr val="white"/>
                    </a:solidFill>
                  </a:rPr>
                </a:br>
                <a14:m>
                  <m:oMath xmlns:m="http://schemas.openxmlformats.org/officeDocument/2006/math">
                    <m:r>
                      <a:rPr lang="en-GB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sSup>
                      <m:sSupPr>
                        <m:ctrlP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m:rPr>
                        <m:sty m:val="p"/>
                      </m:rPr>
                      <a:rPr lang="en-GB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 smtClean="0">
                    <a:solidFill>
                      <a:prstClr val="white"/>
                    </a:solidFill>
                  </a:rPr>
                  <a:t> ?</a:t>
                </a:r>
                <a:endParaRPr lang="en-GB" dirty="0">
                  <a:solidFill>
                    <a:prstClr val="white"/>
                  </a:solidFill>
                </a:endParaRP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Higgs Fluctuations from Inflation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000" y="2988000"/>
            <a:ext cx="4458716" cy="2848624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859999" y="4409840"/>
            <a:ext cx="2592369" cy="459344"/>
            <a:chOff x="4860000" y="4409840"/>
            <a:chExt cx="2160276" cy="459344"/>
          </a:xfrm>
        </p:grpSpPr>
        <p:sp>
          <p:nvSpPr>
            <p:cNvPr id="10" name="Left-Right Arrow 9"/>
            <p:cNvSpPr/>
            <p:nvPr/>
          </p:nvSpPr>
          <p:spPr>
            <a:xfrm>
              <a:off x="4860000" y="4689161"/>
              <a:ext cx="2160276" cy="180023"/>
            </a:xfrm>
            <a:prstGeom prst="leftRightArrow">
              <a:avLst/>
            </a:prstGeom>
            <a:solidFill>
              <a:srgbClr val="00FF00">
                <a:alpha val="50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11037" y="4409840"/>
              <a:ext cx="18582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rgbClr val="00B050"/>
                  </a:solidFill>
                </a:rPr>
                <a:t>Higgs fluctuations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303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Inflation: Constant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=12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r>
                  <a:rPr lang="en-GB" dirty="0" smtClean="0"/>
                  <a:t>Effective mass term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eff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𝜉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b="0" i="1" dirty="0" smtClean="0">
                  <a:solidFill>
                    <a:prstClr val="white"/>
                  </a:solidFill>
                  <a:latin typeface="Cambria Math" panose="02040503050406030204" pitchFamily="18" charset="0"/>
                </a:endParaRPr>
              </a:p>
              <a:p>
                <a:pPr>
                  <a:buClr>
                    <a:srgbClr val="4F81BD"/>
                  </a:buClr>
                </a:pPr>
                <a:r>
                  <a:rPr lang="en-GB" dirty="0" smtClean="0"/>
                  <a:t>Tree level: </a:t>
                </a:r>
                <a:r>
                  <a:rPr lang="en-GB" sz="1600" dirty="0"/>
                  <a:t>(Espinosa et al 2008)</a:t>
                </a:r>
                <a:endParaRPr lang="en-GB" dirty="0"/>
              </a:p>
              <a:p>
                <a:pPr lvl="1">
                  <a:buClr>
                    <a:srgbClr val="4F81BD"/>
                  </a:buClr>
                </a:pP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dirty="0" smtClean="0">
                    <a:solidFill>
                      <a:prstClr val="white"/>
                    </a:solidFill>
                  </a:rPr>
                  <a:t>:	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Increases</a:t>
                </a:r>
                <a:r>
                  <a:rPr lang="en-GB" dirty="0" smtClean="0">
                    <a:solidFill>
                      <a:prstClr val="white"/>
                    </a:solidFill>
                  </a:rPr>
                  <a:t> barrier height</a:t>
                </a:r>
                <a:br>
                  <a:rPr lang="en-GB" dirty="0" smtClean="0">
                    <a:solidFill>
                      <a:prstClr val="white"/>
                    </a:solidFill>
                  </a:rPr>
                </a:br>
                <a:r>
                  <a:rPr lang="en-GB" dirty="0" smtClean="0">
                    <a:solidFill>
                      <a:prstClr val="white"/>
                    </a:solidFill>
                  </a:rPr>
                  <a:t>		Makes the low-energy vacuum 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more</a:t>
                </a:r>
                <a:r>
                  <a:rPr lang="en-GB" dirty="0" smtClean="0">
                    <a:solidFill>
                      <a:prstClr val="white"/>
                    </a:solidFill>
                  </a:rPr>
                  <a:t> stable	</a:t>
                </a:r>
              </a:p>
              <a:p>
                <a:pPr lvl="1">
                  <a:buClr>
                    <a:srgbClr val="4F81BD"/>
                  </a:buClr>
                </a:pPr>
                <a14:m>
                  <m:oMath xmlns:m="http://schemas.openxmlformats.org/officeDocument/2006/math">
                    <m:r>
                      <a:rPr lang="en-GB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GB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dirty="0" smtClean="0">
                    <a:solidFill>
                      <a:prstClr val="white"/>
                    </a:solidFill>
                  </a:rPr>
                  <a:t>:	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Decreases</a:t>
                </a:r>
                <a:r>
                  <a:rPr lang="en-GB" dirty="0" smtClean="0">
                    <a:solidFill>
                      <a:prstClr val="white"/>
                    </a:solidFill>
                  </a:rPr>
                  <a:t> barrier height</a:t>
                </a:r>
                <a:br>
                  <a:rPr lang="en-GB" dirty="0" smtClean="0">
                    <a:solidFill>
                      <a:prstClr val="white"/>
                    </a:solidFill>
                  </a:rPr>
                </a:br>
                <a:r>
                  <a:rPr lang="en-GB" dirty="0" smtClean="0">
                    <a:solidFill>
                      <a:prstClr val="white"/>
                    </a:solidFill>
                  </a:rPr>
                  <a:t>		Makes the low energy vacuum 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less</a:t>
                </a:r>
                <a:r>
                  <a:rPr lang="en-GB" dirty="0" smtClean="0">
                    <a:solidFill>
                      <a:prstClr val="white"/>
                    </a:solidFill>
                  </a:rPr>
                  <a:t> stable</a:t>
                </a:r>
              </a:p>
              <a:p>
                <a:pPr>
                  <a:buClr>
                    <a:srgbClr val="4F81BD"/>
                  </a:buClr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GB" dirty="0" smtClean="0">
                    <a:solidFill>
                      <a:prstClr val="white"/>
                    </a:solidFill>
                  </a:rPr>
                  <a:t> contributes to loop corrections:</a:t>
                </a:r>
                <a:br>
                  <a:rPr lang="en-GB" dirty="0" smtClean="0">
                    <a:solidFill>
                      <a:prstClr val="white"/>
                    </a:solidFill>
                  </a:rPr>
                </a:br>
                <a:r>
                  <a:rPr lang="en-GB" dirty="0" smtClean="0">
                    <a:solidFill>
                      <a:prstClr val="white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dirty="0" smtClean="0">
                    <a:solidFill>
                      <a:prstClr val="white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dirty="0" smtClean="0">
                    <a:solidFill>
                      <a:prstClr val="white"/>
                    </a:solidFill>
                  </a:rPr>
                  <a:t> </a:t>
                </a:r>
                <a:r>
                  <a:rPr lang="en-GB" dirty="0" smtClean="0">
                    <a:solidFill>
                      <a:prstClr val="white"/>
                    </a:solidFill>
                    <a:sym typeface="Wingdings 3" panose="05040102010807070707" pitchFamily="18" charset="2"/>
                  </a:rPr>
                  <a:t> </a:t>
                </a:r>
                <a:r>
                  <a:rPr lang="en-GB" dirty="0" smtClean="0">
                    <a:solidFill>
                      <a:srgbClr val="FFFF00"/>
                    </a:solidFill>
                    <a:sym typeface="Wingdings 3" panose="05040102010807070707" pitchFamily="18" charset="2"/>
                  </a:rPr>
                  <a:t>No barrier! </a:t>
                </a:r>
                <a:r>
                  <a:rPr lang="en-GB" sz="1600" dirty="0">
                    <a:sym typeface="Wingdings 3" panose="05040102010807070707" pitchFamily="18" charset="2"/>
                  </a:rPr>
                  <a:t>(HMNR 2014)</a:t>
                </a:r>
                <a:endParaRPr lang="en-GB" sz="1600" dirty="0"/>
              </a:p>
              <a:p>
                <a:pPr marL="109728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Higgs During Inflation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783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One-loop computation: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Potential in Curved </a:t>
            </a:r>
            <a:r>
              <a:rPr lang="en-GB" dirty="0" err="1" smtClean="0"/>
              <a:t>Spacetime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275" y="2053079"/>
            <a:ext cx="6247450" cy="10158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275" y="3221873"/>
            <a:ext cx="3803253" cy="29835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1380" y="3221873"/>
            <a:ext cx="2344345" cy="20735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51380" y="5328701"/>
            <a:ext cx="1325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(MNRS 2018)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802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One-loop computation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sz="2000" dirty="0" smtClean="0"/>
                  <a:t>(in units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inst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sz="2000" dirty="0" smtClean="0"/>
                  <a:t>)</a:t>
                </a:r>
                <a:endParaRPr lang="en-GB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Potential in Curved </a:t>
            </a:r>
            <a:r>
              <a:rPr lang="en-GB" dirty="0" err="1" smtClean="0"/>
              <a:t>Spacetime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375" y="2006809"/>
            <a:ext cx="5837250" cy="40641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126665" y="5690339"/>
            <a:ext cx="1325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(MNRS 2018)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16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(De-)Stabilising the Potential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384105" y="1417638"/>
            <a:ext cx="27621" cy="3991616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428621" y="4871789"/>
            <a:ext cx="5068266" cy="276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3131818" y="4612962"/>
            <a:ext cx="180023" cy="180023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bg1"/>
            </a:solidFill>
          </a:ln>
          <a:scene3d>
            <a:camera prst="orthographicFront"/>
            <a:lightRig rig="threePt" dir="t"/>
          </a:scene3d>
          <a:sp3d extrusionH="38100">
            <a:bevelT w="190500" h="190500"/>
            <a:bevelB w="190500" h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rot="16200000">
                <a:off x="1688884" y="3397638"/>
                <a:ext cx="9287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688882" y="3397636"/>
                <a:ext cx="928779" cy="461665"/>
              </a:xfrm>
              <a:prstGeom prst="rect">
                <a:avLst/>
              </a:prstGeom>
              <a:blipFill rotWithShape="0">
                <a:blip r:embed="rId2"/>
                <a:stretch>
                  <a:fillRect r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reeform 12"/>
          <p:cNvSpPr/>
          <p:nvPr/>
        </p:nvSpPr>
        <p:spPr>
          <a:xfrm>
            <a:off x="2422360" y="2708098"/>
            <a:ext cx="5053263" cy="3628535"/>
          </a:xfrm>
          <a:custGeom>
            <a:avLst/>
            <a:gdLst>
              <a:gd name="connsiteX0" fmla="*/ 0 w 5053263"/>
              <a:gd name="connsiteY0" fmla="*/ 1445363 h 3627090"/>
              <a:gd name="connsiteX1" fmla="*/ 737937 w 5053263"/>
              <a:gd name="connsiteY1" fmla="*/ 2215384 h 3627090"/>
              <a:gd name="connsiteX2" fmla="*/ 2919663 w 5053263"/>
              <a:gd name="connsiteY2" fmla="*/ 17616 h 3627090"/>
              <a:gd name="connsiteX3" fmla="*/ 5053263 w 5053263"/>
              <a:gd name="connsiteY3" fmla="*/ 3627090 h 3627090"/>
              <a:gd name="connsiteX0" fmla="*/ 0 w 5053263"/>
              <a:gd name="connsiteY0" fmla="*/ 1448453 h 3630180"/>
              <a:gd name="connsiteX1" fmla="*/ 689810 w 5053263"/>
              <a:gd name="connsiteY1" fmla="*/ 2122221 h 3630180"/>
              <a:gd name="connsiteX2" fmla="*/ 2919663 w 5053263"/>
              <a:gd name="connsiteY2" fmla="*/ 20706 h 3630180"/>
              <a:gd name="connsiteX3" fmla="*/ 5053263 w 5053263"/>
              <a:gd name="connsiteY3" fmla="*/ 3630180 h 3630180"/>
              <a:gd name="connsiteX0" fmla="*/ 0 w 5053263"/>
              <a:gd name="connsiteY0" fmla="*/ 1448453 h 3630180"/>
              <a:gd name="connsiteX1" fmla="*/ 689810 w 5053263"/>
              <a:gd name="connsiteY1" fmla="*/ 2122221 h 3630180"/>
              <a:gd name="connsiteX2" fmla="*/ 2919663 w 5053263"/>
              <a:gd name="connsiteY2" fmla="*/ 20706 h 3630180"/>
              <a:gd name="connsiteX3" fmla="*/ 5053263 w 5053263"/>
              <a:gd name="connsiteY3" fmla="*/ 3630180 h 3630180"/>
              <a:gd name="connsiteX0" fmla="*/ 0 w 5053263"/>
              <a:gd name="connsiteY0" fmla="*/ 1446637 h 3628364"/>
              <a:gd name="connsiteX1" fmla="*/ 689810 w 5053263"/>
              <a:gd name="connsiteY1" fmla="*/ 2120405 h 3628364"/>
              <a:gd name="connsiteX2" fmla="*/ 2919663 w 5053263"/>
              <a:gd name="connsiteY2" fmla="*/ 18890 h 3628364"/>
              <a:gd name="connsiteX3" fmla="*/ 5053263 w 5053263"/>
              <a:gd name="connsiteY3" fmla="*/ 3628364 h 3628364"/>
              <a:gd name="connsiteX0" fmla="*/ 0 w 5053263"/>
              <a:gd name="connsiteY0" fmla="*/ 1446637 h 3628364"/>
              <a:gd name="connsiteX1" fmla="*/ 689810 w 5053263"/>
              <a:gd name="connsiteY1" fmla="*/ 2120405 h 3628364"/>
              <a:gd name="connsiteX2" fmla="*/ 2919663 w 5053263"/>
              <a:gd name="connsiteY2" fmla="*/ 18890 h 3628364"/>
              <a:gd name="connsiteX3" fmla="*/ 5053263 w 5053263"/>
              <a:gd name="connsiteY3" fmla="*/ 3628364 h 3628364"/>
              <a:gd name="connsiteX0" fmla="*/ 0 w 5053263"/>
              <a:gd name="connsiteY0" fmla="*/ 1446519 h 3628246"/>
              <a:gd name="connsiteX1" fmla="*/ 689810 w 5053263"/>
              <a:gd name="connsiteY1" fmla="*/ 2120287 h 3628246"/>
              <a:gd name="connsiteX2" fmla="*/ 2919663 w 5053263"/>
              <a:gd name="connsiteY2" fmla="*/ 18772 h 3628246"/>
              <a:gd name="connsiteX3" fmla="*/ 5053263 w 5053263"/>
              <a:gd name="connsiteY3" fmla="*/ 3628246 h 3628246"/>
              <a:gd name="connsiteX0" fmla="*/ 0 w 5053263"/>
              <a:gd name="connsiteY0" fmla="*/ 1427997 h 3609724"/>
              <a:gd name="connsiteX1" fmla="*/ 689810 w 5053263"/>
              <a:gd name="connsiteY1" fmla="*/ 2101765 h 3609724"/>
              <a:gd name="connsiteX2" fmla="*/ 2919663 w 5053263"/>
              <a:gd name="connsiteY2" fmla="*/ 250 h 3609724"/>
              <a:gd name="connsiteX3" fmla="*/ 5053263 w 5053263"/>
              <a:gd name="connsiteY3" fmla="*/ 3609724 h 3609724"/>
              <a:gd name="connsiteX0" fmla="*/ 0 w 5053263"/>
              <a:gd name="connsiteY0" fmla="*/ 1446808 h 3628535"/>
              <a:gd name="connsiteX1" fmla="*/ 832685 w 5053263"/>
              <a:gd name="connsiteY1" fmla="*/ 2111051 h 3628535"/>
              <a:gd name="connsiteX2" fmla="*/ 2919663 w 5053263"/>
              <a:gd name="connsiteY2" fmla="*/ 19061 h 3628535"/>
              <a:gd name="connsiteX3" fmla="*/ 5053263 w 5053263"/>
              <a:gd name="connsiteY3" fmla="*/ 3628535 h 3628535"/>
              <a:gd name="connsiteX0" fmla="*/ 0 w 5053263"/>
              <a:gd name="connsiteY0" fmla="*/ 1446808 h 3628535"/>
              <a:gd name="connsiteX1" fmla="*/ 823160 w 5053263"/>
              <a:gd name="connsiteY1" fmla="*/ 2111051 h 3628535"/>
              <a:gd name="connsiteX2" fmla="*/ 2919663 w 5053263"/>
              <a:gd name="connsiteY2" fmla="*/ 19061 h 3628535"/>
              <a:gd name="connsiteX3" fmla="*/ 5053263 w 5053263"/>
              <a:gd name="connsiteY3" fmla="*/ 3628535 h 3628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3263" h="3628535">
                <a:moveTo>
                  <a:pt x="0" y="1446808"/>
                </a:moveTo>
                <a:cubicBezTo>
                  <a:pt x="414421" y="1453491"/>
                  <a:pt x="513013" y="2108378"/>
                  <a:pt x="823160" y="2111051"/>
                </a:cubicBezTo>
                <a:cubicBezTo>
                  <a:pt x="1133307" y="2113724"/>
                  <a:pt x="2214646" y="-233853"/>
                  <a:pt x="2919663" y="19061"/>
                </a:cubicBezTo>
                <a:cubicBezTo>
                  <a:pt x="3624680" y="271975"/>
                  <a:pt x="4346073" y="1941440"/>
                  <a:pt x="5053263" y="3628535"/>
                </a:cubicBezTo>
              </a:path>
            </a:pathLst>
          </a:cu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105080" y="4331320"/>
                <a:ext cx="4701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5080" y="4331318"/>
                <a:ext cx="47019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2597" r="-1299" b="-17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reeform 14"/>
          <p:cNvSpPr/>
          <p:nvPr/>
        </p:nvSpPr>
        <p:spPr>
          <a:xfrm>
            <a:off x="2443626" y="1067283"/>
            <a:ext cx="5053263" cy="5269348"/>
          </a:xfrm>
          <a:custGeom>
            <a:avLst/>
            <a:gdLst>
              <a:gd name="connsiteX0" fmla="*/ 0 w 5053263"/>
              <a:gd name="connsiteY0" fmla="*/ 1445363 h 3627090"/>
              <a:gd name="connsiteX1" fmla="*/ 737937 w 5053263"/>
              <a:gd name="connsiteY1" fmla="*/ 2215384 h 3627090"/>
              <a:gd name="connsiteX2" fmla="*/ 2919663 w 5053263"/>
              <a:gd name="connsiteY2" fmla="*/ 17616 h 3627090"/>
              <a:gd name="connsiteX3" fmla="*/ 5053263 w 5053263"/>
              <a:gd name="connsiteY3" fmla="*/ 3627090 h 3627090"/>
              <a:gd name="connsiteX0" fmla="*/ 0 w 5053263"/>
              <a:gd name="connsiteY0" fmla="*/ 1448453 h 3630180"/>
              <a:gd name="connsiteX1" fmla="*/ 689810 w 5053263"/>
              <a:gd name="connsiteY1" fmla="*/ 2122221 h 3630180"/>
              <a:gd name="connsiteX2" fmla="*/ 2919663 w 5053263"/>
              <a:gd name="connsiteY2" fmla="*/ 20706 h 3630180"/>
              <a:gd name="connsiteX3" fmla="*/ 5053263 w 5053263"/>
              <a:gd name="connsiteY3" fmla="*/ 3630180 h 3630180"/>
              <a:gd name="connsiteX0" fmla="*/ 0 w 5053263"/>
              <a:gd name="connsiteY0" fmla="*/ 1448453 h 3630180"/>
              <a:gd name="connsiteX1" fmla="*/ 689810 w 5053263"/>
              <a:gd name="connsiteY1" fmla="*/ 2122221 h 3630180"/>
              <a:gd name="connsiteX2" fmla="*/ 2919663 w 5053263"/>
              <a:gd name="connsiteY2" fmla="*/ 20706 h 3630180"/>
              <a:gd name="connsiteX3" fmla="*/ 5053263 w 5053263"/>
              <a:gd name="connsiteY3" fmla="*/ 3630180 h 3630180"/>
              <a:gd name="connsiteX0" fmla="*/ 0 w 5053263"/>
              <a:gd name="connsiteY0" fmla="*/ 1446637 h 3628364"/>
              <a:gd name="connsiteX1" fmla="*/ 689810 w 5053263"/>
              <a:gd name="connsiteY1" fmla="*/ 2120405 h 3628364"/>
              <a:gd name="connsiteX2" fmla="*/ 2919663 w 5053263"/>
              <a:gd name="connsiteY2" fmla="*/ 18890 h 3628364"/>
              <a:gd name="connsiteX3" fmla="*/ 5053263 w 5053263"/>
              <a:gd name="connsiteY3" fmla="*/ 3628364 h 3628364"/>
              <a:gd name="connsiteX0" fmla="*/ 0 w 5053263"/>
              <a:gd name="connsiteY0" fmla="*/ 1446637 h 3628364"/>
              <a:gd name="connsiteX1" fmla="*/ 689810 w 5053263"/>
              <a:gd name="connsiteY1" fmla="*/ 2120405 h 3628364"/>
              <a:gd name="connsiteX2" fmla="*/ 2919663 w 5053263"/>
              <a:gd name="connsiteY2" fmla="*/ 18890 h 3628364"/>
              <a:gd name="connsiteX3" fmla="*/ 5053263 w 5053263"/>
              <a:gd name="connsiteY3" fmla="*/ 3628364 h 3628364"/>
              <a:gd name="connsiteX0" fmla="*/ 0 w 5053263"/>
              <a:gd name="connsiteY0" fmla="*/ 1446519 h 3628246"/>
              <a:gd name="connsiteX1" fmla="*/ 689810 w 5053263"/>
              <a:gd name="connsiteY1" fmla="*/ 2120287 h 3628246"/>
              <a:gd name="connsiteX2" fmla="*/ 2919663 w 5053263"/>
              <a:gd name="connsiteY2" fmla="*/ 18772 h 3628246"/>
              <a:gd name="connsiteX3" fmla="*/ 5053263 w 5053263"/>
              <a:gd name="connsiteY3" fmla="*/ 3628246 h 3628246"/>
              <a:gd name="connsiteX0" fmla="*/ 0 w 5053263"/>
              <a:gd name="connsiteY0" fmla="*/ 1427997 h 3609724"/>
              <a:gd name="connsiteX1" fmla="*/ 689810 w 5053263"/>
              <a:gd name="connsiteY1" fmla="*/ 2101765 h 3609724"/>
              <a:gd name="connsiteX2" fmla="*/ 2919663 w 5053263"/>
              <a:gd name="connsiteY2" fmla="*/ 250 h 3609724"/>
              <a:gd name="connsiteX3" fmla="*/ 5053263 w 5053263"/>
              <a:gd name="connsiteY3" fmla="*/ 3609724 h 3609724"/>
              <a:gd name="connsiteX0" fmla="*/ 0 w 5053263"/>
              <a:gd name="connsiteY0" fmla="*/ 1446808 h 3628535"/>
              <a:gd name="connsiteX1" fmla="*/ 832685 w 5053263"/>
              <a:gd name="connsiteY1" fmla="*/ 2111051 h 3628535"/>
              <a:gd name="connsiteX2" fmla="*/ 2919663 w 5053263"/>
              <a:gd name="connsiteY2" fmla="*/ 19061 h 3628535"/>
              <a:gd name="connsiteX3" fmla="*/ 5053263 w 5053263"/>
              <a:gd name="connsiteY3" fmla="*/ 3628535 h 3628535"/>
              <a:gd name="connsiteX0" fmla="*/ 0 w 5053263"/>
              <a:gd name="connsiteY0" fmla="*/ 1446808 h 3628535"/>
              <a:gd name="connsiteX1" fmla="*/ 823160 w 5053263"/>
              <a:gd name="connsiteY1" fmla="*/ 2111051 h 3628535"/>
              <a:gd name="connsiteX2" fmla="*/ 2919663 w 5053263"/>
              <a:gd name="connsiteY2" fmla="*/ 19061 h 3628535"/>
              <a:gd name="connsiteX3" fmla="*/ 5053263 w 5053263"/>
              <a:gd name="connsiteY3" fmla="*/ 3628535 h 3628535"/>
              <a:gd name="connsiteX0" fmla="*/ 0 w 5053263"/>
              <a:gd name="connsiteY0" fmla="*/ 2118389 h 4300116"/>
              <a:gd name="connsiteX1" fmla="*/ 823160 w 5053263"/>
              <a:gd name="connsiteY1" fmla="*/ 2782632 h 4300116"/>
              <a:gd name="connsiteX2" fmla="*/ 2871536 w 5053263"/>
              <a:gd name="connsiteY2" fmla="*/ 16873 h 4300116"/>
              <a:gd name="connsiteX3" fmla="*/ 5053263 w 5053263"/>
              <a:gd name="connsiteY3" fmla="*/ 4300116 h 4300116"/>
              <a:gd name="connsiteX0" fmla="*/ 0 w 5053263"/>
              <a:gd name="connsiteY0" fmla="*/ 2116685 h 4298412"/>
              <a:gd name="connsiteX1" fmla="*/ 823160 w 5053263"/>
              <a:gd name="connsiteY1" fmla="*/ 2780928 h 4298412"/>
              <a:gd name="connsiteX2" fmla="*/ 2871536 w 5053263"/>
              <a:gd name="connsiteY2" fmla="*/ 15169 h 4298412"/>
              <a:gd name="connsiteX3" fmla="*/ 5053263 w 5053263"/>
              <a:gd name="connsiteY3" fmla="*/ 4298412 h 4298412"/>
              <a:gd name="connsiteX0" fmla="*/ 0 w 5053263"/>
              <a:gd name="connsiteY0" fmla="*/ 3089196 h 5270923"/>
              <a:gd name="connsiteX1" fmla="*/ 823160 w 5053263"/>
              <a:gd name="connsiteY1" fmla="*/ 3753439 h 5270923"/>
              <a:gd name="connsiteX2" fmla="*/ 3088104 w 5053263"/>
              <a:gd name="connsiteY2" fmla="*/ 13122 h 5270923"/>
              <a:gd name="connsiteX3" fmla="*/ 5053263 w 5053263"/>
              <a:gd name="connsiteY3" fmla="*/ 5270923 h 5270923"/>
              <a:gd name="connsiteX0" fmla="*/ 0 w 5053263"/>
              <a:gd name="connsiteY0" fmla="*/ 3087621 h 5269348"/>
              <a:gd name="connsiteX1" fmla="*/ 823160 w 5053263"/>
              <a:gd name="connsiteY1" fmla="*/ 3751864 h 5269348"/>
              <a:gd name="connsiteX2" fmla="*/ 3088104 w 5053263"/>
              <a:gd name="connsiteY2" fmla="*/ 11547 h 5269348"/>
              <a:gd name="connsiteX3" fmla="*/ 5053263 w 5053263"/>
              <a:gd name="connsiteY3" fmla="*/ 5269348 h 526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3263" h="5269348">
                <a:moveTo>
                  <a:pt x="0" y="3087621"/>
                </a:moveTo>
                <a:cubicBezTo>
                  <a:pt x="414421" y="3094304"/>
                  <a:pt x="416760" y="3759216"/>
                  <a:pt x="823160" y="3751864"/>
                </a:cubicBezTo>
                <a:cubicBezTo>
                  <a:pt x="1229560" y="3744512"/>
                  <a:pt x="2383087" y="-241367"/>
                  <a:pt x="3088104" y="11547"/>
                </a:cubicBezTo>
                <a:cubicBezTo>
                  <a:pt x="3793121" y="264461"/>
                  <a:pt x="4346073" y="3582253"/>
                  <a:pt x="5053263" y="5269348"/>
                </a:cubicBezTo>
              </a:path>
            </a:pathLst>
          </a:custGeom>
          <a:noFill/>
          <a:ln w="508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2454260" y="4163399"/>
            <a:ext cx="5053263" cy="2181727"/>
          </a:xfrm>
          <a:custGeom>
            <a:avLst/>
            <a:gdLst>
              <a:gd name="connsiteX0" fmla="*/ 0 w 5053263"/>
              <a:gd name="connsiteY0" fmla="*/ 1445363 h 3627090"/>
              <a:gd name="connsiteX1" fmla="*/ 737937 w 5053263"/>
              <a:gd name="connsiteY1" fmla="*/ 2215384 h 3627090"/>
              <a:gd name="connsiteX2" fmla="*/ 2919663 w 5053263"/>
              <a:gd name="connsiteY2" fmla="*/ 17616 h 3627090"/>
              <a:gd name="connsiteX3" fmla="*/ 5053263 w 5053263"/>
              <a:gd name="connsiteY3" fmla="*/ 3627090 h 3627090"/>
              <a:gd name="connsiteX0" fmla="*/ 0 w 5053263"/>
              <a:gd name="connsiteY0" fmla="*/ 1448453 h 3630180"/>
              <a:gd name="connsiteX1" fmla="*/ 689810 w 5053263"/>
              <a:gd name="connsiteY1" fmla="*/ 2122221 h 3630180"/>
              <a:gd name="connsiteX2" fmla="*/ 2919663 w 5053263"/>
              <a:gd name="connsiteY2" fmla="*/ 20706 h 3630180"/>
              <a:gd name="connsiteX3" fmla="*/ 5053263 w 5053263"/>
              <a:gd name="connsiteY3" fmla="*/ 3630180 h 3630180"/>
              <a:gd name="connsiteX0" fmla="*/ 0 w 5053263"/>
              <a:gd name="connsiteY0" fmla="*/ 1448453 h 3630180"/>
              <a:gd name="connsiteX1" fmla="*/ 689810 w 5053263"/>
              <a:gd name="connsiteY1" fmla="*/ 2122221 h 3630180"/>
              <a:gd name="connsiteX2" fmla="*/ 2919663 w 5053263"/>
              <a:gd name="connsiteY2" fmla="*/ 20706 h 3630180"/>
              <a:gd name="connsiteX3" fmla="*/ 5053263 w 5053263"/>
              <a:gd name="connsiteY3" fmla="*/ 3630180 h 3630180"/>
              <a:gd name="connsiteX0" fmla="*/ 0 w 5053263"/>
              <a:gd name="connsiteY0" fmla="*/ 1446637 h 3628364"/>
              <a:gd name="connsiteX1" fmla="*/ 689810 w 5053263"/>
              <a:gd name="connsiteY1" fmla="*/ 2120405 h 3628364"/>
              <a:gd name="connsiteX2" fmla="*/ 2919663 w 5053263"/>
              <a:gd name="connsiteY2" fmla="*/ 18890 h 3628364"/>
              <a:gd name="connsiteX3" fmla="*/ 5053263 w 5053263"/>
              <a:gd name="connsiteY3" fmla="*/ 3628364 h 3628364"/>
              <a:gd name="connsiteX0" fmla="*/ 0 w 5053263"/>
              <a:gd name="connsiteY0" fmla="*/ 1446637 h 3628364"/>
              <a:gd name="connsiteX1" fmla="*/ 689810 w 5053263"/>
              <a:gd name="connsiteY1" fmla="*/ 2120405 h 3628364"/>
              <a:gd name="connsiteX2" fmla="*/ 2919663 w 5053263"/>
              <a:gd name="connsiteY2" fmla="*/ 18890 h 3628364"/>
              <a:gd name="connsiteX3" fmla="*/ 5053263 w 5053263"/>
              <a:gd name="connsiteY3" fmla="*/ 3628364 h 3628364"/>
              <a:gd name="connsiteX0" fmla="*/ 0 w 5053263"/>
              <a:gd name="connsiteY0" fmla="*/ 1446519 h 3628246"/>
              <a:gd name="connsiteX1" fmla="*/ 689810 w 5053263"/>
              <a:gd name="connsiteY1" fmla="*/ 2120287 h 3628246"/>
              <a:gd name="connsiteX2" fmla="*/ 2919663 w 5053263"/>
              <a:gd name="connsiteY2" fmla="*/ 18772 h 3628246"/>
              <a:gd name="connsiteX3" fmla="*/ 5053263 w 5053263"/>
              <a:gd name="connsiteY3" fmla="*/ 3628246 h 3628246"/>
              <a:gd name="connsiteX0" fmla="*/ 0 w 5053263"/>
              <a:gd name="connsiteY0" fmla="*/ 1427997 h 3609724"/>
              <a:gd name="connsiteX1" fmla="*/ 689810 w 5053263"/>
              <a:gd name="connsiteY1" fmla="*/ 2101765 h 3609724"/>
              <a:gd name="connsiteX2" fmla="*/ 2919663 w 5053263"/>
              <a:gd name="connsiteY2" fmla="*/ 250 h 3609724"/>
              <a:gd name="connsiteX3" fmla="*/ 5053263 w 5053263"/>
              <a:gd name="connsiteY3" fmla="*/ 3609724 h 3609724"/>
              <a:gd name="connsiteX0" fmla="*/ 0 w 5053263"/>
              <a:gd name="connsiteY0" fmla="*/ 1446808 h 3628535"/>
              <a:gd name="connsiteX1" fmla="*/ 832685 w 5053263"/>
              <a:gd name="connsiteY1" fmla="*/ 2111051 h 3628535"/>
              <a:gd name="connsiteX2" fmla="*/ 2919663 w 5053263"/>
              <a:gd name="connsiteY2" fmla="*/ 19061 h 3628535"/>
              <a:gd name="connsiteX3" fmla="*/ 5053263 w 5053263"/>
              <a:gd name="connsiteY3" fmla="*/ 3628535 h 3628535"/>
              <a:gd name="connsiteX0" fmla="*/ 0 w 5053263"/>
              <a:gd name="connsiteY0" fmla="*/ 1446808 h 3628535"/>
              <a:gd name="connsiteX1" fmla="*/ 823160 w 5053263"/>
              <a:gd name="connsiteY1" fmla="*/ 2111051 h 3628535"/>
              <a:gd name="connsiteX2" fmla="*/ 2919663 w 5053263"/>
              <a:gd name="connsiteY2" fmla="*/ 19061 h 3628535"/>
              <a:gd name="connsiteX3" fmla="*/ 5053263 w 5053263"/>
              <a:gd name="connsiteY3" fmla="*/ 3628535 h 3628535"/>
              <a:gd name="connsiteX0" fmla="*/ 0 w 5053263"/>
              <a:gd name="connsiteY0" fmla="*/ 2118389 h 4300116"/>
              <a:gd name="connsiteX1" fmla="*/ 823160 w 5053263"/>
              <a:gd name="connsiteY1" fmla="*/ 2782632 h 4300116"/>
              <a:gd name="connsiteX2" fmla="*/ 2871536 w 5053263"/>
              <a:gd name="connsiteY2" fmla="*/ 16873 h 4300116"/>
              <a:gd name="connsiteX3" fmla="*/ 5053263 w 5053263"/>
              <a:gd name="connsiteY3" fmla="*/ 4300116 h 4300116"/>
              <a:gd name="connsiteX0" fmla="*/ 0 w 5053263"/>
              <a:gd name="connsiteY0" fmla="*/ 2116685 h 4298412"/>
              <a:gd name="connsiteX1" fmla="*/ 823160 w 5053263"/>
              <a:gd name="connsiteY1" fmla="*/ 2780928 h 4298412"/>
              <a:gd name="connsiteX2" fmla="*/ 2871536 w 5053263"/>
              <a:gd name="connsiteY2" fmla="*/ 15169 h 4298412"/>
              <a:gd name="connsiteX3" fmla="*/ 5053263 w 5053263"/>
              <a:gd name="connsiteY3" fmla="*/ 4298412 h 4298412"/>
              <a:gd name="connsiteX0" fmla="*/ 0 w 5053263"/>
              <a:gd name="connsiteY0" fmla="*/ 3089196 h 5270923"/>
              <a:gd name="connsiteX1" fmla="*/ 823160 w 5053263"/>
              <a:gd name="connsiteY1" fmla="*/ 3753439 h 5270923"/>
              <a:gd name="connsiteX2" fmla="*/ 3088104 w 5053263"/>
              <a:gd name="connsiteY2" fmla="*/ 13122 h 5270923"/>
              <a:gd name="connsiteX3" fmla="*/ 5053263 w 5053263"/>
              <a:gd name="connsiteY3" fmla="*/ 5270923 h 5270923"/>
              <a:gd name="connsiteX0" fmla="*/ 0 w 5053263"/>
              <a:gd name="connsiteY0" fmla="*/ 3087621 h 5269348"/>
              <a:gd name="connsiteX1" fmla="*/ 823160 w 5053263"/>
              <a:gd name="connsiteY1" fmla="*/ 3751864 h 5269348"/>
              <a:gd name="connsiteX2" fmla="*/ 3088104 w 5053263"/>
              <a:gd name="connsiteY2" fmla="*/ 11547 h 5269348"/>
              <a:gd name="connsiteX3" fmla="*/ 5053263 w 5053263"/>
              <a:gd name="connsiteY3" fmla="*/ 5269348 h 5269348"/>
              <a:gd name="connsiteX0" fmla="*/ 0 w 5053263"/>
              <a:gd name="connsiteY0" fmla="*/ 0 h 2181727"/>
              <a:gd name="connsiteX1" fmla="*/ 823160 w 5053263"/>
              <a:gd name="connsiteY1" fmla="*/ 664243 h 2181727"/>
              <a:gd name="connsiteX2" fmla="*/ 3376862 w 5053263"/>
              <a:gd name="connsiteY2" fmla="*/ 1175084 h 2181727"/>
              <a:gd name="connsiteX3" fmla="*/ 5053263 w 5053263"/>
              <a:gd name="connsiteY3" fmla="*/ 2181727 h 2181727"/>
              <a:gd name="connsiteX0" fmla="*/ 0 w 5053263"/>
              <a:gd name="connsiteY0" fmla="*/ 0 h 2181727"/>
              <a:gd name="connsiteX1" fmla="*/ 823160 w 5053263"/>
              <a:gd name="connsiteY1" fmla="*/ 664243 h 2181727"/>
              <a:gd name="connsiteX2" fmla="*/ 3376862 w 5053263"/>
              <a:gd name="connsiteY2" fmla="*/ 1175084 h 2181727"/>
              <a:gd name="connsiteX3" fmla="*/ 5053263 w 5053263"/>
              <a:gd name="connsiteY3" fmla="*/ 2181727 h 218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3263" h="2181727">
                <a:moveTo>
                  <a:pt x="0" y="0"/>
                </a:moveTo>
                <a:cubicBezTo>
                  <a:pt x="414421" y="6683"/>
                  <a:pt x="260350" y="468396"/>
                  <a:pt x="823160" y="664243"/>
                </a:cubicBezTo>
                <a:cubicBezTo>
                  <a:pt x="1385970" y="860090"/>
                  <a:pt x="2671845" y="922170"/>
                  <a:pt x="3376862" y="1175084"/>
                </a:cubicBezTo>
                <a:cubicBezTo>
                  <a:pt x="4081879" y="1427998"/>
                  <a:pt x="4362115" y="1601537"/>
                  <a:pt x="5053263" y="2181727"/>
                </a:cubicBezTo>
              </a:path>
            </a:pathLst>
          </a:cu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241778" y="1458647"/>
                <a:ext cx="2902222" cy="1265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GB" sz="2400" i="1" dirty="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≳</m:t>
                      </m:r>
                      <m:r>
                        <a:rPr lang="en-GB" sz="2400" i="1" dirty="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GB" sz="2400" i="1" dirty="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i="1" dirty="0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06</m:t>
                      </m:r>
                    </m:oMath>
                  </m:oMathPara>
                </a14:m>
                <a:endParaRPr lang="en-US" sz="2400" dirty="0">
                  <a:solidFill>
                    <a:srgbClr val="00FF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  <m:r>
                        <a:rPr lang="en-GB" sz="2400" i="1">
                          <a:solidFill>
                            <a:srgbClr val="00FF00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00FF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GB" sz="2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GB" sz="2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GB" sz="2400" i="1">
                              <a:solidFill>
                                <a:srgbClr val="00FF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FF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778" y="1458647"/>
                <a:ext cx="2902222" cy="1265026"/>
              </a:xfrm>
              <a:prstGeom prst="rect">
                <a:avLst/>
              </a:prstGeom>
              <a:blipFill rotWithShape="0">
                <a:blip r:embed="rId5"/>
                <a:stretch>
                  <a:fillRect l="-18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607553" y="5814045"/>
                <a:ext cx="1828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GB" sz="2400" i="1" dirty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≲</m:t>
                      </m:r>
                      <m:r>
                        <a:rPr lang="en-GB" sz="2400" i="1" dirty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GB" sz="2400" i="1" dirty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i="1" dirty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02</m:t>
                      </m:r>
                    </m:oMath>
                  </m:oMathPara>
                </a14:m>
                <a:endParaRPr lang="en-US" sz="24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553" y="5814043"/>
                <a:ext cx="1828800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434663" y="3277625"/>
            <a:ext cx="1516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>
                <a:solidFill>
                  <a:srgbClr val="00B0F0"/>
                </a:solidFill>
              </a:rPr>
              <a:t>Minkowski</a:t>
            </a:r>
            <a:endParaRPr lang="en-GB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34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8229600" cy="5003759"/>
              </a:xfrm>
            </p:spPr>
            <p:txBody>
              <a:bodyPr>
                <a:normAutofit/>
              </a:bodyPr>
              <a:lstStyle/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r>
                  <a:rPr lang="en-GB" dirty="0" smtClean="0"/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GB" dirty="0" smtClean="0"/>
                  <a:t> and there is no new physics,</a:t>
                </a:r>
                <a:br>
                  <a:rPr lang="en-GB" dirty="0" smtClean="0"/>
                </a:br>
                <a:r>
                  <a:rPr lang="en-GB" dirty="0" smtClean="0"/>
                  <a:t>vacuum stability during inflation requires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≳0.06</m:t>
                    </m:r>
                  </m:oMath>
                </a14:m>
                <a:endParaRPr lang="en-GB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8229600" cy="500375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(De)Stabilising the Potential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191" y="1268724"/>
            <a:ext cx="5699617" cy="38576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92207" y="4710653"/>
            <a:ext cx="1325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(MNRS 2018)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90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493" y="36000"/>
            <a:ext cx="7956000" cy="7407807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Analytic continuation: De Sitter </a:t>
            </a:r>
            <a:r>
              <a:rPr lang="en-GB" dirty="0" smtClean="0">
                <a:sym typeface="Wingdings 3" panose="05040102010807070707" pitchFamily="18" charset="2"/>
              </a:rPr>
              <a:t> Sphere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 Sitter Tunnelling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68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413" y="1481138"/>
            <a:ext cx="4737173" cy="4525962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 Sitter Tunnelling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457200" y="1481330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r>
              <a:rPr lang="en-GB" smtClean="0"/>
              <a:t>Analytic continuation: De Sitter </a:t>
            </a:r>
            <a:r>
              <a:rPr lang="en-GB" smtClean="0">
                <a:sym typeface="Wingdings 3" panose="05040102010807070707" pitchFamily="18" charset="2"/>
              </a:rPr>
              <a:t> Sphere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375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When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dirty="0" smtClean="0"/>
                  <a:t>,</a:t>
                </a:r>
                <a:br>
                  <a:rPr lang="en-GB" dirty="0" smtClean="0"/>
                </a:br>
                <a:r>
                  <a:rPr lang="en-GB" dirty="0" smtClean="0"/>
                  <a:t>significant difference</a:t>
                </a:r>
                <a:br>
                  <a:rPr lang="en-GB" dirty="0" smtClean="0"/>
                </a:br>
                <a:r>
                  <a:rPr lang="en-GB" dirty="0" smtClean="0"/>
                  <a:t>from </a:t>
                </a:r>
                <a:r>
                  <a:rPr lang="en-GB" dirty="0" err="1" smtClean="0"/>
                  <a:t>Minkowski</a:t>
                </a:r>
                <a:endParaRPr lang="en-GB" dirty="0" smtClean="0"/>
              </a:p>
              <a:p>
                <a:r>
                  <a:rPr lang="en-GB" dirty="0" smtClean="0"/>
                  <a:t>High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GB" dirty="0" smtClean="0"/>
                  <a:t>:</a:t>
                </a:r>
                <a:br>
                  <a:rPr lang="en-GB" dirty="0" smtClean="0"/>
                </a:br>
                <a:r>
                  <a:rPr lang="en-GB" dirty="0" smtClean="0"/>
                  <a:t>Hawking-Moss instanton</a:t>
                </a:r>
                <a:br>
                  <a:rPr lang="en-GB" dirty="0" smtClean="0"/>
                </a:br>
                <a:r>
                  <a:rPr lang="en-GB" dirty="0" smtClean="0"/>
                  <a:t>=classical excitation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 Sitter Tunnelling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417638"/>
            <a:ext cx="4140529" cy="41522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19173" y="5582625"/>
            <a:ext cx="2467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(</a:t>
            </a:r>
            <a:r>
              <a:rPr lang="en-GB" sz="1600" dirty="0" err="1" smtClean="0"/>
              <a:t>AR&amp;Stopyra</a:t>
            </a:r>
            <a:r>
              <a:rPr lang="en-GB" sz="1600" dirty="0"/>
              <a:t>, </a:t>
            </a:r>
            <a:r>
              <a:rPr lang="en-GB" sz="1600" dirty="0" smtClean="0"/>
              <a:t>PRD 2018</a:t>
            </a:r>
            <a:r>
              <a:rPr lang="en-GB" sz="1600" dirty="0" smtClean="0"/>
              <a:t>)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753804" y="5229671"/>
            <a:ext cx="6917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radius</a:t>
            </a:r>
            <a:endParaRPr lang="en-GB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93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GB" sz="2400" dirty="0" smtClean="0"/>
              <a:t>Polynomial potential</a:t>
            </a:r>
            <a:endParaRPr lang="en-GB" sz="2400" dirty="0"/>
          </a:p>
        </p:txBody>
      </p:sp>
      <p:sp>
        <p:nvSpPr>
          <p:cNvPr id="19" name="Content Placeholder 1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GB" sz="2400" dirty="0" smtClean="0"/>
              <a:t>Standard Model potential</a:t>
            </a:r>
            <a:endParaRPr lang="en-GB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28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Instanton Actions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200" y="1927323"/>
            <a:ext cx="2826731" cy="26368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00" y="1941705"/>
            <a:ext cx="3096738" cy="26595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192207" y="4723028"/>
            <a:ext cx="2333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(</a:t>
            </a:r>
            <a:r>
              <a:rPr lang="en-GB" sz="1600" dirty="0" err="1" smtClean="0"/>
              <a:t>AR&amp;Stopyra</a:t>
            </a:r>
            <a:r>
              <a:rPr lang="en-GB" sz="1600" dirty="0"/>
              <a:t>, </a:t>
            </a:r>
            <a:r>
              <a:rPr lang="en-GB" sz="1600" dirty="0" smtClean="0"/>
              <a:t>PRD 2018)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97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Multiple Solutions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568" y="1628770"/>
            <a:ext cx="7416863" cy="35910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92207" y="5250889"/>
            <a:ext cx="2340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(</a:t>
            </a:r>
            <a:r>
              <a:rPr lang="en-GB" sz="1600" dirty="0" err="1" smtClean="0"/>
              <a:t>AR&amp;Stopyra</a:t>
            </a:r>
            <a:r>
              <a:rPr lang="en-GB" sz="1600" dirty="0"/>
              <a:t>, </a:t>
            </a:r>
            <a:r>
              <a:rPr lang="en-GB" sz="1600" dirty="0" smtClean="0"/>
              <a:t>PRD 2018)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893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Reheating: Inflation </a:t>
                </a:r>
                <a:r>
                  <a:rPr lang="en-GB" dirty="0" smtClean="0"/>
                  <a:t>(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=12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smtClean="0"/>
                  <a:t>) → </a:t>
                </a:r>
                <a:r>
                  <a:rPr lang="en-GB" dirty="0" smtClean="0"/>
                  <a:t>rad </a:t>
                </a:r>
                <a:r>
                  <a:rPr lang="en-GB" dirty="0" err="1" smtClean="0"/>
                  <a:t>dom</a:t>
                </a:r>
                <a:r>
                  <a:rPr lang="en-GB" dirty="0" smtClean="0"/>
                  <a:t> </a:t>
                </a:r>
                <a:r>
                  <a:rPr lang="en-GB" dirty="0" smtClean="0"/>
                  <a:t>(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 smtClean="0"/>
                  <a:t>)</a:t>
                </a: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Sup>
                            <m:sSub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b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Pl</m:t>
                              </m:r>
                            </m:sub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GB" dirty="0" smtClean="0"/>
              </a:p>
              <a:p>
                <a:r>
                  <a:rPr lang="en-GB" dirty="0"/>
                  <a:t>E</a:t>
                </a:r>
                <a:r>
                  <a:rPr lang="en-GB" dirty="0" smtClean="0"/>
                  <a:t>ffective Higgs mass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dirty="0" smtClean="0"/>
                  <a:t> oscillates:</a:t>
                </a:r>
                <a:endParaRPr lang="en-GB" dirty="0" smtClean="0"/>
              </a:p>
              <a:p>
                <a:pPr lvl="1"/>
                <a:r>
                  <a:rPr lang="en-GB" dirty="0" smtClean="0"/>
                  <a:t>“</a:t>
                </a:r>
                <a:r>
                  <a:rPr lang="en-GB" dirty="0" smtClean="0"/>
                  <a:t>Geometric preheating” </a:t>
                </a:r>
                <a:r>
                  <a:rPr lang="en-GB" sz="1800" dirty="0"/>
                  <a:t>(</a:t>
                </a:r>
                <a:r>
                  <a:rPr lang="en-GB" sz="1800" dirty="0" err="1"/>
                  <a:t>Bassett&amp;Liberati</a:t>
                </a:r>
                <a:r>
                  <a:rPr lang="en-GB" sz="1800" dirty="0"/>
                  <a:t> 1998, </a:t>
                </a:r>
                <a:r>
                  <a:rPr lang="en-GB" sz="1800" dirty="0" err="1"/>
                  <a:t>Tsujikawa</a:t>
                </a:r>
                <a:r>
                  <a:rPr lang="en-GB" sz="1800" dirty="0"/>
                  <a:t> et al. 1999)</a:t>
                </a:r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dirty="0" smtClean="0"/>
                  <a:t> goes </a:t>
                </a:r>
                <a:r>
                  <a:rPr lang="en-GB" dirty="0" smtClean="0"/>
                  <a:t>negative: 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dirty="0" smtClean="0"/>
                  <a:t>, Higgs becomes </a:t>
                </a:r>
                <a:r>
                  <a:rPr lang="en-GB" dirty="0" err="1" smtClean="0">
                    <a:solidFill>
                      <a:srgbClr val="FFFF00"/>
                    </a:solidFill>
                  </a:rPr>
                  <a:t>tachyonic</a:t>
                </a:r>
                <a:r>
                  <a:rPr lang="en-GB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GB" sz="1800" dirty="0"/>
                  <a:t>(HMNR 2015</a:t>
                </a:r>
                <a:r>
                  <a:rPr lang="en-GB" sz="1800" dirty="0" smtClean="0"/>
                  <a:t>)</a:t>
                </a:r>
              </a:p>
              <a:p>
                <a:r>
                  <a:rPr lang="en-GB" dirty="0"/>
                  <a:t>Higgs variance </a:t>
                </a:r>
                <a:r>
                  <a:rPr lang="en-GB" dirty="0" smtClean="0"/>
                  <a:t>at horizon </a:t>
                </a:r>
                <a:r>
                  <a:rPr lang="en-GB" dirty="0"/>
                  <a:t>scale: </a:t>
                </a:r>
                <a:r>
                  <a:rPr lang="en-GB" sz="1800" dirty="0"/>
                  <a:t/>
                </a:r>
                <a:br>
                  <a:rPr lang="en-GB" sz="18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∼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GB" i="1">
                            <a:latin typeface="Cambria Math" panose="02040503050406030204" pitchFamily="18" charset="0"/>
                          </a:rPr>
                          <m:t>𝜉</m:t>
                        </m:r>
                      </m:den>
                    </m:f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num>
                              <m:den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ad>
                              <m:radPr>
                                <m:degHide m:val="on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</m:rad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GB">
                                    <a:latin typeface="Cambria Math" panose="02040503050406030204" pitchFamily="18" charset="0"/>
                                  </a:rPr>
                                  <m:t>ini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GB">
                                    <a:latin typeface="Cambria Math" panose="02040503050406030204" pitchFamily="18" charset="0"/>
                                  </a:rPr>
                                  <m:t>Pl</m:t>
                                </m:r>
                              </m:sub>
                            </m:sSub>
                          </m:den>
                        </m:f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∼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𝜉</m:t>
                        </m:r>
                      </m:den>
                    </m:f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𝜉</m:t>
                            </m:r>
                          </m:e>
                        </m:rad>
                      </m:sup>
                    </m:sSup>
                  </m:oMath>
                </a14:m>
                <a:endParaRPr lang="en-GB" sz="1800" dirty="0"/>
              </a:p>
              <a:p>
                <a:endParaRPr lang="en-GB" dirty="0" smtClean="0">
                  <a:solidFill>
                    <a:srgbClr val="FFFF00"/>
                  </a:solidFill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78" r="-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30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End of Inflation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578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31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Vacuum Decay at the End of Inflation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202" y="1495550"/>
            <a:ext cx="6055596" cy="403518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207103" y="5499461"/>
            <a:ext cx="14321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9728"/>
            <a:r>
              <a:rPr lang="en-GB" sz="1600" dirty="0"/>
              <a:t>(HMNR 2015)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7052" y="1927490"/>
            <a:ext cx="1297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Not enough</a:t>
            </a:r>
            <a:br>
              <a:rPr lang="en-GB" dirty="0"/>
            </a:br>
            <a:r>
              <a:rPr lang="en-GB" dirty="0"/>
              <a:t>growth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6743" y="3706027"/>
            <a:ext cx="1895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Field </a:t>
            </a:r>
            <a:r>
              <a:rPr lang="en-GB" dirty="0" err="1">
                <a:solidFill>
                  <a:schemeClr val="bg1"/>
                </a:solidFill>
              </a:rPr>
              <a:t>backreaction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92198" y="2131960"/>
            <a:ext cx="1083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Becomes</a:t>
            </a:r>
            <a:br>
              <a:rPr lang="en-GB" dirty="0"/>
            </a:br>
            <a:r>
              <a:rPr lang="en-GB" dirty="0"/>
              <a:t>nonlinear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9173" y="2046791"/>
            <a:ext cx="1173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Instability!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505528" y="2250654"/>
            <a:ext cx="12662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6923163" y="2455123"/>
            <a:ext cx="8940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44742" y="1969847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1766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viebig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40878" y="1417638"/>
            <a:ext cx="5772154" cy="43291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400" dirty="0" smtClean="0"/>
                  <a:t>Ema et al, </a:t>
                </a:r>
                <a:br>
                  <a:rPr lang="en-GB" sz="2400" dirty="0" smtClean="0"/>
                </a:br>
                <a:r>
                  <a:rPr lang="en-GB" sz="2400" dirty="0" smtClean="0"/>
                  <a:t>arXiv:1602:00483</a:t>
                </a:r>
              </a:p>
              <a:p>
                <a:pPr lvl="1"/>
                <a:r>
                  <a:rPr lang="en-GB" sz="2000" dirty="0" smtClean="0"/>
                  <a:t>Lattice simulation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≲10</m:t>
                    </m:r>
                  </m:oMath>
                </a14:m>
                <a:endParaRPr lang="en-GB" sz="2000" dirty="0" smtClean="0"/>
              </a:p>
              <a:p>
                <a:r>
                  <a:rPr lang="en-GB" sz="2400" dirty="0" err="1" smtClean="0"/>
                  <a:t>Kohri</a:t>
                </a:r>
                <a:r>
                  <a:rPr lang="en-GB" sz="2400" dirty="0" smtClean="0"/>
                  <a:t> et al, arXiv:1602.02100</a:t>
                </a:r>
              </a:p>
              <a:p>
                <a:pPr lvl="1"/>
                <a:r>
                  <a:rPr lang="en-GB" sz="2000" dirty="0" err="1" smtClean="0"/>
                  <a:t>Linearised</a:t>
                </a:r>
                <a:r>
                  <a:rPr lang="en-GB" sz="2000" dirty="0" smtClean="0"/>
                  <a:t> calculation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40</m:t>
                    </m:r>
                  </m:oMath>
                </a14:m>
                <a:endParaRPr lang="en-GB" sz="2000" dirty="0" smtClean="0"/>
              </a:p>
              <a:p>
                <a:r>
                  <a:rPr lang="en-GB" sz="2400" dirty="0" smtClean="0"/>
                  <a:t>Figueroa, AR &amp; </a:t>
                </a:r>
                <a:r>
                  <a:rPr lang="en-GB" sz="2400" dirty="0" err="1" smtClean="0"/>
                  <a:t>Torrenti</a:t>
                </a:r>
                <a:r>
                  <a:rPr lang="en-GB" sz="2400" dirty="0"/>
                  <a:t>, </a:t>
                </a:r>
                <a:r>
                  <a:rPr lang="en-GB" sz="2400" dirty="0" smtClean="0"/>
                  <a:t/>
                </a:r>
                <a:br>
                  <a:rPr lang="en-GB" sz="2400" dirty="0" smtClean="0"/>
                </a:br>
                <a:r>
                  <a:rPr lang="en-GB" sz="2400" dirty="0" smtClean="0"/>
                  <a:t>arXiv:1709.00398</a:t>
                </a:r>
              </a:p>
              <a:p>
                <a:pPr lvl="1"/>
                <a:r>
                  <a:rPr lang="en-GB" sz="2000" dirty="0" smtClean="0"/>
                  <a:t>Lattice simulations</a:t>
                </a:r>
                <a:endParaRPr lang="en-GB" sz="2000" dirty="0"/>
              </a:p>
            </p:txBody>
          </p:sp>
        </mc:Choice>
        <mc:Fallback xmlns="">
          <p:sp>
            <p:nvSpPr>
              <p:cNvPr id="10" name="Conten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5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32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Detailed Calculations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549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pPr marL="109728" indent="0">
              <a:buNone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33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Lattice Simulations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476655" y="5000759"/>
            <a:ext cx="4382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Figueroa, AR &amp; </a:t>
            </a:r>
            <a:r>
              <a:rPr lang="en-GB" dirty="0" err="1"/>
              <a:t>Torrenti</a:t>
            </a:r>
            <a:r>
              <a:rPr lang="en-GB" dirty="0"/>
              <a:t>, arXiv:1709.00398</a:t>
            </a:r>
          </a:p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8022117" y="2168841"/>
            <a:ext cx="9218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rgbClr val="FFC000"/>
                </a:solidFill>
              </a:rPr>
              <a:t>true</a:t>
            </a:r>
            <a:br>
              <a:rPr lang="en-GB" dirty="0">
                <a:solidFill>
                  <a:srgbClr val="FFC000"/>
                </a:solidFill>
              </a:rPr>
            </a:br>
            <a:r>
              <a:rPr lang="en-GB" dirty="0">
                <a:solidFill>
                  <a:srgbClr val="FFC000"/>
                </a:solidFill>
              </a:rPr>
              <a:t>vacuum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7409360" y="1628140"/>
            <a:ext cx="900114" cy="540068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9"/>
              <p:cNvSpPr txBox="1">
                <a:spLocks/>
              </p:cNvSpPr>
              <p:nvPr/>
            </p:nvSpPr>
            <p:spPr>
              <a:xfrm>
                <a:off x="609600" y="1633730"/>
                <a:ext cx="8229600" cy="4525963"/>
              </a:xfrm>
              <a:prstGeom prst="rect">
                <a:avLst/>
              </a:prstGeom>
            </p:spPr>
            <p:txBody>
              <a:bodyPr vert="horz">
                <a:normAutofit/>
              </a:bodyPr>
              <a:lstStyle>
                <a:lvl1pPr marL="365760" indent="-256032" algn="l" rtl="0" eaLnBrk="1" latinLnBrk="0" hangingPunct="1">
                  <a:spcBef>
                    <a:spcPts val="400"/>
                  </a:spcBef>
                  <a:spcAft>
                    <a:spcPts val="400"/>
                  </a:spcAft>
                  <a:buClr>
                    <a:schemeClr val="accent1"/>
                  </a:buClr>
                  <a:buSzPct val="68000"/>
                  <a:buFont typeface="Wingdings 3"/>
                  <a:buChar char="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21792" indent="-228600" algn="l" rtl="0" eaLnBrk="1" latinLnBrk="0" hangingPunct="1">
                  <a:spcBef>
                    <a:spcPts val="200"/>
                  </a:spcBef>
                  <a:spcAft>
                    <a:spcPts val="200"/>
                  </a:spcAft>
                  <a:buClr>
                    <a:schemeClr val="accent1"/>
                  </a:buClr>
                  <a:buFont typeface="Verdana"/>
                  <a:buChar char="◦"/>
                  <a:defRPr kumimoji="0" sz="2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9536" indent="-228600" algn="l" rtl="0" eaLnBrk="1" latinLnBrk="0" hangingPunct="1">
                  <a:spcBef>
                    <a:spcPts val="0"/>
                  </a:spcBef>
                  <a:buClr>
                    <a:schemeClr val="accent2"/>
                  </a:buClr>
                  <a:buSzPct val="100000"/>
                  <a:buFont typeface="Wingdings 2"/>
                  <a:buChar char=""/>
                  <a:defRPr kumimoji="0"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143000" indent="-228600" algn="l" rtl="0" eaLnBrk="1" latinLnBrk="0" hangingPunct="1">
                  <a:spcBef>
                    <a:spcPts val="350"/>
                  </a:spcBef>
                  <a:buClr>
                    <a:schemeClr val="accent2"/>
                  </a:buClr>
                  <a:buFont typeface="Wingdings 2"/>
                  <a:buChar char=""/>
                  <a:defRPr kumimoji="0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-228600" algn="l" rtl="0" eaLnBrk="1" latinLnBrk="0" hangingPunct="1">
                  <a:spcBef>
                    <a:spcPts val="350"/>
                  </a:spcBef>
                  <a:buClr>
                    <a:schemeClr val="accent2"/>
                  </a:buClr>
                  <a:buFont typeface="Wingdings 2"/>
                  <a:buChar char="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00200" indent="-228600" algn="l" rtl="0" eaLnBrk="1" latinLnBrk="0" hangingPunct="1">
                  <a:spcBef>
                    <a:spcPts val="350"/>
                  </a:spcBef>
                  <a:buClr>
                    <a:schemeClr val="accent3"/>
                  </a:buClr>
                  <a:buFont typeface="Wingdings 2"/>
                  <a:buChar char="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228600" algn="l" rtl="0" eaLnBrk="1" latinLnBrk="0" hangingPunct="1">
                  <a:spcBef>
                    <a:spcPts val="350"/>
                  </a:spcBef>
                  <a:buClr>
                    <a:schemeClr val="accent3"/>
                  </a:buClr>
                  <a:buFont typeface="Wingdings 2"/>
                  <a:buChar char=""/>
                  <a:defRPr kumimoji="0"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57400" indent="-228600" algn="l" rtl="0" eaLnBrk="1" latinLnBrk="0" hangingPunct="1">
                  <a:spcBef>
                    <a:spcPts val="350"/>
                  </a:spcBef>
                  <a:buClr>
                    <a:schemeClr val="accent3"/>
                  </a:buClr>
                  <a:buFont typeface="Wingdings 2"/>
                  <a:buChar char=""/>
                  <a:defRPr kumimoji="0"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286000" indent="-228600" algn="l" rtl="0" eaLnBrk="1" latinLnBrk="0" hangingPunct="1">
                  <a:spcBef>
                    <a:spcPts val="350"/>
                  </a:spcBef>
                  <a:buClr>
                    <a:schemeClr val="accent3"/>
                  </a:buClr>
                  <a:buFont typeface="Wingdings 2"/>
                  <a:buChar char=""/>
                  <a:defRPr kumimoji="0"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top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172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3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633730"/>
                <a:ext cx="8229600" cy="452596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0779" y="1393550"/>
            <a:ext cx="5562443" cy="365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31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565" y="1145539"/>
            <a:ext cx="5624871" cy="35434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endParaRPr lang="en-GB" dirty="0" smtClean="0"/>
              </a:p>
              <a:p>
                <a:endParaRPr lang="en-GB" dirty="0"/>
              </a:p>
              <a:p>
                <a:pPr marL="109728" indent="0">
                  <a:buNone/>
                </a:pPr>
                <a:endParaRPr lang="en-GB" sz="3200" dirty="0"/>
              </a:p>
              <a:p>
                <a:endParaRPr lang="en-GB" dirty="0" smtClean="0"/>
              </a:p>
              <a:p>
                <a:r>
                  <a:rPr lang="en-GB" dirty="0" smtClean="0"/>
                  <a:t>Stability depends on top mass and speed of reheating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top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173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34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GeV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GB" dirty="0" smtClean="0"/>
                  <a:t> vacuum decay before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𝑚𝑡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b="0" dirty="0" smtClean="0"/>
                  <a:t>i</a:t>
                </a:r>
                <a:r>
                  <a:rPr lang="en-GB" dirty="0" smtClean="0"/>
                  <a:t>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r>
                      <a:rPr lang="en-GB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dirty="0" smtClean="0"/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34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Instability Time 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3311839" y="4578638"/>
            <a:ext cx="4382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Figueroa, AR &amp; </a:t>
            </a:r>
            <a:r>
              <a:rPr lang="en-GB" dirty="0" err="1"/>
              <a:t>Torrenti</a:t>
            </a:r>
            <a:r>
              <a:rPr lang="en-GB" dirty="0"/>
              <a:t>, arXiv:1709.00398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547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dirty="0" smtClean="0"/>
                  <a:t>Minimal scenario:</a:t>
                </a:r>
                <a:br>
                  <a:rPr lang="en-GB" dirty="0" smtClean="0"/>
                </a:br>
                <a:r>
                  <a:rPr lang="en-GB" dirty="0" smtClean="0"/>
                  <a:t>Standard Model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chaotic </a:t>
                </a:r>
                <a:r>
                  <a:rPr lang="en-GB" dirty="0" smtClean="0"/>
                  <a:t>inflation,</a:t>
                </a:r>
                <a:br>
                  <a:rPr lang="en-GB" dirty="0" smtClean="0"/>
                </a:br>
                <a:r>
                  <a:rPr lang="en-GB" dirty="0" smtClean="0"/>
                  <a:t>no direct coupling to </a:t>
                </a:r>
                <a:r>
                  <a:rPr lang="en-GB" dirty="0" err="1" smtClean="0"/>
                  <a:t>inflaton</a:t>
                </a:r>
                <a:endParaRPr lang="en-GB" dirty="0" smtClean="0"/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06</m:t>
                      </m:r>
                      <m:r>
                        <a:rPr lang="en-GB" sz="2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≲</m:t>
                      </m:r>
                      <m:r>
                        <a:rPr lang="en-GB" sz="2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GB" sz="2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≲</m:t>
                      </m:r>
                      <m:r>
                        <a:rPr lang="en-GB" sz="2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800" dirty="0">
                  <a:solidFill>
                    <a:srgbClr val="FFFF00"/>
                  </a:solidFill>
                  <a:ea typeface="Cambria Math" panose="02040503050406030204" pitchFamily="18" charset="0"/>
                </a:endParaRPr>
              </a:p>
              <a:p>
                <a:pPr lvl="0">
                  <a:buClr>
                    <a:srgbClr val="4F81BD"/>
                  </a:buClr>
                </a:pPr>
                <a:r>
                  <a:rPr lang="en-GB" dirty="0">
                    <a:solidFill>
                      <a:prstClr val="white"/>
                    </a:solidFill>
                  </a:rPr>
                  <a:t>15 orders of magnitude </a:t>
                </a:r>
                <a:r>
                  <a:rPr lang="en-GB" dirty="0" smtClean="0">
                    <a:solidFill>
                      <a:prstClr val="white"/>
                    </a:solidFill>
                  </a:rPr>
                  <a:t>stronger </a:t>
                </a:r>
                <a:r>
                  <a:rPr lang="en-GB" dirty="0">
                    <a:solidFill>
                      <a:prstClr val="white"/>
                    </a:solidFill>
                  </a:rPr>
                  <a:t>than </a:t>
                </a:r>
                <a:r>
                  <a:rPr lang="en-GB" dirty="0" smtClean="0">
                    <a:solidFill>
                      <a:prstClr val="white"/>
                    </a:solidFill>
                  </a:rPr>
                  <a:t>the LHC bound</a:t>
                </a:r>
                <a:br>
                  <a:rPr lang="en-GB" dirty="0" smtClean="0">
                    <a:solidFill>
                      <a:prstClr val="white"/>
                    </a:solidFill>
                  </a:rPr>
                </a:b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d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sup>
                    </m:sSup>
                  </m:oMath>
                </a14:m>
                <a:endParaRPr lang="en-GB" dirty="0" smtClean="0">
                  <a:solidFill>
                    <a:prstClr val="white"/>
                  </a:solidFill>
                </a:endParaRPr>
              </a:p>
              <a:p>
                <a:pPr lvl="0">
                  <a:buClr>
                    <a:srgbClr val="4F81BD"/>
                  </a:buClr>
                </a:pPr>
                <a:r>
                  <a:rPr lang="en-GB" dirty="0" smtClean="0">
                    <a:solidFill>
                      <a:prstClr val="white"/>
                    </a:solidFill>
                  </a:rPr>
                  <a:t>Caveats:</a:t>
                </a:r>
              </a:p>
              <a:p>
                <a:pPr lvl="1">
                  <a:buClr>
                    <a:srgbClr val="4F81BD"/>
                  </a:buClr>
                </a:pPr>
                <a:r>
                  <a:rPr lang="en-GB" dirty="0" smtClean="0">
                    <a:solidFill>
                      <a:prstClr val="white"/>
                    </a:solidFill>
                  </a:rPr>
                  <a:t>Assumes no direct coupling to </a:t>
                </a:r>
                <a:r>
                  <a:rPr lang="en-GB" dirty="0" err="1" smtClean="0">
                    <a:solidFill>
                      <a:prstClr val="white"/>
                    </a:solidFill>
                  </a:rPr>
                  <a:t>inflaton</a:t>
                </a:r>
                <a:r>
                  <a:rPr lang="en-GB" dirty="0" smtClean="0">
                    <a:solidFill>
                      <a:prstClr val="white"/>
                    </a:solidFill>
                  </a:rPr>
                  <a:t> </a:t>
                </a:r>
                <a:br>
                  <a:rPr lang="en-GB" dirty="0" smtClean="0">
                    <a:solidFill>
                      <a:prstClr val="white"/>
                    </a:solidFill>
                  </a:rPr>
                </a:br>
                <a:r>
                  <a:rPr lang="en-GB" dirty="0" smtClean="0">
                    <a:solidFill>
                      <a:prstClr val="white"/>
                    </a:solidFill>
                  </a:rPr>
                  <a:t>– Would still need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|≲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 smtClean="0">
                  <a:solidFill>
                    <a:prstClr val="white"/>
                  </a:solidFill>
                </a:endParaRPr>
              </a:p>
              <a:p>
                <a:pPr lvl="1">
                  <a:buClr>
                    <a:srgbClr val="4F81BD"/>
                  </a:buClr>
                </a:pPr>
                <a:r>
                  <a:rPr lang="en-GB" dirty="0" smtClean="0">
                    <a:solidFill>
                      <a:prstClr val="white"/>
                    </a:solidFill>
                  </a:rPr>
                  <a:t>Assumes no new physics </a:t>
                </a:r>
                <a:br>
                  <a:rPr lang="en-GB" dirty="0" smtClean="0">
                    <a:solidFill>
                      <a:prstClr val="white"/>
                    </a:solidFill>
                  </a:rPr>
                </a:br>
                <a:r>
                  <a:rPr lang="en-GB" dirty="0" smtClean="0">
                    <a:solidFill>
                      <a:prstClr val="white"/>
                    </a:solidFill>
                  </a:rPr>
                  <a:t>– Could stabilise potential altogether</a:t>
                </a:r>
              </a:p>
              <a:p>
                <a:pPr lvl="1">
                  <a:buClr>
                    <a:srgbClr val="4F81BD"/>
                  </a:buClr>
                </a:pPr>
                <a:r>
                  <a:rPr lang="en-GB" dirty="0" smtClean="0">
                    <a:solidFill>
                      <a:prstClr val="white"/>
                    </a:solidFill>
                  </a:rPr>
                  <a:t>Assumes high scale inflation</a:t>
                </a:r>
                <a:br>
                  <a:rPr lang="en-GB" dirty="0" smtClean="0">
                    <a:solidFill>
                      <a:prstClr val="white"/>
                    </a:solidFill>
                  </a:rPr>
                </a:br>
                <a:r>
                  <a:rPr lang="en-GB" dirty="0" smtClean="0">
                    <a:solidFill>
                      <a:prstClr val="white"/>
                    </a:solidFill>
                  </a:rPr>
                  <a:t>– Need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sSup>
                      <m:sSupPr>
                        <m:ctrlP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sup>
                    </m:sSup>
                    <m:r>
                      <a:rPr lang="en-GB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endParaRPr lang="en-GB" dirty="0">
                  <a:solidFill>
                    <a:prstClr val="white"/>
                  </a:solidFill>
                </a:endParaRPr>
              </a:p>
              <a:p>
                <a:pPr lvl="1">
                  <a:buClr>
                    <a:srgbClr val="4F81BD"/>
                  </a:buClr>
                </a:pPr>
                <a:endParaRPr lang="en-GB" dirty="0" smtClean="0">
                  <a:solidFill>
                    <a:prstClr val="white"/>
                  </a:solidFill>
                </a:endParaRPr>
              </a:p>
              <a:p>
                <a:pPr marL="109728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752" b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1883-4B30-44FD-8E2E-0F17C65D2E6A}" type="slidenum">
              <a:rPr lang="en-GB" smtClean="0"/>
              <a:pPr/>
              <a:t>35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5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Constraints on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𝝃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" name="Tit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12 April 2018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A. Rajantie, Electroweak vacuum instability and spacetime curvature,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776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choolTal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Talk" id="{7A2CB6FE-D9E0-4BB3-849D-77750C058CDB}" vid="{ED9077BE-A9CD-460D-BCC9-C7C7368F9C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SchoolTalk</Template>
  <TotalTime>29157</TotalTime>
  <Words>981</Words>
  <Application>Microsoft Office PowerPoint</Application>
  <PresentationFormat>On-screen Show (4:3)</PresentationFormat>
  <Paragraphs>385</Paragraphs>
  <Slides>35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Wingdings 3</vt:lpstr>
      <vt:lpstr>Cambria Math</vt:lpstr>
      <vt:lpstr>Wingdings 2</vt:lpstr>
      <vt:lpstr>Verdana</vt:lpstr>
      <vt:lpstr>Calibri</vt:lpstr>
      <vt:lpstr>SchoolTalk</vt:lpstr>
      <vt:lpstr>Electroweak vacuum instability and spacetime curvature</vt:lpstr>
      <vt:lpstr>Based on:</vt:lpstr>
      <vt:lpstr>The Standard Model</vt:lpstr>
      <vt:lpstr>The Standard Model</vt:lpstr>
      <vt:lpstr>Vacuum Instability</vt:lpstr>
      <vt:lpstr>Tunneling Rate</vt:lpstr>
      <vt:lpstr>Instability Bounds</vt:lpstr>
      <vt:lpstr>Higgs-Curvature Coupling</vt:lpstr>
      <vt:lpstr>Running ξ</vt:lpstr>
      <vt:lpstr>Measuring ξ</vt:lpstr>
      <vt:lpstr>Vacuum Instability Including Gravity</vt:lpstr>
      <vt:lpstr>Vacuum Instability and ξ</vt:lpstr>
      <vt:lpstr>Vacuum Instability and ξ</vt:lpstr>
      <vt:lpstr>Vacuum Instability and ξ</vt:lpstr>
      <vt:lpstr>Vacuum Instability Today</vt:lpstr>
      <vt:lpstr>Effect on Stability</vt:lpstr>
      <vt:lpstr>Early Universe</vt:lpstr>
      <vt:lpstr>Higgs Fluctuations from Inflation</vt:lpstr>
      <vt:lpstr>Higgs Fluctuations from Inflation</vt:lpstr>
      <vt:lpstr>Higgs During Inflation</vt:lpstr>
      <vt:lpstr>Potential in Curved Spacetime</vt:lpstr>
      <vt:lpstr>Potential in Curved Spacetime</vt:lpstr>
      <vt:lpstr>(De-)Stabilising the Potential</vt:lpstr>
      <vt:lpstr>(De)Stabilising the Potential</vt:lpstr>
      <vt:lpstr>De Sitter Tunnelling</vt:lpstr>
      <vt:lpstr>De Sitter Tunnelling</vt:lpstr>
      <vt:lpstr>De Sitter Tunnelling</vt:lpstr>
      <vt:lpstr>Instanton Actions</vt:lpstr>
      <vt:lpstr>Multiple Solutions</vt:lpstr>
      <vt:lpstr>End of Inflation</vt:lpstr>
      <vt:lpstr>Vacuum Decay at the End of Inflation</vt:lpstr>
      <vt:lpstr>Detailed Calculations</vt:lpstr>
      <vt:lpstr>Lattice Simulations</vt:lpstr>
      <vt:lpstr>Instability Time </vt:lpstr>
      <vt:lpstr>Constraints on ξ</vt:lpstr>
    </vt:vector>
  </TitlesOfParts>
  <Company>Imperial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Higgs Potential</dc:title>
  <dc:creator>Arttu Rajantie</dc:creator>
  <cp:lastModifiedBy>Rajantie, Arttu K</cp:lastModifiedBy>
  <cp:revision>304</cp:revision>
  <cp:lastPrinted>2015-01-12T16:04:03Z</cp:lastPrinted>
  <dcterms:created xsi:type="dcterms:W3CDTF">2011-02-02T15:56:03Z</dcterms:created>
  <dcterms:modified xsi:type="dcterms:W3CDTF">2018-04-12T12:08:21Z</dcterms:modified>
</cp:coreProperties>
</file>