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33"/>
  </p:notesMasterIdLst>
  <p:sldIdLst>
    <p:sldId id="256" r:id="rId2"/>
    <p:sldId id="447" r:id="rId3"/>
    <p:sldId id="391" r:id="rId4"/>
    <p:sldId id="421" r:id="rId5"/>
    <p:sldId id="423" r:id="rId6"/>
    <p:sldId id="422" r:id="rId7"/>
    <p:sldId id="395" r:id="rId8"/>
    <p:sldId id="455" r:id="rId9"/>
    <p:sldId id="397" r:id="rId10"/>
    <p:sldId id="424" r:id="rId11"/>
    <p:sldId id="398" r:id="rId12"/>
    <p:sldId id="425" r:id="rId13"/>
    <p:sldId id="426" r:id="rId14"/>
    <p:sldId id="427" r:id="rId15"/>
    <p:sldId id="428" r:id="rId16"/>
    <p:sldId id="431" r:id="rId17"/>
    <p:sldId id="434" r:id="rId18"/>
    <p:sldId id="435" r:id="rId19"/>
    <p:sldId id="411" r:id="rId20"/>
    <p:sldId id="430" r:id="rId21"/>
    <p:sldId id="408" r:id="rId22"/>
    <p:sldId id="436" r:id="rId23"/>
    <p:sldId id="437" r:id="rId24"/>
    <p:sldId id="414" r:id="rId25"/>
    <p:sldId id="438" r:id="rId26"/>
    <p:sldId id="416" r:id="rId27"/>
    <p:sldId id="439" r:id="rId28"/>
    <p:sldId id="446" r:id="rId29"/>
    <p:sldId id="454" r:id="rId30"/>
    <p:sldId id="417" r:id="rId31"/>
    <p:sldId id="419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lla Christie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F00"/>
    <a:srgbClr val="008000"/>
    <a:srgbClr val="000090"/>
    <a:srgbClr val="0000FF"/>
    <a:srgbClr val="FF2717"/>
    <a:srgbClr val="F32900"/>
    <a:srgbClr val="AC0FC1"/>
    <a:srgbClr val="008080"/>
    <a:srgbClr val="660066"/>
    <a:srgbClr val="737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40"/>
    <p:restoredTop sz="94944" autoAdjust="0"/>
  </p:normalViewPr>
  <p:slideViewPr>
    <p:cSldViewPr snapToGrid="0" snapToObjects="1">
      <p:cViewPr>
        <p:scale>
          <a:sx n="92" d="100"/>
          <a:sy n="92" d="100"/>
        </p:scale>
        <p:origin x="-44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6" d="100"/>
          <a:sy n="56" d="100"/>
        </p:scale>
        <p:origin x="252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commentAuthors" Target="commentAuthor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D4393-4697-A945-92AA-78BEA27C481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41E0B-636E-5A41-850E-310C35FC9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4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41E0B-636E-5A41-850E-310C35FC95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57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3999" cy="296173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77416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extLst/>
          </a:lstStyle>
          <a:p>
            <a:r>
              <a:rPr kumimoji="0" lang="pl-PL" dirty="0" err="1" smtClean="0"/>
              <a:t>Click</a:t>
            </a:r>
            <a:r>
              <a:rPr kumimoji="0" lang="pl-PL" dirty="0" smtClean="0"/>
              <a:t> to </a:t>
            </a:r>
            <a:r>
              <a:rPr kumimoji="0" lang="pl-PL" dirty="0" err="1" smtClean="0"/>
              <a:t>edit</a:t>
            </a:r>
            <a:r>
              <a:rPr kumimoji="0" lang="pl-PL" dirty="0" smtClean="0"/>
              <a:t> Master </a:t>
            </a:r>
            <a:r>
              <a:rPr kumimoji="0" lang="pl-PL" dirty="0" err="1" smtClean="0"/>
              <a:t>title</a:t>
            </a:r>
            <a:r>
              <a:rPr kumimoji="0" lang="pl-PL" dirty="0" smtClean="0"/>
              <a:t> style</a:t>
            </a:r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362154"/>
            <a:ext cx="8077200" cy="1499616"/>
          </a:xfrm>
        </p:spPr>
        <p:txBody>
          <a:bodyPr lIns="118872" tIns="0" rIns="45720" bIns="0" anchor="b">
            <a:normAutofit/>
          </a:bodyPr>
          <a:lstStyle>
            <a:lvl1pPr marL="0" indent="0" algn="l">
              <a:buNone/>
              <a:defRPr sz="4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pl-PL" dirty="0" err="1" smtClean="0"/>
              <a:t>Click</a:t>
            </a:r>
            <a:r>
              <a:rPr kumimoji="0" lang="pl-PL" dirty="0" smtClean="0"/>
              <a:t> to </a:t>
            </a:r>
            <a:r>
              <a:rPr kumimoji="0" lang="pl-PL" dirty="0" err="1" smtClean="0"/>
              <a:t>edit</a:t>
            </a:r>
            <a:r>
              <a:rPr kumimoji="0" lang="pl-PL" dirty="0" smtClean="0"/>
              <a:t> Master </a:t>
            </a:r>
            <a:r>
              <a:rPr kumimoji="0" lang="pl-PL" dirty="0" err="1" smtClean="0"/>
              <a:t>subtitle</a:t>
            </a:r>
            <a:r>
              <a:rPr kumimoji="0" lang="pl-PL" dirty="0" smtClean="0"/>
              <a:t>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3072768"/>
            <a:ext cx="9144000" cy="457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48000" cap="flat" cmpd="thickThin" algn="ctr">
            <a:solidFill>
              <a:schemeClr val="accent5">
                <a:lumMod val="20000"/>
                <a:lumOff val="80000"/>
              </a:schemeClr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0"/>
            <a:ext cx="8744968" cy="1252728"/>
          </a:xfrm>
        </p:spPr>
        <p:txBody>
          <a:bodyPr/>
          <a:lstStyle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chemeClr val="tx2">
              <a:lumMod val="25000"/>
            </a:schemeClr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pl-PL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pl-P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Click to edit Master text styles</a:t>
            </a:r>
          </a:p>
          <a:p>
            <a:pPr lvl="1" eaLnBrk="1" latinLnBrk="0" hangingPunct="1"/>
            <a:r>
              <a:rPr lang="pl-PL" smtClean="0"/>
              <a:t>Second level</a:t>
            </a:r>
          </a:p>
          <a:p>
            <a:pPr lvl="2" eaLnBrk="1" latinLnBrk="0" hangingPunct="1"/>
            <a:r>
              <a:rPr lang="pl-PL" smtClean="0"/>
              <a:t>Third level</a:t>
            </a:r>
          </a:p>
          <a:p>
            <a:pPr lvl="3" eaLnBrk="1" latinLnBrk="0" hangingPunct="1"/>
            <a:r>
              <a:rPr lang="pl-PL" smtClean="0"/>
              <a:t>Fourth level</a:t>
            </a:r>
          </a:p>
          <a:p>
            <a:pPr lvl="4" eaLnBrk="1" latinLnBrk="0" hangingPunct="1"/>
            <a:r>
              <a:rPr lang="pl-P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" y="0"/>
            <a:ext cx="8938260" cy="1402117"/>
          </a:xfrm>
          <a:prstGeom prst="rect">
            <a:avLst/>
          </a:prstGeom>
          <a:solidFill>
            <a:schemeClr val="tx2">
              <a:lumMod val="75000"/>
            </a:schemeClr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31" y="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pl-PL" dirty="0" err="1" smtClean="0"/>
              <a:t>Click</a:t>
            </a:r>
            <a:r>
              <a:rPr kumimoji="0" lang="pl-PL" dirty="0" smtClean="0"/>
              <a:t> to </a:t>
            </a:r>
            <a:r>
              <a:rPr kumimoji="0" lang="pl-PL" dirty="0" err="1" smtClean="0"/>
              <a:t>edit</a:t>
            </a:r>
            <a:r>
              <a:rPr kumimoji="0" lang="pl-PL" dirty="0" smtClean="0"/>
              <a:t> Master </a:t>
            </a:r>
            <a:r>
              <a:rPr kumimoji="0" lang="pl-PL" dirty="0" err="1" smtClean="0"/>
              <a:t>title</a:t>
            </a:r>
            <a:r>
              <a:rPr kumimoji="0" lang="pl-PL" dirty="0" smtClean="0"/>
              <a:t>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pl-PL" dirty="0" err="1" smtClean="0"/>
              <a:t>Click</a:t>
            </a:r>
            <a:r>
              <a:rPr kumimoji="0" lang="pl-PL" dirty="0" smtClean="0"/>
              <a:t> to </a:t>
            </a:r>
            <a:r>
              <a:rPr kumimoji="0" lang="pl-PL" dirty="0" err="1" smtClean="0"/>
              <a:t>edit</a:t>
            </a:r>
            <a:r>
              <a:rPr kumimoji="0" lang="pl-PL" dirty="0" smtClean="0"/>
              <a:t> Master </a:t>
            </a:r>
            <a:r>
              <a:rPr kumimoji="0" lang="pl-PL" dirty="0" err="1" smtClean="0"/>
              <a:t>text</a:t>
            </a:r>
            <a:r>
              <a:rPr kumimoji="0" lang="pl-PL" dirty="0" smtClean="0"/>
              <a:t> </a:t>
            </a:r>
            <a:r>
              <a:rPr kumimoji="0" lang="pl-PL" dirty="0" err="1" smtClean="0"/>
              <a:t>styles</a:t>
            </a:r>
            <a:endParaRPr kumimoji="0" lang="pl-PL" dirty="0" smtClean="0"/>
          </a:p>
          <a:p>
            <a:pPr lvl="1" eaLnBrk="1" latinLnBrk="0" hangingPunct="1"/>
            <a:r>
              <a:rPr kumimoji="0" lang="pl-PL" dirty="0" smtClean="0"/>
              <a:t>Second </a:t>
            </a:r>
            <a:r>
              <a:rPr kumimoji="0" lang="pl-PL" dirty="0" err="1" smtClean="0"/>
              <a:t>level</a:t>
            </a:r>
            <a:endParaRPr kumimoji="0" lang="pl-PL" dirty="0" smtClean="0"/>
          </a:p>
          <a:p>
            <a:pPr lvl="2" eaLnBrk="1" latinLnBrk="0" hangingPunct="1"/>
            <a:r>
              <a:rPr kumimoji="0" lang="pl-PL" dirty="0" smtClean="0"/>
              <a:t>Third </a:t>
            </a:r>
            <a:r>
              <a:rPr kumimoji="0" lang="pl-PL" dirty="0" err="1" smtClean="0"/>
              <a:t>level</a:t>
            </a:r>
            <a:endParaRPr kumimoji="0" lang="pl-PL" dirty="0" smtClean="0"/>
          </a:p>
          <a:p>
            <a:pPr lvl="3" eaLnBrk="1" latinLnBrk="0" hangingPunct="1"/>
            <a:r>
              <a:rPr kumimoji="0" lang="pl-PL" dirty="0" err="1" smtClean="0"/>
              <a:t>Fourth</a:t>
            </a:r>
            <a:r>
              <a:rPr kumimoji="0" lang="pl-PL" dirty="0" smtClean="0"/>
              <a:t> </a:t>
            </a:r>
            <a:r>
              <a:rPr kumimoji="0" lang="pl-PL" dirty="0" err="1" smtClean="0"/>
              <a:t>level</a:t>
            </a:r>
            <a:endParaRPr kumimoji="0" lang="pl-PL" dirty="0" smtClean="0"/>
          </a:p>
          <a:p>
            <a:pPr lvl="4" eaLnBrk="1" latinLnBrk="0" hangingPunct="1"/>
            <a:r>
              <a:rPr kumimoji="0" lang="pl-PL" dirty="0" err="1" smtClean="0"/>
              <a:t>Fifth</a:t>
            </a:r>
            <a:r>
              <a:rPr kumimoji="0" lang="pl-PL" dirty="0" smtClean="0"/>
              <a:t> </a:t>
            </a:r>
            <a:r>
              <a:rPr kumimoji="0" lang="pl-PL" dirty="0" err="1" smtClean="0"/>
              <a:t>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F17AC8C-6BED-F744-9F22-4C518339C738}" type="datetimeFigureOut">
              <a:rPr lang="en-US" smtClean="0"/>
              <a:t>12/13/19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D962C14-9836-DE4D-88AC-A0748D340BB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402117"/>
            <a:ext cx="8938260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  <a:alpha val="62000"/>
              </a:schemeClr>
            </a:solidFill>
          </a:ln>
          <a:effectLst>
            <a:glow rad="38100">
              <a:schemeClr val="accent3">
                <a:lumMod val="40000"/>
                <a:lumOff val="60000"/>
                <a:alpha val="49000"/>
              </a:schemeClr>
            </a:glow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0" kern="1200">
          <a:solidFill>
            <a:schemeClr val="accent6">
              <a:lumMod val="40000"/>
              <a:lumOff val="6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em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microsoft.com/office/2007/relationships/hdphoto" Target="../media/hdphoto1.wdp"/><Relationship Id="rId5" Type="http://schemas.openxmlformats.org/officeDocument/2006/relationships/image" Target="../media/image56.jpe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Relationship Id="rId3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56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4" Type="http://schemas.microsoft.com/office/2007/relationships/hdphoto" Target="../media/hdphoto2.wdp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85.jpg"/><Relationship Id="rId7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4" Type="http://schemas.openxmlformats.org/officeDocument/2006/relationships/image" Target="../media/image88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4" Type="http://schemas.openxmlformats.org/officeDocument/2006/relationships/image" Target="../media/image91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Relationship Id="rId3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Relationship Id="rId3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244786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en-US" sz="4800" dirty="0" smtClean="0">
              <a:cs typeface="Candara"/>
            </a:endParaRPr>
          </a:p>
          <a:p>
            <a:pPr algn="ctr"/>
            <a:r>
              <a:rPr lang="en-US" sz="48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Bartłomiej</a:t>
            </a:r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 </a:t>
            </a:r>
            <a:r>
              <a:rPr lang="en-US" sz="4800" dirty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Czech</a:t>
            </a:r>
          </a:p>
          <a:p>
            <a:pPr algn="ctr"/>
            <a:r>
              <a:rPr lang="pl-PL" sz="28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Institute for Advanced </a:t>
            </a:r>
            <a:r>
              <a:rPr lang="pl-PL" sz="2800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Study</a:t>
            </a:r>
            <a:r>
              <a:rPr lang="pl-PL" sz="28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, </a:t>
            </a:r>
            <a:r>
              <a:rPr lang="pl-PL" sz="2800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Tsinghua</a:t>
            </a:r>
            <a:r>
              <a:rPr lang="pl-PL" sz="28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 </a:t>
            </a:r>
            <a:r>
              <a:rPr lang="pl-PL" sz="2800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cs typeface="Candara"/>
              </a:rPr>
              <a:t>University</a:t>
            </a:r>
            <a:endParaRPr lang="en-US" sz="2800" i="1" dirty="0">
              <a:solidFill>
                <a:schemeClr val="accent6">
                  <a:lumMod val="40000"/>
                  <a:lumOff val="60000"/>
                </a:schemeClr>
              </a:solidFill>
              <a:cs typeface="Candara"/>
            </a:endParaRPr>
          </a:p>
          <a:p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4844818" y="6375070"/>
            <a:ext cx="4143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E8B6B5"/>
                </a:solidFill>
              </a:rPr>
              <a:t>中国科学技术大学</a:t>
            </a:r>
            <a:r>
              <a:rPr lang="en-US" dirty="0" smtClean="0">
                <a:solidFill>
                  <a:srgbClr val="E8B6B5"/>
                </a:solidFill>
              </a:rPr>
              <a:t>, </a:t>
            </a:r>
            <a:r>
              <a:rPr lang="pl-PL" dirty="0" smtClean="0">
                <a:solidFill>
                  <a:srgbClr val="E8B6B5"/>
                </a:solidFill>
              </a:rPr>
              <a:t>13</a:t>
            </a:r>
            <a:r>
              <a:rPr lang="en-US" dirty="0" smtClean="0">
                <a:solidFill>
                  <a:srgbClr val="E8B6B5"/>
                </a:solidFill>
              </a:rPr>
              <a:t> </a:t>
            </a:r>
            <a:r>
              <a:rPr lang="pl-PL" dirty="0" err="1" smtClean="0">
                <a:solidFill>
                  <a:srgbClr val="E8B6B5"/>
                </a:solidFill>
              </a:rPr>
              <a:t>December</a:t>
            </a:r>
            <a:r>
              <a:rPr lang="en-US" dirty="0" smtClean="0">
                <a:solidFill>
                  <a:srgbClr val="E8B6B5"/>
                </a:solidFill>
              </a:rPr>
              <a:t> 201</a:t>
            </a:r>
            <a:r>
              <a:rPr lang="pl-PL" dirty="0" smtClean="0">
                <a:solidFill>
                  <a:srgbClr val="E8B6B5"/>
                </a:solidFill>
              </a:rPr>
              <a:t>9</a:t>
            </a:r>
            <a:endParaRPr lang="en-US" dirty="0">
              <a:solidFill>
                <a:srgbClr val="E8B6B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623" y="273228"/>
            <a:ext cx="7005144" cy="1922920"/>
          </a:xfrm>
        </p:spPr>
        <p:txBody>
          <a:bodyPr>
            <a:noAutofit/>
          </a:bodyPr>
          <a:lstStyle/>
          <a:p>
            <a:r>
              <a:rPr lang="pl-PL" sz="4200" dirty="0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>A </a:t>
            </a:r>
            <a:r>
              <a:rPr lang="pl-PL" sz="4200" dirty="0" err="1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>Holographic</a:t>
            </a:r>
            <a:r>
              <a:rPr lang="pl-PL" sz="4200" dirty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/>
            </a:r>
            <a:br>
              <a:rPr lang="pl-PL" sz="4200" dirty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</a:br>
            <a:r>
              <a:rPr lang="pl-PL" sz="4200" dirty="0" err="1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>Formalism</a:t>
            </a:r>
            <a:r>
              <a:rPr lang="pl-PL" sz="4200" dirty="0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> </a:t>
            </a:r>
            <a:br>
              <a:rPr lang="pl-PL" sz="4200" dirty="0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</a:br>
            <a:r>
              <a:rPr lang="pl-PL" sz="4200" dirty="0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>for Quantum </a:t>
            </a:r>
            <a:br>
              <a:rPr lang="pl-PL" sz="4200" dirty="0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</a:br>
            <a:r>
              <a:rPr lang="pl-PL" sz="4200" dirty="0" err="1" smtClean="0">
                <a:solidFill>
                  <a:schemeClr val="bg1"/>
                </a:solidFill>
                <a:effectLst>
                  <a:outerShdw blurRad="76200" dist="101600" dir="2700000" algn="tl" rotWithShape="0">
                    <a:schemeClr val="tx1">
                      <a:alpha val="40000"/>
                    </a:schemeClr>
                  </a:outerShdw>
                </a:effectLst>
              </a:rPr>
              <a:t>Gravity</a:t>
            </a:r>
            <a:endParaRPr lang="en-US" sz="4200" dirty="0">
              <a:solidFill>
                <a:schemeClr val="bg1"/>
              </a:solidFill>
              <a:effectLst>
                <a:outerShdw blurRad="76200" dist="10160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 descr="MERA.jpg"/>
          <p:cNvPicPr>
            <a:picLocks noChangeAspect="1"/>
          </p:cNvPicPr>
          <p:nvPr/>
        </p:nvPicPr>
        <p:blipFill>
          <a:blip r:embed="rId3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24" y="2764711"/>
            <a:ext cx="4092096" cy="1901182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curveExKin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4" t="4304" r="2840" b="22614"/>
          <a:stretch/>
        </p:blipFill>
        <p:spPr>
          <a:xfrm rot="5400000">
            <a:off x="3339956" y="1752031"/>
            <a:ext cx="3009725" cy="1494483"/>
          </a:xfrm>
          <a:prstGeom prst="rect">
            <a:avLst/>
          </a:prstGeom>
          <a:effectLst>
            <a:glow rad="63500">
              <a:schemeClr val="accent3">
                <a:satMod val="175000"/>
                <a:alpha val="61000"/>
              </a:schemeClr>
            </a:glow>
          </a:effectLst>
        </p:spPr>
      </p:pic>
      <p:pic>
        <p:nvPicPr>
          <p:cNvPr id="21" name="Picture 20" descr="curve-mix1.jpg"/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6" t="18059" r="7067" b="2210"/>
          <a:stretch/>
        </p:blipFill>
        <p:spPr>
          <a:xfrm>
            <a:off x="5560525" y="183612"/>
            <a:ext cx="3368204" cy="2743200"/>
          </a:xfrm>
          <a:prstGeom prst="rect">
            <a:avLst/>
          </a:prstGeom>
          <a:effectLst>
            <a:glow rad="63500">
              <a:schemeClr val="accent3">
                <a:satMod val="175000"/>
                <a:alpha val="61000"/>
              </a:schemeClr>
            </a:glo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5" t="20598" r="17922" b="5650"/>
          <a:stretch/>
        </p:blipFill>
        <p:spPr>
          <a:xfrm>
            <a:off x="5148986" y="1548171"/>
            <a:ext cx="270964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10" y="1515087"/>
            <a:ext cx="4790330" cy="2354569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037673" y="1515087"/>
            <a:ext cx="5376147" cy="298196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Quantum Gravity?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127942" y="2495715"/>
            <a:ext cx="4723473" cy="3319909"/>
            <a:chOff x="4127942" y="2480725"/>
            <a:chExt cx="4723473" cy="3319909"/>
          </a:xfrm>
          <a:noFill/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567" y="2480725"/>
              <a:ext cx="4572000" cy="30003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prstDash val="solid"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4127942" y="5523635"/>
              <a:ext cx="4723473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Source: Abbott et al. (LIGO and Virgo Collaborations), PRL (2016).</a:t>
              </a:r>
              <a:endParaRPr lang="en-US" sz="12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162781" y="3228880"/>
            <a:ext cx="2034990" cy="36291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12899" y="4144384"/>
            <a:ext cx="1945046" cy="2713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-119920" y="1515086"/>
            <a:ext cx="4432982" cy="5342913"/>
          </a:xfrm>
          <a:noFill/>
        </p:spPr>
        <p:txBody>
          <a:bodyPr>
            <a:normAutofit/>
          </a:bodyPr>
          <a:lstStyle/>
          <a:p>
            <a:r>
              <a:rPr lang="pl-PL" sz="1800" dirty="0" smtClean="0"/>
              <a:t>Quantum </a:t>
            </a:r>
            <a:r>
              <a:rPr lang="pl-PL" sz="1800" dirty="0" err="1" smtClean="0"/>
              <a:t>Gravity</a:t>
            </a:r>
            <a:r>
              <a:rPr lang="pl-PL" sz="1800" dirty="0" smtClean="0"/>
              <a:t> was </a:t>
            </a:r>
            <a:r>
              <a:rPr lang="pl-PL" sz="1800" dirty="0" err="1" smtClean="0"/>
              <a:t>important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in the </a:t>
            </a:r>
            <a:r>
              <a:rPr lang="pl-PL" sz="1800" u="sng" dirty="0" err="1" smtClean="0"/>
              <a:t>Early</a:t>
            </a:r>
            <a:r>
              <a:rPr lang="pl-PL" sz="1800" u="sng" dirty="0" smtClean="0"/>
              <a:t> </a:t>
            </a:r>
            <a:r>
              <a:rPr lang="pl-PL" sz="1800" u="sng" dirty="0" err="1" smtClean="0"/>
              <a:t>Universe</a:t>
            </a:r>
            <a:r>
              <a:rPr lang="pl-PL" sz="1800" dirty="0" smtClean="0"/>
              <a:t>:</a:t>
            </a:r>
          </a:p>
          <a:p>
            <a:endParaRPr lang="pl-PL" sz="1800" u="sng" dirty="0"/>
          </a:p>
          <a:p>
            <a:r>
              <a:rPr lang="pl-PL" sz="1800" dirty="0" smtClean="0"/>
              <a:t>We </a:t>
            </a:r>
            <a:r>
              <a:rPr lang="pl-PL" sz="1800" dirty="0" err="1" smtClean="0"/>
              <a:t>have</a:t>
            </a:r>
            <a:r>
              <a:rPr lang="pl-PL" sz="1800" dirty="0" smtClean="0"/>
              <a:t> </a:t>
            </a:r>
            <a:r>
              <a:rPr lang="pl-PL" sz="1800" dirty="0" err="1" smtClean="0"/>
              <a:t>entered</a:t>
            </a:r>
            <a:r>
              <a:rPr lang="pl-PL" sz="1800" dirty="0" smtClean="0"/>
              <a:t> </a:t>
            </a:r>
            <a:r>
              <a:rPr lang="pl-PL" sz="1800" dirty="0" err="1" smtClean="0"/>
              <a:t>an</a:t>
            </a:r>
            <a:r>
              <a:rPr lang="pl-PL" sz="1800" dirty="0" smtClean="0"/>
              <a:t> era of</a:t>
            </a:r>
            <a:br>
              <a:rPr lang="pl-PL" sz="1800" dirty="0" smtClean="0"/>
            </a:br>
            <a:r>
              <a:rPr lang="pl-PL" sz="1800" dirty="0" err="1" smtClean="0"/>
              <a:t>Gravitational</a:t>
            </a:r>
            <a:r>
              <a:rPr lang="pl-PL" sz="1800" dirty="0" smtClean="0"/>
              <a:t> </a:t>
            </a:r>
            <a:r>
              <a:rPr lang="pl-PL" sz="1800" dirty="0" err="1" smtClean="0"/>
              <a:t>Wave</a:t>
            </a:r>
            <a:r>
              <a:rPr lang="pl-PL" sz="1800" dirty="0" smtClean="0"/>
              <a:t> </a:t>
            </a:r>
            <a:r>
              <a:rPr lang="pl-PL" sz="1800" dirty="0" err="1" smtClean="0"/>
              <a:t>Spectroscopy</a:t>
            </a:r>
            <a:endParaRPr lang="pl-PL" sz="1800" dirty="0" smtClean="0"/>
          </a:p>
          <a:p>
            <a:pPr lvl="1"/>
            <a:r>
              <a:rPr lang="pl-PL" sz="1400" dirty="0" smtClean="0"/>
              <a:t>with </a:t>
            </a:r>
            <a:r>
              <a:rPr lang="pl-PL" sz="1400" u="sng" dirty="0" err="1" smtClean="0"/>
              <a:t>testable</a:t>
            </a:r>
            <a:r>
              <a:rPr lang="pl-PL" sz="1400" u="sng" dirty="0" smtClean="0"/>
              <a:t> Quantum </a:t>
            </a:r>
            <a:r>
              <a:rPr lang="pl-PL" sz="1400" u="sng" dirty="0" err="1" smtClean="0"/>
              <a:t>Gravity</a:t>
            </a:r>
            <a:r>
              <a:rPr lang="pl-PL" sz="1400" dirty="0" smtClean="0"/>
              <a:t> </a:t>
            </a:r>
            <a:r>
              <a:rPr lang="pl-PL" sz="1400" dirty="0" err="1" smtClean="0"/>
              <a:t>predictions</a:t>
            </a:r>
            <a:endParaRPr lang="pl-PL" sz="1400" dirty="0" smtClean="0"/>
          </a:p>
          <a:p>
            <a:endParaRPr lang="pl-PL" sz="1800" dirty="0"/>
          </a:p>
          <a:p>
            <a:r>
              <a:rPr lang="pl-PL" sz="1800" dirty="0" err="1" smtClean="0"/>
              <a:t>There</a:t>
            </a:r>
            <a:r>
              <a:rPr lang="pl-PL" sz="1800" dirty="0" smtClean="0"/>
              <a:t> </a:t>
            </a:r>
            <a:r>
              <a:rPr lang="pl-PL" sz="1800" dirty="0" err="1" smtClean="0"/>
              <a:t>is</a:t>
            </a:r>
            <a:r>
              <a:rPr lang="pl-PL" sz="1800" dirty="0" smtClean="0"/>
              <a:t> </a:t>
            </a:r>
            <a:r>
              <a:rPr lang="pl-PL" sz="1800" u="sng" dirty="0" err="1" smtClean="0"/>
              <a:t>empirical</a:t>
            </a:r>
            <a:r>
              <a:rPr lang="pl-PL" sz="1800" dirty="0" smtClean="0"/>
              <a:t> </a:t>
            </a:r>
            <a:r>
              <a:rPr lang="pl-PL" sz="1800" dirty="0" err="1" smtClean="0"/>
              <a:t>evidence</a:t>
            </a:r>
            <a:r>
              <a:rPr lang="pl-PL" sz="1800" dirty="0" smtClean="0"/>
              <a:t> </a:t>
            </a:r>
            <a:r>
              <a:rPr lang="pl-PL" sz="1800" dirty="0" err="1" smtClean="0"/>
              <a:t>against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Standard Model + General </a:t>
            </a:r>
            <a:r>
              <a:rPr lang="pl-PL" sz="1800" dirty="0" err="1" smtClean="0"/>
              <a:t>Relativity</a:t>
            </a:r>
            <a:r>
              <a:rPr lang="pl-PL" sz="1800" dirty="0" smtClean="0"/>
              <a:t>:</a:t>
            </a:r>
          </a:p>
          <a:p>
            <a:pPr lvl="1"/>
            <a:r>
              <a:rPr lang="pl-PL" sz="1400" dirty="0" smtClean="0"/>
              <a:t>PRL </a:t>
            </a:r>
            <a:r>
              <a:rPr lang="pl-PL" sz="1400" b="1" dirty="0" smtClean="0"/>
              <a:t>47</a:t>
            </a:r>
            <a:r>
              <a:rPr lang="pl-PL" sz="1400" dirty="0" smtClean="0"/>
              <a:t>, 979 (1981)</a:t>
            </a:r>
          </a:p>
          <a:p>
            <a:pPr lvl="1"/>
            <a:endParaRPr lang="pl-PL" sz="1400" dirty="0" smtClean="0"/>
          </a:p>
          <a:p>
            <a:r>
              <a:rPr lang="pl-PL" sz="1800" dirty="0" smtClean="0"/>
              <a:t>I </a:t>
            </a:r>
            <a:r>
              <a:rPr lang="pl-PL" sz="1800" dirty="0" err="1" smtClean="0"/>
              <a:t>think</a:t>
            </a:r>
            <a:r>
              <a:rPr lang="pl-PL" sz="1800" dirty="0" smtClean="0"/>
              <a:t> </a:t>
            </a:r>
            <a:r>
              <a:rPr lang="pl-PL" sz="1800" dirty="0" err="1" smtClean="0"/>
              <a:t>it’s</a:t>
            </a:r>
            <a:r>
              <a:rPr lang="pl-PL" sz="1800" dirty="0" smtClean="0"/>
              <a:t> </a:t>
            </a:r>
            <a:r>
              <a:rPr lang="pl-PL" sz="1800" dirty="0" err="1" smtClean="0"/>
              <a:t>our</a:t>
            </a:r>
            <a:r>
              <a:rPr lang="pl-PL" sz="1800" dirty="0" smtClean="0"/>
              <a:t> </a:t>
            </a:r>
            <a:r>
              <a:rPr lang="pl-PL" sz="1800" dirty="0" err="1" smtClean="0"/>
              <a:t>duty</a:t>
            </a:r>
            <a:r>
              <a:rPr lang="pl-PL" sz="1800" dirty="0" smtClean="0"/>
              <a:t> as a </a:t>
            </a:r>
            <a:r>
              <a:rPr lang="pl-PL" sz="1800" dirty="0" err="1" smtClean="0"/>
              <a:t>civilization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to </a:t>
            </a:r>
            <a:r>
              <a:rPr lang="pl-PL" sz="1800" dirty="0" err="1" smtClean="0"/>
              <a:t>gain</a:t>
            </a:r>
            <a:r>
              <a:rPr lang="pl-PL" sz="1800" dirty="0" smtClean="0"/>
              <a:t> a </a:t>
            </a:r>
            <a:r>
              <a:rPr lang="pl-PL" sz="1800" u="sng" dirty="0" err="1" smtClean="0"/>
              <a:t>fundamental</a:t>
            </a:r>
            <a:r>
              <a:rPr lang="pl-PL" sz="1800" u="sng" dirty="0" smtClean="0"/>
              <a:t> </a:t>
            </a:r>
            <a:r>
              <a:rPr lang="pl-PL" sz="1800" u="sng" dirty="0" err="1" smtClean="0"/>
              <a:t>understanding</a:t>
            </a:r>
            <a:r>
              <a:rPr lang="pl-PL" sz="1800" u="sng" dirty="0" smtClean="0"/>
              <a:t/>
            </a:r>
            <a:br>
              <a:rPr lang="pl-PL" sz="1800" u="sng" dirty="0" smtClean="0"/>
            </a:br>
            <a:r>
              <a:rPr lang="pl-PL" sz="1800" dirty="0" smtClean="0"/>
              <a:t>of </a:t>
            </a:r>
            <a:r>
              <a:rPr lang="pl-PL" sz="1800" dirty="0" err="1" smtClean="0"/>
              <a:t>why</a:t>
            </a:r>
            <a:r>
              <a:rPr lang="pl-PL" sz="1800" dirty="0" smtClean="0"/>
              <a:t> </a:t>
            </a:r>
            <a:r>
              <a:rPr lang="pl-PL" sz="1800" dirty="0" err="1" smtClean="0"/>
              <a:t>apples</a:t>
            </a:r>
            <a:r>
              <a:rPr lang="pl-PL" sz="1800" dirty="0" smtClean="0"/>
              <a:t> </a:t>
            </a:r>
            <a:r>
              <a:rPr lang="pl-PL" sz="1800" dirty="0" err="1" smtClean="0"/>
              <a:t>fall</a:t>
            </a:r>
            <a:r>
              <a:rPr lang="is-IS" sz="1800" dirty="0" smtClean="0"/>
              <a:t>…</a:t>
            </a:r>
          </a:p>
          <a:p>
            <a:endParaRPr lang="is-IS" sz="1800" dirty="0"/>
          </a:p>
          <a:p>
            <a:r>
              <a:rPr lang="is-IS" sz="1800" dirty="0" smtClean="0"/>
              <a:t>…especially when preliminary results reveal such unexpected connections and counter-intuitive conclusions:</a:t>
            </a:r>
            <a:endParaRPr lang="pl-PL" sz="1800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4147722" y="2453179"/>
            <a:ext cx="5571465" cy="456643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9" y="4311658"/>
            <a:ext cx="6490846" cy="245735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76200" dir="2700000" algn="tl" rotWithShape="0">
              <a:schemeClr val="accent3">
                <a:lumMod val="50000"/>
                <a:alpha val="40000"/>
              </a:scheme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4178252" y="4267751"/>
            <a:ext cx="5571465" cy="4566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3900557" y="5378351"/>
            <a:ext cx="4368185" cy="3068428"/>
          </a:xfrm>
          <a:prstGeom prst="rect">
            <a:avLst/>
          </a:prstGeom>
          <a:noFill/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 defTabSz="914400"/>
            <a:r>
              <a:rPr lang="pl-PL" sz="1400" dirty="0" smtClean="0"/>
              <a:t>The World </a:t>
            </a:r>
            <a:r>
              <a:rPr lang="pl-PL" sz="1400" dirty="0" err="1" smtClean="0"/>
              <a:t>is</a:t>
            </a:r>
            <a:r>
              <a:rPr lang="pl-PL" sz="1400" dirty="0" smtClean="0"/>
              <a:t> a Hologram</a:t>
            </a:r>
          </a:p>
          <a:p>
            <a:pPr lvl="1" defTabSz="914400"/>
            <a:r>
              <a:rPr lang="pl-PL" sz="1400" dirty="0" err="1"/>
              <a:t>Condensed</a:t>
            </a:r>
            <a:r>
              <a:rPr lang="pl-PL" sz="1400" dirty="0"/>
              <a:t> </a:t>
            </a:r>
            <a:r>
              <a:rPr lang="pl-PL" sz="1400" dirty="0" err="1"/>
              <a:t>Matter</a:t>
            </a:r>
            <a:r>
              <a:rPr lang="pl-PL" sz="1400" dirty="0"/>
              <a:t> </a:t>
            </a:r>
            <a:r>
              <a:rPr lang="pl-PL" sz="1400" dirty="0" err="1"/>
              <a:t>Theory</a:t>
            </a:r>
            <a:endParaRPr lang="pl-PL" sz="1400" dirty="0" smtClean="0"/>
          </a:p>
          <a:p>
            <a:pPr lvl="1" defTabSz="914400"/>
            <a:r>
              <a:rPr lang="pl-PL" sz="1400" dirty="0" smtClean="0"/>
              <a:t>Information </a:t>
            </a:r>
            <a:r>
              <a:rPr lang="pl-PL" sz="1400" dirty="0" err="1" smtClean="0"/>
              <a:t>Theory</a:t>
            </a:r>
            <a:r>
              <a:rPr lang="pl-PL" sz="1400" dirty="0" smtClean="0"/>
              <a:t>, </a:t>
            </a:r>
            <a:br>
              <a:rPr lang="pl-PL" sz="1400" dirty="0" smtClean="0"/>
            </a:br>
            <a:r>
              <a:rPr lang="pl-PL" sz="1400" dirty="0" err="1" smtClean="0"/>
              <a:t>including</a:t>
            </a:r>
            <a:r>
              <a:rPr lang="pl-PL" sz="1400" dirty="0" smtClean="0"/>
              <a:t> Quantum Computing </a:t>
            </a:r>
            <a:br>
              <a:rPr lang="pl-PL" sz="1400" dirty="0" smtClean="0"/>
            </a:br>
            <a:r>
              <a:rPr lang="pl-PL" sz="1400" dirty="0" smtClean="0"/>
              <a:t>and </a:t>
            </a:r>
            <a:r>
              <a:rPr lang="pl-PL" sz="1400" dirty="0" err="1" smtClean="0"/>
              <a:t>Complexity</a:t>
            </a:r>
            <a:r>
              <a:rPr lang="pl-PL" sz="1400" dirty="0" smtClean="0"/>
              <a:t> </a:t>
            </a:r>
            <a:r>
              <a:rPr lang="pl-PL" sz="1400" dirty="0" err="1" smtClean="0"/>
              <a:t>Theory</a:t>
            </a:r>
            <a:endParaRPr lang="pl-PL" sz="1400" dirty="0" smtClean="0"/>
          </a:p>
          <a:p>
            <a:pPr lvl="1" defTabSz="914400"/>
            <a:endParaRPr lang="pl-PL" sz="1400" dirty="0" smtClean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416" y="1529423"/>
            <a:ext cx="4664654" cy="349849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76200" dir="2700000" algn="tl" rotWithShape="0">
              <a:schemeClr val="accent3">
                <a:lumMod val="50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436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5" grpId="0" animBg="1"/>
      <p:bldP spid="22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400" dirty="0" smtClean="0"/>
              <a:t>Quantum </a:t>
            </a:r>
            <a:r>
              <a:rPr lang="pl-PL" sz="3400" dirty="0" err="1" smtClean="0"/>
              <a:t>Gravity</a:t>
            </a:r>
            <a:r>
              <a:rPr lang="pl-PL" sz="3400" dirty="0" smtClean="0"/>
              <a:t> </a:t>
            </a:r>
            <a:r>
              <a:rPr lang="pl-PL" sz="3400" dirty="0" err="1" smtClean="0"/>
              <a:t>is</a:t>
            </a:r>
            <a:r>
              <a:rPr lang="pl-PL" sz="3400" dirty="0" smtClean="0"/>
              <a:t> </a:t>
            </a:r>
            <a:r>
              <a:rPr lang="pl-PL" sz="3400" dirty="0" err="1" smtClean="0"/>
              <a:t>an</a:t>
            </a:r>
            <a:r>
              <a:rPr lang="pl-PL" sz="3400" dirty="0" smtClean="0"/>
              <a:t> </a:t>
            </a:r>
            <a:r>
              <a:rPr lang="pl-PL" sz="3400" dirty="0" err="1" smtClean="0">
                <a:effectLst>
                  <a:glow rad="127000">
                    <a:srgbClr val="AC0FC1"/>
                  </a:glow>
                </a:effectLst>
              </a:rPr>
              <a:t>Ultraviolet</a:t>
            </a:r>
            <a:r>
              <a:rPr lang="pl-PL" sz="3400" dirty="0" smtClean="0">
                <a:effectLst>
                  <a:glow rad="127000">
                    <a:srgbClr val="AC0FC1"/>
                  </a:glow>
                </a:effectLst>
              </a:rPr>
              <a:t> Problem</a:t>
            </a:r>
            <a:endParaRPr lang="en-US" sz="3400" dirty="0">
              <a:effectLst>
                <a:glow rad="127000">
                  <a:srgbClr val="AC0FC1"/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9073" y="1575549"/>
            <a:ext cx="8464927" cy="5232576"/>
          </a:xfrm>
        </p:spPr>
        <p:txBody>
          <a:bodyPr>
            <a:noAutofit/>
          </a:bodyPr>
          <a:lstStyle/>
          <a:p>
            <a:r>
              <a:rPr lang="pl-PL" sz="1800" dirty="0" smtClean="0"/>
              <a:t>In quantum field theory it is standard </a:t>
            </a:r>
            <a:br>
              <a:rPr lang="pl-PL" sz="1800" dirty="0" smtClean="0"/>
            </a:br>
            <a:r>
              <a:rPr lang="pl-PL" sz="1800" dirty="0" smtClean="0"/>
              <a:t>to generate infinities in the </a:t>
            </a:r>
            <a:r>
              <a:rPr lang="pl-PL" sz="1800" b="1" dirty="0" err="1" smtClean="0">
                <a:solidFill>
                  <a:srgbClr val="AC0FC1"/>
                </a:solidFill>
              </a:rPr>
              <a:t>ultraviolet</a:t>
            </a:r>
            <a:r>
              <a:rPr lang="pl-PL" sz="1800" b="1" dirty="0" smtClean="0"/>
              <a:t>,</a:t>
            </a:r>
          </a:p>
          <a:p>
            <a:r>
              <a:rPr lang="pl-PL" sz="1800" dirty="0" smtClean="0"/>
              <a:t>but it is also standard to tame </a:t>
            </a:r>
            <a:r>
              <a:rPr lang="pl-PL" sz="1800" dirty="0" err="1" smtClean="0"/>
              <a:t>them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by </a:t>
            </a:r>
            <a:r>
              <a:rPr lang="pl-PL" sz="1800" dirty="0" err="1" smtClean="0"/>
              <a:t>renormalization</a:t>
            </a:r>
            <a:r>
              <a:rPr lang="pl-PL" sz="1800" dirty="0" smtClean="0"/>
              <a:t>.</a:t>
            </a:r>
            <a:endParaRPr lang="pl-PL" sz="1800" dirty="0"/>
          </a:p>
          <a:p>
            <a:endParaRPr lang="pl-PL" sz="1800" dirty="0" smtClean="0"/>
          </a:p>
          <a:p>
            <a:r>
              <a:rPr lang="pl-PL" sz="1800" dirty="0" err="1" smtClean="0"/>
              <a:t>Alas</a:t>
            </a:r>
            <a:r>
              <a:rPr lang="pl-PL" sz="1800" dirty="0" smtClean="0"/>
              <a:t>, gravity is non-</a:t>
            </a:r>
            <a:r>
              <a:rPr lang="pl-PL" sz="1800" dirty="0" err="1" smtClean="0"/>
              <a:t>renormalizable</a:t>
            </a:r>
            <a:r>
              <a:rPr lang="pl-PL" sz="1800" dirty="0" smtClean="0"/>
              <a:t>!</a:t>
            </a:r>
          </a:p>
          <a:p>
            <a:pPr lvl="1"/>
            <a:r>
              <a:rPr lang="pl-PL" sz="1400" dirty="0" smtClean="0"/>
              <a:t>                        </a:t>
            </a:r>
            <a:r>
              <a:rPr lang="pl-PL" sz="1400" dirty="0" err="1" smtClean="0"/>
              <a:t>is</a:t>
            </a:r>
            <a:r>
              <a:rPr lang="pl-PL" sz="1400" dirty="0" smtClean="0"/>
              <a:t> the </a:t>
            </a:r>
            <a:r>
              <a:rPr lang="pl-PL" sz="1400" dirty="0" err="1" smtClean="0"/>
              <a:t>only</a:t>
            </a:r>
            <a:r>
              <a:rPr lang="pl-PL" sz="1400" dirty="0" smtClean="0"/>
              <a:t> </a:t>
            </a:r>
            <a:r>
              <a:rPr lang="pl-PL" sz="1400" dirty="0" err="1" smtClean="0"/>
              <a:t>dimensionless</a:t>
            </a:r>
            <a:r>
              <a:rPr lang="pl-PL" sz="1400" dirty="0" smtClean="0"/>
              <a:t> </a:t>
            </a:r>
            <a:r>
              <a:rPr lang="pl-PL" sz="1400" dirty="0" err="1" smtClean="0"/>
              <a:t>combination</a:t>
            </a:r>
            <a:r>
              <a:rPr lang="pl-PL" sz="1400" dirty="0"/>
              <a:t> </a:t>
            </a:r>
            <a:r>
              <a:rPr lang="pl-PL" sz="1400" dirty="0" smtClean="0"/>
              <a:t/>
            </a:r>
            <a:br>
              <a:rPr lang="pl-PL" sz="1400" dirty="0" smtClean="0"/>
            </a:br>
            <a:r>
              <a:rPr lang="pl-PL" sz="1400" dirty="0" smtClean="0"/>
              <a:t>of the </a:t>
            </a:r>
            <a:r>
              <a:rPr lang="pl-PL" sz="1400" dirty="0" err="1" smtClean="0"/>
              <a:t>constants</a:t>
            </a:r>
            <a:r>
              <a:rPr lang="pl-PL" sz="1400" dirty="0" smtClean="0"/>
              <a:t> of Quantum </a:t>
            </a:r>
            <a:r>
              <a:rPr lang="pl-PL" sz="1400" dirty="0" err="1" smtClean="0"/>
              <a:t>Gravity</a:t>
            </a:r>
            <a:r>
              <a:rPr lang="pl-PL" sz="1400" dirty="0" smtClean="0"/>
              <a:t>.</a:t>
            </a:r>
          </a:p>
          <a:p>
            <a:pPr lvl="1"/>
            <a:r>
              <a:rPr lang="pl-PL" sz="1400" i="1" dirty="0" smtClean="0"/>
              <a:t>G</a:t>
            </a:r>
            <a:r>
              <a:rPr lang="pl-PL" sz="1400" i="1" baseline="-25000" dirty="0" smtClean="0"/>
              <a:t>N</a:t>
            </a:r>
            <a:r>
              <a:rPr lang="pl-PL" sz="1400" dirty="0" smtClean="0"/>
              <a:t> </a:t>
            </a:r>
            <a:r>
              <a:rPr lang="pl-PL" sz="1400" dirty="0" err="1" smtClean="0"/>
              <a:t>has</a:t>
            </a:r>
            <a:r>
              <a:rPr lang="pl-PL" sz="1400" dirty="0" smtClean="0"/>
              <a:t> a </a:t>
            </a:r>
            <a:r>
              <a:rPr lang="pl-PL" sz="1400" dirty="0" err="1" smtClean="0"/>
              <a:t>negative</a:t>
            </a:r>
            <a:r>
              <a:rPr lang="pl-PL" sz="1400" dirty="0" smtClean="0"/>
              <a:t> mass </a:t>
            </a:r>
            <a:r>
              <a:rPr lang="pl-PL" sz="1400" dirty="0" err="1" smtClean="0"/>
              <a:t>dimension</a:t>
            </a:r>
            <a:r>
              <a:rPr lang="pl-PL" sz="1400" dirty="0" smtClean="0"/>
              <a:t>.</a:t>
            </a:r>
          </a:p>
          <a:p>
            <a:pPr lvl="1"/>
            <a:r>
              <a:rPr lang="pl-PL" sz="1400" dirty="0" err="1" smtClean="0"/>
              <a:t>Gravitational</a:t>
            </a:r>
            <a:r>
              <a:rPr lang="pl-PL" sz="1400" dirty="0" smtClean="0"/>
              <a:t> </a:t>
            </a:r>
            <a:r>
              <a:rPr lang="pl-PL" sz="1400" dirty="0" err="1" smtClean="0"/>
              <a:t>corrections</a:t>
            </a:r>
            <a:r>
              <a:rPr lang="pl-PL" sz="1400" dirty="0" smtClean="0"/>
              <a:t> </a:t>
            </a:r>
            <a:r>
              <a:rPr lang="pl-PL" sz="1400" dirty="0" err="1" smtClean="0"/>
              <a:t>increase</a:t>
            </a:r>
            <a:r>
              <a:rPr lang="pl-PL" sz="1400" dirty="0" smtClean="0"/>
              <a:t> with </a:t>
            </a:r>
            <a:r>
              <a:rPr lang="pl-PL" sz="1400" dirty="0" err="1" smtClean="0"/>
              <a:t>higher</a:t>
            </a:r>
            <a:r>
              <a:rPr lang="pl-PL" sz="1400" dirty="0" smtClean="0"/>
              <a:t> </a:t>
            </a:r>
            <a:r>
              <a:rPr lang="pl-PL" sz="1400" dirty="0" err="1" smtClean="0"/>
              <a:t>energy</a:t>
            </a:r>
            <a:r>
              <a:rPr lang="pl-PL" sz="1400" dirty="0" smtClean="0"/>
              <a:t>.</a:t>
            </a:r>
          </a:p>
          <a:p>
            <a:pPr lvl="1"/>
            <a:r>
              <a:rPr lang="pl-PL" sz="1400" dirty="0" err="1" smtClean="0"/>
              <a:t>Every</a:t>
            </a:r>
            <a:r>
              <a:rPr lang="pl-PL" sz="1400" dirty="0" smtClean="0"/>
              <a:t> </a:t>
            </a:r>
            <a:r>
              <a:rPr lang="pl-PL" sz="1400" dirty="0" err="1" smtClean="0"/>
              <a:t>loop</a:t>
            </a:r>
            <a:r>
              <a:rPr lang="pl-PL" sz="1400" dirty="0" smtClean="0"/>
              <a:t> order in </a:t>
            </a:r>
            <a:r>
              <a:rPr lang="pl-PL" sz="1400" dirty="0" err="1" smtClean="0"/>
              <a:t>perturbation</a:t>
            </a:r>
            <a:r>
              <a:rPr lang="pl-PL" sz="1400" dirty="0" smtClean="0"/>
              <a:t> </a:t>
            </a:r>
            <a:r>
              <a:rPr lang="pl-PL" sz="1400" dirty="0" err="1" smtClean="0"/>
              <a:t>theory</a:t>
            </a:r>
            <a:r>
              <a:rPr lang="pl-PL" sz="1400" dirty="0" smtClean="0"/>
              <a:t> </a:t>
            </a:r>
            <a:r>
              <a:rPr lang="pl-PL" sz="1400" dirty="0" err="1" smtClean="0"/>
              <a:t>exacerbates</a:t>
            </a:r>
            <a:r>
              <a:rPr lang="pl-PL" sz="1400" dirty="0" smtClean="0"/>
              <a:t> the problem, </a:t>
            </a:r>
            <a:br>
              <a:rPr lang="pl-PL" sz="1400" dirty="0" smtClean="0"/>
            </a:br>
            <a:r>
              <a:rPr lang="pl-PL" sz="1400" dirty="0" err="1" smtClean="0"/>
              <a:t>e.g</a:t>
            </a:r>
            <a:r>
              <a:rPr lang="pl-PL" sz="1400" dirty="0" smtClean="0"/>
              <a:t>. </a:t>
            </a:r>
            <a:r>
              <a:rPr lang="pl-PL" sz="1400" dirty="0" err="1" smtClean="0"/>
              <a:t>at</a:t>
            </a:r>
            <a:r>
              <a:rPr lang="pl-PL" sz="1400" dirty="0" smtClean="0"/>
              <a:t> </a:t>
            </a:r>
            <a:r>
              <a:rPr lang="pl-PL" sz="1400" dirty="0" err="1" smtClean="0"/>
              <a:t>tree</a:t>
            </a:r>
            <a:r>
              <a:rPr lang="pl-PL" sz="1400" dirty="0" smtClean="0"/>
              <a:t> </a:t>
            </a:r>
            <a:r>
              <a:rPr lang="pl-PL" sz="1400" dirty="0" err="1" smtClean="0"/>
              <a:t>level</a:t>
            </a:r>
            <a:r>
              <a:rPr lang="pl-PL" sz="1400" dirty="0" smtClean="0"/>
              <a:t> and one </a:t>
            </a:r>
            <a:r>
              <a:rPr lang="pl-PL" sz="1400" dirty="0" err="1" smtClean="0"/>
              <a:t>loop</a:t>
            </a:r>
            <a:r>
              <a:rPr lang="pl-PL" sz="1400" dirty="0" smtClean="0"/>
              <a:t> we </a:t>
            </a:r>
            <a:r>
              <a:rPr lang="pl-PL" sz="1400" dirty="0" err="1" smtClean="0"/>
              <a:t>have</a:t>
            </a:r>
            <a:r>
              <a:rPr lang="pl-PL" sz="1400" dirty="0" smtClean="0"/>
              <a:t>:</a:t>
            </a:r>
          </a:p>
          <a:p>
            <a:pPr lvl="1"/>
            <a:r>
              <a:rPr lang="pl-PL" sz="1400" dirty="0" err="1" smtClean="0"/>
              <a:t>c.f</a:t>
            </a:r>
            <a:r>
              <a:rPr lang="pl-PL" sz="1400" dirty="0" smtClean="0"/>
              <a:t>. </a:t>
            </a:r>
            <a:r>
              <a:rPr lang="pl-PL" sz="1400" dirty="0" err="1" smtClean="0"/>
              <a:t>Polchinski</a:t>
            </a:r>
            <a:r>
              <a:rPr lang="pl-PL" sz="1400" dirty="0" smtClean="0"/>
              <a:t>, </a:t>
            </a:r>
            <a:r>
              <a:rPr lang="pl-PL" sz="1400" i="1" dirty="0" smtClean="0"/>
              <a:t>String </a:t>
            </a:r>
            <a:r>
              <a:rPr lang="pl-PL" sz="1400" i="1" dirty="0" err="1" smtClean="0"/>
              <a:t>Theory</a:t>
            </a:r>
            <a:endParaRPr lang="pl-PL" sz="1400" dirty="0" smtClean="0"/>
          </a:p>
          <a:p>
            <a:pPr lvl="1"/>
            <a:endParaRPr lang="pl-PL" sz="1400" dirty="0" smtClean="0"/>
          </a:p>
          <a:p>
            <a:r>
              <a:rPr lang="pl-PL" sz="1800" dirty="0" smtClean="0"/>
              <a:t>Quantum Gravity must look radically </a:t>
            </a:r>
            <a:r>
              <a:rPr lang="pl-PL" sz="1800" dirty="0" err="1" smtClean="0"/>
              <a:t>different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from the quantizations of the Standard Model </a:t>
            </a:r>
            <a:r>
              <a:rPr lang="pl-PL" sz="1800" dirty="0" err="1" smtClean="0"/>
              <a:t>forces</a:t>
            </a:r>
            <a:r>
              <a:rPr lang="pl-PL" sz="1800" dirty="0" smtClean="0"/>
              <a:t>.</a:t>
            </a:r>
          </a:p>
          <a:p>
            <a:endParaRPr lang="pl-PL" sz="1800" dirty="0" smtClean="0"/>
          </a:p>
          <a:p>
            <a:r>
              <a:rPr lang="pl-PL" sz="1800" dirty="0" err="1" smtClean="0"/>
              <a:t>This</a:t>
            </a:r>
            <a:r>
              <a:rPr lang="pl-PL" sz="1800" dirty="0" smtClean="0"/>
              <a:t> motivates replacing point particles with strings, </a:t>
            </a:r>
            <a:br>
              <a:rPr lang="pl-PL" sz="1800" dirty="0" smtClean="0"/>
            </a:br>
            <a:r>
              <a:rPr lang="pl-PL" sz="1800" dirty="0" err="1" smtClean="0"/>
              <a:t>which</a:t>
            </a:r>
            <a:r>
              <a:rPr lang="pl-PL" sz="1800" dirty="0" smtClean="0"/>
              <a:t> have tamer </a:t>
            </a:r>
            <a:r>
              <a:rPr lang="pl-PL" sz="1800" dirty="0" err="1" smtClean="0"/>
              <a:t>ultraviolet</a:t>
            </a:r>
            <a:r>
              <a:rPr lang="pl-PL" sz="1800" dirty="0" smtClean="0"/>
              <a:t> </a:t>
            </a:r>
            <a:r>
              <a:rPr lang="pl-PL" sz="1800" dirty="0" err="1" smtClean="0"/>
              <a:t>properties</a:t>
            </a:r>
            <a:r>
              <a:rPr lang="pl-PL" sz="1800" dirty="0" smtClean="0"/>
              <a:t>.</a:t>
            </a:r>
            <a:endParaRPr lang="en-US" sz="1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807528" y="2256687"/>
            <a:ext cx="1898072" cy="1"/>
          </a:xfrm>
          <a:prstGeom prst="straightConnector1">
            <a:avLst/>
          </a:prstGeom>
          <a:ln cmpd="sng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5183702" y="1646828"/>
            <a:ext cx="1145724" cy="609858"/>
            <a:chOff x="5648633" y="1558155"/>
            <a:chExt cx="1145724" cy="609858"/>
          </a:xfrm>
        </p:grpSpPr>
        <p:cxnSp>
          <p:nvCxnSpPr>
            <p:cNvPr id="18" name="Curved Connector 17"/>
            <p:cNvCxnSpPr/>
            <p:nvPr/>
          </p:nvCxnSpPr>
          <p:spPr>
            <a:xfrm rot="19080000" flipH="1" flipV="1">
              <a:off x="6125938" y="1558155"/>
              <a:ext cx="191113" cy="144841"/>
            </a:xfrm>
            <a:prstGeom prst="curvedConnector3">
              <a:avLst/>
            </a:prstGeom>
            <a:ln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5648633" y="1615828"/>
              <a:ext cx="1145724" cy="552185"/>
              <a:chOff x="5648633" y="1615828"/>
              <a:chExt cx="1145724" cy="552185"/>
            </a:xfrm>
          </p:grpSpPr>
          <p:cxnSp>
            <p:nvCxnSpPr>
              <p:cNvPr id="8" name="Curved Connector 7"/>
              <p:cNvCxnSpPr/>
              <p:nvPr/>
            </p:nvCxnSpPr>
            <p:spPr>
              <a:xfrm rot="5400000" flipH="1" flipV="1">
                <a:off x="5603650" y="1991893"/>
                <a:ext cx="221103" cy="131138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urved Connector 11"/>
              <p:cNvCxnSpPr/>
              <p:nvPr/>
            </p:nvCxnSpPr>
            <p:spPr>
              <a:xfrm rot="5400000" flipH="1" flipV="1">
                <a:off x="5734789" y="1801393"/>
                <a:ext cx="221103" cy="131138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urved Connector 12"/>
              <p:cNvCxnSpPr/>
              <p:nvPr/>
            </p:nvCxnSpPr>
            <p:spPr>
              <a:xfrm flipV="1">
                <a:off x="5910910" y="1630576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urved Connector 18"/>
              <p:cNvCxnSpPr/>
              <p:nvPr/>
            </p:nvCxnSpPr>
            <p:spPr>
              <a:xfrm rot="16200000" flipV="1">
                <a:off x="6618236" y="1977145"/>
                <a:ext cx="221103" cy="131138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urved Connector 19"/>
              <p:cNvCxnSpPr/>
              <p:nvPr/>
            </p:nvCxnSpPr>
            <p:spPr>
              <a:xfrm rot="16200000" flipV="1">
                <a:off x="6487097" y="1786645"/>
                <a:ext cx="221103" cy="131138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urved Connector 20"/>
              <p:cNvCxnSpPr/>
              <p:nvPr/>
            </p:nvCxnSpPr>
            <p:spPr>
              <a:xfrm flipH="1" flipV="1">
                <a:off x="6340966" y="1615828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674392" y="1805859"/>
                <a:ext cx="2188100" cy="5206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nary>
                      <m:naryPr>
                        <m:ctrlPr>
                          <a:rPr lang="is-IS" i="1" smtClean="0">
                            <a:latin typeface="Cambria Math" charset="0"/>
                          </a:rPr>
                        </m:ctrlPr>
                      </m:naryPr>
                      <m:sub/>
                      <m:sup>
                        <m:r>
                          <a:rPr lang="is-I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i="1"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  <m:f>
                          <m:fPr>
                            <m:ctrlPr>
                              <a:rPr lang="bg-BG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bg-BG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charset="0"/>
                              </a:rPr>
                              <m:t>(</m:t>
                            </m:r>
                            <m:r>
                              <a:rPr lang="en-US" b="0" i="1" strike="sngStrike" smtClean="0">
                                <a:latin typeface="Cambria Math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US" b="0" i="1" strike="sngStrike" smtClean="0">
                                <a:latin typeface="Cambria Math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4392" y="1805859"/>
                <a:ext cx="2188100" cy="520655"/>
              </a:xfrm>
              <a:prstGeom prst="rect">
                <a:avLst/>
              </a:prstGeom>
              <a:blipFill rotWithShape="0">
                <a:blip r:embed="rId2"/>
                <a:stretch>
                  <a:fillRect l="-5571" t="-94186" b="-140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640102" y="19162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k</a:t>
            </a:r>
            <a:endParaRPr lang="en-US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4836135" y="19021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smtClean="0"/>
              <a:t>p</a:t>
            </a:r>
            <a:endParaRPr lang="en-US" i="1" dirty="0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0" t="2313" r="10146" b="15539"/>
          <a:stretch/>
        </p:blipFill>
        <p:spPr>
          <a:xfrm rot="5400000">
            <a:off x="7141304" y="5237909"/>
            <a:ext cx="2104329" cy="1099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5019" y="3320130"/>
                <a:ext cx="1316451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𝑁</m:t>
                          </m:r>
                        </m:sub>
                      </m:sSub>
                      <m:sSup>
                        <m:sSup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19" y="3320130"/>
                <a:ext cx="1316451" cy="280077"/>
              </a:xfrm>
              <a:prstGeom prst="rect">
                <a:avLst/>
              </a:prstGeom>
              <a:blipFill rotWithShape="0">
                <a:blip r:embed="rId4"/>
                <a:stretch>
                  <a:fillRect l="-2778" t="-2174" r="-1389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Group 69"/>
          <p:cNvGrpSpPr/>
          <p:nvPr/>
        </p:nvGrpSpPr>
        <p:grpSpPr>
          <a:xfrm>
            <a:off x="6227351" y="2879000"/>
            <a:ext cx="2862949" cy="2093609"/>
            <a:chOff x="6227351" y="2928875"/>
            <a:chExt cx="2862949" cy="2093609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6327614" y="2928875"/>
              <a:ext cx="0" cy="1454728"/>
            </a:xfrm>
            <a:prstGeom prst="line">
              <a:avLst/>
            </a:prstGeom>
            <a:ln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929735" y="2928875"/>
              <a:ext cx="0" cy="1454728"/>
            </a:xfrm>
            <a:prstGeom prst="line">
              <a:avLst/>
            </a:prstGeom>
            <a:ln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858543" y="2928875"/>
              <a:ext cx="0" cy="1454728"/>
            </a:xfrm>
            <a:prstGeom prst="line">
              <a:avLst/>
            </a:prstGeom>
            <a:ln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8460664" y="2928875"/>
              <a:ext cx="0" cy="1454728"/>
            </a:xfrm>
            <a:prstGeom prst="line">
              <a:avLst/>
            </a:prstGeom>
            <a:ln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227351" y="4478695"/>
                  <a:ext cx="8348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∝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𝑁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7351" y="4478695"/>
                  <a:ext cx="834844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676" t="-2222" r="-2206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7374895" y="4296003"/>
                  <a:ext cx="1715405" cy="7264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∝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𝑁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𝑑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𝐸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e>
                        </m:nary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4895" y="4296003"/>
                  <a:ext cx="1715405" cy="72648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1" name="Group 60"/>
            <p:cNvGrpSpPr/>
            <p:nvPr/>
          </p:nvGrpSpPr>
          <p:grpSpPr>
            <a:xfrm>
              <a:off x="6341018" y="3577661"/>
              <a:ext cx="573988" cy="144842"/>
              <a:chOff x="6341018" y="3577661"/>
              <a:chExt cx="573988" cy="144842"/>
            </a:xfrm>
          </p:grpSpPr>
          <p:cxnSp>
            <p:nvCxnSpPr>
              <p:cNvPr id="56" name="Curved Connector 55"/>
              <p:cNvCxnSpPr/>
              <p:nvPr/>
            </p:nvCxnSpPr>
            <p:spPr>
              <a:xfrm rot="19080000" flipH="1" flipV="1">
                <a:off x="6341018" y="3577661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urved Connector 58"/>
              <p:cNvCxnSpPr/>
              <p:nvPr/>
            </p:nvCxnSpPr>
            <p:spPr>
              <a:xfrm rot="19080000" flipH="1" flipV="1">
                <a:off x="6523359" y="3577662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urved Connector 59"/>
              <p:cNvCxnSpPr/>
              <p:nvPr/>
            </p:nvCxnSpPr>
            <p:spPr>
              <a:xfrm rot="19080000" flipH="1" flipV="1">
                <a:off x="6723893" y="3577662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/>
          </p:nvGrpSpPr>
          <p:grpSpPr>
            <a:xfrm>
              <a:off x="7867714" y="3276270"/>
              <a:ext cx="573988" cy="144842"/>
              <a:chOff x="6341018" y="3577661"/>
              <a:chExt cx="573988" cy="144842"/>
            </a:xfrm>
          </p:grpSpPr>
          <p:cxnSp>
            <p:nvCxnSpPr>
              <p:cNvPr id="63" name="Curved Connector 62"/>
              <p:cNvCxnSpPr/>
              <p:nvPr/>
            </p:nvCxnSpPr>
            <p:spPr>
              <a:xfrm rot="19080000" flipH="1" flipV="1">
                <a:off x="6341018" y="3577661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urved Connector 63"/>
              <p:cNvCxnSpPr/>
              <p:nvPr/>
            </p:nvCxnSpPr>
            <p:spPr>
              <a:xfrm rot="19080000" flipH="1" flipV="1">
                <a:off x="6523359" y="3577662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urved Connector 64"/>
              <p:cNvCxnSpPr/>
              <p:nvPr/>
            </p:nvCxnSpPr>
            <p:spPr>
              <a:xfrm rot="19080000" flipH="1" flipV="1">
                <a:off x="6723893" y="3577662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/>
            <p:cNvGrpSpPr/>
            <p:nvPr/>
          </p:nvGrpSpPr>
          <p:grpSpPr>
            <a:xfrm>
              <a:off x="7876580" y="3883007"/>
              <a:ext cx="573988" cy="144842"/>
              <a:chOff x="6341018" y="3577661"/>
              <a:chExt cx="573988" cy="144842"/>
            </a:xfrm>
          </p:grpSpPr>
          <p:cxnSp>
            <p:nvCxnSpPr>
              <p:cNvPr id="67" name="Curved Connector 66"/>
              <p:cNvCxnSpPr/>
              <p:nvPr/>
            </p:nvCxnSpPr>
            <p:spPr>
              <a:xfrm rot="19080000" flipH="1" flipV="1">
                <a:off x="6341018" y="3577661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urved Connector 67"/>
              <p:cNvCxnSpPr/>
              <p:nvPr/>
            </p:nvCxnSpPr>
            <p:spPr>
              <a:xfrm rot="19080000" flipH="1" flipV="1">
                <a:off x="6523359" y="3577662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9080000" flipH="1" flipV="1">
                <a:off x="6723893" y="3577662"/>
                <a:ext cx="191113" cy="144841"/>
              </a:xfrm>
              <a:prstGeom prst="curvedConnector3">
                <a:avLst/>
              </a:prstGeom>
              <a:ln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68" b="24861"/>
          <a:stretch/>
        </p:blipFill>
        <p:spPr>
          <a:xfrm rot="5400000">
            <a:off x="5588820" y="5289482"/>
            <a:ext cx="2060188" cy="100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0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Quantum </a:t>
            </a:r>
            <a:r>
              <a:rPr lang="pl-PL" sz="3200" dirty="0" err="1" smtClean="0"/>
              <a:t>Gravity</a:t>
            </a:r>
            <a:r>
              <a:rPr lang="pl-PL" sz="3200" dirty="0" smtClean="0"/>
              <a:t> </a:t>
            </a:r>
            <a:r>
              <a:rPr lang="pl-PL" sz="3200" dirty="0" err="1" smtClean="0"/>
              <a:t>is</a:t>
            </a:r>
            <a:r>
              <a:rPr lang="pl-PL" sz="3200" dirty="0" smtClean="0"/>
              <a:t> (</a:t>
            </a:r>
            <a:r>
              <a:rPr lang="pl-PL" sz="3200" dirty="0" err="1" smtClean="0"/>
              <a:t>also</a:t>
            </a:r>
            <a:r>
              <a:rPr lang="pl-PL" sz="3200" dirty="0" smtClean="0"/>
              <a:t>) </a:t>
            </a:r>
            <a:r>
              <a:rPr lang="pl-PL" sz="3200" dirty="0" err="1" smtClean="0"/>
              <a:t>an</a:t>
            </a:r>
            <a:r>
              <a:rPr lang="pl-PL" sz="3200" dirty="0" smtClean="0"/>
              <a:t> </a:t>
            </a:r>
            <a:r>
              <a:rPr lang="pl-PL" sz="3200" dirty="0" err="1" smtClean="0">
                <a:effectLst>
                  <a:glow rad="127000">
                    <a:srgbClr val="FF0000"/>
                  </a:glow>
                </a:effectLst>
              </a:rPr>
              <a:t>Infrared</a:t>
            </a:r>
            <a:r>
              <a:rPr lang="pl-PL" sz="3200" dirty="0" smtClean="0">
                <a:effectLst>
                  <a:glow rad="127000">
                    <a:srgbClr val="FF0000"/>
                  </a:glow>
                </a:effectLst>
              </a:rPr>
              <a:t> Problem</a:t>
            </a:r>
            <a:endParaRPr lang="en-US" sz="3200" dirty="0">
              <a:effectLst>
                <a:glow rad="127000">
                  <a:srgbClr val="FF0000"/>
                </a:glo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16376" y="1638158"/>
                <a:ext cx="5352074" cy="5207712"/>
              </a:xfrm>
            </p:spPr>
            <p:txBody>
              <a:bodyPr>
                <a:noAutofit/>
              </a:bodyPr>
              <a:lstStyle/>
              <a:p>
                <a:r>
                  <a:rPr lang="pl-PL" sz="1800" dirty="0" smtClean="0"/>
                  <a:t>Consider a gas of </a:t>
                </a:r>
                <a:br>
                  <a:rPr lang="pl-PL" sz="1800" dirty="0" smtClean="0"/>
                </a:br>
                <a:r>
                  <a:rPr lang="pl-PL" sz="1800" dirty="0" err="1" smtClean="0"/>
                  <a:t>fantastically</a:t>
                </a:r>
                <a:r>
                  <a:rPr lang="pl-PL" sz="1800" dirty="0" smtClean="0"/>
                  <a:t> small but </a:t>
                </a:r>
                <a:r>
                  <a:rPr lang="pl-PL" sz="1800" dirty="0" err="1" smtClean="0"/>
                  <a:t>constant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density</a:t>
                </a:r>
                <a:r>
                  <a:rPr lang="pl-PL" sz="1800" dirty="0" smtClean="0"/>
                  <a:t> </a:t>
                </a:r>
                <a14:m>
                  <m:oMath xmlns:m="http://schemas.openxmlformats.org/officeDocument/2006/math">
                    <m:r>
                      <a:rPr lang="pl-PL" sz="1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𝜌</m:t>
                    </m:r>
                  </m:oMath>
                </a14:m>
                <a:r>
                  <a:rPr lang="pl-PL" sz="1800" dirty="0" smtClean="0"/>
                  <a:t>, </a:t>
                </a:r>
                <a:br>
                  <a:rPr lang="pl-PL" sz="1800" dirty="0" smtClean="0"/>
                </a:br>
                <a:r>
                  <a:rPr lang="pl-PL" sz="1800" dirty="0" err="1" smtClean="0"/>
                  <a:t>say</a:t>
                </a:r>
                <a:r>
                  <a:rPr lang="pl-PL" sz="1800" dirty="0" smtClean="0"/>
                  <a:t> 1 H atom / Mpc</a:t>
                </a:r>
                <a:r>
                  <a:rPr lang="pl-PL" sz="1800" baseline="30000" dirty="0" smtClean="0"/>
                  <a:t>3</a:t>
                </a:r>
                <a:endParaRPr lang="pl-PL" sz="1800" dirty="0" smtClean="0"/>
              </a:p>
              <a:p>
                <a:r>
                  <a:rPr lang="pl-PL" sz="1800" dirty="0" smtClean="0"/>
                  <a:t>Fill a large ball with that gas</a:t>
                </a:r>
              </a:p>
              <a:p>
                <a:r>
                  <a:rPr lang="pl-PL" sz="1800" dirty="0" smtClean="0"/>
                  <a:t>The </a:t>
                </a:r>
                <a:r>
                  <a:rPr lang="pl-PL" sz="1800" dirty="0" err="1" smtClean="0"/>
                  <a:t>Schwarzschild</a:t>
                </a:r>
                <a:r>
                  <a:rPr lang="pl-PL" sz="1800" dirty="0" smtClean="0"/>
                  <a:t> radius of the </a:t>
                </a:r>
                <a:r>
                  <a:rPr lang="pl-PL" sz="1800" dirty="0" err="1" smtClean="0"/>
                  <a:t>ball</a:t>
                </a:r>
                <a:r>
                  <a:rPr lang="pl-PL" sz="1800" dirty="0" smtClean="0"/>
                  <a:t/>
                </a:r>
                <a:br>
                  <a:rPr lang="pl-PL" sz="1800" dirty="0" smtClean="0"/>
                </a:br>
                <a:r>
                  <a:rPr lang="pl-PL" sz="1800" dirty="0" err="1" smtClean="0"/>
                  <a:t>grows</a:t>
                </a:r>
                <a:r>
                  <a:rPr lang="pl-PL" sz="1800" dirty="0" smtClean="0"/>
                  <a:t> as </a:t>
                </a:r>
                <a:r>
                  <a:rPr lang="pl-PL" sz="1800" dirty="0" err="1" smtClean="0"/>
                  <a:t>its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volume</a:t>
                </a:r>
                <a:r>
                  <a:rPr lang="pl-PL" sz="1800" dirty="0" smtClean="0"/>
                  <a:t>: </a:t>
                </a:r>
              </a:p>
              <a:p>
                <a:endParaRPr lang="pl-PL" sz="1800" dirty="0" smtClean="0"/>
              </a:p>
              <a:p>
                <a:endParaRPr lang="pl-PL" sz="1800" dirty="0" smtClean="0"/>
              </a:p>
              <a:p>
                <a:r>
                  <a:rPr lang="pl-PL" sz="1800" dirty="0" err="1" smtClean="0"/>
                  <a:t>When</a:t>
                </a:r>
                <a:r>
                  <a:rPr lang="pl-PL" sz="1800" dirty="0" smtClean="0"/>
                  <a:t>           , </a:t>
                </a:r>
                <a:r>
                  <a:rPr lang="pl-PL" sz="1800" dirty="0" err="1" smtClean="0"/>
                  <a:t>drastically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new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physics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kicks</a:t>
                </a:r>
                <a:r>
                  <a:rPr lang="pl-PL" sz="1800" dirty="0" smtClean="0"/>
                  <a:t> in: </a:t>
                </a:r>
              </a:p>
              <a:p>
                <a:pPr lvl="1"/>
                <a:r>
                  <a:rPr lang="pl-PL" sz="1400" dirty="0" smtClean="0"/>
                  <a:t>A </a:t>
                </a:r>
                <a:r>
                  <a:rPr lang="pl-PL" sz="1400" dirty="0" err="1" smtClean="0"/>
                  <a:t>black</a:t>
                </a:r>
                <a:r>
                  <a:rPr lang="pl-PL" sz="1400" dirty="0" smtClean="0"/>
                  <a:t> hole </a:t>
                </a:r>
                <a:r>
                  <a:rPr lang="pl-PL" sz="1400" dirty="0" err="1" smtClean="0"/>
                  <a:t>forms</a:t>
                </a:r>
                <a:r>
                  <a:rPr lang="pl-PL" sz="1400" dirty="0" smtClean="0"/>
                  <a:t>.</a:t>
                </a:r>
              </a:p>
              <a:p>
                <a:pPr lvl="1"/>
                <a:r>
                  <a:rPr lang="pl-PL" sz="1400" dirty="0" smtClean="0"/>
                  <a:t>The </a:t>
                </a:r>
                <a:r>
                  <a:rPr lang="pl-PL" sz="1400" u="sng" dirty="0" smtClean="0"/>
                  <a:t>causal structure</a:t>
                </a:r>
                <a:r>
                  <a:rPr lang="pl-PL" sz="1400" dirty="0" smtClean="0"/>
                  <a:t> of the </a:t>
                </a:r>
                <a:r>
                  <a:rPr lang="pl-PL" sz="1400" dirty="0" err="1" smtClean="0"/>
                  <a:t>spacetime</a:t>
                </a:r>
                <a:r>
                  <a:rPr lang="pl-PL" sz="1400" dirty="0" smtClean="0"/>
                  <a:t> </a:t>
                </a:r>
                <a:r>
                  <a:rPr lang="pl-PL" sz="1400" u="sng" dirty="0" err="1" smtClean="0"/>
                  <a:t>changes</a:t>
                </a:r>
                <a:r>
                  <a:rPr lang="pl-PL" sz="1400" dirty="0" smtClean="0"/>
                  <a:t>. </a:t>
                </a:r>
              </a:p>
              <a:p>
                <a:pPr lvl="1"/>
                <a:r>
                  <a:rPr lang="pl-PL" sz="1400" dirty="0" smtClean="0"/>
                  <a:t>Many </a:t>
                </a:r>
                <a:r>
                  <a:rPr lang="pl-PL" sz="1400" dirty="0" err="1" smtClean="0"/>
                  <a:t>exotic</a:t>
                </a:r>
                <a:r>
                  <a:rPr lang="pl-PL" sz="1400" dirty="0" smtClean="0"/>
                  <a:t> </a:t>
                </a:r>
                <a:r>
                  <a:rPr lang="pl-PL" sz="1400" dirty="0" err="1" smtClean="0"/>
                  <a:t>phenomena</a:t>
                </a:r>
                <a:r>
                  <a:rPr lang="pl-PL" sz="1400" dirty="0" smtClean="0"/>
                  <a:t> </a:t>
                </a:r>
                <a:r>
                  <a:rPr lang="pl-PL" sz="1400" dirty="0" err="1" smtClean="0"/>
                  <a:t>follow</a:t>
                </a:r>
                <a:r>
                  <a:rPr lang="pl-PL" sz="1400" dirty="0" smtClean="0"/>
                  <a:t>.</a:t>
                </a:r>
              </a:p>
              <a:p>
                <a:endParaRPr lang="pl-PL" sz="1800" dirty="0" smtClean="0"/>
              </a:p>
              <a:p>
                <a:r>
                  <a:rPr lang="pl-PL" sz="1800" dirty="0" smtClean="0"/>
                  <a:t>We </a:t>
                </a:r>
                <a:r>
                  <a:rPr lang="pl-PL" sz="1800" dirty="0" err="1" smtClean="0"/>
                  <a:t>did</a:t>
                </a:r>
                <a:r>
                  <a:rPr lang="pl-PL" sz="1800" dirty="0" smtClean="0"/>
                  <a:t> not use any high </a:t>
                </a:r>
                <a:r>
                  <a:rPr lang="pl-PL" sz="1800" dirty="0" err="1" smtClean="0"/>
                  <a:t>energy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physics</a:t>
                </a:r>
                <a:r>
                  <a:rPr lang="pl-PL" sz="1800" dirty="0" smtClean="0"/>
                  <a:t>. </a:t>
                </a:r>
                <a:br>
                  <a:rPr lang="pl-PL" sz="1800" dirty="0" smtClean="0"/>
                </a:br>
                <a:r>
                  <a:rPr lang="pl-PL" sz="1800" dirty="0" err="1" smtClean="0"/>
                  <a:t>This</a:t>
                </a:r>
                <a:r>
                  <a:rPr lang="pl-PL" sz="1800" dirty="0" smtClean="0"/>
                  <a:t> is entirely an </a:t>
                </a:r>
                <a:r>
                  <a:rPr lang="pl-PL" sz="1800" dirty="0" smtClean="0">
                    <a:solidFill>
                      <a:srgbClr val="FF0000"/>
                    </a:solidFill>
                  </a:rPr>
                  <a:t>infrared effect</a:t>
                </a:r>
                <a:r>
                  <a:rPr lang="pl-PL" sz="1800" dirty="0" smtClean="0"/>
                  <a:t>, </a:t>
                </a:r>
                <a:br>
                  <a:rPr lang="pl-PL" sz="1800" dirty="0" smtClean="0"/>
                </a:br>
                <a:r>
                  <a:rPr lang="pl-PL" sz="1800" dirty="0" err="1" smtClean="0"/>
                  <a:t>special</a:t>
                </a:r>
                <a:r>
                  <a:rPr lang="pl-PL" sz="1800" dirty="0" smtClean="0"/>
                  <a:t> to </a:t>
                </a:r>
                <a:r>
                  <a:rPr lang="pl-PL" sz="1800" dirty="0" err="1" smtClean="0"/>
                  <a:t>gravity</a:t>
                </a:r>
                <a:r>
                  <a:rPr lang="pl-PL" sz="1800" dirty="0" smtClean="0"/>
                  <a:t>.</a:t>
                </a:r>
              </a:p>
              <a:p>
                <a:r>
                  <a:rPr lang="pl-PL" sz="1800" dirty="0" smtClean="0"/>
                  <a:t>It </a:t>
                </a:r>
                <a:r>
                  <a:rPr lang="pl-PL" sz="1800" dirty="0" err="1" smtClean="0"/>
                  <a:t>is</a:t>
                </a:r>
                <a:r>
                  <a:rPr lang="pl-PL" sz="1800" dirty="0" smtClean="0"/>
                  <a:t> a </a:t>
                </a:r>
                <a:r>
                  <a:rPr lang="pl-PL" sz="1800" dirty="0" smtClean="0">
                    <a:solidFill>
                      <a:srgbClr val="FF0000"/>
                    </a:solidFill>
                  </a:rPr>
                  <a:t>quantum </a:t>
                </a:r>
                <a:r>
                  <a:rPr lang="pl-PL" sz="1800" dirty="0" err="1" smtClean="0">
                    <a:solidFill>
                      <a:srgbClr val="FF0000"/>
                    </a:solidFill>
                  </a:rPr>
                  <a:t>effect</a:t>
                </a:r>
                <a:r>
                  <a:rPr lang="pl-PL" sz="1800" dirty="0"/>
                  <a:t> </a:t>
                </a:r>
                <a:r>
                  <a:rPr lang="pl-PL" sz="1800" dirty="0" err="1" smtClean="0"/>
                  <a:t>because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black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holes</a:t>
                </a:r>
                <a:r>
                  <a:rPr lang="pl-PL" sz="1800" dirty="0" smtClean="0"/>
                  <a:t> </a:t>
                </a:r>
                <a:br>
                  <a:rPr lang="pl-PL" sz="1800" dirty="0" smtClean="0"/>
                </a:br>
                <a:r>
                  <a:rPr lang="pl-PL" sz="1800" dirty="0" err="1" smtClean="0"/>
                  <a:t>are</a:t>
                </a:r>
                <a:r>
                  <a:rPr lang="pl-PL" sz="1800" dirty="0" smtClean="0"/>
                  <a:t> quantum </a:t>
                </a:r>
                <a:r>
                  <a:rPr lang="pl-PL" sz="1800" dirty="0" err="1" smtClean="0"/>
                  <a:t>mechanical</a:t>
                </a:r>
                <a:r>
                  <a:rPr lang="pl-PL" sz="1800" dirty="0" smtClean="0"/>
                  <a:t> </a:t>
                </a:r>
                <a:r>
                  <a:rPr lang="pl-PL" sz="1800" dirty="0" err="1" smtClean="0"/>
                  <a:t>objects</a:t>
                </a:r>
                <a:r>
                  <a:rPr lang="pl-PL" sz="1800" dirty="0" smtClean="0"/>
                  <a:t>.</a:t>
                </a:r>
                <a:endParaRPr lang="en-US" sz="1800" dirty="0"/>
              </a:p>
            </p:txBody>
          </p:sp>
        </mc:Choice>
        <mc:Fallback xmlns="">
          <p:sp>
            <p:nvSpPr>
              <p:cNvPr id="1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16376" y="1638158"/>
                <a:ext cx="5352074" cy="5207712"/>
              </a:xfrm>
              <a:blipFill rotWithShape="0">
                <a:blip r:embed="rId2"/>
                <a:stretch>
                  <a:fillRect r="-1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>
            <a:spLocks noChangeAspect="1"/>
          </p:cNvSpPr>
          <p:nvPr/>
        </p:nvSpPr>
        <p:spPr>
          <a:xfrm>
            <a:off x="7242318" y="1806678"/>
            <a:ext cx="192024" cy="192024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6724712" y="3549757"/>
            <a:ext cx="237744" cy="237744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6068284" y="2280469"/>
            <a:ext cx="228600" cy="228600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8088276" y="2579726"/>
            <a:ext cx="164592" cy="164592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7434342" y="4459927"/>
            <a:ext cx="192024" cy="192024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6885703" y="3252577"/>
            <a:ext cx="137160" cy="137160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8454036" y="3435457"/>
            <a:ext cx="228600" cy="228600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5741317" y="3252577"/>
            <a:ext cx="173736" cy="173736"/>
          </a:xfrm>
          <a:prstGeom prst="ellipse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426413" y="1423777"/>
            <a:ext cx="3657600" cy="3657600"/>
          </a:xfrm>
          <a:prstGeom prst="ellipse">
            <a:avLst/>
          </a:prstGeom>
          <a:gradFill>
            <a:gsLst>
              <a:gs pos="0">
                <a:srgbClr val="FF0000">
                  <a:lumMod val="0"/>
                  <a:alpha val="61000"/>
                </a:srgbClr>
              </a:gs>
              <a:gs pos="55000">
                <a:srgbClr val="FF2717">
                  <a:alpha val="30980"/>
                </a:srgbClr>
              </a:gs>
              <a:gs pos="100000">
                <a:srgbClr val="FF5F00">
                  <a:alpha val="13000"/>
                  <a:lumMod val="18000"/>
                  <a:lumOff val="82000"/>
                </a:srgbClr>
              </a:gs>
            </a:gsLst>
          </a:gradFill>
          <a:ln>
            <a:noFill/>
          </a:ln>
          <a:effectLst>
            <a:outerShdw blurRad="76200" dist="254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03994" y="199870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57794" y="162201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69398" y="229064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311293" y="2406757"/>
            <a:ext cx="1760358" cy="236596"/>
          </a:xfrm>
          <a:prstGeom prst="straightConnector1">
            <a:avLst/>
          </a:prstGeom>
          <a:ln w="25400" cmpd="sng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436813">
            <a:off x="7016947" y="2192635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Mpc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 rot="567357">
            <a:off x="4226229" y="2788451"/>
            <a:ext cx="502575" cy="928250"/>
            <a:chOff x="5637444" y="6320444"/>
            <a:chExt cx="502575" cy="928250"/>
          </a:xfrm>
        </p:grpSpPr>
        <p:sp>
          <p:nvSpPr>
            <p:cNvPr id="37" name="Oval 36"/>
            <p:cNvSpPr/>
            <p:nvPr/>
          </p:nvSpPr>
          <p:spPr>
            <a:xfrm>
              <a:off x="5637444" y="6982687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5638801" y="6320444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>
              <a:endCxn id="37" idx="6"/>
            </p:cNvCxnSpPr>
            <p:nvPr/>
          </p:nvCxnSpPr>
          <p:spPr>
            <a:xfrm>
              <a:off x="5637444" y="6489469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5637444" y="6453447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Oval 54"/>
          <p:cNvSpPr/>
          <p:nvPr/>
        </p:nvSpPr>
        <p:spPr>
          <a:xfrm>
            <a:off x="5426413" y="1423777"/>
            <a:ext cx="3657600" cy="3657600"/>
          </a:xfrm>
          <a:prstGeom prst="ellipse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>
            <a:cxnSpLocks noChangeAspect="1"/>
          </p:cNvCxnSpPr>
          <p:nvPr/>
        </p:nvCxnSpPr>
        <p:spPr>
          <a:xfrm>
            <a:off x="7252019" y="3222848"/>
            <a:ext cx="1289304" cy="1289304"/>
          </a:xfrm>
          <a:prstGeom prst="straightConnector1">
            <a:avLst/>
          </a:prstGeom>
          <a:ln w="38100" cmpd="sng">
            <a:solidFill>
              <a:srgbClr val="FF0000"/>
            </a:solidFill>
            <a:headEnd w="lg" len="lg"/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12740" y="346609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 rot="2400000">
            <a:off x="5200399" y="2837607"/>
            <a:ext cx="502575" cy="928250"/>
            <a:chOff x="5637444" y="6320444"/>
            <a:chExt cx="502575" cy="928250"/>
          </a:xfrm>
          <a:effectLst>
            <a:glow rad="25400">
              <a:schemeClr val="bg1"/>
            </a:glow>
          </a:effectLst>
        </p:grpSpPr>
        <p:sp>
          <p:nvSpPr>
            <p:cNvPr id="46" name="Oval 45"/>
            <p:cNvSpPr/>
            <p:nvPr/>
          </p:nvSpPr>
          <p:spPr>
            <a:xfrm>
              <a:off x="5637444" y="6982687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5638801" y="6320444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5637444" y="6489469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637444" y="6453447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 rot="5400000">
            <a:off x="7090780" y="2804198"/>
            <a:ext cx="502575" cy="928250"/>
            <a:chOff x="5637444" y="6320444"/>
            <a:chExt cx="502575" cy="928250"/>
          </a:xfrm>
          <a:effectLst>
            <a:glow rad="25400">
              <a:schemeClr val="bg1"/>
            </a:glow>
          </a:effectLst>
        </p:grpSpPr>
        <p:sp>
          <p:nvSpPr>
            <p:cNvPr id="57" name="Oval 56"/>
            <p:cNvSpPr/>
            <p:nvPr/>
          </p:nvSpPr>
          <p:spPr>
            <a:xfrm>
              <a:off x="5637444" y="6982687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5638801" y="6320444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5637444" y="6489469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5637444" y="6453447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 rot="3863540">
            <a:off x="6085918" y="2887953"/>
            <a:ext cx="501907" cy="816262"/>
            <a:chOff x="5637444" y="6320444"/>
            <a:chExt cx="502575" cy="928250"/>
          </a:xfrm>
          <a:effectLst>
            <a:glow rad="25400">
              <a:schemeClr val="bg1"/>
            </a:glow>
          </a:effectLst>
        </p:grpSpPr>
        <p:sp>
          <p:nvSpPr>
            <p:cNvPr id="62" name="Oval 61"/>
            <p:cNvSpPr/>
            <p:nvPr/>
          </p:nvSpPr>
          <p:spPr>
            <a:xfrm>
              <a:off x="5637444" y="6982687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638801" y="6320444"/>
              <a:ext cx="501218" cy="266007"/>
            </a:xfrm>
            <a:prstGeom prst="ellipse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5637444" y="6489469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5637444" y="6453447"/>
              <a:ext cx="501218" cy="626222"/>
            </a:xfrm>
            <a:prstGeom prst="line">
              <a:avLst/>
            </a:prstGeom>
            <a:ln w="254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8727" y="3401487"/>
                <a:ext cx="209029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=2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𝐺𝑀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∝2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𝐺</m:t>
                          </m:r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27" y="3401487"/>
                <a:ext cx="2090294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222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14411" y="3925179"/>
                <a:ext cx="7412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r>
                        <a:rPr lang="en-US" b="0" i="1" smtClean="0">
                          <a:latin typeface="Cambria Math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11" y="3925179"/>
                <a:ext cx="74122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5738" r="-4098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/>
          <p:nvPr/>
        </p:nvGrpSpPr>
        <p:grpSpPr>
          <a:xfrm>
            <a:off x="4979711" y="4334127"/>
            <a:ext cx="2485563" cy="2523874"/>
            <a:chOff x="5084632" y="4334127"/>
            <a:chExt cx="2485563" cy="2523874"/>
          </a:xfrm>
        </p:grpSpPr>
        <p:cxnSp>
          <p:nvCxnSpPr>
            <p:cNvPr id="10" name="Straight Arrow Connector 9"/>
            <p:cNvCxnSpPr/>
            <p:nvPr/>
          </p:nvCxnSpPr>
          <p:spPr>
            <a:xfrm flipH="1" flipV="1">
              <a:off x="5423186" y="4334127"/>
              <a:ext cx="2733" cy="2523874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rot="5400000" flipH="1" flipV="1">
              <a:off x="6370446" y="5611518"/>
              <a:ext cx="1320" cy="2206047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268509" y="634454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L</a:t>
              </a:r>
              <a:endParaRPr lang="en-US" i="1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4087564" y="5395850"/>
              <a:ext cx="23326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Schwarzschild radius </a:t>
              </a:r>
              <a:r>
                <a:rPr lang="en-US" sz="1600" i="1" dirty="0" smtClean="0"/>
                <a:t>R</a:t>
              </a:r>
              <a:r>
                <a:rPr lang="en-US" sz="1600" i="1" baseline="-25000" dirty="0" smtClean="0"/>
                <a:t>S</a:t>
              </a:r>
              <a:endParaRPr lang="en-US" sz="1600" i="1" dirty="0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458119" y="4396947"/>
              <a:ext cx="1793899" cy="2305511"/>
            </a:xfrm>
            <a:custGeom>
              <a:avLst/>
              <a:gdLst>
                <a:gd name="connsiteX0" fmla="*/ 0 w 1640264"/>
                <a:gd name="connsiteY0" fmla="*/ 1725105 h 1725105"/>
                <a:gd name="connsiteX1" fmla="*/ 527901 w 1640264"/>
                <a:gd name="connsiteY1" fmla="*/ 1659117 h 1725105"/>
                <a:gd name="connsiteX2" fmla="*/ 980387 w 1640264"/>
                <a:gd name="connsiteY2" fmla="*/ 1489435 h 1725105"/>
                <a:gd name="connsiteX3" fmla="*/ 1357459 w 1640264"/>
                <a:gd name="connsiteY3" fmla="*/ 1102936 h 1725105"/>
                <a:gd name="connsiteX4" fmla="*/ 1574276 w 1640264"/>
                <a:gd name="connsiteY4" fmla="*/ 575035 h 1725105"/>
                <a:gd name="connsiteX5" fmla="*/ 1640264 w 1640264"/>
                <a:gd name="connsiteY5" fmla="*/ 0 h 172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0264" h="1725105">
                  <a:moveTo>
                    <a:pt x="0" y="1725105"/>
                  </a:moveTo>
                  <a:cubicBezTo>
                    <a:pt x="182251" y="1711750"/>
                    <a:pt x="364503" y="1698395"/>
                    <a:pt x="527901" y="1659117"/>
                  </a:cubicBezTo>
                  <a:cubicBezTo>
                    <a:pt x="691299" y="1619839"/>
                    <a:pt x="842127" y="1582132"/>
                    <a:pt x="980387" y="1489435"/>
                  </a:cubicBezTo>
                  <a:cubicBezTo>
                    <a:pt x="1118647" y="1396738"/>
                    <a:pt x="1258478" y="1255336"/>
                    <a:pt x="1357459" y="1102936"/>
                  </a:cubicBezTo>
                  <a:cubicBezTo>
                    <a:pt x="1456440" y="950536"/>
                    <a:pt x="1527142" y="758858"/>
                    <a:pt x="1574276" y="575035"/>
                  </a:cubicBezTo>
                  <a:cubicBezTo>
                    <a:pt x="1621410" y="391212"/>
                    <a:pt x="1630837" y="195606"/>
                    <a:pt x="1640264" y="0"/>
                  </a:cubicBezTo>
                </a:path>
              </a:pathLst>
            </a:custGeom>
            <a:noFill/>
            <a:ln w="25400">
              <a:solidFill>
                <a:schemeClr val="accent3">
                  <a:lumMod val="50000"/>
                </a:schemeClr>
              </a:solidFill>
            </a:ln>
            <a:effectLst>
              <a:glow rad="25400">
                <a:schemeClr val="accent1">
                  <a:satMod val="175000"/>
                  <a:alpha val="40000"/>
                </a:schemeClr>
              </a:glow>
              <a:outerShdw blurRad="39000" dist="254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321255" y="4687733"/>
            <a:ext cx="2016336" cy="2013432"/>
            <a:chOff x="5441166" y="4687733"/>
            <a:chExt cx="2016336" cy="2013432"/>
          </a:xfrm>
        </p:grpSpPr>
        <p:cxnSp>
          <p:nvCxnSpPr>
            <p:cNvPr id="24" name="Straight Connector 23"/>
            <p:cNvCxnSpPr>
              <a:cxnSpLocks noChangeAspect="1"/>
            </p:cNvCxnSpPr>
            <p:nvPr/>
          </p:nvCxnSpPr>
          <p:spPr>
            <a:xfrm flipV="1">
              <a:off x="5441166" y="4689485"/>
              <a:ext cx="2011680" cy="2011680"/>
            </a:xfrm>
            <a:prstGeom prst="line">
              <a:avLst/>
            </a:prstGeom>
            <a:ln w="25400" cmpd="sng">
              <a:solidFill>
                <a:schemeClr val="accent3">
                  <a:lumMod val="75000"/>
                </a:schemeClr>
              </a:solidFill>
              <a:prstDash val="dash"/>
            </a:ln>
            <a:effectLst>
              <a:glow rad="25400">
                <a:schemeClr val="bg1">
                  <a:alpha val="40000"/>
                </a:schemeClr>
              </a:glow>
              <a:outerShdw blurRad="45000" dist="25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7000302" y="4687733"/>
              <a:ext cx="457200" cy="457200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127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747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33" grpId="0"/>
      <p:bldP spid="34" grpId="0"/>
      <p:bldP spid="15" grpId="0"/>
      <p:bldP spid="55" grpId="0" animBg="1"/>
      <p:bldP spid="36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3379" y="3954231"/>
            <a:ext cx="7815779" cy="2802169"/>
          </a:xfrm>
        </p:spPr>
        <p:txBody>
          <a:bodyPr>
            <a:noAutofit/>
          </a:bodyPr>
          <a:lstStyle/>
          <a:p>
            <a:r>
              <a:rPr lang="en-US" sz="1800" dirty="0" smtClean="0"/>
              <a:t>Consider the vacuum        in </a:t>
            </a:r>
            <a:r>
              <a:rPr lang="en-US" sz="1800" dirty="0" err="1" smtClean="0"/>
              <a:t>Minkowski</a:t>
            </a:r>
            <a:r>
              <a:rPr lang="en-US" sz="1800" dirty="0" smtClean="0"/>
              <a:t> space</a:t>
            </a:r>
            <a:br>
              <a:rPr lang="en-US" sz="1800" dirty="0" smtClean="0"/>
            </a:br>
            <a:endParaRPr lang="en-US" sz="800" dirty="0"/>
          </a:p>
          <a:p>
            <a:r>
              <a:rPr lang="en-US" sz="1800" dirty="0" smtClean="0"/>
              <a:t>Accelerating observers span a subspace of </a:t>
            </a:r>
            <a:r>
              <a:rPr lang="en-US" sz="1800" dirty="0" err="1" smtClean="0"/>
              <a:t>Minkowski</a:t>
            </a:r>
            <a:r>
              <a:rPr lang="en-US" sz="1800" dirty="0" smtClean="0"/>
              <a:t> called </a:t>
            </a:r>
            <a:r>
              <a:rPr lang="en-US" sz="1800" dirty="0" err="1" smtClean="0"/>
              <a:t>Rindler</a:t>
            </a:r>
            <a:r>
              <a:rPr lang="en-US" sz="1800" dirty="0" smtClean="0"/>
              <a:t>,</a:t>
            </a:r>
            <a:br>
              <a:rPr lang="en-US" sz="1800" dirty="0" smtClean="0"/>
            </a:br>
            <a:r>
              <a:rPr lang="en-US" sz="1800" dirty="0" smtClean="0"/>
              <a:t>which has a horizon:</a:t>
            </a:r>
            <a:br>
              <a:rPr lang="en-US" sz="1800" dirty="0" smtClean="0"/>
            </a:br>
            <a:r>
              <a:rPr lang="en-US" sz="1800" i="1" dirty="0" smtClean="0"/>
              <a:t>              </a:t>
            </a:r>
            <a:r>
              <a:rPr lang="en-US" sz="1800" dirty="0" smtClean="0"/>
              <a:t>is the accelerating observer’s distance from the horizon</a:t>
            </a:r>
            <a:br>
              <a:rPr lang="en-US" sz="1800" dirty="0" smtClean="0"/>
            </a:br>
            <a:endParaRPr lang="en-US" sz="1800" dirty="0"/>
          </a:p>
          <a:p>
            <a:r>
              <a:rPr lang="en-US" sz="1800" dirty="0" smtClean="0"/>
              <a:t>In </a:t>
            </a:r>
            <a:r>
              <a:rPr lang="en-US" sz="1800" dirty="0" err="1" smtClean="0"/>
              <a:t>Rindler</a:t>
            </a:r>
            <a:r>
              <a:rPr lang="en-US" sz="1800" dirty="0" smtClean="0"/>
              <a:t> modes                                          ,</a:t>
            </a:r>
            <a:br>
              <a:rPr lang="en-US" sz="1800" dirty="0" smtClean="0"/>
            </a:br>
            <a:r>
              <a:rPr lang="en-US" sz="1800" dirty="0" smtClean="0"/>
              <a:t>so the accelerating observer sees a thermal state </a:t>
            </a:r>
            <a:br>
              <a:rPr lang="en-US" sz="1800" dirty="0" smtClean="0"/>
            </a:br>
            <a:r>
              <a:rPr lang="en-US" sz="1800" dirty="0" smtClean="0"/>
              <a:t>  </a:t>
            </a:r>
          </a:p>
          <a:p>
            <a:r>
              <a:rPr lang="en-US" sz="1800" dirty="0" smtClean="0"/>
              <a:t>The </a:t>
            </a:r>
            <a:r>
              <a:rPr lang="en-US" sz="1800" dirty="0" smtClean="0">
                <a:solidFill>
                  <a:srgbClr val="FF0000"/>
                </a:solidFill>
              </a:rPr>
              <a:t>Unruh temperature</a:t>
            </a:r>
            <a:r>
              <a:rPr lang="en-US" sz="1800" dirty="0" smtClean="0"/>
              <a:t> is: </a:t>
            </a:r>
            <a:endParaRPr lang="en-US" sz="1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3292" y="78830"/>
            <a:ext cx="8744968" cy="1252728"/>
          </a:xfrm>
        </p:spPr>
        <p:txBody>
          <a:bodyPr>
            <a:noAutofit/>
          </a:bodyPr>
          <a:lstStyle/>
          <a:p>
            <a:r>
              <a:rPr lang="pl-PL" sz="3500" dirty="0" err="1" smtClean="0"/>
              <a:t>Why</a:t>
            </a:r>
            <a:r>
              <a:rPr lang="pl-PL" sz="3500" dirty="0" smtClean="0"/>
              <a:t> Black </a:t>
            </a:r>
            <a:r>
              <a:rPr lang="pl-PL" sz="3500" dirty="0" err="1" smtClean="0"/>
              <a:t>Holes</a:t>
            </a:r>
            <a:r>
              <a:rPr lang="pl-PL" sz="3500" dirty="0" smtClean="0"/>
              <a:t> </a:t>
            </a:r>
            <a:r>
              <a:rPr lang="pl-PL" sz="3500" dirty="0" err="1" smtClean="0"/>
              <a:t>Are</a:t>
            </a:r>
            <a:r>
              <a:rPr lang="pl-PL" sz="3500" dirty="0" smtClean="0"/>
              <a:t> Quantum </a:t>
            </a:r>
            <a:r>
              <a:rPr lang="pl-PL" sz="3500" dirty="0" err="1" smtClean="0"/>
              <a:t>Mechanical</a:t>
            </a:r>
            <a:r>
              <a:rPr lang="pl-PL" sz="3500" dirty="0" smtClean="0"/>
              <a:t>:</a:t>
            </a:r>
            <a:br>
              <a:rPr lang="pl-PL" sz="3500" dirty="0" smtClean="0"/>
            </a:br>
            <a:r>
              <a:rPr lang="pl-PL" sz="3500" dirty="0" err="1" smtClean="0"/>
              <a:t>Detour</a:t>
            </a:r>
            <a:r>
              <a:rPr lang="pl-PL" sz="3500" dirty="0" smtClean="0"/>
              <a:t> to Quantum Field </a:t>
            </a:r>
            <a:r>
              <a:rPr lang="pl-PL" sz="3500" dirty="0" err="1" smtClean="0"/>
              <a:t>Theory</a:t>
            </a:r>
            <a:endParaRPr lang="en-US" sz="3500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V="1">
            <a:off x="3323317" y="1534256"/>
            <a:ext cx="0" cy="2541096"/>
          </a:xfrm>
          <a:prstGeom prst="straightConnector1">
            <a:avLst/>
          </a:prstGeom>
          <a:ln w="25400" cmpd="sng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323317" y="1534256"/>
            <a:ext cx="0" cy="2528742"/>
          </a:xfrm>
          <a:prstGeom prst="straightConnector1">
            <a:avLst/>
          </a:prstGeom>
          <a:ln w="25400" cmpd="sng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323317" y="2812057"/>
            <a:ext cx="1225296" cy="1221827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00208" y="1590230"/>
            <a:ext cx="1225296" cy="1221827"/>
          </a:xfrm>
          <a:prstGeom prst="line">
            <a:avLst/>
          </a:prstGeom>
          <a:ln w="1270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3326257" y="1569772"/>
            <a:ext cx="1386273" cy="2463391"/>
            <a:chOff x="1722742" y="1569772"/>
            <a:chExt cx="1386273" cy="2463391"/>
          </a:xfrm>
        </p:grpSpPr>
        <p:sp>
          <p:nvSpPr>
            <p:cNvPr id="12" name="Freeform 11"/>
            <p:cNvSpPr/>
            <p:nvPr/>
          </p:nvSpPr>
          <p:spPr>
            <a:xfrm>
              <a:off x="2068265" y="1598280"/>
              <a:ext cx="89897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304735" y="1588788"/>
              <a:ext cx="742763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659759" y="1607051"/>
              <a:ext cx="44925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471494 w 898976"/>
                <a:gd name="connsiteY7" fmla="*/ 367415 h 2426112"/>
                <a:gd name="connsiteX8" fmla="*/ 879463 w 898976"/>
                <a:gd name="connsiteY8" fmla="*/ 0 h 2426112"/>
                <a:gd name="connsiteX0" fmla="*/ 899138 w 899138"/>
                <a:gd name="connsiteY0" fmla="*/ 2426112 h 2426112"/>
                <a:gd name="connsiteX1" fmla="*/ 447421 w 899138"/>
                <a:gd name="connsiteY1" fmla="*/ 2031005 h 2426112"/>
                <a:gd name="connsiteX2" fmla="*/ 169524 w 899138"/>
                <a:gd name="connsiteY2" fmla="*/ 1696861 h 2426112"/>
                <a:gd name="connsiteX3" fmla="*/ 47800 w 899138"/>
                <a:gd name="connsiteY3" fmla="*/ 1427005 h 2426112"/>
                <a:gd name="connsiteX4" fmla="*/ 503 w 899138"/>
                <a:gd name="connsiteY4" fmla="*/ 1191460 h 2426112"/>
                <a:gd name="connsiteX5" fmla="*/ 34360 w 899138"/>
                <a:gd name="connsiteY5" fmla="*/ 952522 h 2426112"/>
                <a:gd name="connsiteX6" fmla="*/ 191882 w 899138"/>
                <a:gd name="connsiteY6" fmla="*/ 664992 h 2426112"/>
                <a:gd name="connsiteX7" fmla="*/ 471656 w 899138"/>
                <a:gd name="connsiteY7" fmla="*/ 367415 h 2426112"/>
                <a:gd name="connsiteX8" fmla="*/ 879625 w 899138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12712 w 912712"/>
                <a:gd name="connsiteY0" fmla="*/ 2426112 h 2426112"/>
                <a:gd name="connsiteX1" fmla="*/ 460995 w 912712"/>
                <a:gd name="connsiteY1" fmla="*/ 2031005 h 2426112"/>
                <a:gd name="connsiteX2" fmla="*/ 183098 w 912712"/>
                <a:gd name="connsiteY2" fmla="*/ 1696861 h 2426112"/>
                <a:gd name="connsiteX3" fmla="*/ 61374 w 912712"/>
                <a:gd name="connsiteY3" fmla="*/ 1427005 h 2426112"/>
                <a:gd name="connsiteX4" fmla="*/ 14077 w 912712"/>
                <a:gd name="connsiteY4" fmla="*/ 1191460 h 2426112"/>
                <a:gd name="connsiteX5" fmla="*/ 16914 w 912712"/>
                <a:gd name="connsiteY5" fmla="*/ 973186 h 2426112"/>
                <a:gd name="connsiteX6" fmla="*/ 205456 w 912712"/>
                <a:gd name="connsiteY6" fmla="*/ 664992 h 2426112"/>
                <a:gd name="connsiteX7" fmla="*/ 485230 w 912712"/>
                <a:gd name="connsiteY7" fmla="*/ 367415 h 2426112"/>
                <a:gd name="connsiteX8" fmla="*/ 893199 w 912712"/>
                <a:gd name="connsiteY8" fmla="*/ 0 h 2426112"/>
                <a:gd name="connsiteX0" fmla="*/ 899139 w 899139"/>
                <a:gd name="connsiteY0" fmla="*/ 2426112 h 2426112"/>
                <a:gd name="connsiteX1" fmla="*/ 447422 w 899139"/>
                <a:gd name="connsiteY1" fmla="*/ 2031005 h 2426112"/>
                <a:gd name="connsiteX2" fmla="*/ 169525 w 899139"/>
                <a:gd name="connsiteY2" fmla="*/ 1696861 h 2426112"/>
                <a:gd name="connsiteX3" fmla="*/ 47801 w 899139"/>
                <a:gd name="connsiteY3" fmla="*/ 1427005 h 2426112"/>
                <a:gd name="connsiteX4" fmla="*/ 504 w 899139"/>
                <a:gd name="connsiteY4" fmla="*/ 1191460 h 2426112"/>
                <a:gd name="connsiteX5" fmla="*/ 34358 w 899139"/>
                <a:gd name="connsiteY5" fmla="*/ 978352 h 2426112"/>
                <a:gd name="connsiteX6" fmla="*/ 191883 w 899139"/>
                <a:gd name="connsiteY6" fmla="*/ 664992 h 2426112"/>
                <a:gd name="connsiteX7" fmla="*/ 471657 w 899139"/>
                <a:gd name="connsiteY7" fmla="*/ 367415 h 2426112"/>
                <a:gd name="connsiteX8" fmla="*/ 879626 w 899139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9139" h="2426112">
                  <a:moveTo>
                    <a:pt x="899139" y="2426112"/>
                  </a:moveTo>
                  <a:cubicBezTo>
                    <a:pt x="725508" y="2288411"/>
                    <a:pt x="569024" y="2152547"/>
                    <a:pt x="447422" y="2031005"/>
                  </a:cubicBezTo>
                  <a:cubicBezTo>
                    <a:pt x="325820" y="1909463"/>
                    <a:pt x="236129" y="1797528"/>
                    <a:pt x="169525" y="1696861"/>
                  </a:cubicBezTo>
                  <a:cubicBezTo>
                    <a:pt x="102922" y="1596194"/>
                    <a:pt x="75971" y="1511239"/>
                    <a:pt x="47801" y="1427005"/>
                  </a:cubicBezTo>
                  <a:cubicBezTo>
                    <a:pt x="19631" y="1342772"/>
                    <a:pt x="2744" y="1266235"/>
                    <a:pt x="504" y="1191460"/>
                  </a:cubicBezTo>
                  <a:cubicBezTo>
                    <a:pt x="-1736" y="1116685"/>
                    <a:pt x="2462" y="1076429"/>
                    <a:pt x="34358" y="978352"/>
                  </a:cubicBezTo>
                  <a:cubicBezTo>
                    <a:pt x="66254" y="880275"/>
                    <a:pt x="119000" y="766815"/>
                    <a:pt x="191883" y="664992"/>
                  </a:cubicBezTo>
                  <a:cubicBezTo>
                    <a:pt x="264766" y="563169"/>
                    <a:pt x="357033" y="478247"/>
                    <a:pt x="471657" y="367415"/>
                  </a:cubicBezTo>
                  <a:cubicBezTo>
                    <a:pt x="586281" y="256583"/>
                    <a:pt x="717312" y="115922"/>
                    <a:pt x="879626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iangle 19"/>
            <p:cNvSpPr/>
            <p:nvPr/>
          </p:nvSpPr>
          <p:spPr>
            <a:xfrm rot="16200000">
              <a:off x="1121667" y="2170847"/>
              <a:ext cx="2445733" cy="1243584"/>
            </a:xfrm>
            <a:prstGeom prst="triangle">
              <a:avLst>
                <a:gd name="adj" fmla="val 50000"/>
              </a:avLst>
            </a:prstGeom>
            <a:solidFill>
              <a:schemeClr val="bg2">
                <a:lumMod val="75000"/>
                <a:alpha val="1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052000" y="1433017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</a:t>
            </a:r>
            <a:endParaRPr lang="en-US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4340242" y="24782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smtClean="0"/>
              <a:t>x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4197" y="4015236"/>
                <a:ext cx="515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197" y="4015236"/>
                <a:ext cx="51501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6471" t="-177778" r="-71765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161722" y="4047112"/>
                <a:ext cx="19209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=−</m:t>
                      </m:r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722" y="4047112"/>
                <a:ext cx="1920974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222" t="-222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83539" y="4719998"/>
                <a:ext cx="21486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539" y="4719998"/>
                <a:ext cx="2148601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1989" t="-2174" r="-28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 rot="17965609">
            <a:off x="4100767" y="1611094"/>
            <a:ext cx="1503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accelerating trajectories</a:t>
            </a:r>
            <a:endParaRPr lang="en-US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044367" y="5386546"/>
                <a:ext cx="3194796" cy="5120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𝑅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367" y="5386546"/>
                <a:ext cx="3194796" cy="51206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3854" y="4996997"/>
                <a:ext cx="9564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𝑟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/</m:t>
                      </m:r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54" y="4996997"/>
                <a:ext cx="95648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564" t="-2222" r="-256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549784" y="5700321"/>
                <a:ext cx="2630079" cy="512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𝜌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i="1">
                              <a:latin typeface="Cambria Math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lang="en-US" i="1"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𝑅𝑅</m:t>
                              </m:r>
                            </m:sub>
                          </m:sSub>
                          <m:d>
                            <m:dPr>
                              <m:begChr m:val="⟨"/>
                              <m:endChr m:val=""/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784" y="5700321"/>
                <a:ext cx="2630079" cy="512063"/>
              </a:xfrm>
              <a:prstGeom prst="rect">
                <a:avLst/>
              </a:prstGeom>
              <a:blipFill rotWithShape="0">
                <a:blip r:embed="rId7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209383" y="6256992"/>
                <a:ext cx="4669868" cy="532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𝑇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trike="sngStrike" smtClean="0">
                              <a:latin typeface="Cambria Math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</m:den>
                      </m:f>
                      <m:f>
                        <m:fPr>
                          <m:type m:val="lin"/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 strike="sngStrike">
                              <a:latin typeface="Cambria Math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charset="0"/>
                            </a:rPr>
                            <m:t>2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=4</m:t>
                          </m:r>
                        </m:den>
                      </m:f>
                      <m:r>
                        <a:rPr lang="en-US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−21</m:t>
                          </m:r>
                        </m:sup>
                      </m:sSup>
                      <m:d>
                        <m:dPr>
                          <m:ctrlPr>
                            <a:rPr lang="is-I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383" y="6256992"/>
                <a:ext cx="4669868" cy="53251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793614" y="1068389"/>
            <a:ext cx="1164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Unruh, 1976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241182" y="5682098"/>
            <a:ext cx="2409714" cy="995122"/>
            <a:chOff x="2283591" y="5846524"/>
            <a:chExt cx="2409714" cy="995122"/>
          </a:xfrm>
        </p:grpSpPr>
        <p:sp>
          <p:nvSpPr>
            <p:cNvPr id="4" name="Oval 3"/>
            <p:cNvSpPr/>
            <p:nvPr/>
          </p:nvSpPr>
          <p:spPr>
            <a:xfrm>
              <a:off x="2386289" y="5846524"/>
              <a:ext cx="2161790" cy="99512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  <a:alpha val="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2283591" y="5970453"/>
                  <a:ext cx="240971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The Unruh temperature </a:t>
                  </a:r>
                  <a:r>
                    <a:rPr lang="en-US" sz="1200" dirty="0" smtClean="0"/>
                    <a:t/>
                  </a:r>
                  <a:br>
                    <a:rPr lang="en-US" sz="1200" dirty="0" smtClean="0"/>
                  </a:br>
                  <a:r>
                    <a:rPr lang="en-US" sz="1200" dirty="0" smtClean="0"/>
                    <a:t>vanishes </a:t>
                  </a:r>
                  <a:r>
                    <a:rPr lang="en-US" sz="1200" dirty="0"/>
                    <a:t>as </a:t>
                  </a:r>
                  <a14:m>
                    <m:oMath xmlns:m="http://schemas.openxmlformats.org/officeDocument/2006/math">
                      <m:r>
                        <a:rPr lang="pl-PL" sz="1200" i="1">
                          <a:latin typeface="Cambria Math" charset="0"/>
                        </a:rPr>
                        <m:t>𝑟</m:t>
                      </m:r>
                      <m:r>
                        <a:rPr lang="pl-PL" sz="1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→∞</m:t>
                      </m:r>
                    </m:oMath>
                  </a14:m>
                  <a:r>
                    <a:rPr lang="en-US" sz="1200" dirty="0"/>
                    <a:t> because </a:t>
                  </a:r>
                  <a:r>
                    <a:rPr lang="en-US" sz="1200" dirty="0" err="1"/>
                    <a:t>Minkowski</a:t>
                  </a:r>
                  <a:r>
                    <a:rPr lang="en-US" sz="1200" dirty="0"/>
                    <a:t> space </a:t>
                  </a:r>
                  <a:r>
                    <a:rPr lang="en-US" sz="1200" dirty="0" smtClean="0"/>
                    <a:t/>
                  </a:r>
                  <a:br>
                    <a:rPr lang="en-US" sz="1200" dirty="0" smtClean="0"/>
                  </a:br>
                  <a:r>
                    <a:rPr lang="en-US" sz="1200" dirty="0" smtClean="0"/>
                    <a:t>has </a:t>
                  </a:r>
                  <a:r>
                    <a:rPr lang="en-US" sz="1200" dirty="0"/>
                    <a:t>no scale.</a:t>
                  </a: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3591" y="5970453"/>
                  <a:ext cx="2409714" cy="83099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b="-4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8382" y="3954232"/>
            <a:ext cx="2983409" cy="2361507"/>
          </a:xfrm>
        </p:spPr>
        <p:txBody>
          <a:bodyPr>
            <a:noAutofit/>
          </a:bodyPr>
          <a:lstStyle/>
          <a:p>
            <a:r>
              <a:rPr lang="en-US" sz="1400" dirty="0" smtClean="0"/>
              <a:t>Observers accelerate </a:t>
            </a:r>
            <a:br>
              <a:rPr lang="en-US" sz="1400" dirty="0" smtClean="0"/>
            </a:br>
            <a:r>
              <a:rPr lang="en-US" sz="1400" dirty="0" smtClean="0"/>
              <a:t>to stay at constant </a:t>
            </a:r>
            <a:r>
              <a:rPr lang="en-US" sz="1400" i="1" dirty="0" smtClean="0"/>
              <a:t>r</a:t>
            </a:r>
            <a:r>
              <a:rPr lang="en-US" sz="1400" dirty="0" smtClean="0"/>
              <a:t>:</a:t>
            </a:r>
            <a:br>
              <a:rPr lang="en-US" sz="1400" dirty="0" smtClean="0"/>
            </a:br>
            <a:endParaRPr lang="en-US" sz="1400" dirty="0" smtClean="0"/>
          </a:p>
          <a:p>
            <a:r>
              <a:rPr lang="en-US" sz="1400" dirty="0" smtClean="0"/>
              <a:t>Near the horizon, the metric is </a:t>
            </a:r>
            <a:r>
              <a:rPr lang="en-US" sz="1400" dirty="0" err="1" smtClean="0"/>
              <a:t>Rindler</a:t>
            </a:r>
            <a:r>
              <a:rPr lang="en-US" sz="1400" dirty="0" smtClean="0"/>
              <a:t>, so we can read off the local temperature.</a:t>
            </a:r>
          </a:p>
          <a:p>
            <a:endParaRPr lang="en-US" sz="1400" dirty="0"/>
          </a:p>
          <a:p>
            <a:r>
              <a:rPr lang="en-US" sz="1400" dirty="0" smtClean="0"/>
              <a:t>Temperature elsewhere is determined by the redshift, depends</a:t>
            </a:r>
            <a:r>
              <a:rPr lang="en-US" sz="1400" dirty="0"/>
              <a:t> </a:t>
            </a:r>
            <a:r>
              <a:rPr lang="en-US" sz="1400" dirty="0" smtClean="0"/>
              <a:t>on distance </a:t>
            </a:r>
            <a:br>
              <a:rPr lang="en-US" sz="1400" dirty="0" smtClean="0"/>
            </a:br>
            <a:r>
              <a:rPr lang="en-US" sz="1400" dirty="0" smtClean="0"/>
              <a:t>from horizon: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3292" y="78830"/>
            <a:ext cx="8744968" cy="1252728"/>
          </a:xfrm>
        </p:spPr>
        <p:txBody>
          <a:bodyPr>
            <a:noAutofit/>
          </a:bodyPr>
          <a:lstStyle/>
          <a:p>
            <a:r>
              <a:rPr lang="pl-PL" sz="3500" dirty="0" err="1" smtClean="0"/>
              <a:t>Why</a:t>
            </a:r>
            <a:r>
              <a:rPr lang="pl-PL" sz="3500" dirty="0" smtClean="0"/>
              <a:t> Black </a:t>
            </a:r>
            <a:r>
              <a:rPr lang="pl-PL" sz="3500" dirty="0" err="1" smtClean="0"/>
              <a:t>Holes</a:t>
            </a:r>
            <a:r>
              <a:rPr lang="pl-PL" sz="3500" dirty="0" smtClean="0"/>
              <a:t> </a:t>
            </a:r>
            <a:r>
              <a:rPr lang="pl-PL" sz="3500" dirty="0" err="1" smtClean="0"/>
              <a:t>Are</a:t>
            </a:r>
            <a:r>
              <a:rPr lang="pl-PL" sz="3500" dirty="0" smtClean="0"/>
              <a:t> Quantum </a:t>
            </a:r>
            <a:r>
              <a:rPr lang="pl-PL" sz="3500" dirty="0" err="1" smtClean="0"/>
              <a:t>Mechanical</a:t>
            </a:r>
            <a:endParaRPr lang="en-US" sz="3500" dirty="0"/>
          </a:p>
        </p:txBody>
      </p:sp>
      <p:sp>
        <p:nvSpPr>
          <p:cNvPr id="21" name="Oval 20"/>
          <p:cNvSpPr/>
          <p:nvPr/>
        </p:nvSpPr>
        <p:spPr>
          <a:xfrm>
            <a:off x="7258773" y="1906110"/>
            <a:ext cx="914400" cy="4360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258773" y="3349178"/>
            <a:ext cx="914400" cy="43609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258773" y="2124158"/>
            <a:ext cx="916187" cy="15338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726900" y="1456288"/>
            <a:ext cx="0" cy="2201691"/>
          </a:xfrm>
          <a:prstGeom prst="straightConnector1">
            <a:avLst/>
          </a:prstGeom>
          <a:ln w="19050" cmpd="sng">
            <a:solidFill>
              <a:schemeClr val="bg2">
                <a:lumMod val="25000"/>
              </a:schemeClr>
            </a:solidFill>
            <a:tailEnd type="triangle"/>
          </a:ln>
          <a:effectLst>
            <a:glow rad="12700">
              <a:schemeClr val="bg1">
                <a:alpha val="30000"/>
              </a:schemeClr>
            </a:glow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7256986" y="2162453"/>
            <a:ext cx="914400" cy="438912"/>
          </a:xfrm>
          <a:prstGeom prst="arc">
            <a:avLst>
              <a:gd name="adj1" fmla="val 21459184"/>
              <a:gd name="adj2" fmla="val 10800000"/>
            </a:avLst>
          </a:prstGeom>
          <a:ln w="12700" cmpd="sng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>
            <a:off x="7256986" y="2416589"/>
            <a:ext cx="914400" cy="438912"/>
          </a:xfrm>
          <a:prstGeom prst="arc">
            <a:avLst>
              <a:gd name="adj1" fmla="val 21459184"/>
              <a:gd name="adj2" fmla="val 10800000"/>
            </a:avLst>
          </a:prstGeom>
          <a:ln w="12700" cmpd="sng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>
            <a:off x="7256986" y="2672932"/>
            <a:ext cx="914400" cy="438912"/>
          </a:xfrm>
          <a:prstGeom prst="arc">
            <a:avLst>
              <a:gd name="adj1" fmla="val 21459184"/>
              <a:gd name="adj2" fmla="val 10800000"/>
            </a:avLst>
          </a:prstGeom>
          <a:ln w="12700" cmpd="sng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/>
          <p:cNvSpPr/>
          <p:nvPr/>
        </p:nvSpPr>
        <p:spPr>
          <a:xfrm>
            <a:off x="7256986" y="2927068"/>
            <a:ext cx="914400" cy="438912"/>
          </a:xfrm>
          <a:prstGeom prst="arc">
            <a:avLst>
              <a:gd name="adj1" fmla="val 21459184"/>
              <a:gd name="adj2" fmla="val 10800000"/>
            </a:avLst>
          </a:prstGeom>
          <a:ln w="12700" cmpd="sng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7256986" y="3081811"/>
            <a:ext cx="914400" cy="438912"/>
          </a:xfrm>
          <a:prstGeom prst="arc">
            <a:avLst>
              <a:gd name="adj1" fmla="val 21459184"/>
              <a:gd name="adj2" fmla="val 10800000"/>
            </a:avLst>
          </a:prstGeom>
          <a:ln w="12700" cmpd="sng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7258773" y="1906110"/>
            <a:ext cx="914400" cy="438912"/>
          </a:xfrm>
          <a:prstGeom prst="arc">
            <a:avLst>
              <a:gd name="adj1" fmla="val 21459184"/>
              <a:gd name="adj2" fmla="val 10800000"/>
            </a:avLst>
          </a:prstGeom>
          <a:ln w="12700" cmpd="sng">
            <a:solidFill>
              <a:schemeClr val="bg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952678" y="142711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coordinate time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532454" y="2191633"/>
                <a:ext cx="1669880" cy="215444"/>
              </a:xfrm>
              <a:prstGeom prst="rect">
                <a:avLst/>
              </a:prstGeom>
              <a:noFill/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charset="0"/>
                        </a:rPr>
                        <m:t>=−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454" y="2191633"/>
                <a:ext cx="1669880" cy="21544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1991135" y="1086044"/>
            <a:ext cx="3021739" cy="2942178"/>
            <a:chOff x="2380995" y="1086044"/>
            <a:chExt cx="3021739" cy="2942178"/>
          </a:xfrm>
        </p:grpSpPr>
        <p:cxnSp>
          <p:nvCxnSpPr>
            <p:cNvPr id="6" name="Straight Arrow Connector 5"/>
            <p:cNvCxnSpPr/>
            <p:nvPr/>
          </p:nvCxnSpPr>
          <p:spPr>
            <a:xfrm rot="5400000" flipV="1">
              <a:off x="3651543" y="1499480"/>
              <a:ext cx="0" cy="2541096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3651543" y="1499480"/>
              <a:ext cx="0" cy="2528742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651543" y="2777281"/>
              <a:ext cx="1225296" cy="1221827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3628434" y="1555454"/>
              <a:ext cx="1225296" cy="1221827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3654483" y="1534996"/>
              <a:ext cx="1386273" cy="2463391"/>
              <a:chOff x="1722742" y="1569772"/>
              <a:chExt cx="1386273" cy="2463391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2068265" y="1598280"/>
                <a:ext cx="898976" cy="2426112"/>
              </a:xfrm>
              <a:custGeom>
                <a:avLst/>
                <a:gdLst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34662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600075 w 899620"/>
                  <a:gd name="connsiteY7" fmla="*/ 268014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34662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81303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3889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38894 h 2443655"/>
                  <a:gd name="connsiteX3" fmla="*/ 48282 w 899620"/>
                  <a:gd name="connsiteY3" fmla="*/ 1449490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14180 h 2443655"/>
                  <a:gd name="connsiteX3" fmla="*/ 48282 w 899620"/>
                  <a:gd name="connsiteY3" fmla="*/ 1449490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8651 w 898651"/>
                  <a:gd name="connsiteY0" fmla="*/ 2448597 h 2448597"/>
                  <a:gd name="connsiteX1" fmla="*/ 498632 w 898651"/>
                  <a:gd name="connsiteY1" fmla="*/ 2048324 h 2448597"/>
                  <a:gd name="connsiteX2" fmla="*/ 220733 w 898651"/>
                  <a:gd name="connsiteY2" fmla="*/ 1714180 h 2448597"/>
                  <a:gd name="connsiteX3" fmla="*/ 47313 w 898651"/>
                  <a:gd name="connsiteY3" fmla="*/ 1449490 h 2448597"/>
                  <a:gd name="connsiteX4" fmla="*/ 16 w 898651"/>
                  <a:gd name="connsiteY4" fmla="*/ 1213945 h 2448597"/>
                  <a:gd name="connsiteX5" fmla="*/ 45116 w 898651"/>
                  <a:gd name="connsiteY5" fmla="*/ 915046 h 2448597"/>
                  <a:gd name="connsiteX6" fmla="*/ 236499 w 898651"/>
                  <a:gd name="connsiteY6" fmla="*/ 614855 h 2448597"/>
                  <a:gd name="connsiteX7" fmla="*/ 520022 w 898651"/>
                  <a:gd name="connsiteY7" fmla="*/ 332269 h 2448597"/>
                  <a:gd name="connsiteX8" fmla="*/ 882885 w 898651"/>
                  <a:gd name="connsiteY8" fmla="*/ 0 h 2448597"/>
                  <a:gd name="connsiteX0" fmla="*/ 898649 w 898649"/>
                  <a:gd name="connsiteY0" fmla="*/ 2448597 h 2448597"/>
                  <a:gd name="connsiteX1" fmla="*/ 498630 w 898649"/>
                  <a:gd name="connsiteY1" fmla="*/ 2048324 h 2448597"/>
                  <a:gd name="connsiteX2" fmla="*/ 220731 w 898649"/>
                  <a:gd name="connsiteY2" fmla="*/ 1714180 h 2448597"/>
                  <a:gd name="connsiteX3" fmla="*/ 47311 w 898649"/>
                  <a:gd name="connsiteY3" fmla="*/ 1449490 h 2448597"/>
                  <a:gd name="connsiteX4" fmla="*/ 14 w 898649"/>
                  <a:gd name="connsiteY4" fmla="*/ 1213945 h 2448597"/>
                  <a:gd name="connsiteX5" fmla="*/ 45114 w 898649"/>
                  <a:gd name="connsiteY5" fmla="*/ 915046 h 2448597"/>
                  <a:gd name="connsiteX6" fmla="*/ 232749 w 898649"/>
                  <a:gd name="connsiteY6" fmla="*/ 682311 h 2448597"/>
                  <a:gd name="connsiteX7" fmla="*/ 520020 w 898649"/>
                  <a:gd name="connsiteY7" fmla="*/ 332269 h 2448597"/>
                  <a:gd name="connsiteX8" fmla="*/ 882883 w 898649"/>
                  <a:gd name="connsiteY8" fmla="*/ 0 h 2448597"/>
                  <a:gd name="connsiteX0" fmla="*/ 898649 w 898649"/>
                  <a:gd name="connsiteY0" fmla="*/ 2448597 h 2448597"/>
                  <a:gd name="connsiteX1" fmla="*/ 498630 w 898649"/>
                  <a:gd name="connsiteY1" fmla="*/ 2048324 h 2448597"/>
                  <a:gd name="connsiteX2" fmla="*/ 220731 w 898649"/>
                  <a:gd name="connsiteY2" fmla="*/ 1714180 h 2448597"/>
                  <a:gd name="connsiteX3" fmla="*/ 47311 w 898649"/>
                  <a:gd name="connsiteY3" fmla="*/ 1449490 h 2448597"/>
                  <a:gd name="connsiteX4" fmla="*/ 14 w 898649"/>
                  <a:gd name="connsiteY4" fmla="*/ 1213945 h 2448597"/>
                  <a:gd name="connsiteX5" fmla="*/ 45114 w 898649"/>
                  <a:gd name="connsiteY5" fmla="*/ 915046 h 2448597"/>
                  <a:gd name="connsiteX6" fmla="*/ 232749 w 898649"/>
                  <a:gd name="connsiteY6" fmla="*/ 682311 h 2448597"/>
                  <a:gd name="connsiteX7" fmla="*/ 516272 w 898649"/>
                  <a:gd name="connsiteY7" fmla="*/ 380987 h 2448597"/>
                  <a:gd name="connsiteX8" fmla="*/ 882883 w 898649"/>
                  <a:gd name="connsiteY8" fmla="*/ 0 h 2448597"/>
                  <a:gd name="connsiteX0" fmla="*/ 898649 w 898649"/>
                  <a:gd name="connsiteY0" fmla="*/ 2426112 h 2426112"/>
                  <a:gd name="connsiteX1" fmla="*/ 498630 w 898649"/>
                  <a:gd name="connsiteY1" fmla="*/ 2025839 h 2426112"/>
                  <a:gd name="connsiteX2" fmla="*/ 220731 w 898649"/>
                  <a:gd name="connsiteY2" fmla="*/ 1691695 h 2426112"/>
                  <a:gd name="connsiteX3" fmla="*/ 47311 w 898649"/>
                  <a:gd name="connsiteY3" fmla="*/ 1427005 h 2426112"/>
                  <a:gd name="connsiteX4" fmla="*/ 14 w 898649"/>
                  <a:gd name="connsiteY4" fmla="*/ 1191460 h 2426112"/>
                  <a:gd name="connsiteX5" fmla="*/ 45114 w 898649"/>
                  <a:gd name="connsiteY5" fmla="*/ 892561 h 2426112"/>
                  <a:gd name="connsiteX6" fmla="*/ 232749 w 898649"/>
                  <a:gd name="connsiteY6" fmla="*/ 659826 h 2426112"/>
                  <a:gd name="connsiteX7" fmla="*/ 516272 w 898649"/>
                  <a:gd name="connsiteY7" fmla="*/ 358502 h 2426112"/>
                  <a:gd name="connsiteX8" fmla="*/ 879136 w 898649"/>
                  <a:gd name="connsiteY8" fmla="*/ 0 h 2426112"/>
                  <a:gd name="connsiteX0" fmla="*/ 899746 w 899746"/>
                  <a:gd name="connsiteY0" fmla="*/ 2426112 h 2426112"/>
                  <a:gd name="connsiteX1" fmla="*/ 499727 w 899746"/>
                  <a:gd name="connsiteY1" fmla="*/ 2025839 h 2426112"/>
                  <a:gd name="connsiteX2" fmla="*/ 221828 w 899746"/>
                  <a:gd name="connsiteY2" fmla="*/ 1691695 h 2426112"/>
                  <a:gd name="connsiteX3" fmla="*/ 48408 w 899746"/>
                  <a:gd name="connsiteY3" fmla="*/ 1427005 h 2426112"/>
                  <a:gd name="connsiteX4" fmla="*/ 1111 w 899746"/>
                  <a:gd name="connsiteY4" fmla="*/ 1191460 h 2426112"/>
                  <a:gd name="connsiteX5" fmla="*/ 34968 w 899746"/>
                  <a:gd name="connsiteY5" fmla="*/ 952522 h 2426112"/>
                  <a:gd name="connsiteX6" fmla="*/ 233846 w 899746"/>
                  <a:gd name="connsiteY6" fmla="*/ 659826 h 2426112"/>
                  <a:gd name="connsiteX7" fmla="*/ 517369 w 899746"/>
                  <a:gd name="connsiteY7" fmla="*/ 358502 h 2426112"/>
                  <a:gd name="connsiteX8" fmla="*/ 880233 w 89974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6599 w 898976"/>
                  <a:gd name="connsiteY7" fmla="*/ 358502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6599 w 898976"/>
                  <a:gd name="connsiteY7" fmla="*/ 373492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8976" h="2426112">
                    <a:moveTo>
                      <a:pt x="898976" y="2426112"/>
                    </a:moveTo>
                    <a:cubicBezTo>
                      <a:pt x="766703" y="2288411"/>
                      <a:pt x="611943" y="2148242"/>
                      <a:pt x="498957" y="2025839"/>
                    </a:cubicBezTo>
                    <a:cubicBezTo>
                      <a:pt x="385971" y="1903436"/>
                      <a:pt x="296278" y="1801386"/>
                      <a:pt x="221058" y="1691695"/>
                    </a:cubicBezTo>
                    <a:cubicBezTo>
                      <a:pt x="145838" y="1582004"/>
                      <a:pt x="84424" y="1510378"/>
                      <a:pt x="47638" y="1427005"/>
                    </a:cubicBezTo>
                    <a:cubicBezTo>
                      <a:pt x="10852" y="1343633"/>
                      <a:pt x="2581" y="1270540"/>
                      <a:pt x="341" y="1191460"/>
                    </a:cubicBezTo>
                    <a:cubicBezTo>
                      <a:pt x="-1899" y="1112380"/>
                      <a:pt x="6652" y="1044875"/>
                      <a:pt x="34198" y="952522"/>
                    </a:cubicBezTo>
                    <a:cubicBezTo>
                      <a:pt x="61744" y="860169"/>
                      <a:pt x="153301" y="758205"/>
                      <a:pt x="233076" y="659826"/>
                    </a:cubicBezTo>
                    <a:cubicBezTo>
                      <a:pt x="312852" y="561447"/>
                      <a:pt x="405120" y="472220"/>
                      <a:pt x="512851" y="362249"/>
                    </a:cubicBezTo>
                    <a:cubicBezTo>
                      <a:pt x="620582" y="252278"/>
                      <a:pt x="758509" y="110756"/>
                      <a:pt x="879463" y="0"/>
                    </a:cubicBezTo>
                  </a:path>
                </a:pathLst>
              </a:custGeom>
              <a:noFill/>
              <a:ln>
                <a:solidFill>
                  <a:srgbClr val="0070C0"/>
                </a:solidFill>
                <a:tailEnd type="stealth" w="sm" len="lg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2304735" y="1588788"/>
                <a:ext cx="742763" cy="2426112"/>
              </a:xfrm>
              <a:custGeom>
                <a:avLst/>
                <a:gdLst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34662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600075 w 899620"/>
                  <a:gd name="connsiteY7" fmla="*/ 268014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34662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81303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3889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38894 h 2443655"/>
                  <a:gd name="connsiteX3" fmla="*/ 48282 w 899620"/>
                  <a:gd name="connsiteY3" fmla="*/ 1449490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14180 h 2443655"/>
                  <a:gd name="connsiteX3" fmla="*/ 48282 w 899620"/>
                  <a:gd name="connsiteY3" fmla="*/ 1449490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8651 w 898651"/>
                  <a:gd name="connsiteY0" fmla="*/ 2448597 h 2448597"/>
                  <a:gd name="connsiteX1" fmla="*/ 498632 w 898651"/>
                  <a:gd name="connsiteY1" fmla="*/ 2048324 h 2448597"/>
                  <a:gd name="connsiteX2" fmla="*/ 220733 w 898651"/>
                  <a:gd name="connsiteY2" fmla="*/ 1714180 h 2448597"/>
                  <a:gd name="connsiteX3" fmla="*/ 47313 w 898651"/>
                  <a:gd name="connsiteY3" fmla="*/ 1449490 h 2448597"/>
                  <a:gd name="connsiteX4" fmla="*/ 16 w 898651"/>
                  <a:gd name="connsiteY4" fmla="*/ 1213945 h 2448597"/>
                  <a:gd name="connsiteX5" fmla="*/ 45116 w 898651"/>
                  <a:gd name="connsiteY5" fmla="*/ 915046 h 2448597"/>
                  <a:gd name="connsiteX6" fmla="*/ 236499 w 898651"/>
                  <a:gd name="connsiteY6" fmla="*/ 614855 h 2448597"/>
                  <a:gd name="connsiteX7" fmla="*/ 520022 w 898651"/>
                  <a:gd name="connsiteY7" fmla="*/ 332269 h 2448597"/>
                  <a:gd name="connsiteX8" fmla="*/ 882885 w 898651"/>
                  <a:gd name="connsiteY8" fmla="*/ 0 h 2448597"/>
                  <a:gd name="connsiteX0" fmla="*/ 898649 w 898649"/>
                  <a:gd name="connsiteY0" fmla="*/ 2448597 h 2448597"/>
                  <a:gd name="connsiteX1" fmla="*/ 498630 w 898649"/>
                  <a:gd name="connsiteY1" fmla="*/ 2048324 h 2448597"/>
                  <a:gd name="connsiteX2" fmla="*/ 220731 w 898649"/>
                  <a:gd name="connsiteY2" fmla="*/ 1714180 h 2448597"/>
                  <a:gd name="connsiteX3" fmla="*/ 47311 w 898649"/>
                  <a:gd name="connsiteY3" fmla="*/ 1449490 h 2448597"/>
                  <a:gd name="connsiteX4" fmla="*/ 14 w 898649"/>
                  <a:gd name="connsiteY4" fmla="*/ 1213945 h 2448597"/>
                  <a:gd name="connsiteX5" fmla="*/ 45114 w 898649"/>
                  <a:gd name="connsiteY5" fmla="*/ 915046 h 2448597"/>
                  <a:gd name="connsiteX6" fmla="*/ 232749 w 898649"/>
                  <a:gd name="connsiteY6" fmla="*/ 682311 h 2448597"/>
                  <a:gd name="connsiteX7" fmla="*/ 520020 w 898649"/>
                  <a:gd name="connsiteY7" fmla="*/ 332269 h 2448597"/>
                  <a:gd name="connsiteX8" fmla="*/ 882883 w 898649"/>
                  <a:gd name="connsiteY8" fmla="*/ 0 h 2448597"/>
                  <a:gd name="connsiteX0" fmla="*/ 898649 w 898649"/>
                  <a:gd name="connsiteY0" fmla="*/ 2448597 h 2448597"/>
                  <a:gd name="connsiteX1" fmla="*/ 498630 w 898649"/>
                  <a:gd name="connsiteY1" fmla="*/ 2048324 h 2448597"/>
                  <a:gd name="connsiteX2" fmla="*/ 220731 w 898649"/>
                  <a:gd name="connsiteY2" fmla="*/ 1714180 h 2448597"/>
                  <a:gd name="connsiteX3" fmla="*/ 47311 w 898649"/>
                  <a:gd name="connsiteY3" fmla="*/ 1449490 h 2448597"/>
                  <a:gd name="connsiteX4" fmla="*/ 14 w 898649"/>
                  <a:gd name="connsiteY4" fmla="*/ 1213945 h 2448597"/>
                  <a:gd name="connsiteX5" fmla="*/ 45114 w 898649"/>
                  <a:gd name="connsiteY5" fmla="*/ 915046 h 2448597"/>
                  <a:gd name="connsiteX6" fmla="*/ 232749 w 898649"/>
                  <a:gd name="connsiteY6" fmla="*/ 682311 h 2448597"/>
                  <a:gd name="connsiteX7" fmla="*/ 516272 w 898649"/>
                  <a:gd name="connsiteY7" fmla="*/ 380987 h 2448597"/>
                  <a:gd name="connsiteX8" fmla="*/ 882883 w 898649"/>
                  <a:gd name="connsiteY8" fmla="*/ 0 h 2448597"/>
                  <a:gd name="connsiteX0" fmla="*/ 898649 w 898649"/>
                  <a:gd name="connsiteY0" fmla="*/ 2426112 h 2426112"/>
                  <a:gd name="connsiteX1" fmla="*/ 498630 w 898649"/>
                  <a:gd name="connsiteY1" fmla="*/ 2025839 h 2426112"/>
                  <a:gd name="connsiteX2" fmla="*/ 220731 w 898649"/>
                  <a:gd name="connsiteY2" fmla="*/ 1691695 h 2426112"/>
                  <a:gd name="connsiteX3" fmla="*/ 47311 w 898649"/>
                  <a:gd name="connsiteY3" fmla="*/ 1427005 h 2426112"/>
                  <a:gd name="connsiteX4" fmla="*/ 14 w 898649"/>
                  <a:gd name="connsiteY4" fmla="*/ 1191460 h 2426112"/>
                  <a:gd name="connsiteX5" fmla="*/ 45114 w 898649"/>
                  <a:gd name="connsiteY5" fmla="*/ 892561 h 2426112"/>
                  <a:gd name="connsiteX6" fmla="*/ 232749 w 898649"/>
                  <a:gd name="connsiteY6" fmla="*/ 659826 h 2426112"/>
                  <a:gd name="connsiteX7" fmla="*/ 516272 w 898649"/>
                  <a:gd name="connsiteY7" fmla="*/ 358502 h 2426112"/>
                  <a:gd name="connsiteX8" fmla="*/ 879136 w 898649"/>
                  <a:gd name="connsiteY8" fmla="*/ 0 h 2426112"/>
                  <a:gd name="connsiteX0" fmla="*/ 899746 w 899746"/>
                  <a:gd name="connsiteY0" fmla="*/ 2426112 h 2426112"/>
                  <a:gd name="connsiteX1" fmla="*/ 499727 w 899746"/>
                  <a:gd name="connsiteY1" fmla="*/ 2025839 h 2426112"/>
                  <a:gd name="connsiteX2" fmla="*/ 221828 w 899746"/>
                  <a:gd name="connsiteY2" fmla="*/ 1691695 h 2426112"/>
                  <a:gd name="connsiteX3" fmla="*/ 48408 w 899746"/>
                  <a:gd name="connsiteY3" fmla="*/ 1427005 h 2426112"/>
                  <a:gd name="connsiteX4" fmla="*/ 1111 w 899746"/>
                  <a:gd name="connsiteY4" fmla="*/ 1191460 h 2426112"/>
                  <a:gd name="connsiteX5" fmla="*/ 34968 w 899746"/>
                  <a:gd name="connsiteY5" fmla="*/ 952522 h 2426112"/>
                  <a:gd name="connsiteX6" fmla="*/ 233846 w 899746"/>
                  <a:gd name="connsiteY6" fmla="*/ 659826 h 2426112"/>
                  <a:gd name="connsiteX7" fmla="*/ 517369 w 899746"/>
                  <a:gd name="connsiteY7" fmla="*/ 358502 h 2426112"/>
                  <a:gd name="connsiteX8" fmla="*/ 880233 w 89974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6599 w 898976"/>
                  <a:gd name="connsiteY7" fmla="*/ 358502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6599 w 898976"/>
                  <a:gd name="connsiteY7" fmla="*/ 373492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8976" h="2426112">
                    <a:moveTo>
                      <a:pt x="898976" y="2426112"/>
                    </a:moveTo>
                    <a:cubicBezTo>
                      <a:pt x="766703" y="2288411"/>
                      <a:pt x="611943" y="2148242"/>
                      <a:pt x="498957" y="2025839"/>
                    </a:cubicBezTo>
                    <a:cubicBezTo>
                      <a:pt x="385971" y="1903436"/>
                      <a:pt x="296278" y="1801386"/>
                      <a:pt x="221058" y="1691695"/>
                    </a:cubicBezTo>
                    <a:cubicBezTo>
                      <a:pt x="145838" y="1582004"/>
                      <a:pt x="84424" y="1510378"/>
                      <a:pt x="47638" y="1427005"/>
                    </a:cubicBezTo>
                    <a:cubicBezTo>
                      <a:pt x="10852" y="1343633"/>
                      <a:pt x="2581" y="1270540"/>
                      <a:pt x="341" y="1191460"/>
                    </a:cubicBezTo>
                    <a:cubicBezTo>
                      <a:pt x="-1899" y="1112380"/>
                      <a:pt x="6652" y="1044875"/>
                      <a:pt x="34198" y="952522"/>
                    </a:cubicBezTo>
                    <a:cubicBezTo>
                      <a:pt x="61744" y="860169"/>
                      <a:pt x="153301" y="758205"/>
                      <a:pt x="233076" y="659826"/>
                    </a:cubicBezTo>
                    <a:cubicBezTo>
                      <a:pt x="312852" y="561447"/>
                      <a:pt x="405120" y="472220"/>
                      <a:pt x="512851" y="362249"/>
                    </a:cubicBezTo>
                    <a:cubicBezTo>
                      <a:pt x="620582" y="252278"/>
                      <a:pt x="758509" y="110756"/>
                      <a:pt x="879463" y="0"/>
                    </a:cubicBezTo>
                  </a:path>
                </a:pathLst>
              </a:custGeom>
              <a:noFill/>
              <a:ln>
                <a:solidFill>
                  <a:srgbClr val="0070C0"/>
                </a:solidFill>
                <a:tailEnd type="stealth" w="sm" len="lg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2659759" y="1607051"/>
                <a:ext cx="449256" cy="2426112"/>
              </a:xfrm>
              <a:custGeom>
                <a:avLst/>
                <a:gdLst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34662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600075 w 899620"/>
                  <a:gd name="connsiteY7" fmla="*/ 268014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34662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89716 w 899620"/>
                  <a:gd name="connsiteY1" fmla="*/ 2112579 h 2443655"/>
                  <a:gd name="connsiteX2" fmla="*/ 221702 w 899620"/>
                  <a:gd name="connsiteY2" fmla="*/ 181303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81303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38894 h 2443655"/>
                  <a:gd name="connsiteX3" fmla="*/ 48282 w 899620"/>
                  <a:gd name="connsiteY3" fmla="*/ 1498917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38894 h 2443655"/>
                  <a:gd name="connsiteX3" fmla="*/ 48282 w 899620"/>
                  <a:gd name="connsiteY3" fmla="*/ 1449490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3655 h 2443655"/>
                  <a:gd name="connsiteX1" fmla="*/ 499601 w 899620"/>
                  <a:gd name="connsiteY1" fmla="*/ 2048324 h 2443655"/>
                  <a:gd name="connsiteX2" fmla="*/ 221702 w 899620"/>
                  <a:gd name="connsiteY2" fmla="*/ 1714180 h 2443655"/>
                  <a:gd name="connsiteX3" fmla="*/ 48282 w 899620"/>
                  <a:gd name="connsiteY3" fmla="*/ 1449490 h 2443655"/>
                  <a:gd name="connsiteX4" fmla="*/ 985 w 899620"/>
                  <a:gd name="connsiteY4" fmla="*/ 1213945 h 2443655"/>
                  <a:gd name="connsiteX5" fmla="*/ 79813 w 899620"/>
                  <a:gd name="connsiteY5" fmla="*/ 851338 h 2443655"/>
                  <a:gd name="connsiteX6" fmla="*/ 237468 w 899620"/>
                  <a:gd name="connsiteY6" fmla="*/ 614855 h 2443655"/>
                  <a:gd name="connsiteX7" fmla="*/ 520991 w 899620"/>
                  <a:gd name="connsiteY7" fmla="*/ 332269 h 2443655"/>
                  <a:gd name="connsiteX8" fmla="*/ 883854 w 899620"/>
                  <a:gd name="connsiteY8" fmla="*/ 0 h 2443655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9620 w 899620"/>
                  <a:gd name="connsiteY0" fmla="*/ 2448597 h 2448597"/>
                  <a:gd name="connsiteX1" fmla="*/ 499601 w 899620"/>
                  <a:gd name="connsiteY1" fmla="*/ 2048324 h 2448597"/>
                  <a:gd name="connsiteX2" fmla="*/ 221702 w 899620"/>
                  <a:gd name="connsiteY2" fmla="*/ 1714180 h 2448597"/>
                  <a:gd name="connsiteX3" fmla="*/ 48282 w 899620"/>
                  <a:gd name="connsiteY3" fmla="*/ 1449490 h 2448597"/>
                  <a:gd name="connsiteX4" fmla="*/ 985 w 899620"/>
                  <a:gd name="connsiteY4" fmla="*/ 1213945 h 2448597"/>
                  <a:gd name="connsiteX5" fmla="*/ 79813 w 899620"/>
                  <a:gd name="connsiteY5" fmla="*/ 851338 h 2448597"/>
                  <a:gd name="connsiteX6" fmla="*/ 237468 w 899620"/>
                  <a:gd name="connsiteY6" fmla="*/ 614855 h 2448597"/>
                  <a:gd name="connsiteX7" fmla="*/ 520991 w 899620"/>
                  <a:gd name="connsiteY7" fmla="*/ 332269 h 2448597"/>
                  <a:gd name="connsiteX8" fmla="*/ 883854 w 899620"/>
                  <a:gd name="connsiteY8" fmla="*/ 0 h 2448597"/>
                  <a:gd name="connsiteX0" fmla="*/ 898651 w 898651"/>
                  <a:gd name="connsiteY0" fmla="*/ 2448597 h 2448597"/>
                  <a:gd name="connsiteX1" fmla="*/ 498632 w 898651"/>
                  <a:gd name="connsiteY1" fmla="*/ 2048324 h 2448597"/>
                  <a:gd name="connsiteX2" fmla="*/ 220733 w 898651"/>
                  <a:gd name="connsiteY2" fmla="*/ 1714180 h 2448597"/>
                  <a:gd name="connsiteX3" fmla="*/ 47313 w 898651"/>
                  <a:gd name="connsiteY3" fmla="*/ 1449490 h 2448597"/>
                  <a:gd name="connsiteX4" fmla="*/ 16 w 898651"/>
                  <a:gd name="connsiteY4" fmla="*/ 1213945 h 2448597"/>
                  <a:gd name="connsiteX5" fmla="*/ 45116 w 898651"/>
                  <a:gd name="connsiteY5" fmla="*/ 915046 h 2448597"/>
                  <a:gd name="connsiteX6" fmla="*/ 236499 w 898651"/>
                  <a:gd name="connsiteY6" fmla="*/ 614855 h 2448597"/>
                  <a:gd name="connsiteX7" fmla="*/ 520022 w 898651"/>
                  <a:gd name="connsiteY7" fmla="*/ 332269 h 2448597"/>
                  <a:gd name="connsiteX8" fmla="*/ 882885 w 898651"/>
                  <a:gd name="connsiteY8" fmla="*/ 0 h 2448597"/>
                  <a:gd name="connsiteX0" fmla="*/ 898649 w 898649"/>
                  <a:gd name="connsiteY0" fmla="*/ 2448597 h 2448597"/>
                  <a:gd name="connsiteX1" fmla="*/ 498630 w 898649"/>
                  <a:gd name="connsiteY1" fmla="*/ 2048324 h 2448597"/>
                  <a:gd name="connsiteX2" fmla="*/ 220731 w 898649"/>
                  <a:gd name="connsiteY2" fmla="*/ 1714180 h 2448597"/>
                  <a:gd name="connsiteX3" fmla="*/ 47311 w 898649"/>
                  <a:gd name="connsiteY3" fmla="*/ 1449490 h 2448597"/>
                  <a:gd name="connsiteX4" fmla="*/ 14 w 898649"/>
                  <a:gd name="connsiteY4" fmla="*/ 1213945 h 2448597"/>
                  <a:gd name="connsiteX5" fmla="*/ 45114 w 898649"/>
                  <a:gd name="connsiteY5" fmla="*/ 915046 h 2448597"/>
                  <a:gd name="connsiteX6" fmla="*/ 232749 w 898649"/>
                  <a:gd name="connsiteY6" fmla="*/ 682311 h 2448597"/>
                  <a:gd name="connsiteX7" fmla="*/ 520020 w 898649"/>
                  <a:gd name="connsiteY7" fmla="*/ 332269 h 2448597"/>
                  <a:gd name="connsiteX8" fmla="*/ 882883 w 898649"/>
                  <a:gd name="connsiteY8" fmla="*/ 0 h 2448597"/>
                  <a:gd name="connsiteX0" fmla="*/ 898649 w 898649"/>
                  <a:gd name="connsiteY0" fmla="*/ 2448597 h 2448597"/>
                  <a:gd name="connsiteX1" fmla="*/ 498630 w 898649"/>
                  <a:gd name="connsiteY1" fmla="*/ 2048324 h 2448597"/>
                  <a:gd name="connsiteX2" fmla="*/ 220731 w 898649"/>
                  <a:gd name="connsiteY2" fmla="*/ 1714180 h 2448597"/>
                  <a:gd name="connsiteX3" fmla="*/ 47311 w 898649"/>
                  <a:gd name="connsiteY3" fmla="*/ 1449490 h 2448597"/>
                  <a:gd name="connsiteX4" fmla="*/ 14 w 898649"/>
                  <a:gd name="connsiteY4" fmla="*/ 1213945 h 2448597"/>
                  <a:gd name="connsiteX5" fmla="*/ 45114 w 898649"/>
                  <a:gd name="connsiteY5" fmla="*/ 915046 h 2448597"/>
                  <a:gd name="connsiteX6" fmla="*/ 232749 w 898649"/>
                  <a:gd name="connsiteY6" fmla="*/ 682311 h 2448597"/>
                  <a:gd name="connsiteX7" fmla="*/ 516272 w 898649"/>
                  <a:gd name="connsiteY7" fmla="*/ 380987 h 2448597"/>
                  <a:gd name="connsiteX8" fmla="*/ 882883 w 898649"/>
                  <a:gd name="connsiteY8" fmla="*/ 0 h 2448597"/>
                  <a:gd name="connsiteX0" fmla="*/ 898649 w 898649"/>
                  <a:gd name="connsiteY0" fmla="*/ 2426112 h 2426112"/>
                  <a:gd name="connsiteX1" fmla="*/ 498630 w 898649"/>
                  <a:gd name="connsiteY1" fmla="*/ 2025839 h 2426112"/>
                  <a:gd name="connsiteX2" fmla="*/ 220731 w 898649"/>
                  <a:gd name="connsiteY2" fmla="*/ 1691695 h 2426112"/>
                  <a:gd name="connsiteX3" fmla="*/ 47311 w 898649"/>
                  <a:gd name="connsiteY3" fmla="*/ 1427005 h 2426112"/>
                  <a:gd name="connsiteX4" fmla="*/ 14 w 898649"/>
                  <a:gd name="connsiteY4" fmla="*/ 1191460 h 2426112"/>
                  <a:gd name="connsiteX5" fmla="*/ 45114 w 898649"/>
                  <a:gd name="connsiteY5" fmla="*/ 892561 h 2426112"/>
                  <a:gd name="connsiteX6" fmla="*/ 232749 w 898649"/>
                  <a:gd name="connsiteY6" fmla="*/ 659826 h 2426112"/>
                  <a:gd name="connsiteX7" fmla="*/ 516272 w 898649"/>
                  <a:gd name="connsiteY7" fmla="*/ 358502 h 2426112"/>
                  <a:gd name="connsiteX8" fmla="*/ 879136 w 898649"/>
                  <a:gd name="connsiteY8" fmla="*/ 0 h 2426112"/>
                  <a:gd name="connsiteX0" fmla="*/ 899746 w 899746"/>
                  <a:gd name="connsiteY0" fmla="*/ 2426112 h 2426112"/>
                  <a:gd name="connsiteX1" fmla="*/ 499727 w 899746"/>
                  <a:gd name="connsiteY1" fmla="*/ 2025839 h 2426112"/>
                  <a:gd name="connsiteX2" fmla="*/ 221828 w 899746"/>
                  <a:gd name="connsiteY2" fmla="*/ 1691695 h 2426112"/>
                  <a:gd name="connsiteX3" fmla="*/ 48408 w 899746"/>
                  <a:gd name="connsiteY3" fmla="*/ 1427005 h 2426112"/>
                  <a:gd name="connsiteX4" fmla="*/ 1111 w 899746"/>
                  <a:gd name="connsiteY4" fmla="*/ 1191460 h 2426112"/>
                  <a:gd name="connsiteX5" fmla="*/ 34968 w 899746"/>
                  <a:gd name="connsiteY5" fmla="*/ 952522 h 2426112"/>
                  <a:gd name="connsiteX6" fmla="*/ 233846 w 899746"/>
                  <a:gd name="connsiteY6" fmla="*/ 659826 h 2426112"/>
                  <a:gd name="connsiteX7" fmla="*/ 517369 w 899746"/>
                  <a:gd name="connsiteY7" fmla="*/ 358502 h 2426112"/>
                  <a:gd name="connsiteX8" fmla="*/ 880233 w 89974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6599 w 898976"/>
                  <a:gd name="connsiteY7" fmla="*/ 358502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6599 w 898976"/>
                  <a:gd name="connsiteY7" fmla="*/ 373492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98957 w 898976"/>
                  <a:gd name="connsiteY1" fmla="*/ 2025839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47259 w 898976"/>
                  <a:gd name="connsiteY1" fmla="*/ 2031005 h 2426112"/>
                  <a:gd name="connsiteX2" fmla="*/ 221058 w 898976"/>
                  <a:gd name="connsiteY2" fmla="*/ 1691695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47259 w 898976"/>
                  <a:gd name="connsiteY1" fmla="*/ 2031005 h 2426112"/>
                  <a:gd name="connsiteX2" fmla="*/ 169362 w 898976"/>
                  <a:gd name="connsiteY2" fmla="*/ 1696861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47259 w 898976"/>
                  <a:gd name="connsiteY1" fmla="*/ 2031005 h 2426112"/>
                  <a:gd name="connsiteX2" fmla="*/ 169362 w 898976"/>
                  <a:gd name="connsiteY2" fmla="*/ 1696861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512851 w 898976"/>
                  <a:gd name="connsiteY7" fmla="*/ 362249 h 2426112"/>
                  <a:gd name="connsiteX8" fmla="*/ 879463 w 898976"/>
                  <a:gd name="connsiteY8" fmla="*/ 0 h 2426112"/>
                  <a:gd name="connsiteX0" fmla="*/ 898976 w 898976"/>
                  <a:gd name="connsiteY0" fmla="*/ 2426112 h 2426112"/>
                  <a:gd name="connsiteX1" fmla="*/ 447259 w 898976"/>
                  <a:gd name="connsiteY1" fmla="*/ 2031005 h 2426112"/>
                  <a:gd name="connsiteX2" fmla="*/ 169362 w 898976"/>
                  <a:gd name="connsiteY2" fmla="*/ 1696861 h 2426112"/>
                  <a:gd name="connsiteX3" fmla="*/ 47638 w 898976"/>
                  <a:gd name="connsiteY3" fmla="*/ 1427005 h 2426112"/>
                  <a:gd name="connsiteX4" fmla="*/ 341 w 898976"/>
                  <a:gd name="connsiteY4" fmla="*/ 1191460 h 2426112"/>
                  <a:gd name="connsiteX5" fmla="*/ 34198 w 898976"/>
                  <a:gd name="connsiteY5" fmla="*/ 952522 h 2426112"/>
                  <a:gd name="connsiteX6" fmla="*/ 233076 w 898976"/>
                  <a:gd name="connsiteY6" fmla="*/ 659826 h 2426112"/>
                  <a:gd name="connsiteX7" fmla="*/ 471494 w 898976"/>
                  <a:gd name="connsiteY7" fmla="*/ 367415 h 2426112"/>
                  <a:gd name="connsiteX8" fmla="*/ 879463 w 898976"/>
                  <a:gd name="connsiteY8" fmla="*/ 0 h 2426112"/>
                  <a:gd name="connsiteX0" fmla="*/ 899138 w 899138"/>
                  <a:gd name="connsiteY0" fmla="*/ 2426112 h 2426112"/>
                  <a:gd name="connsiteX1" fmla="*/ 447421 w 899138"/>
                  <a:gd name="connsiteY1" fmla="*/ 2031005 h 2426112"/>
                  <a:gd name="connsiteX2" fmla="*/ 169524 w 899138"/>
                  <a:gd name="connsiteY2" fmla="*/ 1696861 h 2426112"/>
                  <a:gd name="connsiteX3" fmla="*/ 47800 w 899138"/>
                  <a:gd name="connsiteY3" fmla="*/ 1427005 h 2426112"/>
                  <a:gd name="connsiteX4" fmla="*/ 503 w 899138"/>
                  <a:gd name="connsiteY4" fmla="*/ 1191460 h 2426112"/>
                  <a:gd name="connsiteX5" fmla="*/ 34360 w 899138"/>
                  <a:gd name="connsiteY5" fmla="*/ 952522 h 2426112"/>
                  <a:gd name="connsiteX6" fmla="*/ 191882 w 899138"/>
                  <a:gd name="connsiteY6" fmla="*/ 664992 h 2426112"/>
                  <a:gd name="connsiteX7" fmla="*/ 471656 w 899138"/>
                  <a:gd name="connsiteY7" fmla="*/ 367415 h 2426112"/>
                  <a:gd name="connsiteX8" fmla="*/ 879625 w 899138"/>
                  <a:gd name="connsiteY8" fmla="*/ 0 h 2426112"/>
                  <a:gd name="connsiteX0" fmla="*/ 920399 w 920399"/>
                  <a:gd name="connsiteY0" fmla="*/ 2426112 h 2426112"/>
                  <a:gd name="connsiteX1" fmla="*/ 468682 w 920399"/>
                  <a:gd name="connsiteY1" fmla="*/ 2031005 h 2426112"/>
                  <a:gd name="connsiteX2" fmla="*/ 190785 w 920399"/>
                  <a:gd name="connsiteY2" fmla="*/ 1696861 h 2426112"/>
                  <a:gd name="connsiteX3" fmla="*/ 69061 w 920399"/>
                  <a:gd name="connsiteY3" fmla="*/ 1427005 h 2426112"/>
                  <a:gd name="connsiteX4" fmla="*/ 21764 w 920399"/>
                  <a:gd name="connsiteY4" fmla="*/ 1191460 h 2426112"/>
                  <a:gd name="connsiteX5" fmla="*/ 14262 w 920399"/>
                  <a:gd name="connsiteY5" fmla="*/ 983518 h 2426112"/>
                  <a:gd name="connsiteX6" fmla="*/ 213143 w 920399"/>
                  <a:gd name="connsiteY6" fmla="*/ 664992 h 2426112"/>
                  <a:gd name="connsiteX7" fmla="*/ 492917 w 920399"/>
                  <a:gd name="connsiteY7" fmla="*/ 367415 h 2426112"/>
                  <a:gd name="connsiteX8" fmla="*/ 900886 w 920399"/>
                  <a:gd name="connsiteY8" fmla="*/ 0 h 2426112"/>
                  <a:gd name="connsiteX0" fmla="*/ 920399 w 920399"/>
                  <a:gd name="connsiteY0" fmla="*/ 2426112 h 2426112"/>
                  <a:gd name="connsiteX1" fmla="*/ 468682 w 920399"/>
                  <a:gd name="connsiteY1" fmla="*/ 2031005 h 2426112"/>
                  <a:gd name="connsiteX2" fmla="*/ 190785 w 920399"/>
                  <a:gd name="connsiteY2" fmla="*/ 1696861 h 2426112"/>
                  <a:gd name="connsiteX3" fmla="*/ 69061 w 920399"/>
                  <a:gd name="connsiteY3" fmla="*/ 1427005 h 2426112"/>
                  <a:gd name="connsiteX4" fmla="*/ 21764 w 920399"/>
                  <a:gd name="connsiteY4" fmla="*/ 1191460 h 2426112"/>
                  <a:gd name="connsiteX5" fmla="*/ 14262 w 920399"/>
                  <a:gd name="connsiteY5" fmla="*/ 983518 h 2426112"/>
                  <a:gd name="connsiteX6" fmla="*/ 213143 w 920399"/>
                  <a:gd name="connsiteY6" fmla="*/ 664992 h 2426112"/>
                  <a:gd name="connsiteX7" fmla="*/ 492917 w 920399"/>
                  <a:gd name="connsiteY7" fmla="*/ 367415 h 2426112"/>
                  <a:gd name="connsiteX8" fmla="*/ 900886 w 920399"/>
                  <a:gd name="connsiteY8" fmla="*/ 0 h 2426112"/>
                  <a:gd name="connsiteX0" fmla="*/ 912712 w 912712"/>
                  <a:gd name="connsiteY0" fmla="*/ 2426112 h 2426112"/>
                  <a:gd name="connsiteX1" fmla="*/ 460995 w 912712"/>
                  <a:gd name="connsiteY1" fmla="*/ 2031005 h 2426112"/>
                  <a:gd name="connsiteX2" fmla="*/ 183098 w 912712"/>
                  <a:gd name="connsiteY2" fmla="*/ 1696861 h 2426112"/>
                  <a:gd name="connsiteX3" fmla="*/ 61374 w 912712"/>
                  <a:gd name="connsiteY3" fmla="*/ 1427005 h 2426112"/>
                  <a:gd name="connsiteX4" fmla="*/ 14077 w 912712"/>
                  <a:gd name="connsiteY4" fmla="*/ 1191460 h 2426112"/>
                  <a:gd name="connsiteX5" fmla="*/ 16914 w 912712"/>
                  <a:gd name="connsiteY5" fmla="*/ 973186 h 2426112"/>
                  <a:gd name="connsiteX6" fmla="*/ 205456 w 912712"/>
                  <a:gd name="connsiteY6" fmla="*/ 664992 h 2426112"/>
                  <a:gd name="connsiteX7" fmla="*/ 485230 w 912712"/>
                  <a:gd name="connsiteY7" fmla="*/ 367415 h 2426112"/>
                  <a:gd name="connsiteX8" fmla="*/ 893199 w 912712"/>
                  <a:gd name="connsiteY8" fmla="*/ 0 h 2426112"/>
                  <a:gd name="connsiteX0" fmla="*/ 899139 w 899139"/>
                  <a:gd name="connsiteY0" fmla="*/ 2426112 h 2426112"/>
                  <a:gd name="connsiteX1" fmla="*/ 447422 w 899139"/>
                  <a:gd name="connsiteY1" fmla="*/ 2031005 h 2426112"/>
                  <a:gd name="connsiteX2" fmla="*/ 169525 w 899139"/>
                  <a:gd name="connsiteY2" fmla="*/ 1696861 h 2426112"/>
                  <a:gd name="connsiteX3" fmla="*/ 47801 w 899139"/>
                  <a:gd name="connsiteY3" fmla="*/ 1427005 h 2426112"/>
                  <a:gd name="connsiteX4" fmla="*/ 504 w 899139"/>
                  <a:gd name="connsiteY4" fmla="*/ 1191460 h 2426112"/>
                  <a:gd name="connsiteX5" fmla="*/ 34358 w 899139"/>
                  <a:gd name="connsiteY5" fmla="*/ 978352 h 2426112"/>
                  <a:gd name="connsiteX6" fmla="*/ 191883 w 899139"/>
                  <a:gd name="connsiteY6" fmla="*/ 664992 h 2426112"/>
                  <a:gd name="connsiteX7" fmla="*/ 471657 w 899139"/>
                  <a:gd name="connsiteY7" fmla="*/ 367415 h 2426112"/>
                  <a:gd name="connsiteX8" fmla="*/ 879626 w 899139"/>
                  <a:gd name="connsiteY8" fmla="*/ 0 h 242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9139" h="2426112">
                    <a:moveTo>
                      <a:pt x="899139" y="2426112"/>
                    </a:moveTo>
                    <a:cubicBezTo>
                      <a:pt x="725508" y="2288411"/>
                      <a:pt x="569024" y="2152547"/>
                      <a:pt x="447422" y="2031005"/>
                    </a:cubicBezTo>
                    <a:cubicBezTo>
                      <a:pt x="325820" y="1909463"/>
                      <a:pt x="236129" y="1797528"/>
                      <a:pt x="169525" y="1696861"/>
                    </a:cubicBezTo>
                    <a:cubicBezTo>
                      <a:pt x="102922" y="1596194"/>
                      <a:pt x="75971" y="1511239"/>
                      <a:pt x="47801" y="1427005"/>
                    </a:cubicBezTo>
                    <a:cubicBezTo>
                      <a:pt x="19631" y="1342772"/>
                      <a:pt x="2744" y="1266235"/>
                      <a:pt x="504" y="1191460"/>
                    </a:cubicBezTo>
                    <a:cubicBezTo>
                      <a:pt x="-1736" y="1116685"/>
                      <a:pt x="2462" y="1076429"/>
                      <a:pt x="34358" y="978352"/>
                    </a:cubicBezTo>
                    <a:cubicBezTo>
                      <a:pt x="66254" y="880275"/>
                      <a:pt x="119000" y="766815"/>
                      <a:pt x="191883" y="664992"/>
                    </a:cubicBezTo>
                    <a:cubicBezTo>
                      <a:pt x="264766" y="563169"/>
                      <a:pt x="357033" y="478247"/>
                      <a:pt x="471657" y="367415"/>
                    </a:cubicBezTo>
                    <a:cubicBezTo>
                      <a:pt x="586281" y="256583"/>
                      <a:pt x="717312" y="115922"/>
                      <a:pt x="879626" y="0"/>
                    </a:cubicBezTo>
                  </a:path>
                </a:pathLst>
              </a:custGeom>
              <a:noFill/>
              <a:ln>
                <a:solidFill>
                  <a:srgbClr val="0070C0"/>
                </a:solidFill>
                <a:tailEnd type="stealth" w="sm" len="lg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riangle 19"/>
              <p:cNvSpPr/>
              <p:nvPr/>
            </p:nvSpPr>
            <p:spPr>
              <a:xfrm rot="16200000">
                <a:off x="1121667" y="2170847"/>
                <a:ext cx="2445733" cy="1243584"/>
              </a:xfrm>
              <a:prstGeom prst="triangle">
                <a:avLst>
                  <a:gd name="adj" fmla="val 50000"/>
                </a:avLst>
              </a:prstGeom>
              <a:solidFill>
                <a:schemeClr val="bg2">
                  <a:lumMod val="75000"/>
                  <a:alpha val="1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380226" y="1398241"/>
              <a:ext cx="280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</a:t>
              </a:r>
              <a:endParaRPr lang="en-US" i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68468" y="244346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smtClean="0"/>
                <a:t>x</a:t>
              </a:r>
              <a:endParaRPr lang="en-US" i="1" dirty="0"/>
            </a:p>
          </p:txBody>
        </p:sp>
        <p:sp>
          <p:nvSpPr>
            <p:cNvPr id="47" name="TextBox 46"/>
            <p:cNvSpPr txBox="1"/>
            <p:nvPr/>
          </p:nvSpPr>
          <p:spPr>
            <a:xfrm rot="17965609">
              <a:off x="4389240" y="1576318"/>
              <a:ext cx="1503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70C0"/>
                  </a:solidFill>
                </a:rPr>
                <a:t>accelerating trajectories</a:t>
              </a:r>
              <a:endParaRPr lang="en-US" sz="1400" dirty="0">
                <a:solidFill>
                  <a:srgbClr val="0070C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830247" y="4103578"/>
                <a:ext cx="9762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charset="0"/>
                        </a:rPr>
                        <m:t>/</m:t>
                      </m:r>
                      <m:r>
                        <a:rPr lang="pl-PL" b="0" i="1" smtClean="0">
                          <a:latin typeface="Cambria Math" charset="0"/>
                        </a:rPr>
                        <m:t>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47" y="4103578"/>
                <a:ext cx="976293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625" t="-2174" r="-125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793134" y="5515507"/>
                <a:ext cx="15203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𝑇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 strike="sngStrike">
                              <a:latin typeface="Cambria Math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charset="0"/>
                            </a:rPr>
                            <m:t>2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3134" y="5515507"/>
                <a:ext cx="1520352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400" t="-177778" r="-4400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/>
          <p:cNvCxnSpPr/>
          <p:nvPr/>
        </p:nvCxnSpPr>
        <p:spPr>
          <a:xfrm flipV="1">
            <a:off x="8424511" y="1476068"/>
            <a:ext cx="0" cy="2416620"/>
          </a:xfrm>
          <a:prstGeom prst="line">
            <a:avLst/>
          </a:prstGeom>
          <a:ln w="22225" cmpd="sng">
            <a:solidFill>
              <a:srgbClr val="0070C0"/>
            </a:solidFill>
            <a:prstDash val="dash"/>
            <a:tailEnd type="stealth" w="med" len="lg"/>
          </a:ln>
          <a:effectLst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8717649" y="1476068"/>
            <a:ext cx="0" cy="2416620"/>
          </a:xfrm>
          <a:prstGeom prst="line">
            <a:avLst/>
          </a:prstGeom>
          <a:ln w="22225" cmpd="sng">
            <a:solidFill>
              <a:srgbClr val="0070C0"/>
            </a:solidFill>
            <a:prstDash val="dash"/>
            <a:tailEnd type="stealth" w="med" len="lg"/>
          </a:ln>
          <a:effectLst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9024970" y="1484617"/>
            <a:ext cx="0" cy="2416620"/>
          </a:xfrm>
          <a:prstGeom prst="line">
            <a:avLst/>
          </a:prstGeom>
          <a:ln w="22225" cmpd="sng">
            <a:solidFill>
              <a:srgbClr val="0070C0"/>
            </a:solidFill>
            <a:prstDash val="dash"/>
            <a:tailEnd type="stealth" w="med" len="lg"/>
          </a:ln>
          <a:effectLst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 rot="16200000">
            <a:off x="7938691" y="2278199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accelerating </a:t>
            </a:r>
            <a:r>
              <a:rPr lang="en-US" smtClean="0">
                <a:solidFill>
                  <a:srgbClr val="0070C0"/>
                </a:solidFill>
              </a:rPr>
              <a:t/>
            </a:r>
            <a:br>
              <a:rPr lang="en-US" smtClean="0">
                <a:solidFill>
                  <a:srgbClr val="0070C0"/>
                </a:solidFill>
              </a:rPr>
            </a:br>
            <a:r>
              <a:rPr lang="en-US" smtClean="0">
                <a:solidFill>
                  <a:srgbClr val="0070C0"/>
                </a:solidFill>
              </a:rPr>
              <a:t>trajectories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573864" y="4103578"/>
                <a:ext cx="2502480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charset="0"/>
                            </a:rPr>
                            <m:t>𝐺𝑀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l-PL" b="0" i="1" smtClean="0"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b="0" i="1" smtClean="0">
                                  <a:latin typeface="Cambria Math" charset="0"/>
                                </a:rPr>
                                <m:t>1−</m:t>
                              </m:r>
                              <m:f>
                                <m:fPr>
                                  <m:type m:val="lin"/>
                                  <m:ctrlPr>
                                    <a:rPr lang="pl-PL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l-PL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pl-PL" b="0" i="1" smtClean="0">
                                      <a:latin typeface="Cambria Math" charset="0"/>
                                    </a:rPr>
                                    <m:t>𝐺𝑀</m:t>
                                  </m:r>
                                </m:num>
                                <m:den>
                                  <m:r>
                                    <a:rPr lang="pl-PL" b="0" i="1" smtClean="0">
                                      <a:latin typeface="Cambria Math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864" y="4103578"/>
                <a:ext cx="2502480" cy="335413"/>
              </a:xfrm>
              <a:prstGeom prst="rect">
                <a:avLst/>
              </a:prstGeom>
              <a:blipFill rotWithShape="0">
                <a:blip r:embed="rId6"/>
                <a:stretch>
                  <a:fillRect l="-243" t="-129091" r="-23114" b="-2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641030" y="5515993"/>
                <a:ext cx="3383940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𝑇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 strike="sngStrike">
                              <a:latin typeface="Cambria Math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l-PL" b="0" i="1" smtClean="0">
                                  <a:latin typeface="Cambria Math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l-PL" b="0" i="1" smtClean="0">
                              <a:latin typeface="Cambria Math" charset="0"/>
                            </a:rPr>
                            <m:t>8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r>
                            <a:rPr lang="pl-PL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𝐺𝑀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1−</m:t>
                              </m:r>
                              <m:f>
                                <m:fPr>
                                  <m:type m:val="lin"/>
                                  <m:ctrlPr>
                                    <a:rPr lang="pl-PL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l-PL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  <m:r>
                                    <a:rPr lang="pl-PL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𝐺𝑀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l-PL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l-PL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pl-PL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pl-PL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030" y="5515993"/>
                <a:ext cx="3383940" cy="335413"/>
              </a:xfrm>
              <a:prstGeom prst="rect">
                <a:avLst/>
              </a:prstGeom>
              <a:blipFill rotWithShape="0">
                <a:blip r:embed="rId7"/>
                <a:stretch>
                  <a:fillRect l="-901" t="-129091" r="-10631" b="-2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17628" y="2191633"/>
                <a:ext cx="1865760" cy="1291572"/>
              </a:xfrm>
              <a:prstGeom prst="rect">
                <a:avLst/>
              </a:prstGeom>
              <a:noFill/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pl-PL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l-PL" sz="1400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pl-PL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pl-PL" sz="1400" b="0" i="1" smtClean="0">
                          <a:latin typeface="Cambria Math" charset="0"/>
                        </a:rPr>
                        <m:t>=</m:t>
                      </m:r>
                    </m:oMath>
                    <m:oMath xmlns:m="http://schemas.openxmlformats.org/officeDocument/2006/math">
                      <m:r>
                        <a:rPr lang="pl-PL" sz="1400" b="0" i="1" smtClean="0">
                          <a:latin typeface="Cambria Math" charset="0"/>
                        </a:rPr>
                        <m:t>−</m:t>
                      </m:r>
                      <m:d>
                        <m:dPr>
                          <m:ctrlPr>
                            <a:rPr lang="pl-PL" sz="14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l-PL" sz="1400" b="0" i="1" smtClean="0">
                              <a:latin typeface="Cambria Math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pl-PL" sz="14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l-PL" sz="1400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pl-PL" sz="1400" b="0" i="1" smtClean="0">
                                  <a:latin typeface="Cambria Math" charset="0"/>
                                </a:rPr>
                                <m:t>𝐺𝑀</m:t>
                              </m:r>
                            </m:num>
                            <m:den>
                              <m:r>
                                <a:rPr lang="pl-PL" sz="1400" b="0" i="1" smtClean="0">
                                  <a:latin typeface="Cambria Math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pl-PL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pl-PL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l-PL" sz="1400" b="0" i="1" smtClean="0">
                              <a:latin typeface="Cambria Math" charset="0"/>
                            </a:rPr>
                            <m:t>𝑡</m:t>
                          </m:r>
                        </m:e>
                        <m:sup>
                          <m:r>
                            <a:rPr lang="pl-PL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pl-PL" sz="1400" b="0" i="1" smtClean="0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pl-PL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l-PL" sz="1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l-PL" sz="1400" i="1">
                                  <a:latin typeface="Cambria Math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pl-PL" sz="14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l-PL" sz="1400" i="1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pl-PL" sz="1400" i="1">
                                      <a:latin typeface="Cambria Math" charset="0"/>
                                    </a:rPr>
                                    <m:t>𝐺𝑀</m:t>
                                  </m:r>
                                </m:num>
                                <m:den>
                                  <m:r>
                                    <a:rPr lang="pl-PL" sz="1400" i="1">
                                      <a:latin typeface="Cambria Math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l-PL" sz="1400" b="0" i="1" smtClean="0">
                              <a:latin typeface="Cambria Math" charset="0"/>
                            </a:rPr>
                            <m:t>−1</m:t>
                          </m:r>
                        </m:sup>
                      </m:sSup>
                      <m:r>
                        <a:rPr lang="pl-PL" sz="1400" i="1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pl-PL" sz="1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l-PL" sz="1400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pl-PL" sz="14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pl-PL" sz="1400" b="0" i="1" smtClean="0">
                          <a:latin typeface="Cambria Math" charset="0"/>
                        </a:rPr>
                        <m:t>+ …</m:t>
                      </m:r>
                    </m:oMath>
                  </m:oMathPara>
                </a14:m>
                <a:r>
                  <a:rPr lang="pl-PL" sz="1400" b="0" dirty="0" smtClean="0"/>
                  <a:t/>
                </a:r>
                <a:br>
                  <a:rPr lang="pl-PL" sz="1400" b="0" dirty="0" smtClean="0"/>
                </a:br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628" y="2191633"/>
                <a:ext cx="1865760" cy="129157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20805" y="4838525"/>
                <a:ext cx="3063531" cy="555793"/>
              </a:xfrm>
              <a:prstGeom prst="rect">
                <a:avLst/>
              </a:prstGeom>
              <a:noFill/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pl-PL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pl-PL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pl-PL" b="0" i="1" smtClean="0"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lang="pl-PL" b="0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l-PL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l-PL" b="0" i="1" smtClean="0">
                              <a:latin typeface="Cambria Math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pl-PL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l-PL" b="0" i="1" smtClean="0">
                                  <a:latin typeface="Cambria Math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pl-PL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l-PL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pl-PL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charset="0"/>
                            </a:rPr>
                            <m:t>𝑡</m:t>
                          </m:r>
                        </m:e>
                        <m:sup>
                          <m:r>
                            <a:rPr lang="pl-PL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pl-PL" b="0" i="1" smtClean="0">
                          <a:latin typeface="Cambria Math" charset="0"/>
                        </a:rPr>
                        <m:t>+</m:t>
                      </m:r>
                      <m:r>
                        <a:rPr lang="pl-PL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pl-PL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</m:e>
                        <m:sup>
                          <m:r>
                            <a:rPr lang="pl-PL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pl-PL" b="0" i="1" smtClean="0">
                          <a:latin typeface="Cambria Math" charset="0"/>
                        </a:rPr>
                        <m:t>+ 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805" y="4838525"/>
                <a:ext cx="3063531" cy="55579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33507" y="4624931"/>
                <a:ext cx="16302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l-PL" sz="1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𝑟</m:t>
                    </m:r>
                    <m:r>
                      <a:rPr lang="pl-PL" sz="1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=2</m:t>
                    </m:r>
                    <m:r>
                      <a:rPr lang="pl-PL" sz="1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𝐺𝑀</m:t>
                    </m:r>
                    <m:r>
                      <a:rPr lang="pl-PL" sz="1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f>
                      <m:fPr>
                        <m:type m:val="lin"/>
                        <m:ctrlPr>
                          <a:rPr lang="pl-PL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l-PL" sz="1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pl-PL" sz="1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𝜌</m:t>
                            </m:r>
                          </m:e>
                          <m:sup>
                            <m:r>
                              <a:rPr lang="pl-PL" sz="1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l-PL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pl-PL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𝐺𝑀</m:t>
                        </m:r>
                      </m:den>
                    </m:f>
                  </m:oMath>
                </a14:m>
                <a:r>
                  <a:rPr lang="en-US" sz="1400" dirty="0" smtClean="0"/>
                  <a:t>:</a:t>
                </a:r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507" y="4624931"/>
                <a:ext cx="1630254" cy="215444"/>
              </a:xfrm>
              <a:prstGeom prst="rect">
                <a:avLst/>
              </a:prstGeom>
              <a:blipFill rotWithShape="0">
                <a:blip r:embed="rId10"/>
                <a:stretch>
                  <a:fillRect l="-2612" t="-168571" r="-6716" b="-25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828583" y="4839196"/>
                <a:ext cx="1669880" cy="215444"/>
              </a:xfrm>
              <a:prstGeom prst="rect">
                <a:avLst/>
              </a:prstGeom>
              <a:noFill/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charset="0"/>
                        </a:rPr>
                        <m:t>=−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charset="0"/>
                        </a:rPr>
                        <m:t>𝑑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583" y="4839196"/>
                <a:ext cx="1669880" cy="21544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>
                <a:solidFill>
                  <a:schemeClr val="accent3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oup 61"/>
          <p:cNvGrpSpPr/>
          <p:nvPr/>
        </p:nvGrpSpPr>
        <p:grpSpPr>
          <a:xfrm>
            <a:off x="5281296" y="5782369"/>
            <a:ext cx="2602380" cy="762986"/>
            <a:chOff x="2277946" y="5655561"/>
            <a:chExt cx="2415359" cy="2144953"/>
          </a:xfrm>
        </p:grpSpPr>
        <p:sp>
          <p:nvSpPr>
            <p:cNvPr id="63" name="Oval 62"/>
            <p:cNvSpPr/>
            <p:nvPr/>
          </p:nvSpPr>
          <p:spPr>
            <a:xfrm>
              <a:off x="2277946" y="5655561"/>
              <a:ext cx="2389084" cy="2144953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  <a:alpha val="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283591" y="5970453"/>
              <a:ext cx="2409714" cy="1817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err="1" smtClean="0"/>
                <a:t>This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temperature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doesn’t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vanish</a:t>
              </a:r>
              <a:r>
                <a:rPr lang="pl-PL" sz="1200" dirty="0" smtClean="0"/>
                <a:t> </a:t>
              </a:r>
              <a:br>
                <a:rPr lang="pl-PL" sz="1200" dirty="0" smtClean="0"/>
              </a:br>
              <a:r>
                <a:rPr lang="pl-PL" sz="1200" dirty="0" err="1" smtClean="0"/>
                <a:t>at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infinity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because</a:t>
              </a:r>
              <a:r>
                <a:rPr lang="pl-PL" sz="1200" dirty="0" smtClean="0"/>
                <a:t> the </a:t>
              </a:r>
              <a:r>
                <a:rPr lang="pl-PL" sz="1200" dirty="0" err="1" smtClean="0"/>
                <a:t>black</a:t>
              </a:r>
              <a:r>
                <a:rPr lang="pl-PL" sz="1200" dirty="0" smtClean="0"/>
                <a:t> hole </a:t>
              </a:r>
              <a:r>
                <a:rPr lang="pl-PL" sz="1200" dirty="0" err="1" smtClean="0"/>
                <a:t>has</a:t>
              </a:r>
              <a:r>
                <a:rPr lang="pl-PL" sz="1200" dirty="0" smtClean="0"/>
                <a:t> a </a:t>
              </a:r>
              <a:r>
                <a:rPr lang="pl-PL" sz="1200" dirty="0" err="1" smtClean="0"/>
                <a:t>scale</a:t>
              </a:r>
              <a:r>
                <a:rPr lang="pl-PL" sz="1200" dirty="0" smtClean="0"/>
                <a:t> set by </a:t>
              </a:r>
              <a:r>
                <a:rPr lang="pl-PL" sz="1200" i="1" dirty="0" smtClean="0"/>
                <a:t>M</a:t>
              </a:r>
              <a:r>
                <a:rPr lang="pl-PL" sz="1200" dirty="0" smtClean="0"/>
                <a:t>.</a:t>
              </a:r>
              <a:endParaRPr lang="en-US" sz="1200" dirty="0"/>
            </a:p>
          </p:txBody>
        </p:sp>
      </p:grpSp>
      <p:sp>
        <p:nvSpPr>
          <p:cNvPr id="65" name="Rectangle 64"/>
          <p:cNvSpPr/>
          <p:nvPr/>
        </p:nvSpPr>
        <p:spPr>
          <a:xfrm>
            <a:off x="7472147" y="5543908"/>
            <a:ext cx="1671853" cy="329059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22161" y="5540731"/>
            <a:ext cx="1892034" cy="332236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348532" y="6495035"/>
            <a:ext cx="38699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Hawking Temperature of a </a:t>
            </a:r>
            <a:r>
              <a:rPr lang="en-US" sz="15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Black Hole.</a:t>
            </a:r>
            <a:endParaRPr lang="en-US" sz="15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79604" y="1068389"/>
            <a:ext cx="1356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solidFill>
                  <a:schemeClr val="bg1"/>
                </a:solidFill>
              </a:rPr>
              <a:t>Hawking, 1974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9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  <p:bldP spid="40" grpId="0"/>
      <p:bldP spid="42" grpId="0"/>
      <p:bldP spid="10" grpId="0" animBg="1"/>
      <p:bldP spid="11" grpId="0"/>
      <p:bldP spid="51" grpId="0" animBg="1"/>
      <p:bldP spid="65" grpId="0" animBg="1"/>
      <p:bldP spid="16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410894" y="4298910"/>
            <a:ext cx="3851923" cy="188985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97000">
                <a:schemeClr val="accent2">
                  <a:lumMod val="45000"/>
                  <a:lumOff val="55000"/>
                </a:schemeClr>
              </a:gs>
            </a:gsLst>
            <a:lin ang="0" scaled="1"/>
            <a:tileRect/>
          </a:gra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200" dirty="0" smtClean="0"/>
              <a:t>1870’s</a:t>
            </a:r>
            <a:r>
              <a:rPr lang="en-US" sz="1200" dirty="0"/>
              <a:t>:</a:t>
            </a:r>
            <a:r>
              <a:rPr lang="en-US" sz="1200" dirty="0" smtClean="0"/>
              <a:t> Gibbs reasons that phase space should admit a notion of dimensionless volume (</a:t>
            </a:r>
            <a:r>
              <a:rPr lang="en-US" sz="1200" dirty="0" smtClean="0">
                <a:solidFill>
                  <a:srgbClr val="FF0000"/>
                </a:solidFill>
              </a:rPr>
              <a:t>entropy</a:t>
            </a:r>
            <a:r>
              <a:rPr lang="en-US" sz="1200" dirty="0" smtClean="0"/>
              <a:t>) and postulates </a:t>
            </a:r>
            <a:r>
              <a:rPr lang="en-US" sz="1200" dirty="0" smtClean="0">
                <a:solidFill>
                  <a:srgbClr val="FF0000"/>
                </a:solidFill>
              </a:rPr>
              <a:t>a new constant of Nature</a:t>
            </a:r>
            <a:r>
              <a:rPr lang="en-US" sz="1200" dirty="0" smtClean="0"/>
              <a:t>: </a:t>
            </a:r>
            <a:r>
              <a:rPr lang="en-US" sz="1200" i="1" dirty="0" err="1" smtClean="0"/>
              <a:t>h</a:t>
            </a:r>
            <a:r>
              <a:rPr lang="en-US" sz="1200" baseline="-25000" dirty="0" err="1" smtClean="0"/>
              <a:t>Planck</a:t>
            </a:r>
            <a:endParaRPr lang="en-US" sz="1200" i="1" dirty="0" smtClean="0"/>
          </a:p>
          <a:p>
            <a:pPr marL="182880" lvl="1" indent="-182880" defTabSz="914400"/>
            <a:r>
              <a:rPr lang="en-US" sz="1200" dirty="0" smtClean="0"/>
              <a:t>1920’s: New physics controlled by that constant </a:t>
            </a:r>
            <a:br>
              <a:rPr lang="en-US" sz="1200" dirty="0" smtClean="0"/>
            </a:br>
            <a:r>
              <a:rPr lang="en-US" sz="1200" dirty="0" smtClean="0"/>
              <a:t>is discovered: </a:t>
            </a:r>
            <a:r>
              <a:rPr lang="en-US" sz="1200" dirty="0" smtClean="0">
                <a:solidFill>
                  <a:srgbClr val="FF0000"/>
                </a:solidFill>
              </a:rPr>
              <a:t>Quantum Mechanics</a:t>
            </a:r>
          </a:p>
          <a:p>
            <a:pPr marL="182880" lvl="1" indent="-182880" defTabSz="914400"/>
            <a:r>
              <a:rPr lang="en-US" sz="1200" dirty="0" smtClean="0"/>
              <a:t>1970’s: </a:t>
            </a:r>
            <a:r>
              <a:rPr lang="en-US" sz="1200" dirty="0" err="1" smtClean="0"/>
              <a:t>Bekenstein</a:t>
            </a:r>
            <a:r>
              <a:rPr lang="en-US" sz="1200" dirty="0" smtClean="0"/>
              <a:t> and Hawking discover </a:t>
            </a:r>
            <a:br>
              <a:rPr lang="en-US" sz="1200" dirty="0" smtClean="0"/>
            </a:br>
            <a:r>
              <a:rPr lang="en-US" sz="1200" dirty="0" smtClean="0">
                <a:solidFill>
                  <a:srgbClr val="FF0000"/>
                </a:solidFill>
              </a:rPr>
              <a:t>black hole entropy</a:t>
            </a:r>
            <a:r>
              <a:rPr lang="en-US" sz="1200" dirty="0" smtClean="0"/>
              <a:t> (in units of </a:t>
            </a:r>
            <a:r>
              <a:rPr lang="en-US" sz="1200" i="1" dirty="0" smtClean="0"/>
              <a:t>G</a:t>
            </a:r>
            <a:r>
              <a:rPr lang="en-US" sz="1200" i="1" baseline="-25000" dirty="0" smtClean="0"/>
              <a:t>N </a:t>
            </a:r>
            <a:r>
              <a:rPr lang="en-US" sz="1200" i="1" dirty="0" err="1" smtClean="0"/>
              <a:t>h</a:t>
            </a:r>
            <a:r>
              <a:rPr lang="en-US" sz="1200" baseline="-25000" dirty="0" err="1" smtClean="0"/>
              <a:t>Planck</a:t>
            </a:r>
            <a:r>
              <a:rPr lang="en-US" sz="1200" dirty="0" smtClean="0"/>
              <a:t>), </a:t>
            </a:r>
            <a:br>
              <a:rPr lang="en-US" sz="1200" dirty="0" smtClean="0"/>
            </a:br>
            <a:r>
              <a:rPr lang="en-US" sz="1200" dirty="0" smtClean="0"/>
              <a:t>a harbinger of </a:t>
            </a:r>
            <a:r>
              <a:rPr lang="en-US" sz="1200" dirty="0" smtClean="0">
                <a:solidFill>
                  <a:srgbClr val="FF0000"/>
                </a:solidFill>
              </a:rPr>
              <a:t>Quantum Gravity</a:t>
            </a:r>
          </a:p>
          <a:p>
            <a:pPr marL="182880" lvl="1" indent="-182880" defTabSz="914400"/>
            <a:r>
              <a:rPr lang="en-US" sz="1200" dirty="0" smtClean="0"/>
              <a:t>2020’s: If we follow the same schedule…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7"/>
          <a:stretch/>
        </p:blipFill>
        <p:spPr>
          <a:xfrm>
            <a:off x="5240397" y="1509828"/>
            <a:ext cx="2937835" cy="27371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400" dirty="0" smtClean="0"/>
              <a:t>Thermodynamics: Black Holes carry Entropy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531702"/>
            <a:ext cx="6010941" cy="4146084"/>
          </a:xfrm>
        </p:spPr>
        <p:txBody>
          <a:bodyPr>
            <a:noAutofit/>
          </a:bodyPr>
          <a:lstStyle/>
          <a:p>
            <a:r>
              <a:rPr lang="pl-PL" sz="1800" dirty="0" smtClean="0"/>
              <a:t>If BHs have </a:t>
            </a:r>
            <a:r>
              <a:rPr lang="pl-PL" sz="1800" dirty="0" err="1" smtClean="0"/>
              <a:t>energy</a:t>
            </a:r>
            <a:r>
              <a:rPr lang="pl-PL" sz="1800" dirty="0" smtClean="0"/>
              <a:t> </a:t>
            </a:r>
            <a:r>
              <a:rPr lang="pl-PL" sz="1800" i="1" dirty="0" smtClean="0"/>
              <a:t>E = Mc</a:t>
            </a:r>
            <a:r>
              <a:rPr lang="pl-PL" sz="1800" i="1" baseline="30000" dirty="0" smtClean="0"/>
              <a:t>2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and temperature, then </a:t>
            </a:r>
            <a:r>
              <a:rPr lang="pl-PL" sz="1800" dirty="0" err="1" smtClean="0"/>
              <a:t>using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i="1" dirty="0" err="1" smtClean="0"/>
              <a:t>dE</a:t>
            </a:r>
            <a:r>
              <a:rPr lang="pl-PL" sz="1800" i="1" dirty="0" smtClean="0"/>
              <a:t> = TdS</a:t>
            </a:r>
            <a:r>
              <a:rPr lang="pl-PL" sz="1800" dirty="0" smtClean="0"/>
              <a:t> we </a:t>
            </a:r>
            <a:r>
              <a:rPr lang="pl-PL" sz="1800" dirty="0" err="1" smtClean="0"/>
              <a:t>can</a:t>
            </a:r>
            <a:r>
              <a:rPr lang="pl-PL" sz="1800" dirty="0" smtClean="0"/>
              <a:t> define </a:t>
            </a:r>
            <a:r>
              <a:rPr lang="pl-PL" sz="1800" dirty="0" err="1" smtClean="0"/>
              <a:t>an</a:t>
            </a:r>
            <a:r>
              <a:rPr lang="pl-PL" sz="1800" dirty="0" smtClean="0"/>
              <a:t> </a:t>
            </a:r>
            <a:r>
              <a:rPr lang="pl-PL" sz="1800" dirty="0" err="1" smtClean="0"/>
              <a:t>entropy</a:t>
            </a:r>
            <a:r>
              <a:rPr lang="pl-PL" sz="1800" dirty="0" smtClean="0"/>
              <a:t>…</a:t>
            </a:r>
          </a:p>
          <a:p>
            <a:endParaRPr lang="pl-PL" sz="1800" dirty="0" smtClean="0"/>
          </a:p>
          <a:p>
            <a:r>
              <a:rPr lang="pl-PL" sz="1800" dirty="0" smtClean="0"/>
              <a:t>We get </a:t>
            </a:r>
            <a:r>
              <a:rPr lang="pl-PL" sz="1800" i="1" dirty="0" smtClean="0"/>
              <a:t>S = </a:t>
            </a:r>
            <a:r>
              <a:rPr lang="pl-PL" sz="1800" dirty="0" err="1" smtClean="0"/>
              <a:t>Area</a:t>
            </a:r>
            <a:r>
              <a:rPr lang="pl-PL" sz="1800" i="1" dirty="0" smtClean="0"/>
              <a:t>/4</a:t>
            </a:r>
            <a:r>
              <a:rPr lang="pl-PL" sz="1800" i="1" strike="sngStrike" dirty="0" smtClean="0"/>
              <a:t>h</a:t>
            </a:r>
            <a:r>
              <a:rPr lang="pl-PL" sz="1800" i="1" dirty="0" smtClean="0"/>
              <a:t>G</a:t>
            </a:r>
            <a:r>
              <a:rPr lang="pl-PL" sz="1800" i="1" baseline="-25000" dirty="0" smtClean="0"/>
              <a:t>N</a:t>
            </a:r>
            <a:r>
              <a:rPr lang="pl-PL" sz="1800" dirty="0" smtClean="0"/>
              <a:t> </a:t>
            </a:r>
          </a:p>
          <a:p>
            <a:pPr lvl="1"/>
            <a:r>
              <a:rPr lang="pl-PL" sz="1400" dirty="0" err="1" smtClean="0"/>
              <a:t>This</a:t>
            </a:r>
            <a:r>
              <a:rPr lang="pl-PL" sz="1400" dirty="0" smtClean="0"/>
              <a:t> </a:t>
            </a:r>
            <a:r>
              <a:rPr lang="pl-PL" sz="1400" dirty="0" err="1" smtClean="0"/>
              <a:t>is</a:t>
            </a:r>
            <a:r>
              <a:rPr lang="pl-PL" sz="1400" dirty="0" smtClean="0"/>
              <a:t> the </a:t>
            </a:r>
            <a:r>
              <a:rPr lang="pl-PL" sz="1400" dirty="0" err="1" smtClean="0">
                <a:solidFill>
                  <a:srgbClr val="FF0000"/>
                </a:solidFill>
              </a:rPr>
              <a:t>Bekenstein</a:t>
            </a:r>
            <a:r>
              <a:rPr lang="pl-PL" sz="1400" dirty="0" smtClean="0">
                <a:solidFill>
                  <a:srgbClr val="FF0000"/>
                </a:solidFill>
              </a:rPr>
              <a:t>-Hawking </a:t>
            </a:r>
            <a:r>
              <a:rPr lang="pl-PL" sz="1400" dirty="0" err="1" smtClean="0">
                <a:solidFill>
                  <a:srgbClr val="FF0000"/>
                </a:solidFill>
              </a:rPr>
              <a:t>Entropy</a:t>
            </a:r>
            <a:r>
              <a:rPr lang="pl-PL" sz="1400" dirty="0" smtClean="0">
                <a:solidFill>
                  <a:srgbClr val="FF0000"/>
                </a:solidFill>
              </a:rPr>
              <a:t> (1971)</a:t>
            </a:r>
            <a:r>
              <a:rPr lang="pl-PL" sz="1400" dirty="0" smtClean="0"/>
              <a:t>.</a:t>
            </a:r>
            <a:endParaRPr lang="pl-PL" sz="1400" baseline="-25000" dirty="0"/>
          </a:p>
          <a:p>
            <a:pPr lvl="1"/>
            <a:r>
              <a:rPr lang="pl-PL" sz="1400" dirty="0" smtClean="0"/>
              <a:t>It is the simplest thing we </a:t>
            </a:r>
            <a:r>
              <a:rPr lang="pl-PL" sz="1400" dirty="0" err="1" smtClean="0"/>
              <a:t>could</a:t>
            </a:r>
            <a:r>
              <a:rPr lang="pl-PL" sz="1400" dirty="0" smtClean="0"/>
              <a:t> </a:t>
            </a:r>
            <a:br>
              <a:rPr lang="pl-PL" sz="1400" dirty="0" smtClean="0"/>
            </a:br>
            <a:r>
              <a:rPr lang="pl-PL" sz="1400" dirty="0" err="1" smtClean="0"/>
              <a:t>have</a:t>
            </a:r>
            <a:r>
              <a:rPr lang="pl-PL" sz="1400" dirty="0" smtClean="0"/>
              <a:t> gotten with the right units! </a:t>
            </a:r>
          </a:p>
          <a:p>
            <a:pPr lvl="1"/>
            <a:r>
              <a:rPr lang="pl-PL" sz="1400" dirty="0" err="1" smtClean="0"/>
              <a:t>Surely</a:t>
            </a:r>
            <a:r>
              <a:rPr lang="pl-PL" sz="1400" dirty="0" smtClean="0"/>
              <a:t> we’re on to </a:t>
            </a:r>
            <a:r>
              <a:rPr lang="pl-PL" sz="1400" dirty="0" err="1" smtClean="0"/>
              <a:t>something</a:t>
            </a:r>
            <a:r>
              <a:rPr lang="pl-PL" sz="1400" dirty="0" smtClean="0"/>
              <a:t>.</a:t>
            </a:r>
          </a:p>
          <a:p>
            <a:endParaRPr lang="pl-PL" sz="1800" dirty="0"/>
          </a:p>
          <a:p>
            <a:r>
              <a:rPr lang="pl-PL" sz="1800" dirty="0" err="1" smtClean="0"/>
              <a:t>What</a:t>
            </a:r>
            <a:r>
              <a:rPr lang="pl-PL" sz="1800" dirty="0" smtClean="0"/>
              <a:t> </a:t>
            </a:r>
            <a:r>
              <a:rPr lang="pl-PL" sz="1800" dirty="0" err="1" smtClean="0"/>
              <a:t>else</a:t>
            </a:r>
            <a:r>
              <a:rPr lang="pl-PL" sz="1800" dirty="0" smtClean="0"/>
              <a:t> </a:t>
            </a:r>
            <a:r>
              <a:rPr lang="pl-PL" sz="1800" dirty="0" err="1" smtClean="0"/>
              <a:t>can</a:t>
            </a:r>
            <a:r>
              <a:rPr lang="pl-PL" sz="1800" dirty="0" smtClean="0"/>
              <a:t> we </a:t>
            </a:r>
            <a:r>
              <a:rPr lang="pl-PL" sz="1800" dirty="0" err="1" smtClean="0"/>
              <a:t>say</a:t>
            </a:r>
            <a:r>
              <a:rPr lang="pl-PL" sz="1800" dirty="0" smtClean="0"/>
              <a:t> </a:t>
            </a:r>
            <a:r>
              <a:rPr lang="pl-PL" sz="1800" dirty="0" err="1" smtClean="0"/>
              <a:t>about</a:t>
            </a:r>
            <a:r>
              <a:rPr lang="pl-PL" sz="1800" dirty="0" smtClean="0"/>
              <a:t> </a:t>
            </a:r>
            <a:r>
              <a:rPr lang="pl-PL" sz="1800" dirty="0" err="1" smtClean="0"/>
              <a:t>this</a:t>
            </a:r>
            <a:r>
              <a:rPr lang="pl-PL" sz="1800" dirty="0" smtClean="0"/>
              <a:t> </a:t>
            </a:r>
            <a:r>
              <a:rPr lang="en-US" sz="1800" dirty="0" smtClean="0"/>
              <a:t>“</a:t>
            </a:r>
            <a:r>
              <a:rPr lang="pl-PL" sz="1800" dirty="0" err="1" smtClean="0"/>
              <a:t>entropy</a:t>
            </a:r>
            <a:r>
              <a:rPr lang="pl-PL" sz="1800" dirty="0" smtClean="0"/>
              <a:t>”?</a:t>
            </a:r>
          </a:p>
          <a:p>
            <a:pPr lvl="1"/>
            <a:r>
              <a:rPr lang="en-US" sz="1400" dirty="0" smtClean="0"/>
              <a:t>With ingenious arrangements of ropes and conducting </a:t>
            </a:r>
            <a:br>
              <a:rPr lang="en-US" sz="1400" dirty="0" smtClean="0"/>
            </a:br>
            <a:r>
              <a:rPr lang="en-US" sz="1400" dirty="0" smtClean="0"/>
              <a:t>plates, we can extract energy from a black hole</a:t>
            </a:r>
            <a:br>
              <a:rPr lang="en-US" sz="1400" dirty="0" smtClean="0"/>
            </a:br>
            <a:r>
              <a:rPr lang="en-US" sz="1400" dirty="0" smtClean="0"/>
              <a:t>(“mining,” Unruh-Wald 1982.)</a:t>
            </a:r>
          </a:p>
          <a:p>
            <a:pPr lvl="1"/>
            <a:r>
              <a:rPr lang="en-US" sz="1400" dirty="0" smtClean="0"/>
              <a:t>But no classical process </a:t>
            </a:r>
            <a:br>
              <a:rPr lang="en-US" sz="1400" dirty="0" smtClean="0"/>
            </a:br>
            <a:r>
              <a:rPr lang="en-US" sz="1400" dirty="0" smtClean="0"/>
              <a:t>decreases the horizon area </a:t>
            </a:r>
            <a:br>
              <a:rPr lang="en-US" sz="1400" dirty="0" smtClean="0"/>
            </a:br>
            <a:r>
              <a:rPr lang="en-US" sz="1400" dirty="0" smtClean="0"/>
              <a:t>of a black hole:  </a:t>
            </a:r>
          </a:p>
          <a:p>
            <a:pPr lvl="1"/>
            <a:endParaRPr lang="en-US" sz="1800" dirty="0"/>
          </a:p>
          <a:p>
            <a:r>
              <a:rPr lang="en-US" sz="1800" dirty="0" smtClean="0"/>
              <a:t>These are </a:t>
            </a:r>
            <a:r>
              <a:rPr lang="en-US" sz="1800" dirty="0" smtClean="0">
                <a:solidFill>
                  <a:srgbClr val="FF0000"/>
                </a:solidFill>
              </a:rPr>
              <a:t>the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Laws of Black Hole Thermodynamics.</a:t>
            </a:r>
            <a:endParaRPr lang="en-US" sz="1800" dirty="0"/>
          </a:p>
          <a:p>
            <a:pPr lvl="1"/>
            <a:r>
              <a:rPr lang="en-US" sz="1400" dirty="0" smtClean="0"/>
              <a:t>Bardeen-Carter-Hawking, 1973.</a:t>
            </a:r>
            <a:endParaRPr lang="pl-PL" sz="14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3545052" y="1655902"/>
            <a:ext cx="1799582" cy="591112"/>
            <a:chOff x="3545052" y="1655902"/>
            <a:chExt cx="1799582" cy="591112"/>
          </a:xfrm>
        </p:grpSpPr>
        <p:sp>
          <p:nvSpPr>
            <p:cNvPr id="6" name="Oval 5"/>
            <p:cNvSpPr/>
            <p:nvPr/>
          </p:nvSpPr>
          <p:spPr>
            <a:xfrm>
              <a:off x="3545052" y="1655902"/>
              <a:ext cx="1799582" cy="59111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  <a:alpha val="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12472" y="1722429"/>
              <a:ext cx="1625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/>
                <a:t>The First Law </a:t>
              </a:r>
              <a:br>
                <a:rPr lang="pl-PL" sz="1200" dirty="0" smtClean="0"/>
              </a:br>
              <a:r>
                <a:rPr lang="pl-PL" sz="1200" dirty="0" smtClean="0"/>
                <a:t>of </a:t>
              </a:r>
              <a:r>
                <a:rPr lang="pl-PL" sz="1200" dirty="0" err="1" smtClean="0"/>
                <a:t>Thermodynamics</a:t>
              </a:r>
              <a:endParaRPr lang="en-US" sz="1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62354" y="5356369"/>
                <a:ext cx="779701" cy="276999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𝑑𝐴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≥0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354" y="5356369"/>
                <a:ext cx="779701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545052" y="5468343"/>
            <a:ext cx="1799582" cy="591112"/>
            <a:chOff x="3545052" y="1655902"/>
            <a:chExt cx="1799582" cy="591112"/>
          </a:xfrm>
        </p:grpSpPr>
        <p:sp>
          <p:nvSpPr>
            <p:cNvPr id="16" name="Oval 15"/>
            <p:cNvSpPr/>
            <p:nvPr/>
          </p:nvSpPr>
          <p:spPr>
            <a:xfrm>
              <a:off x="3545052" y="1655902"/>
              <a:ext cx="1799582" cy="59111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  <a:alpha val="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12472" y="1722429"/>
              <a:ext cx="1625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/>
                <a:t>The Second Law </a:t>
              </a:r>
              <a:br>
                <a:rPr lang="pl-PL" sz="1200" dirty="0" smtClean="0"/>
              </a:br>
              <a:r>
                <a:rPr lang="pl-PL" sz="1200" dirty="0" smtClean="0"/>
                <a:t>of </a:t>
              </a:r>
              <a:r>
                <a:rPr lang="pl-PL" sz="1200" dirty="0" err="1" smtClean="0"/>
                <a:t>Thermodynamics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6376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The Holographic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715" y="2029572"/>
            <a:ext cx="6026329" cy="4965851"/>
          </a:xfrm>
        </p:spPr>
        <p:txBody>
          <a:bodyPr>
            <a:noAutofit/>
          </a:bodyPr>
          <a:lstStyle/>
          <a:p>
            <a:r>
              <a:rPr lang="pl-PL" sz="1800" dirty="0" smtClean="0"/>
              <a:t>Black holes are the densest objects in Nature.</a:t>
            </a:r>
          </a:p>
          <a:p>
            <a:pPr lvl="1"/>
            <a:r>
              <a:rPr lang="pl-PL" sz="1400" dirty="0" smtClean="0"/>
              <a:t>We could postulate the existence of </a:t>
            </a:r>
            <a:r>
              <a:rPr lang="pl-PL" sz="1400" dirty="0" err="1" smtClean="0"/>
              <a:t>denser</a:t>
            </a:r>
            <a:r>
              <a:rPr lang="pl-PL" sz="1400" dirty="0" smtClean="0"/>
              <a:t> </a:t>
            </a:r>
            <a:r>
              <a:rPr lang="pl-PL" sz="1400" dirty="0" err="1" smtClean="0"/>
              <a:t>objects</a:t>
            </a:r>
            <a:r>
              <a:rPr lang="pl-PL" sz="1400" dirty="0" smtClean="0"/>
              <a:t> (</a:t>
            </a:r>
            <a:r>
              <a:rPr lang="en-US" sz="1400" dirty="0" smtClean="0"/>
              <a:t>“remnants”)</a:t>
            </a:r>
            <a:r>
              <a:rPr lang="pl-PL" sz="1400" dirty="0" smtClean="0"/>
              <a:t>, but the consensus </a:t>
            </a:r>
            <a:r>
              <a:rPr lang="pl-PL" sz="1400" dirty="0" err="1" smtClean="0"/>
              <a:t>is</a:t>
            </a:r>
            <a:r>
              <a:rPr lang="pl-PL" sz="1400" dirty="0" smtClean="0"/>
              <a:t> </a:t>
            </a:r>
            <a:r>
              <a:rPr lang="pl-PL" sz="1400" dirty="0" err="1" smtClean="0"/>
              <a:t>they</a:t>
            </a:r>
            <a:r>
              <a:rPr lang="pl-PL" sz="1400" dirty="0" smtClean="0"/>
              <a:t> do not </a:t>
            </a:r>
            <a:r>
              <a:rPr lang="pl-PL" sz="1400" dirty="0" err="1" smtClean="0"/>
              <a:t>exist</a:t>
            </a:r>
            <a:r>
              <a:rPr lang="pl-PL" sz="1400" dirty="0" smtClean="0"/>
              <a:t>.</a:t>
            </a:r>
          </a:p>
          <a:p>
            <a:pPr lvl="1"/>
            <a:endParaRPr lang="pl-PL" sz="1400" dirty="0" smtClean="0"/>
          </a:p>
          <a:p>
            <a:endParaRPr lang="pl-PL" sz="800" dirty="0" smtClean="0"/>
          </a:p>
          <a:p>
            <a:r>
              <a:rPr lang="pl-PL" sz="1800" dirty="0" err="1" smtClean="0"/>
              <a:t>If</a:t>
            </a:r>
            <a:r>
              <a:rPr lang="pl-PL" sz="1800" dirty="0" smtClean="0"/>
              <a:t> Black Holes have </a:t>
            </a:r>
            <a:r>
              <a:rPr lang="pl-PL" sz="1800" i="1" dirty="0" smtClean="0"/>
              <a:t>S ~ A</a:t>
            </a:r>
            <a:r>
              <a:rPr lang="pl-PL" sz="1800" dirty="0" smtClean="0"/>
              <a:t> </a:t>
            </a:r>
            <a:r>
              <a:rPr lang="pl-PL" sz="1800" dirty="0" err="1" smtClean="0"/>
              <a:t>then</a:t>
            </a:r>
            <a:r>
              <a:rPr lang="pl-PL" sz="1800" dirty="0" smtClean="0"/>
              <a:t> </a:t>
            </a:r>
            <a:r>
              <a:rPr lang="pl-PL" sz="1800" dirty="0" smtClean="0">
                <a:solidFill>
                  <a:srgbClr val="FF0000"/>
                </a:solidFill>
              </a:rPr>
              <a:t>any system has </a:t>
            </a:r>
            <a:r>
              <a:rPr lang="pl-PL" sz="1800" i="1" dirty="0" smtClean="0">
                <a:solidFill>
                  <a:srgbClr val="FF0000"/>
                </a:solidFill>
              </a:rPr>
              <a:t>S ≤ A</a:t>
            </a:r>
            <a:r>
              <a:rPr lang="pl-PL" sz="1800" dirty="0" smtClean="0">
                <a:solidFill>
                  <a:srgbClr val="FF0000"/>
                </a:solidFill>
              </a:rPr>
              <a:t>.</a:t>
            </a:r>
          </a:p>
          <a:p>
            <a:endParaRPr lang="pl-PL" sz="1800" dirty="0" smtClean="0"/>
          </a:p>
          <a:p>
            <a:endParaRPr lang="pl-PL" sz="800" dirty="0" smtClean="0"/>
          </a:p>
          <a:p>
            <a:r>
              <a:rPr lang="pl-PL" sz="1800" dirty="0" smtClean="0"/>
              <a:t>If we </a:t>
            </a:r>
            <a:r>
              <a:rPr lang="pl-PL" sz="1800" dirty="0" err="1" smtClean="0"/>
              <a:t>attempt</a:t>
            </a:r>
            <a:r>
              <a:rPr lang="pl-PL" sz="1800" dirty="0" smtClean="0"/>
              <a:t> to exceed this bound, </a:t>
            </a:r>
            <a:br>
              <a:rPr lang="pl-PL" sz="1800" dirty="0" smtClean="0"/>
            </a:br>
            <a:r>
              <a:rPr lang="pl-PL" sz="1800" dirty="0" smtClean="0"/>
              <a:t>the system </a:t>
            </a:r>
            <a:r>
              <a:rPr lang="pl-PL" sz="1800" dirty="0" err="1" smtClean="0"/>
              <a:t>collapses</a:t>
            </a:r>
            <a:r>
              <a:rPr lang="pl-PL" sz="1800" dirty="0" smtClean="0"/>
              <a:t> and </a:t>
            </a:r>
            <a:r>
              <a:rPr lang="pl-PL" sz="1800" dirty="0" err="1" smtClean="0"/>
              <a:t>forms</a:t>
            </a:r>
            <a:r>
              <a:rPr lang="pl-PL" sz="1800" dirty="0" smtClean="0"/>
              <a:t> a </a:t>
            </a:r>
            <a:r>
              <a:rPr lang="pl-PL" sz="1800" dirty="0" err="1" smtClean="0"/>
              <a:t>black</a:t>
            </a:r>
            <a:r>
              <a:rPr lang="pl-PL" sz="1800" dirty="0" smtClean="0"/>
              <a:t> hole.</a:t>
            </a:r>
          </a:p>
          <a:p>
            <a:pPr lvl="1"/>
            <a:r>
              <a:rPr lang="pl-PL" sz="1400" dirty="0" smtClean="0"/>
              <a:t>This is why we couldn’t fill our large sphere with Mpc-diluted </a:t>
            </a:r>
            <a:r>
              <a:rPr lang="pl-PL" sz="1400" dirty="0" err="1" smtClean="0"/>
              <a:t>Hydrogen</a:t>
            </a:r>
            <a:r>
              <a:rPr lang="pl-PL" sz="1400" dirty="0" smtClean="0"/>
              <a:t> </a:t>
            </a:r>
            <a:r>
              <a:rPr lang="pl-PL" sz="1400" dirty="0" err="1" smtClean="0"/>
              <a:t>gas</a:t>
            </a:r>
            <a:r>
              <a:rPr lang="pl-PL" sz="1400" dirty="0" smtClean="0"/>
              <a:t>: </a:t>
            </a:r>
            <a:r>
              <a:rPr lang="pl-PL" sz="1400" dirty="0" err="1" smtClean="0"/>
              <a:t>it</a:t>
            </a:r>
            <a:r>
              <a:rPr lang="pl-PL" sz="1400" dirty="0" smtClean="0"/>
              <a:t> </a:t>
            </a:r>
            <a:r>
              <a:rPr lang="pl-PL" sz="1400" dirty="0" err="1" smtClean="0"/>
              <a:t>would</a:t>
            </a:r>
            <a:r>
              <a:rPr lang="pl-PL" sz="1400" dirty="0" smtClean="0"/>
              <a:t> </a:t>
            </a:r>
            <a:r>
              <a:rPr lang="pl-PL" sz="1400" dirty="0" err="1" smtClean="0"/>
              <a:t>imply</a:t>
            </a:r>
            <a:r>
              <a:rPr lang="pl-PL" sz="1400" dirty="0" smtClean="0"/>
              <a:t> a volumetric growth of </a:t>
            </a:r>
            <a:r>
              <a:rPr lang="pl-PL" sz="1400" dirty="0" err="1" smtClean="0"/>
              <a:t>entropy</a:t>
            </a:r>
            <a:r>
              <a:rPr lang="pl-PL" sz="1400" dirty="0" smtClean="0"/>
              <a:t> </a:t>
            </a:r>
            <a:br>
              <a:rPr lang="pl-PL" sz="1400" dirty="0" smtClean="0"/>
            </a:br>
            <a:r>
              <a:rPr lang="pl-PL" sz="1400" dirty="0" err="1" smtClean="0"/>
              <a:t>at</a:t>
            </a:r>
            <a:r>
              <a:rPr lang="pl-PL" sz="1400" dirty="0" smtClean="0"/>
              <a:t> </a:t>
            </a:r>
            <a:r>
              <a:rPr lang="pl-PL" sz="1400" dirty="0" err="1" smtClean="0"/>
              <a:t>all</a:t>
            </a:r>
            <a:r>
              <a:rPr lang="pl-PL" sz="1400" dirty="0" smtClean="0"/>
              <a:t> </a:t>
            </a:r>
            <a:r>
              <a:rPr lang="pl-PL" sz="1400" dirty="0" err="1" smtClean="0"/>
              <a:t>scales</a:t>
            </a:r>
            <a:r>
              <a:rPr lang="pl-PL" sz="1400" dirty="0" smtClean="0"/>
              <a:t>. </a:t>
            </a:r>
          </a:p>
          <a:p>
            <a:pPr lvl="1"/>
            <a:r>
              <a:rPr lang="pl-PL" sz="1400" dirty="0" smtClean="0"/>
              <a:t>As Quantum </a:t>
            </a:r>
            <a:r>
              <a:rPr lang="pl-PL" sz="1400" dirty="0" err="1" smtClean="0"/>
              <a:t>Gravity</a:t>
            </a:r>
            <a:r>
              <a:rPr lang="pl-PL" sz="1400" dirty="0" smtClean="0"/>
              <a:t> </a:t>
            </a:r>
            <a:r>
              <a:rPr lang="pl-PL" sz="1400" dirty="0" err="1" smtClean="0"/>
              <a:t>kicks</a:t>
            </a:r>
            <a:r>
              <a:rPr lang="pl-PL" sz="1400" dirty="0" smtClean="0"/>
              <a:t> in, the </a:t>
            </a:r>
            <a:r>
              <a:rPr lang="pl-PL" sz="1400" dirty="0" err="1" smtClean="0"/>
              <a:t>accessible</a:t>
            </a:r>
            <a:r>
              <a:rPr lang="pl-PL" sz="1400" dirty="0" smtClean="0"/>
              <a:t> </a:t>
            </a:r>
            <a:r>
              <a:rPr lang="pl-PL" sz="1400" dirty="0" err="1" smtClean="0"/>
              <a:t>entropy</a:t>
            </a:r>
            <a:r>
              <a:rPr lang="pl-PL" sz="1400" dirty="0" smtClean="0"/>
              <a:t> </a:t>
            </a:r>
            <a:r>
              <a:rPr lang="pl-PL" sz="1400" dirty="0" err="1" smtClean="0"/>
              <a:t>interpolates</a:t>
            </a:r>
            <a:r>
              <a:rPr lang="pl-PL" sz="1400" dirty="0" smtClean="0"/>
              <a:t> between </a:t>
            </a:r>
            <a:r>
              <a:rPr lang="pl-PL" sz="1400" dirty="0" err="1" smtClean="0"/>
              <a:t>volume</a:t>
            </a:r>
            <a:r>
              <a:rPr lang="pl-PL" sz="1400" dirty="0" smtClean="0"/>
              <a:t> and </a:t>
            </a:r>
            <a:r>
              <a:rPr lang="pl-PL" sz="1400" dirty="0" err="1" smtClean="0"/>
              <a:t>area</a:t>
            </a:r>
            <a:r>
              <a:rPr lang="pl-PL" sz="1400" dirty="0" smtClean="0"/>
              <a:t> </a:t>
            </a:r>
            <a:r>
              <a:rPr lang="pl-PL" sz="1400" dirty="0" err="1" smtClean="0"/>
              <a:t>growth</a:t>
            </a:r>
            <a:r>
              <a:rPr lang="pl-PL" sz="1400" dirty="0" smtClean="0"/>
              <a:t> (in the </a:t>
            </a:r>
            <a:r>
              <a:rPr lang="pl-PL" sz="1400" dirty="0" err="1" smtClean="0">
                <a:solidFill>
                  <a:srgbClr val="FF0000"/>
                </a:solidFill>
              </a:rPr>
              <a:t>infrared</a:t>
            </a:r>
            <a:r>
              <a:rPr lang="pl-PL" sz="1400" dirty="0" smtClean="0"/>
              <a:t>).</a:t>
            </a:r>
          </a:p>
          <a:p>
            <a:endParaRPr lang="pl-PL" sz="1800" dirty="0" smtClean="0"/>
          </a:p>
          <a:p>
            <a:endParaRPr lang="pl-PL" sz="800" dirty="0"/>
          </a:p>
          <a:p>
            <a:r>
              <a:rPr lang="pl-PL" sz="1800" b="1" dirty="0" smtClean="0">
                <a:solidFill>
                  <a:srgbClr val="FF0000"/>
                </a:solidFill>
              </a:rPr>
              <a:t>Any gravitational system is a hologram! </a:t>
            </a:r>
          </a:p>
          <a:p>
            <a:pPr lvl="1"/>
            <a:r>
              <a:rPr lang="pl-PL" sz="1400" dirty="0" err="1" smtClean="0"/>
              <a:t>This</a:t>
            </a:r>
            <a:r>
              <a:rPr lang="pl-PL" sz="1400" dirty="0" smtClean="0"/>
              <a:t> </a:t>
            </a:r>
            <a:r>
              <a:rPr lang="pl-PL" sz="1400" dirty="0" err="1" smtClean="0"/>
              <a:t>is</a:t>
            </a:r>
            <a:r>
              <a:rPr lang="pl-PL" sz="1400" dirty="0" smtClean="0"/>
              <a:t> a </a:t>
            </a:r>
            <a:r>
              <a:rPr lang="pl-PL" sz="1400" dirty="0" err="1" smtClean="0"/>
              <a:t>crucial</a:t>
            </a:r>
            <a:r>
              <a:rPr lang="pl-PL" sz="1400" dirty="0" smtClean="0"/>
              <a:t> ingredient of Quantum </a:t>
            </a:r>
            <a:r>
              <a:rPr lang="pl-PL" sz="1400" dirty="0" err="1" smtClean="0"/>
              <a:t>Gravity</a:t>
            </a:r>
            <a:r>
              <a:rPr lang="pl-PL" sz="1400" dirty="0" smtClean="0"/>
              <a:t>.</a:t>
            </a:r>
            <a:endParaRPr lang="en-US" sz="14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6072014" y="1489296"/>
            <a:ext cx="2956599" cy="3017520"/>
            <a:chOff x="6072014" y="1463896"/>
            <a:chExt cx="2956599" cy="30175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44" t="20302" r="18730" b="5273"/>
            <a:stretch/>
          </p:blipFill>
          <p:spPr>
            <a:xfrm>
              <a:off x="6072014" y="1463896"/>
              <a:ext cx="2956599" cy="301752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 rot="19066911">
              <a:off x="8686960" y="1734766"/>
              <a:ext cx="259327" cy="510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2762872">
              <a:off x="6379568" y="1656980"/>
              <a:ext cx="188804" cy="45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411593" y="1463896"/>
              <a:ext cx="188804" cy="351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802259" y="4266873"/>
            <a:ext cx="1371600" cy="1386330"/>
            <a:chOff x="5802259" y="4266873"/>
            <a:chExt cx="1371600" cy="1386330"/>
          </a:xfrm>
        </p:grpSpPr>
        <p:grpSp>
          <p:nvGrpSpPr>
            <p:cNvPr id="18" name="Group 17"/>
            <p:cNvGrpSpPr>
              <a:grpSpLocks noChangeAspect="1"/>
            </p:cNvGrpSpPr>
            <p:nvPr/>
          </p:nvGrpSpPr>
          <p:grpSpPr>
            <a:xfrm>
              <a:off x="5802259" y="4266873"/>
              <a:ext cx="1371600" cy="1386330"/>
              <a:chOff x="1270669" y="1848522"/>
              <a:chExt cx="3657600" cy="3696879"/>
            </a:xfrm>
          </p:grpSpPr>
          <p:sp>
            <p:nvSpPr>
              <p:cNvPr id="19" name="Oval 18"/>
              <p:cNvSpPr>
                <a:spLocks noChangeAspect="1"/>
              </p:cNvSpPr>
              <p:nvPr/>
            </p:nvSpPr>
            <p:spPr>
              <a:xfrm>
                <a:off x="3086574" y="2270702"/>
                <a:ext cx="192024" cy="19202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>
                <a:spLocks noChangeAspect="1"/>
              </p:cNvSpPr>
              <p:nvPr/>
            </p:nvSpPr>
            <p:spPr>
              <a:xfrm>
                <a:off x="2568968" y="4013781"/>
                <a:ext cx="237744" cy="23774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1912540" y="2744493"/>
                <a:ext cx="228600" cy="22860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>
                <a:spLocks noChangeAspect="1"/>
              </p:cNvSpPr>
              <p:nvPr/>
            </p:nvSpPr>
            <p:spPr>
              <a:xfrm>
                <a:off x="3932532" y="3043750"/>
                <a:ext cx="164592" cy="16459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3278598" y="4923951"/>
                <a:ext cx="192024" cy="19202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2729959" y="3716601"/>
                <a:ext cx="137160" cy="13716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4298292" y="3899481"/>
                <a:ext cx="228600" cy="22860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1585573" y="3716601"/>
                <a:ext cx="173736" cy="173736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50000"/>
                    </a:schemeClr>
                  </a:gs>
                  <a:gs pos="550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1270669" y="1887801"/>
                <a:ext cx="3657600" cy="3657600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lumMod val="0"/>
                      <a:alpha val="61000"/>
                    </a:srgbClr>
                  </a:gs>
                  <a:gs pos="55000">
                    <a:srgbClr val="FF2717">
                      <a:alpha val="30980"/>
                    </a:srgbClr>
                  </a:gs>
                  <a:gs pos="100000">
                    <a:srgbClr val="FF5F00">
                      <a:alpha val="13000"/>
                      <a:lumMod val="18000"/>
                      <a:lumOff val="82000"/>
                    </a:srgbClr>
                  </a:gs>
                </a:gsLst>
              </a:gradFill>
              <a:ln>
                <a:noFill/>
              </a:ln>
              <a:effectLst>
                <a:outerShdw blurRad="76200" dist="25400" dir="2700000" sy="-23000" kx="-8004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065162" y="1848522"/>
                <a:ext cx="571312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H</a:t>
                </a:r>
                <a:endParaRPr lang="en-US" sz="1200" dirty="0"/>
              </a:p>
            </p:txBody>
          </p:sp>
          <p:cxnSp>
            <p:nvCxnSpPr>
              <p:cNvPr id="29" name="Straight Arrow Connector 28"/>
              <p:cNvCxnSpPr/>
              <p:nvPr/>
            </p:nvCxnSpPr>
            <p:spPr>
              <a:xfrm>
                <a:off x="2155549" y="2870781"/>
                <a:ext cx="1760358" cy="236596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headEnd type="arrow" w="lg" len="lg"/>
                <a:tail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 rot="436813">
                <a:off x="2559293" y="2419393"/>
                <a:ext cx="1173792" cy="656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err="1" smtClean="0"/>
                  <a:t>Mpc</a:t>
                </a:r>
                <a:endParaRPr lang="en-US" sz="1000" dirty="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716969" y="4481148"/>
              <a:ext cx="21424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</a:t>
              </a:r>
              <a:endParaRPr lang="en-US" sz="12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46950" y="4398648"/>
              <a:ext cx="21424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</a:t>
              </a:r>
              <a:endParaRPr lang="en-US" sz="12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5139914" y="3234511"/>
            <a:ext cx="649093" cy="290126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6234159" y="1051380"/>
            <a:ext cx="2845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Susskind, Maldacena, </a:t>
            </a:r>
            <a:r>
              <a:rPr lang="en-US" sz="1400" dirty="0" err="1" smtClean="0">
                <a:solidFill>
                  <a:schemeClr val="bg1"/>
                </a:solidFill>
              </a:rPr>
              <a:t>Bousso</a:t>
            </a:r>
            <a:r>
              <a:rPr lang="en-US" sz="1400" dirty="0" smtClean="0">
                <a:solidFill>
                  <a:schemeClr val="bg1"/>
                </a:solidFill>
              </a:rPr>
              <a:t>, </a:t>
            </a:r>
            <a:r>
              <a:rPr lang="is-IS" sz="1400" dirty="0" smtClean="0">
                <a:solidFill>
                  <a:schemeClr val="bg1"/>
                </a:solidFill>
              </a:rPr>
              <a:t>…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658" y="2118285"/>
            <a:ext cx="1782427" cy="1782427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6065747" y="1489350"/>
            <a:ext cx="2956599" cy="3017520"/>
            <a:chOff x="6072014" y="1463896"/>
            <a:chExt cx="2956599" cy="301752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44" t="20302" r="18730" b="5273"/>
            <a:stretch/>
          </p:blipFill>
          <p:spPr>
            <a:xfrm>
              <a:off x="6072014" y="1463896"/>
              <a:ext cx="2956599" cy="3017520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 rot="19066911">
              <a:off x="8686960" y="1734766"/>
              <a:ext cx="259327" cy="510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 rot="2762872">
              <a:off x="6379568" y="1656980"/>
              <a:ext cx="188804" cy="458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411593" y="1463896"/>
              <a:ext cx="188804" cy="351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702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0.1191 -0.2944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-1474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Summary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514" y="1841243"/>
            <a:ext cx="9018945" cy="46256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Quantum Gravity is (also) an </a:t>
            </a:r>
            <a:r>
              <a:rPr lang="en-US" dirty="0" smtClean="0">
                <a:solidFill>
                  <a:srgbClr val="FF0000"/>
                </a:solidFill>
              </a:rPr>
              <a:t>Infrared Problem.</a:t>
            </a:r>
          </a:p>
          <a:p>
            <a:endParaRPr lang="en-US" sz="13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Quantum Gravity is </a:t>
            </a:r>
            <a:r>
              <a:rPr lang="en-US" dirty="0" smtClean="0">
                <a:solidFill>
                  <a:srgbClr val="FF0000"/>
                </a:solidFill>
              </a:rPr>
              <a:t>holographic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# degrees of freedom scales as </a:t>
            </a:r>
            <a:r>
              <a:rPr lang="en-US" dirty="0" smtClean="0">
                <a:solidFill>
                  <a:srgbClr val="FF0000"/>
                </a:solidFill>
              </a:rPr>
              <a:t>area</a:t>
            </a:r>
            <a:r>
              <a:rPr lang="en-US" dirty="0" smtClean="0"/>
              <a:t>, not volume.</a:t>
            </a:r>
          </a:p>
          <a:p>
            <a:endParaRPr lang="en-US" dirty="0" smtClean="0"/>
          </a:p>
          <a:p>
            <a:r>
              <a:rPr lang="en-US" dirty="0" smtClean="0"/>
              <a:t>I will tell you today about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rPr>
              <a:t>a new formalism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my collaborators and I invented, which </a:t>
            </a:r>
            <a:br>
              <a:rPr lang="en-US" dirty="0" smtClean="0"/>
            </a:br>
            <a:r>
              <a:rPr lang="en-US" dirty="0" smtClean="0"/>
              <a:t>automatically captures these two facts about gravity. </a:t>
            </a:r>
          </a:p>
          <a:p>
            <a:endParaRPr lang="en-US" dirty="0"/>
          </a:p>
          <a:p>
            <a:pPr marL="118872" indent="0">
              <a:buNone/>
            </a:pPr>
            <a:r>
              <a:rPr lang="en-US" dirty="0" smtClean="0"/>
              <a:t>But before that:</a:t>
            </a:r>
          </a:p>
          <a:p>
            <a:pPr marL="118872" indent="0">
              <a:buNone/>
            </a:pPr>
            <a:endParaRPr lang="en-US" sz="1300" dirty="0" smtClean="0"/>
          </a:p>
          <a:p>
            <a:r>
              <a:rPr lang="en-US" dirty="0" smtClean="0"/>
              <a:t>Quantum Gravity involves </a:t>
            </a:r>
            <a:r>
              <a:rPr lang="en-US" dirty="0" smtClean="0">
                <a:solidFill>
                  <a:srgbClr val="FF0000"/>
                </a:solidFill>
              </a:rPr>
              <a:t>entanglement…</a:t>
            </a:r>
          </a:p>
          <a:p>
            <a:endParaRPr lang="en-US" sz="13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…and how to use this fact in practice.</a:t>
            </a:r>
          </a:p>
        </p:txBody>
      </p:sp>
    </p:spTree>
    <p:extLst>
      <p:ext uri="{BB962C8B-B14F-4D97-AF65-F5344CB8AC3E}">
        <p14:creationId xmlns:p14="http://schemas.microsoft.com/office/powerpoint/2010/main" val="307656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728869" y="5637591"/>
            <a:ext cx="2809461" cy="101814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97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effectLst>
            <a:glow rad="63500">
              <a:schemeClr val="accent3">
                <a:lumMod val="50000"/>
                <a:alpha val="40000"/>
              </a:schemeClr>
            </a:glow>
          </a:effectLst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37160" defTabSz="914400">
              <a:buClr>
                <a:schemeClr val="accent3">
                  <a:lumMod val="50000"/>
                </a:schemeClr>
              </a:buClr>
              <a:buFont typeface="Arial" charset="0"/>
              <a:buChar char="•"/>
            </a:pPr>
            <a:r>
              <a:rPr lang="en-US" sz="1200" u="sng" dirty="0" smtClean="0"/>
              <a:t>No</a:t>
            </a:r>
            <a:r>
              <a:rPr lang="en-US" sz="1200" dirty="0" smtClean="0"/>
              <a:t> local information.</a:t>
            </a:r>
          </a:p>
          <a:p>
            <a:pPr marL="182880" lvl="1" indent="-137160" defTabSz="914400">
              <a:buClr>
                <a:schemeClr val="accent3">
                  <a:lumMod val="50000"/>
                </a:schemeClr>
              </a:buClr>
              <a:buFont typeface="Arial" charset="0"/>
              <a:buChar char="•"/>
            </a:pPr>
            <a:r>
              <a:rPr lang="en-US" sz="1200" u="sng" dirty="0" smtClean="0"/>
              <a:t>All</a:t>
            </a:r>
            <a:r>
              <a:rPr lang="en-US" sz="1200" dirty="0" smtClean="0"/>
              <a:t> information about the state </a:t>
            </a:r>
            <a:br>
              <a:rPr lang="en-US" sz="1200" dirty="0" smtClean="0"/>
            </a:br>
            <a:r>
              <a:rPr lang="en-US" sz="1200" dirty="0" smtClean="0"/>
              <a:t>is in the correlations between spins.</a:t>
            </a:r>
          </a:p>
          <a:p>
            <a:pPr marL="182880" lvl="1" indent="-137160" defTabSz="914400">
              <a:buClr>
                <a:schemeClr val="accent3">
                  <a:lumMod val="50000"/>
                </a:schemeClr>
              </a:buClr>
              <a:buFont typeface="Arial" charset="0"/>
              <a:buChar char="•"/>
            </a:pPr>
            <a:r>
              <a:rPr lang="en-US" sz="1200" b="1" dirty="0" smtClean="0">
                <a:solidFill>
                  <a:schemeClr val="accent3">
                    <a:lumMod val="50000"/>
                  </a:schemeClr>
                </a:solidFill>
              </a:rPr>
              <a:t>Maximal</a:t>
            </a:r>
            <a:r>
              <a:rPr lang="en-US" sz="1200" dirty="0" smtClean="0"/>
              <a:t> entanglement.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46903" y="5637591"/>
            <a:ext cx="3461062" cy="101814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97000">
                <a:schemeClr val="accent2">
                  <a:lumMod val="45000"/>
                  <a:lumOff val="55000"/>
                </a:schemeClr>
              </a:gs>
            </a:gsLst>
            <a:lin ang="0" scaled="1"/>
            <a:tileRect/>
          </a:gra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37160" defTabSz="914400"/>
            <a:r>
              <a:rPr lang="en-US" sz="1200" u="sng" dirty="0" smtClean="0"/>
              <a:t>Some</a:t>
            </a:r>
            <a:r>
              <a:rPr lang="en-US" sz="1200" dirty="0" smtClean="0"/>
              <a:t> local information (more down than up).</a:t>
            </a:r>
          </a:p>
          <a:p>
            <a:pPr marL="182880" lvl="1" indent="-137160" defTabSz="914400"/>
            <a:r>
              <a:rPr lang="en-US" sz="1200" u="sng" dirty="0" smtClean="0"/>
              <a:t>Some but not all</a:t>
            </a:r>
            <a:r>
              <a:rPr lang="en-US" sz="1200" dirty="0" smtClean="0"/>
              <a:t> information about the state </a:t>
            </a:r>
            <a:br>
              <a:rPr lang="en-US" sz="1200" dirty="0" smtClean="0"/>
            </a:br>
            <a:r>
              <a:rPr lang="en-US" sz="1200" dirty="0" smtClean="0"/>
              <a:t>is in the correlations between spins.</a:t>
            </a:r>
          </a:p>
          <a:p>
            <a:pPr marL="182880" lvl="1" indent="-137160" defTabSz="914400"/>
            <a:r>
              <a:rPr lang="en-US" sz="1200" b="1" dirty="0" smtClean="0">
                <a:solidFill>
                  <a:srgbClr val="002060"/>
                </a:solidFill>
              </a:rPr>
              <a:t>Less than maximal</a:t>
            </a:r>
            <a:r>
              <a:rPr lang="en-US" sz="1200" dirty="0" smtClean="0"/>
              <a:t> entanglement.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66260"/>
            <a:ext cx="8744968" cy="1252728"/>
          </a:xfrm>
        </p:spPr>
        <p:txBody>
          <a:bodyPr>
            <a:normAutofit/>
          </a:bodyPr>
          <a:lstStyle/>
          <a:p>
            <a:r>
              <a:rPr lang="en-US" sz="3700" dirty="0" smtClean="0"/>
              <a:t>Entanglement: </a:t>
            </a:r>
            <a:br>
              <a:rPr lang="en-US" sz="3700" dirty="0" smtClean="0"/>
            </a:br>
            <a:r>
              <a:rPr lang="en-US" sz="3700" dirty="0" smtClean="0"/>
              <a:t>What Makes Quantum Theories Quantum</a:t>
            </a:r>
            <a:endParaRPr lang="en-US" sz="3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17386"/>
                <a:ext cx="8686800" cy="4625609"/>
              </a:xfrm>
            </p:spPr>
            <p:txBody>
              <a:bodyPr>
                <a:no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sz="1800" dirty="0" smtClean="0"/>
                  <a:t>Consider two spins in the quantum state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8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charset="0"/>
                          </a:rPr>
                          <m:t>|</m:t>
                        </m:r>
                        <m:r>
                          <a:rPr lang="en-US" sz="18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</m:e>
                    </m:d>
                    <m:r>
                      <a:rPr lang="en-US" sz="18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800" b="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800" b="0" i="1" smtClean="0">
                                <a:latin typeface="Cambria Math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sz="18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↑</m:t>
                            </m:r>
                          </m:e>
                        </m:d>
                      </m:e>
                    </m:d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↑</m:t>
                        </m:r>
                      </m:e>
                    </m:d>
                    <m:r>
                      <a:rPr lang="en-US" sz="1800" b="0" i="1" smtClean="0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18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800" i="1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800" i="1">
                                <a:latin typeface="Cambria Math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1800" i="1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sz="18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18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↓</m:t>
                            </m:r>
                          </m:e>
                        </m:d>
                      </m:e>
                    </m:d>
                    <m:d>
                      <m:dPr>
                        <m:begChr m:val=""/>
                        <m:endChr m:val="⟩"/>
                        <m:ctrlPr>
                          <a:rPr lang="en-US" sz="18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↓</m:t>
                        </m:r>
                      </m:e>
                    </m:d>
                  </m:oMath>
                </a14:m>
                <a:r>
                  <a:rPr lang="en-US" sz="1800" dirty="0" smtClean="0"/>
                  <a:t>.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Measuring any one spin gives a completely random outcome.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800" dirty="0" smtClean="0"/>
                  <a:t>The </a:t>
                </a:r>
                <a:r>
                  <a:rPr lang="en-US" sz="1800" u="sng" dirty="0" smtClean="0"/>
                  <a:t>only</a:t>
                </a:r>
                <a:r>
                  <a:rPr lang="en-US" sz="1800" dirty="0" smtClean="0"/>
                  <a:t> information about the state is in the correlations between the spins.</a:t>
                </a:r>
              </a:p>
              <a:p>
                <a:pPr>
                  <a:spcAft>
                    <a:spcPts val="600"/>
                  </a:spcAft>
                </a:pPr>
                <a:endParaRPr lang="en-US" sz="1200" dirty="0" smtClean="0"/>
              </a:p>
              <a:p>
                <a:pPr>
                  <a:spcAft>
                    <a:spcPts val="300"/>
                  </a:spcAft>
                </a:pPr>
                <a:r>
                  <a:rPr lang="en-US" sz="1800" dirty="0" smtClean="0">
                    <a:solidFill>
                      <a:srgbClr val="FF0000"/>
                    </a:solidFill>
                  </a:rPr>
                  <a:t>Entanglement</a:t>
                </a:r>
                <a:r>
                  <a:rPr lang="en-US" sz="1800" dirty="0" smtClean="0"/>
                  <a:t> is a characteristic feature </a:t>
                </a:r>
                <a:br>
                  <a:rPr lang="en-US" sz="1800" dirty="0" smtClean="0"/>
                </a:br>
                <a:r>
                  <a:rPr lang="en-US" sz="1800" dirty="0" smtClean="0"/>
                  <a:t>of quantum systems, with no classical analogue:</a:t>
                </a:r>
                <a:endParaRPr lang="en-US" sz="1400" dirty="0" smtClean="0"/>
              </a:p>
              <a:p>
                <a:pPr lvl="1">
                  <a:spcAft>
                    <a:spcPts val="300"/>
                  </a:spcAft>
                </a:pPr>
                <a:r>
                  <a:rPr lang="en-US" sz="1400" dirty="0" smtClean="0"/>
                  <a:t>It distinguishes Quantum Mechanics from Hidden Variable Theories (Bell inequalities, 1964).</a:t>
                </a:r>
              </a:p>
              <a:p>
                <a:pPr lvl="1">
                  <a:spcAft>
                    <a:spcPts val="300"/>
                  </a:spcAft>
                </a:pPr>
                <a:r>
                  <a:rPr lang="en-US" sz="1400" dirty="0"/>
                  <a:t>It underlies quantum computing</a:t>
                </a:r>
                <a:r>
                  <a:rPr lang="en-US" sz="1400" dirty="0" smtClean="0"/>
                  <a:t>.</a:t>
                </a:r>
              </a:p>
              <a:p>
                <a:pPr lvl="1">
                  <a:spcAft>
                    <a:spcPts val="300"/>
                  </a:spcAft>
                </a:pPr>
                <a:r>
                  <a:rPr lang="en-US" sz="1400" dirty="0" smtClean="0"/>
                  <a:t>It enables (and acts as a resource for) Quantum Teleportation.</a:t>
                </a:r>
                <a:endParaRPr lang="en-US" sz="14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 smtClean="0"/>
                  <a:t>It is quantified by the </a:t>
                </a:r>
                <a:r>
                  <a:rPr lang="en-US" sz="1800" dirty="0" smtClean="0">
                    <a:solidFill>
                      <a:srgbClr val="FF0000"/>
                    </a:solidFill>
                  </a:rPr>
                  <a:t>Entanglement Entropy.</a:t>
                </a:r>
                <a:endParaRPr lang="en-US" sz="1800" dirty="0" smtClean="0"/>
              </a:p>
              <a:p>
                <a:pPr lvl="1"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1400" dirty="0" smtClean="0"/>
                  <a:t>Write state in the form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40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1400" b="0" i="1" smtClean="0">
                            <a:latin typeface="Cambria Math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4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en-US" sz="14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US" sz="14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charset="0"/>
                                      </a:rPr>
                                      <m:t>𝐿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d>
                          <m:dPr>
                            <m:begChr m:val=""/>
                            <m:endChr m:val="⟩"/>
                            <m:ctrlPr>
                              <a:rPr lang="en-US" sz="1400" i="1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</m:d>
                        <m:r>
                          <a:rPr lang="en-US" sz="1400" b="0" i="1" smtClean="0">
                            <a:latin typeface="Cambria Math" charset="0"/>
                          </a:rPr>
                          <m:t>.</m:t>
                        </m:r>
                      </m:e>
                    </m:nary>
                  </m:oMath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17386"/>
                <a:ext cx="8686800" cy="4625609"/>
              </a:xfrm>
              <a:blipFill rotWithShape="0">
                <a:blip r:embed="rId2"/>
                <a:stretch>
                  <a:fillRect t="-7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428022" y="2513110"/>
            <a:ext cx="3570206" cy="568382"/>
            <a:chOff x="2022211" y="2976932"/>
            <a:chExt cx="3570206" cy="568382"/>
          </a:xfrm>
        </p:grpSpPr>
        <p:sp>
          <p:nvSpPr>
            <p:cNvPr id="5" name="Oval 4"/>
            <p:cNvSpPr/>
            <p:nvPr/>
          </p:nvSpPr>
          <p:spPr>
            <a:xfrm>
              <a:off x="2022211" y="2976932"/>
              <a:ext cx="3570206" cy="56838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  <a:alpha val="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22211" y="3083218"/>
              <a:ext cx="35702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This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b="1" dirty="0" smtClean="0">
                  <a:solidFill>
                    <a:srgbClr val="FF0000"/>
                  </a:solidFill>
                </a:rPr>
                <a:t>quantum </a:t>
              </a:r>
              <a:r>
                <a:rPr lang="pl-PL" b="1" dirty="0" err="1" smtClean="0">
                  <a:solidFill>
                    <a:srgbClr val="FF0000"/>
                  </a:solidFill>
                </a:rPr>
                <a:t>entanglement</a:t>
              </a:r>
              <a:r>
                <a:rPr lang="pl-PL" b="1" dirty="0" smtClean="0">
                  <a:solidFill>
                    <a:srgbClr val="FF0000"/>
                  </a:solidFill>
                </a:rPr>
                <a:t>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8869" y="5025560"/>
                <a:ext cx="2658228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𝜓</m:t>
                          </m:r>
                        </m:e>
                      </m:d>
                      <m:r>
                        <a:rPr lang="en-US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↑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↑</m:t>
                          </m:r>
                        </m:e>
                      </m:d>
                      <m:r>
                        <a:rPr lang="en-US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↓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↓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69" y="5025560"/>
                <a:ext cx="2658228" cy="57227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64979" y="4427442"/>
                <a:ext cx="2479525" cy="597408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100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sz="2100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sz="2100" b="0" i="1" smtClean="0">
                          <a:latin typeface="Cambria Math" charset="0"/>
                        </a:rPr>
                        <m:t>=−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100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2100" b="0" i="1" smtClean="0">
                              <a:latin typeface="Cambria Math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1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100" b="0" i="1" smtClean="0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1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100" b="0" i="0" smtClean="0">
                                  <a:latin typeface="Cambria Math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100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b="0" i="1" smtClean="0">
                                      <a:latin typeface="Cambria Math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100" b="0" i="1" smtClean="0">
                                      <a:latin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979" y="4427442"/>
                <a:ext cx="2479525" cy="5974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52529" y="5025560"/>
                <a:ext cx="2658228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⟩"/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𝜓</m:t>
                          </m:r>
                        </m:e>
                      </m:d>
                      <m:r>
                        <a:rPr lang="en-US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↑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↑</m:t>
                          </m:r>
                        </m:e>
                      </m:d>
                      <m:r>
                        <a:rPr lang="en-US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↓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↓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529" y="5025560"/>
                <a:ext cx="2658228" cy="57227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982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8" grpId="0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Entanglement</a:t>
            </a:r>
            <a:r>
              <a:rPr lang="pl-PL" dirty="0" smtClean="0"/>
              <a:t> for Quantum </a:t>
            </a:r>
            <a:r>
              <a:rPr lang="pl-PL" dirty="0" err="1" smtClean="0"/>
              <a:t>Gravity</a:t>
            </a:r>
            <a:r>
              <a:rPr lang="pl-PL" dirty="0" smtClean="0"/>
              <a:t>?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-66260" y="1503521"/>
            <a:ext cx="8825948" cy="1609671"/>
          </a:xfrm>
          <a:prstGeom prst="rect">
            <a:avLst/>
          </a:prstGeom>
        </p:spPr>
        <p:txBody>
          <a:bodyPr vert="horz" wrap="square" lIns="54864" tIns="91440" rtlCol="0">
            <a:sp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914400"/>
            <a:r>
              <a:rPr lang="en-US" sz="1800" dirty="0" smtClean="0"/>
              <a:t>If </a:t>
            </a:r>
            <a:r>
              <a:rPr lang="en-US" sz="1800" dirty="0" smtClean="0">
                <a:solidFill>
                  <a:srgbClr val="FF0000"/>
                </a:solidFill>
              </a:rPr>
              <a:t>entanglement</a:t>
            </a:r>
            <a:r>
              <a:rPr lang="en-US" sz="1800" dirty="0" smtClean="0"/>
              <a:t> is an essential feature of Quantum Mechanics, </a:t>
            </a:r>
            <a:br>
              <a:rPr lang="en-US" sz="1800" dirty="0" smtClean="0"/>
            </a:br>
            <a:r>
              <a:rPr lang="en-US" sz="1800" dirty="0" smtClean="0"/>
              <a:t>it should be important in Quantum Gravity.</a:t>
            </a:r>
          </a:p>
          <a:p>
            <a:pPr lvl="1" defTabSz="914400"/>
            <a:r>
              <a:rPr lang="en-US" sz="1400" dirty="0" smtClean="0"/>
              <a:t>Is gravitational entropy (black hole entropy, the Holographic Principle) entanglement entropy?</a:t>
            </a:r>
          </a:p>
          <a:p>
            <a:pPr defTabSz="914400"/>
            <a:endParaRPr lang="en-US" sz="800" dirty="0" smtClean="0"/>
          </a:p>
          <a:p>
            <a:pPr defTabSz="914400"/>
            <a:r>
              <a:rPr lang="en-US" sz="1800" dirty="0" smtClean="0"/>
              <a:t>A better reason to study entanglement in Quantum Gravity:</a:t>
            </a:r>
          </a:p>
          <a:p>
            <a:pPr lvl="1" defTabSz="914400"/>
            <a:r>
              <a:rPr lang="en-US" sz="1400" dirty="0" smtClean="0"/>
              <a:t>In quantum field theory, entanglement is a </a:t>
            </a:r>
            <a:r>
              <a:rPr lang="en-US" sz="1400" b="1" dirty="0" smtClean="0">
                <a:solidFill>
                  <a:srgbClr val="FF0000"/>
                </a:solidFill>
                <a:effectLst>
                  <a:glow rad="25400">
                    <a:schemeClr val="accent6">
                      <a:satMod val="175000"/>
                      <a:alpha val="17000"/>
                    </a:schemeClr>
                  </a:glow>
                </a:effectLst>
              </a:rPr>
              <a:t>marker of locality.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31182" y="3518013"/>
            <a:ext cx="1383595" cy="521638"/>
            <a:chOff x="2022211" y="2976932"/>
            <a:chExt cx="3570206" cy="568382"/>
          </a:xfrm>
        </p:grpSpPr>
        <p:sp>
          <p:nvSpPr>
            <p:cNvPr id="6" name="Oval 5"/>
            <p:cNvSpPr/>
            <p:nvPr/>
          </p:nvSpPr>
          <p:spPr>
            <a:xfrm>
              <a:off x="2022211" y="2976932"/>
              <a:ext cx="3570206" cy="56838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  <a:alpha val="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22211" y="3083218"/>
              <a:ext cx="3570206" cy="402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Toy</a:t>
              </a:r>
              <a:r>
                <a:rPr lang="pl-PL" dirty="0" smtClean="0"/>
                <a:t> Model: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1182" y="4115644"/>
                <a:ext cx="18457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𝐻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𝐿</m:t>
                          </m:r>
                        </m:sup>
                      </m:sSubSup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</m:sup>
                      </m:sSubSup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82" y="4115644"/>
                <a:ext cx="1845762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980" t="-2174" r="-396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87116" y="4115643"/>
                <a:ext cx="27411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𝐻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𝐿</m:t>
                          </m:r>
                        </m:sup>
                      </m:sSubSup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</m:sup>
                      </m:sSubSup>
                      <m:r>
                        <a:rPr lang="en-US" b="0" i="1" smtClean="0">
                          <a:latin typeface="Cambria Math" charset="0"/>
                        </a:rPr>
                        <m:t>)−</m:t>
                      </m:r>
                      <m:r>
                        <a:rPr lang="en-US" b="0" i="1" smtClean="0">
                          <a:latin typeface="Cambria Math" charset="0"/>
                        </a:rPr>
                        <m:t>𝐽</m:t>
                      </m:r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𝐿</m:t>
                          </m:r>
                        </m:sup>
                      </m:sSubSup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116" y="4115643"/>
                <a:ext cx="2741135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111" t="-217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1182" y="4626013"/>
                <a:ext cx="11820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↑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↑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82" y="4626013"/>
                <a:ext cx="1182055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15979" t="-177778" r="-45361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87116" y="4503066"/>
                <a:ext cx="2283510" cy="518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↑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↑</m:t>
                          </m:r>
                        </m:e>
                      </m:d>
                      <m:r>
                        <a:rPr lang="en-US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h</m:t>
                          </m:r>
                        </m:den>
                      </m:f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↓</m:t>
                              </m:r>
                            </m:e>
                          </m:d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↓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116" y="4503066"/>
                <a:ext cx="2283510" cy="51854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18183" y="4115642"/>
                <a:ext cx="10824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 smtClean="0"/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𝐽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≪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h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83" y="4115642"/>
                <a:ext cx="108247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2921" t="-30435" r="-6180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87115" y="5052587"/>
                <a:ext cx="2072712" cy="576072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 w="6350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lang="bg-BG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h</m:t>
                          </m:r>
                        </m:den>
                      </m:f>
                      <m:func>
                        <m:func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bg-BG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i="1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115" y="5052587"/>
                <a:ext cx="2072712" cy="57607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63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5677" y="5079090"/>
                <a:ext cx="898386" cy="320040"/>
              </a:xfrm>
              <a:prstGeom prst="rect">
                <a:avLst/>
              </a:prstGeom>
              <a:solidFill>
                <a:srgbClr val="F32900">
                  <a:alpha val="19000"/>
                </a:srgbClr>
              </a:solidFill>
              <a:ln w="6350"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77" y="5079090"/>
                <a:ext cx="898386" cy="320040"/>
              </a:xfrm>
              <a:prstGeom prst="rect">
                <a:avLst/>
              </a:prstGeom>
              <a:blipFill rotWithShape="0">
                <a:blip r:embed="rId8"/>
                <a:stretch>
                  <a:fillRect l="-4698" r="-4027"/>
                </a:stretch>
              </a:blipFill>
              <a:ln w="63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29668" y="3954828"/>
            <a:ext cx="274320" cy="600987"/>
            <a:chOff x="7270805" y="2729948"/>
            <a:chExt cx="274320" cy="600987"/>
          </a:xfrm>
        </p:grpSpPr>
        <p:cxnSp>
          <p:nvCxnSpPr>
            <p:cNvPr id="17" name="Straight Arrow Connector 16"/>
            <p:cNvCxnSpPr/>
            <p:nvPr/>
          </p:nvCxnSpPr>
          <p:spPr>
            <a:xfrm flipV="1">
              <a:off x="7407965" y="2729948"/>
              <a:ext cx="0" cy="463827"/>
            </a:xfrm>
            <a:prstGeom prst="straightConnector1">
              <a:avLst/>
            </a:prstGeom>
            <a:ln cmpd="sng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>
              <a:spLocks noChangeAspect="1"/>
            </p:cNvSpPr>
            <p:nvPr/>
          </p:nvSpPr>
          <p:spPr>
            <a:xfrm flipV="1">
              <a:off x="7270805" y="3056615"/>
              <a:ext cx="274320" cy="274320"/>
            </a:xfrm>
            <a:prstGeom prst="ellipse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5500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529766" y="3954828"/>
            <a:ext cx="274320" cy="600987"/>
            <a:chOff x="7270805" y="2729948"/>
            <a:chExt cx="274320" cy="600987"/>
          </a:xfrm>
        </p:grpSpPr>
        <p:cxnSp>
          <p:nvCxnSpPr>
            <p:cNvPr id="21" name="Straight Arrow Connector 20"/>
            <p:cNvCxnSpPr/>
            <p:nvPr/>
          </p:nvCxnSpPr>
          <p:spPr>
            <a:xfrm flipV="1">
              <a:off x="7407965" y="2729948"/>
              <a:ext cx="0" cy="463827"/>
            </a:xfrm>
            <a:prstGeom prst="straightConnector1">
              <a:avLst/>
            </a:prstGeom>
            <a:ln cmpd="sng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>
              <a:spLocks noChangeAspect="1"/>
            </p:cNvSpPr>
            <p:nvPr/>
          </p:nvSpPr>
          <p:spPr>
            <a:xfrm flipV="1">
              <a:off x="7270805" y="3056615"/>
              <a:ext cx="274320" cy="274320"/>
            </a:xfrm>
            <a:prstGeom prst="ellipse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5500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Oval 22"/>
          <p:cNvSpPr/>
          <p:nvPr/>
        </p:nvSpPr>
        <p:spPr>
          <a:xfrm>
            <a:off x="6308036" y="3941574"/>
            <a:ext cx="953997" cy="646627"/>
          </a:xfrm>
          <a:prstGeom prst="ellipse">
            <a:avLst/>
          </a:prstGeom>
          <a:noFill/>
          <a:ln w="6350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095732" y="4359813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mtClean="0">
                <a:solidFill>
                  <a:schemeClr val="accent3">
                    <a:lumMod val="50000"/>
                  </a:schemeClr>
                </a:solidFill>
              </a:rPr>
              <a:t>local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</a:rPr>
              <a:t>interaction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-66260" y="5650499"/>
            <a:ext cx="8825948" cy="1086451"/>
          </a:xfrm>
          <a:prstGeom prst="rect">
            <a:avLst/>
          </a:prstGeom>
        </p:spPr>
        <p:txBody>
          <a:bodyPr vert="horz" wrap="square" lIns="54864" tIns="91440" rtlCol="0">
            <a:sp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 defTabSz="914400"/>
            <a:r>
              <a:rPr lang="en-US" sz="1400" dirty="0" smtClean="0"/>
              <a:t>Interactions produce entanglement. Local interactions produce local entanglement.</a:t>
            </a:r>
            <a:endParaRPr lang="en-US" sz="1400" b="1" dirty="0" smtClean="0">
              <a:solidFill>
                <a:srgbClr val="FF0000"/>
              </a:solidFill>
              <a:effectLst>
                <a:glow rad="25400">
                  <a:schemeClr val="accent6">
                    <a:satMod val="175000"/>
                    <a:alpha val="17000"/>
                  </a:schemeClr>
                </a:glow>
              </a:effectLst>
            </a:endParaRPr>
          </a:p>
          <a:p>
            <a:pPr lvl="1" defTabSz="914400"/>
            <a:r>
              <a:rPr lang="en-US" sz="1400" dirty="0" smtClean="0"/>
              <a:t>Lattice field theories (kinetic and potential terms) are built from such local interactions, </a:t>
            </a:r>
            <a:br>
              <a:rPr lang="en-US" sz="1400" dirty="0" smtClean="0"/>
            </a:br>
            <a:r>
              <a:rPr lang="en-US" sz="1400" dirty="0" smtClean="0"/>
              <a:t>so their ground states are strongly entangled in position space.</a:t>
            </a:r>
          </a:p>
          <a:p>
            <a:pPr lvl="1" defTabSz="914400"/>
            <a:r>
              <a:rPr lang="en-US" sz="1400" dirty="0" smtClean="0"/>
              <a:t>The conclusion extends to </a:t>
            </a:r>
            <a:r>
              <a:rPr lang="en-US" sz="1400" dirty="0" smtClean="0">
                <a:solidFill>
                  <a:srgbClr val="FF0000"/>
                </a:solidFill>
              </a:rPr>
              <a:t>local quantum field theories</a:t>
            </a:r>
            <a:r>
              <a:rPr lang="en-US" sz="1400" dirty="0" smtClean="0"/>
              <a:t> in the continuum.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13750" y="2876290"/>
            <a:ext cx="3190770" cy="910100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NEIGHBORING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err="1" smtClean="0"/>
              <a:t>degrees</a:t>
            </a:r>
            <a:r>
              <a:rPr lang="pl-PL" dirty="0" smtClean="0"/>
              <a:t> </a:t>
            </a:r>
            <a:r>
              <a:rPr lang="pl-PL" dirty="0"/>
              <a:t>of </a:t>
            </a:r>
            <a:r>
              <a:rPr lang="pl-PL" dirty="0" err="1"/>
              <a:t>freedom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smtClean="0"/>
              <a:t>MORE ENTANGLED.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7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3" grpId="0" animBg="1"/>
      <p:bldP spid="24" grpId="0"/>
      <p:bldP spid="29" grpId="0" animBg="1"/>
      <p:bldP spid="2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Does Entanglement Define Locality?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402" y="1528178"/>
            <a:ext cx="6082748" cy="509857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NEIGHBORING </a:t>
            </a:r>
            <a:r>
              <a:rPr lang="pl-PL" dirty="0" err="1" smtClean="0"/>
              <a:t>degrees</a:t>
            </a:r>
            <a:r>
              <a:rPr lang="pl-PL" dirty="0" smtClean="0"/>
              <a:t> </a:t>
            </a:r>
            <a:r>
              <a:rPr lang="pl-PL" dirty="0"/>
              <a:t>of </a:t>
            </a:r>
            <a:r>
              <a:rPr lang="pl-PL" dirty="0" err="1"/>
              <a:t>freedom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smtClean="0"/>
              <a:t>MORE ENTANGLED.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98214" y="2065085"/>
            <a:ext cx="3570206" cy="568382"/>
            <a:chOff x="2022211" y="2976932"/>
            <a:chExt cx="3570206" cy="568382"/>
          </a:xfrm>
        </p:grpSpPr>
        <p:sp>
          <p:nvSpPr>
            <p:cNvPr id="7" name="Oval 6"/>
            <p:cNvSpPr/>
            <p:nvPr/>
          </p:nvSpPr>
          <p:spPr>
            <a:xfrm>
              <a:off x="2022211" y="2976932"/>
              <a:ext cx="3570206" cy="56838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  <a:alpha val="20000"/>
                  </a:schemeClr>
                </a:gs>
                <a:gs pos="55000">
                  <a:schemeClr val="accent3">
                    <a:lumMod val="60000"/>
                    <a:lumOff val="40000"/>
                    <a:alpha val="40000"/>
                  </a:schemeClr>
                </a:gs>
                <a:gs pos="100000">
                  <a:schemeClr val="accent3">
                    <a:lumMod val="60000"/>
                    <a:lumOff val="40000"/>
                    <a:alpha val="6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22211" y="3083218"/>
              <a:ext cx="35702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locations</a:t>
              </a:r>
              <a:r>
                <a:rPr lang="pl-PL" dirty="0" smtClean="0"/>
                <a:t> of </a:t>
              </a:r>
              <a:r>
                <a:rPr lang="pl-PL" dirty="0" err="1" smtClean="0"/>
                <a:t>degrees</a:t>
              </a:r>
              <a:r>
                <a:rPr lang="pl-PL" dirty="0" smtClean="0"/>
                <a:t> of </a:t>
              </a:r>
              <a:r>
                <a:rPr lang="pl-PL" dirty="0" err="1" smtClean="0"/>
                <a:t>freedom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63132" y="2065085"/>
            <a:ext cx="3570206" cy="568382"/>
            <a:chOff x="2022211" y="2976932"/>
            <a:chExt cx="3570206" cy="568382"/>
          </a:xfrm>
        </p:grpSpPr>
        <p:sp>
          <p:nvSpPr>
            <p:cNvPr id="10" name="Oval 9"/>
            <p:cNvSpPr/>
            <p:nvPr/>
          </p:nvSpPr>
          <p:spPr>
            <a:xfrm>
              <a:off x="2022211" y="2976932"/>
              <a:ext cx="3570206" cy="568382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  <a:alpha val="20000"/>
                  </a:schemeClr>
                </a:gs>
                <a:gs pos="55000">
                  <a:schemeClr val="accent3">
                    <a:lumMod val="60000"/>
                    <a:lumOff val="40000"/>
                    <a:alpha val="40000"/>
                  </a:schemeClr>
                </a:gs>
                <a:gs pos="100000">
                  <a:schemeClr val="accent3">
                    <a:lumMod val="60000"/>
                    <a:lumOff val="40000"/>
                    <a:alpha val="6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22211" y="3083218"/>
              <a:ext cx="35702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pattern</a:t>
              </a:r>
              <a:r>
                <a:rPr lang="pl-PL" dirty="0" smtClean="0"/>
                <a:t> of </a:t>
              </a:r>
              <a:r>
                <a:rPr lang="pl-PL" dirty="0" err="1" smtClean="0"/>
                <a:t>entanglement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Right Arrow 11"/>
          <p:cNvSpPr/>
          <p:nvPr/>
        </p:nvSpPr>
        <p:spPr>
          <a:xfrm>
            <a:off x="4068420" y="2204107"/>
            <a:ext cx="978408" cy="30386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99434" y="2966407"/>
            <a:ext cx="8333904" cy="752617"/>
            <a:chOff x="299434" y="4145851"/>
            <a:chExt cx="8333904" cy="752617"/>
          </a:xfrm>
        </p:grpSpPr>
        <p:grpSp>
          <p:nvGrpSpPr>
            <p:cNvPr id="13" name="Group 12"/>
            <p:cNvGrpSpPr/>
            <p:nvPr/>
          </p:nvGrpSpPr>
          <p:grpSpPr>
            <a:xfrm>
              <a:off x="299434" y="4231855"/>
              <a:ext cx="3768986" cy="568382"/>
              <a:chOff x="2022211" y="2976932"/>
              <a:chExt cx="3570206" cy="568382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alpha val="60000"/>
                    </a:schemeClr>
                  </a:gs>
                  <a:gs pos="55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>
                      <a:lumMod val="60000"/>
                      <a:lumOff val="40000"/>
                      <a:alpha val="2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22211" y="3056714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wavefunction</a:t>
                </a:r>
                <a:r>
                  <a:rPr lang="pl-PL" dirty="0" smtClean="0"/>
                  <a:t> of a quantum </a:t>
                </a:r>
                <a:r>
                  <a:rPr lang="pl-PL" dirty="0" err="1" smtClean="0"/>
                  <a:t>state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" name="Right Arrow 15"/>
            <p:cNvSpPr/>
            <p:nvPr/>
          </p:nvSpPr>
          <p:spPr>
            <a:xfrm>
              <a:off x="4076895" y="4364116"/>
              <a:ext cx="978408" cy="303860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063132" y="4145851"/>
              <a:ext cx="3570206" cy="752617"/>
              <a:chOff x="2022211" y="2976931"/>
              <a:chExt cx="3570206" cy="752617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2022211" y="2976931"/>
                <a:ext cx="3570206" cy="752617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60000"/>
                    </a:schemeClr>
                  </a:gs>
                  <a:gs pos="55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>
                      <a:lumMod val="60000"/>
                      <a:lumOff val="40000"/>
                      <a:alpha val="60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2022211" y="3016958"/>
                    <a:ext cx="357020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l-PL" dirty="0" smtClean="0"/>
                      <a:t>metric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pl-PL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pl-PL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𝜇𝜈</m:t>
                            </m:r>
                          </m:sup>
                        </m:sSup>
                      </m:oMath>
                    </a14:m>
                    <a:r>
                      <a:rPr lang="pl-PL" dirty="0" smtClean="0"/>
                      <a:t> and </a:t>
                    </a:r>
                    <a:r>
                      <a:rPr lang="pl-PL" dirty="0" err="1" smtClean="0"/>
                      <a:t>its</a:t>
                    </a:r>
                    <a:r>
                      <a:rPr lang="pl-PL" dirty="0" smtClean="0"/>
                      <a:t> </a:t>
                    </a:r>
                    <a:r>
                      <a:rPr lang="pl-PL" dirty="0" err="1" smtClean="0"/>
                      <a:t>fluctuations</a:t>
                    </a:r>
                    <a:r>
                      <a:rPr lang="pl-PL" dirty="0" smtClean="0"/>
                      <a:t> (</a:t>
                    </a:r>
                    <a:r>
                      <a:rPr lang="pl-PL" dirty="0" err="1" smtClean="0"/>
                      <a:t>gravitons</a:t>
                    </a:r>
                    <a:r>
                      <a:rPr lang="pl-PL" dirty="0" smtClean="0"/>
                      <a:t>) </a:t>
                    </a:r>
                    <a:endParaRPr lang="en-US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2211" y="3016958"/>
                    <a:ext cx="3570206" cy="646331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 t="-5660" b="-132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7" name="Group 26"/>
          <p:cNvGrpSpPr/>
          <p:nvPr/>
        </p:nvGrpSpPr>
        <p:grpSpPr>
          <a:xfrm>
            <a:off x="498214" y="3601666"/>
            <a:ext cx="8135124" cy="568382"/>
            <a:chOff x="498214" y="5112410"/>
            <a:chExt cx="8135124" cy="568382"/>
          </a:xfrm>
        </p:grpSpPr>
        <p:grpSp>
          <p:nvGrpSpPr>
            <p:cNvPr id="20" name="Group 19"/>
            <p:cNvGrpSpPr/>
            <p:nvPr/>
          </p:nvGrpSpPr>
          <p:grpSpPr>
            <a:xfrm>
              <a:off x="498214" y="5112410"/>
              <a:ext cx="3570206" cy="568382"/>
              <a:chOff x="2022211" y="2976932"/>
              <a:chExt cx="3570206" cy="568382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022211" y="3083218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pattern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entanglement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063132" y="5112410"/>
              <a:ext cx="3570206" cy="568382"/>
              <a:chOff x="2022211" y="2976932"/>
              <a:chExt cx="3570206" cy="568382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022211" y="3083218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locations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degrees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freedom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6" name="Right Arrow 25"/>
            <p:cNvSpPr/>
            <p:nvPr/>
          </p:nvSpPr>
          <p:spPr>
            <a:xfrm>
              <a:off x="4076895" y="5258397"/>
              <a:ext cx="978408" cy="303860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1516250" y="4170527"/>
            <a:ext cx="6082748" cy="520745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Are</a:t>
            </a:r>
            <a:r>
              <a:rPr lang="pl-PL" dirty="0" smtClean="0"/>
              <a:t> MORE ENTANGLED </a:t>
            </a:r>
            <a:r>
              <a:rPr lang="pl-PL" dirty="0" err="1"/>
              <a:t>degrees</a:t>
            </a:r>
            <a:r>
              <a:rPr lang="pl-PL" dirty="0"/>
              <a:t> of </a:t>
            </a:r>
            <a:r>
              <a:rPr lang="pl-PL" dirty="0" err="1" smtClean="0"/>
              <a:t>freedom</a:t>
            </a:r>
            <a:r>
              <a:rPr lang="pl-PL" dirty="0" smtClean="0"/>
              <a:t> NEIGHBORING?</a:t>
            </a:r>
            <a:endParaRPr lang="en-US" sz="1400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3" b="63507"/>
          <a:stretch/>
        </p:blipFill>
        <p:spPr>
          <a:xfrm>
            <a:off x="4207166" y="5400007"/>
            <a:ext cx="4047891" cy="1298969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4" b="60406"/>
          <a:stretch/>
        </p:blipFill>
        <p:spPr>
          <a:xfrm>
            <a:off x="4595609" y="5034436"/>
            <a:ext cx="3723459" cy="1289667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</a:effec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3330" y="2665246"/>
            <a:ext cx="8465904" cy="48899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is the exact opposite of what we would want to do in Quantum Gravity:</a:t>
            </a:r>
            <a:endParaRPr lang="en-US" sz="1800" dirty="0"/>
          </a:p>
        </p:txBody>
      </p:sp>
      <p:sp>
        <p:nvSpPr>
          <p:cNvPr id="40" name="Content Placeholder 4"/>
          <p:cNvSpPr txBox="1">
            <a:spLocks/>
          </p:cNvSpPr>
          <p:nvPr/>
        </p:nvSpPr>
        <p:spPr>
          <a:xfrm>
            <a:off x="373598" y="5377210"/>
            <a:ext cx="2984380" cy="1479971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914400"/>
            <a:r>
              <a:rPr lang="en-US" sz="1800" dirty="0" smtClean="0"/>
              <a:t>Apply this method </a:t>
            </a:r>
            <a:br>
              <a:rPr lang="en-US" sz="1800" dirty="0" smtClean="0"/>
            </a:br>
            <a:r>
              <a:rPr lang="en-US" sz="1800" dirty="0" smtClean="0"/>
              <a:t>to an example.</a:t>
            </a:r>
          </a:p>
          <a:p>
            <a:pPr defTabSz="914400"/>
            <a:endParaRPr lang="en-US" sz="800" dirty="0" smtClean="0"/>
          </a:p>
          <a:p>
            <a:pPr defTabSz="914400"/>
            <a:r>
              <a:rPr lang="en-US" sz="1800" dirty="0" smtClean="0"/>
              <a:t>Discover the </a:t>
            </a:r>
            <a:r>
              <a:rPr lang="en-US" sz="1800" dirty="0" err="1" smtClean="0"/>
              <a:t>AdS</a:t>
            </a:r>
            <a:r>
              <a:rPr lang="en-US" sz="1800" dirty="0" smtClean="0"/>
              <a:t>/CFT correspondence.</a:t>
            </a:r>
            <a:endParaRPr lang="en-US" sz="18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5006012" y="4687811"/>
            <a:ext cx="4098234" cy="2164166"/>
            <a:chOff x="5006012" y="4687811"/>
            <a:chExt cx="4098234" cy="2164166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012" y="4687811"/>
              <a:ext cx="4098234" cy="2164166"/>
            </a:xfrm>
            <a:prstGeom prst="rect">
              <a:avLst/>
            </a:prstGeom>
            <a:effectLst>
              <a:glow rad="63500">
                <a:schemeClr val="tx1">
                  <a:lumMod val="95000"/>
                  <a:lumOff val="5000"/>
                  <a:alpha val="40000"/>
                </a:schemeClr>
              </a:glow>
            </a:effectLst>
          </p:spPr>
        </p:pic>
        <p:sp>
          <p:nvSpPr>
            <p:cNvPr id="37" name="Rectangle 36"/>
            <p:cNvSpPr/>
            <p:nvPr/>
          </p:nvSpPr>
          <p:spPr>
            <a:xfrm>
              <a:off x="6274042" y="5654075"/>
              <a:ext cx="1920633" cy="94345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ffectLst>
              <a:glow rad="12700">
                <a:schemeClr val="accent1">
                  <a:satMod val="175000"/>
                  <a:alpha val="10000"/>
                </a:schemeClr>
              </a:glow>
              <a:outerShdw blurRad="39000" dist="254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83511" y="5773621"/>
              <a:ext cx="2103264" cy="87567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ffectLst>
              <a:glow rad="12700">
                <a:schemeClr val="accent1">
                  <a:satMod val="175000"/>
                  <a:alpha val="10000"/>
                </a:schemeClr>
              </a:glow>
              <a:outerShdw blurRad="39000" dist="254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155222" y="5157922"/>
              <a:ext cx="744054" cy="94672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ffectLst>
              <a:glow rad="12700">
                <a:schemeClr val="accent1">
                  <a:satMod val="175000"/>
                  <a:alpha val="10000"/>
                </a:schemeClr>
              </a:glow>
              <a:outerShdw blurRad="39000" dist="254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90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" grpId="0" build="p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3292" y="70340"/>
            <a:ext cx="8744968" cy="1252728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Spacetime from entanglement: </a:t>
            </a:r>
            <a:br>
              <a:rPr lang="pl-PL" dirty="0" smtClean="0"/>
            </a:br>
            <a:r>
              <a:rPr lang="pl-PL" dirty="0" smtClean="0"/>
              <a:t>A naive attempt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98214" y="2079905"/>
            <a:ext cx="8135124" cy="568382"/>
            <a:chOff x="498214" y="5112410"/>
            <a:chExt cx="8135124" cy="568382"/>
          </a:xfrm>
        </p:grpSpPr>
        <p:grpSp>
          <p:nvGrpSpPr>
            <p:cNvPr id="7" name="Group 6"/>
            <p:cNvGrpSpPr/>
            <p:nvPr/>
          </p:nvGrpSpPr>
          <p:grpSpPr>
            <a:xfrm>
              <a:off x="498214" y="5112410"/>
              <a:ext cx="3570206" cy="568382"/>
              <a:chOff x="2022211" y="2976932"/>
              <a:chExt cx="3570206" cy="568382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22211" y="3083218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pattern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entanglement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063132" y="5112410"/>
              <a:ext cx="3570206" cy="568382"/>
              <a:chOff x="2022211" y="2976932"/>
              <a:chExt cx="3570206" cy="568382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022211" y="3083218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locations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degrees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freedom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" name="Right Arrow 8"/>
            <p:cNvSpPr/>
            <p:nvPr/>
          </p:nvSpPr>
          <p:spPr>
            <a:xfrm>
              <a:off x="4076895" y="5258397"/>
              <a:ext cx="978408" cy="303860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524402" y="1520581"/>
            <a:ext cx="6082748" cy="520745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Are</a:t>
            </a:r>
            <a:r>
              <a:rPr lang="pl-PL" dirty="0" smtClean="0"/>
              <a:t> MORE ENTANGLED </a:t>
            </a:r>
            <a:r>
              <a:rPr lang="pl-PL" dirty="0" err="1"/>
              <a:t>degrees</a:t>
            </a:r>
            <a:r>
              <a:rPr lang="pl-PL" dirty="0"/>
              <a:t> of </a:t>
            </a:r>
            <a:r>
              <a:rPr lang="pl-PL" dirty="0" err="1" smtClean="0"/>
              <a:t>freedom</a:t>
            </a:r>
            <a:r>
              <a:rPr lang="pl-PL" dirty="0" smtClean="0"/>
              <a:t> NEIGHBORING?</a:t>
            </a:r>
            <a:endParaRPr lang="en-US" sz="1400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>
              <a:xfrm>
                <a:off x="313330" y="2639559"/>
                <a:ext cx="8737905" cy="4271449"/>
              </a:xfrm>
              <a:prstGeom prst="rect">
                <a:avLst/>
              </a:prstGeom>
            </p:spPr>
            <p:txBody>
              <a:bodyPr vert="horz" lIns="54864" tIns="91440" rtlCol="0">
                <a:normAutofit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defTabSz="914400"/>
                <a:r>
                  <a:rPr lang="en-US" sz="1800" dirty="0" smtClean="0"/>
                  <a:t>As a warm-up, let us try to construct from entanglement </a:t>
                </a:r>
                <a:br>
                  <a:rPr lang="en-US" sz="1800" dirty="0" smtClean="0"/>
                </a:br>
                <a:r>
                  <a:rPr lang="en-US" sz="1800" dirty="0" smtClean="0"/>
                  <a:t>the </a:t>
                </a:r>
                <a:r>
                  <a:rPr lang="en-US" sz="1800" dirty="0" err="1" smtClean="0"/>
                  <a:t>Minkowski</a:t>
                </a:r>
                <a:r>
                  <a:rPr lang="en-US" sz="1800" dirty="0" smtClean="0"/>
                  <a:t>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p>
                        <m:r>
                          <a:rPr lang="en-US" sz="1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3,1</m:t>
                        </m:r>
                      </m:sup>
                    </m:sSup>
                    <m:r>
                      <a:rPr lang="en-US" sz="1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US" sz="1800" b="0" dirty="0" smtClean="0">
                  <a:ea typeface="Cambria Math" charset="0"/>
                  <a:cs typeface="Cambria Math" charset="0"/>
                </a:endParaRPr>
              </a:p>
              <a:p>
                <a:pPr defTabSz="914400"/>
                <a:r>
                  <a:rPr lang="en-US" sz="1800" dirty="0" smtClean="0">
                    <a:ea typeface="Cambria Math" charset="0"/>
                    <a:cs typeface="Cambria Math" charset="0"/>
                  </a:rPr>
                  <a:t>The symmetry of </a:t>
                </a:r>
                <a:r>
                  <a:rPr lang="en-US" sz="1800" dirty="0" err="1" smtClean="0">
                    <a:ea typeface="Cambria Math" charset="0"/>
                    <a:cs typeface="Cambria Math" charset="0"/>
                  </a:rPr>
                  <a:t>Minkowski</a:t>
                </a:r>
                <a:r>
                  <a:rPr lang="en-US" sz="1800" dirty="0" smtClean="0">
                    <a:ea typeface="Cambria Math" charset="0"/>
                    <a:cs typeface="Cambria Math" charset="0"/>
                  </a:rPr>
                  <a:t> space is the </a:t>
                </a:r>
                <a:r>
                  <a:rPr lang="en-US" sz="1800" dirty="0" err="1" smtClean="0">
                    <a:ea typeface="Cambria Math" charset="0"/>
                    <a:cs typeface="Cambria Math" charset="0"/>
                  </a:rPr>
                  <a:t>Poincaré</a:t>
                </a:r>
                <a:r>
                  <a:rPr lang="en-US" sz="1800" dirty="0" smtClean="0">
                    <a:ea typeface="Cambria Math" charset="0"/>
                    <a:cs typeface="Cambria Math" charset="0"/>
                  </a:rPr>
                  <a:t> group.</a:t>
                </a:r>
              </a:p>
              <a:p>
                <a:pPr defTabSz="914400"/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We need a quantum state whose entanglement pattern is </a:t>
                </a:r>
                <a:r>
                  <a:rPr lang="en-US" sz="1800" dirty="0" err="1" smtClean="0">
                    <a:ea typeface="Cambria Math" charset="0"/>
                    <a:cs typeface="Cambria Math" charset="0"/>
                  </a:rPr>
                  <a:t>Poincaré</a:t>
                </a:r>
                <a:r>
                  <a:rPr lang="en-US" sz="1800" dirty="0" smtClean="0">
                    <a:ea typeface="Cambria Math" charset="0"/>
                    <a:cs typeface="Cambria Math" charset="0"/>
                  </a:rPr>
                  <a:t> symmetric.</a:t>
                </a:r>
              </a:p>
              <a:p>
                <a:pPr defTabSz="914400"/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The easiest way to construct such a quantum state is to take </a:t>
                </a:r>
                <a:br>
                  <a:rPr lang="en-US" sz="1800" b="0" dirty="0" smtClean="0">
                    <a:ea typeface="Cambria Math" charset="0"/>
                    <a:cs typeface="Cambria Math" charset="0"/>
                  </a:rPr>
                </a:br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the ground state of a field theory on </a:t>
                </a:r>
                <a:r>
                  <a:rPr lang="en-US" sz="1800" b="0" dirty="0" err="1" smtClean="0">
                    <a:ea typeface="Cambria Math" charset="0"/>
                    <a:cs typeface="Cambria Math" charset="0"/>
                  </a:rPr>
                  <a:t>Minkowski</a:t>
                </a:r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ℝ</m:t>
                        </m:r>
                      </m:e>
                      <m:sup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3,1</m:t>
                        </m:r>
                      </m:sup>
                    </m:sSup>
                  </m:oMath>
                </a14:m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. </a:t>
                </a:r>
              </a:p>
              <a:p>
                <a:pPr defTabSz="914400"/>
                <a:endParaRPr lang="en-US" sz="1800" dirty="0"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1800" b="0" dirty="0" smtClean="0"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1800" dirty="0"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1800" b="0" dirty="0" smtClean="0"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1800" dirty="0"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800" b="0" dirty="0" smtClean="0"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600" b="0" dirty="0" smtClean="0">
                  <a:ea typeface="Cambria Math" charset="0"/>
                  <a:cs typeface="Cambria Math" charset="0"/>
                </a:endParaRPr>
              </a:p>
              <a:p>
                <a:pPr defTabSz="914400"/>
                <a:r>
                  <a:rPr lang="en-US" sz="1800" dirty="0" smtClean="0">
                    <a:ea typeface="Cambria Math" charset="0"/>
                    <a:cs typeface="Cambria Math" charset="0"/>
                  </a:rPr>
                  <a:t>We will have to work harder for a non-trivial example.</a:t>
                </a:r>
              </a:p>
              <a:p>
                <a:pPr lvl="1" defTabSz="914400"/>
                <a:r>
                  <a:rPr lang="en-US" sz="1400" dirty="0" smtClean="0">
                    <a:ea typeface="Cambria Math" charset="0"/>
                    <a:cs typeface="Cambria Math" charset="0"/>
                  </a:rPr>
                  <a:t>This construction is </a:t>
                </a:r>
                <a:r>
                  <a:rPr lang="en-US" sz="1400" u="sng" dirty="0" smtClean="0">
                    <a:ea typeface="Cambria Math" charset="0"/>
                    <a:cs typeface="Cambria Math" charset="0"/>
                  </a:rPr>
                  <a:t>not</a:t>
                </a:r>
                <a:r>
                  <a:rPr lang="en-US" sz="1400" dirty="0" smtClean="0">
                    <a:ea typeface="Cambria Math" charset="0"/>
                    <a:cs typeface="Cambria Math" charset="0"/>
                  </a:rPr>
                  <a:t> holographic.</a:t>
                </a:r>
              </a:p>
              <a:p>
                <a:pPr lvl="1" defTabSz="914400"/>
                <a:r>
                  <a:rPr lang="en-US" sz="1400" b="0" dirty="0" smtClean="0">
                    <a:ea typeface="Cambria Math" charset="0"/>
                    <a:cs typeface="Cambria Math" charset="0"/>
                  </a:rPr>
                  <a:t>This is one reason why Quantum Gravity in flat space is harder than in curved spaces.</a:t>
                </a:r>
              </a:p>
              <a:p>
                <a:pPr defTabSz="914400"/>
                <a:endParaRPr lang="en-US" sz="18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30" y="2639559"/>
                <a:ext cx="8737905" cy="427144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5680751" y="4492557"/>
            <a:ext cx="1899895" cy="1389313"/>
            <a:chOff x="5388801" y="5035153"/>
            <a:chExt cx="1899895" cy="1389313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5584874" y="5052866"/>
              <a:ext cx="0" cy="1371600"/>
            </a:xfrm>
            <a:prstGeom prst="straightConnector1">
              <a:avLst/>
            </a:prstGeom>
            <a:ln w="25400" cmpd="sng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 flipV="1">
              <a:off x="6229643" y="5406088"/>
              <a:ext cx="0" cy="1681684"/>
            </a:xfrm>
            <a:prstGeom prst="straightConnector1">
              <a:avLst/>
            </a:prstGeom>
            <a:ln w="25400" cmpd="sng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405921" y="5791200"/>
              <a:ext cx="1442314" cy="522804"/>
            </a:xfrm>
            <a:prstGeom prst="straightConnector1">
              <a:avLst/>
            </a:prstGeom>
            <a:ln w="25400" cmpd="sng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697567" y="5035153"/>
              <a:ext cx="1591129" cy="331977"/>
            </a:xfrm>
            <a:prstGeom prst="rect">
              <a:avLst/>
            </a:prstGeom>
            <a:solidFill>
              <a:schemeClr val="accent3">
                <a:lumMod val="50000"/>
                <a:alpha val="1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err="1" smtClean="0">
                  <a:solidFill>
                    <a:schemeClr val="accent3">
                      <a:lumMod val="50000"/>
                    </a:schemeClr>
                  </a:solidFill>
                </a:rPr>
                <a:t>Minkowski</a:t>
              </a:r>
              <a:r>
                <a:rPr lang="en-US" sz="1500" dirty="0" smtClean="0">
                  <a:solidFill>
                    <a:schemeClr val="accent3">
                      <a:lumMod val="50000"/>
                    </a:schemeClr>
                  </a:solidFill>
                </a:rPr>
                <a:t> space</a:t>
              </a:r>
              <a:endParaRPr lang="en-US" sz="15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694924" y="4791803"/>
                <a:ext cx="77380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36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924" y="4791803"/>
                <a:ext cx="773802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3509061" y="4711553"/>
            <a:ext cx="2099333" cy="914400"/>
          </a:xfrm>
          <a:prstGeom prst="arc">
            <a:avLst>
              <a:gd name="adj1" fmla="val 11804626"/>
              <a:gd name="adj2" fmla="val 20923774"/>
            </a:avLst>
          </a:prstGeom>
          <a:ln w="152400" cmpd="sng">
            <a:solidFill>
              <a:schemeClr val="accent3">
                <a:lumMod val="75000"/>
                <a:alpha val="80000"/>
              </a:schemeClr>
            </a:solidFill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flipH="1" flipV="1">
            <a:off x="3558782" y="4730700"/>
            <a:ext cx="2099333" cy="914400"/>
          </a:xfrm>
          <a:prstGeom prst="arc">
            <a:avLst>
              <a:gd name="adj1" fmla="val 11861849"/>
              <a:gd name="adj2" fmla="val 20923774"/>
            </a:avLst>
          </a:prstGeom>
          <a:ln w="152400" cmpd="sng">
            <a:solidFill>
              <a:schemeClr val="accent3">
                <a:lumMod val="75000"/>
              </a:schemeClr>
            </a:solidFill>
            <a:tailEnd type="stealth" w="med" len="med"/>
          </a:ln>
          <a:effectLst>
            <a:glow rad="25400">
              <a:schemeClr val="accent3">
                <a:satMod val="175000"/>
                <a:alpha val="40000"/>
              </a:schemeClr>
            </a:glow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3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2"/>
          <p:cNvSpPr txBox="1">
            <a:spLocks/>
          </p:cNvSpPr>
          <p:nvPr/>
        </p:nvSpPr>
        <p:spPr>
          <a:xfrm>
            <a:off x="5391906" y="3345915"/>
            <a:ext cx="3760734" cy="136717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97000">
                <a:schemeClr val="accent2">
                  <a:lumMod val="45000"/>
                  <a:lumOff val="55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200" dirty="0" smtClean="0"/>
              <a:t>This theory is </a:t>
            </a:r>
            <a:r>
              <a:rPr lang="en-US" sz="1200" b="1" dirty="0" smtClean="0"/>
              <a:t>holographic</a:t>
            </a:r>
            <a:r>
              <a:rPr lang="en-US" sz="1200" dirty="0" smtClean="0"/>
              <a:t>:</a:t>
            </a:r>
            <a:br>
              <a:rPr lang="en-US" sz="1200" dirty="0" smtClean="0"/>
            </a:br>
            <a:r>
              <a:rPr lang="en-US" sz="1200" dirty="0" smtClean="0"/>
              <a:t>We got a </a:t>
            </a:r>
            <a:r>
              <a:rPr lang="en-US" sz="1200" i="1" dirty="0" smtClean="0"/>
              <a:t>d+1</a:t>
            </a:r>
            <a:r>
              <a:rPr lang="en-US" sz="1200" dirty="0" smtClean="0"/>
              <a:t>-dimensional </a:t>
            </a:r>
            <a:r>
              <a:rPr lang="en-US" sz="1200" dirty="0" err="1" smtClean="0"/>
              <a:t>spacetime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from the </a:t>
            </a:r>
            <a:r>
              <a:rPr lang="en-US" sz="1200" dirty="0" err="1" smtClean="0"/>
              <a:t>wavefunction</a:t>
            </a:r>
            <a:r>
              <a:rPr lang="en-US" sz="1200" dirty="0" smtClean="0"/>
              <a:t> of a d-dimensional theory.</a:t>
            </a:r>
          </a:p>
          <a:p>
            <a:pPr marL="182880" lvl="1" indent="-182880" defTabSz="914400"/>
            <a:r>
              <a:rPr lang="en-US" sz="1200" dirty="0" smtClean="0"/>
              <a:t>This is </a:t>
            </a:r>
            <a:r>
              <a:rPr lang="en-US" sz="1200" u="sng" dirty="0" smtClean="0"/>
              <a:t>not</a:t>
            </a:r>
            <a:r>
              <a:rPr lang="en-US" sz="1200" dirty="0" smtClean="0"/>
              <a:t> how </a:t>
            </a:r>
            <a:r>
              <a:rPr lang="en-US" sz="1200" dirty="0" err="1" smtClean="0"/>
              <a:t>AdS</a:t>
            </a:r>
            <a:r>
              <a:rPr lang="en-US" sz="1200" dirty="0" smtClean="0"/>
              <a:t>/CFT was discovered</a:t>
            </a:r>
            <a:br>
              <a:rPr lang="en-US" sz="1200" dirty="0" smtClean="0"/>
            </a:br>
            <a:r>
              <a:rPr lang="en-US" sz="1200" dirty="0" smtClean="0"/>
              <a:t>(Maldacena 1997). </a:t>
            </a:r>
            <a:br>
              <a:rPr lang="en-US" sz="1200" dirty="0" smtClean="0"/>
            </a:br>
            <a:r>
              <a:rPr lang="en-US" sz="1200" dirty="0" smtClean="0"/>
              <a:t>Our “derivation” leaves out some issues.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3292" y="70340"/>
            <a:ext cx="8744968" cy="1252728"/>
          </a:xfrm>
        </p:spPr>
        <p:txBody>
          <a:bodyPr>
            <a:noAutofit/>
          </a:bodyPr>
          <a:lstStyle/>
          <a:p>
            <a:r>
              <a:rPr lang="pl-PL" sz="3200" dirty="0" smtClean="0"/>
              <a:t>Spacetime from entanglement: </a:t>
            </a:r>
            <a:br>
              <a:rPr lang="pl-PL" sz="3200" dirty="0" smtClean="0"/>
            </a:br>
            <a:r>
              <a:rPr lang="pl-PL" sz="3200" dirty="0" smtClean="0"/>
              <a:t>A </a:t>
            </a:r>
            <a:r>
              <a:rPr lang="pl-PL" sz="3200" dirty="0" err="1" smtClean="0"/>
              <a:t>more</a:t>
            </a:r>
            <a:r>
              <a:rPr lang="pl-PL" sz="3200" dirty="0" smtClean="0"/>
              <a:t> </a:t>
            </a:r>
            <a:r>
              <a:rPr lang="pl-PL" sz="3200" dirty="0" err="1" smtClean="0"/>
              <a:t>sophisticated</a:t>
            </a:r>
            <a:r>
              <a:rPr lang="pl-PL" sz="3200" dirty="0" smtClean="0"/>
              <a:t> (and </a:t>
            </a:r>
            <a:r>
              <a:rPr lang="pl-PL" sz="3200" dirty="0" err="1" smtClean="0"/>
              <a:t>successful</a:t>
            </a:r>
            <a:r>
              <a:rPr lang="pl-PL" sz="3200" dirty="0" smtClean="0"/>
              <a:t>) </a:t>
            </a:r>
            <a:r>
              <a:rPr lang="pl-PL" sz="3200" dirty="0" err="1" smtClean="0"/>
              <a:t>attempt</a:t>
            </a:r>
            <a:endParaRPr lang="en-US" sz="3200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 flipV="1">
            <a:off x="1082252" y="1928666"/>
            <a:ext cx="0" cy="1681684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 noChangeAspect="1"/>
          </p:cNvCxnSpPr>
          <p:nvPr/>
        </p:nvCxnSpPr>
        <p:spPr>
          <a:xfrm flipV="1">
            <a:off x="258530" y="2300537"/>
            <a:ext cx="1422675" cy="557784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>
            <a:off x="-655199" y="2122702"/>
            <a:ext cx="5156585" cy="901016"/>
          </a:xfrm>
          <a:prstGeom prst="parallelogram">
            <a:avLst>
              <a:gd name="adj" fmla="val 254752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40000"/>
                </a:schemeClr>
              </a:gs>
              <a:gs pos="35000">
                <a:schemeClr val="tx2">
                  <a:lumMod val="40000"/>
                  <a:lumOff val="6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88279" y="2754378"/>
                <a:ext cx="900055" cy="374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−1,1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279" y="2754378"/>
                <a:ext cx="900055" cy="37427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4"/>
              <p:cNvSpPr txBox="1">
                <a:spLocks/>
              </p:cNvSpPr>
              <p:nvPr/>
            </p:nvSpPr>
            <p:spPr>
              <a:xfrm>
                <a:off x="12180" y="3136396"/>
                <a:ext cx="5779020" cy="3007242"/>
              </a:xfrm>
              <a:prstGeom prst="rect">
                <a:avLst/>
              </a:prstGeom>
            </p:spPr>
            <p:txBody>
              <a:bodyPr vert="horz" lIns="54864" tIns="91440" rtlCol="0">
                <a:normAutofit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defTabSz="914400"/>
                <a:r>
                  <a:rPr lang="en-US" sz="1800" dirty="0" smtClean="0"/>
                  <a:t>Consider a field theory in </a:t>
                </a:r>
                <a:r>
                  <a:rPr lang="en-US" sz="1800" i="1" dirty="0" smtClean="0"/>
                  <a:t>d</a:t>
                </a:r>
                <a:r>
                  <a:rPr lang="en-US" sz="1800" dirty="0" smtClean="0"/>
                  <a:t> dimensions</a:t>
                </a:r>
                <a:r>
                  <a:rPr lang="is-IS" sz="1800" dirty="0" smtClean="0"/>
                  <a:t>…</a:t>
                </a:r>
              </a:p>
              <a:p>
                <a:pPr defTabSz="914400"/>
                <a:r>
                  <a:rPr lang="is-IS" sz="1800" dirty="0" smtClean="0"/>
                  <a:t>whose symmetry is </a:t>
                </a:r>
                <a:r>
                  <a:rPr lang="is-IS" sz="1800" i="1" dirty="0" smtClean="0"/>
                  <a:t>SO(2,d)</a:t>
                </a:r>
                <a:r>
                  <a:rPr lang="is-IS" sz="1800" dirty="0" smtClean="0"/>
                  <a:t>:</a:t>
                </a:r>
              </a:p>
              <a:p>
                <a:pPr lvl="1" defTabSz="914400"/>
                <a:r>
                  <a:rPr lang="en-US" sz="1400" dirty="0" smtClean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translations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𝑷</m:t>
                        </m:r>
                      </m:e>
                      <m:sub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</m:sub>
                    </m:sSub>
                    <m:r>
                      <a:rPr lang="en-US" sz="1400" b="1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sz="1400" b="1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𝒊</m:t>
                    </m:r>
                    <m:sSub>
                      <m:sSubPr>
                        <m:ctrlP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𝝏</m:t>
                        </m:r>
                      </m:e>
                      <m:sub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</m:sub>
                    </m:sSub>
                  </m:oMath>
                </a14:m>
                <a:endParaRPr lang="en-US" sz="1400" b="1" i="1" dirty="0" smtClean="0">
                  <a:ea typeface="Cambria Math" charset="0"/>
                  <a:cs typeface="Cambria Math" charset="0"/>
                </a:endParaRPr>
              </a:p>
              <a:p>
                <a:pPr lvl="1" defTabSz="914400"/>
                <a:r>
                  <a:rPr lang="en-US" sz="1400" dirty="0" smtClean="0">
                    <a:solidFill>
                      <a:schemeClr val="accent4">
                        <a:lumMod val="50000"/>
                      </a:schemeClr>
                    </a:solidFill>
                    <a:ea typeface="Cambria Math" charset="0"/>
                    <a:cs typeface="Cambria Math" charset="0"/>
                  </a:rPr>
                  <a:t>rotations and boosts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𝑱</m:t>
                        </m:r>
                      </m:e>
                      <m:sub>
                        <m:r>
                          <a:rPr lang="en-US" sz="1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  <m:r>
                          <a:rPr lang="en-US" sz="14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𝝂</m:t>
                        </m:r>
                      </m:sub>
                    </m:sSub>
                    <m:r>
                      <a:rPr lang="en-US" sz="1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sz="1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𝒊</m:t>
                    </m:r>
                    <m:sSub>
                      <m:sSubPr>
                        <m:ctrlPr>
                          <a:rPr lang="en-US" sz="1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400" b="1" i="1" smtClean="0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b="1" i="1" smtClean="0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400" b="1" i="1" smtClean="0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sz="1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𝝏</m:t>
                        </m:r>
                      </m:e>
                      <m:sub>
                        <m:r>
                          <a:rPr lang="en-US" sz="14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𝝂</m:t>
                        </m:r>
                      </m:sub>
                    </m:sSub>
                    <m:r>
                      <a:rPr lang="en-US" sz="14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sz="1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𝝂</m:t>
                            </m:r>
                          </m:sub>
                        </m:sSub>
                        <m:r>
                          <a:rPr lang="en-US" sz="1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𝝏</m:t>
                        </m:r>
                      </m:e>
                      <m:sub>
                        <m:r>
                          <a:rPr lang="en-US" sz="1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</m:sub>
                    </m:sSub>
                    <m:r>
                      <a:rPr lang="en-US" sz="1400" b="1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sz="1400" b="1" dirty="0" smtClean="0">
                  <a:solidFill>
                    <a:schemeClr val="accent4">
                      <a:lumMod val="50000"/>
                    </a:schemeClr>
                  </a:solidFill>
                  <a:ea typeface="Cambria Math" charset="0"/>
                  <a:cs typeface="Cambria Math" charset="0"/>
                </a:endParaRPr>
              </a:p>
              <a:p>
                <a:pPr lvl="1" defTabSz="914400"/>
                <a:r>
                  <a:rPr lang="en-US" sz="1400" dirty="0" smtClean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dilation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𝐷</m:t>
                    </m:r>
                    <m:r>
                      <a:rPr lang="en-US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</m:sup>
                    </m:sSup>
                    <m:sSub>
                      <m:sSubPr>
                        <m:ctrlPr>
                          <a:rPr lang="en-US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𝜕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</m:sub>
                    </m:sSub>
                  </m:oMath>
                </a14:m>
                <a:endParaRPr lang="en-US" sz="1400" dirty="0" smtClean="0">
                  <a:ea typeface="Cambria Math" charset="0"/>
                  <a:cs typeface="Cambria Math" charset="0"/>
                </a:endParaRPr>
              </a:p>
              <a:p>
                <a:pPr lvl="1" defTabSz="914400"/>
                <a:r>
                  <a:rPr lang="en-US" sz="1400" dirty="0" smtClean="0">
                    <a:solidFill>
                      <a:srgbClr val="7030A0"/>
                    </a:solidFill>
                    <a:ea typeface="Cambria Math" charset="0"/>
                    <a:cs typeface="Cambria Math" charset="0"/>
                  </a:rPr>
                  <a:t>special conformal transformations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7030A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𝐾</m:t>
                        </m:r>
                      </m:e>
                      <m:sub>
                        <m:r>
                          <a:rPr lang="en-US" sz="1400" i="1" smtClean="0">
                            <a:solidFill>
                              <a:srgbClr val="7030A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𝜇</m:t>
                            </m:r>
                          </m:sub>
                        </m:sSub>
                        <m:sSup>
                          <m:sSupPr>
                            <m:ctrlPr>
                              <a:rPr lang="en-US" sz="1400" i="1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𝜈</m:t>
                            </m:r>
                          </m:sup>
                        </m:sSup>
                        <m:sSub>
                          <m:sSubPr>
                            <m:ctrlPr>
                              <a:rPr lang="en-US" sz="1400" i="1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𝜕</m:t>
                            </m:r>
                          </m:e>
                          <m:sub>
                            <m:r>
                              <a:rPr lang="en-US" sz="140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𝜈</m:t>
                            </m:r>
                          </m:sub>
                        </m:sSub>
                        <m:r>
                          <a:rPr lang="en-US" sz="1400" b="0" i="1" smtClean="0">
                            <a:solidFill>
                              <a:srgbClr val="7030A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𝜕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7030A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𝜇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b="0" dirty="0" smtClean="0">
                    <a:solidFill>
                      <a:srgbClr val="7030A0"/>
                    </a:solidFill>
                    <a:ea typeface="Cambria Math" charset="0"/>
                    <a:cs typeface="Cambria Math" charset="0"/>
                  </a:rPr>
                  <a:t> </a:t>
                </a:r>
              </a:p>
              <a:p>
                <a:pPr lvl="1" defTabSz="914400"/>
                <a:endParaRPr lang="en-US" sz="300" b="0" dirty="0" smtClean="0">
                  <a:solidFill>
                    <a:srgbClr val="7030A0"/>
                  </a:solidFill>
                  <a:ea typeface="Cambria Math" charset="0"/>
                  <a:cs typeface="Cambria Math" charset="0"/>
                </a:endParaRPr>
              </a:p>
              <a:p>
                <a:pPr defTabSz="914400">
                  <a:spcAft>
                    <a:spcPts val="300"/>
                  </a:spcAft>
                </a:pPr>
                <a:r>
                  <a:rPr lang="en-US" sz="1800" dirty="0" smtClean="0">
                    <a:ea typeface="Cambria Math" charset="0"/>
                    <a:cs typeface="Cambria Math" charset="0"/>
                  </a:rPr>
                  <a:t>This is a </a:t>
                </a:r>
                <a:r>
                  <a:rPr lang="en-US" sz="1800" u="sng" dirty="0" smtClean="0">
                    <a:ea typeface="Cambria Math" charset="0"/>
                    <a:cs typeface="Cambria Math" charset="0"/>
                  </a:rPr>
                  <a:t>Conformal Field Theory (CFT)</a:t>
                </a:r>
                <a:r>
                  <a:rPr lang="en-US" sz="1800" dirty="0" smtClean="0">
                    <a:ea typeface="Cambria Math" charset="0"/>
                    <a:cs typeface="Cambria Math" charset="0"/>
                  </a:rPr>
                  <a:t>.</a:t>
                </a:r>
              </a:p>
              <a:p>
                <a:pPr defTabSz="914400"/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Assuming that Spontaneous Symmetry Breakdown</a:t>
                </a:r>
                <a:br>
                  <a:rPr lang="en-US" sz="1800" b="0" dirty="0" smtClean="0">
                    <a:ea typeface="Cambria Math" charset="0"/>
                    <a:cs typeface="Cambria Math" charset="0"/>
                  </a:rPr>
                </a:br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doesn’t occur, the ground state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sz="1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800" b="0" dirty="0" smtClean="0">
                    <a:ea typeface="Cambria Math" charset="0"/>
                    <a:cs typeface="Cambria Math" charset="0"/>
                  </a:rPr>
                  <a:t> will respect these symmetries.</a:t>
                </a:r>
              </a:p>
              <a:p>
                <a:pPr marL="457200" lvl="1" indent="0" defTabSz="914400">
                  <a:buNone/>
                </a:pPr>
                <a:endParaRPr lang="en-US" sz="1400" dirty="0" smtClean="0">
                  <a:solidFill>
                    <a:srgbClr val="7030A0"/>
                  </a:solidFill>
                  <a:ea typeface="Cambria Math" charset="0"/>
                  <a:cs typeface="Cambria Math" charset="0"/>
                </a:endParaRPr>
              </a:p>
              <a:p>
                <a:pPr defTabSz="914400"/>
                <a:endParaRPr lang="en-US" sz="1800" dirty="0" smtClean="0">
                  <a:solidFill>
                    <a:srgbClr val="7030A0"/>
                  </a:solidFill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0" y="3136396"/>
                <a:ext cx="5779020" cy="3007242"/>
              </a:xfrm>
              <a:prstGeom prst="rect">
                <a:avLst/>
              </a:prstGeom>
              <a:blipFill rotWithShape="0">
                <a:blip r:embed="rId3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>
            <a:spLocks noChangeAspect="1"/>
          </p:cNvSpPr>
          <p:nvPr/>
        </p:nvSpPr>
        <p:spPr>
          <a:xfrm>
            <a:off x="-927652" y="1835506"/>
            <a:ext cx="2232677" cy="1828800"/>
          </a:xfrm>
          <a:prstGeom prst="arc">
            <a:avLst>
              <a:gd name="adj1" fmla="val 20719915"/>
              <a:gd name="adj2" fmla="val 40885"/>
            </a:avLst>
          </a:prstGeom>
          <a:ln w="22225" cmpd="sng">
            <a:solidFill>
              <a:srgbClr val="008000"/>
            </a:solidFill>
            <a:headEnd type="arrow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901690" y="2057312"/>
                <a:ext cx="70615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36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690" y="2057312"/>
                <a:ext cx="706155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497324" y="6145892"/>
            <a:ext cx="8135124" cy="568382"/>
            <a:chOff x="498214" y="5112410"/>
            <a:chExt cx="8135124" cy="568382"/>
          </a:xfrm>
        </p:grpSpPr>
        <p:grpSp>
          <p:nvGrpSpPr>
            <p:cNvPr id="23" name="Group 22"/>
            <p:cNvGrpSpPr/>
            <p:nvPr/>
          </p:nvGrpSpPr>
          <p:grpSpPr>
            <a:xfrm>
              <a:off x="498214" y="5112410"/>
              <a:ext cx="3570206" cy="568382"/>
              <a:chOff x="2022211" y="2976932"/>
              <a:chExt cx="3570206" cy="568382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022211" y="3083218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pattern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entanglement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063132" y="5112410"/>
              <a:ext cx="3570206" cy="568382"/>
              <a:chOff x="2022211" y="2976932"/>
              <a:chExt cx="3570206" cy="568382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022211" y="3083218"/>
                <a:ext cx="3570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locations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degrees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freedom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5" name="Right Arrow 24"/>
            <p:cNvSpPr/>
            <p:nvPr/>
          </p:nvSpPr>
          <p:spPr>
            <a:xfrm>
              <a:off x="4076895" y="5258397"/>
              <a:ext cx="978408" cy="303860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ight Arrow 29"/>
          <p:cNvSpPr/>
          <p:nvPr/>
        </p:nvSpPr>
        <p:spPr>
          <a:xfrm>
            <a:off x="4076005" y="2188459"/>
            <a:ext cx="978408" cy="30386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rot="5400000" flipV="1">
            <a:off x="6467052" y="1928666"/>
            <a:ext cx="0" cy="1681684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 noChangeAspect="1"/>
          </p:cNvCxnSpPr>
          <p:nvPr/>
        </p:nvCxnSpPr>
        <p:spPr>
          <a:xfrm flipV="1">
            <a:off x="5643330" y="2300537"/>
            <a:ext cx="1422675" cy="557784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Parallelogram 32"/>
          <p:cNvSpPr/>
          <p:nvPr/>
        </p:nvSpPr>
        <p:spPr>
          <a:xfrm>
            <a:off x="4729601" y="2122702"/>
            <a:ext cx="5156585" cy="901016"/>
          </a:xfrm>
          <a:prstGeom prst="parallelogram">
            <a:avLst>
              <a:gd name="adj" fmla="val 254752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40000"/>
                </a:schemeClr>
              </a:gs>
              <a:gs pos="35000">
                <a:schemeClr val="tx2">
                  <a:lumMod val="40000"/>
                  <a:lumOff val="6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/>
          <p:cNvSpPr>
            <a:spLocks noChangeAspect="1"/>
          </p:cNvSpPr>
          <p:nvPr/>
        </p:nvSpPr>
        <p:spPr>
          <a:xfrm>
            <a:off x="4457148" y="1835506"/>
            <a:ext cx="2232677" cy="1828800"/>
          </a:xfrm>
          <a:prstGeom prst="arc">
            <a:avLst>
              <a:gd name="adj1" fmla="val 20719915"/>
              <a:gd name="adj2" fmla="val 40885"/>
            </a:avLst>
          </a:prstGeom>
          <a:ln w="22225" cmpd="sng">
            <a:solidFill>
              <a:srgbClr val="008000"/>
            </a:solidFill>
            <a:headEnd type="arrow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019415" y="2928106"/>
            <a:ext cx="290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anti-de </a:t>
            </a:r>
            <a:r>
              <a:rPr lang="en-US" smtClean="0"/>
              <a:t>Sitter space AdS</a:t>
            </a:r>
            <a:r>
              <a:rPr lang="en-US" i="1" baseline="-25000" smtClean="0"/>
              <a:t>d+1</a:t>
            </a:r>
            <a:endParaRPr lang="en-US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5913645" y="1506219"/>
            <a:ext cx="4555" cy="1463040"/>
          </a:xfrm>
          <a:prstGeom prst="straightConnector1">
            <a:avLst/>
          </a:prstGeom>
          <a:ln w="25400" cmpd="sng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Arc 39"/>
          <p:cNvSpPr>
            <a:spLocks/>
          </p:cNvSpPr>
          <p:nvPr/>
        </p:nvSpPr>
        <p:spPr>
          <a:xfrm>
            <a:off x="5156731" y="2299839"/>
            <a:ext cx="1500716" cy="2908314"/>
          </a:xfrm>
          <a:prstGeom prst="arc">
            <a:avLst>
              <a:gd name="adj1" fmla="val 16217074"/>
              <a:gd name="adj2" fmla="val 17443770"/>
            </a:avLst>
          </a:prstGeom>
          <a:ln w="22225" cmpd="sng">
            <a:solidFill>
              <a:srgbClr val="7030A0"/>
            </a:solidFill>
            <a:headEnd type="arrow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/>
          <p:cNvSpPr>
            <a:spLocks noChangeAspect="1"/>
          </p:cNvSpPr>
          <p:nvPr/>
        </p:nvSpPr>
        <p:spPr>
          <a:xfrm>
            <a:off x="4912360" y="1763668"/>
            <a:ext cx="2011680" cy="2011680"/>
          </a:xfrm>
          <a:prstGeom prst="arc">
            <a:avLst>
              <a:gd name="adj1" fmla="val 16217074"/>
              <a:gd name="adj2" fmla="val 4065"/>
            </a:avLst>
          </a:prstGeom>
          <a:ln w="22225" cmpd="sng">
            <a:solidFill>
              <a:srgbClr val="7030A0"/>
            </a:solidFill>
            <a:headEnd type="arrow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1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0" grpId="0" animBg="1"/>
      <p:bldP spid="21" grpId="0"/>
      <p:bldP spid="30" grpId="0" animBg="1"/>
      <p:bldP spid="33" grpId="0" animBg="1"/>
      <p:bldP spid="35" grpId="0" animBg="1"/>
      <p:bldP spid="37" grpId="0"/>
      <p:bldP spid="40" grpId="0" animBg="1"/>
      <p:bldP spid="40" grpId="1" animBg="1"/>
      <p:bldP spid="41" grpId="0" animBg="1"/>
      <p:bldP spid="4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495541" y="3218728"/>
            <a:ext cx="3034043" cy="228600"/>
            <a:chOff x="495541" y="4143884"/>
            <a:chExt cx="3034043" cy="228600"/>
          </a:xfrm>
        </p:grpSpPr>
        <p:grpSp>
          <p:nvGrpSpPr>
            <p:cNvPr id="79" name="Group 78"/>
            <p:cNvGrpSpPr/>
            <p:nvPr/>
          </p:nvGrpSpPr>
          <p:grpSpPr>
            <a:xfrm>
              <a:off x="495541" y="4143884"/>
              <a:ext cx="292608" cy="228600"/>
              <a:chOff x="472233" y="3877232"/>
              <a:chExt cx="292608" cy="228600"/>
            </a:xfrm>
          </p:grpSpPr>
          <p:sp>
            <p:nvSpPr>
              <p:cNvPr id="47" name="Arc 46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1866259" y="4143884"/>
              <a:ext cx="292608" cy="228600"/>
              <a:chOff x="472233" y="3877232"/>
              <a:chExt cx="292608" cy="228600"/>
            </a:xfrm>
          </p:grpSpPr>
          <p:sp>
            <p:nvSpPr>
              <p:cNvPr id="81" name="Arc 80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952447" y="4143884"/>
              <a:ext cx="292608" cy="228600"/>
              <a:chOff x="472233" y="3877232"/>
              <a:chExt cx="292608" cy="228600"/>
            </a:xfrm>
          </p:grpSpPr>
          <p:sp>
            <p:nvSpPr>
              <p:cNvPr id="85" name="Arc 84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1409353" y="4143884"/>
              <a:ext cx="292608" cy="228600"/>
              <a:chOff x="472233" y="3877232"/>
              <a:chExt cx="292608" cy="228600"/>
            </a:xfrm>
          </p:grpSpPr>
          <p:sp>
            <p:nvSpPr>
              <p:cNvPr id="89" name="Arc 88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2323165" y="4143884"/>
              <a:ext cx="292608" cy="228600"/>
              <a:chOff x="472233" y="3877232"/>
              <a:chExt cx="292608" cy="228600"/>
            </a:xfrm>
          </p:grpSpPr>
          <p:sp>
            <p:nvSpPr>
              <p:cNvPr id="93" name="Arc 92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2780071" y="4143884"/>
              <a:ext cx="292608" cy="228600"/>
              <a:chOff x="472233" y="3877232"/>
              <a:chExt cx="292608" cy="228600"/>
            </a:xfrm>
          </p:grpSpPr>
          <p:sp>
            <p:nvSpPr>
              <p:cNvPr id="97" name="Arc 96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0" name="Group 99"/>
            <p:cNvGrpSpPr/>
            <p:nvPr/>
          </p:nvGrpSpPr>
          <p:grpSpPr>
            <a:xfrm>
              <a:off x="3236976" y="4143884"/>
              <a:ext cx="292608" cy="228600"/>
              <a:chOff x="472233" y="3877232"/>
              <a:chExt cx="292608" cy="228600"/>
            </a:xfrm>
          </p:grpSpPr>
          <p:sp>
            <p:nvSpPr>
              <p:cNvPr id="101" name="Arc 100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868680" y="3346051"/>
            <a:ext cx="2286000" cy="228600"/>
            <a:chOff x="868680" y="3657600"/>
            <a:chExt cx="2286000" cy="228600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8686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10972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13258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15544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17830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20116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2402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24688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26974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29260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31546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8" name="Rectangle 47"/>
          <p:cNvSpPr/>
          <p:nvPr/>
        </p:nvSpPr>
        <p:spPr>
          <a:xfrm>
            <a:off x="824724" y="2393785"/>
            <a:ext cx="2380248" cy="125103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AdS</a:t>
            </a:r>
            <a:r>
              <a:rPr lang="en-US" dirty="0" smtClean="0"/>
              <a:t> from CFT entanglement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80040" y="3450566"/>
            <a:ext cx="3654089" cy="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12080" y="3450566"/>
            <a:ext cx="3657600" cy="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Arc 8"/>
          <p:cNvSpPr>
            <a:spLocks noChangeAspect="1"/>
          </p:cNvSpPr>
          <p:nvPr/>
        </p:nvSpPr>
        <p:spPr>
          <a:xfrm>
            <a:off x="5669280" y="2078966"/>
            <a:ext cx="2736746" cy="2743200"/>
          </a:xfrm>
          <a:prstGeom prst="arc">
            <a:avLst>
              <a:gd name="adj1" fmla="val 10797592"/>
              <a:gd name="adj2" fmla="val 19699"/>
            </a:avLst>
          </a:prstGeom>
          <a:ln w="25400" cmpd="sng">
            <a:solidFill>
              <a:srgbClr val="0000FF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83280" y="3279059"/>
            <a:ext cx="0" cy="36576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40080" y="3282696"/>
            <a:ext cx="0" cy="36576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676656" y="3337560"/>
            <a:ext cx="2670048" cy="228600"/>
            <a:chOff x="676656" y="3337560"/>
            <a:chExt cx="2670048" cy="228600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2011680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2697480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044952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3236976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310128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1325880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978408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786384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13232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346704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676656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193292" y="1658452"/>
            <a:ext cx="1259422" cy="329609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smtClean="0">
                <a:solidFill>
                  <a:schemeClr val="accent3">
                    <a:lumMod val="50000"/>
                  </a:schemeClr>
                </a:solidFill>
              </a:rPr>
              <a:t>1+1-dim CFT</a:t>
            </a:r>
            <a:endParaRPr lang="en-US" sz="15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640080" y="3462072"/>
            <a:ext cx="2743200" cy="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413624" y="3260904"/>
            <a:ext cx="0" cy="36576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670424" y="3264541"/>
            <a:ext cx="0" cy="36576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669280" y="3450566"/>
            <a:ext cx="2743200" cy="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395505" y="2521984"/>
            <a:ext cx="293891" cy="64008"/>
            <a:chOff x="647941" y="4109194"/>
            <a:chExt cx="293891" cy="64008"/>
          </a:xfrm>
        </p:grpSpPr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3" name="Straight Connector 112"/>
            <p:cNvCxnSpPr>
              <a:endCxn id="111" idx="4"/>
            </p:cNvCxnSpPr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6166135" y="2662404"/>
            <a:ext cx="293891" cy="64008"/>
            <a:chOff x="647941" y="4109194"/>
            <a:chExt cx="293891" cy="64008"/>
          </a:xfrm>
        </p:grpSpPr>
        <p:sp>
          <p:nvSpPr>
            <p:cNvPr id="118" name="Oval 117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6460026" y="2488840"/>
            <a:ext cx="293891" cy="64008"/>
            <a:chOff x="647941" y="4109194"/>
            <a:chExt cx="293891" cy="64008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4" name="Straight Connector 123"/>
            <p:cNvCxnSpPr/>
            <p:nvPr/>
          </p:nvCxnSpPr>
          <p:spPr>
            <a:xfrm>
              <a:off x="676986" y="4136710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7289361" y="2400314"/>
            <a:ext cx="293891" cy="64008"/>
            <a:chOff x="647941" y="4109194"/>
            <a:chExt cx="293891" cy="64008"/>
          </a:xfrm>
        </p:grpSpPr>
        <p:sp>
          <p:nvSpPr>
            <p:cNvPr id="126" name="Oval 125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8" name="Straight Connector 127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/>
          <p:cNvGrpSpPr/>
          <p:nvPr/>
        </p:nvGrpSpPr>
        <p:grpSpPr>
          <a:xfrm>
            <a:off x="7973634" y="2717905"/>
            <a:ext cx="293891" cy="64008"/>
            <a:chOff x="647941" y="4109194"/>
            <a:chExt cx="293891" cy="64008"/>
          </a:xfrm>
        </p:grpSpPr>
        <p:sp>
          <p:nvSpPr>
            <p:cNvPr id="130" name="Oval 129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2" name="Straight Connector 131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/>
          <p:cNvGrpSpPr/>
          <p:nvPr/>
        </p:nvGrpSpPr>
        <p:grpSpPr>
          <a:xfrm>
            <a:off x="8009885" y="2153621"/>
            <a:ext cx="293891" cy="64008"/>
            <a:chOff x="647941" y="4109194"/>
            <a:chExt cx="293891" cy="64008"/>
          </a:xfrm>
        </p:grpSpPr>
        <p:sp>
          <p:nvSpPr>
            <p:cNvPr id="138" name="Oval 137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0" name="Straight Connector 139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/>
          <p:cNvGrpSpPr/>
          <p:nvPr/>
        </p:nvGrpSpPr>
        <p:grpSpPr>
          <a:xfrm>
            <a:off x="7404302" y="2946680"/>
            <a:ext cx="293891" cy="64008"/>
            <a:chOff x="647941" y="4109194"/>
            <a:chExt cx="293891" cy="64008"/>
          </a:xfrm>
        </p:grpSpPr>
        <p:sp>
          <p:nvSpPr>
            <p:cNvPr id="142" name="Oval 141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Connector 143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/>
          <p:cNvGrpSpPr/>
          <p:nvPr/>
        </p:nvGrpSpPr>
        <p:grpSpPr>
          <a:xfrm>
            <a:off x="6574967" y="2817255"/>
            <a:ext cx="293891" cy="64008"/>
            <a:chOff x="647941" y="4109194"/>
            <a:chExt cx="293891" cy="64008"/>
          </a:xfrm>
        </p:grpSpPr>
        <p:sp>
          <p:nvSpPr>
            <p:cNvPr id="150" name="Oval 149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TextBox 153"/>
          <p:cNvSpPr txBox="1"/>
          <p:nvPr/>
        </p:nvSpPr>
        <p:spPr>
          <a:xfrm>
            <a:off x="7657912" y="1658452"/>
            <a:ext cx="1259422" cy="323165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</a:rPr>
              <a:t>2+1-dim </a:t>
            </a:r>
            <a:r>
              <a:rPr lang="en-US" sz="1500" dirty="0" err="1" smtClean="0">
                <a:solidFill>
                  <a:schemeClr val="accent3">
                    <a:lumMod val="50000"/>
                  </a:schemeClr>
                </a:solidFill>
              </a:rPr>
              <a:t>AdS</a:t>
            </a:r>
            <a:endParaRPr lang="en-US" sz="15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55" name="Straight Connector 154"/>
          <p:cNvCxnSpPr/>
          <p:nvPr/>
        </p:nvCxnSpPr>
        <p:spPr>
          <a:xfrm flipV="1">
            <a:off x="8707287" y="2087924"/>
            <a:ext cx="0" cy="1508760"/>
          </a:xfrm>
          <a:prstGeom prst="line">
            <a:avLst/>
          </a:prstGeom>
          <a:ln w="12700" cmpd="sng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4" name="Group 193"/>
          <p:cNvGrpSpPr/>
          <p:nvPr/>
        </p:nvGrpSpPr>
        <p:grpSpPr>
          <a:xfrm>
            <a:off x="2335481" y="2361744"/>
            <a:ext cx="2081225" cy="2057400"/>
            <a:chOff x="2335481" y="2361744"/>
            <a:chExt cx="2081225" cy="2057400"/>
          </a:xfrm>
        </p:grpSpPr>
        <p:grpSp>
          <p:nvGrpSpPr>
            <p:cNvPr id="165" name="Group 164"/>
            <p:cNvGrpSpPr/>
            <p:nvPr/>
          </p:nvGrpSpPr>
          <p:grpSpPr>
            <a:xfrm>
              <a:off x="2844079" y="2833987"/>
              <a:ext cx="1051431" cy="1024128"/>
              <a:chOff x="2349073" y="4529596"/>
              <a:chExt cx="1051431" cy="1024128"/>
            </a:xfrm>
          </p:grpSpPr>
          <p:sp>
            <p:nvSpPr>
              <p:cNvPr id="166" name="Arc 165"/>
              <p:cNvSpPr>
                <a:spLocks noChangeAspect="1"/>
              </p:cNvSpPr>
              <p:nvPr/>
            </p:nvSpPr>
            <p:spPr>
              <a:xfrm>
                <a:off x="2376376" y="4529596"/>
                <a:ext cx="1024128" cy="1024128"/>
              </a:xfrm>
              <a:prstGeom prst="arc">
                <a:avLst>
                  <a:gd name="adj1" fmla="val 10932157"/>
                  <a:gd name="adj2" fmla="val 18276406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>
                <a:spLocks noChangeAspect="1"/>
              </p:cNvSpPr>
              <p:nvPr/>
            </p:nvSpPr>
            <p:spPr>
              <a:xfrm flipH="1">
                <a:off x="2349073" y="500965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2335481" y="2361744"/>
              <a:ext cx="2081225" cy="2057400"/>
              <a:chOff x="2014848" y="3919504"/>
              <a:chExt cx="2081225" cy="2057400"/>
            </a:xfrm>
          </p:grpSpPr>
          <p:sp>
            <p:nvSpPr>
              <p:cNvPr id="169" name="Arc 168"/>
              <p:cNvSpPr>
                <a:spLocks noChangeAspect="1"/>
              </p:cNvSpPr>
              <p:nvPr/>
            </p:nvSpPr>
            <p:spPr>
              <a:xfrm>
                <a:off x="2038673" y="3919504"/>
                <a:ext cx="2057400" cy="2057400"/>
              </a:xfrm>
              <a:prstGeom prst="arc">
                <a:avLst>
                  <a:gd name="adj1" fmla="val 10932157"/>
                  <a:gd name="adj2" fmla="val 18550419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>
                <a:spLocks noChangeAspect="1"/>
              </p:cNvSpPr>
              <p:nvPr/>
            </p:nvSpPr>
            <p:spPr>
              <a:xfrm flipH="1">
                <a:off x="2014848" y="487303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3123906" y="3090019"/>
              <a:ext cx="546987" cy="512064"/>
              <a:chOff x="2349073" y="4788676"/>
              <a:chExt cx="546987" cy="512064"/>
            </a:xfrm>
          </p:grpSpPr>
          <p:sp>
            <p:nvSpPr>
              <p:cNvPr id="179" name="Arc 178"/>
              <p:cNvSpPr>
                <a:spLocks noChangeAspect="1"/>
              </p:cNvSpPr>
              <p:nvPr/>
            </p:nvSpPr>
            <p:spPr>
              <a:xfrm>
                <a:off x="2383996" y="4788676"/>
                <a:ext cx="512064" cy="512064"/>
              </a:xfrm>
              <a:prstGeom prst="arc">
                <a:avLst>
                  <a:gd name="adj1" fmla="val 10932157"/>
                  <a:gd name="adj2" fmla="val 18276406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>
                <a:spLocks noChangeAspect="1"/>
              </p:cNvSpPr>
              <p:nvPr/>
            </p:nvSpPr>
            <p:spPr>
              <a:xfrm flipH="1">
                <a:off x="2349073" y="500965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4" name="Group 183"/>
            <p:cNvGrpSpPr/>
            <p:nvPr/>
          </p:nvGrpSpPr>
          <p:grpSpPr>
            <a:xfrm>
              <a:off x="3304314" y="3254808"/>
              <a:ext cx="155319" cy="128016"/>
              <a:chOff x="2349073" y="4948696"/>
              <a:chExt cx="155319" cy="128016"/>
            </a:xfrm>
          </p:grpSpPr>
          <p:sp>
            <p:nvSpPr>
              <p:cNvPr id="185" name="Arc 184"/>
              <p:cNvSpPr>
                <a:spLocks noChangeAspect="1"/>
              </p:cNvSpPr>
              <p:nvPr/>
            </p:nvSpPr>
            <p:spPr>
              <a:xfrm>
                <a:off x="2376376" y="4948696"/>
                <a:ext cx="128016" cy="128016"/>
              </a:xfrm>
              <a:prstGeom prst="arc">
                <a:avLst>
                  <a:gd name="adj1" fmla="val 10932157"/>
                  <a:gd name="adj2" fmla="val 18276406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Oval 185"/>
              <p:cNvSpPr>
                <a:spLocks noChangeAspect="1"/>
              </p:cNvSpPr>
              <p:nvPr/>
            </p:nvSpPr>
            <p:spPr>
              <a:xfrm flipH="1">
                <a:off x="2349073" y="500965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3" name="Group 192"/>
          <p:cNvGrpSpPr/>
          <p:nvPr/>
        </p:nvGrpSpPr>
        <p:grpSpPr>
          <a:xfrm>
            <a:off x="-376533" y="2361744"/>
            <a:ext cx="2081225" cy="2057400"/>
            <a:chOff x="-376533" y="2361744"/>
            <a:chExt cx="2081225" cy="2057400"/>
          </a:xfrm>
        </p:grpSpPr>
        <p:grpSp>
          <p:nvGrpSpPr>
            <p:cNvPr id="172" name="Group 171"/>
            <p:cNvGrpSpPr/>
            <p:nvPr/>
          </p:nvGrpSpPr>
          <p:grpSpPr>
            <a:xfrm flipH="1">
              <a:off x="-376533" y="2361744"/>
              <a:ext cx="2081225" cy="2057400"/>
              <a:chOff x="2014848" y="3919504"/>
              <a:chExt cx="2081225" cy="2057400"/>
            </a:xfrm>
          </p:grpSpPr>
          <p:sp>
            <p:nvSpPr>
              <p:cNvPr id="173" name="Arc 172"/>
              <p:cNvSpPr>
                <a:spLocks noChangeAspect="1"/>
              </p:cNvSpPr>
              <p:nvPr/>
            </p:nvSpPr>
            <p:spPr>
              <a:xfrm>
                <a:off x="2038673" y="3919504"/>
                <a:ext cx="2057400" cy="2057400"/>
              </a:xfrm>
              <a:prstGeom prst="arc">
                <a:avLst>
                  <a:gd name="adj1" fmla="val 10932157"/>
                  <a:gd name="adj2" fmla="val 18084178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>
                <a:spLocks noChangeAspect="1"/>
              </p:cNvSpPr>
              <p:nvPr/>
            </p:nvSpPr>
            <p:spPr>
              <a:xfrm flipH="1">
                <a:off x="2014848" y="487303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5" name="Group 174"/>
            <p:cNvGrpSpPr/>
            <p:nvPr/>
          </p:nvGrpSpPr>
          <p:grpSpPr>
            <a:xfrm flipH="1">
              <a:off x="141502" y="2841808"/>
              <a:ext cx="1051431" cy="1024128"/>
              <a:chOff x="2349073" y="4529596"/>
              <a:chExt cx="1051431" cy="1024128"/>
            </a:xfrm>
          </p:grpSpPr>
          <p:sp>
            <p:nvSpPr>
              <p:cNvPr id="176" name="Arc 175"/>
              <p:cNvSpPr>
                <a:spLocks noChangeAspect="1"/>
              </p:cNvSpPr>
              <p:nvPr/>
            </p:nvSpPr>
            <p:spPr>
              <a:xfrm>
                <a:off x="2376376" y="4529596"/>
                <a:ext cx="1024128" cy="1024128"/>
              </a:xfrm>
              <a:prstGeom prst="arc">
                <a:avLst>
                  <a:gd name="adj1" fmla="val 10932157"/>
                  <a:gd name="adj2" fmla="val 18276406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/>
              <p:cNvSpPr>
                <a:spLocks noChangeAspect="1"/>
              </p:cNvSpPr>
              <p:nvPr/>
            </p:nvSpPr>
            <p:spPr>
              <a:xfrm flipH="1">
                <a:off x="2349073" y="500965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1" name="Group 180"/>
            <p:cNvGrpSpPr/>
            <p:nvPr/>
          </p:nvGrpSpPr>
          <p:grpSpPr>
            <a:xfrm flipH="1">
              <a:off x="365695" y="3097840"/>
              <a:ext cx="546987" cy="512064"/>
              <a:chOff x="2349073" y="4788676"/>
              <a:chExt cx="546987" cy="512064"/>
            </a:xfrm>
          </p:grpSpPr>
          <p:sp>
            <p:nvSpPr>
              <p:cNvPr id="182" name="Arc 181"/>
              <p:cNvSpPr>
                <a:spLocks noChangeAspect="1"/>
              </p:cNvSpPr>
              <p:nvPr/>
            </p:nvSpPr>
            <p:spPr>
              <a:xfrm>
                <a:off x="2383996" y="4788676"/>
                <a:ext cx="512064" cy="512064"/>
              </a:xfrm>
              <a:prstGeom prst="arc">
                <a:avLst>
                  <a:gd name="adj1" fmla="val 10932157"/>
                  <a:gd name="adj2" fmla="val 18276406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>
                <a:spLocks noChangeAspect="1"/>
              </p:cNvSpPr>
              <p:nvPr/>
            </p:nvSpPr>
            <p:spPr>
              <a:xfrm flipH="1">
                <a:off x="2349073" y="500965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0" name="Group 189"/>
            <p:cNvGrpSpPr/>
            <p:nvPr/>
          </p:nvGrpSpPr>
          <p:grpSpPr>
            <a:xfrm flipH="1">
              <a:off x="571168" y="3262428"/>
              <a:ext cx="155319" cy="128016"/>
              <a:chOff x="2349073" y="4948696"/>
              <a:chExt cx="155319" cy="128016"/>
            </a:xfrm>
          </p:grpSpPr>
          <p:sp>
            <p:nvSpPr>
              <p:cNvPr id="191" name="Arc 190"/>
              <p:cNvSpPr>
                <a:spLocks noChangeAspect="1"/>
              </p:cNvSpPr>
              <p:nvPr/>
            </p:nvSpPr>
            <p:spPr>
              <a:xfrm>
                <a:off x="2376376" y="4948696"/>
                <a:ext cx="128016" cy="128016"/>
              </a:xfrm>
              <a:prstGeom prst="arc">
                <a:avLst>
                  <a:gd name="adj1" fmla="val 10932157"/>
                  <a:gd name="adj2" fmla="val 18276406"/>
                </a:avLst>
              </a:prstGeom>
              <a:ln w="22225" cmpd="sng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/>
              <p:cNvSpPr>
                <a:spLocks noChangeAspect="1"/>
              </p:cNvSpPr>
              <p:nvPr/>
            </p:nvSpPr>
            <p:spPr>
              <a:xfrm flipH="1">
                <a:off x="2349073" y="5009656"/>
                <a:ext cx="64008" cy="6400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5" name="Group 194"/>
          <p:cNvGrpSpPr/>
          <p:nvPr/>
        </p:nvGrpSpPr>
        <p:grpSpPr>
          <a:xfrm rot="3823838">
            <a:off x="7142415" y="1700827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196" name="Oval 195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8" name="Straight Connector 197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/>
          <p:cNvGrpSpPr/>
          <p:nvPr/>
        </p:nvGrpSpPr>
        <p:grpSpPr>
          <a:xfrm rot="2081710">
            <a:off x="6474328" y="3007296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04" name="Oval 203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6" name="Straight Connector 205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/>
          <p:cNvGrpSpPr/>
          <p:nvPr/>
        </p:nvGrpSpPr>
        <p:grpSpPr>
          <a:xfrm rot="957389">
            <a:off x="6178248" y="2452336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08" name="Oval 207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/>
          <p:cNvGrpSpPr/>
          <p:nvPr/>
        </p:nvGrpSpPr>
        <p:grpSpPr>
          <a:xfrm>
            <a:off x="5849017" y="2913317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12" name="Oval 211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Connector 213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/>
          <p:cNvGrpSpPr/>
          <p:nvPr/>
        </p:nvGrpSpPr>
        <p:grpSpPr>
          <a:xfrm rot="17776162" flipH="1">
            <a:off x="7321364" y="1587440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30" name="Oval 229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/>
          <p:cNvGrpSpPr/>
          <p:nvPr/>
        </p:nvGrpSpPr>
        <p:grpSpPr>
          <a:xfrm rot="19518290" flipH="1">
            <a:off x="6881077" y="2586459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27" name="Oval 226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9" name="Straight Connector 228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/>
          <p:cNvGrpSpPr/>
          <p:nvPr/>
        </p:nvGrpSpPr>
        <p:grpSpPr>
          <a:xfrm rot="20642611" flipH="1">
            <a:off x="7432178" y="2735696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24" name="Oval 223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6" name="Straight Connector 225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/>
          <p:cNvGrpSpPr/>
          <p:nvPr/>
        </p:nvGrpSpPr>
        <p:grpSpPr>
          <a:xfrm flipH="1">
            <a:off x="8109440" y="2403352"/>
            <a:ext cx="293891" cy="64008"/>
            <a:chOff x="647941" y="4109194"/>
            <a:chExt cx="293891" cy="64008"/>
          </a:xfrm>
          <a:solidFill>
            <a:srgbClr val="0000FF"/>
          </a:solidFill>
        </p:grpSpPr>
        <p:sp>
          <p:nvSpPr>
            <p:cNvPr id="221" name="Oval 220"/>
            <p:cNvSpPr>
              <a:spLocks noChangeAspect="1"/>
            </p:cNvSpPr>
            <p:nvPr/>
          </p:nvSpPr>
          <p:spPr>
            <a:xfrm>
              <a:off x="647941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>
              <a:spLocks noChangeAspect="1"/>
            </p:cNvSpPr>
            <p:nvPr/>
          </p:nvSpPr>
          <p:spPr>
            <a:xfrm>
              <a:off x="877824" y="4109194"/>
              <a:ext cx="64008" cy="64008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/>
            <p:cNvCxnSpPr/>
            <p:nvPr/>
          </p:nvCxnSpPr>
          <p:spPr>
            <a:xfrm>
              <a:off x="676986" y="4139885"/>
              <a:ext cx="232842" cy="0"/>
            </a:xfrm>
            <a:prstGeom prst="line">
              <a:avLst/>
            </a:prstGeom>
            <a:grpFill/>
            <a:ln w="22225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TextBox 232"/>
              <p:cNvSpPr txBox="1"/>
              <p:nvPr/>
            </p:nvSpPr>
            <p:spPr>
              <a:xfrm>
                <a:off x="584876" y="3671356"/>
                <a:ext cx="1382301" cy="5693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∝</m:t>
                      </m:r>
                      <m:func>
                        <m:func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3" name="TextBox 2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76" y="3671356"/>
                <a:ext cx="1382301" cy="56932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/>
              <p:cNvSpPr txBox="1"/>
              <p:nvPr/>
            </p:nvSpPr>
            <p:spPr>
              <a:xfrm>
                <a:off x="586439" y="3812624"/>
                <a:ext cx="8551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0" name="TextBox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39" y="3812624"/>
                <a:ext cx="855106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000" t="-141304" r="-5714" b="-17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/>
              <p:cNvSpPr txBox="1"/>
              <p:nvPr/>
            </p:nvSpPr>
            <p:spPr>
              <a:xfrm>
                <a:off x="584876" y="3670296"/>
                <a:ext cx="1406347" cy="5693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den>
                      </m:f>
                      <m:func>
                        <m:func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1" name="TextBox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76" y="3670296"/>
                <a:ext cx="1406347" cy="56932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265888" y="375922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geodesic length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18802" y="3671255"/>
                <a:ext cx="1409745" cy="5729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∝</m:t>
                          </m:r>
                          <m: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        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𝑙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802" y="3671255"/>
                <a:ext cx="1409745" cy="5729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TextBox 163"/>
              <p:cNvSpPr txBox="1"/>
              <p:nvPr/>
            </p:nvSpPr>
            <p:spPr>
              <a:xfrm>
                <a:off x="7020656" y="3668987"/>
                <a:ext cx="1394036" cy="5729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f>
                            <m:fPr>
                              <m:ctrlP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𝑁</m:t>
                                  </m:r>
                                </m:sub>
                              </m:sSub>
                            </m:den>
                          </m:f>
                          <m:r>
                            <m:rPr>
                              <m:sty m:val="p"/>
                            </m:rPr>
                            <a:rPr lang="en-US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𝑙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4" name="TextBox 1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656" y="3668987"/>
                <a:ext cx="1394036" cy="5729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4" name="Group 233"/>
          <p:cNvGrpSpPr/>
          <p:nvPr/>
        </p:nvGrpSpPr>
        <p:grpSpPr>
          <a:xfrm>
            <a:off x="1675632" y="3279291"/>
            <a:ext cx="1903950" cy="1047963"/>
            <a:chOff x="1675632" y="3279291"/>
            <a:chExt cx="1903950" cy="1047963"/>
          </a:xfrm>
        </p:grpSpPr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1675632" y="3961494"/>
              <a:ext cx="365760" cy="365760"/>
            </a:xfrm>
            <a:prstGeom prst="ellipse">
              <a:avLst/>
            </a:prstGeom>
            <a:noFill/>
            <a:ln w="19050" cmpd="sng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>
              <a:spLocks noChangeAspect="1"/>
            </p:cNvSpPr>
            <p:nvPr/>
          </p:nvSpPr>
          <p:spPr>
            <a:xfrm>
              <a:off x="3213822" y="3279291"/>
              <a:ext cx="365760" cy="365760"/>
            </a:xfrm>
            <a:prstGeom prst="ellipse">
              <a:avLst/>
            </a:prstGeom>
            <a:noFill/>
            <a:ln w="19050" cmpd="sng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>
              <a:cxnSpLocks noChangeAspect="1"/>
              <a:endCxn id="168" idx="3"/>
            </p:cNvCxnSpPr>
            <p:nvPr/>
          </p:nvCxnSpPr>
          <p:spPr>
            <a:xfrm flipV="1">
              <a:off x="2025878" y="3591487"/>
              <a:ext cx="1241508" cy="486879"/>
            </a:xfrm>
            <a:prstGeom prst="straightConnector1">
              <a:avLst/>
            </a:prstGeom>
            <a:ln w="25400" cmpd="sng">
              <a:solidFill>
                <a:schemeClr val="accent3">
                  <a:lumMod val="50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/>
          <p:cNvGrpSpPr/>
          <p:nvPr/>
        </p:nvGrpSpPr>
        <p:grpSpPr>
          <a:xfrm>
            <a:off x="8087121" y="3280932"/>
            <a:ext cx="493775" cy="1063413"/>
            <a:chOff x="8087121" y="3280932"/>
            <a:chExt cx="493775" cy="1063413"/>
          </a:xfrm>
        </p:grpSpPr>
        <p:sp>
          <p:nvSpPr>
            <p:cNvPr id="188" name="Oval 187"/>
            <p:cNvSpPr>
              <a:spLocks noChangeAspect="1"/>
            </p:cNvSpPr>
            <p:nvPr/>
          </p:nvSpPr>
          <p:spPr>
            <a:xfrm>
              <a:off x="8087121" y="3978585"/>
              <a:ext cx="365760" cy="365760"/>
            </a:xfrm>
            <a:prstGeom prst="ellipse">
              <a:avLst/>
            </a:prstGeom>
            <a:noFill/>
            <a:ln w="19050" cmpd="sng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/>
            <p:cNvSpPr>
              <a:spLocks noChangeAspect="1"/>
            </p:cNvSpPr>
            <p:nvPr/>
          </p:nvSpPr>
          <p:spPr>
            <a:xfrm>
              <a:off x="8215136" y="3280932"/>
              <a:ext cx="365760" cy="365760"/>
            </a:xfrm>
            <a:prstGeom prst="ellipse">
              <a:avLst/>
            </a:prstGeom>
            <a:noFill/>
            <a:ln w="19050" cmpd="sng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9" name="Straight Arrow Connector 198"/>
            <p:cNvCxnSpPr>
              <a:cxnSpLocks noChangeAspect="1"/>
              <a:endCxn id="189" idx="5"/>
            </p:cNvCxnSpPr>
            <p:nvPr/>
          </p:nvCxnSpPr>
          <p:spPr>
            <a:xfrm flipV="1">
              <a:off x="8437367" y="3593128"/>
              <a:ext cx="89965" cy="471334"/>
            </a:xfrm>
            <a:prstGeom prst="straightConnector1">
              <a:avLst/>
            </a:prstGeom>
            <a:ln w="25400" cmpd="sng">
              <a:solidFill>
                <a:schemeClr val="accent3">
                  <a:lumMod val="50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Right Arrow 199"/>
          <p:cNvSpPr/>
          <p:nvPr/>
        </p:nvSpPr>
        <p:spPr>
          <a:xfrm>
            <a:off x="4543336" y="5931512"/>
            <a:ext cx="535796" cy="28766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TextBox 200"/>
          <p:cNvSpPr txBox="1"/>
          <p:nvPr/>
        </p:nvSpPr>
        <p:spPr>
          <a:xfrm>
            <a:off x="193292" y="4504908"/>
            <a:ext cx="1589788" cy="323165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</a:rPr>
              <a:t>(d-1)+1-dim CFT</a:t>
            </a:r>
            <a:endParaRPr lang="en-US" sz="15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7657912" y="4504908"/>
            <a:ext cx="1259422" cy="323165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</a:rPr>
              <a:t>d+1-dim </a:t>
            </a:r>
            <a:r>
              <a:rPr lang="en-US" sz="1500" dirty="0" err="1" smtClean="0">
                <a:solidFill>
                  <a:schemeClr val="accent3">
                    <a:lumMod val="50000"/>
                  </a:schemeClr>
                </a:solidFill>
              </a:rPr>
              <a:t>AdS</a:t>
            </a:r>
            <a:endParaRPr lang="en-US" sz="15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5" name="Parallelogram 214"/>
          <p:cNvSpPr/>
          <p:nvPr/>
        </p:nvSpPr>
        <p:spPr>
          <a:xfrm>
            <a:off x="-795213" y="5824502"/>
            <a:ext cx="5156585" cy="901016"/>
          </a:xfrm>
          <a:prstGeom prst="parallelogram">
            <a:avLst>
              <a:gd name="adj" fmla="val 254752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40000"/>
                </a:schemeClr>
              </a:gs>
              <a:gs pos="35000">
                <a:schemeClr val="tx2">
                  <a:lumMod val="40000"/>
                  <a:lumOff val="6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Parallelogram 215"/>
          <p:cNvSpPr/>
          <p:nvPr/>
        </p:nvSpPr>
        <p:spPr>
          <a:xfrm>
            <a:off x="4589587" y="5824502"/>
            <a:ext cx="5156585" cy="901016"/>
          </a:xfrm>
          <a:prstGeom prst="parallelogram">
            <a:avLst>
              <a:gd name="adj" fmla="val 254752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40000"/>
                </a:schemeClr>
              </a:gs>
              <a:gs pos="35000">
                <a:schemeClr val="tx2">
                  <a:lumMod val="40000"/>
                  <a:lumOff val="6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TextBox 237"/>
          <p:cNvSpPr txBox="1"/>
          <p:nvPr/>
        </p:nvSpPr>
        <p:spPr>
          <a:xfrm rot="16200000">
            <a:off x="8266122" y="2386814"/>
            <a:ext cx="1166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CFT scale</a:t>
            </a:r>
            <a:endParaRPr lang="en-US"/>
          </a:p>
        </p:txBody>
      </p:sp>
      <p:sp>
        <p:nvSpPr>
          <p:cNvPr id="239" name="Freeform 238"/>
          <p:cNvSpPr>
            <a:spLocks noChangeAspect="1"/>
          </p:cNvSpPr>
          <p:nvPr/>
        </p:nvSpPr>
        <p:spPr>
          <a:xfrm>
            <a:off x="1251941" y="5931512"/>
            <a:ext cx="1253351" cy="676656"/>
          </a:xfrm>
          <a:custGeom>
            <a:avLst/>
            <a:gdLst>
              <a:gd name="connsiteX0" fmla="*/ 10756 w 958343"/>
              <a:gd name="connsiteY0" fmla="*/ 321040 h 515170"/>
              <a:gd name="connsiteX1" fmla="*/ 537229 w 958343"/>
              <a:gd name="connsiteY1" fmla="*/ 515004 h 515170"/>
              <a:gd name="connsiteX2" fmla="*/ 939011 w 958343"/>
              <a:gd name="connsiteY2" fmla="*/ 348749 h 515170"/>
              <a:gd name="connsiteX3" fmla="*/ 814320 w 958343"/>
              <a:gd name="connsiteY3" fmla="*/ 43949 h 515170"/>
              <a:gd name="connsiteX4" fmla="*/ 121593 w 958343"/>
              <a:gd name="connsiteY4" fmla="*/ 16240 h 515170"/>
              <a:gd name="connsiteX5" fmla="*/ 177011 w 958343"/>
              <a:gd name="connsiteY5" fmla="*/ 182495 h 515170"/>
              <a:gd name="connsiteX6" fmla="*/ 10756 w 958343"/>
              <a:gd name="connsiteY6" fmla="*/ 321040 h 51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8343" h="515170">
                <a:moveTo>
                  <a:pt x="10756" y="321040"/>
                </a:moveTo>
                <a:cubicBezTo>
                  <a:pt x="70792" y="376458"/>
                  <a:pt x="382520" y="510386"/>
                  <a:pt x="537229" y="515004"/>
                </a:cubicBezTo>
                <a:cubicBezTo>
                  <a:pt x="691938" y="519622"/>
                  <a:pt x="892829" y="427258"/>
                  <a:pt x="939011" y="348749"/>
                </a:cubicBezTo>
                <a:cubicBezTo>
                  <a:pt x="985193" y="270240"/>
                  <a:pt x="950556" y="99367"/>
                  <a:pt x="814320" y="43949"/>
                </a:cubicBezTo>
                <a:cubicBezTo>
                  <a:pt x="678084" y="-11469"/>
                  <a:pt x="227811" y="-6851"/>
                  <a:pt x="121593" y="16240"/>
                </a:cubicBezTo>
                <a:cubicBezTo>
                  <a:pt x="15375" y="39331"/>
                  <a:pt x="193175" y="131695"/>
                  <a:pt x="177011" y="182495"/>
                </a:cubicBezTo>
                <a:cubicBezTo>
                  <a:pt x="160847" y="233295"/>
                  <a:pt x="-49280" y="265622"/>
                  <a:pt x="10756" y="321040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7" name="Group 246"/>
          <p:cNvGrpSpPr>
            <a:grpSpLocks noChangeAspect="1"/>
          </p:cNvGrpSpPr>
          <p:nvPr/>
        </p:nvGrpSpPr>
        <p:grpSpPr>
          <a:xfrm>
            <a:off x="6571301" y="5616144"/>
            <a:ext cx="1259733" cy="1005840"/>
            <a:chOff x="4202781" y="5649277"/>
            <a:chExt cx="958343" cy="765194"/>
          </a:xfrm>
        </p:grpSpPr>
        <p:sp>
          <p:nvSpPr>
            <p:cNvPr id="240" name="Freeform 239"/>
            <p:cNvSpPr/>
            <p:nvPr/>
          </p:nvSpPr>
          <p:spPr>
            <a:xfrm>
              <a:off x="4202781" y="5899301"/>
              <a:ext cx="958343" cy="515170"/>
            </a:xfrm>
            <a:custGeom>
              <a:avLst/>
              <a:gdLst>
                <a:gd name="connsiteX0" fmla="*/ 10756 w 958343"/>
                <a:gd name="connsiteY0" fmla="*/ 321040 h 515170"/>
                <a:gd name="connsiteX1" fmla="*/ 537229 w 958343"/>
                <a:gd name="connsiteY1" fmla="*/ 515004 h 515170"/>
                <a:gd name="connsiteX2" fmla="*/ 939011 w 958343"/>
                <a:gd name="connsiteY2" fmla="*/ 348749 h 515170"/>
                <a:gd name="connsiteX3" fmla="*/ 814320 w 958343"/>
                <a:gd name="connsiteY3" fmla="*/ 43949 h 515170"/>
                <a:gd name="connsiteX4" fmla="*/ 121593 w 958343"/>
                <a:gd name="connsiteY4" fmla="*/ 16240 h 515170"/>
                <a:gd name="connsiteX5" fmla="*/ 177011 w 958343"/>
                <a:gd name="connsiteY5" fmla="*/ 182495 h 515170"/>
                <a:gd name="connsiteX6" fmla="*/ 10756 w 958343"/>
                <a:gd name="connsiteY6" fmla="*/ 321040 h 51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8343" h="515170">
                  <a:moveTo>
                    <a:pt x="10756" y="321040"/>
                  </a:moveTo>
                  <a:cubicBezTo>
                    <a:pt x="70792" y="376458"/>
                    <a:pt x="382520" y="510386"/>
                    <a:pt x="537229" y="515004"/>
                  </a:cubicBezTo>
                  <a:cubicBezTo>
                    <a:pt x="691938" y="519622"/>
                    <a:pt x="892829" y="427258"/>
                    <a:pt x="939011" y="348749"/>
                  </a:cubicBezTo>
                  <a:cubicBezTo>
                    <a:pt x="985193" y="270240"/>
                    <a:pt x="950556" y="99367"/>
                    <a:pt x="814320" y="43949"/>
                  </a:cubicBezTo>
                  <a:cubicBezTo>
                    <a:pt x="678084" y="-11469"/>
                    <a:pt x="227811" y="-6851"/>
                    <a:pt x="121593" y="16240"/>
                  </a:cubicBezTo>
                  <a:cubicBezTo>
                    <a:pt x="15375" y="39331"/>
                    <a:pt x="193175" y="131695"/>
                    <a:pt x="177011" y="182495"/>
                  </a:cubicBezTo>
                  <a:cubicBezTo>
                    <a:pt x="160847" y="233295"/>
                    <a:pt x="-49280" y="265622"/>
                    <a:pt x="10756" y="32104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6000"/>
              </a:schemeClr>
            </a:solidFill>
            <a:ln w="3175">
              <a:solidFill>
                <a:schemeClr val="accent3">
                  <a:lumMod val="75000"/>
                  <a:alpha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Freeform 240"/>
            <p:cNvSpPr>
              <a:spLocks noChangeAspect="1"/>
            </p:cNvSpPr>
            <p:nvPr/>
          </p:nvSpPr>
          <p:spPr>
            <a:xfrm>
              <a:off x="4272907" y="5804287"/>
              <a:ext cx="850919" cy="416533"/>
            </a:xfrm>
            <a:custGeom>
              <a:avLst/>
              <a:gdLst>
                <a:gd name="connsiteX0" fmla="*/ 10756 w 958343"/>
                <a:gd name="connsiteY0" fmla="*/ 321040 h 515170"/>
                <a:gd name="connsiteX1" fmla="*/ 537229 w 958343"/>
                <a:gd name="connsiteY1" fmla="*/ 515004 h 515170"/>
                <a:gd name="connsiteX2" fmla="*/ 939011 w 958343"/>
                <a:gd name="connsiteY2" fmla="*/ 348749 h 515170"/>
                <a:gd name="connsiteX3" fmla="*/ 814320 w 958343"/>
                <a:gd name="connsiteY3" fmla="*/ 43949 h 515170"/>
                <a:gd name="connsiteX4" fmla="*/ 121593 w 958343"/>
                <a:gd name="connsiteY4" fmla="*/ 16240 h 515170"/>
                <a:gd name="connsiteX5" fmla="*/ 177011 w 958343"/>
                <a:gd name="connsiteY5" fmla="*/ 182495 h 515170"/>
                <a:gd name="connsiteX6" fmla="*/ 10756 w 958343"/>
                <a:gd name="connsiteY6" fmla="*/ 321040 h 515170"/>
                <a:gd name="connsiteX0" fmla="*/ 16850 w 964437"/>
                <a:gd name="connsiteY0" fmla="*/ 321040 h 515170"/>
                <a:gd name="connsiteX1" fmla="*/ 543323 w 964437"/>
                <a:gd name="connsiteY1" fmla="*/ 515004 h 515170"/>
                <a:gd name="connsiteX2" fmla="*/ 945105 w 964437"/>
                <a:gd name="connsiteY2" fmla="*/ 348749 h 515170"/>
                <a:gd name="connsiteX3" fmla="*/ 820414 w 964437"/>
                <a:gd name="connsiteY3" fmla="*/ 43949 h 515170"/>
                <a:gd name="connsiteX4" fmla="*/ 127687 w 964437"/>
                <a:gd name="connsiteY4" fmla="*/ 16240 h 515170"/>
                <a:gd name="connsiteX5" fmla="*/ 128663 w 964437"/>
                <a:gd name="connsiteY5" fmla="*/ 182495 h 515170"/>
                <a:gd name="connsiteX6" fmla="*/ 16850 w 964437"/>
                <a:gd name="connsiteY6" fmla="*/ 321040 h 515170"/>
                <a:gd name="connsiteX0" fmla="*/ 16145 w 965908"/>
                <a:gd name="connsiteY0" fmla="*/ 316108 h 510238"/>
                <a:gd name="connsiteX1" fmla="*/ 542618 w 965908"/>
                <a:gd name="connsiteY1" fmla="*/ 510072 h 510238"/>
                <a:gd name="connsiteX2" fmla="*/ 944400 w 965908"/>
                <a:gd name="connsiteY2" fmla="*/ 343817 h 510238"/>
                <a:gd name="connsiteX3" fmla="*/ 819709 w 965908"/>
                <a:gd name="connsiteY3" fmla="*/ 39017 h 510238"/>
                <a:gd name="connsiteX4" fmla="*/ 53097 w 965908"/>
                <a:gd name="connsiteY4" fmla="*/ 19086 h 510238"/>
                <a:gd name="connsiteX5" fmla="*/ 127958 w 965908"/>
                <a:gd name="connsiteY5" fmla="*/ 177563 h 510238"/>
                <a:gd name="connsiteX6" fmla="*/ 16145 w 965908"/>
                <a:gd name="connsiteY6" fmla="*/ 316108 h 510238"/>
                <a:gd name="connsiteX0" fmla="*/ 12769 w 1032530"/>
                <a:gd name="connsiteY0" fmla="*/ 323886 h 510160"/>
                <a:gd name="connsiteX1" fmla="*/ 609238 w 1032530"/>
                <a:gd name="connsiteY1" fmla="*/ 510072 h 510160"/>
                <a:gd name="connsiteX2" fmla="*/ 1011020 w 1032530"/>
                <a:gd name="connsiteY2" fmla="*/ 343817 h 510160"/>
                <a:gd name="connsiteX3" fmla="*/ 886329 w 1032530"/>
                <a:gd name="connsiteY3" fmla="*/ 39017 h 510160"/>
                <a:gd name="connsiteX4" fmla="*/ 119717 w 1032530"/>
                <a:gd name="connsiteY4" fmla="*/ 19086 h 510160"/>
                <a:gd name="connsiteX5" fmla="*/ 194578 w 1032530"/>
                <a:gd name="connsiteY5" fmla="*/ 177563 h 510160"/>
                <a:gd name="connsiteX6" fmla="*/ 12769 w 1032530"/>
                <a:gd name="connsiteY6" fmla="*/ 323886 h 510160"/>
                <a:gd name="connsiteX0" fmla="*/ 22425 w 1042185"/>
                <a:gd name="connsiteY0" fmla="*/ 323886 h 510160"/>
                <a:gd name="connsiteX1" fmla="*/ 618894 w 1042185"/>
                <a:gd name="connsiteY1" fmla="*/ 510072 h 510160"/>
                <a:gd name="connsiteX2" fmla="*/ 1020676 w 1042185"/>
                <a:gd name="connsiteY2" fmla="*/ 343817 h 510160"/>
                <a:gd name="connsiteX3" fmla="*/ 895985 w 1042185"/>
                <a:gd name="connsiteY3" fmla="*/ 39017 h 510160"/>
                <a:gd name="connsiteX4" fmla="*/ 129373 w 1042185"/>
                <a:gd name="connsiteY4" fmla="*/ 19086 h 510160"/>
                <a:gd name="connsiteX5" fmla="*/ 126460 w 1042185"/>
                <a:gd name="connsiteY5" fmla="*/ 181452 h 510160"/>
                <a:gd name="connsiteX6" fmla="*/ 22425 w 1042185"/>
                <a:gd name="connsiteY6" fmla="*/ 323886 h 51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2185" h="510160">
                  <a:moveTo>
                    <a:pt x="22425" y="323886"/>
                  </a:moveTo>
                  <a:cubicBezTo>
                    <a:pt x="104497" y="378656"/>
                    <a:pt x="452519" y="506750"/>
                    <a:pt x="618894" y="510072"/>
                  </a:cubicBezTo>
                  <a:cubicBezTo>
                    <a:pt x="785269" y="513394"/>
                    <a:pt x="974494" y="422326"/>
                    <a:pt x="1020676" y="343817"/>
                  </a:cubicBezTo>
                  <a:cubicBezTo>
                    <a:pt x="1066858" y="265308"/>
                    <a:pt x="1044535" y="93139"/>
                    <a:pt x="895985" y="39017"/>
                  </a:cubicBezTo>
                  <a:cubicBezTo>
                    <a:pt x="747435" y="-15105"/>
                    <a:pt x="235591" y="-4005"/>
                    <a:pt x="129373" y="19086"/>
                  </a:cubicBezTo>
                  <a:cubicBezTo>
                    <a:pt x="23155" y="42177"/>
                    <a:pt x="144285" y="130652"/>
                    <a:pt x="126460" y="181452"/>
                  </a:cubicBezTo>
                  <a:cubicBezTo>
                    <a:pt x="108635" y="232252"/>
                    <a:pt x="-59647" y="269116"/>
                    <a:pt x="22425" y="323886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6000"/>
              </a:schemeClr>
            </a:solidFill>
            <a:ln w="3175">
              <a:solidFill>
                <a:schemeClr val="accent3">
                  <a:lumMod val="75000"/>
                  <a:alpha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Freeform 242"/>
            <p:cNvSpPr>
              <a:spLocks noChangeAspect="1"/>
            </p:cNvSpPr>
            <p:nvPr/>
          </p:nvSpPr>
          <p:spPr>
            <a:xfrm>
              <a:off x="4411450" y="5700561"/>
              <a:ext cx="667926" cy="329159"/>
            </a:xfrm>
            <a:custGeom>
              <a:avLst/>
              <a:gdLst>
                <a:gd name="connsiteX0" fmla="*/ 10756 w 958343"/>
                <a:gd name="connsiteY0" fmla="*/ 321040 h 515170"/>
                <a:gd name="connsiteX1" fmla="*/ 537229 w 958343"/>
                <a:gd name="connsiteY1" fmla="*/ 515004 h 515170"/>
                <a:gd name="connsiteX2" fmla="*/ 939011 w 958343"/>
                <a:gd name="connsiteY2" fmla="*/ 348749 h 515170"/>
                <a:gd name="connsiteX3" fmla="*/ 814320 w 958343"/>
                <a:gd name="connsiteY3" fmla="*/ 43949 h 515170"/>
                <a:gd name="connsiteX4" fmla="*/ 121593 w 958343"/>
                <a:gd name="connsiteY4" fmla="*/ 16240 h 515170"/>
                <a:gd name="connsiteX5" fmla="*/ 177011 w 958343"/>
                <a:gd name="connsiteY5" fmla="*/ 182495 h 515170"/>
                <a:gd name="connsiteX6" fmla="*/ 10756 w 958343"/>
                <a:gd name="connsiteY6" fmla="*/ 321040 h 515170"/>
                <a:gd name="connsiteX0" fmla="*/ 16850 w 964437"/>
                <a:gd name="connsiteY0" fmla="*/ 321040 h 515170"/>
                <a:gd name="connsiteX1" fmla="*/ 543323 w 964437"/>
                <a:gd name="connsiteY1" fmla="*/ 515004 h 515170"/>
                <a:gd name="connsiteX2" fmla="*/ 945105 w 964437"/>
                <a:gd name="connsiteY2" fmla="*/ 348749 h 515170"/>
                <a:gd name="connsiteX3" fmla="*/ 820414 w 964437"/>
                <a:gd name="connsiteY3" fmla="*/ 43949 h 515170"/>
                <a:gd name="connsiteX4" fmla="*/ 127687 w 964437"/>
                <a:gd name="connsiteY4" fmla="*/ 16240 h 515170"/>
                <a:gd name="connsiteX5" fmla="*/ 128663 w 964437"/>
                <a:gd name="connsiteY5" fmla="*/ 182495 h 515170"/>
                <a:gd name="connsiteX6" fmla="*/ 16850 w 964437"/>
                <a:gd name="connsiteY6" fmla="*/ 321040 h 515170"/>
                <a:gd name="connsiteX0" fmla="*/ 16145 w 965908"/>
                <a:gd name="connsiteY0" fmla="*/ 316108 h 510238"/>
                <a:gd name="connsiteX1" fmla="*/ 542618 w 965908"/>
                <a:gd name="connsiteY1" fmla="*/ 510072 h 510238"/>
                <a:gd name="connsiteX2" fmla="*/ 944400 w 965908"/>
                <a:gd name="connsiteY2" fmla="*/ 343817 h 510238"/>
                <a:gd name="connsiteX3" fmla="*/ 819709 w 965908"/>
                <a:gd name="connsiteY3" fmla="*/ 39017 h 510238"/>
                <a:gd name="connsiteX4" fmla="*/ 53097 w 965908"/>
                <a:gd name="connsiteY4" fmla="*/ 19086 h 510238"/>
                <a:gd name="connsiteX5" fmla="*/ 127958 w 965908"/>
                <a:gd name="connsiteY5" fmla="*/ 177563 h 510238"/>
                <a:gd name="connsiteX6" fmla="*/ 16145 w 965908"/>
                <a:gd name="connsiteY6" fmla="*/ 316108 h 510238"/>
                <a:gd name="connsiteX0" fmla="*/ 12769 w 1032530"/>
                <a:gd name="connsiteY0" fmla="*/ 323886 h 510160"/>
                <a:gd name="connsiteX1" fmla="*/ 609238 w 1032530"/>
                <a:gd name="connsiteY1" fmla="*/ 510072 h 510160"/>
                <a:gd name="connsiteX2" fmla="*/ 1011020 w 1032530"/>
                <a:gd name="connsiteY2" fmla="*/ 343817 h 510160"/>
                <a:gd name="connsiteX3" fmla="*/ 886329 w 1032530"/>
                <a:gd name="connsiteY3" fmla="*/ 39017 h 510160"/>
                <a:gd name="connsiteX4" fmla="*/ 119717 w 1032530"/>
                <a:gd name="connsiteY4" fmla="*/ 19086 h 510160"/>
                <a:gd name="connsiteX5" fmla="*/ 194578 w 1032530"/>
                <a:gd name="connsiteY5" fmla="*/ 177563 h 510160"/>
                <a:gd name="connsiteX6" fmla="*/ 12769 w 1032530"/>
                <a:gd name="connsiteY6" fmla="*/ 323886 h 510160"/>
                <a:gd name="connsiteX0" fmla="*/ 22425 w 1042185"/>
                <a:gd name="connsiteY0" fmla="*/ 323886 h 510160"/>
                <a:gd name="connsiteX1" fmla="*/ 618894 w 1042185"/>
                <a:gd name="connsiteY1" fmla="*/ 510072 h 510160"/>
                <a:gd name="connsiteX2" fmla="*/ 1020676 w 1042185"/>
                <a:gd name="connsiteY2" fmla="*/ 343817 h 510160"/>
                <a:gd name="connsiteX3" fmla="*/ 895985 w 1042185"/>
                <a:gd name="connsiteY3" fmla="*/ 39017 h 510160"/>
                <a:gd name="connsiteX4" fmla="*/ 129373 w 1042185"/>
                <a:gd name="connsiteY4" fmla="*/ 19086 h 510160"/>
                <a:gd name="connsiteX5" fmla="*/ 126460 w 1042185"/>
                <a:gd name="connsiteY5" fmla="*/ 181452 h 510160"/>
                <a:gd name="connsiteX6" fmla="*/ 22425 w 1042185"/>
                <a:gd name="connsiteY6" fmla="*/ 323886 h 510160"/>
                <a:gd name="connsiteX0" fmla="*/ 24193 w 1024271"/>
                <a:gd name="connsiteY0" fmla="*/ 328807 h 510121"/>
                <a:gd name="connsiteX1" fmla="*/ 600980 w 1024271"/>
                <a:gd name="connsiteY1" fmla="*/ 510072 h 510121"/>
                <a:gd name="connsiteX2" fmla="*/ 1002762 w 1024271"/>
                <a:gd name="connsiteY2" fmla="*/ 343817 h 510121"/>
                <a:gd name="connsiteX3" fmla="*/ 878071 w 1024271"/>
                <a:gd name="connsiteY3" fmla="*/ 39017 h 510121"/>
                <a:gd name="connsiteX4" fmla="*/ 111459 w 1024271"/>
                <a:gd name="connsiteY4" fmla="*/ 19086 h 510121"/>
                <a:gd name="connsiteX5" fmla="*/ 108546 w 1024271"/>
                <a:gd name="connsiteY5" fmla="*/ 181452 h 510121"/>
                <a:gd name="connsiteX6" fmla="*/ 24193 w 1024271"/>
                <a:gd name="connsiteY6" fmla="*/ 328807 h 510121"/>
                <a:gd name="connsiteX0" fmla="*/ 2445 w 1002523"/>
                <a:gd name="connsiteY0" fmla="*/ 328807 h 510123"/>
                <a:gd name="connsiteX1" fmla="*/ 579232 w 1002523"/>
                <a:gd name="connsiteY1" fmla="*/ 510072 h 510123"/>
                <a:gd name="connsiteX2" fmla="*/ 981014 w 1002523"/>
                <a:gd name="connsiteY2" fmla="*/ 343817 h 510123"/>
                <a:gd name="connsiteX3" fmla="*/ 856323 w 1002523"/>
                <a:gd name="connsiteY3" fmla="*/ 39017 h 510123"/>
                <a:gd name="connsiteX4" fmla="*/ 89711 w 1002523"/>
                <a:gd name="connsiteY4" fmla="*/ 19086 h 510123"/>
                <a:gd name="connsiteX5" fmla="*/ 86798 w 1002523"/>
                <a:gd name="connsiteY5" fmla="*/ 181452 h 510123"/>
                <a:gd name="connsiteX6" fmla="*/ 2445 w 1002523"/>
                <a:gd name="connsiteY6" fmla="*/ 328807 h 510123"/>
                <a:gd name="connsiteX0" fmla="*/ 35054 w 1035132"/>
                <a:gd name="connsiteY0" fmla="*/ 328807 h 510121"/>
                <a:gd name="connsiteX1" fmla="*/ 611841 w 1035132"/>
                <a:gd name="connsiteY1" fmla="*/ 510072 h 510121"/>
                <a:gd name="connsiteX2" fmla="*/ 1013623 w 1035132"/>
                <a:gd name="connsiteY2" fmla="*/ 343817 h 510121"/>
                <a:gd name="connsiteX3" fmla="*/ 888932 w 1035132"/>
                <a:gd name="connsiteY3" fmla="*/ 39017 h 510121"/>
                <a:gd name="connsiteX4" fmla="*/ 122320 w 1035132"/>
                <a:gd name="connsiteY4" fmla="*/ 19086 h 510121"/>
                <a:gd name="connsiteX5" fmla="*/ 70202 w 1035132"/>
                <a:gd name="connsiteY5" fmla="*/ 191293 h 510121"/>
                <a:gd name="connsiteX6" fmla="*/ 35054 w 1035132"/>
                <a:gd name="connsiteY6" fmla="*/ 328807 h 51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5132" h="510121">
                  <a:moveTo>
                    <a:pt x="35054" y="328807"/>
                  </a:moveTo>
                  <a:cubicBezTo>
                    <a:pt x="125327" y="381937"/>
                    <a:pt x="448746" y="507570"/>
                    <a:pt x="611841" y="510072"/>
                  </a:cubicBezTo>
                  <a:cubicBezTo>
                    <a:pt x="774936" y="512574"/>
                    <a:pt x="967441" y="422326"/>
                    <a:pt x="1013623" y="343817"/>
                  </a:cubicBezTo>
                  <a:cubicBezTo>
                    <a:pt x="1059805" y="265308"/>
                    <a:pt x="1037482" y="93139"/>
                    <a:pt x="888932" y="39017"/>
                  </a:cubicBezTo>
                  <a:cubicBezTo>
                    <a:pt x="740382" y="-15105"/>
                    <a:pt x="228538" y="-4005"/>
                    <a:pt x="122320" y="19086"/>
                  </a:cubicBezTo>
                  <a:cubicBezTo>
                    <a:pt x="16102" y="42177"/>
                    <a:pt x="84746" y="139673"/>
                    <a:pt x="70202" y="191293"/>
                  </a:cubicBezTo>
                  <a:cubicBezTo>
                    <a:pt x="55658" y="242913"/>
                    <a:pt x="-55219" y="275677"/>
                    <a:pt x="35054" y="32880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6000"/>
              </a:schemeClr>
            </a:solidFill>
            <a:ln w="3175">
              <a:solidFill>
                <a:schemeClr val="accent3">
                  <a:lumMod val="75000"/>
                  <a:alpha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Freeform 243"/>
            <p:cNvSpPr>
              <a:spLocks noChangeAspect="1"/>
            </p:cNvSpPr>
            <p:nvPr/>
          </p:nvSpPr>
          <p:spPr>
            <a:xfrm>
              <a:off x="4542263" y="5663882"/>
              <a:ext cx="469245" cy="225312"/>
            </a:xfrm>
            <a:custGeom>
              <a:avLst/>
              <a:gdLst>
                <a:gd name="connsiteX0" fmla="*/ 10756 w 958343"/>
                <a:gd name="connsiteY0" fmla="*/ 321040 h 515170"/>
                <a:gd name="connsiteX1" fmla="*/ 537229 w 958343"/>
                <a:gd name="connsiteY1" fmla="*/ 515004 h 515170"/>
                <a:gd name="connsiteX2" fmla="*/ 939011 w 958343"/>
                <a:gd name="connsiteY2" fmla="*/ 348749 h 515170"/>
                <a:gd name="connsiteX3" fmla="*/ 814320 w 958343"/>
                <a:gd name="connsiteY3" fmla="*/ 43949 h 515170"/>
                <a:gd name="connsiteX4" fmla="*/ 121593 w 958343"/>
                <a:gd name="connsiteY4" fmla="*/ 16240 h 515170"/>
                <a:gd name="connsiteX5" fmla="*/ 177011 w 958343"/>
                <a:gd name="connsiteY5" fmla="*/ 182495 h 515170"/>
                <a:gd name="connsiteX6" fmla="*/ 10756 w 958343"/>
                <a:gd name="connsiteY6" fmla="*/ 321040 h 515170"/>
                <a:gd name="connsiteX0" fmla="*/ 16850 w 964437"/>
                <a:gd name="connsiteY0" fmla="*/ 321040 h 515170"/>
                <a:gd name="connsiteX1" fmla="*/ 543323 w 964437"/>
                <a:gd name="connsiteY1" fmla="*/ 515004 h 515170"/>
                <a:gd name="connsiteX2" fmla="*/ 945105 w 964437"/>
                <a:gd name="connsiteY2" fmla="*/ 348749 h 515170"/>
                <a:gd name="connsiteX3" fmla="*/ 820414 w 964437"/>
                <a:gd name="connsiteY3" fmla="*/ 43949 h 515170"/>
                <a:gd name="connsiteX4" fmla="*/ 127687 w 964437"/>
                <a:gd name="connsiteY4" fmla="*/ 16240 h 515170"/>
                <a:gd name="connsiteX5" fmla="*/ 128663 w 964437"/>
                <a:gd name="connsiteY5" fmla="*/ 182495 h 515170"/>
                <a:gd name="connsiteX6" fmla="*/ 16850 w 964437"/>
                <a:gd name="connsiteY6" fmla="*/ 321040 h 515170"/>
                <a:gd name="connsiteX0" fmla="*/ 16145 w 965908"/>
                <a:gd name="connsiteY0" fmla="*/ 316108 h 510238"/>
                <a:gd name="connsiteX1" fmla="*/ 542618 w 965908"/>
                <a:gd name="connsiteY1" fmla="*/ 510072 h 510238"/>
                <a:gd name="connsiteX2" fmla="*/ 944400 w 965908"/>
                <a:gd name="connsiteY2" fmla="*/ 343817 h 510238"/>
                <a:gd name="connsiteX3" fmla="*/ 819709 w 965908"/>
                <a:gd name="connsiteY3" fmla="*/ 39017 h 510238"/>
                <a:gd name="connsiteX4" fmla="*/ 53097 w 965908"/>
                <a:gd name="connsiteY4" fmla="*/ 19086 h 510238"/>
                <a:gd name="connsiteX5" fmla="*/ 127958 w 965908"/>
                <a:gd name="connsiteY5" fmla="*/ 177563 h 510238"/>
                <a:gd name="connsiteX6" fmla="*/ 16145 w 965908"/>
                <a:gd name="connsiteY6" fmla="*/ 316108 h 510238"/>
                <a:gd name="connsiteX0" fmla="*/ 12769 w 1032530"/>
                <a:gd name="connsiteY0" fmla="*/ 323886 h 510160"/>
                <a:gd name="connsiteX1" fmla="*/ 609238 w 1032530"/>
                <a:gd name="connsiteY1" fmla="*/ 510072 h 510160"/>
                <a:gd name="connsiteX2" fmla="*/ 1011020 w 1032530"/>
                <a:gd name="connsiteY2" fmla="*/ 343817 h 510160"/>
                <a:gd name="connsiteX3" fmla="*/ 886329 w 1032530"/>
                <a:gd name="connsiteY3" fmla="*/ 39017 h 510160"/>
                <a:gd name="connsiteX4" fmla="*/ 119717 w 1032530"/>
                <a:gd name="connsiteY4" fmla="*/ 19086 h 510160"/>
                <a:gd name="connsiteX5" fmla="*/ 194578 w 1032530"/>
                <a:gd name="connsiteY5" fmla="*/ 177563 h 510160"/>
                <a:gd name="connsiteX6" fmla="*/ 12769 w 1032530"/>
                <a:gd name="connsiteY6" fmla="*/ 323886 h 510160"/>
                <a:gd name="connsiteX0" fmla="*/ 22425 w 1042185"/>
                <a:gd name="connsiteY0" fmla="*/ 323886 h 510160"/>
                <a:gd name="connsiteX1" fmla="*/ 618894 w 1042185"/>
                <a:gd name="connsiteY1" fmla="*/ 510072 h 510160"/>
                <a:gd name="connsiteX2" fmla="*/ 1020676 w 1042185"/>
                <a:gd name="connsiteY2" fmla="*/ 343817 h 510160"/>
                <a:gd name="connsiteX3" fmla="*/ 895985 w 1042185"/>
                <a:gd name="connsiteY3" fmla="*/ 39017 h 510160"/>
                <a:gd name="connsiteX4" fmla="*/ 129373 w 1042185"/>
                <a:gd name="connsiteY4" fmla="*/ 19086 h 510160"/>
                <a:gd name="connsiteX5" fmla="*/ 126460 w 1042185"/>
                <a:gd name="connsiteY5" fmla="*/ 181452 h 510160"/>
                <a:gd name="connsiteX6" fmla="*/ 22425 w 1042185"/>
                <a:gd name="connsiteY6" fmla="*/ 323886 h 510160"/>
                <a:gd name="connsiteX0" fmla="*/ 24193 w 1024271"/>
                <a:gd name="connsiteY0" fmla="*/ 328807 h 510121"/>
                <a:gd name="connsiteX1" fmla="*/ 600980 w 1024271"/>
                <a:gd name="connsiteY1" fmla="*/ 510072 h 510121"/>
                <a:gd name="connsiteX2" fmla="*/ 1002762 w 1024271"/>
                <a:gd name="connsiteY2" fmla="*/ 343817 h 510121"/>
                <a:gd name="connsiteX3" fmla="*/ 878071 w 1024271"/>
                <a:gd name="connsiteY3" fmla="*/ 39017 h 510121"/>
                <a:gd name="connsiteX4" fmla="*/ 111459 w 1024271"/>
                <a:gd name="connsiteY4" fmla="*/ 19086 h 510121"/>
                <a:gd name="connsiteX5" fmla="*/ 108546 w 1024271"/>
                <a:gd name="connsiteY5" fmla="*/ 181452 h 510121"/>
                <a:gd name="connsiteX6" fmla="*/ 24193 w 1024271"/>
                <a:gd name="connsiteY6" fmla="*/ 328807 h 510121"/>
                <a:gd name="connsiteX0" fmla="*/ 2445 w 1002523"/>
                <a:gd name="connsiteY0" fmla="*/ 328807 h 510123"/>
                <a:gd name="connsiteX1" fmla="*/ 579232 w 1002523"/>
                <a:gd name="connsiteY1" fmla="*/ 510072 h 510123"/>
                <a:gd name="connsiteX2" fmla="*/ 981014 w 1002523"/>
                <a:gd name="connsiteY2" fmla="*/ 343817 h 510123"/>
                <a:gd name="connsiteX3" fmla="*/ 856323 w 1002523"/>
                <a:gd name="connsiteY3" fmla="*/ 39017 h 510123"/>
                <a:gd name="connsiteX4" fmla="*/ 89711 w 1002523"/>
                <a:gd name="connsiteY4" fmla="*/ 19086 h 510123"/>
                <a:gd name="connsiteX5" fmla="*/ 86798 w 1002523"/>
                <a:gd name="connsiteY5" fmla="*/ 181452 h 510123"/>
                <a:gd name="connsiteX6" fmla="*/ 2445 w 1002523"/>
                <a:gd name="connsiteY6" fmla="*/ 328807 h 510123"/>
                <a:gd name="connsiteX0" fmla="*/ 35054 w 1035132"/>
                <a:gd name="connsiteY0" fmla="*/ 328807 h 510121"/>
                <a:gd name="connsiteX1" fmla="*/ 611841 w 1035132"/>
                <a:gd name="connsiteY1" fmla="*/ 510072 h 510121"/>
                <a:gd name="connsiteX2" fmla="*/ 1013623 w 1035132"/>
                <a:gd name="connsiteY2" fmla="*/ 343817 h 510121"/>
                <a:gd name="connsiteX3" fmla="*/ 888932 w 1035132"/>
                <a:gd name="connsiteY3" fmla="*/ 39017 h 510121"/>
                <a:gd name="connsiteX4" fmla="*/ 122320 w 1035132"/>
                <a:gd name="connsiteY4" fmla="*/ 19086 h 510121"/>
                <a:gd name="connsiteX5" fmla="*/ 70202 w 1035132"/>
                <a:gd name="connsiteY5" fmla="*/ 191293 h 510121"/>
                <a:gd name="connsiteX6" fmla="*/ 35054 w 1035132"/>
                <a:gd name="connsiteY6" fmla="*/ 328807 h 510121"/>
                <a:gd name="connsiteX0" fmla="*/ 62325 w 1062403"/>
                <a:gd name="connsiteY0" fmla="*/ 328807 h 510121"/>
                <a:gd name="connsiteX1" fmla="*/ 639112 w 1062403"/>
                <a:gd name="connsiteY1" fmla="*/ 510072 h 510121"/>
                <a:gd name="connsiteX2" fmla="*/ 1040894 w 1062403"/>
                <a:gd name="connsiteY2" fmla="*/ 343817 h 510121"/>
                <a:gd name="connsiteX3" fmla="*/ 916203 w 1062403"/>
                <a:gd name="connsiteY3" fmla="*/ 39017 h 510121"/>
                <a:gd name="connsiteX4" fmla="*/ 149591 w 1062403"/>
                <a:gd name="connsiteY4" fmla="*/ 19086 h 510121"/>
                <a:gd name="connsiteX5" fmla="*/ 25589 w 1062403"/>
                <a:gd name="connsiteY5" fmla="*/ 184105 h 510121"/>
                <a:gd name="connsiteX6" fmla="*/ 62325 w 1062403"/>
                <a:gd name="connsiteY6" fmla="*/ 328807 h 51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403" h="510121">
                  <a:moveTo>
                    <a:pt x="62325" y="328807"/>
                  </a:moveTo>
                  <a:cubicBezTo>
                    <a:pt x="164579" y="383135"/>
                    <a:pt x="476017" y="507570"/>
                    <a:pt x="639112" y="510072"/>
                  </a:cubicBezTo>
                  <a:cubicBezTo>
                    <a:pt x="802207" y="512574"/>
                    <a:pt x="994712" y="422326"/>
                    <a:pt x="1040894" y="343817"/>
                  </a:cubicBezTo>
                  <a:cubicBezTo>
                    <a:pt x="1087076" y="265308"/>
                    <a:pt x="1064753" y="93139"/>
                    <a:pt x="916203" y="39017"/>
                  </a:cubicBezTo>
                  <a:cubicBezTo>
                    <a:pt x="767653" y="-15105"/>
                    <a:pt x="255809" y="-4005"/>
                    <a:pt x="149591" y="19086"/>
                  </a:cubicBezTo>
                  <a:cubicBezTo>
                    <a:pt x="43373" y="42177"/>
                    <a:pt x="40133" y="132485"/>
                    <a:pt x="25589" y="184105"/>
                  </a:cubicBezTo>
                  <a:cubicBezTo>
                    <a:pt x="11045" y="235725"/>
                    <a:pt x="-39929" y="274479"/>
                    <a:pt x="62325" y="32880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6000"/>
              </a:schemeClr>
            </a:solidFill>
            <a:ln w="3175">
              <a:solidFill>
                <a:schemeClr val="accent3">
                  <a:lumMod val="75000"/>
                  <a:alpha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Freeform 244"/>
            <p:cNvSpPr>
              <a:spLocks noChangeAspect="1"/>
            </p:cNvSpPr>
            <p:nvPr/>
          </p:nvSpPr>
          <p:spPr>
            <a:xfrm>
              <a:off x="4664074" y="5649277"/>
              <a:ext cx="274320" cy="131717"/>
            </a:xfrm>
            <a:custGeom>
              <a:avLst/>
              <a:gdLst>
                <a:gd name="connsiteX0" fmla="*/ 10756 w 958343"/>
                <a:gd name="connsiteY0" fmla="*/ 321040 h 515170"/>
                <a:gd name="connsiteX1" fmla="*/ 537229 w 958343"/>
                <a:gd name="connsiteY1" fmla="*/ 515004 h 515170"/>
                <a:gd name="connsiteX2" fmla="*/ 939011 w 958343"/>
                <a:gd name="connsiteY2" fmla="*/ 348749 h 515170"/>
                <a:gd name="connsiteX3" fmla="*/ 814320 w 958343"/>
                <a:gd name="connsiteY3" fmla="*/ 43949 h 515170"/>
                <a:gd name="connsiteX4" fmla="*/ 121593 w 958343"/>
                <a:gd name="connsiteY4" fmla="*/ 16240 h 515170"/>
                <a:gd name="connsiteX5" fmla="*/ 177011 w 958343"/>
                <a:gd name="connsiteY5" fmla="*/ 182495 h 515170"/>
                <a:gd name="connsiteX6" fmla="*/ 10756 w 958343"/>
                <a:gd name="connsiteY6" fmla="*/ 321040 h 515170"/>
                <a:gd name="connsiteX0" fmla="*/ 16850 w 964437"/>
                <a:gd name="connsiteY0" fmla="*/ 321040 h 515170"/>
                <a:gd name="connsiteX1" fmla="*/ 543323 w 964437"/>
                <a:gd name="connsiteY1" fmla="*/ 515004 h 515170"/>
                <a:gd name="connsiteX2" fmla="*/ 945105 w 964437"/>
                <a:gd name="connsiteY2" fmla="*/ 348749 h 515170"/>
                <a:gd name="connsiteX3" fmla="*/ 820414 w 964437"/>
                <a:gd name="connsiteY3" fmla="*/ 43949 h 515170"/>
                <a:gd name="connsiteX4" fmla="*/ 127687 w 964437"/>
                <a:gd name="connsiteY4" fmla="*/ 16240 h 515170"/>
                <a:gd name="connsiteX5" fmla="*/ 128663 w 964437"/>
                <a:gd name="connsiteY5" fmla="*/ 182495 h 515170"/>
                <a:gd name="connsiteX6" fmla="*/ 16850 w 964437"/>
                <a:gd name="connsiteY6" fmla="*/ 321040 h 515170"/>
                <a:gd name="connsiteX0" fmla="*/ 16145 w 965908"/>
                <a:gd name="connsiteY0" fmla="*/ 316108 h 510238"/>
                <a:gd name="connsiteX1" fmla="*/ 542618 w 965908"/>
                <a:gd name="connsiteY1" fmla="*/ 510072 h 510238"/>
                <a:gd name="connsiteX2" fmla="*/ 944400 w 965908"/>
                <a:gd name="connsiteY2" fmla="*/ 343817 h 510238"/>
                <a:gd name="connsiteX3" fmla="*/ 819709 w 965908"/>
                <a:gd name="connsiteY3" fmla="*/ 39017 h 510238"/>
                <a:gd name="connsiteX4" fmla="*/ 53097 w 965908"/>
                <a:gd name="connsiteY4" fmla="*/ 19086 h 510238"/>
                <a:gd name="connsiteX5" fmla="*/ 127958 w 965908"/>
                <a:gd name="connsiteY5" fmla="*/ 177563 h 510238"/>
                <a:gd name="connsiteX6" fmla="*/ 16145 w 965908"/>
                <a:gd name="connsiteY6" fmla="*/ 316108 h 510238"/>
                <a:gd name="connsiteX0" fmla="*/ 12769 w 1032530"/>
                <a:gd name="connsiteY0" fmla="*/ 323886 h 510160"/>
                <a:gd name="connsiteX1" fmla="*/ 609238 w 1032530"/>
                <a:gd name="connsiteY1" fmla="*/ 510072 h 510160"/>
                <a:gd name="connsiteX2" fmla="*/ 1011020 w 1032530"/>
                <a:gd name="connsiteY2" fmla="*/ 343817 h 510160"/>
                <a:gd name="connsiteX3" fmla="*/ 886329 w 1032530"/>
                <a:gd name="connsiteY3" fmla="*/ 39017 h 510160"/>
                <a:gd name="connsiteX4" fmla="*/ 119717 w 1032530"/>
                <a:gd name="connsiteY4" fmla="*/ 19086 h 510160"/>
                <a:gd name="connsiteX5" fmla="*/ 194578 w 1032530"/>
                <a:gd name="connsiteY5" fmla="*/ 177563 h 510160"/>
                <a:gd name="connsiteX6" fmla="*/ 12769 w 1032530"/>
                <a:gd name="connsiteY6" fmla="*/ 323886 h 510160"/>
                <a:gd name="connsiteX0" fmla="*/ 22425 w 1042185"/>
                <a:gd name="connsiteY0" fmla="*/ 323886 h 510160"/>
                <a:gd name="connsiteX1" fmla="*/ 618894 w 1042185"/>
                <a:gd name="connsiteY1" fmla="*/ 510072 h 510160"/>
                <a:gd name="connsiteX2" fmla="*/ 1020676 w 1042185"/>
                <a:gd name="connsiteY2" fmla="*/ 343817 h 510160"/>
                <a:gd name="connsiteX3" fmla="*/ 895985 w 1042185"/>
                <a:gd name="connsiteY3" fmla="*/ 39017 h 510160"/>
                <a:gd name="connsiteX4" fmla="*/ 129373 w 1042185"/>
                <a:gd name="connsiteY4" fmla="*/ 19086 h 510160"/>
                <a:gd name="connsiteX5" fmla="*/ 126460 w 1042185"/>
                <a:gd name="connsiteY5" fmla="*/ 181452 h 510160"/>
                <a:gd name="connsiteX6" fmla="*/ 22425 w 1042185"/>
                <a:gd name="connsiteY6" fmla="*/ 323886 h 510160"/>
                <a:gd name="connsiteX0" fmla="*/ 24193 w 1024271"/>
                <a:gd name="connsiteY0" fmla="*/ 328807 h 510121"/>
                <a:gd name="connsiteX1" fmla="*/ 600980 w 1024271"/>
                <a:gd name="connsiteY1" fmla="*/ 510072 h 510121"/>
                <a:gd name="connsiteX2" fmla="*/ 1002762 w 1024271"/>
                <a:gd name="connsiteY2" fmla="*/ 343817 h 510121"/>
                <a:gd name="connsiteX3" fmla="*/ 878071 w 1024271"/>
                <a:gd name="connsiteY3" fmla="*/ 39017 h 510121"/>
                <a:gd name="connsiteX4" fmla="*/ 111459 w 1024271"/>
                <a:gd name="connsiteY4" fmla="*/ 19086 h 510121"/>
                <a:gd name="connsiteX5" fmla="*/ 108546 w 1024271"/>
                <a:gd name="connsiteY5" fmla="*/ 181452 h 510121"/>
                <a:gd name="connsiteX6" fmla="*/ 24193 w 1024271"/>
                <a:gd name="connsiteY6" fmla="*/ 328807 h 510121"/>
                <a:gd name="connsiteX0" fmla="*/ 2445 w 1002523"/>
                <a:gd name="connsiteY0" fmla="*/ 328807 h 510123"/>
                <a:gd name="connsiteX1" fmla="*/ 579232 w 1002523"/>
                <a:gd name="connsiteY1" fmla="*/ 510072 h 510123"/>
                <a:gd name="connsiteX2" fmla="*/ 981014 w 1002523"/>
                <a:gd name="connsiteY2" fmla="*/ 343817 h 510123"/>
                <a:gd name="connsiteX3" fmla="*/ 856323 w 1002523"/>
                <a:gd name="connsiteY3" fmla="*/ 39017 h 510123"/>
                <a:gd name="connsiteX4" fmla="*/ 89711 w 1002523"/>
                <a:gd name="connsiteY4" fmla="*/ 19086 h 510123"/>
                <a:gd name="connsiteX5" fmla="*/ 86798 w 1002523"/>
                <a:gd name="connsiteY5" fmla="*/ 181452 h 510123"/>
                <a:gd name="connsiteX6" fmla="*/ 2445 w 1002523"/>
                <a:gd name="connsiteY6" fmla="*/ 328807 h 510123"/>
                <a:gd name="connsiteX0" fmla="*/ 35054 w 1035132"/>
                <a:gd name="connsiteY0" fmla="*/ 328807 h 510121"/>
                <a:gd name="connsiteX1" fmla="*/ 611841 w 1035132"/>
                <a:gd name="connsiteY1" fmla="*/ 510072 h 510121"/>
                <a:gd name="connsiteX2" fmla="*/ 1013623 w 1035132"/>
                <a:gd name="connsiteY2" fmla="*/ 343817 h 510121"/>
                <a:gd name="connsiteX3" fmla="*/ 888932 w 1035132"/>
                <a:gd name="connsiteY3" fmla="*/ 39017 h 510121"/>
                <a:gd name="connsiteX4" fmla="*/ 122320 w 1035132"/>
                <a:gd name="connsiteY4" fmla="*/ 19086 h 510121"/>
                <a:gd name="connsiteX5" fmla="*/ 70202 w 1035132"/>
                <a:gd name="connsiteY5" fmla="*/ 191293 h 510121"/>
                <a:gd name="connsiteX6" fmla="*/ 35054 w 1035132"/>
                <a:gd name="connsiteY6" fmla="*/ 328807 h 510121"/>
                <a:gd name="connsiteX0" fmla="*/ 62325 w 1062403"/>
                <a:gd name="connsiteY0" fmla="*/ 328807 h 510121"/>
                <a:gd name="connsiteX1" fmla="*/ 639112 w 1062403"/>
                <a:gd name="connsiteY1" fmla="*/ 510072 h 510121"/>
                <a:gd name="connsiteX2" fmla="*/ 1040894 w 1062403"/>
                <a:gd name="connsiteY2" fmla="*/ 343817 h 510121"/>
                <a:gd name="connsiteX3" fmla="*/ 916203 w 1062403"/>
                <a:gd name="connsiteY3" fmla="*/ 39017 h 510121"/>
                <a:gd name="connsiteX4" fmla="*/ 149591 w 1062403"/>
                <a:gd name="connsiteY4" fmla="*/ 19086 h 510121"/>
                <a:gd name="connsiteX5" fmla="*/ 25589 w 1062403"/>
                <a:gd name="connsiteY5" fmla="*/ 184105 h 510121"/>
                <a:gd name="connsiteX6" fmla="*/ 62325 w 1062403"/>
                <a:gd name="connsiteY6" fmla="*/ 328807 h 51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403" h="510121">
                  <a:moveTo>
                    <a:pt x="62325" y="328807"/>
                  </a:moveTo>
                  <a:cubicBezTo>
                    <a:pt x="164579" y="383135"/>
                    <a:pt x="476017" y="507570"/>
                    <a:pt x="639112" y="510072"/>
                  </a:cubicBezTo>
                  <a:cubicBezTo>
                    <a:pt x="802207" y="512574"/>
                    <a:pt x="994712" y="422326"/>
                    <a:pt x="1040894" y="343817"/>
                  </a:cubicBezTo>
                  <a:cubicBezTo>
                    <a:pt x="1087076" y="265308"/>
                    <a:pt x="1064753" y="93139"/>
                    <a:pt x="916203" y="39017"/>
                  </a:cubicBezTo>
                  <a:cubicBezTo>
                    <a:pt x="767653" y="-15105"/>
                    <a:pt x="255809" y="-4005"/>
                    <a:pt x="149591" y="19086"/>
                  </a:cubicBezTo>
                  <a:cubicBezTo>
                    <a:pt x="43373" y="42177"/>
                    <a:pt x="40133" y="132485"/>
                    <a:pt x="25589" y="184105"/>
                  </a:cubicBezTo>
                  <a:cubicBezTo>
                    <a:pt x="11045" y="235725"/>
                    <a:pt x="-39929" y="274479"/>
                    <a:pt x="62325" y="32880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6000"/>
              </a:schemeClr>
            </a:solidFill>
            <a:ln w="3175">
              <a:solidFill>
                <a:schemeClr val="accent3">
                  <a:lumMod val="75000"/>
                  <a:alpha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Freeform 245"/>
            <p:cNvSpPr>
              <a:spLocks noChangeAspect="1"/>
            </p:cNvSpPr>
            <p:nvPr/>
          </p:nvSpPr>
          <p:spPr>
            <a:xfrm>
              <a:off x="4772024" y="5661977"/>
              <a:ext cx="109728" cy="52687"/>
            </a:xfrm>
            <a:custGeom>
              <a:avLst/>
              <a:gdLst>
                <a:gd name="connsiteX0" fmla="*/ 10756 w 958343"/>
                <a:gd name="connsiteY0" fmla="*/ 321040 h 515170"/>
                <a:gd name="connsiteX1" fmla="*/ 537229 w 958343"/>
                <a:gd name="connsiteY1" fmla="*/ 515004 h 515170"/>
                <a:gd name="connsiteX2" fmla="*/ 939011 w 958343"/>
                <a:gd name="connsiteY2" fmla="*/ 348749 h 515170"/>
                <a:gd name="connsiteX3" fmla="*/ 814320 w 958343"/>
                <a:gd name="connsiteY3" fmla="*/ 43949 h 515170"/>
                <a:gd name="connsiteX4" fmla="*/ 121593 w 958343"/>
                <a:gd name="connsiteY4" fmla="*/ 16240 h 515170"/>
                <a:gd name="connsiteX5" fmla="*/ 177011 w 958343"/>
                <a:gd name="connsiteY5" fmla="*/ 182495 h 515170"/>
                <a:gd name="connsiteX6" fmla="*/ 10756 w 958343"/>
                <a:gd name="connsiteY6" fmla="*/ 321040 h 515170"/>
                <a:gd name="connsiteX0" fmla="*/ 16850 w 964437"/>
                <a:gd name="connsiteY0" fmla="*/ 321040 h 515170"/>
                <a:gd name="connsiteX1" fmla="*/ 543323 w 964437"/>
                <a:gd name="connsiteY1" fmla="*/ 515004 h 515170"/>
                <a:gd name="connsiteX2" fmla="*/ 945105 w 964437"/>
                <a:gd name="connsiteY2" fmla="*/ 348749 h 515170"/>
                <a:gd name="connsiteX3" fmla="*/ 820414 w 964437"/>
                <a:gd name="connsiteY3" fmla="*/ 43949 h 515170"/>
                <a:gd name="connsiteX4" fmla="*/ 127687 w 964437"/>
                <a:gd name="connsiteY4" fmla="*/ 16240 h 515170"/>
                <a:gd name="connsiteX5" fmla="*/ 128663 w 964437"/>
                <a:gd name="connsiteY5" fmla="*/ 182495 h 515170"/>
                <a:gd name="connsiteX6" fmla="*/ 16850 w 964437"/>
                <a:gd name="connsiteY6" fmla="*/ 321040 h 515170"/>
                <a:gd name="connsiteX0" fmla="*/ 16145 w 965908"/>
                <a:gd name="connsiteY0" fmla="*/ 316108 h 510238"/>
                <a:gd name="connsiteX1" fmla="*/ 542618 w 965908"/>
                <a:gd name="connsiteY1" fmla="*/ 510072 h 510238"/>
                <a:gd name="connsiteX2" fmla="*/ 944400 w 965908"/>
                <a:gd name="connsiteY2" fmla="*/ 343817 h 510238"/>
                <a:gd name="connsiteX3" fmla="*/ 819709 w 965908"/>
                <a:gd name="connsiteY3" fmla="*/ 39017 h 510238"/>
                <a:gd name="connsiteX4" fmla="*/ 53097 w 965908"/>
                <a:gd name="connsiteY4" fmla="*/ 19086 h 510238"/>
                <a:gd name="connsiteX5" fmla="*/ 127958 w 965908"/>
                <a:gd name="connsiteY5" fmla="*/ 177563 h 510238"/>
                <a:gd name="connsiteX6" fmla="*/ 16145 w 965908"/>
                <a:gd name="connsiteY6" fmla="*/ 316108 h 510238"/>
                <a:gd name="connsiteX0" fmla="*/ 12769 w 1032530"/>
                <a:gd name="connsiteY0" fmla="*/ 323886 h 510160"/>
                <a:gd name="connsiteX1" fmla="*/ 609238 w 1032530"/>
                <a:gd name="connsiteY1" fmla="*/ 510072 h 510160"/>
                <a:gd name="connsiteX2" fmla="*/ 1011020 w 1032530"/>
                <a:gd name="connsiteY2" fmla="*/ 343817 h 510160"/>
                <a:gd name="connsiteX3" fmla="*/ 886329 w 1032530"/>
                <a:gd name="connsiteY3" fmla="*/ 39017 h 510160"/>
                <a:gd name="connsiteX4" fmla="*/ 119717 w 1032530"/>
                <a:gd name="connsiteY4" fmla="*/ 19086 h 510160"/>
                <a:gd name="connsiteX5" fmla="*/ 194578 w 1032530"/>
                <a:gd name="connsiteY5" fmla="*/ 177563 h 510160"/>
                <a:gd name="connsiteX6" fmla="*/ 12769 w 1032530"/>
                <a:gd name="connsiteY6" fmla="*/ 323886 h 510160"/>
                <a:gd name="connsiteX0" fmla="*/ 22425 w 1042185"/>
                <a:gd name="connsiteY0" fmla="*/ 323886 h 510160"/>
                <a:gd name="connsiteX1" fmla="*/ 618894 w 1042185"/>
                <a:gd name="connsiteY1" fmla="*/ 510072 h 510160"/>
                <a:gd name="connsiteX2" fmla="*/ 1020676 w 1042185"/>
                <a:gd name="connsiteY2" fmla="*/ 343817 h 510160"/>
                <a:gd name="connsiteX3" fmla="*/ 895985 w 1042185"/>
                <a:gd name="connsiteY3" fmla="*/ 39017 h 510160"/>
                <a:gd name="connsiteX4" fmla="*/ 129373 w 1042185"/>
                <a:gd name="connsiteY4" fmla="*/ 19086 h 510160"/>
                <a:gd name="connsiteX5" fmla="*/ 126460 w 1042185"/>
                <a:gd name="connsiteY5" fmla="*/ 181452 h 510160"/>
                <a:gd name="connsiteX6" fmla="*/ 22425 w 1042185"/>
                <a:gd name="connsiteY6" fmla="*/ 323886 h 510160"/>
                <a:gd name="connsiteX0" fmla="*/ 24193 w 1024271"/>
                <a:gd name="connsiteY0" fmla="*/ 328807 h 510121"/>
                <a:gd name="connsiteX1" fmla="*/ 600980 w 1024271"/>
                <a:gd name="connsiteY1" fmla="*/ 510072 h 510121"/>
                <a:gd name="connsiteX2" fmla="*/ 1002762 w 1024271"/>
                <a:gd name="connsiteY2" fmla="*/ 343817 h 510121"/>
                <a:gd name="connsiteX3" fmla="*/ 878071 w 1024271"/>
                <a:gd name="connsiteY3" fmla="*/ 39017 h 510121"/>
                <a:gd name="connsiteX4" fmla="*/ 111459 w 1024271"/>
                <a:gd name="connsiteY4" fmla="*/ 19086 h 510121"/>
                <a:gd name="connsiteX5" fmla="*/ 108546 w 1024271"/>
                <a:gd name="connsiteY5" fmla="*/ 181452 h 510121"/>
                <a:gd name="connsiteX6" fmla="*/ 24193 w 1024271"/>
                <a:gd name="connsiteY6" fmla="*/ 328807 h 510121"/>
                <a:gd name="connsiteX0" fmla="*/ 2445 w 1002523"/>
                <a:gd name="connsiteY0" fmla="*/ 328807 h 510123"/>
                <a:gd name="connsiteX1" fmla="*/ 579232 w 1002523"/>
                <a:gd name="connsiteY1" fmla="*/ 510072 h 510123"/>
                <a:gd name="connsiteX2" fmla="*/ 981014 w 1002523"/>
                <a:gd name="connsiteY2" fmla="*/ 343817 h 510123"/>
                <a:gd name="connsiteX3" fmla="*/ 856323 w 1002523"/>
                <a:gd name="connsiteY3" fmla="*/ 39017 h 510123"/>
                <a:gd name="connsiteX4" fmla="*/ 89711 w 1002523"/>
                <a:gd name="connsiteY4" fmla="*/ 19086 h 510123"/>
                <a:gd name="connsiteX5" fmla="*/ 86798 w 1002523"/>
                <a:gd name="connsiteY5" fmla="*/ 181452 h 510123"/>
                <a:gd name="connsiteX6" fmla="*/ 2445 w 1002523"/>
                <a:gd name="connsiteY6" fmla="*/ 328807 h 510123"/>
                <a:gd name="connsiteX0" fmla="*/ 35054 w 1035132"/>
                <a:gd name="connsiteY0" fmla="*/ 328807 h 510121"/>
                <a:gd name="connsiteX1" fmla="*/ 611841 w 1035132"/>
                <a:gd name="connsiteY1" fmla="*/ 510072 h 510121"/>
                <a:gd name="connsiteX2" fmla="*/ 1013623 w 1035132"/>
                <a:gd name="connsiteY2" fmla="*/ 343817 h 510121"/>
                <a:gd name="connsiteX3" fmla="*/ 888932 w 1035132"/>
                <a:gd name="connsiteY3" fmla="*/ 39017 h 510121"/>
                <a:gd name="connsiteX4" fmla="*/ 122320 w 1035132"/>
                <a:gd name="connsiteY4" fmla="*/ 19086 h 510121"/>
                <a:gd name="connsiteX5" fmla="*/ 70202 w 1035132"/>
                <a:gd name="connsiteY5" fmla="*/ 191293 h 510121"/>
                <a:gd name="connsiteX6" fmla="*/ 35054 w 1035132"/>
                <a:gd name="connsiteY6" fmla="*/ 328807 h 510121"/>
                <a:gd name="connsiteX0" fmla="*/ 62325 w 1062403"/>
                <a:gd name="connsiteY0" fmla="*/ 328807 h 510121"/>
                <a:gd name="connsiteX1" fmla="*/ 639112 w 1062403"/>
                <a:gd name="connsiteY1" fmla="*/ 510072 h 510121"/>
                <a:gd name="connsiteX2" fmla="*/ 1040894 w 1062403"/>
                <a:gd name="connsiteY2" fmla="*/ 343817 h 510121"/>
                <a:gd name="connsiteX3" fmla="*/ 916203 w 1062403"/>
                <a:gd name="connsiteY3" fmla="*/ 39017 h 510121"/>
                <a:gd name="connsiteX4" fmla="*/ 149591 w 1062403"/>
                <a:gd name="connsiteY4" fmla="*/ 19086 h 510121"/>
                <a:gd name="connsiteX5" fmla="*/ 25589 w 1062403"/>
                <a:gd name="connsiteY5" fmla="*/ 184105 h 510121"/>
                <a:gd name="connsiteX6" fmla="*/ 62325 w 1062403"/>
                <a:gd name="connsiteY6" fmla="*/ 328807 h 51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403" h="510121">
                  <a:moveTo>
                    <a:pt x="62325" y="328807"/>
                  </a:moveTo>
                  <a:cubicBezTo>
                    <a:pt x="164579" y="383135"/>
                    <a:pt x="476017" y="507570"/>
                    <a:pt x="639112" y="510072"/>
                  </a:cubicBezTo>
                  <a:cubicBezTo>
                    <a:pt x="802207" y="512574"/>
                    <a:pt x="994712" y="422326"/>
                    <a:pt x="1040894" y="343817"/>
                  </a:cubicBezTo>
                  <a:cubicBezTo>
                    <a:pt x="1087076" y="265308"/>
                    <a:pt x="1064753" y="93139"/>
                    <a:pt x="916203" y="39017"/>
                  </a:cubicBezTo>
                  <a:cubicBezTo>
                    <a:pt x="767653" y="-15105"/>
                    <a:pt x="255809" y="-4005"/>
                    <a:pt x="149591" y="19086"/>
                  </a:cubicBezTo>
                  <a:cubicBezTo>
                    <a:pt x="43373" y="42177"/>
                    <a:pt x="40133" y="132485"/>
                    <a:pt x="25589" y="184105"/>
                  </a:cubicBezTo>
                  <a:cubicBezTo>
                    <a:pt x="11045" y="235725"/>
                    <a:pt x="-39929" y="274479"/>
                    <a:pt x="62325" y="32880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6000"/>
              </a:schemeClr>
            </a:solidFill>
            <a:ln w="3175">
              <a:solidFill>
                <a:schemeClr val="accent3">
                  <a:lumMod val="75000"/>
                  <a:alpha val="8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8" name="Right Arrow 247"/>
          <p:cNvSpPr/>
          <p:nvPr/>
        </p:nvSpPr>
        <p:spPr>
          <a:xfrm>
            <a:off x="4545401" y="2547543"/>
            <a:ext cx="535796" cy="28766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9" name="Straight Connector 248"/>
          <p:cNvCxnSpPr/>
          <p:nvPr/>
        </p:nvCxnSpPr>
        <p:spPr>
          <a:xfrm flipV="1">
            <a:off x="8707287" y="4846320"/>
            <a:ext cx="0" cy="1234440"/>
          </a:xfrm>
          <a:prstGeom prst="line">
            <a:avLst/>
          </a:prstGeom>
          <a:ln w="12700" cmpd="sng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0" name="TextBox 249"/>
          <p:cNvSpPr txBox="1"/>
          <p:nvPr/>
        </p:nvSpPr>
        <p:spPr>
          <a:xfrm rot="16200000">
            <a:off x="8266122" y="5157216"/>
            <a:ext cx="1166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CFT scale</a:t>
            </a:r>
            <a:endParaRPr lang="en-US" dirty="0"/>
          </a:p>
        </p:txBody>
      </p:sp>
      <p:grpSp>
        <p:nvGrpSpPr>
          <p:cNvPr id="252" name="Group 251"/>
          <p:cNvGrpSpPr/>
          <p:nvPr/>
        </p:nvGrpSpPr>
        <p:grpSpPr>
          <a:xfrm>
            <a:off x="3003176" y="4214342"/>
            <a:ext cx="3137648" cy="1342459"/>
            <a:chOff x="4016188" y="4197729"/>
            <a:chExt cx="3137648" cy="1342459"/>
          </a:xfrm>
        </p:grpSpPr>
        <p:sp>
          <p:nvSpPr>
            <p:cNvPr id="253" name="Content Placeholder 2"/>
            <p:cNvSpPr txBox="1">
              <a:spLocks/>
            </p:cNvSpPr>
            <p:nvPr/>
          </p:nvSpPr>
          <p:spPr>
            <a:xfrm>
              <a:off x="4016188" y="4197729"/>
              <a:ext cx="3137648" cy="1342459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45000"/>
                    <a:lumOff val="55000"/>
                    <a:alpha val="26000"/>
                  </a:schemeClr>
                </a:gs>
              </a:gsLst>
              <a:lin ang="27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54864" tIns="91440" rtlCol="0">
              <a:noAutofit/>
            </a:bodyPr>
            <a:lstStyle>
              <a:lvl1pPr marL="438912" indent="-320040" algn="l" rtl="0" eaLnBrk="1" latinLnBrk="0" hangingPunct="1">
                <a:spcBef>
                  <a:spcPts val="0"/>
                </a:spcBef>
                <a:buClr>
                  <a:schemeClr val="accent1"/>
                </a:buClr>
                <a:buSzPct val="80000"/>
                <a:buFont typeface="Wingdings 2"/>
                <a:buChar char=""/>
                <a:defRPr kumimoji="0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1520" indent="-27432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/>
                <a:buChar char=""/>
                <a:defRPr kumimoji="0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6696" indent="-22860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/>
                <a:buChar char="▪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161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/>
                <a:buChar char="▪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indent="-182880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Wingdings 3"/>
                <a:buChar char=""/>
                <a:defRPr kumimoji="0" lang="en-US" sz="20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27632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100000"/>
                <a:buFont typeface="Wingdings 2"/>
                <a:buChar char="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Wingdings 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29968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31136" indent="-18288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 pitchFamily="18" charset="2"/>
                <a:buChar char="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0" indent="0" defTabSz="914400">
                <a:buNone/>
              </a:pPr>
              <a:r>
                <a:rPr lang="en-US" sz="800" dirty="0" smtClean="0"/>
                <a:t/>
              </a:r>
              <a:br>
                <a:rPr lang="en-US" sz="800" dirty="0" smtClean="0"/>
              </a:br>
              <a:r>
                <a:rPr lang="en-US" sz="800" dirty="0" smtClean="0"/>
                <a:t>   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ent</a:t>
              </a:r>
              <a:r>
                <a:rPr lang="en-US" sz="2400" dirty="0" smtClean="0"/>
                <a:t> = </a:t>
              </a:r>
            </a:p>
            <a:p>
              <a:pPr marL="0" indent="0" algn="r" defTabSz="914400">
                <a:buNone/>
              </a:pPr>
              <a:endParaRPr lang="en-US" sz="1800" dirty="0"/>
            </a:p>
            <a:p>
              <a:pPr marL="0" indent="0" algn="r" defTabSz="914400">
                <a:buNone/>
              </a:pPr>
              <a:r>
                <a:rPr lang="en-US" sz="800" dirty="0" smtClean="0"/>
                <a:t/>
              </a:r>
              <a:br>
                <a:rPr lang="en-US" sz="800" dirty="0" smtClean="0"/>
              </a:br>
              <a:r>
                <a:rPr lang="en-US" sz="1800" dirty="0" err="1" smtClean="0"/>
                <a:t>Ryu-Takayanagi</a:t>
              </a:r>
              <a:r>
                <a:rPr lang="en-US" sz="1800" dirty="0" smtClean="0"/>
                <a:t>, 2006</a:t>
              </a:r>
            </a:p>
          </p:txBody>
        </p:sp>
        <p:grpSp>
          <p:nvGrpSpPr>
            <p:cNvPr id="254" name="Group 253"/>
            <p:cNvGrpSpPr/>
            <p:nvPr/>
          </p:nvGrpSpPr>
          <p:grpSpPr>
            <a:xfrm>
              <a:off x="4946904" y="4215100"/>
              <a:ext cx="1783273" cy="786025"/>
              <a:chOff x="3972544" y="2248525"/>
              <a:chExt cx="1783273" cy="786025"/>
            </a:xfrm>
          </p:grpSpPr>
          <p:sp>
            <p:nvSpPr>
              <p:cNvPr id="255" name="TextBox 254"/>
              <p:cNvSpPr txBox="1"/>
              <p:nvPr/>
            </p:nvSpPr>
            <p:spPr>
              <a:xfrm>
                <a:off x="3987384" y="2248525"/>
                <a:ext cx="1768433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 smtClean="0"/>
                  <a:t>minimal area</a:t>
                </a:r>
                <a:endParaRPr lang="en-US" sz="2100" dirty="0"/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>
                <a:off x="4385913" y="2619052"/>
                <a:ext cx="936475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i="1" dirty="0" smtClean="0"/>
                  <a:t>4 </a:t>
                </a:r>
                <a:r>
                  <a:rPr lang="en-US" sz="2100" i="1" strike="sngStrike" dirty="0" smtClean="0"/>
                  <a:t>h</a:t>
                </a:r>
                <a:r>
                  <a:rPr lang="en-US" sz="2100" i="1" dirty="0" smtClean="0"/>
                  <a:t> G</a:t>
                </a:r>
                <a:r>
                  <a:rPr lang="en-US" sz="2100" i="1" baseline="-25000" dirty="0" smtClean="0"/>
                  <a:t>N</a:t>
                </a:r>
                <a:endParaRPr lang="en-US" sz="2100" i="1" strike="sngStrike" dirty="0"/>
              </a:p>
            </p:txBody>
          </p:sp>
          <p:cxnSp>
            <p:nvCxnSpPr>
              <p:cNvPr id="257" name="Straight Connector 256"/>
              <p:cNvCxnSpPr/>
              <p:nvPr/>
            </p:nvCxnSpPr>
            <p:spPr>
              <a:xfrm>
                <a:off x="3972544" y="2619052"/>
                <a:ext cx="1773936" cy="0"/>
              </a:xfrm>
              <a:prstGeom prst="line">
                <a:avLst/>
              </a:prstGeom>
              <a:ln w="222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2286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208 L -0.02934 0.07292 " pathEditMode="fixed" rAng="0" ptsTypes="AA">
                                      <p:cBhvr>
                                        <p:cTn id="6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375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115 L -0.01893 0.09699 " pathEditMode="fixed" rAng="0" ptsTypes="AA">
                                      <p:cBhvr>
                                        <p:cTn id="6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490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116 L 0.01198 0.04977 " pathEditMode="fixed" rAng="0" ptsTypes="AA">
                                      <p:cBhvr>
                                        <p:cTn id="6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254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-0.00093 L -0.02152 0.11065 " pathEditMode="fixed" rAng="0" ptsTypes="AA">
                                      <p:cBhvr>
                                        <p:cTn id="7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1" y="557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116 L 0.00764 0.03218 " pathEditMode="fixed" ptsTypes="AA">
                                      <p:cBhvr>
                                        <p:cTn id="72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1094 0.06551 " pathEditMode="fixed" rAng="0" ptsTypes="AA">
                                      <p:cBhvr>
                                        <p:cTn id="74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32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0116 L 0.02622 0.14769 " pathEditMode="fixed" rAng="0" ptsTypes="AA">
                                      <p:cBhvr>
                                        <p:cTn id="76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743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-0.00115 L 0.01562 0.09399 " pathEditMode="fixed" rAng="0" ptsTypes="AA">
                                      <p:cBhvr>
                                        <p:cTn id="7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" y="474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46 L -0.03455 0.05347 " pathEditMode="fixed" rAng="0" ptsTypes="AA">
                                      <p:cBhvr>
                                        <p:cTn id="8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" y="268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24 L -0.07118 -0.06226 " pathEditMode="fixed" rAng="0" ptsTypes="AA">
                                      <p:cBhvr>
                                        <p:cTn id="82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312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1.85185E-6 L -0.09097 0.07014 " pathEditMode="fixed" ptsTypes="AA">
                                      <p:cBhvr>
                                        <p:cTn id="8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0.00185 L 0.01823 0.08727 " pathEditMode="fixed" ptsTypes="AA">
                                      <p:cBhvr>
                                        <p:cTn id="86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023 L 0.11736 -0.00277 " pathEditMode="fixed" ptsTypes="AA">
                                      <p:cBhvr>
                                        <p:cTn id="8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23 L 0.08194 0.03125 " pathEditMode="fixed" ptsTypes="AA">
                                      <p:cBhvr>
                                        <p:cTn id="90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138 L 0.01719 0.1271 " pathEditMode="fixed" ptsTypes="AA">
                                      <p:cBhvr>
                                        <p:cTn id="92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07 L -0.06181 0.07292 " pathEditMode="fixed" ptsTypes="AA">
                                      <p:cBhvr>
                                        <p:cTn id="94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9" grpId="0" animBg="1"/>
      <p:bldP spid="233" grpId="0"/>
      <p:bldP spid="233" grpId="1"/>
      <p:bldP spid="160" grpId="0"/>
      <p:bldP spid="161" grpId="0"/>
      <p:bldP spid="3" grpId="0"/>
      <p:bldP spid="4" grpId="0"/>
      <p:bldP spid="4" grpId="1"/>
      <p:bldP spid="164" grpId="0"/>
      <p:bldP spid="200" grpId="0" animBg="1"/>
      <p:bldP spid="201" grpId="0" animBg="1"/>
      <p:bldP spid="202" grpId="0" animBg="1"/>
      <p:bldP spid="215" grpId="0" animBg="1"/>
      <p:bldP spid="216" grpId="0" animBg="1"/>
      <p:bldP spid="238" grpId="0"/>
      <p:bldP spid="239" grpId="0" animBg="1"/>
      <p:bldP spid="2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</a:t>
            </a:r>
            <a:r>
              <a:rPr lang="en-US" dirty="0" err="1" smtClean="0"/>
              <a:t>AdS</a:t>
            </a:r>
            <a:r>
              <a:rPr lang="en-US" dirty="0" smtClean="0"/>
              <a:t> from CFT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76" y="1582282"/>
            <a:ext cx="8483992" cy="5029530"/>
          </a:xfrm>
        </p:spPr>
        <p:txBody>
          <a:bodyPr>
            <a:noAutofit/>
          </a:bodyPr>
          <a:lstStyle/>
          <a:p>
            <a:r>
              <a:rPr lang="en-US" sz="1800" dirty="0" smtClean="0"/>
              <a:t>How to systematize</a:t>
            </a:r>
            <a:br>
              <a:rPr lang="en-US" sz="1800" dirty="0" smtClean="0"/>
            </a:br>
            <a:r>
              <a:rPr lang="en-US" sz="1800" dirty="0" smtClean="0"/>
              <a:t>this procedure?</a:t>
            </a:r>
          </a:p>
          <a:p>
            <a:endParaRPr lang="en-US" sz="1800" dirty="0"/>
          </a:p>
          <a:p>
            <a:r>
              <a:rPr lang="en-US" sz="1800" dirty="0" smtClean="0"/>
              <a:t>Can we derive</a:t>
            </a:r>
            <a:br>
              <a:rPr lang="en-US" sz="1800" dirty="0" smtClean="0"/>
            </a:br>
            <a:r>
              <a:rPr lang="en-US" sz="1800" dirty="0" smtClean="0"/>
              <a:t>Einstein’s Equations</a:t>
            </a:r>
            <a:br>
              <a:rPr lang="en-US" sz="1800" dirty="0" smtClean="0"/>
            </a:br>
            <a:r>
              <a:rPr lang="en-US" sz="1800" dirty="0" smtClean="0"/>
              <a:t>from entanglement?</a:t>
            </a:r>
          </a:p>
          <a:p>
            <a:endParaRPr lang="en-US" sz="1800" dirty="0"/>
          </a:p>
          <a:p>
            <a:r>
              <a:rPr lang="en-US" sz="1800" dirty="0" smtClean="0"/>
              <a:t>What new things can we learn from an entanglement-based approach?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pPr>
              <a:spcAft>
                <a:spcPts val="600"/>
              </a:spcAft>
            </a:pPr>
            <a:endParaRPr lang="en-US" sz="800" dirty="0" smtClean="0"/>
          </a:p>
          <a:p>
            <a:pPr>
              <a:spcAft>
                <a:spcPts val="600"/>
              </a:spcAft>
            </a:pPr>
            <a:r>
              <a:rPr lang="en-US" sz="1800" dirty="0" smtClean="0"/>
              <a:t>What lessons should we draw from this toy model?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Quantum Gravity is an </a:t>
            </a:r>
            <a:r>
              <a:rPr lang="en-US" sz="1800" dirty="0" smtClean="0">
                <a:solidFill>
                  <a:srgbClr val="FF0000"/>
                </a:solidFill>
              </a:rPr>
              <a:t>infrared</a:t>
            </a:r>
            <a:r>
              <a:rPr lang="en-US" sz="1800" dirty="0" smtClean="0"/>
              <a:t> problem. What are the right infrared probes?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Quantum Gravity is holographic. </a:t>
            </a:r>
            <a:br>
              <a:rPr lang="en-US" sz="1800" dirty="0" smtClean="0"/>
            </a:br>
            <a:r>
              <a:rPr lang="en-US" sz="1800" dirty="0" smtClean="0"/>
              <a:t>Can we see a path to other </a:t>
            </a:r>
            <a:br>
              <a:rPr lang="en-US" sz="1800" dirty="0" smtClean="0"/>
            </a:br>
            <a:r>
              <a:rPr lang="en-US" sz="1800" dirty="0" smtClean="0"/>
              <a:t>holographic theories of gravity?</a:t>
            </a:r>
          </a:p>
          <a:p>
            <a:endParaRPr lang="en-US" sz="1800" dirty="0"/>
          </a:p>
        </p:txBody>
      </p:sp>
      <p:grpSp>
        <p:nvGrpSpPr>
          <p:cNvPr id="144" name="Group 143"/>
          <p:cNvGrpSpPr/>
          <p:nvPr/>
        </p:nvGrpSpPr>
        <p:grpSpPr>
          <a:xfrm>
            <a:off x="3579292" y="1771293"/>
            <a:ext cx="5235041" cy="365760"/>
            <a:chOff x="3607428" y="1616545"/>
            <a:chExt cx="5235041" cy="365760"/>
          </a:xfrm>
        </p:grpSpPr>
        <p:grpSp>
          <p:nvGrpSpPr>
            <p:cNvPr id="5" name="Group 4"/>
            <p:cNvGrpSpPr/>
            <p:nvPr/>
          </p:nvGrpSpPr>
          <p:grpSpPr>
            <a:xfrm>
              <a:off x="3607428" y="1616545"/>
              <a:ext cx="2297466" cy="365760"/>
              <a:chOff x="2022211" y="2976932"/>
              <a:chExt cx="3570206" cy="568382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022211" y="3015231"/>
                <a:ext cx="35702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dirty="0" err="1" smtClean="0"/>
                  <a:t>pattern</a:t>
                </a:r>
                <a:r>
                  <a:rPr lang="pl-PL" sz="1400" dirty="0" smtClean="0"/>
                  <a:t> of </a:t>
                </a:r>
                <a:r>
                  <a:rPr lang="pl-PL" sz="1400" dirty="0" err="1" smtClean="0"/>
                  <a:t>entanglement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6545003" y="1616545"/>
              <a:ext cx="2297466" cy="365760"/>
              <a:chOff x="2022211" y="2976932"/>
              <a:chExt cx="3570206" cy="56838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022211" y="2976932"/>
                <a:ext cx="3570206" cy="56838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  <a:alpha val="20000"/>
                    </a:schemeClr>
                  </a:gs>
                  <a:gs pos="55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</a:gradFill>
              <a:ln w="12700"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9000" dist="254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022211" y="3015231"/>
                <a:ext cx="3570206" cy="478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dirty="0" err="1" smtClean="0"/>
                  <a:t>spatial</a:t>
                </a:r>
                <a:r>
                  <a:rPr lang="pl-PL" sz="1400" dirty="0" smtClean="0"/>
                  <a:t> </a:t>
                </a:r>
                <a:r>
                  <a:rPr lang="pl-PL" sz="1400" dirty="0" err="1" smtClean="0"/>
                  <a:t>locations</a:t>
                </a:r>
                <a:r>
                  <a:rPr lang="pl-PL" sz="1400" dirty="0" smtClean="0"/>
                  <a:t> of </a:t>
                </a:r>
                <a:r>
                  <a:rPr lang="pl-PL" sz="1400" dirty="0" err="1" smtClean="0"/>
                  <a:t>dof’s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Right Arrow 6"/>
            <p:cNvSpPr/>
            <p:nvPr/>
          </p:nvSpPr>
          <p:spPr>
            <a:xfrm>
              <a:off x="6077255" y="1722962"/>
              <a:ext cx="274320" cy="100584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7" name="Content Placeholder 2"/>
          <p:cNvSpPr txBox="1">
            <a:spLocks/>
          </p:cNvSpPr>
          <p:nvPr/>
        </p:nvSpPr>
        <p:spPr>
          <a:xfrm>
            <a:off x="2373454" y="4195960"/>
            <a:ext cx="4397093" cy="42411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  <a:alpha val="26000"/>
                </a:schemeClr>
              </a:gs>
            </a:gsLst>
            <a:lin ang="2700000" scaled="1"/>
            <a:tileRect/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defTabSz="914400">
              <a:buNone/>
            </a:pPr>
            <a:r>
              <a:rPr lang="en-US" sz="1800" dirty="0" smtClean="0"/>
              <a:t>We should treat </a:t>
            </a:r>
            <a:r>
              <a:rPr lang="en-US" sz="1800" dirty="0" err="1" smtClean="0"/>
              <a:t>AdS</a:t>
            </a:r>
            <a:r>
              <a:rPr lang="en-US" sz="1800" dirty="0" smtClean="0"/>
              <a:t>/CFT as a toy model. </a:t>
            </a:r>
          </a:p>
        </p:txBody>
      </p:sp>
      <p:grpSp>
        <p:nvGrpSpPr>
          <p:cNvPr id="152" name="Group 151"/>
          <p:cNvGrpSpPr/>
          <p:nvPr/>
        </p:nvGrpSpPr>
        <p:grpSpPr>
          <a:xfrm>
            <a:off x="5322186" y="5657863"/>
            <a:ext cx="5156585" cy="1109374"/>
            <a:chOff x="2521635" y="4124968"/>
            <a:chExt cx="5156585" cy="1109374"/>
          </a:xfrm>
        </p:grpSpPr>
        <p:sp>
          <p:nvSpPr>
            <p:cNvPr id="153" name="Parallelogram 152"/>
            <p:cNvSpPr/>
            <p:nvPr/>
          </p:nvSpPr>
          <p:spPr>
            <a:xfrm>
              <a:off x="2521635" y="4333326"/>
              <a:ext cx="5156585" cy="901016"/>
            </a:xfrm>
            <a:prstGeom prst="parallelogram">
              <a:avLst>
                <a:gd name="adj" fmla="val 254752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alpha val="40000"/>
                  </a:schemeClr>
                </a:gs>
                <a:gs pos="35000">
                  <a:schemeClr val="tx2">
                    <a:lumMod val="40000"/>
                    <a:lumOff val="60000"/>
                    <a:alpha val="10000"/>
                  </a:schemeClr>
                </a:gs>
                <a:gs pos="100000">
                  <a:schemeClr val="tx2">
                    <a:lumMod val="60000"/>
                    <a:lumOff val="40000"/>
                    <a:alpha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4" name="Group 153"/>
            <p:cNvGrpSpPr>
              <a:grpSpLocks noChangeAspect="1"/>
            </p:cNvGrpSpPr>
            <p:nvPr/>
          </p:nvGrpSpPr>
          <p:grpSpPr>
            <a:xfrm>
              <a:off x="4503349" y="4124968"/>
              <a:ext cx="1259733" cy="1005840"/>
              <a:chOff x="4202781" y="5649277"/>
              <a:chExt cx="958343" cy="765194"/>
            </a:xfrm>
          </p:grpSpPr>
          <p:sp>
            <p:nvSpPr>
              <p:cNvPr id="157" name="Freeform 156"/>
              <p:cNvSpPr/>
              <p:nvPr/>
            </p:nvSpPr>
            <p:spPr>
              <a:xfrm>
                <a:off x="4202781" y="5899301"/>
                <a:ext cx="958343" cy="515170"/>
              </a:xfrm>
              <a:custGeom>
                <a:avLst/>
                <a:gdLst>
                  <a:gd name="connsiteX0" fmla="*/ 10756 w 958343"/>
                  <a:gd name="connsiteY0" fmla="*/ 321040 h 515170"/>
                  <a:gd name="connsiteX1" fmla="*/ 537229 w 958343"/>
                  <a:gd name="connsiteY1" fmla="*/ 515004 h 515170"/>
                  <a:gd name="connsiteX2" fmla="*/ 939011 w 958343"/>
                  <a:gd name="connsiteY2" fmla="*/ 348749 h 515170"/>
                  <a:gd name="connsiteX3" fmla="*/ 814320 w 958343"/>
                  <a:gd name="connsiteY3" fmla="*/ 43949 h 515170"/>
                  <a:gd name="connsiteX4" fmla="*/ 121593 w 958343"/>
                  <a:gd name="connsiteY4" fmla="*/ 16240 h 515170"/>
                  <a:gd name="connsiteX5" fmla="*/ 177011 w 958343"/>
                  <a:gd name="connsiteY5" fmla="*/ 182495 h 515170"/>
                  <a:gd name="connsiteX6" fmla="*/ 10756 w 958343"/>
                  <a:gd name="connsiteY6" fmla="*/ 321040 h 515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8343" h="515170">
                    <a:moveTo>
                      <a:pt x="10756" y="321040"/>
                    </a:moveTo>
                    <a:cubicBezTo>
                      <a:pt x="70792" y="376458"/>
                      <a:pt x="382520" y="510386"/>
                      <a:pt x="537229" y="515004"/>
                    </a:cubicBezTo>
                    <a:cubicBezTo>
                      <a:pt x="691938" y="519622"/>
                      <a:pt x="892829" y="427258"/>
                      <a:pt x="939011" y="348749"/>
                    </a:cubicBezTo>
                    <a:cubicBezTo>
                      <a:pt x="985193" y="270240"/>
                      <a:pt x="950556" y="99367"/>
                      <a:pt x="814320" y="43949"/>
                    </a:cubicBezTo>
                    <a:cubicBezTo>
                      <a:pt x="678084" y="-11469"/>
                      <a:pt x="227811" y="-6851"/>
                      <a:pt x="121593" y="16240"/>
                    </a:cubicBezTo>
                    <a:cubicBezTo>
                      <a:pt x="15375" y="39331"/>
                      <a:pt x="193175" y="131695"/>
                      <a:pt x="177011" y="182495"/>
                    </a:cubicBezTo>
                    <a:cubicBezTo>
                      <a:pt x="160847" y="233295"/>
                      <a:pt x="-49280" y="265622"/>
                      <a:pt x="10756" y="32104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56000"/>
                </a:schemeClr>
              </a:solidFill>
              <a:ln w="3175">
                <a:solidFill>
                  <a:schemeClr val="accent3">
                    <a:lumMod val="75000"/>
                    <a:alpha val="8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 157"/>
              <p:cNvSpPr>
                <a:spLocks noChangeAspect="1"/>
              </p:cNvSpPr>
              <p:nvPr/>
            </p:nvSpPr>
            <p:spPr>
              <a:xfrm>
                <a:off x="4272907" y="5804287"/>
                <a:ext cx="850919" cy="416533"/>
              </a:xfrm>
              <a:custGeom>
                <a:avLst/>
                <a:gdLst>
                  <a:gd name="connsiteX0" fmla="*/ 10756 w 958343"/>
                  <a:gd name="connsiteY0" fmla="*/ 321040 h 515170"/>
                  <a:gd name="connsiteX1" fmla="*/ 537229 w 958343"/>
                  <a:gd name="connsiteY1" fmla="*/ 515004 h 515170"/>
                  <a:gd name="connsiteX2" fmla="*/ 939011 w 958343"/>
                  <a:gd name="connsiteY2" fmla="*/ 348749 h 515170"/>
                  <a:gd name="connsiteX3" fmla="*/ 814320 w 958343"/>
                  <a:gd name="connsiteY3" fmla="*/ 43949 h 515170"/>
                  <a:gd name="connsiteX4" fmla="*/ 121593 w 958343"/>
                  <a:gd name="connsiteY4" fmla="*/ 16240 h 515170"/>
                  <a:gd name="connsiteX5" fmla="*/ 177011 w 958343"/>
                  <a:gd name="connsiteY5" fmla="*/ 182495 h 515170"/>
                  <a:gd name="connsiteX6" fmla="*/ 10756 w 958343"/>
                  <a:gd name="connsiteY6" fmla="*/ 321040 h 515170"/>
                  <a:gd name="connsiteX0" fmla="*/ 16850 w 964437"/>
                  <a:gd name="connsiteY0" fmla="*/ 321040 h 515170"/>
                  <a:gd name="connsiteX1" fmla="*/ 543323 w 964437"/>
                  <a:gd name="connsiteY1" fmla="*/ 515004 h 515170"/>
                  <a:gd name="connsiteX2" fmla="*/ 945105 w 964437"/>
                  <a:gd name="connsiteY2" fmla="*/ 348749 h 515170"/>
                  <a:gd name="connsiteX3" fmla="*/ 820414 w 964437"/>
                  <a:gd name="connsiteY3" fmla="*/ 43949 h 515170"/>
                  <a:gd name="connsiteX4" fmla="*/ 127687 w 964437"/>
                  <a:gd name="connsiteY4" fmla="*/ 16240 h 515170"/>
                  <a:gd name="connsiteX5" fmla="*/ 128663 w 964437"/>
                  <a:gd name="connsiteY5" fmla="*/ 182495 h 515170"/>
                  <a:gd name="connsiteX6" fmla="*/ 16850 w 964437"/>
                  <a:gd name="connsiteY6" fmla="*/ 321040 h 515170"/>
                  <a:gd name="connsiteX0" fmla="*/ 16145 w 965908"/>
                  <a:gd name="connsiteY0" fmla="*/ 316108 h 510238"/>
                  <a:gd name="connsiteX1" fmla="*/ 542618 w 965908"/>
                  <a:gd name="connsiteY1" fmla="*/ 510072 h 510238"/>
                  <a:gd name="connsiteX2" fmla="*/ 944400 w 965908"/>
                  <a:gd name="connsiteY2" fmla="*/ 343817 h 510238"/>
                  <a:gd name="connsiteX3" fmla="*/ 819709 w 965908"/>
                  <a:gd name="connsiteY3" fmla="*/ 39017 h 510238"/>
                  <a:gd name="connsiteX4" fmla="*/ 53097 w 965908"/>
                  <a:gd name="connsiteY4" fmla="*/ 19086 h 510238"/>
                  <a:gd name="connsiteX5" fmla="*/ 127958 w 965908"/>
                  <a:gd name="connsiteY5" fmla="*/ 177563 h 510238"/>
                  <a:gd name="connsiteX6" fmla="*/ 16145 w 965908"/>
                  <a:gd name="connsiteY6" fmla="*/ 316108 h 510238"/>
                  <a:gd name="connsiteX0" fmla="*/ 12769 w 1032530"/>
                  <a:gd name="connsiteY0" fmla="*/ 323886 h 510160"/>
                  <a:gd name="connsiteX1" fmla="*/ 609238 w 1032530"/>
                  <a:gd name="connsiteY1" fmla="*/ 510072 h 510160"/>
                  <a:gd name="connsiteX2" fmla="*/ 1011020 w 1032530"/>
                  <a:gd name="connsiteY2" fmla="*/ 343817 h 510160"/>
                  <a:gd name="connsiteX3" fmla="*/ 886329 w 1032530"/>
                  <a:gd name="connsiteY3" fmla="*/ 39017 h 510160"/>
                  <a:gd name="connsiteX4" fmla="*/ 119717 w 1032530"/>
                  <a:gd name="connsiteY4" fmla="*/ 19086 h 510160"/>
                  <a:gd name="connsiteX5" fmla="*/ 194578 w 1032530"/>
                  <a:gd name="connsiteY5" fmla="*/ 177563 h 510160"/>
                  <a:gd name="connsiteX6" fmla="*/ 12769 w 1032530"/>
                  <a:gd name="connsiteY6" fmla="*/ 323886 h 510160"/>
                  <a:gd name="connsiteX0" fmla="*/ 22425 w 1042185"/>
                  <a:gd name="connsiteY0" fmla="*/ 323886 h 510160"/>
                  <a:gd name="connsiteX1" fmla="*/ 618894 w 1042185"/>
                  <a:gd name="connsiteY1" fmla="*/ 510072 h 510160"/>
                  <a:gd name="connsiteX2" fmla="*/ 1020676 w 1042185"/>
                  <a:gd name="connsiteY2" fmla="*/ 343817 h 510160"/>
                  <a:gd name="connsiteX3" fmla="*/ 895985 w 1042185"/>
                  <a:gd name="connsiteY3" fmla="*/ 39017 h 510160"/>
                  <a:gd name="connsiteX4" fmla="*/ 129373 w 1042185"/>
                  <a:gd name="connsiteY4" fmla="*/ 19086 h 510160"/>
                  <a:gd name="connsiteX5" fmla="*/ 126460 w 1042185"/>
                  <a:gd name="connsiteY5" fmla="*/ 181452 h 510160"/>
                  <a:gd name="connsiteX6" fmla="*/ 22425 w 1042185"/>
                  <a:gd name="connsiteY6" fmla="*/ 323886 h 51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2185" h="510160">
                    <a:moveTo>
                      <a:pt x="22425" y="323886"/>
                    </a:moveTo>
                    <a:cubicBezTo>
                      <a:pt x="104497" y="378656"/>
                      <a:pt x="452519" y="506750"/>
                      <a:pt x="618894" y="510072"/>
                    </a:cubicBezTo>
                    <a:cubicBezTo>
                      <a:pt x="785269" y="513394"/>
                      <a:pt x="974494" y="422326"/>
                      <a:pt x="1020676" y="343817"/>
                    </a:cubicBezTo>
                    <a:cubicBezTo>
                      <a:pt x="1066858" y="265308"/>
                      <a:pt x="1044535" y="93139"/>
                      <a:pt x="895985" y="39017"/>
                    </a:cubicBezTo>
                    <a:cubicBezTo>
                      <a:pt x="747435" y="-15105"/>
                      <a:pt x="235591" y="-4005"/>
                      <a:pt x="129373" y="19086"/>
                    </a:cubicBezTo>
                    <a:cubicBezTo>
                      <a:pt x="23155" y="42177"/>
                      <a:pt x="144285" y="130652"/>
                      <a:pt x="126460" y="181452"/>
                    </a:cubicBezTo>
                    <a:cubicBezTo>
                      <a:pt x="108635" y="232252"/>
                      <a:pt x="-59647" y="269116"/>
                      <a:pt x="22425" y="323886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56000"/>
                </a:schemeClr>
              </a:solidFill>
              <a:ln w="3175">
                <a:solidFill>
                  <a:schemeClr val="accent3">
                    <a:lumMod val="75000"/>
                    <a:alpha val="8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 158"/>
              <p:cNvSpPr>
                <a:spLocks noChangeAspect="1"/>
              </p:cNvSpPr>
              <p:nvPr/>
            </p:nvSpPr>
            <p:spPr>
              <a:xfrm>
                <a:off x="4411450" y="5700561"/>
                <a:ext cx="667926" cy="329159"/>
              </a:xfrm>
              <a:custGeom>
                <a:avLst/>
                <a:gdLst>
                  <a:gd name="connsiteX0" fmla="*/ 10756 w 958343"/>
                  <a:gd name="connsiteY0" fmla="*/ 321040 h 515170"/>
                  <a:gd name="connsiteX1" fmla="*/ 537229 w 958343"/>
                  <a:gd name="connsiteY1" fmla="*/ 515004 h 515170"/>
                  <a:gd name="connsiteX2" fmla="*/ 939011 w 958343"/>
                  <a:gd name="connsiteY2" fmla="*/ 348749 h 515170"/>
                  <a:gd name="connsiteX3" fmla="*/ 814320 w 958343"/>
                  <a:gd name="connsiteY3" fmla="*/ 43949 h 515170"/>
                  <a:gd name="connsiteX4" fmla="*/ 121593 w 958343"/>
                  <a:gd name="connsiteY4" fmla="*/ 16240 h 515170"/>
                  <a:gd name="connsiteX5" fmla="*/ 177011 w 958343"/>
                  <a:gd name="connsiteY5" fmla="*/ 182495 h 515170"/>
                  <a:gd name="connsiteX6" fmla="*/ 10756 w 958343"/>
                  <a:gd name="connsiteY6" fmla="*/ 321040 h 515170"/>
                  <a:gd name="connsiteX0" fmla="*/ 16850 w 964437"/>
                  <a:gd name="connsiteY0" fmla="*/ 321040 h 515170"/>
                  <a:gd name="connsiteX1" fmla="*/ 543323 w 964437"/>
                  <a:gd name="connsiteY1" fmla="*/ 515004 h 515170"/>
                  <a:gd name="connsiteX2" fmla="*/ 945105 w 964437"/>
                  <a:gd name="connsiteY2" fmla="*/ 348749 h 515170"/>
                  <a:gd name="connsiteX3" fmla="*/ 820414 w 964437"/>
                  <a:gd name="connsiteY3" fmla="*/ 43949 h 515170"/>
                  <a:gd name="connsiteX4" fmla="*/ 127687 w 964437"/>
                  <a:gd name="connsiteY4" fmla="*/ 16240 h 515170"/>
                  <a:gd name="connsiteX5" fmla="*/ 128663 w 964437"/>
                  <a:gd name="connsiteY5" fmla="*/ 182495 h 515170"/>
                  <a:gd name="connsiteX6" fmla="*/ 16850 w 964437"/>
                  <a:gd name="connsiteY6" fmla="*/ 321040 h 515170"/>
                  <a:gd name="connsiteX0" fmla="*/ 16145 w 965908"/>
                  <a:gd name="connsiteY0" fmla="*/ 316108 h 510238"/>
                  <a:gd name="connsiteX1" fmla="*/ 542618 w 965908"/>
                  <a:gd name="connsiteY1" fmla="*/ 510072 h 510238"/>
                  <a:gd name="connsiteX2" fmla="*/ 944400 w 965908"/>
                  <a:gd name="connsiteY2" fmla="*/ 343817 h 510238"/>
                  <a:gd name="connsiteX3" fmla="*/ 819709 w 965908"/>
                  <a:gd name="connsiteY3" fmla="*/ 39017 h 510238"/>
                  <a:gd name="connsiteX4" fmla="*/ 53097 w 965908"/>
                  <a:gd name="connsiteY4" fmla="*/ 19086 h 510238"/>
                  <a:gd name="connsiteX5" fmla="*/ 127958 w 965908"/>
                  <a:gd name="connsiteY5" fmla="*/ 177563 h 510238"/>
                  <a:gd name="connsiteX6" fmla="*/ 16145 w 965908"/>
                  <a:gd name="connsiteY6" fmla="*/ 316108 h 510238"/>
                  <a:gd name="connsiteX0" fmla="*/ 12769 w 1032530"/>
                  <a:gd name="connsiteY0" fmla="*/ 323886 h 510160"/>
                  <a:gd name="connsiteX1" fmla="*/ 609238 w 1032530"/>
                  <a:gd name="connsiteY1" fmla="*/ 510072 h 510160"/>
                  <a:gd name="connsiteX2" fmla="*/ 1011020 w 1032530"/>
                  <a:gd name="connsiteY2" fmla="*/ 343817 h 510160"/>
                  <a:gd name="connsiteX3" fmla="*/ 886329 w 1032530"/>
                  <a:gd name="connsiteY3" fmla="*/ 39017 h 510160"/>
                  <a:gd name="connsiteX4" fmla="*/ 119717 w 1032530"/>
                  <a:gd name="connsiteY4" fmla="*/ 19086 h 510160"/>
                  <a:gd name="connsiteX5" fmla="*/ 194578 w 1032530"/>
                  <a:gd name="connsiteY5" fmla="*/ 177563 h 510160"/>
                  <a:gd name="connsiteX6" fmla="*/ 12769 w 1032530"/>
                  <a:gd name="connsiteY6" fmla="*/ 323886 h 510160"/>
                  <a:gd name="connsiteX0" fmla="*/ 22425 w 1042185"/>
                  <a:gd name="connsiteY0" fmla="*/ 323886 h 510160"/>
                  <a:gd name="connsiteX1" fmla="*/ 618894 w 1042185"/>
                  <a:gd name="connsiteY1" fmla="*/ 510072 h 510160"/>
                  <a:gd name="connsiteX2" fmla="*/ 1020676 w 1042185"/>
                  <a:gd name="connsiteY2" fmla="*/ 343817 h 510160"/>
                  <a:gd name="connsiteX3" fmla="*/ 895985 w 1042185"/>
                  <a:gd name="connsiteY3" fmla="*/ 39017 h 510160"/>
                  <a:gd name="connsiteX4" fmla="*/ 129373 w 1042185"/>
                  <a:gd name="connsiteY4" fmla="*/ 19086 h 510160"/>
                  <a:gd name="connsiteX5" fmla="*/ 126460 w 1042185"/>
                  <a:gd name="connsiteY5" fmla="*/ 181452 h 510160"/>
                  <a:gd name="connsiteX6" fmla="*/ 22425 w 1042185"/>
                  <a:gd name="connsiteY6" fmla="*/ 323886 h 510160"/>
                  <a:gd name="connsiteX0" fmla="*/ 24193 w 1024271"/>
                  <a:gd name="connsiteY0" fmla="*/ 328807 h 510121"/>
                  <a:gd name="connsiteX1" fmla="*/ 600980 w 1024271"/>
                  <a:gd name="connsiteY1" fmla="*/ 510072 h 510121"/>
                  <a:gd name="connsiteX2" fmla="*/ 1002762 w 1024271"/>
                  <a:gd name="connsiteY2" fmla="*/ 343817 h 510121"/>
                  <a:gd name="connsiteX3" fmla="*/ 878071 w 1024271"/>
                  <a:gd name="connsiteY3" fmla="*/ 39017 h 510121"/>
                  <a:gd name="connsiteX4" fmla="*/ 111459 w 1024271"/>
                  <a:gd name="connsiteY4" fmla="*/ 19086 h 510121"/>
                  <a:gd name="connsiteX5" fmla="*/ 108546 w 1024271"/>
                  <a:gd name="connsiteY5" fmla="*/ 181452 h 510121"/>
                  <a:gd name="connsiteX6" fmla="*/ 24193 w 1024271"/>
                  <a:gd name="connsiteY6" fmla="*/ 328807 h 510121"/>
                  <a:gd name="connsiteX0" fmla="*/ 2445 w 1002523"/>
                  <a:gd name="connsiteY0" fmla="*/ 328807 h 510123"/>
                  <a:gd name="connsiteX1" fmla="*/ 579232 w 1002523"/>
                  <a:gd name="connsiteY1" fmla="*/ 510072 h 510123"/>
                  <a:gd name="connsiteX2" fmla="*/ 981014 w 1002523"/>
                  <a:gd name="connsiteY2" fmla="*/ 343817 h 510123"/>
                  <a:gd name="connsiteX3" fmla="*/ 856323 w 1002523"/>
                  <a:gd name="connsiteY3" fmla="*/ 39017 h 510123"/>
                  <a:gd name="connsiteX4" fmla="*/ 89711 w 1002523"/>
                  <a:gd name="connsiteY4" fmla="*/ 19086 h 510123"/>
                  <a:gd name="connsiteX5" fmla="*/ 86798 w 1002523"/>
                  <a:gd name="connsiteY5" fmla="*/ 181452 h 510123"/>
                  <a:gd name="connsiteX6" fmla="*/ 2445 w 1002523"/>
                  <a:gd name="connsiteY6" fmla="*/ 328807 h 510123"/>
                  <a:gd name="connsiteX0" fmla="*/ 35054 w 1035132"/>
                  <a:gd name="connsiteY0" fmla="*/ 328807 h 510121"/>
                  <a:gd name="connsiteX1" fmla="*/ 611841 w 1035132"/>
                  <a:gd name="connsiteY1" fmla="*/ 510072 h 510121"/>
                  <a:gd name="connsiteX2" fmla="*/ 1013623 w 1035132"/>
                  <a:gd name="connsiteY2" fmla="*/ 343817 h 510121"/>
                  <a:gd name="connsiteX3" fmla="*/ 888932 w 1035132"/>
                  <a:gd name="connsiteY3" fmla="*/ 39017 h 510121"/>
                  <a:gd name="connsiteX4" fmla="*/ 122320 w 1035132"/>
                  <a:gd name="connsiteY4" fmla="*/ 19086 h 510121"/>
                  <a:gd name="connsiteX5" fmla="*/ 70202 w 1035132"/>
                  <a:gd name="connsiteY5" fmla="*/ 191293 h 510121"/>
                  <a:gd name="connsiteX6" fmla="*/ 35054 w 1035132"/>
                  <a:gd name="connsiteY6" fmla="*/ 328807 h 51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35132" h="510121">
                    <a:moveTo>
                      <a:pt x="35054" y="328807"/>
                    </a:moveTo>
                    <a:cubicBezTo>
                      <a:pt x="125327" y="381937"/>
                      <a:pt x="448746" y="507570"/>
                      <a:pt x="611841" y="510072"/>
                    </a:cubicBezTo>
                    <a:cubicBezTo>
                      <a:pt x="774936" y="512574"/>
                      <a:pt x="967441" y="422326"/>
                      <a:pt x="1013623" y="343817"/>
                    </a:cubicBezTo>
                    <a:cubicBezTo>
                      <a:pt x="1059805" y="265308"/>
                      <a:pt x="1037482" y="93139"/>
                      <a:pt x="888932" y="39017"/>
                    </a:cubicBezTo>
                    <a:cubicBezTo>
                      <a:pt x="740382" y="-15105"/>
                      <a:pt x="228538" y="-4005"/>
                      <a:pt x="122320" y="19086"/>
                    </a:cubicBezTo>
                    <a:cubicBezTo>
                      <a:pt x="16102" y="42177"/>
                      <a:pt x="84746" y="139673"/>
                      <a:pt x="70202" y="191293"/>
                    </a:cubicBezTo>
                    <a:cubicBezTo>
                      <a:pt x="55658" y="242913"/>
                      <a:pt x="-55219" y="275677"/>
                      <a:pt x="35054" y="32880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56000"/>
                </a:schemeClr>
              </a:solidFill>
              <a:ln w="3175">
                <a:solidFill>
                  <a:schemeClr val="accent3">
                    <a:lumMod val="75000"/>
                    <a:alpha val="8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Freeform 159"/>
              <p:cNvSpPr>
                <a:spLocks noChangeAspect="1"/>
              </p:cNvSpPr>
              <p:nvPr/>
            </p:nvSpPr>
            <p:spPr>
              <a:xfrm>
                <a:off x="4542263" y="5663882"/>
                <a:ext cx="469245" cy="225312"/>
              </a:xfrm>
              <a:custGeom>
                <a:avLst/>
                <a:gdLst>
                  <a:gd name="connsiteX0" fmla="*/ 10756 w 958343"/>
                  <a:gd name="connsiteY0" fmla="*/ 321040 h 515170"/>
                  <a:gd name="connsiteX1" fmla="*/ 537229 w 958343"/>
                  <a:gd name="connsiteY1" fmla="*/ 515004 h 515170"/>
                  <a:gd name="connsiteX2" fmla="*/ 939011 w 958343"/>
                  <a:gd name="connsiteY2" fmla="*/ 348749 h 515170"/>
                  <a:gd name="connsiteX3" fmla="*/ 814320 w 958343"/>
                  <a:gd name="connsiteY3" fmla="*/ 43949 h 515170"/>
                  <a:gd name="connsiteX4" fmla="*/ 121593 w 958343"/>
                  <a:gd name="connsiteY4" fmla="*/ 16240 h 515170"/>
                  <a:gd name="connsiteX5" fmla="*/ 177011 w 958343"/>
                  <a:gd name="connsiteY5" fmla="*/ 182495 h 515170"/>
                  <a:gd name="connsiteX6" fmla="*/ 10756 w 958343"/>
                  <a:gd name="connsiteY6" fmla="*/ 321040 h 515170"/>
                  <a:gd name="connsiteX0" fmla="*/ 16850 w 964437"/>
                  <a:gd name="connsiteY0" fmla="*/ 321040 h 515170"/>
                  <a:gd name="connsiteX1" fmla="*/ 543323 w 964437"/>
                  <a:gd name="connsiteY1" fmla="*/ 515004 h 515170"/>
                  <a:gd name="connsiteX2" fmla="*/ 945105 w 964437"/>
                  <a:gd name="connsiteY2" fmla="*/ 348749 h 515170"/>
                  <a:gd name="connsiteX3" fmla="*/ 820414 w 964437"/>
                  <a:gd name="connsiteY3" fmla="*/ 43949 h 515170"/>
                  <a:gd name="connsiteX4" fmla="*/ 127687 w 964437"/>
                  <a:gd name="connsiteY4" fmla="*/ 16240 h 515170"/>
                  <a:gd name="connsiteX5" fmla="*/ 128663 w 964437"/>
                  <a:gd name="connsiteY5" fmla="*/ 182495 h 515170"/>
                  <a:gd name="connsiteX6" fmla="*/ 16850 w 964437"/>
                  <a:gd name="connsiteY6" fmla="*/ 321040 h 515170"/>
                  <a:gd name="connsiteX0" fmla="*/ 16145 w 965908"/>
                  <a:gd name="connsiteY0" fmla="*/ 316108 h 510238"/>
                  <a:gd name="connsiteX1" fmla="*/ 542618 w 965908"/>
                  <a:gd name="connsiteY1" fmla="*/ 510072 h 510238"/>
                  <a:gd name="connsiteX2" fmla="*/ 944400 w 965908"/>
                  <a:gd name="connsiteY2" fmla="*/ 343817 h 510238"/>
                  <a:gd name="connsiteX3" fmla="*/ 819709 w 965908"/>
                  <a:gd name="connsiteY3" fmla="*/ 39017 h 510238"/>
                  <a:gd name="connsiteX4" fmla="*/ 53097 w 965908"/>
                  <a:gd name="connsiteY4" fmla="*/ 19086 h 510238"/>
                  <a:gd name="connsiteX5" fmla="*/ 127958 w 965908"/>
                  <a:gd name="connsiteY5" fmla="*/ 177563 h 510238"/>
                  <a:gd name="connsiteX6" fmla="*/ 16145 w 965908"/>
                  <a:gd name="connsiteY6" fmla="*/ 316108 h 510238"/>
                  <a:gd name="connsiteX0" fmla="*/ 12769 w 1032530"/>
                  <a:gd name="connsiteY0" fmla="*/ 323886 h 510160"/>
                  <a:gd name="connsiteX1" fmla="*/ 609238 w 1032530"/>
                  <a:gd name="connsiteY1" fmla="*/ 510072 h 510160"/>
                  <a:gd name="connsiteX2" fmla="*/ 1011020 w 1032530"/>
                  <a:gd name="connsiteY2" fmla="*/ 343817 h 510160"/>
                  <a:gd name="connsiteX3" fmla="*/ 886329 w 1032530"/>
                  <a:gd name="connsiteY3" fmla="*/ 39017 h 510160"/>
                  <a:gd name="connsiteX4" fmla="*/ 119717 w 1032530"/>
                  <a:gd name="connsiteY4" fmla="*/ 19086 h 510160"/>
                  <a:gd name="connsiteX5" fmla="*/ 194578 w 1032530"/>
                  <a:gd name="connsiteY5" fmla="*/ 177563 h 510160"/>
                  <a:gd name="connsiteX6" fmla="*/ 12769 w 1032530"/>
                  <a:gd name="connsiteY6" fmla="*/ 323886 h 510160"/>
                  <a:gd name="connsiteX0" fmla="*/ 22425 w 1042185"/>
                  <a:gd name="connsiteY0" fmla="*/ 323886 h 510160"/>
                  <a:gd name="connsiteX1" fmla="*/ 618894 w 1042185"/>
                  <a:gd name="connsiteY1" fmla="*/ 510072 h 510160"/>
                  <a:gd name="connsiteX2" fmla="*/ 1020676 w 1042185"/>
                  <a:gd name="connsiteY2" fmla="*/ 343817 h 510160"/>
                  <a:gd name="connsiteX3" fmla="*/ 895985 w 1042185"/>
                  <a:gd name="connsiteY3" fmla="*/ 39017 h 510160"/>
                  <a:gd name="connsiteX4" fmla="*/ 129373 w 1042185"/>
                  <a:gd name="connsiteY4" fmla="*/ 19086 h 510160"/>
                  <a:gd name="connsiteX5" fmla="*/ 126460 w 1042185"/>
                  <a:gd name="connsiteY5" fmla="*/ 181452 h 510160"/>
                  <a:gd name="connsiteX6" fmla="*/ 22425 w 1042185"/>
                  <a:gd name="connsiteY6" fmla="*/ 323886 h 510160"/>
                  <a:gd name="connsiteX0" fmla="*/ 24193 w 1024271"/>
                  <a:gd name="connsiteY0" fmla="*/ 328807 h 510121"/>
                  <a:gd name="connsiteX1" fmla="*/ 600980 w 1024271"/>
                  <a:gd name="connsiteY1" fmla="*/ 510072 h 510121"/>
                  <a:gd name="connsiteX2" fmla="*/ 1002762 w 1024271"/>
                  <a:gd name="connsiteY2" fmla="*/ 343817 h 510121"/>
                  <a:gd name="connsiteX3" fmla="*/ 878071 w 1024271"/>
                  <a:gd name="connsiteY3" fmla="*/ 39017 h 510121"/>
                  <a:gd name="connsiteX4" fmla="*/ 111459 w 1024271"/>
                  <a:gd name="connsiteY4" fmla="*/ 19086 h 510121"/>
                  <a:gd name="connsiteX5" fmla="*/ 108546 w 1024271"/>
                  <a:gd name="connsiteY5" fmla="*/ 181452 h 510121"/>
                  <a:gd name="connsiteX6" fmla="*/ 24193 w 1024271"/>
                  <a:gd name="connsiteY6" fmla="*/ 328807 h 510121"/>
                  <a:gd name="connsiteX0" fmla="*/ 2445 w 1002523"/>
                  <a:gd name="connsiteY0" fmla="*/ 328807 h 510123"/>
                  <a:gd name="connsiteX1" fmla="*/ 579232 w 1002523"/>
                  <a:gd name="connsiteY1" fmla="*/ 510072 h 510123"/>
                  <a:gd name="connsiteX2" fmla="*/ 981014 w 1002523"/>
                  <a:gd name="connsiteY2" fmla="*/ 343817 h 510123"/>
                  <a:gd name="connsiteX3" fmla="*/ 856323 w 1002523"/>
                  <a:gd name="connsiteY3" fmla="*/ 39017 h 510123"/>
                  <a:gd name="connsiteX4" fmla="*/ 89711 w 1002523"/>
                  <a:gd name="connsiteY4" fmla="*/ 19086 h 510123"/>
                  <a:gd name="connsiteX5" fmla="*/ 86798 w 1002523"/>
                  <a:gd name="connsiteY5" fmla="*/ 181452 h 510123"/>
                  <a:gd name="connsiteX6" fmla="*/ 2445 w 1002523"/>
                  <a:gd name="connsiteY6" fmla="*/ 328807 h 510123"/>
                  <a:gd name="connsiteX0" fmla="*/ 35054 w 1035132"/>
                  <a:gd name="connsiteY0" fmla="*/ 328807 h 510121"/>
                  <a:gd name="connsiteX1" fmla="*/ 611841 w 1035132"/>
                  <a:gd name="connsiteY1" fmla="*/ 510072 h 510121"/>
                  <a:gd name="connsiteX2" fmla="*/ 1013623 w 1035132"/>
                  <a:gd name="connsiteY2" fmla="*/ 343817 h 510121"/>
                  <a:gd name="connsiteX3" fmla="*/ 888932 w 1035132"/>
                  <a:gd name="connsiteY3" fmla="*/ 39017 h 510121"/>
                  <a:gd name="connsiteX4" fmla="*/ 122320 w 1035132"/>
                  <a:gd name="connsiteY4" fmla="*/ 19086 h 510121"/>
                  <a:gd name="connsiteX5" fmla="*/ 70202 w 1035132"/>
                  <a:gd name="connsiteY5" fmla="*/ 191293 h 510121"/>
                  <a:gd name="connsiteX6" fmla="*/ 35054 w 1035132"/>
                  <a:gd name="connsiteY6" fmla="*/ 328807 h 510121"/>
                  <a:gd name="connsiteX0" fmla="*/ 62325 w 1062403"/>
                  <a:gd name="connsiteY0" fmla="*/ 328807 h 510121"/>
                  <a:gd name="connsiteX1" fmla="*/ 639112 w 1062403"/>
                  <a:gd name="connsiteY1" fmla="*/ 510072 h 510121"/>
                  <a:gd name="connsiteX2" fmla="*/ 1040894 w 1062403"/>
                  <a:gd name="connsiteY2" fmla="*/ 343817 h 510121"/>
                  <a:gd name="connsiteX3" fmla="*/ 916203 w 1062403"/>
                  <a:gd name="connsiteY3" fmla="*/ 39017 h 510121"/>
                  <a:gd name="connsiteX4" fmla="*/ 149591 w 1062403"/>
                  <a:gd name="connsiteY4" fmla="*/ 19086 h 510121"/>
                  <a:gd name="connsiteX5" fmla="*/ 25589 w 1062403"/>
                  <a:gd name="connsiteY5" fmla="*/ 184105 h 510121"/>
                  <a:gd name="connsiteX6" fmla="*/ 62325 w 1062403"/>
                  <a:gd name="connsiteY6" fmla="*/ 328807 h 51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2403" h="510121">
                    <a:moveTo>
                      <a:pt x="62325" y="328807"/>
                    </a:moveTo>
                    <a:cubicBezTo>
                      <a:pt x="164579" y="383135"/>
                      <a:pt x="476017" y="507570"/>
                      <a:pt x="639112" y="510072"/>
                    </a:cubicBezTo>
                    <a:cubicBezTo>
                      <a:pt x="802207" y="512574"/>
                      <a:pt x="994712" y="422326"/>
                      <a:pt x="1040894" y="343817"/>
                    </a:cubicBezTo>
                    <a:cubicBezTo>
                      <a:pt x="1087076" y="265308"/>
                      <a:pt x="1064753" y="93139"/>
                      <a:pt x="916203" y="39017"/>
                    </a:cubicBezTo>
                    <a:cubicBezTo>
                      <a:pt x="767653" y="-15105"/>
                      <a:pt x="255809" y="-4005"/>
                      <a:pt x="149591" y="19086"/>
                    </a:cubicBezTo>
                    <a:cubicBezTo>
                      <a:pt x="43373" y="42177"/>
                      <a:pt x="40133" y="132485"/>
                      <a:pt x="25589" y="184105"/>
                    </a:cubicBezTo>
                    <a:cubicBezTo>
                      <a:pt x="11045" y="235725"/>
                      <a:pt x="-39929" y="274479"/>
                      <a:pt x="62325" y="32880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56000"/>
                </a:schemeClr>
              </a:solidFill>
              <a:ln w="3175">
                <a:solidFill>
                  <a:schemeClr val="accent3">
                    <a:lumMod val="75000"/>
                    <a:alpha val="8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Freeform 160"/>
              <p:cNvSpPr>
                <a:spLocks noChangeAspect="1"/>
              </p:cNvSpPr>
              <p:nvPr/>
            </p:nvSpPr>
            <p:spPr>
              <a:xfrm>
                <a:off x="4664074" y="5649277"/>
                <a:ext cx="274320" cy="131717"/>
              </a:xfrm>
              <a:custGeom>
                <a:avLst/>
                <a:gdLst>
                  <a:gd name="connsiteX0" fmla="*/ 10756 w 958343"/>
                  <a:gd name="connsiteY0" fmla="*/ 321040 h 515170"/>
                  <a:gd name="connsiteX1" fmla="*/ 537229 w 958343"/>
                  <a:gd name="connsiteY1" fmla="*/ 515004 h 515170"/>
                  <a:gd name="connsiteX2" fmla="*/ 939011 w 958343"/>
                  <a:gd name="connsiteY2" fmla="*/ 348749 h 515170"/>
                  <a:gd name="connsiteX3" fmla="*/ 814320 w 958343"/>
                  <a:gd name="connsiteY3" fmla="*/ 43949 h 515170"/>
                  <a:gd name="connsiteX4" fmla="*/ 121593 w 958343"/>
                  <a:gd name="connsiteY4" fmla="*/ 16240 h 515170"/>
                  <a:gd name="connsiteX5" fmla="*/ 177011 w 958343"/>
                  <a:gd name="connsiteY5" fmla="*/ 182495 h 515170"/>
                  <a:gd name="connsiteX6" fmla="*/ 10756 w 958343"/>
                  <a:gd name="connsiteY6" fmla="*/ 321040 h 515170"/>
                  <a:gd name="connsiteX0" fmla="*/ 16850 w 964437"/>
                  <a:gd name="connsiteY0" fmla="*/ 321040 h 515170"/>
                  <a:gd name="connsiteX1" fmla="*/ 543323 w 964437"/>
                  <a:gd name="connsiteY1" fmla="*/ 515004 h 515170"/>
                  <a:gd name="connsiteX2" fmla="*/ 945105 w 964437"/>
                  <a:gd name="connsiteY2" fmla="*/ 348749 h 515170"/>
                  <a:gd name="connsiteX3" fmla="*/ 820414 w 964437"/>
                  <a:gd name="connsiteY3" fmla="*/ 43949 h 515170"/>
                  <a:gd name="connsiteX4" fmla="*/ 127687 w 964437"/>
                  <a:gd name="connsiteY4" fmla="*/ 16240 h 515170"/>
                  <a:gd name="connsiteX5" fmla="*/ 128663 w 964437"/>
                  <a:gd name="connsiteY5" fmla="*/ 182495 h 515170"/>
                  <a:gd name="connsiteX6" fmla="*/ 16850 w 964437"/>
                  <a:gd name="connsiteY6" fmla="*/ 321040 h 515170"/>
                  <a:gd name="connsiteX0" fmla="*/ 16145 w 965908"/>
                  <a:gd name="connsiteY0" fmla="*/ 316108 h 510238"/>
                  <a:gd name="connsiteX1" fmla="*/ 542618 w 965908"/>
                  <a:gd name="connsiteY1" fmla="*/ 510072 h 510238"/>
                  <a:gd name="connsiteX2" fmla="*/ 944400 w 965908"/>
                  <a:gd name="connsiteY2" fmla="*/ 343817 h 510238"/>
                  <a:gd name="connsiteX3" fmla="*/ 819709 w 965908"/>
                  <a:gd name="connsiteY3" fmla="*/ 39017 h 510238"/>
                  <a:gd name="connsiteX4" fmla="*/ 53097 w 965908"/>
                  <a:gd name="connsiteY4" fmla="*/ 19086 h 510238"/>
                  <a:gd name="connsiteX5" fmla="*/ 127958 w 965908"/>
                  <a:gd name="connsiteY5" fmla="*/ 177563 h 510238"/>
                  <a:gd name="connsiteX6" fmla="*/ 16145 w 965908"/>
                  <a:gd name="connsiteY6" fmla="*/ 316108 h 510238"/>
                  <a:gd name="connsiteX0" fmla="*/ 12769 w 1032530"/>
                  <a:gd name="connsiteY0" fmla="*/ 323886 h 510160"/>
                  <a:gd name="connsiteX1" fmla="*/ 609238 w 1032530"/>
                  <a:gd name="connsiteY1" fmla="*/ 510072 h 510160"/>
                  <a:gd name="connsiteX2" fmla="*/ 1011020 w 1032530"/>
                  <a:gd name="connsiteY2" fmla="*/ 343817 h 510160"/>
                  <a:gd name="connsiteX3" fmla="*/ 886329 w 1032530"/>
                  <a:gd name="connsiteY3" fmla="*/ 39017 h 510160"/>
                  <a:gd name="connsiteX4" fmla="*/ 119717 w 1032530"/>
                  <a:gd name="connsiteY4" fmla="*/ 19086 h 510160"/>
                  <a:gd name="connsiteX5" fmla="*/ 194578 w 1032530"/>
                  <a:gd name="connsiteY5" fmla="*/ 177563 h 510160"/>
                  <a:gd name="connsiteX6" fmla="*/ 12769 w 1032530"/>
                  <a:gd name="connsiteY6" fmla="*/ 323886 h 510160"/>
                  <a:gd name="connsiteX0" fmla="*/ 22425 w 1042185"/>
                  <a:gd name="connsiteY0" fmla="*/ 323886 h 510160"/>
                  <a:gd name="connsiteX1" fmla="*/ 618894 w 1042185"/>
                  <a:gd name="connsiteY1" fmla="*/ 510072 h 510160"/>
                  <a:gd name="connsiteX2" fmla="*/ 1020676 w 1042185"/>
                  <a:gd name="connsiteY2" fmla="*/ 343817 h 510160"/>
                  <a:gd name="connsiteX3" fmla="*/ 895985 w 1042185"/>
                  <a:gd name="connsiteY3" fmla="*/ 39017 h 510160"/>
                  <a:gd name="connsiteX4" fmla="*/ 129373 w 1042185"/>
                  <a:gd name="connsiteY4" fmla="*/ 19086 h 510160"/>
                  <a:gd name="connsiteX5" fmla="*/ 126460 w 1042185"/>
                  <a:gd name="connsiteY5" fmla="*/ 181452 h 510160"/>
                  <a:gd name="connsiteX6" fmla="*/ 22425 w 1042185"/>
                  <a:gd name="connsiteY6" fmla="*/ 323886 h 510160"/>
                  <a:gd name="connsiteX0" fmla="*/ 24193 w 1024271"/>
                  <a:gd name="connsiteY0" fmla="*/ 328807 h 510121"/>
                  <a:gd name="connsiteX1" fmla="*/ 600980 w 1024271"/>
                  <a:gd name="connsiteY1" fmla="*/ 510072 h 510121"/>
                  <a:gd name="connsiteX2" fmla="*/ 1002762 w 1024271"/>
                  <a:gd name="connsiteY2" fmla="*/ 343817 h 510121"/>
                  <a:gd name="connsiteX3" fmla="*/ 878071 w 1024271"/>
                  <a:gd name="connsiteY3" fmla="*/ 39017 h 510121"/>
                  <a:gd name="connsiteX4" fmla="*/ 111459 w 1024271"/>
                  <a:gd name="connsiteY4" fmla="*/ 19086 h 510121"/>
                  <a:gd name="connsiteX5" fmla="*/ 108546 w 1024271"/>
                  <a:gd name="connsiteY5" fmla="*/ 181452 h 510121"/>
                  <a:gd name="connsiteX6" fmla="*/ 24193 w 1024271"/>
                  <a:gd name="connsiteY6" fmla="*/ 328807 h 510121"/>
                  <a:gd name="connsiteX0" fmla="*/ 2445 w 1002523"/>
                  <a:gd name="connsiteY0" fmla="*/ 328807 h 510123"/>
                  <a:gd name="connsiteX1" fmla="*/ 579232 w 1002523"/>
                  <a:gd name="connsiteY1" fmla="*/ 510072 h 510123"/>
                  <a:gd name="connsiteX2" fmla="*/ 981014 w 1002523"/>
                  <a:gd name="connsiteY2" fmla="*/ 343817 h 510123"/>
                  <a:gd name="connsiteX3" fmla="*/ 856323 w 1002523"/>
                  <a:gd name="connsiteY3" fmla="*/ 39017 h 510123"/>
                  <a:gd name="connsiteX4" fmla="*/ 89711 w 1002523"/>
                  <a:gd name="connsiteY4" fmla="*/ 19086 h 510123"/>
                  <a:gd name="connsiteX5" fmla="*/ 86798 w 1002523"/>
                  <a:gd name="connsiteY5" fmla="*/ 181452 h 510123"/>
                  <a:gd name="connsiteX6" fmla="*/ 2445 w 1002523"/>
                  <a:gd name="connsiteY6" fmla="*/ 328807 h 510123"/>
                  <a:gd name="connsiteX0" fmla="*/ 35054 w 1035132"/>
                  <a:gd name="connsiteY0" fmla="*/ 328807 h 510121"/>
                  <a:gd name="connsiteX1" fmla="*/ 611841 w 1035132"/>
                  <a:gd name="connsiteY1" fmla="*/ 510072 h 510121"/>
                  <a:gd name="connsiteX2" fmla="*/ 1013623 w 1035132"/>
                  <a:gd name="connsiteY2" fmla="*/ 343817 h 510121"/>
                  <a:gd name="connsiteX3" fmla="*/ 888932 w 1035132"/>
                  <a:gd name="connsiteY3" fmla="*/ 39017 h 510121"/>
                  <a:gd name="connsiteX4" fmla="*/ 122320 w 1035132"/>
                  <a:gd name="connsiteY4" fmla="*/ 19086 h 510121"/>
                  <a:gd name="connsiteX5" fmla="*/ 70202 w 1035132"/>
                  <a:gd name="connsiteY5" fmla="*/ 191293 h 510121"/>
                  <a:gd name="connsiteX6" fmla="*/ 35054 w 1035132"/>
                  <a:gd name="connsiteY6" fmla="*/ 328807 h 510121"/>
                  <a:gd name="connsiteX0" fmla="*/ 62325 w 1062403"/>
                  <a:gd name="connsiteY0" fmla="*/ 328807 h 510121"/>
                  <a:gd name="connsiteX1" fmla="*/ 639112 w 1062403"/>
                  <a:gd name="connsiteY1" fmla="*/ 510072 h 510121"/>
                  <a:gd name="connsiteX2" fmla="*/ 1040894 w 1062403"/>
                  <a:gd name="connsiteY2" fmla="*/ 343817 h 510121"/>
                  <a:gd name="connsiteX3" fmla="*/ 916203 w 1062403"/>
                  <a:gd name="connsiteY3" fmla="*/ 39017 h 510121"/>
                  <a:gd name="connsiteX4" fmla="*/ 149591 w 1062403"/>
                  <a:gd name="connsiteY4" fmla="*/ 19086 h 510121"/>
                  <a:gd name="connsiteX5" fmla="*/ 25589 w 1062403"/>
                  <a:gd name="connsiteY5" fmla="*/ 184105 h 510121"/>
                  <a:gd name="connsiteX6" fmla="*/ 62325 w 1062403"/>
                  <a:gd name="connsiteY6" fmla="*/ 328807 h 51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2403" h="510121">
                    <a:moveTo>
                      <a:pt x="62325" y="328807"/>
                    </a:moveTo>
                    <a:cubicBezTo>
                      <a:pt x="164579" y="383135"/>
                      <a:pt x="476017" y="507570"/>
                      <a:pt x="639112" y="510072"/>
                    </a:cubicBezTo>
                    <a:cubicBezTo>
                      <a:pt x="802207" y="512574"/>
                      <a:pt x="994712" y="422326"/>
                      <a:pt x="1040894" y="343817"/>
                    </a:cubicBezTo>
                    <a:cubicBezTo>
                      <a:pt x="1087076" y="265308"/>
                      <a:pt x="1064753" y="93139"/>
                      <a:pt x="916203" y="39017"/>
                    </a:cubicBezTo>
                    <a:cubicBezTo>
                      <a:pt x="767653" y="-15105"/>
                      <a:pt x="255809" y="-4005"/>
                      <a:pt x="149591" y="19086"/>
                    </a:cubicBezTo>
                    <a:cubicBezTo>
                      <a:pt x="43373" y="42177"/>
                      <a:pt x="40133" y="132485"/>
                      <a:pt x="25589" y="184105"/>
                    </a:cubicBezTo>
                    <a:cubicBezTo>
                      <a:pt x="11045" y="235725"/>
                      <a:pt x="-39929" y="274479"/>
                      <a:pt x="62325" y="32880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56000"/>
                </a:schemeClr>
              </a:solidFill>
              <a:ln w="3175">
                <a:solidFill>
                  <a:schemeClr val="accent3">
                    <a:lumMod val="75000"/>
                    <a:alpha val="8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Freeform 161"/>
              <p:cNvSpPr>
                <a:spLocks noChangeAspect="1"/>
              </p:cNvSpPr>
              <p:nvPr/>
            </p:nvSpPr>
            <p:spPr>
              <a:xfrm>
                <a:off x="4772024" y="5661977"/>
                <a:ext cx="109728" cy="52687"/>
              </a:xfrm>
              <a:custGeom>
                <a:avLst/>
                <a:gdLst>
                  <a:gd name="connsiteX0" fmla="*/ 10756 w 958343"/>
                  <a:gd name="connsiteY0" fmla="*/ 321040 h 515170"/>
                  <a:gd name="connsiteX1" fmla="*/ 537229 w 958343"/>
                  <a:gd name="connsiteY1" fmla="*/ 515004 h 515170"/>
                  <a:gd name="connsiteX2" fmla="*/ 939011 w 958343"/>
                  <a:gd name="connsiteY2" fmla="*/ 348749 h 515170"/>
                  <a:gd name="connsiteX3" fmla="*/ 814320 w 958343"/>
                  <a:gd name="connsiteY3" fmla="*/ 43949 h 515170"/>
                  <a:gd name="connsiteX4" fmla="*/ 121593 w 958343"/>
                  <a:gd name="connsiteY4" fmla="*/ 16240 h 515170"/>
                  <a:gd name="connsiteX5" fmla="*/ 177011 w 958343"/>
                  <a:gd name="connsiteY5" fmla="*/ 182495 h 515170"/>
                  <a:gd name="connsiteX6" fmla="*/ 10756 w 958343"/>
                  <a:gd name="connsiteY6" fmla="*/ 321040 h 515170"/>
                  <a:gd name="connsiteX0" fmla="*/ 16850 w 964437"/>
                  <a:gd name="connsiteY0" fmla="*/ 321040 h 515170"/>
                  <a:gd name="connsiteX1" fmla="*/ 543323 w 964437"/>
                  <a:gd name="connsiteY1" fmla="*/ 515004 h 515170"/>
                  <a:gd name="connsiteX2" fmla="*/ 945105 w 964437"/>
                  <a:gd name="connsiteY2" fmla="*/ 348749 h 515170"/>
                  <a:gd name="connsiteX3" fmla="*/ 820414 w 964437"/>
                  <a:gd name="connsiteY3" fmla="*/ 43949 h 515170"/>
                  <a:gd name="connsiteX4" fmla="*/ 127687 w 964437"/>
                  <a:gd name="connsiteY4" fmla="*/ 16240 h 515170"/>
                  <a:gd name="connsiteX5" fmla="*/ 128663 w 964437"/>
                  <a:gd name="connsiteY5" fmla="*/ 182495 h 515170"/>
                  <a:gd name="connsiteX6" fmla="*/ 16850 w 964437"/>
                  <a:gd name="connsiteY6" fmla="*/ 321040 h 515170"/>
                  <a:gd name="connsiteX0" fmla="*/ 16145 w 965908"/>
                  <a:gd name="connsiteY0" fmla="*/ 316108 h 510238"/>
                  <a:gd name="connsiteX1" fmla="*/ 542618 w 965908"/>
                  <a:gd name="connsiteY1" fmla="*/ 510072 h 510238"/>
                  <a:gd name="connsiteX2" fmla="*/ 944400 w 965908"/>
                  <a:gd name="connsiteY2" fmla="*/ 343817 h 510238"/>
                  <a:gd name="connsiteX3" fmla="*/ 819709 w 965908"/>
                  <a:gd name="connsiteY3" fmla="*/ 39017 h 510238"/>
                  <a:gd name="connsiteX4" fmla="*/ 53097 w 965908"/>
                  <a:gd name="connsiteY4" fmla="*/ 19086 h 510238"/>
                  <a:gd name="connsiteX5" fmla="*/ 127958 w 965908"/>
                  <a:gd name="connsiteY5" fmla="*/ 177563 h 510238"/>
                  <a:gd name="connsiteX6" fmla="*/ 16145 w 965908"/>
                  <a:gd name="connsiteY6" fmla="*/ 316108 h 510238"/>
                  <a:gd name="connsiteX0" fmla="*/ 12769 w 1032530"/>
                  <a:gd name="connsiteY0" fmla="*/ 323886 h 510160"/>
                  <a:gd name="connsiteX1" fmla="*/ 609238 w 1032530"/>
                  <a:gd name="connsiteY1" fmla="*/ 510072 h 510160"/>
                  <a:gd name="connsiteX2" fmla="*/ 1011020 w 1032530"/>
                  <a:gd name="connsiteY2" fmla="*/ 343817 h 510160"/>
                  <a:gd name="connsiteX3" fmla="*/ 886329 w 1032530"/>
                  <a:gd name="connsiteY3" fmla="*/ 39017 h 510160"/>
                  <a:gd name="connsiteX4" fmla="*/ 119717 w 1032530"/>
                  <a:gd name="connsiteY4" fmla="*/ 19086 h 510160"/>
                  <a:gd name="connsiteX5" fmla="*/ 194578 w 1032530"/>
                  <a:gd name="connsiteY5" fmla="*/ 177563 h 510160"/>
                  <a:gd name="connsiteX6" fmla="*/ 12769 w 1032530"/>
                  <a:gd name="connsiteY6" fmla="*/ 323886 h 510160"/>
                  <a:gd name="connsiteX0" fmla="*/ 22425 w 1042185"/>
                  <a:gd name="connsiteY0" fmla="*/ 323886 h 510160"/>
                  <a:gd name="connsiteX1" fmla="*/ 618894 w 1042185"/>
                  <a:gd name="connsiteY1" fmla="*/ 510072 h 510160"/>
                  <a:gd name="connsiteX2" fmla="*/ 1020676 w 1042185"/>
                  <a:gd name="connsiteY2" fmla="*/ 343817 h 510160"/>
                  <a:gd name="connsiteX3" fmla="*/ 895985 w 1042185"/>
                  <a:gd name="connsiteY3" fmla="*/ 39017 h 510160"/>
                  <a:gd name="connsiteX4" fmla="*/ 129373 w 1042185"/>
                  <a:gd name="connsiteY4" fmla="*/ 19086 h 510160"/>
                  <a:gd name="connsiteX5" fmla="*/ 126460 w 1042185"/>
                  <a:gd name="connsiteY5" fmla="*/ 181452 h 510160"/>
                  <a:gd name="connsiteX6" fmla="*/ 22425 w 1042185"/>
                  <a:gd name="connsiteY6" fmla="*/ 323886 h 510160"/>
                  <a:gd name="connsiteX0" fmla="*/ 24193 w 1024271"/>
                  <a:gd name="connsiteY0" fmla="*/ 328807 h 510121"/>
                  <a:gd name="connsiteX1" fmla="*/ 600980 w 1024271"/>
                  <a:gd name="connsiteY1" fmla="*/ 510072 h 510121"/>
                  <a:gd name="connsiteX2" fmla="*/ 1002762 w 1024271"/>
                  <a:gd name="connsiteY2" fmla="*/ 343817 h 510121"/>
                  <a:gd name="connsiteX3" fmla="*/ 878071 w 1024271"/>
                  <a:gd name="connsiteY3" fmla="*/ 39017 h 510121"/>
                  <a:gd name="connsiteX4" fmla="*/ 111459 w 1024271"/>
                  <a:gd name="connsiteY4" fmla="*/ 19086 h 510121"/>
                  <a:gd name="connsiteX5" fmla="*/ 108546 w 1024271"/>
                  <a:gd name="connsiteY5" fmla="*/ 181452 h 510121"/>
                  <a:gd name="connsiteX6" fmla="*/ 24193 w 1024271"/>
                  <a:gd name="connsiteY6" fmla="*/ 328807 h 510121"/>
                  <a:gd name="connsiteX0" fmla="*/ 2445 w 1002523"/>
                  <a:gd name="connsiteY0" fmla="*/ 328807 h 510123"/>
                  <a:gd name="connsiteX1" fmla="*/ 579232 w 1002523"/>
                  <a:gd name="connsiteY1" fmla="*/ 510072 h 510123"/>
                  <a:gd name="connsiteX2" fmla="*/ 981014 w 1002523"/>
                  <a:gd name="connsiteY2" fmla="*/ 343817 h 510123"/>
                  <a:gd name="connsiteX3" fmla="*/ 856323 w 1002523"/>
                  <a:gd name="connsiteY3" fmla="*/ 39017 h 510123"/>
                  <a:gd name="connsiteX4" fmla="*/ 89711 w 1002523"/>
                  <a:gd name="connsiteY4" fmla="*/ 19086 h 510123"/>
                  <a:gd name="connsiteX5" fmla="*/ 86798 w 1002523"/>
                  <a:gd name="connsiteY5" fmla="*/ 181452 h 510123"/>
                  <a:gd name="connsiteX6" fmla="*/ 2445 w 1002523"/>
                  <a:gd name="connsiteY6" fmla="*/ 328807 h 510123"/>
                  <a:gd name="connsiteX0" fmla="*/ 35054 w 1035132"/>
                  <a:gd name="connsiteY0" fmla="*/ 328807 h 510121"/>
                  <a:gd name="connsiteX1" fmla="*/ 611841 w 1035132"/>
                  <a:gd name="connsiteY1" fmla="*/ 510072 h 510121"/>
                  <a:gd name="connsiteX2" fmla="*/ 1013623 w 1035132"/>
                  <a:gd name="connsiteY2" fmla="*/ 343817 h 510121"/>
                  <a:gd name="connsiteX3" fmla="*/ 888932 w 1035132"/>
                  <a:gd name="connsiteY3" fmla="*/ 39017 h 510121"/>
                  <a:gd name="connsiteX4" fmla="*/ 122320 w 1035132"/>
                  <a:gd name="connsiteY4" fmla="*/ 19086 h 510121"/>
                  <a:gd name="connsiteX5" fmla="*/ 70202 w 1035132"/>
                  <a:gd name="connsiteY5" fmla="*/ 191293 h 510121"/>
                  <a:gd name="connsiteX6" fmla="*/ 35054 w 1035132"/>
                  <a:gd name="connsiteY6" fmla="*/ 328807 h 510121"/>
                  <a:gd name="connsiteX0" fmla="*/ 62325 w 1062403"/>
                  <a:gd name="connsiteY0" fmla="*/ 328807 h 510121"/>
                  <a:gd name="connsiteX1" fmla="*/ 639112 w 1062403"/>
                  <a:gd name="connsiteY1" fmla="*/ 510072 h 510121"/>
                  <a:gd name="connsiteX2" fmla="*/ 1040894 w 1062403"/>
                  <a:gd name="connsiteY2" fmla="*/ 343817 h 510121"/>
                  <a:gd name="connsiteX3" fmla="*/ 916203 w 1062403"/>
                  <a:gd name="connsiteY3" fmla="*/ 39017 h 510121"/>
                  <a:gd name="connsiteX4" fmla="*/ 149591 w 1062403"/>
                  <a:gd name="connsiteY4" fmla="*/ 19086 h 510121"/>
                  <a:gd name="connsiteX5" fmla="*/ 25589 w 1062403"/>
                  <a:gd name="connsiteY5" fmla="*/ 184105 h 510121"/>
                  <a:gd name="connsiteX6" fmla="*/ 62325 w 1062403"/>
                  <a:gd name="connsiteY6" fmla="*/ 328807 h 51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2403" h="510121">
                    <a:moveTo>
                      <a:pt x="62325" y="328807"/>
                    </a:moveTo>
                    <a:cubicBezTo>
                      <a:pt x="164579" y="383135"/>
                      <a:pt x="476017" y="507570"/>
                      <a:pt x="639112" y="510072"/>
                    </a:cubicBezTo>
                    <a:cubicBezTo>
                      <a:pt x="802207" y="512574"/>
                      <a:pt x="994712" y="422326"/>
                      <a:pt x="1040894" y="343817"/>
                    </a:cubicBezTo>
                    <a:cubicBezTo>
                      <a:pt x="1087076" y="265308"/>
                      <a:pt x="1064753" y="93139"/>
                      <a:pt x="916203" y="39017"/>
                    </a:cubicBezTo>
                    <a:cubicBezTo>
                      <a:pt x="767653" y="-15105"/>
                      <a:pt x="255809" y="-4005"/>
                      <a:pt x="149591" y="19086"/>
                    </a:cubicBezTo>
                    <a:cubicBezTo>
                      <a:pt x="43373" y="42177"/>
                      <a:pt x="40133" y="132485"/>
                      <a:pt x="25589" y="184105"/>
                    </a:cubicBezTo>
                    <a:cubicBezTo>
                      <a:pt x="11045" y="235725"/>
                      <a:pt x="-39929" y="274479"/>
                      <a:pt x="62325" y="32880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56000"/>
                </a:schemeClr>
              </a:solidFill>
              <a:ln w="3175">
                <a:solidFill>
                  <a:schemeClr val="accent3">
                    <a:lumMod val="75000"/>
                    <a:alpha val="8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6" name="Group 165"/>
          <p:cNvGrpSpPr/>
          <p:nvPr/>
        </p:nvGrpSpPr>
        <p:grpSpPr>
          <a:xfrm>
            <a:off x="5436522" y="5761516"/>
            <a:ext cx="1345556" cy="591112"/>
            <a:chOff x="3354983" y="2570098"/>
            <a:chExt cx="1345556" cy="591112"/>
          </a:xfrm>
          <a:effectLst/>
        </p:grpSpPr>
        <p:sp>
          <p:nvSpPr>
            <p:cNvPr id="167" name="Oval 166"/>
            <p:cNvSpPr/>
            <p:nvPr/>
          </p:nvSpPr>
          <p:spPr>
            <a:xfrm>
              <a:off x="3354983" y="2570098"/>
              <a:ext cx="1345556" cy="591112"/>
            </a:xfrm>
            <a:prstGeom prst="ellipse">
              <a:avLst/>
            </a:prstGeom>
            <a:gradFill flip="none" rotWithShape="1">
              <a:gsLst>
                <a:gs pos="12000">
                  <a:schemeClr val="accent2">
                    <a:lumMod val="75000"/>
                    <a:alpha val="0"/>
                  </a:schemeClr>
                </a:gs>
                <a:gs pos="55000">
                  <a:schemeClr val="accent2">
                    <a:lumMod val="75000"/>
                    <a:alpha val="15000"/>
                  </a:schemeClr>
                </a:gs>
                <a:gs pos="100000">
                  <a:schemeClr val="accent2">
                    <a:lumMod val="20000"/>
                    <a:lumOff val="80000"/>
                    <a:alpha val="50000"/>
                  </a:schemeClr>
                </a:gs>
              </a:gsLst>
              <a:lin ang="2700000" scaled="1"/>
              <a:tileRect/>
            </a:gradFill>
            <a:ln w="3175" cmpd="sng">
              <a:solidFill>
                <a:schemeClr val="tx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3416820" y="2648890"/>
              <a:ext cx="1221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err="1" smtClean="0"/>
                <a:t>Entanglement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Entropy</a:t>
              </a:r>
              <a:endParaRPr lang="en-US" sz="1200" dirty="0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2868659" y="2268651"/>
            <a:ext cx="6110740" cy="2066668"/>
            <a:chOff x="2868659" y="2268651"/>
            <a:chExt cx="6110740" cy="2066668"/>
          </a:xfrm>
        </p:grpSpPr>
        <p:grpSp>
          <p:nvGrpSpPr>
            <p:cNvPr id="145" name="Group 144"/>
            <p:cNvGrpSpPr/>
            <p:nvPr/>
          </p:nvGrpSpPr>
          <p:grpSpPr>
            <a:xfrm>
              <a:off x="3288768" y="2268651"/>
              <a:ext cx="5690631" cy="2066668"/>
              <a:chOff x="3049612" y="2099835"/>
              <a:chExt cx="5690631" cy="2066668"/>
            </a:xfrm>
          </p:grpSpPr>
          <p:sp>
            <p:nvSpPr>
              <p:cNvPr id="13" name="Arc 12"/>
              <p:cNvSpPr>
                <a:spLocks/>
              </p:cNvSpPr>
              <p:nvPr/>
            </p:nvSpPr>
            <p:spPr>
              <a:xfrm>
                <a:off x="6364500" y="2118247"/>
                <a:ext cx="2047102" cy="2048256"/>
              </a:xfrm>
              <a:prstGeom prst="arc">
                <a:avLst>
                  <a:gd name="adj1" fmla="val 10797592"/>
                  <a:gd name="adj2" fmla="val 21518772"/>
                </a:avLst>
              </a:prstGeom>
              <a:ln w="25400" cmpd="sng">
                <a:solidFill>
                  <a:srgbClr val="0000FF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3286105" y="2966439"/>
                <a:ext cx="2274260" cy="171354"/>
                <a:chOff x="495541" y="4143884"/>
                <a:chExt cx="3034043" cy="228600"/>
              </a:xfrm>
            </p:grpSpPr>
            <p:grpSp>
              <p:nvGrpSpPr>
                <p:cNvPr id="115" name="Group 114"/>
                <p:cNvGrpSpPr/>
                <p:nvPr/>
              </p:nvGrpSpPr>
              <p:grpSpPr>
                <a:xfrm>
                  <a:off x="495541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40" name="Arc 139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1" name="Oval 140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2" name="Oval 141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1866259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37" name="Arc 136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" name="Oval 137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9" name="Oval 138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952447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34" name="Arc 133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" name="Oval 134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" name="Oval 135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1409353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31" name="Arc 130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2" name="Oval 131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3" name="Oval 132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2323165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28" name="Arc 127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" name="Oval 128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Oval 129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2780071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25" name="Arc 124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6" name="Oval 125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" name="Oval 126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1" name="Group 120"/>
                <p:cNvGrpSpPr/>
                <p:nvPr/>
              </p:nvGrpSpPr>
              <p:grpSpPr>
                <a:xfrm>
                  <a:off x="3236976" y="4143884"/>
                  <a:ext cx="292608" cy="228600"/>
                  <a:chOff x="472233" y="3877232"/>
                  <a:chExt cx="292608" cy="228600"/>
                </a:xfrm>
              </p:grpSpPr>
              <p:sp>
                <p:nvSpPr>
                  <p:cNvPr id="122" name="Arc 121"/>
                  <p:cNvSpPr>
                    <a:spLocks noChangeAspect="1"/>
                  </p:cNvSpPr>
                  <p:nvPr/>
                </p:nvSpPr>
                <p:spPr>
                  <a:xfrm>
                    <a:off x="504237" y="3877232"/>
                    <a:ext cx="228600" cy="228600"/>
                  </a:xfrm>
                  <a:prstGeom prst="arc">
                    <a:avLst>
                      <a:gd name="adj1" fmla="val 10932157"/>
                      <a:gd name="adj2" fmla="val 0"/>
                    </a:avLst>
                  </a:prstGeom>
                  <a:ln w="22225" cmpd="sng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3" name="Oval 122"/>
                  <p:cNvSpPr>
                    <a:spLocks noChangeAspect="1"/>
                  </p:cNvSpPr>
                  <p:nvPr/>
                </p:nvSpPr>
                <p:spPr>
                  <a:xfrm>
                    <a:off x="472233" y="3982388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4" name="Oval 123"/>
                  <p:cNvSpPr>
                    <a:spLocks noChangeAspect="1"/>
                  </p:cNvSpPr>
                  <p:nvPr/>
                </p:nvSpPr>
                <p:spPr>
                  <a:xfrm flipH="1">
                    <a:off x="700833" y="3980372"/>
                    <a:ext cx="64008" cy="64008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7" name="Group 16"/>
              <p:cNvGrpSpPr/>
              <p:nvPr/>
            </p:nvGrpSpPr>
            <p:grpSpPr>
              <a:xfrm>
                <a:off x="3565803" y="3061878"/>
                <a:ext cx="1713541" cy="171354"/>
                <a:chOff x="868680" y="3657600"/>
                <a:chExt cx="2286000" cy="228600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 flipH="1">
                  <a:off x="8686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flipH="1">
                  <a:off x="10972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13258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15544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flipH="1">
                  <a:off x="17830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flipH="1">
                  <a:off x="20116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22402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flipH="1">
                  <a:off x="24688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flipH="1">
                  <a:off x="26974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flipH="1">
                  <a:off x="29260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H="1">
                  <a:off x="3154680" y="3657600"/>
                  <a:ext cx="0" cy="22860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Rectangle 13"/>
              <p:cNvSpPr/>
              <p:nvPr/>
            </p:nvSpPr>
            <p:spPr>
              <a:xfrm>
                <a:off x="3531915" y="2525398"/>
                <a:ext cx="1772654" cy="760431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3049612" y="3140221"/>
                <a:ext cx="273903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5998577" y="3141327"/>
                <a:ext cx="2741666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450698" y="3011662"/>
                <a:ext cx="0" cy="274167"/>
              </a:xfrm>
              <a:prstGeom prst="line">
                <a:avLst/>
              </a:prstGeom>
              <a:ln w="25400" cmpd="sng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3394449" y="3014388"/>
                <a:ext cx="0" cy="274167"/>
              </a:xfrm>
              <a:prstGeom prst="line">
                <a:avLst/>
              </a:prstGeom>
              <a:ln w="25400" cmpd="sng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>
                <a:off x="3421866" y="3055513"/>
                <a:ext cx="2001416" cy="171354"/>
                <a:chOff x="676656" y="3337560"/>
                <a:chExt cx="2670048" cy="228600"/>
              </a:xfrm>
            </p:grpSpPr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2011680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 flipH="1">
                  <a:off x="2697480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H="1">
                  <a:off x="3044952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 flipH="1">
                  <a:off x="3236976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H="1">
                  <a:off x="3310128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flipH="1">
                  <a:off x="1325880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>
                  <a:off x="978408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786384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flipH="1">
                  <a:off x="713232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3346704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676656" y="3337560"/>
                  <a:ext cx="0" cy="228600"/>
                </a:xfrm>
                <a:prstGeom prst="line">
                  <a:avLst/>
                </a:prstGeom>
                <a:ln w="25400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" name="Straight Connector 22"/>
              <p:cNvCxnSpPr/>
              <p:nvPr/>
            </p:nvCxnSpPr>
            <p:spPr>
              <a:xfrm flipH="1">
                <a:off x="3394449" y="3148845"/>
                <a:ext cx="2056249" cy="0"/>
              </a:xfrm>
              <a:prstGeom prst="line">
                <a:avLst/>
              </a:prstGeom>
              <a:ln w="25400" cmpd="sng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8398392" y="2999160"/>
                <a:ext cx="0" cy="274167"/>
              </a:xfrm>
              <a:prstGeom prst="line">
                <a:avLst/>
              </a:prstGeom>
              <a:ln w="25400" cmpd="sng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6342143" y="3001886"/>
                <a:ext cx="0" cy="274167"/>
              </a:xfrm>
              <a:prstGeom prst="line">
                <a:avLst/>
              </a:prstGeom>
              <a:ln w="25400" cmpd="sng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6341285" y="3141327"/>
                <a:ext cx="2056249" cy="0"/>
              </a:xfrm>
              <a:prstGeom prst="line">
                <a:avLst/>
              </a:prstGeom>
              <a:ln w="25400" cmpd="sng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7" name="Group 26"/>
              <p:cNvGrpSpPr/>
              <p:nvPr/>
            </p:nvGrpSpPr>
            <p:grpSpPr>
              <a:xfrm>
                <a:off x="6240611" y="2926391"/>
                <a:ext cx="220295" cy="47979"/>
                <a:chOff x="647941" y="4109194"/>
                <a:chExt cx="293891" cy="64008"/>
              </a:xfrm>
            </p:grpSpPr>
            <p:sp>
              <p:nvSpPr>
                <p:cNvPr id="90" name="Oval 89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676863" y="4133373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/>
              <p:cNvGrpSpPr/>
              <p:nvPr/>
            </p:nvGrpSpPr>
            <p:grpSpPr>
              <a:xfrm>
                <a:off x="6531452" y="2924340"/>
                <a:ext cx="220295" cy="47979"/>
                <a:chOff x="647941" y="4109194"/>
                <a:chExt cx="293891" cy="64008"/>
              </a:xfrm>
            </p:grpSpPr>
            <p:sp>
              <p:nvSpPr>
                <p:cNvPr id="87" name="Oval 86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>
                <a:off x="6822293" y="2918841"/>
                <a:ext cx="220295" cy="47979"/>
                <a:chOff x="647941" y="4109194"/>
                <a:chExt cx="293891" cy="64008"/>
              </a:xfrm>
            </p:grpSpPr>
            <p:sp>
              <p:nvSpPr>
                <p:cNvPr id="84" name="Oval 83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676986" y="4136710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>
                <a:off x="7403975" y="2922494"/>
                <a:ext cx="220295" cy="47979"/>
                <a:chOff x="647941" y="4109194"/>
                <a:chExt cx="293891" cy="64008"/>
              </a:xfrm>
            </p:grpSpPr>
            <p:sp>
              <p:nvSpPr>
                <p:cNvPr id="81" name="Oval 80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>
                <a:off x="7985657" y="2927485"/>
                <a:ext cx="220295" cy="47979"/>
                <a:chOff x="647941" y="4109194"/>
                <a:chExt cx="293891" cy="64008"/>
              </a:xfrm>
            </p:grpSpPr>
            <p:sp>
              <p:nvSpPr>
                <p:cNvPr id="78" name="Oval 77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/>
              <p:cNvGrpSpPr/>
              <p:nvPr/>
            </p:nvGrpSpPr>
            <p:grpSpPr>
              <a:xfrm>
                <a:off x="8276496" y="2924340"/>
                <a:ext cx="220295" cy="47979"/>
                <a:chOff x="647941" y="4109194"/>
                <a:chExt cx="293891" cy="64008"/>
              </a:xfrm>
            </p:grpSpPr>
            <p:sp>
              <p:nvSpPr>
                <p:cNvPr id="75" name="Oval 74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/>
              <p:cNvGrpSpPr/>
              <p:nvPr/>
            </p:nvGrpSpPr>
            <p:grpSpPr>
              <a:xfrm>
                <a:off x="7694816" y="2926391"/>
                <a:ext cx="220295" cy="47979"/>
                <a:chOff x="647941" y="4109194"/>
                <a:chExt cx="293891" cy="64008"/>
              </a:xfrm>
            </p:grpSpPr>
            <p:sp>
              <p:nvSpPr>
                <p:cNvPr id="72" name="Oval 71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/>
              <p:cNvGrpSpPr/>
              <p:nvPr/>
            </p:nvGrpSpPr>
            <p:grpSpPr>
              <a:xfrm>
                <a:off x="7113134" y="2921509"/>
                <a:ext cx="220295" cy="47979"/>
                <a:chOff x="647941" y="4109194"/>
                <a:chExt cx="293891" cy="64008"/>
              </a:xfrm>
            </p:grpSpPr>
            <p:sp>
              <p:nvSpPr>
                <p:cNvPr id="69" name="Oval 68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ln w="2222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5" name="Straight Connector 34"/>
              <p:cNvCxnSpPr/>
              <p:nvPr/>
            </p:nvCxnSpPr>
            <p:spPr>
              <a:xfrm flipV="1">
                <a:off x="8618516" y="2119917"/>
                <a:ext cx="0" cy="1130937"/>
              </a:xfrm>
              <a:prstGeom prst="line">
                <a:avLst/>
              </a:prstGeom>
              <a:ln w="12700" cmpd="sng">
                <a:tailEnd type="stealth" w="med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6" name="Group 35"/>
              <p:cNvGrpSpPr/>
              <p:nvPr/>
            </p:nvGrpSpPr>
            <p:grpSpPr>
              <a:xfrm rot="3823838">
                <a:off x="6825833" y="2185993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66" name="Oval 65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/>
              <p:cNvGrpSpPr/>
              <p:nvPr/>
            </p:nvGrpSpPr>
            <p:grpSpPr>
              <a:xfrm rot="2081710">
                <a:off x="6460082" y="2489326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63" name="Oval 62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 rot="957389">
                <a:off x="6302687" y="2766663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60" name="Oval 59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/>
              <p:cNvGrpSpPr/>
              <p:nvPr/>
            </p:nvGrpSpPr>
            <p:grpSpPr>
              <a:xfrm>
                <a:off x="6240519" y="3023558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57" name="Oval 56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/>
              <p:cNvGrpSpPr/>
              <p:nvPr/>
            </p:nvGrpSpPr>
            <p:grpSpPr>
              <a:xfrm rot="17776162" flipH="1">
                <a:off x="7702910" y="2191277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54" name="Oval 53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/>
              <p:cNvGrpSpPr/>
              <p:nvPr/>
            </p:nvGrpSpPr>
            <p:grpSpPr>
              <a:xfrm rot="19518290" flipH="1">
                <a:off x="8047825" y="2485746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51" name="Oval 50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/>
              <p:cNvGrpSpPr/>
              <p:nvPr/>
            </p:nvGrpSpPr>
            <p:grpSpPr>
              <a:xfrm rot="20642611" flipH="1">
                <a:off x="8219513" y="2768351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48" name="Oval 47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/>
              <p:cNvGrpSpPr/>
              <p:nvPr/>
            </p:nvGrpSpPr>
            <p:grpSpPr>
              <a:xfrm flipH="1">
                <a:off x="8276496" y="3007811"/>
                <a:ext cx="220295" cy="47979"/>
                <a:chOff x="647941" y="4109194"/>
                <a:chExt cx="293891" cy="64008"/>
              </a:xfrm>
              <a:solidFill>
                <a:srgbClr val="0000FF"/>
              </a:solidFill>
            </p:grpSpPr>
            <p:sp>
              <p:nvSpPr>
                <p:cNvPr id="45" name="Oval 44"/>
                <p:cNvSpPr>
                  <a:spLocks noChangeAspect="1"/>
                </p:cNvSpPr>
                <p:nvPr/>
              </p:nvSpPr>
              <p:spPr>
                <a:xfrm>
                  <a:off x="647941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>
                  <a:spLocks noChangeAspect="1"/>
                </p:cNvSpPr>
                <p:nvPr/>
              </p:nvSpPr>
              <p:spPr>
                <a:xfrm>
                  <a:off x="877824" y="4109194"/>
                  <a:ext cx="64008" cy="64008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676986" y="4139885"/>
                  <a:ext cx="232842" cy="0"/>
                </a:xfrm>
                <a:prstGeom prst="line">
                  <a:avLst/>
                </a:prstGeom>
                <a:grpFill/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Right Arrow 43"/>
              <p:cNvSpPr/>
              <p:nvPr/>
            </p:nvSpPr>
            <p:spPr>
              <a:xfrm>
                <a:off x="5809963" y="2719767"/>
                <a:ext cx="276849" cy="102496"/>
              </a:xfrm>
              <a:prstGeom prst="rightArrow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9" name="Group 168"/>
            <p:cNvGrpSpPr>
              <a:grpSpLocks noChangeAspect="1"/>
            </p:cNvGrpSpPr>
            <p:nvPr/>
          </p:nvGrpSpPr>
          <p:grpSpPr>
            <a:xfrm>
              <a:off x="4900003" y="2496756"/>
              <a:ext cx="1563231" cy="1545336"/>
              <a:chOff x="2335481" y="2361744"/>
              <a:chExt cx="2081225" cy="2057400"/>
            </a:xfrm>
          </p:grpSpPr>
          <p:grpSp>
            <p:nvGrpSpPr>
              <p:cNvPr id="170" name="Group 169"/>
              <p:cNvGrpSpPr/>
              <p:nvPr/>
            </p:nvGrpSpPr>
            <p:grpSpPr>
              <a:xfrm>
                <a:off x="2844079" y="2833987"/>
                <a:ext cx="1051431" cy="1024128"/>
                <a:chOff x="2349073" y="4529596"/>
                <a:chExt cx="1051431" cy="1024128"/>
              </a:xfrm>
            </p:grpSpPr>
            <p:sp>
              <p:nvSpPr>
                <p:cNvPr id="180" name="Arc 179"/>
                <p:cNvSpPr>
                  <a:spLocks noChangeAspect="1"/>
                </p:cNvSpPr>
                <p:nvPr/>
              </p:nvSpPr>
              <p:spPr>
                <a:xfrm>
                  <a:off x="2376376" y="4529596"/>
                  <a:ext cx="1024128" cy="1024128"/>
                </a:xfrm>
                <a:prstGeom prst="arc">
                  <a:avLst>
                    <a:gd name="adj1" fmla="val 10932157"/>
                    <a:gd name="adj2" fmla="val 18276406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80"/>
                <p:cNvSpPr>
                  <a:spLocks noChangeAspect="1"/>
                </p:cNvSpPr>
                <p:nvPr/>
              </p:nvSpPr>
              <p:spPr>
                <a:xfrm flipH="1">
                  <a:off x="2349073" y="500965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1" name="Group 170"/>
              <p:cNvGrpSpPr/>
              <p:nvPr/>
            </p:nvGrpSpPr>
            <p:grpSpPr>
              <a:xfrm>
                <a:off x="2335481" y="2361744"/>
                <a:ext cx="2081225" cy="2057400"/>
                <a:chOff x="2014848" y="3919504"/>
                <a:chExt cx="2081225" cy="2057400"/>
              </a:xfrm>
            </p:grpSpPr>
            <p:sp>
              <p:nvSpPr>
                <p:cNvPr id="178" name="Arc 177"/>
                <p:cNvSpPr>
                  <a:spLocks noChangeAspect="1"/>
                </p:cNvSpPr>
                <p:nvPr/>
              </p:nvSpPr>
              <p:spPr>
                <a:xfrm>
                  <a:off x="2038673" y="3919504"/>
                  <a:ext cx="2057400" cy="2057400"/>
                </a:xfrm>
                <a:prstGeom prst="arc">
                  <a:avLst>
                    <a:gd name="adj1" fmla="val 10932157"/>
                    <a:gd name="adj2" fmla="val 18550419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/>
                <p:cNvSpPr>
                  <a:spLocks noChangeAspect="1"/>
                </p:cNvSpPr>
                <p:nvPr/>
              </p:nvSpPr>
              <p:spPr>
                <a:xfrm flipH="1">
                  <a:off x="2014848" y="487303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2" name="Group 171"/>
              <p:cNvGrpSpPr/>
              <p:nvPr/>
            </p:nvGrpSpPr>
            <p:grpSpPr>
              <a:xfrm>
                <a:off x="3123906" y="3090019"/>
                <a:ext cx="546987" cy="512064"/>
                <a:chOff x="2349073" y="4788676"/>
                <a:chExt cx="546987" cy="512064"/>
              </a:xfrm>
            </p:grpSpPr>
            <p:sp>
              <p:nvSpPr>
                <p:cNvPr id="176" name="Arc 175"/>
                <p:cNvSpPr>
                  <a:spLocks noChangeAspect="1"/>
                </p:cNvSpPr>
                <p:nvPr/>
              </p:nvSpPr>
              <p:spPr>
                <a:xfrm>
                  <a:off x="2383996" y="4788676"/>
                  <a:ext cx="512064" cy="512064"/>
                </a:xfrm>
                <a:prstGeom prst="arc">
                  <a:avLst>
                    <a:gd name="adj1" fmla="val 10932157"/>
                    <a:gd name="adj2" fmla="val 18276406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Oval 176"/>
                <p:cNvSpPr>
                  <a:spLocks noChangeAspect="1"/>
                </p:cNvSpPr>
                <p:nvPr/>
              </p:nvSpPr>
              <p:spPr>
                <a:xfrm flipH="1">
                  <a:off x="2349073" y="500965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3" name="Group 172"/>
              <p:cNvGrpSpPr/>
              <p:nvPr/>
            </p:nvGrpSpPr>
            <p:grpSpPr>
              <a:xfrm>
                <a:off x="3304314" y="3254808"/>
                <a:ext cx="155319" cy="128016"/>
                <a:chOff x="2349073" y="4948696"/>
                <a:chExt cx="155319" cy="128016"/>
              </a:xfrm>
            </p:grpSpPr>
            <p:sp>
              <p:nvSpPr>
                <p:cNvPr id="174" name="Arc 173"/>
                <p:cNvSpPr>
                  <a:spLocks noChangeAspect="1"/>
                </p:cNvSpPr>
                <p:nvPr/>
              </p:nvSpPr>
              <p:spPr>
                <a:xfrm>
                  <a:off x="2376376" y="4948696"/>
                  <a:ext cx="128016" cy="128016"/>
                </a:xfrm>
                <a:prstGeom prst="arc">
                  <a:avLst>
                    <a:gd name="adj1" fmla="val 10932157"/>
                    <a:gd name="adj2" fmla="val 18276406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Oval 174"/>
                <p:cNvSpPr>
                  <a:spLocks noChangeAspect="1"/>
                </p:cNvSpPr>
                <p:nvPr/>
              </p:nvSpPr>
              <p:spPr>
                <a:xfrm flipH="1">
                  <a:off x="2349073" y="500965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2" name="Group 181"/>
            <p:cNvGrpSpPr>
              <a:grpSpLocks noChangeAspect="1"/>
            </p:cNvGrpSpPr>
            <p:nvPr/>
          </p:nvGrpSpPr>
          <p:grpSpPr>
            <a:xfrm>
              <a:off x="2868659" y="2496641"/>
              <a:ext cx="1563232" cy="1545336"/>
              <a:chOff x="-376533" y="2361744"/>
              <a:chExt cx="2081225" cy="2057400"/>
            </a:xfrm>
          </p:grpSpPr>
          <p:grpSp>
            <p:nvGrpSpPr>
              <p:cNvPr id="183" name="Group 182"/>
              <p:cNvGrpSpPr/>
              <p:nvPr/>
            </p:nvGrpSpPr>
            <p:grpSpPr>
              <a:xfrm flipH="1">
                <a:off x="-376533" y="2361744"/>
                <a:ext cx="2081225" cy="2057400"/>
                <a:chOff x="2014848" y="3919504"/>
                <a:chExt cx="2081225" cy="2057400"/>
              </a:xfrm>
            </p:grpSpPr>
            <p:sp>
              <p:nvSpPr>
                <p:cNvPr id="193" name="Arc 192"/>
                <p:cNvSpPr>
                  <a:spLocks noChangeAspect="1"/>
                </p:cNvSpPr>
                <p:nvPr/>
              </p:nvSpPr>
              <p:spPr>
                <a:xfrm>
                  <a:off x="2038673" y="3919504"/>
                  <a:ext cx="2057400" cy="2057400"/>
                </a:xfrm>
                <a:prstGeom prst="arc">
                  <a:avLst>
                    <a:gd name="adj1" fmla="val 10932157"/>
                    <a:gd name="adj2" fmla="val 18084178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Oval 193"/>
                <p:cNvSpPr>
                  <a:spLocks noChangeAspect="1"/>
                </p:cNvSpPr>
                <p:nvPr/>
              </p:nvSpPr>
              <p:spPr>
                <a:xfrm flipH="1">
                  <a:off x="2014848" y="487303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4" name="Group 183"/>
              <p:cNvGrpSpPr/>
              <p:nvPr/>
            </p:nvGrpSpPr>
            <p:grpSpPr>
              <a:xfrm flipH="1">
                <a:off x="141502" y="2841808"/>
                <a:ext cx="1051431" cy="1024128"/>
                <a:chOff x="2349073" y="4529596"/>
                <a:chExt cx="1051431" cy="1024128"/>
              </a:xfrm>
            </p:grpSpPr>
            <p:sp>
              <p:nvSpPr>
                <p:cNvPr id="191" name="Arc 190"/>
                <p:cNvSpPr>
                  <a:spLocks noChangeAspect="1"/>
                </p:cNvSpPr>
                <p:nvPr/>
              </p:nvSpPr>
              <p:spPr>
                <a:xfrm>
                  <a:off x="2376376" y="4529596"/>
                  <a:ext cx="1024128" cy="1024128"/>
                </a:xfrm>
                <a:prstGeom prst="arc">
                  <a:avLst>
                    <a:gd name="adj1" fmla="val 10932157"/>
                    <a:gd name="adj2" fmla="val 18276406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Oval 191"/>
                <p:cNvSpPr>
                  <a:spLocks noChangeAspect="1"/>
                </p:cNvSpPr>
                <p:nvPr/>
              </p:nvSpPr>
              <p:spPr>
                <a:xfrm flipH="1">
                  <a:off x="2349073" y="500965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5" name="Group 184"/>
              <p:cNvGrpSpPr/>
              <p:nvPr/>
            </p:nvGrpSpPr>
            <p:grpSpPr>
              <a:xfrm flipH="1">
                <a:off x="365695" y="3097840"/>
                <a:ext cx="546987" cy="512064"/>
                <a:chOff x="2349073" y="4788676"/>
                <a:chExt cx="546987" cy="512064"/>
              </a:xfrm>
            </p:grpSpPr>
            <p:sp>
              <p:nvSpPr>
                <p:cNvPr id="189" name="Arc 188"/>
                <p:cNvSpPr>
                  <a:spLocks noChangeAspect="1"/>
                </p:cNvSpPr>
                <p:nvPr/>
              </p:nvSpPr>
              <p:spPr>
                <a:xfrm>
                  <a:off x="2383996" y="4788676"/>
                  <a:ext cx="512064" cy="512064"/>
                </a:xfrm>
                <a:prstGeom prst="arc">
                  <a:avLst>
                    <a:gd name="adj1" fmla="val 10932157"/>
                    <a:gd name="adj2" fmla="val 18276406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Oval 189"/>
                <p:cNvSpPr>
                  <a:spLocks noChangeAspect="1"/>
                </p:cNvSpPr>
                <p:nvPr/>
              </p:nvSpPr>
              <p:spPr>
                <a:xfrm flipH="1">
                  <a:off x="2349073" y="500965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6" name="Group 185"/>
              <p:cNvGrpSpPr/>
              <p:nvPr/>
            </p:nvGrpSpPr>
            <p:grpSpPr>
              <a:xfrm flipH="1">
                <a:off x="571168" y="3262428"/>
                <a:ext cx="155319" cy="128016"/>
                <a:chOff x="2349073" y="4948696"/>
                <a:chExt cx="155319" cy="128016"/>
              </a:xfrm>
            </p:grpSpPr>
            <p:sp>
              <p:nvSpPr>
                <p:cNvPr id="187" name="Arc 186"/>
                <p:cNvSpPr>
                  <a:spLocks noChangeAspect="1"/>
                </p:cNvSpPr>
                <p:nvPr/>
              </p:nvSpPr>
              <p:spPr>
                <a:xfrm>
                  <a:off x="2376376" y="4948696"/>
                  <a:ext cx="128016" cy="128016"/>
                </a:xfrm>
                <a:prstGeom prst="arc">
                  <a:avLst>
                    <a:gd name="adj1" fmla="val 10932157"/>
                    <a:gd name="adj2" fmla="val 18276406"/>
                  </a:avLst>
                </a:prstGeom>
                <a:ln w="22225" cmpd="sng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Oval 187"/>
                <p:cNvSpPr>
                  <a:spLocks noChangeAspect="1"/>
                </p:cNvSpPr>
                <p:nvPr/>
              </p:nvSpPr>
              <p:spPr>
                <a:xfrm flipH="1">
                  <a:off x="2349073" y="5009656"/>
                  <a:ext cx="64008" cy="64008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7901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Kinematic Program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1170" y="2134244"/>
            <a:ext cx="4815435" cy="4402624"/>
          </a:xfrm>
        </p:spPr>
        <p:txBody>
          <a:bodyPr>
            <a:noAutofit/>
          </a:bodyPr>
          <a:lstStyle/>
          <a:p>
            <a:r>
              <a:rPr lang="en-US" sz="1800" dirty="0"/>
              <a:t>T</a:t>
            </a:r>
            <a:r>
              <a:rPr lang="en-US" sz="1800" dirty="0" smtClean="0"/>
              <a:t>hink of </a:t>
            </a:r>
            <a:r>
              <a:rPr lang="en-US" sz="1800" dirty="0" err="1" smtClean="0"/>
              <a:t>spacetime</a:t>
            </a:r>
            <a:r>
              <a:rPr lang="en-US" sz="1800" dirty="0" smtClean="0"/>
              <a:t> </a:t>
            </a:r>
            <a:r>
              <a:rPr lang="en-US" sz="1800" u="sng" dirty="0" smtClean="0"/>
              <a:t>not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as a collection of </a:t>
            </a:r>
            <a:r>
              <a:rPr lang="en-US" sz="1800" u="sng" dirty="0" smtClean="0"/>
              <a:t>points</a:t>
            </a:r>
            <a:r>
              <a:rPr lang="en-US" sz="1800" dirty="0" smtClean="0"/>
              <a:t>, </a:t>
            </a:r>
            <a:br>
              <a:rPr lang="en-US" sz="1800" dirty="0" smtClean="0"/>
            </a:br>
            <a:r>
              <a:rPr lang="en-US" sz="1800" dirty="0" smtClean="0"/>
              <a:t>but as a </a:t>
            </a:r>
            <a:r>
              <a:rPr lang="en-US" sz="1800" b="1" dirty="0" smtClean="0">
                <a:solidFill>
                  <a:srgbClr val="FF0000"/>
                </a:solidFill>
              </a:rPr>
              <a:t>network of geodesics</a:t>
            </a:r>
            <a:r>
              <a:rPr lang="en-US" sz="1800" dirty="0" smtClean="0">
                <a:solidFill>
                  <a:srgbClr val="FF0000"/>
                </a:solidFill>
              </a:rPr>
              <a:t>: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b="1" dirty="0" smtClean="0">
                <a:solidFill>
                  <a:srgbClr val="FF0000"/>
                </a:solidFill>
              </a:rPr>
              <a:t>KINEMATIC SPACE</a:t>
            </a:r>
            <a:r>
              <a:rPr lang="en-US" sz="1800" dirty="0" smtClean="0"/>
              <a:t> is the geometric space whose elements are geodesics.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We will want to think </a:t>
            </a:r>
            <a:br>
              <a:rPr lang="en-US" sz="1800" dirty="0" smtClean="0"/>
            </a:br>
            <a:r>
              <a:rPr lang="en-US" sz="1800" dirty="0" smtClean="0"/>
              <a:t>of Quantum Gravity degrees of freedom </a:t>
            </a:r>
            <a:br>
              <a:rPr lang="en-US" sz="1800" dirty="0" smtClean="0"/>
            </a:br>
            <a:r>
              <a:rPr lang="en-US" sz="1800" dirty="0" smtClean="0"/>
              <a:t>as living not on points but on geodesics.</a:t>
            </a:r>
          </a:p>
          <a:p>
            <a:endParaRPr lang="en-US" sz="1800" dirty="0"/>
          </a:p>
          <a:p>
            <a:r>
              <a:rPr lang="en-US" sz="1800" dirty="0" smtClean="0"/>
              <a:t>Our goal is to formulate gravity </a:t>
            </a:r>
            <a:br>
              <a:rPr lang="en-US" sz="1800" dirty="0" smtClean="0"/>
            </a:br>
            <a:r>
              <a:rPr lang="en-US" sz="1800" dirty="0" smtClean="0"/>
              <a:t>in Kinematic Space.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72" y="1492173"/>
            <a:ext cx="1804684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" b="100000" l="1563" r="100000">
                        <a14:backgroundMark x1="93125" y1="72188" x2="91875" y2="7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4291483" y="1485822"/>
            <a:ext cx="1828800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12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88" t="5742" r="29180" b="4328"/>
          <a:stretch/>
        </p:blipFill>
        <p:spPr>
          <a:xfrm>
            <a:off x="7051951" y="1492173"/>
            <a:ext cx="1886309" cy="187451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60628" y="1571079"/>
            <a:ext cx="2146846" cy="464635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5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A </a:t>
            </a:r>
            <a:r>
              <a:rPr lang="pl-PL" dirty="0" err="1" smtClean="0"/>
              <a:t>conceptual</a:t>
            </a:r>
            <a:r>
              <a:rPr lang="pl-PL" dirty="0" smtClean="0"/>
              <a:t> </a:t>
            </a:r>
            <a:r>
              <a:rPr lang="pl-PL" dirty="0" err="1" smtClean="0"/>
              <a:t>shift</a:t>
            </a:r>
            <a:r>
              <a:rPr lang="pl-PL" dirty="0" smtClean="0"/>
              <a:t>:</a:t>
            </a:r>
            <a:endParaRPr lang="en-US" sz="1400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6423307" y="2348974"/>
            <a:ext cx="276849" cy="102496"/>
          </a:xfrm>
          <a:prstGeom prst="rightArrow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23335" y="3542546"/>
            <a:ext cx="3506451" cy="174691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243035" y="5255796"/>
            <a:ext cx="186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Kinematic Space</a:t>
            </a:r>
            <a:endParaRPr lang="en-US" dirty="0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6317817" y="462319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7823700" y="4247926"/>
            <a:ext cx="137160" cy="13716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255500" y="4802651"/>
            <a:ext cx="137160" cy="137160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>
            <a:off x="7995105" y="1163456"/>
            <a:ext cx="721321" cy="764675"/>
          </a:xfrm>
          <a:prstGeom prst="arc">
            <a:avLst>
              <a:gd name="adj1" fmla="val 2379253"/>
              <a:gd name="adj2" fmla="val 11173383"/>
            </a:avLst>
          </a:prstGeom>
          <a:ln w="38100" cmpd="sng">
            <a:solidFill>
              <a:srgbClr val="FF27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>
            <a:spLocks/>
          </p:cNvSpPr>
          <p:nvPr/>
        </p:nvSpPr>
        <p:spPr>
          <a:xfrm flipH="1">
            <a:off x="6117825" y="1640558"/>
            <a:ext cx="1552603" cy="1554480"/>
          </a:xfrm>
          <a:prstGeom prst="arc">
            <a:avLst>
              <a:gd name="adj1" fmla="val 7468444"/>
              <a:gd name="adj2" fmla="val 14064521"/>
            </a:avLst>
          </a:prstGeom>
          <a:ln w="38100" cmpd="sng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>
            <a:spLocks noChangeAspect="1"/>
          </p:cNvSpPr>
          <p:nvPr/>
        </p:nvSpPr>
        <p:spPr>
          <a:xfrm>
            <a:off x="6897616" y="2598203"/>
            <a:ext cx="402336" cy="402336"/>
          </a:xfrm>
          <a:prstGeom prst="arc">
            <a:avLst>
              <a:gd name="adj1" fmla="val 16373696"/>
              <a:gd name="adj2" fmla="val 2497825"/>
            </a:avLst>
          </a:prstGeom>
          <a:ln w="3810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393005" y="6117185"/>
            <a:ext cx="5536781" cy="59514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  <a:alpha val="26000"/>
                </a:schemeClr>
              </a:gs>
            </a:gsLst>
            <a:lin ang="2700000" scaled="1"/>
            <a:tileRect/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defTabSz="914400">
              <a:buNone/>
            </a:pPr>
            <a:r>
              <a:rPr lang="en-US" sz="1400" dirty="0" smtClean="0"/>
              <a:t>Because geodesics are extended objects</a:t>
            </a:r>
            <a:r>
              <a:rPr lang="en-US" sz="1400" smtClean="0"/>
              <a:t>, they </a:t>
            </a:r>
            <a:r>
              <a:rPr lang="en-US" sz="1400" dirty="0" smtClean="0"/>
              <a:t>are good candidates for </a:t>
            </a:r>
            <a:r>
              <a:rPr lang="en-US" sz="1400" smtClean="0"/>
              <a:t>solving the </a:t>
            </a:r>
            <a:r>
              <a:rPr lang="en-US" sz="1400" dirty="0" smtClean="0"/>
              <a:t>infrared problems of Quantum Gravity.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90799" y="1051380"/>
            <a:ext cx="1636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</a:rPr>
              <a:t>BC et al., 2014-16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7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Weaving manifolds from geodesics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Aspect="1"/>
          </p:cNvCxnSpPr>
          <p:nvPr/>
        </p:nvCxnSpPr>
        <p:spPr>
          <a:xfrm flipV="1">
            <a:off x="5150639" y="2785179"/>
            <a:ext cx="1684258" cy="1426464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 noChangeAspect="1"/>
          </p:cNvCxnSpPr>
          <p:nvPr/>
        </p:nvCxnSpPr>
        <p:spPr>
          <a:xfrm flipV="1">
            <a:off x="5925023" y="2785181"/>
            <a:ext cx="1684258" cy="1426464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 noChangeAspect="1"/>
          </p:cNvCxnSpPr>
          <p:nvPr/>
        </p:nvCxnSpPr>
        <p:spPr>
          <a:xfrm flipV="1">
            <a:off x="7479789" y="2785180"/>
            <a:ext cx="1684258" cy="1426464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 noChangeAspect="1"/>
          </p:cNvCxnSpPr>
          <p:nvPr/>
        </p:nvCxnSpPr>
        <p:spPr>
          <a:xfrm flipV="1">
            <a:off x="6699407" y="2785179"/>
            <a:ext cx="1684258" cy="1426464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93617" y="2994733"/>
            <a:ext cx="3127248" cy="0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545930" y="3470983"/>
            <a:ext cx="3127248" cy="0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10912" y="3959614"/>
            <a:ext cx="3127248" cy="0"/>
          </a:xfrm>
          <a:prstGeom prst="line">
            <a:avLst/>
          </a:prstGeom>
          <a:ln w="15875" cmpd="sng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3506"/>
                    </a14:imgEffect>
                    <a14:imgEffect>
                      <a14:saturation sat="400000"/>
                    </a14:imgEffect>
                    <a14:imgEffect>
                      <a14:brightnessContrast bright="-84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2524">
            <a:off x="8063893" y="-8004"/>
            <a:ext cx="829818" cy="1097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108177" y="1524070"/>
            <a:ext cx="5894565" cy="328669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Go back to 1733 and meet Comte de Buffon.</a:t>
            </a:r>
            <a:br>
              <a:rPr lang="en-US" sz="1800" dirty="0" smtClean="0"/>
            </a:br>
            <a:r>
              <a:rPr lang="en-US" sz="1400" dirty="0" smtClean="0"/>
              <a:t>(Wikipedia: French naturalist, mathematician and cosmologist</a:t>
            </a:r>
            <a:r>
              <a:rPr lang="is-IS" sz="1400" dirty="0" smtClean="0"/>
              <a:t>…</a:t>
            </a:r>
            <a:r>
              <a:rPr lang="en-US" sz="1400" dirty="0" smtClean="0"/>
              <a:t>)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i="1" dirty="0" smtClean="0"/>
              <a:t>“If I drop a needle in my bathroom,</a:t>
            </a:r>
            <a:br>
              <a:rPr lang="en-US" sz="1800" i="1" dirty="0" smtClean="0"/>
            </a:br>
            <a:r>
              <a:rPr lang="en-US" sz="1800" i="1" dirty="0" smtClean="0"/>
              <a:t>on how many tiles does it land?”</a:t>
            </a:r>
          </a:p>
          <a:p>
            <a:endParaRPr lang="en-US" sz="1800" i="1" dirty="0"/>
          </a:p>
          <a:p>
            <a:r>
              <a:rPr lang="en-US" sz="1800" dirty="0" smtClean="0"/>
              <a:t>This motivated the Irish mathematician </a:t>
            </a:r>
            <a:br>
              <a:rPr lang="en-US" sz="1800" dirty="0" smtClean="0"/>
            </a:br>
            <a:r>
              <a:rPr lang="en-US" sz="1800" dirty="0" smtClean="0"/>
              <a:t>Morgan Crofton to invent </a:t>
            </a:r>
            <a:br>
              <a:rPr lang="en-US" sz="1800" dirty="0" smtClean="0"/>
            </a:br>
            <a:r>
              <a:rPr lang="en-US" sz="1800" dirty="0" smtClean="0"/>
              <a:t>the Kinematic Space of the Euclidean plane</a:t>
            </a:r>
          </a:p>
          <a:p>
            <a:endParaRPr lang="en-US" sz="1800" dirty="0"/>
          </a:p>
          <a:p>
            <a:r>
              <a:rPr lang="en-US" sz="1800" dirty="0" smtClean="0"/>
              <a:t>and prove the following formula (1868):</a:t>
            </a:r>
          </a:p>
          <a:p>
            <a:endParaRPr lang="en-US" sz="1800" i="1" dirty="0"/>
          </a:p>
          <a:p>
            <a:endParaRPr lang="en-US" sz="1800" dirty="0" smtClean="0"/>
          </a:p>
        </p:txBody>
      </p:sp>
      <p:sp>
        <p:nvSpPr>
          <p:cNvPr id="24" name="Parallelogram 23"/>
          <p:cNvSpPr>
            <a:spLocks/>
          </p:cNvSpPr>
          <p:nvPr/>
        </p:nvSpPr>
        <p:spPr>
          <a:xfrm>
            <a:off x="4548897" y="4721552"/>
            <a:ext cx="4572000" cy="1533121"/>
          </a:xfrm>
          <a:prstGeom prst="parallelogram">
            <a:avLst>
              <a:gd name="adj" fmla="val 0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  <a:alpha val="70000"/>
                </a:schemeClr>
              </a:gs>
              <a:gs pos="50000">
                <a:schemeClr val="tx2">
                  <a:lumMod val="40000"/>
                  <a:lumOff val="6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014169" y="6306050"/>
            <a:ext cx="186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Kinematic Space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81892" y="4625291"/>
                <a:ext cx="3813544" cy="527965"/>
              </a:xfrm>
              <a:prstGeom prst="rect">
                <a:avLst/>
              </a:prstGeom>
              <a:solidFill>
                <a:srgbClr val="FF0000">
                  <a:alpha val="3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length of needle 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is-IS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b="0" i="0" smtClean="0">
                            <a:latin typeface="Cambria Math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ntersecting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charset="0"/>
                              </a:rPr>
                              <m:t>K</m:t>
                            </m:r>
                            <m:r>
                              <a:rPr lang="en-US" b="0" i="0" smtClean="0">
                                <a:latin typeface="Cambria Math" charset="0"/>
                              </a:rPr>
                              <m:t>.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charset="0"/>
                              </a:rPr>
                              <m:t>S</m:t>
                            </m:r>
                            <m:r>
                              <a:rPr lang="en-US" b="0" i="0" smtClean="0">
                                <a:latin typeface="Cambria Math" charset="0"/>
                              </a:rPr>
                              <m:t>.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2" y="4625291"/>
                <a:ext cx="3813544" cy="527965"/>
              </a:xfrm>
              <a:prstGeom prst="rect">
                <a:avLst/>
              </a:prstGeom>
              <a:blipFill rotWithShape="0">
                <a:blip r:embed="rId4"/>
                <a:stretch>
                  <a:fillRect l="-1115" t="-86364" b="-14090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581892" y="5222098"/>
            <a:ext cx="3813544" cy="646331"/>
            <a:chOff x="581892" y="5364978"/>
            <a:chExt cx="3813544" cy="646331"/>
          </a:xfrm>
        </p:grpSpPr>
        <p:sp>
          <p:nvSpPr>
            <p:cNvPr id="33" name="Rectangle 32"/>
            <p:cNvSpPr/>
            <p:nvPr/>
          </p:nvSpPr>
          <p:spPr>
            <a:xfrm>
              <a:off x="581892" y="5381952"/>
              <a:ext cx="3813544" cy="629357"/>
            </a:xfrm>
            <a:prstGeom prst="rect">
              <a:avLst/>
            </a:prstGeom>
            <a:solidFill>
              <a:srgbClr val="FF0000">
                <a:alpha val="35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57674" y="5364978"/>
              <a:ext cx="22429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number (measure) </a:t>
              </a:r>
            </a:p>
            <a:p>
              <a:pPr algn="ctr"/>
              <a:r>
                <a:rPr lang="en-US" dirty="0" smtClean="0"/>
                <a:t>of intersecting lines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3120" y="5476200"/>
              <a:ext cx="1098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length </a:t>
              </a:r>
              <a:r>
                <a:rPr lang="en-US" dirty="0" smtClean="0"/>
                <a:t>= </a:t>
              </a:r>
              <a:endParaRPr lang="en-US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719455" y="69826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5150150" y="5122436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5982497" y="5122436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7647191" y="5122436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8479536" y="5122436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6811820" y="5122436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4778665" y="5908951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5611012" y="5908951"/>
            <a:ext cx="137160" cy="13716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7275706" y="5908951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8108051" y="5908951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6440335" y="5908951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hord 54"/>
          <p:cNvSpPr>
            <a:spLocks noChangeAspect="1"/>
          </p:cNvSpPr>
          <p:nvPr/>
        </p:nvSpPr>
        <p:spPr>
          <a:xfrm rot="16200000">
            <a:off x="4503338" y="4559995"/>
            <a:ext cx="1600604" cy="1856231"/>
          </a:xfrm>
          <a:prstGeom prst="chord">
            <a:avLst>
              <a:gd name="adj1" fmla="val 1243512"/>
              <a:gd name="adj2" fmla="val 9580475"/>
            </a:avLst>
          </a:prstGeom>
          <a:solidFill>
            <a:schemeClr val="accent3">
              <a:lumMod val="50000"/>
              <a:alpha val="3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8941688" y="5908160"/>
            <a:ext cx="137160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997392" y="6132209"/>
            <a:ext cx="2992488" cy="56959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  <a:alpha val="26000"/>
                </a:schemeClr>
              </a:gs>
            </a:gsLst>
            <a:lin ang="2700000" scaled="1"/>
            <a:tileRect/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defTabSz="914400">
              <a:buNone/>
            </a:pPr>
            <a:r>
              <a:rPr lang="en-US" sz="1400" smtClean="0"/>
              <a:t>This is one of the most robust ways of DEFINING lengths.</a:t>
            </a:r>
            <a:endParaRPr lang="en-US" sz="1400" dirty="0" smtClean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925023" y="2782298"/>
            <a:ext cx="1684258" cy="14264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54383" y="3484123"/>
            <a:ext cx="3062313" cy="623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0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1.66667E-5 C -0.00365 -0.01506 -0.01771 -0.02941 -0.02257 -0.02941 C -0.05365 -0.02941 -0.08559 0.20184 -0.08559 0.43309 C -0.08559 0.31642 -0.10157 0.20184 -0.11667 0.20184 C -0.13264 0.20184 -0.14775 0.31827 -0.14775 0.43309 C -0.14775 0.37568 -0.15573 0.31642 -0.16372 0.31642 C -0.1717 0.31642 -0.17969 0.37383 -0.17969 0.43309 C -0.17969 0.40346 -0.18368 0.37568 -0.18768 0.37568 C -0.19167 0.37568 -0.19566 0.40508 -0.19566 0.43309 C -0.19566 0.41804 -0.19775 0.40346 -0.19966 0.40346 C -0.2007 0.40346 -0.20365 0.4185 -0.20365 0.43309 C -0.20365 0.42568 -0.20469 0.41804 -0.20573 0.41804 C -0.20573 0.41619 -0.20782 0.42522 -0.20782 0.43309 C -0.20782 0.42915 -0.20782 0.42568 -0.20886 0.42568 C -0.20886 0.4273 -0.2099 0.42961 -0.2099 0.43309 C -0.2099 0.43123 -0.2099 0.42915 -0.2099 0.4273 C -0.21094 0.4273 -0.21094 0.42915 -0.21094 0.43123 C -0.21198 0.43123 -0.21198 0.42961 -0.21198 0.4273 C -0.21302 0.4273 -0.21302 0.42915 -0.21302 0.43123 " pathEditMode="fixed" rAng="0" ptsTypes="AAAAAAAAAAAAAAAAA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2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 animBg="1"/>
      <p:bldP spid="36" grpId="0" animBg="1"/>
      <p:bldP spid="37" grpId="0" animBg="1"/>
      <p:bldP spid="39" grpId="0" animBg="1"/>
      <p:bldP spid="40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Geodesic Variables are Holographic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219" y="2415271"/>
            <a:ext cx="8487284" cy="3915246"/>
          </a:xfrm>
        </p:spPr>
        <p:txBody>
          <a:bodyPr>
            <a:noAutofit/>
          </a:bodyPr>
          <a:lstStyle/>
          <a:p>
            <a:r>
              <a:rPr lang="en-US" sz="1800" dirty="0"/>
              <a:t>In homogeneous metric spaces </a:t>
            </a:r>
            <a:r>
              <a:rPr lang="en-US" sz="1800" dirty="0" smtClean="0"/>
              <a:t>of any </a:t>
            </a:r>
            <a:r>
              <a:rPr lang="en-US" sz="1800" dirty="0" smtClean="0">
                <a:solidFill>
                  <a:srgbClr val="FF0000"/>
                </a:solidFill>
              </a:rPr>
              <a:t>curvature, signature and dimension </a:t>
            </a:r>
            <a:r>
              <a:rPr lang="en-US" sz="1800" i="1" dirty="0" smtClean="0">
                <a:solidFill>
                  <a:srgbClr val="FF0000"/>
                </a:solidFill>
              </a:rPr>
              <a:t>d</a:t>
            </a:r>
            <a:r>
              <a:rPr lang="en-US" sz="1800" dirty="0" smtClean="0">
                <a:solidFill>
                  <a:srgbClr val="FF0000"/>
                </a:solidFill>
              </a:rPr>
              <a:t>:</a:t>
            </a:r>
          </a:p>
          <a:p>
            <a:endParaRPr lang="en-US" sz="1800" dirty="0">
              <a:solidFill>
                <a:srgbClr val="FF0000"/>
              </a:solidFill>
            </a:endParaRPr>
          </a:p>
          <a:p>
            <a:endParaRPr lang="en-US" sz="1800" dirty="0" smtClean="0">
              <a:solidFill>
                <a:srgbClr val="FF0000"/>
              </a:solidFill>
            </a:endParaRPr>
          </a:p>
          <a:p>
            <a:endParaRPr lang="en-US" sz="1800" dirty="0">
              <a:solidFill>
                <a:srgbClr val="FF0000"/>
              </a:solidFill>
            </a:endParaRPr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Apply this to areas and geodesics:</a:t>
            </a:r>
            <a:endParaRPr lang="en-US" sz="1800" dirty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endParaRPr lang="en-US" sz="800" dirty="0"/>
          </a:p>
          <a:p>
            <a:r>
              <a:rPr lang="en-US" sz="1800" dirty="0" smtClean="0"/>
              <a:t>Geodesic variables are </a:t>
            </a:r>
            <a:r>
              <a:rPr lang="en-US" sz="1800" dirty="0" smtClean="0">
                <a:solidFill>
                  <a:srgbClr val="FF0000"/>
                </a:solidFill>
              </a:rPr>
              <a:t>automatically holographic!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199" y="1745669"/>
            <a:ext cx="6105986" cy="562922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solidFill>
              <a:srgbClr val="FF00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/>
              <a:t>Crofton: length = </a:t>
            </a:r>
            <a:r>
              <a:rPr lang="en-US" dirty="0"/>
              <a:t>number (measure) </a:t>
            </a:r>
            <a:r>
              <a:rPr lang="en-US" dirty="0" smtClean="0"/>
              <a:t>of </a:t>
            </a:r>
            <a:r>
              <a:rPr lang="en-US" dirty="0"/>
              <a:t>intersecting </a:t>
            </a:r>
            <a:r>
              <a:rPr lang="en-US" dirty="0" smtClean="0"/>
              <a:t>lines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5199" y="3045372"/>
                <a:ext cx="2753125" cy="682238"/>
              </a:xfrm>
              <a:prstGeom prst="rect">
                <a:avLst/>
              </a:prstGeom>
              <a:solidFill>
                <a:srgbClr val="FF0000">
                  <a:alpha val="3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vol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nary>
                        <m:naryPr>
                          <m:ctrlPr>
                            <a:rPr lang="is-I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b="0" i="0" smtClean="0">
                              <a:latin typeface="Cambria Math" charset="0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ntersecting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 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99" y="3045372"/>
                <a:ext cx="2753125" cy="68223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135741" y="2847252"/>
            <a:ext cx="4530888" cy="1184955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solidFill>
              <a:srgbClr val="FF00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/>
              <a:t>Area of a hypersurface counts </a:t>
            </a:r>
            <a:br>
              <a:rPr lang="en-US" dirty="0" smtClean="0"/>
            </a:br>
            <a:r>
              <a:rPr lang="en-US" dirty="0" smtClean="0"/>
              <a:t>how many homogeneous objects </a:t>
            </a:r>
            <a:br>
              <a:rPr lang="en-US" dirty="0" smtClean="0"/>
            </a:br>
            <a:r>
              <a:rPr lang="en-US" dirty="0" smtClean="0"/>
              <a:t>of complementary dimension intersect it.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99226" y="4629738"/>
                <a:ext cx="3419269" cy="682238"/>
              </a:xfrm>
              <a:prstGeom prst="rect">
                <a:avLst/>
              </a:prstGeom>
              <a:solidFill>
                <a:srgbClr val="FF0000">
                  <a:alpha val="3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Area</m:t>
                      </m:r>
                      <m:r>
                        <a:rPr lang="en-US" b="0" i="1" smtClean="0">
                          <a:latin typeface="Cambria Math" charset="0"/>
                        </a:rPr>
                        <m:t> =</m:t>
                      </m:r>
                      <m:nary>
                        <m:naryPr>
                          <m:ctrlPr>
                            <a:rPr lang="is-I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b="0" i="0" smtClean="0">
                              <a:latin typeface="Cambria Math" charset="0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ntersecting</m:t>
                          </m:r>
                        </m:sub>
                        <m:sup/>
                        <m:e>
                          <m:r>
                            <a:rPr lang="is-I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𝔇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geodesics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226" y="4629738"/>
                <a:ext cx="3419269" cy="68223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971202" y="5296736"/>
            <a:ext cx="1345556" cy="591112"/>
            <a:chOff x="3354983" y="2570098"/>
            <a:chExt cx="1345556" cy="591112"/>
          </a:xfrm>
          <a:effectLst/>
        </p:grpSpPr>
        <p:sp>
          <p:nvSpPr>
            <p:cNvPr id="13" name="Oval 12"/>
            <p:cNvSpPr/>
            <p:nvPr/>
          </p:nvSpPr>
          <p:spPr>
            <a:xfrm>
              <a:off x="3354983" y="2570098"/>
              <a:ext cx="1345556" cy="591112"/>
            </a:xfrm>
            <a:prstGeom prst="ellipse">
              <a:avLst/>
            </a:prstGeom>
            <a:gradFill flip="none" rotWithShape="1">
              <a:gsLst>
                <a:gs pos="12000">
                  <a:schemeClr val="accent2">
                    <a:lumMod val="75000"/>
                    <a:alpha val="0"/>
                  </a:schemeClr>
                </a:gs>
                <a:gs pos="55000">
                  <a:schemeClr val="accent2">
                    <a:lumMod val="75000"/>
                    <a:alpha val="15000"/>
                  </a:schemeClr>
                </a:gs>
                <a:gs pos="100000">
                  <a:schemeClr val="accent2">
                    <a:lumMod val="20000"/>
                    <a:lumOff val="80000"/>
                    <a:alpha val="50000"/>
                  </a:schemeClr>
                </a:gs>
              </a:gsLst>
              <a:lin ang="2700000" scaled="1"/>
              <a:tileRect/>
            </a:gradFill>
            <a:ln w="3175" cmpd="sng">
              <a:solidFill>
                <a:schemeClr val="tx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16820" y="2648890"/>
              <a:ext cx="1221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Entropy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01185" y="5383984"/>
            <a:ext cx="1933096" cy="723064"/>
            <a:chOff x="3354982" y="2554858"/>
            <a:chExt cx="1933096" cy="723064"/>
          </a:xfrm>
          <a:effectLst/>
        </p:grpSpPr>
        <p:sp>
          <p:nvSpPr>
            <p:cNvPr id="16" name="Oval 15"/>
            <p:cNvSpPr/>
            <p:nvPr/>
          </p:nvSpPr>
          <p:spPr>
            <a:xfrm>
              <a:off x="3354982" y="2554858"/>
              <a:ext cx="1933095" cy="723064"/>
            </a:xfrm>
            <a:prstGeom prst="ellipse">
              <a:avLst/>
            </a:prstGeom>
            <a:gradFill flip="none" rotWithShape="1">
              <a:gsLst>
                <a:gs pos="12000">
                  <a:schemeClr val="accent2">
                    <a:lumMod val="75000"/>
                    <a:alpha val="0"/>
                  </a:schemeClr>
                </a:gs>
                <a:gs pos="55000">
                  <a:schemeClr val="accent2">
                    <a:lumMod val="75000"/>
                    <a:alpha val="15000"/>
                  </a:schemeClr>
                </a:gs>
                <a:gs pos="100000">
                  <a:schemeClr val="accent2">
                    <a:lumMod val="20000"/>
                    <a:lumOff val="80000"/>
                    <a:alpha val="50000"/>
                  </a:schemeClr>
                </a:gs>
              </a:gsLst>
              <a:lin ang="2700000" scaled="1"/>
              <a:tileRect/>
            </a:gradFill>
            <a:ln w="3175" cmpd="sng">
              <a:solidFill>
                <a:schemeClr val="tx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16819" y="2648890"/>
              <a:ext cx="18712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err="1" smtClean="0"/>
                <a:t>Number</a:t>
              </a:r>
              <a:r>
                <a:rPr lang="pl-PL" sz="1400" dirty="0" smtClean="0"/>
                <a:t> of </a:t>
              </a:r>
              <a:r>
                <a:rPr lang="pl-PL" sz="1400" dirty="0" err="1" smtClean="0"/>
                <a:t>geodesic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degrees</a:t>
              </a:r>
              <a:r>
                <a:rPr lang="pl-PL" sz="1400" dirty="0" smtClean="0"/>
                <a:t> of </a:t>
              </a:r>
              <a:r>
                <a:rPr lang="pl-PL" sz="1400" dirty="0" err="1" smtClean="0"/>
                <a:t>freedom</a:t>
              </a:r>
              <a:endParaRPr lang="en-US" sz="1400" dirty="0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flipV="1">
            <a:off x="2254921" y="5076111"/>
            <a:ext cx="544305" cy="376196"/>
          </a:xfrm>
          <a:prstGeom prst="straightConnector1">
            <a:avLst/>
          </a:prstGeom>
          <a:ln w="25400" cmpd="sng">
            <a:solidFill>
              <a:schemeClr val="tx1"/>
            </a:solidFill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155454" y="5142546"/>
            <a:ext cx="376752" cy="417648"/>
          </a:xfrm>
          <a:prstGeom prst="straightConnector1">
            <a:avLst/>
          </a:prstGeom>
          <a:ln w="25400" cmpd="sng">
            <a:solidFill>
              <a:schemeClr val="tx1"/>
            </a:solidFill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5495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</a:rPr>
              <a:t>BC et al</a:t>
            </a:r>
            <a:r>
              <a:rPr lang="pl-PL" sz="1400" smtClean="0">
                <a:solidFill>
                  <a:schemeClr val="bg1"/>
                </a:solidFill>
              </a:rPr>
              <a:t>., 2015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3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84"/>
          <p:cNvSpPr/>
          <p:nvPr/>
        </p:nvSpPr>
        <p:spPr>
          <a:xfrm>
            <a:off x="6041303" y="3597604"/>
            <a:ext cx="3003730" cy="27740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Revisiting Entanglement Entropy in CFT</a:t>
            </a:r>
            <a:r>
              <a:rPr lang="en-US" sz="3700" baseline="-25000" dirty="0" smtClean="0"/>
              <a:t>2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928" y="1513927"/>
            <a:ext cx="4800300" cy="462560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Every “entangled pair” we counted </a:t>
            </a:r>
            <a:br>
              <a:rPr lang="en-US" sz="1800" dirty="0" smtClean="0"/>
            </a:br>
            <a:r>
              <a:rPr lang="en-US" sz="1800" dirty="0" smtClean="0"/>
              <a:t>was associated to a geodesic.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400" dirty="0" smtClean="0"/>
          </a:p>
          <a:p>
            <a:r>
              <a:rPr lang="en-US" sz="1800" dirty="0" smtClean="0"/>
              <a:t>Let’s differentiate this equation: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000" dirty="0"/>
          </a:p>
          <a:p>
            <a:r>
              <a:rPr lang="en-US" sz="1800" dirty="0" smtClean="0"/>
              <a:t>We can relate it to Crofton’s formula:</a:t>
            </a:r>
            <a:endParaRPr lang="en-US" sz="18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6250993" y="2347363"/>
            <a:ext cx="2274260" cy="171354"/>
            <a:chOff x="495541" y="4143884"/>
            <a:chExt cx="3034043" cy="228600"/>
          </a:xfrm>
        </p:grpSpPr>
        <p:grpSp>
          <p:nvGrpSpPr>
            <p:cNvPr id="133" name="Group 132"/>
            <p:cNvGrpSpPr/>
            <p:nvPr/>
          </p:nvGrpSpPr>
          <p:grpSpPr>
            <a:xfrm>
              <a:off x="495541" y="4143884"/>
              <a:ext cx="292608" cy="228600"/>
              <a:chOff x="472233" y="3877232"/>
              <a:chExt cx="292608" cy="228600"/>
            </a:xfrm>
          </p:grpSpPr>
          <p:sp>
            <p:nvSpPr>
              <p:cNvPr id="158" name="Arc 157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1866259" y="4143884"/>
              <a:ext cx="292608" cy="228600"/>
              <a:chOff x="472233" y="3877232"/>
              <a:chExt cx="292608" cy="228600"/>
            </a:xfrm>
          </p:grpSpPr>
          <p:sp>
            <p:nvSpPr>
              <p:cNvPr id="155" name="Arc 154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952447" y="4143884"/>
              <a:ext cx="292608" cy="228600"/>
              <a:chOff x="472233" y="3877232"/>
              <a:chExt cx="292608" cy="228600"/>
            </a:xfrm>
          </p:grpSpPr>
          <p:sp>
            <p:nvSpPr>
              <p:cNvPr id="152" name="Arc 151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>
              <a:off x="1409353" y="4143884"/>
              <a:ext cx="292608" cy="228600"/>
              <a:chOff x="472233" y="3877232"/>
              <a:chExt cx="292608" cy="228600"/>
            </a:xfrm>
          </p:grpSpPr>
          <p:sp>
            <p:nvSpPr>
              <p:cNvPr id="149" name="Arc 148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2323165" y="4143884"/>
              <a:ext cx="292608" cy="228600"/>
              <a:chOff x="472233" y="3877232"/>
              <a:chExt cx="292608" cy="228600"/>
            </a:xfrm>
          </p:grpSpPr>
          <p:sp>
            <p:nvSpPr>
              <p:cNvPr id="146" name="Arc 145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2780071" y="4143884"/>
              <a:ext cx="292608" cy="228600"/>
              <a:chOff x="472233" y="3877232"/>
              <a:chExt cx="292608" cy="228600"/>
            </a:xfrm>
          </p:grpSpPr>
          <p:sp>
            <p:nvSpPr>
              <p:cNvPr id="143" name="Arc 142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3236976" y="4143884"/>
              <a:ext cx="292608" cy="228600"/>
              <a:chOff x="472233" y="3877232"/>
              <a:chExt cx="292608" cy="228600"/>
            </a:xfrm>
          </p:grpSpPr>
          <p:sp>
            <p:nvSpPr>
              <p:cNvPr id="140" name="Arc 139"/>
              <p:cNvSpPr>
                <a:spLocks noChangeAspect="1"/>
              </p:cNvSpPr>
              <p:nvPr/>
            </p:nvSpPr>
            <p:spPr>
              <a:xfrm>
                <a:off x="504237" y="3877232"/>
                <a:ext cx="228600" cy="228600"/>
              </a:xfrm>
              <a:prstGeom prst="arc">
                <a:avLst>
                  <a:gd name="adj1" fmla="val 10932157"/>
                  <a:gd name="adj2" fmla="val 0"/>
                </a:avLst>
              </a:prstGeom>
              <a:ln w="22225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/>
              <p:cNvSpPr>
                <a:spLocks noChangeAspect="1"/>
              </p:cNvSpPr>
              <p:nvPr/>
            </p:nvSpPr>
            <p:spPr>
              <a:xfrm>
                <a:off x="472233" y="3982388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/>
              <p:cNvSpPr>
                <a:spLocks noChangeAspect="1"/>
              </p:cNvSpPr>
              <p:nvPr/>
            </p:nvSpPr>
            <p:spPr>
              <a:xfrm flipH="1">
                <a:off x="700833" y="3980372"/>
                <a:ext cx="64008" cy="6400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6530691" y="2442802"/>
            <a:ext cx="1713541" cy="171354"/>
            <a:chOff x="868680" y="3657600"/>
            <a:chExt cx="2286000" cy="228600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8686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>
              <a:off x="10972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3258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>
              <a:off x="15544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>
              <a:off x="17830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flipH="1">
              <a:off x="20116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H="1">
              <a:off x="22402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H="1">
              <a:off x="24688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>
              <a:off x="26974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H="1">
              <a:off x="29260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>
              <a:off x="3154680" y="3657600"/>
              <a:ext cx="0" cy="228600"/>
            </a:xfrm>
            <a:prstGeom prst="line">
              <a:avLst/>
            </a:prstGeom>
            <a:ln w="22225" cmpd="sng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6496803" y="1906322"/>
            <a:ext cx="1772654" cy="760431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6014500" y="2521145"/>
            <a:ext cx="2739034" cy="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8415586" y="2392586"/>
            <a:ext cx="0" cy="274167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359337" y="2395312"/>
            <a:ext cx="0" cy="274167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6386754" y="2436437"/>
            <a:ext cx="2001416" cy="171354"/>
            <a:chOff x="676656" y="3337560"/>
            <a:chExt cx="2670048" cy="228600"/>
          </a:xfrm>
        </p:grpSpPr>
        <p:cxnSp>
          <p:nvCxnSpPr>
            <p:cNvPr id="111" name="Straight Connector 110"/>
            <p:cNvCxnSpPr/>
            <p:nvPr/>
          </p:nvCxnSpPr>
          <p:spPr>
            <a:xfrm flipH="1">
              <a:off x="2011680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2697480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H="1">
              <a:off x="3044952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3236976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H="1">
              <a:off x="3310128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>
              <a:off x="1325880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>
              <a:off x="978408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>
              <a:off x="786384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>
              <a:off x="713232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3346704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>
              <a:off x="676656" y="3337560"/>
              <a:ext cx="0" cy="228600"/>
            </a:xfrm>
            <a:prstGeom prst="line">
              <a:avLst/>
            </a:prstGeom>
            <a:ln w="25400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Connector 40"/>
          <p:cNvCxnSpPr/>
          <p:nvPr/>
        </p:nvCxnSpPr>
        <p:spPr>
          <a:xfrm flipH="1">
            <a:off x="6359337" y="2529769"/>
            <a:ext cx="2056249" cy="0"/>
          </a:xfrm>
          <a:prstGeom prst="line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8007749" y="2063571"/>
            <a:ext cx="789741" cy="769234"/>
            <a:chOff x="2349073" y="4529596"/>
            <a:chExt cx="1051431" cy="1024128"/>
          </a:xfrm>
        </p:grpSpPr>
        <p:sp>
          <p:nvSpPr>
            <p:cNvPr id="30" name="Arc 29"/>
            <p:cNvSpPr>
              <a:spLocks noChangeAspect="1"/>
            </p:cNvSpPr>
            <p:nvPr/>
          </p:nvSpPr>
          <p:spPr>
            <a:xfrm>
              <a:off x="2376376" y="4529596"/>
              <a:ext cx="1024128" cy="1024128"/>
            </a:xfrm>
            <a:prstGeom prst="arc">
              <a:avLst>
                <a:gd name="adj1" fmla="val 10932157"/>
                <a:gd name="adj2" fmla="val 18276406"/>
              </a:avLst>
            </a:prstGeom>
            <a:ln w="38100" cmpd="sng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 flipH="1">
              <a:off x="2349073" y="5001201"/>
              <a:ext cx="64008" cy="6400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625735" y="1708864"/>
            <a:ext cx="1563231" cy="1545336"/>
            <a:chOff x="2014848" y="3919504"/>
            <a:chExt cx="2081225" cy="2057400"/>
          </a:xfrm>
        </p:grpSpPr>
        <p:sp>
          <p:nvSpPr>
            <p:cNvPr id="28" name="Arc 27"/>
            <p:cNvSpPr>
              <a:spLocks noChangeAspect="1"/>
            </p:cNvSpPr>
            <p:nvPr/>
          </p:nvSpPr>
          <p:spPr>
            <a:xfrm>
              <a:off x="2038673" y="3919504"/>
              <a:ext cx="2057400" cy="2057400"/>
            </a:xfrm>
            <a:prstGeom prst="arc">
              <a:avLst>
                <a:gd name="adj1" fmla="val 10932157"/>
                <a:gd name="adj2" fmla="val 18550419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 flipH="1">
              <a:off x="2014848" y="487303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217930" y="2255879"/>
            <a:ext cx="410848" cy="384617"/>
            <a:chOff x="2349073" y="4788676"/>
            <a:chExt cx="546987" cy="512064"/>
          </a:xfrm>
        </p:grpSpPr>
        <p:sp>
          <p:nvSpPr>
            <p:cNvPr id="26" name="Arc 25"/>
            <p:cNvSpPr>
              <a:spLocks noChangeAspect="1"/>
            </p:cNvSpPr>
            <p:nvPr/>
          </p:nvSpPr>
          <p:spPr>
            <a:xfrm>
              <a:off x="2383996" y="4788676"/>
              <a:ext cx="512064" cy="512064"/>
            </a:xfrm>
            <a:prstGeom prst="arc">
              <a:avLst>
                <a:gd name="adj1" fmla="val 10932157"/>
                <a:gd name="adj2" fmla="val 18276406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 flipH="1">
              <a:off x="2349073" y="500965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53436" y="2379654"/>
            <a:ext cx="116662" cy="96154"/>
            <a:chOff x="2349073" y="4948696"/>
            <a:chExt cx="155319" cy="128016"/>
          </a:xfrm>
        </p:grpSpPr>
        <p:sp>
          <p:nvSpPr>
            <p:cNvPr id="24" name="Arc 23"/>
            <p:cNvSpPr>
              <a:spLocks noChangeAspect="1"/>
            </p:cNvSpPr>
            <p:nvPr/>
          </p:nvSpPr>
          <p:spPr>
            <a:xfrm>
              <a:off x="2376376" y="4948696"/>
              <a:ext cx="128016" cy="128016"/>
            </a:xfrm>
            <a:prstGeom prst="arc">
              <a:avLst>
                <a:gd name="adj1" fmla="val 10932157"/>
                <a:gd name="adj2" fmla="val 18276406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 flipH="1">
              <a:off x="2349073" y="500965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 flipH="1">
            <a:off x="5594391" y="1708749"/>
            <a:ext cx="1563232" cy="1545336"/>
            <a:chOff x="2014848" y="3919504"/>
            <a:chExt cx="2081225" cy="2057400"/>
          </a:xfrm>
        </p:grpSpPr>
        <p:sp>
          <p:nvSpPr>
            <p:cNvPr id="18" name="Arc 17"/>
            <p:cNvSpPr>
              <a:spLocks noChangeAspect="1"/>
            </p:cNvSpPr>
            <p:nvPr/>
          </p:nvSpPr>
          <p:spPr>
            <a:xfrm>
              <a:off x="2038673" y="3919504"/>
              <a:ext cx="2057400" cy="2057400"/>
            </a:xfrm>
            <a:prstGeom prst="arc">
              <a:avLst>
                <a:gd name="adj1" fmla="val 10932157"/>
                <a:gd name="adj2" fmla="val 18084178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 flipH="1">
              <a:off x="2014848" y="487303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 flipH="1">
            <a:off x="5983493" y="2069330"/>
            <a:ext cx="789742" cy="769234"/>
            <a:chOff x="2349073" y="4529596"/>
            <a:chExt cx="1051431" cy="1024128"/>
          </a:xfrm>
        </p:grpSpPr>
        <p:sp>
          <p:nvSpPr>
            <p:cNvPr id="16" name="Arc 15"/>
            <p:cNvSpPr>
              <a:spLocks noChangeAspect="1"/>
            </p:cNvSpPr>
            <p:nvPr/>
          </p:nvSpPr>
          <p:spPr>
            <a:xfrm>
              <a:off x="2376376" y="4529596"/>
              <a:ext cx="1024128" cy="1024128"/>
            </a:xfrm>
            <a:prstGeom prst="arc">
              <a:avLst>
                <a:gd name="adj1" fmla="val 10932157"/>
                <a:gd name="adj2" fmla="val 18276406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 flipH="1">
              <a:off x="2349073" y="500965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flipH="1">
            <a:off x="6151887" y="2261639"/>
            <a:ext cx="410848" cy="384617"/>
            <a:chOff x="2349073" y="4788676"/>
            <a:chExt cx="546987" cy="512064"/>
          </a:xfrm>
        </p:grpSpPr>
        <p:sp>
          <p:nvSpPr>
            <p:cNvPr id="14" name="Arc 13"/>
            <p:cNvSpPr>
              <a:spLocks noChangeAspect="1"/>
            </p:cNvSpPr>
            <p:nvPr/>
          </p:nvSpPr>
          <p:spPr>
            <a:xfrm>
              <a:off x="2383996" y="4788676"/>
              <a:ext cx="512064" cy="512064"/>
            </a:xfrm>
            <a:prstGeom prst="arc">
              <a:avLst>
                <a:gd name="adj1" fmla="val 10932157"/>
                <a:gd name="adj2" fmla="val 18276406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 flipH="1">
              <a:off x="2349073" y="500965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306220" y="2385263"/>
            <a:ext cx="116662" cy="96154"/>
            <a:chOff x="2349073" y="4948696"/>
            <a:chExt cx="155319" cy="128016"/>
          </a:xfrm>
        </p:grpSpPr>
        <p:sp>
          <p:nvSpPr>
            <p:cNvPr id="12" name="Arc 11"/>
            <p:cNvSpPr>
              <a:spLocks noChangeAspect="1"/>
            </p:cNvSpPr>
            <p:nvPr/>
          </p:nvSpPr>
          <p:spPr>
            <a:xfrm>
              <a:off x="2376376" y="4948696"/>
              <a:ext cx="128016" cy="128016"/>
            </a:xfrm>
            <a:prstGeom prst="arc">
              <a:avLst>
                <a:gd name="adj1" fmla="val 10932157"/>
                <a:gd name="adj2" fmla="val 18276406"/>
              </a:avLst>
            </a:prstGeom>
            <a:ln w="22225" cmpd="sng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 flipH="1">
              <a:off x="2349073" y="5009656"/>
              <a:ext cx="64008" cy="64008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TextBox 162"/>
              <p:cNvSpPr txBox="1"/>
              <p:nvPr/>
            </p:nvSpPr>
            <p:spPr>
              <a:xfrm>
                <a:off x="6807855" y="2673666"/>
                <a:ext cx="1279709" cy="5693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∝</m:t>
                      </m:r>
                      <m:func>
                        <m:func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3" name="TextBox 1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855" y="2673666"/>
                <a:ext cx="1279709" cy="56932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6" name="Straight Connector 165"/>
          <p:cNvCxnSpPr/>
          <p:nvPr/>
        </p:nvCxnSpPr>
        <p:spPr>
          <a:xfrm flipV="1">
            <a:off x="6027513" y="6373968"/>
            <a:ext cx="3017520" cy="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8032176" y="5968831"/>
            <a:ext cx="411248" cy="411480"/>
          </a:xfrm>
          <a:prstGeom prst="line">
            <a:avLst/>
          </a:prstGeom>
          <a:ln w="25400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cxnSpLocks noChangeAspect="1"/>
          </p:cNvCxnSpPr>
          <p:nvPr/>
        </p:nvCxnSpPr>
        <p:spPr>
          <a:xfrm flipH="1" flipV="1">
            <a:off x="8433916" y="5968831"/>
            <a:ext cx="411248" cy="411480"/>
          </a:xfrm>
          <a:prstGeom prst="line">
            <a:avLst/>
          </a:prstGeom>
          <a:ln w="25400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6450061" y="6371748"/>
            <a:ext cx="186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Kinematic Space</a:t>
            </a:r>
            <a:endParaRPr lang="en-US" dirty="0"/>
          </a:p>
        </p:txBody>
      </p:sp>
      <p:cxnSp>
        <p:nvCxnSpPr>
          <p:cNvPr id="178" name="Straight Connector 177"/>
          <p:cNvCxnSpPr/>
          <p:nvPr/>
        </p:nvCxnSpPr>
        <p:spPr>
          <a:xfrm>
            <a:off x="6367999" y="6285246"/>
            <a:ext cx="0" cy="182880"/>
          </a:xfrm>
          <a:prstGeom prst="line">
            <a:avLst/>
          </a:prstGeom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8425399" y="6285246"/>
            <a:ext cx="0" cy="182880"/>
          </a:xfrm>
          <a:prstGeom prst="line">
            <a:avLst/>
          </a:prstGeom>
          <a:ln w="381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84" name="Group 183"/>
          <p:cNvGrpSpPr/>
          <p:nvPr/>
        </p:nvGrpSpPr>
        <p:grpSpPr>
          <a:xfrm>
            <a:off x="5949498" y="4027088"/>
            <a:ext cx="1483098" cy="2064507"/>
            <a:chOff x="7352463" y="4030027"/>
            <a:chExt cx="1483098" cy="2064507"/>
          </a:xfrm>
        </p:grpSpPr>
        <p:cxnSp>
          <p:nvCxnSpPr>
            <p:cNvPr id="176" name="Straight Arrow Connector 175"/>
            <p:cNvCxnSpPr>
              <a:cxnSpLocks noChangeAspect="1"/>
            </p:cNvCxnSpPr>
            <p:nvPr/>
          </p:nvCxnSpPr>
          <p:spPr>
            <a:xfrm flipV="1">
              <a:off x="7560920" y="4030027"/>
              <a:ext cx="1093512" cy="1097280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stealth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 rot="18900000">
              <a:off x="7352463" y="4247394"/>
              <a:ext cx="1483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right endpoint </a:t>
              </a:r>
              <a:r>
                <a:rPr lang="en-US" sz="1400" i="1" dirty="0" smtClean="0"/>
                <a:t>v</a:t>
              </a:r>
              <a:endParaRPr lang="en-US" sz="1400" i="1" dirty="0"/>
            </a:p>
          </p:txBody>
        </p:sp>
        <p:cxnSp>
          <p:nvCxnSpPr>
            <p:cNvPr id="182" name="Straight Arrow Connector 181"/>
            <p:cNvCxnSpPr>
              <a:cxnSpLocks noChangeAspect="1"/>
            </p:cNvCxnSpPr>
            <p:nvPr/>
          </p:nvCxnSpPr>
          <p:spPr>
            <a:xfrm>
              <a:off x="7563090" y="4874529"/>
              <a:ext cx="1093512" cy="1097280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stealth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TextBox 182"/>
            <p:cNvSpPr txBox="1"/>
            <p:nvPr/>
          </p:nvSpPr>
          <p:spPr>
            <a:xfrm rot="2700000">
              <a:off x="7586068" y="5251193"/>
              <a:ext cx="1378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/>
                <a:t>left endpoint </a:t>
              </a:r>
              <a:r>
                <a:rPr lang="en-US" sz="1400" i="1" smtClean="0"/>
                <a:t>u</a:t>
              </a:r>
              <a:endParaRPr lang="en-US" sz="1400" i="1" dirty="0"/>
            </a:p>
          </p:txBody>
        </p:sp>
      </p:grpSp>
      <p:sp>
        <p:nvSpPr>
          <p:cNvPr id="169" name="Oval 168"/>
          <p:cNvSpPr>
            <a:spLocks noChangeAspect="1"/>
          </p:cNvSpPr>
          <p:nvPr/>
        </p:nvSpPr>
        <p:spPr>
          <a:xfrm flipH="1">
            <a:off x="8412496" y="5958618"/>
            <a:ext cx="48077" cy="48077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274439" y="2196637"/>
                <a:ext cx="3419269" cy="682238"/>
              </a:xfrm>
              <a:prstGeom prst="rect">
                <a:avLst/>
              </a:prstGeom>
              <a:solidFill>
                <a:srgbClr val="FF0000">
                  <a:alpha val="3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Area</m:t>
                      </m:r>
                      <m:r>
                        <a:rPr lang="en-US" b="0" i="1" smtClean="0">
                          <a:latin typeface="Cambria Math" charset="0"/>
                        </a:rPr>
                        <m:t> =</m:t>
                      </m:r>
                      <m:nary>
                        <m:naryPr>
                          <m:ctrlPr>
                            <a:rPr lang="is-I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b="0" i="0" smtClean="0">
                              <a:latin typeface="Cambria Math" charset="0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ntersecting</m:t>
                          </m:r>
                        </m:sub>
                        <m:sup/>
                        <m:e>
                          <m:r>
                            <a:rPr lang="is-I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𝔇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geodesics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39" y="2196637"/>
                <a:ext cx="3419269" cy="68223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6" name="Group 195"/>
          <p:cNvGrpSpPr/>
          <p:nvPr/>
        </p:nvGrpSpPr>
        <p:grpSpPr>
          <a:xfrm>
            <a:off x="5318386" y="4001084"/>
            <a:ext cx="4450867" cy="2278496"/>
            <a:chOff x="5215477" y="4002138"/>
            <a:chExt cx="4450867" cy="2278496"/>
          </a:xfrm>
        </p:grpSpPr>
        <p:sp>
          <p:nvSpPr>
            <p:cNvPr id="191" name="Rectangle 190"/>
            <p:cNvSpPr/>
            <p:nvPr/>
          </p:nvSpPr>
          <p:spPr>
            <a:xfrm rot="2700000">
              <a:off x="7389935" y="5118223"/>
              <a:ext cx="1456909" cy="867914"/>
            </a:xfrm>
            <a:prstGeom prst="rect">
              <a:avLst/>
            </a:prstGeom>
            <a:solidFill>
              <a:srgbClr val="0070C0">
                <a:alpha val="2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/>
            <p:cNvSpPr/>
            <p:nvPr/>
          </p:nvSpPr>
          <p:spPr>
            <a:xfrm rot="18900000">
              <a:off x="5895703" y="5461347"/>
              <a:ext cx="1456909" cy="473125"/>
            </a:xfrm>
            <a:prstGeom prst="rect">
              <a:avLst/>
            </a:prstGeom>
            <a:solidFill>
              <a:srgbClr val="0070C0">
                <a:alpha val="2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ight Triangle 192"/>
            <p:cNvSpPr/>
            <p:nvPr/>
          </p:nvSpPr>
          <p:spPr>
            <a:xfrm rot="2700000">
              <a:off x="8212448" y="4002138"/>
              <a:ext cx="1453896" cy="1453896"/>
            </a:xfrm>
            <a:prstGeom prst="rtTriangle">
              <a:avLst/>
            </a:prstGeom>
            <a:solidFill>
              <a:srgbClr val="0070C0">
                <a:alpha val="2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ight Triangle 193"/>
            <p:cNvSpPr/>
            <p:nvPr/>
          </p:nvSpPr>
          <p:spPr>
            <a:xfrm rot="18900000" flipH="1">
              <a:off x="5215477" y="4287075"/>
              <a:ext cx="1453896" cy="1453896"/>
            </a:xfrm>
            <a:prstGeom prst="rtTriangle">
              <a:avLst/>
            </a:prstGeom>
            <a:solidFill>
              <a:srgbClr val="0070C0">
                <a:alpha val="2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9" name="TextBox 198"/>
              <p:cNvSpPr txBox="1"/>
              <p:nvPr/>
            </p:nvSpPr>
            <p:spPr>
              <a:xfrm>
                <a:off x="370508" y="3304189"/>
                <a:ext cx="2911695" cy="726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𝑒𝑛𝑡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bg-BG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𝑒𝑛𝑡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charset="0"/>
                                </a:rPr>
                                <m:t>𝑑𝑢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𝑑𝑢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9" name="TextBox 1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08" y="3304189"/>
                <a:ext cx="2911695" cy="72648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0" name="TextBox 199"/>
              <p:cNvSpPr txBox="1"/>
              <p:nvPr/>
            </p:nvSpPr>
            <p:spPr>
              <a:xfrm>
                <a:off x="370508" y="4322192"/>
                <a:ext cx="4173322" cy="726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bg-BG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bg-BG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bg-BG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𝑒𝑛𝑡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𝑑𝑢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𝑑𝑣</m:t>
                      </m:r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is-I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𝔇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geodesics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0" name="TextBox 1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08" y="4322192"/>
                <a:ext cx="4173322" cy="72648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TextBox 200"/>
              <p:cNvSpPr txBox="1"/>
              <p:nvPr/>
            </p:nvSpPr>
            <p:spPr>
              <a:xfrm>
                <a:off x="503040" y="5057650"/>
                <a:ext cx="3022751" cy="555921"/>
              </a:xfrm>
              <a:prstGeom prst="rect">
                <a:avLst/>
              </a:prstGeom>
              <a:solidFill>
                <a:srgbClr val="FF0000">
                  <a:alpha val="3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bg-BG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bg-BG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𝑒𝑛𝑡</m:t>
                              </m:r>
                            </m:sub>
                          </m:sSub>
                        </m:num>
                        <m:den>
                          <m:r>
                            <a:rPr lang="bg-BG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𝑢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𝑣</m:t>
                          </m:r>
                        </m:den>
                      </m:f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i="1">
                          <a:latin typeface="Cambria Math" charset="0"/>
                        </a:rPr>
                        <m:t>𝑑𝑢</m:t>
                      </m:r>
                      <m:r>
                        <a:rPr lang="en-US" i="1">
                          <a:latin typeface="Cambria Math" charset="0"/>
                        </a:rPr>
                        <m:t> </m:t>
                      </m:r>
                      <m:r>
                        <a:rPr lang="en-US" i="1">
                          <a:latin typeface="Cambria Math" charset="0"/>
                        </a:rPr>
                        <m:t>𝑑𝑣</m:t>
                      </m:r>
                      <m:r>
                        <a:rPr lang="en-US" i="1">
                          <a:latin typeface="Cambria Math" charset="0"/>
                        </a:rPr>
                        <m:t>=</m:t>
                      </m:r>
                      <m:r>
                        <a:rPr lang="is-IS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𝔇</m:t>
                      </m:r>
                      <m:r>
                        <a:rPr lang="en-US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>
                          <a:latin typeface="Cambria Math" charset="0"/>
                          <a:ea typeface="Cambria Math" charset="0"/>
                          <a:cs typeface="Cambria Math" charset="0"/>
                        </a:rPr>
                        <m:t>geodesics</m:t>
                      </m:r>
                      <m:r>
                        <a:rPr lang="en-US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1" name="TextBox 2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40" y="5057650"/>
                <a:ext cx="3022751" cy="55592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2" name="Content Placeholder 2"/>
          <p:cNvSpPr txBox="1">
            <a:spLocks/>
          </p:cNvSpPr>
          <p:nvPr/>
        </p:nvSpPr>
        <p:spPr>
          <a:xfrm>
            <a:off x="150210" y="5876448"/>
            <a:ext cx="5643663" cy="87714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400" smtClean="0"/>
              <a:t>This </a:t>
            </a:r>
            <a:r>
              <a:rPr lang="en-US" sz="1400" dirty="0" smtClean="0"/>
              <a:t>measure is guaranteed to be positive by the </a:t>
            </a:r>
            <a:br>
              <a:rPr lang="en-US" sz="1400" dirty="0" smtClean="0"/>
            </a:br>
            <a:r>
              <a:rPr lang="en-US" sz="1400" b="1" dirty="0" smtClean="0"/>
              <a:t>Strong Subadditivity of Entanglement Entropy (1973)</a:t>
            </a:r>
            <a:r>
              <a:rPr lang="en-US" sz="1400" dirty="0" smtClean="0"/>
              <a:t>: </a:t>
            </a:r>
            <a:br>
              <a:rPr lang="en-US" sz="1400" dirty="0" smtClean="0"/>
            </a:br>
            <a:r>
              <a:rPr lang="en-US" sz="1400" dirty="0" smtClean="0"/>
              <a:t>there are no ”negative weight” geodesics!</a:t>
            </a:r>
          </a:p>
        </p:txBody>
      </p:sp>
      <p:sp>
        <p:nvSpPr>
          <p:cNvPr id="4" name="Arc 3"/>
          <p:cNvSpPr/>
          <p:nvPr/>
        </p:nvSpPr>
        <p:spPr>
          <a:xfrm>
            <a:off x="6359701" y="1501465"/>
            <a:ext cx="2055883" cy="2057400"/>
          </a:xfrm>
          <a:prstGeom prst="arc">
            <a:avLst>
              <a:gd name="adj1" fmla="val 10907398"/>
              <a:gd name="adj2" fmla="val 21592590"/>
            </a:avLst>
          </a:prstGeom>
          <a:ln w="25400" cmpd="sng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cxnSpLocks noChangeAspect="1"/>
          </p:cNvCxnSpPr>
          <p:nvPr/>
        </p:nvCxnSpPr>
        <p:spPr>
          <a:xfrm rot="16200000">
            <a:off x="7577422" y="4047664"/>
            <a:ext cx="1463040" cy="1463040"/>
          </a:xfrm>
          <a:prstGeom prst="line">
            <a:avLst/>
          </a:prstGeom>
          <a:ln w="12700" cmpd="sng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cxnSpLocks noChangeAspect="1"/>
          </p:cNvCxnSpPr>
          <p:nvPr/>
        </p:nvCxnSpPr>
        <p:spPr>
          <a:xfrm rot="16200000">
            <a:off x="7653528" y="4205674"/>
            <a:ext cx="1389888" cy="1389888"/>
          </a:xfrm>
          <a:prstGeom prst="line">
            <a:avLst/>
          </a:prstGeom>
          <a:ln w="12700" cmpd="sng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cxnSpLocks noChangeAspect="1"/>
          </p:cNvCxnSpPr>
          <p:nvPr/>
        </p:nvCxnSpPr>
        <p:spPr>
          <a:xfrm rot="10800000">
            <a:off x="8127821" y="4608680"/>
            <a:ext cx="914400" cy="914400"/>
          </a:xfrm>
          <a:prstGeom prst="line">
            <a:avLst/>
          </a:prstGeom>
          <a:ln w="12700" cmpd="sng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>
            <a:cxnSpLocks noChangeAspect="1"/>
          </p:cNvCxnSpPr>
          <p:nvPr/>
        </p:nvCxnSpPr>
        <p:spPr>
          <a:xfrm rot="10800000">
            <a:off x="8056237" y="4687928"/>
            <a:ext cx="987552" cy="987552"/>
          </a:xfrm>
          <a:prstGeom prst="line">
            <a:avLst/>
          </a:prstGeom>
          <a:ln w="12700" cmpd="sng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/>
          </p:cNvSpPr>
          <p:nvPr/>
        </p:nvSpPr>
        <p:spPr>
          <a:xfrm rot="2700000">
            <a:off x="8253761" y="4804601"/>
            <a:ext cx="118872" cy="1097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3699969" y="4836793"/>
            <a:ext cx="1829319" cy="774263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2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 w="127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density </a:t>
            </a:r>
            <a:r>
              <a:rPr lang="en-US" smtClean="0">
                <a:solidFill>
                  <a:schemeClr val="tx1"/>
                </a:solidFill>
              </a:rPr>
              <a:t>of geodesics!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51431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</a:rPr>
              <a:t>BC et al</a:t>
            </a:r>
            <a:r>
              <a:rPr lang="pl-PL" sz="1400" smtClean="0">
                <a:solidFill>
                  <a:schemeClr val="bg1"/>
                </a:solidFill>
              </a:rPr>
              <a:t>., 2015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39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9" presetClass="entr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177" grpId="0"/>
      <p:bldP spid="169" grpId="1" animBg="1"/>
      <p:bldP spid="186" grpId="0" animBg="1"/>
      <p:bldP spid="199" grpId="0"/>
      <p:bldP spid="201" grpId="0" animBg="1"/>
      <p:bldP spid="202" grpId="0" animBg="1"/>
      <p:bldP spid="7" grpId="0" animBg="1"/>
      <p:bldP spid="1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32658"/>
            <a:ext cx="8744968" cy="1252728"/>
          </a:xfrm>
        </p:spPr>
        <p:txBody>
          <a:bodyPr>
            <a:normAutofit/>
          </a:bodyPr>
          <a:lstStyle/>
          <a:p>
            <a:r>
              <a:rPr lang="en-US" sz="3700" dirty="0" smtClean="0"/>
              <a:t>Kinematic Formalism in </a:t>
            </a:r>
            <a:r>
              <a:rPr lang="en-US" sz="3700" dirty="0" err="1" smtClean="0"/>
              <a:t>AdS</a:t>
            </a:r>
            <a:r>
              <a:rPr lang="en-US" sz="3700" dirty="0" smtClean="0"/>
              <a:t>/CFT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005" y="1861457"/>
            <a:ext cx="8291340" cy="4425043"/>
          </a:xfrm>
        </p:spPr>
        <p:txBody>
          <a:bodyPr>
            <a:noAutofit/>
          </a:bodyPr>
          <a:lstStyle/>
          <a:p>
            <a:r>
              <a:rPr lang="en-US" sz="2800" dirty="0" smtClean="0"/>
              <a:t>Our strategy is to think about </a:t>
            </a:r>
            <a:br>
              <a:rPr lang="en-US" sz="2800" dirty="0" smtClean="0"/>
            </a:br>
            <a:r>
              <a:rPr lang="en-US" sz="2800" dirty="0" smtClean="0"/>
              <a:t>gravitational </a:t>
            </a:r>
            <a:r>
              <a:rPr lang="en-US" sz="2800" dirty="0" err="1" smtClean="0"/>
              <a:t>spacetimes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as networks of geodesics.</a:t>
            </a:r>
          </a:p>
          <a:p>
            <a:endParaRPr lang="en-US" sz="2800" dirty="0"/>
          </a:p>
          <a:p>
            <a:r>
              <a:rPr lang="en-US" sz="2800" dirty="0" smtClean="0"/>
              <a:t>Eventually, we will apply this strategy</a:t>
            </a:r>
            <a:br>
              <a:rPr lang="en-US" sz="2800" dirty="0" smtClean="0"/>
            </a:br>
            <a:r>
              <a:rPr lang="en-US" sz="2800" dirty="0" smtClean="0"/>
              <a:t>more broadly.</a:t>
            </a:r>
          </a:p>
          <a:p>
            <a:endParaRPr lang="en-US" sz="2800" dirty="0"/>
          </a:p>
          <a:p>
            <a:r>
              <a:rPr lang="en-US" sz="2800" dirty="0" smtClean="0"/>
              <a:t>But as a first test, let us examine </a:t>
            </a:r>
            <a:br>
              <a:rPr lang="en-US" sz="2800" dirty="0" smtClean="0"/>
            </a:br>
            <a:r>
              <a:rPr lang="en-US" sz="2800" dirty="0" smtClean="0"/>
              <a:t>its usefulness in </a:t>
            </a:r>
            <a:r>
              <a:rPr lang="en-US" sz="2800" dirty="0" err="1" smtClean="0"/>
              <a:t>AdS</a:t>
            </a:r>
            <a:r>
              <a:rPr lang="en-US" sz="2800" dirty="0" smtClean="0"/>
              <a:t>/CFT. </a:t>
            </a:r>
            <a:endParaRPr lang="en-US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823910" y="1595628"/>
            <a:ext cx="2820435" cy="2203236"/>
            <a:chOff x="6117825" y="1163456"/>
            <a:chExt cx="2820435" cy="22032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7051951" y="1492173"/>
              <a:ext cx="1886309" cy="1874519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>
              <a:off x="7995105" y="1163456"/>
              <a:ext cx="721321" cy="764675"/>
            </a:xfrm>
            <a:prstGeom prst="arc">
              <a:avLst>
                <a:gd name="adj1" fmla="val 2379253"/>
                <a:gd name="adj2" fmla="val 11173383"/>
              </a:avLst>
            </a:prstGeom>
            <a:ln w="38100" cmpd="sng">
              <a:solidFill>
                <a:srgbClr val="FF27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c 8"/>
            <p:cNvSpPr>
              <a:spLocks/>
            </p:cNvSpPr>
            <p:nvPr/>
          </p:nvSpPr>
          <p:spPr>
            <a:xfrm flipH="1">
              <a:off x="6117825" y="1640558"/>
              <a:ext cx="1552603" cy="1554480"/>
            </a:xfrm>
            <a:prstGeom prst="arc">
              <a:avLst>
                <a:gd name="adj1" fmla="val 7468444"/>
                <a:gd name="adj2" fmla="val 14064521"/>
              </a:avLst>
            </a:prstGeom>
            <a:ln w="38100" cmpd="sng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/>
            <p:cNvSpPr>
              <a:spLocks noChangeAspect="1"/>
            </p:cNvSpPr>
            <p:nvPr/>
          </p:nvSpPr>
          <p:spPr>
            <a:xfrm>
              <a:off x="6897616" y="2598203"/>
              <a:ext cx="402336" cy="402336"/>
            </a:xfrm>
            <a:prstGeom prst="arc">
              <a:avLst>
                <a:gd name="adj1" fmla="val 16373696"/>
                <a:gd name="adj2" fmla="val 2497825"/>
              </a:avLst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3828810" y="5847330"/>
            <a:ext cx="4815535" cy="71504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400" dirty="0" smtClean="0"/>
              <a:t>If it is a good formalism, it should teach us new </a:t>
            </a:r>
            <a:r>
              <a:rPr lang="en-US" sz="1400" smtClean="0"/>
              <a:t>things </a:t>
            </a:r>
            <a:br>
              <a:rPr lang="en-US" sz="1400" smtClean="0"/>
            </a:br>
            <a:r>
              <a:rPr lang="en-US" sz="1400" smtClean="0"/>
              <a:t>(</a:t>
            </a:r>
            <a:r>
              <a:rPr lang="en-US" sz="1400" dirty="0" smtClean="0"/>
              <a:t>or clarify confusing old things) about </a:t>
            </a:r>
            <a:r>
              <a:rPr lang="en-US" sz="1400" dirty="0" err="1" smtClean="0"/>
              <a:t>AdS</a:t>
            </a:r>
            <a:r>
              <a:rPr lang="en-US" sz="1400" dirty="0" smtClean="0"/>
              <a:t>/CFT.</a:t>
            </a:r>
          </a:p>
          <a:p>
            <a:pPr marL="182880" lvl="1" indent="-182880" defTabSz="914400"/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59159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91440"/>
            <a:ext cx="8744968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Geodesic degrees </a:t>
            </a:r>
            <a:r>
              <a:rPr lang="en-US" smtClean="0"/>
              <a:t>of freedom</a:t>
            </a:r>
            <a:br>
              <a:rPr lang="en-US" smtClean="0"/>
            </a:br>
            <a:r>
              <a:rPr lang="en-US" smtClean="0"/>
              <a:t>—a </a:t>
            </a:r>
            <a:r>
              <a:rPr lang="en-US" dirty="0" smtClean="0"/>
              <a:t>CFT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4258" y="1451858"/>
            <a:ext cx="6779820" cy="5223922"/>
          </a:xfrm>
        </p:spPr>
        <p:txBody>
          <a:bodyPr>
            <a:noAutofit/>
          </a:bodyPr>
          <a:lstStyle/>
          <a:p>
            <a:r>
              <a:rPr lang="en-US" sz="1800" dirty="0" smtClean="0"/>
              <a:t>Kinematic space consists of </a:t>
            </a:r>
            <a:r>
              <a:rPr lang="en-US" sz="1800" dirty="0" err="1" smtClean="0"/>
              <a:t>AdS</a:t>
            </a:r>
            <a:r>
              <a:rPr lang="en-US" sz="1800" dirty="0" smtClean="0"/>
              <a:t> geodesics.</a:t>
            </a:r>
            <a:br>
              <a:rPr lang="en-US" sz="1800" dirty="0" smtClean="0"/>
            </a:br>
            <a:endParaRPr lang="en-US" sz="800" dirty="0" smtClean="0"/>
          </a:p>
          <a:p>
            <a:r>
              <a:rPr lang="en-US" sz="1800" dirty="0" smtClean="0"/>
              <a:t>Each geodesic reaches the boundary at two points.</a:t>
            </a:r>
          </a:p>
          <a:p>
            <a:endParaRPr lang="en-US" sz="1800" dirty="0" smtClean="0"/>
          </a:p>
          <a:p>
            <a:endParaRPr lang="en-US" sz="2500" dirty="0"/>
          </a:p>
          <a:p>
            <a:r>
              <a:rPr lang="en-US" sz="1800" dirty="0" smtClean="0"/>
              <a:t>What operation applies to pairs of CFT pts?</a:t>
            </a:r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2000" dirty="0" smtClean="0"/>
          </a:p>
          <a:p>
            <a:pPr lvl="1"/>
            <a:r>
              <a:rPr lang="en-US" sz="1400" dirty="0" smtClean="0"/>
              <a:t>In a CFT, the OPE has a finite radius of convergence.</a:t>
            </a:r>
          </a:p>
          <a:p>
            <a:pPr lvl="1"/>
            <a:r>
              <a:rPr lang="en-US" sz="1400" dirty="0" smtClean="0"/>
              <a:t>All correlation functions can be calculated using the OPE.</a:t>
            </a:r>
          </a:p>
          <a:p>
            <a:pPr lvl="1"/>
            <a:r>
              <a:rPr lang="en-US" sz="1400" dirty="0" smtClean="0"/>
              <a:t>The OPE coefficients form the complete set of dynamical data.</a:t>
            </a:r>
            <a:endParaRPr lang="en-US" sz="1800" dirty="0" smtClean="0"/>
          </a:p>
          <a:p>
            <a:endParaRPr lang="en-US" sz="800" dirty="0" smtClean="0"/>
          </a:p>
          <a:p>
            <a:r>
              <a:rPr lang="en-US" sz="1800" dirty="0" smtClean="0"/>
              <a:t>What symmetries preserve a pair of points?</a:t>
            </a:r>
          </a:p>
          <a:p>
            <a:pPr lvl="1"/>
            <a:r>
              <a:rPr lang="en-US" sz="1400" dirty="0" smtClean="0"/>
              <a:t>Translation along geodesics is come combination of conformal generators. </a:t>
            </a:r>
            <a:br>
              <a:rPr lang="en-US" sz="1400" dirty="0" smtClean="0"/>
            </a:br>
            <a:r>
              <a:rPr lang="en-US" sz="1400" dirty="0" smtClean="0"/>
              <a:t>This symmetry must transform the OPE expansion to itself.</a:t>
            </a:r>
          </a:p>
          <a:p>
            <a:pPr lvl="1"/>
            <a:endParaRPr lang="en-US" sz="800" dirty="0" smtClean="0"/>
          </a:p>
          <a:p>
            <a:r>
              <a:rPr lang="en-US" sz="1800" dirty="0" smtClean="0"/>
              <a:t>OPE expansion is built up </a:t>
            </a:r>
            <a:br>
              <a:rPr lang="en-US" sz="1800" dirty="0" smtClean="0"/>
            </a:br>
            <a:r>
              <a:rPr lang="en-US" sz="1800" dirty="0" smtClean="0"/>
              <a:t>of </a:t>
            </a:r>
            <a:r>
              <a:rPr lang="en-US" sz="1800" dirty="0" err="1" smtClean="0"/>
              <a:t>multiplets</a:t>
            </a:r>
            <a:r>
              <a:rPr lang="en-US" sz="1800" dirty="0" smtClean="0"/>
              <a:t> of this symmetry: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710565" y="5998188"/>
                <a:ext cx="3281924" cy="672172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>
                <a:solidFill>
                  <a:srgbClr val="FF0000"/>
                </a:solidFill>
              </a:ln>
              <a:effectLst>
                <a:glow rad="88900">
                  <a:schemeClr val="accent3">
                    <a:satMod val="175000"/>
                    <a:alpha val="15000"/>
                  </a:schemeClr>
                </a:glo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𝒪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𝒪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𝐴𝐵𝑘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565" y="5998188"/>
                <a:ext cx="3281924" cy="67217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glow rad="88900">
                  <a:schemeClr val="accent3">
                    <a:satMod val="175000"/>
                    <a:alpha val="15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52334" y="2261673"/>
            <a:ext cx="5221673" cy="466056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Kinematic Space consists of </a:t>
            </a:r>
            <a:r>
              <a:rPr lang="en-US" dirty="0">
                <a:solidFill>
                  <a:srgbClr val="FF0000"/>
                </a:solidFill>
              </a:rPr>
              <a:t>pairs of CFT points.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445656" y="3196155"/>
            <a:ext cx="3864897" cy="1075946"/>
            <a:chOff x="4836215" y="6632373"/>
            <a:chExt cx="3864897" cy="10759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4906162" y="7020272"/>
                  <a:ext cx="3794950" cy="67217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𝒪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𝐴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𝒪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charset="0"/>
                          </a:rPr>
                          <m:t>= 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𝐶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𝐴𝐵𝐶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𝒪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𝐶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nary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6162" y="7020272"/>
                  <a:ext cx="3794950" cy="67217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TextBox 35"/>
            <p:cNvSpPr txBox="1"/>
            <p:nvPr/>
          </p:nvSpPr>
          <p:spPr>
            <a:xfrm>
              <a:off x="4836215" y="6632373"/>
              <a:ext cx="3860881" cy="1075946"/>
            </a:xfrm>
            <a:prstGeom prst="rect">
              <a:avLst/>
            </a:prstGeom>
            <a:solidFill>
              <a:srgbClr val="FF0000">
                <a:alpha val="25000"/>
              </a:srgbClr>
            </a:solidFill>
            <a:ln>
              <a:solidFill>
                <a:srgbClr val="FF0000"/>
              </a:solidFill>
            </a:ln>
          </p:spPr>
          <p:txBody>
            <a:bodyPr wrap="square" rtlCol="0" anchor="t" anchorCtr="0">
              <a:noAutofit/>
            </a:bodyPr>
            <a:lstStyle/>
            <a:p>
              <a:pPr marL="0" lvl="1" algn="ctr"/>
              <a:r>
                <a:rPr lang="en-US" sz="300" dirty="0" smtClean="0"/>
                <a:t/>
              </a:r>
              <a:br>
                <a:rPr lang="en-US" sz="300" dirty="0" smtClean="0"/>
              </a:br>
              <a:r>
                <a:rPr lang="en-US" dirty="0" smtClean="0"/>
                <a:t>Operator </a:t>
              </a:r>
              <a:r>
                <a:rPr lang="en-US" dirty="0"/>
                <a:t>Product Expansion (OPE</a:t>
              </a:r>
              <a:r>
                <a:rPr lang="en-US" dirty="0" smtClean="0"/>
                <a:t>):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114564" y="1451771"/>
            <a:ext cx="3870289" cy="3657600"/>
            <a:chOff x="5114564" y="1566074"/>
            <a:chExt cx="3870289" cy="36576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4030664"/>
              <a:ext cx="2410518" cy="119301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8286" y="2807617"/>
              <a:ext cx="2410518" cy="1193009"/>
            </a:xfrm>
            <a:prstGeom prst="rect">
              <a:avLst/>
            </a:prstGeom>
          </p:spPr>
        </p:pic>
        <p:sp>
          <p:nvSpPr>
            <p:cNvPr id="25" name="Arc 24"/>
            <p:cNvSpPr/>
            <p:nvPr/>
          </p:nvSpPr>
          <p:spPr>
            <a:xfrm flipV="1">
              <a:off x="6343077" y="4049162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>
                <a:lumMod val="85000"/>
                <a:alpha val="40000"/>
              </a:schemeClr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360936" y="2162577"/>
              <a:ext cx="2289167" cy="246459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/>
            <p:nvPr/>
          </p:nvSpPr>
          <p:spPr>
            <a:xfrm flipV="1">
              <a:off x="6346238" y="1591244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/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1566074"/>
              <a:ext cx="2410518" cy="1193010"/>
            </a:xfrm>
            <a:prstGeom prst="rect">
              <a:avLst/>
            </a:prstGeom>
          </p:spPr>
        </p:pic>
        <p:cxnSp>
          <p:nvCxnSpPr>
            <p:cNvPr id="20" name="Straight Connector 19"/>
            <p:cNvCxnSpPr/>
            <p:nvPr/>
          </p:nvCxnSpPr>
          <p:spPr>
            <a:xfrm flipH="1">
              <a:off x="6350426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8657452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 flipV="1">
              <a:off x="8951976" y="2121241"/>
              <a:ext cx="0" cy="857299"/>
            </a:xfrm>
            <a:prstGeom prst="straightConnector1">
              <a:avLst/>
            </a:prstGeom>
            <a:ln w="25400" cmpd="sng"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 rot="16200000">
              <a:off x="8469808" y="2391931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time</a:t>
              </a:r>
              <a:endParaRPr lang="en-US"/>
            </a:p>
          </p:txBody>
        </p:sp>
        <p:sp>
          <p:nvSpPr>
            <p:cNvPr id="18" name="Arc 17"/>
            <p:cNvSpPr>
              <a:spLocks noChangeAspect="1"/>
            </p:cNvSpPr>
            <p:nvPr/>
          </p:nvSpPr>
          <p:spPr>
            <a:xfrm>
              <a:off x="6111061" y="3511534"/>
              <a:ext cx="514146" cy="256061"/>
            </a:xfrm>
            <a:prstGeom prst="arc">
              <a:avLst>
                <a:gd name="adj1" fmla="val 16373696"/>
                <a:gd name="adj2" fmla="val 1657025"/>
              </a:avLst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c 15"/>
            <p:cNvSpPr/>
            <p:nvPr/>
          </p:nvSpPr>
          <p:spPr>
            <a:xfrm flipV="1">
              <a:off x="7513544" y="3718457"/>
              <a:ext cx="921778" cy="486666"/>
            </a:xfrm>
            <a:prstGeom prst="arc">
              <a:avLst>
                <a:gd name="adj1" fmla="val 1325360"/>
                <a:gd name="adj2" fmla="val 10900037"/>
              </a:avLst>
            </a:prstGeom>
            <a:ln w="38100" cmpd="sng">
              <a:solidFill>
                <a:srgbClr val="FF27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/>
            <p:cNvSpPr>
              <a:spLocks/>
            </p:cNvSpPr>
            <p:nvPr/>
          </p:nvSpPr>
          <p:spPr>
            <a:xfrm flipH="1">
              <a:off x="5114564" y="2902055"/>
              <a:ext cx="1984075" cy="989325"/>
            </a:xfrm>
            <a:prstGeom prst="arc">
              <a:avLst>
                <a:gd name="adj1" fmla="val 8642196"/>
                <a:gd name="adj2" fmla="val 12853291"/>
              </a:avLst>
            </a:prstGeom>
            <a:ln w="38100" cmpd="sng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Oval 44"/>
          <p:cNvSpPr>
            <a:spLocks noChangeAspect="1"/>
          </p:cNvSpPr>
          <p:nvPr/>
        </p:nvSpPr>
        <p:spPr>
          <a:xfrm flipH="1">
            <a:off x="7470453" y="3812037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 flipH="1">
            <a:off x="8295324" y="3665508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7500680" y="3795538"/>
            <a:ext cx="513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O</a:t>
            </a:r>
            <a:r>
              <a:rPr lang="en-US" sz="2400" i="1" baseline="-25000" dirty="0">
                <a:solidFill>
                  <a:srgbClr val="FF0000"/>
                </a:solidFill>
              </a:rPr>
              <a:t>A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218237" y="3689723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O</a:t>
            </a:r>
            <a:r>
              <a:rPr lang="en-US" sz="2400" i="1" baseline="-25000" dirty="0" smtClean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52" name="Arc 51"/>
          <p:cNvSpPr/>
          <p:nvPr/>
        </p:nvSpPr>
        <p:spPr>
          <a:xfrm flipV="1">
            <a:off x="7405732" y="3490038"/>
            <a:ext cx="921778" cy="486666"/>
          </a:xfrm>
          <a:prstGeom prst="arc">
            <a:avLst>
              <a:gd name="adj1" fmla="val 2768944"/>
              <a:gd name="adj2" fmla="val 10336835"/>
            </a:avLst>
          </a:prstGeom>
          <a:ln w="38100" cmpd="sng">
            <a:solidFill>
              <a:srgbClr val="FF2717"/>
            </a:solidFill>
            <a:headEnd type="stealth" w="lg" len="lg"/>
            <a:tailEnd type="none" w="lg" len="lg"/>
          </a:ln>
          <a:effectLst>
            <a:glow rad="12700">
              <a:schemeClr val="accent6">
                <a:satMod val="175000"/>
                <a:alpha val="40000"/>
              </a:schemeClr>
            </a:glow>
            <a:outerShdw blurRad="45000" dist="25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4284403" y="3313008"/>
            <a:ext cx="1345556" cy="954703"/>
            <a:chOff x="3354983" y="2553768"/>
            <a:chExt cx="1345556" cy="954703"/>
          </a:xfrm>
          <a:effectLst/>
        </p:grpSpPr>
        <p:sp>
          <p:nvSpPr>
            <p:cNvPr id="58" name="Oval 57"/>
            <p:cNvSpPr/>
            <p:nvPr/>
          </p:nvSpPr>
          <p:spPr>
            <a:xfrm>
              <a:off x="3354983" y="2553768"/>
              <a:ext cx="1345556" cy="954703"/>
            </a:xfrm>
            <a:prstGeom prst="ellipse">
              <a:avLst/>
            </a:prstGeom>
            <a:gradFill flip="none" rotWithShape="1">
              <a:gsLst>
                <a:gs pos="12000">
                  <a:schemeClr val="accent2">
                    <a:lumMod val="75000"/>
                    <a:alpha val="0"/>
                  </a:schemeClr>
                </a:gs>
                <a:gs pos="55000">
                  <a:schemeClr val="accent2">
                    <a:lumMod val="75000"/>
                    <a:alpha val="15000"/>
                  </a:schemeClr>
                </a:gs>
                <a:gs pos="100000">
                  <a:schemeClr val="accent2">
                    <a:lumMod val="20000"/>
                    <a:lumOff val="80000"/>
                    <a:alpha val="50000"/>
                  </a:schemeClr>
                </a:gs>
              </a:gsLst>
              <a:lin ang="2700000" scaled="1"/>
              <a:tileRect/>
            </a:gradFill>
            <a:ln w="3175" cmpd="sng">
              <a:solidFill>
                <a:schemeClr val="tx1">
                  <a:alpha val="50000"/>
                </a:schemeClr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416820" y="2632561"/>
              <a:ext cx="1221882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err="1" smtClean="0"/>
                <a:t>many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terms</a:t>
              </a:r>
              <a:r>
                <a:rPr lang="pl-PL" sz="1400" dirty="0" smtClean="0"/>
                <a:t>:</a:t>
              </a:r>
            </a:p>
            <a:p>
              <a:pPr algn="ctr"/>
              <a:endParaRPr lang="pl-PL" sz="400" dirty="0" smtClean="0"/>
            </a:p>
            <a:p>
              <a:pPr algn="ctr"/>
              <a:r>
                <a:rPr lang="pl-PL" sz="1400" b="1" u="sng" dirty="0" err="1" smtClean="0"/>
                <a:t>all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operators</a:t>
              </a:r>
              <a:r>
                <a:rPr lang="pl-PL" sz="1400" dirty="0" smtClean="0"/>
                <a:t> in the CFT</a:t>
              </a:r>
              <a:endParaRPr lang="en-US" sz="1400" dirty="0"/>
            </a:p>
          </p:txBody>
        </p:sp>
      </p:grpSp>
      <p:sp>
        <p:nvSpPr>
          <p:cNvPr id="60" name="Content Placeholder 2"/>
          <p:cNvSpPr txBox="1">
            <a:spLocks/>
          </p:cNvSpPr>
          <p:nvPr/>
        </p:nvSpPr>
        <p:spPr>
          <a:xfrm>
            <a:off x="7217055" y="5249484"/>
            <a:ext cx="1926945" cy="168056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defTabSz="914400">
              <a:buNone/>
            </a:pPr>
            <a:r>
              <a:rPr lang="en-US" sz="1800" u="sng" dirty="0" smtClean="0"/>
              <a:t>OPE blocks:</a:t>
            </a:r>
          </a:p>
          <a:p>
            <a:pPr marL="182880" lvl="1" indent="-182880" defTabSz="914400"/>
            <a:r>
              <a:rPr lang="en-US" sz="1400" dirty="0" smtClean="0"/>
              <a:t>irreducible building blocks of the OPE</a:t>
            </a:r>
            <a:br>
              <a:rPr lang="en-US" sz="1400" dirty="0" smtClean="0"/>
            </a:br>
            <a:r>
              <a:rPr lang="en-US" sz="1400" dirty="0" smtClean="0"/>
              <a:t>(</a:t>
            </a:r>
            <a:r>
              <a:rPr lang="en-US" sz="1400" u="sng" dirty="0" smtClean="0"/>
              <a:t>many fewer</a:t>
            </a:r>
            <a:r>
              <a:rPr lang="en-US" sz="1400" dirty="0" smtClean="0"/>
              <a:t> terms)</a:t>
            </a:r>
          </a:p>
          <a:p>
            <a:pPr marL="182880" lvl="1" indent="-182880" defTabSz="914400"/>
            <a:r>
              <a:rPr lang="en-US" sz="1400" dirty="0" smtClean="0"/>
              <a:t>OPE blocks live in Kinematic Space!</a:t>
            </a:r>
          </a:p>
          <a:p>
            <a:pPr marL="182880" lvl="1" indent="-182880" defTabSz="914400"/>
            <a:endParaRPr lang="en-US" sz="1400" dirty="0" smtClean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6368134" y="5480427"/>
            <a:ext cx="848921" cy="666399"/>
          </a:xfrm>
          <a:prstGeom prst="straightConnector1">
            <a:avLst/>
          </a:prstGeom>
          <a:ln w="25400" cmpd="sng">
            <a:solidFill>
              <a:schemeClr val="tx1"/>
            </a:solidFill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53463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smtClean="0">
                <a:solidFill>
                  <a:schemeClr val="bg1"/>
                </a:solidFill>
              </a:rPr>
              <a:t>BC et al., 2016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37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 animBg="1"/>
      <p:bldP spid="45" grpId="0" animBg="1"/>
      <p:bldP spid="46" grpId="0" animBg="1"/>
      <p:bldP spid="47" grpId="0"/>
      <p:bldP spid="48" grpId="0"/>
      <p:bldP spid="52" grpId="0" animBg="1"/>
      <p:bldP spid="6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77490"/>
            <a:ext cx="8744968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Geodesic operators in </a:t>
            </a:r>
            <a:r>
              <a:rPr lang="en-US" dirty="0" err="1" smtClean="0"/>
              <a:t>AdS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are OPE blocks in CFT!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307240" y="1451771"/>
            <a:ext cx="2677613" cy="3657600"/>
            <a:chOff x="6307240" y="1566074"/>
            <a:chExt cx="2677613" cy="3657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4030664"/>
              <a:ext cx="2410518" cy="119301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8286" y="2807617"/>
              <a:ext cx="2410518" cy="1193009"/>
            </a:xfrm>
            <a:prstGeom prst="rect">
              <a:avLst/>
            </a:prstGeom>
          </p:spPr>
        </p:pic>
        <p:sp>
          <p:nvSpPr>
            <p:cNvPr id="7" name="Arc 6"/>
            <p:cNvSpPr/>
            <p:nvPr/>
          </p:nvSpPr>
          <p:spPr>
            <a:xfrm flipV="1">
              <a:off x="6343077" y="4049162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>
                <a:lumMod val="85000"/>
                <a:alpha val="40000"/>
              </a:schemeClr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360936" y="2162577"/>
              <a:ext cx="2289167" cy="246459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c 8"/>
            <p:cNvSpPr/>
            <p:nvPr/>
          </p:nvSpPr>
          <p:spPr>
            <a:xfrm flipV="1">
              <a:off x="6346238" y="1591244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/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1566074"/>
              <a:ext cx="2410518" cy="1193010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6350426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657452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8951976" y="2121241"/>
              <a:ext cx="0" cy="857299"/>
            </a:xfrm>
            <a:prstGeom prst="straightConnector1">
              <a:avLst/>
            </a:prstGeom>
            <a:ln w="25400" cmpd="sng"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16200000">
              <a:off x="8469808" y="2391931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time</a:t>
              </a:r>
              <a:endParaRPr lang="en-US"/>
            </a:p>
          </p:txBody>
        </p:sp>
        <p:sp>
          <p:nvSpPr>
            <p:cNvPr id="16" name="Arc 15"/>
            <p:cNvSpPr/>
            <p:nvPr/>
          </p:nvSpPr>
          <p:spPr>
            <a:xfrm flipV="1">
              <a:off x="7513544" y="3718457"/>
              <a:ext cx="921778" cy="486666"/>
            </a:xfrm>
            <a:prstGeom prst="arc">
              <a:avLst>
                <a:gd name="adj1" fmla="val 1325360"/>
                <a:gd name="adj2" fmla="val 10900037"/>
              </a:avLst>
            </a:prstGeom>
            <a:ln w="38100" cmpd="sng">
              <a:solidFill>
                <a:srgbClr val="FF27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>
            <a:spLocks noChangeAspect="1"/>
          </p:cNvSpPr>
          <p:nvPr/>
        </p:nvSpPr>
        <p:spPr>
          <a:xfrm flipH="1">
            <a:off x="7470453" y="3812037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 flipH="1">
            <a:off x="8295324" y="3665508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500680" y="3795538"/>
            <a:ext cx="513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O</a:t>
            </a:r>
            <a:r>
              <a:rPr lang="en-US" sz="2400" i="1" baseline="-25000" dirty="0">
                <a:solidFill>
                  <a:srgbClr val="FF0000"/>
                </a:solidFill>
              </a:rPr>
              <a:t>A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18237" y="3689723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O</a:t>
            </a:r>
            <a:r>
              <a:rPr lang="en-US" sz="2400" i="1" baseline="-25000" dirty="0" smtClean="0">
                <a:solidFill>
                  <a:srgbClr val="FF0000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4357" y="2048272"/>
                <a:ext cx="3281924" cy="672172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>
                <a:solidFill>
                  <a:srgbClr val="FF0000"/>
                </a:solidFill>
              </a:ln>
              <a:effectLst>
                <a:glow rad="88900">
                  <a:schemeClr val="accent3">
                    <a:satMod val="175000"/>
                    <a:alpha val="15000"/>
                  </a:schemeClr>
                </a:glo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𝒪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𝒪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𝐴𝐵𝑘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57" y="2048272"/>
                <a:ext cx="3281924" cy="67217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glow rad="88900">
                  <a:schemeClr val="accent3">
                    <a:satMod val="175000"/>
                    <a:alpha val="15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7863" y="1673818"/>
            <a:ext cx="322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 expansion in OPE blocks: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667369" y="3374689"/>
                <a:ext cx="2509694" cy="673078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𝜑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𝑦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)=</m:t>
                      </m:r>
                      <m:nary>
                        <m:naryPr>
                          <m:ctrlPr>
                            <a:rPr lang="is-I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sup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𝑑𝑠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(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369" y="3374689"/>
                <a:ext cx="2509694" cy="67307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5" idx="3"/>
          </p:cNvCxnSpPr>
          <p:nvPr/>
        </p:nvCxnSpPr>
        <p:spPr>
          <a:xfrm flipV="1">
            <a:off x="6177063" y="3665509"/>
            <a:ext cx="1446112" cy="0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sysDash"/>
            <a:headEnd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Left-Right Arrow 32"/>
          <p:cNvSpPr/>
          <p:nvPr/>
        </p:nvSpPr>
        <p:spPr>
          <a:xfrm rot="3887101">
            <a:off x="3149222" y="2817708"/>
            <a:ext cx="1100807" cy="476575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576848" y="4039879"/>
            <a:ext cx="2866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geodesic </a:t>
            </a:r>
            <a:r>
              <a:rPr lang="en-US" dirty="0" smtClean="0"/>
              <a:t>operators in </a:t>
            </a:r>
            <a:r>
              <a:rPr lang="en-US" dirty="0" err="1" smtClean="0"/>
              <a:t>AdS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>
                <a:off x="474357" y="4573636"/>
                <a:ext cx="4972966" cy="205175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  <a:alpha val="0"/>
                    </a:schemeClr>
                  </a:gs>
                  <a:gs pos="74000">
                    <a:schemeClr val="accent2">
                      <a:lumMod val="45000"/>
                      <a:lumOff val="55000"/>
                      <a:alpha val="90000"/>
                    </a:schemeClr>
                  </a:gs>
                  <a:gs pos="97000">
                    <a:schemeClr val="accent2">
                      <a:lumMod val="45000"/>
                      <a:lumOff val="55000"/>
                      <a:alpha val="50000"/>
                    </a:schemeClr>
                  </a:gs>
                </a:gsLst>
                <a:lin ang="0" scaled="1"/>
                <a:tileRect/>
              </a:gradFill>
              <a:effectLst/>
            </p:spPr>
            <p:txBody>
              <a:bodyPr vert="horz" lIns="54864" tIns="91440" rtlCol="0">
                <a:noAutofit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marL="182880" lvl="1" indent="-182880" defTabSz="914400"/>
                <a:r>
                  <a:rPr lang="en-US" sz="1800" dirty="0" smtClean="0"/>
                  <a:t>They have the same symmetry properties.</a:t>
                </a:r>
                <a:br>
                  <a:rPr lang="en-US" sz="1800" dirty="0" smtClean="0"/>
                </a:br>
                <a:endParaRPr lang="en-US" sz="800" dirty="0" smtClean="0"/>
              </a:p>
              <a:p>
                <a:pPr marL="182880" lvl="1" indent="-182880" defTabSz="914400"/>
                <a:r>
                  <a:rPr lang="en-US" sz="1800" dirty="0" smtClean="0"/>
                  <a:t>For every primary operator</a:t>
                </a:r>
                <a:r>
                  <a:rPr lang="en-US" sz="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charset="0"/>
                          </a:rPr>
                          <m:t> </m:t>
                        </m:r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𝒪</m:t>
                        </m:r>
                      </m:e>
                      <m:sub>
                        <m:r>
                          <a:rPr lang="en-US" sz="1800" b="0" i="1" smtClean="0">
                            <a:latin typeface="Cambria Math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800" dirty="0" smtClean="0"/>
                  <a:t> in the CFT,</a:t>
                </a:r>
                <a:br>
                  <a:rPr lang="en-US" sz="1800" dirty="0" smtClean="0"/>
                </a:br>
                <a:r>
                  <a:rPr lang="en-US" sz="1800" dirty="0" smtClean="0"/>
                  <a:t>there is a corresponding bulk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𝜑</m:t>
                        </m:r>
                      </m:e>
                      <m:sub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800" dirty="0" smtClean="0"/>
                  <a:t> in </a:t>
                </a:r>
                <a:r>
                  <a:rPr lang="en-US" sz="1800" dirty="0" err="1" smtClean="0"/>
                  <a:t>AdS</a:t>
                </a:r>
                <a:r>
                  <a:rPr lang="en-US" sz="1800" dirty="0" smtClean="0"/>
                  <a:t>.</a:t>
                </a:r>
              </a:p>
              <a:p>
                <a:pPr marL="182880" lvl="1" indent="-182880" defTabSz="914400"/>
                <a:endParaRPr lang="en-US" sz="800" dirty="0" smtClean="0"/>
              </a:p>
              <a:p>
                <a:pPr marL="182880" lvl="1" indent="-182880" defTabSz="914400"/>
                <a:r>
                  <a:rPr lang="en-US" sz="1800" dirty="0" smtClean="0"/>
                  <a:t>When </a:t>
                </a:r>
                <a:r>
                  <a:rPr lang="en-US" sz="1800" dirty="0" err="1" smtClean="0"/>
                  <a:t>x→y</a:t>
                </a:r>
                <a:r>
                  <a:rPr lang="en-US" sz="1800" dirty="0" smtClean="0"/>
                  <a:t>, the geodesic shrinks to zero and</a:t>
                </a:r>
                <a:br>
                  <a:rPr lang="en-US" sz="1800" dirty="0" smtClean="0"/>
                </a:br>
                <a:r>
                  <a:rPr lang="en-US" sz="400" dirty="0" smtClean="0"/>
                  <a:t/>
                </a:r>
                <a:br>
                  <a:rPr lang="en-US" sz="4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𝜑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is-IS" sz="1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1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b>
                      <m:sSubPr>
                        <m:ctrlPr>
                          <a:rPr lang="en-US" sz="18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charset="0"/>
                          </a:rPr>
                          <m:t> </m:t>
                        </m:r>
                        <m:r>
                          <a:rPr lang="en-U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𝒪</m:t>
                        </m:r>
                      </m:e>
                      <m:sub>
                        <m:r>
                          <a:rPr lang="en-US" sz="1800" i="1">
                            <a:latin typeface="Cambria Math" charset="0"/>
                          </a:rPr>
                          <m:t>𝑘</m:t>
                        </m:r>
                      </m:sub>
                    </m:sSub>
                    <m:r>
                      <a:rPr lang="en-US" sz="1800" b="0" i="1" smtClean="0">
                        <a:latin typeface="Cambria Math" charset="0"/>
                      </a:rPr>
                      <m:t>(</m:t>
                    </m:r>
                    <m:r>
                      <a:rPr lang="en-US" sz="1800" b="0" i="1" smtClean="0">
                        <a:latin typeface="Cambria Math" charset="0"/>
                      </a:rPr>
                      <m:t>𝑥</m:t>
                    </m:r>
                    <m:r>
                      <a:rPr lang="en-US" sz="1800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1800" dirty="0" smtClean="0"/>
              </a:p>
              <a:p>
                <a:pPr marL="182880" lvl="1" indent="-182880" defTabSz="914400"/>
                <a:endParaRPr lang="en-US" sz="1800" dirty="0" smtClean="0"/>
              </a:p>
            </p:txBody>
          </p:sp>
        </mc:Choice>
        <mc:Fallback xmlns="">
          <p:sp>
            <p:nvSpPr>
              <p:cNvPr id="3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57" y="4573636"/>
                <a:ext cx="4972966" cy="2051753"/>
              </a:xfrm>
              <a:prstGeom prst="rect">
                <a:avLst/>
              </a:prstGeom>
              <a:blipFill rotWithShape="0">
                <a:blip r:embed="rId6"/>
                <a:stretch>
                  <a:fillRect l="-1348" r="-613" b="-17211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/>
          <p:cNvSpPr/>
          <p:nvPr/>
        </p:nvSpPr>
        <p:spPr>
          <a:xfrm>
            <a:off x="5587509" y="5701385"/>
            <a:ext cx="3364467" cy="908779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2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 w="127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new entry in the holographic dictionary!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3463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smtClean="0">
                <a:solidFill>
                  <a:schemeClr val="bg1"/>
                </a:solidFill>
              </a:rPr>
              <a:t>BC et al., 2016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0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3" grpId="0" animBg="1"/>
      <p:bldP spid="34" grpId="0"/>
      <p:bldP spid="36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53008"/>
            <a:ext cx="8744968" cy="1252728"/>
          </a:xfrm>
        </p:spPr>
        <p:txBody>
          <a:bodyPr>
            <a:normAutofit/>
          </a:bodyPr>
          <a:lstStyle/>
          <a:p>
            <a:r>
              <a:rPr lang="en-US" sz="3900" dirty="0" smtClean="0"/>
              <a:t>Recovering the point-wise description</a:t>
            </a:r>
            <a:endParaRPr lang="en-US" sz="3900" dirty="0"/>
          </a:p>
        </p:txBody>
      </p:sp>
      <p:grpSp>
        <p:nvGrpSpPr>
          <p:cNvPr id="5" name="Group 4"/>
          <p:cNvGrpSpPr/>
          <p:nvPr/>
        </p:nvGrpSpPr>
        <p:grpSpPr>
          <a:xfrm>
            <a:off x="5286827" y="1531283"/>
            <a:ext cx="2677613" cy="3657600"/>
            <a:chOff x="6307240" y="1566074"/>
            <a:chExt cx="2677613" cy="3657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4030664"/>
              <a:ext cx="2410518" cy="119301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8286" y="2807617"/>
              <a:ext cx="2410518" cy="1193009"/>
            </a:xfrm>
            <a:prstGeom prst="rect">
              <a:avLst/>
            </a:prstGeom>
          </p:spPr>
        </p:pic>
        <p:sp>
          <p:nvSpPr>
            <p:cNvPr id="8" name="Arc 7"/>
            <p:cNvSpPr/>
            <p:nvPr/>
          </p:nvSpPr>
          <p:spPr>
            <a:xfrm flipV="1">
              <a:off x="6343077" y="4049162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>
                <a:lumMod val="85000"/>
                <a:alpha val="40000"/>
              </a:schemeClr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360936" y="2162577"/>
              <a:ext cx="2289167" cy="246459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/>
            <p:cNvSpPr/>
            <p:nvPr/>
          </p:nvSpPr>
          <p:spPr>
            <a:xfrm flipV="1">
              <a:off x="6346238" y="1591244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/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1566074"/>
              <a:ext cx="2410518" cy="1193010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H="1">
              <a:off x="6350426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8657452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 flipV="1">
              <a:off x="8951976" y="2121241"/>
              <a:ext cx="0" cy="857299"/>
            </a:xfrm>
            <a:prstGeom prst="straightConnector1">
              <a:avLst/>
            </a:prstGeom>
            <a:ln w="25400" cmpd="sng"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 rot="16200000">
              <a:off x="8469808" y="2391931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time</a:t>
              </a:r>
              <a:endParaRPr lang="en-US"/>
            </a:p>
          </p:txBody>
        </p:sp>
      </p:grpSp>
      <p:sp>
        <p:nvSpPr>
          <p:cNvPr id="18" name="Oval 17"/>
          <p:cNvSpPr>
            <a:spLocks noChangeAspect="1"/>
          </p:cNvSpPr>
          <p:nvPr/>
        </p:nvSpPr>
        <p:spPr>
          <a:xfrm flipH="1">
            <a:off x="6440723" y="2750578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72661" y="1543686"/>
            <a:ext cx="2844309" cy="3657600"/>
            <a:chOff x="1775752" y="1476941"/>
            <a:chExt cx="2844309" cy="36576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2208497" y="3941531"/>
              <a:ext cx="2410518" cy="119301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2209543" y="2718484"/>
              <a:ext cx="2410518" cy="1193009"/>
            </a:xfrm>
            <a:prstGeom prst="rect">
              <a:avLst/>
            </a:prstGeom>
          </p:spPr>
        </p:pic>
        <p:sp>
          <p:nvSpPr>
            <p:cNvPr id="25" name="Arc 24"/>
            <p:cNvSpPr/>
            <p:nvPr/>
          </p:nvSpPr>
          <p:spPr>
            <a:xfrm flipV="1">
              <a:off x="2244334" y="3960029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>
                <a:lumMod val="85000"/>
                <a:alpha val="40000"/>
              </a:schemeClr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262193" y="2073444"/>
              <a:ext cx="2289167" cy="246459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/>
            <p:nvPr/>
          </p:nvSpPr>
          <p:spPr>
            <a:xfrm flipV="1">
              <a:off x="2247495" y="1502111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/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2208497" y="1476941"/>
              <a:ext cx="2410518" cy="1193010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 flipH="1">
              <a:off x="2251683" y="2063967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4558709" y="2063967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2112207" y="2007221"/>
              <a:ext cx="0" cy="857299"/>
            </a:xfrm>
            <a:prstGeom prst="straightConnector1">
              <a:avLst/>
            </a:prstGeom>
            <a:ln w="25400" cmpd="sng"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 rot="16200000">
              <a:off x="1630039" y="2277911"/>
              <a:ext cx="660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time</a:t>
              </a:r>
              <a:endParaRPr lang="en-US" dirty="0"/>
            </a:p>
          </p:txBody>
        </p:sp>
      </p:grpSp>
      <p:cxnSp>
        <p:nvCxnSpPr>
          <p:cNvPr id="40" name="Straight Connector 39"/>
          <p:cNvCxnSpPr/>
          <p:nvPr/>
        </p:nvCxnSpPr>
        <p:spPr>
          <a:xfrm>
            <a:off x="6484037" y="2857893"/>
            <a:ext cx="0" cy="1098884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>
            <a:spLocks noChangeAspect="1"/>
          </p:cNvSpPr>
          <p:nvPr/>
        </p:nvSpPr>
        <p:spPr>
          <a:xfrm flipH="1">
            <a:off x="6440348" y="3891549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 flipH="1">
            <a:off x="1669967" y="3300262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162509" y="2932155"/>
                <a:ext cx="476028" cy="369332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 w="6350"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𝝋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509" y="2932155"/>
                <a:ext cx="47602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2658" r="-3797" b="-24194"/>
                </a:stretch>
              </a:blipFill>
              <a:ln w="63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587906" y="2969490"/>
                <a:ext cx="2440476" cy="968598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 w="6350"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𝝋</m:t>
                              </m:r>
                            </m:e>
                          </m:acc>
                        </m:e>
                        <m:sub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𝒌</m:t>
                          </m:r>
                        </m:sub>
                      </m:sSub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𝒅𝒔</m:t>
                          </m:r>
                        </m:e>
                      </m:nary>
                      <m:sSub>
                        <m:sSubPr>
                          <m:ctrlP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𝝋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𝒌</m:t>
                          </m:r>
                        </m:sub>
                      </m:sSub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𝒔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906" y="2969490"/>
                <a:ext cx="2440476" cy="9685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63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ight Arrow 46"/>
          <p:cNvSpPr/>
          <p:nvPr/>
        </p:nvSpPr>
        <p:spPr>
          <a:xfrm>
            <a:off x="3129247" y="2673616"/>
            <a:ext cx="1923735" cy="270134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038924" y="2187327"/>
            <a:ext cx="2199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Radon transform</a:t>
            </a:r>
            <a:r>
              <a:rPr lang="en-US" sz="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~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0" name="Right Arrow 49"/>
          <p:cNvSpPr/>
          <p:nvPr/>
        </p:nvSpPr>
        <p:spPr>
          <a:xfrm rot="10800000">
            <a:off x="3136189" y="3143041"/>
            <a:ext cx="1923735" cy="270134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3072639" y="3258391"/>
            <a:ext cx="20088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~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en-US" sz="2400" baseline="30000" dirty="0" smtClean="0">
                <a:solidFill>
                  <a:schemeClr val="accent3">
                    <a:lumMod val="50000"/>
                  </a:schemeClr>
                </a:solidFill>
              </a:rPr>
              <a:t>—1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inverse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transform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6062149" y="2828052"/>
            <a:ext cx="873910" cy="1063497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681120" y="2944779"/>
            <a:ext cx="1635551" cy="829909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425525" y="3141443"/>
            <a:ext cx="2120086" cy="458810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333174" y="3355160"/>
            <a:ext cx="2311215" cy="0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425525" y="3141443"/>
            <a:ext cx="2127435" cy="437009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660751" y="2958745"/>
            <a:ext cx="1638918" cy="815278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6049220" y="2828052"/>
            <a:ext cx="875481" cy="1064071"/>
          </a:xfrm>
          <a:prstGeom prst="line">
            <a:avLst/>
          </a:prstGeom>
          <a:ln w="38100" cmpd="sng">
            <a:solidFill>
              <a:srgbClr val="FF5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>
            <a:spLocks noChangeAspect="1"/>
          </p:cNvSpPr>
          <p:nvPr/>
        </p:nvSpPr>
        <p:spPr>
          <a:xfrm flipH="1">
            <a:off x="6029273" y="2788685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 flipH="1">
            <a:off x="5644761" y="2898029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 flipH="1">
            <a:off x="5378736" y="3091925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 flipH="1">
            <a:off x="5287454" y="3297134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 flipH="1">
            <a:off x="5386600" y="3530065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 flipH="1">
            <a:off x="5619769" y="3723886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 flipH="1">
            <a:off x="6014016" y="3845695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 flipH="1">
            <a:off x="6882656" y="3845695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 flipH="1">
            <a:off x="7260163" y="3730426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 flipH="1">
            <a:off x="7484847" y="3563530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 flipH="1">
            <a:off x="7576824" y="3312996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 flipH="1">
            <a:off x="7252940" y="2924424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 flipH="1">
            <a:off x="7498256" y="3101600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 flipH="1">
            <a:off x="6863638" y="2799052"/>
            <a:ext cx="91440" cy="91440"/>
          </a:xfrm>
          <a:prstGeom prst="ellipse">
            <a:avLst/>
          </a:prstGeom>
          <a:solidFill>
            <a:srgbClr val="FF5F00"/>
          </a:solidFill>
          <a:ln w="38100">
            <a:solidFill>
              <a:srgbClr val="FF5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184358" y="5541204"/>
                <a:ext cx="2142510" cy="670312"/>
              </a:xfrm>
              <a:prstGeom prst="rect">
                <a:avLst/>
              </a:prstGeom>
              <a:solidFill>
                <a:srgbClr val="FF0000">
                  <a:alpha val="30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~</m:t>
                                  </m:r>
                                </m:num>
                                <m:den/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358" y="5541204"/>
                <a:ext cx="2142510" cy="6703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Content Placeholder 2"/>
          <p:cNvSpPr txBox="1">
            <a:spLocks/>
          </p:cNvSpPr>
          <p:nvPr/>
        </p:nvSpPr>
        <p:spPr>
          <a:xfrm>
            <a:off x="2571241" y="5378219"/>
            <a:ext cx="6575943" cy="137977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400" dirty="0" smtClean="0"/>
              <a:t>Local operators in </a:t>
            </a:r>
            <a:r>
              <a:rPr lang="en-US" sz="1400" dirty="0" err="1" smtClean="0"/>
              <a:t>AdS</a:t>
            </a:r>
            <a:r>
              <a:rPr lang="en-US" sz="1400" dirty="0" smtClean="0"/>
              <a:t> are inverse Radon transforms of OPE blocks in the CFT.</a:t>
            </a:r>
          </a:p>
          <a:p>
            <a:pPr marL="182880" lvl="1" indent="-182880" defTabSz="914400"/>
            <a:endParaRPr lang="en-US" sz="600" dirty="0" smtClean="0"/>
          </a:p>
          <a:p>
            <a:pPr marL="182880" lvl="1" indent="-182880" defTabSz="914400"/>
            <a:r>
              <a:rPr lang="en-US" sz="1400" dirty="0" smtClean="0"/>
              <a:t>They take the form of CFT operators smeared all around the boundary.</a:t>
            </a:r>
            <a:br>
              <a:rPr lang="en-US" sz="1400" dirty="0" smtClean="0"/>
            </a:br>
            <a:endParaRPr lang="en-US" sz="600" dirty="0" smtClean="0"/>
          </a:p>
          <a:p>
            <a:pPr marL="182880" lvl="1" indent="-182880" defTabSz="914400"/>
            <a:r>
              <a:rPr lang="en-US" sz="1400" dirty="0" smtClean="0"/>
              <a:t>Operators constructed this way automatically obey </a:t>
            </a:r>
            <a:br>
              <a:rPr lang="en-US" sz="1400" dirty="0" smtClean="0"/>
            </a:br>
            <a:r>
              <a:rPr lang="en-US" sz="1400" dirty="0" smtClean="0"/>
              <a:t>the Klein-Gordon equation in </a:t>
            </a:r>
            <a:r>
              <a:rPr lang="en-US" sz="1400" dirty="0" err="1" smtClean="0"/>
              <a:t>AdS</a:t>
            </a:r>
            <a:r>
              <a:rPr lang="en-US" sz="1400" dirty="0" smtClean="0"/>
              <a:t>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3463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smtClean="0">
                <a:solidFill>
                  <a:schemeClr val="bg1"/>
                </a:solidFill>
              </a:rPr>
              <a:t>BC et al., 2016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21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-0.10538 0.1576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8" y="787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9" grpId="0"/>
      <p:bldP spid="50" grpId="0" animBg="1"/>
      <p:bldP spid="51" grpId="0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dirty="0"/>
              <a:t>Einstein Equations from Entanglement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9242" y="1582477"/>
                <a:ext cx="5715004" cy="4984085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/>
                  <a:t>There is another version of Kinematic Space,</a:t>
                </a:r>
                <a:br>
                  <a:rPr lang="en-US" sz="1800" dirty="0" smtClean="0"/>
                </a:br>
                <a:r>
                  <a:rPr lang="en-US" sz="1800" dirty="0" smtClean="0"/>
                  <a:t>where two CFT points are </a:t>
                </a:r>
                <a:r>
                  <a:rPr lang="en-US" sz="1800" dirty="0" err="1" smtClean="0"/>
                  <a:t>timelike</a:t>
                </a:r>
                <a:r>
                  <a:rPr lang="en-US" sz="1800" dirty="0" smtClean="0"/>
                  <a:t> separated.</a:t>
                </a:r>
              </a:p>
              <a:p>
                <a:pPr lvl="1"/>
                <a:r>
                  <a:rPr lang="en-US" sz="1400" dirty="0" smtClean="0"/>
                  <a:t>Fields on it are also OPE blocks in the CFT.</a:t>
                </a:r>
              </a:p>
              <a:p>
                <a:pPr lvl="1"/>
                <a:r>
                  <a:rPr lang="en-US" sz="1400" dirty="0" smtClean="0"/>
                  <a:t>In </a:t>
                </a:r>
                <a:r>
                  <a:rPr lang="en-US" sz="1400" dirty="0" err="1" smtClean="0"/>
                  <a:t>AdS</a:t>
                </a:r>
                <a:r>
                  <a:rPr lang="en-US" sz="1400" dirty="0" smtClean="0"/>
                  <a:t> they correspond to codimension-2 surface operators.</a:t>
                </a:r>
              </a:p>
              <a:p>
                <a:endParaRPr lang="en-US" sz="2600" dirty="0"/>
              </a:p>
              <a:p>
                <a:r>
                  <a:rPr lang="en-US" sz="1800" dirty="0" smtClean="0"/>
                  <a:t>The stress tensor OPE block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sz="1800" b="0" i="1" smtClean="0">
                            <a:latin typeface="Cambria Math" charset="0"/>
                          </a:rPr>
                          <m:t>𝑇</m:t>
                        </m:r>
                      </m:sub>
                    </m:sSub>
                    <m:r>
                      <a:rPr lang="en-US" sz="1800" b="0" i="1" smtClean="0">
                        <a:latin typeface="Cambria Math" charset="0"/>
                      </a:rPr>
                      <m:t>(</m:t>
                    </m:r>
                    <m:r>
                      <a:rPr lang="en-US" sz="1800" b="0" i="1" smtClean="0">
                        <a:latin typeface="Cambria Math" charset="0"/>
                      </a:rPr>
                      <m:t>𝑥</m:t>
                    </m:r>
                    <m:r>
                      <a:rPr lang="en-US" sz="1800" b="0" i="1" smtClean="0">
                        <a:latin typeface="Cambria Math" charset="0"/>
                      </a:rPr>
                      <m:t>,</m:t>
                    </m:r>
                    <m:r>
                      <a:rPr lang="en-US" sz="1800" b="0" i="1" smtClean="0">
                        <a:latin typeface="Cambria Math" charset="0"/>
                      </a:rPr>
                      <m:t>𝑦</m:t>
                    </m:r>
                    <m:r>
                      <a:rPr lang="en-US" sz="18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1800" dirty="0" smtClean="0"/>
                  <a:t> </a:t>
                </a:r>
                <a:br>
                  <a:rPr lang="en-US" sz="1800" dirty="0" smtClean="0"/>
                </a:br>
                <a:r>
                  <a:rPr lang="en-US" sz="1800" dirty="0" smtClean="0"/>
                  <a:t>has the following property: </a:t>
                </a:r>
              </a:p>
              <a:p>
                <a:pPr lvl="1"/>
                <a:endParaRPr lang="en-US" sz="1800" dirty="0" smtClean="0"/>
              </a:p>
              <a:p>
                <a:pPr lvl="1"/>
                <a:r>
                  <a:rPr lang="en-US" sz="1400" dirty="0" smtClean="0"/>
                  <a:t>It knows </a:t>
                </a:r>
                <a:r>
                  <a:rPr lang="en-US" sz="1400" dirty="0" smtClean="0">
                    <a:solidFill>
                      <a:srgbClr val="FF0000"/>
                    </a:solidFill>
                  </a:rPr>
                  <a:t>everything about entanglement entropies </a:t>
                </a:r>
                <a:r>
                  <a:rPr lang="en-US" sz="1400" dirty="0" smtClean="0"/>
                  <a:t/>
                </a:r>
                <a:br>
                  <a:rPr lang="en-US" sz="1400" dirty="0" smtClean="0"/>
                </a:br>
                <a:r>
                  <a:rPr lang="en-US" sz="1400" dirty="0" smtClean="0"/>
                  <a:t>to first order in perturbations about the ground state.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When we apply the inverse Radon transform to it,</a:t>
                </a:r>
                <a:br>
                  <a:rPr lang="en-US" sz="1800" dirty="0" smtClean="0"/>
                </a:br>
                <a:r>
                  <a:rPr lang="en-US" sz="1800" dirty="0" smtClean="0"/>
                  <a:t>we obtain </a:t>
                </a:r>
                <a:r>
                  <a:rPr lang="en-US" sz="1800" dirty="0" smtClean="0">
                    <a:solidFill>
                      <a:srgbClr val="FF0000"/>
                    </a:solidFill>
                  </a:rPr>
                  <a:t>the graviton</a:t>
                </a:r>
              </a:p>
              <a:p>
                <a:pPr lvl="1"/>
                <a:r>
                  <a:rPr lang="en-US" sz="1400" dirty="0" smtClean="0"/>
                  <a:t>which obeys its linearized </a:t>
                </a:r>
                <a:br>
                  <a:rPr lang="en-US" sz="1400" dirty="0" smtClean="0"/>
                </a:br>
                <a:r>
                  <a:rPr lang="en-US" sz="1400" dirty="0" smtClean="0"/>
                  <a:t>equations of motion,</a:t>
                </a:r>
              </a:p>
              <a:p>
                <a:pPr lvl="1"/>
                <a:r>
                  <a:rPr lang="en-US" sz="1400" dirty="0" smtClean="0"/>
                  <a:t>i.e.</a:t>
                </a:r>
                <a:r>
                  <a:rPr lang="en-US" sz="1400" dirty="0" smtClean="0">
                    <a:solidFill>
                      <a:srgbClr val="FF0000"/>
                    </a:solidFill>
                  </a:rPr>
                  <a:t> Einstein’s Equations.</a:t>
                </a:r>
                <a:endParaRPr lang="en-US" sz="1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9242" y="1582477"/>
                <a:ext cx="5715004" cy="4984085"/>
              </a:xfrm>
              <a:blipFill rotWithShape="0">
                <a:blip r:embed="rId2"/>
                <a:stretch>
                  <a:fillRect r="-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12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88" t="5742" r="29180" b="4328"/>
          <a:stretch/>
        </p:blipFill>
        <p:spPr>
          <a:xfrm>
            <a:off x="6307240" y="4144770"/>
            <a:ext cx="2410518" cy="1193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12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88" t="5742" r="29180" b="4328"/>
          <a:stretch/>
        </p:blipFill>
        <p:spPr>
          <a:xfrm>
            <a:off x="6308286" y="2921723"/>
            <a:ext cx="2410518" cy="1193009"/>
          </a:xfrm>
          <a:prstGeom prst="rect">
            <a:avLst/>
          </a:prstGeom>
        </p:spPr>
      </p:pic>
      <p:sp>
        <p:nvSpPr>
          <p:cNvPr id="8" name="Arc 7"/>
          <p:cNvSpPr/>
          <p:nvPr/>
        </p:nvSpPr>
        <p:spPr>
          <a:xfrm flipV="1">
            <a:off x="6343077" y="4163268"/>
            <a:ext cx="2321725" cy="1142663"/>
          </a:xfrm>
          <a:prstGeom prst="arc">
            <a:avLst>
              <a:gd name="adj1" fmla="val 10804080"/>
              <a:gd name="adj2" fmla="val 21598509"/>
            </a:avLst>
          </a:prstGeom>
          <a:solidFill>
            <a:schemeClr val="bg1">
              <a:lumMod val="85000"/>
              <a:alpha val="40000"/>
            </a:schemeClr>
          </a:solidFill>
          <a:ln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67286" y="2276683"/>
            <a:ext cx="2289167" cy="246459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flipV="1">
            <a:off x="6346238" y="1705350"/>
            <a:ext cx="2321725" cy="1142663"/>
          </a:xfrm>
          <a:prstGeom prst="arc">
            <a:avLst>
              <a:gd name="adj1" fmla="val 10804080"/>
              <a:gd name="adj2" fmla="val 21598509"/>
            </a:avLst>
          </a:prstGeom>
          <a:solidFill>
            <a:schemeClr val="bg1"/>
          </a:solidFill>
          <a:ln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12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88" t="5742" r="29180" b="4328"/>
          <a:stretch/>
        </p:blipFill>
        <p:spPr>
          <a:xfrm>
            <a:off x="6307240" y="1680180"/>
            <a:ext cx="2410518" cy="11930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6355640" y="2270145"/>
            <a:ext cx="0" cy="247407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661238" y="2267206"/>
            <a:ext cx="0" cy="247407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8951976" y="1893437"/>
            <a:ext cx="0" cy="857299"/>
          </a:xfrm>
          <a:prstGeom prst="straightConnector1">
            <a:avLst/>
          </a:prstGeom>
          <a:ln w="25400" cmpd="sng"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8469808" y="2164127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 flipH="1">
            <a:off x="8615521" y="2833749"/>
            <a:ext cx="91440" cy="9144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 flipH="1">
            <a:off x="8615521" y="4117545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7907024" y="3108770"/>
            <a:ext cx="757778" cy="1054047"/>
            <a:chOff x="5546624" y="5347818"/>
            <a:chExt cx="757778" cy="1054047"/>
          </a:xfrm>
        </p:grpSpPr>
        <p:cxnSp>
          <p:nvCxnSpPr>
            <p:cNvPr id="43" name="Straight Connector 42"/>
            <p:cNvCxnSpPr/>
            <p:nvPr/>
          </p:nvCxnSpPr>
          <p:spPr>
            <a:xfrm flipH="1" flipV="1">
              <a:off x="5967531" y="5347818"/>
              <a:ext cx="333711" cy="1051234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5801579" y="5424584"/>
              <a:ext cx="492075" cy="969595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5665540" y="5523208"/>
              <a:ext cx="628114" cy="870971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5570589" y="5645655"/>
              <a:ext cx="733813" cy="756210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 flipV="1">
              <a:off x="5546624" y="5754894"/>
              <a:ext cx="757778" cy="642441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5609533" y="5912676"/>
              <a:ext cx="691708" cy="484659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5758579" y="6068511"/>
              <a:ext cx="542662" cy="325668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 flipV="1">
              <a:off x="5955387" y="6161080"/>
              <a:ext cx="349015" cy="233099"/>
            </a:xfrm>
            <a:prstGeom prst="line">
              <a:avLst/>
            </a:prstGeom>
            <a:ln w="12700" cmpd="sng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7910185" y="2865497"/>
            <a:ext cx="757778" cy="1065964"/>
            <a:chOff x="7910185" y="2955142"/>
            <a:chExt cx="757778" cy="1065964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8318948" y="2962828"/>
              <a:ext cx="349015" cy="233099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8122140" y="2962828"/>
              <a:ext cx="542662" cy="325668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7973094" y="2959672"/>
              <a:ext cx="691708" cy="484659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7910185" y="2959672"/>
              <a:ext cx="757778" cy="642441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7934150" y="2955142"/>
              <a:ext cx="733813" cy="756210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8029101" y="2962828"/>
              <a:ext cx="628114" cy="870971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8165140" y="2962828"/>
              <a:ext cx="492075" cy="969595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8320650" y="2969872"/>
              <a:ext cx="333711" cy="105123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rc 15"/>
          <p:cNvSpPr>
            <a:spLocks noChangeAspect="1"/>
          </p:cNvSpPr>
          <p:nvPr/>
        </p:nvSpPr>
        <p:spPr>
          <a:xfrm flipV="1">
            <a:off x="7913622" y="3008936"/>
            <a:ext cx="2048256" cy="1008610"/>
          </a:xfrm>
          <a:prstGeom prst="arc">
            <a:avLst>
              <a:gd name="adj1" fmla="val 8796766"/>
              <a:gd name="adj2" fmla="val 12828708"/>
            </a:avLst>
          </a:prstGeom>
          <a:ln w="38100" cmpd="sng">
            <a:solidFill>
              <a:srgbClr val="FF5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/>
          <p:cNvGrpSpPr/>
          <p:nvPr/>
        </p:nvGrpSpPr>
        <p:grpSpPr>
          <a:xfrm>
            <a:off x="4099775" y="2725370"/>
            <a:ext cx="1970940" cy="364287"/>
            <a:chOff x="3354983" y="2584536"/>
            <a:chExt cx="1345556" cy="667803"/>
          </a:xfrm>
          <a:effectLst/>
        </p:grpSpPr>
        <p:sp>
          <p:nvSpPr>
            <p:cNvPr id="55" name="Oval 54"/>
            <p:cNvSpPr/>
            <p:nvPr/>
          </p:nvSpPr>
          <p:spPr>
            <a:xfrm>
              <a:off x="3354983" y="2584536"/>
              <a:ext cx="1345556" cy="667803"/>
            </a:xfrm>
            <a:prstGeom prst="ellipse">
              <a:avLst/>
            </a:prstGeom>
            <a:gradFill flip="none" rotWithShape="1">
              <a:gsLst>
                <a:gs pos="12000">
                  <a:schemeClr val="accent2">
                    <a:lumMod val="75000"/>
                    <a:alpha val="0"/>
                  </a:schemeClr>
                </a:gs>
                <a:gs pos="55000">
                  <a:schemeClr val="accent2">
                    <a:lumMod val="75000"/>
                    <a:alpha val="15000"/>
                  </a:schemeClr>
                </a:gs>
                <a:gs pos="100000">
                  <a:schemeClr val="accent2">
                    <a:lumMod val="20000"/>
                    <a:lumOff val="80000"/>
                    <a:alpha val="50000"/>
                  </a:schemeClr>
                </a:gs>
              </a:gsLst>
              <a:lin ang="2700000" scaled="1"/>
              <a:tileRect/>
            </a:gradFill>
            <a:ln w="3175" cmpd="sng">
              <a:solidFill>
                <a:schemeClr val="tx1">
                  <a:alpha val="50000"/>
                </a:schemeClr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416820" y="2632562"/>
              <a:ext cx="1221882" cy="56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err="1" smtClean="0"/>
                <a:t>localized</a:t>
              </a:r>
              <a:r>
                <a:rPr lang="pl-PL" sz="1400" dirty="0" smtClean="0"/>
                <a:t> on </a:t>
              </a:r>
              <a:r>
                <a:rPr lang="pl-PL" sz="1400" dirty="0" err="1" smtClean="0"/>
                <a:t>areas</a:t>
              </a:r>
              <a:r>
                <a:rPr lang="pl-PL" sz="1400" dirty="0" smtClean="0"/>
                <a:t>!</a:t>
              </a:r>
              <a:endParaRPr lang="en-US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3356329" y="3486522"/>
                <a:ext cx="1654414" cy="476477"/>
              </a:xfrm>
              <a:prstGeom prst="rect">
                <a:avLst/>
              </a:prstGeom>
              <a:solidFill>
                <a:srgbClr val="FF0000">
                  <a:alpha val="2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endParaRPr lang="en-US" sz="400" i="1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𝛿</m:t>
                      </m:r>
                      <m:sSub>
                        <m:sSub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𝑒𝑛𝑡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𝛿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329" y="3486522"/>
                <a:ext cx="1654414" cy="4764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356329" y="5092178"/>
                <a:ext cx="1987019" cy="502702"/>
              </a:xfrm>
              <a:prstGeom prst="rect">
                <a:avLst/>
              </a:prstGeom>
              <a:solidFill>
                <a:srgbClr val="FF0000">
                  <a:alpha val="25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𝜇𝜈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~</m:t>
                                  </m:r>
                                </m:num>
                                <m:den/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𝜇𝜈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329" y="5092178"/>
                <a:ext cx="1987019" cy="50270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74061" y="6154292"/>
            <a:ext cx="6681217" cy="514589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/>
              <a:t>We derived linearized Einstein’s Equations </a:t>
            </a:r>
            <a:r>
              <a:rPr lang="en-US" smtClean="0"/>
              <a:t>from entanglement!</a:t>
            </a:r>
            <a:endParaRPr lang="en-US" dirty="0"/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6693996" y="5783053"/>
            <a:ext cx="2439251" cy="88582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400" smtClean="0"/>
              <a:t>“</a:t>
            </a:r>
            <a:r>
              <a:rPr lang="en-US" sz="1400" dirty="0" smtClean="0"/>
              <a:t>Entanglement Dynamics” is just one facet </a:t>
            </a:r>
            <a:br>
              <a:rPr lang="en-US" sz="1400" dirty="0" smtClean="0"/>
            </a:br>
            <a:r>
              <a:rPr lang="en-US" sz="1400" dirty="0" smtClean="0"/>
              <a:t>of the Kinematic Program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3463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smtClean="0">
                <a:solidFill>
                  <a:schemeClr val="bg1"/>
                </a:solidFill>
              </a:rPr>
              <a:t>BC et al., 2016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07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kinematic formalism in </a:t>
            </a:r>
            <a:r>
              <a:rPr lang="en-US" dirty="0" err="1" smtClean="0"/>
              <a:t>AdS</a:t>
            </a:r>
            <a:r>
              <a:rPr lang="en-US" dirty="0" smtClean="0"/>
              <a:t>/CFT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61" y="3994320"/>
            <a:ext cx="3953039" cy="940286"/>
          </a:xfrm>
        </p:spPr>
        <p:txBody>
          <a:bodyPr>
            <a:noAutofit/>
          </a:bodyPr>
          <a:lstStyle/>
          <a:p>
            <a:pPr marL="118872" indent="0">
              <a:buNone/>
            </a:pPr>
            <a:r>
              <a:rPr lang="en-US" sz="1800" dirty="0" smtClean="0"/>
              <a:t>We found a new entry in the holographic </a:t>
            </a:r>
            <a:r>
              <a:rPr lang="en-US" sz="1800" dirty="0" err="1" smtClean="0"/>
              <a:t>AdS</a:t>
            </a:r>
            <a:r>
              <a:rPr lang="en-US" sz="1800" dirty="0" smtClean="0"/>
              <a:t> ↔ CFT dictionary.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7" t="1035" r="9139" b="1311"/>
          <a:stretch/>
        </p:blipFill>
        <p:spPr>
          <a:xfrm>
            <a:off x="312425" y="1661299"/>
            <a:ext cx="3168081" cy="23660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339003" y="1555795"/>
            <a:ext cx="1769763" cy="2738951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None/>
            </a:pPr>
            <a:r>
              <a:rPr lang="en-US" sz="1800" dirty="0"/>
              <a:t>We know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how </a:t>
            </a:r>
            <a:r>
              <a:rPr lang="en-US" sz="1800" dirty="0"/>
              <a:t>to map back and forth between the </a:t>
            </a:r>
            <a:r>
              <a:rPr lang="en-US" sz="1800" dirty="0" smtClean="0"/>
              <a:t>geodesic-wise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and the old point-wise formalism.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24633" y="5196232"/>
            <a:ext cx="5137215" cy="152539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 algn="r">
              <a:buNone/>
            </a:pPr>
            <a:r>
              <a:rPr lang="en-US" sz="1800" dirty="0"/>
              <a:t>We recognized properties </a:t>
            </a:r>
            <a:r>
              <a:rPr lang="en-US" sz="1800" dirty="0" smtClean="0"/>
              <a:t>of </a:t>
            </a:r>
            <a:r>
              <a:rPr lang="en-US" sz="1800" dirty="0"/>
              <a:t>entanglement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as a </a:t>
            </a:r>
            <a:r>
              <a:rPr lang="en-US" sz="1800" dirty="0"/>
              <a:t>special </a:t>
            </a:r>
            <a:r>
              <a:rPr lang="en-US" sz="1800" dirty="0" smtClean="0"/>
              <a:t>case of </a:t>
            </a:r>
            <a:r>
              <a:rPr lang="en-US" sz="1800" dirty="0"/>
              <a:t>the formalism. </a:t>
            </a:r>
          </a:p>
          <a:p>
            <a:pPr marL="118872" indent="0" algn="r">
              <a:buNone/>
            </a:pPr>
            <a:endParaRPr lang="en-US" sz="1800" dirty="0"/>
          </a:p>
          <a:p>
            <a:pPr marL="118872" indent="0" algn="r">
              <a:buNone/>
            </a:pPr>
            <a:r>
              <a:rPr lang="en-US" sz="1800" dirty="0"/>
              <a:t>We derived linearized </a:t>
            </a:r>
            <a:r>
              <a:rPr lang="en-US" sz="1800" dirty="0" smtClean="0"/>
              <a:t>Einstein’s Equations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/>
              <a:t>in </a:t>
            </a:r>
            <a:r>
              <a:rPr lang="en-US" sz="1800" dirty="0" err="1"/>
              <a:t>AdS</a:t>
            </a:r>
            <a:r>
              <a:rPr lang="en-US" sz="1800" dirty="0"/>
              <a:t> </a:t>
            </a:r>
            <a:r>
              <a:rPr lang="en-US" sz="1800" dirty="0" smtClean="0"/>
              <a:t>from </a:t>
            </a:r>
            <a:r>
              <a:rPr lang="en-US" sz="1800" dirty="0"/>
              <a:t>CFT entanglement.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9" r="8793"/>
          <a:stretch/>
        </p:blipFill>
        <p:spPr>
          <a:xfrm>
            <a:off x="4257297" y="1661299"/>
            <a:ext cx="3135951" cy="23682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" r="8438"/>
          <a:stretch/>
        </p:blipFill>
        <p:spPr>
          <a:xfrm>
            <a:off x="5953012" y="4247341"/>
            <a:ext cx="3155754" cy="23682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480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92" y="0"/>
            <a:ext cx="8950708" cy="1252728"/>
          </a:xfrm>
        </p:spPr>
        <p:txBody>
          <a:bodyPr>
            <a:noAutofit/>
          </a:bodyPr>
          <a:lstStyle/>
          <a:p>
            <a:r>
              <a:rPr lang="en-US" sz="3900" dirty="0" smtClean="0"/>
              <a:t>Other Application 1: Tensor Networks</a:t>
            </a:r>
            <a:endParaRPr lang="en-US" sz="3900" dirty="0"/>
          </a:p>
        </p:txBody>
      </p:sp>
      <p:sp>
        <p:nvSpPr>
          <p:cNvPr id="4" name="TextBox 3"/>
          <p:cNvSpPr txBox="1"/>
          <p:nvPr/>
        </p:nvSpPr>
        <p:spPr>
          <a:xfrm>
            <a:off x="164567" y="1600960"/>
            <a:ext cx="5711463" cy="562922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solidFill>
              <a:srgbClr val="FF00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dirty="0"/>
              <a:t>Consider the task of simulating a CFT on a </a:t>
            </a:r>
            <a:r>
              <a:rPr lang="en-US" dirty="0" smtClean="0"/>
              <a:t>computer: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49995" y="2400154"/>
                <a:ext cx="2795124" cy="7064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is-IS" i="1">
                              <a:latin typeface="Cambria Math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is-I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is-IS" b="0" i="1" smtClean="0">
                              <a:latin typeface="Cambria Math" charset="0"/>
                            </a:rPr>
                            <m:t>…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995" y="2400154"/>
                <a:ext cx="2795124" cy="7064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/>
          <p:cNvGrpSpPr/>
          <p:nvPr/>
        </p:nvGrpSpPr>
        <p:grpSpPr>
          <a:xfrm>
            <a:off x="5292061" y="1182958"/>
            <a:ext cx="3707297" cy="2379369"/>
            <a:chOff x="5292061" y="1182958"/>
            <a:chExt cx="3707297" cy="23793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 rot="16200000">
                  <a:off x="5956025" y="518994"/>
                  <a:ext cx="2379369" cy="37072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"/>
                            <m:ctrlPr>
                              <a:rPr lang="cs-CZ" sz="108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cs-CZ" sz="10800" i="1" smtClean="0">
                                    <a:latin typeface="Cambria Math" charset="0"/>
                                  </a:rPr>
                                </m:ctrlPr>
                              </m:eqArrPr>
                              <m:e/>
                              <m:e/>
                            </m:eqArr>
                          </m:e>
                        </m:d>
                      </m:oMath>
                    </m:oMathPara>
                  </a14:m>
                  <a:endParaRPr lang="en-US" sz="108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956025" y="518994"/>
                  <a:ext cx="2379369" cy="370729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4" name="Group 43"/>
            <p:cNvGrpSpPr/>
            <p:nvPr/>
          </p:nvGrpSpPr>
          <p:grpSpPr>
            <a:xfrm>
              <a:off x="5724144" y="1873591"/>
              <a:ext cx="2907792" cy="1001952"/>
              <a:chOff x="4992624" y="2828631"/>
              <a:chExt cx="2907792" cy="1001952"/>
            </a:xfrm>
          </p:grpSpPr>
          <p:sp>
            <p:nvSpPr>
              <p:cNvPr id="7" name="Oval 6"/>
              <p:cNvSpPr>
                <a:spLocks noChangeAspect="1"/>
              </p:cNvSpPr>
              <p:nvPr/>
            </p:nvSpPr>
            <p:spPr>
              <a:xfrm flipH="1">
                <a:off x="6400799" y="2828631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>
                <a:spLocks noChangeAspect="1"/>
              </p:cNvSpPr>
              <p:nvPr/>
            </p:nvSpPr>
            <p:spPr>
              <a:xfrm flipH="1">
                <a:off x="5413248" y="36576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>
                <a:spLocks noChangeAspect="1"/>
              </p:cNvSpPr>
              <p:nvPr/>
            </p:nvSpPr>
            <p:spPr>
              <a:xfrm flipH="1">
                <a:off x="7388352" y="36576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Oval 9"/>
              <p:cNvSpPr>
                <a:spLocks noChangeAspect="1"/>
              </p:cNvSpPr>
              <p:nvPr/>
            </p:nvSpPr>
            <p:spPr>
              <a:xfrm flipH="1">
                <a:off x="6986016" y="36576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>
                <a:spLocks noChangeAspect="1"/>
              </p:cNvSpPr>
              <p:nvPr/>
            </p:nvSpPr>
            <p:spPr>
              <a:xfrm flipH="1">
                <a:off x="5815584" y="36576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/>
              <p:cNvCxnSpPr>
                <a:stCxn id="7" idx="1"/>
                <a:endCxn id="11" idx="5"/>
              </p:cNvCxnSpPr>
              <p:nvPr/>
            </p:nvCxnSpPr>
            <p:spPr>
              <a:xfrm flipH="1">
                <a:off x="5828975" y="2842022"/>
                <a:ext cx="649873" cy="893627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6230114" y="3338140"/>
                    <a:ext cx="432811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s-IS" sz="3200" i="1" smtClean="0">
                              <a:latin typeface="Cambria Math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3200" dirty="0"/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0114" y="3338140"/>
                    <a:ext cx="432811" cy="492443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Oval 16"/>
              <p:cNvSpPr>
                <a:spLocks noChangeAspect="1"/>
              </p:cNvSpPr>
              <p:nvPr/>
            </p:nvSpPr>
            <p:spPr>
              <a:xfrm flipH="1">
                <a:off x="4992624" y="36576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>
                <a:spLocks noChangeAspect="1"/>
              </p:cNvSpPr>
              <p:nvPr/>
            </p:nvSpPr>
            <p:spPr>
              <a:xfrm flipH="1">
                <a:off x="7808976" y="36576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Straight Connector 21"/>
              <p:cNvCxnSpPr>
                <a:stCxn id="7" idx="5"/>
                <a:endCxn id="17" idx="1"/>
              </p:cNvCxnSpPr>
              <p:nvPr/>
            </p:nvCxnSpPr>
            <p:spPr>
              <a:xfrm flipH="1">
                <a:off x="5070673" y="2906680"/>
                <a:ext cx="1343517" cy="764311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7" idx="5"/>
                <a:endCxn id="8" idx="5"/>
              </p:cNvCxnSpPr>
              <p:nvPr/>
            </p:nvCxnSpPr>
            <p:spPr>
              <a:xfrm flipH="1">
                <a:off x="5426639" y="2906680"/>
                <a:ext cx="987551" cy="828969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endCxn id="10" idx="7"/>
              </p:cNvCxnSpPr>
              <p:nvPr/>
            </p:nvCxnSpPr>
            <p:spPr>
              <a:xfrm>
                <a:off x="6435015" y="2874351"/>
                <a:ext cx="564392" cy="796640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6467346" y="2906680"/>
                <a:ext cx="1343517" cy="764311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6467346" y="2906680"/>
                <a:ext cx="987551" cy="828969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/>
            <p:cNvSpPr txBox="1"/>
            <p:nvPr/>
          </p:nvSpPr>
          <p:spPr>
            <a:xfrm>
              <a:off x="7338506" y="3086798"/>
              <a:ext cx="782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 legs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441498" y="3872745"/>
                <a:ext cx="3458318" cy="7073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𝑘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𝒌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𝒌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498" y="3872745"/>
                <a:ext cx="3458318" cy="707310"/>
              </a:xfrm>
              <a:prstGeom prst="rect">
                <a:avLst/>
              </a:prstGeom>
              <a:blipFill rotWithShape="0">
                <a:blip r:embed="rId5"/>
                <a:stretch>
                  <a:fillRect b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oup 84"/>
          <p:cNvGrpSpPr/>
          <p:nvPr/>
        </p:nvGrpSpPr>
        <p:grpSpPr>
          <a:xfrm>
            <a:off x="6560495" y="3498478"/>
            <a:ext cx="1297807" cy="967014"/>
            <a:chOff x="6560495" y="3498478"/>
            <a:chExt cx="1297807" cy="967014"/>
          </a:xfrm>
        </p:grpSpPr>
        <p:grpSp>
          <p:nvGrpSpPr>
            <p:cNvPr id="82" name="Group 81"/>
            <p:cNvGrpSpPr/>
            <p:nvPr/>
          </p:nvGrpSpPr>
          <p:grpSpPr>
            <a:xfrm>
              <a:off x="6560495" y="3850574"/>
              <a:ext cx="1297807" cy="614918"/>
              <a:chOff x="6361705" y="4531891"/>
              <a:chExt cx="1297807" cy="614918"/>
            </a:xfrm>
          </p:grpSpPr>
          <p:cxnSp>
            <p:nvCxnSpPr>
              <p:cNvPr id="59" name="Straight Connector 58"/>
              <p:cNvCxnSpPr>
                <a:stCxn id="48" idx="2"/>
                <a:endCxn id="75" idx="6"/>
              </p:cNvCxnSpPr>
              <p:nvPr/>
            </p:nvCxnSpPr>
            <p:spPr>
              <a:xfrm>
                <a:off x="6663106" y="4577611"/>
                <a:ext cx="713123" cy="0"/>
              </a:xfrm>
              <a:prstGeom prst="line">
                <a:avLst/>
              </a:prstGeom>
              <a:ln w="254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/>
              <p:cNvSpPr>
                <a:spLocks noChangeAspect="1"/>
              </p:cNvSpPr>
              <p:nvPr/>
            </p:nvSpPr>
            <p:spPr>
              <a:xfrm flipH="1">
                <a:off x="6571666" y="4531891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>
                <a:spLocks noChangeAspect="1"/>
              </p:cNvSpPr>
              <p:nvPr/>
            </p:nvSpPr>
            <p:spPr>
              <a:xfrm flipH="1">
                <a:off x="6361705" y="505536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>
                <a:spLocks noChangeAspect="1"/>
              </p:cNvSpPr>
              <p:nvPr/>
            </p:nvSpPr>
            <p:spPr>
              <a:xfrm flipH="1">
                <a:off x="6763509" y="505536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>
                <a:off x="6630665" y="4609940"/>
                <a:ext cx="191843" cy="523478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H="1">
                <a:off x="6390439" y="4531891"/>
                <a:ext cx="242822" cy="601527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Oval 74"/>
              <p:cNvSpPr>
                <a:spLocks noChangeAspect="1"/>
              </p:cNvSpPr>
              <p:nvPr/>
            </p:nvSpPr>
            <p:spPr>
              <a:xfrm flipH="1">
                <a:off x="7376229" y="4531891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>
                <a:spLocks noChangeAspect="1"/>
              </p:cNvSpPr>
              <p:nvPr/>
            </p:nvSpPr>
            <p:spPr>
              <a:xfrm flipH="1">
                <a:off x="7168007" y="505536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>
                <a:spLocks noChangeAspect="1"/>
              </p:cNvSpPr>
              <p:nvPr/>
            </p:nvSpPr>
            <p:spPr>
              <a:xfrm flipH="1">
                <a:off x="7568072" y="505536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8" name="Straight Connector 77"/>
              <p:cNvCxnSpPr/>
              <p:nvPr/>
            </p:nvCxnSpPr>
            <p:spPr>
              <a:xfrm>
                <a:off x="7435228" y="4609940"/>
                <a:ext cx="191843" cy="523478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H="1">
                <a:off x="7195002" y="4531891"/>
                <a:ext cx="242822" cy="601527"/>
              </a:xfrm>
              <a:prstGeom prst="line">
                <a:avLst/>
              </a:prstGeom>
              <a:ln w="254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/>
            <p:cNvSpPr txBox="1"/>
            <p:nvPr/>
          </p:nvSpPr>
          <p:spPr>
            <a:xfrm>
              <a:off x="6886926" y="3498478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k</a:t>
              </a:r>
            </a:p>
          </p:txBody>
        </p:sp>
      </p:grpSp>
      <p:pic>
        <p:nvPicPr>
          <p:cNvPr id="87" name="Picture 86" descr="MERA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453" y="4717486"/>
            <a:ext cx="4518600" cy="1995715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2449995" y="5492769"/>
                <a:ext cx="9519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CFT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995" y="5492769"/>
                <a:ext cx="951927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16026" t="-175556" r="-1282" b="-27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Content Placeholder 2"/>
          <p:cNvSpPr txBox="1">
            <a:spLocks/>
          </p:cNvSpPr>
          <p:nvPr/>
        </p:nvSpPr>
        <p:spPr>
          <a:xfrm>
            <a:off x="120477" y="2189920"/>
            <a:ext cx="2432010" cy="3066262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92608" indent="-292608" defTabSz="914400"/>
            <a:r>
              <a:rPr lang="en-US" sz="1800" dirty="0" err="1" smtClean="0"/>
              <a:t>Wavefunction</a:t>
            </a:r>
            <a:r>
              <a:rPr lang="en-US" sz="1800" dirty="0" smtClean="0"/>
              <a:t> components </a:t>
            </a:r>
            <a:br>
              <a:rPr lang="en-US" sz="1800" dirty="0" smtClean="0"/>
            </a:br>
            <a:r>
              <a:rPr lang="en-US" sz="1800" dirty="0" smtClean="0"/>
              <a:t>form a tensor.</a:t>
            </a:r>
          </a:p>
          <a:p>
            <a:pPr marL="0" indent="-292608" defTabSz="914400"/>
            <a:endParaRPr lang="en-US" sz="400" dirty="0" smtClean="0"/>
          </a:p>
          <a:p>
            <a:pPr marL="292608" indent="-292608" defTabSz="914400"/>
            <a:r>
              <a:rPr lang="en-US" sz="1800" u="sng" dirty="0" smtClean="0"/>
              <a:t>Tensor Networks </a:t>
            </a:r>
            <a:r>
              <a:rPr lang="en-US" sz="1800" dirty="0" smtClean="0"/>
              <a:t>represent it </a:t>
            </a:r>
            <a:br>
              <a:rPr lang="en-US" sz="1800" dirty="0" smtClean="0"/>
            </a:br>
            <a:r>
              <a:rPr lang="en-US" sz="1800" dirty="0" smtClean="0"/>
              <a:t>as a contraction </a:t>
            </a:r>
            <a:br>
              <a:rPr lang="en-US" sz="1800" dirty="0" smtClean="0"/>
            </a:br>
            <a:r>
              <a:rPr lang="en-US" sz="1800" dirty="0" smtClean="0"/>
              <a:t>of smaller tensors:</a:t>
            </a:r>
          </a:p>
          <a:p>
            <a:pPr marL="0" indent="-292608" defTabSz="914400"/>
            <a:endParaRPr lang="en-US" sz="400" dirty="0" smtClean="0"/>
          </a:p>
          <a:p>
            <a:pPr marL="292608" indent="-292608" defTabSz="914400"/>
            <a:r>
              <a:rPr lang="en-US" sz="1800" dirty="0" smtClean="0"/>
              <a:t>The network for </a:t>
            </a:r>
            <a:br>
              <a:rPr lang="en-US" sz="1800" dirty="0" smtClean="0"/>
            </a:br>
            <a:r>
              <a:rPr lang="en-US" sz="1800" dirty="0" smtClean="0"/>
              <a:t>a CFT ground state is </a:t>
            </a:r>
            <a:r>
              <a:rPr lang="en-US" sz="1800" u="sng" dirty="0" smtClean="0"/>
              <a:t>MERA:</a:t>
            </a:r>
            <a:r>
              <a:rPr lang="en-US" sz="1800" dirty="0" smtClean="0"/>
              <a:t>   </a:t>
            </a:r>
            <a:r>
              <a:rPr lang="en-US" sz="1400" dirty="0" smtClean="0"/>
              <a:t>Vidal, 2005</a:t>
            </a:r>
          </a:p>
          <a:p>
            <a:pPr defTabSz="914400"/>
            <a:endParaRPr lang="en-US" sz="1800" dirty="0"/>
          </a:p>
        </p:txBody>
      </p:sp>
      <p:sp>
        <p:nvSpPr>
          <p:cNvPr id="91" name="Content Placeholder 2"/>
          <p:cNvSpPr txBox="1">
            <a:spLocks/>
          </p:cNvSpPr>
          <p:nvPr/>
        </p:nvSpPr>
        <p:spPr>
          <a:xfrm>
            <a:off x="11278" y="5187813"/>
            <a:ext cx="2474021" cy="167852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400" dirty="0" smtClean="0"/>
              <a:t>The two-to-one structure mimics the OPE.</a:t>
            </a:r>
          </a:p>
          <a:p>
            <a:pPr marL="182880" lvl="1" indent="-182880" defTabSz="914400"/>
            <a:endParaRPr lang="en-US" sz="400" dirty="0" smtClean="0"/>
          </a:p>
          <a:p>
            <a:pPr marL="182880" lvl="1" indent="-182880" defTabSz="914400"/>
            <a:r>
              <a:rPr lang="en-US" sz="1400" dirty="0" smtClean="0"/>
              <a:t>The </a:t>
            </a:r>
            <a:r>
              <a:rPr lang="en-US" sz="1400" dirty="0" smtClean="0">
                <a:solidFill>
                  <a:srgbClr val="FF0000"/>
                </a:solidFill>
              </a:rPr>
              <a:t>red tensors</a:t>
            </a:r>
            <a:r>
              <a:rPr lang="en-US" sz="1400" dirty="0" smtClean="0"/>
              <a:t> essentially encode OPE coefficients.</a:t>
            </a:r>
          </a:p>
          <a:p>
            <a:pPr marL="182880" lvl="1" indent="-182880" defTabSz="914400"/>
            <a:endParaRPr lang="en-US" sz="400" dirty="0" smtClean="0"/>
          </a:p>
          <a:p>
            <a:pPr marL="182880" lvl="1" indent="-182880" defTabSz="914400"/>
            <a:r>
              <a:rPr lang="en-US" sz="1400" dirty="0" smtClean="0"/>
              <a:t>They map operators </a:t>
            </a:r>
            <a:br>
              <a:rPr lang="en-US" sz="1400" dirty="0" smtClean="0"/>
            </a:br>
            <a:r>
              <a:rPr lang="en-US" sz="1400" dirty="0" smtClean="0"/>
              <a:t>to </a:t>
            </a:r>
            <a:r>
              <a:rPr lang="en-US" sz="1400" u="sng" dirty="0" smtClean="0"/>
              <a:t>OPE blocks.</a:t>
            </a:r>
            <a:endParaRPr lang="en-US" sz="1400" u="sng" dirty="0"/>
          </a:p>
        </p:txBody>
      </p:sp>
      <p:grpSp>
        <p:nvGrpSpPr>
          <p:cNvPr id="94" name="Group 93"/>
          <p:cNvGrpSpPr/>
          <p:nvPr/>
        </p:nvGrpSpPr>
        <p:grpSpPr>
          <a:xfrm>
            <a:off x="6275409" y="4572400"/>
            <a:ext cx="2921489" cy="2360179"/>
            <a:chOff x="6301047" y="4497821"/>
            <a:chExt cx="2921489" cy="2360179"/>
          </a:xfrm>
        </p:grpSpPr>
        <p:sp>
          <p:nvSpPr>
            <p:cNvPr id="95" name="Oval 94"/>
            <p:cNvSpPr/>
            <p:nvPr/>
          </p:nvSpPr>
          <p:spPr>
            <a:xfrm>
              <a:off x="6301047" y="4497821"/>
              <a:ext cx="2921489" cy="2360179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  <a:alpha val="80000"/>
                  </a:schemeClr>
                </a:gs>
                <a:gs pos="71000">
                  <a:schemeClr val="accent3">
                    <a:lumMod val="40000"/>
                    <a:lumOff val="60000"/>
                    <a:alpha val="8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  <a:ln w="12700"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outerShdw blurRad="39000" dist="254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06354" y="4586733"/>
              <a:ext cx="2754275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/>
                <a:t>This </a:t>
              </a:r>
              <a:r>
                <a:rPr lang="en-US" sz="1500" dirty="0"/>
                <a:t>fact </a:t>
              </a:r>
              <a:r>
                <a:rPr lang="en-US" sz="1500" dirty="0" smtClean="0"/>
                <a:t/>
              </a:r>
              <a:br>
                <a:rPr lang="en-US" sz="1500" dirty="0" smtClean="0"/>
              </a:br>
              <a:r>
                <a:rPr lang="en-US" sz="1500" dirty="0" smtClean="0"/>
                <a:t>has </a:t>
              </a:r>
              <a:r>
                <a:rPr lang="en-US" sz="1500" dirty="0"/>
                <a:t>allowed G. Vidal </a:t>
              </a:r>
              <a:r>
                <a:rPr lang="en-US" sz="1500" dirty="0" smtClean="0"/>
                <a:t/>
              </a:r>
              <a:br>
                <a:rPr lang="en-US" sz="1500" dirty="0" smtClean="0"/>
              </a:br>
              <a:r>
                <a:rPr lang="en-US" sz="1500" dirty="0" smtClean="0"/>
                <a:t>and </a:t>
              </a:r>
              <a:r>
                <a:rPr lang="en-US" sz="1500" dirty="0"/>
                <a:t>me to </a:t>
              </a:r>
              <a:r>
                <a:rPr lang="en-US" sz="1500" dirty="0" smtClean="0"/>
                <a:t>discover previously </a:t>
              </a:r>
              <a:r>
                <a:rPr lang="en-US" sz="1500" dirty="0"/>
                <a:t>unknown properties of </a:t>
              </a:r>
              <a:r>
                <a:rPr lang="en-US" sz="1500" dirty="0" smtClean="0"/>
                <a:t>MERA: (</a:t>
              </a:r>
              <a:r>
                <a:rPr lang="en-US" sz="1500" dirty="0" err="1" smtClean="0"/>
                <a:t>i</a:t>
              </a:r>
              <a:r>
                <a:rPr lang="en-US" sz="1500" dirty="0" smtClean="0"/>
                <a:t>) apply </a:t>
              </a:r>
              <a:r>
                <a:rPr lang="en-US" sz="1500" dirty="0"/>
                <a:t>local conformal </a:t>
              </a:r>
              <a:r>
                <a:rPr lang="en-US" sz="1500" dirty="0" smtClean="0"/>
                <a:t>transformations, </a:t>
              </a:r>
              <a:br>
                <a:rPr lang="en-US" sz="1500" dirty="0" smtClean="0"/>
              </a:br>
              <a:r>
                <a:rPr lang="en-US" sz="1500" dirty="0" smtClean="0"/>
                <a:t>(ii) construct a </a:t>
              </a:r>
              <a:r>
                <a:rPr lang="en-US" sz="1500" dirty="0"/>
                <a:t>thermal </a:t>
              </a:r>
              <a:r>
                <a:rPr lang="en-US" sz="1500" dirty="0" smtClean="0"/>
                <a:t/>
              </a:r>
              <a:br>
                <a:rPr lang="en-US" sz="1500" dirty="0" smtClean="0"/>
              </a:br>
              <a:r>
                <a:rPr lang="en-US" sz="1500" dirty="0" smtClean="0"/>
                <a:t>state MERA, (iii) take </a:t>
              </a:r>
              <a:r>
                <a:rPr lang="en-US" sz="1500" dirty="0"/>
                <a:t>quotients</a:t>
              </a:r>
              <a:r>
                <a:rPr lang="is-IS" sz="1500" dirty="0" smtClean="0"/>
                <a:t>…</a:t>
              </a:r>
              <a:endParaRPr lang="en-US" sz="1500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53463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</a:rPr>
              <a:t>BC et al., 2015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6" grpId="0"/>
      <p:bldP spid="88" grpId="0"/>
      <p:bldP spid="9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758" y="4610748"/>
            <a:ext cx="3470093" cy="712921"/>
          </a:xfrm>
        </p:spPr>
        <p:txBody>
          <a:bodyPr>
            <a:noAutofit/>
          </a:bodyPr>
          <a:lstStyle/>
          <a:p>
            <a:r>
              <a:rPr lang="en-US" sz="1800" dirty="0" smtClean="0"/>
              <a:t>Geodesic length computes the entanglement entropy.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Other Application 2: Streaming Protocol</a:t>
            </a:r>
            <a:endParaRPr lang="en-US" sz="3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3292" y="5474519"/>
            <a:ext cx="2710677" cy="127499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None/>
            </a:pPr>
            <a:r>
              <a:rPr lang="en-US" sz="1800" dirty="0"/>
              <a:t>This is the </a:t>
            </a:r>
            <a:r>
              <a:rPr lang="en-US" sz="1800" dirty="0" smtClean="0"/>
              <a:t>cost</a:t>
            </a:r>
            <a:r>
              <a:rPr lang="en-US" sz="1800" dirty="0"/>
              <a:t> </a:t>
            </a:r>
            <a:r>
              <a:rPr lang="en-US" sz="1800" dirty="0" smtClean="0"/>
              <a:t>of “teleporting</a:t>
            </a:r>
            <a:r>
              <a:rPr lang="en-US" sz="1800" dirty="0"/>
              <a:t>” </a:t>
            </a:r>
            <a:r>
              <a:rPr lang="en-US" sz="1800" dirty="0" smtClean="0"/>
              <a:t>the state in compressed form, </a:t>
            </a:r>
            <a:br>
              <a:rPr lang="en-US" sz="1800" dirty="0" smtClean="0"/>
            </a:br>
            <a:r>
              <a:rPr lang="en-US" sz="1800" dirty="0" smtClean="0"/>
              <a:t>all in one go</a:t>
            </a:r>
            <a:endParaRPr lang="en-US" sz="1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33680" y="5990406"/>
            <a:ext cx="3504580" cy="75910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None/>
            </a:pPr>
            <a:r>
              <a:rPr lang="en-US" sz="1800" dirty="0"/>
              <a:t>This is the cost </a:t>
            </a:r>
            <a:r>
              <a:rPr lang="en-US" sz="1800" dirty="0" smtClean="0"/>
              <a:t>of “streaming</a:t>
            </a:r>
            <a:r>
              <a:rPr lang="en-US" sz="1800" dirty="0"/>
              <a:t>” </a:t>
            </a:r>
            <a:r>
              <a:rPr lang="en-US" sz="1800" dirty="0" smtClean="0"/>
              <a:t>the state piecemeal.</a:t>
            </a:r>
            <a:endParaRPr lang="en-US" sz="1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68545" y="4610748"/>
            <a:ext cx="4281171" cy="1697062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914400"/>
            <a:r>
              <a:rPr lang="en-US" sz="1800" dirty="0" smtClean="0"/>
              <a:t>A general curve’s length computes the </a:t>
            </a:r>
            <a:r>
              <a:rPr lang="en-US" sz="1800" u="sng" dirty="0" smtClean="0"/>
              <a:t>“differential entropy.”</a:t>
            </a:r>
          </a:p>
          <a:p>
            <a:pPr defTabSz="914400"/>
            <a:endParaRPr lang="en-US" sz="400" dirty="0"/>
          </a:p>
          <a:p>
            <a:pPr defTabSz="914400"/>
            <a:r>
              <a:rPr lang="en-US" sz="1800" dirty="0" smtClean="0"/>
              <a:t>The shape of the curve determines the parameters of the streaming.</a:t>
            </a:r>
          </a:p>
        </p:txBody>
      </p:sp>
      <p:pic>
        <p:nvPicPr>
          <p:cNvPr id="15" name="Picture 14" descr="curve1.jpg"/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" t="18286" r="2160" b="2177"/>
          <a:stretch/>
        </p:blipFill>
        <p:spPr>
          <a:xfrm>
            <a:off x="4638846" y="1503335"/>
            <a:ext cx="4443030" cy="3161657"/>
          </a:xfrm>
          <a:prstGeom prst="rect">
            <a:avLst/>
          </a:prstGeom>
        </p:spPr>
      </p:pic>
      <p:pic>
        <p:nvPicPr>
          <p:cNvPr id="16" name="Picture 15" descr="1poincareB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72"/>
          <a:stretch/>
        </p:blipFill>
        <p:spPr>
          <a:xfrm>
            <a:off x="19864" y="1626018"/>
            <a:ext cx="4572000" cy="26838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6132" y="1536532"/>
            <a:ext cx="1259422" cy="329609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</a:rPr>
              <a:t>AdS</a:t>
            </a:r>
            <a:r>
              <a:rPr lang="en-US" sz="1500" baseline="-25000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</a:rPr>
              <a:t>/CFT</a:t>
            </a:r>
            <a:r>
              <a:rPr lang="en-US" sz="1500" baseline="-25000" dirty="0" smtClean="0">
                <a:solidFill>
                  <a:schemeClr val="accent3">
                    <a:lumMod val="50000"/>
                  </a:schemeClr>
                </a:solidFill>
              </a:rPr>
              <a:t>2 </a:t>
            </a:r>
            <a:r>
              <a:rPr lang="en-US" sz="1500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en-US" sz="15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72459" y="5474519"/>
            <a:ext cx="2492485" cy="884584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2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 w="127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 new protocol in </a:t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Quantum Information Theory!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3" name="Picture 12" descr="curve-mix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" t="18482" r="2889" b="2177"/>
          <a:stretch/>
        </p:blipFill>
        <p:spPr>
          <a:xfrm>
            <a:off x="4640011" y="1503335"/>
            <a:ext cx="4409705" cy="3153907"/>
          </a:xfrm>
          <a:prstGeom prst="rect">
            <a:avLst/>
          </a:prstGeom>
        </p:spPr>
      </p:pic>
      <p:pic>
        <p:nvPicPr>
          <p:cNvPr id="14" name="Picture 13" descr="curve-mix1.jpg"/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18059" r="2428" b="2210"/>
          <a:stretch/>
        </p:blipFill>
        <p:spPr>
          <a:xfrm>
            <a:off x="4636322" y="1487837"/>
            <a:ext cx="4432515" cy="316940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34639" y="105138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</a:rPr>
              <a:t>BC et al., 2014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1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5" t="14243" r="41520" b="80195"/>
          <a:stretch/>
        </p:blipFill>
        <p:spPr>
          <a:xfrm>
            <a:off x="612112" y="2337518"/>
            <a:ext cx="1714500" cy="728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7" t="37790" r="44658" b="59918"/>
          <a:stretch/>
        </p:blipFill>
        <p:spPr>
          <a:xfrm>
            <a:off x="814388" y="4193341"/>
            <a:ext cx="947654" cy="27432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85812" y="4164764"/>
            <a:ext cx="1005840" cy="292608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332527" y="2655560"/>
            <a:ext cx="1570583" cy="401968"/>
            <a:chOff x="2275375" y="2655560"/>
            <a:chExt cx="1570583" cy="401968"/>
          </a:xfrm>
        </p:grpSpPr>
        <p:sp>
          <p:nvSpPr>
            <p:cNvPr id="24" name="Rectangle 23"/>
            <p:cNvSpPr/>
            <p:nvPr/>
          </p:nvSpPr>
          <p:spPr>
            <a:xfrm>
              <a:off x="2576519" y="2655560"/>
              <a:ext cx="1269439" cy="401968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</a:t>
              </a:r>
              <a:r>
                <a:rPr lang="en-US" sz="1200" dirty="0" smtClean="0">
                  <a:solidFill>
                    <a:srgbClr val="FF0000"/>
                  </a:solidFill>
                </a:rPr>
                <a:t>dd under time reversal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2275375" y="2856544"/>
              <a:ext cx="292364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val 29"/>
          <p:cNvSpPr/>
          <p:nvPr/>
        </p:nvSpPr>
        <p:spPr>
          <a:xfrm>
            <a:off x="3826039" y="1505371"/>
            <a:ext cx="3704492" cy="1343061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2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 w="127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IDEA: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Let the time-dependent Hamiltonians be </a:t>
            </a:r>
            <a:r>
              <a:rPr lang="en-US" dirty="0" err="1" smtClean="0">
                <a:solidFill>
                  <a:schemeClr val="tx1"/>
                </a:solidFill>
              </a:rPr>
              <a:t>Rindler</a:t>
            </a:r>
            <a:r>
              <a:rPr lang="en-US" dirty="0" smtClean="0">
                <a:solidFill>
                  <a:schemeClr val="tx1"/>
                </a:solidFill>
              </a:rPr>
              <a:t> (modular) Hamiltonians!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877667" y="3246084"/>
                <a:ext cx="3194796" cy="5120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𝑅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667" y="3246084"/>
                <a:ext cx="3194796" cy="512063"/>
              </a:xfrm>
              <a:prstGeom prst="rect">
                <a:avLst/>
              </a:prstGeom>
              <a:blipFill rotWithShape="0">
                <a:blip r:embed="rId4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77667" y="4938492"/>
                <a:ext cx="3194796" cy="5120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charset="0"/>
                                </a:rPr>
                                <m:t>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i="1">
                              <a:latin typeface="Cambria Math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𝑅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667" y="4938492"/>
                <a:ext cx="3194796" cy="512063"/>
              </a:xfrm>
              <a:prstGeom prst="rect">
                <a:avLst/>
              </a:prstGeom>
              <a:blipFill rotWithShape="0">
                <a:blip r:embed="rId5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3681408" y="3126207"/>
            <a:ext cx="5571465" cy="4566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551987" y="1867110"/>
            <a:ext cx="1386273" cy="2463391"/>
            <a:chOff x="1722742" y="1569772"/>
            <a:chExt cx="1386273" cy="2463391"/>
          </a:xfrm>
        </p:grpSpPr>
        <p:sp>
          <p:nvSpPr>
            <p:cNvPr id="7" name="Freeform 6"/>
            <p:cNvSpPr/>
            <p:nvPr/>
          </p:nvSpPr>
          <p:spPr>
            <a:xfrm>
              <a:off x="2068265" y="1598280"/>
              <a:ext cx="89897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2304735" y="1588788"/>
              <a:ext cx="742763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2659759" y="1607051"/>
              <a:ext cx="44925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471494 w 898976"/>
                <a:gd name="connsiteY7" fmla="*/ 367415 h 2426112"/>
                <a:gd name="connsiteX8" fmla="*/ 879463 w 898976"/>
                <a:gd name="connsiteY8" fmla="*/ 0 h 2426112"/>
                <a:gd name="connsiteX0" fmla="*/ 899138 w 899138"/>
                <a:gd name="connsiteY0" fmla="*/ 2426112 h 2426112"/>
                <a:gd name="connsiteX1" fmla="*/ 447421 w 899138"/>
                <a:gd name="connsiteY1" fmla="*/ 2031005 h 2426112"/>
                <a:gd name="connsiteX2" fmla="*/ 169524 w 899138"/>
                <a:gd name="connsiteY2" fmla="*/ 1696861 h 2426112"/>
                <a:gd name="connsiteX3" fmla="*/ 47800 w 899138"/>
                <a:gd name="connsiteY3" fmla="*/ 1427005 h 2426112"/>
                <a:gd name="connsiteX4" fmla="*/ 503 w 899138"/>
                <a:gd name="connsiteY4" fmla="*/ 1191460 h 2426112"/>
                <a:gd name="connsiteX5" fmla="*/ 34360 w 899138"/>
                <a:gd name="connsiteY5" fmla="*/ 952522 h 2426112"/>
                <a:gd name="connsiteX6" fmla="*/ 191882 w 899138"/>
                <a:gd name="connsiteY6" fmla="*/ 664992 h 2426112"/>
                <a:gd name="connsiteX7" fmla="*/ 471656 w 899138"/>
                <a:gd name="connsiteY7" fmla="*/ 367415 h 2426112"/>
                <a:gd name="connsiteX8" fmla="*/ 879625 w 899138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12712 w 912712"/>
                <a:gd name="connsiteY0" fmla="*/ 2426112 h 2426112"/>
                <a:gd name="connsiteX1" fmla="*/ 460995 w 912712"/>
                <a:gd name="connsiteY1" fmla="*/ 2031005 h 2426112"/>
                <a:gd name="connsiteX2" fmla="*/ 183098 w 912712"/>
                <a:gd name="connsiteY2" fmla="*/ 1696861 h 2426112"/>
                <a:gd name="connsiteX3" fmla="*/ 61374 w 912712"/>
                <a:gd name="connsiteY3" fmla="*/ 1427005 h 2426112"/>
                <a:gd name="connsiteX4" fmla="*/ 14077 w 912712"/>
                <a:gd name="connsiteY4" fmla="*/ 1191460 h 2426112"/>
                <a:gd name="connsiteX5" fmla="*/ 16914 w 912712"/>
                <a:gd name="connsiteY5" fmla="*/ 973186 h 2426112"/>
                <a:gd name="connsiteX6" fmla="*/ 205456 w 912712"/>
                <a:gd name="connsiteY6" fmla="*/ 664992 h 2426112"/>
                <a:gd name="connsiteX7" fmla="*/ 485230 w 912712"/>
                <a:gd name="connsiteY7" fmla="*/ 367415 h 2426112"/>
                <a:gd name="connsiteX8" fmla="*/ 893199 w 912712"/>
                <a:gd name="connsiteY8" fmla="*/ 0 h 2426112"/>
                <a:gd name="connsiteX0" fmla="*/ 899139 w 899139"/>
                <a:gd name="connsiteY0" fmla="*/ 2426112 h 2426112"/>
                <a:gd name="connsiteX1" fmla="*/ 447422 w 899139"/>
                <a:gd name="connsiteY1" fmla="*/ 2031005 h 2426112"/>
                <a:gd name="connsiteX2" fmla="*/ 169525 w 899139"/>
                <a:gd name="connsiteY2" fmla="*/ 1696861 h 2426112"/>
                <a:gd name="connsiteX3" fmla="*/ 47801 w 899139"/>
                <a:gd name="connsiteY3" fmla="*/ 1427005 h 2426112"/>
                <a:gd name="connsiteX4" fmla="*/ 504 w 899139"/>
                <a:gd name="connsiteY4" fmla="*/ 1191460 h 2426112"/>
                <a:gd name="connsiteX5" fmla="*/ 34358 w 899139"/>
                <a:gd name="connsiteY5" fmla="*/ 978352 h 2426112"/>
                <a:gd name="connsiteX6" fmla="*/ 191883 w 899139"/>
                <a:gd name="connsiteY6" fmla="*/ 664992 h 2426112"/>
                <a:gd name="connsiteX7" fmla="*/ 471657 w 899139"/>
                <a:gd name="connsiteY7" fmla="*/ 367415 h 2426112"/>
                <a:gd name="connsiteX8" fmla="*/ 879626 w 899139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9139" h="2426112">
                  <a:moveTo>
                    <a:pt x="899139" y="2426112"/>
                  </a:moveTo>
                  <a:cubicBezTo>
                    <a:pt x="725508" y="2288411"/>
                    <a:pt x="569024" y="2152547"/>
                    <a:pt x="447422" y="2031005"/>
                  </a:cubicBezTo>
                  <a:cubicBezTo>
                    <a:pt x="325820" y="1909463"/>
                    <a:pt x="236129" y="1797528"/>
                    <a:pt x="169525" y="1696861"/>
                  </a:cubicBezTo>
                  <a:cubicBezTo>
                    <a:pt x="102922" y="1596194"/>
                    <a:pt x="75971" y="1511239"/>
                    <a:pt x="47801" y="1427005"/>
                  </a:cubicBezTo>
                  <a:cubicBezTo>
                    <a:pt x="19631" y="1342772"/>
                    <a:pt x="2744" y="1266235"/>
                    <a:pt x="504" y="1191460"/>
                  </a:cubicBezTo>
                  <a:cubicBezTo>
                    <a:pt x="-1736" y="1116685"/>
                    <a:pt x="2462" y="1076429"/>
                    <a:pt x="34358" y="978352"/>
                  </a:cubicBezTo>
                  <a:cubicBezTo>
                    <a:pt x="66254" y="880275"/>
                    <a:pt x="119000" y="766815"/>
                    <a:pt x="191883" y="664992"/>
                  </a:cubicBezTo>
                  <a:cubicBezTo>
                    <a:pt x="264766" y="563169"/>
                    <a:pt x="357033" y="478247"/>
                    <a:pt x="471657" y="367415"/>
                  </a:cubicBezTo>
                  <a:cubicBezTo>
                    <a:pt x="586281" y="256583"/>
                    <a:pt x="717312" y="115922"/>
                    <a:pt x="879626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riangle 9"/>
            <p:cNvSpPr/>
            <p:nvPr/>
          </p:nvSpPr>
          <p:spPr>
            <a:xfrm rot="16200000">
              <a:off x="1121667" y="2170847"/>
              <a:ext cx="2445733" cy="1243584"/>
            </a:xfrm>
            <a:prstGeom prst="triangle">
              <a:avLst>
                <a:gd name="adj" fmla="val 50000"/>
              </a:avLst>
            </a:prstGeom>
            <a:solidFill>
              <a:schemeClr val="bg2">
                <a:lumMod val="75000"/>
                <a:alpha val="1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551987" y="3502115"/>
            <a:ext cx="1386273" cy="2463391"/>
            <a:chOff x="1722742" y="1569772"/>
            <a:chExt cx="1386273" cy="2463391"/>
          </a:xfrm>
        </p:grpSpPr>
        <p:sp>
          <p:nvSpPr>
            <p:cNvPr id="12" name="Freeform 11"/>
            <p:cNvSpPr/>
            <p:nvPr/>
          </p:nvSpPr>
          <p:spPr>
            <a:xfrm>
              <a:off x="2068265" y="1598280"/>
              <a:ext cx="89897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304735" y="1588788"/>
              <a:ext cx="742763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659759" y="1607051"/>
              <a:ext cx="44925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471494 w 898976"/>
                <a:gd name="connsiteY7" fmla="*/ 367415 h 2426112"/>
                <a:gd name="connsiteX8" fmla="*/ 879463 w 898976"/>
                <a:gd name="connsiteY8" fmla="*/ 0 h 2426112"/>
                <a:gd name="connsiteX0" fmla="*/ 899138 w 899138"/>
                <a:gd name="connsiteY0" fmla="*/ 2426112 h 2426112"/>
                <a:gd name="connsiteX1" fmla="*/ 447421 w 899138"/>
                <a:gd name="connsiteY1" fmla="*/ 2031005 h 2426112"/>
                <a:gd name="connsiteX2" fmla="*/ 169524 w 899138"/>
                <a:gd name="connsiteY2" fmla="*/ 1696861 h 2426112"/>
                <a:gd name="connsiteX3" fmla="*/ 47800 w 899138"/>
                <a:gd name="connsiteY3" fmla="*/ 1427005 h 2426112"/>
                <a:gd name="connsiteX4" fmla="*/ 503 w 899138"/>
                <a:gd name="connsiteY4" fmla="*/ 1191460 h 2426112"/>
                <a:gd name="connsiteX5" fmla="*/ 34360 w 899138"/>
                <a:gd name="connsiteY5" fmla="*/ 952522 h 2426112"/>
                <a:gd name="connsiteX6" fmla="*/ 191882 w 899138"/>
                <a:gd name="connsiteY6" fmla="*/ 664992 h 2426112"/>
                <a:gd name="connsiteX7" fmla="*/ 471656 w 899138"/>
                <a:gd name="connsiteY7" fmla="*/ 367415 h 2426112"/>
                <a:gd name="connsiteX8" fmla="*/ 879625 w 899138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12712 w 912712"/>
                <a:gd name="connsiteY0" fmla="*/ 2426112 h 2426112"/>
                <a:gd name="connsiteX1" fmla="*/ 460995 w 912712"/>
                <a:gd name="connsiteY1" fmla="*/ 2031005 h 2426112"/>
                <a:gd name="connsiteX2" fmla="*/ 183098 w 912712"/>
                <a:gd name="connsiteY2" fmla="*/ 1696861 h 2426112"/>
                <a:gd name="connsiteX3" fmla="*/ 61374 w 912712"/>
                <a:gd name="connsiteY3" fmla="*/ 1427005 h 2426112"/>
                <a:gd name="connsiteX4" fmla="*/ 14077 w 912712"/>
                <a:gd name="connsiteY4" fmla="*/ 1191460 h 2426112"/>
                <a:gd name="connsiteX5" fmla="*/ 16914 w 912712"/>
                <a:gd name="connsiteY5" fmla="*/ 973186 h 2426112"/>
                <a:gd name="connsiteX6" fmla="*/ 205456 w 912712"/>
                <a:gd name="connsiteY6" fmla="*/ 664992 h 2426112"/>
                <a:gd name="connsiteX7" fmla="*/ 485230 w 912712"/>
                <a:gd name="connsiteY7" fmla="*/ 367415 h 2426112"/>
                <a:gd name="connsiteX8" fmla="*/ 893199 w 912712"/>
                <a:gd name="connsiteY8" fmla="*/ 0 h 2426112"/>
                <a:gd name="connsiteX0" fmla="*/ 899139 w 899139"/>
                <a:gd name="connsiteY0" fmla="*/ 2426112 h 2426112"/>
                <a:gd name="connsiteX1" fmla="*/ 447422 w 899139"/>
                <a:gd name="connsiteY1" fmla="*/ 2031005 h 2426112"/>
                <a:gd name="connsiteX2" fmla="*/ 169525 w 899139"/>
                <a:gd name="connsiteY2" fmla="*/ 1696861 h 2426112"/>
                <a:gd name="connsiteX3" fmla="*/ 47801 w 899139"/>
                <a:gd name="connsiteY3" fmla="*/ 1427005 h 2426112"/>
                <a:gd name="connsiteX4" fmla="*/ 504 w 899139"/>
                <a:gd name="connsiteY4" fmla="*/ 1191460 h 2426112"/>
                <a:gd name="connsiteX5" fmla="*/ 34358 w 899139"/>
                <a:gd name="connsiteY5" fmla="*/ 978352 h 2426112"/>
                <a:gd name="connsiteX6" fmla="*/ 191883 w 899139"/>
                <a:gd name="connsiteY6" fmla="*/ 664992 h 2426112"/>
                <a:gd name="connsiteX7" fmla="*/ 471657 w 899139"/>
                <a:gd name="connsiteY7" fmla="*/ 367415 h 2426112"/>
                <a:gd name="connsiteX8" fmla="*/ 879626 w 899139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9139" h="2426112">
                  <a:moveTo>
                    <a:pt x="899139" y="2426112"/>
                  </a:moveTo>
                  <a:cubicBezTo>
                    <a:pt x="725508" y="2288411"/>
                    <a:pt x="569024" y="2152547"/>
                    <a:pt x="447422" y="2031005"/>
                  </a:cubicBezTo>
                  <a:cubicBezTo>
                    <a:pt x="325820" y="1909463"/>
                    <a:pt x="236129" y="1797528"/>
                    <a:pt x="169525" y="1696861"/>
                  </a:cubicBezTo>
                  <a:cubicBezTo>
                    <a:pt x="102922" y="1596194"/>
                    <a:pt x="75971" y="1511239"/>
                    <a:pt x="47801" y="1427005"/>
                  </a:cubicBezTo>
                  <a:cubicBezTo>
                    <a:pt x="19631" y="1342772"/>
                    <a:pt x="2744" y="1266235"/>
                    <a:pt x="504" y="1191460"/>
                  </a:cubicBezTo>
                  <a:cubicBezTo>
                    <a:pt x="-1736" y="1116685"/>
                    <a:pt x="2462" y="1076429"/>
                    <a:pt x="34358" y="978352"/>
                  </a:cubicBezTo>
                  <a:cubicBezTo>
                    <a:pt x="66254" y="880275"/>
                    <a:pt x="119000" y="766815"/>
                    <a:pt x="191883" y="664992"/>
                  </a:cubicBezTo>
                  <a:cubicBezTo>
                    <a:pt x="264766" y="563169"/>
                    <a:pt x="357033" y="478247"/>
                    <a:pt x="471657" y="367415"/>
                  </a:cubicBezTo>
                  <a:cubicBezTo>
                    <a:pt x="586281" y="256583"/>
                    <a:pt x="717312" y="115922"/>
                    <a:pt x="879626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riangle 14"/>
            <p:cNvSpPr/>
            <p:nvPr/>
          </p:nvSpPr>
          <p:spPr>
            <a:xfrm rot="16200000">
              <a:off x="1121667" y="2170847"/>
              <a:ext cx="2445733" cy="1243584"/>
            </a:xfrm>
            <a:prstGeom prst="triangle">
              <a:avLst>
                <a:gd name="adj" fmla="val 50000"/>
              </a:avLst>
            </a:prstGeom>
            <a:solidFill>
              <a:schemeClr val="bg2">
                <a:lumMod val="75000"/>
                <a:alpha val="1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5004809" y="4934991"/>
            <a:ext cx="2843529" cy="51245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982541" y="3270589"/>
            <a:ext cx="2843529" cy="51245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6136895" y="1501614"/>
            <a:ext cx="2830182" cy="5029200"/>
            <a:chOff x="1722742" y="1569772"/>
            <a:chExt cx="1386273" cy="2463391"/>
          </a:xfrm>
        </p:grpSpPr>
        <p:sp>
          <p:nvSpPr>
            <p:cNvPr id="17" name="Freeform 16"/>
            <p:cNvSpPr/>
            <p:nvPr/>
          </p:nvSpPr>
          <p:spPr>
            <a:xfrm>
              <a:off x="2068265" y="1598280"/>
              <a:ext cx="89897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304735" y="1588788"/>
              <a:ext cx="742763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8976" h="2426112">
                  <a:moveTo>
                    <a:pt x="898976" y="2426112"/>
                  </a:moveTo>
                  <a:cubicBezTo>
                    <a:pt x="766703" y="2288411"/>
                    <a:pt x="611943" y="2148242"/>
                    <a:pt x="498957" y="2025839"/>
                  </a:cubicBezTo>
                  <a:cubicBezTo>
                    <a:pt x="385971" y="1903436"/>
                    <a:pt x="296278" y="1801386"/>
                    <a:pt x="221058" y="1691695"/>
                  </a:cubicBezTo>
                  <a:cubicBezTo>
                    <a:pt x="145838" y="1582004"/>
                    <a:pt x="84424" y="1510378"/>
                    <a:pt x="47638" y="1427005"/>
                  </a:cubicBezTo>
                  <a:cubicBezTo>
                    <a:pt x="10852" y="1343633"/>
                    <a:pt x="2581" y="1270540"/>
                    <a:pt x="341" y="1191460"/>
                  </a:cubicBezTo>
                  <a:cubicBezTo>
                    <a:pt x="-1899" y="1112380"/>
                    <a:pt x="6652" y="1044875"/>
                    <a:pt x="34198" y="952522"/>
                  </a:cubicBezTo>
                  <a:cubicBezTo>
                    <a:pt x="61744" y="860169"/>
                    <a:pt x="153301" y="758205"/>
                    <a:pt x="233076" y="659826"/>
                  </a:cubicBezTo>
                  <a:cubicBezTo>
                    <a:pt x="312852" y="561447"/>
                    <a:pt x="405120" y="472220"/>
                    <a:pt x="512851" y="362249"/>
                  </a:cubicBezTo>
                  <a:cubicBezTo>
                    <a:pt x="620582" y="252278"/>
                    <a:pt x="758509" y="110756"/>
                    <a:pt x="879463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659759" y="1607051"/>
              <a:ext cx="449256" cy="2426112"/>
            </a:xfrm>
            <a:custGeom>
              <a:avLst/>
              <a:gdLst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600075 w 899620"/>
                <a:gd name="connsiteY7" fmla="*/ 268014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34662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89716 w 899620"/>
                <a:gd name="connsiteY1" fmla="*/ 2112579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81303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98917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38894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3655 h 2443655"/>
                <a:gd name="connsiteX1" fmla="*/ 499601 w 899620"/>
                <a:gd name="connsiteY1" fmla="*/ 2048324 h 2443655"/>
                <a:gd name="connsiteX2" fmla="*/ 221702 w 899620"/>
                <a:gd name="connsiteY2" fmla="*/ 1714180 h 2443655"/>
                <a:gd name="connsiteX3" fmla="*/ 48282 w 899620"/>
                <a:gd name="connsiteY3" fmla="*/ 1449490 h 2443655"/>
                <a:gd name="connsiteX4" fmla="*/ 985 w 899620"/>
                <a:gd name="connsiteY4" fmla="*/ 1213945 h 2443655"/>
                <a:gd name="connsiteX5" fmla="*/ 79813 w 899620"/>
                <a:gd name="connsiteY5" fmla="*/ 851338 h 2443655"/>
                <a:gd name="connsiteX6" fmla="*/ 237468 w 899620"/>
                <a:gd name="connsiteY6" fmla="*/ 614855 h 2443655"/>
                <a:gd name="connsiteX7" fmla="*/ 520991 w 899620"/>
                <a:gd name="connsiteY7" fmla="*/ 332269 h 2443655"/>
                <a:gd name="connsiteX8" fmla="*/ 883854 w 899620"/>
                <a:gd name="connsiteY8" fmla="*/ 0 h 2443655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9620 w 899620"/>
                <a:gd name="connsiteY0" fmla="*/ 2448597 h 2448597"/>
                <a:gd name="connsiteX1" fmla="*/ 499601 w 899620"/>
                <a:gd name="connsiteY1" fmla="*/ 2048324 h 2448597"/>
                <a:gd name="connsiteX2" fmla="*/ 221702 w 899620"/>
                <a:gd name="connsiteY2" fmla="*/ 1714180 h 2448597"/>
                <a:gd name="connsiteX3" fmla="*/ 48282 w 899620"/>
                <a:gd name="connsiteY3" fmla="*/ 1449490 h 2448597"/>
                <a:gd name="connsiteX4" fmla="*/ 985 w 899620"/>
                <a:gd name="connsiteY4" fmla="*/ 1213945 h 2448597"/>
                <a:gd name="connsiteX5" fmla="*/ 79813 w 899620"/>
                <a:gd name="connsiteY5" fmla="*/ 851338 h 2448597"/>
                <a:gd name="connsiteX6" fmla="*/ 237468 w 899620"/>
                <a:gd name="connsiteY6" fmla="*/ 614855 h 2448597"/>
                <a:gd name="connsiteX7" fmla="*/ 520991 w 899620"/>
                <a:gd name="connsiteY7" fmla="*/ 332269 h 2448597"/>
                <a:gd name="connsiteX8" fmla="*/ 883854 w 899620"/>
                <a:gd name="connsiteY8" fmla="*/ 0 h 2448597"/>
                <a:gd name="connsiteX0" fmla="*/ 898651 w 898651"/>
                <a:gd name="connsiteY0" fmla="*/ 2448597 h 2448597"/>
                <a:gd name="connsiteX1" fmla="*/ 498632 w 898651"/>
                <a:gd name="connsiteY1" fmla="*/ 2048324 h 2448597"/>
                <a:gd name="connsiteX2" fmla="*/ 220733 w 898651"/>
                <a:gd name="connsiteY2" fmla="*/ 1714180 h 2448597"/>
                <a:gd name="connsiteX3" fmla="*/ 47313 w 898651"/>
                <a:gd name="connsiteY3" fmla="*/ 1449490 h 2448597"/>
                <a:gd name="connsiteX4" fmla="*/ 16 w 898651"/>
                <a:gd name="connsiteY4" fmla="*/ 1213945 h 2448597"/>
                <a:gd name="connsiteX5" fmla="*/ 45116 w 898651"/>
                <a:gd name="connsiteY5" fmla="*/ 915046 h 2448597"/>
                <a:gd name="connsiteX6" fmla="*/ 236499 w 898651"/>
                <a:gd name="connsiteY6" fmla="*/ 614855 h 2448597"/>
                <a:gd name="connsiteX7" fmla="*/ 520022 w 898651"/>
                <a:gd name="connsiteY7" fmla="*/ 332269 h 2448597"/>
                <a:gd name="connsiteX8" fmla="*/ 882885 w 898651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20020 w 898649"/>
                <a:gd name="connsiteY7" fmla="*/ 332269 h 2448597"/>
                <a:gd name="connsiteX8" fmla="*/ 882883 w 898649"/>
                <a:gd name="connsiteY8" fmla="*/ 0 h 2448597"/>
                <a:gd name="connsiteX0" fmla="*/ 898649 w 898649"/>
                <a:gd name="connsiteY0" fmla="*/ 2448597 h 2448597"/>
                <a:gd name="connsiteX1" fmla="*/ 498630 w 898649"/>
                <a:gd name="connsiteY1" fmla="*/ 2048324 h 2448597"/>
                <a:gd name="connsiteX2" fmla="*/ 220731 w 898649"/>
                <a:gd name="connsiteY2" fmla="*/ 1714180 h 2448597"/>
                <a:gd name="connsiteX3" fmla="*/ 47311 w 898649"/>
                <a:gd name="connsiteY3" fmla="*/ 1449490 h 2448597"/>
                <a:gd name="connsiteX4" fmla="*/ 14 w 898649"/>
                <a:gd name="connsiteY4" fmla="*/ 1213945 h 2448597"/>
                <a:gd name="connsiteX5" fmla="*/ 45114 w 898649"/>
                <a:gd name="connsiteY5" fmla="*/ 915046 h 2448597"/>
                <a:gd name="connsiteX6" fmla="*/ 232749 w 898649"/>
                <a:gd name="connsiteY6" fmla="*/ 682311 h 2448597"/>
                <a:gd name="connsiteX7" fmla="*/ 516272 w 898649"/>
                <a:gd name="connsiteY7" fmla="*/ 380987 h 2448597"/>
                <a:gd name="connsiteX8" fmla="*/ 882883 w 898649"/>
                <a:gd name="connsiteY8" fmla="*/ 0 h 2448597"/>
                <a:gd name="connsiteX0" fmla="*/ 898649 w 898649"/>
                <a:gd name="connsiteY0" fmla="*/ 2426112 h 2426112"/>
                <a:gd name="connsiteX1" fmla="*/ 498630 w 898649"/>
                <a:gd name="connsiteY1" fmla="*/ 2025839 h 2426112"/>
                <a:gd name="connsiteX2" fmla="*/ 220731 w 898649"/>
                <a:gd name="connsiteY2" fmla="*/ 1691695 h 2426112"/>
                <a:gd name="connsiteX3" fmla="*/ 47311 w 898649"/>
                <a:gd name="connsiteY3" fmla="*/ 1427005 h 2426112"/>
                <a:gd name="connsiteX4" fmla="*/ 14 w 898649"/>
                <a:gd name="connsiteY4" fmla="*/ 1191460 h 2426112"/>
                <a:gd name="connsiteX5" fmla="*/ 45114 w 898649"/>
                <a:gd name="connsiteY5" fmla="*/ 892561 h 2426112"/>
                <a:gd name="connsiteX6" fmla="*/ 232749 w 898649"/>
                <a:gd name="connsiteY6" fmla="*/ 659826 h 2426112"/>
                <a:gd name="connsiteX7" fmla="*/ 516272 w 898649"/>
                <a:gd name="connsiteY7" fmla="*/ 358502 h 2426112"/>
                <a:gd name="connsiteX8" fmla="*/ 879136 w 898649"/>
                <a:gd name="connsiteY8" fmla="*/ 0 h 2426112"/>
                <a:gd name="connsiteX0" fmla="*/ 899746 w 899746"/>
                <a:gd name="connsiteY0" fmla="*/ 2426112 h 2426112"/>
                <a:gd name="connsiteX1" fmla="*/ 499727 w 899746"/>
                <a:gd name="connsiteY1" fmla="*/ 2025839 h 2426112"/>
                <a:gd name="connsiteX2" fmla="*/ 221828 w 899746"/>
                <a:gd name="connsiteY2" fmla="*/ 1691695 h 2426112"/>
                <a:gd name="connsiteX3" fmla="*/ 48408 w 899746"/>
                <a:gd name="connsiteY3" fmla="*/ 1427005 h 2426112"/>
                <a:gd name="connsiteX4" fmla="*/ 1111 w 899746"/>
                <a:gd name="connsiteY4" fmla="*/ 1191460 h 2426112"/>
                <a:gd name="connsiteX5" fmla="*/ 34968 w 899746"/>
                <a:gd name="connsiteY5" fmla="*/ 952522 h 2426112"/>
                <a:gd name="connsiteX6" fmla="*/ 233846 w 899746"/>
                <a:gd name="connsiteY6" fmla="*/ 659826 h 2426112"/>
                <a:gd name="connsiteX7" fmla="*/ 517369 w 899746"/>
                <a:gd name="connsiteY7" fmla="*/ 358502 h 2426112"/>
                <a:gd name="connsiteX8" fmla="*/ 880233 w 89974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5850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6599 w 898976"/>
                <a:gd name="connsiteY7" fmla="*/ 373492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98957 w 898976"/>
                <a:gd name="connsiteY1" fmla="*/ 2025839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221058 w 898976"/>
                <a:gd name="connsiteY2" fmla="*/ 1691695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512851 w 898976"/>
                <a:gd name="connsiteY7" fmla="*/ 362249 h 2426112"/>
                <a:gd name="connsiteX8" fmla="*/ 879463 w 898976"/>
                <a:gd name="connsiteY8" fmla="*/ 0 h 2426112"/>
                <a:gd name="connsiteX0" fmla="*/ 898976 w 898976"/>
                <a:gd name="connsiteY0" fmla="*/ 2426112 h 2426112"/>
                <a:gd name="connsiteX1" fmla="*/ 447259 w 898976"/>
                <a:gd name="connsiteY1" fmla="*/ 2031005 h 2426112"/>
                <a:gd name="connsiteX2" fmla="*/ 169362 w 898976"/>
                <a:gd name="connsiteY2" fmla="*/ 1696861 h 2426112"/>
                <a:gd name="connsiteX3" fmla="*/ 47638 w 898976"/>
                <a:gd name="connsiteY3" fmla="*/ 1427005 h 2426112"/>
                <a:gd name="connsiteX4" fmla="*/ 341 w 898976"/>
                <a:gd name="connsiteY4" fmla="*/ 1191460 h 2426112"/>
                <a:gd name="connsiteX5" fmla="*/ 34198 w 898976"/>
                <a:gd name="connsiteY5" fmla="*/ 952522 h 2426112"/>
                <a:gd name="connsiteX6" fmla="*/ 233076 w 898976"/>
                <a:gd name="connsiteY6" fmla="*/ 659826 h 2426112"/>
                <a:gd name="connsiteX7" fmla="*/ 471494 w 898976"/>
                <a:gd name="connsiteY7" fmla="*/ 367415 h 2426112"/>
                <a:gd name="connsiteX8" fmla="*/ 879463 w 898976"/>
                <a:gd name="connsiteY8" fmla="*/ 0 h 2426112"/>
                <a:gd name="connsiteX0" fmla="*/ 899138 w 899138"/>
                <a:gd name="connsiteY0" fmla="*/ 2426112 h 2426112"/>
                <a:gd name="connsiteX1" fmla="*/ 447421 w 899138"/>
                <a:gd name="connsiteY1" fmla="*/ 2031005 h 2426112"/>
                <a:gd name="connsiteX2" fmla="*/ 169524 w 899138"/>
                <a:gd name="connsiteY2" fmla="*/ 1696861 h 2426112"/>
                <a:gd name="connsiteX3" fmla="*/ 47800 w 899138"/>
                <a:gd name="connsiteY3" fmla="*/ 1427005 h 2426112"/>
                <a:gd name="connsiteX4" fmla="*/ 503 w 899138"/>
                <a:gd name="connsiteY4" fmla="*/ 1191460 h 2426112"/>
                <a:gd name="connsiteX5" fmla="*/ 34360 w 899138"/>
                <a:gd name="connsiteY5" fmla="*/ 952522 h 2426112"/>
                <a:gd name="connsiteX6" fmla="*/ 191882 w 899138"/>
                <a:gd name="connsiteY6" fmla="*/ 664992 h 2426112"/>
                <a:gd name="connsiteX7" fmla="*/ 471656 w 899138"/>
                <a:gd name="connsiteY7" fmla="*/ 367415 h 2426112"/>
                <a:gd name="connsiteX8" fmla="*/ 879625 w 899138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20399 w 920399"/>
                <a:gd name="connsiteY0" fmla="*/ 2426112 h 2426112"/>
                <a:gd name="connsiteX1" fmla="*/ 468682 w 920399"/>
                <a:gd name="connsiteY1" fmla="*/ 2031005 h 2426112"/>
                <a:gd name="connsiteX2" fmla="*/ 190785 w 920399"/>
                <a:gd name="connsiteY2" fmla="*/ 1696861 h 2426112"/>
                <a:gd name="connsiteX3" fmla="*/ 69061 w 920399"/>
                <a:gd name="connsiteY3" fmla="*/ 1427005 h 2426112"/>
                <a:gd name="connsiteX4" fmla="*/ 21764 w 920399"/>
                <a:gd name="connsiteY4" fmla="*/ 1191460 h 2426112"/>
                <a:gd name="connsiteX5" fmla="*/ 14262 w 920399"/>
                <a:gd name="connsiteY5" fmla="*/ 983518 h 2426112"/>
                <a:gd name="connsiteX6" fmla="*/ 213143 w 920399"/>
                <a:gd name="connsiteY6" fmla="*/ 664992 h 2426112"/>
                <a:gd name="connsiteX7" fmla="*/ 492917 w 920399"/>
                <a:gd name="connsiteY7" fmla="*/ 367415 h 2426112"/>
                <a:gd name="connsiteX8" fmla="*/ 900886 w 920399"/>
                <a:gd name="connsiteY8" fmla="*/ 0 h 2426112"/>
                <a:gd name="connsiteX0" fmla="*/ 912712 w 912712"/>
                <a:gd name="connsiteY0" fmla="*/ 2426112 h 2426112"/>
                <a:gd name="connsiteX1" fmla="*/ 460995 w 912712"/>
                <a:gd name="connsiteY1" fmla="*/ 2031005 h 2426112"/>
                <a:gd name="connsiteX2" fmla="*/ 183098 w 912712"/>
                <a:gd name="connsiteY2" fmla="*/ 1696861 h 2426112"/>
                <a:gd name="connsiteX3" fmla="*/ 61374 w 912712"/>
                <a:gd name="connsiteY3" fmla="*/ 1427005 h 2426112"/>
                <a:gd name="connsiteX4" fmla="*/ 14077 w 912712"/>
                <a:gd name="connsiteY4" fmla="*/ 1191460 h 2426112"/>
                <a:gd name="connsiteX5" fmla="*/ 16914 w 912712"/>
                <a:gd name="connsiteY5" fmla="*/ 973186 h 2426112"/>
                <a:gd name="connsiteX6" fmla="*/ 205456 w 912712"/>
                <a:gd name="connsiteY6" fmla="*/ 664992 h 2426112"/>
                <a:gd name="connsiteX7" fmla="*/ 485230 w 912712"/>
                <a:gd name="connsiteY7" fmla="*/ 367415 h 2426112"/>
                <a:gd name="connsiteX8" fmla="*/ 893199 w 912712"/>
                <a:gd name="connsiteY8" fmla="*/ 0 h 2426112"/>
                <a:gd name="connsiteX0" fmla="*/ 899139 w 899139"/>
                <a:gd name="connsiteY0" fmla="*/ 2426112 h 2426112"/>
                <a:gd name="connsiteX1" fmla="*/ 447422 w 899139"/>
                <a:gd name="connsiteY1" fmla="*/ 2031005 h 2426112"/>
                <a:gd name="connsiteX2" fmla="*/ 169525 w 899139"/>
                <a:gd name="connsiteY2" fmla="*/ 1696861 h 2426112"/>
                <a:gd name="connsiteX3" fmla="*/ 47801 w 899139"/>
                <a:gd name="connsiteY3" fmla="*/ 1427005 h 2426112"/>
                <a:gd name="connsiteX4" fmla="*/ 504 w 899139"/>
                <a:gd name="connsiteY4" fmla="*/ 1191460 h 2426112"/>
                <a:gd name="connsiteX5" fmla="*/ 34358 w 899139"/>
                <a:gd name="connsiteY5" fmla="*/ 978352 h 2426112"/>
                <a:gd name="connsiteX6" fmla="*/ 191883 w 899139"/>
                <a:gd name="connsiteY6" fmla="*/ 664992 h 2426112"/>
                <a:gd name="connsiteX7" fmla="*/ 471657 w 899139"/>
                <a:gd name="connsiteY7" fmla="*/ 367415 h 2426112"/>
                <a:gd name="connsiteX8" fmla="*/ 879626 w 899139"/>
                <a:gd name="connsiteY8" fmla="*/ 0 h 242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9139" h="2426112">
                  <a:moveTo>
                    <a:pt x="899139" y="2426112"/>
                  </a:moveTo>
                  <a:cubicBezTo>
                    <a:pt x="725508" y="2288411"/>
                    <a:pt x="569024" y="2152547"/>
                    <a:pt x="447422" y="2031005"/>
                  </a:cubicBezTo>
                  <a:cubicBezTo>
                    <a:pt x="325820" y="1909463"/>
                    <a:pt x="236129" y="1797528"/>
                    <a:pt x="169525" y="1696861"/>
                  </a:cubicBezTo>
                  <a:cubicBezTo>
                    <a:pt x="102922" y="1596194"/>
                    <a:pt x="75971" y="1511239"/>
                    <a:pt x="47801" y="1427005"/>
                  </a:cubicBezTo>
                  <a:cubicBezTo>
                    <a:pt x="19631" y="1342772"/>
                    <a:pt x="2744" y="1266235"/>
                    <a:pt x="504" y="1191460"/>
                  </a:cubicBezTo>
                  <a:cubicBezTo>
                    <a:pt x="-1736" y="1116685"/>
                    <a:pt x="2462" y="1076429"/>
                    <a:pt x="34358" y="978352"/>
                  </a:cubicBezTo>
                  <a:cubicBezTo>
                    <a:pt x="66254" y="880275"/>
                    <a:pt x="119000" y="766815"/>
                    <a:pt x="191883" y="664992"/>
                  </a:cubicBezTo>
                  <a:cubicBezTo>
                    <a:pt x="264766" y="563169"/>
                    <a:pt x="357033" y="478247"/>
                    <a:pt x="471657" y="367415"/>
                  </a:cubicBezTo>
                  <a:cubicBezTo>
                    <a:pt x="586281" y="256583"/>
                    <a:pt x="717312" y="115922"/>
                    <a:pt x="879626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tailEnd type="stealth" w="sm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0"/>
            <p:cNvSpPr/>
            <p:nvPr/>
          </p:nvSpPr>
          <p:spPr>
            <a:xfrm rot="16200000">
              <a:off x="1121667" y="2170847"/>
              <a:ext cx="2445733" cy="1243584"/>
            </a:xfrm>
            <a:prstGeom prst="triangle">
              <a:avLst>
                <a:gd name="adj" fmla="val 50000"/>
              </a:avLst>
            </a:prstGeom>
            <a:solidFill>
              <a:schemeClr val="bg2">
                <a:lumMod val="75000"/>
                <a:alpha val="1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1"/>
              <p:cNvSpPr txBox="1">
                <a:spLocks/>
              </p:cNvSpPr>
              <p:nvPr/>
            </p:nvSpPr>
            <p:spPr>
              <a:xfrm>
                <a:off x="188528" y="1513247"/>
                <a:ext cx="3450021" cy="5169240"/>
              </a:xfrm>
              <a:prstGeom prst="rect">
                <a:avLst/>
              </a:prstGeom>
            </p:spPr>
            <p:txBody>
              <a:bodyPr vert="horz" lIns="54864" tIns="91440" rtlCol="0">
                <a:normAutofit/>
              </a:bodyPr>
              <a:lstStyle>
                <a:lvl1pPr marL="438912" indent="-320040" algn="l" rtl="0" eaLnBrk="1" latinLnBrk="0" hangingPunct="1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  <a:defRPr kumimoji="0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31520" indent="-27432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90000"/>
                  <a:buFont typeface="Wingdings"/>
                  <a:buChar char=""/>
                  <a:defRPr kumimoji="0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96696" indent="-22860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/>
                  <a:buChar char="▪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16152" indent="-182880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/>
                  <a:buChar char="▪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indent="-182880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 3"/>
                  <a:buChar char=""/>
                  <a:defRPr kumimoji="0" lang="en-US" sz="20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27632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31136" indent="-18288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 2" pitchFamily="18" charset="2"/>
                  <a:buChar char="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defTabSz="914400"/>
                <a:r>
                  <a:rPr lang="en-US" sz="1600" dirty="0" smtClean="0"/>
                  <a:t>Study a system with a time- dependent Hamiltonian, initially in the ground state:</a:t>
                </a:r>
              </a:p>
              <a:p>
                <a:pPr defTabSz="914400"/>
                <a:endParaRPr lang="en-US" sz="1600" dirty="0" smtClean="0"/>
              </a:p>
              <a:p>
                <a:pPr defTabSz="914400"/>
                <a:endParaRPr lang="en-US" sz="1600" dirty="0"/>
              </a:p>
              <a:p>
                <a:pPr defTabSz="914400"/>
                <a:endParaRPr lang="en-US" sz="1600" dirty="0" smtClean="0"/>
              </a:p>
              <a:p>
                <a:pPr defTabSz="914400"/>
                <a:r>
                  <a:rPr lang="en-US" sz="1600" dirty="0" smtClean="0"/>
                  <a:t>Say the time dependence is ADIABATICALLY SLOW:</a:t>
                </a:r>
              </a:p>
              <a:p>
                <a:pPr lvl="1" defTabSz="914400"/>
                <a:r>
                  <a:rPr lang="en-US" sz="1400" dirty="0" smtClean="0"/>
                  <a:t>System remains in ground state</a:t>
                </a:r>
              </a:p>
              <a:p>
                <a:pPr lvl="1" defTabSz="914400"/>
                <a:r>
                  <a:rPr lang="en-US" sz="1400" dirty="0" smtClean="0"/>
                  <a:t>Time reversibility means:</a:t>
                </a:r>
              </a:p>
              <a:p>
                <a:pPr marL="457200" lvl="1" indent="0" defTabSz="914400">
                  <a:buFont typeface="Wingdings"/>
                  <a:buNone/>
                </a:pPr>
                <a:r>
                  <a:rPr lang="en-US" sz="1400" dirty="0" smtClean="0"/>
                  <a:t/>
                </a:r>
                <a:br>
                  <a:rPr lang="en-US" sz="1400" dirty="0" smtClean="0"/>
                </a:br>
                <a:endParaRPr lang="en-US" sz="1400" dirty="0"/>
              </a:p>
              <a:p>
                <a:pPr defTabSz="914400"/>
                <a:r>
                  <a:rPr lang="en-US" sz="1600" dirty="0" smtClean="0"/>
                  <a:t>This is a differential equation </a:t>
                </a:r>
                <a:br>
                  <a:rPr lang="en-US" sz="1600" dirty="0" smtClean="0"/>
                </a:br>
                <a:r>
                  <a:rPr lang="en-US" sz="1600" dirty="0" smtClean="0"/>
                  <a:t>for the phase of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6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pl-PL" sz="16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|</m:t>
                        </m:r>
                        <m:r>
                          <a:rPr lang="en-US" sz="1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𝜑</m:t>
                        </m:r>
                      </m:e>
                    </m:d>
                  </m:oMath>
                </a14:m>
                <a:r>
                  <a:rPr lang="en-US" sz="1600" dirty="0" smtClean="0"/>
                  <a:t>!</a:t>
                </a:r>
              </a:p>
              <a:p>
                <a:pPr defTabSz="914400"/>
                <a:r>
                  <a:rPr lang="en-US" sz="1600" dirty="0" smtClean="0"/>
                  <a:t>The solution (phase) </a:t>
                </a:r>
                <a:br>
                  <a:rPr lang="en-US" sz="1600" dirty="0" smtClean="0"/>
                </a:br>
                <a:r>
                  <a:rPr lang="en-US" sz="1600" dirty="0" smtClean="0"/>
                  <a:t>is the famous </a:t>
                </a:r>
                <a:r>
                  <a:rPr lang="en-US" sz="1600" u="sng" dirty="0" smtClean="0"/>
                  <a:t>Berry phase</a:t>
                </a:r>
                <a:r>
                  <a:rPr lang="en-US" sz="1600" dirty="0" smtClean="0"/>
                  <a:t>.</a:t>
                </a:r>
              </a:p>
              <a:p>
                <a:pPr lvl="1" defTabSz="914400"/>
                <a:r>
                  <a:rPr lang="en-US" sz="1400" dirty="0"/>
                  <a:t>v</a:t>
                </a:r>
                <a:r>
                  <a:rPr lang="en-US" sz="1400" dirty="0" smtClean="0"/>
                  <a:t>ery important in </a:t>
                </a:r>
                <a:br>
                  <a:rPr lang="en-US" sz="1400" dirty="0" smtClean="0"/>
                </a:br>
                <a:r>
                  <a:rPr lang="en-US" sz="1400" dirty="0" smtClean="0"/>
                  <a:t>Condensed Matter Theory</a:t>
                </a:r>
              </a:p>
              <a:p>
                <a:pPr lvl="1" defTabSz="914400"/>
                <a:r>
                  <a:rPr lang="en-US" sz="1400" dirty="0" smtClean="0"/>
                  <a:t>never previously related to entanglement or </a:t>
                </a:r>
                <a:r>
                  <a:rPr lang="en-US" sz="1400" dirty="0" err="1" smtClean="0"/>
                  <a:t>AdS</a:t>
                </a:r>
                <a:r>
                  <a:rPr lang="en-US" sz="1400" dirty="0" smtClean="0"/>
                  <a:t>/CFT</a:t>
                </a:r>
                <a:endParaRPr lang="en-US" sz="1400" dirty="0"/>
              </a:p>
            </p:txBody>
          </p:sp>
        </mc:Choice>
        <mc:Fallback xmlns="">
          <p:sp>
            <p:nvSpPr>
              <p:cNvPr id="35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28" y="1513247"/>
                <a:ext cx="3450021" cy="516924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1"/>
          <p:cNvSpPr>
            <a:spLocks noGrp="1"/>
          </p:cNvSpPr>
          <p:nvPr>
            <p:ph idx="1"/>
          </p:nvPr>
        </p:nvSpPr>
        <p:spPr>
          <a:xfrm>
            <a:off x="3583242" y="2967997"/>
            <a:ext cx="3093345" cy="3683153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sz="1600" u="sng" dirty="0" smtClean="0"/>
              <a:t>Modular Berry Phase:</a:t>
            </a:r>
          </a:p>
          <a:p>
            <a:r>
              <a:rPr lang="en-US" sz="1600" dirty="0" smtClean="0"/>
              <a:t>“time”-dependence </a:t>
            </a:r>
            <a:br>
              <a:rPr lang="en-US" sz="1600" dirty="0" smtClean="0"/>
            </a:br>
            <a:r>
              <a:rPr lang="en-US" sz="1600" dirty="0" smtClean="0"/>
              <a:t>is region dependence!</a:t>
            </a:r>
          </a:p>
          <a:p>
            <a:r>
              <a:rPr lang="en-US" sz="1600" dirty="0" smtClean="0"/>
              <a:t>“Berry phase”</a:t>
            </a:r>
            <a:br>
              <a:rPr lang="en-US" sz="1600" dirty="0" smtClean="0"/>
            </a:br>
            <a:r>
              <a:rPr lang="en-US" sz="1600" dirty="0" smtClean="0"/>
              <a:t>is </a:t>
            </a:r>
            <a:r>
              <a:rPr lang="en-US" sz="1600" dirty="0" err="1" smtClean="0"/>
              <a:t>Rindler</a:t>
            </a:r>
            <a:r>
              <a:rPr lang="en-US" sz="1600" dirty="0" smtClean="0"/>
              <a:t> boost</a:t>
            </a:r>
          </a:p>
          <a:p>
            <a:r>
              <a:rPr lang="en-US" sz="1600" dirty="0" smtClean="0"/>
              <a:t>Generated by parallel </a:t>
            </a:r>
            <a:br>
              <a:rPr lang="en-US" sz="1600" dirty="0" smtClean="0"/>
            </a:br>
            <a:r>
              <a:rPr lang="en-US" sz="1600" dirty="0" smtClean="0"/>
              <a:t>transport of surfaces </a:t>
            </a:r>
            <a:br>
              <a:rPr lang="en-US" sz="1600" dirty="0" smtClean="0"/>
            </a:br>
            <a:r>
              <a:rPr lang="en-US" sz="1600" dirty="0" smtClean="0"/>
              <a:t>in </a:t>
            </a:r>
            <a:r>
              <a:rPr lang="en-US" sz="1600" dirty="0" err="1" smtClean="0"/>
              <a:t>spacetime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(a path in kinematic space)</a:t>
            </a:r>
          </a:p>
          <a:p>
            <a:endParaRPr lang="en-US" sz="1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Other Application 3</a:t>
            </a:r>
            <a:r>
              <a:rPr lang="en-US" sz="3400" smtClean="0"/>
              <a:t>: modular Berry phase</a:t>
            </a:r>
            <a:endParaRPr lang="en-US" sz="3400" dirty="0"/>
          </a:p>
        </p:txBody>
      </p:sp>
      <p:sp>
        <p:nvSpPr>
          <p:cNvPr id="18" name="TextBox 17"/>
          <p:cNvSpPr txBox="1"/>
          <p:nvPr/>
        </p:nvSpPr>
        <p:spPr>
          <a:xfrm>
            <a:off x="7301273" y="1046136"/>
            <a:ext cx="1636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chemeClr val="bg1"/>
                </a:solidFill>
              </a:rPr>
              <a:t>BC et al</a:t>
            </a:r>
            <a:r>
              <a:rPr lang="pl-PL" sz="1400" smtClean="0">
                <a:solidFill>
                  <a:schemeClr val="bg1"/>
                </a:solidFill>
              </a:rPr>
              <a:t>., 2017-19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3579153" y="5326230"/>
            <a:ext cx="4152638" cy="159743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82880" lvl="1" indent="-182880" defTabSz="914400"/>
            <a:r>
              <a:rPr lang="en-US" sz="1400" dirty="0" smtClean="0"/>
              <a:t>This is the origin of </a:t>
            </a:r>
            <a:r>
              <a:rPr lang="en-US" sz="1400" dirty="0" err="1" smtClean="0"/>
              <a:t>spacetime</a:t>
            </a:r>
            <a:r>
              <a:rPr lang="en-US" sz="1400" dirty="0" smtClean="0"/>
              <a:t> </a:t>
            </a:r>
            <a:r>
              <a:rPr lang="en-US" sz="1400" smtClean="0"/>
              <a:t>curvature </a:t>
            </a:r>
            <a:br>
              <a:rPr lang="en-US" sz="1400" smtClean="0"/>
            </a:br>
            <a:r>
              <a:rPr lang="en-US" sz="1400" smtClean="0"/>
              <a:t>in </a:t>
            </a:r>
            <a:r>
              <a:rPr lang="en-US" sz="1400" dirty="0" smtClean="0"/>
              <a:t>holographic duality</a:t>
            </a:r>
          </a:p>
          <a:p>
            <a:pPr marL="182880" lvl="1" indent="-182880" defTabSz="914400"/>
            <a:r>
              <a:rPr lang="en-US" sz="1400" dirty="0" smtClean="0"/>
              <a:t>It is a recipe for how to glue up</a:t>
            </a:r>
            <a:br>
              <a:rPr lang="en-US" sz="1400" dirty="0" smtClean="0"/>
            </a:br>
            <a:r>
              <a:rPr lang="en-US" sz="1400" dirty="0" smtClean="0"/>
              <a:t>a </a:t>
            </a:r>
            <a:r>
              <a:rPr lang="en-US" sz="1400" dirty="0" err="1" smtClean="0"/>
              <a:t>spacetime</a:t>
            </a:r>
            <a:r>
              <a:rPr lang="en-US" sz="1400" dirty="0" smtClean="0"/>
              <a:t> out of entangled </a:t>
            </a:r>
            <a:r>
              <a:rPr lang="en-US" sz="1400" dirty="0" err="1" smtClean="0"/>
              <a:t>subregions</a:t>
            </a:r>
            <a:endParaRPr lang="en-US" sz="1400" dirty="0" smtClean="0"/>
          </a:p>
          <a:p>
            <a:pPr marL="182880" lvl="1" indent="-182880" defTabSz="914400"/>
            <a:r>
              <a:rPr lang="en-US" sz="1400" dirty="0" smtClean="0"/>
              <a:t>A completely novel way to characterize </a:t>
            </a:r>
            <a:br>
              <a:rPr lang="en-US" sz="1400" dirty="0" smtClean="0"/>
            </a:br>
            <a:r>
              <a:rPr lang="en-US" sz="1400" dirty="0" smtClean="0"/>
              <a:t>or classify entanglement in many-body systems!</a:t>
            </a:r>
          </a:p>
        </p:txBody>
      </p:sp>
    </p:spTree>
    <p:extLst>
      <p:ext uri="{BB962C8B-B14F-4D97-AF65-F5344CB8AC3E}">
        <p14:creationId xmlns:p14="http://schemas.microsoft.com/office/powerpoint/2010/main" val="26655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1" grpId="0"/>
      <p:bldP spid="32" grpId="0"/>
      <p:bldP spid="36" grpId="0" animBg="1"/>
      <p:bldP spid="34" grpId="0" animBg="1"/>
      <p:bldP spid="33" grpId="0" animBg="1"/>
      <p:bldP spid="22" grpId="0" build="p"/>
      <p:bldP spid="3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task: de Sitter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875" y="1700785"/>
            <a:ext cx="2757256" cy="3785616"/>
          </a:xfrm>
        </p:spPr>
        <p:txBody>
          <a:bodyPr>
            <a:normAutofit/>
          </a:bodyPr>
          <a:lstStyle/>
          <a:p>
            <a:r>
              <a:rPr lang="en-US" sz="1800" dirty="0"/>
              <a:t>Thus far, we </a:t>
            </a:r>
            <a:r>
              <a:rPr lang="en-US" sz="1800" dirty="0" smtClean="0"/>
              <a:t>used Kinematic Space </a:t>
            </a:r>
            <a:br>
              <a:rPr lang="en-US" sz="1800" dirty="0" smtClean="0"/>
            </a:br>
            <a:r>
              <a:rPr lang="en-US" sz="1800" dirty="0" smtClean="0"/>
              <a:t>as </a:t>
            </a:r>
            <a:r>
              <a:rPr lang="en-US" sz="1800" dirty="0"/>
              <a:t>an auxiliary construct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for </a:t>
            </a:r>
            <a:r>
              <a:rPr lang="en-US" sz="1800" dirty="0" err="1"/>
              <a:t>AdS</a:t>
            </a:r>
            <a:r>
              <a:rPr lang="en-US" sz="1800" dirty="0"/>
              <a:t> and </a:t>
            </a:r>
            <a:r>
              <a:rPr lang="en-US" sz="1800" dirty="0" smtClean="0"/>
              <a:t>CFT: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The Kinematic Space of balls in </a:t>
            </a:r>
            <a:br>
              <a:rPr lang="en-US" sz="1800" dirty="0" smtClean="0"/>
            </a:br>
            <a:r>
              <a:rPr lang="en-US" sz="1800" dirty="0" smtClean="0"/>
              <a:t>a Euclidean CFT </a:t>
            </a:r>
            <a:br>
              <a:rPr lang="en-US" sz="1800" dirty="0" smtClean="0"/>
            </a:br>
            <a:r>
              <a:rPr lang="en-US" sz="1800" dirty="0" smtClean="0"/>
              <a:t>is an expanding geometry: </a:t>
            </a:r>
            <a:br>
              <a:rPr lang="en-US" sz="1800" dirty="0" smtClean="0"/>
            </a:br>
            <a:r>
              <a:rPr lang="en-US" sz="1800" dirty="0" smtClean="0">
                <a:solidFill>
                  <a:srgbClr val="FF0000"/>
                </a:solidFill>
              </a:rPr>
              <a:t>de Sitter space!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7876" y="5749373"/>
            <a:ext cx="5006601" cy="98219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74000">
                <a:schemeClr val="accent2">
                  <a:lumMod val="45000"/>
                  <a:lumOff val="55000"/>
                  <a:alpha val="90000"/>
                </a:schemeClr>
              </a:gs>
              <a:gs pos="97000">
                <a:schemeClr val="accent2">
                  <a:lumMod val="45000"/>
                  <a:lumOff val="55000"/>
                  <a:alpha val="50000"/>
                </a:schemeClr>
              </a:gs>
            </a:gsLst>
            <a:lin ang="0" scaled="1"/>
            <a:tileRect/>
          </a:gradFill>
          <a:effectLst/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002060"/>
              </a:buClr>
            </a:pPr>
            <a:r>
              <a:rPr lang="en-US" sz="1800" dirty="0" smtClean="0"/>
              <a:t>Its properties reproduce </a:t>
            </a:r>
            <a:r>
              <a:rPr lang="en-US" sz="1800" dirty="0"/>
              <a:t>many facts about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 </a:t>
            </a:r>
            <a:r>
              <a:rPr lang="en-US" sz="1800" dirty="0"/>
              <a:t>conjectured </a:t>
            </a:r>
            <a:r>
              <a:rPr lang="en-US" sz="1800" dirty="0" err="1"/>
              <a:t>dS</a:t>
            </a:r>
            <a:r>
              <a:rPr lang="en-US" sz="1800" dirty="0"/>
              <a:t>/CFT </a:t>
            </a:r>
            <a:r>
              <a:rPr lang="en-US" sz="1800" dirty="0" smtClean="0"/>
              <a:t>Correspondence. </a:t>
            </a:r>
          </a:p>
          <a:p>
            <a:pPr>
              <a:buClr>
                <a:srgbClr val="002060"/>
              </a:buClr>
            </a:pPr>
            <a:endParaRPr lang="en-US" sz="400" dirty="0"/>
          </a:p>
          <a:p>
            <a:pPr marL="118872" indent="0" algn="r">
              <a:buClr>
                <a:srgbClr val="002060"/>
              </a:buClr>
              <a:buNone/>
            </a:pPr>
            <a:r>
              <a:rPr lang="en-US" sz="1400" dirty="0" smtClean="0"/>
              <a:t>(</a:t>
            </a:r>
            <a:r>
              <a:rPr lang="en-US" sz="1400" dirty="0" err="1"/>
              <a:t>Strominger</a:t>
            </a:r>
            <a:r>
              <a:rPr lang="en-US" sz="1400" dirty="0"/>
              <a:t> 2001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8" name="Oval 7"/>
          <p:cNvSpPr/>
          <p:nvPr/>
        </p:nvSpPr>
        <p:spPr>
          <a:xfrm>
            <a:off x="2964136" y="3820825"/>
            <a:ext cx="3189631" cy="1907314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2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 w="127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Can we use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Kinematic </a:t>
            </a:r>
            <a:r>
              <a:rPr lang="en-US" smtClean="0">
                <a:solidFill>
                  <a:schemeClr val="tx1"/>
                </a:solidFill>
              </a:rPr>
              <a:t>Space 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to </a:t>
            </a:r>
            <a:r>
              <a:rPr lang="en-US" dirty="0" smtClean="0">
                <a:solidFill>
                  <a:schemeClr val="tx1"/>
                </a:solidFill>
              </a:rPr>
              <a:t>get new insights about an expanding Universe?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938541" y="1787342"/>
            <a:ext cx="3506451" cy="2082582"/>
            <a:chOff x="5423335" y="3542546"/>
            <a:chExt cx="3506451" cy="2082582"/>
          </a:xfrm>
        </p:grpSpPr>
        <p:sp>
          <p:nvSpPr>
            <p:cNvPr id="9" name="Rectangle 8"/>
            <p:cNvSpPr/>
            <p:nvPr/>
          </p:nvSpPr>
          <p:spPr>
            <a:xfrm>
              <a:off x="5423335" y="3542546"/>
              <a:ext cx="3506451" cy="1746913"/>
            </a:xfrm>
            <a:prstGeom prst="rect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43035" y="5255796"/>
              <a:ext cx="1867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Kinematic Space</a:t>
              </a:r>
              <a:endParaRPr lang="en-US" dirty="0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6317817" y="462319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7823700" y="4247926"/>
              <a:ext cx="137160" cy="13716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255500" y="4802651"/>
              <a:ext cx="137160" cy="13716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6148624" y="1632270"/>
            <a:ext cx="2936393" cy="2743200"/>
            <a:chOff x="5114564" y="1566074"/>
            <a:chExt cx="3915190" cy="36576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4030664"/>
              <a:ext cx="2410518" cy="119301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8286" y="2807617"/>
              <a:ext cx="2410518" cy="1193009"/>
            </a:xfrm>
            <a:prstGeom prst="rect">
              <a:avLst/>
            </a:prstGeom>
          </p:spPr>
        </p:pic>
        <p:sp>
          <p:nvSpPr>
            <p:cNvPr id="17" name="Arc 16"/>
            <p:cNvSpPr/>
            <p:nvPr/>
          </p:nvSpPr>
          <p:spPr>
            <a:xfrm flipV="1">
              <a:off x="6343077" y="4049162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>
                <a:lumMod val="85000"/>
                <a:alpha val="40000"/>
              </a:schemeClr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360936" y="2162577"/>
              <a:ext cx="2289167" cy="246459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c 18"/>
            <p:cNvSpPr/>
            <p:nvPr/>
          </p:nvSpPr>
          <p:spPr>
            <a:xfrm flipV="1">
              <a:off x="6346238" y="1591244"/>
              <a:ext cx="2321725" cy="1142663"/>
            </a:xfrm>
            <a:prstGeom prst="arc">
              <a:avLst>
                <a:gd name="adj1" fmla="val 10804080"/>
                <a:gd name="adj2" fmla="val 21598509"/>
              </a:avLst>
            </a:prstGeom>
            <a:solidFill>
              <a:schemeClr val="bg1"/>
            </a:solidFill>
            <a:ln cmpd="sng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12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8" t="5742" r="29180" b="4328"/>
            <a:stretch/>
          </p:blipFill>
          <p:spPr>
            <a:xfrm>
              <a:off x="6307240" y="1566074"/>
              <a:ext cx="2410518" cy="1193010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H="1">
              <a:off x="6350426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8657452" y="2153100"/>
              <a:ext cx="0" cy="247407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8974142" y="2121241"/>
              <a:ext cx="0" cy="857299"/>
            </a:xfrm>
            <a:prstGeom prst="straightConnector1">
              <a:avLst/>
            </a:prstGeom>
            <a:ln w="25400" cmpd="sng"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6200000">
              <a:off x="8455665" y="2420181"/>
              <a:ext cx="73780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time</a:t>
              </a:r>
              <a:endParaRPr lang="en-US" sz="1400" dirty="0"/>
            </a:p>
          </p:txBody>
        </p:sp>
        <p:sp>
          <p:nvSpPr>
            <p:cNvPr id="25" name="Arc 24"/>
            <p:cNvSpPr>
              <a:spLocks noChangeAspect="1"/>
            </p:cNvSpPr>
            <p:nvPr/>
          </p:nvSpPr>
          <p:spPr>
            <a:xfrm>
              <a:off x="6111061" y="3511534"/>
              <a:ext cx="514146" cy="256061"/>
            </a:xfrm>
            <a:prstGeom prst="arc">
              <a:avLst>
                <a:gd name="adj1" fmla="val 16373696"/>
                <a:gd name="adj2" fmla="val 1657025"/>
              </a:avLst>
            </a:prstGeom>
            <a:ln w="381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/>
            <p:cNvSpPr/>
            <p:nvPr/>
          </p:nvSpPr>
          <p:spPr>
            <a:xfrm flipV="1">
              <a:off x="7513544" y="3718457"/>
              <a:ext cx="921778" cy="486666"/>
            </a:xfrm>
            <a:prstGeom prst="arc">
              <a:avLst>
                <a:gd name="adj1" fmla="val 1325360"/>
                <a:gd name="adj2" fmla="val 10900037"/>
              </a:avLst>
            </a:prstGeom>
            <a:ln w="38100" cmpd="sng">
              <a:solidFill>
                <a:srgbClr val="FF27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>
              <a:spLocks/>
            </p:cNvSpPr>
            <p:nvPr/>
          </p:nvSpPr>
          <p:spPr>
            <a:xfrm flipH="1">
              <a:off x="5114564" y="2902055"/>
              <a:ext cx="1984075" cy="989325"/>
            </a:xfrm>
            <a:prstGeom prst="arc">
              <a:avLst>
                <a:gd name="adj1" fmla="val 8642196"/>
                <a:gd name="adj2" fmla="val 12853291"/>
              </a:avLst>
            </a:prstGeom>
            <a:ln w="38100" cmpd="sng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Left-Right Arrow 28"/>
          <p:cNvSpPr/>
          <p:nvPr/>
        </p:nvSpPr>
        <p:spPr>
          <a:xfrm>
            <a:off x="6492774" y="2581651"/>
            <a:ext cx="537039" cy="18744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/>
          <p:cNvSpPr/>
          <p:nvPr/>
        </p:nvSpPr>
        <p:spPr>
          <a:xfrm>
            <a:off x="4741641" y="5871386"/>
            <a:ext cx="5156585" cy="901016"/>
          </a:xfrm>
          <a:prstGeom prst="parallelogram">
            <a:avLst>
              <a:gd name="adj" fmla="val 120791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40000"/>
                </a:schemeClr>
              </a:gs>
              <a:gs pos="35000">
                <a:schemeClr val="tx2">
                  <a:lumMod val="40000"/>
                  <a:lumOff val="6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786626" y="6029391"/>
            <a:ext cx="914400" cy="4669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iangle 33"/>
          <p:cNvSpPr/>
          <p:nvPr/>
        </p:nvSpPr>
        <p:spPr>
          <a:xfrm>
            <a:off x="5787388" y="5593019"/>
            <a:ext cx="913638" cy="640080"/>
          </a:xfrm>
          <a:prstGeom prst="triangle">
            <a:avLst>
              <a:gd name="adj" fmla="val 48020"/>
            </a:avLst>
          </a:prstGeom>
          <a:solidFill>
            <a:srgbClr val="FF0000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7512670" y="5347291"/>
            <a:ext cx="1371600" cy="1354936"/>
            <a:chOff x="8314673" y="4526055"/>
            <a:chExt cx="914400" cy="903291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8314673" y="4962427"/>
              <a:ext cx="914400" cy="4669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iangle 35"/>
            <p:cNvSpPr>
              <a:spLocks noChangeAspect="1"/>
            </p:cNvSpPr>
            <p:nvPr/>
          </p:nvSpPr>
          <p:spPr>
            <a:xfrm>
              <a:off x="8315435" y="4526055"/>
              <a:ext cx="913638" cy="640080"/>
            </a:xfrm>
            <a:prstGeom prst="triangle">
              <a:avLst>
                <a:gd name="adj" fmla="val 48020"/>
              </a:avLst>
            </a:prstGeom>
            <a:solidFill>
              <a:srgbClr val="0070C0">
                <a:alpha val="4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7995787" y="5824441"/>
            <a:ext cx="676656" cy="668435"/>
            <a:chOff x="8314673" y="4526055"/>
            <a:chExt cx="914400" cy="903291"/>
          </a:xfrm>
          <a:solidFill>
            <a:schemeClr val="accent4">
              <a:lumMod val="50000"/>
            </a:schemeClr>
          </a:solidFill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8314673" y="4962427"/>
              <a:ext cx="914400" cy="466919"/>
            </a:xfrm>
            <a:prstGeom prst="ellipse">
              <a:avLst/>
            </a:prstGeom>
            <a:grpFill/>
            <a:ln w="31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riangle 39"/>
            <p:cNvSpPr>
              <a:spLocks noChangeAspect="1"/>
            </p:cNvSpPr>
            <p:nvPr/>
          </p:nvSpPr>
          <p:spPr>
            <a:xfrm>
              <a:off x="8315435" y="4526055"/>
              <a:ext cx="913638" cy="640080"/>
            </a:xfrm>
            <a:prstGeom prst="triangle">
              <a:avLst>
                <a:gd name="adj" fmla="val 48020"/>
              </a:avLst>
            </a:prstGeom>
            <a:solidFill>
              <a:schemeClr val="accent4">
                <a:lumMod val="50000"/>
                <a:alpha val="4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Oval 40"/>
          <p:cNvSpPr>
            <a:spLocks noChangeAspect="1"/>
          </p:cNvSpPr>
          <p:nvPr/>
        </p:nvSpPr>
        <p:spPr>
          <a:xfrm>
            <a:off x="6157317" y="549005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8103557" y="5252022"/>
            <a:ext cx="137160" cy="13716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8249121" y="5748017"/>
            <a:ext cx="137160" cy="137160"/>
          </a:xfrm>
          <a:prstGeom prst="ellipse">
            <a:avLst/>
          </a:prstGeom>
          <a:solidFill>
            <a:srgbClr val="00B050"/>
          </a:solidFill>
          <a:ln w="3175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1" animBg="1"/>
      <p:bldP spid="30" grpId="0" animBg="1"/>
      <p:bldP spid="31" grpId="0" animBg="1"/>
      <p:bldP spid="34" grpId="0" animBg="1"/>
      <p:bldP spid="41" grpId="0" animBg="1"/>
      <p:bldP spid="42" grpId="0" animBg="1"/>
      <p:bldP spid="4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292" y="1697371"/>
            <a:ext cx="5551670" cy="4761795"/>
          </a:xfrm>
        </p:spPr>
        <p:txBody>
          <a:bodyPr>
            <a:noAutofit/>
          </a:bodyPr>
          <a:lstStyle/>
          <a:p>
            <a:pPr marL="118872" indent="0">
              <a:buNone/>
            </a:pPr>
            <a:r>
              <a:rPr lang="en-US" sz="1800" u="sng" dirty="0" smtClean="0"/>
              <a:t>Adding depth:</a:t>
            </a:r>
          </a:p>
          <a:p>
            <a:r>
              <a:rPr lang="en-US" sz="1800" dirty="0" smtClean="0"/>
              <a:t>Other kinematic spaces </a:t>
            </a:r>
          </a:p>
          <a:p>
            <a:pPr lvl="1"/>
            <a:r>
              <a:rPr lang="en-US" sz="1400" dirty="0"/>
              <a:t>T</a:t>
            </a:r>
            <a:r>
              <a:rPr lang="en-US" sz="1400" dirty="0" smtClean="0"/>
              <a:t>riples of CFT points—interactions</a:t>
            </a:r>
            <a:r>
              <a:rPr lang="en-US" sz="1400" dirty="0"/>
              <a:t>?</a:t>
            </a:r>
            <a:endParaRPr lang="en-US" sz="1400" dirty="0" smtClean="0"/>
          </a:p>
          <a:p>
            <a:r>
              <a:rPr lang="en-US" sz="1800" dirty="0" smtClean="0"/>
              <a:t>Beyond entanglement </a:t>
            </a:r>
          </a:p>
          <a:p>
            <a:pPr lvl="1"/>
            <a:r>
              <a:rPr lang="en-US" sz="1400" dirty="0" smtClean="0"/>
              <a:t>Entwinement</a:t>
            </a:r>
          </a:p>
          <a:p>
            <a:r>
              <a:rPr lang="en-US" sz="1800" dirty="0" smtClean="0"/>
              <a:t>What is TIME?</a:t>
            </a:r>
            <a:endParaRPr lang="en-US" sz="1400" dirty="0" smtClean="0"/>
          </a:p>
          <a:p>
            <a:pPr marL="118872" indent="0">
              <a:buNone/>
            </a:pPr>
            <a:endParaRPr lang="en-US" sz="1800" dirty="0" smtClean="0"/>
          </a:p>
          <a:p>
            <a:pPr marL="118872" indent="0">
              <a:buNone/>
            </a:pPr>
            <a:endParaRPr lang="en-US" sz="1800" dirty="0" smtClean="0"/>
          </a:p>
          <a:p>
            <a:pPr marL="118872" indent="0">
              <a:buNone/>
            </a:pPr>
            <a:r>
              <a:rPr lang="en-US" sz="1800" u="sng" dirty="0"/>
              <a:t>Adding breadth:</a:t>
            </a:r>
          </a:p>
          <a:p>
            <a:r>
              <a:rPr lang="en-US" sz="1800" dirty="0"/>
              <a:t>de Sitter space</a:t>
            </a:r>
          </a:p>
          <a:p>
            <a:r>
              <a:rPr lang="en-US" sz="1800" dirty="0"/>
              <a:t>Flat </a:t>
            </a:r>
            <a:r>
              <a:rPr lang="en-US" sz="1800" dirty="0" smtClean="0"/>
              <a:t>space? </a:t>
            </a:r>
          </a:p>
          <a:p>
            <a:pPr lvl="1"/>
            <a:r>
              <a:rPr lang="en-US" sz="1400" dirty="0" smtClean="0"/>
              <a:t>BMS</a:t>
            </a:r>
            <a:r>
              <a:rPr lang="en-US" sz="1400" dirty="0"/>
              <a:t> </a:t>
            </a:r>
            <a:r>
              <a:rPr lang="en-US" sz="1400" dirty="0" smtClean="0"/>
              <a:t>symmetry (Hawking-Perry-</a:t>
            </a:r>
            <a:r>
              <a:rPr lang="en-US" sz="1400" dirty="0" err="1" smtClean="0"/>
              <a:t>Strominger</a:t>
            </a:r>
            <a:r>
              <a:rPr lang="en-US" sz="1400" dirty="0" smtClean="0"/>
              <a:t>, 2016)</a:t>
            </a:r>
            <a:endParaRPr lang="en-US" sz="1400" dirty="0"/>
          </a:p>
          <a:p>
            <a:pPr marL="118872" indent="0">
              <a:buNone/>
            </a:pPr>
            <a:endParaRPr lang="en-US" sz="1800" dirty="0" smtClean="0"/>
          </a:p>
          <a:p>
            <a:pPr marL="118872" indent="0">
              <a:buNone/>
            </a:pPr>
            <a:r>
              <a:rPr lang="en-US" sz="1800" u="sng" dirty="0" smtClean="0"/>
              <a:t>Side applications:</a:t>
            </a:r>
          </a:p>
          <a:p>
            <a:r>
              <a:rPr lang="en-US" sz="1800" dirty="0" smtClean="0"/>
              <a:t>Better Tensor Networks?</a:t>
            </a:r>
          </a:p>
          <a:p>
            <a:r>
              <a:rPr lang="en-US" sz="1800" dirty="0" smtClean="0"/>
              <a:t>Information Theory? Complexity?</a:t>
            </a:r>
            <a:endParaRPr lang="en-US" sz="1800" dirty="0"/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010541" y="1697372"/>
            <a:ext cx="4927719" cy="2286000"/>
            <a:chOff x="2938541" y="1632270"/>
            <a:chExt cx="5913262" cy="2743200"/>
          </a:xfrm>
        </p:grpSpPr>
        <p:grpSp>
          <p:nvGrpSpPr>
            <p:cNvPr id="4" name="Group 3"/>
            <p:cNvGrpSpPr/>
            <p:nvPr/>
          </p:nvGrpSpPr>
          <p:grpSpPr>
            <a:xfrm>
              <a:off x="2938541" y="1787342"/>
              <a:ext cx="3506451" cy="2101049"/>
              <a:chOff x="5423335" y="3542546"/>
              <a:chExt cx="3506451" cy="2101049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5423335" y="3542546"/>
                <a:ext cx="3506451" cy="1746913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6243034" y="5255797"/>
                <a:ext cx="1918756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 smtClean="0"/>
                  <a:t>Kinematic Space</a:t>
                </a:r>
                <a:endParaRPr lang="en-US" sz="1500" dirty="0"/>
              </a:p>
            </p:txBody>
          </p:sp>
          <p:sp>
            <p:nvSpPr>
              <p:cNvPr id="7" name="Oval 6"/>
              <p:cNvSpPr>
                <a:spLocks noChangeAspect="1"/>
              </p:cNvSpPr>
              <p:nvPr/>
            </p:nvSpPr>
            <p:spPr>
              <a:xfrm>
                <a:off x="6317817" y="4623192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>
                <a:spLocks noChangeAspect="1"/>
              </p:cNvSpPr>
              <p:nvPr/>
            </p:nvSpPr>
            <p:spPr>
              <a:xfrm>
                <a:off x="7823700" y="4247926"/>
                <a:ext cx="137160" cy="13716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>
                <a:spLocks noChangeAspect="1"/>
              </p:cNvSpPr>
              <p:nvPr/>
            </p:nvSpPr>
            <p:spPr>
              <a:xfrm>
                <a:off x="8255500" y="4802651"/>
                <a:ext cx="137160" cy="13716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>
              <a:off x="6148623" y="1632270"/>
              <a:ext cx="2703180" cy="2743200"/>
              <a:chOff x="5114564" y="1566074"/>
              <a:chExt cx="3604240" cy="3657600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4127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88" t="5742" r="29180" b="4328"/>
              <a:stretch/>
            </p:blipFill>
            <p:spPr>
              <a:xfrm>
                <a:off x="6307240" y="4030664"/>
                <a:ext cx="2410518" cy="119301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2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4127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88" t="5742" r="29180" b="4328"/>
              <a:stretch/>
            </p:blipFill>
            <p:spPr>
              <a:xfrm>
                <a:off x="6308286" y="2807617"/>
                <a:ext cx="2410518" cy="1193009"/>
              </a:xfrm>
              <a:prstGeom prst="rect">
                <a:avLst/>
              </a:prstGeom>
            </p:spPr>
          </p:pic>
          <p:sp>
            <p:nvSpPr>
              <p:cNvPr id="13" name="Arc 12"/>
              <p:cNvSpPr/>
              <p:nvPr/>
            </p:nvSpPr>
            <p:spPr>
              <a:xfrm flipV="1">
                <a:off x="6343077" y="4049162"/>
                <a:ext cx="2321725" cy="1142663"/>
              </a:xfrm>
              <a:prstGeom prst="arc">
                <a:avLst>
                  <a:gd name="adj1" fmla="val 10804080"/>
                  <a:gd name="adj2" fmla="val 21598509"/>
                </a:avLst>
              </a:prstGeom>
              <a:solidFill>
                <a:schemeClr val="bg1">
                  <a:lumMod val="85000"/>
                  <a:alpha val="40000"/>
                </a:schemeClr>
              </a:solidFill>
              <a:ln cmpd="sng"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360936" y="2162577"/>
                <a:ext cx="2289167" cy="2464591"/>
              </a:xfrm>
              <a:prstGeom prst="rect">
                <a:avLst/>
              </a:prstGeom>
              <a:solidFill>
                <a:schemeClr val="bg1">
                  <a:lumMod val="85000"/>
                  <a:alpha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Arc 14"/>
              <p:cNvSpPr/>
              <p:nvPr/>
            </p:nvSpPr>
            <p:spPr>
              <a:xfrm flipV="1">
                <a:off x="6346238" y="1591244"/>
                <a:ext cx="2321725" cy="1142663"/>
              </a:xfrm>
              <a:prstGeom prst="arc">
                <a:avLst>
                  <a:gd name="adj1" fmla="val 10804080"/>
                  <a:gd name="adj2" fmla="val 21598509"/>
                </a:avLst>
              </a:prstGeom>
              <a:solidFill>
                <a:schemeClr val="bg1"/>
              </a:solidFill>
              <a:ln cmpd="sng"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4127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88" t="5742" r="29180" b="4328"/>
              <a:stretch/>
            </p:blipFill>
            <p:spPr>
              <a:xfrm>
                <a:off x="6307240" y="1566074"/>
                <a:ext cx="2410518" cy="1193010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>
              <a:xfrm flipH="1">
                <a:off x="6350426" y="2153100"/>
                <a:ext cx="0" cy="247407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8657452" y="2153100"/>
                <a:ext cx="0" cy="247407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Arc 20"/>
              <p:cNvSpPr>
                <a:spLocks noChangeAspect="1"/>
              </p:cNvSpPr>
              <p:nvPr/>
            </p:nvSpPr>
            <p:spPr>
              <a:xfrm>
                <a:off x="6111061" y="3511534"/>
                <a:ext cx="514146" cy="256061"/>
              </a:xfrm>
              <a:prstGeom prst="arc">
                <a:avLst>
                  <a:gd name="adj1" fmla="val 16373696"/>
                  <a:gd name="adj2" fmla="val 1657025"/>
                </a:avLst>
              </a:prstGeom>
              <a:ln w="38100" cmpd="sng">
                <a:solidFill>
                  <a:srgbClr val="008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Arc 21"/>
              <p:cNvSpPr/>
              <p:nvPr/>
            </p:nvSpPr>
            <p:spPr>
              <a:xfrm flipV="1">
                <a:off x="7513544" y="3718457"/>
                <a:ext cx="921778" cy="486666"/>
              </a:xfrm>
              <a:prstGeom prst="arc">
                <a:avLst>
                  <a:gd name="adj1" fmla="val 1325360"/>
                  <a:gd name="adj2" fmla="val 10900037"/>
                </a:avLst>
              </a:prstGeom>
              <a:ln w="38100" cmpd="sng">
                <a:solidFill>
                  <a:srgbClr val="FF271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Arc 22"/>
              <p:cNvSpPr>
                <a:spLocks/>
              </p:cNvSpPr>
              <p:nvPr/>
            </p:nvSpPr>
            <p:spPr>
              <a:xfrm flipH="1">
                <a:off x="5114564" y="2902055"/>
                <a:ext cx="1984075" cy="989325"/>
              </a:xfrm>
              <a:prstGeom prst="arc">
                <a:avLst>
                  <a:gd name="adj1" fmla="val 8642196"/>
                  <a:gd name="adj2" fmla="val 12853291"/>
                </a:avLst>
              </a:prstGeom>
              <a:ln w="38100" cmpd="sng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Left-Right Arrow 23"/>
            <p:cNvSpPr/>
            <p:nvPr/>
          </p:nvSpPr>
          <p:spPr>
            <a:xfrm>
              <a:off x="6492774" y="2581651"/>
              <a:ext cx="537039" cy="187440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4977192" y="4133019"/>
            <a:ext cx="4114800" cy="1213218"/>
            <a:chOff x="4741641" y="5252022"/>
            <a:chExt cx="5156585" cy="1520380"/>
          </a:xfrm>
        </p:grpSpPr>
        <p:sp>
          <p:nvSpPr>
            <p:cNvPr id="26" name="Parallelogram 25"/>
            <p:cNvSpPr/>
            <p:nvPr/>
          </p:nvSpPr>
          <p:spPr>
            <a:xfrm>
              <a:off x="4741641" y="5871386"/>
              <a:ext cx="5156585" cy="901016"/>
            </a:xfrm>
            <a:prstGeom prst="parallelogram">
              <a:avLst>
                <a:gd name="adj" fmla="val 120791"/>
              </a:avLst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alpha val="40000"/>
                  </a:schemeClr>
                </a:gs>
                <a:gs pos="35000">
                  <a:schemeClr val="tx2">
                    <a:lumMod val="40000"/>
                    <a:lumOff val="60000"/>
                    <a:alpha val="10000"/>
                  </a:schemeClr>
                </a:gs>
                <a:gs pos="100000">
                  <a:schemeClr val="tx2">
                    <a:lumMod val="60000"/>
                    <a:lumOff val="40000"/>
                    <a:alpha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786626" y="6029391"/>
              <a:ext cx="914400" cy="4669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riangle 27"/>
            <p:cNvSpPr/>
            <p:nvPr/>
          </p:nvSpPr>
          <p:spPr>
            <a:xfrm>
              <a:off x="5787388" y="5593019"/>
              <a:ext cx="913638" cy="640080"/>
            </a:xfrm>
            <a:prstGeom prst="triangle">
              <a:avLst>
                <a:gd name="adj" fmla="val 48020"/>
              </a:avLst>
            </a:prstGeom>
            <a:solidFill>
              <a:srgbClr val="FF0000">
                <a:alpha val="4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>
              <a:grpSpLocks noChangeAspect="1"/>
            </p:cNvGrpSpPr>
            <p:nvPr/>
          </p:nvGrpSpPr>
          <p:grpSpPr>
            <a:xfrm>
              <a:off x="7512670" y="5347291"/>
              <a:ext cx="1371600" cy="1354936"/>
              <a:chOff x="8314673" y="4526055"/>
              <a:chExt cx="914400" cy="903291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8314673" y="4962427"/>
                <a:ext cx="914400" cy="46691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riangle 30"/>
              <p:cNvSpPr>
                <a:spLocks noChangeAspect="1"/>
              </p:cNvSpPr>
              <p:nvPr/>
            </p:nvSpPr>
            <p:spPr>
              <a:xfrm>
                <a:off x="8315435" y="4526055"/>
                <a:ext cx="913638" cy="640080"/>
              </a:xfrm>
              <a:prstGeom prst="triangle">
                <a:avLst>
                  <a:gd name="adj" fmla="val 48020"/>
                </a:avLst>
              </a:prstGeom>
              <a:solidFill>
                <a:srgbClr val="0070C0">
                  <a:alpha val="46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7995787" y="5824441"/>
              <a:ext cx="676656" cy="668435"/>
              <a:chOff x="8314673" y="4526055"/>
              <a:chExt cx="914400" cy="903291"/>
            </a:xfrm>
            <a:solidFill>
              <a:schemeClr val="accent4">
                <a:lumMod val="50000"/>
              </a:schemeClr>
            </a:solidFill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8314673" y="4962427"/>
                <a:ext cx="914400" cy="466919"/>
              </a:xfrm>
              <a:prstGeom prst="ellipse">
                <a:avLst/>
              </a:prstGeom>
              <a:grpFill/>
              <a:ln w="31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riangle 33"/>
              <p:cNvSpPr>
                <a:spLocks noChangeAspect="1"/>
              </p:cNvSpPr>
              <p:nvPr/>
            </p:nvSpPr>
            <p:spPr>
              <a:xfrm>
                <a:off x="8315435" y="4526055"/>
                <a:ext cx="913638" cy="640080"/>
              </a:xfrm>
              <a:prstGeom prst="triangle">
                <a:avLst>
                  <a:gd name="adj" fmla="val 48020"/>
                </a:avLst>
              </a:prstGeom>
              <a:solidFill>
                <a:schemeClr val="accent4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6157317" y="549005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8103557" y="5252022"/>
              <a:ext cx="137160" cy="13716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8249121" y="5748017"/>
              <a:ext cx="137160" cy="137160"/>
            </a:xfrm>
            <a:prstGeom prst="ellipse">
              <a:avLst/>
            </a:prstGeom>
            <a:solidFill>
              <a:srgbClr val="00B050"/>
            </a:solidFill>
            <a:ln w="31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Oval 38"/>
          <p:cNvSpPr/>
          <p:nvPr/>
        </p:nvSpPr>
        <p:spPr>
          <a:xfrm>
            <a:off x="5471562" y="5801792"/>
            <a:ext cx="2492485" cy="631327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20000"/>
                </a:schemeClr>
              </a:gs>
              <a:gs pos="5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 w="127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Thank you!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13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15965</TotalTime>
  <Words>1321</Words>
  <Application>Microsoft Macintosh PowerPoint</Application>
  <PresentationFormat>On-screen Show (4:3)</PresentationFormat>
  <Paragraphs>532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Calibri</vt:lpstr>
      <vt:lpstr>Cambria Math</vt:lpstr>
      <vt:lpstr>Candara</vt:lpstr>
      <vt:lpstr>Trebuchet MS</vt:lpstr>
      <vt:lpstr>Wingdings</vt:lpstr>
      <vt:lpstr>Wingdings 2</vt:lpstr>
      <vt:lpstr>Wingdings 3</vt:lpstr>
      <vt:lpstr>华文新魏</vt:lpstr>
      <vt:lpstr>Arial</vt:lpstr>
      <vt:lpstr>Module</vt:lpstr>
      <vt:lpstr>A Holographic Formalism  for Quantum  Gravity</vt:lpstr>
      <vt:lpstr>Why Quantum Gravity?</vt:lpstr>
      <vt:lpstr>Quantum Gravity is an Ultraviolet Problem</vt:lpstr>
      <vt:lpstr>Quantum Gravity is (also) an Infrared Problem</vt:lpstr>
      <vt:lpstr>Why Black Holes Are Quantum Mechanical: Detour to Quantum Field Theory</vt:lpstr>
      <vt:lpstr>Why Black Holes Are Quantum Mechanical</vt:lpstr>
      <vt:lpstr>Thermodynamics: Black Holes carry Entropy</vt:lpstr>
      <vt:lpstr>The Holographic Principle</vt:lpstr>
      <vt:lpstr>Summary so far</vt:lpstr>
      <vt:lpstr>Entanglement:  What Makes Quantum Theories Quantum</vt:lpstr>
      <vt:lpstr>Entanglement for Quantum Gravity?</vt:lpstr>
      <vt:lpstr>Does Entanglement Define Locality?</vt:lpstr>
      <vt:lpstr>Spacetime from entanglement:  A naive attempt</vt:lpstr>
      <vt:lpstr>Spacetime from entanglement:  A more sophisticated (and successful) attempt</vt:lpstr>
      <vt:lpstr>AdS from CFT entanglement</vt:lpstr>
      <vt:lpstr>Questions about AdS from CFT</vt:lpstr>
      <vt:lpstr>The Kinematic Program</vt:lpstr>
      <vt:lpstr>Weaving manifolds from geodesics</vt:lpstr>
      <vt:lpstr>Geodesic Variables are Holographic</vt:lpstr>
      <vt:lpstr>Revisiting Entanglement Entropy in CFT2</vt:lpstr>
      <vt:lpstr>Kinematic Formalism in AdS/CFT</vt:lpstr>
      <vt:lpstr>Geodesic degrees of freedom —a CFT perspective</vt:lpstr>
      <vt:lpstr>Geodesic operators in AdS are OPE blocks in CFT!</vt:lpstr>
      <vt:lpstr>Recovering the point-wise description</vt:lpstr>
      <vt:lpstr>Einstein Equations from Entanglement</vt:lpstr>
      <vt:lpstr>The kinematic formalism in AdS/CFT</vt:lpstr>
      <vt:lpstr>Other Application 1: Tensor Networks</vt:lpstr>
      <vt:lpstr>Other Application 2: Streaming Protocol</vt:lpstr>
      <vt:lpstr>Other Application 3: modular Berry phase</vt:lpstr>
      <vt:lpstr>Next task: de Sitter space</vt:lpstr>
      <vt:lpstr>Future directions</vt:lpstr>
    </vt:vector>
  </TitlesOfParts>
  <Company>Swarthmore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Stella Christie</dc:creator>
  <cp:lastModifiedBy>Microsoft Office User</cp:lastModifiedBy>
  <cp:revision>1877</cp:revision>
  <dcterms:created xsi:type="dcterms:W3CDTF">2015-03-10T22:02:40Z</dcterms:created>
  <dcterms:modified xsi:type="dcterms:W3CDTF">2019-12-13T07:19:22Z</dcterms:modified>
</cp:coreProperties>
</file>