
<file path=[Content_Types].xml><?xml version="1.0" encoding="utf-8"?>
<Types xmlns="http://schemas.openxmlformats.org/package/2006/content-types">
  <Override PartName="/ppt/slides/slide45.xml" ContentType="application/vnd.openxmlformats-officedocument.presentationml.slide+xml"/>
  <Override PartName="/ppt/slides/slide18.xml" ContentType="application/vnd.openxmlformats-officedocument.presentationml.slide+xml"/>
  <Default Extension="pict" ContentType="image/pict"/>
  <Override PartName="/ppt/slides/slide9.xml" ContentType="application/vnd.openxmlformats-officedocument.presentationml.slide+xml"/>
  <Override PartName="/ppt/slides/slide41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jpeg" ContentType="image/jpeg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docProps/app.xml" ContentType="application/vnd.openxmlformats-officedocument.extended-properties+xml"/>
  <Override PartName="/ppt/slides/slide46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42.xml" ContentType="application/vnd.openxmlformats-officedocument.presentationml.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Override PartName="/ppt/theme/theme3.xml" ContentType="application/vnd.openxmlformats-officedocument.theme+xml"/>
  <Override PartName="/ppt/slideLayouts/slideLayout2.xml" ContentType="application/vnd.openxmlformats-officedocument.presentationml.slideLayout+xml"/>
  <Default Extension="png" ContentType="image/png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Override PartName="/ppt/slides/slide47.xml" ContentType="application/vnd.openxmlformats-officedocument.presentationml.slide+xml"/>
  <Override PartName="/ppt/slides/slide43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48.xml" ContentType="application/vnd.openxmlformats-officedocument.presentationml.slide+xml"/>
  <Default Extension="tiff" ContentType="image/tiff"/>
  <Override PartName="/ppt/slides/slide20.xml" ContentType="application/vnd.openxmlformats-officedocument.presentationml.slide+xml"/>
  <Override PartName="/ppt/slides/slide44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6" r:id="rId2"/>
    <p:sldId id="296" r:id="rId3"/>
    <p:sldId id="297" r:id="rId4"/>
    <p:sldId id="317" r:id="rId5"/>
    <p:sldId id="318" r:id="rId6"/>
    <p:sldId id="321" r:id="rId7"/>
    <p:sldId id="319" r:id="rId8"/>
    <p:sldId id="320" r:id="rId9"/>
    <p:sldId id="307" r:id="rId10"/>
    <p:sldId id="309" r:id="rId11"/>
    <p:sldId id="310" r:id="rId12"/>
    <p:sldId id="299" r:id="rId13"/>
    <p:sldId id="300" r:id="rId14"/>
    <p:sldId id="298" r:id="rId15"/>
    <p:sldId id="312" r:id="rId16"/>
    <p:sldId id="314" r:id="rId17"/>
    <p:sldId id="313" r:id="rId18"/>
    <p:sldId id="315" r:id="rId19"/>
    <p:sldId id="301" r:id="rId20"/>
    <p:sldId id="316" r:id="rId21"/>
    <p:sldId id="302" r:id="rId22"/>
    <p:sldId id="303" r:id="rId23"/>
    <p:sldId id="257" r:id="rId24"/>
    <p:sldId id="278" r:id="rId25"/>
    <p:sldId id="258" r:id="rId26"/>
    <p:sldId id="259" r:id="rId27"/>
    <p:sldId id="279" r:id="rId28"/>
    <p:sldId id="281" r:id="rId29"/>
    <p:sldId id="282" r:id="rId30"/>
    <p:sldId id="283" r:id="rId31"/>
    <p:sldId id="284" r:id="rId32"/>
    <p:sldId id="304" r:id="rId33"/>
    <p:sldId id="260" r:id="rId34"/>
    <p:sldId id="285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86" r:id="rId44"/>
    <p:sldId id="261" r:id="rId45"/>
    <p:sldId id="280" r:id="rId46"/>
    <p:sldId id="305" r:id="rId47"/>
    <p:sldId id="306" r:id="rId48"/>
    <p:sldId id="272" r:id="rId4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82" d="100"/>
          <a:sy n="82" d="100"/>
        </p:scale>
        <p:origin x="-10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notesMaster" Target="notesMasters/notesMaster1.xml"/><Relationship Id="rId51" Type="http://schemas.openxmlformats.org/officeDocument/2006/relationships/handoutMaster" Target="handoutMasters/handoutMaster1.xml"/><Relationship Id="rId52" Type="http://schemas.openxmlformats.org/officeDocument/2006/relationships/printerSettings" Target="printerSettings/printerSettings1.bin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4249A2-6975-2D44-9111-E8B64A45DB03}" type="datetimeFigureOut">
              <a:rPr lang="en-US" smtClean="0"/>
              <a:pPr/>
              <a:t>3/13/13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17C7C8-E4A2-5749-868B-BA0CF1C4F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14C29-B714-7E47-B76B-F67D371068F8}" type="datetimeFigureOut">
              <a:rPr lang="en-US" smtClean="0"/>
              <a:pPr/>
              <a:t>3/13/13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0A26D-65A6-694B-96D3-810FB4491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0A26D-65A6-694B-96D3-810FB44911E9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B6C98-394F-F943-B3CA-37D67DE62D0E}" type="datetimeFigureOut">
              <a:rPr lang="en-US" smtClean="0"/>
              <a:pPr/>
              <a:t>3/13/13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A20F-A46A-B241-B40C-D357DFACD3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B6C98-394F-F943-B3CA-37D67DE62D0E}" type="datetimeFigureOut">
              <a:rPr lang="en-US" smtClean="0"/>
              <a:pPr/>
              <a:t>3/13/13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A20F-A46A-B241-B40C-D357DFACD3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B6C98-394F-F943-B3CA-37D67DE62D0E}" type="datetimeFigureOut">
              <a:rPr lang="en-US" smtClean="0"/>
              <a:pPr/>
              <a:t>3/13/13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A20F-A46A-B241-B40C-D357DFACD3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B6C98-394F-F943-B3CA-37D67DE62D0E}" type="datetimeFigureOut">
              <a:rPr lang="en-US" smtClean="0"/>
              <a:pPr/>
              <a:t>3/13/13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A20F-A46A-B241-B40C-D357DFACD3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B6C98-394F-F943-B3CA-37D67DE62D0E}" type="datetimeFigureOut">
              <a:rPr lang="en-US" smtClean="0"/>
              <a:pPr/>
              <a:t>3/13/13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A20F-A46A-B241-B40C-D357DFACD3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B6C98-394F-F943-B3CA-37D67DE62D0E}" type="datetimeFigureOut">
              <a:rPr lang="en-US" smtClean="0"/>
              <a:pPr/>
              <a:t>3/13/13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A20F-A46A-B241-B40C-D357DFACD3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B6C98-394F-F943-B3CA-37D67DE62D0E}" type="datetimeFigureOut">
              <a:rPr lang="en-US" smtClean="0"/>
              <a:pPr/>
              <a:t>3/13/13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A20F-A46A-B241-B40C-D357DFACD3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B6C98-394F-F943-B3CA-37D67DE62D0E}" type="datetimeFigureOut">
              <a:rPr lang="en-US" smtClean="0"/>
              <a:pPr/>
              <a:t>3/13/13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A20F-A46A-B241-B40C-D357DFACD3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B6C98-394F-F943-B3CA-37D67DE62D0E}" type="datetimeFigureOut">
              <a:rPr lang="en-US" smtClean="0"/>
              <a:pPr/>
              <a:t>3/13/13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A20F-A46A-B241-B40C-D357DFACD3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B6C98-394F-F943-B3CA-37D67DE62D0E}" type="datetimeFigureOut">
              <a:rPr lang="en-US" smtClean="0"/>
              <a:pPr/>
              <a:t>3/13/13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A20F-A46A-B241-B40C-D357DFACD3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B6C98-394F-F943-B3CA-37D67DE62D0E}" type="datetimeFigureOut">
              <a:rPr lang="en-US" smtClean="0"/>
              <a:pPr/>
              <a:t>3/13/13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A20F-A46A-B241-B40C-D357DFACD3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B6C98-394F-F943-B3CA-37D67DE62D0E}" type="datetimeFigureOut">
              <a:rPr lang="en-US" smtClean="0"/>
              <a:pPr/>
              <a:t>3/13/13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6A20F-A46A-B241-B40C-D357DFACD3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Relationship Id="rId3" Type="http://schemas.openxmlformats.org/officeDocument/2006/relationships/oleObject" Target="???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df"/><Relationship Id="rId4" Type="http://schemas.openxmlformats.org/officeDocument/2006/relationships/image" Target="../media/image14.png"/><Relationship Id="rId5" Type="http://schemas.openxmlformats.org/officeDocument/2006/relationships/image" Target="../media/image15.tiff"/><Relationship Id="rId6" Type="http://schemas.openxmlformats.org/officeDocument/2006/relationships/image" Target="../media/image16.pdf"/><Relationship Id="rId7" Type="http://schemas.openxmlformats.org/officeDocument/2006/relationships/image" Target="../media/image17.png"/><Relationship Id="rId8" Type="http://schemas.openxmlformats.org/officeDocument/2006/relationships/image" Target="../media/image18.pdf"/><Relationship Id="rId9" Type="http://schemas.openxmlformats.org/officeDocument/2006/relationships/image" Target="../media/image19.png"/><Relationship Id="rId10" Type="http://schemas.openxmlformats.org/officeDocument/2006/relationships/image" Target="../media/image20.pdf"/><Relationship Id="rId11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df"/><Relationship Id="rId5" Type="http://schemas.openxmlformats.org/officeDocument/2006/relationships/image" Target="../media/image25.png"/><Relationship Id="rId6" Type="http://schemas.openxmlformats.org/officeDocument/2006/relationships/image" Target="../media/image26.pdf"/><Relationship Id="rId7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d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df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4.png"/><Relationship Id="rId12" Type="http://schemas.openxmlformats.org/officeDocument/2006/relationships/image" Target="../media/image45.pdf"/><Relationship Id="rId13" Type="http://schemas.openxmlformats.org/officeDocument/2006/relationships/image" Target="../media/image46.png"/><Relationship Id="rId14" Type="http://schemas.openxmlformats.org/officeDocument/2006/relationships/image" Target="../media/image47.pdf"/><Relationship Id="rId15" Type="http://schemas.openxmlformats.org/officeDocument/2006/relationships/image" Target="../media/image48.png"/><Relationship Id="rId16" Type="http://schemas.openxmlformats.org/officeDocument/2006/relationships/image" Target="../media/image49.pdf"/><Relationship Id="rId17" Type="http://schemas.openxmlformats.org/officeDocument/2006/relationships/image" Target="../media/image50.png"/><Relationship Id="rId18" Type="http://schemas.openxmlformats.org/officeDocument/2006/relationships/image" Target="../media/image51.pdf"/><Relationship Id="rId19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df"/><Relationship Id="rId3" Type="http://schemas.openxmlformats.org/officeDocument/2006/relationships/image" Target="../media/image36.png"/><Relationship Id="rId4" Type="http://schemas.openxmlformats.org/officeDocument/2006/relationships/image" Target="../media/image37.pdf"/><Relationship Id="rId5" Type="http://schemas.openxmlformats.org/officeDocument/2006/relationships/image" Target="../media/image38.png"/><Relationship Id="rId6" Type="http://schemas.openxmlformats.org/officeDocument/2006/relationships/image" Target="../media/image39.pdf"/><Relationship Id="rId7" Type="http://schemas.openxmlformats.org/officeDocument/2006/relationships/image" Target="../media/image40.png"/><Relationship Id="rId8" Type="http://schemas.openxmlformats.org/officeDocument/2006/relationships/image" Target="../media/image41.pdf"/><Relationship Id="rId9" Type="http://schemas.openxmlformats.org/officeDocument/2006/relationships/image" Target="../media/image42.png"/><Relationship Id="rId10" Type="http://schemas.openxmlformats.org/officeDocument/2006/relationships/image" Target="../media/image43.pd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df"/><Relationship Id="rId5" Type="http://schemas.openxmlformats.org/officeDocument/2006/relationships/image" Target="../media/image57.png"/><Relationship Id="rId6" Type="http://schemas.openxmlformats.org/officeDocument/2006/relationships/image" Target="../media/image58.pdf"/><Relationship Id="rId7" Type="http://schemas.openxmlformats.org/officeDocument/2006/relationships/image" Target="../media/image59.png"/><Relationship Id="rId8" Type="http://schemas.openxmlformats.org/officeDocument/2006/relationships/image" Target="../media/image60.pdf"/><Relationship Id="rId9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d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4" Type="http://schemas.openxmlformats.org/officeDocument/2006/relationships/image" Target="../media/image64.pdf"/><Relationship Id="rId5" Type="http://schemas.openxmlformats.org/officeDocument/2006/relationships/image" Target="../media/image65.png"/><Relationship Id="rId6" Type="http://schemas.openxmlformats.org/officeDocument/2006/relationships/image" Target="../media/image66.pdf"/><Relationship Id="rId7" Type="http://schemas.openxmlformats.org/officeDocument/2006/relationships/image" Target="../media/image67.png"/><Relationship Id="rId8" Type="http://schemas.openxmlformats.org/officeDocument/2006/relationships/image" Target="../media/image68.pdf"/><Relationship Id="rId9" Type="http://schemas.openxmlformats.org/officeDocument/2006/relationships/image" Target="../media/image69.png"/><Relationship Id="rId10" Type="http://schemas.openxmlformats.org/officeDocument/2006/relationships/image" Target="../media/image70.pdf"/><Relationship Id="rId11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d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4" Type="http://schemas.openxmlformats.org/officeDocument/2006/relationships/image" Target="../media/image72.pdf"/><Relationship Id="rId5" Type="http://schemas.openxmlformats.org/officeDocument/2006/relationships/image" Target="../media/image73.png"/><Relationship Id="rId6" Type="http://schemas.openxmlformats.org/officeDocument/2006/relationships/image" Target="../media/image74.pdf"/><Relationship Id="rId7" Type="http://schemas.openxmlformats.org/officeDocument/2006/relationships/image" Target="../media/image75.png"/><Relationship Id="rId8" Type="http://schemas.openxmlformats.org/officeDocument/2006/relationships/image" Target="../media/image76.pdf"/><Relationship Id="rId9" Type="http://schemas.openxmlformats.org/officeDocument/2006/relationships/image" Target="../media/image77.png"/><Relationship Id="rId10" Type="http://schemas.openxmlformats.org/officeDocument/2006/relationships/image" Target="../media/image78.pdf"/><Relationship Id="rId11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d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4" Type="http://schemas.openxmlformats.org/officeDocument/2006/relationships/image" Target="../media/image82.pdf"/><Relationship Id="rId5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0.pdf"/></Relationships>
</file>

<file path=ppt/slides/_rels/slide2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3.png"/><Relationship Id="rId12" Type="http://schemas.openxmlformats.org/officeDocument/2006/relationships/image" Target="../media/image94.pdf"/><Relationship Id="rId13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4.pdf"/><Relationship Id="rId3" Type="http://schemas.openxmlformats.org/officeDocument/2006/relationships/image" Target="../media/image85.png"/><Relationship Id="rId4" Type="http://schemas.openxmlformats.org/officeDocument/2006/relationships/image" Target="../media/image86.pdf"/><Relationship Id="rId5" Type="http://schemas.openxmlformats.org/officeDocument/2006/relationships/image" Target="../media/image87.png"/><Relationship Id="rId6" Type="http://schemas.openxmlformats.org/officeDocument/2006/relationships/image" Target="../media/image88.pdf"/><Relationship Id="rId7" Type="http://schemas.openxmlformats.org/officeDocument/2006/relationships/image" Target="../media/image89.png"/><Relationship Id="rId8" Type="http://schemas.openxmlformats.org/officeDocument/2006/relationships/image" Target="../media/image90.pdf"/><Relationship Id="rId9" Type="http://schemas.openxmlformats.org/officeDocument/2006/relationships/image" Target="../media/image91.png"/><Relationship Id="rId10" Type="http://schemas.openxmlformats.org/officeDocument/2006/relationships/image" Target="../media/image92.pdf"/></Relationships>
</file>

<file path=ppt/slides/_rels/slide3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5.png"/><Relationship Id="rId12" Type="http://schemas.openxmlformats.org/officeDocument/2006/relationships/image" Target="../media/image106.pdf"/><Relationship Id="rId13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6.pdf"/><Relationship Id="rId3" Type="http://schemas.openxmlformats.org/officeDocument/2006/relationships/image" Target="../media/image97.png"/><Relationship Id="rId4" Type="http://schemas.openxmlformats.org/officeDocument/2006/relationships/image" Target="../media/image98.pdf"/><Relationship Id="rId5" Type="http://schemas.openxmlformats.org/officeDocument/2006/relationships/image" Target="../media/image99.png"/><Relationship Id="rId6" Type="http://schemas.openxmlformats.org/officeDocument/2006/relationships/image" Target="../media/image100.pdf"/><Relationship Id="rId7" Type="http://schemas.openxmlformats.org/officeDocument/2006/relationships/image" Target="../media/image101.png"/><Relationship Id="rId8" Type="http://schemas.openxmlformats.org/officeDocument/2006/relationships/image" Target="../media/image102.pdf"/><Relationship Id="rId9" Type="http://schemas.openxmlformats.org/officeDocument/2006/relationships/image" Target="../media/image103.png"/><Relationship Id="rId10" Type="http://schemas.openxmlformats.org/officeDocument/2006/relationships/image" Target="../media/image104.pdf"/></Relationships>
</file>

<file path=ppt/slides/_rels/slide3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7.png"/><Relationship Id="rId12" Type="http://schemas.openxmlformats.org/officeDocument/2006/relationships/image" Target="../media/image118.pdf"/><Relationship Id="rId13" Type="http://schemas.openxmlformats.org/officeDocument/2006/relationships/image" Target="../media/image119.png"/><Relationship Id="rId14" Type="http://schemas.openxmlformats.org/officeDocument/2006/relationships/image" Target="../media/image120.pdf"/><Relationship Id="rId15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8.pdf"/><Relationship Id="rId3" Type="http://schemas.openxmlformats.org/officeDocument/2006/relationships/image" Target="../media/image109.png"/><Relationship Id="rId4" Type="http://schemas.openxmlformats.org/officeDocument/2006/relationships/image" Target="../media/image110.pdf"/><Relationship Id="rId5" Type="http://schemas.openxmlformats.org/officeDocument/2006/relationships/image" Target="../media/image111.png"/><Relationship Id="rId6" Type="http://schemas.openxmlformats.org/officeDocument/2006/relationships/image" Target="../media/image112.pdf"/><Relationship Id="rId7" Type="http://schemas.openxmlformats.org/officeDocument/2006/relationships/image" Target="../media/image113.png"/><Relationship Id="rId8" Type="http://schemas.openxmlformats.org/officeDocument/2006/relationships/image" Target="../media/image114.pdf"/><Relationship Id="rId9" Type="http://schemas.openxmlformats.org/officeDocument/2006/relationships/image" Target="../media/image115.png"/><Relationship Id="rId10" Type="http://schemas.openxmlformats.org/officeDocument/2006/relationships/image" Target="../media/image116.pd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2.pdf"/><Relationship Id="rId5" Type="http://schemas.openxmlformats.org/officeDocument/2006/relationships/image" Target="../media/image123.png"/><Relationship Id="rId6" Type="http://schemas.openxmlformats.org/officeDocument/2006/relationships/image" Target="../media/image124.pdf"/><Relationship Id="rId7" Type="http://schemas.openxmlformats.org/officeDocument/2006/relationships/image" Target="../media/image125.png"/><Relationship Id="rId8" Type="http://schemas.openxmlformats.org/officeDocument/2006/relationships/image" Target="../media/image126.pdf"/><Relationship Id="rId9" Type="http://schemas.openxmlformats.org/officeDocument/2006/relationships/image" Target="../media/image127.png"/><Relationship Id="rId10" Type="http://schemas.openxmlformats.org/officeDocument/2006/relationships/image" Target="../media/image128.pdf"/><Relationship Id="rId11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6.pdf"/><Relationship Id="rId3" Type="http://schemas.openxmlformats.org/officeDocument/2006/relationships/image" Target="../media/image1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4" Type="http://schemas.openxmlformats.org/officeDocument/2006/relationships/image" Target="../media/image132.pdf"/><Relationship Id="rId5" Type="http://schemas.openxmlformats.org/officeDocument/2006/relationships/image" Target="../media/image133.png"/><Relationship Id="rId6" Type="http://schemas.openxmlformats.org/officeDocument/2006/relationships/image" Target="../media/image134.pdf"/><Relationship Id="rId7" Type="http://schemas.openxmlformats.org/officeDocument/2006/relationships/image" Target="../media/image135.png"/><Relationship Id="rId8" Type="http://schemas.openxmlformats.org/officeDocument/2006/relationships/image" Target="../media/image136.pdf"/><Relationship Id="rId9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0.pdf"/></Relationships>
</file>

<file path=ppt/slides/_rels/slide3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7.png"/><Relationship Id="rId12" Type="http://schemas.openxmlformats.org/officeDocument/2006/relationships/image" Target="../media/image148.pdf"/><Relationship Id="rId13" Type="http://schemas.openxmlformats.org/officeDocument/2006/relationships/image" Target="../media/image149.png"/><Relationship Id="rId14" Type="http://schemas.openxmlformats.org/officeDocument/2006/relationships/image" Target="../media/image150.pdf"/><Relationship Id="rId15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8.pdf"/><Relationship Id="rId3" Type="http://schemas.openxmlformats.org/officeDocument/2006/relationships/image" Target="../media/image139.png"/><Relationship Id="rId4" Type="http://schemas.openxmlformats.org/officeDocument/2006/relationships/image" Target="../media/image140.pdf"/><Relationship Id="rId5" Type="http://schemas.openxmlformats.org/officeDocument/2006/relationships/image" Target="../media/image141.png"/><Relationship Id="rId6" Type="http://schemas.openxmlformats.org/officeDocument/2006/relationships/image" Target="../media/image142.pdf"/><Relationship Id="rId7" Type="http://schemas.openxmlformats.org/officeDocument/2006/relationships/image" Target="../media/image143.png"/><Relationship Id="rId8" Type="http://schemas.openxmlformats.org/officeDocument/2006/relationships/image" Target="../media/image144.pdf"/><Relationship Id="rId9" Type="http://schemas.openxmlformats.org/officeDocument/2006/relationships/image" Target="../media/image145.png"/><Relationship Id="rId10" Type="http://schemas.openxmlformats.org/officeDocument/2006/relationships/image" Target="../media/image146.pd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4" Type="http://schemas.openxmlformats.org/officeDocument/2006/relationships/image" Target="../media/image154.pdf"/><Relationship Id="rId5" Type="http://schemas.openxmlformats.org/officeDocument/2006/relationships/image" Target="../media/image155.png"/><Relationship Id="rId6" Type="http://schemas.openxmlformats.org/officeDocument/2006/relationships/image" Target="../media/image156.pdf"/><Relationship Id="rId7" Type="http://schemas.openxmlformats.org/officeDocument/2006/relationships/image" Target="../media/image157.png"/><Relationship Id="rId8" Type="http://schemas.openxmlformats.org/officeDocument/2006/relationships/image" Target="../media/image158.pdf"/><Relationship Id="rId9" Type="http://schemas.openxmlformats.org/officeDocument/2006/relationships/image" Target="../media/image159.png"/><Relationship Id="rId10" Type="http://schemas.openxmlformats.org/officeDocument/2006/relationships/image" Target="../media/image160.pdf"/><Relationship Id="rId11" Type="http://schemas.openxmlformats.org/officeDocument/2006/relationships/image" Target="../media/image16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2.pd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4" Type="http://schemas.openxmlformats.org/officeDocument/2006/relationships/image" Target="../media/image164.pdf"/><Relationship Id="rId5" Type="http://schemas.openxmlformats.org/officeDocument/2006/relationships/image" Target="../media/image165.png"/><Relationship Id="rId6" Type="http://schemas.openxmlformats.org/officeDocument/2006/relationships/image" Target="../media/image166.pdf"/><Relationship Id="rId7" Type="http://schemas.openxmlformats.org/officeDocument/2006/relationships/image" Target="../media/image167.png"/><Relationship Id="rId8" Type="http://schemas.openxmlformats.org/officeDocument/2006/relationships/image" Target="../media/image168.pdf"/><Relationship Id="rId9" Type="http://schemas.openxmlformats.org/officeDocument/2006/relationships/image" Target="../media/image169.png"/><Relationship Id="rId10" Type="http://schemas.openxmlformats.org/officeDocument/2006/relationships/image" Target="../media/image170.pdf"/><Relationship Id="rId11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2.pdf"/></Relationships>
</file>

<file path=ppt/slides/_rels/slide3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1.png"/><Relationship Id="rId12" Type="http://schemas.openxmlformats.org/officeDocument/2006/relationships/image" Target="../media/image182.pdf"/><Relationship Id="rId13" Type="http://schemas.openxmlformats.org/officeDocument/2006/relationships/image" Target="../media/image183.png"/><Relationship Id="rId14" Type="http://schemas.openxmlformats.org/officeDocument/2006/relationships/image" Target="../media/image184.pdf"/><Relationship Id="rId15" Type="http://schemas.openxmlformats.org/officeDocument/2006/relationships/image" Target="../media/image18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2.pdf"/><Relationship Id="rId3" Type="http://schemas.openxmlformats.org/officeDocument/2006/relationships/image" Target="../media/image173.png"/><Relationship Id="rId4" Type="http://schemas.openxmlformats.org/officeDocument/2006/relationships/image" Target="../media/image174.pdf"/><Relationship Id="rId5" Type="http://schemas.openxmlformats.org/officeDocument/2006/relationships/image" Target="../media/image175.png"/><Relationship Id="rId6" Type="http://schemas.openxmlformats.org/officeDocument/2006/relationships/image" Target="../media/image176.pdf"/><Relationship Id="rId7" Type="http://schemas.openxmlformats.org/officeDocument/2006/relationships/image" Target="../media/image177.png"/><Relationship Id="rId8" Type="http://schemas.openxmlformats.org/officeDocument/2006/relationships/image" Target="../media/image178.pdf"/><Relationship Id="rId9" Type="http://schemas.openxmlformats.org/officeDocument/2006/relationships/image" Target="../media/image179.png"/><Relationship Id="rId10" Type="http://schemas.openxmlformats.org/officeDocument/2006/relationships/image" Target="../media/image180.pd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4" Type="http://schemas.openxmlformats.org/officeDocument/2006/relationships/image" Target="../media/image188.pdf"/><Relationship Id="rId5" Type="http://schemas.openxmlformats.org/officeDocument/2006/relationships/image" Target="../media/image189.png"/><Relationship Id="rId6" Type="http://schemas.openxmlformats.org/officeDocument/2006/relationships/image" Target="../media/image190.pdf"/><Relationship Id="rId7" Type="http://schemas.openxmlformats.org/officeDocument/2006/relationships/image" Target="../media/image191.png"/><Relationship Id="rId8" Type="http://schemas.openxmlformats.org/officeDocument/2006/relationships/image" Target="../media/image192.pdf"/><Relationship Id="rId9" Type="http://schemas.openxmlformats.org/officeDocument/2006/relationships/image" Target="../media/image193.png"/><Relationship Id="rId10" Type="http://schemas.openxmlformats.org/officeDocument/2006/relationships/image" Target="../media/image194.pdf"/><Relationship Id="rId11" Type="http://schemas.openxmlformats.org/officeDocument/2006/relationships/image" Target="../media/image19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6.pd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4" Type="http://schemas.openxmlformats.org/officeDocument/2006/relationships/image" Target="../media/image198.pdf"/><Relationship Id="rId5" Type="http://schemas.openxmlformats.org/officeDocument/2006/relationships/image" Target="../media/image199.png"/><Relationship Id="rId6" Type="http://schemas.openxmlformats.org/officeDocument/2006/relationships/image" Target="../media/image200.pdf"/><Relationship Id="rId7" Type="http://schemas.openxmlformats.org/officeDocument/2006/relationships/image" Target="../media/image201.png"/><Relationship Id="rId8" Type="http://schemas.openxmlformats.org/officeDocument/2006/relationships/image" Target="../media/image202.pdf"/><Relationship Id="rId9" Type="http://schemas.openxmlformats.org/officeDocument/2006/relationships/image" Target="../media/image20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6.pd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4" Type="http://schemas.openxmlformats.org/officeDocument/2006/relationships/image" Target="../media/image206.pdf"/><Relationship Id="rId5" Type="http://schemas.openxmlformats.org/officeDocument/2006/relationships/image" Target="../media/image207.png"/><Relationship Id="rId6" Type="http://schemas.openxmlformats.org/officeDocument/2006/relationships/image" Target="../media/image208.pdf"/><Relationship Id="rId7" Type="http://schemas.openxmlformats.org/officeDocument/2006/relationships/image" Target="../media/image209.png"/><Relationship Id="rId8" Type="http://schemas.openxmlformats.org/officeDocument/2006/relationships/image" Target="../media/image210.pdf"/><Relationship Id="rId9" Type="http://schemas.openxmlformats.org/officeDocument/2006/relationships/image" Target="../media/image2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4.pd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4" Type="http://schemas.openxmlformats.org/officeDocument/2006/relationships/image" Target="../media/image214.pdf"/><Relationship Id="rId5" Type="http://schemas.openxmlformats.org/officeDocument/2006/relationships/image" Target="../media/image215.png"/><Relationship Id="rId6" Type="http://schemas.openxmlformats.org/officeDocument/2006/relationships/image" Target="../media/image216.pdf"/><Relationship Id="rId7" Type="http://schemas.openxmlformats.org/officeDocument/2006/relationships/image" Target="../media/image217.png"/><Relationship Id="rId8" Type="http://schemas.openxmlformats.org/officeDocument/2006/relationships/image" Target="../media/image218.pdf"/><Relationship Id="rId9" Type="http://schemas.openxmlformats.org/officeDocument/2006/relationships/image" Target="../media/image21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2.pd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0.pdf"/><Relationship Id="rId3" Type="http://schemas.openxmlformats.org/officeDocument/2006/relationships/image" Target="../media/image22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4" Type="http://schemas.openxmlformats.org/officeDocument/2006/relationships/image" Target="../media/image130.pdf"/><Relationship Id="rId5" Type="http://schemas.openxmlformats.org/officeDocument/2006/relationships/image" Target="../media/image131.png"/><Relationship Id="rId6" Type="http://schemas.openxmlformats.org/officeDocument/2006/relationships/image" Target="../media/image224.pdf"/><Relationship Id="rId7" Type="http://schemas.openxmlformats.org/officeDocument/2006/relationships/image" Target="../media/image22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2.pd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en-US" dirty="0" smtClean="0"/>
              <a:t>The trouble with</a:t>
            </a:r>
            <a:br>
              <a:rPr lang="en-US" dirty="0" smtClean="0"/>
            </a:br>
            <a:r>
              <a:rPr lang="en-US" dirty="0" smtClean="0"/>
              <a:t>asymptotically Safe Inflation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2971800"/>
          </a:xfrm>
        </p:spPr>
        <p:txBody>
          <a:bodyPr>
            <a:normAutofit fontScale="62500" lnSpcReduction="20000"/>
          </a:bodyPr>
          <a:lstStyle/>
          <a:p>
            <a:r>
              <a:rPr lang="en-US" sz="3613" dirty="0" smtClean="0">
                <a:solidFill>
                  <a:srgbClr val="0000FF"/>
                </a:solidFill>
              </a:rPr>
              <a:t>Qing-Guo Huang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Based on </a:t>
            </a:r>
            <a:r>
              <a:rPr lang="en-US" dirty="0" err="1" smtClean="0">
                <a:solidFill>
                  <a:schemeClr val="tx1"/>
                </a:solidFill>
              </a:rPr>
              <a:t>arXiv</a:t>
            </a:r>
            <a:r>
              <a:rPr lang="en-US" dirty="0" smtClean="0">
                <a:solidFill>
                  <a:schemeClr val="tx1"/>
                </a:solidFill>
              </a:rPr>
              <a:t>: 1210.7596 done with C. Fang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USTC-ICTS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State Key Laboratory of Theoretical Physics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Institute of Theoretical Physics, CAS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03/14/2013</a:t>
            </a:r>
          </a:p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inflation?</a:t>
            </a:r>
          </a:p>
          <a:p>
            <a:r>
              <a:rPr lang="en-US" dirty="0" smtClean="0"/>
              <a:t>What is the asymptotically safe inflation?</a:t>
            </a:r>
          </a:p>
          <a:p>
            <a:r>
              <a:rPr lang="en-US" dirty="0" smtClean="0"/>
              <a:t>Curvature perturbation in asymptotically safe inflation</a:t>
            </a:r>
          </a:p>
          <a:p>
            <a:r>
              <a:rPr lang="en-US" dirty="0" smtClean="0"/>
              <a:t>Discussion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/>
          <a:lstStyle/>
          <a:p>
            <a:r>
              <a:rPr lang="en-US" dirty="0" smtClean="0"/>
              <a:t>Why inflation?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3400" y="0"/>
            <a:ext cx="9677400" cy="6858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s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1295400" y="685800"/>
          <a:ext cx="6553200" cy="4421709"/>
        </p:xfrm>
        <a:graphic>
          <a:graphicData uri="http://schemas.openxmlformats.org/presentationml/2006/ole">
            <p:oleObj spid="_x0000_s62466" name="Document" r:id="rId3" imgW="3670300" imgH="2476500" progId="Word.Document.12">
              <p:link updateAutomatic="1"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" y="53441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/>
              <a:t>Hubble</a:t>
            </a:r>
            <a:r>
              <a:rPr lang="zh-CN" altLang="en-US" sz="2800" dirty="0" smtClean="0"/>
              <a:t>，</a:t>
            </a:r>
            <a:r>
              <a:rPr lang="en-US" altLang="zh-CN" sz="2800" dirty="0" smtClean="0"/>
              <a:t>1929</a:t>
            </a:r>
            <a:endParaRPr lang="en-US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85800"/>
            <a:ext cx="9144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600" dirty="0" smtClean="0">
                <a:solidFill>
                  <a:srgbClr val="FFFF00"/>
                </a:solidFill>
              </a:rPr>
              <a:t>BIG BANG</a:t>
            </a:r>
            <a:endParaRPr lang="en-US" sz="4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0" descr="Untitled.png"/>
          <p:cNvPicPr>
            <a:picLocks noChangeAspect="1"/>
          </p:cNvPicPr>
          <p:nvPr/>
        </p:nvPicPr>
        <p:blipFill>
          <a:blip r:embed="rId2"/>
          <a:srcRect l="-6256" r="-6256"/>
          <a:stretch>
            <a:fillRect/>
          </a:stretch>
        </p:blipFill>
        <p:spPr>
          <a:xfrm>
            <a:off x="546100" y="914400"/>
            <a:ext cx="7988300" cy="3886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43200" y="5360313"/>
            <a:ext cx="533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/>
              <a:t>1978, Arno A. Penzias and Robert W. Wilson</a:t>
            </a:r>
            <a:endParaRPr lang="en-US" sz="2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800600"/>
            <a:ext cx="1676400" cy="164845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777079" y="4626254"/>
            <a:ext cx="361432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/>
              <a:t>2006, G. S</a:t>
            </a:r>
            <a:r>
              <a:rPr lang="en-US" altLang="zh-CN" sz="2200" dirty="0" smtClean="0"/>
              <a:t>moot </a:t>
            </a:r>
            <a:r>
              <a:rPr lang="en-US" sz="2200" dirty="0" smtClean="0"/>
              <a:t>and J. M</a:t>
            </a:r>
            <a:r>
              <a:rPr lang="en-US" altLang="zh-CN" sz="2200" dirty="0" smtClean="0"/>
              <a:t>ather</a:t>
            </a:r>
            <a:endParaRPr lang="en-US" sz="2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4066541"/>
            <a:ext cx="1676400" cy="1648459"/>
          </a:xfrm>
          <a:prstGeom prst="rect">
            <a:avLst/>
          </a:prstGeom>
        </p:spPr>
      </p:pic>
      <p:grpSp>
        <p:nvGrpSpPr>
          <p:cNvPr id="2" name="Group 13"/>
          <p:cNvGrpSpPr/>
          <p:nvPr/>
        </p:nvGrpSpPr>
        <p:grpSpPr>
          <a:xfrm>
            <a:off x="76200" y="650193"/>
            <a:ext cx="8991600" cy="2474007"/>
            <a:chOff x="3490587" y="1219200"/>
            <a:chExt cx="6993890" cy="201680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90587" y="1219200"/>
              <a:ext cx="1516396" cy="2016807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44001" y="1219200"/>
              <a:ext cx="1340476" cy="2016807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06983" y="1219200"/>
              <a:ext cx="4149970" cy="2016807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676399"/>
            <a:ext cx="8077200" cy="40386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3048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rgbClr val="FF0000"/>
                </a:solidFill>
              </a:rPr>
              <a:t>WMAP</a:t>
            </a:r>
            <a:r>
              <a:rPr lang="zh-CN" altLang="en-US" sz="4800" b="1" dirty="0" smtClean="0">
                <a:solidFill>
                  <a:srgbClr val="FF0000"/>
                </a:solidFill>
              </a:rPr>
              <a:t>（世界地图）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7"/>
          <p:cNvPicPr>
            <a:picLocks noChangeAspect="1"/>
          </p:cNvPicPr>
          <p:nvPr/>
        </p:nvPicPr>
        <p:blipFill>
          <a:blip r:embed="rId2"/>
          <a:srcRect t="-36417" b="-36417"/>
          <a:stretch>
            <a:fillRect/>
          </a:stretch>
        </p:blipFill>
        <p:spPr>
          <a:xfrm>
            <a:off x="4770901" y="1676400"/>
            <a:ext cx="4220699" cy="3155844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860165" y="579438"/>
            <a:ext cx="5302635" cy="792162"/>
          </a:xfrm>
          <a:prstGeom prst="rect">
            <a:avLst/>
          </a:prstGeom>
        </p:spPr>
      </p:pic>
      <p:pic>
        <p:nvPicPr>
          <p:cNvPr id="6" name="Picture 5" descr="c2.tif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2087217"/>
            <a:ext cx="4557466" cy="3236461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5181600" y="4480389"/>
            <a:ext cx="3505200" cy="472611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5562600" y="5410200"/>
            <a:ext cx="2819400" cy="472932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6019800" y="6126669"/>
            <a:ext cx="1935162" cy="35033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271588" y="723900"/>
            <a:ext cx="1397000" cy="520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71588" y="2133600"/>
            <a:ext cx="2263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Matter-dominant era:</a:t>
            </a:r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3995738" y="2147888"/>
            <a:ext cx="3644900" cy="3175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4097338" y="2951163"/>
            <a:ext cx="3340100" cy="31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96158" y="2907268"/>
            <a:ext cx="2513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Radiation-dominant era: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28600"/>
            <a:ext cx="6096000" cy="637939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5200" y="693003"/>
            <a:ext cx="22711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/>
              <a:t>Inflation</a:t>
            </a:r>
            <a:endParaRPr lang="en-US" sz="4800" dirty="0"/>
          </a:p>
        </p:txBody>
      </p:sp>
      <p:pic>
        <p:nvPicPr>
          <p:cNvPr id="5" name="Picture 4" descr="c1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157759"/>
            <a:ext cx="8153400" cy="332864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8"/>
          <p:cNvPicPr>
            <a:picLocks noChangeAspect="1"/>
          </p:cNvPicPr>
          <p:nvPr/>
        </p:nvPicPr>
        <p:blipFill>
          <a:blip r:embed="rId2"/>
          <a:srcRect l="-30166" r="-30166"/>
          <a:stretch>
            <a:fillRect/>
          </a:stretch>
        </p:blipFill>
        <p:spPr>
          <a:xfrm>
            <a:off x="1274830" y="304800"/>
            <a:ext cx="6726170" cy="5029200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3568700" y="5727700"/>
            <a:ext cx="2374900" cy="5207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88" y="990600"/>
            <a:ext cx="6105012" cy="4875773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602" y="1143000"/>
            <a:ext cx="7001598" cy="43692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72216" y="238780"/>
            <a:ext cx="23427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/>
              <a:t>Old inflation</a:t>
            </a:r>
            <a:r>
              <a:rPr lang="zh-CN" altLang="en-US" sz="2800" dirty="0" smtClean="0"/>
              <a:t>：</a:t>
            </a:r>
            <a:endParaRPr lang="en-US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0893" y="238780"/>
            <a:ext cx="4944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/>
              <a:t>Dynamics of slow-roll inflation</a:t>
            </a:r>
            <a:r>
              <a:rPr lang="zh-CN" altLang="en-US" sz="2800" dirty="0" smtClean="0"/>
              <a:t>：</a:t>
            </a:r>
            <a:endParaRPr lang="en-US" sz="2800" dirty="0"/>
          </a:p>
        </p:txBody>
      </p:sp>
      <p:grpSp>
        <p:nvGrpSpPr>
          <p:cNvPr id="3" name="Group 17"/>
          <p:cNvGrpSpPr/>
          <p:nvPr/>
        </p:nvGrpSpPr>
        <p:grpSpPr>
          <a:xfrm>
            <a:off x="228600" y="1219200"/>
            <a:ext cx="5165725" cy="1909920"/>
            <a:chOff x="157163" y="4826000"/>
            <a:chExt cx="4338637" cy="1651000"/>
          </a:xfrm>
        </p:grpSpPr>
        <p:grpSp>
          <p:nvGrpSpPr>
            <p:cNvPr id="4" name="Group 59"/>
            <p:cNvGrpSpPr/>
            <p:nvPr/>
          </p:nvGrpSpPr>
          <p:grpSpPr>
            <a:xfrm>
              <a:off x="157163" y="4826000"/>
              <a:ext cx="4338637" cy="1651000"/>
              <a:chOff x="157163" y="4826000"/>
              <a:chExt cx="4338637" cy="1651000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157163" y="4879690"/>
                <a:ext cx="4338637" cy="1597310"/>
              </a:xfrm>
              <a:custGeom>
                <a:avLst/>
                <a:gdLst>
                  <a:gd name="connsiteX0" fmla="*/ 3365057 w 3365057"/>
                  <a:gd name="connsiteY0" fmla="*/ 0 h 1510732"/>
                  <a:gd name="connsiteX1" fmla="*/ 1497993 w 3365057"/>
                  <a:gd name="connsiteY1" fmla="*/ 455934 h 1510732"/>
                  <a:gd name="connsiteX2" fmla="*/ 770707 w 3365057"/>
                  <a:gd name="connsiteY2" fmla="*/ 1508923 h 1510732"/>
                  <a:gd name="connsiteX3" fmla="*/ 0 w 3365057"/>
                  <a:gd name="connsiteY3" fmla="*/ 445078 h 1510732"/>
                  <a:gd name="connsiteX4" fmla="*/ 0 w 3365057"/>
                  <a:gd name="connsiteY4" fmla="*/ 445078 h 1510732"/>
                  <a:gd name="connsiteX5" fmla="*/ 0 w 3365057"/>
                  <a:gd name="connsiteY5" fmla="*/ 445078 h 1510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5057" h="1510732">
                    <a:moveTo>
                      <a:pt x="3365057" y="0"/>
                    </a:moveTo>
                    <a:cubicBezTo>
                      <a:pt x="2647721" y="102223"/>
                      <a:pt x="1930385" y="204447"/>
                      <a:pt x="1497993" y="455934"/>
                    </a:cubicBezTo>
                    <a:cubicBezTo>
                      <a:pt x="1065601" y="707421"/>
                      <a:pt x="1020372" y="1510732"/>
                      <a:pt x="770707" y="1508923"/>
                    </a:cubicBezTo>
                    <a:cubicBezTo>
                      <a:pt x="521042" y="1507114"/>
                      <a:pt x="0" y="445078"/>
                      <a:pt x="0" y="445078"/>
                    </a:cubicBezTo>
                    <a:lnTo>
                      <a:pt x="0" y="445078"/>
                    </a:lnTo>
                    <a:lnTo>
                      <a:pt x="0" y="445078"/>
                    </a:lnTo>
                  </a:path>
                </a:pathLst>
              </a:custGeom>
              <a:ln w="317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Connector 8"/>
              <p:cNvSpPr/>
              <p:nvPr/>
            </p:nvSpPr>
            <p:spPr>
              <a:xfrm>
                <a:off x="3052763" y="4826000"/>
                <a:ext cx="190500" cy="203200"/>
              </a:xfrm>
              <a:prstGeom prst="flowChartConnector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944387" y="6187669"/>
                <a:ext cx="358216" cy="197209"/>
              </a:xfrm>
              <a:custGeom>
                <a:avLst/>
                <a:gdLst>
                  <a:gd name="connsiteX0" fmla="*/ 0 w 358216"/>
                  <a:gd name="connsiteY0" fmla="*/ 10856 h 197209"/>
                  <a:gd name="connsiteX1" fmla="*/ 206245 w 358216"/>
                  <a:gd name="connsiteY1" fmla="*/ 195400 h 197209"/>
                  <a:gd name="connsiteX2" fmla="*/ 358216 w 358216"/>
                  <a:gd name="connsiteY2" fmla="*/ 0 h 197209"/>
                  <a:gd name="connsiteX3" fmla="*/ 358216 w 358216"/>
                  <a:gd name="connsiteY3" fmla="*/ 0 h 197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8216" h="197209">
                    <a:moveTo>
                      <a:pt x="0" y="10856"/>
                    </a:moveTo>
                    <a:cubicBezTo>
                      <a:pt x="73271" y="104032"/>
                      <a:pt x="146542" y="197209"/>
                      <a:pt x="206245" y="195400"/>
                    </a:cubicBezTo>
                    <a:cubicBezTo>
                      <a:pt x="265948" y="193591"/>
                      <a:pt x="358216" y="0"/>
                      <a:pt x="358216" y="0"/>
                    </a:cubicBezTo>
                    <a:lnTo>
                      <a:pt x="358216" y="0"/>
                    </a:lnTo>
                  </a:path>
                </a:pathLst>
              </a:custGeom>
              <a:noFill/>
              <a:ln>
                <a:solidFill>
                  <a:srgbClr val="FF0000"/>
                </a:solidFill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6" name="Picture 5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tretch>
                  <a:fillRect/>
                </a:stretch>
              </p:blipFill>
            </mc:Choice>
            <mc:Fallback>
              <p:blipFill>
                <a:blip r:embed="rId3"/>
                <a:stretch>
                  <a:fillRect/>
                </a:stretch>
              </p:blipFill>
            </mc:Fallback>
          </mc:AlternateContent>
          <p:spPr>
            <a:xfrm>
              <a:off x="3054350" y="5100638"/>
              <a:ext cx="165100" cy="241300"/>
            </a:xfrm>
            <a:prstGeom prst="rect">
              <a:avLst/>
            </a:prstGeom>
          </p:spPr>
        </p:pic>
      </p:grpSp>
      <p:pic>
        <p:nvPicPr>
          <p:cNvPr id="12" name="Picture 1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57200" y="4038600"/>
            <a:ext cx="2933700" cy="64770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685800" y="5105400"/>
            <a:ext cx="2349500" cy="317500"/>
          </a:xfrm>
          <a:prstGeom prst="rect">
            <a:avLst/>
          </a:prstGeom>
        </p:spPr>
      </p:pic>
      <p:sp>
        <p:nvSpPr>
          <p:cNvPr id="14" name="Right Arrow 13"/>
          <p:cNvSpPr/>
          <p:nvPr/>
        </p:nvSpPr>
        <p:spPr>
          <a:xfrm>
            <a:off x="3828597" y="4686300"/>
            <a:ext cx="2800803" cy="1905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7302500" y="4038600"/>
            <a:ext cx="1231900" cy="622300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7315200" y="4800600"/>
            <a:ext cx="1295400" cy="304800"/>
          </a:xfrm>
          <a:prstGeom prst="rect">
            <a:avLst/>
          </a:prstGeom>
        </p:spPr>
      </p:pic>
      <p:pic>
        <p:nvPicPr>
          <p:cNvPr id="17" name="Picture 16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2"/>
              <a:stretch>
                <a:fillRect/>
              </a:stretch>
            </p:blipFill>
          </mc:Choice>
          <mc:Fallback>
            <p:blipFill>
              <a:blip r:embed="rId13"/>
              <a:stretch>
                <a:fillRect/>
              </a:stretch>
            </p:blipFill>
          </mc:Fallback>
        </mc:AlternateContent>
        <p:spPr>
          <a:xfrm>
            <a:off x="4064000" y="3987800"/>
            <a:ext cx="2260600" cy="673100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4"/>
              <a:stretch>
                <a:fillRect/>
              </a:stretch>
            </p:blipFill>
          </mc:Choice>
          <mc:Fallback>
            <p:blipFill>
              <a:blip r:embed="rId15"/>
              <a:stretch>
                <a:fillRect/>
              </a:stretch>
            </p:blipFill>
          </mc:Fallback>
        </mc:AlternateContent>
        <p:spPr>
          <a:xfrm>
            <a:off x="4350274" y="4953000"/>
            <a:ext cx="1905000" cy="622300"/>
          </a:xfrm>
          <a:prstGeom prst="rect">
            <a:avLst/>
          </a:prstGeom>
        </p:spPr>
      </p:pic>
      <p:pic>
        <p:nvPicPr>
          <p:cNvPr id="20" name="Picture 19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6"/>
              <a:stretch>
                <a:fillRect/>
              </a:stretch>
            </p:blipFill>
          </mc:Choice>
          <mc:Fallback>
            <p:blipFill>
              <a:blip r:embed="rId17"/>
              <a:stretch>
                <a:fillRect/>
              </a:stretch>
            </p:blipFill>
          </mc:Fallback>
        </mc:AlternateContent>
        <p:spPr>
          <a:xfrm>
            <a:off x="7391400" y="5410200"/>
            <a:ext cx="1130300" cy="304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57087" y="2266890"/>
            <a:ext cx="12241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FF0000"/>
                </a:solidFill>
              </a:rPr>
              <a:t>R</a:t>
            </a:r>
            <a:r>
              <a:rPr lang="en-US" altLang="zh-CN" sz="2000" dirty="0" err="1" smtClean="0">
                <a:solidFill>
                  <a:srgbClr val="FF0000"/>
                </a:solidFill>
              </a:rPr>
              <a:t>e</a:t>
            </a:r>
            <a:r>
              <a:rPr lang="en-US" sz="2000" dirty="0" err="1" smtClean="0">
                <a:solidFill>
                  <a:srgbClr val="FF0000"/>
                </a:solidFill>
              </a:rPr>
              <a:t>heating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  <p:pic>
        <p:nvPicPr>
          <p:cNvPr id="22" name="Picture 2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8"/>
              <a:stretch>
                <a:fillRect/>
              </a:stretch>
            </p:blipFill>
          </mc:Choice>
          <mc:Fallback>
            <p:blipFill>
              <a:blip r:embed="rId19"/>
              <a:stretch>
                <a:fillRect/>
              </a:stretch>
            </p:blipFill>
          </mc:Fallback>
        </mc:AlternateContent>
        <p:spPr>
          <a:xfrm>
            <a:off x="2382129" y="2543811"/>
            <a:ext cx="6609471" cy="73278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011060147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7150"/>
            <a:ext cx="9220200" cy="69151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" y="6172200"/>
            <a:ext cx="15917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</a:rPr>
              <a:t>2011.06.01</a:t>
            </a:r>
            <a:endParaRPr lang="en-US" sz="2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236220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What is the nature of </a:t>
            </a:r>
            <a:r>
              <a:rPr lang="en-US" sz="2800" dirty="0" err="1" smtClean="0"/>
              <a:t>inflaton</a:t>
            </a:r>
            <a:r>
              <a:rPr lang="en-US" sz="2800" dirty="0" smtClean="0"/>
              <a:t>?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Is there an inflation model without </a:t>
            </a:r>
            <a:r>
              <a:rPr lang="en-US" sz="2800" dirty="0" err="1" smtClean="0"/>
              <a:t>inflaton</a:t>
            </a:r>
            <a:r>
              <a:rPr lang="en-US" sz="2800" dirty="0" smtClean="0"/>
              <a:t>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asymptotically safe inflation?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143000" y="685800"/>
            <a:ext cx="5943600" cy="38862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200" dirty="0" smtClean="0">
                <a:solidFill>
                  <a:schemeClr val="bg1"/>
                </a:solidFill>
              </a:rPr>
              <a:t>It is well-known that Einstein gravity involves a </a:t>
            </a:r>
            <a:r>
              <a:rPr lang="en-US" sz="2200" dirty="0" err="1" smtClean="0">
                <a:solidFill>
                  <a:schemeClr val="bg1"/>
                </a:solidFill>
              </a:rPr>
              <a:t>dimensionful</a:t>
            </a:r>
            <a:r>
              <a:rPr lang="en-US" sz="2200" dirty="0" smtClean="0">
                <a:solidFill>
                  <a:schemeClr val="bg1"/>
                </a:solidFill>
              </a:rPr>
              <a:t> coupling constant and is not </a:t>
            </a:r>
            <a:r>
              <a:rPr lang="en-US" sz="2200" dirty="0" err="1" smtClean="0">
                <a:solidFill>
                  <a:schemeClr val="bg1"/>
                </a:solidFill>
              </a:rPr>
              <a:t>renormalizable</a:t>
            </a:r>
            <a:r>
              <a:rPr lang="en-US" sz="2200" dirty="0" smtClean="0">
                <a:solidFill>
                  <a:schemeClr val="bg1"/>
                </a:solidFill>
              </a:rPr>
              <a:t>. Decades ago Weinberg suggested that the effective quantum theory of gravitation might be asymptotically safe, and hence UV complete. That is, the renormalization group flows might have a fixed point, with a finite-dimensional UV critical surface of trajectories attracted to the fixed point at short distance.    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87553" y="4964668"/>
            <a:ext cx="1889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S. Weinberg, 1977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143000" y="1143000"/>
            <a:ext cx="6019800" cy="24384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200" dirty="0" smtClean="0">
                <a:solidFill>
                  <a:schemeClr val="bg1"/>
                </a:solidFill>
              </a:rPr>
              <a:t>Asymptotically safe gravity can be naturally applied to explore the physics in the early universe. </a:t>
            </a:r>
          </a:p>
          <a:p>
            <a:endParaRPr lang="en-US" sz="2200" dirty="0" smtClean="0">
              <a:solidFill>
                <a:schemeClr val="bg1"/>
              </a:solidFill>
            </a:endParaRPr>
          </a:p>
          <a:p>
            <a:r>
              <a:rPr lang="en-US" sz="2200" dirty="0" smtClean="0">
                <a:solidFill>
                  <a:schemeClr val="bg1"/>
                </a:solidFill>
              </a:rPr>
              <a:t>The beauty of asymptotically safe inflation is that it does not need any </a:t>
            </a:r>
            <a:r>
              <a:rPr lang="en-US" sz="2200" dirty="0" err="1" smtClean="0">
                <a:solidFill>
                  <a:schemeClr val="bg1"/>
                </a:solidFill>
              </a:rPr>
              <a:t>inflaton</a:t>
            </a:r>
            <a:r>
              <a:rPr lang="en-US" sz="2200" dirty="0" smtClean="0">
                <a:solidFill>
                  <a:schemeClr val="bg1"/>
                </a:solidFill>
              </a:rPr>
              <a:t> field. 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0" y="3962400"/>
            <a:ext cx="1889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S. Weinberg, 2010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676400" y="736600"/>
            <a:ext cx="5676900" cy="635000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2540000" y="1739900"/>
            <a:ext cx="4165600" cy="3175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2082800" y="2438400"/>
            <a:ext cx="5080000" cy="647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3600" y="3455313"/>
            <a:ext cx="504174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If </a:t>
            </a:r>
            <a:r>
              <a:rPr lang="en-US" sz="2200" dirty="0" err="1" smtClean="0"/>
              <a:t>ω</a:t>
            </a:r>
            <a:r>
              <a:rPr lang="en-US" sz="2200" dirty="0" smtClean="0"/>
              <a:t>=0, we obtain a pure de Sitter solution. </a:t>
            </a:r>
            <a:endParaRPr lang="en-US" sz="22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4038600" y="4114800"/>
            <a:ext cx="1181100" cy="6223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66900" y="5105400"/>
            <a:ext cx="59055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Inflation must end in our universe. We hope that the term with R</a:t>
            </a:r>
            <a:r>
              <a:rPr lang="en-US" sz="2200" baseline="30000" dirty="0" smtClean="0"/>
              <a:t>2</a:t>
            </a:r>
            <a:r>
              <a:rPr lang="en-US" sz="2200" dirty="0" smtClean="0"/>
              <a:t> might introduce an instability around </a:t>
            </a:r>
            <a:r>
              <a:rPr lang="en-US" sz="2200" dirty="0" err="1" smtClean="0"/>
              <a:t>dS</a:t>
            </a:r>
            <a:r>
              <a:rPr lang="en-US" sz="2200" dirty="0" smtClean="0"/>
              <a:t> solution.</a:t>
            </a:r>
            <a:endParaRPr lang="en-US" sz="2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667000" y="533400"/>
            <a:ext cx="3937000" cy="6223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3683000" y="1447800"/>
            <a:ext cx="1941513" cy="1104900"/>
            <a:chOff x="3683000" y="1447800"/>
            <a:chExt cx="1941513" cy="1104900"/>
          </a:xfrm>
        </p:grpSpPr>
        <p:pic>
          <p:nvPicPr>
            <p:cNvPr id="4" name="Picture 3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4"/>
                <a:stretch>
                  <a:fillRect/>
                </a:stretch>
              </p:blipFill>
            </mc:Choice>
            <mc:Fallback>
              <p:blipFill>
                <a:blip r:embed="rId5"/>
                <a:stretch>
                  <a:fillRect/>
                </a:stretch>
              </p:blipFill>
            </mc:Fallback>
          </mc:AlternateContent>
          <p:spPr>
            <a:xfrm>
              <a:off x="3706813" y="1447800"/>
              <a:ext cx="1917700" cy="469900"/>
            </a:xfrm>
            <a:prstGeom prst="rect">
              <a:avLst/>
            </a:prstGeom>
          </p:spPr>
        </p:pic>
        <p:pic>
          <p:nvPicPr>
            <p:cNvPr id="6" name="Picture 5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6"/>
                <a:stretch>
                  <a:fillRect/>
                </a:stretch>
              </p:blipFill>
            </mc:Choice>
            <mc:Fallback>
              <p:blipFill>
                <a:blip r:embed="rId7"/>
                <a:stretch>
                  <a:fillRect/>
                </a:stretch>
              </p:blipFill>
            </mc:Fallback>
          </mc:AlternateContent>
          <p:spPr>
            <a:xfrm>
              <a:off x="3683000" y="1981200"/>
              <a:ext cx="1879600" cy="571500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2971800" y="2819400"/>
            <a:ext cx="3429000" cy="430887"/>
            <a:chOff x="2438400" y="3276600"/>
            <a:chExt cx="3429000" cy="430887"/>
          </a:xfrm>
        </p:grpSpPr>
        <p:sp>
          <p:nvSpPr>
            <p:cNvPr id="7" name="TextBox 6"/>
            <p:cNvSpPr txBox="1"/>
            <p:nvPr/>
          </p:nvSpPr>
          <p:spPr>
            <a:xfrm>
              <a:off x="2438400" y="3276600"/>
              <a:ext cx="13003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/>
                <a:t>instability</a:t>
              </a:r>
              <a:endParaRPr lang="en-US" sz="2200" dirty="0"/>
            </a:p>
          </p:txBody>
        </p:sp>
        <p:sp>
          <p:nvSpPr>
            <p:cNvPr id="8" name="Left-Right Arrow 7"/>
            <p:cNvSpPr/>
            <p:nvPr/>
          </p:nvSpPr>
          <p:spPr>
            <a:xfrm>
              <a:off x="3962400" y="3379113"/>
              <a:ext cx="609600" cy="278487"/>
            </a:xfrm>
            <a:prstGeom prst="left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833456" y="3276600"/>
              <a:ext cx="103394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err="1" smtClean="0"/>
                <a:t>Re(ξ</a:t>
              </a:r>
              <a:r>
                <a:rPr lang="en-US" sz="2200" dirty="0" smtClean="0"/>
                <a:t>)&gt;0</a:t>
              </a:r>
              <a:endParaRPr lang="en-US" sz="2200" dirty="0"/>
            </a:p>
          </p:txBody>
        </p:sp>
      </p:grpSp>
      <p:pic>
        <p:nvPicPr>
          <p:cNvPr id="11" name="Picture 10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3606800" y="3429000"/>
            <a:ext cx="2336800" cy="584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32582" y="4445913"/>
            <a:ext cx="30682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/>
              <a:t>ξ</a:t>
            </a:r>
            <a:r>
              <a:rPr lang="en-US" sz="2200" baseline="-25000" dirty="0" smtClean="0"/>
              <a:t>+</a:t>
            </a:r>
            <a:r>
              <a:rPr lang="en-US" sz="2200" dirty="0" smtClean="0"/>
              <a:t>&gt;0 if </a:t>
            </a:r>
            <a:r>
              <a:rPr lang="en-US" sz="2200" dirty="0" err="1" smtClean="0"/>
              <a:t>ω</a:t>
            </a:r>
            <a:r>
              <a:rPr lang="en-US" sz="2200" dirty="0" smtClean="0"/>
              <a:t>&lt;0. For –</a:t>
            </a:r>
            <a:r>
              <a:rPr lang="en-US" sz="2200" dirty="0" err="1" smtClean="0"/>
              <a:t>κ/ω</a:t>
            </a:r>
            <a:r>
              <a:rPr lang="en-US" sz="2200" dirty="0" smtClean="0"/>
              <a:t>&lt;&lt;1, </a:t>
            </a:r>
            <a:endParaRPr lang="en-US" sz="2200" dirty="0"/>
          </a:p>
        </p:txBody>
      </p:sp>
      <p:pic>
        <p:nvPicPr>
          <p:cNvPr id="13" name="Picture 1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3073400" y="4991100"/>
            <a:ext cx="3556000" cy="571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892538" y="5638800"/>
            <a:ext cx="404166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Requiring </a:t>
            </a:r>
            <a:r>
              <a:rPr lang="en-US" sz="2200" dirty="0" err="1" smtClean="0"/>
              <a:t>N</a:t>
            </a:r>
            <a:r>
              <a:rPr lang="en-US" sz="2200" baseline="-25000" dirty="0" err="1" smtClean="0"/>
              <a:t>t</a:t>
            </a:r>
            <a:r>
              <a:rPr lang="en-US" sz="2200" dirty="0" smtClean="0"/>
              <a:t> &gt;60 implies </a:t>
            </a:r>
            <a:r>
              <a:rPr lang="en-US" sz="2200" dirty="0" err="1" smtClean="0"/>
              <a:t>κ</a:t>
            </a:r>
            <a:r>
              <a:rPr lang="en-US" sz="2200" dirty="0" smtClean="0"/>
              <a:t>&lt;-ω/10.</a:t>
            </a:r>
            <a:endParaRPr lang="en-US" sz="2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667000" y="533400"/>
            <a:ext cx="3937000" cy="622300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3200400" y="1676400"/>
            <a:ext cx="3124200" cy="3048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3597275" y="2419350"/>
            <a:ext cx="2082800" cy="5969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3200400" y="3111500"/>
            <a:ext cx="3251200" cy="6223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3949700" y="4279900"/>
            <a:ext cx="1612900" cy="520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43200" y="5029200"/>
            <a:ext cx="44193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Requiring |δH/H|&lt;&lt;1 implies </a:t>
            </a:r>
            <a:r>
              <a:rPr lang="en-US" sz="2200" dirty="0" err="1" smtClean="0"/>
              <a:t>ε/ξ</a:t>
            </a:r>
            <a:r>
              <a:rPr lang="en-US" sz="2200" dirty="0" smtClean="0"/>
              <a:t>&lt;&lt;1.</a:t>
            </a:r>
            <a:endParaRPr lang="en-US" sz="2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485900" y="1882775"/>
            <a:ext cx="2019300" cy="596900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685800" y="3276600"/>
            <a:ext cx="4038600" cy="622300"/>
          </a:xfrm>
          <a:prstGeom prst="rect">
            <a:avLst/>
          </a:prstGeom>
        </p:spPr>
      </p:pic>
      <p:sp>
        <p:nvSpPr>
          <p:cNvPr id="4" name="Alternate Process 3"/>
          <p:cNvSpPr/>
          <p:nvPr/>
        </p:nvSpPr>
        <p:spPr>
          <a:xfrm>
            <a:off x="6096000" y="1882775"/>
            <a:ext cx="2667000" cy="5969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 is asymptotically free.</a:t>
            </a:r>
            <a:endParaRPr lang="en-US" dirty="0"/>
          </a:p>
        </p:txBody>
      </p:sp>
      <p:sp>
        <p:nvSpPr>
          <p:cNvPr id="5" name="Alternate Process 4"/>
          <p:cNvSpPr/>
          <p:nvPr/>
        </p:nvSpPr>
        <p:spPr>
          <a:xfrm>
            <a:off x="6096000" y="3302000"/>
            <a:ext cx="2667000" cy="5969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ω</a:t>
            </a:r>
            <a:r>
              <a:rPr lang="en-US" dirty="0" smtClean="0"/>
              <a:t> has a stable fixed point at </a:t>
            </a:r>
            <a:r>
              <a:rPr lang="en-US" dirty="0" err="1" smtClean="0"/>
              <a:t>ω</a:t>
            </a:r>
            <a:r>
              <a:rPr lang="en-US" baseline="-25000" dirty="0" smtClean="0"/>
              <a:t>*</a:t>
            </a:r>
            <a:r>
              <a:rPr lang="en-US" dirty="0" smtClean="0"/>
              <a:t>=-0.0228.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01790" y="5410200"/>
            <a:ext cx="2636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Niedermaier</a:t>
            </a:r>
            <a:r>
              <a:rPr lang="en-US" dirty="0" smtClean="0"/>
              <a:t>, Reuter, 2006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03051" y="381000"/>
            <a:ext cx="16426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RG flow</a:t>
            </a:r>
            <a:endParaRPr lang="en-US" sz="3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5650468"/>
            <a:ext cx="1919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Niedermaier</a:t>
            </a:r>
            <a:r>
              <a:rPr lang="en-US" dirty="0" smtClean="0"/>
              <a:t>, 2009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447800"/>
            <a:ext cx="395606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At the fixed point with </a:t>
            </a:r>
            <a:r>
              <a:rPr lang="en-US" sz="2200" dirty="0" err="1" smtClean="0"/>
              <a:t>s</a:t>
            </a:r>
            <a:r>
              <a:rPr lang="en-US" sz="2200" dirty="0" smtClean="0"/>
              <a:t>=0, </a:t>
            </a:r>
            <a:r>
              <a:rPr lang="en-US" sz="2200" dirty="0" err="1" smtClean="0"/>
              <a:t>ω</a:t>
            </a:r>
            <a:r>
              <a:rPr lang="en-US" sz="2200" dirty="0" smtClean="0"/>
              <a:t>=</a:t>
            </a:r>
            <a:r>
              <a:rPr lang="en-US" sz="2200" dirty="0" err="1" smtClean="0"/>
              <a:t>ω</a:t>
            </a:r>
            <a:r>
              <a:rPr lang="en-US" sz="2200" baseline="-25000" dirty="0" smtClean="0"/>
              <a:t>*</a:t>
            </a:r>
            <a:endParaRPr lang="en-US" sz="2200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028700" y="2221468"/>
            <a:ext cx="3314700" cy="5842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52400" y="3059668"/>
            <a:ext cx="5219700" cy="5842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1003300" y="3897868"/>
            <a:ext cx="3416300" cy="5969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1524000" y="4850368"/>
            <a:ext cx="2286000" cy="2667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6511925" y="2504043"/>
            <a:ext cx="2552700" cy="1571625"/>
            <a:chOff x="6511925" y="1806575"/>
            <a:chExt cx="2552700" cy="1571625"/>
          </a:xfrm>
        </p:grpSpPr>
        <p:pic>
          <p:nvPicPr>
            <p:cNvPr id="8" name="Picture 7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10"/>
                <a:stretch>
                  <a:fillRect/>
                </a:stretch>
              </p:blipFill>
            </mc:Choice>
            <mc:Fallback>
              <p:blipFill>
                <a:blip r:embed="rId11"/>
                <a:stretch>
                  <a:fillRect/>
                </a:stretch>
              </p:blipFill>
            </mc:Fallback>
          </mc:AlternateContent>
          <p:spPr>
            <a:xfrm>
              <a:off x="6511925" y="1806575"/>
              <a:ext cx="2552700" cy="635000"/>
            </a:xfrm>
            <a:prstGeom prst="rect">
              <a:avLst/>
            </a:prstGeom>
          </p:spPr>
        </p:pic>
        <p:pic>
          <p:nvPicPr>
            <p:cNvPr id="9" name="Picture 8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12"/>
                <a:stretch>
                  <a:fillRect/>
                </a:stretch>
              </p:blipFill>
            </mc:Choice>
            <mc:Fallback>
              <p:blipFill>
                <a:blip r:embed="rId13"/>
                <a:stretch>
                  <a:fillRect/>
                </a:stretch>
              </p:blipFill>
            </mc:Fallback>
          </mc:AlternateContent>
          <p:spPr>
            <a:xfrm>
              <a:off x="6642100" y="2743200"/>
              <a:ext cx="2349500" cy="635000"/>
            </a:xfrm>
            <a:prstGeom prst="rect">
              <a:avLst/>
            </a:prstGeom>
          </p:spPr>
        </p:pic>
      </p:grpSp>
      <p:sp>
        <p:nvSpPr>
          <p:cNvPr id="10" name="Right Arrow 9"/>
          <p:cNvSpPr/>
          <p:nvPr/>
        </p:nvSpPr>
        <p:spPr>
          <a:xfrm>
            <a:off x="5638800" y="3139043"/>
            <a:ext cx="609600" cy="4540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903051" y="381000"/>
            <a:ext cx="16426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RG flow</a:t>
            </a:r>
            <a:endParaRPr lang="en-US" sz="3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5054" y="533400"/>
            <a:ext cx="72607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In the IR limit, the Einstein Hilbert term in the action becomes</a:t>
            </a:r>
            <a:endParaRPr lang="en-US" sz="22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886200" y="2197100"/>
            <a:ext cx="1066800" cy="6223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3530600" y="3200400"/>
            <a:ext cx="2032000" cy="838200"/>
            <a:chOff x="4749800" y="2286000"/>
            <a:chExt cx="2032000" cy="838200"/>
          </a:xfrm>
        </p:grpSpPr>
        <p:pic>
          <p:nvPicPr>
            <p:cNvPr id="7" name="Picture 6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4"/>
                <a:stretch>
                  <a:fillRect/>
                </a:stretch>
              </p:blipFill>
            </mc:Choice>
            <mc:Fallback>
              <p:blipFill>
                <a:blip r:embed="rId5"/>
                <a:stretch>
                  <a:fillRect/>
                </a:stretch>
              </p:blipFill>
            </mc:Fallback>
          </mc:AlternateContent>
          <p:spPr>
            <a:xfrm>
              <a:off x="4749800" y="2286000"/>
              <a:ext cx="2032000" cy="317500"/>
            </a:xfrm>
            <a:prstGeom prst="rect">
              <a:avLst/>
            </a:prstGeom>
          </p:spPr>
        </p:pic>
        <p:pic>
          <p:nvPicPr>
            <p:cNvPr id="8" name="Picture 7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6"/>
                <a:stretch>
                  <a:fillRect/>
                </a:stretch>
              </p:blipFill>
            </mc:Choice>
            <mc:Fallback>
              <p:blipFill>
                <a:blip r:embed="rId7"/>
                <a:stretch>
                  <a:fillRect/>
                </a:stretch>
              </p:blipFill>
            </mc:Fallback>
          </mc:AlternateContent>
          <p:spPr>
            <a:xfrm>
              <a:off x="5029200" y="2806700"/>
              <a:ext cx="1447800" cy="31750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1060712" y="4369713"/>
            <a:ext cx="28254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In the UV limit (</a:t>
            </a:r>
            <a:r>
              <a:rPr lang="en-US" sz="2200" dirty="0" err="1" smtClean="0"/>
              <a:t>μ</a:t>
            </a:r>
            <a:r>
              <a:rPr lang="en-US" sz="2200" dirty="0" smtClean="0"/>
              <a:t>&gt;&gt;μ</a:t>
            </a:r>
            <a:r>
              <a:rPr lang="en-US" sz="2200" baseline="-25000" dirty="0" smtClean="0"/>
              <a:t>0</a:t>
            </a:r>
            <a:r>
              <a:rPr lang="en-US" sz="2200" dirty="0" smtClean="0"/>
              <a:t>), </a:t>
            </a:r>
            <a:endParaRPr lang="en-US" sz="2200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2743200" y="5118100"/>
            <a:ext cx="4267200" cy="59690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2565400" y="1146175"/>
            <a:ext cx="1320800" cy="6350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2"/>
              <a:stretch>
                <a:fillRect/>
              </a:stretch>
            </p:blipFill>
          </mc:Choice>
          <mc:Fallback>
            <p:blipFill>
              <a:blip r:embed="rId13"/>
              <a:stretch>
                <a:fillRect/>
              </a:stretch>
            </p:blipFill>
          </mc:Fallback>
        </mc:AlternateContent>
        <p:spPr>
          <a:xfrm>
            <a:off x="4749800" y="1146175"/>
            <a:ext cx="1282700" cy="635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010400" y="6172200"/>
            <a:ext cx="142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Tye</a:t>
            </a:r>
            <a:r>
              <a:rPr lang="en-US" dirty="0" smtClean="0"/>
              <a:t>, </a:t>
            </a:r>
            <a:r>
              <a:rPr lang="en-US" dirty="0" err="1" smtClean="0"/>
              <a:t>Xu</a:t>
            </a:r>
            <a:r>
              <a:rPr lang="en-US" dirty="0" smtClean="0"/>
              <a:t>, 2010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5054" y="685800"/>
            <a:ext cx="659441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Inflation is assumed to be away from the UV fixed point. </a:t>
            </a:r>
            <a:endParaRPr lang="en-US" sz="22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2438400" y="1384300"/>
            <a:ext cx="4449763" cy="673100"/>
            <a:chOff x="2438400" y="1384300"/>
            <a:chExt cx="4449763" cy="673100"/>
          </a:xfrm>
        </p:grpSpPr>
        <p:pic>
          <p:nvPicPr>
            <p:cNvPr id="3" name="Picture 2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tretch>
                  <a:fillRect/>
                </a:stretch>
              </p:blipFill>
            </mc:Choice>
            <mc:Fallback>
              <p:blipFill>
                <a:blip r:embed="rId3"/>
                <a:stretch>
                  <a:fillRect/>
                </a:stretch>
              </p:blipFill>
            </mc:Fallback>
          </mc:AlternateContent>
          <p:spPr>
            <a:xfrm>
              <a:off x="2438400" y="1384300"/>
              <a:ext cx="1638300" cy="673100"/>
            </a:xfrm>
            <a:prstGeom prst="rect">
              <a:avLst/>
            </a:prstGeom>
          </p:spPr>
        </p:pic>
        <p:pic>
          <p:nvPicPr>
            <p:cNvPr id="4" name="Picture 3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4"/>
                <a:stretch>
                  <a:fillRect/>
                </a:stretch>
              </p:blipFill>
            </mc:Choice>
            <mc:Fallback>
              <p:blipFill>
                <a:blip r:embed="rId5"/>
                <a:stretch>
                  <a:fillRect/>
                </a:stretch>
              </p:blipFill>
            </mc:Fallback>
          </mc:AlternateContent>
          <p:spPr>
            <a:xfrm>
              <a:off x="4487863" y="1409700"/>
              <a:ext cx="2400300" cy="647700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2857500" y="2286000"/>
            <a:ext cx="3543300" cy="1498600"/>
            <a:chOff x="2857500" y="2286000"/>
            <a:chExt cx="3543300" cy="1498600"/>
          </a:xfrm>
        </p:grpSpPr>
        <p:pic>
          <p:nvPicPr>
            <p:cNvPr id="5" name="Picture 4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6"/>
                <a:stretch>
                  <a:fillRect/>
                </a:stretch>
              </p:blipFill>
            </mc:Choice>
            <mc:Fallback>
              <p:blipFill>
                <a:blip r:embed="rId7"/>
                <a:stretch>
                  <a:fillRect/>
                </a:stretch>
              </p:blipFill>
            </mc:Fallback>
          </mc:AlternateContent>
          <p:spPr>
            <a:xfrm>
              <a:off x="2857500" y="2286000"/>
              <a:ext cx="3543300" cy="774700"/>
            </a:xfrm>
            <a:prstGeom prst="rect">
              <a:avLst/>
            </a:prstGeom>
          </p:spPr>
        </p:pic>
        <p:pic>
          <p:nvPicPr>
            <p:cNvPr id="6" name="Picture 5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8"/>
                <a:stretch>
                  <a:fillRect/>
                </a:stretch>
              </p:blipFill>
            </mc:Choice>
            <mc:Fallback>
              <p:blipFill>
                <a:blip r:embed="rId9"/>
                <a:stretch>
                  <a:fillRect/>
                </a:stretch>
              </p:blipFill>
            </mc:Fallback>
          </mc:AlternateContent>
          <p:spPr>
            <a:xfrm>
              <a:off x="3175000" y="3124200"/>
              <a:ext cx="2921000" cy="660400"/>
            </a:xfrm>
            <a:prstGeom prst="rect">
              <a:avLst/>
            </a:prstGeom>
          </p:spPr>
        </p:pic>
      </p:grpSp>
      <p:pic>
        <p:nvPicPr>
          <p:cNvPr id="9" name="Picture 8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2743200" y="6019800"/>
            <a:ext cx="3898900" cy="330200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1678519" y="2910977"/>
            <a:ext cx="607481" cy="518023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2" name="Picture 1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2"/>
              <a:stretch>
                <a:fillRect/>
              </a:stretch>
            </p:blipFill>
          </mc:Choice>
          <mc:Fallback>
            <p:blipFill>
              <a:blip r:embed="rId13"/>
              <a:stretch>
                <a:fillRect/>
              </a:stretch>
            </p:blipFill>
          </mc:Fallback>
        </mc:AlternateContent>
        <p:spPr>
          <a:xfrm>
            <a:off x="3530600" y="4114800"/>
            <a:ext cx="2184400" cy="673100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>
            <a:off x="1676400" y="4206377"/>
            <a:ext cx="607481" cy="518023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8" name="Picture 17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4"/>
              <a:stretch>
                <a:fillRect/>
              </a:stretch>
            </p:blipFill>
          </mc:Choice>
          <mc:Fallback>
            <p:blipFill>
              <a:blip r:embed="rId15"/>
              <a:stretch>
                <a:fillRect/>
              </a:stretch>
            </p:blipFill>
          </mc:Fallback>
        </mc:AlternateContent>
        <p:spPr>
          <a:xfrm>
            <a:off x="2514600" y="5143500"/>
            <a:ext cx="4394200" cy="5207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010400" y="6172200"/>
            <a:ext cx="142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Tye</a:t>
            </a:r>
            <a:r>
              <a:rPr lang="en-US" dirty="0" smtClean="0"/>
              <a:t>, </a:t>
            </a:r>
            <a:r>
              <a:rPr lang="en-US" dirty="0" err="1" smtClean="0"/>
              <a:t>Xu</a:t>
            </a:r>
            <a:r>
              <a:rPr lang="en-US" dirty="0" smtClean="0"/>
              <a:t>, 2010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/>
          <a:lstStyle/>
          <a:p>
            <a:r>
              <a:rPr lang="en-US" dirty="0" smtClean="0"/>
              <a:t>Curvature perturbation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2438400"/>
            <a:ext cx="4876799" cy="2667000"/>
          </a:xfrm>
          <a:prstGeom prst="rect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</p:pic>
      <p:cxnSp>
        <p:nvCxnSpPr>
          <p:cNvPr id="3" name="Straight Connector 2"/>
          <p:cNvCxnSpPr/>
          <p:nvPr/>
        </p:nvCxnSpPr>
        <p:spPr>
          <a:xfrm>
            <a:off x="609600" y="5334000"/>
            <a:ext cx="8001000" cy="7620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09600" y="4495800"/>
            <a:ext cx="3581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4191000" y="685800"/>
            <a:ext cx="3962400" cy="381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920069" y="1619745"/>
            <a:ext cx="6233147" cy="3662784"/>
          </a:xfrm>
          <a:custGeom>
            <a:avLst/>
            <a:gdLst>
              <a:gd name="connsiteX0" fmla="*/ 0 w 6233147"/>
              <a:gd name="connsiteY0" fmla="*/ 3602313 h 3662784"/>
              <a:gd name="connsiteX1" fmla="*/ 25918 w 6233147"/>
              <a:gd name="connsiteY1" fmla="*/ 3524565 h 3662784"/>
              <a:gd name="connsiteX2" fmla="*/ 90712 w 6233147"/>
              <a:gd name="connsiteY2" fmla="*/ 3602313 h 3662784"/>
              <a:gd name="connsiteX3" fmla="*/ 142546 w 6233147"/>
              <a:gd name="connsiteY3" fmla="*/ 3472733 h 3662784"/>
              <a:gd name="connsiteX4" fmla="*/ 233257 w 6233147"/>
              <a:gd name="connsiteY4" fmla="*/ 3602313 h 3662784"/>
              <a:gd name="connsiteX5" fmla="*/ 375803 w 6233147"/>
              <a:gd name="connsiteY5" fmla="*/ 3252448 h 3662784"/>
              <a:gd name="connsiteX6" fmla="*/ 699772 w 6233147"/>
              <a:gd name="connsiteY6" fmla="*/ 3615271 h 3662784"/>
              <a:gd name="connsiteX7" fmla="*/ 920070 w 6233147"/>
              <a:gd name="connsiteY7" fmla="*/ 3122868 h 3662784"/>
              <a:gd name="connsiteX8" fmla="*/ 1218121 w 6233147"/>
              <a:gd name="connsiteY8" fmla="*/ 3615271 h 3662784"/>
              <a:gd name="connsiteX9" fmla="*/ 1671676 w 6233147"/>
              <a:gd name="connsiteY9" fmla="*/ 2837793 h 3662784"/>
              <a:gd name="connsiteX10" fmla="*/ 3058259 w 6233147"/>
              <a:gd name="connsiteY10" fmla="*/ 1347628 h 3662784"/>
              <a:gd name="connsiteX11" fmla="*/ 6233147 w 6233147"/>
              <a:gd name="connsiteY11" fmla="*/ 0 h 3662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33147" h="3662784">
                <a:moveTo>
                  <a:pt x="0" y="3602313"/>
                </a:moveTo>
                <a:cubicBezTo>
                  <a:pt x="5399" y="3563439"/>
                  <a:pt x="10799" y="3524565"/>
                  <a:pt x="25918" y="3524565"/>
                </a:cubicBezTo>
                <a:cubicBezTo>
                  <a:pt x="41037" y="3524565"/>
                  <a:pt x="71274" y="3610952"/>
                  <a:pt x="90712" y="3602313"/>
                </a:cubicBezTo>
                <a:cubicBezTo>
                  <a:pt x="110150" y="3593674"/>
                  <a:pt x="118789" y="3472733"/>
                  <a:pt x="142546" y="3472733"/>
                </a:cubicBezTo>
                <a:cubicBezTo>
                  <a:pt x="166303" y="3472733"/>
                  <a:pt x="194381" y="3639027"/>
                  <a:pt x="233257" y="3602313"/>
                </a:cubicBezTo>
                <a:cubicBezTo>
                  <a:pt x="272133" y="3565599"/>
                  <a:pt x="298051" y="3250288"/>
                  <a:pt x="375803" y="3252448"/>
                </a:cubicBezTo>
                <a:cubicBezTo>
                  <a:pt x="453555" y="3254608"/>
                  <a:pt x="609061" y="3636868"/>
                  <a:pt x="699772" y="3615271"/>
                </a:cubicBezTo>
                <a:cubicBezTo>
                  <a:pt x="790483" y="3593674"/>
                  <a:pt x="833679" y="3122868"/>
                  <a:pt x="920070" y="3122868"/>
                </a:cubicBezTo>
                <a:cubicBezTo>
                  <a:pt x="1006461" y="3122868"/>
                  <a:pt x="1092853" y="3662784"/>
                  <a:pt x="1218121" y="3615271"/>
                </a:cubicBezTo>
                <a:cubicBezTo>
                  <a:pt x="1343389" y="3567758"/>
                  <a:pt x="1364986" y="3215734"/>
                  <a:pt x="1671676" y="2837793"/>
                </a:cubicBezTo>
                <a:cubicBezTo>
                  <a:pt x="1978366" y="2459853"/>
                  <a:pt x="2298014" y="1820593"/>
                  <a:pt x="3058259" y="1347628"/>
                </a:cubicBezTo>
                <a:cubicBezTo>
                  <a:pt x="3818504" y="874663"/>
                  <a:pt x="6233147" y="0"/>
                  <a:pt x="6233147" y="0"/>
                </a:cubicBezTo>
              </a:path>
            </a:pathLst>
          </a:cu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2552700" y="4914900"/>
            <a:ext cx="8382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3133725" y="4778375"/>
            <a:ext cx="444500" cy="2413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552450" y="793750"/>
            <a:ext cx="5219700" cy="33020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533400" y="1600200"/>
            <a:ext cx="3746500" cy="330200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561975" y="2425700"/>
            <a:ext cx="1727200" cy="2794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57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Gravitational Waves Perturbation</a:t>
            </a:r>
            <a:endParaRPr lang="en-US" sz="2800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654300" y="3352800"/>
            <a:ext cx="3746500" cy="3302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457200" y="838200"/>
            <a:ext cx="8293100" cy="6350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438400" y="1676400"/>
            <a:ext cx="365705" cy="1102043"/>
            <a:chOff x="2438400" y="1676400"/>
            <a:chExt cx="365705" cy="1102043"/>
          </a:xfrm>
        </p:grpSpPr>
        <p:sp>
          <p:nvSpPr>
            <p:cNvPr id="3" name="Up Arrow 2"/>
            <p:cNvSpPr/>
            <p:nvPr/>
          </p:nvSpPr>
          <p:spPr>
            <a:xfrm>
              <a:off x="2514600" y="1676400"/>
              <a:ext cx="228600" cy="533400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438400" y="2286000"/>
              <a:ext cx="36570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 smtClean="0"/>
                <a:t>R</a:t>
              </a:r>
              <a:endParaRPr lang="en-US" sz="26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788834" y="1676400"/>
            <a:ext cx="478366" cy="1102043"/>
            <a:chOff x="3788834" y="1676400"/>
            <a:chExt cx="478366" cy="1102043"/>
          </a:xfrm>
        </p:grpSpPr>
        <p:sp>
          <p:nvSpPr>
            <p:cNvPr id="5" name="Up Arrow 4"/>
            <p:cNvSpPr/>
            <p:nvPr/>
          </p:nvSpPr>
          <p:spPr>
            <a:xfrm>
              <a:off x="3865034" y="1676400"/>
              <a:ext cx="228600" cy="533400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788834" y="2286000"/>
              <a:ext cx="478366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 smtClean="0"/>
                <a:t>R</a:t>
              </a:r>
              <a:r>
                <a:rPr lang="en-US" sz="2600" baseline="30000" dirty="0" smtClean="0"/>
                <a:t>2</a:t>
              </a:r>
              <a:endParaRPr lang="en-US" sz="26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760634" y="1676400"/>
            <a:ext cx="475110" cy="1102043"/>
            <a:chOff x="6760634" y="1676400"/>
            <a:chExt cx="475110" cy="1102043"/>
          </a:xfrm>
        </p:grpSpPr>
        <p:sp>
          <p:nvSpPr>
            <p:cNvPr id="7" name="Up Arrow 6"/>
            <p:cNvSpPr/>
            <p:nvPr/>
          </p:nvSpPr>
          <p:spPr>
            <a:xfrm>
              <a:off x="6836834" y="1676400"/>
              <a:ext cx="228600" cy="533400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760634" y="2286000"/>
              <a:ext cx="47511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 smtClean="0"/>
                <a:t>C</a:t>
              </a:r>
              <a:r>
                <a:rPr lang="en-US" sz="2600" baseline="30000" dirty="0" smtClean="0"/>
                <a:t>2</a:t>
              </a:r>
              <a:endParaRPr lang="en-US" sz="2600" dirty="0"/>
            </a:p>
          </p:txBody>
        </p:sp>
      </p:grpSp>
      <p:pic>
        <p:nvPicPr>
          <p:cNvPr id="14" name="Picture 1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562100" y="4379913"/>
            <a:ext cx="6438900" cy="622300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2819400" y="3181350"/>
            <a:ext cx="3975100" cy="635000"/>
          </a:xfrm>
          <a:prstGeom prst="rect">
            <a:avLst/>
          </a:prstGeom>
        </p:spPr>
      </p:pic>
      <p:pic>
        <p:nvPicPr>
          <p:cNvPr id="17" name="Picture 16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1752600" y="5410200"/>
            <a:ext cx="6096000" cy="3302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457200"/>
            <a:ext cx="885116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Higher derivative with respect to time implies one more degree of freedom.</a:t>
            </a:r>
            <a:endParaRPr lang="en-US" sz="2200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1143000"/>
            <a:ext cx="9144000" cy="55562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7086600" y="1676400"/>
            <a:ext cx="1300356" cy="1273175"/>
            <a:chOff x="1981200" y="1676400"/>
            <a:chExt cx="1300356" cy="1273175"/>
          </a:xfrm>
        </p:grpSpPr>
        <p:sp>
          <p:nvSpPr>
            <p:cNvPr id="5" name="Up Arrow 4"/>
            <p:cNvSpPr/>
            <p:nvPr/>
          </p:nvSpPr>
          <p:spPr>
            <a:xfrm>
              <a:off x="2514600" y="1676400"/>
              <a:ext cx="228600" cy="533400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981200" y="2180134"/>
              <a:ext cx="13003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/>
                <a:t>Lagrange </a:t>
              </a:r>
            </a:p>
            <a:p>
              <a:r>
                <a:rPr lang="en-US" sz="2200" dirty="0" smtClean="0"/>
                <a:t>multiplier</a:t>
              </a:r>
              <a:endParaRPr lang="en-US" sz="22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895600" y="5105400"/>
            <a:ext cx="3632200" cy="1206500"/>
            <a:chOff x="2895600" y="5105400"/>
            <a:chExt cx="3632200" cy="1206500"/>
          </a:xfrm>
        </p:grpSpPr>
        <p:pic>
          <p:nvPicPr>
            <p:cNvPr id="11" name="Picture 10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4"/>
                <a:stretch>
                  <a:fillRect/>
                </a:stretch>
              </p:blipFill>
            </mc:Choice>
            <mc:Fallback>
              <p:blipFill>
                <a:blip r:embed="rId5"/>
                <a:stretch>
                  <a:fillRect/>
                </a:stretch>
              </p:blipFill>
            </mc:Fallback>
          </mc:AlternateContent>
          <p:spPr>
            <a:xfrm>
              <a:off x="2895600" y="5105400"/>
              <a:ext cx="3632200" cy="533400"/>
            </a:xfrm>
            <a:prstGeom prst="rect">
              <a:avLst/>
            </a:prstGeom>
          </p:spPr>
        </p:pic>
        <p:pic>
          <p:nvPicPr>
            <p:cNvPr id="12" name="Picture 11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6"/>
                <a:stretch>
                  <a:fillRect/>
                </a:stretch>
              </p:blipFill>
            </mc:Choice>
            <mc:Fallback>
              <p:blipFill>
                <a:blip r:embed="rId7"/>
                <a:stretch>
                  <a:fillRect/>
                </a:stretch>
              </p:blipFill>
            </mc:Fallback>
          </mc:AlternateContent>
          <p:spPr>
            <a:xfrm>
              <a:off x="3838575" y="5791200"/>
              <a:ext cx="1460500" cy="520700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876300" y="3074313"/>
            <a:ext cx="3314700" cy="1618337"/>
            <a:chOff x="876300" y="3074313"/>
            <a:chExt cx="3314700" cy="1618337"/>
          </a:xfrm>
        </p:grpSpPr>
        <p:pic>
          <p:nvPicPr>
            <p:cNvPr id="7" name="Picture 6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8"/>
                <a:stretch>
                  <a:fillRect/>
                </a:stretch>
              </p:blipFill>
            </mc:Choice>
            <mc:Fallback>
              <p:blipFill>
                <a:blip r:embed="rId9"/>
                <a:stretch>
                  <a:fillRect/>
                </a:stretch>
              </p:blipFill>
            </mc:Fallback>
          </mc:AlternateContent>
          <p:spPr>
            <a:xfrm>
              <a:off x="876300" y="3581400"/>
              <a:ext cx="3314700" cy="533400"/>
            </a:xfrm>
            <a:prstGeom prst="rect">
              <a:avLst/>
            </a:prstGeom>
          </p:spPr>
        </p:pic>
        <p:pic>
          <p:nvPicPr>
            <p:cNvPr id="8" name="Picture 7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10"/>
                <a:stretch>
                  <a:fillRect/>
                </a:stretch>
              </p:blipFill>
            </mc:Choice>
            <mc:Fallback>
              <p:blipFill>
                <a:blip r:embed="rId11"/>
                <a:stretch>
                  <a:fillRect/>
                </a:stretch>
              </p:blipFill>
            </mc:Fallback>
          </mc:AlternateContent>
          <p:spPr>
            <a:xfrm>
              <a:off x="1593850" y="4171950"/>
              <a:ext cx="1524000" cy="52070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1181152" y="3074313"/>
              <a:ext cx="259074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/>
                <a:t>Conjugate </a:t>
              </a:r>
              <a:r>
                <a:rPr lang="en-US" sz="2200" dirty="0" err="1" smtClean="0"/>
                <a:t>momenta</a:t>
              </a:r>
              <a:r>
                <a:rPr lang="en-US" sz="2200" dirty="0" smtClean="0"/>
                <a:t>:</a:t>
              </a:r>
              <a:endParaRPr lang="en-US" sz="22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096000" y="3048000"/>
            <a:ext cx="1308100" cy="1587500"/>
            <a:chOff x="6096000" y="3048000"/>
            <a:chExt cx="1308100" cy="1587500"/>
          </a:xfrm>
        </p:grpSpPr>
        <p:pic>
          <p:nvPicPr>
            <p:cNvPr id="9" name="Picture 8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12"/>
                <a:stretch>
                  <a:fillRect/>
                </a:stretch>
              </p:blipFill>
            </mc:Choice>
            <mc:Fallback>
              <p:blipFill>
                <a:blip r:embed="rId13"/>
                <a:stretch>
                  <a:fillRect/>
                </a:stretch>
              </p:blipFill>
            </mc:Fallback>
          </mc:AlternateContent>
          <p:spPr>
            <a:xfrm>
              <a:off x="6226175" y="3744913"/>
              <a:ext cx="1003300" cy="317500"/>
            </a:xfrm>
            <a:prstGeom prst="rect">
              <a:avLst/>
            </a:prstGeom>
          </p:spPr>
        </p:pic>
        <p:pic>
          <p:nvPicPr>
            <p:cNvPr id="10" name="Picture 9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14"/>
                <a:stretch>
                  <a:fillRect/>
                </a:stretch>
              </p:blipFill>
            </mc:Choice>
            <mc:Fallback>
              <p:blipFill>
                <a:blip r:embed="rId15"/>
                <a:stretch>
                  <a:fillRect/>
                </a:stretch>
              </p:blipFill>
            </mc:Fallback>
          </mc:AlternateContent>
          <p:spPr>
            <a:xfrm>
              <a:off x="6096000" y="4114800"/>
              <a:ext cx="1308100" cy="52070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201592" y="3048000"/>
              <a:ext cx="96120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/>
                <a:t>E.O.M:</a:t>
              </a:r>
              <a:endParaRPr lang="en-US" sz="22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136851" y="1676400"/>
            <a:ext cx="816149" cy="934621"/>
            <a:chOff x="2231851" y="1676400"/>
            <a:chExt cx="816149" cy="934621"/>
          </a:xfrm>
        </p:grpSpPr>
        <p:sp>
          <p:nvSpPr>
            <p:cNvPr id="19" name="Up Arrow 18"/>
            <p:cNvSpPr/>
            <p:nvPr/>
          </p:nvSpPr>
          <p:spPr>
            <a:xfrm>
              <a:off x="2514600" y="1676400"/>
              <a:ext cx="228600" cy="533400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231851" y="2180134"/>
              <a:ext cx="81614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/>
                <a:t>ghost</a:t>
              </a:r>
              <a:endParaRPr lang="en-US" sz="22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981200" y="1676400"/>
            <a:ext cx="816149" cy="934621"/>
            <a:chOff x="2231851" y="1676400"/>
            <a:chExt cx="816149" cy="934621"/>
          </a:xfrm>
        </p:grpSpPr>
        <p:sp>
          <p:nvSpPr>
            <p:cNvPr id="22" name="Up Arrow 21"/>
            <p:cNvSpPr/>
            <p:nvPr/>
          </p:nvSpPr>
          <p:spPr>
            <a:xfrm>
              <a:off x="2514600" y="1676400"/>
              <a:ext cx="228600" cy="533400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31851" y="2180134"/>
              <a:ext cx="81614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/>
                <a:t>ghost</a:t>
              </a:r>
              <a:endParaRPr lang="en-US" sz="2200" dirty="0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84200" y="457200"/>
            <a:ext cx="8026400" cy="774700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977900" y="4660900"/>
            <a:ext cx="7480300" cy="36830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762000" y="2163762"/>
            <a:ext cx="7696200" cy="1570038"/>
            <a:chOff x="762000" y="2163762"/>
            <a:chExt cx="7696200" cy="1570038"/>
          </a:xfrm>
        </p:grpSpPr>
        <p:pic>
          <p:nvPicPr>
            <p:cNvPr id="4" name="Picture 3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6"/>
                <a:stretch>
                  <a:fillRect/>
                </a:stretch>
              </p:blipFill>
            </mc:Choice>
            <mc:Fallback>
              <p:blipFill>
                <a:blip r:embed="rId7"/>
                <a:stretch>
                  <a:fillRect/>
                </a:stretch>
              </p:blipFill>
            </mc:Fallback>
          </mc:AlternateContent>
          <p:spPr>
            <a:xfrm>
              <a:off x="762000" y="2163762"/>
              <a:ext cx="7696200" cy="279400"/>
            </a:xfrm>
            <a:prstGeom prst="rect">
              <a:avLst/>
            </a:prstGeom>
          </p:spPr>
        </p:pic>
        <p:pic>
          <p:nvPicPr>
            <p:cNvPr id="5" name="Picture 4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8"/>
                <a:stretch>
                  <a:fillRect/>
                </a:stretch>
              </p:blipFill>
            </mc:Choice>
            <mc:Fallback>
              <p:blipFill>
                <a:blip r:embed="rId9"/>
                <a:stretch>
                  <a:fillRect/>
                </a:stretch>
              </p:blipFill>
            </mc:Fallback>
          </mc:AlternateContent>
          <p:spPr>
            <a:xfrm>
              <a:off x="2882900" y="2709862"/>
              <a:ext cx="3365500" cy="266700"/>
            </a:xfrm>
            <a:prstGeom prst="rect">
              <a:avLst/>
            </a:prstGeom>
          </p:spPr>
        </p:pic>
        <p:pic>
          <p:nvPicPr>
            <p:cNvPr id="6" name="Picture 5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10"/>
                <a:stretch>
                  <a:fillRect/>
                </a:stretch>
              </p:blipFill>
            </mc:Choice>
            <mc:Fallback>
              <p:blipFill>
                <a:blip r:embed="rId11"/>
                <a:stretch>
                  <a:fillRect/>
                </a:stretch>
              </p:blipFill>
            </mc:Fallback>
          </mc:AlternateContent>
          <p:spPr>
            <a:xfrm>
              <a:off x="3251200" y="3175000"/>
              <a:ext cx="2844800" cy="55880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527300" y="685800"/>
            <a:ext cx="4254500" cy="355600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2514600" y="1295400"/>
            <a:ext cx="4305300" cy="36830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76200" y="2743200"/>
            <a:ext cx="8864600" cy="2108200"/>
            <a:chOff x="76200" y="2743200"/>
            <a:chExt cx="8864600" cy="2108200"/>
          </a:xfrm>
        </p:grpSpPr>
        <p:pic>
          <p:nvPicPr>
            <p:cNvPr id="4" name="Picture 3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6"/>
                <a:stretch>
                  <a:fillRect/>
                </a:stretch>
              </p:blipFill>
            </mc:Choice>
            <mc:Fallback>
              <p:blipFill>
                <a:blip r:embed="rId7"/>
                <a:stretch>
                  <a:fillRect/>
                </a:stretch>
              </p:blipFill>
            </mc:Fallback>
          </mc:AlternateContent>
          <p:spPr>
            <a:xfrm>
              <a:off x="76200" y="2743200"/>
              <a:ext cx="8864600" cy="635000"/>
            </a:xfrm>
            <a:prstGeom prst="rect">
              <a:avLst/>
            </a:prstGeom>
          </p:spPr>
        </p:pic>
        <p:pic>
          <p:nvPicPr>
            <p:cNvPr id="5" name="Picture 4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8"/>
                <a:stretch>
                  <a:fillRect/>
                </a:stretch>
              </p:blipFill>
            </mc:Choice>
            <mc:Fallback>
              <p:blipFill>
                <a:blip r:embed="rId9"/>
                <a:stretch>
                  <a:fillRect/>
                </a:stretch>
              </p:blipFill>
            </mc:Fallback>
          </mc:AlternateContent>
          <p:spPr>
            <a:xfrm>
              <a:off x="4038600" y="3568700"/>
              <a:ext cx="1828800" cy="469900"/>
            </a:xfrm>
            <a:prstGeom prst="rect">
              <a:avLst/>
            </a:prstGeom>
          </p:spPr>
        </p:pic>
        <p:pic>
          <p:nvPicPr>
            <p:cNvPr id="6" name="Picture 5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10"/>
                <a:stretch>
                  <a:fillRect/>
                </a:stretch>
              </p:blipFill>
            </mc:Choice>
            <mc:Fallback>
              <p:blipFill>
                <a:blip r:embed="rId11"/>
                <a:stretch>
                  <a:fillRect/>
                </a:stretch>
              </p:blipFill>
            </mc:Fallback>
          </mc:AlternateContent>
          <p:spPr>
            <a:xfrm>
              <a:off x="2616200" y="4495800"/>
              <a:ext cx="3860800" cy="35560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941388" y="547688"/>
            <a:ext cx="7137400" cy="3556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977900" y="1104900"/>
            <a:ext cx="7099300" cy="2667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1003300" y="2667000"/>
            <a:ext cx="3263900" cy="1905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2767013" y="3206750"/>
            <a:ext cx="3149600" cy="6350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2767013" y="4192588"/>
            <a:ext cx="3200400" cy="6350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2"/>
              <a:stretch>
                <a:fillRect/>
              </a:stretch>
            </p:blipFill>
          </mc:Choice>
          <mc:Fallback>
            <p:blipFill>
              <a:blip r:embed="rId13"/>
              <a:stretch>
                <a:fillRect/>
              </a:stretch>
            </p:blipFill>
          </mc:Fallback>
        </mc:AlternateContent>
        <p:spPr>
          <a:xfrm>
            <a:off x="990600" y="5265738"/>
            <a:ext cx="4927600" cy="3556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4"/>
              <a:stretch>
                <a:fillRect/>
              </a:stretch>
            </p:blipFill>
          </mc:Choice>
          <mc:Fallback>
            <p:blipFill>
              <a:blip r:embed="rId15"/>
              <a:stretch>
                <a:fillRect/>
              </a:stretch>
            </p:blipFill>
          </mc:Fallback>
        </mc:AlternateContent>
        <p:spPr>
          <a:xfrm>
            <a:off x="1549400" y="1725613"/>
            <a:ext cx="6121400" cy="3302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28600" y="546100"/>
            <a:ext cx="8724900" cy="12827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3416300" y="1905000"/>
            <a:ext cx="1765300" cy="3556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3416300" y="2514600"/>
            <a:ext cx="1917700" cy="355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3200400"/>
            <a:ext cx="45810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The canonical quantization conditions:</a:t>
            </a:r>
            <a:endParaRPr lang="en-US" sz="2200" dirty="0"/>
          </a:p>
        </p:txBody>
      </p:sp>
      <p:pic>
        <p:nvPicPr>
          <p:cNvPr id="9" name="Picture 8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1765300" y="3886200"/>
            <a:ext cx="5549900" cy="685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" y="4876800"/>
            <a:ext cx="291847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In the sub-horizon limit,</a:t>
            </a:r>
            <a:endParaRPr lang="en-US" sz="2200" dirty="0"/>
          </a:p>
        </p:txBody>
      </p:sp>
      <p:pic>
        <p:nvPicPr>
          <p:cNvPr id="11" name="Picture 10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1676400" y="5566450"/>
            <a:ext cx="5791200" cy="6223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09600" y="1016000"/>
            <a:ext cx="6489700" cy="355600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2705100" y="1968500"/>
            <a:ext cx="3467100" cy="6223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2438400" y="2971800"/>
            <a:ext cx="4267200" cy="6477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715963" y="4203700"/>
            <a:ext cx="7924800" cy="3683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727200" y="762000"/>
            <a:ext cx="5892800" cy="6096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854200" y="1968500"/>
            <a:ext cx="6096000" cy="1320800"/>
            <a:chOff x="1854200" y="1968500"/>
            <a:chExt cx="6096000" cy="1320800"/>
          </a:xfrm>
        </p:grpSpPr>
        <p:pic>
          <p:nvPicPr>
            <p:cNvPr id="3" name="Picture 2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4"/>
                <a:stretch>
                  <a:fillRect/>
                </a:stretch>
              </p:blipFill>
            </mc:Choice>
            <mc:Fallback>
              <p:blipFill>
                <a:blip r:embed="rId5"/>
                <a:stretch>
                  <a:fillRect/>
                </a:stretch>
              </p:blipFill>
            </mc:Fallback>
          </mc:AlternateContent>
          <p:spPr>
            <a:xfrm>
              <a:off x="1854200" y="1968500"/>
              <a:ext cx="3708400" cy="571500"/>
            </a:xfrm>
            <a:prstGeom prst="rect">
              <a:avLst/>
            </a:prstGeom>
          </p:spPr>
        </p:pic>
        <p:pic>
          <p:nvPicPr>
            <p:cNvPr id="4" name="Picture 3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6"/>
                <a:stretch>
                  <a:fillRect/>
                </a:stretch>
              </p:blipFill>
            </mc:Choice>
            <mc:Fallback>
              <p:blipFill>
                <a:blip r:embed="rId7"/>
                <a:stretch>
                  <a:fillRect/>
                </a:stretch>
              </p:blipFill>
            </mc:Fallback>
          </mc:AlternateContent>
          <p:spPr>
            <a:xfrm>
              <a:off x="2819400" y="2743200"/>
              <a:ext cx="5130800" cy="546100"/>
            </a:xfrm>
            <a:prstGeom prst="rect">
              <a:avLst/>
            </a:prstGeom>
          </p:spPr>
        </p:pic>
      </p:grpSp>
      <p:pic>
        <p:nvPicPr>
          <p:cNvPr id="5" name="Picture 4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2501900" y="4813300"/>
            <a:ext cx="3975100" cy="533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88128" y="3988713"/>
            <a:ext cx="55460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Amplitude of gravitational waves perturbation:</a:t>
            </a:r>
            <a:endParaRPr lang="en-US" sz="2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67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Scalar Curvature Perturbation</a:t>
            </a:r>
            <a:endParaRPr lang="en-US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657600" y="381000"/>
            <a:ext cx="1905000" cy="228600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57200" y="1168400"/>
            <a:ext cx="8255000" cy="13462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1943100" y="2781300"/>
            <a:ext cx="5295900" cy="5715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457200" y="3581400"/>
            <a:ext cx="8140700" cy="27686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295400" y="2895600"/>
            <a:ext cx="3962400" cy="1600200"/>
            <a:chOff x="1295400" y="2895600"/>
            <a:chExt cx="3962400" cy="1600200"/>
          </a:xfrm>
        </p:grpSpPr>
        <p:sp>
          <p:nvSpPr>
            <p:cNvPr id="3" name="Rectangle 2"/>
            <p:cNvSpPr/>
            <p:nvPr/>
          </p:nvSpPr>
          <p:spPr>
            <a:xfrm>
              <a:off x="2590800" y="2895600"/>
              <a:ext cx="7620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4419600" y="2895600"/>
              <a:ext cx="8382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295400" y="3962400"/>
              <a:ext cx="838200" cy="533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482600" y="1587500"/>
            <a:ext cx="8051800" cy="29083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instability can come from the term of R</a:t>
            </a:r>
            <a:r>
              <a:rPr lang="en-US" baseline="30000" dirty="0" smtClean="0"/>
              <a:t>2</a:t>
            </a:r>
            <a:r>
              <a:rPr lang="en-US" dirty="0" smtClean="0"/>
              <a:t> as long as </a:t>
            </a:r>
            <a:r>
              <a:rPr lang="en-US" dirty="0" err="1" smtClean="0"/>
              <a:t>ω</a:t>
            </a:r>
            <a:r>
              <a:rPr lang="en-US" dirty="0" smtClean="0"/>
              <a:t>&lt;0. </a:t>
            </a:r>
          </a:p>
          <a:p>
            <a:r>
              <a:rPr lang="en-US" dirty="0" smtClean="0"/>
              <a:t>The asymptotically safe inflation can achieve a large number of </a:t>
            </a:r>
            <a:r>
              <a:rPr lang="en-US" dirty="0" err="1" smtClean="0"/>
              <a:t>e</a:t>
            </a:r>
            <a:r>
              <a:rPr lang="en-US" dirty="0" smtClean="0"/>
              <a:t>-folds if -</a:t>
            </a:r>
            <a:r>
              <a:rPr lang="en-US" dirty="0" err="1" smtClean="0"/>
              <a:t>κ/ω</a:t>
            </a:r>
            <a:r>
              <a:rPr lang="en-US" dirty="0" smtClean="0"/>
              <a:t>&lt;0.1. </a:t>
            </a:r>
          </a:p>
          <a:p>
            <a:r>
              <a:rPr lang="en-US" dirty="0" smtClean="0"/>
              <a:t>In this case the asymptotically safe inflation suffers from </a:t>
            </a:r>
            <a:r>
              <a:rPr lang="en-US" smtClean="0"/>
              <a:t>ghost problem. 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fe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09600" y="1066030"/>
            <a:ext cx="8001000" cy="5791970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57200" y="533400"/>
            <a:ext cx="8293100" cy="6350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4800600" y="1689100"/>
            <a:ext cx="2540000" cy="5969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2362200"/>
            <a:ext cx="9144000" cy="1143000"/>
          </a:xfrm>
          <a:prstGeom prst="rect">
            <a:avLst/>
          </a:prstGeom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800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Edwardian Script ITC"/>
                <a:ea typeface="+mj-ea"/>
                <a:cs typeface="+mj-cs"/>
              </a:rPr>
              <a:t>Thank You!</a:t>
            </a:r>
            <a:endParaRPr kumimoji="0" lang="en-US" sz="7800" b="1" i="0" u="none" strike="noStrike" kern="1200" cap="none" spc="0" normalizeH="0" baseline="0" noProof="0" dirty="0">
              <a:ln w="6350">
                <a:noFill/>
              </a:ln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Edwardian Script ITC"/>
              <a:ea typeface="+mj-ea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2C8F5-4B33-CB48-9E0E-F57BBAB31941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2764</TotalTime>
  <Words>533</Words>
  <Application>Microsoft Macintosh PowerPoint</Application>
  <PresentationFormat>On-screen Show (4:3)</PresentationFormat>
  <Paragraphs>80</Paragraphs>
  <Slides>48</Slides>
  <Notes>1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0" baseType="lpstr">
      <vt:lpstr>Office Theme</vt:lpstr>
      <vt:lpstr>???</vt:lpstr>
      <vt:lpstr>The trouble with asymptotically Safe Inflation</vt:lpstr>
      <vt:lpstr>Outline</vt:lpstr>
      <vt:lpstr>Why inflation?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What is the asymptotically safe inflation?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Curvature perturbation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Discussion</vt:lpstr>
      <vt:lpstr>Slide 47</vt:lpstr>
      <vt:lpstr>Slide 48</vt:lpstr>
    </vt:vector>
  </TitlesOfParts>
  <Company>ITP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Asymptotically Safe Inflation</dc:title>
  <dc:creator>Qing-Guo Huang</dc:creator>
  <cp:lastModifiedBy>Qing-Guo Huang</cp:lastModifiedBy>
  <cp:revision>310</cp:revision>
  <cp:lastPrinted>2012-10-13T13:53:53Z</cp:lastPrinted>
  <dcterms:created xsi:type="dcterms:W3CDTF">2013-03-13T13:34:05Z</dcterms:created>
  <dcterms:modified xsi:type="dcterms:W3CDTF">2013-03-13T13:38:56Z</dcterms:modified>
</cp:coreProperties>
</file>