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8" r:id="rId31"/>
    <p:sldId id="289" r:id="rId32"/>
    <p:sldId id="290" r:id="rId33"/>
    <p:sldId id="305" r:id="rId34"/>
    <p:sldId id="304" r:id="rId35"/>
    <p:sldId id="306" r:id="rId36"/>
    <p:sldId id="292" r:id="rId37"/>
    <p:sldId id="293" r:id="rId38"/>
    <p:sldId id="294" r:id="rId39"/>
    <p:sldId id="295" r:id="rId40"/>
    <p:sldId id="296" r:id="rId41"/>
    <p:sldId id="307" r:id="rId42"/>
    <p:sldId id="258" r:id="rId4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4ADE00"/>
    <a:srgbClr val="51DD58"/>
    <a:srgbClr val="FF0000"/>
    <a:srgbClr val="FF00FF"/>
    <a:srgbClr val="72E4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png"/><Relationship Id="rId1" Type="http://schemas.openxmlformats.org/officeDocument/2006/relationships/image" Target="../media/image44.png"/><Relationship Id="rId4" Type="http://schemas.openxmlformats.org/officeDocument/2006/relationships/image" Target="../media/image47.e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image" Target="../media/image50.emf"/><Relationship Id="rId7" Type="http://schemas.openxmlformats.org/officeDocument/2006/relationships/image" Target="../media/image54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6" Type="http://schemas.openxmlformats.org/officeDocument/2006/relationships/image" Target="../media/image53.emf"/><Relationship Id="rId11" Type="http://schemas.openxmlformats.org/officeDocument/2006/relationships/image" Target="../media/image58.emf"/><Relationship Id="rId5" Type="http://schemas.openxmlformats.org/officeDocument/2006/relationships/image" Target="../media/image52.emf"/><Relationship Id="rId10" Type="http://schemas.openxmlformats.org/officeDocument/2006/relationships/image" Target="../media/image57.emf"/><Relationship Id="rId4" Type="http://schemas.openxmlformats.org/officeDocument/2006/relationships/image" Target="../media/image51.emf"/><Relationship Id="rId9" Type="http://schemas.openxmlformats.org/officeDocument/2006/relationships/image" Target="../media/image56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image" Target="../media/image59.emf"/><Relationship Id="rId6" Type="http://schemas.openxmlformats.org/officeDocument/2006/relationships/image" Target="../media/image64.emf"/><Relationship Id="rId5" Type="http://schemas.openxmlformats.org/officeDocument/2006/relationships/image" Target="../media/image63.emf"/><Relationship Id="rId4" Type="http://schemas.openxmlformats.org/officeDocument/2006/relationships/image" Target="../media/image6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emf"/><Relationship Id="rId1" Type="http://schemas.openxmlformats.org/officeDocument/2006/relationships/image" Target="../media/image83.emf"/><Relationship Id="rId4" Type="http://schemas.openxmlformats.org/officeDocument/2006/relationships/image" Target="../media/image86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image" Target="../media/image87.e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99.emf"/><Relationship Id="rId3" Type="http://schemas.openxmlformats.org/officeDocument/2006/relationships/image" Target="../media/image94.emf"/><Relationship Id="rId7" Type="http://schemas.openxmlformats.org/officeDocument/2006/relationships/image" Target="../media/image98.emf"/><Relationship Id="rId2" Type="http://schemas.openxmlformats.org/officeDocument/2006/relationships/image" Target="../media/image93.emf"/><Relationship Id="rId1" Type="http://schemas.openxmlformats.org/officeDocument/2006/relationships/image" Target="../media/image92.emf"/><Relationship Id="rId6" Type="http://schemas.openxmlformats.org/officeDocument/2006/relationships/image" Target="../media/image97.emf"/><Relationship Id="rId5" Type="http://schemas.openxmlformats.org/officeDocument/2006/relationships/image" Target="../media/image96.emf"/><Relationship Id="rId4" Type="http://schemas.openxmlformats.org/officeDocument/2006/relationships/image" Target="../media/image95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2" Type="http://schemas.openxmlformats.org/officeDocument/2006/relationships/image" Target="../media/image112.wmf"/><Relationship Id="rId1" Type="http://schemas.openxmlformats.org/officeDocument/2006/relationships/image" Target="../media/image111.jpeg"/><Relationship Id="rId5" Type="http://schemas.openxmlformats.org/officeDocument/2006/relationships/image" Target="../media/image115.wmf"/><Relationship Id="rId4" Type="http://schemas.openxmlformats.org/officeDocument/2006/relationships/image" Target="../media/image11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wmf"/><Relationship Id="rId7" Type="http://schemas.openxmlformats.org/officeDocument/2006/relationships/image" Target="../media/image121.wmf"/><Relationship Id="rId2" Type="http://schemas.openxmlformats.org/officeDocument/2006/relationships/image" Target="../media/image116.wmf"/><Relationship Id="rId1" Type="http://schemas.openxmlformats.org/officeDocument/2006/relationships/image" Target="../media/image113.wmf"/><Relationship Id="rId6" Type="http://schemas.openxmlformats.org/officeDocument/2006/relationships/image" Target="../media/image120.wmf"/><Relationship Id="rId5" Type="http://schemas.openxmlformats.org/officeDocument/2006/relationships/image" Target="../media/image119.wmf"/><Relationship Id="rId4" Type="http://schemas.openxmlformats.org/officeDocument/2006/relationships/image" Target="../media/image11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wmf"/><Relationship Id="rId2" Type="http://schemas.openxmlformats.org/officeDocument/2006/relationships/image" Target="../media/image123.wmf"/><Relationship Id="rId1" Type="http://schemas.openxmlformats.org/officeDocument/2006/relationships/image" Target="../media/image122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wmf"/><Relationship Id="rId2" Type="http://schemas.openxmlformats.org/officeDocument/2006/relationships/image" Target="../media/image126.wmf"/><Relationship Id="rId1" Type="http://schemas.openxmlformats.org/officeDocument/2006/relationships/image" Target="../media/image125.wmf"/><Relationship Id="rId6" Type="http://schemas.openxmlformats.org/officeDocument/2006/relationships/image" Target="../media/image130.wmf"/><Relationship Id="rId5" Type="http://schemas.openxmlformats.org/officeDocument/2006/relationships/image" Target="../media/image129.wmf"/><Relationship Id="rId4" Type="http://schemas.openxmlformats.org/officeDocument/2006/relationships/image" Target="../media/image128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wmf"/><Relationship Id="rId2" Type="http://schemas.openxmlformats.org/officeDocument/2006/relationships/image" Target="../media/image132.wmf"/><Relationship Id="rId1" Type="http://schemas.openxmlformats.org/officeDocument/2006/relationships/image" Target="../media/image131.wmf"/><Relationship Id="rId6" Type="http://schemas.openxmlformats.org/officeDocument/2006/relationships/image" Target="../media/image136.wmf"/><Relationship Id="rId5" Type="http://schemas.openxmlformats.org/officeDocument/2006/relationships/image" Target="../media/image135.wmf"/><Relationship Id="rId4" Type="http://schemas.openxmlformats.org/officeDocument/2006/relationships/image" Target="../media/image13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2015/3/26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8.jpe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2.emf"/><Relationship Id="rId4" Type="http://schemas.openxmlformats.org/officeDocument/2006/relationships/image" Target="../media/image30.emf"/><Relationship Id="rId9" Type="http://schemas.openxmlformats.org/officeDocument/2006/relationships/oleObject" Target="../embeddings/oleObject6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6.png"/><Relationship Id="rId5" Type="http://schemas.openxmlformats.org/officeDocument/2006/relationships/image" Target="../media/image35.emf"/><Relationship Id="rId4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5.png"/><Relationship Id="rId5" Type="http://schemas.openxmlformats.org/officeDocument/2006/relationships/oleObject" Target="../embeddings/oleObject9.bin"/><Relationship Id="rId10" Type="http://schemas.openxmlformats.org/officeDocument/2006/relationships/image" Target="../media/image47.emf"/><Relationship Id="rId4" Type="http://schemas.openxmlformats.org/officeDocument/2006/relationships/image" Target="../media/image44.png"/><Relationship Id="rId9" Type="http://schemas.openxmlformats.org/officeDocument/2006/relationships/oleObject" Target="../embeddings/oleObject11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13" Type="http://schemas.openxmlformats.org/officeDocument/2006/relationships/oleObject" Target="../embeddings/oleObject17.bin"/><Relationship Id="rId18" Type="http://schemas.openxmlformats.org/officeDocument/2006/relationships/image" Target="../media/image55.emf"/><Relationship Id="rId3" Type="http://schemas.openxmlformats.org/officeDocument/2006/relationships/oleObject" Target="../embeddings/oleObject12.bin"/><Relationship Id="rId21" Type="http://schemas.openxmlformats.org/officeDocument/2006/relationships/oleObject" Target="../embeddings/oleObject21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52.emf"/><Relationship Id="rId1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4.emf"/><Relationship Id="rId20" Type="http://schemas.openxmlformats.org/officeDocument/2006/relationships/image" Target="../media/image56.e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49.emf"/><Relationship Id="rId11" Type="http://schemas.openxmlformats.org/officeDocument/2006/relationships/oleObject" Target="../embeddings/oleObject16.bin"/><Relationship Id="rId24" Type="http://schemas.openxmlformats.org/officeDocument/2006/relationships/image" Target="../media/image58.emf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18.bin"/><Relationship Id="rId23" Type="http://schemas.openxmlformats.org/officeDocument/2006/relationships/oleObject" Target="../embeddings/oleObject22.bin"/><Relationship Id="rId10" Type="http://schemas.openxmlformats.org/officeDocument/2006/relationships/image" Target="../media/image51.emf"/><Relationship Id="rId19" Type="http://schemas.openxmlformats.org/officeDocument/2006/relationships/oleObject" Target="../embeddings/oleObject20.bin"/><Relationship Id="rId4" Type="http://schemas.openxmlformats.org/officeDocument/2006/relationships/image" Target="../media/image48.e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53.emf"/><Relationship Id="rId22" Type="http://schemas.openxmlformats.org/officeDocument/2006/relationships/image" Target="../media/image57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13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6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0.e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62.emf"/><Relationship Id="rId4" Type="http://schemas.openxmlformats.org/officeDocument/2006/relationships/image" Target="../media/image59.e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6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67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8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82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e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84.emf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86.emf"/><Relationship Id="rId4" Type="http://schemas.openxmlformats.org/officeDocument/2006/relationships/image" Target="../media/image83.emf"/><Relationship Id="rId9" Type="http://schemas.openxmlformats.org/officeDocument/2006/relationships/oleObject" Target="../embeddings/oleObject34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oleObject" Target="../embeddings/oleObject35.bin"/><Relationship Id="rId7" Type="http://schemas.openxmlformats.org/officeDocument/2006/relationships/image" Target="../media/image8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88.e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87.emf"/><Relationship Id="rId9" Type="http://schemas.openxmlformats.org/officeDocument/2006/relationships/image" Target="../media/image9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emf"/><Relationship Id="rId13" Type="http://schemas.openxmlformats.org/officeDocument/2006/relationships/oleObject" Target="../embeddings/oleObject41.bin"/><Relationship Id="rId18" Type="http://schemas.openxmlformats.org/officeDocument/2006/relationships/image" Target="../media/image98.e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101.png"/><Relationship Id="rId1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7.emf"/><Relationship Id="rId20" Type="http://schemas.openxmlformats.org/officeDocument/2006/relationships/image" Target="../media/image99.e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93.emf"/><Relationship Id="rId11" Type="http://schemas.openxmlformats.org/officeDocument/2006/relationships/image" Target="../media/image100.png"/><Relationship Id="rId5" Type="http://schemas.openxmlformats.org/officeDocument/2006/relationships/oleObject" Target="../embeddings/oleObject38.bin"/><Relationship Id="rId15" Type="http://schemas.openxmlformats.org/officeDocument/2006/relationships/oleObject" Target="../embeddings/oleObject42.bin"/><Relationship Id="rId10" Type="http://schemas.openxmlformats.org/officeDocument/2006/relationships/image" Target="../media/image95.emf"/><Relationship Id="rId19" Type="http://schemas.openxmlformats.org/officeDocument/2006/relationships/oleObject" Target="../embeddings/oleObject44.bin"/><Relationship Id="rId4" Type="http://schemas.openxmlformats.org/officeDocument/2006/relationships/image" Target="../media/image92.emf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96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7" Type="http://schemas.openxmlformats.org/officeDocument/2006/relationships/image" Target="../media/image110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wmf"/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115.wmf"/><Relationship Id="rId2" Type="http://schemas.openxmlformats.org/officeDocument/2006/relationships/tags" Target="../tags/tag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11.jpeg"/><Relationship Id="rId11" Type="http://schemas.openxmlformats.org/officeDocument/2006/relationships/oleObject" Target="../embeddings/oleObject48.bin"/><Relationship Id="rId5" Type="http://schemas.openxmlformats.org/officeDocument/2006/relationships/image" Target="../media/image112.wmf"/><Relationship Id="rId10" Type="http://schemas.openxmlformats.org/officeDocument/2006/relationships/image" Target="../media/image114.wmf"/><Relationship Id="rId4" Type="http://schemas.openxmlformats.org/officeDocument/2006/relationships/oleObject" Target="../embeddings/oleObject45.bin"/><Relationship Id="rId9" Type="http://schemas.openxmlformats.org/officeDocument/2006/relationships/oleObject" Target="../embeddings/oleObject47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13" Type="http://schemas.openxmlformats.org/officeDocument/2006/relationships/image" Target="../media/image119.wm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6.wmf"/><Relationship Id="rId12" Type="http://schemas.openxmlformats.org/officeDocument/2006/relationships/oleObject" Target="../embeddings/oleObject53.bin"/><Relationship Id="rId17" Type="http://schemas.openxmlformats.org/officeDocument/2006/relationships/image" Target="../media/image121.wmf"/><Relationship Id="rId2" Type="http://schemas.openxmlformats.org/officeDocument/2006/relationships/tags" Target="../tags/tag2.xml"/><Relationship Id="rId16" Type="http://schemas.openxmlformats.org/officeDocument/2006/relationships/oleObject" Target="../embeddings/oleObject55.bin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50.bin"/><Relationship Id="rId11" Type="http://schemas.openxmlformats.org/officeDocument/2006/relationships/image" Target="../media/image118.wmf"/><Relationship Id="rId5" Type="http://schemas.openxmlformats.org/officeDocument/2006/relationships/image" Target="../media/image113.wmf"/><Relationship Id="rId15" Type="http://schemas.openxmlformats.org/officeDocument/2006/relationships/image" Target="../media/image120.wmf"/><Relationship Id="rId10" Type="http://schemas.openxmlformats.org/officeDocument/2006/relationships/oleObject" Target="../embeddings/oleObject52.bin"/><Relationship Id="rId4" Type="http://schemas.openxmlformats.org/officeDocument/2006/relationships/oleObject" Target="../embeddings/oleObject49.bin"/><Relationship Id="rId9" Type="http://schemas.openxmlformats.org/officeDocument/2006/relationships/image" Target="../media/image117.wmf"/><Relationship Id="rId14" Type="http://schemas.openxmlformats.org/officeDocument/2006/relationships/oleObject" Target="../embeddings/oleObject54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3.wmf"/><Relationship Id="rId2" Type="http://schemas.openxmlformats.org/officeDocument/2006/relationships/tags" Target="../tags/tag3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7.bin"/><Relationship Id="rId5" Type="http://schemas.openxmlformats.org/officeDocument/2006/relationships/image" Target="../media/image122.wmf"/><Relationship Id="rId4" Type="http://schemas.openxmlformats.org/officeDocument/2006/relationships/oleObject" Target="../embeddings/oleObject56.bin"/><Relationship Id="rId9" Type="http://schemas.openxmlformats.org/officeDocument/2006/relationships/image" Target="../media/image124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13" Type="http://schemas.openxmlformats.org/officeDocument/2006/relationships/image" Target="../media/image129.wm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6.wmf"/><Relationship Id="rId12" Type="http://schemas.openxmlformats.org/officeDocument/2006/relationships/oleObject" Target="../embeddings/oleObject63.bin"/><Relationship Id="rId2" Type="http://schemas.openxmlformats.org/officeDocument/2006/relationships/tags" Target="../tags/tag4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60.bin"/><Relationship Id="rId11" Type="http://schemas.openxmlformats.org/officeDocument/2006/relationships/image" Target="../media/image128.wmf"/><Relationship Id="rId5" Type="http://schemas.openxmlformats.org/officeDocument/2006/relationships/image" Target="../media/image125.wmf"/><Relationship Id="rId15" Type="http://schemas.openxmlformats.org/officeDocument/2006/relationships/image" Target="../media/image130.wmf"/><Relationship Id="rId10" Type="http://schemas.openxmlformats.org/officeDocument/2006/relationships/oleObject" Target="../embeddings/oleObject62.bin"/><Relationship Id="rId4" Type="http://schemas.openxmlformats.org/officeDocument/2006/relationships/oleObject" Target="../embeddings/oleObject59.bin"/><Relationship Id="rId9" Type="http://schemas.openxmlformats.org/officeDocument/2006/relationships/image" Target="../media/image127.wmf"/><Relationship Id="rId14" Type="http://schemas.openxmlformats.org/officeDocument/2006/relationships/oleObject" Target="../embeddings/oleObject64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13" Type="http://schemas.openxmlformats.org/officeDocument/2006/relationships/image" Target="../media/image135.wm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32.wmf"/><Relationship Id="rId12" Type="http://schemas.openxmlformats.org/officeDocument/2006/relationships/oleObject" Target="../embeddings/oleObject69.bin"/><Relationship Id="rId2" Type="http://schemas.openxmlformats.org/officeDocument/2006/relationships/tags" Target="../tags/tag5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6.bin"/><Relationship Id="rId11" Type="http://schemas.openxmlformats.org/officeDocument/2006/relationships/image" Target="../media/image134.wmf"/><Relationship Id="rId5" Type="http://schemas.openxmlformats.org/officeDocument/2006/relationships/image" Target="../media/image131.wmf"/><Relationship Id="rId15" Type="http://schemas.openxmlformats.org/officeDocument/2006/relationships/image" Target="../media/image136.wmf"/><Relationship Id="rId10" Type="http://schemas.openxmlformats.org/officeDocument/2006/relationships/oleObject" Target="../embeddings/oleObject68.bin"/><Relationship Id="rId4" Type="http://schemas.openxmlformats.org/officeDocument/2006/relationships/oleObject" Target="../embeddings/oleObject65.bin"/><Relationship Id="rId9" Type="http://schemas.openxmlformats.org/officeDocument/2006/relationships/image" Target="../media/image133.wmf"/><Relationship Id="rId14" Type="http://schemas.openxmlformats.org/officeDocument/2006/relationships/oleObject" Target="../embeddings/oleObject70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37.wmf"/><Relationship Id="rId5" Type="http://schemas.openxmlformats.org/officeDocument/2006/relationships/oleObject" Target="../embeddings/oleObject71.bin"/><Relationship Id="rId4" Type="http://schemas.openxmlformats.org/officeDocument/2006/relationships/image" Target="../media/image13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529497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Batang" pitchFamily="18" charset="-127"/>
              </a:rPr>
              <a:t>Physics Opportunities with</a:t>
            </a:r>
          </a:p>
          <a:p>
            <a:pPr algn="ctr"/>
            <a:r>
              <a:rPr lang="en-US" altLang="zh-CN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Batang" pitchFamily="18" charset="-127"/>
              </a:rPr>
              <a:t>Supernova Neutrinos</a:t>
            </a:r>
            <a:endParaRPr lang="zh-CN" alt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Batang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311986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周 顺</a:t>
            </a:r>
            <a:endParaRPr lang="en-US" altLang="zh-CN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中科院高能所理论室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72514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中国科学技术大学交叉学科理论研究中心</a:t>
            </a:r>
            <a:endParaRPr lang="en-US" altLang="zh-CN" sz="2400" b="1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合肥，</a:t>
            </a:r>
            <a:r>
              <a:rPr lang="en-US" altLang="zh-CN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2015-3-26</a:t>
            </a:r>
            <a:endParaRPr lang="zh-CN" altLang="en-US" sz="24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1949931"/>
            <a:ext cx="7056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rgbClr val="FFFF00"/>
                </a:solidFill>
                <a:latin typeface="Trebuchet MS" pitchFamily="34" charset="0"/>
              </a:rPr>
              <a:t>Outline</a:t>
            </a:r>
            <a:endParaRPr lang="zh-CN" altLang="en-US" sz="4800" b="1" dirty="0">
              <a:solidFill>
                <a:srgbClr val="FFFF00"/>
              </a:solidFill>
              <a:latin typeface="Trebuchet MS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27784" y="3284984"/>
            <a:ext cx="52565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p"/>
            </a:pPr>
            <a:r>
              <a:rPr lang="en-US" altLang="zh-CN" sz="2800" b="1" dirty="0" smtClean="0">
                <a:solidFill>
                  <a:srgbClr val="4A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Supernova Neutrinos</a:t>
            </a:r>
          </a:p>
          <a:p>
            <a:pPr>
              <a:buFont typeface="Wingdings" pitchFamily="2" charset="2"/>
              <a:buChar char="p"/>
            </a:pPr>
            <a:r>
              <a:rPr lang="en-US" altLang="zh-CN" sz="2800" b="1" dirty="0" smtClean="0">
                <a:solidFill>
                  <a:srgbClr val="4A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Physics Opportunities</a:t>
            </a:r>
          </a:p>
          <a:p>
            <a:pPr>
              <a:buFont typeface="Wingdings" pitchFamily="2" charset="2"/>
              <a:buChar char="p"/>
            </a:pPr>
            <a:r>
              <a:rPr lang="en-US" altLang="zh-CN" sz="2800" b="1" dirty="0">
                <a:solidFill>
                  <a:srgbClr val="4A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en-US" altLang="zh-CN" sz="2800" b="1" dirty="0" smtClean="0">
                <a:solidFill>
                  <a:srgbClr val="4A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Neutrino Mass Scale</a:t>
            </a:r>
          </a:p>
          <a:p>
            <a:pPr>
              <a:buFont typeface="Wingdings" pitchFamily="2" charset="2"/>
              <a:buChar char="p"/>
            </a:pPr>
            <a:r>
              <a:rPr lang="en-US" altLang="zh-CN" sz="2800" b="1" dirty="0">
                <a:solidFill>
                  <a:srgbClr val="4A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en-US" altLang="zh-CN" sz="2800" b="1" dirty="0" smtClean="0">
                <a:solidFill>
                  <a:srgbClr val="4A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WDM Sterile Neutrinos</a:t>
            </a:r>
          </a:p>
          <a:p>
            <a:pPr>
              <a:buFont typeface="Wingdings" pitchFamily="2" charset="2"/>
              <a:buChar char="p"/>
            </a:pPr>
            <a:r>
              <a:rPr lang="en-US" altLang="zh-CN" sz="2800" b="1" dirty="0" smtClean="0">
                <a:solidFill>
                  <a:srgbClr val="4A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Summary and Outlook</a:t>
            </a:r>
            <a:endParaRPr lang="zh-CN" altLang="en-US" sz="2800" b="1" dirty="0">
              <a:solidFill>
                <a:srgbClr val="4ADE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Georg Raffelt\Desktop\cra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2" name="组合 10"/>
          <p:cNvGrpSpPr/>
          <p:nvPr/>
        </p:nvGrpSpPr>
        <p:grpSpPr>
          <a:xfrm>
            <a:off x="35496" y="44624"/>
            <a:ext cx="3240360" cy="4615058"/>
            <a:chOff x="323528" y="188640"/>
            <a:chExt cx="3240360" cy="4615058"/>
          </a:xfrm>
        </p:grpSpPr>
        <p:pic>
          <p:nvPicPr>
            <p:cNvPr id="5" name="Picture 4" descr="C:\Users\Georg Raffelt\Desktop\chines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3528" y="188640"/>
              <a:ext cx="3240360" cy="4615058"/>
            </a:xfrm>
            <a:prstGeom prst="rect">
              <a:avLst/>
            </a:prstGeom>
            <a:noFill/>
          </p:spPr>
        </p:pic>
        <p:sp>
          <p:nvSpPr>
            <p:cNvPr id="7" name="矩形 6"/>
            <p:cNvSpPr/>
            <p:nvPr/>
          </p:nvSpPr>
          <p:spPr>
            <a:xfrm>
              <a:off x="1750040" y="764704"/>
              <a:ext cx="288032" cy="403244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noFill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475656" y="260648"/>
              <a:ext cx="288032" cy="50405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noFill/>
              </a:endParaRPr>
            </a:p>
          </p:txBody>
        </p:sp>
      </p:grpSp>
      <p:pic>
        <p:nvPicPr>
          <p:cNvPr id="10" name="图片 9" descr="600px-Chandra-cra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91064" y="4005064"/>
            <a:ext cx="2852936" cy="2852936"/>
          </a:xfrm>
          <a:prstGeom prst="rect">
            <a:avLst/>
          </a:prstGeom>
        </p:spPr>
      </p:pic>
      <p:sp>
        <p:nvSpPr>
          <p:cNvPr id="12" name="标题 1"/>
          <p:cNvSpPr>
            <a:spLocks noGrp="1"/>
          </p:cNvSpPr>
          <p:nvPr>
            <p:ph type="title"/>
          </p:nvPr>
        </p:nvSpPr>
        <p:spPr>
          <a:xfrm>
            <a:off x="4031432" y="188640"/>
            <a:ext cx="4933056" cy="1008112"/>
          </a:xfrm>
        </p:spPr>
        <p:txBody>
          <a:bodyPr>
            <a:norm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Batang" pitchFamily="18" charset="-127"/>
                <a:cs typeface="+mn-cs"/>
              </a:rPr>
              <a:t>Galactic SN 1054</a:t>
            </a:r>
            <a:endParaRPr lang="zh-CN" alt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Batang" pitchFamily="18" charset="-127"/>
              <a:cs typeface="+mn-cs"/>
            </a:endParaRPr>
          </a:p>
        </p:txBody>
      </p:sp>
      <p:sp>
        <p:nvSpPr>
          <p:cNvPr id="13" name="内容占位符 3"/>
          <p:cNvSpPr txBox="1">
            <a:spLocks/>
          </p:cNvSpPr>
          <p:nvPr/>
        </p:nvSpPr>
        <p:spPr>
          <a:xfrm>
            <a:off x="4427984" y="1124744"/>
            <a:ext cx="4176464" cy="1008112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Batang" pitchFamily="18" charset="-127"/>
              </a:rPr>
              <a:t>Distance: 6500 light years (2 </a:t>
            </a:r>
            <a:r>
              <a:rPr lang="en-US" altLang="zh-CN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Batang" pitchFamily="18" charset="-127"/>
              </a:rPr>
              <a:t>kpc</a:t>
            </a: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Batang" pitchFamily="18" charset="-127"/>
              </a:rPr>
              <a:t>)</a:t>
            </a:r>
          </a:p>
          <a:p>
            <a:pPr marL="342900" marR="0" lvl="0" indent="-3429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Batang" pitchFamily="18" charset="-127"/>
              </a:rPr>
              <a:t>Center: Neutron Star  (</a:t>
            </a:r>
            <a:r>
              <a:rPr lang="zh-CN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Batang" pitchFamily="18" charset="-127"/>
              </a:rPr>
              <a:t> </a:t>
            </a: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Batang" pitchFamily="18" charset="-127"/>
              </a:rPr>
              <a:t>R~30 km)</a:t>
            </a:r>
          </a:p>
          <a:p>
            <a:pPr marL="342900" marR="0" lvl="0" indent="-3429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Batang" pitchFamily="18" charset="-127"/>
              </a:rPr>
              <a:t>Progenitor :  M ~ 10 solar masses</a:t>
            </a:r>
            <a:endParaRPr lang="zh-CN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Batang" pitchFamily="18" charset="-127"/>
            </a:endParaRPr>
          </a:p>
        </p:txBody>
      </p:sp>
      <p:sp>
        <p:nvSpPr>
          <p:cNvPr id="14" name="内容占位符 3"/>
          <p:cNvSpPr txBox="1">
            <a:spLocks/>
          </p:cNvSpPr>
          <p:nvPr/>
        </p:nvSpPr>
        <p:spPr>
          <a:xfrm>
            <a:off x="3203848" y="5733256"/>
            <a:ext cx="2880320" cy="792088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000" b="1" dirty="0" smtClean="0">
                <a:solidFill>
                  <a:srgbClr val="C000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Red</a:t>
            </a:r>
            <a:r>
              <a:rPr lang="zh-CN" altLang="en-US" sz="2000" b="1" dirty="0" smtClean="0">
                <a:solidFill>
                  <a:srgbClr val="C000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：</a:t>
            </a:r>
            <a:r>
              <a:rPr lang="en-US" altLang="zh-CN" sz="2000" b="1" dirty="0" smtClean="0">
                <a:solidFill>
                  <a:srgbClr val="C000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Optical (Hubble)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000" b="1" dirty="0" smtClean="0">
                <a:solidFill>
                  <a:srgbClr val="3333FF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Blue</a:t>
            </a:r>
            <a:r>
              <a:rPr lang="zh-CN" altLang="en-US" sz="2000" b="1" dirty="0" smtClean="0">
                <a:solidFill>
                  <a:srgbClr val="3333FF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：</a:t>
            </a:r>
            <a:r>
              <a:rPr lang="en-US" altLang="zh-CN" sz="2000" b="1" dirty="0" smtClean="0">
                <a:solidFill>
                  <a:srgbClr val="3333FF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X-Ray</a:t>
            </a:r>
            <a:r>
              <a:rPr lang="zh-CN" altLang="en-US" sz="2000" b="1" dirty="0" smtClean="0">
                <a:solidFill>
                  <a:srgbClr val="3333FF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2000" b="1" dirty="0" smtClean="0">
                <a:solidFill>
                  <a:srgbClr val="3333FF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(Chandra)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" y="181772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itchFamily="34" charset="0"/>
                <a:ea typeface="黑体" pitchFamily="49" charset="-122"/>
                <a:cs typeface="+mj-cs"/>
              </a:rPr>
              <a:t>Stellar Collapse and SN Explosion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  <p:grpSp>
        <p:nvGrpSpPr>
          <p:cNvPr id="2" name="Group 14"/>
          <p:cNvGrpSpPr/>
          <p:nvPr/>
        </p:nvGrpSpPr>
        <p:grpSpPr>
          <a:xfrm>
            <a:off x="288032" y="935709"/>
            <a:ext cx="4176464" cy="4968618"/>
            <a:chOff x="288032" y="935709"/>
            <a:chExt cx="4176464" cy="4968618"/>
          </a:xfrm>
        </p:grpSpPr>
        <p:sp>
          <p:nvSpPr>
            <p:cNvPr id="6" name="Oval 10" descr="C:\vortrag\material\usedpics\star1.tif"/>
            <p:cNvSpPr>
              <a:spLocks noChangeAspect="1" noChangeArrowheads="1"/>
            </p:cNvSpPr>
            <p:nvPr/>
          </p:nvSpPr>
          <p:spPr bwMode="auto">
            <a:xfrm>
              <a:off x="936104" y="2015993"/>
              <a:ext cx="2880320" cy="2879990"/>
            </a:xfrm>
            <a:prstGeom prst="ellipse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AutoShape 11"/>
            <p:cNvSpPr>
              <a:spLocks noChangeArrowheads="1"/>
            </p:cNvSpPr>
            <p:nvPr/>
          </p:nvSpPr>
          <p:spPr bwMode="auto">
            <a:xfrm>
              <a:off x="936104" y="5400329"/>
              <a:ext cx="2880320" cy="503998"/>
            </a:xfrm>
            <a:prstGeom prst="wedgeRectCallout">
              <a:avLst>
                <a:gd name="adj1" fmla="val -727"/>
                <a:gd name="adj2" fmla="val -430653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5F5F5F"/>
                    </a:outerShdw>
                  </a:effectLst>
                </a14:hiddenEffects>
              </a:ext>
            </a:extLst>
          </p:spPr>
          <p:txBody>
            <a:bodyPr wrap="none" lIns="97530" tIns="48765" rIns="97530" bIns="48765" anchor="ctr"/>
            <a:lstStyle/>
            <a:p>
              <a:pPr algn="ctr" defTabSz="921018"/>
              <a:r>
                <a:rPr lang="en-US" sz="2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Hydrogen Burning</a:t>
              </a:r>
              <a:endParaRPr lang="de-DE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288032" y="935709"/>
              <a:ext cx="4176464" cy="50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DDDDD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5400" algn="ctr" rotWithShape="0">
                      <a:schemeClr val="accent2"/>
                    </a:outerShdw>
                  </a:effectLst>
                </a14:hiddenEffects>
              </a:ext>
            </a:extLst>
          </p:spPr>
          <p:txBody>
            <a:bodyPr wrap="none" lIns="86402" tIns="43201" rIns="86402" bIns="43201" anchor="ctr"/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Main-sequence star</a:t>
              </a:r>
              <a:endPara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" name="Group 12"/>
          <p:cNvGrpSpPr/>
          <p:nvPr/>
        </p:nvGrpSpPr>
        <p:grpSpPr>
          <a:xfrm>
            <a:off x="4680521" y="936396"/>
            <a:ext cx="4176464" cy="5255971"/>
            <a:chOff x="4680521" y="936396"/>
            <a:chExt cx="4176464" cy="5255971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4680521" y="936396"/>
              <a:ext cx="4176464" cy="50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DDDDD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5400" algn="ctr" rotWithShape="0">
                      <a:schemeClr val="accent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Helium-burning star</a:t>
              </a:r>
              <a:endPara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Oval 4" descr="C:\vortrag\material\usedpics\star2.tif"/>
            <p:cNvSpPr>
              <a:spLocks noChangeAspect="1" noChangeArrowheads="1"/>
            </p:cNvSpPr>
            <p:nvPr/>
          </p:nvSpPr>
          <p:spPr bwMode="auto">
            <a:xfrm>
              <a:off x="5040572" y="1727747"/>
              <a:ext cx="3456384" cy="3455988"/>
            </a:xfrm>
            <a:prstGeom prst="ellipse">
              <a:avLst/>
            </a:prstGeom>
            <a:blipFill dpi="0" rotWithShape="0">
              <a:blip r:embed="rId3" cstate="print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auto">
            <a:xfrm>
              <a:off x="4968562" y="5400380"/>
              <a:ext cx="1728000" cy="791987"/>
            </a:xfrm>
            <a:prstGeom prst="wedgeRectCallout">
              <a:avLst>
                <a:gd name="adj1" fmla="val 52525"/>
                <a:gd name="adj2" fmla="val -289516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5F5F5F"/>
                    </a:outerShdw>
                  </a:effectLst>
                </a14:hiddenEffects>
              </a:ext>
            </a:extLst>
          </p:spPr>
          <p:txBody>
            <a:bodyPr wrap="none" lIns="97530" tIns="48765" rIns="97530" bIns="48765" anchor="ctr"/>
            <a:lstStyle/>
            <a:p>
              <a:pPr algn="ctr" defTabSz="921018">
                <a:lnSpc>
                  <a:spcPts val="2400"/>
                </a:lnSpc>
              </a:pPr>
              <a:r>
                <a:rPr lang="en-US" sz="2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Helium</a:t>
              </a:r>
            </a:p>
            <a:p>
              <a:pPr algn="ctr" defTabSz="921018">
                <a:lnSpc>
                  <a:spcPts val="2400"/>
                </a:lnSpc>
              </a:pPr>
              <a:r>
                <a:rPr lang="en-US" sz="2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Burning</a:t>
              </a:r>
              <a:endParaRPr lang="de-DE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AutoShape 7"/>
            <p:cNvSpPr>
              <a:spLocks noChangeArrowheads="1"/>
            </p:cNvSpPr>
            <p:nvPr/>
          </p:nvSpPr>
          <p:spPr bwMode="auto">
            <a:xfrm>
              <a:off x="6840761" y="5400380"/>
              <a:ext cx="1728192" cy="791987"/>
            </a:xfrm>
            <a:prstGeom prst="wedgeRectCallout">
              <a:avLst>
                <a:gd name="adj1" fmla="val -43280"/>
                <a:gd name="adj2" fmla="val -201159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5F5F5F"/>
                    </a:outerShdw>
                  </a:effectLst>
                </a14:hiddenEffects>
              </a:ext>
            </a:extLst>
          </p:spPr>
          <p:txBody>
            <a:bodyPr wrap="none" lIns="97530" tIns="48765" rIns="97530" bIns="48765" anchor="ctr"/>
            <a:lstStyle/>
            <a:p>
              <a:pPr algn="ctr" defTabSz="921018">
                <a:lnSpc>
                  <a:spcPts val="2400"/>
                </a:lnSpc>
              </a:pPr>
              <a:r>
                <a:rPr lang="en-US" sz="2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Hydrogen</a:t>
              </a:r>
            </a:p>
            <a:p>
              <a:pPr algn="ctr" defTabSz="921018">
                <a:lnSpc>
                  <a:spcPts val="2400"/>
                </a:lnSpc>
              </a:pPr>
              <a:r>
                <a:rPr lang="en-US" sz="2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Burning</a:t>
              </a:r>
              <a:endParaRPr lang="de-DE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7452320" y="332656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©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Raffelt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/>
          <p:nvPr/>
        </p:nvGrpSpPr>
        <p:grpSpPr>
          <a:xfrm>
            <a:off x="143892" y="918728"/>
            <a:ext cx="4464000" cy="5256370"/>
            <a:chOff x="129767" y="935997"/>
            <a:chExt cx="4464000" cy="5256370"/>
          </a:xfrm>
        </p:grpSpPr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288033" y="935997"/>
              <a:ext cx="4177964" cy="50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DDDDD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5400" algn="ctr" rotWithShape="0">
                      <a:schemeClr val="accent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Onion structure</a:t>
              </a:r>
            </a:p>
          </p:txBody>
        </p:sp>
        <p:sp>
          <p:nvSpPr>
            <p:cNvPr id="12" name="Oval 17" descr="C:\PICS\mysketches\bigstar.jpg"/>
            <p:cNvSpPr>
              <a:spLocks noChangeAspect="1" noChangeArrowheads="1"/>
            </p:cNvSpPr>
            <p:nvPr/>
          </p:nvSpPr>
          <p:spPr bwMode="auto">
            <a:xfrm>
              <a:off x="129767" y="1603628"/>
              <a:ext cx="4464000" cy="4461988"/>
            </a:xfrm>
            <a:prstGeom prst="ellipse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18"/>
            <p:cNvSpPr>
              <a:spLocks noChangeArrowheads="1"/>
            </p:cNvSpPr>
            <p:nvPr/>
          </p:nvSpPr>
          <p:spPr bwMode="auto">
            <a:xfrm>
              <a:off x="1080022" y="4572373"/>
              <a:ext cx="2592288" cy="1619994"/>
            </a:xfrm>
            <a:prstGeom prst="rect">
              <a:avLst/>
            </a:prstGeom>
            <a:solidFill>
              <a:srgbClr val="77777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25400" algn="ctr" rotWithShape="0">
                      <a:schemeClr val="accent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Degenerate iron core:</a:t>
              </a:r>
            </a:p>
            <a:p>
              <a:pPr algn="l">
                <a:buFont typeface="Symbol" pitchFamily="18" charset="2"/>
                <a:buNone/>
              </a:pP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   </a:t>
              </a: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  <a:sym typeface="Symbol" pitchFamily="18" charset="2"/>
                </a:rPr>
                <a:t>r</a:t>
              </a: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    </a:t>
              </a:r>
              <a:r>
                <a:rPr lang="en-US" sz="1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 </a:t>
              </a:r>
              <a:r>
                <a:rPr lang="en-US" sz="14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 </a:t>
              </a:r>
              <a:r>
                <a:rPr lang="en-US" sz="20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 </a:t>
              </a: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10</a:t>
              </a:r>
              <a:r>
                <a:rPr lang="en-US" sz="2400" b="1" baseline="30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9</a:t>
              </a:r>
              <a:r>
                <a:rPr lang="en-US" sz="2000" b="1" baseline="30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 </a:t>
              </a: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 g cm</a:t>
              </a:r>
              <a:r>
                <a:rPr lang="en-US" sz="2000" b="1" baseline="30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  <a:sym typeface="Symbol" pitchFamily="18" charset="2"/>
                </a:rPr>
                <a:t>-</a:t>
              </a:r>
              <a:r>
                <a:rPr lang="en-US" sz="2000" b="1" baseline="30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3</a:t>
              </a:r>
            </a:p>
            <a:p>
              <a:pPr algn="l">
                <a:buFont typeface="Symbol" pitchFamily="18" charset="2"/>
                <a:buNone/>
              </a:pP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 T     </a:t>
              </a:r>
              <a:r>
                <a:rPr lang="en-US" sz="14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20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 </a:t>
              </a: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10</a:t>
              </a:r>
              <a:r>
                <a:rPr lang="en-US" sz="2400" b="1" baseline="30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10</a:t>
              </a:r>
              <a:r>
                <a:rPr lang="en-US" sz="2000" b="1" baseline="30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 </a:t>
              </a: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 K</a:t>
              </a:r>
            </a:p>
            <a:p>
              <a:pPr algn="l">
                <a:buFont typeface="Symbol" pitchFamily="18" charset="2"/>
                <a:buNone/>
              </a:pP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 </a:t>
              </a:r>
              <a:r>
                <a:rPr lang="en-US" sz="20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</a:t>
              </a:r>
              <a:r>
                <a:rPr lang="en-US" sz="2400" b="1" baseline="-250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Fe</a:t>
              </a:r>
              <a:r>
                <a:rPr lang="en-US" sz="2000" b="1" baseline="-250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 1.5 </a:t>
              </a:r>
              <a:r>
                <a:rPr lang="en-US" sz="20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M</a:t>
              </a:r>
              <a:r>
                <a:rPr lang="en-US" sz="2400" b="1" baseline="-250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sun</a:t>
              </a:r>
              <a:endParaRPr lang="en-US" sz="20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itchFamily="18" charset="2"/>
              </a:endParaRPr>
            </a:p>
            <a:p>
              <a:pPr algn="l">
                <a:buFont typeface="Symbol" pitchFamily="18" charset="2"/>
                <a:buNone/>
              </a:pP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 </a:t>
              </a:r>
              <a:r>
                <a:rPr lang="en-US" sz="20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</a:t>
              </a:r>
              <a:r>
                <a:rPr lang="en-US" sz="2400" b="1" baseline="-250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Fe  </a:t>
              </a:r>
              <a:r>
                <a:rPr lang="en-US" sz="1600" b="1" baseline="-250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20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 </a:t>
              </a: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rPr>
                <a:t>8000 km</a:t>
              </a:r>
              <a:endPara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" name="Group 32"/>
          <p:cNvGrpSpPr/>
          <p:nvPr/>
        </p:nvGrpSpPr>
        <p:grpSpPr>
          <a:xfrm>
            <a:off x="1619672" y="908720"/>
            <a:ext cx="7238773" cy="4608640"/>
            <a:chOff x="1618212" y="935637"/>
            <a:chExt cx="7238773" cy="4608640"/>
          </a:xfrm>
        </p:grpSpPr>
        <p:grpSp>
          <p:nvGrpSpPr>
            <p:cNvPr id="4" name="Group 29"/>
            <p:cNvGrpSpPr/>
            <p:nvPr/>
          </p:nvGrpSpPr>
          <p:grpSpPr>
            <a:xfrm>
              <a:off x="1618212" y="2152983"/>
              <a:ext cx="4678067" cy="3311525"/>
              <a:chOff x="1584092" y="2159807"/>
              <a:chExt cx="4678067" cy="3311525"/>
            </a:xfrm>
            <a:solidFill>
              <a:srgbClr val="808080">
                <a:alpha val="75000"/>
              </a:srgbClr>
            </a:solidFill>
          </p:grpSpPr>
          <p:sp>
            <p:nvSpPr>
              <p:cNvPr id="8" name="Chord 26"/>
              <p:cNvSpPr/>
              <p:nvPr/>
            </p:nvSpPr>
            <p:spPr>
              <a:xfrm>
                <a:off x="1584092" y="3055730"/>
                <a:ext cx="1512000" cy="1512000"/>
              </a:xfrm>
              <a:prstGeom prst="chord">
                <a:avLst>
                  <a:gd name="adj1" fmla="val 6207652"/>
                  <a:gd name="adj2" fmla="val 1545934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Trapezoid 27"/>
              <p:cNvSpPr/>
              <p:nvPr/>
            </p:nvSpPr>
            <p:spPr>
              <a:xfrm rot="16200000">
                <a:off x="2555403" y="1764577"/>
                <a:ext cx="3311525" cy="4101986"/>
              </a:xfrm>
              <a:prstGeom prst="trapezoid">
                <a:avLst>
                  <a:gd name="adj" fmla="val 2787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Oval 25" descr="C:\vortrag\material\usedpics\implosion.tif"/>
            <p:cNvSpPr>
              <a:spLocks noChangeAspect="1" noChangeArrowheads="1"/>
            </p:cNvSpPr>
            <p:nvPr/>
          </p:nvSpPr>
          <p:spPr bwMode="auto">
            <a:xfrm>
              <a:off x="5040572" y="2088277"/>
              <a:ext cx="3456397" cy="3456000"/>
            </a:xfrm>
            <a:prstGeom prst="ellipse">
              <a:avLst/>
            </a:prstGeom>
            <a:blipFill dpi="0" rotWithShape="0">
              <a:blip r:embed="rId3" cstate="print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7" name="Rectangle 21"/>
            <p:cNvSpPr>
              <a:spLocks noChangeArrowheads="1"/>
            </p:cNvSpPr>
            <p:nvPr/>
          </p:nvSpPr>
          <p:spPr bwMode="auto">
            <a:xfrm>
              <a:off x="4680521" y="935637"/>
              <a:ext cx="4176464" cy="50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DDDDD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5400" algn="ctr" rotWithShape="0">
                      <a:schemeClr val="accent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Collapse (implosion)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7452320" y="332656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©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Raffelt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" y="181772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itchFamily="34" charset="0"/>
                <a:ea typeface="黑体" pitchFamily="49" charset="-122"/>
                <a:cs typeface="+mj-cs"/>
              </a:rPr>
              <a:t>Stellar Collapse and SN Explosion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9"/>
          <p:cNvGrpSpPr/>
          <p:nvPr/>
        </p:nvGrpSpPr>
        <p:grpSpPr>
          <a:xfrm>
            <a:off x="3995936" y="1413338"/>
            <a:ext cx="4896545" cy="4895982"/>
            <a:chOff x="3995936" y="1700808"/>
            <a:chExt cx="4896545" cy="4895982"/>
          </a:xfrm>
        </p:grpSpPr>
        <p:pic>
          <p:nvPicPr>
            <p:cNvPr id="7" name="Picture 21" descr="C:\Users\Georg Raffelt\Desktop\shock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936" y="1700808"/>
              <a:ext cx="4896545" cy="4895982"/>
            </a:xfrm>
            <a:prstGeom prst="rect">
              <a:avLst/>
            </a:prstGeom>
            <a:solidFill>
              <a:schemeClr val="bg2">
                <a:lumMod val="75000"/>
                <a:alpha val="14000"/>
              </a:schemeClr>
            </a:solidFill>
            <a:extLst/>
          </p:spPr>
        </p:pic>
        <p:sp>
          <p:nvSpPr>
            <p:cNvPr id="15" name="Oval 23"/>
            <p:cNvSpPr>
              <a:spLocks noChangeArrowheads="1"/>
            </p:cNvSpPr>
            <p:nvPr/>
          </p:nvSpPr>
          <p:spPr bwMode="auto">
            <a:xfrm>
              <a:off x="6012160" y="3716470"/>
              <a:ext cx="864072" cy="863997"/>
            </a:xfrm>
            <a:prstGeom prst="ellipse">
              <a:avLst/>
            </a:prstGeom>
            <a:solidFill>
              <a:srgbClr val="4D4D4D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4501608" y="980786"/>
            <a:ext cx="4174848" cy="50399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5400" algn="ctr" rotWithShape="0">
                    <a:schemeClr val="accent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Neutrino-driven Explosion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" name="Picture 39" descr="C:\vortrag\material\usedpics\nuemissi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916832"/>
            <a:ext cx="3816424" cy="3817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7452320" y="332656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©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Raffelt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pSp>
        <p:nvGrpSpPr>
          <p:cNvPr id="3" name="Group 25"/>
          <p:cNvGrpSpPr/>
          <p:nvPr/>
        </p:nvGrpSpPr>
        <p:grpSpPr>
          <a:xfrm>
            <a:off x="35319" y="980933"/>
            <a:ext cx="6408889" cy="5760435"/>
            <a:chOff x="287913" y="935996"/>
            <a:chExt cx="6408889" cy="5760435"/>
          </a:xfrm>
        </p:grpSpPr>
        <p:sp>
          <p:nvSpPr>
            <p:cNvPr id="10" name="Rectangle 29"/>
            <p:cNvSpPr>
              <a:spLocks noChangeArrowheads="1"/>
            </p:cNvSpPr>
            <p:nvPr/>
          </p:nvSpPr>
          <p:spPr bwMode="auto">
            <a:xfrm>
              <a:off x="287913" y="935996"/>
              <a:ext cx="4176464" cy="504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DDDDD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5400" algn="ctr" rotWithShape="0">
                      <a:schemeClr val="accent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Newborn Neutron Star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AutoShape 30"/>
                <p:cNvSpPr>
                  <a:spLocks noChangeArrowheads="1"/>
                </p:cNvSpPr>
                <p:nvPr/>
              </p:nvSpPr>
              <p:spPr bwMode="auto">
                <a:xfrm>
                  <a:off x="936003" y="1516309"/>
                  <a:ext cx="2880347" cy="643688"/>
                </a:xfrm>
                <a:prstGeom prst="leftRightArrow">
                  <a:avLst>
                    <a:gd name="adj1" fmla="val 52444"/>
                    <a:gd name="adj2" fmla="val 49641"/>
                  </a:avLst>
                </a:prstGeom>
                <a:solidFill>
                  <a:srgbClr val="4D4D4D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>
                      <a:effectLst>
                        <a:outerShdw dist="1796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7530" tIns="48765" rIns="97530" bIns="48765" anchor="ctr"/>
                <a:lstStyle/>
                <a:p>
                  <a:pPr algn="ctr" defTabSz="921018"/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~</m:t>
                      </m:r>
                    </m:oMath>
                  </a14:m>
                  <a:r>
                    <a:rPr lang="en-US" sz="20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50 km</a:t>
                  </a:r>
                </a:p>
              </p:txBody>
            </p:sp>
          </mc:Choice>
          <mc:Fallback xmlns="">
            <p:sp>
              <p:nvSpPr>
                <p:cNvPr id="11" name="AutoShap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36003" y="1516309"/>
                  <a:ext cx="2880347" cy="643688"/>
                </a:xfrm>
                <a:prstGeom prst="leftRightArrow">
                  <a:avLst>
                    <a:gd name="adj1" fmla="val 52444"/>
                    <a:gd name="adj2" fmla="val 49641"/>
                  </a:avLst>
                </a:prstGeom>
                <a:blipFill rotWithShape="1">
                  <a:blip r:embed="rId4" cstate="print"/>
                  <a:stretch>
                    <a:fillRect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796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1"/>
                <p:cNvSpPr>
                  <a:spLocks noChangeArrowheads="1"/>
                </p:cNvSpPr>
                <p:nvPr/>
              </p:nvSpPr>
              <p:spPr bwMode="auto">
                <a:xfrm>
                  <a:off x="936625" y="5544094"/>
                  <a:ext cx="2879696" cy="11523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en-US" sz="2000" b="1" dirty="0" smtClean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Proto-Neutron Star</a:t>
                  </a:r>
                </a:p>
                <a:p>
                  <a:pPr algn="l">
                    <a:lnSpc>
                      <a:spcPct val="120000"/>
                    </a:lnSpc>
                    <a:buFont typeface="Symbol" pitchFamily="18" charset="2"/>
                    <a:buNone/>
                  </a:pP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itchFamily="18" charset="2"/>
                    </a:rPr>
                    <a:t>r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sym typeface="Symbol" pitchFamily="18" charset="2"/>
                        </a:rPr>
                        <m:t>~</m:t>
                      </m:r>
                    </m:oMath>
                  </a14:m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r>
                    <a:rPr lang="en-US" sz="2000" dirty="0" err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itchFamily="18" charset="2"/>
                    </a:rPr>
                    <a:t>r</a:t>
                  </a:r>
                  <a:r>
                    <a:rPr lang="en-US" sz="2400" baseline="-25000" dirty="0" err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nuc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itchFamily="18" charset="2"/>
                      <a:sym typeface="Symbol" pitchFamily="18" charset="2"/>
                    </a:rPr>
                    <a:t>=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3</a:t>
                  </a:r>
                  <a:r>
                    <a:rPr lang="en-US" sz="16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</a:t>
                  </a:r>
                  <a:r>
                    <a:rPr lang="en-US" sz="7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10</a:t>
                  </a:r>
                  <a:r>
                    <a:rPr lang="en-US" sz="2400" baseline="30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14</a:t>
                  </a:r>
                  <a:r>
                    <a:rPr lang="en-US" sz="1000" baseline="30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r>
                    <a:rPr lang="en-US" sz="1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g cm</a:t>
                  </a:r>
                  <a:r>
                    <a:rPr lang="en-US" sz="2400" baseline="30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itchFamily="18" charset="2"/>
                      <a:sym typeface="Symbol" pitchFamily="18" charset="2"/>
                    </a:rPr>
                    <a:t>-</a:t>
                  </a:r>
                  <a:r>
                    <a:rPr lang="en-US" sz="2400" baseline="30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3</a:t>
                  </a:r>
                  <a:r>
                    <a:rPr lang="en-US" sz="2000" baseline="30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endParaRPr lang="en-US" sz="2000" baseline="30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l">
                    <a:lnSpc>
                      <a:spcPct val="120000"/>
                    </a:lnSpc>
                    <a:buFont typeface="Symbol" pitchFamily="18" charset="2"/>
                    <a:buNone/>
                  </a:pP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T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sym typeface="Symbol" pitchFamily="18" charset="2"/>
                        </a:rPr>
                        <m:t>~</m:t>
                      </m:r>
                    </m:oMath>
                  </a14:m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30 MeV</a:t>
                  </a:r>
                </a:p>
              </p:txBody>
            </p:sp>
          </mc:Choice>
          <mc:Fallback xmlns="">
            <p:sp>
              <p:nvSpPr>
                <p:cNvPr id="34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36625" y="5544094"/>
                  <a:ext cx="2879696" cy="1152337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2326" t="-1587" r="-1480" b="-11111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AutoShape 26"/>
            <p:cNvSpPr>
              <a:spLocks noChangeArrowheads="1"/>
            </p:cNvSpPr>
            <p:nvPr/>
          </p:nvSpPr>
          <p:spPr bwMode="auto">
            <a:xfrm rot="16200000">
              <a:off x="3204153" y="1763622"/>
              <a:ext cx="2880841" cy="4104456"/>
            </a:xfrm>
            <a:custGeom>
              <a:avLst/>
              <a:gdLst>
                <a:gd name="G0" fmla="+- 7548 0 0"/>
                <a:gd name="G1" fmla="+- 21600 0 7548"/>
                <a:gd name="G2" fmla="*/ 7548 1 2"/>
                <a:gd name="G3" fmla="+- 21600 0 G2"/>
                <a:gd name="G4" fmla="+/ 7548 21600 2"/>
                <a:gd name="G5" fmla="+/ G1 0 2"/>
                <a:gd name="G6" fmla="*/ 21600 21600 7548"/>
                <a:gd name="G7" fmla="*/ G6 1 2"/>
                <a:gd name="G8" fmla="+- 21600 0 G7"/>
                <a:gd name="G9" fmla="*/ 21600 1 2"/>
                <a:gd name="G10" fmla="+- 7548 0 G9"/>
                <a:gd name="G11" fmla="?: G10 G8 0"/>
                <a:gd name="G12" fmla="?: G10 G7 21600"/>
                <a:gd name="T0" fmla="*/ 17826 w 21600"/>
                <a:gd name="T1" fmla="*/ 10800 h 21600"/>
                <a:gd name="T2" fmla="*/ 10800 w 21600"/>
                <a:gd name="T3" fmla="*/ 21600 h 21600"/>
                <a:gd name="T4" fmla="*/ 3774 w 21600"/>
                <a:gd name="T5" fmla="*/ 10800 h 21600"/>
                <a:gd name="T6" fmla="*/ 10800 w 21600"/>
                <a:gd name="T7" fmla="*/ 0 h 21600"/>
                <a:gd name="T8" fmla="*/ 5574 w 21600"/>
                <a:gd name="T9" fmla="*/ 5574 h 21600"/>
                <a:gd name="T10" fmla="*/ 16026 w 21600"/>
                <a:gd name="T11" fmla="*/ 1602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7548" y="21600"/>
                  </a:lnTo>
                  <a:lnTo>
                    <a:pt x="14052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>
                <a:alpha val="21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Oval 27"/>
            <p:cNvSpPr>
              <a:spLocks noChangeAspect="1" noChangeArrowheads="1"/>
            </p:cNvSpPr>
            <p:nvPr/>
          </p:nvSpPr>
          <p:spPr bwMode="auto">
            <a:xfrm>
              <a:off x="935150" y="2375837"/>
              <a:ext cx="2881202" cy="2882352"/>
            </a:xfrm>
            <a:prstGeom prst="ellipse">
              <a:avLst/>
            </a:prstGeom>
            <a:solidFill>
              <a:srgbClr val="4D4D4D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2" name="Picture 30" descr="C:\vortrag\material\usedpics\explosion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06016" y="3226624"/>
            <a:ext cx="1299495" cy="1299911"/>
          </a:xfrm>
          <a:prstGeom prst="rect">
            <a:avLst/>
          </a:prstGeom>
          <a:noFill/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1" y="181772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itchFamily="34" charset="0"/>
                <a:ea typeface="黑体" pitchFamily="49" charset="-122"/>
                <a:cs typeface="+mj-cs"/>
              </a:rPr>
              <a:t>Stellar Collapse and SN Explosion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9" descr="C:\vortrag\material\usedpics\nuemissi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689" y="1916832"/>
            <a:ext cx="3816424" cy="3817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25"/>
          <p:cNvGrpSpPr/>
          <p:nvPr/>
        </p:nvGrpSpPr>
        <p:grpSpPr>
          <a:xfrm>
            <a:off x="-36512" y="980933"/>
            <a:ext cx="4176464" cy="5760435"/>
            <a:chOff x="287913" y="935996"/>
            <a:chExt cx="4176464" cy="5760435"/>
          </a:xfrm>
        </p:grpSpPr>
        <p:sp>
          <p:nvSpPr>
            <p:cNvPr id="4" name="Rectangle 29"/>
            <p:cNvSpPr>
              <a:spLocks noChangeArrowheads="1"/>
            </p:cNvSpPr>
            <p:nvPr/>
          </p:nvSpPr>
          <p:spPr bwMode="auto">
            <a:xfrm>
              <a:off x="287913" y="935996"/>
              <a:ext cx="4176464" cy="504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DDDDD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5400" algn="ctr" rotWithShape="0">
                      <a:schemeClr val="accent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Newborn Neutron Star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AutoShape 30"/>
                <p:cNvSpPr>
                  <a:spLocks noChangeArrowheads="1"/>
                </p:cNvSpPr>
                <p:nvPr/>
              </p:nvSpPr>
              <p:spPr bwMode="auto">
                <a:xfrm>
                  <a:off x="936003" y="1516309"/>
                  <a:ext cx="2880347" cy="643688"/>
                </a:xfrm>
                <a:prstGeom prst="leftRightArrow">
                  <a:avLst>
                    <a:gd name="adj1" fmla="val 52444"/>
                    <a:gd name="adj2" fmla="val 49641"/>
                  </a:avLst>
                </a:prstGeom>
                <a:solidFill>
                  <a:srgbClr val="4D4D4D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>
                      <a:effectLst>
                        <a:outerShdw dist="1796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7530" tIns="48765" rIns="97530" bIns="48765" anchor="ctr"/>
                <a:lstStyle/>
                <a:p>
                  <a:pPr algn="ctr" defTabSz="921018"/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~</m:t>
                      </m:r>
                    </m:oMath>
                  </a14:m>
                  <a:r>
                    <a:rPr lang="en-US" sz="20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50 km</a:t>
                  </a:r>
                </a:p>
              </p:txBody>
            </p:sp>
          </mc:Choice>
          <mc:Fallback xmlns="">
            <p:sp>
              <p:nvSpPr>
                <p:cNvPr id="5" name="AutoShap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36003" y="1516309"/>
                  <a:ext cx="2880347" cy="643688"/>
                </a:xfrm>
                <a:prstGeom prst="leftRightArrow">
                  <a:avLst>
                    <a:gd name="adj1" fmla="val 52444"/>
                    <a:gd name="adj2" fmla="val 49641"/>
                  </a:avLst>
                </a:prstGeom>
                <a:blipFill rotWithShape="1">
                  <a:blip r:embed="rId3" cstate="print"/>
                  <a:stretch>
                    <a:fillRect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796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1"/>
                <p:cNvSpPr>
                  <a:spLocks noChangeArrowheads="1"/>
                </p:cNvSpPr>
                <p:nvPr/>
              </p:nvSpPr>
              <p:spPr bwMode="auto">
                <a:xfrm>
                  <a:off x="936625" y="5544094"/>
                  <a:ext cx="2879696" cy="11523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en-US" sz="2000" b="1" dirty="0" smtClean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Proto-Neutron Star</a:t>
                  </a:r>
                </a:p>
                <a:p>
                  <a:pPr algn="l">
                    <a:lnSpc>
                      <a:spcPct val="120000"/>
                    </a:lnSpc>
                    <a:buFont typeface="Symbol" pitchFamily="18" charset="2"/>
                    <a:buNone/>
                  </a:pP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itchFamily="18" charset="2"/>
                    </a:rPr>
                    <a:t>r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sym typeface="Symbol" pitchFamily="18" charset="2"/>
                        </a:rPr>
                        <m:t>~</m:t>
                      </m:r>
                    </m:oMath>
                  </a14:m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r>
                    <a:rPr lang="en-US" sz="2000" dirty="0" err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itchFamily="18" charset="2"/>
                    </a:rPr>
                    <a:t>r</a:t>
                  </a:r>
                  <a:r>
                    <a:rPr lang="en-US" sz="2400" baseline="-25000" dirty="0" err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nuc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itchFamily="18" charset="2"/>
                      <a:sym typeface="Symbol" pitchFamily="18" charset="2"/>
                    </a:rPr>
                    <a:t>=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3</a:t>
                  </a:r>
                  <a:r>
                    <a:rPr lang="en-US" sz="16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</a:t>
                  </a:r>
                  <a:r>
                    <a:rPr lang="en-US" sz="7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10</a:t>
                  </a:r>
                  <a:r>
                    <a:rPr lang="en-US" sz="2400" baseline="30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14</a:t>
                  </a:r>
                  <a:r>
                    <a:rPr lang="en-US" sz="1000" baseline="30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r>
                    <a:rPr lang="en-US" sz="1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g cm</a:t>
                  </a:r>
                  <a:r>
                    <a:rPr lang="en-US" sz="2400" baseline="30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itchFamily="18" charset="2"/>
                      <a:sym typeface="Symbol" pitchFamily="18" charset="2"/>
                    </a:rPr>
                    <a:t>-</a:t>
                  </a:r>
                  <a:r>
                    <a:rPr lang="en-US" sz="2400" baseline="30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3</a:t>
                  </a:r>
                  <a:r>
                    <a:rPr lang="en-US" sz="2000" baseline="30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endParaRPr lang="en-US" sz="2000" baseline="30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l">
                    <a:lnSpc>
                      <a:spcPct val="120000"/>
                    </a:lnSpc>
                    <a:buFont typeface="Symbol" pitchFamily="18" charset="2"/>
                    <a:buNone/>
                  </a:pP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T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sym typeface="Symbol" pitchFamily="18" charset="2"/>
                        </a:rPr>
                        <m:t>~</m:t>
                      </m:r>
                    </m:oMath>
                  </a14:m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30 MeV</a:t>
                  </a:r>
                </a:p>
              </p:txBody>
            </p:sp>
          </mc:Choice>
          <mc:Fallback xmlns="">
            <p:sp>
              <p:nvSpPr>
                <p:cNvPr id="34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36625" y="5544094"/>
                  <a:ext cx="2879696" cy="115233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2326" t="-1587" r="-1480" b="-11111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Oval 27"/>
            <p:cNvSpPr>
              <a:spLocks noChangeAspect="1" noChangeArrowheads="1"/>
            </p:cNvSpPr>
            <p:nvPr/>
          </p:nvSpPr>
          <p:spPr bwMode="auto">
            <a:xfrm>
              <a:off x="935150" y="2375837"/>
              <a:ext cx="2881202" cy="2882352"/>
            </a:xfrm>
            <a:prstGeom prst="ellipse">
              <a:avLst/>
            </a:prstGeom>
            <a:solidFill>
              <a:srgbClr val="4D4D4D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755753" y="3572925"/>
            <a:ext cx="2520280" cy="504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5400" algn="ctr" rotWithShape="0">
                    <a:schemeClr val="accent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 b="1" dirty="0" smtClean="0">
                <a:solidFill>
                  <a:srgbClr val="4A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Neutrino cooling </a:t>
            </a:r>
          </a:p>
          <a:p>
            <a:pPr algn="ctr"/>
            <a:r>
              <a:rPr lang="en-US" altLang="zh-CN" sz="2400" b="1" dirty="0" smtClean="0">
                <a:solidFill>
                  <a:srgbClr val="4A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diffusion</a:t>
            </a:r>
            <a:endParaRPr lang="en-US" sz="2400" b="1" dirty="0">
              <a:solidFill>
                <a:srgbClr val="4ADE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Group 11"/>
          <p:cNvGrpSpPr>
            <a:grpSpLocks/>
          </p:cNvGrpSpPr>
          <p:nvPr/>
        </p:nvGrpSpPr>
        <p:grpSpPr bwMode="auto">
          <a:xfrm>
            <a:off x="4067944" y="1124744"/>
            <a:ext cx="4896544" cy="5399815"/>
            <a:chOff x="3120" y="1159"/>
            <a:chExt cx="2880" cy="3199"/>
          </a:xfrm>
        </p:grpSpPr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3120" y="1159"/>
              <a:ext cx="2880" cy="713"/>
            </a:xfrm>
            <a:prstGeom prst="rect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7530" tIns="48765" rIns="97530" bIns="48765"/>
            <a:lstStyle/>
            <a:p>
              <a:pPr algn="l" defTabSz="974725">
                <a:lnSpc>
                  <a:spcPct val="130000"/>
                </a:lnSpc>
              </a:pPr>
              <a:r>
                <a:rPr 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Gravitational binding energy</a:t>
              </a:r>
            </a:p>
            <a:p>
              <a:pPr algn="l" defTabSz="974725">
                <a:lnSpc>
                  <a:spcPct val="130000"/>
                </a:lnSpc>
              </a:pPr>
              <a:r>
                <a:rPr 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E</a:t>
              </a:r>
              <a:r>
                <a:rPr lang="en-US" sz="3200" baseline="-250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b</a:t>
              </a:r>
              <a:r>
                <a:rPr 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 </a:t>
              </a:r>
              <a:r>
                <a:rPr 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 </a:t>
              </a:r>
              <a:r>
                <a:rPr 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3 </a:t>
              </a:r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</a:t>
              </a:r>
              <a:r>
                <a:rPr 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 10</a:t>
              </a:r>
              <a:r>
                <a:rPr lang="en-US" sz="3200" baseline="30000" dirty="0">
                  <a:solidFill>
                    <a:schemeClr val="bg1"/>
                  </a:solidFill>
                  <a:sym typeface="Symbol" pitchFamily="18" charset="2"/>
                </a:rPr>
                <a:t>53</a:t>
              </a:r>
              <a:r>
                <a:rPr 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 erg    17% M</a:t>
              </a:r>
              <a:r>
                <a:rPr lang="en-US" sz="2400" baseline="-25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SUN </a:t>
              </a:r>
              <a:r>
                <a:rPr 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c</a:t>
              </a:r>
              <a:r>
                <a:rPr lang="en-US" sz="3200" baseline="30000" dirty="0">
                  <a:solidFill>
                    <a:schemeClr val="bg1"/>
                  </a:solidFill>
                  <a:sym typeface="Symbol" pitchFamily="18" charset="2"/>
                </a:rPr>
                <a:t>2</a:t>
              </a:r>
              <a:endParaRPr lang="de-DE" altLang="zh-CN" sz="3200" dirty="0">
                <a:solidFill>
                  <a:schemeClr val="bg1"/>
                </a:solidFill>
                <a:ea typeface="宋体" charset="-122"/>
              </a:endParaRPr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3120" y="1915"/>
              <a:ext cx="2880" cy="114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7530" tIns="48765" rIns="97530" bIns="48765" anchor="ctr"/>
            <a:lstStyle/>
            <a:p>
              <a:pPr algn="l" defTabSz="974725"/>
              <a:r>
                <a:rPr lang="en-US" sz="24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This shows up as  </a:t>
              </a:r>
            </a:p>
            <a:p>
              <a:pPr algn="l" defTabSz="974725"/>
              <a:r>
                <a:rPr lang="en-US" sz="24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 99%    Neutrinos		</a:t>
              </a:r>
            </a:p>
            <a:p>
              <a:pPr algn="l" defTabSz="974725"/>
              <a:r>
                <a:rPr lang="en-US" sz="20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    </a:t>
              </a:r>
              <a:r>
                <a:rPr lang="en-US" sz="24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1%    Kinetic energy of explosion</a:t>
              </a:r>
            </a:p>
            <a:p>
              <a:pPr algn="l" defTabSz="974725"/>
              <a:r>
                <a:rPr lang="en-US" sz="24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           (1% of this into cosmic rays) </a:t>
              </a:r>
            </a:p>
            <a:p>
              <a:pPr algn="l" defTabSz="974725"/>
              <a:r>
                <a:rPr lang="en-US" sz="24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0.01%  Photons, outshine host galaxy</a:t>
              </a:r>
              <a:endParaRPr lang="de-DE" altLang="zh-CN" sz="2400" dirty="0">
                <a:effectLst>
                  <a:outerShdw blurRad="38100" dist="38100" dir="2700000" algn="tl">
                    <a:srgbClr val="000000"/>
                  </a:outerShdw>
                </a:effectLst>
                <a:ea typeface="宋体" charset="-122"/>
              </a:endParaRPr>
            </a:p>
          </p:txBody>
        </p:sp>
        <p:sp>
          <p:nvSpPr>
            <p:cNvPr id="16" name="Text Box 14"/>
            <p:cNvSpPr txBox="1">
              <a:spLocks noChangeArrowheads="1"/>
            </p:cNvSpPr>
            <p:nvPr/>
          </p:nvSpPr>
          <p:spPr bwMode="auto">
            <a:xfrm>
              <a:off x="3120" y="3110"/>
              <a:ext cx="2880" cy="124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7530" tIns="48765" rIns="97530" bIns="48765" anchor="ctr"/>
            <a:lstStyle/>
            <a:p>
              <a:pPr algn="l" defTabSz="974725"/>
              <a:r>
                <a:rPr lang="en-US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</a:t>
              </a:r>
              <a:r>
                <a:rPr lang="en-US" sz="24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Neutrino luminosity</a:t>
              </a:r>
            </a:p>
            <a:p>
              <a:pPr algn="l" defTabSz="974725"/>
              <a:endParaRPr lang="en-US" sz="700" dirty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  <a:p>
              <a:pPr algn="l" defTabSz="974725"/>
              <a:r>
                <a:rPr lang="en-US" sz="24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   </a:t>
              </a:r>
              <a:r>
                <a:rPr lang="en-US" sz="2400" b="1" dirty="0"/>
                <a:t> </a:t>
              </a:r>
              <a:r>
                <a:rPr lang="en-US" sz="2400" b="1" dirty="0" err="1"/>
                <a:t>L</a:t>
              </a:r>
              <a:r>
                <a:rPr lang="en-US" sz="3200" b="1" baseline="-25000" dirty="0" err="1">
                  <a:latin typeface="Symbol" pitchFamily="18" charset="2"/>
                </a:rPr>
                <a:t>n</a:t>
              </a:r>
              <a:r>
                <a:rPr lang="en-US" sz="2400" b="1" baseline="-25000" dirty="0"/>
                <a:t>  </a:t>
              </a:r>
              <a:r>
                <a:rPr lang="en-US" sz="2000" b="1" baseline="-25000" dirty="0"/>
                <a:t> </a:t>
              </a:r>
              <a:r>
                <a:rPr lang="en-US" sz="2400" dirty="0"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  </a:t>
              </a:r>
              <a:r>
                <a:rPr lang="en-US" sz="24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3 </a:t>
              </a:r>
              <a:r>
                <a:rPr lang="en-US" sz="2400" b="1" dirty="0"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</a:t>
              </a:r>
              <a:r>
                <a:rPr lang="en-US" sz="2400" dirty="0"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 10</a:t>
              </a:r>
              <a:r>
                <a:rPr lang="en-US" sz="3200" b="1" baseline="30000" dirty="0">
                  <a:sym typeface="Symbol" pitchFamily="18" charset="2"/>
                </a:rPr>
                <a:t>53</a:t>
              </a:r>
              <a:r>
                <a:rPr lang="en-US" sz="2400" dirty="0"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 erg / 3 sec</a:t>
              </a:r>
            </a:p>
            <a:p>
              <a:pPr algn="l" defTabSz="974725"/>
              <a:r>
                <a:rPr lang="en-US" sz="2400" dirty="0"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            </a:t>
              </a:r>
              <a:r>
                <a:rPr lang="en-US" sz="24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3 </a:t>
              </a:r>
              <a:r>
                <a:rPr lang="en-US" sz="2400" b="1" dirty="0"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</a:t>
              </a:r>
              <a:r>
                <a:rPr lang="en-US" sz="2400" dirty="0"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 10</a:t>
              </a:r>
              <a:r>
                <a:rPr lang="en-US" sz="3200" b="1" baseline="30000" dirty="0">
                  <a:sym typeface="Symbol" pitchFamily="18" charset="2"/>
                </a:rPr>
                <a:t>19</a:t>
              </a:r>
              <a:r>
                <a:rPr lang="en-US" sz="2400" b="1" dirty="0">
                  <a:sym typeface="Symbol" pitchFamily="18" charset="2"/>
                </a:rPr>
                <a:t> </a:t>
              </a:r>
              <a:r>
                <a:rPr lang="en-US" sz="24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L</a:t>
              </a:r>
              <a:r>
                <a:rPr lang="en-US" sz="2400" baseline="-250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SUN</a:t>
              </a:r>
            </a:p>
            <a:p>
              <a:pPr algn="l" defTabSz="974725"/>
              <a:endParaRPr lang="en-US" sz="700" dirty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  <a:p>
              <a:pPr algn="l" defTabSz="974725"/>
              <a:r>
                <a:rPr lang="en-US" sz="24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While it lasts, outshines the entire</a:t>
              </a:r>
            </a:p>
            <a:p>
              <a:pPr algn="l" defTabSz="974725"/>
              <a:r>
                <a:rPr lang="en-US" sz="24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visible universe</a:t>
              </a:r>
              <a:endParaRPr lang="de-DE" altLang="zh-CN" sz="2400" dirty="0">
                <a:effectLst>
                  <a:outerShdw blurRad="38100" dist="38100" dir="2700000" algn="tl">
                    <a:srgbClr val="000000"/>
                  </a:outerShdw>
                </a:effectLst>
                <a:ea typeface="宋体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452320" y="332656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©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Raffelt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" y="181772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itchFamily="34" charset="0"/>
                <a:ea typeface="黑体" pitchFamily="49" charset="-122"/>
                <a:cs typeface="+mj-cs"/>
              </a:rPr>
              <a:t>Stellar Collapse and SN Explosion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Georg Raffelt\Desktop\a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424273"/>
            <a:ext cx="4059744" cy="238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980728"/>
            <a:ext cx="4202049" cy="3401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96" y="3933056"/>
            <a:ext cx="4898047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979712" y="4437162"/>
            <a:ext cx="1440160" cy="431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25400" algn="ctr" rotWithShape="0">
                    <a:schemeClr val="accent2"/>
                  </a:outerShdw>
                </a:effectLst>
              </a14:hiddenEffects>
            </a:ext>
          </a:extLst>
        </p:spPr>
        <p:txBody>
          <a:bodyPr wrap="none" lIns="86402" tIns="43201" rIns="86402" bIns="43201" anchor="ctr"/>
          <a:lstStyle/>
          <a:p>
            <a:pPr algn="ctr"/>
            <a:r>
              <a:rPr lang="en-US" altLang="zh-CN" b="1" dirty="0" err="1" smtClean="0">
                <a:solidFill>
                  <a:srgbClr val="FF0000"/>
                </a:solidFill>
              </a:rPr>
              <a:t>Raffelt</a:t>
            </a:r>
            <a:r>
              <a:rPr lang="en-US" altLang="zh-CN" b="1" dirty="0" smtClean="0">
                <a:solidFill>
                  <a:srgbClr val="FF0000"/>
                </a:solidFill>
              </a:rPr>
              <a:t>, </a:t>
            </a:r>
            <a:r>
              <a:rPr lang="en-US" b="1" dirty="0" smtClean="0">
                <a:solidFill>
                  <a:srgbClr val="FF0000"/>
                </a:solidFill>
              </a:rPr>
              <a:t>1996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980728"/>
            <a:ext cx="4716012" cy="2925409"/>
          </a:xfrm>
          <a:prstGeom prst="rect">
            <a:avLst/>
          </a:prstGeom>
        </p:spPr>
      </p:pic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683568" y="1052736"/>
            <a:ext cx="2088232" cy="431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25400" algn="ctr" rotWithShape="0">
                    <a:schemeClr val="accent2"/>
                  </a:outerShdw>
                </a:effectLst>
              </a14:hiddenEffects>
            </a:ext>
          </a:extLst>
        </p:spPr>
        <p:txBody>
          <a:bodyPr wrap="none" lIns="86402" tIns="43201" rIns="86402" bIns="43201" anchor="ctr"/>
          <a:lstStyle/>
          <a:p>
            <a:pPr algn="ctr"/>
            <a:r>
              <a:rPr lang="en-US" altLang="zh-CN" sz="1400" b="1" dirty="0" err="1" smtClean="0">
                <a:solidFill>
                  <a:srgbClr val="FF0000"/>
                </a:solidFill>
              </a:rPr>
              <a:t>Kitaura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, </a:t>
            </a:r>
            <a:r>
              <a:rPr lang="en-US" altLang="zh-CN" sz="1400" b="1" dirty="0" err="1" smtClean="0">
                <a:solidFill>
                  <a:srgbClr val="FF0000"/>
                </a:solidFill>
              </a:rPr>
              <a:t>Janka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 &amp; </a:t>
            </a:r>
            <a:r>
              <a:rPr lang="en-US" altLang="zh-CN" sz="1400" b="1" dirty="0" err="1" smtClean="0">
                <a:solidFill>
                  <a:srgbClr val="FF0000"/>
                </a:solidFill>
              </a:rPr>
              <a:t>Hillebrandt</a:t>
            </a:r>
            <a:endParaRPr lang="en-US" altLang="zh-CN" sz="1400" b="1" dirty="0" smtClean="0">
              <a:solidFill>
                <a:srgbClr val="FF0000"/>
              </a:solidFill>
            </a:endParaRPr>
          </a:p>
          <a:p>
            <a:r>
              <a:rPr lang="en-US" altLang="zh-CN" sz="1400" b="1" dirty="0" smtClean="0">
                <a:solidFill>
                  <a:srgbClr val="FF0000"/>
                </a:solidFill>
              </a:rPr>
              <a:t> </a:t>
            </a:r>
            <a:r>
              <a:rPr lang="en-US" altLang="zh-CN" sz="1400" b="1" dirty="0" err="1" smtClean="0">
                <a:solidFill>
                  <a:srgbClr val="FF0000"/>
                </a:solidFill>
              </a:rPr>
              <a:t>astro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-ph/0512065</a:t>
            </a:r>
            <a:endParaRPr lang="en-US" altLang="zh-CN" sz="1400" b="1" dirty="0">
              <a:solidFill>
                <a:srgbClr val="FF0000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" y="181772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itchFamily="34" charset="0"/>
                <a:ea typeface="黑体" pitchFamily="49" charset="-122"/>
                <a:cs typeface="+mj-cs"/>
              </a:rPr>
              <a:t>Supernova</a:t>
            </a:r>
            <a:r>
              <a:rPr kumimoji="0" lang="en-US" altLang="zh-CN" sz="28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itchFamily="34" charset="0"/>
                <a:ea typeface="黑体" pitchFamily="49" charset="-122"/>
                <a:cs typeface="+mj-cs"/>
              </a:rPr>
              <a:t> Neutrinos: Theoretical </a:t>
            </a:r>
            <a:r>
              <a:rPr lang="en-US" altLang="zh-CN" sz="28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P</a:t>
            </a:r>
            <a:r>
              <a:rPr kumimoji="0" lang="en-US" altLang="zh-CN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itchFamily="34" charset="0"/>
                <a:ea typeface="黑体" pitchFamily="49" charset="-122"/>
                <a:cs typeface="+mj-cs"/>
              </a:rPr>
              <a:t>rediction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Georg Raffelt\Desktop\sandulea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08513" cy="691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4"/>
          <p:cNvGrpSpPr/>
          <p:nvPr/>
        </p:nvGrpSpPr>
        <p:grpSpPr>
          <a:xfrm>
            <a:off x="4608512" y="-493"/>
            <a:ext cx="4608513" cy="6911975"/>
            <a:chOff x="4608512" y="-493"/>
            <a:chExt cx="4608513" cy="6911975"/>
          </a:xfrm>
        </p:grpSpPr>
        <p:pic>
          <p:nvPicPr>
            <p:cNvPr id="6" name="Picture 13" descr="C:\Users\Georg Raffelt\Desktop\sn.jpg"/>
            <p:cNvPicPr preferRelativeResize="0"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8512" y="-493"/>
              <a:ext cx="4608513" cy="6911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4752656" y="143527"/>
              <a:ext cx="4320476" cy="1296180"/>
            </a:xfrm>
            <a:prstGeom prst="rect">
              <a:avLst/>
            </a:prstGeom>
            <a:noFill/>
            <a:effectLst/>
          </p:spPr>
          <p:txBody>
            <a:bodyPr wrap="none" rtlCol="0">
              <a:noAutofit/>
            </a:bodyPr>
            <a:lstStyle/>
            <a:p>
              <a:pPr algn="r"/>
              <a:r>
                <a:rPr lang="en-US" sz="32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Supernova 1987A</a:t>
              </a:r>
            </a:p>
            <a:p>
              <a:pPr algn="r"/>
              <a:r>
                <a:rPr lang="en-US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itchFamily="34" charset="0"/>
                </a:rPr>
                <a:t>23 February 1987</a:t>
              </a:r>
            </a:p>
            <a:p>
              <a:pPr algn="r"/>
              <a:endPara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43892" y="143527"/>
            <a:ext cx="3456000" cy="576000"/>
          </a:xfrm>
          <a:prstGeom prst="rect">
            <a:avLst/>
          </a:prstGeom>
          <a:noFill/>
          <a:effectLst/>
        </p:spPr>
        <p:txBody>
          <a:bodyPr wrap="none" rtlCol="0">
            <a:noAutofit/>
          </a:bodyPr>
          <a:lstStyle/>
          <a:p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Sanduleak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- 69 202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4536504" y="4509120"/>
            <a:ext cx="4644008" cy="648072"/>
          </a:xfrm>
        </p:spPr>
        <p:txBody>
          <a:bodyPr>
            <a:noAutofit/>
          </a:bodyPr>
          <a:lstStyle/>
          <a:p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Large </a:t>
            </a:r>
            <a:r>
              <a:rPr lang="en-US" altLang="zh-CN" sz="2000" b="1" dirty="0" err="1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Magellanic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Cloud SN 1987A</a:t>
            </a:r>
            <a:endParaRPr lang="zh-CN" altLang="en-US" sz="2400" b="1" dirty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0" name="内容占位符 3"/>
          <p:cNvSpPr txBox="1">
            <a:spLocks/>
          </p:cNvSpPr>
          <p:nvPr/>
        </p:nvSpPr>
        <p:spPr>
          <a:xfrm>
            <a:off x="4860032" y="5301208"/>
            <a:ext cx="4032448" cy="1368152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Distance</a:t>
            </a:r>
            <a:r>
              <a:rPr lang="zh-CN" altLang="en-US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：</a:t>
            </a: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165 000</a:t>
            </a:r>
            <a:r>
              <a:rPr lang="zh-CN" altLang="en-US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light yrs (50 </a:t>
            </a:r>
            <a:r>
              <a:rPr lang="en-US" altLang="zh-CN" b="1" dirty="0" err="1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kpc</a:t>
            </a: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Center</a:t>
            </a:r>
            <a:r>
              <a:rPr lang="zh-CN" altLang="en-US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：</a:t>
            </a: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Neutron Star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              (expected, but not found)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Progenitor</a:t>
            </a:r>
            <a:r>
              <a:rPr lang="zh-CN" altLang="en-US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： </a:t>
            </a: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M ~ 18</a:t>
            </a:r>
            <a:r>
              <a:rPr lang="zh-CN" altLang="en-US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solar masses</a:t>
            </a:r>
            <a:endParaRPr lang="zh-CN" altLang="en-US" b="1" dirty="0"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itchFamily="34" charset="0"/>
                <a:ea typeface="黑体" pitchFamily="49" charset="-122"/>
                <a:cs typeface="+mj-cs"/>
              </a:rPr>
              <a:t>Supernova Neutrinos</a:t>
            </a:r>
            <a:r>
              <a:rPr lang="en-US" altLang="zh-CN" sz="4400" b="1" noProof="0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:</a:t>
            </a:r>
            <a:r>
              <a:rPr lang="zh-CN" altLang="en-US" sz="4400" b="1" noProof="0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 </a:t>
            </a:r>
            <a:r>
              <a:rPr lang="en-US" altLang="zh-CN" sz="4400" b="1" noProof="0" dirty="0" smtClean="0">
                <a:solidFill>
                  <a:srgbClr val="FF0000"/>
                </a:solidFill>
                <a:latin typeface="Trebuchet MS" pitchFamily="34" charset="0"/>
                <a:ea typeface="黑体" pitchFamily="49" charset="-122"/>
                <a:cs typeface="+mj-cs"/>
              </a:rPr>
              <a:t>SN 1987A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33980" y="1125538"/>
          <a:ext cx="4268787" cy="279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CorelPhotoPaint.Image.9" r:id="rId3" imgW="2720115" imgH="1767619" progId="">
                  <p:embed/>
                </p:oleObj>
              </mc:Choice>
              <mc:Fallback>
                <p:oleObj name="CorelPhotoPaint.Image.9" r:id="rId3" imgW="2720115" imgH="1767619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80" y="1125538"/>
                        <a:ext cx="4268787" cy="27908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 descr="C:\Users\Georg Raffelt\Desktop\a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24744"/>
            <a:ext cx="4239706" cy="543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4464496" y="6179002"/>
            <a:ext cx="3563888" cy="431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25400" algn="ctr" rotWithShape="0">
                    <a:schemeClr val="accent2"/>
                  </a:outerShdw>
                </a:effectLst>
              </a14:hiddenEffects>
            </a:ext>
          </a:extLst>
        </p:spPr>
        <p:txBody>
          <a:bodyPr wrap="none" lIns="86402" tIns="43201" rIns="86402" bIns="43201" anchor="ctr"/>
          <a:lstStyle/>
          <a:p>
            <a:pPr algn="ctr"/>
            <a:r>
              <a:rPr lang="en-US" b="1" dirty="0"/>
              <a:t>Hirata et al., </a:t>
            </a:r>
            <a:r>
              <a:rPr lang="en-US" b="1" dirty="0" err="1"/>
              <a:t>PRD</a:t>
            </a:r>
            <a:r>
              <a:rPr lang="en-US" b="1" dirty="0"/>
              <a:t> 38 (1988) 448</a:t>
            </a:r>
          </a:p>
        </p:txBody>
      </p:sp>
      <p:pic>
        <p:nvPicPr>
          <p:cNvPr id="11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32360"/>
            <a:ext cx="4248472" cy="2520280"/>
          </a:xfrm>
          <a:prstGeom prst="rect">
            <a:avLst/>
          </a:prstGeom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555776" y="5157192"/>
            <a:ext cx="2016224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lIns="92156" tIns="46078" rIns="92156" bIns="46078" anchor="ctr"/>
          <a:lstStyle/>
          <a:p>
            <a:pPr algn="l" defTabSz="921018"/>
            <a:r>
              <a:rPr lang="en-US" b="1" dirty="0" smtClean="0"/>
              <a:t>Arnett </a:t>
            </a:r>
            <a:r>
              <a:rPr lang="en-US" b="1" i="1" dirty="0"/>
              <a:t>et al.,</a:t>
            </a:r>
          </a:p>
          <a:p>
            <a:pPr algn="l" defTabSz="921018"/>
            <a:r>
              <a:rPr lang="en-US" b="1" dirty="0" err="1"/>
              <a:t>ARAA</a:t>
            </a:r>
            <a:r>
              <a:rPr lang="en-US" b="1" dirty="0"/>
              <a:t> 27 (1989)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Georg Raffelt\Desktop\sig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980728"/>
            <a:ext cx="3902968" cy="5585282"/>
          </a:xfrm>
          <a:prstGeom prst="rect">
            <a:avLst/>
          </a:prstGeom>
          <a:noFill/>
        </p:spPr>
      </p:pic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107112" y="980728"/>
            <a:ext cx="4896544" cy="1511695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Kamiokande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-II (Japan):</a:t>
            </a:r>
            <a:endParaRPr lang="en-US" altLang="zh-CN" sz="2400" b="1" dirty="0" smtClean="0">
              <a:solidFill>
                <a:schemeClr val="bg1"/>
              </a:solidFill>
              <a:latin typeface="Trebuchet MS" pitchFamily="34" charset="0"/>
              <a:ea typeface="黑体" pitchFamily="49" charset="-122"/>
            </a:endParaRPr>
          </a:p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Water Cherenkov 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(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2,140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ton)</a:t>
            </a:r>
          </a:p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Clock Uncertainty</a:t>
            </a:r>
            <a:r>
              <a:rPr lang="zh-CN" altLang="en-US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rgbClr val="51DD58"/>
                </a:solidFill>
                <a:latin typeface="Trebuchet MS" pitchFamily="34" charset="0"/>
                <a:ea typeface="黑体" pitchFamily="49" charset="-122"/>
              </a:rPr>
              <a:t>±</a:t>
            </a:r>
            <a:r>
              <a:rPr lang="en-US" altLang="zh-CN" sz="2400" b="1" dirty="0" smtClean="0">
                <a:solidFill>
                  <a:srgbClr val="51DD58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1 min</a:t>
            </a:r>
            <a:endParaRPr lang="de-DE" altLang="zh-CN" sz="3200" dirty="0">
              <a:solidFill>
                <a:srgbClr val="51DD58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107504" y="2636912"/>
            <a:ext cx="4896544" cy="151169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Irvine-Michigan-Brookhaven (US):</a:t>
            </a:r>
            <a:endParaRPr lang="en-US" altLang="zh-CN" sz="24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Water Cherenkov (</a:t>
            </a: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6,800</a:t>
            </a:r>
            <a:r>
              <a:rPr lang="zh-CN" altLang="en-US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ton)</a:t>
            </a:r>
          </a:p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Clock Uncertainty </a:t>
            </a:r>
            <a:r>
              <a:rPr lang="en-US" altLang="zh-CN" sz="2400" b="1" dirty="0" smtClean="0">
                <a:solidFill>
                  <a:srgbClr val="51DD58"/>
                </a:solidFill>
                <a:latin typeface="Trebuchet MS" pitchFamily="34" charset="0"/>
                <a:ea typeface="黑体" pitchFamily="49" charset="-122"/>
              </a:rPr>
              <a:t>±</a:t>
            </a:r>
            <a:r>
              <a:rPr lang="en-US" altLang="zh-CN" sz="2400" b="1" dirty="0" smtClean="0">
                <a:solidFill>
                  <a:srgbClr val="51DD58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50</a:t>
            </a:r>
            <a:r>
              <a:rPr lang="zh-CN" altLang="en-US" sz="2400" b="1" dirty="0" smtClean="0">
                <a:solidFill>
                  <a:srgbClr val="51DD58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2400" b="1" dirty="0" smtClean="0">
                <a:solidFill>
                  <a:srgbClr val="51DD58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ms</a:t>
            </a:r>
            <a:endParaRPr lang="de-DE" altLang="zh-CN" sz="3200" dirty="0">
              <a:solidFill>
                <a:srgbClr val="51DD58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107504" y="4293096"/>
            <a:ext cx="4896544" cy="151169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sz="2400" b="1" dirty="0" err="1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Baksan</a:t>
            </a:r>
            <a:r>
              <a:rPr lang="zh-CN" altLang="en-US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LST (Soviet Union):</a:t>
            </a:r>
            <a:endParaRPr lang="en-US" altLang="zh-CN" sz="24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Liquid </a:t>
            </a:r>
            <a:r>
              <a:rPr lang="en-US" altLang="zh-CN" sz="2400" b="1" dirty="0" err="1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Scintillator</a:t>
            </a: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 (</a:t>
            </a: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200</a:t>
            </a:r>
            <a:r>
              <a:rPr lang="zh-CN" altLang="en-US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ton)</a:t>
            </a:r>
          </a:p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Clock Uncertainty</a:t>
            </a:r>
            <a:r>
              <a:rPr lang="zh-CN" altLang="en-US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rgbClr val="51DD58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+2/-54</a:t>
            </a:r>
            <a:r>
              <a:rPr lang="zh-CN" altLang="en-US" sz="2400" b="1" dirty="0" smtClean="0">
                <a:solidFill>
                  <a:srgbClr val="51DD58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2400" b="1" dirty="0" smtClean="0">
                <a:solidFill>
                  <a:srgbClr val="51DD58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s</a:t>
            </a:r>
            <a:endParaRPr lang="de-DE" altLang="zh-CN" sz="3200" dirty="0">
              <a:solidFill>
                <a:srgbClr val="51DD58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107504" y="5994465"/>
            <a:ext cx="4896544" cy="575591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Mont Blanc: 5</a:t>
            </a:r>
            <a:r>
              <a:rPr lang="zh-CN" altLang="en-US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events, </a:t>
            </a: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5</a:t>
            </a:r>
            <a:r>
              <a:rPr lang="zh-CN" altLang="en-US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h earlier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itchFamily="34" charset="0"/>
                <a:ea typeface="黑体" pitchFamily="49" charset="-122"/>
                <a:cs typeface="+mj-cs"/>
              </a:rPr>
              <a:t>Supernova Neutrinos</a:t>
            </a:r>
            <a:r>
              <a:rPr lang="en-US" altLang="zh-CN" sz="4400" b="1" noProof="0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:</a:t>
            </a:r>
            <a:r>
              <a:rPr lang="zh-CN" altLang="en-US" sz="4400" b="1" noProof="0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 </a:t>
            </a:r>
            <a:r>
              <a:rPr lang="en-US" altLang="zh-CN" sz="4400" b="1" noProof="0" dirty="0" smtClean="0">
                <a:solidFill>
                  <a:srgbClr val="FF0000"/>
                </a:solidFill>
                <a:latin typeface="Trebuchet MS" pitchFamily="34" charset="0"/>
                <a:ea typeface="黑体" pitchFamily="49" charset="-122"/>
                <a:cs typeface="+mj-cs"/>
              </a:rPr>
              <a:t>SN 1987A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/>
        </p:nvSpPr>
        <p:spPr bwMode="auto">
          <a:xfrm rot="16200000">
            <a:off x="-2150267" y="3310508"/>
            <a:ext cx="4896544" cy="381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E</a:t>
            </a:r>
            <a:r>
              <a:rPr lang="en-US" sz="2400" baseline="-25000" dirty="0" err="1" smtClean="0">
                <a:solidFill>
                  <a:schemeClr val="bg1"/>
                </a:solidFill>
              </a:rPr>
              <a:t>b</a:t>
            </a:r>
            <a:r>
              <a:rPr lang="en-US" sz="2400" baseline="-250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[10</a:t>
            </a:r>
            <a:r>
              <a:rPr lang="en-US" sz="2400" baseline="30000" dirty="0" smtClean="0">
                <a:solidFill>
                  <a:schemeClr val="bg1"/>
                </a:solidFill>
              </a:rPr>
              <a:t>53 </a:t>
            </a:r>
            <a:r>
              <a:rPr lang="en-US" sz="2400" dirty="0" smtClean="0">
                <a:solidFill>
                  <a:schemeClr val="bg1"/>
                </a:solidFill>
              </a:rPr>
              <a:t>ergs]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539552" y="5980344"/>
            <a:ext cx="5760640" cy="381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n-US" sz="2400" baseline="-250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Spectral anti-</a:t>
            </a:r>
            <a:r>
              <a:rPr lang="el-GR" sz="2400" dirty="0" smtClean="0">
                <a:solidFill>
                  <a:schemeClr val="bg1"/>
                </a:solidFill>
              </a:rPr>
              <a:t>ν</a:t>
            </a:r>
            <a:r>
              <a:rPr lang="en-US" sz="2400" baseline="-25000" dirty="0" smtClean="0">
                <a:solidFill>
                  <a:schemeClr val="bg1"/>
                </a:solidFill>
              </a:rPr>
              <a:t>e </a:t>
            </a:r>
            <a:r>
              <a:rPr lang="en-US" sz="2400" dirty="0" smtClean="0">
                <a:solidFill>
                  <a:schemeClr val="bg1"/>
                </a:solidFill>
              </a:rPr>
              <a:t>Temperature [</a:t>
            </a:r>
            <a:r>
              <a:rPr lang="en-US" sz="2400" dirty="0" err="1" smtClean="0">
                <a:solidFill>
                  <a:schemeClr val="bg1"/>
                </a:solidFill>
              </a:rPr>
              <a:t>MeV</a:t>
            </a:r>
            <a:r>
              <a:rPr lang="en-US" sz="2400" dirty="0" smtClean="0">
                <a:solidFill>
                  <a:schemeClr val="bg1"/>
                </a:solidFill>
              </a:rPr>
              <a:t>]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5"/>
            <a:ext cx="5760640" cy="4898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563888" y="2420888"/>
            <a:ext cx="2088232" cy="431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25400" algn="ctr" rotWithShape="0">
                    <a:schemeClr val="accent2"/>
                  </a:outerShdw>
                </a:effectLst>
              </a14:hiddenEffects>
            </a:ext>
          </a:extLst>
        </p:spPr>
        <p:txBody>
          <a:bodyPr wrap="none" lIns="86402" tIns="43201" rIns="86402" bIns="43201" anchor="ctr"/>
          <a:lstStyle/>
          <a:p>
            <a:pPr algn="ctr"/>
            <a:r>
              <a:rPr lang="en-US" altLang="zh-CN" sz="1400" b="1" dirty="0" err="1" smtClean="0">
                <a:solidFill>
                  <a:srgbClr val="FF0000"/>
                </a:solidFill>
              </a:rPr>
              <a:t>Jegerlehner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, </a:t>
            </a:r>
            <a:r>
              <a:rPr lang="en-US" altLang="zh-CN" sz="1400" b="1" dirty="0" err="1" smtClean="0">
                <a:solidFill>
                  <a:srgbClr val="FF0000"/>
                </a:solidFill>
              </a:rPr>
              <a:t>Neubig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 &amp; </a:t>
            </a:r>
            <a:r>
              <a:rPr lang="en-US" altLang="zh-CN" sz="1400" b="1" dirty="0" err="1" smtClean="0">
                <a:solidFill>
                  <a:srgbClr val="FF0000"/>
                </a:solidFill>
              </a:rPr>
              <a:t>Raffelt</a:t>
            </a:r>
            <a:endParaRPr lang="en-US" altLang="zh-CN" sz="1400" b="1" dirty="0" smtClean="0">
              <a:solidFill>
                <a:srgbClr val="FF0000"/>
              </a:solidFill>
            </a:endParaRPr>
          </a:p>
          <a:p>
            <a:r>
              <a:rPr lang="en-US" altLang="zh-CN" sz="1400" b="1" dirty="0" smtClean="0">
                <a:solidFill>
                  <a:srgbClr val="FF0000"/>
                </a:solidFill>
              </a:rPr>
              <a:t> </a:t>
            </a:r>
            <a:r>
              <a:rPr lang="en-US" altLang="zh-CN" sz="1400" b="1" dirty="0" err="1" smtClean="0">
                <a:solidFill>
                  <a:srgbClr val="FF0000"/>
                </a:solidFill>
              </a:rPr>
              <a:t>astro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-ph/9601111</a:t>
            </a:r>
            <a:endParaRPr lang="en-US" altLang="zh-CN" sz="1400" b="1" dirty="0">
              <a:solidFill>
                <a:srgbClr val="FF0000"/>
              </a:solidFill>
            </a:endParaRPr>
          </a:p>
        </p:txBody>
      </p:sp>
      <p:sp>
        <p:nvSpPr>
          <p:cNvPr id="10" name="内容占位符 3"/>
          <p:cNvSpPr txBox="1">
            <a:spLocks/>
          </p:cNvSpPr>
          <p:nvPr/>
        </p:nvSpPr>
        <p:spPr>
          <a:xfrm>
            <a:off x="6660232" y="1052736"/>
            <a:ext cx="2232248" cy="1440160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4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Assumptions: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lang="en-US" altLang="zh-CN" sz="24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Thermal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lang="en-US" altLang="zh-CN" sz="2400" b="1" dirty="0" err="1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Equipart</a:t>
            </a:r>
            <a:r>
              <a:rPr lang="en-US" altLang="zh-CN" sz="24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.</a:t>
            </a:r>
            <a:endParaRPr lang="zh-CN" altLang="en-US" sz="2400" b="1" dirty="0"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623720" y="2636912"/>
            <a:ext cx="2268760" cy="2088232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Conclusions:</a:t>
            </a:r>
          </a:p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Collapse</a:t>
            </a:r>
          </a:p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 </a:t>
            </a:r>
            <a:r>
              <a:rPr lang="en-US" altLang="zh-CN" sz="2400" b="1" dirty="0" err="1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Ave.Ener</a:t>
            </a: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.</a:t>
            </a:r>
          </a:p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Duration</a:t>
            </a:r>
            <a:endParaRPr lang="de-DE" altLang="zh-CN" sz="3200" dirty="0">
              <a:solidFill>
                <a:schemeClr val="bg1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2" name="内容占位符 3"/>
          <p:cNvSpPr txBox="1">
            <a:spLocks/>
          </p:cNvSpPr>
          <p:nvPr/>
        </p:nvSpPr>
        <p:spPr>
          <a:xfrm>
            <a:off x="6660232" y="4869160"/>
            <a:ext cx="2232248" cy="1512168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Problems</a:t>
            </a:r>
            <a:r>
              <a:rPr lang="zh-CN" altLang="en-US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：</a:t>
            </a:r>
            <a:endParaRPr lang="en-US" altLang="zh-CN" sz="2400" b="1" dirty="0" smtClean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24 events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by chance</a:t>
            </a:r>
            <a:endParaRPr lang="zh-CN" altLang="en-US" sz="2400" b="1" dirty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itchFamily="34" charset="0"/>
                <a:ea typeface="黑体" pitchFamily="49" charset="-122"/>
                <a:cs typeface="+mj-cs"/>
              </a:rPr>
              <a:t>Supernova Neutrinos</a:t>
            </a:r>
            <a:r>
              <a:rPr lang="en-US" altLang="zh-CN" sz="4400" b="1" noProof="0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:</a:t>
            </a:r>
            <a:r>
              <a:rPr lang="zh-CN" altLang="en-US" sz="4400" b="1" noProof="0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 </a:t>
            </a:r>
            <a:r>
              <a:rPr lang="en-US" altLang="zh-CN" sz="4400" b="1" noProof="0" dirty="0" smtClean="0">
                <a:solidFill>
                  <a:srgbClr val="FF0000"/>
                </a:solidFill>
                <a:latin typeface="Trebuchet MS" pitchFamily="34" charset="0"/>
                <a:ea typeface="黑体" pitchFamily="49" charset="-122"/>
                <a:cs typeface="+mj-cs"/>
              </a:rPr>
              <a:t>SN 1987A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Supernova Neutrinos: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Astrophysics &amp; Astronomy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179512" y="836712"/>
            <a:ext cx="8784976" cy="576064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 Explosion Mechanism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：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Neutrino-driven Explosion</a:t>
            </a:r>
            <a:endParaRPr lang="en-US" altLang="zh-CN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556792"/>
            <a:ext cx="3672408" cy="5195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165864" y="1557265"/>
            <a:ext cx="4982200" cy="1079647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  <a:buFont typeface="Wingdings" pitchFamily="2" charset="2"/>
              <a:buChar char="l"/>
            </a:pPr>
            <a:r>
              <a:rPr lang="zh-CN" altLang="en-US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The prompt shock halted at 150 km, </a:t>
            </a:r>
          </a:p>
          <a:p>
            <a:pPr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by disintegrating heavy nuclei </a:t>
            </a: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179512" y="2781401"/>
            <a:ext cx="4968552" cy="151169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  <a:buFont typeface="Wingdings" pitchFamily="2" charset="2"/>
              <a:buChar char="l"/>
            </a:pPr>
            <a:r>
              <a:rPr lang="zh-CN" altLang="en-US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Neutrinos deposit their energies via </a:t>
            </a:r>
          </a:p>
          <a:p>
            <a:pPr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interaction with matter; </a:t>
            </a: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1 % neutrino </a:t>
            </a:r>
          </a:p>
          <a:p>
            <a:pPr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energy leads to successful explosion</a:t>
            </a:r>
            <a:endParaRPr lang="en-US" altLang="zh-CN" sz="2000" b="1" dirty="0" smtClean="0">
              <a:solidFill>
                <a:schemeClr val="bg1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107504" y="4437585"/>
            <a:ext cx="4982200" cy="1079647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  <a:buFont typeface="Wingdings" pitchFamily="2" charset="2"/>
              <a:buChar char="l"/>
            </a:pPr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Simulations in 1D &amp; 2D for different</a:t>
            </a:r>
          </a:p>
          <a:p>
            <a:pPr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progenitor masses observe explosions</a:t>
            </a:r>
            <a:endParaRPr lang="en-US" altLang="zh-CN" sz="2400" b="1" dirty="0" smtClean="0">
              <a:solidFill>
                <a:schemeClr val="bg1"/>
              </a:solidFill>
              <a:latin typeface="Trebuchet MS" pitchFamily="34" charset="0"/>
              <a:ea typeface="黑体" pitchFamily="49" charset="-122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107504" y="5661721"/>
            <a:ext cx="4982200" cy="1079647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  <a:buFont typeface="Wingdings" pitchFamily="2" charset="2"/>
              <a:buChar char="l"/>
            </a:pPr>
            <a:r>
              <a:rPr lang="zh-CN" altLang="en-US" sz="24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D simulation has just begun; but no</a:t>
            </a:r>
          </a:p>
          <a:p>
            <a:pPr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clear picture (resolution, progenitors)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64088" y="6309320"/>
            <a:ext cx="3528392" cy="400110"/>
          </a:xfrm>
          <a:prstGeom prst="rect">
            <a:avLst/>
          </a:prstGeom>
          <a:solidFill>
            <a:schemeClr val="tx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4ADE00"/>
                </a:solidFill>
              </a:rPr>
              <a:t>for a review,  </a:t>
            </a:r>
            <a:r>
              <a:rPr lang="en-US" sz="2000" b="1" dirty="0" err="1" smtClean="0">
                <a:solidFill>
                  <a:srgbClr val="4ADE00"/>
                </a:solidFill>
              </a:rPr>
              <a:t>Janka</a:t>
            </a:r>
            <a:r>
              <a:rPr lang="en-US" sz="2000" b="1" dirty="0" smtClean="0">
                <a:solidFill>
                  <a:srgbClr val="4ADE00"/>
                </a:solidFill>
              </a:rPr>
              <a:t>, 1211.1378</a:t>
            </a:r>
            <a:endParaRPr lang="en-US" sz="2000" b="1" dirty="0">
              <a:solidFill>
                <a:srgbClr val="4ADE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179512" y="836712"/>
            <a:ext cx="8784976" cy="576064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For Optical Observations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：</a:t>
            </a:r>
            <a:r>
              <a:rPr lang="en-US" altLang="zh-CN" sz="2000" b="1" dirty="0" err="1" smtClean="0">
                <a:solidFill>
                  <a:srgbClr val="4ADE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en-US" altLang="zh-CN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uper</a:t>
            </a:r>
            <a:r>
              <a:rPr lang="en-US" altLang="zh-CN" sz="2000" b="1" dirty="0" err="1" smtClean="0">
                <a:solidFill>
                  <a:srgbClr val="4ADE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N</a:t>
            </a:r>
            <a:r>
              <a:rPr lang="en-US" altLang="zh-CN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ova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zh-CN" sz="2000" b="1" dirty="0" smtClean="0">
                <a:solidFill>
                  <a:srgbClr val="4ADE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arly </a:t>
            </a:r>
            <a:r>
              <a:rPr lang="en-US" altLang="zh-CN" sz="2000" b="1" dirty="0" smtClean="0">
                <a:solidFill>
                  <a:srgbClr val="4ADE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W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arning </a:t>
            </a:r>
            <a:r>
              <a:rPr lang="en-US" altLang="zh-CN" sz="2000" b="1" dirty="0" smtClean="0">
                <a:solidFill>
                  <a:srgbClr val="4ADE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ystem 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  <a:cs typeface="Tahoma" pitchFamily="34" charset="0"/>
              </a:rPr>
              <a:t>(</a:t>
            </a:r>
            <a:r>
              <a:rPr lang="en-US" altLang="zh-CN" sz="2000" b="1" dirty="0" smtClean="0">
                <a:solidFill>
                  <a:srgbClr val="4ADE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SNEWS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  <a:cs typeface="Tahoma" pitchFamily="34" charset="0"/>
              </a:rPr>
              <a:t>)</a:t>
            </a:r>
            <a:endParaRPr lang="en-US" altLang="zh-CN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2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2"/>
            <a:ext cx="5583706" cy="4032448"/>
          </a:xfrm>
          <a:prstGeom prst="rect">
            <a:avLst/>
          </a:prstGeom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635896" y="3573016"/>
            <a:ext cx="172819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lIns="92156" tIns="46078" rIns="92156" bIns="46078" anchor="ctr"/>
          <a:lstStyle/>
          <a:p>
            <a:pPr algn="l" defTabSz="921018"/>
            <a:r>
              <a:rPr lang="en-US" b="1" dirty="0" smtClean="0"/>
              <a:t>Arnett </a:t>
            </a:r>
            <a:r>
              <a:rPr lang="en-US" b="1" i="1" dirty="0"/>
              <a:t>et al.,</a:t>
            </a:r>
          </a:p>
          <a:p>
            <a:pPr algn="l" defTabSz="921018"/>
            <a:r>
              <a:rPr lang="en-US" b="1" dirty="0" err="1"/>
              <a:t>ARAA</a:t>
            </a:r>
            <a:r>
              <a:rPr lang="en-US" b="1" dirty="0"/>
              <a:t> 27 (1989)</a:t>
            </a:r>
          </a:p>
        </p:txBody>
      </p:sp>
      <p:pic>
        <p:nvPicPr>
          <p:cNvPr id="6146" name="Picture 2" descr="C:\Users\zhou\Desktop\new_snews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556792"/>
            <a:ext cx="3072341" cy="2304256"/>
          </a:xfrm>
          <a:prstGeom prst="rect">
            <a:avLst/>
          </a:prstGeom>
          <a:solidFill>
            <a:srgbClr val="2A7E00"/>
          </a:solidFill>
        </p:spPr>
      </p:pic>
      <p:sp>
        <p:nvSpPr>
          <p:cNvPr id="15" name="TextBox 14"/>
          <p:cNvSpPr txBox="1"/>
          <p:nvPr/>
        </p:nvSpPr>
        <p:spPr>
          <a:xfrm>
            <a:off x="5868144" y="4499828"/>
            <a:ext cx="1224136" cy="369332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Super-K</a:t>
            </a:r>
            <a:endParaRPr lang="zh-CN" altLang="en-US" b="1" dirty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40352" y="4509120"/>
            <a:ext cx="1224136" cy="369332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r>
              <a:rPr lang="en-US" altLang="zh-CN" b="1" dirty="0" err="1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IceCube</a:t>
            </a:r>
            <a:endParaRPr lang="zh-CN" altLang="en-US" b="1" dirty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68144" y="5075892"/>
            <a:ext cx="1224136" cy="369332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LVD</a:t>
            </a:r>
            <a:endParaRPr lang="zh-CN" altLang="en-US" b="1" dirty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40352" y="5075892"/>
            <a:ext cx="1224136" cy="369332"/>
          </a:xfrm>
          <a:prstGeom prst="rect">
            <a:avLst/>
          </a:prstGeom>
          <a:solidFill>
            <a:srgbClr val="2A7E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err="1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Borexino</a:t>
            </a:r>
            <a:endParaRPr lang="zh-CN" altLang="en-US" b="1" dirty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00192" y="399577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http://snews.bnl.gov/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23720" y="6125234"/>
            <a:ext cx="2208720" cy="461665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Alert 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@BNL</a:t>
            </a:r>
            <a:endParaRPr lang="zh-CN" altLang="en-US" sz="2000" b="1" dirty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23" name="下箭头 22"/>
          <p:cNvSpPr/>
          <p:nvPr/>
        </p:nvSpPr>
        <p:spPr>
          <a:xfrm>
            <a:off x="8028384" y="5661248"/>
            <a:ext cx="432048" cy="360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下箭头 23"/>
          <p:cNvSpPr/>
          <p:nvPr/>
        </p:nvSpPr>
        <p:spPr>
          <a:xfrm>
            <a:off x="6444208" y="5661248"/>
            <a:ext cx="432048" cy="360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auto">
          <a:xfrm>
            <a:off x="138568" y="5702665"/>
            <a:ext cx="5616624" cy="863623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Neutrinos arrive several hours before photons</a:t>
            </a:r>
          </a:p>
          <a:p>
            <a:pPr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To alert astronomers several hours in advance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Supernova Neutrinos: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Astrophysics &amp; Astronomy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179512" y="836712"/>
            <a:ext cx="4608512" cy="43204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 </a:t>
            </a:r>
            <a:r>
              <a:rPr lang="en-US" altLang="zh-CN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Gravitational waves from SN Explosions</a:t>
            </a:r>
            <a:endParaRPr lang="en-US" altLang="zh-CN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5004048" y="836712"/>
            <a:ext cx="4032448" cy="504056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zh-CN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Locate the SN via neutrinos</a:t>
            </a:r>
            <a:endParaRPr lang="en-US" altLang="zh-CN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140968"/>
            <a:ext cx="4608512" cy="3600400"/>
          </a:xfrm>
          <a:prstGeom prst="rect">
            <a:avLst/>
          </a:prstGeom>
        </p:spPr>
      </p:pic>
      <p:pic>
        <p:nvPicPr>
          <p:cNvPr id="9" name="Picture 2" descr="C:\Users\Georg Raffelt\Desktop\a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84784"/>
            <a:ext cx="4032448" cy="312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520" y="6228020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99"/>
                </a:solidFill>
              </a:rPr>
              <a:t>Bounce</a:t>
            </a:r>
            <a:endParaRPr lang="en-US" b="1" dirty="0">
              <a:solidFill>
                <a:srgbClr val="003399"/>
              </a:solidFill>
            </a:endParaRPr>
          </a:p>
        </p:txBody>
      </p:sp>
      <p:cxnSp>
        <p:nvCxnSpPr>
          <p:cNvPr id="13" name="Straight Arrow Connector 6"/>
          <p:cNvCxnSpPr/>
          <p:nvPr/>
        </p:nvCxnSpPr>
        <p:spPr>
          <a:xfrm flipV="1">
            <a:off x="755576" y="4859864"/>
            <a:ext cx="472774" cy="1440164"/>
          </a:xfrm>
          <a:prstGeom prst="straightConnector1">
            <a:avLst/>
          </a:prstGeom>
          <a:ln w="28575">
            <a:solidFill>
              <a:srgbClr val="0033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7"/>
          <p:cNvCxnSpPr/>
          <p:nvPr/>
        </p:nvCxnSpPr>
        <p:spPr>
          <a:xfrm flipV="1">
            <a:off x="755576" y="5651974"/>
            <a:ext cx="1048854" cy="648054"/>
          </a:xfrm>
          <a:prstGeom prst="straightConnector1">
            <a:avLst/>
          </a:prstGeom>
          <a:ln w="28575">
            <a:solidFill>
              <a:srgbClr val="0033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187624" y="3131676"/>
            <a:ext cx="20760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3399"/>
                </a:solidFill>
              </a:rPr>
              <a:t>GWs from asymmetric</a:t>
            </a:r>
          </a:p>
          <a:p>
            <a:r>
              <a:rPr lang="en-US" sz="1600" b="1" dirty="0">
                <a:solidFill>
                  <a:srgbClr val="003399"/>
                </a:solidFill>
              </a:rPr>
              <a:t>n</a:t>
            </a:r>
            <a:r>
              <a:rPr lang="en-US" sz="1600" b="1" dirty="0" smtClean="0">
                <a:solidFill>
                  <a:srgbClr val="003399"/>
                </a:solidFill>
              </a:rPr>
              <a:t>eutrino emission</a:t>
            </a:r>
          </a:p>
        </p:txBody>
      </p:sp>
      <p:cxnSp>
        <p:nvCxnSpPr>
          <p:cNvPr id="16" name="Straight Arrow Connector 12"/>
          <p:cNvCxnSpPr/>
          <p:nvPr/>
        </p:nvCxnSpPr>
        <p:spPr>
          <a:xfrm>
            <a:off x="2411760" y="3635732"/>
            <a:ext cx="144020" cy="504070"/>
          </a:xfrm>
          <a:prstGeom prst="straightConnector1">
            <a:avLst/>
          </a:prstGeom>
          <a:ln w="28575">
            <a:solidFill>
              <a:srgbClr val="0033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915816" y="5723964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3399"/>
                </a:solidFill>
              </a:rPr>
              <a:t>GWs from convective mass flows</a:t>
            </a:r>
          </a:p>
        </p:txBody>
      </p:sp>
      <p:cxnSp>
        <p:nvCxnSpPr>
          <p:cNvPr id="18" name="Straight Arrow Connector 15"/>
          <p:cNvCxnSpPr/>
          <p:nvPr/>
        </p:nvCxnSpPr>
        <p:spPr>
          <a:xfrm flipV="1">
            <a:off x="3491880" y="5219908"/>
            <a:ext cx="144016" cy="576064"/>
          </a:xfrm>
          <a:prstGeom prst="straightConnector1">
            <a:avLst/>
          </a:prstGeom>
          <a:ln w="28575">
            <a:solidFill>
              <a:srgbClr val="0033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059" name="Object 3"/>
          <p:cNvGraphicFramePr>
            <a:graphicFrameLocks noChangeAspect="1"/>
          </p:cNvGraphicFramePr>
          <p:nvPr/>
        </p:nvGraphicFramePr>
        <p:xfrm>
          <a:off x="5076056" y="4149080"/>
          <a:ext cx="1368152" cy="377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2" name="公式" r:id="rId5" imgW="609480" imgH="139680" progId="Equation.3">
                  <p:embed/>
                </p:oleObj>
              </mc:Choice>
              <mc:Fallback>
                <p:oleObj name="公式" r:id="rId5" imgW="609480" imgH="1396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4149080"/>
                        <a:ext cx="1368152" cy="377234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effectLst>
                        <a:outerShdw dist="17961" dir="2700000" algn="ctr" rotWithShape="0">
                          <a:schemeClr val="tx1"/>
                        </a:outerShdw>
                      </a:effec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0" name="Object 4"/>
          <p:cNvGraphicFramePr>
            <a:graphicFrameLocks noChangeAspect="1"/>
          </p:cNvGraphicFramePr>
          <p:nvPr/>
        </p:nvGraphicFramePr>
        <p:xfrm>
          <a:off x="7452320" y="1988840"/>
          <a:ext cx="1512168" cy="52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3" name="公式" r:id="rId7" imgW="698400" imgH="241200" progId="Equation.3">
                  <p:embed/>
                </p:oleObj>
              </mc:Choice>
              <mc:Fallback>
                <p:oleObj name="公式" r:id="rId7" imgW="69840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2320" y="1988840"/>
                        <a:ext cx="1512168" cy="522463"/>
                      </a:xfrm>
                      <a:prstGeom prst="rect">
                        <a:avLst/>
                      </a:prstGeom>
                      <a:solidFill>
                        <a:srgbClr val="008000"/>
                      </a:solidFill>
                      <a:effectLst>
                        <a:outerShdw dist="17961" dir="2700000" algn="ctr" rotWithShape="0">
                          <a:schemeClr val="tx1"/>
                        </a:outer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179512" y="1628800"/>
            <a:ext cx="453650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 M</a:t>
            </a:r>
            <a:r>
              <a:rPr lang="de-DE" b="1" dirty="0">
                <a:solidFill>
                  <a:srgbClr val="FF0000"/>
                </a:solidFill>
              </a:rPr>
              <a:t>ü</a:t>
            </a:r>
            <a:r>
              <a:rPr lang="en-US" b="1" dirty="0" err="1">
                <a:solidFill>
                  <a:srgbClr val="FF0000"/>
                </a:solidFill>
              </a:rPr>
              <a:t>ller</a:t>
            </a:r>
            <a:r>
              <a:rPr lang="en-US" b="1" dirty="0">
                <a:solidFill>
                  <a:srgbClr val="FF0000"/>
                </a:solidFill>
              </a:rPr>
              <a:t>, </a:t>
            </a:r>
            <a:r>
              <a:rPr lang="en-US" b="1" dirty="0" err="1">
                <a:solidFill>
                  <a:srgbClr val="FF0000"/>
                </a:solidFill>
              </a:rPr>
              <a:t>Rampp</a:t>
            </a:r>
            <a:r>
              <a:rPr lang="en-US" b="1" dirty="0">
                <a:solidFill>
                  <a:srgbClr val="FF0000"/>
                </a:solidFill>
              </a:rPr>
              <a:t>, Buras, </a:t>
            </a:r>
            <a:r>
              <a:rPr lang="en-US" b="1" dirty="0" err="1">
                <a:solidFill>
                  <a:srgbClr val="FF0000"/>
                </a:solidFill>
              </a:rPr>
              <a:t>Janka</a:t>
            </a:r>
            <a:r>
              <a:rPr lang="en-US" b="1" dirty="0" smtClean="0">
                <a:solidFill>
                  <a:srgbClr val="FF0000"/>
                </a:solidFill>
              </a:rPr>
              <a:t>,&amp; Shoemaker</a:t>
            </a:r>
            <a:r>
              <a:rPr lang="en-US" b="1" dirty="0">
                <a:solidFill>
                  <a:srgbClr val="FF0000"/>
                </a:solidFill>
              </a:rPr>
              <a:t>, 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/>
            <a:r>
              <a:rPr lang="en-US" b="1" dirty="0" err="1" smtClean="0">
                <a:solidFill>
                  <a:srgbClr val="FF0000"/>
                </a:solidFill>
              </a:rPr>
              <a:t>astro</a:t>
            </a:r>
            <a:r>
              <a:rPr lang="en-US" b="1" dirty="0" smtClean="0">
                <a:solidFill>
                  <a:srgbClr val="FF0000"/>
                </a:solidFill>
              </a:rPr>
              <a:t>-ph/0309833</a:t>
            </a:r>
            <a:endParaRPr lang="en-US" b="1" dirty="0">
              <a:solidFill>
                <a:srgbClr val="FF0000"/>
              </a:solidFill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 “Towards gravitational wave signals </a:t>
            </a:r>
            <a:r>
              <a:rPr lang="en-US" sz="2000" dirty="0" smtClean="0">
                <a:solidFill>
                  <a:schemeClr val="bg1"/>
                </a:solidFill>
              </a:rPr>
              <a:t>from 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realistic </a:t>
            </a:r>
            <a:r>
              <a:rPr lang="en-US" sz="2000" dirty="0">
                <a:solidFill>
                  <a:schemeClr val="bg1"/>
                </a:solidFill>
              </a:rPr>
              <a:t>core collapse supernova </a:t>
            </a:r>
            <a:r>
              <a:rPr lang="en-US" sz="2000" dirty="0" smtClean="0">
                <a:solidFill>
                  <a:schemeClr val="bg1"/>
                </a:solidFill>
              </a:rPr>
              <a:t>models”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4932040" y="4581128"/>
            <a:ext cx="410445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pPr algn="ctr"/>
            <a:r>
              <a:rPr lang="en-US" b="1" dirty="0" err="1" smtClean="0">
                <a:solidFill>
                  <a:srgbClr val="FF0000"/>
                </a:solidFill>
              </a:rPr>
              <a:t>Beacom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&amp; </a:t>
            </a:r>
            <a:r>
              <a:rPr lang="en-US" b="1" dirty="0" smtClean="0">
                <a:solidFill>
                  <a:srgbClr val="FF0000"/>
                </a:solidFill>
              </a:rPr>
              <a:t>Vogel, </a:t>
            </a:r>
            <a:r>
              <a:rPr lang="en-US" b="1" dirty="0" err="1" smtClean="0">
                <a:solidFill>
                  <a:srgbClr val="FF0000"/>
                </a:solidFill>
              </a:rPr>
              <a:t>astro</a:t>
            </a:r>
            <a:r>
              <a:rPr lang="en-US" b="1" dirty="0" smtClean="0">
                <a:solidFill>
                  <a:srgbClr val="FF0000"/>
                </a:solidFill>
              </a:rPr>
              <a:t>-ph/9811350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0" name="Rectangle 10"/>
          <p:cNvSpPr>
            <a:spLocks noChangeArrowheads="1"/>
          </p:cNvSpPr>
          <p:nvPr/>
        </p:nvSpPr>
        <p:spPr bwMode="auto">
          <a:xfrm>
            <a:off x="7164348" y="5877248"/>
            <a:ext cx="936000" cy="432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2" tIns="43201" rIns="86402" bIns="43201" anchor="ctr"/>
          <a:lstStyle/>
          <a:p>
            <a:pPr algn="l"/>
            <a:r>
              <a:rPr 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SK</a:t>
            </a:r>
          </a:p>
        </p:txBody>
      </p:sp>
      <p:sp>
        <p:nvSpPr>
          <p:cNvPr id="41" name="Rectangle 11"/>
          <p:cNvSpPr>
            <a:spLocks noChangeArrowheads="1"/>
          </p:cNvSpPr>
          <p:nvPr/>
        </p:nvSpPr>
        <p:spPr bwMode="auto">
          <a:xfrm>
            <a:off x="7164348" y="6309247"/>
            <a:ext cx="936000" cy="432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2" tIns="43201" rIns="86402" bIns="43201" anchor="ctr"/>
          <a:lstStyle/>
          <a:p>
            <a:pPr algn="l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SK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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30</a:t>
            </a:r>
          </a:p>
        </p:txBody>
      </p:sp>
      <p:sp>
        <p:nvSpPr>
          <p:cNvPr id="43" name="Rectangle 13"/>
          <p:cNvSpPr>
            <a:spLocks noChangeArrowheads="1"/>
          </p:cNvSpPr>
          <p:nvPr/>
        </p:nvSpPr>
        <p:spPr bwMode="auto">
          <a:xfrm>
            <a:off x="6084239" y="5445025"/>
            <a:ext cx="1080000" cy="432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2" tIns="43201" rIns="86402" bIns="43201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90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%</a:t>
            </a:r>
          </a:p>
        </p:txBody>
      </p:sp>
      <p:sp>
        <p:nvSpPr>
          <p:cNvPr id="44" name="Rectangle 14"/>
          <p:cNvSpPr>
            <a:spLocks noChangeArrowheads="1"/>
          </p:cNvSpPr>
          <p:nvPr/>
        </p:nvSpPr>
        <p:spPr bwMode="auto">
          <a:xfrm>
            <a:off x="5004239" y="5445025"/>
            <a:ext cx="1080000" cy="432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2" tIns="43201" rIns="86402" bIns="43201" anchor="ctr"/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None 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5" name="Rectangle 15"/>
          <p:cNvSpPr>
            <a:spLocks noChangeArrowheads="1"/>
          </p:cNvSpPr>
          <p:nvPr/>
        </p:nvSpPr>
        <p:spPr bwMode="auto">
          <a:xfrm>
            <a:off x="5004048" y="5877248"/>
            <a:ext cx="1080000" cy="4320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2" tIns="43201" rIns="86402" bIns="43201" anchor="ctr"/>
          <a:lstStyle/>
          <a:p>
            <a:pPr algn="ctr"/>
            <a:r>
              <a:rPr lang="en-US" sz="2000" smtClean="0"/>
              <a:t>7.8°</a:t>
            </a:r>
            <a:endParaRPr lang="en-US" sz="2000"/>
          </a:p>
        </p:txBody>
      </p:sp>
      <p:sp>
        <p:nvSpPr>
          <p:cNvPr id="46" name="Rectangle 16"/>
          <p:cNvSpPr>
            <a:spLocks noChangeArrowheads="1"/>
          </p:cNvSpPr>
          <p:nvPr/>
        </p:nvSpPr>
        <p:spPr bwMode="auto">
          <a:xfrm>
            <a:off x="6084198" y="5877248"/>
            <a:ext cx="1080000" cy="4320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2" tIns="43201" rIns="86402" bIns="43201" anchor="ctr"/>
          <a:lstStyle/>
          <a:p>
            <a:pPr algn="ctr"/>
            <a:r>
              <a:rPr lang="en-US" sz="2000" smtClean="0"/>
              <a:t>3.2°</a:t>
            </a:r>
            <a:endParaRPr lang="en-US" sz="2000"/>
          </a:p>
        </p:txBody>
      </p:sp>
      <p:sp>
        <p:nvSpPr>
          <p:cNvPr id="47" name="Rectangle 17"/>
          <p:cNvSpPr>
            <a:spLocks noChangeArrowheads="1"/>
          </p:cNvSpPr>
          <p:nvPr/>
        </p:nvSpPr>
        <p:spPr bwMode="auto">
          <a:xfrm>
            <a:off x="5004198" y="6309368"/>
            <a:ext cx="1080000" cy="4320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2" tIns="43201" rIns="86402" bIns="43201" anchor="ctr"/>
          <a:lstStyle/>
          <a:p>
            <a:pPr algn="ctr"/>
            <a:r>
              <a:rPr lang="en-US" sz="2000" smtClean="0"/>
              <a:t>1.4°</a:t>
            </a:r>
            <a:endParaRPr lang="en-US" sz="2000"/>
          </a:p>
        </p:txBody>
      </p:sp>
      <p:sp>
        <p:nvSpPr>
          <p:cNvPr id="48" name="Rectangle 18"/>
          <p:cNvSpPr>
            <a:spLocks noChangeArrowheads="1"/>
          </p:cNvSpPr>
          <p:nvPr/>
        </p:nvSpPr>
        <p:spPr bwMode="auto">
          <a:xfrm>
            <a:off x="6084198" y="6309247"/>
            <a:ext cx="1080000" cy="4320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2" tIns="43201" rIns="86402" bIns="43201" anchor="ctr"/>
          <a:lstStyle/>
          <a:p>
            <a:pPr algn="ctr"/>
            <a:r>
              <a:rPr lang="en-US" sz="2000" dirty="0" smtClean="0"/>
              <a:t>0.6°</a:t>
            </a:r>
            <a:endParaRPr lang="en-US" sz="2000" dirty="0"/>
          </a:p>
        </p:txBody>
      </p:sp>
      <p:sp>
        <p:nvSpPr>
          <p:cNvPr id="49" name="Rectangle 19"/>
          <p:cNvSpPr>
            <a:spLocks noChangeArrowheads="1"/>
          </p:cNvSpPr>
          <p:nvPr/>
        </p:nvSpPr>
        <p:spPr bwMode="auto">
          <a:xfrm>
            <a:off x="7236296" y="4941168"/>
            <a:ext cx="1800200" cy="72008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95% CL </a:t>
            </a:r>
            <a:r>
              <a:rPr lang="en-US" sz="2000" dirty="0" smtClean="0">
                <a:solidFill>
                  <a:schemeClr val="bg1"/>
                </a:solidFill>
              </a:rPr>
              <a:t>half-cone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opening </a:t>
            </a:r>
            <a:r>
              <a:rPr lang="en-US" sz="2000" dirty="0">
                <a:solidFill>
                  <a:schemeClr val="bg1"/>
                </a:solidFill>
              </a:rPr>
              <a:t>angle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932040" y="148478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 smtClean="0">
                <a:solidFill>
                  <a:srgbClr val="C00000"/>
                </a:solidFill>
              </a:rPr>
              <a:t>Tomàs</a:t>
            </a:r>
            <a:r>
              <a:rPr lang="en-US" altLang="zh-CN" b="1" dirty="0" smtClean="0">
                <a:solidFill>
                  <a:srgbClr val="C00000"/>
                </a:solidFill>
              </a:rPr>
              <a:t> </a:t>
            </a:r>
            <a:r>
              <a:rPr lang="en-US" altLang="zh-CN" b="1" i="1" dirty="0" smtClean="0">
                <a:solidFill>
                  <a:srgbClr val="C00000"/>
                </a:solidFill>
              </a:rPr>
              <a:t>et al</a:t>
            </a:r>
            <a:r>
              <a:rPr lang="en-US" altLang="zh-CN" b="1" dirty="0" smtClean="0">
                <a:solidFill>
                  <a:srgbClr val="C00000"/>
                </a:solidFill>
              </a:rPr>
              <a:t>., </a:t>
            </a:r>
            <a:r>
              <a:rPr lang="en-US" altLang="zh-CN" b="1" dirty="0" err="1" smtClean="0">
                <a:solidFill>
                  <a:srgbClr val="C00000"/>
                </a:solidFill>
              </a:rPr>
              <a:t>hep</a:t>
            </a:r>
            <a:r>
              <a:rPr lang="en-US" altLang="zh-CN" b="1" dirty="0" smtClean="0">
                <a:solidFill>
                  <a:srgbClr val="C00000"/>
                </a:solidFill>
              </a:rPr>
              <a:t>-ph/0307050</a:t>
            </a:r>
          </a:p>
        </p:txBody>
      </p:sp>
      <p:sp>
        <p:nvSpPr>
          <p:cNvPr id="51" name="Rectangle 12"/>
          <p:cNvSpPr>
            <a:spLocks noChangeArrowheads="1"/>
          </p:cNvSpPr>
          <p:nvPr/>
        </p:nvSpPr>
        <p:spPr bwMode="auto">
          <a:xfrm>
            <a:off x="5004048" y="4972232"/>
            <a:ext cx="2160240" cy="458997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02" tIns="43201" rIns="86402" bIns="43201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n-tagging efficiency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Supernova Neutrinos: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Astrophysics &amp; Astronomy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179512" y="836712"/>
            <a:ext cx="8784976" cy="576064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Neutrino Mass Bound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：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Time delay of massive particles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1187624" y="1556792"/>
          <a:ext cx="5040560" cy="1045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公式" r:id="rId3" imgW="2450880" imgH="507960" progId="Equation.3">
                  <p:embed/>
                </p:oleObj>
              </mc:Choice>
              <mc:Fallback>
                <p:oleObj name="公式" r:id="rId3" imgW="2450880" imgH="5079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1556792"/>
                        <a:ext cx="5040560" cy="1045144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767736" y="1556792"/>
            <a:ext cx="2376264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lIns="92156" tIns="46078" rIns="92156" bIns="46078" anchor="ctr"/>
          <a:lstStyle/>
          <a:p>
            <a:pPr algn="l" defTabSz="921018"/>
            <a:r>
              <a:rPr lang="en-US" altLang="zh-CN" b="1" dirty="0" smtClean="0">
                <a:solidFill>
                  <a:srgbClr val="FF0000"/>
                </a:solidFill>
              </a:rPr>
              <a:t>G. </a:t>
            </a:r>
            <a:r>
              <a:rPr lang="en-US" altLang="zh-CN" b="1" dirty="0" err="1" smtClean="0">
                <a:solidFill>
                  <a:srgbClr val="FF0000"/>
                </a:solidFill>
              </a:rPr>
              <a:t>Zatsepin</a:t>
            </a:r>
            <a:r>
              <a:rPr lang="en-US" b="1" i="1" dirty="0" smtClean="0">
                <a:solidFill>
                  <a:srgbClr val="FF0000"/>
                </a:solidFill>
              </a:rPr>
              <a:t>, </a:t>
            </a:r>
            <a:r>
              <a:rPr lang="en-US" b="1" dirty="0" smtClean="0">
                <a:solidFill>
                  <a:srgbClr val="FF0000"/>
                </a:solidFill>
              </a:rPr>
              <a:t>1968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2" name="组合 17"/>
          <p:cNvGrpSpPr/>
          <p:nvPr/>
        </p:nvGrpSpPr>
        <p:grpSpPr>
          <a:xfrm>
            <a:off x="165864" y="2636912"/>
            <a:ext cx="3106563" cy="3600400"/>
            <a:chOff x="165864" y="2780928"/>
            <a:chExt cx="3106563" cy="3600400"/>
          </a:xfrm>
        </p:grpSpPr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9512" y="3212976"/>
              <a:ext cx="3092915" cy="3168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165864" y="2780928"/>
              <a:ext cx="3096344" cy="381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en-US" sz="2400" b="1" dirty="0" err="1" smtClean="0">
                  <a:solidFill>
                    <a:schemeClr val="bg1"/>
                  </a:solidFill>
                  <a:latin typeface="Trebuchet MS" pitchFamily="34" charset="0"/>
                  <a:ea typeface="Tahoma" pitchFamily="34" charset="0"/>
                  <a:cs typeface="Tahoma" pitchFamily="34" charset="0"/>
                </a:rPr>
                <a:t>Kamiokande</a:t>
              </a:r>
              <a:r>
                <a:rPr lang="en-US" sz="2400" b="1" dirty="0" smtClean="0">
                  <a:solidFill>
                    <a:schemeClr val="bg1"/>
                  </a:solidFill>
                  <a:latin typeface="Trebuchet MS" pitchFamily="34" charset="0"/>
                  <a:ea typeface="Tahoma" pitchFamily="34" charset="0"/>
                  <a:cs typeface="Tahoma" pitchFamily="34" charset="0"/>
                </a:rPr>
                <a:t>-II 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Trebuchet MS" pitchFamily="34" charset="0"/>
                  <a:ea typeface="黑体" pitchFamily="49" charset="-122"/>
                </a:rPr>
                <a:t>data</a:t>
              </a:r>
              <a:endParaRPr lang="en-US" sz="2400" b="1" dirty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06112" y="3861048"/>
              <a:ext cx="2952328" cy="216024"/>
            </a:xfrm>
            <a:prstGeom prst="rect">
              <a:avLst/>
            </a:prstGeom>
            <a:noFill/>
            <a:ln w="38100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92464" y="6165304"/>
              <a:ext cx="2952328" cy="216024"/>
            </a:xfrm>
            <a:prstGeom prst="rect">
              <a:avLst/>
            </a:prstGeom>
            <a:noFill/>
            <a:ln w="38100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16"/>
          <p:cNvGrpSpPr/>
          <p:nvPr/>
        </p:nvGrpSpPr>
        <p:grpSpPr>
          <a:xfrm>
            <a:off x="6372200" y="4243605"/>
            <a:ext cx="2533928" cy="2569771"/>
            <a:chOff x="3478232" y="3795376"/>
            <a:chExt cx="2533928" cy="2569771"/>
          </a:xfrm>
        </p:grpSpPr>
        <p:pic>
          <p:nvPicPr>
            <p:cNvPr id="8196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491880" y="4221088"/>
              <a:ext cx="2520280" cy="21440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3478232" y="3795376"/>
              <a:ext cx="2533928" cy="381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Trebuchet MS" pitchFamily="34" charset="0"/>
                  <a:ea typeface="Tahoma" pitchFamily="34" charset="0"/>
                  <a:cs typeface="Tahoma" pitchFamily="34" charset="0"/>
                </a:rPr>
                <a:t>IMB 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Trebuchet MS" pitchFamily="34" charset="0"/>
                  <a:ea typeface="黑体" pitchFamily="49" charset="-122"/>
                </a:rPr>
                <a:t>data</a:t>
              </a:r>
              <a:endParaRPr lang="en-US" sz="2400" b="1" dirty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663192" y="4752440"/>
              <a:ext cx="2232248" cy="216024"/>
            </a:xfrm>
            <a:prstGeom prst="rect">
              <a:avLst/>
            </a:prstGeom>
            <a:noFill/>
            <a:ln w="38100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3649544" y="6007640"/>
              <a:ext cx="2232248" cy="216024"/>
            </a:xfrm>
            <a:prstGeom prst="rect">
              <a:avLst/>
            </a:prstGeom>
            <a:noFill/>
            <a:ln w="38100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4067944" y="2636912"/>
            <a:ext cx="4896544" cy="151169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Estimate:</a:t>
            </a:r>
          </a:p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 Take the first event 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A: (</a:t>
            </a:r>
            <a:r>
              <a:rPr lang="en-US" altLang="zh-CN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en-US" altLang="zh-CN" sz="2400" b="1" baseline="-16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, E</a:t>
            </a:r>
            <a:r>
              <a:rPr lang="en-US" altLang="zh-CN" sz="2400" b="1" baseline="-1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Take the last event B:  (</a:t>
            </a:r>
            <a:r>
              <a:rPr lang="en-US" altLang="zh-CN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t</a:t>
            </a:r>
            <a:r>
              <a:rPr lang="en-US" altLang="zh-CN" sz="2400" b="1" baseline="-16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, E</a:t>
            </a:r>
            <a:r>
              <a:rPr lang="en-US" altLang="zh-CN" sz="2400" b="1" baseline="-1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)</a:t>
            </a:r>
          </a:p>
        </p:txBody>
      </p:sp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5678184" y="2753632"/>
          <a:ext cx="3142288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公式" r:id="rId7" imgW="1879560" imgH="215640" progId="Equation.3">
                  <p:embed/>
                </p:oleObj>
              </mc:Choice>
              <mc:Fallback>
                <p:oleObj name="公式" r:id="rId7" imgW="187956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8184" y="2753632"/>
                        <a:ext cx="3142288" cy="360040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3491880" y="4606302"/>
          <a:ext cx="2687116" cy="7669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公式" r:id="rId9" imgW="1422360" imgH="406080" progId="Equation.3">
                  <p:embed/>
                </p:oleObj>
              </mc:Choice>
              <mc:Fallback>
                <p:oleObj name="公式" r:id="rId9" imgW="1422360" imgH="4060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4606302"/>
                        <a:ext cx="2687116" cy="766914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内容占位符 3"/>
          <p:cNvSpPr txBox="1">
            <a:spLocks/>
          </p:cNvSpPr>
          <p:nvPr/>
        </p:nvSpPr>
        <p:spPr>
          <a:xfrm>
            <a:off x="3419872" y="5733256"/>
            <a:ext cx="2880320" cy="1080120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0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Assumptions: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lang="en-US" altLang="zh-CN" sz="20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Instant. emission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lang="en-US" altLang="zh-CN" sz="20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Diff. only from </a:t>
            </a:r>
            <a:r>
              <a:rPr lang="en-US" altLang="zh-CN" sz="2000" b="1" i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m</a:t>
            </a:r>
            <a:endParaRPr lang="zh-CN" altLang="en-US" sz="2000" b="1" i="1" dirty="0"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107504" y="6290320"/>
            <a:ext cx="3168352" cy="56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lIns="92156" tIns="46078" rIns="92156" bIns="46078" anchor="ctr"/>
          <a:lstStyle/>
          <a:p>
            <a:pPr algn="l" defTabSz="921018"/>
            <a:r>
              <a:rPr lang="en-US" altLang="zh-CN" b="1" dirty="0" smtClean="0">
                <a:solidFill>
                  <a:srgbClr val="FF0000"/>
                </a:solidFill>
              </a:rPr>
              <a:t>Schramm,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CNPP  17  </a:t>
            </a:r>
            <a:r>
              <a:rPr lang="en-US" b="1" i="1" dirty="0" smtClean="0">
                <a:solidFill>
                  <a:srgbClr val="FF0000"/>
                </a:solidFill>
              </a:rPr>
              <a:t>(</a:t>
            </a:r>
            <a:r>
              <a:rPr lang="en-US" b="1" dirty="0" smtClean="0">
                <a:solidFill>
                  <a:srgbClr val="FF0000"/>
                </a:solidFill>
              </a:rPr>
              <a:t>1987) 239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Supernova Neutrinos: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Elementary Particle Physics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27"/>
          <p:cNvSpPr>
            <a:spLocks noChangeAspect="1" noChangeArrowheads="1"/>
          </p:cNvSpPr>
          <p:nvPr/>
        </p:nvSpPr>
        <p:spPr bwMode="auto">
          <a:xfrm>
            <a:off x="610725" y="2420774"/>
            <a:ext cx="1801035" cy="1801754"/>
          </a:xfrm>
          <a:prstGeom prst="ellipse">
            <a:avLst/>
          </a:prstGeom>
          <a:solidFill>
            <a:srgbClr val="4D4D4D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179512" y="792000"/>
            <a:ext cx="8784976" cy="576064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Flavor Conversion &amp; Matter Effects: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Source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─ 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Prop.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 ─ 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Detector</a:t>
            </a:r>
          </a:p>
        </p:txBody>
      </p:sp>
      <p:pic>
        <p:nvPicPr>
          <p:cNvPr id="6" name="Picture 39" descr="C:\vortrag\material\usedpics\nuemissi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87287"/>
            <a:ext cx="2664765" cy="2665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23528" y="2996952"/>
            <a:ext cx="23762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FF0000"/>
                </a:solidFill>
                <a:latin typeface="Trebuchet MS" pitchFamily="34" charset="0"/>
                <a:ea typeface="黑体" pitchFamily="49" charset="-122"/>
              </a:rPr>
              <a:t>Neutrino sphere</a:t>
            </a:r>
            <a:endParaRPr lang="zh-CN" altLang="en-US" sz="2800" b="1" dirty="0">
              <a:solidFill>
                <a:srgbClr val="FF0000"/>
              </a:solidFill>
              <a:latin typeface="Trebuchet MS" pitchFamily="34" charset="0"/>
              <a:ea typeface="黑体" pitchFamily="49" charset="-122"/>
            </a:endParaRPr>
          </a:p>
        </p:txBody>
      </p:sp>
      <p:graphicFrame>
        <p:nvGraphicFramePr>
          <p:cNvPr id="44033" name="Object 1"/>
          <p:cNvGraphicFramePr>
            <a:graphicFrameLocks noChangeAspect="1"/>
          </p:cNvGraphicFramePr>
          <p:nvPr/>
        </p:nvGraphicFramePr>
        <p:xfrm>
          <a:off x="574675" y="4724400"/>
          <a:ext cx="177641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4" name="公式" r:id="rId4" imgW="939600" imgH="228600" progId="Equation.3">
                  <p:embed/>
                </p:oleObj>
              </mc:Choice>
              <mc:Fallback>
                <p:oleObj name="公式" r:id="rId4" imgW="93960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" y="4724400"/>
                        <a:ext cx="1776413" cy="431800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4149080"/>
            <a:ext cx="3754528" cy="2520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59832" y="1434765"/>
            <a:ext cx="5904656" cy="2282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内容占位符 3"/>
          <p:cNvSpPr txBox="1">
            <a:spLocks/>
          </p:cNvSpPr>
          <p:nvPr/>
        </p:nvSpPr>
        <p:spPr>
          <a:xfrm>
            <a:off x="107504" y="5589240"/>
            <a:ext cx="2880320" cy="1080120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0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High Matter Density:</a:t>
            </a:r>
            <a:endParaRPr lang="en-US" altLang="zh-CN" sz="2400" b="1" dirty="0" smtClean="0">
              <a:latin typeface="Tahoma" pitchFamily="34" charset="0"/>
              <a:ea typeface="黑体" pitchFamily="49" charset="-122"/>
              <a:cs typeface="Tahoma" pitchFamily="34" charset="0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High interaction rate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Flavors conserved</a:t>
            </a:r>
            <a:endParaRPr lang="zh-CN" altLang="en-US" b="1" dirty="0"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3040072" y="3734448"/>
            <a:ext cx="1368152" cy="36004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Vacuum</a:t>
            </a:r>
            <a:endParaRPr lang="en-US" sz="2000" b="1" dirty="0" smtClean="0">
              <a:solidFill>
                <a:schemeClr val="bg1"/>
              </a:solidFill>
              <a:latin typeface="Trebuchet MS" pitchFamily="34" charset="0"/>
              <a:ea typeface="黑体" pitchFamily="49" charset="-122"/>
            </a:endParaRPr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844040" y="3744328"/>
            <a:ext cx="1368152" cy="36004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MSW</a:t>
            </a:r>
            <a:endParaRPr lang="en-US" sz="2000" b="1" dirty="0" smtClean="0">
              <a:solidFill>
                <a:schemeClr val="bg1"/>
              </a:solidFill>
              <a:latin typeface="Trebuchet MS" pitchFamily="34" charset="0"/>
              <a:ea typeface="黑体" pitchFamily="49" charset="-122"/>
            </a:endParaRP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6552728" y="3744328"/>
            <a:ext cx="2411760" cy="36004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Collective</a:t>
            </a:r>
            <a:endParaRPr lang="en-US" sz="2000" b="1" dirty="0" smtClean="0">
              <a:solidFill>
                <a:schemeClr val="bg1"/>
              </a:solidFill>
              <a:latin typeface="Trebuchet MS" pitchFamily="34" charset="0"/>
              <a:ea typeface="黑体" pitchFamily="49" charset="-122"/>
            </a:endParaRP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5405032" y="1440072"/>
            <a:ext cx="252028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r>
              <a:rPr lang="en-US" altLang="zh-CN" b="1" dirty="0" err="1" smtClean="0">
                <a:solidFill>
                  <a:srgbClr val="FF0000"/>
                </a:solidFill>
              </a:rPr>
              <a:t>Wolfenstein</a:t>
            </a:r>
            <a:r>
              <a:rPr lang="en-US" altLang="zh-CN" b="1" dirty="0" smtClean="0">
                <a:solidFill>
                  <a:srgbClr val="FF0000"/>
                </a:solidFill>
              </a:rPr>
              <a:t>, 78</a:t>
            </a:r>
          </a:p>
          <a:p>
            <a:r>
              <a:rPr lang="en-US" b="1" dirty="0" err="1" smtClean="0">
                <a:solidFill>
                  <a:srgbClr val="FF0000"/>
                </a:solidFill>
              </a:rPr>
              <a:t>Mikheyev&amp;Smirnov</a:t>
            </a:r>
            <a:r>
              <a:rPr lang="en-US" b="1" dirty="0" smtClean="0">
                <a:solidFill>
                  <a:srgbClr val="FF0000"/>
                </a:solidFill>
              </a:rPr>
              <a:t>, 85</a:t>
            </a:r>
          </a:p>
          <a:p>
            <a:r>
              <a:rPr lang="en-US" b="1" dirty="0" err="1" smtClean="0">
                <a:solidFill>
                  <a:srgbClr val="FF0000"/>
                </a:solidFill>
              </a:rPr>
              <a:t>Pantaleone</a:t>
            </a:r>
            <a:r>
              <a:rPr lang="en-US" b="1" dirty="0" smtClean="0">
                <a:solidFill>
                  <a:srgbClr val="FF0000"/>
                </a:solidFill>
              </a:rPr>
              <a:t>, 92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6912768" y="4149080"/>
            <a:ext cx="2051720" cy="252028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Matter Effects:</a:t>
            </a:r>
          </a:p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Envelope</a:t>
            </a:r>
            <a:endParaRPr lang="en-US" altLang="zh-CN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ea typeface="黑体" pitchFamily="49" charset="-122"/>
            </a:endParaRPr>
          </a:p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Shock wave</a:t>
            </a:r>
            <a:endParaRPr lang="en-US" altLang="zh-CN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ea typeface="黑体" pitchFamily="49" charset="-122"/>
            </a:endParaRPr>
          </a:p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Earth matter</a:t>
            </a:r>
            <a:endParaRPr lang="en-US" altLang="zh-CN" sz="2400" b="1" dirty="0" smtClean="0">
              <a:solidFill>
                <a:schemeClr val="bg1"/>
              </a:solidFill>
              <a:latin typeface="Trebuchet MS" pitchFamily="34" charset="0"/>
              <a:ea typeface="黑体" pitchFamily="49" charset="-122"/>
            </a:endParaRPr>
          </a:p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altLang="zh-CN" sz="24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Mass ordering</a:t>
            </a:r>
            <a:endParaRPr lang="de-DE" altLang="zh-CN" sz="2800" dirty="0">
              <a:solidFill>
                <a:schemeClr val="bg1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zh-CN" sz="32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Supernova Neutrinos: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</a:rPr>
              <a:t>Elementary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Particle Physics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160" y="1484786"/>
            <a:ext cx="3677430" cy="2592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484784"/>
            <a:ext cx="3608995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179512" y="836712"/>
            <a:ext cx="8784976" cy="576064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Flavor Conversion: collective effects (accretion phase)</a:t>
            </a:r>
            <a:endParaRPr lang="en-US" altLang="zh-CN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1" y="4149080"/>
            <a:ext cx="4392547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4162728"/>
            <a:ext cx="4320480" cy="235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608512" y="3501008"/>
            <a:ext cx="2699792" cy="360040"/>
          </a:xfrm>
          <a:prstGeom prst="rect">
            <a:avLst/>
          </a:prstGeom>
          <a:solidFill>
            <a:schemeClr val="bg1">
              <a:lumMod val="95000"/>
              <a:alpha val="47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r>
              <a:rPr lang="en-US" altLang="zh-CN" sz="1600" b="1" dirty="0" err="1" smtClean="0"/>
              <a:t>Duan</a:t>
            </a:r>
            <a:r>
              <a:rPr lang="en-US" altLang="zh-CN" sz="1600" b="1" dirty="0" smtClean="0"/>
              <a:t>,  </a:t>
            </a:r>
            <a:r>
              <a:rPr lang="en-US" altLang="zh-CN" sz="1600" b="1" dirty="0" err="1" smtClean="0"/>
              <a:t>Fuller&amp;Qian</a:t>
            </a:r>
            <a:r>
              <a:rPr lang="en-US" altLang="zh-CN" sz="1600" b="1" dirty="0" smtClean="0"/>
              <a:t>, 1011.2799</a:t>
            </a:r>
            <a:endParaRPr lang="en-US" sz="1600" b="1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436096" y="4365104"/>
            <a:ext cx="3456384" cy="360040"/>
          </a:xfrm>
          <a:prstGeom prst="rect">
            <a:avLst/>
          </a:prstGeom>
          <a:solidFill>
            <a:schemeClr val="bg1">
              <a:lumMod val="95000"/>
              <a:alpha val="46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r>
              <a:rPr lang="en-US" altLang="zh-CN" sz="1600" b="1" dirty="0" err="1" smtClean="0"/>
              <a:t>Fogli</a:t>
            </a:r>
            <a:r>
              <a:rPr lang="en-US" altLang="zh-CN" sz="1600" b="1" dirty="0" smtClean="0"/>
              <a:t>, </a:t>
            </a:r>
            <a:r>
              <a:rPr lang="en-US" altLang="zh-CN" sz="1600" b="1" dirty="0" err="1" smtClean="0"/>
              <a:t>Lisi</a:t>
            </a:r>
            <a:r>
              <a:rPr lang="en-US" altLang="zh-CN" sz="1600" b="1" dirty="0" smtClean="0"/>
              <a:t>, </a:t>
            </a:r>
            <a:r>
              <a:rPr lang="en-US" altLang="zh-CN" sz="1600" b="1" dirty="0" err="1" smtClean="0"/>
              <a:t>Marrone&amp;Mirizzi</a:t>
            </a:r>
            <a:r>
              <a:rPr lang="en-US" altLang="zh-CN" sz="1600" b="1" dirty="0" smtClean="0"/>
              <a:t>, 0707.1998</a:t>
            </a:r>
            <a:endParaRPr lang="en-US" sz="1600" b="1" dirty="0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7596336" y="1484784"/>
            <a:ext cx="1368152" cy="259228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Left:</a:t>
            </a:r>
          </a:p>
          <a:p>
            <a:pPr defTabSz="974725">
              <a:lnSpc>
                <a:spcPct val="13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Sketch of</a:t>
            </a:r>
          </a:p>
          <a:p>
            <a:pPr defTabSz="974725">
              <a:lnSpc>
                <a:spcPct val="13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Collective</a:t>
            </a:r>
          </a:p>
          <a:p>
            <a:pPr defTabSz="974725">
              <a:lnSpc>
                <a:spcPct val="13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effects</a:t>
            </a:r>
          </a:p>
          <a:p>
            <a:pPr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</a:rPr>
              <a:t>Bottom:</a:t>
            </a:r>
          </a:p>
          <a:p>
            <a:pPr defTabSz="974725">
              <a:lnSpc>
                <a:spcPct val="130000"/>
              </a:lnSpc>
            </a:pPr>
            <a:r>
              <a:rPr lang="en-US" altLang="zh-CN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</a:rPr>
              <a:t>Inverted</a:t>
            </a:r>
          </a:p>
          <a:p>
            <a:pPr defTabSz="974725">
              <a:lnSpc>
                <a:spcPct val="130000"/>
              </a:lnSpc>
            </a:pPr>
            <a:r>
              <a:rPr lang="en-US" altLang="zh-CN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+ Accretion</a:t>
            </a:r>
            <a:endParaRPr lang="en-US" altLang="zh-CN" b="1" dirty="0" smtClean="0">
              <a:solidFill>
                <a:srgbClr val="FFFF00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zh-CN" sz="32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Supernova Neutrinos: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</a:rPr>
              <a:t>Elementary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Particle Physics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160" y="1649886"/>
            <a:ext cx="3859625" cy="4227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5111" y="1628800"/>
            <a:ext cx="3867369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139952" y="2175247"/>
            <a:ext cx="720080" cy="461665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FFFF00"/>
                </a:solidFill>
                <a:latin typeface="Tahoma" pitchFamily="34" charset="0"/>
                <a:ea typeface="黑体" pitchFamily="49" charset="-122"/>
                <a:cs typeface="Tahoma" pitchFamily="34" charset="0"/>
              </a:rPr>
              <a:t>NH</a:t>
            </a:r>
            <a:endParaRPr lang="zh-CN" altLang="en-US" sz="2400" b="1" dirty="0">
              <a:solidFill>
                <a:srgbClr val="FFFF00"/>
              </a:solidFill>
              <a:latin typeface="Tahoma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9" name="右箭头 8"/>
          <p:cNvSpPr/>
          <p:nvPr/>
        </p:nvSpPr>
        <p:spPr>
          <a:xfrm rot="10800000">
            <a:off x="4211960" y="2924943"/>
            <a:ext cx="576064" cy="432048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139953" y="4047455"/>
            <a:ext cx="720080" cy="461665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FF0000"/>
                </a:solidFill>
                <a:latin typeface="Tahoma" pitchFamily="34" charset="0"/>
                <a:ea typeface="黑体" pitchFamily="49" charset="-122"/>
                <a:cs typeface="Tahoma" pitchFamily="34" charset="0"/>
              </a:rPr>
              <a:t>IH</a:t>
            </a:r>
            <a:endParaRPr lang="zh-CN" altLang="en-US" sz="2400" b="1" dirty="0">
              <a:solidFill>
                <a:srgbClr val="FF0000"/>
              </a:solidFill>
              <a:latin typeface="Tahoma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4211960" y="4797152"/>
            <a:ext cx="576064" cy="43204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07504" y="6021288"/>
            <a:ext cx="417646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r>
              <a:rPr lang="en-US" altLang="zh-CN" sz="2000" b="1" dirty="0" err="1" smtClean="0">
                <a:solidFill>
                  <a:srgbClr val="FF0000"/>
                </a:solidFill>
              </a:rPr>
              <a:t>Dasgupta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,  </a:t>
            </a:r>
            <a:r>
              <a:rPr lang="en-US" altLang="zh-CN" sz="2000" b="1" dirty="0" err="1" smtClean="0">
                <a:solidFill>
                  <a:srgbClr val="FF0000"/>
                </a:solidFill>
              </a:rPr>
              <a:t>Mirizzi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, </a:t>
            </a:r>
            <a:r>
              <a:rPr lang="en-US" altLang="zh-CN" sz="2000" b="1" dirty="0" err="1" smtClean="0">
                <a:solidFill>
                  <a:srgbClr val="FF0000"/>
                </a:solidFill>
              </a:rPr>
              <a:t>Tamborra&amp;Tomàs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, </a:t>
            </a:r>
          </a:p>
          <a:p>
            <a:r>
              <a:rPr lang="en-US" altLang="zh-CN" sz="2000" b="1" dirty="0" smtClean="0">
                <a:solidFill>
                  <a:srgbClr val="FF0000"/>
                </a:solidFill>
              </a:rPr>
              <a:t>1002.2943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5004048" y="5894688"/>
            <a:ext cx="3888432" cy="90872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Note: compare between accretion </a:t>
            </a:r>
          </a:p>
          <a:p>
            <a:pPr defTabSz="974725">
              <a:lnSpc>
                <a:spcPct val="130000"/>
              </a:lnSpc>
            </a:pPr>
            <a:r>
              <a:rPr lang="en-US" altLang="zh-CN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and cooling results</a:t>
            </a:r>
            <a:endParaRPr lang="en-US" altLang="zh-CN" b="1" dirty="0" smtClean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zh-CN" sz="32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Supernova Neutrinos: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</a:rPr>
              <a:t>Elementary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Particle Physics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179512" y="836712"/>
            <a:ext cx="8784976" cy="576064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Flavor Conversion: collective effects (cooling phase)</a:t>
            </a:r>
            <a:endParaRPr lang="en-US" altLang="zh-CN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1" name="Object 1"/>
          <p:cNvGraphicFramePr>
            <a:graphicFrameLocks noChangeAspect="1"/>
          </p:cNvGraphicFramePr>
          <p:nvPr/>
        </p:nvGraphicFramePr>
        <p:xfrm>
          <a:off x="107504" y="1556793"/>
          <a:ext cx="4289416" cy="3744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6" name="CorelPhotoPaint.Image.10" r:id="rId3" imgW="1447558" imgH="1295293" progId="">
                  <p:embed/>
                </p:oleObj>
              </mc:Choice>
              <mc:Fallback>
                <p:oleObj name="CorelPhotoPaint.Image.10" r:id="rId3" imgW="1447558" imgH="1295293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556793"/>
                        <a:ext cx="4289416" cy="37444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D4D0C8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FF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4572000" y="1556792"/>
          <a:ext cx="4419726" cy="3744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7" name="CorelPhotoPaint.Image.10" r:id="rId5" imgW="1447558" imgH="1295293" progId="">
                  <p:embed/>
                </p:oleObj>
              </mc:Choice>
              <mc:Fallback>
                <p:oleObj name="CorelPhotoPaint.Image.10" r:id="rId5" imgW="1447558" imgH="1295293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556792"/>
                        <a:ext cx="4419726" cy="37444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D4D0C8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23728" y="4221088"/>
            <a:ext cx="720080" cy="461665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FFFF00"/>
                </a:solidFill>
                <a:latin typeface="Tahoma" pitchFamily="34" charset="0"/>
                <a:ea typeface="黑体" pitchFamily="49" charset="-122"/>
                <a:cs typeface="Tahoma" pitchFamily="34" charset="0"/>
              </a:rPr>
              <a:t>NH</a:t>
            </a:r>
            <a:endParaRPr lang="zh-CN" altLang="en-US" sz="2400" b="1" dirty="0">
              <a:solidFill>
                <a:srgbClr val="FFFF00"/>
              </a:solidFill>
              <a:latin typeface="Tahoma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00192" y="4221088"/>
            <a:ext cx="720080" cy="461665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FFFF00"/>
                </a:solidFill>
                <a:latin typeface="Tahoma" pitchFamily="34" charset="0"/>
                <a:ea typeface="黑体" pitchFamily="49" charset="-122"/>
                <a:cs typeface="Tahoma" pitchFamily="34" charset="0"/>
              </a:rPr>
              <a:t>IH</a:t>
            </a:r>
            <a:endParaRPr lang="zh-CN" altLang="en-US" sz="2400" b="1" dirty="0">
              <a:solidFill>
                <a:srgbClr val="FFFF00"/>
              </a:solidFill>
              <a:latin typeface="Tahoma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79512" y="1574208"/>
            <a:ext cx="3600400" cy="360040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r>
              <a:rPr lang="en-US" altLang="zh-CN" b="1" dirty="0" err="1" smtClean="0">
                <a:solidFill>
                  <a:srgbClr val="FF0000"/>
                </a:solidFill>
              </a:rPr>
              <a:t>Dighe</a:t>
            </a:r>
            <a:r>
              <a:rPr lang="en-US" altLang="zh-CN" b="1" dirty="0" smtClean="0">
                <a:solidFill>
                  <a:srgbClr val="FF0000"/>
                </a:solidFill>
              </a:rPr>
              <a:t> &amp; Smirnov,  </a:t>
            </a:r>
            <a:r>
              <a:rPr lang="en-US" altLang="zh-CN" b="1" dirty="0" err="1" smtClean="0">
                <a:solidFill>
                  <a:srgbClr val="FF0000"/>
                </a:solidFill>
              </a:rPr>
              <a:t>hep</a:t>
            </a:r>
            <a:r>
              <a:rPr lang="en-US" altLang="zh-CN" b="1" dirty="0" smtClean="0">
                <a:solidFill>
                  <a:srgbClr val="FF0000"/>
                </a:solidFill>
              </a:rPr>
              <a:t>-ph/9907423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内容占位符 3"/>
          <p:cNvSpPr txBox="1">
            <a:spLocks/>
          </p:cNvSpPr>
          <p:nvPr/>
        </p:nvSpPr>
        <p:spPr>
          <a:xfrm>
            <a:off x="107504" y="5373216"/>
            <a:ext cx="4320480" cy="1368152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4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L</a:t>
            </a:r>
            <a:r>
              <a:rPr lang="en-US" altLang="zh-CN" sz="2400" b="1" dirty="0" smtClean="0">
                <a:latin typeface="Tahoma" pitchFamily="34" charset="0"/>
                <a:ea typeface="黑体" pitchFamily="49" charset="-122"/>
                <a:cs typeface="Tahoma" pitchFamily="34" charset="0"/>
              </a:rPr>
              <a:t> – </a:t>
            </a:r>
            <a:r>
              <a:rPr lang="en-US" altLang="zh-CN" sz="24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Resonance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lang="en-US" altLang="zh-CN" sz="24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Res. for neutrinos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lang="en-US" altLang="zh-CN" sz="24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Always adiabatic </a:t>
            </a:r>
            <a:endParaRPr lang="zh-CN" altLang="en-US" sz="2400" b="1" dirty="0"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2364879" y="5373688"/>
          <a:ext cx="13430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8" name="公式" r:id="rId7" imgW="711000" imgH="228600" progId="Equation.3">
                  <p:embed/>
                </p:oleObj>
              </mc:Choice>
              <mc:Fallback>
                <p:oleObj name="公式" r:id="rId7" imgW="71100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4879" y="5373688"/>
                        <a:ext cx="1343025" cy="431800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内容占位符 3"/>
          <p:cNvSpPr txBox="1">
            <a:spLocks/>
          </p:cNvSpPr>
          <p:nvPr/>
        </p:nvSpPr>
        <p:spPr>
          <a:xfrm>
            <a:off x="4572000" y="5373216"/>
            <a:ext cx="4392488" cy="1368152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4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H</a:t>
            </a:r>
            <a:r>
              <a:rPr lang="en-US" altLang="zh-CN" sz="2400" b="1" dirty="0" smtClean="0">
                <a:latin typeface="Tahoma" pitchFamily="34" charset="0"/>
                <a:ea typeface="黑体" pitchFamily="49" charset="-122"/>
                <a:cs typeface="Tahoma" pitchFamily="34" charset="0"/>
              </a:rPr>
              <a:t> – </a:t>
            </a:r>
            <a:r>
              <a:rPr lang="en-US" altLang="zh-CN" sz="24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Resonance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lang="en-US" altLang="zh-CN" sz="24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Res. for neutrinos (NH)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lang="en-US" altLang="zh-CN" sz="24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Res. for antineutrinos</a:t>
            </a:r>
            <a:r>
              <a:rPr lang="zh-CN" altLang="en-US" sz="24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24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(IH)</a:t>
            </a:r>
            <a:endParaRPr lang="zh-CN" altLang="en-US" sz="2400" b="1" dirty="0"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7092280" y="5373216"/>
          <a:ext cx="1343025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9" name="公式" r:id="rId9" imgW="711000" imgH="241200" progId="Equation.3">
                  <p:embed/>
                </p:oleObj>
              </mc:Choice>
              <mc:Fallback>
                <p:oleObj name="公式" r:id="rId9" imgW="711000" imgH="241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5373216"/>
                        <a:ext cx="1343025" cy="455613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236296" y="3933056"/>
            <a:ext cx="1584176" cy="646331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Adiabatic for </a:t>
            </a:r>
          </a:p>
          <a:p>
            <a:pPr algn="ctr"/>
            <a:r>
              <a:rPr lang="en-US" altLang="zh-CN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a ‘large’ </a:t>
            </a:r>
            <a:r>
              <a:rPr lang="en-US" altLang="zh-CN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</a:t>
            </a:r>
            <a:r>
              <a:rPr lang="en-US" altLang="zh-CN" b="1" baseline="-25000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13</a:t>
            </a:r>
            <a:r>
              <a:rPr lang="en-US" altLang="zh-CN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endParaRPr lang="zh-CN" altLang="en-US" b="1" dirty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zh-CN" sz="32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Supernova Neutrinos: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</a:rPr>
              <a:t>Elementary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Particle Physics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107504" y="836712"/>
            <a:ext cx="8928992" cy="576064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Flavor Conversion: MSW effects in the SN envelope</a:t>
            </a:r>
            <a:endParaRPr lang="en-US" altLang="zh-CN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66560" y="1471136"/>
            <a:ext cx="3497328" cy="18002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926853" y="1580332"/>
            <a:ext cx="62081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for </a:t>
            </a: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899592" y="2132856"/>
            <a:ext cx="62081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for 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899592" y="2679303"/>
            <a:ext cx="62081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for </a:t>
            </a:r>
          </a:p>
        </p:txBody>
      </p:sp>
      <p:graphicFrame>
        <p:nvGraphicFramePr>
          <p:cNvPr id="21" name="Object 9"/>
          <p:cNvGraphicFramePr>
            <a:graphicFrameLocks noChangeAspect="1"/>
          </p:cNvGraphicFramePr>
          <p:nvPr/>
        </p:nvGraphicFramePr>
        <p:xfrm>
          <a:off x="390768" y="1556792"/>
          <a:ext cx="436816" cy="4882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4" name="公式" r:id="rId3" imgW="215640" imgH="241200" progId="Equation.3">
                  <p:embed/>
                </p:oleObj>
              </mc:Choice>
              <mc:Fallback>
                <p:oleObj name="公式" r:id="rId3" imgW="21564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768" y="1556792"/>
                        <a:ext cx="436816" cy="488206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0"/>
          <p:cNvGraphicFramePr>
            <a:graphicFrameLocks noChangeAspect="1"/>
          </p:cNvGraphicFramePr>
          <p:nvPr/>
        </p:nvGraphicFramePr>
        <p:xfrm>
          <a:off x="368300" y="2132856"/>
          <a:ext cx="459284" cy="513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5" name="公式" r:id="rId5" imgW="215640" imgH="241200" progId="Equation.3">
                  <p:embed/>
                </p:oleObj>
              </mc:Choice>
              <mc:Fallback>
                <p:oleObj name="公式" r:id="rId5" imgW="21564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" y="2132856"/>
                        <a:ext cx="459284" cy="513317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1"/>
          <p:cNvGraphicFramePr>
            <a:graphicFrameLocks noChangeAspect="1"/>
          </p:cNvGraphicFramePr>
          <p:nvPr/>
        </p:nvGraphicFramePr>
        <p:xfrm>
          <a:off x="323528" y="2636912"/>
          <a:ext cx="459284" cy="513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6" name="公式" r:id="rId7" imgW="215640" imgH="241200" progId="Equation.3">
                  <p:embed/>
                </p:oleObj>
              </mc:Choice>
              <mc:Fallback>
                <p:oleObj name="公式" r:id="rId7" imgW="21564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636912"/>
                        <a:ext cx="459284" cy="513317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2"/>
          <p:cNvGraphicFramePr>
            <a:graphicFrameLocks noChangeAspect="1"/>
          </p:cNvGraphicFramePr>
          <p:nvPr/>
        </p:nvGraphicFramePr>
        <p:xfrm>
          <a:off x="1572518" y="1500062"/>
          <a:ext cx="407194" cy="560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7" name="公式" r:id="rId9" imgW="164880" imgH="228600" progId="Equation.3">
                  <p:embed/>
                </p:oleObj>
              </mc:Choice>
              <mc:Fallback>
                <p:oleObj name="公式" r:id="rId9" imgW="16488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2518" y="1500062"/>
                        <a:ext cx="407194" cy="560786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13"/>
          <p:cNvGraphicFramePr>
            <a:graphicFrameLocks noChangeAspect="1"/>
          </p:cNvGraphicFramePr>
          <p:nvPr/>
        </p:nvGraphicFramePr>
        <p:xfrm>
          <a:off x="1558231" y="2060848"/>
          <a:ext cx="421481" cy="58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8" name="公式" r:id="rId11" imgW="164880" imgH="228600" progId="Equation.3">
                  <p:embed/>
                </p:oleObj>
              </mc:Choice>
              <mc:Fallback>
                <p:oleObj name="公式" r:id="rId11" imgW="16488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8231" y="2060848"/>
                        <a:ext cx="421481" cy="585600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14"/>
          <p:cNvGraphicFramePr>
            <a:graphicFrameLocks noChangeAspect="1"/>
          </p:cNvGraphicFramePr>
          <p:nvPr/>
        </p:nvGraphicFramePr>
        <p:xfrm>
          <a:off x="1547664" y="2636912"/>
          <a:ext cx="1845472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9" name="公式" r:id="rId13" imgW="774360" imgH="241200" progId="Equation.3">
                  <p:embed/>
                </p:oleObj>
              </mc:Choice>
              <mc:Fallback>
                <p:oleObj name="公式" r:id="rId13" imgW="774360" imgH="241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2636912"/>
                        <a:ext cx="1845472" cy="576064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635897" y="1456184"/>
            <a:ext cx="5424556" cy="1828800"/>
            <a:chOff x="2529" y="1536"/>
            <a:chExt cx="3101" cy="1152"/>
          </a:xfrm>
        </p:grpSpPr>
        <p:sp>
          <p:nvSpPr>
            <p:cNvPr id="28" name="Rectangle 16"/>
            <p:cNvSpPr>
              <a:spLocks noChangeArrowheads="1"/>
            </p:cNvSpPr>
            <p:nvPr/>
          </p:nvSpPr>
          <p:spPr bwMode="auto">
            <a:xfrm>
              <a:off x="2544" y="1536"/>
              <a:ext cx="3072" cy="115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0" name="Object 18"/>
            <p:cNvGraphicFramePr>
              <a:graphicFrameLocks noChangeAspect="1"/>
            </p:cNvGraphicFramePr>
            <p:nvPr/>
          </p:nvGraphicFramePr>
          <p:xfrm>
            <a:off x="2586" y="1554"/>
            <a:ext cx="1782" cy="3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70" name="公式" r:id="rId15" imgW="1384200" imgH="241200" progId="Equation.3">
                    <p:embed/>
                  </p:oleObj>
                </mc:Choice>
                <mc:Fallback>
                  <p:oleObj name="公式" r:id="rId15" imgW="1384200" imgH="24120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86" y="1554"/>
                          <a:ext cx="1782" cy="311"/>
                        </a:xfrm>
                        <a:prstGeom prst="rect">
                          <a:avLst/>
                        </a:prstGeom>
                        <a:noFill/>
                        <a:effectLst>
                          <a:outerShdw dist="17961" dir="2700000" algn="ctr" rotWithShape="0">
                            <a:schemeClr val="tx1"/>
                          </a:outerShdw>
                        </a:effectLst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19"/>
            <p:cNvGraphicFramePr>
              <a:graphicFrameLocks noChangeAspect="1"/>
            </p:cNvGraphicFramePr>
            <p:nvPr/>
          </p:nvGraphicFramePr>
          <p:xfrm>
            <a:off x="2574" y="1872"/>
            <a:ext cx="1822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71" name="公式" r:id="rId17" imgW="1384200" imgH="241200" progId="Equation.3">
                    <p:embed/>
                  </p:oleObj>
                </mc:Choice>
                <mc:Fallback>
                  <p:oleObj name="公式" r:id="rId17" imgW="1384200" imgH="241200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4" y="1872"/>
                          <a:ext cx="1822" cy="318"/>
                        </a:xfrm>
                        <a:prstGeom prst="rect">
                          <a:avLst/>
                        </a:prstGeom>
                        <a:noFill/>
                        <a:effectLst>
                          <a:outerShdw dist="17961" dir="2700000" algn="ctr" rotWithShape="0">
                            <a:schemeClr val="tx1"/>
                          </a:outerShdw>
                        </a:effectLst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20"/>
            <p:cNvGraphicFramePr>
              <a:graphicFrameLocks noChangeAspect="1"/>
            </p:cNvGraphicFramePr>
            <p:nvPr/>
          </p:nvGraphicFramePr>
          <p:xfrm>
            <a:off x="2529" y="2189"/>
            <a:ext cx="3101" cy="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72" name="公式" r:id="rId19" imgW="2692080" imgH="393480" progId="Equation.3">
                    <p:embed/>
                  </p:oleObj>
                </mc:Choice>
                <mc:Fallback>
                  <p:oleObj name="公式" r:id="rId19" imgW="2692080" imgH="393480" progId="Equation.3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29" y="2189"/>
                          <a:ext cx="3101" cy="454"/>
                        </a:xfrm>
                        <a:prstGeom prst="rect">
                          <a:avLst/>
                        </a:prstGeom>
                        <a:noFill/>
                        <a:effectLst>
                          <a:outerShdw dist="17961" dir="2700000" algn="ctr" rotWithShape="0">
                            <a:schemeClr val="tx1"/>
                          </a:outerShdw>
                        </a:effectLst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25616" y="4337808"/>
            <a:ext cx="9036496" cy="2304256"/>
            <a:chOff x="480" y="2688"/>
            <a:chExt cx="5136" cy="1200"/>
          </a:xfrm>
        </p:grpSpPr>
        <p:sp>
          <p:nvSpPr>
            <p:cNvPr id="34" name="Rectangle 22"/>
            <p:cNvSpPr>
              <a:spLocks noChangeArrowheads="1"/>
            </p:cNvSpPr>
            <p:nvPr/>
          </p:nvSpPr>
          <p:spPr bwMode="auto">
            <a:xfrm>
              <a:off x="1008" y="3264"/>
              <a:ext cx="1152" cy="28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rgbClr val="40404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 </a:t>
              </a:r>
              <a:r>
                <a:rPr lang="en-US" altLang="zh-CN" sz="2400" b="1" dirty="0">
                  <a:solidFill>
                    <a:schemeClr val="accent4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rebuchet MS" pitchFamily="34" charset="0"/>
                  <a:ea typeface="黑体" pitchFamily="49" charset="-122"/>
                </a:rPr>
                <a:t>Normal</a:t>
              </a:r>
              <a:endParaRPr lang="en-US" sz="24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endParaRPr>
            </a:p>
          </p:txBody>
        </p:sp>
        <p:sp>
          <p:nvSpPr>
            <p:cNvPr id="35" name="Rectangle 23"/>
            <p:cNvSpPr>
              <a:spLocks noChangeArrowheads="1"/>
            </p:cNvSpPr>
            <p:nvPr/>
          </p:nvSpPr>
          <p:spPr bwMode="auto">
            <a:xfrm>
              <a:off x="1008" y="3600"/>
              <a:ext cx="1152" cy="28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rgbClr val="40404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 </a:t>
              </a:r>
              <a:r>
                <a:rPr lang="en-US" altLang="zh-CN" sz="2400" b="1" dirty="0">
                  <a:solidFill>
                    <a:schemeClr val="accent4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rebuchet MS" pitchFamily="34" charset="0"/>
                  <a:ea typeface="黑体" pitchFamily="49" charset="-122"/>
                </a:rPr>
                <a:t>Inverted</a:t>
              </a:r>
              <a:endParaRPr lang="en-US" sz="24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endParaRPr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2208" y="2688"/>
              <a:ext cx="1104" cy="528"/>
            </a:xfrm>
            <a:prstGeom prst="rect">
              <a:avLst/>
            </a:prstGeom>
            <a:solidFill>
              <a:srgbClr val="4D4D4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sin</a:t>
              </a:r>
              <a:r>
                <a:rPr lang="en-US" sz="3200" b="1" baseline="30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2</a:t>
              </a:r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(2</a:t>
              </a:r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ymbol" pitchFamily="18" charset="2"/>
                  <a:sym typeface="Symbol"/>
                </a:rPr>
                <a:t></a:t>
              </a:r>
              <a:r>
                <a:rPr lang="en-US" sz="3200" b="1" baseline="-25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13</a:t>
              </a:r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)</a:t>
              </a:r>
            </a:p>
          </p:txBody>
        </p:sp>
        <p:sp>
          <p:nvSpPr>
            <p:cNvPr id="38" name="Rectangle 26"/>
            <p:cNvSpPr>
              <a:spLocks noChangeArrowheads="1"/>
            </p:cNvSpPr>
            <p:nvPr/>
          </p:nvSpPr>
          <p:spPr bwMode="auto">
            <a:xfrm>
              <a:off x="2208" y="3264"/>
              <a:ext cx="1104" cy="624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800" b="1" dirty="0">
                  <a:solidFill>
                    <a:srgbClr val="404040"/>
                  </a:solidFill>
                  <a:ea typeface="Arial Unicode MS" pitchFamily="34" charset="-128"/>
                  <a:cs typeface="Arial Unicode MS" pitchFamily="34" charset="-128"/>
                  <a:sym typeface="Euclid Extra" pitchFamily="18" charset="2"/>
                </a:rPr>
                <a:t>≳</a:t>
              </a:r>
              <a:r>
                <a:rPr lang="en-US" sz="2800" b="1" dirty="0">
                  <a:solidFill>
                    <a:srgbClr val="404040"/>
                  </a:solidFill>
                  <a:sym typeface="Euclid Extra" pitchFamily="18" charset="2"/>
                </a:rPr>
                <a:t> 10</a:t>
              </a:r>
              <a:r>
                <a:rPr lang="en-US" sz="3600" b="1" baseline="30000" dirty="0">
                  <a:solidFill>
                    <a:srgbClr val="404040"/>
                  </a:solidFill>
                  <a:latin typeface="Symbol" pitchFamily="18" charset="2"/>
                  <a:sym typeface="Euclid Extra" pitchFamily="18" charset="2"/>
                </a:rPr>
                <a:t>-</a:t>
              </a:r>
              <a:r>
                <a:rPr lang="en-US" sz="3600" b="1" baseline="30000" dirty="0">
                  <a:solidFill>
                    <a:srgbClr val="404040"/>
                  </a:solidFill>
                  <a:sym typeface="Euclid Extra" pitchFamily="18" charset="2"/>
                </a:rPr>
                <a:t>3</a:t>
              </a:r>
            </a:p>
          </p:txBody>
        </p:sp>
        <p:sp>
          <p:nvSpPr>
            <p:cNvPr id="40" name="Rectangle 28"/>
            <p:cNvSpPr>
              <a:spLocks noChangeArrowheads="1"/>
            </p:cNvSpPr>
            <p:nvPr/>
          </p:nvSpPr>
          <p:spPr bwMode="auto">
            <a:xfrm>
              <a:off x="1008" y="2688"/>
              <a:ext cx="1152" cy="528"/>
            </a:xfrm>
            <a:prstGeom prst="rect">
              <a:avLst/>
            </a:prstGeom>
            <a:solidFill>
              <a:srgbClr val="4D4D4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altLang="zh-CN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rebuchet MS" pitchFamily="34" charset="0"/>
                  <a:ea typeface="黑体" pitchFamily="49" charset="-122"/>
                </a:rPr>
                <a:t>Mass ordering</a:t>
              </a:r>
              <a:endPara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endParaRPr>
            </a:p>
          </p:txBody>
        </p:sp>
        <p:sp>
          <p:nvSpPr>
            <p:cNvPr id="41" name="Rectangle 29"/>
            <p:cNvSpPr>
              <a:spLocks noChangeArrowheads="1"/>
            </p:cNvSpPr>
            <p:nvPr/>
          </p:nvSpPr>
          <p:spPr bwMode="auto">
            <a:xfrm>
              <a:off x="3360" y="2976"/>
              <a:ext cx="1104" cy="240"/>
            </a:xfrm>
            <a:prstGeom prst="rect">
              <a:avLst/>
            </a:prstGeom>
            <a:solidFill>
              <a:srgbClr val="4D4D4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2" name="Rectangle 30"/>
            <p:cNvSpPr>
              <a:spLocks noChangeArrowheads="1"/>
            </p:cNvSpPr>
            <p:nvPr/>
          </p:nvSpPr>
          <p:spPr bwMode="auto">
            <a:xfrm>
              <a:off x="3360" y="3600"/>
              <a:ext cx="1104" cy="28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rgbClr val="404040"/>
                  </a:solidFill>
                </a:rPr>
                <a:t>sin</a:t>
              </a:r>
              <a:r>
                <a:rPr lang="en-US" sz="3200" b="1" baseline="30000" dirty="0">
                  <a:solidFill>
                    <a:srgbClr val="404040"/>
                  </a:solidFill>
                </a:rPr>
                <a:t>2</a:t>
              </a:r>
              <a:r>
                <a:rPr lang="en-US" sz="2400" b="1" dirty="0" smtClean="0">
                  <a:solidFill>
                    <a:srgbClr val="404040"/>
                  </a:solidFill>
                </a:rPr>
                <a:t>(</a:t>
              </a:r>
              <a:r>
                <a:rPr lang="en-US" sz="2400" b="1" dirty="0" smtClean="0">
                  <a:solidFill>
                    <a:srgbClr val="404040"/>
                  </a:solidFill>
                  <a:latin typeface="Symbol" pitchFamily="18" charset="2"/>
                  <a:sym typeface="Symbol"/>
                </a:rPr>
                <a:t></a:t>
              </a:r>
              <a:r>
                <a:rPr lang="en-US" sz="3200" b="1" baseline="-25000" dirty="0" smtClean="0">
                  <a:solidFill>
                    <a:srgbClr val="404040"/>
                  </a:solidFill>
                </a:rPr>
                <a:t>12</a:t>
              </a:r>
              <a:r>
                <a:rPr lang="en-US" sz="2400" b="1" dirty="0">
                  <a:solidFill>
                    <a:srgbClr val="404040"/>
                  </a:solidFill>
                </a:rPr>
                <a:t>)</a:t>
              </a:r>
              <a:r>
                <a:rPr lang="en-US" sz="1050" b="1" dirty="0">
                  <a:solidFill>
                    <a:srgbClr val="404040"/>
                  </a:solidFill>
                </a:rPr>
                <a:t> </a:t>
              </a:r>
              <a:endParaRPr lang="en-US" sz="2400" b="1" dirty="0">
                <a:solidFill>
                  <a:srgbClr val="404040"/>
                </a:solidFill>
              </a:endParaRPr>
            </a:p>
          </p:txBody>
        </p:sp>
        <p:sp>
          <p:nvSpPr>
            <p:cNvPr id="43" name="Rectangle 31"/>
            <p:cNvSpPr>
              <a:spLocks noChangeArrowheads="1"/>
            </p:cNvSpPr>
            <p:nvPr/>
          </p:nvSpPr>
          <p:spPr bwMode="auto">
            <a:xfrm>
              <a:off x="3360" y="3264"/>
              <a:ext cx="1104" cy="28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rgbClr val="40404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0</a:t>
              </a:r>
            </a:p>
          </p:txBody>
        </p:sp>
        <p:sp>
          <p:nvSpPr>
            <p:cNvPr id="44" name="Rectangle 32"/>
            <p:cNvSpPr>
              <a:spLocks noChangeArrowheads="1"/>
            </p:cNvSpPr>
            <p:nvPr/>
          </p:nvSpPr>
          <p:spPr bwMode="auto">
            <a:xfrm>
              <a:off x="4512" y="3264"/>
              <a:ext cx="1104" cy="28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rgbClr val="404040"/>
                  </a:solidFill>
                </a:rPr>
                <a:t>cos</a:t>
              </a:r>
              <a:r>
                <a:rPr lang="en-US" sz="3200" b="1" baseline="30000" dirty="0">
                  <a:solidFill>
                    <a:srgbClr val="404040"/>
                  </a:solidFill>
                </a:rPr>
                <a:t>2</a:t>
              </a:r>
              <a:r>
                <a:rPr lang="en-US" sz="2400" b="1" dirty="0" smtClean="0">
                  <a:solidFill>
                    <a:srgbClr val="404040"/>
                  </a:solidFill>
                </a:rPr>
                <a:t>(</a:t>
              </a:r>
              <a:r>
                <a:rPr lang="en-US" sz="2400" b="1" dirty="0" smtClean="0">
                  <a:solidFill>
                    <a:srgbClr val="404040"/>
                  </a:solidFill>
                  <a:latin typeface="Symbol" pitchFamily="18" charset="2"/>
                  <a:sym typeface="Symbol"/>
                </a:rPr>
                <a:t></a:t>
              </a:r>
              <a:r>
                <a:rPr lang="en-US" sz="3200" b="1" baseline="-25000" dirty="0" smtClean="0">
                  <a:solidFill>
                    <a:srgbClr val="404040"/>
                  </a:solidFill>
                </a:rPr>
                <a:t>12</a:t>
              </a:r>
              <a:r>
                <a:rPr lang="en-US" sz="2400" b="1" dirty="0">
                  <a:solidFill>
                    <a:srgbClr val="404040"/>
                  </a:solidFill>
                </a:rPr>
                <a:t>)</a:t>
              </a:r>
              <a:r>
                <a:rPr lang="en-US" sz="1050" b="1" dirty="0">
                  <a:solidFill>
                    <a:srgbClr val="404040"/>
                  </a:solidFill>
                </a:rPr>
                <a:t> </a:t>
              </a:r>
              <a:endParaRPr lang="en-US" sz="2400" b="1" dirty="0">
                <a:solidFill>
                  <a:srgbClr val="404040"/>
                </a:solidFill>
              </a:endParaRPr>
            </a:p>
          </p:txBody>
        </p:sp>
        <p:sp>
          <p:nvSpPr>
            <p:cNvPr id="47" name="Rectangle 35"/>
            <p:cNvSpPr>
              <a:spLocks noChangeArrowheads="1"/>
            </p:cNvSpPr>
            <p:nvPr/>
          </p:nvSpPr>
          <p:spPr bwMode="auto">
            <a:xfrm>
              <a:off x="4512" y="3600"/>
              <a:ext cx="1104" cy="28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rgbClr val="4040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</a:t>
              </a:r>
            </a:p>
          </p:txBody>
        </p:sp>
        <p:sp>
          <p:nvSpPr>
            <p:cNvPr id="48" name="Rectangle 36"/>
            <p:cNvSpPr>
              <a:spLocks noChangeArrowheads="1"/>
            </p:cNvSpPr>
            <p:nvPr/>
          </p:nvSpPr>
          <p:spPr bwMode="auto">
            <a:xfrm>
              <a:off x="480" y="2688"/>
              <a:ext cx="480" cy="528"/>
            </a:xfrm>
            <a:prstGeom prst="rect">
              <a:avLst/>
            </a:prstGeom>
            <a:solidFill>
              <a:srgbClr val="4D4D4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altLang="zh-CN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rebuchet MS" pitchFamily="34" charset="0"/>
                  <a:ea typeface="黑体" pitchFamily="49" charset="-122"/>
                </a:rPr>
                <a:t>Case</a:t>
              </a:r>
              <a:endPara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endParaRPr>
            </a:p>
          </p:txBody>
        </p:sp>
        <p:sp>
          <p:nvSpPr>
            <p:cNvPr id="49" name="Rectangle 37"/>
            <p:cNvSpPr>
              <a:spLocks noChangeArrowheads="1"/>
            </p:cNvSpPr>
            <p:nvPr/>
          </p:nvSpPr>
          <p:spPr bwMode="auto">
            <a:xfrm>
              <a:off x="480" y="3264"/>
              <a:ext cx="480" cy="28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800" b="1" dirty="0">
                  <a:solidFill>
                    <a:srgbClr val="40404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</a:t>
              </a:r>
              <a:endParaRPr lang="en-US" b="1" dirty="0">
                <a:solidFill>
                  <a:srgbClr val="40404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" name="Rectangle 38"/>
            <p:cNvSpPr>
              <a:spLocks noChangeArrowheads="1"/>
            </p:cNvSpPr>
            <p:nvPr/>
          </p:nvSpPr>
          <p:spPr bwMode="auto">
            <a:xfrm>
              <a:off x="480" y="3600"/>
              <a:ext cx="480" cy="28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800" b="1" dirty="0">
                  <a:solidFill>
                    <a:srgbClr val="40404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B</a:t>
              </a:r>
            </a:p>
          </p:txBody>
        </p:sp>
        <p:sp>
          <p:nvSpPr>
            <p:cNvPr id="52" name="Rectangle 40"/>
            <p:cNvSpPr>
              <a:spLocks noChangeArrowheads="1"/>
            </p:cNvSpPr>
            <p:nvPr/>
          </p:nvSpPr>
          <p:spPr bwMode="auto">
            <a:xfrm>
              <a:off x="3360" y="2688"/>
              <a:ext cx="2256" cy="240"/>
            </a:xfrm>
            <a:prstGeom prst="rect">
              <a:avLst/>
            </a:prstGeom>
            <a:solidFill>
              <a:srgbClr val="4D4D4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rebuchet MS" pitchFamily="34" charset="0"/>
                  <a:ea typeface="黑体" pitchFamily="49" charset="-122"/>
                </a:rPr>
                <a:t>Survival probabilities</a:t>
              </a:r>
              <a:endPara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endParaRPr>
            </a:p>
          </p:txBody>
        </p:sp>
        <p:graphicFrame>
          <p:nvGraphicFramePr>
            <p:cNvPr id="53" name="Object 41"/>
            <p:cNvGraphicFramePr>
              <a:graphicFrameLocks noChangeAspect="1"/>
            </p:cNvGraphicFramePr>
            <p:nvPr/>
          </p:nvGraphicFramePr>
          <p:xfrm>
            <a:off x="3584" y="3016"/>
            <a:ext cx="688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73" name="公式" r:id="rId21" imgW="1091880" imgH="317160" progId="Equation.3">
                    <p:embed/>
                  </p:oleObj>
                </mc:Choice>
                <mc:Fallback>
                  <p:oleObj name="公式" r:id="rId21" imgW="1091880" imgH="317160" progId="Equation.3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4" y="3016"/>
                          <a:ext cx="688" cy="199"/>
                        </a:xfrm>
                        <a:prstGeom prst="rect">
                          <a:avLst/>
                        </a:prstGeom>
                        <a:noFill/>
                        <a:effectLst>
                          <a:outerShdw dist="17961" dir="2700000" algn="ctr" rotWithShape="0">
                            <a:schemeClr val="tx1"/>
                          </a:outerShdw>
                        </a:effectLst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4" name="Rectangle 42"/>
            <p:cNvSpPr>
              <a:spLocks noChangeArrowheads="1"/>
            </p:cNvSpPr>
            <p:nvPr/>
          </p:nvSpPr>
          <p:spPr bwMode="auto">
            <a:xfrm>
              <a:off x="4512" y="2976"/>
              <a:ext cx="1104" cy="240"/>
            </a:xfrm>
            <a:prstGeom prst="rect">
              <a:avLst/>
            </a:prstGeom>
            <a:solidFill>
              <a:srgbClr val="4D4D4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graphicFrame>
          <p:nvGraphicFramePr>
            <p:cNvPr id="55" name="Object 43"/>
            <p:cNvGraphicFramePr>
              <a:graphicFrameLocks noChangeAspect="1"/>
            </p:cNvGraphicFramePr>
            <p:nvPr/>
          </p:nvGraphicFramePr>
          <p:xfrm>
            <a:off x="4728" y="3016"/>
            <a:ext cx="70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74" name="Equation" r:id="rId23" imgW="1117440" imgH="317160" progId="Equation.3">
                    <p:embed/>
                  </p:oleObj>
                </mc:Choice>
                <mc:Fallback>
                  <p:oleObj name="Equation" r:id="rId23" imgW="1117440" imgH="317160" progId="Equation.3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28" y="3016"/>
                          <a:ext cx="704" cy="200"/>
                        </a:xfrm>
                        <a:prstGeom prst="rect">
                          <a:avLst/>
                        </a:prstGeom>
                        <a:noFill/>
                        <a:effectLst>
                          <a:outerShdw dist="17961" dir="2700000" algn="ctr" rotWithShape="0">
                            <a:schemeClr val="tx1"/>
                          </a:outerShdw>
                        </a:effectLst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6" name="Rectangle 4"/>
          <p:cNvSpPr>
            <a:spLocks noChangeArrowheads="1"/>
          </p:cNvSpPr>
          <p:nvPr/>
        </p:nvSpPr>
        <p:spPr bwMode="auto">
          <a:xfrm>
            <a:off x="62792" y="3861048"/>
            <a:ext cx="3528392" cy="360040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r>
              <a:rPr lang="en-US" altLang="zh-CN" b="1" dirty="0" err="1" smtClean="0">
                <a:solidFill>
                  <a:srgbClr val="FF0000"/>
                </a:solidFill>
              </a:rPr>
              <a:t>Dighe</a:t>
            </a:r>
            <a:r>
              <a:rPr lang="en-US" altLang="zh-CN" b="1" dirty="0" smtClean="0">
                <a:solidFill>
                  <a:srgbClr val="FF0000"/>
                </a:solidFill>
              </a:rPr>
              <a:t> &amp; Smirnov,  </a:t>
            </a:r>
            <a:r>
              <a:rPr lang="en-US" altLang="zh-CN" b="1" dirty="0" err="1" smtClean="0">
                <a:solidFill>
                  <a:srgbClr val="FF0000"/>
                </a:solidFill>
              </a:rPr>
              <a:t>hep</a:t>
            </a:r>
            <a:r>
              <a:rPr lang="en-US" altLang="zh-CN" b="1" dirty="0" smtClean="0">
                <a:solidFill>
                  <a:srgbClr val="FF0000"/>
                </a:solidFill>
              </a:rPr>
              <a:t>-ph/9907423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7" name="Rectangle 4"/>
          <p:cNvSpPr>
            <a:spLocks noChangeArrowheads="1"/>
          </p:cNvSpPr>
          <p:nvPr/>
        </p:nvSpPr>
        <p:spPr bwMode="auto">
          <a:xfrm>
            <a:off x="3707904" y="3861048"/>
            <a:ext cx="5359656" cy="360040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pPr algn="ctr"/>
            <a:r>
              <a:rPr lang="en-US" altLang="zh-CN" b="1" dirty="0" err="1" smtClean="0">
                <a:solidFill>
                  <a:srgbClr val="FF0000"/>
                </a:solidFill>
              </a:rPr>
              <a:t>Dighe</a:t>
            </a:r>
            <a:r>
              <a:rPr lang="en-US" altLang="zh-CN" b="1" dirty="0" smtClean="0">
                <a:solidFill>
                  <a:srgbClr val="FF0000"/>
                </a:solidFill>
              </a:rPr>
              <a:t>, </a:t>
            </a:r>
            <a:r>
              <a:rPr lang="en-US" altLang="zh-CN" b="1" dirty="0" err="1" smtClean="0">
                <a:solidFill>
                  <a:srgbClr val="FF0000"/>
                </a:solidFill>
              </a:rPr>
              <a:t>Kachelriess</a:t>
            </a:r>
            <a:r>
              <a:rPr lang="en-US" altLang="zh-CN" b="1" dirty="0" smtClean="0">
                <a:solidFill>
                  <a:srgbClr val="FF0000"/>
                </a:solidFill>
              </a:rPr>
              <a:t>, </a:t>
            </a:r>
            <a:r>
              <a:rPr lang="en-US" altLang="zh-CN" b="1" dirty="0" err="1" smtClean="0">
                <a:solidFill>
                  <a:srgbClr val="FF0000"/>
                </a:solidFill>
              </a:rPr>
              <a:t>Raffelt</a:t>
            </a:r>
            <a:r>
              <a:rPr lang="en-US" altLang="zh-CN" b="1" dirty="0" smtClean="0">
                <a:solidFill>
                  <a:srgbClr val="FF0000"/>
                </a:solidFill>
              </a:rPr>
              <a:t> &amp; </a:t>
            </a:r>
            <a:r>
              <a:rPr lang="en-US" altLang="zh-CN" b="1" dirty="0" err="1" smtClean="0">
                <a:solidFill>
                  <a:srgbClr val="FF0000"/>
                </a:solidFill>
              </a:rPr>
              <a:t>Tomàs</a:t>
            </a:r>
            <a:r>
              <a:rPr lang="en-US" altLang="zh-CN" b="1" dirty="0" smtClean="0">
                <a:solidFill>
                  <a:srgbClr val="FF0000"/>
                </a:solidFill>
              </a:rPr>
              <a:t>,  </a:t>
            </a:r>
            <a:r>
              <a:rPr lang="en-US" altLang="zh-CN" b="1" dirty="0" err="1" smtClean="0">
                <a:solidFill>
                  <a:srgbClr val="FF0000"/>
                </a:solidFill>
              </a:rPr>
              <a:t>hep</a:t>
            </a:r>
            <a:r>
              <a:rPr lang="en-US" altLang="zh-CN" b="1" dirty="0" smtClean="0">
                <a:solidFill>
                  <a:srgbClr val="FF0000"/>
                </a:solidFill>
              </a:rPr>
              <a:t>-ph/0311172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2792" y="3356992"/>
            <a:ext cx="3501096" cy="400110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Primary fluxes (+ collective)</a:t>
            </a:r>
            <a:endParaRPr lang="zh-CN" altLang="en-US" sz="2000" b="1" dirty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707904" y="3356992"/>
            <a:ext cx="5328592" cy="400110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Leaving the SN (+ Collective &amp; MSW effects)</a:t>
            </a:r>
            <a:endParaRPr lang="zh-CN" altLang="en-US" sz="2000" b="1" dirty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zh-CN" sz="32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Supernova Neutrinos: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</a:rPr>
              <a:t>Elementary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Particle Physics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  <p:sp>
        <p:nvSpPr>
          <p:cNvPr id="46" name="Text Box 12"/>
          <p:cNvSpPr txBox="1">
            <a:spLocks noChangeArrowheads="1"/>
          </p:cNvSpPr>
          <p:nvPr/>
        </p:nvSpPr>
        <p:spPr bwMode="auto">
          <a:xfrm>
            <a:off x="117384" y="836712"/>
            <a:ext cx="8888048" cy="576064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Flavor Conversion: MSW effects in the SN envelope</a:t>
            </a:r>
            <a:endParaRPr lang="en-US" altLang="zh-CN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6084168" y="4725144"/>
            <a:ext cx="1447800" cy="762000"/>
          </a:xfrm>
          <a:prstGeom prst="rect">
            <a:avLst/>
          </a:prstGeom>
          <a:solidFill>
            <a:srgbClr val="4D4D4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r>
              <a:rPr lang="en-US" altLang="zh-CN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survival</a:t>
            </a:r>
            <a:endParaRPr lang="en-US" sz="2800" b="1" baseline="-25000" dirty="0">
              <a:solidFill>
                <a:schemeClr val="bg1"/>
              </a:solidFill>
              <a:latin typeface="Trebuchet MS" pitchFamily="34" charset="0"/>
              <a:ea typeface="黑体" pitchFamily="49" charset="-122"/>
            </a:endParaRPr>
          </a:p>
        </p:txBody>
      </p:sp>
      <p:grpSp>
        <p:nvGrpSpPr>
          <p:cNvPr id="2" name="组合 16"/>
          <p:cNvGrpSpPr/>
          <p:nvPr/>
        </p:nvGrpSpPr>
        <p:grpSpPr>
          <a:xfrm>
            <a:off x="35496" y="1484785"/>
            <a:ext cx="3141579" cy="864095"/>
            <a:chOff x="62269" y="1620093"/>
            <a:chExt cx="3861659" cy="1160835"/>
          </a:xfrm>
        </p:grpSpPr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62269" y="1628800"/>
              <a:ext cx="3861659" cy="115212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3" name="Object 18"/>
            <p:cNvGraphicFramePr>
              <a:graphicFrameLocks noChangeAspect="1"/>
            </p:cNvGraphicFramePr>
            <p:nvPr/>
          </p:nvGraphicFramePr>
          <p:xfrm>
            <a:off x="179512" y="1620093"/>
            <a:ext cx="3546475" cy="5127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98" name="公式" r:id="rId3" imgW="1574640" imgH="241200" progId="Equation.3">
                    <p:embed/>
                  </p:oleObj>
                </mc:Choice>
                <mc:Fallback>
                  <p:oleObj name="公式" r:id="rId3" imgW="1574640" imgH="2412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512" y="1620093"/>
                          <a:ext cx="3546475" cy="512763"/>
                        </a:xfrm>
                        <a:prstGeom prst="rect">
                          <a:avLst/>
                        </a:prstGeom>
                        <a:noFill/>
                        <a:effectLst>
                          <a:outerShdw dist="17961" dir="2700000" algn="ctr" rotWithShape="0">
                            <a:schemeClr val="tx1"/>
                          </a:outerShdw>
                        </a:effectLst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19"/>
            <p:cNvGraphicFramePr>
              <a:graphicFrameLocks noChangeAspect="1"/>
            </p:cNvGraphicFramePr>
            <p:nvPr/>
          </p:nvGraphicFramePr>
          <p:xfrm>
            <a:off x="179512" y="2204864"/>
            <a:ext cx="3625850" cy="523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99" name="公式" r:id="rId5" imgW="1574640" imgH="241200" progId="Equation.3">
                    <p:embed/>
                  </p:oleObj>
                </mc:Choice>
                <mc:Fallback>
                  <p:oleObj name="公式" r:id="rId5" imgW="1574640" imgH="24120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512" y="2204864"/>
                          <a:ext cx="3625850" cy="523875"/>
                        </a:xfrm>
                        <a:prstGeom prst="rect">
                          <a:avLst/>
                        </a:prstGeom>
                        <a:noFill/>
                        <a:effectLst>
                          <a:outerShdw dist="17961" dir="2700000" algn="ctr" rotWithShape="0">
                            <a:schemeClr val="tx1"/>
                          </a:outerShdw>
                        </a:effectLst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组合 21"/>
          <p:cNvGrpSpPr/>
          <p:nvPr/>
        </p:nvGrpSpPr>
        <p:grpSpPr>
          <a:xfrm>
            <a:off x="3375160" y="1484784"/>
            <a:ext cx="5724128" cy="1152128"/>
            <a:chOff x="-11113" y="2789635"/>
            <a:chExt cx="8986838" cy="2368153"/>
          </a:xfrm>
        </p:grpSpPr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0" y="2789635"/>
              <a:ext cx="8964488" cy="236755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0" name="Object 18"/>
            <p:cNvGraphicFramePr>
              <a:graphicFrameLocks noChangeAspect="1"/>
            </p:cNvGraphicFramePr>
            <p:nvPr/>
          </p:nvGraphicFramePr>
          <p:xfrm>
            <a:off x="0" y="2852936"/>
            <a:ext cx="8892480" cy="11521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00" name="公式" r:id="rId7" imgW="3657600" imgH="482400" progId="Equation.3">
                    <p:embed/>
                  </p:oleObj>
                </mc:Choice>
                <mc:Fallback>
                  <p:oleObj name="公式" r:id="rId7" imgW="3657600" imgH="4824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2852936"/>
                          <a:ext cx="8892480" cy="1152128"/>
                        </a:xfrm>
                        <a:prstGeom prst="rect">
                          <a:avLst/>
                        </a:prstGeom>
                        <a:noFill/>
                        <a:effectLst>
                          <a:outerShdw dist="17961" dir="2700000" algn="ctr" rotWithShape="0">
                            <a:schemeClr val="tx1"/>
                          </a:outerShdw>
                        </a:effectLst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089" name="Object 9"/>
            <p:cNvGraphicFramePr>
              <a:graphicFrameLocks noChangeAspect="1"/>
            </p:cNvGraphicFramePr>
            <p:nvPr/>
          </p:nvGraphicFramePr>
          <p:xfrm>
            <a:off x="-11113" y="4005263"/>
            <a:ext cx="8986838" cy="1152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01" name="公式" r:id="rId9" imgW="3695400" imgH="482400" progId="Equation.3">
                    <p:embed/>
                  </p:oleObj>
                </mc:Choice>
                <mc:Fallback>
                  <p:oleObj name="公式" r:id="rId9" imgW="3695400" imgH="4824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11113" y="4005263"/>
                          <a:ext cx="8986838" cy="1152525"/>
                        </a:xfrm>
                        <a:prstGeom prst="rect">
                          <a:avLst/>
                        </a:prstGeom>
                        <a:noFill/>
                        <a:effectLst>
                          <a:outerShdw dist="17961" dir="2700000" algn="ctr" rotWithShape="0">
                            <a:schemeClr val="tx1"/>
                          </a:outerShdw>
                        </a:effectLst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-76988" y="2357824"/>
            <a:ext cx="3528392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r>
              <a:rPr lang="en-US" altLang="zh-CN" b="1" dirty="0" err="1" smtClean="0">
                <a:solidFill>
                  <a:srgbClr val="FF0000"/>
                </a:solidFill>
              </a:rPr>
              <a:t>Dighe&amp;Smirnov</a:t>
            </a:r>
            <a:r>
              <a:rPr lang="en-US" altLang="zh-CN" b="1" dirty="0" smtClean="0">
                <a:solidFill>
                  <a:srgbClr val="FF0000"/>
                </a:solidFill>
              </a:rPr>
              <a:t>,  </a:t>
            </a:r>
            <a:r>
              <a:rPr lang="en-US" altLang="zh-CN" b="1" dirty="0" err="1" smtClean="0">
                <a:solidFill>
                  <a:srgbClr val="FF0000"/>
                </a:solidFill>
              </a:rPr>
              <a:t>hep</a:t>
            </a:r>
            <a:r>
              <a:rPr lang="en-US" altLang="zh-CN" b="1" dirty="0" smtClean="0">
                <a:solidFill>
                  <a:srgbClr val="FF0000"/>
                </a:solidFill>
              </a:rPr>
              <a:t>-ph/9907423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3995936" y="2520192"/>
            <a:ext cx="396044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r>
              <a:rPr lang="en-US" altLang="zh-CN" b="1" dirty="0" err="1" smtClean="0">
                <a:solidFill>
                  <a:srgbClr val="FF0000"/>
                </a:solidFill>
              </a:rPr>
              <a:t>Lunardini</a:t>
            </a:r>
            <a:r>
              <a:rPr lang="en-US" altLang="zh-CN" b="1" dirty="0" smtClean="0">
                <a:solidFill>
                  <a:srgbClr val="FF0000"/>
                </a:solidFill>
              </a:rPr>
              <a:t> &amp; Smirnov,  </a:t>
            </a:r>
            <a:r>
              <a:rPr lang="en-US" altLang="zh-CN" b="1" dirty="0" err="1" smtClean="0">
                <a:solidFill>
                  <a:srgbClr val="FF0000"/>
                </a:solidFill>
              </a:rPr>
              <a:t>hep</a:t>
            </a:r>
            <a:r>
              <a:rPr lang="en-US" altLang="zh-CN" b="1" dirty="0" smtClean="0">
                <a:solidFill>
                  <a:srgbClr val="FF0000"/>
                </a:solidFill>
              </a:rPr>
              <a:t>-ph/0106149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auto">
          <a:xfrm>
            <a:off x="35496" y="3356992"/>
            <a:ext cx="1512168" cy="1296144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NH:</a:t>
            </a:r>
            <a:endParaRPr lang="en-US" altLang="zh-CN" sz="2000" b="1" dirty="0" smtClean="0">
              <a:solidFill>
                <a:schemeClr val="bg1"/>
              </a:solidFill>
              <a:latin typeface="Trebuchet MS" pitchFamily="34" charset="0"/>
              <a:ea typeface="黑体" pitchFamily="49" charset="-122"/>
            </a:endParaRPr>
          </a:p>
          <a:p>
            <a:pPr defTabSz="974725">
              <a:lnSpc>
                <a:spcPct val="13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Matter Effects</a:t>
            </a:r>
          </a:p>
          <a:p>
            <a:pPr defTabSz="974725">
              <a:lnSpc>
                <a:spcPct val="13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-antineutrinos</a:t>
            </a:r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35496" y="4720208"/>
            <a:ext cx="1447800" cy="755650"/>
          </a:xfrm>
          <a:prstGeom prst="rect">
            <a:avLst/>
          </a:prstGeom>
          <a:solidFill>
            <a:srgbClr val="4D4D4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Mass Ordering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ea typeface="黑体" pitchFamily="49" charset="-122"/>
            </a:endParaRP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1559496" y="4720208"/>
            <a:ext cx="1447800" cy="755650"/>
          </a:xfrm>
          <a:prstGeom prst="rect">
            <a:avLst/>
          </a:prstGeom>
          <a:solidFill>
            <a:srgbClr val="4D4D4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sin</a:t>
            </a:r>
            <a:r>
              <a:rPr lang="en-US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  <a:sym typeface="Symbol"/>
              </a:rPr>
              <a:t></a:t>
            </a:r>
            <a:r>
              <a:rPr lang="en-US" sz="3200" b="1" baseline="-2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13</a:t>
            </a:r>
            <a:endParaRPr lang="en-US" sz="32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3059832" y="4720208"/>
            <a:ext cx="1447800" cy="762000"/>
          </a:xfrm>
          <a:prstGeom prst="rect">
            <a:avLst/>
          </a:prstGeom>
          <a:solidFill>
            <a:srgbClr val="4D4D4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r>
              <a:rPr lang="en-US" altLang="zh-CN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survival</a:t>
            </a:r>
            <a:endParaRPr lang="en-US" sz="2800" b="1" baseline="-25000" dirty="0">
              <a:solidFill>
                <a:schemeClr val="bg1"/>
              </a:solidFill>
              <a:latin typeface="Trebuchet MS" pitchFamily="34" charset="0"/>
              <a:ea typeface="黑体" pitchFamily="49" charset="-122"/>
            </a:endParaRP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35496" y="5552058"/>
            <a:ext cx="14478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 dirty="0" smtClean="0">
                <a:latin typeface="Trebuchet MS" pitchFamily="34" charset="0"/>
                <a:ea typeface="黑体" pitchFamily="49" charset="-122"/>
              </a:rPr>
              <a:t>NH</a:t>
            </a:r>
            <a:endParaRPr lang="en-US" sz="2400" b="1" dirty="0">
              <a:latin typeface="Trebuchet MS" pitchFamily="34" charset="0"/>
              <a:ea typeface="黑体" pitchFamily="49" charset="-122"/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35496" y="6120714"/>
            <a:ext cx="14478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zh-CN" sz="2400" b="1" dirty="0" smtClean="0">
                <a:latin typeface="Trebuchet MS" pitchFamily="34" charset="0"/>
                <a:ea typeface="黑体" pitchFamily="49" charset="-122"/>
              </a:rPr>
              <a:t>IH</a:t>
            </a:r>
            <a:endParaRPr lang="en-US" b="1" dirty="0">
              <a:latin typeface="Trebuchet MS" pitchFamily="34" charset="0"/>
              <a:ea typeface="黑体" pitchFamily="49" charset="-122"/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1559496" y="5552058"/>
            <a:ext cx="1447800" cy="111730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  <a:ea typeface="Arial Unicode MS" pitchFamily="34" charset="-128"/>
                <a:cs typeface="Arial Unicode MS" pitchFamily="34" charset="-128"/>
              </a:rPr>
              <a:t>≳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10</a:t>
            </a:r>
            <a:r>
              <a:rPr lang="en-US" sz="3600" baseline="30000" dirty="0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-</a:t>
            </a:r>
            <a:r>
              <a:rPr lang="en-US" sz="3600" baseline="30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</a:p>
        </p:txBody>
      </p:sp>
      <p:sp>
        <p:nvSpPr>
          <p:cNvPr id="32" name="Rectangle 10"/>
          <p:cNvSpPr>
            <a:spLocks noChangeArrowheads="1"/>
          </p:cNvSpPr>
          <p:nvPr/>
        </p:nvSpPr>
        <p:spPr bwMode="auto">
          <a:xfrm>
            <a:off x="6117848" y="5555506"/>
            <a:ext cx="1447800" cy="1113854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cos</a:t>
            </a:r>
            <a:r>
              <a:rPr lang="en-US" sz="2800" b="1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b="1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</a:t>
            </a:r>
            <a:r>
              <a:rPr lang="en-US" sz="2800" b="1" baseline="-25000" dirty="0" smtClean="0">
                <a:ea typeface="Tahoma" pitchFamily="34" charset="0"/>
                <a:cs typeface="Tahoma" pitchFamily="34" charset="0"/>
              </a:rPr>
              <a:t>12</a:t>
            </a:r>
            <a:endParaRPr lang="en-US" sz="2800" b="1" baseline="-25000" dirty="0"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3" name="Object 14"/>
          <p:cNvGraphicFramePr>
            <a:graphicFrameLocks noChangeAspect="1"/>
          </p:cNvGraphicFramePr>
          <p:nvPr/>
        </p:nvGraphicFramePr>
        <p:xfrm>
          <a:off x="3131840" y="4941168"/>
          <a:ext cx="315912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2" name="Equation" r:id="rId11" imgW="317160" imgH="317160" progId="Equation.3">
                  <p:embed/>
                </p:oleObj>
              </mc:Choice>
              <mc:Fallback>
                <p:oleObj name="Equation" r:id="rId11" imgW="317160" imgH="31716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4941168"/>
                        <a:ext cx="315912" cy="315913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4540936" y="4725144"/>
            <a:ext cx="1512168" cy="762000"/>
          </a:xfrm>
          <a:prstGeom prst="rect">
            <a:avLst/>
          </a:prstGeom>
          <a:solidFill>
            <a:srgbClr val="4D4D4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zh-CN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Earth matter</a:t>
            </a:r>
            <a:endParaRPr lang="en-US" sz="2800" b="1" baseline="-25000" dirty="0">
              <a:solidFill>
                <a:schemeClr val="bg1"/>
              </a:solidFill>
              <a:latin typeface="Trebuchet MS" pitchFamily="34" charset="0"/>
              <a:ea typeface="黑体" pitchFamily="49" charset="-122"/>
            </a:endParaRPr>
          </a:p>
        </p:txBody>
      </p:sp>
      <p:graphicFrame>
        <p:nvGraphicFramePr>
          <p:cNvPr id="37" name="Object 18"/>
          <p:cNvGraphicFramePr>
            <a:graphicFrameLocks noChangeAspect="1"/>
          </p:cNvGraphicFramePr>
          <p:nvPr/>
        </p:nvGraphicFramePr>
        <p:xfrm>
          <a:off x="6200304" y="4985295"/>
          <a:ext cx="315912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3" name="Equation" r:id="rId13" imgW="317160" imgH="317160" progId="Equation.3">
                  <p:embed/>
                </p:oleObj>
              </mc:Choice>
              <mc:Fallback>
                <p:oleObj name="Equation" r:id="rId13" imgW="317160" imgH="31716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0304" y="4985295"/>
                        <a:ext cx="315912" cy="315913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ectangle 22"/>
          <p:cNvSpPr>
            <a:spLocks noChangeArrowheads="1"/>
          </p:cNvSpPr>
          <p:nvPr/>
        </p:nvSpPr>
        <p:spPr bwMode="auto">
          <a:xfrm>
            <a:off x="7628200" y="5558408"/>
            <a:ext cx="1447800" cy="1114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 sz="2400" b="1" dirty="0" smtClean="0">
                <a:latin typeface="Trebuchet MS" pitchFamily="34" charset="0"/>
                <a:ea typeface="黑体" pitchFamily="49" charset="-122"/>
              </a:rPr>
              <a:t>Yes</a:t>
            </a:r>
            <a:endParaRPr lang="en-US" sz="2400" b="1" dirty="0">
              <a:latin typeface="Trebuchet MS" pitchFamily="34" charset="0"/>
              <a:ea typeface="黑体" pitchFamily="49" charset="-122"/>
            </a:endParaRPr>
          </a:p>
        </p:txBody>
      </p:sp>
      <p:sp>
        <p:nvSpPr>
          <p:cNvPr id="41" name="Rectangle 23"/>
          <p:cNvSpPr>
            <a:spLocks noChangeArrowheads="1"/>
          </p:cNvSpPr>
          <p:nvPr/>
        </p:nvSpPr>
        <p:spPr bwMode="auto">
          <a:xfrm>
            <a:off x="3083496" y="5558408"/>
            <a:ext cx="14478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 dirty="0"/>
              <a:t>cos</a:t>
            </a:r>
            <a:r>
              <a:rPr lang="en-US" sz="3200" b="1" baseline="30000" dirty="0"/>
              <a:t>2</a:t>
            </a:r>
            <a:r>
              <a:rPr lang="en-US" sz="2000" b="1" baseline="30000" dirty="0"/>
              <a:t> </a:t>
            </a:r>
            <a:r>
              <a:rPr lang="en-US" sz="2000" b="1" dirty="0" smtClean="0">
                <a:latin typeface="Trebuchet MS" panose="020B0603020202020204" pitchFamily="34" charset="0"/>
                <a:sym typeface="Symbol"/>
              </a:rPr>
              <a:t></a:t>
            </a:r>
            <a:r>
              <a:rPr lang="en-US" sz="3200" b="1" baseline="-25000" dirty="0" smtClean="0"/>
              <a:t>12</a:t>
            </a:r>
            <a:endParaRPr lang="en-US" sz="3200" b="1" baseline="-25000" dirty="0"/>
          </a:p>
        </p:txBody>
      </p:sp>
      <p:sp>
        <p:nvSpPr>
          <p:cNvPr id="42" name="Rectangle 24"/>
          <p:cNvSpPr>
            <a:spLocks noChangeArrowheads="1"/>
          </p:cNvSpPr>
          <p:nvPr/>
        </p:nvSpPr>
        <p:spPr bwMode="auto">
          <a:xfrm>
            <a:off x="3083496" y="6127064"/>
            <a:ext cx="14478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0</a:t>
            </a:r>
          </a:p>
        </p:txBody>
      </p:sp>
      <p:sp>
        <p:nvSpPr>
          <p:cNvPr id="43" name="Rectangle 26"/>
          <p:cNvSpPr>
            <a:spLocks noChangeArrowheads="1"/>
          </p:cNvSpPr>
          <p:nvPr/>
        </p:nvSpPr>
        <p:spPr bwMode="auto">
          <a:xfrm>
            <a:off x="4607496" y="6120592"/>
            <a:ext cx="14478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 sz="2400" b="1" dirty="0" smtClean="0">
                <a:latin typeface="Trebuchet MS" pitchFamily="34" charset="0"/>
                <a:ea typeface="黑体" pitchFamily="49" charset="-122"/>
              </a:rPr>
              <a:t>No</a:t>
            </a:r>
            <a:endParaRPr lang="en-US" sz="2400" b="1" dirty="0">
              <a:latin typeface="Trebuchet MS" pitchFamily="34" charset="0"/>
              <a:ea typeface="黑体" pitchFamily="49" charset="-122"/>
            </a:endParaRPr>
          </a:p>
        </p:txBody>
      </p:sp>
      <p:sp>
        <p:nvSpPr>
          <p:cNvPr id="44" name="Rectangle 28"/>
          <p:cNvSpPr>
            <a:spLocks noChangeArrowheads="1"/>
          </p:cNvSpPr>
          <p:nvPr/>
        </p:nvSpPr>
        <p:spPr bwMode="auto">
          <a:xfrm>
            <a:off x="4607496" y="5558408"/>
            <a:ext cx="14478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 sz="2400" b="1" dirty="0" smtClean="0">
                <a:latin typeface="Trebuchet MS" pitchFamily="34" charset="0"/>
                <a:ea typeface="黑体" pitchFamily="49" charset="-122"/>
              </a:rPr>
              <a:t>Yes</a:t>
            </a:r>
            <a:endParaRPr lang="en-US" sz="2400" b="1" dirty="0">
              <a:latin typeface="Trebuchet MS" pitchFamily="34" charset="0"/>
              <a:ea typeface="黑体" pitchFamily="49" charset="-122"/>
            </a:endParaRPr>
          </a:p>
        </p:txBody>
      </p:sp>
      <p:sp>
        <p:nvSpPr>
          <p:cNvPr id="45" name="Rectangle 29"/>
          <p:cNvSpPr>
            <a:spLocks noChangeArrowheads="1"/>
          </p:cNvSpPr>
          <p:nvPr/>
        </p:nvSpPr>
        <p:spPr bwMode="auto">
          <a:xfrm>
            <a:off x="3088704" y="3543672"/>
            <a:ext cx="6019800" cy="5334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  <a:cs typeface="Tahoma" pitchFamily="34" charset="0"/>
              </a:rPr>
              <a:t>Collective Neutrino Oscillations (accretion phase)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46" name="Rectangle 30"/>
          <p:cNvSpPr>
            <a:spLocks noChangeArrowheads="1"/>
          </p:cNvSpPr>
          <p:nvPr/>
        </p:nvSpPr>
        <p:spPr bwMode="auto">
          <a:xfrm>
            <a:off x="3083496" y="4110608"/>
            <a:ext cx="2971800" cy="5334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No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ea typeface="黑体" pitchFamily="49" charset="-122"/>
            </a:endParaRPr>
          </a:p>
        </p:txBody>
      </p:sp>
      <p:sp>
        <p:nvSpPr>
          <p:cNvPr id="47" name="Rectangle 31"/>
          <p:cNvSpPr>
            <a:spLocks noChangeArrowheads="1"/>
          </p:cNvSpPr>
          <p:nvPr/>
        </p:nvSpPr>
        <p:spPr bwMode="auto">
          <a:xfrm>
            <a:off x="6117848" y="4110608"/>
            <a:ext cx="2971800" cy="5334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Yes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ea typeface="黑体" pitchFamily="49" charset="-122"/>
            </a:endParaRPr>
          </a:p>
        </p:txBody>
      </p:sp>
      <p:sp>
        <p:nvSpPr>
          <p:cNvPr id="49" name="Text Box 12"/>
          <p:cNvSpPr txBox="1">
            <a:spLocks noChangeArrowheads="1"/>
          </p:cNvSpPr>
          <p:nvPr/>
        </p:nvSpPr>
        <p:spPr bwMode="auto">
          <a:xfrm>
            <a:off x="1547664" y="3356992"/>
            <a:ext cx="1512168" cy="1296144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IH:</a:t>
            </a:r>
          </a:p>
          <a:p>
            <a:pPr defTabSz="974725">
              <a:lnSpc>
                <a:spcPct val="130000"/>
              </a:lnSpc>
            </a:pPr>
            <a:r>
              <a:rPr lang="en-US" altLang="zh-CN" sz="16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</a:rPr>
              <a:t>Matter Effects</a:t>
            </a:r>
          </a:p>
          <a:p>
            <a:pPr defTabSz="974725">
              <a:lnSpc>
                <a:spcPct val="130000"/>
              </a:lnSpc>
            </a:pPr>
            <a:r>
              <a:rPr lang="en-US" altLang="zh-CN" sz="16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- neutrinos</a:t>
            </a:r>
            <a:endParaRPr lang="en-US" altLang="zh-CN" sz="1600" b="1" dirty="0" smtClean="0">
              <a:solidFill>
                <a:srgbClr val="FFFF00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073480" y="2880232"/>
            <a:ext cx="6021247" cy="646331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FF00"/>
                </a:solidFill>
                <a:latin typeface="Tahoma" pitchFamily="34" charset="0"/>
                <a:ea typeface="黑体" pitchFamily="49" charset="-122"/>
                <a:cs typeface="Tahoma" pitchFamily="34" charset="0"/>
              </a:rPr>
              <a:t>If IH is determined from oscillation experiments</a:t>
            </a:r>
            <a:r>
              <a:rPr lang="zh-CN" altLang="en-US" b="1" dirty="0" smtClean="0">
                <a:solidFill>
                  <a:srgbClr val="FFFF00"/>
                </a:solidFill>
                <a:latin typeface="Tahoma" pitchFamily="34" charset="0"/>
                <a:ea typeface="黑体" pitchFamily="49" charset="-122"/>
                <a:cs typeface="Tahoma" pitchFamily="34" charset="0"/>
              </a:rPr>
              <a:t>，</a:t>
            </a:r>
            <a:r>
              <a:rPr lang="en-US" altLang="zh-CN" b="1" dirty="0" smtClean="0">
                <a:solidFill>
                  <a:srgbClr val="FFFF00"/>
                </a:solidFill>
                <a:latin typeface="Tahoma" pitchFamily="34" charset="0"/>
                <a:ea typeface="黑体" pitchFamily="49" charset="-122"/>
                <a:cs typeface="Tahoma" pitchFamily="34" charset="0"/>
              </a:rPr>
              <a:t>Earth matter effects indicate collective effects.</a:t>
            </a:r>
            <a:endParaRPr lang="zh-CN" altLang="en-US" b="1" baseline="-25000" dirty="0">
              <a:solidFill>
                <a:srgbClr val="FFFF00"/>
              </a:solidFill>
              <a:latin typeface="Tahoma" pitchFamily="34" charset="0"/>
              <a:ea typeface="黑体" pitchFamily="49" charset="-122"/>
              <a:cs typeface="Tahoma" pitchFamily="34" charset="0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54592" y="4653136"/>
            <a:ext cx="2987824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3046184" y="2852936"/>
            <a:ext cx="6084168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3059832" y="2852936"/>
            <a:ext cx="0" cy="180020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15"/>
          <p:cNvSpPr>
            <a:spLocks noChangeArrowheads="1"/>
          </p:cNvSpPr>
          <p:nvPr/>
        </p:nvSpPr>
        <p:spPr bwMode="auto">
          <a:xfrm>
            <a:off x="7569040" y="4725144"/>
            <a:ext cx="1512168" cy="762000"/>
          </a:xfrm>
          <a:prstGeom prst="rect">
            <a:avLst/>
          </a:prstGeom>
          <a:solidFill>
            <a:srgbClr val="4D4D4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zh-CN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Earth matter</a:t>
            </a:r>
            <a:endParaRPr lang="en-US" sz="2800" b="1" baseline="-25000" dirty="0">
              <a:solidFill>
                <a:schemeClr val="bg1"/>
              </a:solidFill>
              <a:latin typeface="Trebuchet MS" pitchFamily="34" charset="0"/>
              <a:ea typeface="黑体" pitchFamily="49" charset="-122"/>
            </a:endParaRPr>
          </a:p>
        </p:txBody>
      </p:sp>
      <p:sp>
        <p:nvSpPr>
          <p:cNvPr id="54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zh-CN" sz="32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Supernova Neutrinos: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</a:rPr>
              <a:t>Elementary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Particle Physics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  <p:sp>
        <p:nvSpPr>
          <p:cNvPr id="56" name="Text Box 12"/>
          <p:cNvSpPr txBox="1">
            <a:spLocks noChangeArrowheads="1"/>
          </p:cNvSpPr>
          <p:nvPr/>
        </p:nvSpPr>
        <p:spPr bwMode="auto">
          <a:xfrm>
            <a:off x="72008" y="836712"/>
            <a:ext cx="8964488" cy="576064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Flavor Conversion: including Earth Matter Effects</a:t>
            </a:r>
            <a:endParaRPr lang="en-US" altLang="zh-CN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51520" y="2852936"/>
            <a:ext cx="2304256" cy="369332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for a ‘large’ </a:t>
            </a:r>
            <a:r>
              <a:rPr lang="en-US" altLang="zh-CN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</a:t>
            </a:r>
            <a:r>
              <a:rPr lang="en-US" altLang="zh-CN" b="1" baseline="-25000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13</a:t>
            </a:r>
            <a:r>
              <a:rPr lang="en-US" altLang="zh-CN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endParaRPr lang="zh-CN" altLang="en-US" b="1" dirty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35496" y="836712"/>
            <a:ext cx="9071992" cy="576064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  <a:buFont typeface="Wingdings" pitchFamily="2" charset="2"/>
              <a:buChar char="n"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Extra energy-loss channels:  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</a:rPr>
              <a:t>Bound on particle physics models</a:t>
            </a:r>
            <a:endParaRPr lang="en-US" altLang="zh-CN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ea typeface="黑体" pitchFamily="49" charset="-122"/>
            </a:endParaRPr>
          </a:p>
        </p:txBody>
      </p:sp>
      <p:pic>
        <p:nvPicPr>
          <p:cNvPr id="4" name="Picture 39" descr="C:\vortrag\material\usedpics\nuemissi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916832"/>
            <a:ext cx="3816424" cy="3817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25"/>
          <p:cNvGrpSpPr/>
          <p:nvPr/>
        </p:nvGrpSpPr>
        <p:grpSpPr>
          <a:xfrm>
            <a:off x="395536" y="1561246"/>
            <a:ext cx="2881202" cy="5180122"/>
            <a:chOff x="935150" y="1516309"/>
            <a:chExt cx="2881202" cy="51801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AutoShape 30"/>
                <p:cNvSpPr>
                  <a:spLocks noChangeArrowheads="1"/>
                </p:cNvSpPr>
                <p:nvPr/>
              </p:nvSpPr>
              <p:spPr bwMode="auto">
                <a:xfrm>
                  <a:off x="936003" y="1516309"/>
                  <a:ext cx="2880347" cy="643688"/>
                </a:xfrm>
                <a:prstGeom prst="leftRightArrow">
                  <a:avLst>
                    <a:gd name="adj1" fmla="val 52444"/>
                    <a:gd name="adj2" fmla="val 49641"/>
                  </a:avLst>
                </a:prstGeom>
                <a:solidFill>
                  <a:srgbClr val="4D4D4D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>
                      <a:effectLst>
                        <a:outerShdw dist="1796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7530" tIns="48765" rIns="97530" bIns="48765" anchor="ctr"/>
                <a:lstStyle/>
                <a:p>
                  <a:pPr algn="ctr" defTabSz="921018"/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~</m:t>
                      </m:r>
                    </m:oMath>
                  </a14:m>
                  <a:r>
                    <a:rPr lang="en-US" sz="20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50 km</a:t>
                  </a:r>
                </a:p>
              </p:txBody>
            </p:sp>
          </mc:Choice>
          <mc:Fallback xmlns="">
            <p:sp>
              <p:nvSpPr>
                <p:cNvPr id="7" name="AutoShap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36003" y="1516309"/>
                  <a:ext cx="2880347" cy="643688"/>
                </a:xfrm>
                <a:prstGeom prst="leftRightArrow">
                  <a:avLst>
                    <a:gd name="adj1" fmla="val 52444"/>
                    <a:gd name="adj2" fmla="val 49641"/>
                  </a:avLst>
                </a:prstGeom>
                <a:blipFill rotWithShape="1">
                  <a:blip r:embed="rId4" cstate="print"/>
                  <a:stretch>
                    <a:fillRect/>
                  </a:stretch>
                </a:blip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796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1"/>
                <p:cNvSpPr>
                  <a:spLocks noChangeArrowheads="1"/>
                </p:cNvSpPr>
                <p:nvPr/>
              </p:nvSpPr>
              <p:spPr bwMode="auto">
                <a:xfrm>
                  <a:off x="936625" y="5544094"/>
                  <a:ext cx="2879696" cy="11523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en-US" sz="2000" b="1" dirty="0" smtClean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Proto-Neutron Star</a:t>
                  </a:r>
                </a:p>
                <a:p>
                  <a:pPr algn="l">
                    <a:lnSpc>
                      <a:spcPct val="120000"/>
                    </a:lnSpc>
                    <a:buFont typeface="Symbol" pitchFamily="18" charset="2"/>
                    <a:buNone/>
                  </a:pP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itchFamily="18" charset="2"/>
                    </a:rPr>
                    <a:t>r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sym typeface="Symbol" pitchFamily="18" charset="2"/>
                        </a:rPr>
                        <m:t>~</m:t>
                      </m:r>
                    </m:oMath>
                  </a14:m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r>
                    <a:rPr lang="en-US" sz="2000" dirty="0" err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itchFamily="18" charset="2"/>
                    </a:rPr>
                    <a:t>r</a:t>
                  </a:r>
                  <a:r>
                    <a:rPr lang="en-US" sz="2400" baseline="-25000" dirty="0" err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nuc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itchFamily="18" charset="2"/>
                      <a:sym typeface="Symbol" pitchFamily="18" charset="2"/>
                    </a:rPr>
                    <a:t>=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3</a:t>
                  </a:r>
                  <a:r>
                    <a:rPr lang="en-US" sz="16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</a:t>
                  </a:r>
                  <a:r>
                    <a:rPr lang="en-US" sz="7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10</a:t>
                  </a:r>
                  <a:r>
                    <a:rPr lang="en-US" sz="2400" baseline="30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14</a:t>
                  </a:r>
                  <a:r>
                    <a:rPr lang="en-US" sz="1000" baseline="30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r>
                    <a:rPr lang="en-US" sz="1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g cm</a:t>
                  </a:r>
                  <a:r>
                    <a:rPr lang="en-US" sz="2400" baseline="30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itchFamily="18" charset="2"/>
                      <a:sym typeface="Symbol" pitchFamily="18" charset="2"/>
                    </a:rPr>
                    <a:t>-</a:t>
                  </a:r>
                  <a:r>
                    <a:rPr lang="en-US" sz="2400" baseline="30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3</a:t>
                  </a:r>
                  <a:r>
                    <a:rPr lang="en-US" sz="2000" baseline="30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</a:t>
                  </a:r>
                  <a:endParaRPr lang="en-US" sz="2000" baseline="30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l">
                    <a:lnSpc>
                      <a:spcPct val="120000"/>
                    </a:lnSpc>
                    <a:buFont typeface="Symbol" pitchFamily="18" charset="2"/>
                    <a:buNone/>
                  </a:pPr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T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sym typeface="Symbol" pitchFamily="18" charset="2"/>
                        </a:rPr>
                        <m:t>~</m:t>
                      </m:r>
                    </m:oMath>
                  </a14:m>
                  <a:r>
                    <a:rPr lang="en-US" sz="2000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sym typeface="Symbol" pitchFamily="18" charset="2"/>
                    </a:rPr>
                    <a:t> 30 MeV</a:t>
                  </a:r>
                </a:p>
              </p:txBody>
            </p:sp>
          </mc:Choice>
          <mc:Fallback xmlns="">
            <p:sp>
              <p:nvSpPr>
                <p:cNvPr id="34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36625" y="5544094"/>
                  <a:ext cx="2879696" cy="1152337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2326" t="-1587" r="-1480" b="-11111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Oval 27"/>
            <p:cNvSpPr>
              <a:spLocks noChangeAspect="1" noChangeArrowheads="1"/>
            </p:cNvSpPr>
            <p:nvPr/>
          </p:nvSpPr>
          <p:spPr bwMode="auto">
            <a:xfrm>
              <a:off x="935150" y="2375837"/>
              <a:ext cx="2881202" cy="2882352"/>
            </a:xfrm>
            <a:prstGeom prst="ellipse">
              <a:avLst/>
            </a:prstGeom>
            <a:solidFill>
              <a:srgbClr val="4D4D4D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" name="Rectangle 29"/>
          <p:cNvSpPr>
            <a:spLocks noChangeArrowheads="1"/>
          </p:cNvSpPr>
          <p:nvPr/>
        </p:nvSpPr>
        <p:spPr bwMode="auto">
          <a:xfrm>
            <a:off x="539552" y="3572925"/>
            <a:ext cx="2520280" cy="504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5400" algn="ctr" rotWithShape="0">
                    <a:schemeClr val="accent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 b="1" dirty="0" smtClean="0">
                <a:solidFill>
                  <a:srgbClr val="4A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黑体" pitchFamily="49" charset="-122"/>
              </a:rPr>
              <a:t>Cooling via </a:t>
            </a:r>
          </a:p>
          <a:p>
            <a:pPr algn="ctr"/>
            <a:r>
              <a:rPr lang="en-US" altLang="zh-CN" sz="2400" b="1" dirty="0" smtClean="0">
                <a:solidFill>
                  <a:srgbClr val="4A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黑体" pitchFamily="49" charset="-122"/>
              </a:rPr>
              <a:t>Neutrino Emission</a:t>
            </a:r>
            <a:endParaRPr lang="en-US" sz="2400" b="1" dirty="0">
              <a:solidFill>
                <a:srgbClr val="4ADE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黑体" pitchFamily="49" charset="-122"/>
            </a:endParaRPr>
          </a:p>
        </p:txBody>
      </p:sp>
      <p:sp>
        <p:nvSpPr>
          <p:cNvPr id="11" name="Right Arrow 16"/>
          <p:cNvSpPr/>
          <p:nvPr/>
        </p:nvSpPr>
        <p:spPr>
          <a:xfrm>
            <a:off x="1331640" y="4005064"/>
            <a:ext cx="4114800" cy="1295400"/>
          </a:xfrm>
          <a:prstGeom prst="rightArrow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331640" y="4437112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Exotic weakly-interacting particles</a:t>
            </a:r>
            <a:endParaRPr lang="en-US" b="1" dirty="0">
              <a:solidFill>
                <a:schemeClr val="bg1"/>
              </a:solidFill>
              <a:latin typeface="Trebuchet MS" pitchFamily="34" charset="0"/>
              <a:ea typeface="黑体" pitchFamily="49" charset="-122"/>
            </a:endParaRPr>
          </a:p>
        </p:txBody>
      </p:sp>
      <p:sp>
        <p:nvSpPr>
          <p:cNvPr id="13" name="Rectangle 29"/>
          <p:cNvSpPr>
            <a:spLocks noChangeArrowheads="1"/>
          </p:cNvSpPr>
          <p:nvPr/>
        </p:nvSpPr>
        <p:spPr bwMode="auto">
          <a:xfrm>
            <a:off x="3203848" y="2060848"/>
            <a:ext cx="5868144" cy="1656184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  <a:cs typeface="Tahoma" pitchFamily="34" charset="0"/>
              </a:rPr>
              <a:t>If exotic particles can be produced and escape </a:t>
            </a:r>
          </a:p>
          <a:p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  <a:cs typeface="Tahoma" pitchFamily="34" charset="0"/>
              </a:rPr>
              <a:t>from the SN core, then the energy carried away</a:t>
            </a:r>
          </a:p>
          <a:p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  <a:cs typeface="Tahoma" pitchFamily="34" charset="0"/>
              </a:rPr>
              <a:t>by them should be at least smaller than that by </a:t>
            </a:r>
          </a:p>
          <a:p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  <a:cs typeface="Tahoma" pitchFamily="34" charset="0"/>
              </a:rPr>
              <a:t>neutrinos. Otherwise, the SN neutrino signal </a:t>
            </a:r>
          </a:p>
          <a:p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黑体" pitchFamily="49" charset="-122"/>
                <a:cs typeface="Tahoma" pitchFamily="34" charset="0"/>
              </a:rPr>
              <a:t>would be significantly reduced.</a:t>
            </a:r>
          </a:p>
        </p:txBody>
      </p:sp>
      <p:graphicFrame>
        <p:nvGraphicFramePr>
          <p:cNvPr id="14" name="Object 7" descr="Bouquet"/>
          <p:cNvGraphicFramePr>
            <a:graphicFrameLocks noChangeAspect="1"/>
          </p:cNvGraphicFramePr>
          <p:nvPr/>
        </p:nvGraphicFramePr>
        <p:xfrm>
          <a:off x="5668733" y="4365104"/>
          <a:ext cx="3395059" cy="48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2" name="Equation" r:id="rId6" imgW="1587240" imgH="241200" progId="Equation.3">
                  <p:embed/>
                </p:oleObj>
              </mc:Choice>
              <mc:Fallback>
                <p:oleObj name="Equation" r:id="rId6" imgW="158724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8733" y="4365104"/>
                        <a:ext cx="3395059" cy="487288"/>
                      </a:xfrm>
                      <a:prstGeom prst="rect">
                        <a:avLst/>
                      </a:prstGeom>
                      <a:solidFill>
                        <a:srgbClr val="FFCC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563888" y="5373216"/>
            <a:ext cx="5544616" cy="1323439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The energy-loss argument  has been applied to the</a:t>
            </a:r>
            <a:r>
              <a:rPr lang="zh-CN" altLang="en-US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SN 1987A, and restrictive bounds on particle physics models have been obtained: </a:t>
            </a:r>
            <a:r>
              <a:rPr lang="en-US" altLang="zh-CN" sz="2000" b="1" dirty="0" err="1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Axion</a:t>
            </a:r>
            <a:r>
              <a:rPr lang="zh-CN" altLang="en-US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，</a:t>
            </a:r>
            <a:r>
              <a:rPr lang="en-US" altLang="zh-CN" sz="2000" b="1" dirty="0" err="1" smtClean="0">
                <a:solidFill>
                  <a:srgbClr val="FFC0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Majoron</a:t>
            </a:r>
            <a:r>
              <a:rPr lang="zh-CN" altLang="en-US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，</a:t>
            </a:r>
            <a:r>
              <a:rPr lang="en-US" altLang="zh-CN" sz="2000" b="1" dirty="0" err="1" smtClean="0">
                <a:solidFill>
                  <a:srgbClr val="FF00FF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keV</a:t>
            </a:r>
            <a:r>
              <a:rPr lang="en-US" altLang="zh-CN" sz="2000" b="1" dirty="0" smtClean="0">
                <a:solidFill>
                  <a:srgbClr val="FF00FF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sterile neutrino</a:t>
            </a:r>
            <a:r>
              <a:rPr lang="zh-CN" altLang="en-US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，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……</a:t>
            </a:r>
            <a:endParaRPr lang="zh-CN" altLang="en-US" sz="2000" b="1" dirty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zh-CN" sz="32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Supernova Neutrinos: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</a:rPr>
              <a:t>Elementary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Particle Physics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2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SN </a:t>
            </a:r>
            <a:r>
              <a:rPr lang="en-US" altLang="zh-CN" sz="42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  <a:sym typeface="Symbol"/>
              </a:rPr>
              <a:t> </a:t>
            </a:r>
            <a:r>
              <a:rPr lang="en-US" altLang="zh-CN" sz="42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Detection: </a:t>
            </a:r>
            <a:r>
              <a:rPr lang="en-US" altLang="zh-CN" sz="28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present and future experiments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  <p:pic>
        <p:nvPicPr>
          <p:cNvPr id="5" name="Picture 3" descr="C:\MYFILES\myworld.gif"/>
          <p:cNvPicPr>
            <a:picLocks noChangeAspect="1" noChangeArrowheads="1"/>
          </p:cNvPicPr>
          <p:nvPr/>
        </p:nvPicPr>
        <p:blipFill>
          <a:blip r:embed="rId2" cstate="print"/>
          <a:srcRect l="5147" r="5147"/>
          <a:stretch>
            <a:fillRect/>
          </a:stretch>
        </p:blipFill>
        <p:spPr bwMode="auto">
          <a:xfrm>
            <a:off x="838200" y="1524000"/>
            <a:ext cx="8077200" cy="4724400"/>
          </a:xfrm>
          <a:prstGeom prst="rect">
            <a:avLst/>
          </a:prstGeom>
          <a:noFill/>
          <a:effectLst>
            <a:outerShdw dist="17961" dir="2700000" algn="ctr" rotWithShape="0">
              <a:srgbClr val="808080"/>
            </a:outerShdw>
          </a:effectLst>
        </p:spPr>
      </p:pic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5796136" y="836712"/>
            <a:ext cx="3168352" cy="838200"/>
          </a:xfrm>
          <a:prstGeom prst="wedgeRectCallout">
            <a:avLst>
              <a:gd name="adj1" fmla="val -31572"/>
              <a:gd name="adj2" fmla="val 195451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 anchor="ctr"/>
          <a:lstStyle/>
          <a:p>
            <a:pPr defTabSz="974725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Super-</a:t>
            </a:r>
            <a:r>
              <a:rPr lang="en-US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Kamiokande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(10</a:t>
            </a:r>
            <a:r>
              <a:rPr lang="en-US" sz="28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  <a:p>
            <a:pPr defTabSz="974725"/>
            <a:r>
              <a:rPr lang="en-US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KamLAND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(400)</a:t>
            </a:r>
            <a:endParaRPr lang="de-DE" altLang="zh-C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宋体" charset="-122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152400" y="842963"/>
            <a:ext cx="1752600" cy="833437"/>
          </a:xfrm>
          <a:prstGeom prst="wedgeRectCallout">
            <a:avLst>
              <a:gd name="adj1" fmla="val 73644"/>
              <a:gd name="adj2" fmla="val 175333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 anchor="ctr"/>
          <a:lstStyle/>
          <a:p>
            <a:pPr algn="l" defTabSz="974725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MiniBooNE</a:t>
            </a:r>
          </a:p>
          <a:p>
            <a:pPr algn="l" defTabSz="974725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(200)</a:t>
            </a:r>
            <a:endParaRPr lang="de-DE" altLang="zh-CN" sz="24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宋体" charset="-122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981200" y="838200"/>
            <a:ext cx="2286000" cy="838200"/>
          </a:xfrm>
          <a:prstGeom prst="wedgeRectCallout">
            <a:avLst>
              <a:gd name="adj1" fmla="val 38125"/>
              <a:gd name="adj2" fmla="val 182764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 anchor="ctr"/>
          <a:lstStyle/>
          <a:p>
            <a:pPr algn="l" defTabSz="974725"/>
            <a:r>
              <a:rPr lang="de-DE" altLang="zh-CN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charset="-122"/>
              </a:rPr>
              <a:t>LVD (400)</a:t>
            </a:r>
          </a:p>
          <a:p>
            <a:pPr algn="l" defTabSz="974725"/>
            <a:r>
              <a:rPr lang="de-DE" altLang="zh-CN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charset="-122"/>
              </a:rPr>
              <a:t>Borexino (100)</a:t>
            </a: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707904" y="6309320"/>
            <a:ext cx="1778496" cy="432048"/>
          </a:xfrm>
          <a:prstGeom prst="wedgeRectCallout">
            <a:avLst>
              <a:gd name="adj1" fmla="val 22556"/>
              <a:gd name="adj2" fmla="val -185069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 anchor="ctr"/>
          <a:lstStyle/>
          <a:p>
            <a:pPr defTabSz="974725"/>
            <a:r>
              <a:rPr lang="en-US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IceCube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(10</a:t>
            </a:r>
            <a:r>
              <a:rPr lang="en-US" sz="28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4343400" y="838200"/>
            <a:ext cx="1371600" cy="838200"/>
          </a:xfrm>
          <a:prstGeom prst="wedgeRectCallout">
            <a:avLst>
              <a:gd name="adj1" fmla="val -30208"/>
              <a:gd name="adj2" fmla="val 188824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 anchor="ctr"/>
          <a:lstStyle/>
          <a:p>
            <a:pPr algn="l" defTabSz="974725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Baksan</a:t>
            </a:r>
          </a:p>
          <a:p>
            <a:pPr algn="l" defTabSz="974725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(100)</a:t>
            </a:r>
            <a:endParaRPr lang="de-DE" altLang="zh-CN" sz="24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宋体" charset="-122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179512" y="5949280"/>
            <a:ext cx="1656184" cy="79208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Water / Ice</a:t>
            </a:r>
          </a:p>
          <a:p>
            <a:pPr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Cherenkov 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7497032" y="5949280"/>
            <a:ext cx="1512168" cy="79208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Liquid </a:t>
            </a:r>
          </a:p>
          <a:p>
            <a:pPr defTabSz="974725">
              <a:lnSpc>
                <a:spcPct val="130000"/>
              </a:lnSpc>
            </a:pPr>
            <a:r>
              <a:rPr lang="en-US" altLang="zh-CN" sz="2000" b="1" dirty="0" err="1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Scintillator</a:t>
            </a:r>
            <a:endParaRPr lang="en-US" altLang="zh-CN" sz="2000" b="1" dirty="0" smtClean="0">
              <a:solidFill>
                <a:srgbClr val="FFFF00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>
            <a:off x="4932040" y="3717032"/>
            <a:ext cx="1561728" cy="432048"/>
          </a:xfrm>
          <a:prstGeom prst="wedgeRectCallout">
            <a:avLst>
              <a:gd name="adj1" fmla="val 18187"/>
              <a:gd name="adj2" fmla="val -175593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 anchor="ctr"/>
          <a:lstStyle/>
          <a:p>
            <a:pPr defTabSz="974725"/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JUNO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</a:t>
            </a:r>
            <a:r>
              <a:rPr lang="en-US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72200" y="3140968"/>
            <a:ext cx="1872208" cy="461665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SN</a:t>
            </a:r>
            <a:r>
              <a:rPr lang="zh-CN" altLang="en-US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@10 </a:t>
            </a:r>
            <a:r>
              <a:rPr lang="en-US" altLang="zh-CN" sz="2400" b="1" dirty="0" err="1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kpc</a:t>
            </a:r>
            <a:endParaRPr lang="zh-CN" altLang="en-US" sz="2400" b="1" baseline="-25000" dirty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152400" y="829816"/>
            <a:ext cx="4114800" cy="59835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780928"/>
            <a:ext cx="2958480" cy="219621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4941168"/>
            <a:ext cx="3028900" cy="150994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251520" y="4941168"/>
            <a:ext cx="1479550" cy="414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/>
          <a:lstStyle/>
          <a:p>
            <a:pPr algn="l" defTabSz="434975" hangingPunct="0">
              <a:lnSpc>
                <a:spcPct val="104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00088" algn="l"/>
                <a:tab pos="1400175" algn="l"/>
              </a:tabLst>
            </a:pPr>
            <a:r>
              <a:rPr lang="en-US" sz="2400" b="1" dirty="0" err="1">
                <a:solidFill>
                  <a:srgbClr val="000000"/>
                </a:solidFill>
                <a:effectLst/>
                <a:ea typeface="msmincho" charset="0"/>
                <a:cs typeface="msmincho" charset="0"/>
              </a:rPr>
              <a:t>Memphys</a:t>
            </a:r>
            <a:endParaRPr lang="en-US" sz="2400" b="1" dirty="0">
              <a:solidFill>
                <a:srgbClr val="000000"/>
              </a:solidFill>
              <a:effectLst/>
              <a:ea typeface="msmincho" charset="0"/>
              <a:cs typeface="msmincho" charset="0"/>
            </a:endParaRPr>
          </a:p>
        </p:txBody>
      </p:sp>
      <p:sp>
        <p:nvSpPr>
          <p:cNvPr id="23" name="Text Box 18"/>
          <p:cNvSpPr txBox="1">
            <a:spLocks noChangeArrowheads="1"/>
          </p:cNvSpPr>
          <p:nvPr/>
        </p:nvSpPr>
        <p:spPr bwMode="auto">
          <a:xfrm>
            <a:off x="251520" y="3789040"/>
            <a:ext cx="1247775" cy="414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/>
          <a:lstStyle/>
          <a:p>
            <a:pPr algn="l" defTabSz="434975" hangingPunct="0">
              <a:lnSpc>
                <a:spcPct val="104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00088" algn="l"/>
              </a:tabLst>
            </a:pPr>
            <a:r>
              <a:rPr lang="en-US" sz="2400" b="1" dirty="0">
                <a:solidFill>
                  <a:srgbClr val="000000"/>
                </a:solidFill>
                <a:effectLst/>
                <a:ea typeface="msmincho" charset="0"/>
                <a:cs typeface="msmincho" charset="0"/>
              </a:rPr>
              <a:t>Hyper-K</a:t>
            </a:r>
          </a:p>
        </p:txBody>
      </p:sp>
      <p:pic>
        <p:nvPicPr>
          <p:cNvPr id="24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908720"/>
            <a:ext cx="2018928" cy="180640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" name="Text Box 20"/>
          <p:cNvSpPr txBox="1">
            <a:spLocks noChangeArrowheads="1"/>
          </p:cNvSpPr>
          <p:nvPr/>
        </p:nvSpPr>
        <p:spPr bwMode="auto">
          <a:xfrm>
            <a:off x="381000" y="1515616"/>
            <a:ext cx="1333500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/>
          <a:lstStyle/>
          <a:p>
            <a:pPr algn="l" defTabSz="434975" hangingPunct="0">
              <a:lnSpc>
                <a:spcPct val="104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00088" algn="l"/>
              </a:tabLst>
            </a:pPr>
            <a:r>
              <a:rPr lang="en-US" sz="2400" b="1" dirty="0">
                <a:solidFill>
                  <a:srgbClr val="000000"/>
                </a:solidFill>
                <a:effectLst/>
                <a:ea typeface="msmincho" charset="0"/>
                <a:cs typeface="msmincho" charset="0"/>
              </a:rPr>
              <a:t>DUSEL</a:t>
            </a:r>
          </a:p>
          <a:p>
            <a:pPr algn="l" defTabSz="434975" hangingPunct="0">
              <a:lnSpc>
                <a:spcPct val="104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00088" algn="l"/>
              </a:tabLst>
            </a:pPr>
            <a:r>
              <a:rPr lang="en-US" sz="2400" b="1" dirty="0">
                <a:solidFill>
                  <a:srgbClr val="000000"/>
                </a:solidFill>
                <a:effectLst/>
                <a:ea typeface="msmincho" charset="0"/>
                <a:cs typeface="msmincho" charset="0"/>
              </a:rPr>
              <a:t>LBNE</a:t>
            </a:r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179512" y="6021288"/>
            <a:ext cx="4038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Megaton-scale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water Cherenkov</a:t>
            </a:r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4343400" y="829816"/>
            <a:ext cx="4621088" cy="2667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4343400" y="3573016"/>
            <a:ext cx="4621088" cy="32403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06900" y="1052066"/>
            <a:ext cx="2368550" cy="2322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6" cstate="print"/>
          <a:srcRect t="24554" r="29790" b="19644"/>
          <a:stretch>
            <a:fillRect/>
          </a:stretch>
        </p:blipFill>
        <p:spPr bwMode="auto">
          <a:xfrm>
            <a:off x="6732240" y="2060848"/>
            <a:ext cx="2008188" cy="1328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1" name="Picture 21" descr="8b55410f74.jpg"/>
          <p:cNvPicPr>
            <a:picLocks noChangeAspect="1"/>
          </p:cNvPicPr>
          <p:nvPr/>
        </p:nvPicPr>
        <p:blipFill>
          <a:blip r:embed="rId7" cstate="print"/>
          <a:srcRect l="1233" t="969" r="1233" b="969"/>
          <a:stretch>
            <a:fillRect/>
          </a:stretch>
        </p:blipFill>
        <p:spPr bwMode="auto">
          <a:xfrm>
            <a:off x="4378325" y="3607941"/>
            <a:ext cx="2569939" cy="3133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6516216" y="980728"/>
            <a:ext cx="2438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Symbol" pitchFamily="18" charset="2"/>
              </a:rPr>
              <a:t>-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100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kton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l"/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liquid Argon</a:t>
            </a:r>
          </a:p>
        </p:txBody>
      </p:sp>
      <p:sp>
        <p:nvSpPr>
          <p:cNvPr id="33" name="Rectangle 17"/>
          <p:cNvSpPr>
            <a:spLocks noChangeArrowheads="1"/>
          </p:cNvSpPr>
          <p:nvPr/>
        </p:nvSpPr>
        <p:spPr bwMode="auto">
          <a:xfrm>
            <a:off x="6934200" y="3573016"/>
            <a:ext cx="2209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100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kton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scale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scintillator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4" name="Rectangle 18"/>
          <p:cNvSpPr>
            <a:spLocks noChangeArrowheads="1"/>
          </p:cNvSpPr>
          <p:nvPr/>
        </p:nvSpPr>
        <p:spPr bwMode="auto">
          <a:xfrm>
            <a:off x="7092280" y="5517232"/>
            <a:ext cx="158417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LENA</a:t>
            </a:r>
          </a:p>
          <a:p>
            <a:pPr algn="l"/>
            <a:r>
              <a:rPr lang="en-US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JUNO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l"/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HanoHano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2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SN </a:t>
            </a:r>
            <a:r>
              <a:rPr lang="en-US" altLang="zh-CN" sz="42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  <a:sym typeface="Symbol"/>
              </a:rPr>
              <a:t> </a:t>
            </a:r>
            <a:r>
              <a:rPr lang="en-US" altLang="zh-CN" sz="42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Detection: </a:t>
            </a:r>
            <a:r>
              <a:rPr lang="en-US" altLang="zh-CN" sz="28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present and future experiments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zh-CN" sz="4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</a:rPr>
              <a:t>Key Problem: </a:t>
            </a:r>
            <a:r>
              <a:rPr lang="en-US" altLang="zh-CN" sz="33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where and When?</a:t>
            </a:r>
            <a:endParaRPr kumimoji="0" lang="en-US" sz="47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096" y="1057244"/>
            <a:ext cx="8865965" cy="4604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TextBox 56"/>
          <p:cNvSpPr txBox="1"/>
          <p:nvPr/>
        </p:nvSpPr>
        <p:spPr>
          <a:xfrm>
            <a:off x="6588224" y="4797152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©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Raffelt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65864" y="5750672"/>
            <a:ext cx="8798624" cy="1015663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(1)  Estimate from SN statistics in other galaxies; (2) Only massive stars produce </a:t>
            </a:r>
            <a:r>
              <a:rPr lang="en-US" altLang="zh-CN" sz="2000" b="1" baseline="30000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26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Al (with a half-life</a:t>
            </a:r>
            <a:r>
              <a:rPr lang="zh-CN" altLang="en-US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7.2 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 pitchFamily="18" charset="2"/>
              </a:rPr>
              <a:t> 10</a:t>
            </a:r>
            <a:r>
              <a:rPr lang="en-US" altLang="zh-CN" sz="2000" b="1" baseline="30000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 pitchFamily="18" charset="2"/>
              </a:rPr>
              <a:t>5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 pitchFamily="18" charset="2"/>
              </a:rPr>
              <a:t> years); (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3) Historical </a:t>
            </a:r>
            <a:r>
              <a:rPr lang="en-US" altLang="zh-CN" sz="2000" b="1" dirty="0" err="1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SNe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in the Milky Way; (4) No neutrino bursts observed by </a:t>
            </a:r>
            <a:r>
              <a:rPr lang="en-US" altLang="zh-CN" sz="2000" b="1" dirty="0" err="1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Baksan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since June 1980</a:t>
            </a:r>
            <a:endParaRPr lang="zh-CN" altLang="en-US" sz="2000" b="1" dirty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64096"/>
            <a:ext cx="8367247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zh-CN" sz="4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</a:rPr>
              <a:t>Key Problem: </a:t>
            </a:r>
            <a:r>
              <a:rPr lang="en-US" altLang="zh-CN" sz="33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where and When?</a:t>
            </a:r>
            <a:endParaRPr kumimoji="0" lang="en-US" sz="47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zh-CN" sz="28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</a:rPr>
              <a:t>SN Candidate: </a:t>
            </a:r>
            <a:r>
              <a:rPr lang="en-US" altLang="zh-CN" sz="21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</a:rPr>
              <a:t>The Red Supergiant Betelgeuse (</a:t>
            </a:r>
            <a:r>
              <a:rPr lang="en-US" altLang="zh-CN" sz="21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Symbol"/>
              </a:rPr>
              <a:t>Alpha </a:t>
            </a:r>
            <a:r>
              <a:rPr lang="en-US" altLang="zh-CN" sz="2100" b="1" dirty="0" err="1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Symbol"/>
              </a:rPr>
              <a:t>Orionis</a:t>
            </a:r>
            <a:r>
              <a:rPr lang="zh-CN" altLang="en-US" sz="21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）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Picture 5" descr="C:\Users\Georg Raffelt\Desktop\a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836712"/>
            <a:ext cx="7992888" cy="4972769"/>
          </a:xfrm>
          <a:prstGeom prst="rect">
            <a:avLst/>
          </a:prstGeom>
          <a:noFill/>
        </p:spPr>
      </p:pic>
      <p:sp>
        <p:nvSpPr>
          <p:cNvPr id="6" name="内容占位符 3"/>
          <p:cNvSpPr txBox="1">
            <a:spLocks/>
          </p:cNvSpPr>
          <p:nvPr/>
        </p:nvSpPr>
        <p:spPr>
          <a:xfrm>
            <a:off x="539552" y="5661248"/>
            <a:ext cx="2880320" cy="1008112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Distance: 425</a:t>
            </a:r>
            <a:r>
              <a:rPr lang="zh-CN" altLang="en-US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b="1" dirty="0" err="1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ly</a:t>
            </a: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 (130 pc)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Type</a:t>
            </a:r>
            <a:r>
              <a:rPr lang="zh-CN" altLang="en-US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：</a:t>
            </a: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Red Supergiant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Mass</a:t>
            </a:r>
            <a:r>
              <a:rPr lang="zh-CN" altLang="en-US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：</a:t>
            </a: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~ 18</a:t>
            </a:r>
            <a:r>
              <a:rPr lang="zh-CN" altLang="en-US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solar masses</a:t>
            </a:r>
          </a:p>
        </p:txBody>
      </p:sp>
      <p:sp>
        <p:nvSpPr>
          <p:cNvPr id="7" name="椭圆 6"/>
          <p:cNvSpPr/>
          <p:nvPr/>
        </p:nvSpPr>
        <p:spPr>
          <a:xfrm>
            <a:off x="4572000" y="1484784"/>
            <a:ext cx="576064" cy="72008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3604832" y="5818912"/>
            <a:ext cx="4896544" cy="864096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Expected to end its life as SN explosion</a:t>
            </a:r>
            <a:endParaRPr lang="en-US" altLang="zh-CN" sz="2000" b="1" dirty="0" smtClean="0">
              <a:solidFill>
                <a:srgbClr val="FFFF00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  <a:p>
            <a:pPr algn="ctr"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@</a:t>
            </a:r>
            <a:r>
              <a:rPr lang="zh-CN" altLang="en-US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Super-K: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6 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 pitchFamily="18" charset="2"/>
              </a:rPr>
              <a:t>10</a:t>
            </a:r>
            <a:r>
              <a:rPr lang="en-US" altLang="zh-CN" sz="2000" b="1" baseline="30000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 pitchFamily="18" charset="2"/>
              </a:rPr>
              <a:t>7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 pitchFamily="18" charset="2"/>
              </a:rPr>
              <a:t> events</a:t>
            </a:r>
            <a:endParaRPr lang="en-US" altLang="zh-CN" sz="2000" b="1" dirty="0" smtClean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Detection of SN Neutrinos </a:t>
            </a:r>
            <a:r>
              <a:rPr lang="en-US" altLang="zh-CN" sz="44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@JUNO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179512" y="4077072"/>
            <a:ext cx="3240360" cy="504056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algn="ctr" defTabSz="974725">
              <a:lnSpc>
                <a:spcPct val="130000"/>
              </a:lnSpc>
            </a:pP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Main Channels in LSD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671522"/>
            <a:ext cx="7056784" cy="214185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861344"/>
            <a:ext cx="4464496" cy="376405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61344"/>
            <a:ext cx="4010435" cy="2673013"/>
          </a:xfrm>
          <a:prstGeom prst="rect">
            <a:avLst/>
          </a:prstGeom>
        </p:spPr>
      </p:pic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179511" y="836712"/>
            <a:ext cx="4010435" cy="42171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algn="ctr"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2015/1/10, Jiangmen, Guangdong</a:t>
            </a:r>
            <a:endParaRPr lang="en-US" altLang="zh-CN" sz="3200" b="1" dirty="0" smtClean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240" y="4680432"/>
            <a:ext cx="1507232" cy="1258539"/>
          </a:xfrm>
          <a:prstGeom prst="rect">
            <a:avLst/>
          </a:prstGeom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107505" y="3494140"/>
            <a:ext cx="4082442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21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Goal: to pin down </a:t>
            </a:r>
            <a:r>
              <a:rPr lang="en-US" altLang="zh-CN" sz="2400" b="1" dirty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sym typeface="Symbol"/>
              </a:rPr>
              <a:t></a:t>
            </a:r>
            <a:r>
              <a:rPr lang="en-US" sz="21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 mass ordering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7308304" y="6165304"/>
            <a:ext cx="1584176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21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A typical SN</a:t>
            </a:r>
          </a:p>
          <a:p>
            <a:pPr lvl="0">
              <a:spcBef>
                <a:spcPct val="0"/>
              </a:spcBef>
              <a:defRPr/>
            </a:pPr>
            <a:r>
              <a:rPr lang="en-US" sz="2100" b="1" dirty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 </a:t>
            </a:r>
            <a:r>
              <a:rPr lang="en-US" sz="21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  @ 10 </a:t>
            </a:r>
            <a:r>
              <a:rPr lang="en-US" sz="2100" b="1" dirty="0" err="1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kpc</a:t>
            </a:r>
            <a:endParaRPr lang="en-US" sz="2100" b="1" dirty="0" smtClean="0">
              <a:solidFill>
                <a:schemeClr val="bg1"/>
              </a:solidFill>
              <a:latin typeface="Trebuchet MS" pitchFamily="34" charset="0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8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Neutrino Mass Bound: </a:t>
            </a:r>
            <a:r>
              <a:rPr lang="en-US" altLang="zh-CN" sz="33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SN Model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  <p:grpSp>
        <p:nvGrpSpPr>
          <p:cNvPr id="2" name="组合 5"/>
          <p:cNvGrpSpPr/>
          <p:nvPr/>
        </p:nvGrpSpPr>
        <p:grpSpPr>
          <a:xfrm>
            <a:off x="179512" y="836712"/>
            <a:ext cx="3106563" cy="3600400"/>
            <a:chOff x="165864" y="2780928"/>
            <a:chExt cx="3106563" cy="3600400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9512" y="3212976"/>
              <a:ext cx="3092915" cy="3168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16"/>
            <p:cNvSpPr>
              <a:spLocks noChangeArrowheads="1"/>
            </p:cNvSpPr>
            <p:nvPr/>
          </p:nvSpPr>
          <p:spPr bwMode="auto">
            <a:xfrm>
              <a:off x="165864" y="2780928"/>
              <a:ext cx="3096344" cy="381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en-US" sz="2400" b="1" dirty="0" err="1" smtClean="0">
                  <a:solidFill>
                    <a:schemeClr val="bg1"/>
                  </a:solidFill>
                  <a:latin typeface="Trebuchet MS" pitchFamily="34" charset="0"/>
                  <a:ea typeface="Tahoma" pitchFamily="34" charset="0"/>
                  <a:cs typeface="Tahoma" pitchFamily="34" charset="0"/>
                </a:rPr>
                <a:t>Kamiokande</a:t>
              </a:r>
              <a:r>
                <a:rPr lang="en-US" sz="2400" b="1" dirty="0" smtClean="0">
                  <a:solidFill>
                    <a:schemeClr val="bg1"/>
                  </a:solidFill>
                  <a:latin typeface="Trebuchet MS" pitchFamily="34" charset="0"/>
                  <a:ea typeface="Tahoma" pitchFamily="34" charset="0"/>
                  <a:cs typeface="Tahoma" pitchFamily="34" charset="0"/>
                </a:rPr>
                <a:t>-II 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Trebuchet MS" pitchFamily="34" charset="0"/>
                  <a:ea typeface="黑体" pitchFamily="49" charset="-122"/>
                </a:rPr>
                <a:t>Data</a:t>
              </a:r>
              <a:endParaRPr lang="en-US" sz="2400" b="1" dirty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73368" y="4896456"/>
              <a:ext cx="2952328" cy="216024"/>
            </a:xfrm>
            <a:prstGeom prst="rect">
              <a:avLst/>
            </a:prstGeom>
            <a:noFill/>
            <a:ln w="38100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16"/>
          <p:cNvGrpSpPr/>
          <p:nvPr/>
        </p:nvGrpSpPr>
        <p:grpSpPr>
          <a:xfrm>
            <a:off x="3622248" y="836712"/>
            <a:ext cx="2533928" cy="2569771"/>
            <a:chOff x="6372200" y="4243605"/>
            <a:chExt cx="2533928" cy="2569771"/>
          </a:xfrm>
        </p:grpSpPr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385848" y="4669317"/>
              <a:ext cx="2520280" cy="21440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6372200" y="4243605"/>
              <a:ext cx="2533928" cy="381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Trebuchet MS" pitchFamily="34" charset="0"/>
                  <a:ea typeface="Tahoma" pitchFamily="34" charset="0"/>
                  <a:cs typeface="Tahoma" pitchFamily="34" charset="0"/>
                </a:rPr>
                <a:t>IMB 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Trebuchet MS" pitchFamily="34" charset="0"/>
                  <a:ea typeface="黑体" pitchFamily="49" charset="-122"/>
                </a:rPr>
                <a:t>Data</a:t>
              </a:r>
              <a:endParaRPr lang="en-US" sz="2400" b="1" dirty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endParaRPr>
            </a:p>
          </p:txBody>
        </p:sp>
      </p:grpSp>
      <p:grpSp>
        <p:nvGrpSpPr>
          <p:cNvPr id="5" name="组合 17"/>
          <p:cNvGrpSpPr/>
          <p:nvPr/>
        </p:nvGrpSpPr>
        <p:grpSpPr>
          <a:xfrm>
            <a:off x="6444208" y="836712"/>
            <a:ext cx="2448272" cy="2564843"/>
            <a:chOff x="6300192" y="1628800"/>
            <a:chExt cx="2448272" cy="2564843"/>
          </a:xfrm>
        </p:grpSpPr>
        <p:pic>
          <p:nvPicPr>
            <p:cNvPr id="58370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72200" y="2060848"/>
              <a:ext cx="2376264" cy="2132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矩形 14"/>
            <p:cNvSpPr/>
            <p:nvPr/>
          </p:nvSpPr>
          <p:spPr>
            <a:xfrm>
              <a:off x="6529864" y="2736216"/>
              <a:ext cx="2160240" cy="216024"/>
            </a:xfrm>
            <a:prstGeom prst="rect">
              <a:avLst/>
            </a:prstGeom>
            <a:noFill/>
            <a:ln w="38100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6300192" y="1628800"/>
              <a:ext cx="2448272" cy="381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en-US" altLang="zh-CN" sz="2400" b="1" dirty="0" err="1" smtClean="0">
                  <a:solidFill>
                    <a:schemeClr val="bg1"/>
                  </a:solidFill>
                  <a:latin typeface="Trebuchet MS" pitchFamily="34" charset="0"/>
                  <a:ea typeface="Tahoma" pitchFamily="34" charset="0"/>
                  <a:cs typeface="Tahoma" pitchFamily="34" charset="0"/>
                </a:rPr>
                <a:t>Baksan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Trebuchet MS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Trebuchet MS" pitchFamily="34" charset="0"/>
                  <a:ea typeface="黑体" pitchFamily="49" charset="-122"/>
                </a:rPr>
                <a:t>Data</a:t>
              </a:r>
              <a:endParaRPr lang="en-US" sz="2400" b="1" dirty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707904" y="3717032"/>
            <a:ext cx="5256584" cy="1200329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pPr marL="457200" indent="-457200">
              <a:buAutoNum type="arabicParenBoth"/>
            </a:pP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Use the SN 1987A observations to extract the SN model </a:t>
            </a:r>
            <a:r>
              <a:rPr lang="en-US" altLang="zh-CN" sz="2400" b="1" dirty="0" err="1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param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.</a:t>
            </a:r>
          </a:p>
          <a:p>
            <a:pPr marL="457200" indent="-457200">
              <a:buAutoNum type="arabicParenBoth"/>
            </a:pP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Use all the information (</a:t>
            </a:r>
            <a:r>
              <a:rPr lang="en-US" altLang="zh-CN" sz="2400" b="1" i="1" dirty="0" err="1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t</a:t>
            </a:r>
            <a:r>
              <a:rPr lang="en-US" altLang="zh-CN" sz="2400" b="1" i="1" baseline="-25000" dirty="0" err="1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i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2400" b="1" i="1" dirty="0" err="1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E</a:t>
            </a:r>
            <a:r>
              <a:rPr lang="en-US" altLang="zh-CN" sz="2400" b="1" i="1" baseline="-25000" dirty="0" err="1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i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2400" b="1" i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</a:t>
            </a:r>
            <a:r>
              <a:rPr lang="en-US" altLang="zh-CN" sz="2400" b="1" i="1" baseline="-25000" dirty="0" err="1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i</a:t>
            </a:r>
            <a:r>
              <a:rPr lang="en-US" altLang="zh-CN" sz="2400" b="1" i="1" baseline="-25000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)</a:t>
            </a:r>
            <a:endParaRPr lang="zh-CN" altLang="en-US" sz="2400" b="1" dirty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179512" y="4581128"/>
            <a:ext cx="2376264" cy="504056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algn="ctr" defTabSz="974725">
              <a:lnSpc>
                <a:spcPct val="130000"/>
              </a:lnSpc>
            </a:pPr>
            <a:r>
              <a:rPr lang="en-US" altLang="zh-CN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Maximum likelihood</a:t>
            </a:r>
          </a:p>
        </p:txBody>
      </p:sp>
      <p:graphicFrame>
        <p:nvGraphicFramePr>
          <p:cNvPr id="58371" name="Object 3"/>
          <p:cNvGraphicFramePr>
            <a:graphicFrameLocks noChangeAspect="1"/>
          </p:cNvGraphicFramePr>
          <p:nvPr/>
        </p:nvGraphicFramePr>
        <p:xfrm>
          <a:off x="1390650" y="5084763"/>
          <a:ext cx="677703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0" name="公式" r:id="rId6" imgW="3301920" imgH="444240" progId="Equation.3">
                  <p:embed/>
                </p:oleObj>
              </mc:Choice>
              <mc:Fallback>
                <p:oleObj name="公式" r:id="rId6" imgW="3301920" imgH="444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650" y="5084763"/>
                        <a:ext cx="6777038" cy="914400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椭圆 21"/>
          <p:cNvSpPr/>
          <p:nvPr/>
        </p:nvSpPr>
        <p:spPr>
          <a:xfrm>
            <a:off x="1547664" y="5517232"/>
            <a:ext cx="216024" cy="36004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4139952" y="6381328"/>
            <a:ext cx="4752528" cy="360040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r>
              <a:rPr lang="en-US" altLang="zh-CN" b="1" dirty="0" err="1" smtClean="0">
                <a:solidFill>
                  <a:srgbClr val="FF0000"/>
                </a:solidFill>
              </a:rPr>
              <a:t>Pagliaroli</a:t>
            </a:r>
            <a:r>
              <a:rPr lang="en-US" altLang="zh-CN" b="1" dirty="0" smtClean="0">
                <a:solidFill>
                  <a:srgbClr val="FF0000"/>
                </a:solidFill>
              </a:rPr>
              <a:t>, </a:t>
            </a:r>
            <a:r>
              <a:rPr lang="en-US" altLang="zh-CN" b="1" dirty="0" err="1" smtClean="0">
                <a:solidFill>
                  <a:srgbClr val="FF0000"/>
                </a:solidFill>
              </a:rPr>
              <a:t>Vissani</a:t>
            </a:r>
            <a:r>
              <a:rPr lang="en-US" altLang="zh-CN" b="1" dirty="0" smtClean="0">
                <a:solidFill>
                  <a:srgbClr val="FF0000"/>
                </a:solidFill>
              </a:rPr>
              <a:t>, </a:t>
            </a:r>
            <a:r>
              <a:rPr lang="en-US" altLang="zh-CN" b="1" dirty="0" err="1" smtClean="0">
                <a:solidFill>
                  <a:srgbClr val="FF0000"/>
                </a:solidFill>
              </a:rPr>
              <a:t>Costantini</a:t>
            </a:r>
            <a:r>
              <a:rPr lang="en-US" altLang="zh-CN" b="1" dirty="0" smtClean="0">
                <a:solidFill>
                  <a:srgbClr val="FF0000"/>
                </a:solidFill>
              </a:rPr>
              <a:t> &amp; </a:t>
            </a:r>
            <a:r>
              <a:rPr lang="en-US" altLang="zh-CN" b="1" dirty="0" err="1" smtClean="0">
                <a:solidFill>
                  <a:srgbClr val="FF0000"/>
                </a:solidFill>
              </a:rPr>
              <a:t>Ianni</a:t>
            </a:r>
            <a:r>
              <a:rPr lang="en-US" altLang="zh-CN" b="1" dirty="0" smtClean="0">
                <a:solidFill>
                  <a:srgbClr val="FF0000"/>
                </a:solidFill>
              </a:rPr>
              <a:t>,  0810.0466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87624" y="6021288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err="1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</a:rPr>
              <a:t>Kam</a:t>
            </a:r>
            <a:r>
              <a:rPr lang="en-US" altLang="zh-CN" sz="16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</a:rPr>
              <a:t>, IMB &amp; </a:t>
            </a:r>
            <a:r>
              <a:rPr lang="en-US" altLang="zh-CN" sz="1600" b="1" dirty="0" err="1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</a:rPr>
              <a:t>Baksan</a:t>
            </a:r>
            <a:endParaRPr lang="zh-CN" altLang="en-US" sz="1600" b="1" dirty="0">
              <a:solidFill>
                <a:srgbClr val="FFFF00"/>
              </a:solidFill>
              <a:latin typeface="Trebuchet MS" pitchFamily="34" charset="0"/>
              <a:ea typeface="黑体" pitchFamily="49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131840" y="5013176"/>
            <a:ext cx="504056" cy="36004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2987824" y="6021288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</a:rPr>
              <a:t>Every Event</a:t>
            </a:r>
            <a:endParaRPr lang="zh-CN" altLang="en-US" b="1" dirty="0">
              <a:solidFill>
                <a:srgbClr val="FFFF00"/>
              </a:solidFill>
              <a:latin typeface="Trebuchet MS" pitchFamily="34" charset="0"/>
              <a:ea typeface="黑体" pitchFamily="49" charset="-122"/>
            </a:endParaRP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5399584" y="5949280"/>
            <a:ext cx="3492896" cy="360040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r>
              <a:rPr lang="en-US" altLang="zh-CN" b="1" dirty="0" err="1" smtClean="0">
                <a:solidFill>
                  <a:srgbClr val="FF0000"/>
                </a:solidFill>
              </a:rPr>
              <a:t>Loredo</a:t>
            </a:r>
            <a:r>
              <a:rPr lang="en-US" altLang="zh-CN" b="1" dirty="0" smtClean="0">
                <a:solidFill>
                  <a:srgbClr val="FF0000"/>
                </a:solidFill>
              </a:rPr>
              <a:t> &amp; Lamb,  </a:t>
            </a:r>
            <a:r>
              <a:rPr lang="en-US" altLang="zh-CN" b="1" dirty="0" err="1" smtClean="0">
                <a:solidFill>
                  <a:srgbClr val="FF0000"/>
                </a:solidFill>
              </a:rPr>
              <a:t>astro</a:t>
            </a:r>
            <a:r>
              <a:rPr lang="en-US" altLang="zh-CN" b="1" dirty="0" smtClean="0">
                <a:solidFill>
                  <a:srgbClr val="FF0000"/>
                </a:solidFill>
              </a:rPr>
              <a:t>-ph/0107260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251520" y="908720"/>
            <a:ext cx="1656184" cy="504056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algn="ctr" defTabSz="974725">
              <a:lnSpc>
                <a:spcPct val="130000"/>
              </a:lnSpc>
            </a:pPr>
            <a:r>
              <a:rPr lang="en-US" altLang="zh-CN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Signal Events</a:t>
            </a:r>
          </a:p>
        </p:txBody>
      </p:sp>
      <p:graphicFrame>
        <p:nvGraphicFramePr>
          <p:cNvPr id="59394" name="Object 2"/>
          <p:cNvGraphicFramePr>
            <a:graphicFrameLocks noChangeAspect="1"/>
          </p:cNvGraphicFramePr>
          <p:nvPr/>
        </p:nvGraphicFramePr>
        <p:xfrm>
          <a:off x="251519" y="1556792"/>
          <a:ext cx="8255155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0" name="公式" r:id="rId3" imgW="4520880" imgH="431640" progId="Equation.3">
                  <p:embed/>
                </p:oleObj>
              </mc:Choice>
              <mc:Fallback>
                <p:oleObj name="公式" r:id="rId3" imgW="452088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19" y="1556792"/>
                        <a:ext cx="8255155" cy="792088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/>
        </p:nvSpPr>
        <p:spPr>
          <a:xfrm>
            <a:off x="4644008" y="1628800"/>
            <a:ext cx="1152128" cy="6480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251520" y="2492896"/>
            <a:ext cx="3456384" cy="504056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algn="ctr" defTabSz="974725">
              <a:lnSpc>
                <a:spcPct val="130000"/>
              </a:lnSpc>
            </a:pPr>
            <a:r>
              <a:rPr lang="en-US" altLang="zh-CN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Neutrino Flux </a:t>
            </a:r>
            <a:r>
              <a:rPr lang="en-US" altLang="zh-CN" b="1" dirty="0" err="1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Parametrization</a:t>
            </a:r>
            <a:endParaRPr lang="en-US" altLang="zh-CN" b="1" dirty="0" smtClean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139952" y="1052736"/>
            <a:ext cx="4752528" cy="360040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r>
              <a:rPr lang="en-US" altLang="zh-CN" b="1" dirty="0" err="1" smtClean="0">
                <a:solidFill>
                  <a:srgbClr val="FF0000"/>
                </a:solidFill>
              </a:rPr>
              <a:t>Pagliaroli</a:t>
            </a:r>
            <a:r>
              <a:rPr lang="en-US" altLang="zh-CN" b="1" dirty="0" smtClean="0">
                <a:solidFill>
                  <a:srgbClr val="FF0000"/>
                </a:solidFill>
              </a:rPr>
              <a:t>, </a:t>
            </a:r>
            <a:r>
              <a:rPr lang="en-US" altLang="zh-CN" b="1" dirty="0" err="1" smtClean="0">
                <a:solidFill>
                  <a:srgbClr val="FF0000"/>
                </a:solidFill>
              </a:rPr>
              <a:t>Vissani</a:t>
            </a:r>
            <a:r>
              <a:rPr lang="en-US" altLang="zh-CN" b="1" dirty="0" smtClean="0">
                <a:solidFill>
                  <a:srgbClr val="FF0000"/>
                </a:solidFill>
              </a:rPr>
              <a:t>, </a:t>
            </a:r>
            <a:r>
              <a:rPr lang="en-US" altLang="zh-CN" b="1" dirty="0" err="1" smtClean="0">
                <a:solidFill>
                  <a:srgbClr val="FF0000"/>
                </a:solidFill>
              </a:rPr>
              <a:t>Costantini</a:t>
            </a:r>
            <a:r>
              <a:rPr lang="en-US" altLang="zh-CN" b="1" dirty="0" smtClean="0">
                <a:solidFill>
                  <a:srgbClr val="FF0000"/>
                </a:solidFill>
              </a:rPr>
              <a:t> &amp; </a:t>
            </a:r>
            <a:r>
              <a:rPr lang="en-US" altLang="zh-CN" b="1" dirty="0" err="1" smtClean="0">
                <a:solidFill>
                  <a:srgbClr val="FF0000"/>
                </a:solidFill>
              </a:rPr>
              <a:t>Ianni</a:t>
            </a:r>
            <a:r>
              <a:rPr lang="en-US" altLang="zh-CN" b="1" dirty="0" smtClean="0">
                <a:solidFill>
                  <a:srgbClr val="FF0000"/>
                </a:solidFill>
              </a:rPr>
              <a:t>,  0810.0466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59396" name="Object 4"/>
          <p:cNvGraphicFramePr>
            <a:graphicFrameLocks noChangeAspect="1"/>
          </p:cNvGraphicFramePr>
          <p:nvPr/>
        </p:nvGraphicFramePr>
        <p:xfrm>
          <a:off x="327273" y="3140968"/>
          <a:ext cx="4676775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1" name="公式" r:id="rId5" imgW="2222280" imgH="241200" progId="Equation.3">
                  <p:embed/>
                </p:oleObj>
              </mc:Choice>
              <mc:Fallback>
                <p:oleObj name="公式" r:id="rId5" imgW="222228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273" y="3140968"/>
                        <a:ext cx="4676775" cy="509587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内容占位符 3"/>
          <p:cNvSpPr txBox="1">
            <a:spLocks/>
          </p:cNvSpPr>
          <p:nvPr/>
        </p:nvSpPr>
        <p:spPr>
          <a:xfrm>
            <a:off x="251520" y="3717032"/>
            <a:ext cx="2520280" cy="158417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0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Accretion Phase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000" b="1" i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M</a:t>
            </a:r>
            <a:r>
              <a:rPr lang="en-US" altLang="zh-CN" sz="2000" b="1" baseline="-25000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a</a:t>
            </a:r>
            <a:r>
              <a:rPr lang="en-US" altLang="zh-CN" sz="20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 : initial mass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zh-CN" sz="2000" b="1" i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T</a:t>
            </a:r>
            <a:r>
              <a:rPr lang="en-US" altLang="zh-CN" sz="2000" b="1" baseline="-25000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a</a:t>
            </a:r>
            <a:r>
              <a:rPr lang="en-US" altLang="zh-CN" sz="20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 : initial </a:t>
            </a: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e</a:t>
            </a:r>
            <a:r>
              <a:rPr lang="en-US" altLang="zh-CN" sz="2000" b="1" baseline="30000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+</a:t>
            </a:r>
            <a:r>
              <a:rPr lang="zh-CN" altLang="en-US" sz="20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20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temp.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zh-CN" altLang="zh-CN" sz="2000" b="1" i="1" dirty="0" smtClean="0"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</a:t>
            </a:r>
            <a:r>
              <a:rPr lang="en-US" altLang="zh-CN" sz="2000" b="1" i="1" baseline="-25000" dirty="0" smtClean="0"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a</a:t>
            </a:r>
            <a:r>
              <a:rPr lang="en-US" altLang="zh-CN" sz="20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 :  accretion time</a:t>
            </a:r>
            <a:endParaRPr lang="en-US" altLang="zh-CN" sz="2000" b="1" i="1" baseline="-25000" dirty="0" smtClean="0">
              <a:latin typeface="Trebuchet MS" pitchFamily="34" charset="0"/>
              <a:ea typeface="黑体" pitchFamily="49" charset="-122"/>
              <a:cs typeface="Tahoma" pitchFamily="34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endParaRPr lang="en-US" altLang="zh-CN" sz="2000" b="1" baseline="30000" dirty="0" smtClean="0">
              <a:latin typeface="Tahoma" pitchFamily="34" charset="0"/>
              <a:ea typeface="黑体" pitchFamily="49" charset="-122"/>
              <a:cs typeface="Tahoma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altLang="zh-CN" sz="2000" b="1" baseline="-25000" dirty="0" smtClean="0">
              <a:latin typeface="Tahoma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3" name="内容占位符 3"/>
          <p:cNvSpPr txBox="1">
            <a:spLocks/>
          </p:cNvSpPr>
          <p:nvPr/>
        </p:nvSpPr>
        <p:spPr>
          <a:xfrm>
            <a:off x="2843808" y="3717032"/>
            <a:ext cx="2376264" cy="158417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0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Cooling Phase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000" b="1" i="1" dirty="0" err="1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R</a:t>
            </a:r>
            <a:r>
              <a:rPr lang="en-US" altLang="zh-CN" sz="2000" b="1" baseline="-25000" dirty="0" err="1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c</a:t>
            </a:r>
            <a:r>
              <a:rPr lang="en-US" altLang="zh-CN" sz="20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 : </a:t>
            </a:r>
            <a:r>
              <a:rPr lang="zh-CN" altLang="en-US" sz="2000" b="1" dirty="0" smtClean="0"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</a:t>
            </a:r>
            <a:r>
              <a:rPr lang="en-US" altLang="zh-CN" sz="2000" b="1" dirty="0" smtClean="0"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-sphere rad.</a:t>
            </a:r>
            <a:endParaRPr lang="en-US" altLang="zh-CN" sz="2000" b="1" dirty="0" smtClean="0">
              <a:latin typeface="Trebuchet MS" pitchFamily="34" charset="0"/>
              <a:ea typeface="黑体" pitchFamily="49" charset="-122"/>
              <a:cs typeface="Tahoma" pitchFamily="34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altLang="zh-CN" sz="2000" b="1" i="1" dirty="0" err="1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T</a:t>
            </a:r>
            <a:r>
              <a:rPr lang="en-US" altLang="zh-CN" sz="2000" b="1" baseline="-25000" dirty="0" err="1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c</a:t>
            </a:r>
            <a:r>
              <a:rPr lang="en-US" altLang="zh-CN" sz="20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 : initial     temp.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zh-CN" altLang="zh-CN" sz="2000" b="1" i="1" dirty="0" smtClean="0"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</a:t>
            </a:r>
            <a:r>
              <a:rPr lang="en-US" altLang="zh-CN" sz="2000" b="1" i="1" baseline="-25000" dirty="0" smtClean="0"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c</a:t>
            </a:r>
            <a:r>
              <a:rPr lang="en-US" altLang="zh-CN" sz="2000" b="1" dirty="0" smtClean="0">
                <a:latin typeface="Trebuchet MS" pitchFamily="34" charset="0"/>
                <a:ea typeface="黑体" pitchFamily="49" charset="-122"/>
                <a:cs typeface="Tahoma" pitchFamily="34" charset="0"/>
              </a:rPr>
              <a:t> :  cooling time</a:t>
            </a:r>
            <a:endParaRPr lang="en-US" altLang="zh-CN" sz="2000" b="1" i="1" baseline="-25000" dirty="0" smtClean="0">
              <a:latin typeface="Trebuchet MS" pitchFamily="34" charset="0"/>
              <a:ea typeface="黑体" pitchFamily="49" charset="-122"/>
              <a:cs typeface="Tahoma" pitchFamily="34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endParaRPr lang="en-US" altLang="zh-CN" sz="2000" b="1" baseline="30000" dirty="0" smtClean="0">
              <a:latin typeface="Tahoma" pitchFamily="34" charset="0"/>
              <a:ea typeface="黑体" pitchFamily="49" charset="-122"/>
              <a:cs typeface="Tahoma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altLang="zh-CN" sz="2000" b="1" baseline="-25000" dirty="0" smtClean="0">
              <a:latin typeface="Tahoma" pitchFamily="34" charset="0"/>
              <a:ea typeface="黑体" pitchFamily="49" charset="-122"/>
              <a:cs typeface="Tahoma" pitchFamily="34" charset="0"/>
            </a:endParaRPr>
          </a:p>
        </p:txBody>
      </p:sp>
      <p:graphicFrame>
        <p:nvGraphicFramePr>
          <p:cNvPr id="59397" name="Object 5"/>
          <p:cNvGraphicFramePr>
            <a:graphicFrameLocks noChangeAspect="1"/>
          </p:cNvGraphicFramePr>
          <p:nvPr/>
        </p:nvGraphicFramePr>
        <p:xfrm>
          <a:off x="4156784" y="4509120"/>
          <a:ext cx="315912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2" name="Equation" r:id="rId7" imgW="317160" imgH="317160" progId="Equation.3">
                  <p:embed/>
                </p:oleObj>
              </mc:Choice>
              <mc:Fallback>
                <p:oleObj name="Equation" r:id="rId7" imgW="317160" imgH="3171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6784" y="4509120"/>
                        <a:ext cx="315912" cy="315912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6156176" y="2492896"/>
            <a:ext cx="2736304" cy="504056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algn="ctr" defTabSz="974725">
              <a:lnSpc>
                <a:spcPct val="130000"/>
              </a:lnSpc>
            </a:pPr>
            <a:r>
              <a:rPr lang="en-US" altLang="zh-CN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Fit SN Model Parameters</a:t>
            </a:r>
          </a:p>
        </p:txBody>
      </p:sp>
      <p:graphicFrame>
        <p:nvGraphicFramePr>
          <p:cNvPr id="59398" name="Object 6"/>
          <p:cNvGraphicFramePr>
            <a:graphicFrameLocks noChangeAspect="1"/>
          </p:cNvGraphicFramePr>
          <p:nvPr/>
        </p:nvGraphicFramePr>
        <p:xfrm>
          <a:off x="5413185" y="3717032"/>
          <a:ext cx="3479295" cy="1512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3" name="公式" r:id="rId9" imgW="2438280" imgH="736560" progId="Equation.3">
                  <p:embed/>
                </p:oleObj>
              </mc:Choice>
              <mc:Fallback>
                <p:oleObj name="公式" r:id="rId9" imgW="2438280" imgH="73656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185" y="3717032"/>
                        <a:ext cx="3479295" cy="1512168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FF00"/>
                        </a:solidFill>
                        <a:miter lim="800000"/>
                        <a:headEnd/>
                        <a:tailEnd/>
                      </a:ln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51520" y="5589240"/>
            <a:ext cx="8712968" cy="707886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pPr marL="457200" indent="-457200">
              <a:buAutoNum type="arabicParenBoth"/>
            </a:pPr>
            <a:r>
              <a:rPr lang="zh-CN" altLang="en-US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Cooling: Thermal distr. of anti-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</a:t>
            </a:r>
            <a:r>
              <a:rPr lang="en-US" altLang="zh-CN" sz="2000" b="1" baseline="-25000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e</a:t>
            </a:r>
            <a:r>
              <a:rPr lang="zh-CN" altLang="en-US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，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and exp. decay of luminosity;</a:t>
            </a:r>
          </a:p>
          <a:p>
            <a:pPr marL="457200" indent="-457200">
              <a:buAutoNum type="arabicParenBoth"/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Accretion:  Anti-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</a:t>
            </a:r>
            <a:r>
              <a:rPr lang="en-US" altLang="zh-CN" sz="2000" b="1" baseline="-25000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e 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 only from </a:t>
            </a: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e</a:t>
            </a:r>
            <a:r>
              <a:rPr lang="en-US" altLang="zh-CN" sz="2000" b="1" baseline="30000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+ </a:t>
            </a: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+n</a:t>
            </a:r>
            <a:r>
              <a:rPr lang="zh-CN" altLang="en-US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，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and thermal distr. of positrons</a:t>
            </a:r>
            <a:endParaRPr lang="zh-CN" altLang="en-US" sz="2000" b="1" baseline="30000" dirty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8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Neutrino Mass Bound: </a:t>
            </a:r>
            <a:r>
              <a:rPr lang="en-US" altLang="zh-CN" sz="33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SN Model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8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Neutrino Mass Bound: </a:t>
            </a:r>
            <a:r>
              <a:rPr lang="en-US" altLang="zh-CN" sz="33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Events </a:t>
            </a:r>
            <a:r>
              <a:rPr lang="en-US" altLang="zh-CN" sz="33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@JUNO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179512" y="980728"/>
            <a:ext cx="4824536" cy="504056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algn="ctr"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JUNO: 20 </a:t>
            </a:r>
            <a:r>
              <a:rPr lang="en-US" altLang="zh-CN" sz="2000" b="1" dirty="0" err="1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kt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(12% </a:t>
            </a:r>
            <a:r>
              <a:rPr lang="en-US" altLang="zh-CN" sz="24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p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 liquid </a:t>
            </a:r>
            <a:r>
              <a:rPr lang="en-US" altLang="zh-CN" sz="2000" b="1" dirty="0" err="1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scintillator</a:t>
            </a:r>
            <a:endParaRPr lang="en-US" altLang="zh-CN" sz="2000" b="1" dirty="0" smtClean="0">
              <a:solidFill>
                <a:srgbClr val="FFFF00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60418" name="Object 2"/>
          <p:cNvGraphicFramePr>
            <a:graphicFrameLocks noChangeAspect="1"/>
          </p:cNvGraphicFramePr>
          <p:nvPr/>
        </p:nvGraphicFramePr>
        <p:xfrm>
          <a:off x="467544" y="1628800"/>
          <a:ext cx="4320480" cy="548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2" name="公式" r:id="rId3" imgW="2108160" imgH="266400" progId="Equation.3">
                  <p:embed/>
                </p:oleObj>
              </mc:Choice>
              <mc:Fallback>
                <p:oleObj name="公式" r:id="rId3" imgW="2108160" imgH="26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628800"/>
                        <a:ext cx="4320480" cy="548519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19" name="Object 3"/>
          <p:cNvGraphicFramePr>
            <a:graphicFrameLocks noChangeAspect="1"/>
          </p:cNvGraphicFramePr>
          <p:nvPr/>
        </p:nvGraphicFramePr>
        <p:xfrm>
          <a:off x="323528" y="2996952"/>
          <a:ext cx="4752528" cy="459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3" name="公式" r:id="rId5" imgW="2768400" imgH="266400" progId="Equation.3">
                  <p:embed/>
                </p:oleObj>
              </mc:Choice>
              <mc:Fallback>
                <p:oleObj name="公式" r:id="rId5" imgW="2768400" imgH="266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996952"/>
                        <a:ext cx="4752528" cy="459839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179512" y="2348880"/>
            <a:ext cx="4824536" cy="504056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algn="ctr"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Best-fit values for SN model &amp;</a:t>
            </a:r>
            <a:r>
              <a:rPr lang="zh-CN" altLang="en-US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zh-CN" altLang="en-US" sz="2000" b="1" i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</a:t>
            </a:r>
            <a:r>
              <a:rPr lang="en-US" altLang="zh-CN" sz="2000" b="1" baseline="-25000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Symbol"/>
              </a:rPr>
              <a:t>r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Symbol"/>
              </a:rPr>
              <a:t>=100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 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Symbol"/>
              </a:rPr>
              <a:t>ms</a:t>
            </a:r>
            <a:endParaRPr lang="en-US" altLang="zh-CN" sz="2000" b="1" baseline="-25000" dirty="0" smtClean="0">
              <a:solidFill>
                <a:srgbClr val="FFFF00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9807" y="3501008"/>
            <a:ext cx="4766249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64088" y="4221088"/>
            <a:ext cx="3600400" cy="258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5364088" y="980728"/>
            <a:ext cx="3600400" cy="504056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algn="ctr"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IBD 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events </a:t>
            </a: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@JUNO: N = 4300</a:t>
            </a:r>
            <a:endParaRPr lang="en-US" altLang="zh-CN" sz="2000" b="1" baseline="-25000" dirty="0" smtClean="0">
              <a:solidFill>
                <a:srgbClr val="FFFF00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0422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64088" y="1556792"/>
            <a:ext cx="3600400" cy="254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179512" y="980728"/>
            <a:ext cx="4824536" cy="43204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1. 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Generate</a:t>
            </a:r>
            <a:r>
              <a:rPr lang="zh-CN" altLang="en-US" sz="15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1500" b="1" i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n 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pairs of</a:t>
            </a:r>
            <a:r>
              <a:rPr lang="zh-CN" altLang="en-US" sz="15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altLang="zh-CN" sz="1500" b="1" i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t </a:t>
            </a:r>
            <a:r>
              <a:rPr lang="en-US" altLang="zh-CN" sz="1500" b="1" baseline="30000" dirty="0" err="1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altLang="zh-CN" sz="1500" b="1" baseline="-25000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zh-CN" sz="1500" b="1" i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en-US" altLang="zh-CN" sz="1500" b="1" i="1" baseline="-25000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Symbol"/>
              </a:rPr>
              <a:t> </a:t>
            </a:r>
            <a:r>
              <a:rPr lang="en-US" altLang="zh-CN" sz="1500" b="1" baseline="30000" dirty="0" err="1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zh-CN" altLang="en-US" sz="15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according to </a:t>
            </a:r>
            <a:r>
              <a:rPr lang="en-US" altLang="zh-CN" sz="1500" b="1" i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R 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altLang="zh-CN" sz="1500" b="1" i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t 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zh-CN" sz="1500" b="1" i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en-US" altLang="zh-CN" sz="1500" b="1" baseline="-25000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Symbol"/>
              </a:rPr>
              <a:t>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 </a:t>
            </a:r>
          </a:p>
        </p:txBody>
      </p:sp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1691680" y="1556792"/>
          <a:ext cx="1584176" cy="5972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10" name="公式" r:id="rId3" imgW="1117440" imgH="419040" progId="Equation.3">
                  <p:embed/>
                </p:oleObj>
              </mc:Choice>
              <mc:Fallback>
                <p:oleObj name="公式" r:id="rId3" imgW="11174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1556792"/>
                        <a:ext cx="1584176" cy="597222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179512" y="2276872"/>
            <a:ext cx="4824536" cy="43204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sz="15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Denote </a:t>
            </a:r>
            <a:r>
              <a:rPr lang="en-US" altLang="zh-CN" sz="16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e</a:t>
            </a:r>
            <a:r>
              <a:rPr lang="en-US" altLang="zh-CN" sz="1600" b="1" baseline="30000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+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as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altLang="zh-CN" sz="1500" b="1" i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t </a:t>
            </a:r>
            <a:r>
              <a:rPr lang="en-US" altLang="zh-CN" sz="1500" b="1" baseline="30000" dirty="0" err="1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altLang="zh-CN" sz="1500" b="1" baseline="-25000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zh-CN" sz="1500" b="1" i="1" dirty="0" err="1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en-US" altLang="zh-CN" sz="1500" b="1" i="1" baseline="-25000" dirty="0" err="1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Symbol"/>
              </a:rPr>
              <a:t>e</a:t>
            </a:r>
            <a:r>
              <a:rPr lang="en-US" altLang="zh-CN" sz="1500" b="1" baseline="30000" dirty="0" err="1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 corresponding to (</a:t>
            </a:r>
            <a:r>
              <a:rPr lang="en-US" altLang="zh-CN" sz="1500" b="1" i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t </a:t>
            </a:r>
            <a:r>
              <a:rPr lang="en-US" altLang="zh-CN" sz="1500" b="1" baseline="30000" dirty="0" err="1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altLang="zh-CN" sz="1500" b="1" baseline="-25000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zh-CN" sz="1500" b="1" i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en-US" altLang="zh-CN" sz="1500" b="1" i="1" baseline="-25000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Symbol"/>
              </a:rPr>
              <a:t> </a:t>
            </a:r>
            <a:r>
              <a:rPr lang="en-US" altLang="zh-CN" sz="1500" b="1" baseline="30000" dirty="0" err="1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 </a:t>
            </a:r>
            <a:endParaRPr lang="en-US" altLang="zh-CN" sz="1500" b="1" dirty="0" smtClean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971600" y="4472782"/>
          <a:ext cx="1080120" cy="32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11" name="公式" r:id="rId5" imgW="672840" imgH="203040" progId="Equation.3">
                  <p:embed/>
                </p:oleObj>
              </mc:Choice>
              <mc:Fallback>
                <p:oleObj name="公式" r:id="rId5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472782"/>
                        <a:ext cx="1080120" cy="328138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4" name="Object 4"/>
          <p:cNvGraphicFramePr>
            <a:graphicFrameLocks noChangeAspect="1"/>
          </p:cNvGraphicFramePr>
          <p:nvPr/>
        </p:nvGraphicFramePr>
        <p:xfrm>
          <a:off x="2555776" y="4437112"/>
          <a:ext cx="2016224" cy="4614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12" name="公式" r:id="rId7" imgW="1282680" imgH="291960" progId="Equation.3">
                  <p:embed/>
                </p:oleObj>
              </mc:Choice>
              <mc:Fallback>
                <p:oleObj name="公式" r:id="rId7" imgW="128268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4437112"/>
                        <a:ext cx="2016224" cy="461443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179512" y="3789040"/>
            <a:ext cx="4824536" cy="43204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3. 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Label event by a relative time 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Symbol"/>
              </a:rPr>
              <a:t></a:t>
            </a:r>
            <a:r>
              <a:rPr lang="en-US" altLang="zh-CN" sz="1500" b="1" i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t </a:t>
            </a:r>
            <a:r>
              <a:rPr lang="en-US" altLang="zh-CN" sz="1500" b="1" baseline="30000" dirty="0" err="1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altLang="zh-CN" sz="1500" b="1" baseline="-25000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and energy </a:t>
            </a:r>
            <a:r>
              <a:rPr lang="en-US" altLang="zh-CN" sz="1500" b="1" i="1" dirty="0" err="1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en-US" altLang="zh-CN" sz="1500" b="1" i="1" baseline="-25000" dirty="0" err="1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Symbol"/>
              </a:rPr>
              <a:t>e</a:t>
            </a:r>
            <a:r>
              <a:rPr lang="en-US" altLang="zh-CN" sz="1500" b="1" baseline="30000" dirty="0" err="1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i</a:t>
            </a:r>
            <a:endParaRPr lang="en-US" altLang="zh-CN" sz="1500" b="1" dirty="0" smtClean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graphicFrame>
        <p:nvGraphicFramePr>
          <p:cNvPr id="61445" name="Object 5"/>
          <p:cNvGraphicFramePr>
            <a:graphicFrameLocks noChangeAspect="1"/>
          </p:cNvGraphicFramePr>
          <p:nvPr/>
        </p:nvGraphicFramePr>
        <p:xfrm>
          <a:off x="1763688" y="2852936"/>
          <a:ext cx="1513036" cy="78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13" name="公式" r:id="rId9" imgW="977760" imgH="507960" progId="Equation.3">
                  <p:embed/>
                </p:oleObj>
              </mc:Choice>
              <mc:Fallback>
                <p:oleObj name="公式" r:id="rId9" imgW="97776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2852936"/>
                        <a:ext cx="1513036" cy="789463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179512" y="5085184"/>
            <a:ext cx="4824536" cy="43204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defTabSz="974725">
              <a:lnSpc>
                <a:spcPct val="130000"/>
              </a:lnSpc>
            </a:pP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4. 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Extract SN model parameters and </a:t>
            </a:r>
            <a:r>
              <a:rPr lang="en-US" altLang="zh-CN" b="1" i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m</a:t>
            </a:r>
            <a:r>
              <a:rPr lang="en-US" altLang="zh-CN" b="1" baseline="-25000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 </a:t>
            </a:r>
            <a:r>
              <a:rPr lang="en-US" altLang="zh-CN" sz="15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  <a:sym typeface="Symbol"/>
              </a:rPr>
              <a:t>from data</a:t>
            </a:r>
            <a:endParaRPr lang="en-US" altLang="zh-CN" sz="1500" b="1" dirty="0" smtClean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5364088" y="980728"/>
            <a:ext cx="3456384" cy="504056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r>
              <a:rPr lang="en-US" altLang="zh-CN" b="1" dirty="0" err="1" smtClean="0">
                <a:solidFill>
                  <a:srgbClr val="FF0000"/>
                </a:solidFill>
              </a:rPr>
              <a:t>Pagliaroli</a:t>
            </a:r>
            <a:r>
              <a:rPr lang="en-US" altLang="zh-CN" b="1" dirty="0" smtClean="0">
                <a:solidFill>
                  <a:srgbClr val="FF0000"/>
                </a:solidFill>
              </a:rPr>
              <a:t>,  Rossi-Torres &amp;</a:t>
            </a:r>
            <a:r>
              <a:rPr lang="en-US" altLang="zh-CN" b="1" dirty="0" err="1" smtClean="0">
                <a:solidFill>
                  <a:srgbClr val="FF0000"/>
                </a:solidFill>
              </a:rPr>
              <a:t>Vissani</a:t>
            </a:r>
            <a:r>
              <a:rPr lang="en-US" altLang="zh-CN" b="1" dirty="0" smtClean="0">
                <a:solidFill>
                  <a:srgbClr val="FF0000"/>
                </a:solidFill>
              </a:rPr>
              <a:t>  </a:t>
            </a:r>
          </a:p>
          <a:p>
            <a:r>
              <a:rPr lang="en-US" altLang="zh-CN" b="1" dirty="0" smtClean="0">
                <a:solidFill>
                  <a:srgbClr val="FF0000"/>
                </a:solidFill>
              </a:rPr>
              <a:t>1002.3349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1447" name="Picture 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36096" y="2428724"/>
            <a:ext cx="3456384" cy="2152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8" name="Picture 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36096" y="4653136"/>
            <a:ext cx="343398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1449" name="Object 9"/>
          <p:cNvGraphicFramePr>
            <a:graphicFrameLocks noChangeAspect="1"/>
          </p:cNvGraphicFramePr>
          <p:nvPr/>
        </p:nvGraphicFramePr>
        <p:xfrm>
          <a:off x="5436097" y="1556792"/>
          <a:ext cx="1512168" cy="373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14" name="公式" r:id="rId13" imgW="927000" imgH="228600" progId="Equation.3">
                  <p:embed/>
                </p:oleObj>
              </mc:Choice>
              <mc:Fallback>
                <p:oleObj name="公式" r:id="rId13" imgW="927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7" y="1556792"/>
                        <a:ext cx="1512168" cy="373936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0" name="Object 10"/>
          <p:cNvGraphicFramePr>
            <a:graphicFrameLocks noChangeAspect="1"/>
          </p:cNvGraphicFramePr>
          <p:nvPr/>
        </p:nvGraphicFramePr>
        <p:xfrm>
          <a:off x="5444628" y="1988840"/>
          <a:ext cx="2655764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15" name="公式" r:id="rId15" imgW="1600200" imgH="215640" progId="Equation.3">
                  <p:embed/>
                </p:oleObj>
              </mc:Choice>
              <mc:Fallback>
                <p:oleObj name="公式" r:id="rId15" imgW="16002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4628" y="1988840"/>
                        <a:ext cx="2655764" cy="360040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1" name="Object 11"/>
          <p:cNvGraphicFramePr>
            <a:graphicFrameLocks noChangeAspect="1"/>
          </p:cNvGraphicFramePr>
          <p:nvPr/>
        </p:nvGraphicFramePr>
        <p:xfrm>
          <a:off x="251520" y="5805264"/>
          <a:ext cx="4771896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16" name="公式" r:id="rId17" imgW="2527200" imgH="228600" progId="Equation.3">
                  <p:embed/>
                </p:oleObj>
              </mc:Choice>
              <mc:Fallback>
                <p:oleObj name="公式" r:id="rId17" imgW="2527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5805264"/>
                        <a:ext cx="4771896" cy="432048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2" name="Object 12"/>
          <p:cNvGraphicFramePr>
            <a:graphicFrameLocks noChangeAspect="1"/>
          </p:cNvGraphicFramePr>
          <p:nvPr/>
        </p:nvGraphicFramePr>
        <p:xfrm>
          <a:off x="231006" y="6379988"/>
          <a:ext cx="4845050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17" name="公式" r:id="rId19" imgW="2565360" imgH="228600" progId="Equation.3">
                  <p:embed/>
                </p:oleObj>
              </mc:Choice>
              <mc:Fallback>
                <p:oleObj name="公式" r:id="rId19" imgW="2565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006" y="6379988"/>
                        <a:ext cx="4845050" cy="433388"/>
                      </a:xfrm>
                      <a:prstGeom prst="rect">
                        <a:avLst/>
                      </a:prstGeom>
                      <a:noFill/>
                      <a:effectLst>
                        <a:outerShdw dist="17961" dir="2700000" algn="ctr" rotWithShape="0">
                          <a:schemeClr val="tx1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7380312" y="1512080"/>
            <a:ext cx="1440160" cy="504056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algn="ctr"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@Super-K</a:t>
            </a:r>
          </a:p>
        </p:txBody>
      </p:sp>
      <p:sp>
        <p:nvSpPr>
          <p:cNvPr id="22" name="矩形 21"/>
          <p:cNvSpPr/>
          <p:nvPr/>
        </p:nvSpPr>
        <p:spPr>
          <a:xfrm>
            <a:off x="152216" y="908720"/>
            <a:ext cx="4896544" cy="46805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7092280" y="2564904"/>
            <a:ext cx="1728192" cy="43204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algn="ctr" defTabSz="974725">
              <a:lnSpc>
                <a:spcPct val="130000"/>
              </a:lnSpc>
            </a:pPr>
            <a:r>
              <a:rPr lang="en-US" altLang="zh-CN" b="1" dirty="0" smtClean="0">
                <a:solidFill>
                  <a:srgbClr val="FFFF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Better ? @JUNO</a:t>
            </a:r>
            <a:endParaRPr lang="en-US" altLang="zh-CN" b="1" dirty="0" smtClean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8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Neutrino Mass Bound: </a:t>
            </a:r>
            <a:r>
              <a:rPr lang="en-US" altLang="zh-CN" sz="33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Simulations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37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" y="188640"/>
            <a:ext cx="9143999" cy="582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8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Neutrino Mass Bound</a:t>
            </a:r>
            <a:r>
              <a:rPr lang="en-US" altLang="zh-CN" sz="3800" b="1" dirty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 </a:t>
            </a:r>
            <a:r>
              <a:rPr lang="en-US" altLang="zh-CN" sz="38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+mj-cs"/>
              </a:rPr>
              <a:t>@ JUNO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itchFamily="34" charset="0"/>
              <a:ea typeface="黑体" pitchFamily="49" charset="-122"/>
              <a:cs typeface="+mj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08" y="1313463"/>
            <a:ext cx="3829372" cy="2794673"/>
          </a:xfrm>
          <a:prstGeom prst="rect">
            <a:avLst/>
          </a:prstGeom>
        </p:spPr>
      </p:pic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179511" y="836712"/>
            <a:ext cx="3856669" cy="42171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algn="ctr"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Fit for one single experiment </a:t>
            </a:r>
            <a:endParaRPr lang="en-US" altLang="zh-CN" sz="3200" b="1" dirty="0" smtClean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873" y="848256"/>
            <a:ext cx="4267591" cy="286877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874" y="3766404"/>
            <a:ext cx="4267590" cy="2902956"/>
          </a:xfrm>
          <a:prstGeom prst="rect">
            <a:avLst/>
          </a:prstGeom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78475" y="6093296"/>
            <a:ext cx="3889469" cy="50405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Jia-Shu Lu, Jun Cao, Yu-Feng Li, </a:t>
            </a:r>
          </a:p>
          <a:p>
            <a:r>
              <a:rPr lang="en-US" altLang="zh-CN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S.Z., 1412.7418</a:t>
            </a:r>
            <a:endParaRPr lang="en-US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444208" y="1340768"/>
            <a:ext cx="2088232" cy="78175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algn="ctr"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3000 simulations </a:t>
            </a:r>
          </a:p>
          <a:p>
            <a:pPr algn="ctr"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for JUNO </a:t>
            </a:r>
            <a:endParaRPr lang="en-US" altLang="zh-CN" sz="3200" b="1" dirty="0" smtClean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6444208" y="4231418"/>
            <a:ext cx="2151856" cy="781758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7530" tIns="48765" rIns="97530" bIns="48765"/>
          <a:lstStyle/>
          <a:p>
            <a:pPr algn="ctr"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3000 simulations </a:t>
            </a:r>
          </a:p>
          <a:p>
            <a:pPr algn="ctr" defTabSz="974725">
              <a:lnSpc>
                <a:spcPct val="130000"/>
              </a:lnSpc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for Super-K </a:t>
            </a:r>
            <a:endParaRPr lang="en-US" altLang="zh-CN" sz="3200" b="1" dirty="0" smtClean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  <p:sp>
        <p:nvSpPr>
          <p:cNvPr id="13" name="TextBox 18"/>
          <p:cNvSpPr txBox="1"/>
          <p:nvPr/>
        </p:nvSpPr>
        <p:spPr>
          <a:xfrm>
            <a:off x="179513" y="4293096"/>
            <a:ext cx="3888432" cy="1631216"/>
          </a:xfrm>
          <a:prstGeom prst="rect">
            <a:avLst/>
          </a:prstGeom>
          <a:solidFill>
            <a:srgbClr val="2A7E00"/>
          </a:solidFill>
        </p:spPr>
        <p:txBody>
          <a:bodyPr wrap="square" rtlCol="0">
            <a:spAutoFit/>
          </a:bodyPr>
          <a:lstStyle/>
          <a:p>
            <a:pPr marL="457200" indent="-457200">
              <a:buAutoNum type="arabicParenBoth"/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Include numerical models, - systematic errors;</a:t>
            </a:r>
          </a:p>
          <a:p>
            <a:pPr marL="457200" indent="-457200">
              <a:buAutoNum type="arabicParenBoth"/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Simulate a large number of experiments - stat. errors;</a:t>
            </a:r>
          </a:p>
          <a:p>
            <a:pPr marL="457200" indent="-457200">
              <a:buAutoNum type="arabicParenBoth"/>
            </a:pPr>
            <a:r>
              <a:rPr lang="en-US" altLang="zh-CN" sz="2000" b="1" dirty="0" smtClean="0">
                <a:solidFill>
                  <a:srgbClr val="FFFF00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Low-E, Early-t events help</a:t>
            </a:r>
            <a:endParaRPr lang="zh-CN" altLang="en-US" sz="2400" b="1" dirty="0">
              <a:solidFill>
                <a:srgbClr val="FFFF00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71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-76200" y="76200"/>
            <a:ext cx="5008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Robust evidence for Dark Matter</a:t>
            </a:r>
            <a:endParaRPr lang="en-US" sz="2400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17" name="Picture 16" descr="2006-0821chand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97992" y="1668440"/>
            <a:ext cx="2989385" cy="2159000"/>
          </a:xfrm>
          <a:prstGeom prst="rect">
            <a:avLst/>
          </a:prstGeom>
        </p:spPr>
      </p:pic>
      <p:pic>
        <p:nvPicPr>
          <p:cNvPr id="15" name="Picture 14" descr="rotationCurv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0" y="685800"/>
            <a:ext cx="2312495" cy="1752600"/>
          </a:xfrm>
          <a:prstGeom prst="rect">
            <a:avLst/>
          </a:prstGeom>
        </p:spPr>
      </p:pic>
      <p:pic>
        <p:nvPicPr>
          <p:cNvPr id="16" name="Picture 15" descr="GravLen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0736" y="500416"/>
            <a:ext cx="1676400" cy="2141074"/>
          </a:xfrm>
          <a:prstGeom prst="rect">
            <a:avLst/>
          </a:prstGeom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453" y="609600"/>
            <a:ext cx="189774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0" name="Group 19"/>
          <p:cNvGrpSpPr/>
          <p:nvPr/>
        </p:nvGrpSpPr>
        <p:grpSpPr>
          <a:xfrm>
            <a:off x="35496" y="609600"/>
            <a:ext cx="9051640" cy="6215124"/>
            <a:chOff x="29809" y="609600"/>
            <a:chExt cx="9051640" cy="6215124"/>
          </a:xfrm>
        </p:grpSpPr>
        <p:grpSp>
          <p:nvGrpSpPr>
            <p:cNvPr id="12" name="Group 11"/>
            <p:cNvGrpSpPr/>
            <p:nvPr/>
          </p:nvGrpSpPr>
          <p:grpSpPr>
            <a:xfrm>
              <a:off x="29809" y="2610428"/>
              <a:ext cx="4072361" cy="4214296"/>
              <a:chOff x="4498313" y="814904"/>
              <a:chExt cx="4072361" cy="4214296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4572000" y="1188511"/>
                <a:ext cx="3962400" cy="3840689"/>
                <a:chOff x="4572000" y="533400"/>
                <a:chExt cx="3962400" cy="3840689"/>
              </a:xfrm>
            </p:grpSpPr>
            <p:pic>
              <p:nvPicPr>
                <p:cNvPr id="38913" name="Picture 1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lum bright="-54000" contrast="80000"/>
                </a:blip>
                <a:srcRect/>
                <a:stretch>
                  <a:fillRect/>
                </a:stretch>
              </p:blipFill>
              <p:spPr bwMode="auto">
                <a:xfrm>
                  <a:off x="4572000" y="533400"/>
                  <a:ext cx="3962400" cy="3840689"/>
                </a:xfrm>
                <a:prstGeom prst="rect">
                  <a:avLst/>
                </a:prstGeom>
                <a:ln w="2857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9" name="TextBox 8"/>
                <p:cNvSpPr txBox="1"/>
                <p:nvPr/>
              </p:nvSpPr>
              <p:spPr>
                <a:xfrm>
                  <a:off x="5029200" y="621268"/>
                  <a:ext cx="33528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 smtClean="0">
                      <a:solidFill>
                        <a:srgbClr val="FF0000"/>
                      </a:solidFill>
                    </a:rPr>
                    <a:t>Moore </a:t>
                  </a:r>
                  <a:r>
                    <a:rPr lang="en-US" b="1" i="1" dirty="0" smtClean="0">
                      <a:solidFill>
                        <a:srgbClr val="FF0000"/>
                      </a:solidFill>
                    </a:rPr>
                    <a:t>et al</a:t>
                  </a:r>
                  <a:r>
                    <a:rPr lang="en-US" b="1" dirty="0" smtClean="0">
                      <a:solidFill>
                        <a:srgbClr val="FF0000"/>
                      </a:solidFill>
                    </a:rPr>
                    <a:t>., 99’</a:t>
                  </a:r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11" name="TextBox 10"/>
              <p:cNvSpPr txBox="1"/>
              <p:nvPr/>
            </p:nvSpPr>
            <p:spPr>
              <a:xfrm>
                <a:off x="4498313" y="814904"/>
                <a:ext cx="40723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FFFF00"/>
                    </a:solidFill>
                    <a:latin typeface="Trebuchet MS" panose="020B0603020202020204" pitchFamily="34" charset="0"/>
                  </a:rPr>
                  <a:t>Abundance of Cosmic Substructure</a:t>
                </a:r>
                <a:endParaRPr lang="en-US" b="1" dirty="0">
                  <a:solidFill>
                    <a:srgbClr val="FFFF00"/>
                  </a:solidFill>
                  <a:latin typeface="Trebuchet MS" panose="020B0603020202020204" pitchFamily="34" charset="0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3657600" y="609600"/>
              <a:ext cx="449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FFFF00"/>
                  </a:solidFill>
                  <a:latin typeface="Trebuchet MS" panose="020B0603020202020204" pitchFamily="34" charset="0"/>
                </a:rPr>
                <a:t>Cold or Warm DM ?</a:t>
              </a:r>
              <a:endParaRPr lang="en-US" sz="2400" b="1" dirty="0">
                <a:solidFill>
                  <a:srgbClr val="FFFF00"/>
                </a:solidFill>
                <a:latin typeface="Trebuchet MS" panose="020B0603020202020204" pitchFamily="34" charset="0"/>
              </a:endParaRPr>
            </a:p>
          </p:txBody>
        </p:sp>
        <p:pic>
          <p:nvPicPr>
            <p:cNvPr id="38914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54298" y="3802770"/>
              <a:ext cx="5027151" cy="2930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93409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228600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Sterile Neutrinos of </a:t>
            </a:r>
            <a:r>
              <a:rPr lang="en-US" sz="3200" b="1" dirty="0" err="1" smtClean="0">
                <a:solidFill>
                  <a:srgbClr val="FFFF00"/>
                </a:solidFill>
                <a:latin typeface="Trebuchet MS" panose="020B0603020202020204" pitchFamily="34" charset="0"/>
              </a:rPr>
              <a:t>keV</a:t>
            </a:r>
            <a:r>
              <a:rPr lang="en-US" sz="32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 Masses</a:t>
            </a:r>
            <a:endParaRPr lang="en-US" sz="3200" b="1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986135"/>
            <a:ext cx="4635624" cy="461665"/>
          </a:xfrm>
          <a:prstGeom prst="rect">
            <a:avLst/>
          </a:prstGeom>
          <a:solidFill>
            <a:srgbClr val="C00000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Production of sterile neutrinos:</a:t>
            </a:r>
            <a:endParaRPr lang="en-US" sz="2400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28202" y="1524000"/>
            <a:ext cx="8915798" cy="872362"/>
            <a:chOff x="149770" y="1337438"/>
            <a:chExt cx="8915798" cy="872362"/>
          </a:xfrm>
        </p:grpSpPr>
        <p:sp>
          <p:nvSpPr>
            <p:cNvPr id="11" name="TextBox 10"/>
            <p:cNvSpPr txBox="1"/>
            <p:nvPr/>
          </p:nvSpPr>
          <p:spPr>
            <a:xfrm>
              <a:off x="152400" y="1337438"/>
              <a:ext cx="89131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latin typeface="Trebuchet MS" panose="020B0603020202020204" pitchFamily="34" charset="0"/>
                </a:rPr>
                <a:t>Low matter density:  neutrino flavor oscillations with matter effects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49770" y="1761638"/>
              <a:ext cx="89157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latin typeface="Trebuchet MS" panose="020B0603020202020204" pitchFamily="34" charset="0"/>
                </a:rPr>
                <a:t>High matter density: production &amp; absorption via scattering  processes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52400" y="1371600"/>
              <a:ext cx="8589640" cy="8382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52400" y="2510135"/>
            <a:ext cx="8668072" cy="1620397"/>
            <a:chOff x="152400" y="2510135"/>
            <a:chExt cx="8668072" cy="1620397"/>
          </a:xfrm>
        </p:grpSpPr>
        <p:sp>
          <p:nvSpPr>
            <p:cNvPr id="14" name="TextBox 13"/>
            <p:cNvSpPr txBox="1"/>
            <p:nvPr/>
          </p:nvSpPr>
          <p:spPr>
            <a:xfrm>
              <a:off x="152400" y="2510135"/>
              <a:ext cx="4635624" cy="461665"/>
            </a:xfrm>
            <a:prstGeom prst="rect">
              <a:avLst/>
            </a:prstGeom>
            <a:solidFill>
              <a:srgbClr val="C00000"/>
            </a:solidFill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rgbClr val="FFFF00"/>
                  </a:solidFill>
                  <a:latin typeface="Trebuchet MS" panose="020B0603020202020204" pitchFamily="34" charset="0"/>
                </a:rPr>
                <a:t>Occupation-number formalism:</a:t>
              </a:r>
              <a:endParaRPr lang="en-US" sz="2400" b="1" dirty="0">
                <a:solidFill>
                  <a:srgbClr val="FFFF00"/>
                </a:solidFill>
                <a:latin typeface="Trebuchet MS" panose="020B0603020202020204" pitchFamily="34" charset="0"/>
              </a:endParaRPr>
            </a:p>
          </p:txBody>
        </p:sp>
        <p:graphicFrame>
          <p:nvGraphicFramePr>
            <p:cNvPr id="18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20839342"/>
                </p:ext>
              </p:extLst>
            </p:nvPr>
          </p:nvGraphicFramePr>
          <p:xfrm>
            <a:off x="194246" y="3179763"/>
            <a:ext cx="1425426" cy="9507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42" name="公式" r:id="rId4" imgW="914400" imgH="609480" progId="Equation.3">
                    <p:embed/>
                  </p:oleObj>
                </mc:Choice>
                <mc:Fallback>
                  <p:oleObj name="公式" r:id="rId4" imgW="914400" imgH="609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4246" y="3179763"/>
                          <a:ext cx="1425426" cy="950769"/>
                        </a:xfrm>
                        <a:prstGeom prst="rect">
                          <a:avLst/>
                        </a:prstGeom>
                        <a:blipFill dpi="0" rotWithShape="0">
                          <a:blip r:embed="rId6"/>
                          <a:srcRect/>
                          <a:tile tx="0" ty="0" sx="100000" sy="100000" flip="none" algn="tl"/>
                        </a:blip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TextBox 18"/>
            <p:cNvSpPr txBox="1"/>
            <p:nvPr/>
          </p:nvSpPr>
          <p:spPr>
            <a:xfrm>
              <a:off x="1676400" y="3276600"/>
              <a:ext cx="7144072" cy="83099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Diagonal terms: just the usual occupation numbers</a:t>
              </a:r>
            </a:p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Non-diagonal terms: encode the phase information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52400" y="4338935"/>
            <a:ext cx="5486400" cy="1018877"/>
            <a:chOff x="152400" y="4338935"/>
            <a:chExt cx="5486400" cy="1018877"/>
          </a:xfrm>
        </p:grpSpPr>
        <p:grpSp>
          <p:nvGrpSpPr>
            <p:cNvPr id="25" name="Group 24"/>
            <p:cNvGrpSpPr/>
            <p:nvPr/>
          </p:nvGrpSpPr>
          <p:grpSpPr>
            <a:xfrm>
              <a:off x="152400" y="4338935"/>
              <a:ext cx="3195464" cy="1018877"/>
              <a:chOff x="152400" y="4338935"/>
              <a:chExt cx="3195464" cy="1018877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152400" y="4338935"/>
                <a:ext cx="3195464" cy="461665"/>
              </a:xfrm>
              <a:prstGeom prst="rect">
                <a:avLst/>
              </a:prstGeom>
              <a:solidFill>
                <a:srgbClr val="C00000"/>
              </a:solidFill>
              <a:effectLst>
                <a:softEdge rad="63500"/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solidFill>
                      <a:srgbClr val="FFFF00"/>
                    </a:solidFill>
                    <a:latin typeface="Trebuchet MS" panose="020B0603020202020204" pitchFamily="34" charset="0"/>
                  </a:rPr>
                  <a:t>Equations of motion:</a:t>
                </a:r>
                <a:endParaRPr lang="en-US" sz="2400" b="1" dirty="0">
                  <a:solidFill>
                    <a:srgbClr val="FFFF00"/>
                  </a:solidFill>
                  <a:latin typeface="Trebuchet MS" panose="020B0603020202020204" pitchFamily="34" charset="0"/>
                </a:endParaRPr>
              </a:p>
            </p:txBody>
          </p:sp>
          <p:graphicFrame>
            <p:nvGraphicFramePr>
              <p:cNvPr id="22" name="Object 2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7927661"/>
                  </p:ext>
                </p:extLst>
              </p:nvPr>
            </p:nvGraphicFramePr>
            <p:xfrm>
              <a:off x="249213" y="4953000"/>
              <a:ext cx="1514475" cy="4048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443" name="Equation" r:id="rId7" imgW="901440" imgH="241200" progId="Equation.3">
                      <p:embed/>
                    </p:oleObj>
                  </mc:Choice>
                  <mc:Fallback>
                    <p:oleObj name="Equation" r:id="rId7" imgW="901440" imgH="2412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9213" y="4953000"/>
                            <a:ext cx="1514475" cy="404812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6" name="TextBox 25"/>
            <p:cNvSpPr txBox="1"/>
            <p:nvPr/>
          </p:nvSpPr>
          <p:spPr>
            <a:xfrm>
              <a:off x="1828800" y="4953000"/>
              <a:ext cx="381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Mass terms and matter potentials</a:t>
              </a:r>
              <a:endParaRPr lang="en-US" sz="2000" b="1" dirty="0"/>
            </a:p>
          </p:txBody>
        </p:sp>
      </p:grpSp>
      <p:graphicFrame>
        <p:nvGraphicFramePr>
          <p:cNvPr id="4096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4695412"/>
              </p:ext>
            </p:extLst>
          </p:nvPr>
        </p:nvGraphicFramePr>
        <p:xfrm>
          <a:off x="1907704" y="4820890"/>
          <a:ext cx="39878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4" name="公式" r:id="rId9" imgW="2374560" imgH="457200" progId="Equation.3">
                  <p:embed/>
                </p:oleObj>
              </mc:Choice>
              <mc:Fallback>
                <p:oleObj name="公式" r:id="rId9" imgW="23745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4820890"/>
                        <a:ext cx="3987800" cy="76835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5962399"/>
              </p:ext>
            </p:extLst>
          </p:nvPr>
        </p:nvGraphicFramePr>
        <p:xfrm>
          <a:off x="1204884" y="5721350"/>
          <a:ext cx="7620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5" name="Equation" r:id="rId11" imgW="4444920" imgH="444240" progId="Equation.3">
                  <p:embed/>
                </p:oleObj>
              </mc:Choice>
              <mc:Fallback>
                <p:oleObj name="Equation" r:id="rId11" imgW="44449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884" y="5721350"/>
                        <a:ext cx="7620000" cy="76200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952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64647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Sterile Neutrinos in a </a:t>
            </a:r>
            <a:r>
              <a:rPr lang="en-US" sz="3200" b="1" dirty="0" err="1" smtClean="0">
                <a:solidFill>
                  <a:srgbClr val="FFFF00"/>
                </a:solidFill>
                <a:latin typeface="Trebuchet MS" panose="020B0603020202020204" pitchFamily="34" charset="0"/>
              </a:rPr>
              <a:t>SN</a:t>
            </a:r>
            <a:r>
              <a:rPr lang="en-US" sz="32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 Core</a:t>
            </a:r>
            <a:endParaRPr lang="en-US" sz="3200" b="1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986135"/>
            <a:ext cx="3483496" cy="461665"/>
          </a:xfrm>
          <a:prstGeom prst="rect">
            <a:avLst/>
          </a:prstGeom>
          <a:solidFill>
            <a:srgbClr val="C00000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Two-flavor mixing case</a:t>
            </a:r>
            <a:endParaRPr lang="en-US" sz="2400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4992456"/>
              </p:ext>
            </p:extLst>
          </p:nvPr>
        </p:nvGraphicFramePr>
        <p:xfrm>
          <a:off x="3330030" y="1465480"/>
          <a:ext cx="1995546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7" name="Equation" r:id="rId4" imgW="901440" imgH="241200" progId="Equation.3">
                  <p:embed/>
                </p:oleObj>
              </mc:Choice>
              <mc:Fallback>
                <p:oleObj name="Equation" r:id="rId4" imgW="9014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030" y="1465480"/>
                        <a:ext cx="1995546" cy="533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228600" y="1524000"/>
            <a:ext cx="2667000" cy="1828800"/>
            <a:chOff x="181302" y="1524000"/>
            <a:chExt cx="2667000" cy="1828800"/>
          </a:xfrm>
        </p:grpSpPr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18989557"/>
                </p:ext>
              </p:extLst>
            </p:nvPr>
          </p:nvGraphicFramePr>
          <p:xfrm>
            <a:off x="228600" y="1524000"/>
            <a:ext cx="2577665" cy="838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538" name="Equation" r:id="rId6" imgW="1143000" imgH="393480" progId="Equation.3">
                    <p:embed/>
                  </p:oleObj>
                </mc:Choice>
                <mc:Fallback>
                  <p:oleObj name="Equation" r:id="rId6" imgW="114300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600" y="1524000"/>
                          <a:ext cx="2577665" cy="83820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56799075"/>
                </p:ext>
              </p:extLst>
            </p:nvPr>
          </p:nvGraphicFramePr>
          <p:xfrm>
            <a:off x="215464" y="2438400"/>
            <a:ext cx="2590801" cy="836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539" name="Equation" r:id="rId8" imgW="1218960" imgH="393480" progId="Equation.3">
                    <p:embed/>
                  </p:oleObj>
                </mc:Choice>
                <mc:Fallback>
                  <p:oleObj name="Equation" r:id="rId8" imgW="121896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464" y="2438400"/>
                          <a:ext cx="2590801" cy="83661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Rectangle 12"/>
            <p:cNvSpPr/>
            <p:nvPr/>
          </p:nvSpPr>
          <p:spPr>
            <a:xfrm>
              <a:off x="181302" y="1524000"/>
              <a:ext cx="2667000" cy="18288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ight Arrow 14"/>
          <p:cNvSpPr/>
          <p:nvPr/>
        </p:nvSpPr>
        <p:spPr>
          <a:xfrm>
            <a:off x="5539830" y="1665178"/>
            <a:ext cx="914400" cy="152400"/>
          </a:xfrm>
          <a:prstGeom prst="rightArrow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325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2379287"/>
              </p:ext>
            </p:extLst>
          </p:nvPr>
        </p:nvGraphicFramePr>
        <p:xfrm>
          <a:off x="6670130" y="1465480"/>
          <a:ext cx="1714500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40" name="Equation" r:id="rId10" imgW="774360" imgH="253800" progId="Equation.3">
                  <p:embed/>
                </p:oleObj>
              </mc:Choice>
              <mc:Fallback>
                <p:oleObj name="Equation" r:id="rId10" imgW="7743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0130" y="1465480"/>
                        <a:ext cx="1714500" cy="5603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6" name="Group 75"/>
          <p:cNvGrpSpPr/>
          <p:nvPr/>
        </p:nvGrpSpPr>
        <p:grpSpPr>
          <a:xfrm>
            <a:off x="365234" y="2051556"/>
            <a:ext cx="8321566" cy="4344739"/>
            <a:chOff x="365234" y="2051556"/>
            <a:chExt cx="8321566" cy="4344739"/>
          </a:xfrm>
        </p:grpSpPr>
        <p:grpSp>
          <p:nvGrpSpPr>
            <p:cNvPr id="75" name="Group 74"/>
            <p:cNvGrpSpPr/>
            <p:nvPr/>
          </p:nvGrpSpPr>
          <p:grpSpPr>
            <a:xfrm>
              <a:off x="365234" y="3245068"/>
              <a:ext cx="2682766" cy="3151227"/>
              <a:chOff x="441434" y="3245068"/>
              <a:chExt cx="2682766" cy="3151227"/>
            </a:xfrm>
          </p:grpSpPr>
          <p:cxnSp>
            <p:nvCxnSpPr>
              <p:cNvPr id="23" name="Straight Arrow Connector 22"/>
              <p:cNvCxnSpPr/>
              <p:nvPr/>
            </p:nvCxnSpPr>
            <p:spPr>
              <a:xfrm flipV="1">
                <a:off x="762794" y="5791200"/>
                <a:ext cx="989806" cy="441434"/>
              </a:xfrm>
              <a:prstGeom prst="straightConnector1">
                <a:avLst/>
              </a:prstGeom>
              <a:ln w="38100">
                <a:solidFill>
                  <a:srgbClr val="0000CC"/>
                </a:solidFill>
                <a:prstDash val="sysDot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4" name="Group 73"/>
              <p:cNvGrpSpPr/>
              <p:nvPr/>
            </p:nvGrpSpPr>
            <p:grpSpPr>
              <a:xfrm>
                <a:off x="441434" y="3245068"/>
                <a:ext cx="2682766" cy="3151227"/>
                <a:chOff x="441434" y="3245068"/>
                <a:chExt cx="2682766" cy="3151227"/>
              </a:xfrm>
            </p:grpSpPr>
            <p:sp>
              <p:nvSpPr>
                <p:cNvPr id="66" name="TextBox 65"/>
                <p:cNvSpPr txBox="1"/>
                <p:nvPr/>
              </p:nvSpPr>
              <p:spPr>
                <a:xfrm>
                  <a:off x="2438400" y="3505200"/>
                  <a:ext cx="6858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b="1" dirty="0" smtClean="0">
                      <a:solidFill>
                        <a:srgbClr val="C00000"/>
                      </a:solidFill>
                    </a:rPr>
                    <a:t>B</a:t>
                  </a:r>
                  <a:r>
                    <a:rPr lang="en-US" sz="2800" b="1" baseline="-25000" dirty="0" smtClean="0">
                      <a:solidFill>
                        <a:srgbClr val="C00000"/>
                      </a:solidFill>
                    </a:rPr>
                    <a:t>p</a:t>
                  </a:r>
                  <a:endParaRPr lang="en-US" sz="2800" b="1" baseline="-250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914400" y="3352800"/>
                  <a:ext cx="6858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b="1" dirty="0" smtClean="0">
                      <a:solidFill>
                        <a:srgbClr val="008000"/>
                      </a:solidFill>
                    </a:rPr>
                    <a:t>P</a:t>
                  </a:r>
                  <a:r>
                    <a:rPr lang="en-US" sz="2800" b="1" baseline="-25000" dirty="0" smtClean="0">
                      <a:solidFill>
                        <a:srgbClr val="008000"/>
                      </a:solidFill>
                    </a:rPr>
                    <a:t>p</a:t>
                  </a:r>
                  <a:endParaRPr lang="en-US" sz="2800" b="1" baseline="-25000" dirty="0">
                    <a:solidFill>
                      <a:srgbClr val="008000"/>
                    </a:solidFill>
                  </a:endParaRPr>
                </a:p>
              </p:txBody>
            </p:sp>
            <p:grpSp>
              <p:nvGrpSpPr>
                <p:cNvPr id="73" name="Group 72"/>
                <p:cNvGrpSpPr/>
                <p:nvPr/>
              </p:nvGrpSpPr>
              <p:grpSpPr>
                <a:xfrm>
                  <a:off x="441434" y="3245068"/>
                  <a:ext cx="2682766" cy="3151227"/>
                  <a:chOff x="441434" y="3245068"/>
                  <a:chExt cx="2682766" cy="3151227"/>
                </a:xfrm>
              </p:grpSpPr>
              <p:grpSp>
                <p:nvGrpSpPr>
                  <p:cNvPr id="58" name="Group 57"/>
                  <p:cNvGrpSpPr/>
                  <p:nvPr/>
                </p:nvGrpSpPr>
                <p:grpSpPr>
                  <a:xfrm>
                    <a:off x="721861" y="3505200"/>
                    <a:ext cx="1958275" cy="2891095"/>
                    <a:chOff x="1454959" y="3337034"/>
                    <a:chExt cx="1958275" cy="2891095"/>
                  </a:xfrm>
                </p:grpSpPr>
                <p:grpSp>
                  <p:nvGrpSpPr>
                    <p:cNvPr id="52" name="Group 51"/>
                    <p:cNvGrpSpPr/>
                    <p:nvPr/>
                  </p:nvGrpSpPr>
                  <p:grpSpPr>
                    <a:xfrm>
                      <a:off x="1454959" y="3337034"/>
                      <a:ext cx="1958275" cy="2891095"/>
                      <a:chOff x="2805293" y="3321268"/>
                      <a:chExt cx="1958275" cy="2891095"/>
                    </a:xfrm>
                  </p:grpSpPr>
                  <p:sp>
                    <p:nvSpPr>
                      <p:cNvPr id="45" name="Isosceles Triangle 44"/>
                      <p:cNvSpPr/>
                      <p:nvPr/>
                    </p:nvSpPr>
                    <p:spPr>
                      <a:xfrm rot="12566454">
                        <a:off x="2805293" y="3751998"/>
                        <a:ext cx="1340565" cy="2460365"/>
                      </a:xfrm>
                      <a:prstGeom prst="triangle">
                        <a:avLst/>
                      </a:prstGeom>
                      <a:solidFill>
                        <a:srgbClr val="3399FF">
                          <a:alpha val="18039"/>
                        </a:srgbClr>
                      </a:solidFill>
                      <a:scene3d>
                        <a:camera prst="orthographicFront"/>
                        <a:lightRig rig="threePt" dir="t"/>
                      </a:scene3d>
                      <a:sp3d extrusionH="76200" contourW="12700">
                        <a:bevelT/>
                        <a:bevelB/>
                        <a:extrusionClr>
                          <a:srgbClr val="0070C0"/>
                        </a:extrusionClr>
                        <a:contourClr>
                          <a:srgbClr val="0000CC"/>
                        </a:contourClr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grpSp>
                    <p:nvGrpSpPr>
                      <p:cNvPr id="51" name="Group 50"/>
                      <p:cNvGrpSpPr/>
                      <p:nvPr/>
                    </p:nvGrpSpPr>
                    <p:grpSpPr>
                      <a:xfrm>
                        <a:off x="2835166" y="3321268"/>
                        <a:ext cx="1928402" cy="2758966"/>
                        <a:chOff x="5136932" y="3321268"/>
                        <a:chExt cx="1928402" cy="2758966"/>
                      </a:xfrm>
                    </p:grpSpPr>
                    <p:cxnSp>
                      <p:nvCxnSpPr>
                        <p:cNvPr id="27" name="Straight Arrow Connector 26"/>
                        <p:cNvCxnSpPr/>
                        <p:nvPr/>
                      </p:nvCxnSpPr>
                      <p:spPr>
                        <a:xfrm rot="5400000" flipH="1" flipV="1">
                          <a:off x="4562682" y="3895518"/>
                          <a:ext cx="2758966" cy="1610466"/>
                        </a:xfrm>
                        <a:prstGeom prst="straightConnector1">
                          <a:avLst/>
                        </a:prstGeom>
                        <a:ln w="57150">
                          <a:solidFill>
                            <a:srgbClr val="C00000"/>
                          </a:solidFill>
                          <a:prstDash val="sysDot"/>
                          <a:headEnd type="none" w="med" len="med"/>
                          <a:tailEnd type="triangle" w="med" len="med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48" name="Oval 47"/>
                        <p:cNvSpPr/>
                        <p:nvPr/>
                      </p:nvSpPr>
                      <p:spPr>
                        <a:xfrm rot="1763452">
                          <a:off x="5693734" y="3723477"/>
                          <a:ext cx="1371600" cy="381000"/>
                        </a:xfrm>
                        <a:prstGeom prst="ellipse">
                          <a:avLst/>
                        </a:prstGeom>
                        <a:solidFill>
                          <a:srgbClr val="4F81BD">
                            <a:alpha val="45098"/>
                          </a:srgb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38" name="Straight Arrow Connector 37"/>
                    <p:cNvCxnSpPr>
                      <a:stCxn id="45" idx="0"/>
                      <a:endCxn id="48" idx="2"/>
                    </p:cNvCxnSpPr>
                    <p:nvPr/>
                  </p:nvCxnSpPr>
                  <p:spPr>
                    <a:xfrm rot="5400000" flipH="1" flipV="1">
                      <a:off x="587192" y="4526558"/>
                      <a:ext cx="2476091" cy="609327"/>
                    </a:xfrm>
                    <a:prstGeom prst="straightConnector1">
                      <a:avLst/>
                    </a:prstGeom>
                    <a:ln w="57150">
                      <a:solidFill>
                        <a:srgbClr val="008000"/>
                      </a:solidFill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8" name="Straight Arrow Connector 17"/>
                  <p:cNvCxnSpPr/>
                  <p:nvPr/>
                </p:nvCxnSpPr>
                <p:spPr>
                  <a:xfrm>
                    <a:off x="762794" y="6231046"/>
                    <a:ext cx="1828006" cy="17354"/>
                  </a:xfrm>
                  <a:prstGeom prst="straightConnector1">
                    <a:avLst/>
                  </a:prstGeom>
                  <a:ln w="38100">
                    <a:solidFill>
                      <a:srgbClr val="0000CC"/>
                    </a:solidFill>
                    <a:headEnd type="non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Arrow Connector 19"/>
                  <p:cNvCxnSpPr/>
                  <p:nvPr/>
                </p:nvCxnSpPr>
                <p:spPr>
                  <a:xfrm rot="5400000" flipH="1" flipV="1">
                    <a:off x="-640214" y="4830420"/>
                    <a:ext cx="2803634" cy="794"/>
                  </a:xfrm>
                  <a:prstGeom prst="straightConnector1">
                    <a:avLst/>
                  </a:prstGeom>
                  <a:ln w="38100">
                    <a:solidFill>
                      <a:srgbClr val="0000CC"/>
                    </a:solidFill>
                    <a:headEnd type="oval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8" name="TextBox 67"/>
                  <p:cNvSpPr txBox="1"/>
                  <p:nvPr/>
                </p:nvSpPr>
                <p:spPr>
                  <a:xfrm>
                    <a:off x="441434" y="3245068"/>
                    <a:ext cx="8382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b="1" dirty="0" smtClean="0">
                        <a:solidFill>
                          <a:srgbClr val="0000CC"/>
                        </a:solidFill>
                      </a:rPr>
                      <a:t>z</a:t>
                    </a:r>
                    <a:endParaRPr lang="en-US" sz="2400" b="1" dirty="0">
                      <a:solidFill>
                        <a:srgbClr val="0000CC"/>
                      </a:solidFill>
                    </a:endParaRPr>
                  </a:p>
                </p:txBody>
              </p:sp>
              <p:sp>
                <p:nvSpPr>
                  <p:cNvPr id="69" name="TextBox 68"/>
                  <p:cNvSpPr txBox="1"/>
                  <p:nvPr/>
                </p:nvSpPr>
                <p:spPr>
                  <a:xfrm>
                    <a:off x="1752600" y="5410200"/>
                    <a:ext cx="8382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b="1" dirty="0" smtClean="0">
                        <a:solidFill>
                          <a:srgbClr val="0000CC"/>
                        </a:solidFill>
                      </a:rPr>
                      <a:t>y</a:t>
                    </a:r>
                    <a:endParaRPr lang="en-US" sz="2400" b="1" dirty="0">
                      <a:solidFill>
                        <a:srgbClr val="0000CC"/>
                      </a:solidFill>
                    </a:endParaRPr>
                  </a:p>
                </p:txBody>
              </p:sp>
              <p:sp>
                <p:nvSpPr>
                  <p:cNvPr id="70" name="TextBox 69"/>
                  <p:cNvSpPr txBox="1"/>
                  <p:nvPr/>
                </p:nvSpPr>
                <p:spPr>
                  <a:xfrm>
                    <a:off x="2286000" y="5791200"/>
                    <a:ext cx="8382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b="1" dirty="0" smtClean="0">
                        <a:solidFill>
                          <a:srgbClr val="0000CC"/>
                        </a:solidFill>
                      </a:rPr>
                      <a:t>x</a:t>
                    </a:r>
                    <a:endParaRPr lang="en-US" sz="2400" b="1" dirty="0">
                      <a:solidFill>
                        <a:srgbClr val="0000CC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72" name="Group 71"/>
            <p:cNvGrpSpPr/>
            <p:nvPr/>
          </p:nvGrpSpPr>
          <p:grpSpPr>
            <a:xfrm>
              <a:off x="3124200" y="2051556"/>
              <a:ext cx="5562600" cy="1305436"/>
              <a:chOff x="3124200" y="2051556"/>
              <a:chExt cx="5562600" cy="1305436"/>
            </a:xfrm>
          </p:grpSpPr>
          <p:graphicFrame>
            <p:nvGraphicFramePr>
              <p:cNvPr id="16" name="Object 1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13951887"/>
                  </p:ext>
                </p:extLst>
              </p:nvPr>
            </p:nvGraphicFramePr>
            <p:xfrm>
              <a:off x="3136355" y="2520331"/>
              <a:ext cx="5518913" cy="83666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541" name="Equation" r:id="rId12" imgW="2679480" imgH="482400" progId="Equation.3">
                      <p:embed/>
                    </p:oleObj>
                  </mc:Choice>
                  <mc:Fallback>
                    <p:oleObj name="Equation" r:id="rId12" imgW="2679480" imgH="4824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36355" y="2520331"/>
                            <a:ext cx="5518913" cy="836661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 w="349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1" name="TextBox 70"/>
              <p:cNvSpPr txBox="1"/>
              <p:nvPr/>
            </p:nvSpPr>
            <p:spPr>
              <a:xfrm>
                <a:off x="3124200" y="2051556"/>
                <a:ext cx="5562600" cy="369332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FF00"/>
                    </a:solidFill>
                  </a:rPr>
                  <a:t>Flavor polarization vectors rotate around magnetic fields</a:t>
                </a:r>
                <a:endParaRPr lang="en-US" b="1" dirty="0">
                  <a:solidFill>
                    <a:srgbClr val="FFFF00"/>
                  </a:solidFill>
                </a:endParaRPr>
              </a:p>
            </p:txBody>
          </p:sp>
        </p:grpSp>
      </p:grpSp>
      <p:grpSp>
        <p:nvGrpSpPr>
          <p:cNvPr id="84" name="Group 83"/>
          <p:cNvGrpSpPr/>
          <p:nvPr/>
        </p:nvGrpSpPr>
        <p:grpSpPr>
          <a:xfrm>
            <a:off x="3048000" y="3500735"/>
            <a:ext cx="5609898" cy="3168625"/>
            <a:chOff x="3048000" y="3500735"/>
            <a:chExt cx="5609898" cy="3168625"/>
          </a:xfrm>
        </p:grpSpPr>
        <p:sp>
          <p:nvSpPr>
            <p:cNvPr id="77" name="TextBox 76"/>
            <p:cNvSpPr txBox="1"/>
            <p:nvPr/>
          </p:nvSpPr>
          <p:spPr>
            <a:xfrm>
              <a:off x="3048000" y="3500735"/>
              <a:ext cx="2277576" cy="461665"/>
            </a:xfrm>
            <a:prstGeom prst="rect">
              <a:avLst/>
            </a:prstGeom>
            <a:solidFill>
              <a:srgbClr val="00B050"/>
            </a:solidFill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Trebuchet MS" panose="020B0603020202020204" pitchFamily="34" charset="0"/>
                </a:rPr>
                <a:t>Matter Effects</a:t>
              </a:r>
              <a:endParaRPr lang="en-US" sz="2400" b="1" dirty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048000" y="3962400"/>
              <a:ext cx="472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 smtClean="0">
                  <a:solidFill>
                    <a:schemeClr val="bg1"/>
                  </a:solidFill>
                </a:rPr>
                <a:t>Wolfenstein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, 78’; </a:t>
              </a:r>
              <a:r>
                <a:rPr lang="en-US" sz="2000" b="1" dirty="0" err="1" smtClean="0">
                  <a:solidFill>
                    <a:schemeClr val="bg1"/>
                  </a:solidFill>
                </a:rPr>
                <a:t>Mikheyev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, Smirnov, 85’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80" name="Object 7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20339119"/>
                </p:ext>
              </p:extLst>
            </p:nvPr>
          </p:nvGraphicFramePr>
          <p:xfrm>
            <a:off x="3311525" y="4343400"/>
            <a:ext cx="5341938" cy="958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542" name="公式" r:id="rId14" imgW="2616120" imgH="469800" progId="Equation.3">
                    <p:embed/>
                  </p:oleObj>
                </mc:Choice>
                <mc:Fallback>
                  <p:oleObj name="公式" r:id="rId14" imgW="2616120" imgH="469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1525" y="4343400"/>
                          <a:ext cx="5341938" cy="95885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9525">
                          <a:solidFill>
                            <a:srgbClr val="FF0000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1" name="TextBox 80"/>
            <p:cNvSpPr txBox="1"/>
            <p:nvPr/>
          </p:nvSpPr>
          <p:spPr>
            <a:xfrm>
              <a:off x="3048000" y="5314890"/>
              <a:ext cx="3733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</a:rPr>
                <a:t>where the resonant energy is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82" name="Object 8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98557708"/>
                </p:ext>
              </p:extLst>
            </p:nvPr>
          </p:nvGraphicFramePr>
          <p:xfrm>
            <a:off x="3505200" y="5690936"/>
            <a:ext cx="1371600" cy="978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543" name="Equation" r:id="rId16" imgW="711000" imgH="469800" progId="Equation.3">
                    <p:embed/>
                  </p:oleObj>
                </mc:Choice>
                <mc:Fallback>
                  <p:oleObj name="Equation" r:id="rId16" imgW="711000" imgH="469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5200" y="5690936"/>
                          <a:ext cx="1371600" cy="978424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3" name="TextBox 82"/>
            <p:cNvSpPr txBox="1"/>
            <p:nvPr/>
          </p:nvSpPr>
          <p:spPr>
            <a:xfrm>
              <a:off x="5228898" y="6269250"/>
              <a:ext cx="3429000" cy="400110"/>
            </a:xfrm>
            <a:prstGeom prst="rect">
              <a:avLst/>
            </a:prstGeom>
            <a:solidFill>
              <a:srgbClr val="008000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</a:rPr>
                <a:t>maximal mixing if </a:t>
              </a:r>
              <a:r>
                <a:rPr lang="en-US" sz="2000" b="1" i="1" dirty="0" smtClean="0">
                  <a:solidFill>
                    <a:srgbClr val="FFFF00"/>
                  </a:solidFill>
                </a:rPr>
                <a:t>E </a:t>
              </a:r>
              <a:r>
                <a:rPr lang="en-US" sz="2000" b="1" dirty="0" smtClean="0">
                  <a:solidFill>
                    <a:srgbClr val="FFFF00"/>
                  </a:solidFill>
                </a:rPr>
                <a:t>~ </a:t>
              </a:r>
              <a:r>
                <a:rPr lang="en-US" sz="2000" b="1" i="1" dirty="0" err="1" smtClean="0">
                  <a:solidFill>
                    <a:srgbClr val="FFFF00"/>
                  </a:solidFill>
                </a:rPr>
                <a:t>E</a:t>
              </a:r>
              <a:r>
                <a:rPr lang="en-US" sz="2000" b="1" i="1" baseline="-25000" dirty="0" err="1" smtClean="0">
                  <a:solidFill>
                    <a:srgbClr val="FFFF00"/>
                  </a:solidFill>
                </a:rPr>
                <a:t>r</a:t>
              </a:r>
              <a:r>
                <a:rPr lang="en-US" sz="2000" b="1" i="1" dirty="0" smtClean="0">
                  <a:solidFill>
                    <a:srgbClr val="FFFF00"/>
                  </a:solidFill>
                </a:rPr>
                <a:t> </a:t>
              </a:r>
              <a:r>
                <a:rPr lang="en-US" sz="2000" b="1" dirty="0" err="1" smtClean="0">
                  <a:solidFill>
                    <a:srgbClr val="FFFF00"/>
                  </a:solidFill>
                </a:rPr>
                <a:t>cos</a:t>
              </a:r>
              <a:r>
                <a:rPr lang="en-US" sz="2000" b="1" dirty="0" smtClean="0">
                  <a:solidFill>
                    <a:srgbClr val="FFFF00"/>
                  </a:solidFill>
                </a:rPr>
                <a:t> 2</a:t>
              </a:r>
              <a:r>
                <a:rPr lang="el-GR" sz="2000" b="1" i="1" dirty="0" smtClean="0">
                  <a:solidFill>
                    <a:srgbClr val="FFFF00"/>
                  </a:solidFill>
                </a:rPr>
                <a:t>θ</a:t>
              </a:r>
              <a:endParaRPr lang="en-US" sz="2000" b="1" i="1" dirty="0">
                <a:solidFill>
                  <a:srgbClr val="FFFF00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6765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Sterile Neutrinos in a </a:t>
            </a:r>
            <a:r>
              <a:rPr lang="en-US" sz="3200" b="1" dirty="0" err="1" smtClean="0">
                <a:solidFill>
                  <a:srgbClr val="FFFF00"/>
                </a:solidFill>
                <a:latin typeface="Trebuchet MS" panose="020B0603020202020204" pitchFamily="34" charset="0"/>
              </a:rPr>
              <a:t>SN</a:t>
            </a:r>
            <a:r>
              <a:rPr lang="en-US" sz="32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 Core</a:t>
            </a:r>
            <a:endParaRPr lang="en-US" sz="3200" b="1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838200"/>
            <a:ext cx="3124200" cy="461665"/>
          </a:xfrm>
          <a:prstGeom prst="rect">
            <a:avLst/>
          </a:prstGeom>
          <a:solidFill>
            <a:srgbClr val="C00000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Weak-damping limit</a:t>
            </a:r>
            <a:endParaRPr lang="en-US" sz="2400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8058130"/>
              </p:ext>
            </p:extLst>
          </p:nvPr>
        </p:nvGraphicFramePr>
        <p:xfrm>
          <a:off x="3124200" y="1295400"/>
          <a:ext cx="5486400" cy="906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1" name="Equation" r:id="rId4" imgW="3073320" imgH="507960" progId="Equation.3">
                  <p:embed/>
                </p:oleObj>
              </mc:Choice>
              <mc:Fallback>
                <p:oleObj name="Equation" r:id="rId4" imgW="307332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295400"/>
                        <a:ext cx="5486400" cy="90655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175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36772"/>
              </p:ext>
            </p:extLst>
          </p:nvPr>
        </p:nvGraphicFramePr>
        <p:xfrm>
          <a:off x="3124200" y="2362200"/>
          <a:ext cx="5486400" cy="862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2" name="Equation" r:id="rId6" imgW="2958840" imgH="495000" progId="Equation.3">
                  <p:embed/>
                </p:oleObj>
              </mc:Choice>
              <mc:Fallback>
                <p:oleObj name="Equation" r:id="rId6" imgW="295884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362200"/>
                        <a:ext cx="5486400" cy="86275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1750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41736" y="1600200"/>
            <a:ext cx="2386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Oscillation  length</a:t>
            </a:r>
            <a:endParaRPr lang="en-US" sz="20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599" y="2667000"/>
            <a:ext cx="2194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Mean free path</a:t>
            </a:r>
            <a:endParaRPr lang="en-US" sz="20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179512" y="3352800"/>
            <a:ext cx="8534400" cy="3429000"/>
            <a:chOff x="76200" y="3352800"/>
            <a:chExt cx="8534400" cy="3429000"/>
          </a:xfrm>
        </p:grpSpPr>
        <p:grpSp>
          <p:nvGrpSpPr>
            <p:cNvPr id="11" name="Group 74"/>
            <p:cNvGrpSpPr/>
            <p:nvPr/>
          </p:nvGrpSpPr>
          <p:grpSpPr>
            <a:xfrm>
              <a:off x="76200" y="3581400"/>
              <a:ext cx="2682766" cy="3151227"/>
              <a:chOff x="441434" y="3245068"/>
              <a:chExt cx="2682766" cy="3151227"/>
            </a:xfrm>
          </p:grpSpPr>
          <p:cxnSp>
            <p:nvCxnSpPr>
              <p:cNvPr id="15" name="Straight Arrow Connector 14"/>
              <p:cNvCxnSpPr/>
              <p:nvPr/>
            </p:nvCxnSpPr>
            <p:spPr>
              <a:xfrm flipV="1">
                <a:off x="762794" y="5791200"/>
                <a:ext cx="989806" cy="441434"/>
              </a:xfrm>
              <a:prstGeom prst="straightConnector1">
                <a:avLst/>
              </a:prstGeom>
              <a:ln w="38100">
                <a:solidFill>
                  <a:srgbClr val="0000CC"/>
                </a:solidFill>
                <a:prstDash val="sysDot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" name="Group 73"/>
              <p:cNvGrpSpPr/>
              <p:nvPr/>
            </p:nvGrpSpPr>
            <p:grpSpPr>
              <a:xfrm>
                <a:off x="441434" y="3245068"/>
                <a:ext cx="2682766" cy="3151227"/>
                <a:chOff x="441434" y="3245068"/>
                <a:chExt cx="2682766" cy="3151227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>
                  <a:off x="2438400" y="3505200"/>
                  <a:ext cx="6858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b="1" dirty="0" smtClean="0">
                      <a:solidFill>
                        <a:srgbClr val="C00000"/>
                      </a:solidFill>
                    </a:rPr>
                    <a:t>B</a:t>
                  </a:r>
                  <a:r>
                    <a:rPr lang="en-US" sz="2800" b="1" baseline="-25000" dirty="0" smtClean="0">
                      <a:solidFill>
                        <a:srgbClr val="C00000"/>
                      </a:solidFill>
                    </a:rPr>
                    <a:t>p</a:t>
                  </a:r>
                  <a:endParaRPr lang="en-US" sz="2800" b="1" baseline="-250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914400" y="3352800"/>
                  <a:ext cx="6858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b="1" dirty="0" smtClean="0">
                      <a:solidFill>
                        <a:srgbClr val="008000"/>
                      </a:solidFill>
                    </a:rPr>
                    <a:t>P</a:t>
                  </a:r>
                  <a:r>
                    <a:rPr lang="en-US" sz="2800" b="1" baseline="-25000" dirty="0" smtClean="0">
                      <a:solidFill>
                        <a:srgbClr val="008000"/>
                      </a:solidFill>
                    </a:rPr>
                    <a:t>p</a:t>
                  </a:r>
                  <a:endParaRPr lang="en-US" sz="2800" b="1" baseline="-25000" dirty="0">
                    <a:solidFill>
                      <a:srgbClr val="008000"/>
                    </a:solidFill>
                  </a:endParaRPr>
                </a:p>
              </p:txBody>
            </p:sp>
            <p:grpSp>
              <p:nvGrpSpPr>
                <p:cNvPr id="19" name="Group 72"/>
                <p:cNvGrpSpPr/>
                <p:nvPr/>
              </p:nvGrpSpPr>
              <p:grpSpPr>
                <a:xfrm>
                  <a:off x="441434" y="3245068"/>
                  <a:ext cx="2682766" cy="3151227"/>
                  <a:chOff x="441434" y="3245068"/>
                  <a:chExt cx="2682766" cy="3151227"/>
                </a:xfrm>
              </p:grpSpPr>
              <p:grpSp>
                <p:nvGrpSpPr>
                  <p:cNvPr id="20" name="Group 57"/>
                  <p:cNvGrpSpPr/>
                  <p:nvPr/>
                </p:nvGrpSpPr>
                <p:grpSpPr>
                  <a:xfrm>
                    <a:off x="721861" y="3505200"/>
                    <a:ext cx="1958275" cy="2891095"/>
                    <a:chOff x="1454959" y="3337034"/>
                    <a:chExt cx="1958275" cy="2891095"/>
                  </a:xfrm>
                </p:grpSpPr>
                <p:grpSp>
                  <p:nvGrpSpPr>
                    <p:cNvPr id="26" name="Group 51"/>
                    <p:cNvGrpSpPr/>
                    <p:nvPr/>
                  </p:nvGrpSpPr>
                  <p:grpSpPr>
                    <a:xfrm>
                      <a:off x="1454959" y="3337034"/>
                      <a:ext cx="1958275" cy="2891095"/>
                      <a:chOff x="2805293" y="3321268"/>
                      <a:chExt cx="1958275" cy="2891095"/>
                    </a:xfrm>
                  </p:grpSpPr>
                  <p:sp>
                    <p:nvSpPr>
                      <p:cNvPr id="28" name="Isosceles Triangle 27"/>
                      <p:cNvSpPr/>
                      <p:nvPr/>
                    </p:nvSpPr>
                    <p:spPr>
                      <a:xfrm rot="12566454">
                        <a:off x="2805293" y="3751998"/>
                        <a:ext cx="1340565" cy="2460365"/>
                      </a:xfrm>
                      <a:prstGeom prst="triangle">
                        <a:avLst/>
                      </a:prstGeom>
                      <a:solidFill>
                        <a:srgbClr val="3399FF">
                          <a:alpha val="18039"/>
                        </a:srgbClr>
                      </a:solidFill>
                      <a:scene3d>
                        <a:camera prst="orthographicFront"/>
                        <a:lightRig rig="threePt" dir="t"/>
                      </a:scene3d>
                      <a:sp3d extrusionH="76200" contourW="12700">
                        <a:bevelT/>
                        <a:bevelB/>
                        <a:extrusionClr>
                          <a:srgbClr val="0070C0"/>
                        </a:extrusionClr>
                        <a:contourClr>
                          <a:srgbClr val="0000CC"/>
                        </a:contourClr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grpSp>
                    <p:nvGrpSpPr>
                      <p:cNvPr id="29" name="Group 50"/>
                      <p:cNvGrpSpPr/>
                      <p:nvPr/>
                    </p:nvGrpSpPr>
                    <p:grpSpPr>
                      <a:xfrm>
                        <a:off x="2835166" y="3321268"/>
                        <a:ext cx="1928402" cy="2758966"/>
                        <a:chOff x="5136932" y="3321268"/>
                        <a:chExt cx="1928402" cy="2758966"/>
                      </a:xfrm>
                    </p:grpSpPr>
                    <p:cxnSp>
                      <p:nvCxnSpPr>
                        <p:cNvPr id="30" name="Straight Arrow Connector 29"/>
                        <p:cNvCxnSpPr/>
                        <p:nvPr/>
                      </p:nvCxnSpPr>
                      <p:spPr>
                        <a:xfrm rot="5400000" flipH="1" flipV="1">
                          <a:off x="4562682" y="3895518"/>
                          <a:ext cx="2758966" cy="1610466"/>
                        </a:xfrm>
                        <a:prstGeom prst="straightConnector1">
                          <a:avLst/>
                        </a:prstGeom>
                        <a:ln w="57150">
                          <a:solidFill>
                            <a:srgbClr val="C00000"/>
                          </a:solidFill>
                          <a:prstDash val="sysDot"/>
                          <a:headEnd type="none" w="med" len="med"/>
                          <a:tailEnd type="triangle" w="med" len="med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31" name="Oval 30"/>
                        <p:cNvSpPr/>
                        <p:nvPr/>
                      </p:nvSpPr>
                      <p:spPr>
                        <a:xfrm rot="1763452">
                          <a:off x="5693734" y="3723477"/>
                          <a:ext cx="1371600" cy="381000"/>
                        </a:xfrm>
                        <a:prstGeom prst="ellipse">
                          <a:avLst/>
                        </a:prstGeom>
                        <a:solidFill>
                          <a:srgbClr val="4F81BD">
                            <a:alpha val="45098"/>
                          </a:srgb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27" name="Straight Arrow Connector 26"/>
                    <p:cNvCxnSpPr>
                      <a:stCxn id="28" idx="0"/>
                      <a:endCxn id="31" idx="2"/>
                    </p:cNvCxnSpPr>
                    <p:nvPr/>
                  </p:nvCxnSpPr>
                  <p:spPr>
                    <a:xfrm rot="5400000" flipH="1" flipV="1">
                      <a:off x="587192" y="4526558"/>
                      <a:ext cx="2476091" cy="609327"/>
                    </a:xfrm>
                    <a:prstGeom prst="straightConnector1">
                      <a:avLst/>
                    </a:prstGeom>
                    <a:ln w="57150">
                      <a:solidFill>
                        <a:srgbClr val="008000"/>
                      </a:solidFill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1" name="Straight Arrow Connector 20"/>
                  <p:cNvCxnSpPr/>
                  <p:nvPr/>
                </p:nvCxnSpPr>
                <p:spPr>
                  <a:xfrm>
                    <a:off x="762794" y="6231046"/>
                    <a:ext cx="1828006" cy="17354"/>
                  </a:xfrm>
                  <a:prstGeom prst="straightConnector1">
                    <a:avLst/>
                  </a:prstGeom>
                  <a:ln w="38100">
                    <a:solidFill>
                      <a:srgbClr val="0000CC"/>
                    </a:solidFill>
                    <a:headEnd type="non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Arrow Connector 21"/>
                  <p:cNvCxnSpPr/>
                  <p:nvPr/>
                </p:nvCxnSpPr>
                <p:spPr>
                  <a:xfrm rot="5400000" flipH="1" flipV="1">
                    <a:off x="-640214" y="4830420"/>
                    <a:ext cx="2803634" cy="794"/>
                  </a:xfrm>
                  <a:prstGeom prst="straightConnector1">
                    <a:avLst/>
                  </a:prstGeom>
                  <a:ln w="38100">
                    <a:solidFill>
                      <a:srgbClr val="0000CC"/>
                    </a:solidFill>
                    <a:headEnd type="oval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441434" y="3245068"/>
                    <a:ext cx="8382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b="1" dirty="0" smtClean="0">
                        <a:solidFill>
                          <a:srgbClr val="0000CC"/>
                        </a:solidFill>
                      </a:rPr>
                      <a:t>z</a:t>
                    </a:r>
                    <a:endParaRPr lang="en-US" sz="2400" b="1" dirty="0">
                      <a:solidFill>
                        <a:srgbClr val="0000CC"/>
                      </a:solidFill>
                    </a:endParaRPr>
                  </a:p>
                </p:txBody>
              </p:sp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1752600" y="5410200"/>
                    <a:ext cx="8382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b="1" dirty="0" smtClean="0">
                        <a:solidFill>
                          <a:srgbClr val="0000CC"/>
                        </a:solidFill>
                      </a:rPr>
                      <a:t>y</a:t>
                    </a:r>
                    <a:endParaRPr lang="en-US" sz="2400" b="1" dirty="0">
                      <a:solidFill>
                        <a:srgbClr val="0000CC"/>
                      </a:solidFill>
                    </a:endParaRPr>
                  </a:p>
                </p:txBody>
              </p:sp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2286000" y="5791200"/>
                    <a:ext cx="8382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b="1" dirty="0" smtClean="0">
                        <a:solidFill>
                          <a:srgbClr val="0000CC"/>
                        </a:solidFill>
                      </a:rPr>
                      <a:t>x</a:t>
                    </a:r>
                    <a:endParaRPr lang="en-US" sz="2400" b="1" dirty="0">
                      <a:solidFill>
                        <a:srgbClr val="0000CC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55" name="Group 54"/>
            <p:cNvGrpSpPr/>
            <p:nvPr/>
          </p:nvGrpSpPr>
          <p:grpSpPr>
            <a:xfrm>
              <a:off x="5927834" y="3630572"/>
              <a:ext cx="2682766" cy="3151228"/>
              <a:chOff x="2590800" y="3200400"/>
              <a:chExt cx="2682766" cy="3151228"/>
            </a:xfrm>
          </p:grpSpPr>
          <p:grpSp>
            <p:nvGrpSpPr>
              <p:cNvPr id="37" name="Group 74"/>
              <p:cNvGrpSpPr/>
              <p:nvPr/>
            </p:nvGrpSpPr>
            <p:grpSpPr>
              <a:xfrm>
                <a:off x="2590800" y="3200400"/>
                <a:ext cx="2682766" cy="3151228"/>
                <a:chOff x="441434" y="3245068"/>
                <a:chExt cx="2682766" cy="3151228"/>
              </a:xfrm>
            </p:grpSpPr>
            <p:cxnSp>
              <p:nvCxnSpPr>
                <p:cNvPr id="38" name="Straight Arrow Connector 37"/>
                <p:cNvCxnSpPr/>
                <p:nvPr/>
              </p:nvCxnSpPr>
              <p:spPr>
                <a:xfrm flipV="1">
                  <a:off x="762794" y="5791200"/>
                  <a:ext cx="989806" cy="441434"/>
                </a:xfrm>
                <a:prstGeom prst="straightConnector1">
                  <a:avLst/>
                </a:prstGeom>
                <a:ln w="38100">
                  <a:solidFill>
                    <a:srgbClr val="0000CC"/>
                  </a:solidFill>
                  <a:prstDash val="sysDot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9" name="Group 73"/>
                <p:cNvGrpSpPr/>
                <p:nvPr/>
              </p:nvGrpSpPr>
              <p:grpSpPr>
                <a:xfrm>
                  <a:off x="441434" y="3245068"/>
                  <a:ext cx="2682766" cy="3151228"/>
                  <a:chOff x="441434" y="3245068"/>
                  <a:chExt cx="2682766" cy="3151228"/>
                </a:xfrm>
              </p:grpSpPr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2438400" y="3505200"/>
                    <a:ext cx="685800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 b="1" dirty="0" smtClean="0">
                        <a:solidFill>
                          <a:srgbClr val="C00000"/>
                        </a:solidFill>
                      </a:rPr>
                      <a:t>B</a:t>
                    </a:r>
                    <a:r>
                      <a:rPr lang="en-US" sz="2800" b="1" baseline="-25000" dirty="0" smtClean="0">
                        <a:solidFill>
                          <a:srgbClr val="C00000"/>
                        </a:solidFill>
                      </a:rPr>
                      <a:t>p</a:t>
                    </a:r>
                    <a:endParaRPr lang="en-US" sz="2800" b="1" baseline="-25000" dirty="0">
                      <a:solidFill>
                        <a:srgbClr val="C00000"/>
                      </a:solidFill>
                    </a:endParaRPr>
                  </a:p>
                </p:txBody>
              </p:sp>
              <p:grpSp>
                <p:nvGrpSpPr>
                  <p:cNvPr id="42" name="Group 72"/>
                  <p:cNvGrpSpPr/>
                  <p:nvPr/>
                </p:nvGrpSpPr>
                <p:grpSpPr>
                  <a:xfrm>
                    <a:off x="441434" y="3245068"/>
                    <a:ext cx="2682766" cy="3151228"/>
                    <a:chOff x="441434" y="3245068"/>
                    <a:chExt cx="2682766" cy="3151228"/>
                  </a:xfrm>
                </p:grpSpPr>
                <p:grpSp>
                  <p:nvGrpSpPr>
                    <p:cNvPr id="49" name="Group 51"/>
                    <p:cNvGrpSpPr/>
                    <p:nvPr/>
                  </p:nvGrpSpPr>
                  <p:grpSpPr>
                    <a:xfrm>
                      <a:off x="729497" y="3561130"/>
                      <a:ext cx="1950639" cy="2835166"/>
                      <a:chOff x="2812929" y="3377198"/>
                      <a:chExt cx="1950639" cy="2835166"/>
                    </a:xfrm>
                  </p:grpSpPr>
                  <p:sp>
                    <p:nvSpPr>
                      <p:cNvPr id="51" name="Isosceles Triangle 50"/>
                      <p:cNvSpPr/>
                      <p:nvPr/>
                    </p:nvSpPr>
                    <p:spPr>
                      <a:xfrm rot="12566454">
                        <a:off x="2812929" y="3751999"/>
                        <a:ext cx="1340565" cy="2460365"/>
                      </a:xfrm>
                      <a:prstGeom prst="triangle">
                        <a:avLst/>
                      </a:prstGeom>
                      <a:solidFill>
                        <a:srgbClr val="3399FF">
                          <a:alpha val="18039"/>
                        </a:srgbClr>
                      </a:solidFill>
                      <a:scene3d>
                        <a:camera prst="orthographicFront"/>
                        <a:lightRig rig="threePt" dir="t"/>
                      </a:scene3d>
                      <a:sp3d extrusionH="76200" contourW="12700">
                        <a:bevelT/>
                        <a:bevelB/>
                        <a:extrusionClr>
                          <a:srgbClr val="0070C0"/>
                        </a:extrusionClr>
                        <a:contourClr>
                          <a:srgbClr val="0000CC"/>
                        </a:contourClr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grpSp>
                    <p:nvGrpSpPr>
                      <p:cNvPr id="52" name="Group 50"/>
                      <p:cNvGrpSpPr/>
                      <p:nvPr/>
                    </p:nvGrpSpPr>
                    <p:grpSpPr>
                      <a:xfrm>
                        <a:off x="2845672" y="3377198"/>
                        <a:ext cx="1917896" cy="2703036"/>
                        <a:chOff x="5147438" y="3377198"/>
                        <a:chExt cx="1917896" cy="2703036"/>
                      </a:xfrm>
                    </p:grpSpPr>
                    <p:cxnSp>
                      <p:nvCxnSpPr>
                        <p:cNvPr id="53" name="Straight Arrow Connector 52"/>
                        <p:cNvCxnSpPr/>
                        <p:nvPr/>
                      </p:nvCxnSpPr>
                      <p:spPr>
                        <a:xfrm rot="5400000" flipH="1" flipV="1">
                          <a:off x="4595900" y="3928736"/>
                          <a:ext cx="2703036" cy="1599960"/>
                        </a:xfrm>
                        <a:prstGeom prst="straightConnector1">
                          <a:avLst/>
                        </a:prstGeom>
                        <a:ln w="57150">
                          <a:solidFill>
                            <a:srgbClr val="C00000"/>
                          </a:solidFill>
                          <a:prstDash val="sysDot"/>
                          <a:headEnd type="none" w="med" len="med"/>
                          <a:tailEnd type="triangle" w="med" len="med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54" name="Oval 53"/>
                        <p:cNvSpPr/>
                        <p:nvPr/>
                      </p:nvSpPr>
                      <p:spPr>
                        <a:xfrm rot="1763452">
                          <a:off x="5693734" y="3723477"/>
                          <a:ext cx="1371600" cy="381000"/>
                        </a:xfrm>
                        <a:prstGeom prst="ellipse">
                          <a:avLst/>
                        </a:prstGeom>
                        <a:solidFill>
                          <a:srgbClr val="4F81BD">
                            <a:alpha val="45098"/>
                          </a:srgb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44" name="Straight Arrow Connector 43"/>
                    <p:cNvCxnSpPr/>
                    <p:nvPr/>
                  </p:nvCxnSpPr>
                  <p:spPr>
                    <a:xfrm>
                      <a:off x="762794" y="6231046"/>
                      <a:ext cx="1828006" cy="17354"/>
                    </a:xfrm>
                    <a:prstGeom prst="straightConnector1">
                      <a:avLst/>
                    </a:prstGeom>
                    <a:ln w="38100">
                      <a:solidFill>
                        <a:srgbClr val="0000CC"/>
                      </a:solidFill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Straight Arrow Connector 44"/>
                    <p:cNvCxnSpPr/>
                    <p:nvPr/>
                  </p:nvCxnSpPr>
                  <p:spPr>
                    <a:xfrm rot="5400000" flipH="1" flipV="1">
                      <a:off x="-640214" y="4830420"/>
                      <a:ext cx="2803634" cy="794"/>
                    </a:xfrm>
                    <a:prstGeom prst="straightConnector1">
                      <a:avLst/>
                    </a:prstGeom>
                    <a:ln w="38100">
                      <a:solidFill>
                        <a:srgbClr val="0000CC"/>
                      </a:solidFill>
                      <a:headEnd type="oval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6" name="TextBox 45"/>
                    <p:cNvSpPr txBox="1"/>
                    <p:nvPr/>
                  </p:nvSpPr>
                  <p:spPr>
                    <a:xfrm>
                      <a:off x="441434" y="3245068"/>
                      <a:ext cx="83820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z</a:t>
                      </a:r>
                      <a:endParaRPr lang="en-US" sz="2400" b="1" dirty="0">
                        <a:solidFill>
                          <a:srgbClr val="0000CC"/>
                        </a:solidFill>
                      </a:endParaRPr>
                    </a:p>
                  </p:txBody>
                </p:sp>
                <p:sp>
                  <p:nvSpPr>
                    <p:cNvPr id="47" name="TextBox 46"/>
                    <p:cNvSpPr txBox="1"/>
                    <p:nvPr/>
                  </p:nvSpPr>
                  <p:spPr>
                    <a:xfrm>
                      <a:off x="1752600" y="5410200"/>
                      <a:ext cx="83820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y</a:t>
                      </a:r>
                      <a:endParaRPr lang="en-US" sz="2400" b="1" dirty="0">
                        <a:solidFill>
                          <a:srgbClr val="0000CC"/>
                        </a:solidFill>
                      </a:endParaRPr>
                    </a:p>
                  </p:txBody>
                </p:sp>
                <p:sp>
                  <p:nvSpPr>
                    <p:cNvPr id="48" name="TextBox 47"/>
                    <p:cNvSpPr txBox="1"/>
                    <p:nvPr/>
                  </p:nvSpPr>
                  <p:spPr>
                    <a:xfrm>
                      <a:off x="2286000" y="5791200"/>
                      <a:ext cx="83820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x</a:t>
                      </a:r>
                      <a:endParaRPr lang="en-US" sz="2400" b="1" dirty="0">
                        <a:solidFill>
                          <a:srgbClr val="0000CC"/>
                        </a:solidFill>
                      </a:endParaRPr>
                    </a:p>
                  </p:txBody>
                </p:sp>
              </p:grpSp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1752600" y="4399330"/>
                    <a:ext cx="685800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 b="1" dirty="0" smtClean="0">
                        <a:solidFill>
                          <a:srgbClr val="008000"/>
                        </a:solidFill>
                      </a:rPr>
                      <a:t>P</a:t>
                    </a:r>
                    <a:r>
                      <a:rPr lang="en-US" sz="2800" b="1" baseline="-25000" dirty="0" smtClean="0">
                        <a:solidFill>
                          <a:srgbClr val="008000"/>
                        </a:solidFill>
                      </a:rPr>
                      <a:t>p</a:t>
                    </a:r>
                    <a:endParaRPr lang="en-US" sz="2800" b="1" baseline="-25000" dirty="0">
                      <a:solidFill>
                        <a:srgbClr val="008000"/>
                      </a:solidFill>
                    </a:endParaRPr>
                  </a:p>
                </p:txBody>
              </p:sp>
            </p:grpSp>
          </p:grpSp>
          <p:cxnSp>
            <p:nvCxnSpPr>
              <p:cNvPr id="32" name="Straight Arrow Connector 31"/>
              <p:cNvCxnSpPr/>
              <p:nvPr/>
            </p:nvCxnSpPr>
            <p:spPr>
              <a:xfrm rot="5400000" flipH="1" flipV="1">
                <a:off x="2523012" y="4480128"/>
                <a:ext cx="2114019" cy="1253489"/>
              </a:xfrm>
              <a:prstGeom prst="straightConnector1">
                <a:avLst/>
              </a:prstGeom>
              <a:ln w="57150">
                <a:solidFill>
                  <a:srgbClr val="008000"/>
                </a:solidFill>
                <a:prstDash val="solid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Right Arrow 59"/>
            <p:cNvSpPr/>
            <p:nvPr/>
          </p:nvSpPr>
          <p:spPr>
            <a:xfrm>
              <a:off x="3352800" y="4953000"/>
              <a:ext cx="1676400" cy="381000"/>
            </a:xfrm>
            <a:prstGeom prst="rightArrow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28600" y="3352800"/>
              <a:ext cx="8382000" cy="400110"/>
            </a:xfrm>
            <a:prstGeom prst="rect">
              <a:avLst/>
            </a:prstGeom>
            <a:solidFill>
              <a:srgbClr val="C00000"/>
            </a:solidFill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FFFF00"/>
                  </a:solidFill>
                </a:rPr>
                <a:t>Neutrinos oscillate many times before a subsequent collision with nucleons</a:t>
              </a:r>
              <a:endParaRPr lang="en-US" sz="2000" b="1" dirty="0">
                <a:solidFill>
                  <a:srgbClr val="FFFF00"/>
                </a:solidFill>
              </a:endParaRPr>
            </a:p>
          </p:txBody>
        </p:sp>
        <p:graphicFrame>
          <p:nvGraphicFramePr>
            <p:cNvPr id="62" name="Object 6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33816297"/>
                </p:ext>
              </p:extLst>
            </p:nvPr>
          </p:nvGraphicFramePr>
          <p:xfrm>
            <a:off x="3352800" y="4495800"/>
            <a:ext cx="137160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63" name="Equation" r:id="rId8" imgW="723600" imgH="241200" progId="Equation.3">
                    <p:embed/>
                  </p:oleObj>
                </mc:Choice>
                <mc:Fallback>
                  <p:oleObj name="Equation" r:id="rId8" imgW="72360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2800" y="4495800"/>
                          <a:ext cx="1371600" cy="45720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9525">
                          <a:solidFill>
                            <a:srgbClr val="FF0000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  <p:custDataLst>
      <p:tags r:id="rId2"/>
    </p:custDataLst>
    <p:extLst>
      <p:ext uri="{BB962C8B-B14F-4D97-AF65-F5344CB8AC3E}">
        <p14:creationId xmlns:p14="http://schemas.microsoft.com/office/powerpoint/2010/main" val="215944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Sterile Neutrinos in a </a:t>
            </a:r>
            <a:r>
              <a:rPr lang="en-US" sz="3200" b="1" dirty="0" err="1" smtClean="0">
                <a:solidFill>
                  <a:srgbClr val="FFFF00"/>
                </a:solidFill>
                <a:latin typeface="Trebuchet MS" panose="020B0603020202020204" pitchFamily="34" charset="0"/>
              </a:rPr>
              <a:t>SN</a:t>
            </a:r>
            <a:r>
              <a:rPr lang="en-US" sz="32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 Core</a:t>
            </a:r>
            <a:endParaRPr lang="en-US" sz="3200" b="1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909935"/>
            <a:ext cx="4008438" cy="461665"/>
          </a:xfrm>
          <a:prstGeom prst="rect">
            <a:avLst/>
          </a:prstGeom>
          <a:solidFill>
            <a:srgbClr val="C00000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In the weak-damping limit</a:t>
            </a:r>
            <a:endParaRPr lang="en-US" sz="2400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9636755"/>
              </p:ext>
            </p:extLst>
          </p:nvPr>
        </p:nvGraphicFramePr>
        <p:xfrm>
          <a:off x="228601" y="1524000"/>
          <a:ext cx="2895600" cy="674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66" name="Equation" r:id="rId4" imgW="1688760" imgH="393480" progId="Equation.3">
                  <p:embed/>
                </p:oleObj>
              </mc:Choice>
              <mc:Fallback>
                <p:oleObj name="Equation" r:id="rId4" imgW="16887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1" y="1524000"/>
                        <a:ext cx="2895600" cy="67485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5400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733800" y="16002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averaged over a period of oscillation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121194"/>
              </p:ext>
            </p:extLst>
          </p:nvPr>
        </p:nvGraphicFramePr>
        <p:xfrm>
          <a:off x="4160838" y="2286000"/>
          <a:ext cx="3916362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67" name="Equation" r:id="rId6" imgW="2374560" imgH="507960" progId="Equation.3">
                  <p:embed/>
                </p:oleObj>
              </mc:Choice>
              <mc:Fallback>
                <p:oleObj name="Equation" r:id="rId6" imgW="237456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0838" y="2286000"/>
                        <a:ext cx="3916362" cy="838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5400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4596" y="24384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Two independent parameters: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occupation numbers </a:t>
            </a:r>
            <a:r>
              <a:rPr lang="en-US" sz="2000" b="1" i="1" dirty="0" smtClean="0">
                <a:solidFill>
                  <a:schemeClr val="bg1"/>
                </a:solidFill>
              </a:rPr>
              <a:t>f</a:t>
            </a:r>
            <a:r>
              <a:rPr lang="el-GR" sz="2000" b="1" i="1" baseline="30000" dirty="0" smtClean="0">
                <a:solidFill>
                  <a:schemeClr val="bg1"/>
                </a:solidFill>
              </a:rPr>
              <a:t>α</a:t>
            </a:r>
            <a:r>
              <a:rPr lang="en-US" sz="2000" b="1" baseline="-25000" dirty="0" smtClean="0">
                <a:solidFill>
                  <a:schemeClr val="bg1"/>
                </a:solidFill>
              </a:rPr>
              <a:t>p</a:t>
            </a:r>
            <a:r>
              <a:rPr lang="en-US" sz="2000" b="1" i="1" baseline="-25000" dirty="0" smtClean="0">
                <a:solidFill>
                  <a:schemeClr val="bg1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&amp; </a:t>
            </a:r>
            <a:r>
              <a:rPr lang="en-US" sz="2000" b="1" i="1" dirty="0" err="1" smtClean="0">
                <a:solidFill>
                  <a:schemeClr val="bg1"/>
                </a:solidFill>
              </a:rPr>
              <a:t>f</a:t>
            </a:r>
            <a:r>
              <a:rPr lang="en-US" sz="2000" b="1" i="1" baseline="30000" dirty="0" err="1" smtClean="0">
                <a:solidFill>
                  <a:schemeClr val="bg1"/>
                </a:solidFill>
              </a:rPr>
              <a:t>s</a:t>
            </a:r>
            <a:r>
              <a:rPr lang="en-US" sz="2000" b="1" baseline="-25000" dirty="0" err="1" smtClean="0">
                <a:solidFill>
                  <a:schemeClr val="bg1"/>
                </a:solidFill>
              </a:rPr>
              <a:t>p</a:t>
            </a:r>
            <a:endParaRPr lang="en-US" sz="2000" b="1" baseline="-25000" dirty="0">
              <a:solidFill>
                <a:schemeClr val="bg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52400" y="3272135"/>
            <a:ext cx="8768584" cy="1376065"/>
            <a:chOff x="152400" y="3272135"/>
            <a:chExt cx="8768584" cy="1376065"/>
          </a:xfrm>
        </p:grpSpPr>
        <p:sp>
          <p:nvSpPr>
            <p:cNvPr id="11" name="TextBox 10"/>
            <p:cNvSpPr txBox="1"/>
            <p:nvPr/>
          </p:nvSpPr>
          <p:spPr>
            <a:xfrm>
              <a:off x="152400" y="3272135"/>
              <a:ext cx="4724400" cy="461665"/>
            </a:xfrm>
            <a:prstGeom prst="rect">
              <a:avLst/>
            </a:prstGeom>
            <a:solidFill>
              <a:srgbClr val="C00000"/>
            </a:solidFill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rgbClr val="FFFF00"/>
                  </a:solidFill>
                  <a:latin typeface="Trebuchet MS" panose="020B0603020202020204" pitchFamily="34" charset="0"/>
                </a:rPr>
                <a:t>Simplified equations of motion:</a:t>
              </a:r>
              <a:endParaRPr lang="en-US" sz="2400" b="1" dirty="0">
                <a:solidFill>
                  <a:srgbClr val="FFFF00"/>
                </a:solidFill>
                <a:latin typeface="Trebuchet MS" panose="020B0603020202020204" pitchFamily="34" charset="0"/>
              </a:endParaRPr>
            </a:p>
          </p:txBody>
        </p:sp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47591623"/>
                </p:ext>
              </p:extLst>
            </p:nvPr>
          </p:nvGraphicFramePr>
          <p:xfrm>
            <a:off x="152400" y="3810000"/>
            <a:ext cx="8768584" cy="838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68" name="Equation" r:id="rId8" imgW="5054400" imgH="482400" progId="Equation.3">
                    <p:embed/>
                  </p:oleObj>
                </mc:Choice>
                <mc:Fallback>
                  <p:oleObj name="Equation" r:id="rId8" imgW="5054400" imgH="482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2400" y="3810000"/>
                          <a:ext cx="8768584" cy="83820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2" name="Group 21"/>
          <p:cNvGrpSpPr/>
          <p:nvPr/>
        </p:nvGrpSpPr>
        <p:grpSpPr>
          <a:xfrm>
            <a:off x="107504" y="4685074"/>
            <a:ext cx="7162800" cy="1258526"/>
            <a:chOff x="107504" y="4685074"/>
            <a:chExt cx="7162800" cy="1258526"/>
          </a:xfrm>
        </p:grpSpPr>
        <p:sp>
          <p:nvSpPr>
            <p:cNvPr id="14" name="TextBox 13"/>
            <p:cNvSpPr txBox="1"/>
            <p:nvPr/>
          </p:nvSpPr>
          <p:spPr>
            <a:xfrm>
              <a:off x="107504" y="4685074"/>
              <a:ext cx="7162800" cy="400110"/>
            </a:xfrm>
            <a:prstGeom prst="rect">
              <a:avLst/>
            </a:prstGeom>
            <a:solidFill>
              <a:srgbClr val="33CC33"/>
            </a:solidFill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/>
                <a:t>further simplification if sterile neutrinos escape from the SN core</a:t>
              </a:r>
              <a:endParaRPr lang="en-US" sz="2000" b="1" dirty="0"/>
            </a:p>
          </p:txBody>
        </p:sp>
        <p:graphicFrame>
          <p:nvGraphicFramePr>
            <p:cNvPr id="58373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91535910"/>
                </p:ext>
              </p:extLst>
            </p:nvPr>
          </p:nvGraphicFramePr>
          <p:xfrm>
            <a:off x="152400" y="5105400"/>
            <a:ext cx="4318000" cy="838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69" name="Equation" r:id="rId10" imgW="2489040" imgH="482400" progId="Equation.3">
                    <p:embed/>
                  </p:oleObj>
                </mc:Choice>
                <mc:Fallback>
                  <p:oleObj name="Equation" r:id="rId10" imgW="2489040" imgH="482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2400" y="5105400"/>
                          <a:ext cx="4318000" cy="83820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TextBox 15"/>
            <p:cNvSpPr txBox="1"/>
            <p:nvPr/>
          </p:nvSpPr>
          <p:spPr>
            <a:xfrm>
              <a:off x="4876800" y="5334000"/>
              <a:ext cx="1600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</a:rPr>
                <a:t>set </a:t>
              </a:r>
              <a:r>
                <a:rPr lang="en-US" sz="2400" b="1" i="1" dirty="0" err="1" smtClean="0">
                  <a:solidFill>
                    <a:schemeClr val="bg1"/>
                  </a:solidFill>
                </a:rPr>
                <a:t>f</a:t>
              </a:r>
              <a:r>
                <a:rPr lang="en-US" sz="2400" b="1" i="1" baseline="30000" dirty="0" err="1" smtClean="0">
                  <a:solidFill>
                    <a:schemeClr val="bg1"/>
                  </a:solidFill>
                </a:rPr>
                <a:t>s</a:t>
              </a:r>
              <a:r>
                <a:rPr lang="en-US" sz="2400" b="1" baseline="-25000" dirty="0" err="1" smtClean="0">
                  <a:solidFill>
                    <a:schemeClr val="bg1"/>
                  </a:solidFill>
                </a:rPr>
                <a:t>p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  = 0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52400" y="6051550"/>
            <a:ext cx="7924800" cy="685582"/>
            <a:chOff x="152400" y="6051550"/>
            <a:chExt cx="7924800" cy="685582"/>
          </a:xfrm>
        </p:grpSpPr>
        <p:sp>
          <p:nvSpPr>
            <p:cNvPr id="17" name="TextBox 16"/>
            <p:cNvSpPr txBox="1"/>
            <p:nvPr/>
          </p:nvSpPr>
          <p:spPr>
            <a:xfrm>
              <a:off x="152400" y="6153090"/>
              <a:ext cx="3429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</a:rPr>
                <a:t>Lepton-number-loss rate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724400" y="6153090"/>
              <a:ext cx="1981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</a:rPr>
                <a:t>Energy-loss rate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19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94289150"/>
                </p:ext>
              </p:extLst>
            </p:nvPr>
          </p:nvGraphicFramePr>
          <p:xfrm>
            <a:off x="2971800" y="6051550"/>
            <a:ext cx="1447800" cy="676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70" name="公式" r:id="rId12" imgW="977760" imgH="457200" progId="Equation.3">
                    <p:embed/>
                  </p:oleObj>
                </mc:Choice>
                <mc:Fallback>
                  <p:oleObj name="公式" r:id="rId12" imgW="97776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1800" y="6051550"/>
                          <a:ext cx="1447800" cy="67627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375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27865062"/>
                </p:ext>
              </p:extLst>
            </p:nvPr>
          </p:nvGraphicFramePr>
          <p:xfrm>
            <a:off x="6629400" y="6060857"/>
            <a:ext cx="1447800" cy="676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71" name="Equation" r:id="rId14" imgW="977760" imgH="457200" progId="Equation.3">
                    <p:embed/>
                  </p:oleObj>
                </mc:Choice>
                <mc:Fallback>
                  <p:oleObj name="Equation" r:id="rId14" imgW="97776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29400" y="6060857"/>
                          <a:ext cx="1447800" cy="67627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</p:spTree>
    <p:custDataLst>
      <p:tags r:id="rId2"/>
    </p:custDataLst>
    <p:extLst>
      <p:ext uri="{BB962C8B-B14F-4D97-AF65-F5344CB8AC3E}">
        <p14:creationId xmlns:p14="http://schemas.microsoft.com/office/powerpoint/2010/main" val="36723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Sterile Neutrinos in a </a:t>
            </a:r>
            <a:r>
              <a:rPr lang="en-US" sz="3200" b="1" dirty="0" err="1" smtClean="0">
                <a:solidFill>
                  <a:srgbClr val="FFFF00"/>
                </a:solidFill>
                <a:latin typeface="Trebuchet MS" panose="020B0603020202020204" pitchFamily="34" charset="0"/>
              </a:rPr>
              <a:t>SN</a:t>
            </a:r>
            <a:r>
              <a:rPr lang="en-US" sz="32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 Core</a:t>
            </a:r>
            <a:endParaRPr lang="en-US" sz="3200" b="1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5496" y="926205"/>
            <a:ext cx="8937480" cy="1350667"/>
            <a:chOff x="80392" y="2315044"/>
            <a:chExt cx="8937480" cy="1350667"/>
          </a:xfrm>
        </p:grpSpPr>
        <p:sp>
          <p:nvSpPr>
            <p:cNvPr id="17" name="TextBox 16"/>
            <p:cNvSpPr txBox="1"/>
            <p:nvPr/>
          </p:nvSpPr>
          <p:spPr>
            <a:xfrm>
              <a:off x="80392" y="2315044"/>
              <a:ext cx="4112944" cy="461665"/>
            </a:xfrm>
            <a:prstGeom prst="rect">
              <a:avLst/>
            </a:prstGeom>
            <a:solidFill>
              <a:srgbClr val="C00000"/>
            </a:solidFill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rgbClr val="FFFF00"/>
                  </a:solidFill>
                  <a:latin typeface="Trebuchet MS" panose="020B0603020202020204" pitchFamily="34" charset="0"/>
                </a:rPr>
                <a:t>Tau-sterile neutrino mixing</a:t>
              </a:r>
              <a:endParaRPr lang="en-US" sz="2400" b="1" dirty="0">
                <a:solidFill>
                  <a:srgbClr val="FFFF00"/>
                </a:solidFill>
                <a:latin typeface="Trebuchet MS" panose="020B0603020202020204" pitchFamily="34" charset="0"/>
              </a:endParaRPr>
            </a:p>
          </p:txBody>
        </p:sp>
        <p:graphicFrame>
          <p:nvGraphicFramePr>
            <p:cNvPr id="18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38229591"/>
                </p:ext>
              </p:extLst>
            </p:nvPr>
          </p:nvGraphicFramePr>
          <p:xfrm>
            <a:off x="152400" y="2945631"/>
            <a:ext cx="4902200" cy="688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82" name="公式" r:id="rId4" imgW="2286000" imgH="419040" progId="Equation.3">
                    <p:embed/>
                  </p:oleObj>
                </mc:Choice>
                <mc:Fallback>
                  <p:oleObj name="公式" r:id="rId4" imgW="2286000" imgH="419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2400" y="2945631"/>
                          <a:ext cx="4902200" cy="68897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38100">
                          <a:solidFill>
                            <a:srgbClr val="0000FF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TextBox 20"/>
            <p:cNvSpPr txBox="1"/>
            <p:nvPr/>
          </p:nvSpPr>
          <p:spPr>
            <a:xfrm>
              <a:off x="5207872" y="2957825"/>
              <a:ext cx="3810000" cy="707886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Initial conditions: </a:t>
              </a:r>
            </a:p>
            <a:p>
              <a:pPr algn="ctr"/>
              <a:r>
                <a:rPr lang="en-US" sz="2000" b="1" i="1" dirty="0" smtClean="0"/>
                <a:t>Y</a:t>
              </a:r>
              <a:r>
                <a:rPr lang="en-US" sz="2000" b="1" i="1" baseline="-25000" dirty="0" smtClean="0"/>
                <a:t>e </a:t>
              </a:r>
              <a:r>
                <a:rPr lang="en-US" sz="2000" b="1" i="1" dirty="0" smtClean="0"/>
                <a:t>= 0.3, Y</a:t>
              </a:r>
              <a:r>
                <a:rPr lang="el-GR" sz="2000" b="1" i="1" baseline="-25000" dirty="0" smtClean="0"/>
                <a:t>ν</a:t>
              </a:r>
              <a:r>
                <a:rPr lang="en-US" sz="2000" b="1" i="1" baseline="-40000" dirty="0" smtClean="0"/>
                <a:t>e</a:t>
              </a:r>
              <a:r>
                <a:rPr lang="en-US" sz="2000" b="1" i="1" baseline="-25000" dirty="0" smtClean="0"/>
                <a:t> </a:t>
              </a:r>
              <a:r>
                <a:rPr lang="en-US" sz="2000" b="1" i="1" dirty="0" smtClean="0"/>
                <a:t>= 0.07, Y</a:t>
              </a:r>
              <a:r>
                <a:rPr lang="el-GR" sz="2000" b="1" i="1" baseline="-25000" dirty="0" smtClean="0"/>
                <a:t>ν</a:t>
              </a:r>
              <a:r>
                <a:rPr lang="en-US" sz="2000" b="1" i="1" baseline="-40000" dirty="0" smtClean="0"/>
                <a:t>μ</a:t>
              </a:r>
              <a:r>
                <a:rPr lang="en-US" sz="2000" b="1" i="1" dirty="0" smtClean="0"/>
                <a:t>=Y</a:t>
              </a:r>
              <a:r>
                <a:rPr lang="el-GR" sz="2000" b="1" i="1" baseline="-25000" dirty="0" smtClean="0"/>
                <a:t>ν</a:t>
              </a:r>
              <a:r>
                <a:rPr lang="en-US" sz="2000" b="1" i="1" baseline="-40000" dirty="0" smtClean="0"/>
                <a:t>τ</a:t>
              </a:r>
              <a:r>
                <a:rPr lang="en-US" sz="2000" b="1" i="1" dirty="0" smtClean="0"/>
                <a:t>=0</a:t>
              </a:r>
              <a:r>
                <a:rPr lang="en-US" sz="2000" b="1" i="1" baseline="-25000" dirty="0" smtClean="0"/>
                <a:t> </a:t>
              </a:r>
              <a:endParaRPr lang="en-US" sz="2000" b="1" i="1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07504" y="2444695"/>
            <a:ext cx="8868102" cy="1200329"/>
            <a:chOff x="199698" y="5305573"/>
            <a:chExt cx="8868102" cy="1200329"/>
          </a:xfrm>
        </p:grpSpPr>
        <p:graphicFrame>
          <p:nvGraphicFramePr>
            <p:cNvPr id="19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99025906"/>
                </p:ext>
              </p:extLst>
            </p:nvPr>
          </p:nvGraphicFramePr>
          <p:xfrm>
            <a:off x="199698" y="5412830"/>
            <a:ext cx="4927600" cy="958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83" name="Equation" r:id="rId6" imgW="2412720" imgH="469800" progId="Equation.3">
                    <p:embed/>
                  </p:oleObj>
                </mc:Choice>
                <mc:Fallback>
                  <p:oleObj name="Equation" r:id="rId6" imgW="2412720" imgH="469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9698" y="5412830"/>
                          <a:ext cx="4927600" cy="95885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9525">
                          <a:solidFill>
                            <a:srgbClr val="FF0000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TextBox 21"/>
            <p:cNvSpPr txBox="1"/>
            <p:nvPr/>
          </p:nvSpPr>
          <p:spPr>
            <a:xfrm>
              <a:off x="5105400" y="5305573"/>
              <a:ext cx="3962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 algn="just">
                <a:buAutoNum type="arabicPeriod"/>
              </a:pPr>
              <a:r>
                <a:rPr lang="en-US" b="1" dirty="0" smtClean="0">
                  <a:solidFill>
                    <a:schemeClr val="bg1"/>
                  </a:solidFill>
                </a:rPr>
                <a:t>the MSW resonance occurs in the antineutrino channel;</a:t>
              </a:r>
            </a:p>
            <a:p>
              <a:pPr marL="457200" indent="-457200" algn="just">
                <a:buAutoNum type="arabicPeriod"/>
              </a:pPr>
              <a:r>
                <a:rPr lang="en-US" b="1" dirty="0" smtClean="0">
                  <a:solidFill>
                    <a:schemeClr val="bg1"/>
                  </a:solidFill>
                </a:rPr>
                <a:t>asymmetry between tau neutrinos and antineutrinos</a:t>
              </a:r>
              <a:r>
                <a:rPr lang="en-US" b="1" dirty="0" smtClean="0">
                  <a:solidFill>
                    <a:srgbClr val="0000CC"/>
                  </a:solidFill>
                </a:rPr>
                <a:t>.</a:t>
              </a:r>
              <a:endParaRPr lang="en-US" b="1" dirty="0">
                <a:solidFill>
                  <a:srgbClr val="0000CC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5496" y="3717032"/>
            <a:ext cx="8860432" cy="461665"/>
            <a:chOff x="35496" y="2475480"/>
            <a:chExt cx="8860432" cy="461665"/>
          </a:xfrm>
        </p:grpSpPr>
        <p:sp>
          <p:nvSpPr>
            <p:cNvPr id="20" name="TextBox 4"/>
            <p:cNvSpPr txBox="1"/>
            <p:nvPr/>
          </p:nvSpPr>
          <p:spPr>
            <a:xfrm>
              <a:off x="35496" y="2475480"/>
              <a:ext cx="7056784" cy="461665"/>
            </a:xfrm>
            <a:prstGeom prst="rect">
              <a:avLst/>
            </a:prstGeom>
            <a:solidFill>
              <a:srgbClr val="C00000"/>
            </a:solidFill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FFFF00"/>
                  </a:solidFill>
                  <a:latin typeface="Trebuchet MS" panose="020B0603020202020204" pitchFamily="34" charset="0"/>
                </a:rPr>
                <a:t>Simple bound in the ‘vacuum limit’:     </a:t>
              </a:r>
              <a:r>
                <a:rPr lang="en-US" sz="2400" b="1" i="1" dirty="0" err="1" smtClean="0">
                  <a:solidFill>
                    <a:srgbClr val="FFFF00"/>
                  </a:solidFill>
                  <a:latin typeface="Trebuchet MS" panose="020B0603020202020204" pitchFamily="34" charset="0"/>
                </a:rPr>
                <a:t>E</a:t>
              </a:r>
              <a:r>
                <a:rPr lang="en-US" sz="2400" b="1" i="1" baseline="-25000" dirty="0" err="1" smtClean="0">
                  <a:solidFill>
                    <a:srgbClr val="FFFF00"/>
                  </a:solidFill>
                  <a:latin typeface="Trebuchet MS" panose="020B0603020202020204" pitchFamily="34" charset="0"/>
                </a:rPr>
                <a:t>r</a:t>
              </a:r>
              <a:r>
                <a:rPr lang="en-US" sz="2400" b="1" i="1" dirty="0" smtClean="0">
                  <a:solidFill>
                    <a:srgbClr val="FFFF00"/>
                  </a:solidFill>
                  <a:latin typeface="Trebuchet MS" panose="020B0603020202020204" pitchFamily="34" charset="0"/>
                </a:rPr>
                <a:t> &gt;&gt; E</a:t>
              </a:r>
              <a:endParaRPr lang="en-US" sz="2400" b="1" i="1" dirty="0">
                <a:solidFill>
                  <a:srgbClr val="FFFF00"/>
                </a:solidFill>
                <a:latin typeface="Trebuchet MS" panose="020B0603020202020204" pitchFamily="34" charset="0"/>
              </a:endParaRPr>
            </a:p>
          </p:txBody>
        </p:sp>
        <p:graphicFrame>
          <p:nvGraphicFramePr>
            <p:cNvPr id="25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4090024"/>
                </p:ext>
              </p:extLst>
            </p:nvPr>
          </p:nvGraphicFramePr>
          <p:xfrm>
            <a:off x="7524328" y="2506490"/>
            <a:ext cx="1371600" cy="418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84" name="Equation" r:id="rId8" imgW="749160" imgH="228600" progId="Equation.3">
                    <p:embed/>
                  </p:oleObj>
                </mc:Choice>
                <mc:Fallback>
                  <p:oleObj name="Equation" r:id="rId8" imgW="74916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24328" y="2506490"/>
                          <a:ext cx="1371600" cy="418454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12700">
                          <a:solidFill>
                            <a:srgbClr val="FF0000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" name="TextBox 26"/>
          <p:cNvSpPr txBox="1"/>
          <p:nvPr/>
        </p:nvSpPr>
        <p:spPr>
          <a:xfrm>
            <a:off x="35496" y="4191471"/>
            <a:ext cx="2438400" cy="461665"/>
          </a:xfrm>
          <a:prstGeom prst="rect">
            <a:avLst/>
          </a:prstGeom>
          <a:solidFill>
            <a:srgbClr val="0000FF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Energy-loss rate</a:t>
            </a:r>
            <a:endParaRPr lang="en-US" sz="2400" b="1" i="1" dirty="0">
              <a:solidFill>
                <a:srgbClr val="FFFF00"/>
              </a:solidFill>
            </a:endParaRPr>
          </a:p>
        </p:txBody>
      </p:sp>
      <p:graphicFrame>
        <p:nvGraphicFramePr>
          <p:cNvPr id="27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1543665"/>
              </p:ext>
            </p:extLst>
          </p:nvPr>
        </p:nvGraphicFramePr>
        <p:xfrm>
          <a:off x="93856" y="4734594"/>
          <a:ext cx="7842251" cy="78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85" name="Equation" r:id="rId10" imgW="4038480" imgH="444240" progId="Equation.3">
                  <p:embed/>
                </p:oleObj>
              </mc:Choice>
              <mc:Fallback>
                <p:oleObj name="Equation" r:id="rId10" imgW="40384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56" y="4734594"/>
                        <a:ext cx="7842251" cy="7826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42"/>
          <p:cNvGrpSpPr/>
          <p:nvPr/>
        </p:nvGrpSpPr>
        <p:grpSpPr>
          <a:xfrm>
            <a:off x="35496" y="5589240"/>
            <a:ext cx="7708900" cy="1001415"/>
            <a:chOff x="152400" y="4186535"/>
            <a:chExt cx="7708900" cy="1001415"/>
          </a:xfrm>
        </p:grpSpPr>
        <p:sp>
          <p:nvSpPr>
            <p:cNvPr id="29" name="TextBox 35"/>
            <p:cNvSpPr txBox="1"/>
            <p:nvPr/>
          </p:nvSpPr>
          <p:spPr>
            <a:xfrm>
              <a:off x="152400" y="4186535"/>
              <a:ext cx="2438400" cy="461665"/>
            </a:xfrm>
            <a:prstGeom prst="rect">
              <a:avLst/>
            </a:prstGeom>
            <a:solidFill>
              <a:srgbClr val="0000FF"/>
            </a:solidFill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FFFF00"/>
                  </a:solidFill>
                </a:rPr>
                <a:t>Supernova Bound</a:t>
              </a:r>
              <a:endParaRPr lang="en-US" sz="2400" b="1" dirty="0">
                <a:solidFill>
                  <a:srgbClr val="FFFF00"/>
                </a:solidFill>
              </a:endParaRPr>
            </a:p>
          </p:txBody>
        </p:sp>
        <p:graphicFrame>
          <p:nvGraphicFramePr>
            <p:cNvPr id="30" name="Object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43136039"/>
                </p:ext>
              </p:extLst>
            </p:nvPr>
          </p:nvGraphicFramePr>
          <p:xfrm>
            <a:off x="228600" y="4724400"/>
            <a:ext cx="5121275" cy="463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86" name="公式" r:id="rId12" imgW="2666880" imgH="241200" progId="Equation.3">
                    <p:embed/>
                  </p:oleObj>
                </mc:Choice>
                <mc:Fallback>
                  <p:oleObj name="公式" r:id="rId12" imgW="266688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600" y="4724400"/>
                          <a:ext cx="5121275" cy="46355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31750">
                          <a:solidFill>
                            <a:srgbClr val="0000FF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" name="Right Arrow 37"/>
            <p:cNvSpPr/>
            <p:nvPr/>
          </p:nvSpPr>
          <p:spPr>
            <a:xfrm>
              <a:off x="5562600" y="4800600"/>
              <a:ext cx="914400" cy="304800"/>
            </a:xfrm>
            <a:prstGeom prst="rightArrow">
              <a:avLst/>
            </a:prstGeom>
            <a:solidFill>
              <a:srgbClr val="4ADE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32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9973570"/>
                </p:ext>
              </p:extLst>
            </p:nvPr>
          </p:nvGraphicFramePr>
          <p:xfrm>
            <a:off x="6769100" y="4786313"/>
            <a:ext cx="109220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87" name="Equation" r:id="rId14" imgW="596880" imgH="203040" progId="Equation.3">
                    <p:embed/>
                  </p:oleObj>
                </mc:Choice>
                <mc:Fallback>
                  <p:oleObj name="Equation" r:id="rId14" imgW="5968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69100" y="4786313"/>
                          <a:ext cx="1092200" cy="37147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12700">
                          <a:solidFill>
                            <a:srgbClr val="0000FF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  <p:custDataLst>
      <p:tags r:id="rId2"/>
    </p:custDataLst>
    <p:extLst>
      <p:ext uri="{BB962C8B-B14F-4D97-AF65-F5344CB8AC3E}">
        <p14:creationId xmlns:p14="http://schemas.microsoft.com/office/powerpoint/2010/main" val="256141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/>
          <p:nvPr/>
        </p:nvSpPr>
        <p:spPr>
          <a:xfrm>
            <a:off x="27384" y="228600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Energy-loss Rate and SN Bound</a:t>
            </a:r>
            <a:endParaRPr lang="en-US" sz="3200" b="1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07504" y="1734158"/>
            <a:ext cx="8897214" cy="4503154"/>
            <a:chOff x="152400" y="1628800"/>
            <a:chExt cx="8897214" cy="4503154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21144" y="1628800"/>
              <a:ext cx="4728470" cy="4503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6" name="Group 38"/>
            <p:cNvGrpSpPr/>
            <p:nvPr/>
          </p:nvGrpSpPr>
          <p:grpSpPr>
            <a:xfrm>
              <a:off x="152400" y="1628800"/>
              <a:ext cx="4495800" cy="4503154"/>
              <a:chOff x="152400" y="1628800"/>
              <a:chExt cx="4495800" cy="4503154"/>
            </a:xfrm>
          </p:grpSpPr>
          <p:pic>
            <p:nvPicPr>
              <p:cNvPr id="7" name="Picture 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52400" y="1628800"/>
                <a:ext cx="4495800" cy="4503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aphicFrame>
            <p:nvGraphicFramePr>
              <p:cNvPr id="8" name="Object 3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00818225"/>
                  </p:ext>
                </p:extLst>
              </p:nvPr>
            </p:nvGraphicFramePr>
            <p:xfrm>
              <a:off x="3952844" y="2060848"/>
              <a:ext cx="368300" cy="457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7666" name="Equation" r:id="rId5" imgW="177480" imgH="228600" progId="Equation.3">
                      <p:embed/>
                    </p:oleObj>
                  </mc:Choice>
                  <mc:Fallback>
                    <p:oleObj name="Equation" r:id="rId5" imgW="177480" imgH="2286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52844" y="2060848"/>
                            <a:ext cx="368300" cy="457200"/>
                          </a:xfrm>
                          <a:prstGeom prst="rect">
                            <a:avLst/>
                          </a:prstGeom>
                          <a:solidFill>
                            <a:schemeClr val="bg2"/>
                          </a:solidFill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220072" y="5046526"/>
            <a:ext cx="302956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lIns="86402" tIns="43201" rIns="86402" bIns="43201" anchor="ctr"/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G. </a:t>
            </a:r>
            <a:r>
              <a:rPr lang="en-US" altLang="zh-CN" b="1" dirty="0" err="1" smtClean="0">
                <a:solidFill>
                  <a:srgbClr val="FF0000"/>
                </a:solidFill>
                <a:latin typeface="Trebuchet MS" panose="020B0603020202020204" pitchFamily="34" charset="0"/>
              </a:rPr>
              <a:t>Raffelt</a:t>
            </a:r>
            <a:r>
              <a:rPr lang="en-US" altLang="zh-CN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, S.Z., 1102.5124</a:t>
            </a:r>
            <a:endParaRPr lang="en-US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1" name="TextBox 16"/>
          <p:cNvSpPr txBox="1"/>
          <p:nvPr/>
        </p:nvSpPr>
        <p:spPr>
          <a:xfrm>
            <a:off x="35496" y="1023119"/>
            <a:ext cx="9014118" cy="461665"/>
          </a:xfrm>
          <a:prstGeom prst="rect">
            <a:avLst/>
          </a:prstGeom>
          <a:solidFill>
            <a:srgbClr val="C00000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Follow the time evolution of </a:t>
            </a:r>
            <a:r>
              <a:rPr lang="el-GR" sz="24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en-US" sz="24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mtClean="0">
                <a:solidFill>
                  <a:srgbClr val="FFFF0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and calculate </a:t>
            </a:r>
            <a:r>
              <a:rPr lang="en-US" sz="2400" b="1" dirty="0" smtClean="0">
                <a:solidFill>
                  <a:srgbClr val="FFFF0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the energy loss </a:t>
            </a:r>
            <a:endParaRPr lang="en-US" sz="2400" b="1" dirty="0">
              <a:solidFill>
                <a:srgbClr val="FFFF00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6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9675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FFFF00"/>
                </a:solidFill>
                <a:latin typeface="Trebuchet MS" pitchFamily="34" charset="0"/>
              </a:rPr>
              <a:t>Summary and Outlook</a:t>
            </a:r>
            <a:endParaRPr lang="zh-CN" altLang="en-US" sz="2800" b="1" dirty="0">
              <a:solidFill>
                <a:srgbClr val="FFFF00"/>
              </a:solidFill>
              <a:latin typeface="Trebuchet MS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2420888"/>
            <a:ext cx="734481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itchFamily="2" charset="2"/>
              <a:buChar char="p"/>
            </a:pPr>
            <a:r>
              <a:rPr lang="en-US" altLang="zh-CN" sz="2000" dirty="0" smtClean="0">
                <a:solidFill>
                  <a:srgbClr val="51DD58"/>
                </a:solidFill>
                <a:latin typeface="Trebuchet MS" pitchFamily="34" charset="0"/>
                <a:ea typeface="黑体" pitchFamily="49" charset="-122"/>
              </a:rPr>
              <a:t>Neutrinos from next nearby supernova cannot be missed (</a:t>
            </a:r>
            <a:r>
              <a:rPr lang="en-US" altLang="zh-CN" sz="2000" dirty="0" smtClean="0">
                <a:solidFill>
                  <a:srgbClr val="FF0000"/>
                </a:solidFill>
                <a:latin typeface="Trebuchet MS" pitchFamily="34" charset="0"/>
                <a:ea typeface="黑体" pitchFamily="49" charset="-122"/>
              </a:rPr>
              <a:t>a once-in-a-lifetime opportunity!</a:t>
            </a:r>
            <a:r>
              <a:rPr lang="en-US" altLang="zh-CN" sz="2000" dirty="0" smtClean="0">
                <a:solidFill>
                  <a:srgbClr val="51DD58"/>
                </a:solidFill>
                <a:latin typeface="Trebuchet MS" pitchFamily="34" charset="0"/>
                <a:ea typeface="黑体" pitchFamily="49" charset="-122"/>
              </a:rPr>
              <a:t>)</a:t>
            </a:r>
          </a:p>
          <a:p>
            <a:pPr marL="457200" indent="-457200">
              <a:buFont typeface="Wingdings" pitchFamily="2" charset="2"/>
              <a:buChar char="p"/>
            </a:pPr>
            <a:endParaRPr lang="en-US" altLang="zh-CN" sz="2400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  <a:p>
            <a:pPr marL="457200" indent="-457200" algn="just">
              <a:buFont typeface="Wingdings" pitchFamily="2" charset="2"/>
              <a:buChar char="p"/>
            </a:pPr>
            <a:r>
              <a:rPr lang="en-US" altLang="zh-CN" sz="2000" dirty="0" smtClean="0">
                <a:solidFill>
                  <a:srgbClr val="FFC000"/>
                </a:solidFill>
                <a:latin typeface="Trebuchet MS" pitchFamily="34" charset="0"/>
                <a:ea typeface="黑体" pitchFamily="49" charset="-122"/>
              </a:rPr>
              <a:t>Physics opportunities with SN neutrinos: </a:t>
            </a:r>
            <a:r>
              <a:rPr lang="en-US" altLang="zh-CN" sz="2000" dirty="0" smtClean="0">
                <a:solidFill>
                  <a:srgbClr val="00B0F0"/>
                </a:solidFill>
                <a:latin typeface="Trebuchet MS" pitchFamily="34" charset="0"/>
                <a:ea typeface="黑体" pitchFamily="49" charset="-122"/>
              </a:rPr>
              <a:t>stellar collapse, explosion mechanism, </a:t>
            </a:r>
            <a:r>
              <a:rPr lang="en-US" altLang="zh-CN" sz="2000" dirty="0" smtClean="0">
                <a:solidFill>
                  <a:srgbClr val="00B050"/>
                </a:solidFill>
                <a:latin typeface="Trebuchet MS" pitchFamily="34" charset="0"/>
                <a:ea typeface="黑体" pitchFamily="49" charset="-122"/>
              </a:rPr>
              <a:t>collective flavor conversion, matter effects,</a:t>
            </a:r>
            <a:r>
              <a:rPr lang="en-US" altLang="zh-CN" sz="2000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</a:rPr>
              <a:t> </a:t>
            </a:r>
            <a:r>
              <a:rPr lang="en-US" altLang="zh-CN" sz="2000" dirty="0" smtClean="0">
                <a:solidFill>
                  <a:srgbClr val="FF00FF"/>
                </a:solidFill>
                <a:latin typeface="Trebuchet MS" pitchFamily="34" charset="0"/>
                <a:ea typeface="黑体" pitchFamily="49" charset="-122"/>
              </a:rPr>
              <a:t>neutrino mass ordering, absolute neutrino mass,…</a:t>
            </a:r>
            <a:endParaRPr lang="en-US" altLang="zh-CN" sz="2400" dirty="0" smtClean="0">
              <a:solidFill>
                <a:srgbClr val="FF00FF"/>
              </a:solidFill>
              <a:latin typeface="Trebuchet MS" pitchFamily="34" charset="0"/>
              <a:ea typeface="黑体" pitchFamily="49" charset="-122"/>
            </a:endParaRPr>
          </a:p>
          <a:p>
            <a:pPr marL="457200" indent="-457200">
              <a:buFont typeface="Wingdings" pitchFamily="2" charset="2"/>
              <a:buChar char="p"/>
            </a:pPr>
            <a:endParaRPr lang="en-US" altLang="zh-CN" sz="2400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  <a:p>
            <a:pPr marL="457200" indent="-457200" algn="just">
              <a:buFont typeface="Wingdings" pitchFamily="2" charset="2"/>
              <a:buChar char="p"/>
            </a:pP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10</a:t>
            </a:r>
            <a:r>
              <a:rPr lang="en-US" altLang="zh-CN" sz="2000" b="1" baseline="300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neutrino events </a:t>
            </a:r>
            <a:r>
              <a:rPr lang="en-US" altLang="zh-CN" sz="2000" b="1" dirty="0" smtClean="0">
                <a:solidFill>
                  <a:srgbClr val="FF0000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@ JUNO </a:t>
            </a: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for a typical galactic SN</a:t>
            </a: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; </a:t>
            </a:r>
            <a:r>
              <a:rPr lang="en-US" altLang="zh-CN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to</a:t>
            </a: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improve neutrino mass bound, </a:t>
            </a:r>
            <a:r>
              <a:rPr lang="en-US" altLang="zh-CN" sz="2000" b="1" dirty="0" smtClean="0">
                <a:solidFill>
                  <a:schemeClr val="bg1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&amp;</a:t>
            </a:r>
            <a:r>
              <a:rPr lang="en-US" altLang="zh-CN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 </a:t>
            </a:r>
            <a:r>
              <a:rPr lang="en-US" altLang="zh-CN" sz="2000" b="1" dirty="0" smtClean="0">
                <a:solidFill>
                  <a:srgbClr val="51DD58"/>
                </a:solidFill>
                <a:latin typeface="Trebuchet MS" pitchFamily="34" charset="0"/>
                <a:ea typeface="黑体" pitchFamily="49" charset="-122"/>
                <a:cs typeface="Tahoma" pitchFamily="34" charset="0"/>
              </a:rPr>
              <a:t>other possibilities; A lot of theoretical works to do while waiting for a real SN</a:t>
            </a:r>
            <a:endParaRPr lang="en-US" altLang="zh-CN" sz="2000" b="1" baseline="30000" dirty="0" smtClean="0">
              <a:solidFill>
                <a:srgbClr val="51DD58"/>
              </a:solidFill>
              <a:latin typeface="Trebuchet MS" pitchFamily="34" charset="0"/>
              <a:ea typeface="黑体" pitchFamily="49" charset="-122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5.8|161|38.5|8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6|3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2.7|46.8|56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|56.5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1841</TotalTime>
  <Words>2119</Words>
  <Application>Microsoft Office PowerPoint</Application>
  <PresentationFormat>全屏显示(4:3)</PresentationFormat>
  <Paragraphs>449</Paragraphs>
  <Slides>42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42</vt:i4>
      </vt:variant>
    </vt:vector>
  </HeadingPairs>
  <TitlesOfParts>
    <vt:vector size="63" baseType="lpstr">
      <vt:lpstr>Arial Unicode MS</vt:lpstr>
      <vt:lpstr>Batang</vt:lpstr>
      <vt:lpstr>Euclid Extra</vt:lpstr>
      <vt:lpstr>msmincho</vt:lpstr>
      <vt:lpstr>黑体</vt:lpstr>
      <vt:lpstr>宋体</vt:lpstr>
      <vt:lpstr>微软雅黑</vt:lpstr>
      <vt:lpstr>Arial</vt:lpstr>
      <vt:lpstr>Calibri</vt:lpstr>
      <vt:lpstr>Cambria Math</vt:lpstr>
      <vt:lpstr>Symbol</vt:lpstr>
      <vt:lpstr>Tahoma</vt:lpstr>
      <vt:lpstr>Times New Roman</vt:lpstr>
      <vt:lpstr>Trebuchet MS</vt:lpstr>
      <vt:lpstr>Wingdings</vt:lpstr>
      <vt:lpstr>Office 主题</vt:lpstr>
      <vt:lpstr>CorelPhotoPaint.Image.9</vt:lpstr>
      <vt:lpstr>公式</vt:lpstr>
      <vt:lpstr>CorelPhotoPaint.Image.10</vt:lpstr>
      <vt:lpstr>Equation</vt:lpstr>
      <vt:lpstr>Microsoft 公式 3.0</vt:lpstr>
      <vt:lpstr>PowerPoint 演示文稿</vt:lpstr>
      <vt:lpstr>PowerPoint 演示文稿</vt:lpstr>
      <vt:lpstr>Galactic SN 1054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Large Magellanic Cloud SN 1987A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zhou</dc:creator>
  <cp:lastModifiedBy>zhou</cp:lastModifiedBy>
  <cp:revision>123</cp:revision>
  <dcterms:created xsi:type="dcterms:W3CDTF">2013-11-13T12:48:50Z</dcterms:created>
  <dcterms:modified xsi:type="dcterms:W3CDTF">2015-03-26T07:43:14Z</dcterms:modified>
</cp:coreProperties>
</file>