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jpg" ContentType="image/jpeg"/>
  <Default Extension="rels" ContentType="application/vnd.openxmlformats-package.relationships+xml"/>
  <Default Extension="gif" ContentType="image/gif"/>
  <Default Extension="png" ContentType="image/png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660" r:id="rId2"/>
    <p:sldId id="697" r:id="rId3"/>
    <p:sldId id="698" r:id="rId4"/>
    <p:sldId id="699" r:id="rId5"/>
    <p:sldId id="707" r:id="rId6"/>
    <p:sldId id="702" r:id="rId7"/>
    <p:sldId id="676" r:id="rId8"/>
    <p:sldId id="645" r:id="rId9"/>
    <p:sldId id="657" r:id="rId10"/>
    <p:sldId id="701" r:id="rId11"/>
    <p:sldId id="685" r:id="rId12"/>
    <p:sldId id="700" r:id="rId13"/>
    <p:sldId id="647" r:id="rId14"/>
    <p:sldId id="689" r:id="rId15"/>
    <p:sldId id="690" r:id="rId16"/>
    <p:sldId id="710" r:id="rId17"/>
    <p:sldId id="711" r:id="rId18"/>
    <p:sldId id="584" r:id="rId19"/>
    <p:sldId id="682" r:id="rId20"/>
    <p:sldId id="683" r:id="rId21"/>
    <p:sldId id="704" r:id="rId22"/>
    <p:sldId id="705" r:id="rId23"/>
    <p:sldId id="686" r:id="rId24"/>
    <p:sldId id="692" r:id="rId25"/>
    <p:sldId id="703" r:id="rId26"/>
    <p:sldId id="706" r:id="rId27"/>
    <p:sldId id="688" r:id="rId28"/>
    <p:sldId id="693" r:id="rId29"/>
    <p:sldId id="694" r:id="rId30"/>
    <p:sldId id="589" r:id="rId31"/>
    <p:sldId id="596" r:id="rId32"/>
    <p:sldId id="695" r:id="rId33"/>
    <p:sldId id="622" r:id="rId34"/>
    <p:sldId id="638" r:id="rId35"/>
    <p:sldId id="617" r:id="rId36"/>
    <p:sldId id="603" r:id="rId37"/>
    <p:sldId id="674" r:id="rId38"/>
    <p:sldId id="654" r:id="rId39"/>
    <p:sldId id="606" r:id="rId40"/>
    <p:sldId id="619" r:id="rId41"/>
    <p:sldId id="607" r:id="rId42"/>
    <p:sldId id="615" r:id="rId43"/>
    <p:sldId id="614" r:id="rId44"/>
  </p:sldIdLst>
  <p:sldSz cx="9144000" cy="6858000" type="screen4x3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FFFF"/>
    <a:srgbClr val="FF8000"/>
    <a:srgbClr val="FFCC66"/>
    <a:srgbClr val="CCFF66"/>
    <a:srgbClr val="FFFF66"/>
    <a:srgbClr val="FFFF00"/>
    <a:srgbClr val="B3B3B3"/>
    <a:srgbClr val="008080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588" autoAdjust="0"/>
    <p:restoredTop sz="84206" autoAdjust="0"/>
  </p:normalViewPr>
  <p:slideViewPr>
    <p:cSldViewPr snapToGrid="0" snapToObjects="1">
      <p:cViewPr varScale="1">
        <p:scale>
          <a:sx n="72" d="100"/>
          <a:sy n="72" d="100"/>
        </p:scale>
        <p:origin x="216" y="4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handoutMaster" Target="handoutMasters/handout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E2AADD-8A2E-AB43-8F4A-D1E77376DB21}" type="doc">
      <dgm:prSet loTypeId="urn:microsoft.com/office/officeart/2005/8/layout/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5C64CC5C-50A2-644F-A8FE-AAE257D2EAE4}">
      <dgm:prSet phldrT="[文本]"/>
      <dgm:spPr>
        <a:gradFill rotWithShape="0">
          <a:gsLst>
            <a:gs pos="98997">
              <a:srgbClr val="9AC0FF"/>
            </a:gs>
            <a:gs pos="0">
              <a:srgbClr val="8BB6F7"/>
            </a:gs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</a:gradFill>
      </dgm:spPr>
      <dgm:t>
        <a:bodyPr/>
        <a:lstStyle/>
        <a:p>
          <a:r>
            <a:rPr kumimoji="0" lang="zh-CN" altLang="en-US" b="1" dirty="0" smtClean="0">
              <a:latin typeface="楷体" charset="0"/>
              <a:ea typeface="楷体" charset="0"/>
              <a:cs typeface="楷体" charset="0"/>
            </a:rPr>
            <a:t>引言</a:t>
          </a:r>
          <a:endParaRPr lang="zh-CN" altLang="en-US" dirty="0"/>
        </a:p>
      </dgm:t>
    </dgm:pt>
    <dgm:pt modelId="{8B4DD5F6-7DCE-3349-8056-19A47791AF80}" type="parTrans" cxnId="{EE8640B6-CAF3-0841-8305-A1DF4C37C262}">
      <dgm:prSet/>
      <dgm:spPr/>
      <dgm:t>
        <a:bodyPr/>
        <a:lstStyle/>
        <a:p>
          <a:endParaRPr lang="zh-CN" altLang="en-US"/>
        </a:p>
      </dgm:t>
    </dgm:pt>
    <dgm:pt modelId="{2A0AD7A6-1DCD-0848-B0A6-9FD9B20BC0C5}" type="sibTrans" cxnId="{EE8640B6-CAF3-0841-8305-A1DF4C37C262}">
      <dgm:prSet/>
      <dgm:spPr/>
      <dgm:t>
        <a:bodyPr/>
        <a:lstStyle/>
        <a:p>
          <a:endParaRPr lang="zh-CN" altLang="en-US"/>
        </a:p>
      </dgm:t>
    </dgm:pt>
    <dgm:pt modelId="{2F72742E-F309-2444-B257-9AD4217DE56C}">
      <dgm:prSet phldrT="[文本]"/>
      <dgm:spPr/>
      <dgm:t>
        <a:bodyPr/>
        <a:lstStyle/>
        <a:p>
          <a:r>
            <a:rPr lang="zh-CN" altLang="en-US" b="1" dirty="0" smtClean="0">
              <a:latin typeface="KaiTi" charset="-122"/>
              <a:ea typeface="KaiTi" charset="-122"/>
              <a:cs typeface="KaiTi" charset="-122"/>
            </a:rPr>
            <a:t>奇异强子物理</a:t>
          </a:r>
          <a:endParaRPr lang="zh-CN" altLang="en-US" b="1" dirty="0">
            <a:latin typeface="KaiTi" charset="-122"/>
            <a:ea typeface="KaiTi" charset="-122"/>
            <a:cs typeface="KaiTi" charset="-122"/>
          </a:endParaRPr>
        </a:p>
      </dgm:t>
    </dgm:pt>
    <dgm:pt modelId="{721D0D33-B659-B14B-A733-40930F2926D9}" type="parTrans" cxnId="{BEAAD987-B77F-1D4D-94F6-49BD92BA47E5}">
      <dgm:prSet/>
      <dgm:spPr/>
      <dgm:t>
        <a:bodyPr/>
        <a:lstStyle/>
        <a:p>
          <a:endParaRPr lang="zh-CN" altLang="en-US"/>
        </a:p>
      </dgm:t>
    </dgm:pt>
    <dgm:pt modelId="{6F5EA3F8-24DF-764A-92FB-6686C1B1C4BB}" type="sibTrans" cxnId="{BEAAD987-B77F-1D4D-94F6-49BD92BA47E5}">
      <dgm:prSet/>
      <dgm:spPr/>
      <dgm:t>
        <a:bodyPr/>
        <a:lstStyle/>
        <a:p>
          <a:endParaRPr lang="zh-CN" altLang="en-US"/>
        </a:p>
      </dgm:t>
    </dgm:pt>
    <dgm:pt modelId="{D3A84C99-43BD-5248-B552-4CCFB8183DEE}">
      <dgm:prSet phldrT="[文本]"/>
      <dgm:spPr/>
      <dgm:t>
        <a:bodyPr/>
        <a:lstStyle/>
        <a:p>
          <a:r>
            <a:rPr kumimoji="0" lang="zh-CN" altLang="en-US" b="1" dirty="0" smtClean="0">
              <a:latin typeface="楷体" charset="0"/>
              <a:ea typeface="楷体" charset="0"/>
              <a:cs typeface="楷体" charset="0"/>
            </a:rPr>
            <a:t>产生机制与有效理论</a:t>
          </a:r>
          <a:endParaRPr lang="zh-CN" altLang="en-US" dirty="0"/>
        </a:p>
      </dgm:t>
    </dgm:pt>
    <dgm:pt modelId="{16B7D261-B09C-8B4F-B0BA-2DC55FFDFC4A}" type="parTrans" cxnId="{DA2053A7-1BBE-9447-B035-FAEA29B0D5D9}">
      <dgm:prSet/>
      <dgm:spPr/>
      <dgm:t>
        <a:bodyPr/>
        <a:lstStyle/>
        <a:p>
          <a:endParaRPr lang="zh-CN" altLang="en-US"/>
        </a:p>
      </dgm:t>
    </dgm:pt>
    <dgm:pt modelId="{6A919874-7F26-734F-A25E-D893C37EA6A3}" type="sibTrans" cxnId="{DA2053A7-1BBE-9447-B035-FAEA29B0D5D9}">
      <dgm:prSet/>
      <dgm:spPr/>
      <dgm:t>
        <a:bodyPr/>
        <a:lstStyle/>
        <a:p>
          <a:endParaRPr lang="zh-CN" altLang="en-US"/>
        </a:p>
      </dgm:t>
    </dgm:pt>
    <dgm:pt modelId="{771EFE05-0627-E24E-A6A7-3E410B6DB811}">
      <dgm:prSet/>
      <dgm:spPr/>
      <dgm:t>
        <a:bodyPr/>
        <a:lstStyle/>
        <a:p>
          <a:r>
            <a:rPr kumimoji="0" lang="zh-CN" altLang="en-US" b="1" dirty="0" smtClean="0">
              <a:latin typeface="楷体" charset="0"/>
              <a:ea typeface="楷体" charset="0"/>
              <a:cs typeface="楷体" charset="0"/>
            </a:rPr>
            <a:t>结论</a:t>
          </a:r>
          <a:endParaRPr kumimoji="0" lang="zh-CN" altLang="en-US" b="1" dirty="0">
            <a:latin typeface="楷体" charset="0"/>
            <a:ea typeface="楷体" charset="0"/>
            <a:cs typeface="楷体" charset="0"/>
          </a:endParaRPr>
        </a:p>
      </dgm:t>
    </dgm:pt>
    <dgm:pt modelId="{76DFDB6B-9DFF-7649-833A-3B01B0169B81}" type="parTrans" cxnId="{F2D4663E-644F-2648-AF0C-8AF4A1BFA8CB}">
      <dgm:prSet/>
      <dgm:spPr/>
      <dgm:t>
        <a:bodyPr/>
        <a:lstStyle/>
        <a:p>
          <a:endParaRPr lang="zh-CN" altLang="en-US"/>
        </a:p>
      </dgm:t>
    </dgm:pt>
    <dgm:pt modelId="{236F529D-E627-584D-B173-D080D01DEAC7}" type="sibTrans" cxnId="{F2D4663E-644F-2648-AF0C-8AF4A1BFA8CB}">
      <dgm:prSet/>
      <dgm:spPr/>
      <dgm:t>
        <a:bodyPr/>
        <a:lstStyle/>
        <a:p>
          <a:endParaRPr lang="zh-CN" altLang="en-US"/>
        </a:p>
      </dgm:t>
    </dgm:pt>
    <dgm:pt modelId="{21F52CFC-4AF3-9949-A070-37E3EFD3D3A2}" type="pres">
      <dgm:prSet presAssocID="{5BE2AADD-8A2E-AB43-8F4A-D1E77376DB2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9C0AE8CC-39CB-F549-A7C7-D79C8BF6B2C4}" type="pres">
      <dgm:prSet presAssocID="{5C64CC5C-50A2-644F-A8FE-AAE257D2EAE4}" presName="parentLin" presStyleCnt="0"/>
      <dgm:spPr/>
    </dgm:pt>
    <dgm:pt modelId="{8FF15A70-84E6-BD4D-BB8B-6588B7A55257}" type="pres">
      <dgm:prSet presAssocID="{5C64CC5C-50A2-644F-A8FE-AAE257D2EAE4}" presName="parentLeftMargin" presStyleLbl="node1" presStyleIdx="0" presStyleCnt="4"/>
      <dgm:spPr/>
      <dgm:t>
        <a:bodyPr/>
        <a:lstStyle/>
        <a:p>
          <a:endParaRPr lang="zh-CN" altLang="en-US"/>
        </a:p>
      </dgm:t>
    </dgm:pt>
    <dgm:pt modelId="{857D4D11-C9F5-4F4C-A5AD-A052EC45EB7C}" type="pres">
      <dgm:prSet presAssocID="{5C64CC5C-50A2-644F-A8FE-AAE257D2EAE4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4882F7E-658C-0C45-8BBE-7390FAAF49D2}" type="pres">
      <dgm:prSet presAssocID="{5C64CC5C-50A2-644F-A8FE-AAE257D2EAE4}" presName="negativeSpace" presStyleCnt="0"/>
      <dgm:spPr/>
    </dgm:pt>
    <dgm:pt modelId="{E9821631-C3C8-BA4B-85AB-27E9E12DA1B7}" type="pres">
      <dgm:prSet presAssocID="{5C64CC5C-50A2-644F-A8FE-AAE257D2EAE4}" presName="childText" presStyleLbl="conFgAcc1" presStyleIdx="0" presStyleCnt="4">
        <dgm:presLayoutVars>
          <dgm:bulletEnabled val="1"/>
        </dgm:presLayoutVars>
      </dgm:prSet>
      <dgm:spPr/>
    </dgm:pt>
    <dgm:pt modelId="{299D654B-05CB-ED46-8936-6983D4E3D221}" type="pres">
      <dgm:prSet presAssocID="{2A0AD7A6-1DCD-0848-B0A6-9FD9B20BC0C5}" presName="spaceBetweenRectangles" presStyleCnt="0"/>
      <dgm:spPr/>
    </dgm:pt>
    <dgm:pt modelId="{4BB00DC4-8497-6E49-B94B-EBD4BE0A1DC0}" type="pres">
      <dgm:prSet presAssocID="{2F72742E-F309-2444-B257-9AD4217DE56C}" presName="parentLin" presStyleCnt="0"/>
      <dgm:spPr/>
    </dgm:pt>
    <dgm:pt modelId="{A4286889-D3D6-5047-A259-EBEA0161ED2B}" type="pres">
      <dgm:prSet presAssocID="{2F72742E-F309-2444-B257-9AD4217DE56C}" presName="parentLeftMargin" presStyleLbl="node1" presStyleIdx="0" presStyleCnt="4"/>
      <dgm:spPr/>
      <dgm:t>
        <a:bodyPr/>
        <a:lstStyle/>
        <a:p>
          <a:endParaRPr lang="zh-CN" altLang="en-US"/>
        </a:p>
      </dgm:t>
    </dgm:pt>
    <dgm:pt modelId="{F5DE5F5F-68FE-D34C-AA3C-A7B9590B2739}" type="pres">
      <dgm:prSet presAssocID="{2F72742E-F309-2444-B257-9AD4217DE56C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FC2BBF0-C5C2-1E46-A62D-2E555F07207A}" type="pres">
      <dgm:prSet presAssocID="{2F72742E-F309-2444-B257-9AD4217DE56C}" presName="negativeSpace" presStyleCnt="0"/>
      <dgm:spPr/>
    </dgm:pt>
    <dgm:pt modelId="{54E5FEA8-5432-104B-8259-BBB4BF0A3C30}" type="pres">
      <dgm:prSet presAssocID="{2F72742E-F309-2444-B257-9AD4217DE56C}" presName="childText" presStyleLbl="conFgAcc1" presStyleIdx="1" presStyleCnt="4">
        <dgm:presLayoutVars>
          <dgm:bulletEnabled val="1"/>
        </dgm:presLayoutVars>
      </dgm:prSet>
      <dgm:spPr/>
    </dgm:pt>
    <dgm:pt modelId="{855BB5C5-2BC0-8846-8DB5-91A2D10ABA5D}" type="pres">
      <dgm:prSet presAssocID="{6F5EA3F8-24DF-764A-92FB-6686C1B1C4BB}" presName="spaceBetweenRectangles" presStyleCnt="0"/>
      <dgm:spPr/>
    </dgm:pt>
    <dgm:pt modelId="{DBD2E025-CC90-9245-A200-1FAF7683F76E}" type="pres">
      <dgm:prSet presAssocID="{D3A84C99-43BD-5248-B552-4CCFB8183DEE}" presName="parentLin" presStyleCnt="0"/>
      <dgm:spPr/>
    </dgm:pt>
    <dgm:pt modelId="{661B9CCB-A67D-AF4D-8281-A27FEB12BD85}" type="pres">
      <dgm:prSet presAssocID="{D3A84C99-43BD-5248-B552-4CCFB8183DEE}" presName="parentLeftMargin" presStyleLbl="node1" presStyleIdx="1" presStyleCnt="4"/>
      <dgm:spPr/>
      <dgm:t>
        <a:bodyPr/>
        <a:lstStyle/>
        <a:p>
          <a:endParaRPr lang="zh-CN" altLang="en-US"/>
        </a:p>
      </dgm:t>
    </dgm:pt>
    <dgm:pt modelId="{F9F37080-8AF9-F742-AC48-9187A2604E66}" type="pres">
      <dgm:prSet presAssocID="{D3A84C99-43BD-5248-B552-4CCFB8183DEE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2C5C442-AA8A-294B-93B6-66A48A5EA17C}" type="pres">
      <dgm:prSet presAssocID="{D3A84C99-43BD-5248-B552-4CCFB8183DEE}" presName="negativeSpace" presStyleCnt="0"/>
      <dgm:spPr/>
    </dgm:pt>
    <dgm:pt modelId="{CF32FACB-1C22-F14C-909C-9504CDBAC1E8}" type="pres">
      <dgm:prSet presAssocID="{D3A84C99-43BD-5248-B552-4CCFB8183DEE}" presName="childText" presStyleLbl="conFgAcc1" presStyleIdx="2" presStyleCnt="4">
        <dgm:presLayoutVars>
          <dgm:bulletEnabled val="1"/>
        </dgm:presLayoutVars>
      </dgm:prSet>
      <dgm:spPr/>
    </dgm:pt>
    <dgm:pt modelId="{1207597D-618D-324C-96E8-968DC4667C2B}" type="pres">
      <dgm:prSet presAssocID="{6A919874-7F26-734F-A25E-D893C37EA6A3}" presName="spaceBetweenRectangles" presStyleCnt="0"/>
      <dgm:spPr/>
    </dgm:pt>
    <dgm:pt modelId="{E7E6BFA2-EFD5-AE40-B87D-26CF0B16D65F}" type="pres">
      <dgm:prSet presAssocID="{771EFE05-0627-E24E-A6A7-3E410B6DB811}" presName="parentLin" presStyleCnt="0"/>
      <dgm:spPr/>
    </dgm:pt>
    <dgm:pt modelId="{93B0DA72-C312-5042-9CF1-798878CA67CC}" type="pres">
      <dgm:prSet presAssocID="{771EFE05-0627-E24E-A6A7-3E410B6DB811}" presName="parentLeftMargin" presStyleLbl="node1" presStyleIdx="2" presStyleCnt="4"/>
      <dgm:spPr/>
      <dgm:t>
        <a:bodyPr/>
        <a:lstStyle/>
        <a:p>
          <a:endParaRPr lang="zh-CN" altLang="en-US"/>
        </a:p>
      </dgm:t>
    </dgm:pt>
    <dgm:pt modelId="{8AB1989A-7E90-2B4B-AA50-ABEA7C11DFDD}" type="pres">
      <dgm:prSet presAssocID="{771EFE05-0627-E24E-A6A7-3E410B6DB81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C480B96-659A-404E-B8CE-DED139A72FB8}" type="pres">
      <dgm:prSet presAssocID="{771EFE05-0627-E24E-A6A7-3E410B6DB811}" presName="negativeSpace" presStyleCnt="0"/>
      <dgm:spPr/>
    </dgm:pt>
    <dgm:pt modelId="{D0C63131-8FE8-3A46-B392-606539184F55}" type="pres">
      <dgm:prSet presAssocID="{771EFE05-0627-E24E-A6A7-3E410B6DB811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3DE546E9-F07E-A045-B17F-79A48E8B26CA}" type="presOf" srcId="{2F72742E-F309-2444-B257-9AD4217DE56C}" destId="{F5DE5F5F-68FE-D34C-AA3C-A7B9590B2739}" srcOrd="1" destOrd="0" presId="urn:microsoft.com/office/officeart/2005/8/layout/list1"/>
    <dgm:cxn modelId="{1E1A935E-BF76-4B4C-9980-6DC7740B077A}" type="presOf" srcId="{D3A84C99-43BD-5248-B552-4CCFB8183DEE}" destId="{661B9CCB-A67D-AF4D-8281-A27FEB12BD85}" srcOrd="0" destOrd="0" presId="urn:microsoft.com/office/officeart/2005/8/layout/list1"/>
    <dgm:cxn modelId="{4E3D710D-4377-BD48-A17F-D2C36B0229C4}" type="presOf" srcId="{771EFE05-0627-E24E-A6A7-3E410B6DB811}" destId="{8AB1989A-7E90-2B4B-AA50-ABEA7C11DFDD}" srcOrd="1" destOrd="0" presId="urn:microsoft.com/office/officeart/2005/8/layout/list1"/>
    <dgm:cxn modelId="{F878C48F-AB1C-1D46-87D6-ED8525737E4D}" type="presOf" srcId="{771EFE05-0627-E24E-A6A7-3E410B6DB811}" destId="{93B0DA72-C312-5042-9CF1-798878CA67CC}" srcOrd="0" destOrd="0" presId="urn:microsoft.com/office/officeart/2005/8/layout/list1"/>
    <dgm:cxn modelId="{8B18B63B-6496-AA40-9340-722F2E019D6B}" type="presOf" srcId="{2F72742E-F309-2444-B257-9AD4217DE56C}" destId="{A4286889-D3D6-5047-A259-EBEA0161ED2B}" srcOrd="0" destOrd="0" presId="urn:microsoft.com/office/officeart/2005/8/layout/list1"/>
    <dgm:cxn modelId="{F2D4663E-644F-2648-AF0C-8AF4A1BFA8CB}" srcId="{5BE2AADD-8A2E-AB43-8F4A-D1E77376DB21}" destId="{771EFE05-0627-E24E-A6A7-3E410B6DB811}" srcOrd="3" destOrd="0" parTransId="{76DFDB6B-9DFF-7649-833A-3B01B0169B81}" sibTransId="{236F529D-E627-584D-B173-D080D01DEAC7}"/>
    <dgm:cxn modelId="{DA2053A7-1BBE-9447-B035-FAEA29B0D5D9}" srcId="{5BE2AADD-8A2E-AB43-8F4A-D1E77376DB21}" destId="{D3A84C99-43BD-5248-B552-4CCFB8183DEE}" srcOrd="2" destOrd="0" parTransId="{16B7D261-B09C-8B4F-B0BA-2DC55FFDFC4A}" sibTransId="{6A919874-7F26-734F-A25E-D893C37EA6A3}"/>
    <dgm:cxn modelId="{EE8640B6-CAF3-0841-8305-A1DF4C37C262}" srcId="{5BE2AADD-8A2E-AB43-8F4A-D1E77376DB21}" destId="{5C64CC5C-50A2-644F-A8FE-AAE257D2EAE4}" srcOrd="0" destOrd="0" parTransId="{8B4DD5F6-7DCE-3349-8056-19A47791AF80}" sibTransId="{2A0AD7A6-1DCD-0848-B0A6-9FD9B20BC0C5}"/>
    <dgm:cxn modelId="{BEAAD987-B77F-1D4D-94F6-49BD92BA47E5}" srcId="{5BE2AADD-8A2E-AB43-8F4A-D1E77376DB21}" destId="{2F72742E-F309-2444-B257-9AD4217DE56C}" srcOrd="1" destOrd="0" parTransId="{721D0D33-B659-B14B-A733-40930F2926D9}" sibTransId="{6F5EA3F8-24DF-764A-92FB-6686C1B1C4BB}"/>
    <dgm:cxn modelId="{3240659F-2E0E-A44F-9CED-CE667220B57F}" type="presOf" srcId="{5C64CC5C-50A2-644F-A8FE-AAE257D2EAE4}" destId="{857D4D11-C9F5-4F4C-A5AD-A052EC45EB7C}" srcOrd="1" destOrd="0" presId="urn:microsoft.com/office/officeart/2005/8/layout/list1"/>
    <dgm:cxn modelId="{8A3C8A8A-E056-654B-B427-88A640523AD6}" type="presOf" srcId="{5C64CC5C-50A2-644F-A8FE-AAE257D2EAE4}" destId="{8FF15A70-84E6-BD4D-BB8B-6588B7A55257}" srcOrd="0" destOrd="0" presId="urn:microsoft.com/office/officeart/2005/8/layout/list1"/>
    <dgm:cxn modelId="{7698F07D-3B41-1F4F-9C3C-23053F9ACF9D}" type="presOf" srcId="{5BE2AADD-8A2E-AB43-8F4A-D1E77376DB21}" destId="{21F52CFC-4AF3-9949-A070-37E3EFD3D3A2}" srcOrd="0" destOrd="0" presId="urn:microsoft.com/office/officeart/2005/8/layout/list1"/>
    <dgm:cxn modelId="{78248403-6FF3-4B45-8D22-39F5AADEE616}" type="presOf" srcId="{D3A84C99-43BD-5248-B552-4CCFB8183DEE}" destId="{F9F37080-8AF9-F742-AC48-9187A2604E66}" srcOrd="1" destOrd="0" presId="urn:microsoft.com/office/officeart/2005/8/layout/list1"/>
    <dgm:cxn modelId="{5A3423A9-3294-3243-9B19-86D8C66BA1F4}" type="presParOf" srcId="{21F52CFC-4AF3-9949-A070-37E3EFD3D3A2}" destId="{9C0AE8CC-39CB-F549-A7C7-D79C8BF6B2C4}" srcOrd="0" destOrd="0" presId="urn:microsoft.com/office/officeart/2005/8/layout/list1"/>
    <dgm:cxn modelId="{FBDCF17D-FEB6-8A4E-B128-83A401BB539B}" type="presParOf" srcId="{9C0AE8CC-39CB-F549-A7C7-D79C8BF6B2C4}" destId="{8FF15A70-84E6-BD4D-BB8B-6588B7A55257}" srcOrd="0" destOrd="0" presId="urn:microsoft.com/office/officeart/2005/8/layout/list1"/>
    <dgm:cxn modelId="{AD6E011F-1C86-D241-8BFD-82FB2D055B0E}" type="presParOf" srcId="{9C0AE8CC-39CB-F549-A7C7-D79C8BF6B2C4}" destId="{857D4D11-C9F5-4F4C-A5AD-A052EC45EB7C}" srcOrd="1" destOrd="0" presId="urn:microsoft.com/office/officeart/2005/8/layout/list1"/>
    <dgm:cxn modelId="{84507EB2-3510-EA4D-9A6B-80CF062AFE7D}" type="presParOf" srcId="{21F52CFC-4AF3-9949-A070-37E3EFD3D3A2}" destId="{B4882F7E-658C-0C45-8BBE-7390FAAF49D2}" srcOrd="1" destOrd="0" presId="urn:microsoft.com/office/officeart/2005/8/layout/list1"/>
    <dgm:cxn modelId="{FA07AA6F-8B34-7D4D-A6B4-227A8C2DED9F}" type="presParOf" srcId="{21F52CFC-4AF3-9949-A070-37E3EFD3D3A2}" destId="{E9821631-C3C8-BA4B-85AB-27E9E12DA1B7}" srcOrd="2" destOrd="0" presId="urn:microsoft.com/office/officeart/2005/8/layout/list1"/>
    <dgm:cxn modelId="{BA9C65ED-C084-FF4D-BA2B-CA1309E29EB1}" type="presParOf" srcId="{21F52CFC-4AF3-9949-A070-37E3EFD3D3A2}" destId="{299D654B-05CB-ED46-8936-6983D4E3D221}" srcOrd="3" destOrd="0" presId="urn:microsoft.com/office/officeart/2005/8/layout/list1"/>
    <dgm:cxn modelId="{2AC692C5-DB6B-244A-B0C9-F3534C1647AE}" type="presParOf" srcId="{21F52CFC-4AF3-9949-A070-37E3EFD3D3A2}" destId="{4BB00DC4-8497-6E49-B94B-EBD4BE0A1DC0}" srcOrd="4" destOrd="0" presId="urn:microsoft.com/office/officeart/2005/8/layout/list1"/>
    <dgm:cxn modelId="{41ED1CC0-438F-B747-98E3-17019B41DF5B}" type="presParOf" srcId="{4BB00DC4-8497-6E49-B94B-EBD4BE0A1DC0}" destId="{A4286889-D3D6-5047-A259-EBEA0161ED2B}" srcOrd="0" destOrd="0" presId="urn:microsoft.com/office/officeart/2005/8/layout/list1"/>
    <dgm:cxn modelId="{7EF4D115-5B1E-0B48-BE8D-3CD61F4A06C0}" type="presParOf" srcId="{4BB00DC4-8497-6E49-B94B-EBD4BE0A1DC0}" destId="{F5DE5F5F-68FE-D34C-AA3C-A7B9590B2739}" srcOrd="1" destOrd="0" presId="urn:microsoft.com/office/officeart/2005/8/layout/list1"/>
    <dgm:cxn modelId="{C53701B7-352F-404E-B7B2-71E868656B04}" type="presParOf" srcId="{21F52CFC-4AF3-9949-A070-37E3EFD3D3A2}" destId="{7FC2BBF0-C5C2-1E46-A62D-2E555F07207A}" srcOrd="5" destOrd="0" presId="urn:microsoft.com/office/officeart/2005/8/layout/list1"/>
    <dgm:cxn modelId="{AD5DC0F5-B07D-1D4D-98EB-1C9A3BFE7CD0}" type="presParOf" srcId="{21F52CFC-4AF3-9949-A070-37E3EFD3D3A2}" destId="{54E5FEA8-5432-104B-8259-BBB4BF0A3C30}" srcOrd="6" destOrd="0" presId="urn:microsoft.com/office/officeart/2005/8/layout/list1"/>
    <dgm:cxn modelId="{A3670B55-2431-BB4B-825F-49EB0BE5DBDD}" type="presParOf" srcId="{21F52CFC-4AF3-9949-A070-37E3EFD3D3A2}" destId="{855BB5C5-2BC0-8846-8DB5-91A2D10ABA5D}" srcOrd="7" destOrd="0" presId="urn:microsoft.com/office/officeart/2005/8/layout/list1"/>
    <dgm:cxn modelId="{75774E8B-98A9-6B4C-B505-8F4C0F4B3171}" type="presParOf" srcId="{21F52CFC-4AF3-9949-A070-37E3EFD3D3A2}" destId="{DBD2E025-CC90-9245-A200-1FAF7683F76E}" srcOrd="8" destOrd="0" presId="urn:microsoft.com/office/officeart/2005/8/layout/list1"/>
    <dgm:cxn modelId="{D7D7EB5F-128D-6D4B-879B-4AE8BEB680E5}" type="presParOf" srcId="{DBD2E025-CC90-9245-A200-1FAF7683F76E}" destId="{661B9CCB-A67D-AF4D-8281-A27FEB12BD85}" srcOrd="0" destOrd="0" presId="urn:microsoft.com/office/officeart/2005/8/layout/list1"/>
    <dgm:cxn modelId="{AB9EB0AC-E855-8344-A59B-B0223E3B60E1}" type="presParOf" srcId="{DBD2E025-CC90-9245-A200-1FAF7683F76E}" destId="{F9F37080-8AF9-F742-AC48-9187A2604E66}" srcOrd="1" destOrd="0" presId="urn:microsoft.com/office/officeart/2005/8/layout/list1"/>
    <dgm:cxn modelId="{C9E79904-776F-9B4D-8E7C-571A657BDF03}" type="presParOf" srcId="{21F52CFC-4AF3-9949-A070-37E3EFD3D3A2}" destId="{02C5C442-AA8A-294B-93B6-66A48A5EA17C}" srcOrd="9" destOrd="0" presId="urn:microsoft.com/office/officeart/2005/8/layout/list1"/>
    <dgm:cxn modelId="{507BEB86-0564-7846-8680-55B39CD09D27}" type="presParOf" srcId="{21F52CFC-4AF3-9949-A070-37E3EFD3D3A2}" destId="{CF32FACB-1C22-F14C-909C-9504CDBAC1E8}" srcOrd="10" destOrd="0" presId="urn:microsoft.com/office/officeart/2005/8/layout/list1"/>
    <dgm:cxn modelId="{0630D90C-EF90-E742-A831-89A35F0DD24D}" type="presParOf" srcId="{21F52CFC-4AF3-9949-A070-37E3EFD3D3A2}" destId="{1207597D-618D-324C-96E8-968DC4667C2B}" srcOrd="11" destOrd="0" presId="urn:microsoft.com/office/officeart/2005/8/layout/list1"/>
    <dgm:cxn modelId="{634875AA-A5D1-9547-B790-219462E3870E}" type="presParOf" srcId="{21F52CFC-4AF3-9949-A070-37E3EFD3D3A2}" destId="{E7E6BFA2-EFD5-AE40-B87D-26CF0B16D65F}" srcOrd="12" destOrd="0" presId="urn:microsoft.com/office/officeart/2005/8/layout/list1"/>
    <dgm:cxn modelId="{C45044BD-D621-6548-A5F7-70BDD4F56A72}" type="presParOf" srcId="{E7E6BFA2-EFD5-AE40-B87D-26CF0B16D65F}" destId="{93B0DA72-C312-5042-9CF1-798878CA67CC}" srcOrd="0" destOrd="0" presId="urn:microsoft.com/office/officeart/2005/8/layout/list1"/>
    <dgm:cxn modelId="{BF22D721-BE8C-C741-AD83-4930B75AA32F}" type="presParOf" srcId="{E7E6BFA2-EFD5-AE40-B87D-26CF0B16D65F}" destId="{8AB1989A-7E90-2B4B-AA50-ABEA7C11DFDD}" srcOrd="1" destOrd="0" presId="urn:microsoft.com/office/officeart/2005/8/layout/list1"/>
    <dgm:cxn modelId="{AA4C852A-3491-A34A-BC6E-4401516F3F50}" type="presParOf" srcId="{21F52CFC-4AF3-9949-A070-37E3EFD3D3A2}" destId="{9C480B96-659A-404E-B8CE-DED139A72FB8}" srcOrd="13" destOrd="0" presId="urn:microsoft.com/office/officeart/2005/8/layout/list1"/>
    <dgm:cxn modelId="{3B8E6F20-1997-C840-BF99-96E345D47436}" type="presParOf" srcId="{21F52CFC-4AF3-9949-A070-37E3EFD3D3A2}" destId="{D0C63131-8FE8-3A46-B392-606539184F5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821631-C3C8-BA4B-85AB-27E9E12DA1B7}">
      <dsp:nvSpPr>
        <dsp:cNvPr id="0" name=""/>
        <dsp:cNvSpPr/>
      </dsp:nvSpPr>
      <dsp:spPr>
        <a:xfrm>
          <a:off x="0" y="480366"/>
          <a:ext cx="7725103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7D4D11-C9F5-4F4C-A5AD-A052EC45EB7C}">
      <dsp:nvSpPr>
        <dsp:cNvPr id="0" name=""/>
        <dsp:cNvSpPr/>
      </dsp:nvSpPr>
      <dsp:spPr>
        <a:xfrm>
          <a:off x="386255" y="81846"/>
          <a:ext cx="5407572" cy="797040"/>
        </a:xfrm>
        <a:prstGeom prst="roundRect">
          <a:avLst/>
        </a:prstGeom>
        <a:gradFill rotWithShape="0">
          <a:gsLst>
            <a:gs pos="98997">
              <a:srgbClr val="9AC0FF"/>
            </a:gs>
            <a:gs pos="0">
              <a:srgbClr val="8BB6F7"/>
            </a:gs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4393" tIns="0" rIns="204393" bIns="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zh-CN" altLang="en-US" sz="2700" b="1" kern="1200" dirty="0" smtClean="0">
              <a:latin typeface="楷体" charset="0"/>
              <a:ea typeface="楷体" charset="0"/>
              <a:cs typeface="楷体" charset="0"/>
            </a:rPr>
            <a:t>引言</a:t>
          </a:r>
          <a:endParaRPr lang="zh-CN" altLang="en-US" sz="2700" kern="1200" dirty="0"/>
        </a:p>
      </dsp:txBody>
      <dsp:txXfrm>
        <a:off x="425163" y="120754"/>
        <a:ext cx="5329756" cy="719224"/>
      </dsp:txXfrm>
    </dsp:sp>
    <dsp:sp modelId="{54E5FEA8-5432-104B-8259-BBB4BF0A3C30}">
      <dsp:nvSpPr>
        <dsp:cNvPr id="0" name=""/>
        <dsp:cNvSpPr/>
      </dsp:nvSpPr>
      <dsp:spPr>
        <a:xfrm>
          <a:off x="0" y="1705086"/>
          <a:ext cx="7725103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DE5F5F-68FE-D34C-AA3C-A7B9590B2739}">
      <dsp:nvSpPr>
        <dsp:cNvPr id="0" name=""/>
        <dsp:cNvSpPr/>
      </dsp:nvSpPr>
      <dsp:spPr>
        <a:xfrm>
          <a:off x="386255" y="1306566"/>
          <a:ext cx="5407572" cy="7970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4393" tIns="0" rIns="204393" bIns="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700" b="1" kern="1200" dirty="0" smtClean="0">
              <a:latin typeface="KaiTi" charset="-122"/>
              <a:ea typeface="KaiTi" charset="-122"/>
              <a:cs typeface="KaiTi" charset="-122"/>
            </a:rPr>
            <a:t>奇异强子物理</a:t>
          </a:r>
          <a:endParaRPr lang="zh-CN" altLang="en-US" sz="2700" b="1" kern="1200" dirty="0">
            <a:latin typeface="KaiTi" charset="-122"/>
            <a:ea typeface="KaiTi" charset="-122"/>
            <a:cs typeface="KaiTi" charset="-122"/>
          </a:endParaRPr>
        </a:p>
      </dsp:txBody>
      <dsp:txXfrm>
        <a:off x="425163" y="1345474"/>
        <a:ext cx="5329756" cy="719224"/>
      </dsp:txXfrm>
    </dsp:sp>
    <dsp:sp modelId="{CF32FACB-1C22-F14C-909C-9504CDBAC1E8}">
      <dsp:nvSpPr>
        <dsp:cNvPr id="0" name=""/>
        <dsp:cNvSpPr/>
      </dsp:nvSpPr>
      <dsp:spPr>
        <a:xfrm>
          <a:off x="0" y="2929806"/>
          <a:ext cx="7725103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F37080-8AF9-F742-AC48-9187A2604E66}">
      <dsp:nvSpPr>
        <dsp:cNvPr id="0" name=""/>
        <dsp:cNvSpPr/>
      </dsp:nvSpPr>
      <dsp:spPr>
        <a:xfrm>
          <a:off x="386255" y="2531286"/>
          <a:ext cx="5407572" cy="7970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4393" tIns="0" rIns="204393" bIns="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zh-CN" altLang="en-US" sz="2700" b="1" kern="1200" dirty="0" smtClean="0">
              <a:latin typeface="楷体" charset="0"/>
              <a:ea typeface="楷体" charset="0"/>
              <a:cs typeface="楷体" charset="0"/>
            </a:rPr>
            <a:t>产生机制与有效理论</a:t>
          </a:r>
          <a:endParaRPr lang="zh-CN" altLang="en-US" sz="2700" kern="1200" dirty="0"/>
        </a:p>
      </dsp:txBody>
      <dsp:txXfrm>
        <a:off x="425163" y="2570194"/>
        <a:ext cx="5329756" cy="719224"/>
      </dsp:txXfrm>
    </dsp:sp>
    <dsp:sp modelId="{D0C63131-8FE8-3A46-B392-606539184F55}">
      <dsp:nvSpPr>
        <dsp:cNvPr id="0" name=""/>
        <dsp:cNvSpPr/>
      </dsp:nvSpPr>
      <dsp:spPr>
        <a:xfrm>
          <a:off x="0" y="4154527"/>
          <a:ext cx="7725103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B1989A-7E90-2B4B-AA50-ABEA7C11DFDD}">
      <dsp:nvSpPr>
        <dsp:cNvPr id="0" name=""/>
        <dsp:cNvSpPr/>
      </dsp:nvSpPr>
      <dsp:spPr>
        <a:xfrm>
          <a:off x="386255" y="3756007"/>
          <a:ext cx="5407572" cy="7970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4393" tIns="0" rIns="204393" bIns="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zh-CN" altLang="en-US" sz="2700" b="1" kern="1200" dirty="0" smtClean="0">
              <a:latin typeface="楷体" charset="0"/>
              <a:ea typeface="楷体" charset="0"/>
              <a:cs typeface="楷体" charset="0"/>
            </a:rPr>
            <a:t>结论</a:t>
          </a:r>
          <a:endParaRPr kumimoji="0" lang="zh-CN" altLang="en-US" sz="2700" b="1" kern="1200" dirty="0">
            <a:latin typeface="楷体" charset="0"/>
            <a:ea typeface="楷体" charset="0"/>
            <a:cs typeface="楷体" charset="0"/>
          </a:endParaRPr>
        </a:p>
      </dsp:txBody>
      <dsp:txXfrm>
        <a:off x="425163" y="3794915"/>
        <a:ext cx="5329756" cy="719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6ECB2D-4BFA-9245-B4B5-54EC71C838C2}" type="datetime1">
              <a:rPr kumimoji="1" lang="zh-CN" altLang="en-US" smtClean="0"/>
              <a:t>2017/3/23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CA41FF-B3BB-6145-9E87-88907250F01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977135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8928A-1D62-1D43-AED4-58CE1F47255C}" type="datetime1">
              <a:rPr kumimoji="1" lang="zh-CN" altLang="en-US" smtClean="0"/>
              <a:t>2017/3/23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3CF7FD-0D64-DE41-A449-D9DFB336E23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8617633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CF7FD-0D64-DE41-A449-D9DFB336E23D}" type="slidenum">
              <a:rPr kumimoji="1" lang="zh-CN" altLang="en-US" smtClean="0"/>
              <a:t>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86579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CF7FD-0D64-DE41-A449-D9DFB336E23D}" type="slidenum">
              <a:rPr kumimoji="1" lang="zh-CN" altLang="en-US" smtClean="0"/>
              <a:t>22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28656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CF7FD-0D64-DE41-A449-D9DFB336E23D}" type="slidenum">
              <a:rPr kumimoji="1" lang="zh-CN" altLang="en-US" smtClean="0"/>
              <a:t>24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625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CF7FD-0D64-DE41-A449-D9DFB336E23D}" type="slidenum">
              <a:rPr kumimoji="1" lang="zh-CN" altLang="en-US" smtClean="0"/>
              <a:t>41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71498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72055" y="132746"/>
            <a:ext cx="7110248" cy="513639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kumimoji="1" lang="zh-CN" altLang="en-US" dirty="0" smtClean="0"/>
              <a:t>单击此处编辑母版标题样式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dirty="0" smtClean="0"/>
              <a:t>单击此处编辑母版文本样式</a:t>
            </a:r>
          </a:p>
          <a:p>
            <a:pPr lvl="1"/>
            <a:r>
              <a:rPr kumimoji="1" lang="zh-CN" altLang="en-US" dirty="0" smtClean="0"/>
              <a:t>二级</a:t>
            </a:r>
          </a:p>
          <a:p>
            <a:pPr lvl="2"/>
            <a:r>
              <a:rPr kumimoji="1" lang="zh-CN" altLang="en-US" dirty="0" smtClean="0"/>
              <a:t>三级</a:t>
            </a:r>
          </a:p>
          <a:p>
            <a:pPr lvl="3"/>
            <a:r>
              <a:rPr kumimoji="1" lang="zh-CN" altLang="en-US" dirty="0" smtClean="0"/>
              <a:t>四级</a:t>
            </a:r>
          </a:p>
          <a:p>
            <a:pPr lvl="4"/>
            <a:r>
              <a:rPr kumimoji="1" lang="zh-CN" altLang="en-US" dirty="0" smtClean="0"/>
              <a:t>五级</a:t>
            </a:r>
            <a:endParaRPr kumimoji="1"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B7D228-274B-CB41-8239-DD52A7DE6C5B}" type="datetime1">
              <a:rPr kumimoji="1" lang="zh-CN" altLang="en-US" smtClean="0"/>
              <a:t>2017/3/23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r>
              <a:rPr kumimoji="1" lang="en-US" altLang="zh-CN" smtClean="0"/>
              <a:t>production of multiquark states at high energy</a:t>
            </a:r>
            <a:endParaRPr kumimoji="1" lang="zh-CN" altLang="en-US" dirty="0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FC11D284-1423-034A-A347-68F26B715BEF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86832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dirty="0" smtClean="0"/>
              <a:t>单击此处编辑母版文本样式</a:t>
            </a:r>
          </a:p>
          <a:p>
            <a:pPr lvl="1"/>
            <a:r>
              <a:rPr kumimoji="1" lang="zh-CN" altLang="en-US" dirty="0" smtClean="0"/>
              <a:t>二级</a:t>
            </a:r>
          </a:p>
          <a:p>
            <a:pPr lvl="2"/>
            <a:r>
              <a:rPr kumimoji="1" lang="zh-CN" altLang="en-US" dirty="0" smtClean="0"/>
              <a:t>三级</a:t>
            </a:r>
          </a:p>
          <a:p>
            <a:pPr lvl="3"/>
            <a:r>
              <a:rPr kumimoji="1" lang="zh-CN" altLang="en-US" dirty="0" smtClean="0"/>
              <a:t>四级</a:t>
            </a:r>
          </a:p>
          <a:p>
            <a:pPr lvl="4"/>
            <a:r>
              <a:rPr kumimoji="1" lang="zh-CN" altLang="en-US" dirty="0" smtClean="0"/>
              <a:t>五级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E369342-B113-9640-B8FD-05AD6E0B35FF}" type="datetime1">
              <a:rPr kumimoji="1" lang="zh-CN" altLang="en-US" smtClean="0"/>
              <a:t>2017/3/23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r>
              <a:rPr kumimoji="1" lang="en-US" altLang="zh-CN" smtClean="0"/>
              <a:t>production of multiquark states at high energy</a:t>
            </a:r>
            <a:endParaRPr kumimoji="1" lang="zh-CN" altLang="en-US" dirty="0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FC11D284-1423-034A-A347-68F26B715BEF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  <p:sp>
        <p:nvSpPr>
          <p:cNvPr id="8" name="Rectangle 4"/>
          <p:cNvSpPr txBox="1">
            <a:spLocks noChangeArrowheads="1"/>
          </p:cNvSpPr>
          <p:nvPr userDrawn="1"/>
        </p:nvSpPr>
        <p:spPr bwMode="auto">
          <a:xfrm>
            <a:off x="1587500" y="101600"/>
            <a:ext cx="6324600" cy="534988"/>
          </a:xfrm>
          <a:prstGeom prst="rect">
            <a:avLst/>
          </a:prstGeom>
          <a:solidFill>
            <a:srgbClr val="FFFF57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zh-CN" sz="3200" b="1" dirty="0">
              <a:solidFill>
                <a:srgbClr val="C00000"/>
              </a:solidFill>
              <a:latin typeface="Adobe 黑体 Std R" charset="0"/>
              <a:ea typeface="Adobe 黑体 Std R" charset="0"/>
              <a:cs typeface="Adobe 黑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90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56FE69D-2B22-1C45-910F-13E6347A2384}" type="datetime1">
              <a:rPr kumimoji="1" lang="zh-CN" altLang="en-US" smtClean="0"/>
              <a:t>2017/3/23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kumimoji="1" lang="en-US" altLang="zh-CN" smtClean="0"/>
              <a:t>production of multiquark states at high energy</a:t>
            </a:r>
            <a:endParaRPr kumimoji="1" lang="zh-CN" altLang="en-US" dirty="0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FC11D284-1423-034A-A347-68F26B715BEF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1418896" y="157655"/>
            <a:ext cx="6479627" cy="4887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kumimoji="1" lang="zh-CN" altLang="en-US" dirty="0" smtClean="0"/>
              <a:t>单击此处编辑母版标题样式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0121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80268C4-F91E-8F43-96A2-99B9003FD1CC}" type="datetime1">
              <a:rPr kumimoji="1" lang="zh-CN" altLang="en-US" smtClean="0"/>
              <a:t>2017/3/23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kumimoji="1" lang="en-US" altLang="zh-CN" smtClean="0"/>
              <a:t>production of multiquark states at high energy</a:t>
            </a:r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C11D284-1423-034A-A347-68F26B715BE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72697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0B6623-8995-B849-8B7F-89D0CDF1B36C}" type="datetime1">
              <a:rPr kumimoji="1" lang="zh-CN" altLang="en-US" smtClean="0"/>
              <a:t>2017/3/23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kumimoji="1" lang="en-US" altLang="zh-CN" smtClean="0"/>
              <a:t>production of multiquark states at high energy</a:t>
            </a:r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C11D284-1423-034A-A347-68F26B715BE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83482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 dirty="0" smtClean="0"/>
              <a:t>单击此处编辑母版标题样式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F42EA5A-8D25-4341-A75F-3FF27324BE1C}" type="datetime1">
              <a:rPr kumimoji="1" lang="zh-CN" altLang="en-US" smtClean="0"/>
              <a:t>2017/3/23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kumimoji="1" lang="en-US" altLang="zh-CN" smtClean="0"/>
              <a:t>production of multiquark states at high energy</a:t>
            </a:r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C11D284-1423-034A-A347-68F26B715BE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7693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E4652C-1367-024F-857A-A8816222FAC4}" type="datetime1">
              <a:rPr kumimoji="1" lang="zh-CN" altLang="en-US" smtClean="0"/>
              <a:t>2017/3/23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kumimoji="1" lang="en-US" altLang="zh-CN" smtClean="0"/>
              <a:t>production of multiquark states at high energy</a:t>
            </a:r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C11D284-1423-034A-A347-68F26B715BE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18272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745E1E-B801-6E42-9BBC-BB266CE473FF}" type="datetime1">
              <a:rPr kumimoji="1" lang="zh-CN" altLang="en-US" smtClean="0"/>
              <a:t>2017/3/23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kumimoji="1" lang="en-US" altLang="zh-CN" smtClean="0"/>
              <a:t>production of multiquark states at high energy</a:t>
            </a:r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C11D284-1423-034A-A347-68F26B715BE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09134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87A3A8-0A39-264D-82F5-E7FFCE39B084}" type="datetime1">
              <a:rPr kumimoji="1" lang="zh-CN" altLang="en-US" smtClean="0"/>
              <a:t>2017/3/23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kumimoji="1" lang="en-US" altLang="zh-CN" smtClean="0"/>
              <a:t>production of multiquark states at high energy</a:t>
            </a:r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C11D284-1423-034A-A347-68F26B715BE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51429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EBA292E-BACF-C74F-8669-979DD0E57C98}" type="datetime1">
              <a:rPr kumimoji="1" lang="zh-CN" altLang="en-US" smtClean="0"/>
              <a:t>2017/3/23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kumimoji="1" lang="en-US" altLang="zh-CN" smtClean="0"/>
              <a:t>production of multiquark states at high energy</a:t>
            </a:r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C11D284-1423-034A-A347-68F26B715BE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87402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2873D4-B17A-634A-BE2E-6474D7E28290}" type="datetime1">
              <a:rPr kumimoji="1" lang="zh-CN" altLang="en-US" smtClean="0"/>
              <a:t>2017/3/23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kumimoji="1" lang="en-US" altLang="zh-CN" smtClean="0"/>
              <a:t>production of multiquark states at high energy</a:t>
            </a:r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C11D284-1423-034A-A347-68F26B715BEF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186259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1EA5B5D-D140-E04B-BF75-3805AE23F652}" type="datetime1">
              <a:rPr kumimoji="1" lang="zh-CN" altLang="en-US" smtClean="0"/>
              <a:t>2017/3/23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kumimoji="1" lang="en-US" altLang="zh-CN" smtClean="0"/>
              <a:t>production of multiquark states at high energy</a:t>
            </a:r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C11D284-1423-034A-A347-68F26B715BE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31599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BA4915B-4E20-0648-859A-2FD4C55D0497}" type="datetime1">
              <a:rPr kumimoji="1" lang="zh-CN" altLang="en-US" smtClean="0"/>
              <a:t>2017/3/23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kumimoji="1" lang="en-US" altLang="zh-CN" smtClean="0"/>
              <a:t>production of multiquark states at high energy</a:t>
            </a:r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C11D284-1423-034A-A347-68F26B715BE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614283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DAB2ADE-4784-A242-A3C6-4A488F0F4389}" type="datetime1">
              <a:rPr lang="zh-CN" altLang="en-US"/>
              <a:pPr/>
              <a:t>2017/3/23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79E28CF4-E21D-8748-8C13-901453DDCB5C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16107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  <a:gradFill>
            <a:gsLst>
              <a:gs pos="70000">
                <a:schemeClr val="tx1">
                  <a:lumMod val="85000"/>
                  <a:lumOff val="15000"/>
                </a:schemeClr>
              </a:gs>
              <a:gs pos="43000">
                <a:schemeClr val="tx1">
                  <a:lumMod val="85000"/>
                  <a:lumOff val="15000"/>
                </a:schemeClr>
              </a:gs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>
            <a:lvl1pPr algn="ctr">
              <a:defRPr sz="3200" b="1">
                <a:solidFill>
                  <a:schemeClr val="bg1"/>
                </a:solidFill>
                <a:effectLst/>
                <a:latin typeface="Times" pitchFamily="18" charset="0"/>
                <a:cs typeface="Times" pitchFamily="18" charset="0"/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28600" y="762000"/>
            <a:ext cx="8763000" cy="5715000"/>
          </a:xfrm>
        </p:spPr>
        <p:txBody>
          <a:bodyPr/>
          <a:lstStyle>
            <a:lvl1pPr marL="365760" indent="-256032">
              <a:buClr>
                <a:schemeClr val="tx1"/>
              </a:buClr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Times" pitchFamily="18" charset="0"/>
              </a:defRPr>
            </a:lvl1pPr>
            <a:lvl2pPr marL="658368" indent="-246888">
              <a:buClr>
                <a:schemeClr val="tx1"/>
              </a:buClr>
              <a:buFont typeface="Georgia" pitchFamily="18" charset="0"/>
              <a:buChar char="–"/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046988" indent="-342900">
              <a:buClr>
                <a:schemeClr val="tx1"/>
              </a:buClr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imes" pitchFamily="18" charset="0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4"/>
          </p:nvPr>
        </p:nvSpPr>
        <p:spPr>
          <a:xfrm>
            <a:off x="0" y="6553200"/>
            <a:ext cx="3048000" cy="304800"/>
          </a:xfrm>
          <a:prstGeom prst="rect">
            <a:avLst/>
          </a:prstGeom>
          <a:gradFill>
            <a:gsLst>
              <a:gs pos="0">
                <a:schemeClr val="bg1"/>
              </a:gs>
              <a:gs pos="95000">
                <a:schemeClr val="tx1">
                  <a:lumMod val="65000"/>
                  <a:lumOff val="35000"/>
                </a:schemeClr>
              </a:gs>
            </a:gsLst>
            <a:lin ang="5400000" scaled="0"/>
          </a:gradFill>
        </p:spPr>
        <p:txBody>
          <a:bodyPr/>
          <a:lstStyle>
            <a:lvl1pPr>
              <a:defRPr sz="1200">
                <a:solidFill>
                  <a:srgbClr val="934C22"/>
                </a:solidFill>
                <a:latin typeface="Times New Roman" charset="0"/>
                <a:ea typeface="宋体" charset="0"/>
                <a:cs typeface="宋体" charset="0"/>
              </a:defRPr>
            </a:lvl1pPr>
          </a:lstStyle>
          <a:p>
            <a:pPr>
              <a:defRPr/>
            </a:pPr>
            <a:r>
              <a:rPr lang="en-US" altLang="zh-CN"/>
              <a:t>2014/4/1</a:t>
            </a:r>
            <a:endParaRPr lang="zh-CN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3048000" y="6553200"/>
            <a:ext cx="5410200" cy="304800"/>
          </a:xfrm>
          <a:prstGeom prst="rect">
            <a:avLst/>
          </a:prstGeom>
          <a:gradFill>
            <a:gsLst>
              <a:gs pos="0">
                <a:schemeClr val="bg1"/>
              </a:gs>
              <a:gs pos="98000">
                <a:schemeClr val="tx1">
                  <a:lumMod val="65000"/>
                  <a:lumOff val="35000"/>
                </a:schemeClr>
              </a:gs>
            </a:gsLst>
            <a:lin ang="5400000" scaled="0"/>
          </a:gradFill>
        </p:spPr>
        <p:txBody>
          <a:bodyPr/>
          <a:lstStyle>
            <a:lvl1pPr algn="l">
              <a:defRPr sz="1200">
                <a:solidFill>
                  <a:srgbClr val="8B5D3D"/>
                </a:solidFill>
                <a:latin typeface="Times New Roman" charset="0"/>
                <a:ea typeface="宋体" charset="0"/>
                <a:cs typeface="宋体" charset="0"/>
              </a:defRPr>
            </a:lvl1pPr>
          </a:lstStyle>
          <a:p>
            <a:pPr>
              <a:defRPr/>
            </a:pPr>
            <a:r>
              <a:rPr lang="en-US" altLang="zh-CN"/>
              <a:t>Haijun Yang - Higgs Factory</a:t>
            </a:r>
            <a:endParaRPr lang="zh-CN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6"/>
          </p:nvPr>
        </p:nvSpPr>
        <p:spPr>
          <a:xfrm>
            <a:off x="8458200" y="6553200"/>
            <a:ext cx="685800" cy="304800"/>
          </a:xfrm>
          <a:prstGeom prst="rect">
            <a:avLst/>
          </a:prstGeom>
          <a:gradFill>
            <a:gsLst>
              <a:gs pos="0">
                <a:schemeClr val="bg1"/>
              </a:gs>
              <a:gs pos="98000">
                <a:schemeClr val="tx1">
                  <a:lumMod val="65000"/>
                  <a:lumOff val="35000"/>
                </a:schemeClr>
              </a:gs>
            </a:gsLst>
            <a:lin ang="5400000" scaled="0"/>
          </a:gradFill>
        </p:spPr>
        <p:txBody>
          <a:bodyPr/>
          <a:lstStyle>
            <a:lvl1pPr>
              <a:defRPr>
                <a:solidFill>
                  <a:srgbClr val="8B5D3D"/>
                </a:solidFill>
                <a:cs typeface="宋体" charset="0"/>
              </a:defRPr>
            </a:lvl1pPr>
          </a:lstStyle>
          <a:p>
            <a:pPr>
              <a:defRPr/>
            </a:pPr>
            <a:fld id="{7033135B-FA99-7D4F-8C5F-72C050B3F12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09755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7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"/>
          <p:cNvSpPr>
            <a:spLocks noGrp="1"/>
          </p:cNvSpPr>
          <p:nvPr userDrawn="1"/>
        </p:nvSpPr>
        <p:spPr>
          <a:xfrm>
            <a:off x="0" y="-14204"/>
            <a:ext cx="9144000" cy="729170"/>
          </a:xfrm>
          <a:prstGeom prst="rect">
            <a:avLst/>
          </a:prstGeom>
          <a:solidFill>
            <a:srgbClr val="FFCC66"/>
          </a:solidFill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889777"/>
            <a:ext cx="8229600" cy="42363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dirty="0" smtClean="0"/>
              <a:t>单击此处编辑母版文本样式</a:t>
            </a:r>
          </a:p>
          <a:p>
            <a:pPr lvl="1"/>
            <a:r>
              <a:rPr kumimoji="1" lang="zh-CN" altLang="en-US" dirty="0" smtClean="0"/>
              <a:t>二级</a:t>
            </a:r>
          </a:p>
          <a:p>
            <a:pPr lvl="2"/>
            <a:r>
              <a:rPr kumimoji="1" lang="zh-CN" altLang="en-US" dirty="0" smtClean="0"/>
              <a:t>三级</a:t>
            </a:r>
          </a:p>
          <a:p>
            <a:pPr lvl="3"/>
            <a:r>
              <a:rPr kumimoji="1" lang="zh-CN" altLang="en-US" dirty="0" smtClean="0"/>
              <a:t>四级</a:t>
            </a:r>
          </a:p>
          <a:p>
            <a:pPr lvl="4"/>
            <a:r>
              <a:rPr kumimoji="1" lang="zh-CN" altLang="en-US" dirty="0" smtClean="0"/>
              <a:t>五级</a:t>
            </a:r>
            <a:endParaRPr kumimoji="1" lang="zh-CN" altLang="en-US" dirty="0"/>
          </a:p>
        </p:txBody>
      </p:sp>
      <p:pic>
        <p:nvPicPr>
          <p:cNvPr id="7" name="图片 24"/>
          <p:cNvPicPr>
            <a:picLocks noChangeAspect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0580" y="3778"/>
            <a:ext cx="711156" cy="7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743"/>
            <a:ext cx="8229600" cy="577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93782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3" r:id="rId2"/>
    <p:sldLayoutId id="2147483665" r:id="rId3"/>
    <p:sldLayoutId id="2147483649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7" r:id="rId14"/>
    <p:sldLayoutId id="2147483668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3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1.xml"/><Relationship Id="rId2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wmf"/><Relationship Id="rId5" Type="http://schemas.openxmlformats.org/officeDocument/2006/relationships/image" Target="../media/image11.jpe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wmf"/><Relationship Id="rId9" Type="http://schemas.openxmlformats.org/officeDocument/2006/relationships/image" Target="../media/image15.png"/><Relationship Id="rId10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tiff"/><Relationship Id="rId3" Type="http://schemas.openxmlformats.org/officeDocument/2006/relationships/image" Target="../media/image19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4" Type="http://schemas.openxmlformats.org/officeDocument/2006/relationships/image" Target="../media/image23.emf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4" Type="http://schemas.openxmlformats.org/officeDocument/2006/relationships/image" Target="../media/image28.tiff"/><Relationship Id="rId5" Type="http://schemas.openxmlformats.org/officeDocument/2006/relationships/image" Target="../media/image29.tiff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0.emf"/><Relationship Id="rId3" Type="http://schemas.openxmlformats.org/officeDocument/2006/relationships/image" Target="../media/image28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6.png"/><Relationship Id="rId8" Type="http://schemas.openxmlformats.org/officeDocument/2006/relationships/image" Target="../media/image37.png"/><Relationship Id="rId9" Type="http://schemas.openxmlformats.org/officeDocument/2006/relationships/image" Target="../media/image38.png"/><Relationship Id="rId10" Type="http://schemas.openxmlformats.org/officeDocument/2006/relationships/image" Target="../media/image39.pn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1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4" Type="http://schemas.openxmlformats.org/officeDocument/2006/relationships/image" Target="../media/image43.emf"/><Relationship Id="rId5" Type="http://schemas.openxmlformats.org/officeDocument/2006/relationships/image" Target="../media/image44.emf"/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4" Type="http://schemas.openxmlformats.org/officeDocument/2006/relationships/image" Target="../media/image46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46.emf"/><Relationship Id="rId6" Type="http://schemas.openxmlformats.org/officeDocument/2006/relationships/image" Target="../media/image50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1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4" Type="http://schemas.openxmlformats.org/officeDocument/2006/relationships/image" Target="../media/image54.emf"/><Relationship Id="rId5" Type="http://schemas.openxmlformats.org/officeDocument/2006/relationships/image" Target="../media/image55.emf"/><Relationship Id="rId6" Type="http://schemas.openxmlformats.org/officeDocument/2006/relationships/image" Target="../media/image56.emf"/><Relationship Id="rId7" Type="http://schemas.openxmlformats.org/officeDocument/2006/relationships/image" Target="../media/image57.emf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2.emf"/></Relationships>
</file>

<file path=ppt/slides/_rels/slide2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00.png"/><Relationship Id="rId12" Type="http://schemas.openxmlformats.org/officeDocument/2006/relationships/image" Target="../media/image310.png"/><Relationship Id="rId13" Type="http://schemas.openxmlformats.org/officeDocument/2006/relationships/image" Target="../media/image53.emf"/><Relationship Id="rId14" Type="http://schemas.openxmlformats.org/officeDocument/2006/relationships/image" Target="../media/image64.emf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8.jpg"/><Relationship Id="rId3" Type="http://schemas.openxmlformats.org/officeDocument/2006/relationships/image" Target="../media/image59.emf"/><Relationship Id="rId4" Type="http://schemas.openxmlformats.org/officeDocument/2006/relationships/image" Target="../media/image60.emf"/><Relationship Id="rId5" Type="http://schemas.openxmlformats.org/officeDocument/2006/relationships/image" Target="../media/image61.emf"/><Relationship Id="rId6" Type="http://schemas.openxmlformats.org/officeDocument/2006/relationships/image" Target="../media/image62.emf"/><Relationship Id="rId7" Type="http://schemas.openxmlformats.org/officeDocument/2006/relationships/image" Target="../media/image63.emf"/><Relationship Id="rId8" Type="http://schemas.openxmlformats.org/officeDocument/2006/relationships/image" Target="../media/image270.png"/><Relationship Id="rId9" Type="http://schemas.openxmlformats.org/officeDocument/2006/relationships/image" Target="../media/image280.png"/><Relationship Id="rId10" Type="http://schemas.openxmlformats.org/officeDocument/2006/relationships/image" Target="../media/image29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4" Type="http://schemas.openxmlformats.org/officeDocument/2006/relationships/image" Target="../media/image420.png"/><Relationship Id="rId5" Type="http://schemas.openxmlformats.org/officeDocument/2006/relationships/image" Target="../media/image430.png"/><Relationship Id="rId6" Type="http://schemas.openxmlformats.org/officeDocument/2006/relationships/image" Target="../media/image65.emf"/><Relationship Id="rId7" Type="http://schemas.openxmlformats.org/officeDocument/2006/relationships/image" Target="../media/image450.png"/><Relationship Id="rId8" Type="http://schemas.openxmlformats.org/officeDocument/2006/relationships/image" Target="../media/image460.png"/><Relationship Id="rId9" Type="http://schemas.openxmlformats.org/officeDocument/2006/relationships/image" Target="../media/image470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0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4" Type="http://schemas.openxmlformats.org/officeDocument/2006/relationships/image" Target="../media/image67.emf"/><Relationship Id="rId5" Type="http://schemas.openxmlformats.org/officeDocument/2006/relationships/image" Target="../media/image68.emf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8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9.tif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4" Type="http://schemas.openxmlformats.org/officeDocument/2006/relationships/image" Target="../media/image72.emf"/><Relationship Id="rId5" Type="http://schemas.openxmlformats.org/officeDocument/2006/relationships/image" Target="../media/image73.emf"/><Relationship Id="rId6" Type="http://schemas.openxmlformats.org/officeDocument/2006/relationships/image" Target="../media/image74.emf"/><Relationship Id="rId7" Type="http://schemas.openxmlformats.org/officeDocument/2006/relationships/image" Target="../media/image75.emf"/><Relationship Id="rId8" Type="http://schemas.openxmlformats.org/officeDocument/2006/relationships/image" Target="../media/image76.emf"/><Relationship Id="rId9" Type="http://schemas.openxmlformats.org/officeDocument/2006/relationships/image" Target="../media/image77.emf"/><Relationship Id="rId10" Type="http://schemas.openxmlformats.org/officeDocument/2006/relationships/image" Target="../media/image78.emf"/><Relationship Id="rId11" Type="http://schemas.openxmlformats.org/officeDocument/2006/relationships/image" Target="../media/image63.emf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0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5" Type="http://schemas.openxmlformats.org/officeDocument/2006/relationships/image" Target="../media/image85.png"/><Relationship Id="rId6" Type="http://schemas.openxmlformats.org/officeDocument/2006/relationships/image" Target="../media/image86.png"/><Relationship Id="rId7" Type="http://schemas.openxmlformats.org/officeDocument/2006/relationships/image" Target="../media/image81.emf"/><Relationship Id="rId8" Type="http://schemas.openxmlformats.org/officeDocument/2006/relationships/image" Target="../media/image54.emf"/><Relationship Id="rId9" Type="http://schemas.openxmlformats.org/officeDocument/2006/relationships/image" Target="../media/image68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9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4" Type="http://schemas.openxmlformats.org/officeDocument/2006/relationships/image" Target="../media/image72.png"/><Relationship Id="rId5" Type="http://schemas.openxmlformats.org/officeDocument/2006/relationships/image" Target="../media/image82.emf"/><Relationship Id="rId6" Type="http://schemas.openxmlformats.org/officeDocument/2006/relationships/image" Target="../media/image83.emf"/><Relationship Id="rId7" Type="http://schemas.openxmlformats.org/officeDocument/2006/relationships/image" Target="../media/image84.emf"/><Relationship Id="rId8" Type="http://schemas.openxmlformats.org/officeDocument/2006/relationships/image" Target="../media/image76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9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4" Type="http://schemas.openxmlformats.org/officeDocument/2006/relationships/image" Target="../media/image19.tiff"/><Relationship Id="rId5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1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4" Type="http://schemas.openxmlformats.org/officeDocument/2006/relationships/image" Target="../media/image86.emf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2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0.png"/><Relationship Id="rId4" Type="http://schemas.openxmlformats.org/officeDocument/2006/relationships/image" Target="../media/image82.emf"/><Relationship Id="rId5" Type="http://schemas.openxmlformats.org/officeDocument/2006/relationships/image" Target="../media/image88.emf"/><Relationship Id="rId6" Type="http://schemas.openxmlformats.org/officeDocument/2006/relationships/image" Target="../media/image89.emf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7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4" Type="http://schemas.openxmlformats.org/officeDocument/2006/relationships/image" Target="../media/image82.emf"/><Relationship Id="rId5" Type="http://schemas.openxmlformats.org/officeDocument/2006/relationships/image" Target="../media/image91.emf"/><Relationship Id="rId6" Type="http://schemas.openxmlformats.org/officeDocument/2006/relationships/image" Target="../media/image92.emf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4" Type="http://schemas.openxmlformats.org/officeDocument/2006/relationships/image" Target="../media/image93.emf"/><Relationship Id="rId5" Type="http://schemas.openxmlformats.org/officeDocument/2006/relationships/image" Target="../media/image94.emf"/><Relationship Id="rId6" Type="http://schemas.openxmlformats.org/officeDocument/2006/relationships/image" Target="../media/image95.emf"/><Relationship Id="rId7" Type="http://schemas.openxmlformats.org/officeDocument/2006/relationships/image" Target="../media/image96.emf"/><Relationship Id="rId8" Type="http://schemas.openxmlformats.org/officeDocument/2006/relationships/image" Target="../media/image91.emf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4" Type="http://schemas.openxmlformats.org/officeDocument/2006/relationships/image" Target="../media/image91.emf"/><Relationship Id="rId5" Type="http://schemas.openxmlformats.org/officeDocument/2006/relationships/image" Target="../media/image92.emf"/><Relationship Id="rId6" Type="http://schemas.openxmlformats.org/officeDocument/2006/relationships/image" Target="../media/image97.emf"/><Relationship Id="rId7" Type="http://schemas.openxmlformats.org/officeDocument/2006/relationships/image" Target="../media/image98.emf"/><Relationship Id="rId8" Type="http://schemas.openxmlformats.org/officeDocument/2006/relationships/image" Target="../media/image99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4" Type="http://schemas.openxmlformats.org/officeDocument/2006/relationships/image" Target="../media/image91.emf"/><Relationship Id="rId5" Type="http://schemas.openxmlformats.org/officeDocument/2006/relationships/image" Target="../media/image92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68941" y="560153"/>
            <a:ext cx="8190748" cy="2607590"/>
          </a:xfrm>
        </p:spPr>
        <p:txBody>
          <a:bodyPr>
            <a:noAutofit/>
          </a:bodyPr>
          <a:lstStyle/>
          <a:p>
            <a:r>
              <a:rPr kumimoji="1" lang="en-US" altLang="zh-CN" sz="3200" b="1" dirty="0" smtClean="0"/>
              <a:t>Hadron Exotics and Production at High Energy</a:t>
            </a:r>
            <a:endParaRPr kumimoji="1" lang="zh-CN" altLang="en-US" sz="3200" b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32114" y="3373242"/>
            <a:ext cx="7727575" cy="2672967"/>
          </a:xfrm>
        </p:spPr>
        <p:txBody>
          <a:bodyPr>
            <a:noAutofit/>
          </a:bodyPr>
          <a:lstStyle/>
          <a:p>
            <a:r>
              <a:rPr lang="zh-CN" altLang="en-US" sz="2800" dirty="0" smtClean="0">
                <a:solidFill>
                  <a:schemeClr val="tx1"/>
                </a:solidFill>
                <a:latin typeface="楷体" charset="0"/>
                <a:ea typeface="楷体" charset="0"/>
                <a:cs typeface="楷体" charset="0"/>
              </a:rPr>
              <a:t>王伟</a:t>
            </a:r>
            <a:endParaRPr lang="en-US" altLang="zh-CN" sz="2800" dirty="0" smtClean="0">
              <a:solidFill>
                <a:schemeClr val="tx1"/>
              </a:solidFill>
              <a:latin typeface="楷体" charset="0"/>
              <a:ea typeface="楷体" charset="0"/>
              <a:cs typeface="楷体" charset="0"/>
            </a:endParaRPr>
          </a:p>
          <a:p>
            <a:r>
              <a:rPr lang="zh-CN" altLang="en-US" sz="2800" dirty="0" smtClean="0">
                <a:solidFill>
                  <a:schemeClr val="tx1"/>
                </a:solidFill>
                <a:latin typeface="楷体" charset="0"/>
                <a:ea typeface="楷体" charset="0"/>
                <a:cs typeface="楷体" charset="0"/>
              </a:rPr>
              <a:t>上海交通大学</a:t>
            </a:r>
            <a:endParaRPr lang="en-US" altLang="zh-CN" sz="2800" dirty="0" smtClean="0">
              <a:solidFill>
                <a:schemeClr val="tx1"/>
              </a:solidFill>
              <a:latin typeface="楷体" charset="0"/>
              <a:ea typeface="楷体" charset="0"/>
              <a:cs typeface="楷体" charset="0"/>
            </a:endParaRPr>
          </a:p>
          <a:p>
            <a:endParaRPr lang="en-US" altLang="zh-CN" sz="2800" dirty="0" smtClean="0">
              <a:solidFill>
                <a:schemeClr val="tx1"/>
              </a:solidFill>
              <a:latin typeface="楷体" charset="0"/>
              <a:ea typeface="楷体" charset="0"/>
              <a:cs typeface="楷体" charset="0"/>
            </a:endParaRPr>
          </a:p>
          <a:p>
            <a:r>
              <a:rPr lang="en-US" altLang="zh-CN" sz="2800" dirty="0" smtClean="0">
                <a:solidFill>
                  <a:schemeClr val="tx1"/>
                </a:solidFill>
                <a:latin typeface="楷体" charset="0"/>
                <a:ea typeface="楷体" charset="0"/>
                <a:cs typeface="楷体" charset="0"/>
              </a:rPr>
              <a:t>2017</a:t>
            </a:r>
            <a:r>
              <a:rPr lang="zh-CN" altLang="en-US" sz="2800" dirty="0" smtClean="0">
                <a:solidFill>
                  <a:schemeClr val="tx1"/>
                </a:solidFill>
                <a:latin typeface="楷体" charset="0"/>
                <a:ea typeface="楷体" charset="0"/>
                <a:cs typeface="楷体" charset="0"/>
              </a:rPr>
              <a:t>年</a:t>
            </a:r>
            <a:r>
              <a:rPr lang="en-US" altLang="zh-CN" sz="2800" dirty="0" smtClean="0">
                <a:solidFill>
                  <a:schemeClr val="tx1"/>
                </a:solidFill>
                <a:latin typeface="楷体" charset="0"/>
                <a:ea typeface="楷体" charset="0"/>
                <a:cs typeface="楷体" charset="0"/>
              </a:rPr>
              <a:t>3</a:t>
            </a:r>
            <a:r>
              <a:rPr lang="zh-CN" altLang="en-US" sz="2800" dirty="0" smtClean="0">
                <a:solidFill>
                  <a:schemeClr val="tx1"/>
                </a:solidFill>
                <a:latin typeface="楷体" charset="0"/>
                <a:ea typeface="楷体" charset="0"/>
                <a:cs typeface="楷体" charset="0"/>
              </a:rPr>
              <a:t>月 合肥</a:t>
            </a:r>
            <a:endParaRPr lang="en-US" altLang="zh-CN" sz="2800" dirty="0" smtClean="0">
              <a:solidFill>
                <a:schemeClr val="tx1"/>
              </a:solidFill>
              <a:latin typeface="楷体" charset="0"/>
              <a:ea typeface="楷体" charset="0"/>
              <a:cs typeface="楷体" charset="0"/>
            </a:endParaRPr>
          </a:p>
          <a:p>
            <a:r>
              <a:rPr lang="zh-CN" altLang="en-US" sz="2800" dirty="0">
                <a:solidFill>
                  <a:schemeClr val="tx1"/>
                </a:solidFill>
                <a:latin typeface="楷体" charset="-122"/>
                <a:ea typeface="楷体" charset="-122"/>
              </a:rPr>
              <a:t>中国科学技术</a:t>
            </a:r>
            <a:r>
              <a:rPr lang="zh-CN" altLang="en-US" sz="2800" dirty="0" smtClean="0">
                <a:solidFill>
                  <a:schemeClr val="tx1"/>
                </a:solidFill>
                <a:latin typeface="楷体" charset="-122"/>
                <a:ea typeface="楷体" charset="-122"/>
              </a:rPr>
              <a:t>大学交叉学科理论物理研究中心</a:t>
            </a:r>
            <a:endParaRPr lang="zh-CN" altLang="en-US" sz="2800" dirty="0">
              <a:solidFill>
                <a:schemeClr val="tx1"/>
              </a:solidFill>
              <a:latin typeface="楷体" charset="-122"/>
              <a:ea typeface="楷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1701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1106394"/>
            <a:ext cx="8229600" cy="5249956"/>
          </a:xfrm>
        </p:spPr>
        <p:txBody>
          <a:bodyPr>
            <a:normAutofit/>
          </a:bodyPr>
          <a:lstStyle/>
          <a:p>
            <a:r>
              <a:rPr kumimoji="1" lang="en-US" altLang="zh-CN" sz="2800" dirty="0" smtClean="0"/>
              <a:t>Bound states of b and light quarks           </a:t>
            </a:r>
            <a:endParaRPr kumimoji="1" lang="en-US" altLang="zh-CN" sz="2800" dirty="0"/>
          </a:p>
          <a:p>
            <a:endParaRPr kumimoji="1" lang="en-US" altLang="zh-CN" sz="2800" dirty="0" smtClean="0"/>
          </a:p>
          <a:p>
            <a:endParaRPr kumimoji="1" lang="en-US" altLang="zh-CN" sz="2800" dirty="0" smtClean="0"/>
          </a:p>
          <a:p>
            <a:endParaRPr kumimoji="1" lang="en-US" altLang="zh-CN" sz="2800" dirty="0" smtClean="0"/>
          </a:p>
          <a:p>
            <a:r>
              <a:rPr kumimoji="1" lang="en-US" altLang="zh-CN" sz="2800" dirty="0" smtClean="0"/>
              <a:t>Heaviest stable bound states in QCD </a:t>
            </a:r>
            <a:r>
              <a:rPr kumimoji="1" lang="en-US" altLang="zh-CN" sz="2800" dirty="0" smtClean="0">
                <a:solidFill>
                  <a:srgbClr val="0000FF"/>
                </a:solidFill>
              </a:rPr>
              <a:t>(&gt;5.3GeV)</a:t>
            </a:r>
          </a:p>
          <a:p>
            <a:endParaRPr kumimoji="1" lang="en-US" altLang="zh-CN" sz="2800" dirty="0" smtClean="0"/>
          </a:p>
          <a:p>
            <a:r>
              <a:rPr kumimoji="1" lang="en-US" altLang="zh-CN" sz="2800" dirty="0" smtClean="0"/>
              <a:t>Rich spectrum, many decay channels     </a:t>
            </a:r>
          </a:p>
          <a:p>
            <a:endParaRPr kumimoji="1" lang="en-US" altLang="zh-CN" sz="2800" dirty="0" smtClean="0"/>
          </a:p>
          <a:p>
            <a:r>
              <a:rPr kumimoji="1" lang="en-US" altLang="zh-CN" sz="2800" dirty="0" smtClean="0"/>
              <a:t>Important source of information about CP violation, CKM parameters and new physics   </a:t>
            </a:r>
            <a:endParaRPr kumimoji="1" lang="en-US" altLang="zh-CN" sz="2800" dirty="0"/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1</a:t>
            </a:fld>
            <a:endParaRPr kumimoji="1" lang="zh-CN" altLang="en-US" dirty="0"/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1016876" y="125506"/>
            <a:ext cx="7110248" cy="513639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3200" dirty="0" smtClean="0"/>
              <a:t>重夸克</a:t>
            </a:r>
            <a:r>
              <a:rPr kumimoji="1" lang="zh-CN" altLang="en-US" sz="3200" dirty="0" smtClean="0"/>
              <a:t>物理</a:t>
            </a:r>
            <a:r>
              <a:rPr kumimoji="1" lang="en-US" altLang="zh-CN" sz="3200" dirty="0" smtClean="0"/>
              <a:t>: B</a:t>
            </a:r>
            <a:r>
              <a:rPr kumimoji="1" lang="zh-CN" altLang="en-US" sz="3200" dirty="0" smtClean="0"/>
              <a:t>物理</a:t>
            </a:r>
            <a:endParaRPr kumimoji="1" lang="zh-CN" altLang="en-US" sz="32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836" y="1133286"/>
            <a:ext cx="2359886" cy="130511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4013" y="1673784"/>
            <a:ext cx="3208178" cy="104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5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2</a:t>
            </a:fld>
            <a:endParaRPr kumimoji="1" lang="zh-CN" altLang="en-US" dirty="0"/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1016876" y="125506"/>
            <a:ext cx="7110248" cy="513639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3200" dirty="0" smtClean="0"/>
              <a:t>物质与反物质不对称</a:t>
            </a:r>
            <a:endParaRPr kumimoji="1" lang="zh-CN" altLang="en-US" sz="3200" dirty="0"/>
          </a:p>
        </p:txBody>
      </p:sp>
      <p:pic>
        <p:nvPicPr>
          <p:cNvPr id="6" name="图片 3" descr="c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1695450"/>
            <a:ext cx="3479066" cy="2966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4" descr="cp1-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363" y="3563938"/>
            <a:ext cx="2519362" cy="122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3" descr="charge1-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338" y="1695450"/>
            <a:ext cx="2682875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5875338" y="1190625"/>
            <a:ext cx="2854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Font typeface="Arial" charset="0"/>
              <a:defRPr kumimoji="1" sz="24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Font typeface="Arial" charset="0"/>
              <a:defRPr kumimoji="1" sz="24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Font typeface="Arial" charset="0"/>
              <a:defRPr kumimoji="1" sz="24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Font typeface="Arial" charset="0"/>
              <a:defRPr kumimoji="1" sz="24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kumimoji="0" lang="en-US" altLang="zh-CN" sz="2000">
                <a:solidFill>
                  <a:srgbClr val="FF0000"/>
                </a:solidFill>
              </a:rPr>
              <a:t>C:</a:t>
            </a:r>
            <a:r>
              <a:rPr kumimoji="0" lang="zh-CN" altLang="en-US" sz="2000">
                <a:solidFill>
                  <a:srgbClr val="FF0000"/>
                </a:solidFill>
              </a:rPr>
              <a:t>物质－反物质变换</a:t>
            </a:r>
            <a:endParaRPr kumimoji="0" lang="en-US" altLang="zh-CN" sz="2000">
              <a:solidFill>
                <a:srgbClr val="FF0000"/>
              </a:solidFill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6235700" y="3135313"/>
            <a:ext cx="2305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Font typeface="Arial" charset="0"/>
              <a:defRPr kumimoji="1" sz="24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Font typeface="Arial" charset="0"/>
              <a:defRPr kumimoji="1" sz="24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Font typeface="Arial" charset="0"/>
              <a:defRPr kumimoji="1" sz="24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Font typeface="Arial" charset="0"/>
              <a:defRPr kumimoji="1" sz="24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kumimoji="0" lang="en-US" altLang="zh-CN" sz="2000">
                <a:solidFill>
                  <a:srgbClr val="FF0000"/>
                </a:solidFill>
              </a:rPr>
              <a:t>CP</a:t>
            </a:r>
          </a:p>
        </p:txBody>
      </p:sp>
      <p:sp>
        <p:nvSpPr>
          <p:cNvPr id="11" name="标题 1"/>
          <p:cNvSpPr txBox="1">
            <a:spLocks/>
          </p:cNvSpPr>
          <p:nvPr/>
        </p:nvSpPr>
        <p:spPr bwMode="auto">
          <a:xfrm>
            <a:off x="4049713" y="5819775"/>
            <a:ext cx="4968875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Font typeface="Arial" charset="0"/>
              <a:defRPr kumimoji="1" sz="24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Font typeface="Arial" charset="0"/>
              <a:defRPr kumimoji="1" sz="24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Font typeface="Arial" charset="0"/>
              <a:defRPr kumimoji="1" sz="24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Font typeface="Arial" charset="0"/>
              <a:defRPr kumimoji="1" sz="24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0" hangingPunct="0"/>
            <a:r>
              <a:rPr lang="zh-CN" altLang="en-US">
                <a:solidFill>
                  <a:srgbClr val="000090"/>
                </a:solidFill>
                <a:latin typeface="楷体" charset="-122"/>
                <a:ea typeface="楷体" charset="-122"/>
              </a:rPr>
              <a:t>微观粒子物理中需要</a:t>
            </a:r>
            <a:r>
              <a:rPr lang="en-US" altLang="zh-CN">
                <a:solidFill>
                  <a:srgbClr val="000090"/>
                </a:solidFill>
                <a:latin typeface="楷体" charset="-122"/>
                <a:ea typeface="楷体" charset="-122"/>
              </a:rPr>
              <a:t>C</a:t>
            </a:r>
            <a:r>
              <a:rPr lang="zh-CN" altLang="en-US">
                <a:solidFill>
                  <a:srgbClr val="000090"/>
                </a:solidFill>
                <a:latin typeface="楷体" charset="-122"/>
                <a:ea typeface="楷体" charset="-122"/>
              </a:rPr>
              <a:t>和</a:t>
            </a:r>
            <a:r>
              <a:rPr lang="en-US" altLang="zh-CN">
                <a:solidFill>
                  <a:srgbClr val="000090"/>
                </a:solidFill>
                <a:latin typeface="楷体" charset="-122"/>
                <a:ea typeface="楷体" charset="-122"/>
              </a:rPr>
              <a:t>CP</a:t>
            </a:r>
            <a:r>
              <a:rPr lang="zh-CN" altLang="en-US">
                <a:solidFill>
                  <a:srgbClr val="000090"/>
                </a:solidFill>
                <a:latin typeface="楷体" charset="-122"/>
                <a:ea typeface="楷体" charset="-122"/>
              </a:rPr>
              <a:t>破坏！</a:t>
            </a:r>
          </a:p>
        </p:txBody>
      </p:sp>
    </p:spTree>
    <p:extLst>
      <p:ext uri="{BB962C8B-B14F-4D97-AF65-F5344CB8AC3E}">
        <p14:creationId xmlns:p14="http://schemas.microsoft.com/office/powerpoint/2010/main" val="167433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3</a:t>
            </a:fld>
            <a:endParaRPr kumimoji="1" lang="zh-CN" altLang="en-US" dirty="0"/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1016876" y="125506"/>
            <a:ext cx="7110248" cy="513639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3200" dirty="0" smtClean="0"/>
              <a:t>粒子系统中的</a:t>
            </a:r>
            <a:r>
              <a:rPr kumimoji="1" lang="en-US" altLang="zh-CN" sz="3200" dirty="0" smtClean="0"/>
              <a:t>CP</a:t>
            </a:r>
            <a:r>
              <a:rPr kumimoji="1" lang="zh-CN" altLang="en-US" sz="3200" dirty="0" smtClean="0"/>
              <a:t>不对称</a:t>
            </a:r>
            <a:endParaRPr kumimoji="1" lang="zh-CN" altLang="en-US" sz="3200" dirty="0"/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371475" y="1129554"/>
            <a:ext cx="7772400" cy="5591922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In Kaon system, the CP asymmetry (CPA) can reach roughly </a:t>
            </a:r>
            <a:r>
              <a:rPr lang="en-US" altLang="zh-CN" sz="4000" dirty="0">
                <a:solidFill>
                  <a:srgbClr val="FF0000"/>
                </a:solidFill>
              </a:rPr>
              <a:t>0.2%</a:t>
            </a:r>
            <a:endParaRPr lang="en-US" altLang="zh-CN" sz="2800" dirty="0"/>
          </a:p>
          <a:p>
            <a:r>
              <a:rPr lang="en-US" altLang="zh-CN" sz="2800" dirty="0"/>
              <a:t>In D decays, </a:t>
            </a:r>
            <a:r>
              <a:rPr lang="en-US" altLang="zh-CN" sz="2800" dirty="0" smtClean="0"/>
              <a:t>CPA </a:t>
            </a:r>
            <a:r>
              <a:rPr lang="en-US" altLang="zh-CN" sz="2800" dirty="0"/>
              <a:t>at </a:t>
            </a:r>
            <a:r>
              <a:rPr lang="en-US" altLang="zh-CN" sz="4000" dirty="0">
                <a:solidFill>
                  <a:srgbClr val="FF0000"/>
                </a:solidFill>
              </a:rPr>
              <a:t>1% </a:t>
            </a:r>
            <a:r>
              <a:rPr lang="en-US" altLang="zh-CN" sz="2800" dirty="0"/>
              <a:t>is often argued to be New physics.</a:t>
            </a:r>
          </a:p>
          <a:p>
            <a:r>
              <a:rPr lang="en-US" altLang="zh-CN" sz="2800" dirty="0"/>
              <a:t>Direct CPA in B decays: </a:t>
            </a:r>
          </a:p>
          <a:p>
            <a:pPr>
              <a:buFont typeface="Arial" charset="0"/>
              <a:buNone/>
            </a:pPr>
            <a:r>
              <a:rPr lang="en-US" altLang="zh-CN" sz="2800" dirty="0"/>
              <a:t>	</a:t>
            </a:r>
            <a:r>
              <a:rPr lang="zh-CN" altLang="en-US" sz="2800" dirty="0" smtClean="0"/>
              <a:t>     </a:t>
            </a:r>
            <a:r>
              <a:rPr lang="en-US" altLang="zh-CN" sz="2400" dirty="0" err="1" smtClean="0"/>
              <a:t>A</a:t>
            </a:r>
            <a:r>
              <a:rPr lang="en-US" altLang="zh-CN" sz="2400" baseline="-25000" dirty="0" err="1" smtClean="0"/>
              <a:t>cp</a:t>
            </a:r>
            <a:r>
              <a:rPr lang="en-US" altLang="zh-CN" sz="2400" dirty="0" smtClean="0"/>
              <a:t>(B</a:t>
            </a:r>
            <a:r>
              <a:rPr lang="en-US" altLang="zh-CN" sz="2400" dirty="0">
                <a:sym typeface="Wingdings" charset="2"/>
              </a:rPr>
              <a:t>K</a:t>
            </a:r>
            <a:r>
              <a:rPr lang="en-US" altLang="zh-CN" sz="2400" baseline="30000" dirty="0">
                <a:sym typeface="Wingdings" charset="2"/>
              </a:rPr>
              <a:t>+</a:t>
            </a:r>
            <a:r>
              <a:rPr lang="en-US" altLang="zh-CN" sz="2400" dirty="0">
                <a:sym typeface="Wingdings" charset="2"/>
              </a:rPr>
              <a:t>π</a:t>
            </a:r>
            <a:r>
              <a:rPr lang="en-US" altLang="zh-CN" sz="2400" baseline="30000" dirty="0">
                <a:sym typeface="Wingdings" charset="2"/>
              </a:rPr>
              <a:t>-</a:t>
            </a:r>
            <a:r>
              <a:rPr lang="en-US" altLang="zh-CN" sz="2400" dirty="0"/>
              <a:t>)=</a:t>
            </a:r>
            <a:r>
              <a:rPr lang="en-US" altLang="zh-CN" sz="3000" dirty="0">
                <a:solidFill>
                  <a:srgbClr val="FF0000"/>
                </a:solidFill>
              </a:rPr>
              <a:t>(-8.2±0.6)%; </a:t>
            </a:r>
            <a:r>
              <a:rPr lang="en-US" altLang="zh-CN" sz="2400" dirty="0"/>
              <a:t> </a:t>
            </a:r>
            <a:endParaRPr lang="en-US" altLang="zh-CN" sz="2400" dirty="0" smtClean="0"/>
          </a:p>
          <a:p>
            <a:pPr>
              <a:buFont typeface="Arial" charset="0"/>
              <a:buNone/>
            </a:pPr>
            <a:r>
              <a:rPr lang="zh-CN" altLang="en-US" sz="2400" dirty="0"/>
              <a:t> </a:t>
            </a:r>
            <a:r>
              <a:rPr lang="zh-CN" altLang="en-US" sz="2400" dirty="0" smtClean="0"/>
              <a:t>          </a:t>
            </a:r>
            <a:r>
              <a:rPr lang="en-US" altLang="zh-CN" sz="2400" dirty="0" err="1" smtClean="0"/>
              <a:t>A</a:t>
            </a:r>
            <a:r>
              <a:rPr lang="en-US" altLang="zh-CN" sz="2400" baseline="-25000" dirty="0" err="1" smtClean="0"/>
              <a:t>cp</a:t>
            </a:r>
            <a:r>
              <a:rPr lang="en-US" altLang="zh-CN" sz="2400" dirty="0" smtClean="0"/>
              <a:t>(B</a:t>
            </a:r>
            <a:r>
              <a:rPr lang="en-US" altLang="zh-CN" sz="2400" dirty="0">
                <a:sym typeface="Wingdings" charset="2"/>
              </a:rPr>
              <a:t>π</a:t>
            </a:r>
            <a:r>
              <a:rPr lang="en-US" altLang="zh-CN" sz="2400" baseline="30000" dirty="0">
                <a:sym typeface="Wingdings" charset="2"/>
              </a:rPr>
              <a:t>+</a:t>
            </a:r>
            <a:r>
              <a:rPr lang="en-US" altLang="zh-CN" sz="2400" dirty="0">
                <a:sym typeface="Wingdings" charset="2"/>
              </a:rPr>
              <a:t>π</a:t>
            </a:r>
            <a:r>
              <a:rPr lang="en-US" altLang="zh-CN" sz="2400" baseline="30000" dirty="0">
                <a:sym typeface="Wingdings" charset="2"/>
              </a:rPr>
              <a:t>-</a:t>
            </a:r>
            <a:r>
              <a:rPr lang="en-US" altLang="zh-CN" sz="2400" dirty="0"/>
              <a:t>) = </a:t>
            </a:r>
            <a:r>
              <a:rPr lang="en-US" altLang="zh-CN" sz="3000" dirty="0">
                <a:solidFill>
                  <a:srgbClr val="FF0000"/>
                </a:solidFill>
              </a:rPr>
              <a:t>(31±5)%</a:t>
            </a:r>
            <a:endParaRPr lang="en-US" altLang="zh-CN" sz="3000" dirty="0"/>
          </a:p>
          <a:p>
            <a:r>
              <a:rPr lang="en-US" altLang="zh-CN" sz="2800" dirty="0"/>
              <a:t>In B decays,  sin(2β) =</a:t>
            </a:r>
            <a:r>
              <a:rPr lang="en-US" altLang="zh-CN" sz="4000" dirty="0">
                <a:solidFill>
                  <a:srgbClr val="FF0000"/>
                </a:solidFill>
              </a:rPr>
              <a:t>67.2%</a:t>
            </a:r>
            <a:r>
              <a:rPr lang="en-US" altLang="zh-CN" sz="2800" dirty="0"/>
              <a:t>! Large </a:t>
            </a:r>
            <a:r>
              <a:rPr lang="en-US" altLang="zh-CN" sz="2800" dirty="0" smtClean="0"/>
              <a:t>mixing</a:t>
            </a:r>
            <a:r>
              <a:rPr lang="zh-CN" altLang="en-US" sz="2800" dirty="0" smtClean="0"/>
              <a:t> </a:t>
            </a:r>
            <a:r>
              <a:rPr lang="en-US" altLang="zh-CN" sz="2800" dirty="0" smtClean="0"/>
              <a:t>CPA</a:t>
            </a:r>
            <a:endParaRPr lang="en-US" altLang="zh-CN" sz="2800" dirty="0"/>
          </a:p>
          <a:p>
            <a:pPr algn="ctr">
              <a:buFontTx/>
              <a:buNone/>
            </a:pPr>
            <a:r>
              <a:rPr lang="en-US" altLang="zh-CN" sz="2800" dirty="0"/>
              <a:t>B physics</a:t>
            </a:r>
            <a:r>
              <a:rPr lang="en-US" altLang="zh-CN" sz="2800" dirty="0">
                <a:sym typeface="Wingdings" charset="2"/>
              </a:rPr>
              <a:t> Ideal Platform to study CPA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65083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Content</a:t>
            </a:r>
            <a:endParaRPr kumimoji="1" lang="zh-CN" altLang="en-US" dirty="0"/>
          </a:p>
        </p:txBody>
      </p:sp>
      <p:graphicFrame>
        <p:nvGraphicFramePr>
          <p:cNvPr id="6" name="内容占位符 5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764627" y="1244183"/>
          <a:ext cx="7725103" cy="49167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9244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5</a:t>
            </a:fld>
            <a:endParaRPr kumimoji="1" lang="zh-CN" altLang="en-US" dirty="0"/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1016876" y="125506"/>
            <a:ext cx="7110248" cy="513639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3200" dirty="0" smtClean="0"/>
              <a:t>Mass</a:t>
            </a:r>
            <a:r>
              <a:rPr kumimoji="1" lang="zh-CN" altLang="en-US" sz="3200" dirty="0" smtClean="0"/>
              <a:t> </a:t>
            </a:r>
            <a:r>
              <a:rPr kumimoji="1" lang="en-US" altLang="zh-CN" sz="3200" dirty="0" smtClean="0"/>
              <a:t>Origin</a:t>
            </a:r>
            <a:endParaRPr kumimoji="1" lang="zh-CN" altLang="en-US" sz="3200" dirty="0"/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323850" y="1484313"/>
            <a:ext cx="8280400" cy="475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 smtClean="0">
                <a:solidFill>
                  <a:srgbClr val="0000FF"/>
                </a:solidFill>
              </a:rPr>
              <a:t>Gauge boson: Higgs Mechanism</a:t>
            </a:r>
          </a:p>
          <a:p>
            <a:pPr>
              <a:defRPr/>
            </a:pPr>
            <a:endParaRPr lang="en-US" altLang="zh-CN" dirty="0" smtClean="0">
              <a:solidFill>
                <a:srgbClr val="0000FF"/>
              </a:solidFill>
            </a:endParaRPr>
          </a:p>
          <a:p>
            <a:pPr>
              <a:defRPr/>
            </a:pPr>
            <a:r>
              <a:rPr lang="en-US" altLang="zh-CN" dirty="0" smtClean="0">
                <a:solidFill>
                  <a:srgbClr val="FF0000"/>
                </a:solidFill>
              </a:rPr>
              <a:t>Quarks and Leptons: Yukawa Coupling</a:t>
            </a:r>
          </a:p>
          <a:p>
            <a:pPr>
              <a:defRPr/>
            </a:pPr>
            <a:endParaRPr lang="en-US" altLang="zh-CN" dirty="0" smtClean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altLang="zh-CN" dirty="0" smtClean="0"/>
              <a:t>Matter in this world: </a:t>
            </a:r>
          </a:p>
          <a:p>
            <a:pPr marL="0" indent="0">
              <a:buFont typeface="Wingdings" charset="0"/>
              <a:buNone/>
              <a:defRPr/>
            </a:pPr>
            <a:r>
              <a:rPr lang="en-US" altLang="zh-CN" dirty="0" smtClean="0"/>
              <a:t>     p/n: 1GeV	     u/d: a few MeV</a:t>
            </a:r>
          </a:p>
          <a:p>
            <a:pPr marL="0" indent="0">
              <a:buFont typeface="Wingdings" charset="0"/>
              <a:buNone/>
              <a:defRPr/>
            </a:pPr>
            <a:r>
              <a:rPr lang="en-US" altLang="zh-CN" dirty="0" smtClean="0"/>
              <a:t>    strong interaction: important to understand</a:t>
            </a:r>
          </a:p>
          <a:p>
            <a:pPr marL="0" indent="0">
              <a:buFont typeface="Wingdings" charset="0"/>
              <a:buNone/>
              <a:defRPr/>
            </a:pPr>
            <a:r>
              <a:rPr lang="en-US" altLang="zh-CN" dirty="0" smtClean="0"/>
              <a:t>				 but difficult..</a:t>
            </a:r>
            <a:r>
              <a:rPr lang="en-US" altLang="zh-CN" dirty="0"/>
              <a:t>.</a:t>
            </a:r>
            <a:r>
              <a:rPr lang="en-US" altLang="zh-CN" dirty="0" smtClean="0"/>
              <a:t> 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2789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9E28CF4-E21D-8748-8C13-901453DDCB5C}" type="slidenum">
              <a:rPr lang="zh-CN" altLang="en-US" smtClean="0"/>
              <a:pPr algn="r"/>
              <a:t>6</a:t>
            </a:fld>
            <a:endParaRPr lang="en-US" altLang="zh-CN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679" y="1026458"/>
            <a:ext cx="8780321" cy="487231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753839" y="6135173"/>
            <a:ext cx="21467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>
                <a:latin typeface="+mn-ea"/>
                <a:cs typeface="KaiTi" charset="-122"/>
              </a:rPr>
              <a:t>Fodor at Menu2016</a:t>
            </a:r>
            <a:endParaRPr kumimoji="1" lang="zh-CN" altLang="en-US" b="1" dirty="0">
              <a:latin typeface="+mn-ea"/>
              <a:cs typeface="KaiT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246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7</a:t>
            </a:fld>
            <a:endParaRPr kumimoji="1"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What is hadron made of?</a:t>
            </a:r>
            <a:endParaRPr kumimoji="1" lang="zh-CN" alt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257800" y="1371600"/>
            <a:ext cx="1979613" cy="457200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2400" b="1">
                <a:solidFill>
                  <a:schemeClr val="bg1"/>
                </a:solidFill>
              </a:rPr>
              <a:t>6 antiquarks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953000" y="3657600"/>
            <a:ext cx="23018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3200" b="1"/>
              <a:t>Mesons:  q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162800" y="3657600"/>
            <a:ext cx="431800" cy="57943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3200" b="1">
                <a:solidFill>
                  <a:schemeClr val="accent1"/>
                </a:solidFill>
              </a:rPr>
              <a:t>q</a:t>
            </a:r>
          </a:p>
        </p:txBody>
      </p:sp>
      <p:sp>
        <p:nvSpPr>
          <p:cNvPr id="8" name="Oval 14"/>
          <p:cNvSpPr>
            <a:spLocks noChangeArrowheads="1"/>
          </p:cNvSpPr>
          <p:nvPr/>
        </p:nvSpPr>
        <p:spPr bwMode="auto">
          <a:xfrm>
            <a:off x="5943600" y="1905000"/>
            <a:ext cx="762000" cy="685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CN" sz="2800" b="1">
                <a:solidFill>
                  <a:schemeClr val="accent1"/>
                </a:solidFill>
              </a:rPr>
              <a:t>c</a:t>
            </a:r>
            <a:r>
              <a:rPr lang="en-US" altLang="zh-CN" sz="2800" b="1" baseline="30000">
                <a:solidFill>
                  <a:schemeClr val="accent1"/>
                </a:solidFill>
              </a:rPr>
              <a:t>-2/3</a:t>
            </a:r>
          </a:p>
        </p:txBody>
      </p:sp>
      <p:sp>
        <p:nvSpPr>
          <p:cNvPr id="9" name="Oval 21"/>
          <p:cNvSpPr>
            <a:spLocks noChangeArrowheads="1"/>
          </p:cNvSpPr>
          <p:nvPr/>
        </p:nvSpPr>
        <p:spPr bwMode="auto">
          <a:xfrm>
            <a:off x="6934200" y="2590800"/>
            <a:ext cx="762000" cy="685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CN" sz="2800" b="1">
                <a:solidFill>
                  <a:schemeClr val="accent1"/>
                </a:solidFill>
              </a:rPr>
              <a:t>b</a:t>
            </a:r>
            <a:r>
              <a:rPr lang="en-US" altLang="zh-CN" sz="2800" b="1" baseline="30000">
                <a:solidFill>
                  <a:schemeClr val="accent1"/>
                </a:solidFill>
              </a:rPr>
              <a:t>+1/3</a:t>
            </a:r>
          </a:p>
        </p:txBody>
      </p:sp>
      <p:sp>
        <p:nvSpPr>
          <p:cNvPr id="10" name="Oval 22"/>
          <p:cNvSpPr>
            <a:spLocks noChangeArrowheads="1"/>
          </p:cNvSpPr>
          <p:nvPr/>
        </p:nvSpPr>
        <p:spPr bwMode="auto">
          <a:xfrm>
            <a:off x="6934200" y="1905000"/>
            <a:ext cx="762000" cy="685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CN" sz="2800" b="1">
                <a:solidFill>
                  <a:schemeClr val="accent1"/>
                </a:solidFill>
              </a:rPr>
              <a:t>t</a:t>
            </a:r>
            <a:r>
              <a:rPr lang="en-US" altLang="zh-CN" sz="2800" b="1" baseline="30000">
                <a:solidFill>
                  <a:schemeClr val="accent1"/>
                </a:solidFill>
              </a:rPr>
              <a:t>-2/3</a:t>
            </a:r>
          </a:p>
        </p:txBody>
      </p:sp>
      <p:sp>
        <p:nvSpPr>
          <p:cNvPr id="11" name="Oval 23"/>
          <p:cNvSpPr>
            <a:spLocks noChangeArrowheads="1"/>
          </p:cNvSpPr>
          <p:nvPr/>
        </p:nvSpPr>
        <p:spPr bwMode="auto">
          <a:xfrm>
            <a:off x="1981200" y="1981200"/>
            <a:ext cx="762000" cy="7620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CN" sz="2800" b="1"/>
              <a:t>c</a:t>
            </a:r>
            <a:r>
              <a:rPr lang="en-US" altLang="zh-CN" sz="2800" b="1" baseline="30000"/>
              <a:t>+2/3</a:t>
            </a:r>
          </a:p>
        </p:txBody>
      </p:sp>
      <p:sp>
        <p:nvSpPr>
          <p:cNvPr id="12" name="Oval 24"/>
          <p:cNvSpPr>
            <a:spLocks noChangeArrowheads="1"/>
          </p:cNvSpPr>
          <p:nvPr/>
        </p:nvSpPr>
        <p:spPr bwMode="auto">
          <a:xfrm>
            <a:off x="2895600" y="2743200"/>
            <a:ext cx="762000" cy="7620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CN" sz="2800" b="1"/>
              <a:t>b</a:t>
            </a:r>
            <a:r>
              <a:rPr lang="en-US" altLang="zh-CN" sz="2800" b="1" baseline="30000"/>
              <a:t>-1/3</a:t>
            </a:r>
          </a:p>
        </p:txBody>
      </p:sp>
      <p:sp>
        <p:nvSpPr>
          <p:cNvPr id="13" name="Oval 25"/>
          <p:cNvSpPr>
            <a:spLocks noChangeArrowheads="1"/>
          </p:cNvSpPr>
          <p:nvPr/>
        </p:nvSpPr>
        <p:spPr bwMode="auto">
          <a:xfrm>
            <a:off x="2895600" y="1981200"/>
            <a:ext cx="762000" cy="7620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CN" sz="2800" b="1"/>
              <a:t>t</a:t>
            </a:r>
            <a:r>
              <a:rPr lang="en-US" altLang="zh-CN" sz="2800" b="1" baseline="30000"/>
              <a:t>+2/3</a:t>
            </a:r>
          </a:p>
        </p:txBody>
      </p:sp>
      <p:sp>
        <p:nvSpPr>
          <p:cNvPr id="14" name="Text Box 26"/>
          <p:cNvSpPr txBox="1">
            <a:spLocks noChangeArrowheads="1"/>
          </p:cNvSpPr>
          <p:nvPr/>
        </p:nvSpPr>
        <p:spPr bwMode="auto">
          <a:xfrm>
            <a:off x="1600200" y="1447800"/>
            <a:ext cx="1463675" cy="482600"/>
          </a:xfrm>
          <a:prstGeom prst="rect">
            <a:avLst/>
          </a:prstGeom>
          <a:noFill/>
          <a:ln w="25400">
            <a:solidFill>
              <a:srgbClr val="9900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800000"/>
                </a:solidFill>
              </a:rPr>
              <a:t>6 quarks</a:t>
            </a:r>
          </a:p>
        </p:txBody>
      </p:sp>
      <p:grpSp>
        <p:nvGrpSpPr>
          <p:cNvPr id="15" name="Group 51"/>
          <p:cNvGrpSpPr>
            <a:grpSpLocks/>
          </p:cNvGrpSpPr>
          <p:nvPr/>
        </p:nvGrpSpPr>
        <p:grpSpPr bwMode="auto">
          <a:xfrm>
            <a:off x="1431925" y="4343400"/>
            <a:ext cx="2454275" cy="2209800"/>
            <a:chOff x="902" y="2736"/>
            <a:chExt cx="1546" cy="1392"/>
          </a:xfrm>
        </p:grpSpPr>
        <p:sp>
          <p:nvSpPr>
            <p:cNvPr id="16" name="Text Box 6"/>
            <p:cNvSpPr txBox="1">
              <a:spLocks noChangeArrowheads="1"/>
            </p:cNvSpPr>
            <p:nvPr/>
          </p:nvSpPr>
          <p:spPr bwMode="auto">
            <a:xfrm>
              <a:off x="950" y="2848"/>
              <a:ext cx="41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3200" b="1">
                  <a:latin typeface="Comic Sans MS" charset="0"/>
                </a:rPr>
                <a:t>p</a:t>
              </a:r>
              <a:r>
                <a:rPr lang="en-US" altLang="zh-CN" sz="3200" b="1"/>
                <a:t>:</a:t>
              </a:r>
              <a:r>
                <a:rPr lang="en-US" altLang="zh-CN" sz="1800"/>
                <a:t>  </a:t>
              </a:r>
            </a:p>
          </p:txBody>
        </p:sp>
        <p:sp>
          <p:nvSpPr>
            <p:cNvPr id="17" name="Oval 7"/>
            <p:cNvSpPr>
              <a:spLocks noChangeArrowheads="1"/>
            </p:cNvSpPr>
            <p:nvPr/>
          </p:nvSpPr>
          <p:spPr bwMode="auto">
            <a:xfrm>
              <a:off x="1632" y="2736"/>
              <a:ext cx="432" cy="432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2000" b="1"/>
                <a:t>u</a:t>
              </a:r>
              <a:r>
                <a:rPr lang="en-US" altLang="zh-CN" sz="2000" b="1" baseline="30000"/>
                <a:t>+2/3</a:t>
              </a:r>
            </a:p>
          </p:txBody>
        </p:sp>
        <p:sp>
          <p:nvSpPr>
            <p:cNvPr id="18" name="Text Box 8"/>
            <p:cNvSpPr txBox="1">
              <a:spLocks noChangeArrowheads="1"/>
            </p:cNvSpPr>
            <p:nvPr/>
          </p:nvSpPr>
          <p:spPr bwMode="auto">
            <a:xfrm>
              <a:off x="902" y="3664"/>
              <a:ext cx="418" cy="36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3200" b="1">
                  <a:solidFill>
                    <a:schemeClr val="accent1"/>
                  </a:solidFill>
                  <a:latin typeface="Comic Sans MS" charset="0"/>
                </a:rPr>
                <a:t>p</a:t>
              </a:r>
              <a:r>
                <a:rPr lang="en-US" altLang="zh-CN" sz="3200" b="1">
                  <a:solidFill>
                    <a:schemeClr val="accent1"/>
                  </a:solidFill>
                </a:rPr>
                <a:t>:</a:t>
              </a:r>
              <a:r>
                <a:rPr lang="en-US" altLang="zh-CN" sz="1800"/>
                <a:t>  </a:t>
              </a:r>
            </a:p>
          </p:txBody>
        </p:sp>
        <p:sp>
          <p:nvSpPr>
            <p:cNvPr id="19" name="Oval 9"/>
            <p:cNvSpPr>
              <a:spLocks noChangeArrowheads="1"/>
            </p:cNvSpPr>
            <p:nvPr/>
          </p:nvSpPr>
          <p:spPr bwMode="auto">
            <a:xfrm>
              <a:off x="1584" y="3552"/>
              <a:ext cx="384" cy="3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2000" b="1">
                  <a:solidFill>
                    <a:schemeClr val="accent1"/>
                  </a:solidFill>
                </a:rPr>
                <a:t>u</a:t>
              </a:r>
              <a:r>
                <a:rPr lang="en-US" altLang="zh-CN" sz="2000" b="1" baseline="30000">
                  <a:solidFill>
                    <a:schemeClr val="accent1"/>
                  </a:solidFill>
                </a:rPr>
                <a:t>-2/3</a:t>
              </a:r>
            </a:p>
          </p:txBody>
        </p:sp>
        <p:sp>
          <p:nvSpPr>
            <p:cNvPr id="20" name="Oval 11"/>
            <p:cNvSpPr>
              <a:spLocks noChangeArrowheads="1"/>
            </p:cNvSpPr>
            <p:nvPr/>
          </p:nvSpPr>
          <p:spPr bwMode="auto">
            <a:xfrm>
              <a:off x="1776" y="3024"/>
              <a:ext cx="432" cy="432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2000" b="1"/>
                <a:t>d</a:t>
              </a:r>
              <a:r>
                <a:rPr lang="en-US" altLang="zh-CN" sz="2000" b="1" baseline="30000"/>
                <a:t>-1/3</a:t>
              </a:r>
            </a:p>
          </p:txBody>
        </p:sp>
        <p:sp>
          <p:nvSpPr>
            <p:cNvPr id="21" name="Oval 12"/>
            <p:cNvSpPr>
              <a:spLocks noChangeArrowheads="1"/>
            </p:cNvSpPr>
            <p:nvPr/>
          </p:nvSpPr>
          <p:spPr bwMode="auto">
            <a:xfrm>
              <a:off x="2016" y="2784"/>
              <a:ext cx="432" cy="432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2000" b="1"/>
                <a:t>u</a:t>
              </a:r>
              <a:r>
                <a:rPr lang="en-US" altLang="zh-CN" sz="2000" b="1" baseline="30000"/>
                <a:t>+2/3</a:t>
              </a:r>
            </a:p>
          </p:txBody>
        </p:sp>
        <p:sp>
          <p:nvSpPr>
            <p:cNvPr id="22" name="Oval 13"/>
            <p:cNvSpPr>
              <a:spLocks noChangeArrowheads="1"/>
            </p:cNvSpPr>
            <p:nvPr/>
          </p:nvSpPr>
          <p:spPr bwMode="auto">
            <a:xfrm>
              <a:off x="1728" y="3792"/>
              <a:ext cx="384" cy="3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2000" b="1">
                  <a:solidFill>
                    <a:schemeClr val="accent1"/>
                  </a:solidFill>
                </a:rPr>
                <a:t>d</a:t>
              </a:r>
              <a:r>
                <a:rPr lang="en-US" altLang="zh-CN" sz="2000" b="1" baseline="30000">
                  <a:solidFill>
                    <a:schemeClr val="accent1"/>
                  </a:solidFill>
                </a:rPr>
                <a:t>+1/3</a:t>
              </a:r>
            </a:p>
          </p:txBody>
        </p:sp>
        <p:sp>
          <p:nvSpPr>
            <p:cNvPr id="23" name="Oval 20"/>
            <p:cNvSpPr>
              <a:spLocks noChangeArrowheads="1"/>
            </p:cNvSpPr>
            <p:nvPr/>
          </p:nvSpPr>
          <p:spPr bwMode="auto">
            <a:xfrm>
              <a:off x="1968" y="3600"/>
              <a:ext cx="384" cy="3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2000" b="1">
                  <a:solidFill>
                    <a:schemeClr val="accent1"/>
                  </a:solidFill>
                </a:rPr>
                <a:t>u</a:t>
              </a:r>
              <a:r>
                <a:rPr lang="en-US" altLang="zh-CN" sz="2000" b="1" baseline="30000">
                  <a:solidFill>
                    <a:schemeClr val="accent1"/>
                  </a:solidFill>
                </a:rPr>
                <a:t>-2/3</a:t>
              </a:r>
            </a:p>
          </p:txBody>
        </p:sp>
        <p:sp>
          <p:nvSpPr>
            <p:cNvPr id="24" name="Line 27"/>
            <p:cNvSpPr>
              <a:spLocks noChangeShapeType="1"/>
            </p:cNvSpPr>
            <p:nvPr/>
          </p:nvSpPr>
          <p:spPr bwMode="auto">
            <a:xfrm>
              <a:off x="960" y="3744"/>
              <a:ext cx="192" cy="0"/>
            </a:xfrm>
            <a:prstGeom prst="line">
              <a:avLst/>
            </a:prstGeom>
            <a:noFill/>
            <a:ln w="31750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Line 28"/>
            <p:cNvSpPr>
              <a:spLocks noChangeShapeType="1"/>
            </p:cNvSpPr>
            <p:nvPr/>
          </p:nvSpPr>
          <p:spPr bwMode="auto">
            <a:xfrm>
              <a:off x="1632" y="3648"/>
              <a:ext cx="144" cy="0"/>
            </a:xfrm>
            <a:prstGeom prst="line">
              <a:avLst/>
            </a:prstGeom>
            <a:noFill/>
            <a:ln w="31750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Line 29"/>
            <p:cNvSpPr>
              <a:spLocks noChangeShapeType="1"/>
            </p:cNvSpPr>
            <p:nvPr/>
          </p:nvSpPr>
          <p:spPr bwMode="auto">
            <a:xfrm>
              <a:off x="2016" y="3696"/>
              <a:ext cx="144" cy="0"/>
            </a:xfrm>
            <a:prstGeom prst="line">
              <a:avLst/>
            </a:prstGeom>
            <a:noFill/>
            <a:ln w="31750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Line 30"/>
            <p:cNvSpPr>
              <a:spLocks noChangeShapeType="1"/>
            </p:cNvSpPr>
            <p:nvPr/>
          </p:nvSpPr>
          <p:spPr bwMode="auto">
            <a:xfrm>
              <a:off x="1776" y="3888"/>
              <a:ext cx="144" cy="0"/>
            </a:xfrm>
            <a:prstGeom prst="line">
              <a:avLst/>
            </a:prstGeom>
            <a:noFill/>
            <a:ln w="31750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" name="Group 53"/>
          <p:cNvGrpSpPr>
            <a:grpSpLocks/>
          </p:cNvGrpSpPr>
          <p:nvPr/>
        </p:nvGrpSpPr>
        <p:grpSpPr bwMode="auto">
          <a:xfrm>
            <a:off x="5622925" y="4648200"/>
            <a:ext cx="2073275" cy="1981200"/>
            <a:chOff x="3542" y="2928"/>
            <a:chExt cx="1306" cy="1248"/>
          </a:xfrm>
        </p:grpSpPr>
        <p:sp>
          <p:nvSpPr>
            <p:cNvPr id="29" name="Text Box 10"/>
            <p:cNvSpPr txBox="1">
              <a:spLocks noChangeArrowheads="1"/>
            </p:cNvSpPr>
            <p:nvPr/>
          </p:nvSpPr>
          <p:spPr bwMode="auto">
            <a:xfrm>
              <a:off x="3542" y="3031"/>
              <a:ext cx="567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3200" b="1">
                  <a:latin typeface="Symbol" charset="2"/>
                </a:rPr>
                <a:t>p</a:t>
              </a:r>
              <a:r>
                <a:rPr lang="en-US" altLang="zh-CN" sz="3200" b="1" baseline="30000"/>
                <a:t>+ </a:t>
              </a:r>
              <a:r>
                <a:rPr lang="en-US" altLang="zh-CN" sz="3200" b="1"/>
                <a:t>:</a:t>
              </a:r>
              <a:r>
                <a:rPr lang="en-US" altLang="zh-CN" sz="1800"/>
                <a:t>  </a:t>
              </a:r>
            </a:p>
          </p:txBody>
        </p:sp>
        <p:sp>
          <p:nvSpPr>
            <p:cNvPr id="30" name="Oval 15"/>
            <p:cNvSpPr>
              <a:spLocks noChangeArrowheads="1"/>
            </p:cNvSpPr>
            <p:nvPr/>
          </p:nvSpPr>
          <p:spPr bwMode="auto">
            <a:xfrm>
              <a:off x="4176" y="3600"/>
              <a:ext cx="384" cy="3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2000" b="1">
                  <a:solidFill>
                    <a:schemeClr val="accent1"/>
                  </a:solidFill>
                </a:rPr>
                <a:t>u</a:t>
              </a:r>
              <a:r>
                <a:rPr lang="en-US" altLang="zh-CN" sz="2000" b="1" baseline="30000">
                  <a:solidFill>
                    <a:schemeClr val="accent1"/>
                  </a:solidFill>
                </a:rPr>
                <a:t>-2/3</a:t>
              </a:r>
            </a:p>
          </p:txBody>
        </p:sp>
        <p:sp>
          <p:nvSpPr>
            <p:cNvPr id="31" name="Oval 16"/>
            <p:cNvSpPr>
              <a:spLocks noChangeArrowheads="1"/>
            </p:cNvSpPr>
            <p:nvPr/>
          </p:nvSpPr>
          <p:spPr bwMode="auto">
            <a:xfrm>
              <a:off x="4416" y="3168"/>
              <a:ext cx="384" cy="3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2000" b="1">
                  <a:solidFill>
                    <a:schemeClr val="accent1"/>
                  </a:solidFill>
                </a:rPr>
                <a:t>d</a:t>
              </a:r>
              <a:r>
                <a:rPr lang="en-US" altLang="zh-CN" sz="2000" b="1" baseline="30000">
                  <a:solidFill>
                    <a:schemeClr val="accent1"/>
                  </a:solidFill>
                </a:rPr>
                <a:t>+1//3</a:t>
              </a:r>
            </a:p>
          </p:txBody>
        </p:sp>
        <p:sp>
          <p:nvSpPr>
            <p:cNvPr id="32" name="Oval 17"/>
            <p:cNvSpPr>
              <a:spLocks noChangeArrowheads="1"/>
            </p:cNvSpPr>
            <p:nvPr/>
          </p:nvSpPr>
          <p:spPr bwMode="auto">
            <a:xfrm>
              <a:off x="4080" y="2928"/>
              <a:ext cx="432" cy="432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2000" b="1"/>
                <a:t>u</a:t>
              </a:r>
              <a:r>
                <a:rPr lang="en-US" altLang="zh-CN" sz="2000" b="1" baseline="30000"/>
                <a:t>+2/3</a:t>
              </a:r>
            </a:p>
          </p:txBody>
        </p:sp>
        <p:sp>
          <p:nvSpPr>
            <p:cNvPr id="33" name="Text Box 18"/>
            <p:cNvSpPr txBox="1">
              <a:spLocks noChangeArrowheads="1"/>
            </p:cNvSpPr>
            <p:nvPr/>
          </p:nvSpPr>
          <p:spPr bwMode="auto">
            <a:xfrm>
              <a:off x="3552" y="3696"/>
              <a:ext cx="525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3200" b="1">
                  <a:latin typeface="Symbol" charset="2"/>
                </a:rPr>
                <a:t>p</a:t>
              </a:r>
              <a:r>
                <a:rPr lang="en-US" altLang="zh-CN" sz="3200" b="1" baseline="30000"/>
                <a:t>- </a:t>
              </a:r>
              <a:r>
                <a:rPr lang="en-US" altLang="zh-CN" sz="3200" b="1"/>
                <a:t>:</a:t>
              </a:r>
              <a:r>
                <a:rPr lang="en-US" altLang="zh-CN" sz="1800"/>
                <a:t>  </a:t>
              </a:r>
            </a:p>
          </p:txBody>
        </p:sp>
        <p:sp>
          <p:nvSpPr>
            <p:cNvPr id="34" name="Oval 19"/>
            <p:cNvSpPr>
              <a:spLocks noChangeArrowheads="1"/>
            </p:cNvSpPr>
            <p:nvPr/>
          </p:nvSpPr>
          <p:spPr bwMode="auto">
            <a:xfrm>
              <a:off x="4464" y="3792"/>
              <a:ext cx="384" cy="384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2000" b="1"/>
                <a:t>d</a:t>
              </a:r>
              <a:r>
                <a:rPr lang="en-US" altLang="zh-CN" sz="2000" b="1" baseline="30000"/>
                <a:t>-1/3</a:t>
              </a:r>
            </a:p>
          </p:txBody>
        </p:sp>
        <p:sp>
          <p:nvSpPr>
            <p:cNvPr id="35" name="Line 31"/>
            <p:cNvSpPr>
              <a:spLocks noChangeShapeType="1"/>
            </p:cNvSpPr>
            <p:nvPr/>
          </p:nvSpPr>
          <p:spPr bwMode="auto">
            <a:xfrm>
              <a:off x="4464" y="3264"/>
              <a:ext cx="144" cy="0"/>
            </a:xfrm>
            <a:prstGeom prst="line">
              <a:avLst/>
            </a:prstGeom>
            <a:noFill/>
            <a:ln w="31750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Line 32"/>
            <p:cNvSpPr>
              <a:spLocks noChangeShapeType="1"/>
            </p:cNvSpPr>
            <p:nvPr/>
          </p:nvSpPr>
          <p:spPr bwMode="auto">
            <a:xfrm>
              <a:off x="4224" y="3696"/>
              <a:ext cx="144" cy="0"/>
            </a:xfrm>
            <a:prstGeom prst="line">
              <a:avLst/>
            </a:prstGeom>
            <a:noFill/>
            <a:ln w="31750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7239000" y="3810000"/>
            <a:ext cx="228600" cy="0"/>
          </a:xfrm>
          <a:prstGeom prst="line">
            <a:avLst/>
          </a:prstGeom>
          <a:noFill/>
          <a:ln w="31750">
            <a:solidFill>
              <a:srgbClr val="99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" name="Line 34"/>
          <p:cNvSpPr>
            <a:spLocks noChangeShapeType="1"/>
          </p:cNvSpPr>
          <p:nvPr/>
        </p:nvSpPr>
        <p:spPr bwMode="auto">
          <a:xfrm>
            <a:off x="6019800" y="2133600"/>
            <a:ext cx="228600" cy="0"/>
          </a:xfrm>
          <a:prstGeom prst="line">
            <a:avLst/>
          </a:prstGeom>
          <a:noFill/>
          <a:ln w="31750">
            <a:solidFill>
              <a:srgbClr val="99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" name="Line 35"/>
          <p:cNvSpPr>
            <a:spLocks noChangeShapeType="1"/>
          </p:cNvSpPr>
          <p:nvPr/>
        </p:nvSpPr>
        <p:spPr bwMode="auto">
          <a:xfrm>
            <a:off x="7010400" y="2743200"/>
            <a:ext cx="228600" cy="0"/>
          </a:xfrm>
          <a:prstGeom prst="line">
            <a:avLst/>
          </a:prstGeom>
          <a:noFill/>
          <a:ln w="31750">
            <a:solidFill>
              <a:srgbClr val="99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" name="Line 36"/>
          <p:cNvSpPr>
            <a:spLocks noChangeShapeType="1"/>
          </p:cNvSpPr>
          <p:nvPr/>
        </p:nvSpPr>
        <p:spPr bwMode="auto">
          <a:xfrm>
            <a:off x="7010400" y="2133600"/>
            <a:ext cx="228600" cy="0"/>
          </a:xfrm>
          <a:prstGeom prst="line">
            <a:avLst/>
          </a:prstGeom>
          <a:noFill/>
          <a:ln w="31750">
            <a:solidFill>
              <a:srgbClr val="99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" name="Text Box 37"/>
          <p:cNvSpPr txBox="1">
            <a:spLocks noChangeArrowheads="1"/>
          </p:cNvSpPr>
          <p:nvPr/>
        </p:nvSpPr>
        <p:spPr bwMode="auto">
          <a:xfrm>
            <a:off x="1295400" y="3581400"/>
            <a:ext cx="29114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3200" b="1"/>
              <a:t>Baryons:  qqq</a:t>
            </a:r>
          </a:p>
        </p:txBody>
      </p:sp>
      <p:sp>
        <p:nvSpPr>
          <p:cNvPr id="42" name="Oval 38"/>
          <p:cNvSpPr>
            <a:spLocks noChangeArrowheads="1"/>
          </p:cNvSpPr>
          <p:nvPr/>
        </p:nvSpPr>
        <p:spPr bwMode="auto">
          <a:xfrm>
            <a:off x="5029200" y="1905000"/>
            <a:ext cx="762000" cy="685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CN" sz="2800" b="1">
                <a:solidFill>
                  <a:schemeClr val="accent1"/>
                </a:solidFill>
              </a:rPr>
              <a:t>u</a:t>
            </a:r>
            <a:r>
              <a:rPr lang="en-US" altLang="zh-CN" sz="2800" b="1" baseline="30000">
                <a:solidFill>
                  <a:schemeClr val="accent1"/>
                </a:solidFill>
              </a:rPr>
              <a:t>-2/3</a:t>
            </a:r>
          </a:p>
        </p:txBody>
      </p:sp>
      <p:sp>
        <p:nvSpPr>
          <p:cNvPr id="43" name="Oval 39"/>
          <p:cNvSpPr>
            <a:spLocks noChangeArrowheads="1"/>
          </p:cNvSpPr>
          <p:nvPr/>
        </p:nvSpPr>
        <p:spPr bwMode="auto">
          <a:xfrm>
            <a:off x="5029200" y="2743200"/>
            <a:ext cx="762000" cy="685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CN" sz="2800" b="1">
                <a:solidFill>
                  <a:schemeClr val="accent1"/>
                </a:solidFill>
              </a:rPr>
              <a:t>d</a:t>
            </a:r>
            <a:r>
              <a:rPr lang="en-US" altLang="zh-CN" sz="2800" b="1" baseline="30000">
                <a:solidFill>
                  <a:schemeClr val="accent1"/>
                </a:solidFill>
              </a:rPr>
              <a:t>+1/3</a:t>
            </a:r>
          </a:p>
        </p:txBody>
      </p:sp>
      <p:sp>
        <p:nvSpPr>
          <p:cNvPr id="44" name="Oval 40"/>
          <p:cNvSpPr>
            <a:spLocks noChangeArrowheads="1"/>
          </p:cNvSpPr>
          <p:nvPr/>
        </p:nvSpPr>
        <p:spPr bwMode="auto">
          <a:xfrm>
            <a:off x="5943600" y="2667000"/>
            <a:ext cx="762000" cy="685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CN" sz="2800" b="1">
                <a:solidFill>
                  <a:schemeClr val="accent1"/>
                </a:solidFill>
              </a:rPr>
              <a:t>s</a:t>
            </a:r>
            <a:r>
              <a:rPr lang="en-US" altLang="zh-CN" sz="2800" b="1" baseline="30000">
                <a:solidFill>
                  <a:schemeClr val="accent1"/>
                </a:solidFill>
              </a:rPr>
              <a:t>+1/3</a:t>
            </a:r>
          </a:p>
        </p:txBody>
      </p:sp>
      <p:sp>
        <p:nvSpPr>
          <p:cNvPr id="45" name="Oval 41"/>
          <p:cNvSpPr>
            <a:spLocks noChangeArrowheads="1"/>
          </p:cNvSpPr>
          <p:nvPr/>
        </p:nvSpPr>
        <p:spPr bwMode="auto">
          <a:xfrm>
            <a:off x="990600" y="1981200"/>
            <a:ext cx="762000" cy="7620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CN" sz="2800" b="1"/>
              <a:t>u</a:t>
            </a:r>
            <a:r>
              <a:rPr lang="en-US" altLang="zh-CN" sz="2800" b="1" baseline="30000"/>
              <a:t>+2/3</a:t>
            </a:r>
          </a:p>
        </p:txBody>
      </p:sp>
      <p:sp>
        <p:nvSpPr>
          <p:cNvPr id="46" name="Oval 42"/>
          <p:cNvSpPr>
            <a:spLocks noChangeArrowheads="1"/>
          </p:cNvSpPr>
          <p:nvPr/>
        </p:nvSpPr>
        <p:spPr bwMode="auto">
          <a:xfrm>
            <a:off x="1066800" y="2743200"/>
            <a:ext cx="762000" cy="7620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CN" sz="2800" b="1"/>
              <a:t>d</a:t>
            </a:r>
            <a:r>
              <a:rPr lang="en-US" altLang="zh-CN" sz="2800" b="1" baseline="30000"/>
              <a:t>-1/3</a:t>
            </a:r>
          </a:p>
        </p:txBody>
      </p:sp>
      <p:sp>
        <p:nvSpPr>
          <p:cNvPr id="47" name="Oval 43"/>
          <p:cNvSpPr>
            <a:spLocks noChangeArrowheads="1"/>
          </p:cNvSpPr>
          <p:nvPr/>
        </p:nvSpPr>
        <p:spPr bwMode="auto">
          <a:xfrm>
            <a:off x="1981200" y="2743200"/>
            <a:ext cx="762000" cy="7620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CN" sz="2800" b="1"/>
              <a:t>s</a:t>
            </a:r>
            <a:r>
              <a:rPr lang="en-US" altLang="zh-CN" sz="2800" b="1" baseline="30000"/>
              <a:t>-1/3</a:t>
            </a:r>
          </a:p>
        </p:txBody>
      </p:sp>
      <p:sp>
        <p:nvSpPr>
          <p:cNvPr id="48" name="Line 44"/>
          <p:cNvSpPr>
            <a:spLocks noChangeShapeType="1"/>
          </p:cNvSpPr>
          <p:nvPr/>
        </p:nvSpPr>
        <p:spPr bwMode="auto">
          <a:xfrm>
            <a:off x="5105400" y="2133600"/>
            <a:ext cx="228600" cy="0"/>
          </a:xfrm>
          <a:prstGeom prst="line">
            <a:avLst/>
          </a:prstGeom>
          <a:noFill/>
          <a:ln w="31750">
            <a:solidFill>
              <a:srgbClr val="99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9" name="Line 45"/>
          <p:cNvSpPr>
            <a:spLocks noChangeShapeType="1"/>
          </p:cNvSpPr>
          <p:nvPr/>
        </p:nvSpPr>
        <p:spPr bwMode="auto">
          <a:xfrm>
            <a:off x="5105400" y="2895600"/>
            <a:ext cx="228600" cy="0"/>
          </a:xfrm>
          <a:prstGeom prst="line">
            <a:avLst/>
          </a:prstGeom>
          <a:noFill/>
          <a:ln w="31750">
            <a:solidFill>
              <a:srgbClr val="99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0" name="Line 46"/>
          <p:cNvSpPr>
            <a:spLocks noChangeShapeType="1"/>
          </p:cNvSpPr>
          <p:nvPr/>
        </p:nvSpPr>
        <p:spPr bwMode="auto">
          <a:xfrm>
            <a:off x="6019800" y="2895600"/>
            <a:ext cx="228600" cy="0"/>
          </a:xfrm>
          <a:prstGeom prst="line">
            <a:avLst/>
          </a:prstGeom>
          <a:noFill/>
          <a:ln w="31750">
            <a:solidFill>
              <a:srgbClr val="99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318839" y="992926"/>
            <a:ext cx="14959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800000"/>
                </a:solidFill>
              </a:rPr>
              <a:t>Quark model: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0882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529388" y="200025"/>
            <a:ext cx="2371725" cy="792163"/>
          </a:xfrm>
        </p:spPr>
        <p:txBody>
          <a:bodyPr/>
          <a:lstStyle/>
          <a:p>
            <a:pPr>
              <a:lnSpc>
                <a:spcPct val="70000"/>
              </a:lnSpc>
              <a:defRPr/>
            </a:pPr>
            <a:r>
              <a:rPr lang="en-US" altLang="zh-CN" sz="2800" b="1" dirty="0">
                <a:solidFill>
                  <a:srgbClr val="990033"/>
                </a:solidFill>
              </a:rPr>
              <a:t>X(3872) </a:t>
            </a:r>
            <a:br>
              <a:rPr lang="en-US" altLang="zh-CN" sz="2800" b="1" dirty="0">
                <a:solidFill>
                  <a:srgbClr val="990033"/>
                </a:solidFill>
              </a:rPr>
            </a:br>
            <a:r>
              <a:rPr lang="en-US" altLang="zh-CN" sz="2800" b="1" dirty="0">
                <a:solidFill>
                  <a:srgbClr val="990033"/>
                </a:solidFill>
              </a:rPr>
              <a:t>observation</a:t>
            </a:r>
            <a:r>
              <a:rPr lang="en-US" altLang="zh-CN" sz="2800" dirty="0"/>
              <a:t> </a:t>
            </a:r>
            <a:endParaRPr lang="ru-RU" sz="2800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9050" y="3573463"/>
            <a:ext cx="2335213" cy="2735262"/>
            <a:chOff x="0" y="2597"/>
            <a:chExt cx="1471" cy="1723"/>
          </a:xfrm>
        </p:grpSpPr>
        <p:pic>
          <p:nvPicPr>
            <p:cNvPr id="31771" name="Picture 4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78"/>
              <a:ext cx="1471" cy="1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72" name="Rectangle 5"/>
            <p:cNvSpPr>
              <a:spLocks noChangeArrowheads="1"/>
            </p:cNvSpPr>
            <p:nvPr/>
          </p:nvSpPr>
          <p:spPr bwMode="auto">
            <a:xfrm>
              <a:off x="318" y="2597"/>
              <a:ext cx="1068" cy="192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ru-RU" altLang="zh-CN" sz="1400">
                  <a:cs typeface="Times New Roman" charset="0"/>
                </a:rPr>
                <a:t>PRL93</a:t>
              </a:r>
              <a:r>
                <a:rPr lang="en-US" altLang="zh-CN" sz="1400">
                  <a:cs typeface="Times New Roman" charset="0"/>
                </a:rPr>
                <a:t>,</a:t>
              </a:r>
              <a:r>
                <a:rPr lang="ru-RU" altLang="zh-CN" sz="1400">
                  <a:cs typeface="Times New Roman" charset="0"/>
                </a:rPr>
                <a:t>072001,2004</a:t>
              </a:r>
            </a:p>
          </p:txBody>
        </p:sp>
        <p:pic>
          <p:nvPicPr>
            <p:cNvPr id="31773" name="Picture 6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0" y="3748"/>
              <a:ext cx="317" cy="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555875" y="3789363"/>
            <a:ext cx="2376488" cy="2552700"/>
            <a:chOff x="3878" y="663"/>
            <a:chExt cx="1497" cy="1608"/>
          </a:xfrm>
        </p:grpSpPr>
        <p:pic>
          <p:nvPicPr>
            <p:cNvPr id="31768" name="Picture 8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8" y="845"/>
              <a:ext cx="1497" cy="1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69" name="Rectangle 9"/>
            <p:cNvSpPr>
              <a:spLocks noChangeArrowheads="1"/>
            </p:cNvSpPr>
            <p:nvPr/>
          </p:nvSpPr>
          <p:spPr bwMode="auto">
            <a:xfrm>
              <a:off x="4195" y="663"/>
              <a:ext cx="1179" cy="192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ru-RU" altLang="zh-CN" sz="1400">
                  <a:cs typeface="Times New Roman" charset="0"/>
                </a:rPr>
                <a:t>PR</a:t>
              </a:r>
              <a:r>
                <a:rPr lang="en-US" altLang="zh-CN" sz="1400">
                  <a:cs typeface="Times New Roman" charset="0"/>
                </a:rPr>
                <a:t>L</a:t>
              </a:r>
              <a:r>
                <a:rPr lang="ru-RU" altLang="zh-CN" sz="1400">
                  <a:cs typeface="Times New Roman" charset="0"/>
                </a:rPr>
                <a:t>93</a:t>
              </a:r>
              <a:r>
                <a:rPr lang="en-US" altLang="zh-CN" sz="1400">
                  <a:cs typeface="Times New Roman" charset="0"/>
                </a:rPr>
                <a:t>,</a:t>
              </a:r>
              <a:r>
                <a:rPr lang="ru-RU" altLang="zh-CN" sz="1400">
                  <a:cs typeface="Times New Roman" charset="0"/>
                </a:rPr>
                <a:t>162002,2004</a:t>
              </a:r>
            </a:p>
          </p:txBody>
        </p:sp>
        <p:pic>
          <p:nvPicPr>
            <p:cNvPr id="31770" name="Picture 10" descr="d0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7" y="1797"/>
              <a:ext cx="408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2162175" y="212725"/>
            <a:ext cx="4176713" cy="2189163"/>
            <a:chOff x="1519" y="618"/>
            <a:chExt cx="2631" cy="1379"/>
          </a:xfrm>
        </p:grpSpPr>
        <p:pic>
          <p:nvPicPr>
            <p:cNvPr id="31761" name="Picture 12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9" y="754"/>
              <a:ext cx="2449" cy="1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62" name="Picture 1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0" y="844"/>
              <a:ext cx="323" cy="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63" name="Oval 14"/>
            <p:cNvSpPr>
              <a:spLocks noChangeArrowheads="1"/>
            </p:cNvSpPr>
            <p:nvPr/>
          </p:nvSpPr>
          <p:spPr bwMode="auto">
            <a:xfrm>
              <a:off x="2245" y="799"/>
              <a:ext cx="499" cy="681"/>
            </a:xfrm>
            <a:prstGeom prst="ellipse">
              <a:avLst/>
            </a:prstGeom>
            <a:noFill/>
            <a:ln w="28575">
              <a:solidFill>
                <a:srgbClr val="660033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ru-RU" sz="2400">
                <a:solidFill>
                  <a:srgbClr val="660033"/>
                </a:solidFill>
                <a:cs typeface="Times New Roman" charset="0"/>
              </a:endParaRPr>
            </a:p>
          </p:txBody>
        </p:sp>
        <p:pic>
          <p:nvPicPr>
            <p:cNvPr id="31764" name="Picture 15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4" y="754"/>
              <a:ext cx="1316" cy="1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65" name="Rectangle 16"/>
            <p:cNvSpPr>
              <a:spLocks noChangeArrowheads="1"/>
            </p:cNvSpPr>
            <p:nvPr/>
          </p:nvSpPr>
          <p:spPr bwMode="auto">
            <a:xfrm>
              <a:off x="1655" y="618"/>
              <a:ext cx="1074" cy="192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400">
                  <a:cs typeface="Times New Roman" charset="0"/>
                </a:rPr>
                <a:t>PR</a:t>
              </a:r>
              <a:r>
                <a:rPr lang="ru-RU" altLang="zh-CN" sz="1400">
                  <a:cs typeface="Times New Roman" charset="0"/>
                </a:rPr>
                <a:t>D71</a:t>
              </a:r>
              <a:r>
                <a:rPr lang="en-US" altLang="zh-CN" sz="1400">
                  <a:cs typeface="Times New Roman" charset="0"/>
                </a:rPr>
                <a:t>,</a:t>
              </a:r>
              <a:r>
                <a:rPr lang="ru-RU" altLang="zh-CN" sz="1400">
                  <a:cs typeface="Times New Roman" charset="0"/>
                </a:rPr>
                <a:t>071103,2005</a:t>
              </a:r>
            </a:p>
          </p:txBody>
        </p:sp>
        <p:pic>
          <p:nvPicPr>
            <p:cNvPr id="31766" name="Picture 1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2" y="844"/>
              <a:ext cx="323" cy="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67" name="Rectangle 18"/>
            <p:cNvSpPr>
              <a:spLocks noChangeArrowheads="1"/>
            </p:cNvSpPr>
            <p:nvPr/>
          </p:nvSpPr>
          <p:spPr bwMode="auto">
            <a:xfrm>
              <a:off x="2970" y="618"/>
              <a:ext cx="1074" cy="192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ru-RU" altLang="zh-CN" sz="1400">
                  <a:cs typeface="Times New Roman" charset="0"/>
                </a:rPr>
                <a:t>PRD73</a:t>
              </a:r>
              <a:r>
                <a:rPr lang="en-US" altLang="zh-CN" sz="1400">
                  <a:cs typeface="Times New Roman" charset="0"/>
                </a:rPr>
                <a:t>,</a:t>
              </a:r>
              <a:r>
                <a:rPr lang="ru-RU" altLang="zh-CN" sz="1400">
                  <a:cs typeface="Times New Roman" charset="0"/>
                </a:rPr>
                <a:t>011101,2006</a:t>
              </a:r>
            </a:p>
          </p:txBody>
        </p:sp>
      </p:grpSp>
      <p:sp>
        <p:nvSpPr>
          <p:cNvPr id="31749" name="Text Box 19"/>
          <p:cNvSpPr txBox="1">
            <a:spLocks noChangeArrowheads="1"/>
          </p:cNvSpPr>
          <p:nvPr/>
        </p:nvSpPr>
        <p:spPr bwMode="auto">
          <a:xfrm>
            <a:off x="6443663" y="1196975"/>
            <a:ext cx="25336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buFont typeface="Wingdings" charset="0"/>
              <a:buNone/>
            </a:pPr>
            <a:r>
              <a:rPr lang="en-US" altLang="zh-CN" sz="240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X(3872)</a:t>
            </a:r>
            <a:r>
              <a:rPr lang="en-US" altLang="zh-CN" sz="2000">
                <a:solidFill>
                  <a:srgbClr val="000066"/>
                </a:solidFill>
                <a:latin typeface="Times New Roman" charset="0"/>
                <a:cs typeface="Times New Roman" charset="0"/>
              </a:rPr>
              <a:t> </a:t>
            </a:r>
            <a:r>
              <a:rPr lang="en-US" altLang="zh-CN" sz="240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first seen </a:t>
            </a:r>
          </a:p>
          <a:p>
            <a:pPr algn="ctr"/>
            <a:r>
              <a:rPr lang="en-US" altLang="zh-CN" sz="240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in B →K J/</a:t>
            </a:r>
            <a:r>
              <a:rPr lang="en-US" altLang="zh-CN" sz="2400">
                <a:solidFill>
                  <a:srgbClr val="FF0000"/>
                </a:solidFill>
                <a:latin typeface="Times New Roman" charset="0"/>
                <a:cs typeface="Times New Roman" charset="0"/>
                <a:sym typeface="Symbol" charset="0"/>
              </a:rPr>
              <a:t></a:t>
            </a:r>
            <a:r>
              <a:rPr lang="el-GR" altLang="zh-CN" sz="2400">
                <a:solidFill>
                  <a:srgbClr val="FF0000"/>
                </a:solidFill>
                <a:latin typeface="Times New Roman" charset="0"/>
                <a:cs typeface="Times New Roman" charset="0"/>
                <a:sym typeface="Symbol" charset="0"/>
              </a:rPr>
              <a:t>π</a:t>
            </a:r>
            <a:r>
              <a:rPr lang="en-US" altLang="zh-CN" sz="2400" baseline="30000">
                <a:solidFill>
                  <a:srgbClr val="FF0000"/>
                </a:solidFill>
                <a:latin typeface="Times New Roman" charset="0"/>
                <a:cs typeface="Times New Roman" charset="0"/>
                <a:sym typeface="Symbol" charset="0"/>
              </a:rPr>
              <a:t>+</a:t>
            </a:r>
            <a:r>
              <a:rPr lang="el-GR" altLang="zh-CN" sz="2400">
                <a:solidFill>
                  <a:srgbClr val="FF0000"/>
                </a:solidFill>
                <a:latin typeface="Times New Roman" charset="0"/>
                <a:cs typeface="Times New Roman" charset="0"/>
                <a:sym typeface="Symbol" charset="0"/>
              </a:rPr>
              <a:t>π</a:t>
            </a:r>
            <a:r>
              <a:rPr lang="en-US" altLang="zh-CN" sz="2400" baseline="30000">
                <a:solidFill>
                  <a:srgbClr val="FF0000"/>
                </a:solidFill>
                <a:latin typeface="Times New Roman" charset="0"/>
                <a:cs typeface="Times New Roman" charset="0"/>
                <a:sym typeface="Symbol" charset="0"/>
              </a:rPr>
              <a:t>–</a:t>
            </a:r>
          </a:p>
        </p:txBody>
      </p:sp>
      <p:grpSp>
        <p:nvGrpSpPr>
          <p:cNvPr id="31750" name="Group 21"/>
          <p:cNvGrpSpPr>
            <a:grpSpLocks/>
          </p:cNvGrpSpPr>
          <p:nvPr/>
        </p:nvGrpSpPr>
        <p:grpSpPr bwMode="auto">
          <a:xfrm>
            <a:off x="0" y="244475"/>
            <a:ext cx="2171700" cy="2917825"/>
            <a:chOff x="158" y="164"/>
            <a:chExt cx="1368" cy="1838"/>
          </a:xfrm>
        </p:grpSpPr>
        <p:pic>
          <p:nvPicPr>
            <p:cNvPr id="31755" name="Picture 22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" y="300"/>
              <a:ext cx="1368" cy="1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56" name="Picture 23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" y="482"/>
              <a:ext cx="335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7" name="Rectangle 24"/>
            <p:cNvSpPr>
              <a:spLocks noChangeArrowheads="1"/>
            </p:cNvSpPr>
            <p:nvPr/>
          </p:nvSpPr>
          <p:spPr bwMode="auto">
            <a:xfrm>
              <a:off x="385" y="164"/>
              <a:ext cx="1068" cy="192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>
                  <a:cs typeface="Times New Roman" charset="0"/>
                </a:rPr>
                <a:t>PR</a:t>
              </a:r>
              <a:r>
                <a:rPr lang="ru-RU" altLang="zh-CN" sz="1400">
                  <a:cs typeface="Times New Roman" charset="0"/>
                </a:rPr>
                <a:t>L91</a:t>
              </a:r>
              <a:r>
                <a:rPr lang="en-US" altLang="zh-CN" sz="1400">
                  <a:cs typeface="Times New Roman" charset="0"/>
                </a:rPr>
                <a:t>,</a:t>
              </a:r>
              <a:r>
                <a:rPr lang="ru-RU" altLang="zh-CN" sz="1400">
                  <a:cs typeface="Times New Roman" charset="0"/>
                </a:rPr>
                <a:t>262001,2003</a:t>
              </a:r>
            </a:p>
          </p:txBody>
        </p:sp>
        <p:sp>
          <p:nvSpPr>
            <p:cNvPr id="31758" name="Text Box 25"/>
            <p:cNvSpPr txBox="1">
              <a:spLocks noChangeArrowheads="1"/>
            </p:cNvSpPr>
            <p:nvPr/>
          </p:nvSpPr>
          <p:spPr bwMode="auto">
            <a:xfrm rot="-1625733">
              <a:off x="975" y="482"/>
              <a:ext cx="45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1143000" indent="-228600"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1600200" indent="-228600"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2057400" indent="-228600"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r>
                <a:rPr lang="en-US" altLang="zh-CN" sz="2400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first</a:t>
              </a:r>
              <a:endParaRPr lang="ru-RU" altLang="zh-CN" sz="2400">
                <a:solidFill>
                  <a:srgbClr val="FF0000"/>
                </a:solidFill>
                <a:latin typeface="Times New Roman" charset="0"/>
                <a:cs typeface="Times New Roman" charset="0"/>
              </a:endParaRPr>
            </a:p>
          </p:txBody>
        </p:sp>
        <p:sp>
          <p:nvSpPr>
            <p:cNvPr id="31759" name="Text Box 26"/>
            <p:cNvSpPr txBox="1">
              <a:spLocks noChangeArrowheads="1"/>
            </p:cNvSpPr>
            <p:nvPr/>
          </p:nvSpPr>
          <p:spPr bwMode="auto">
            <a:xfrm>
              <a:off x="385" y="1752"/>
              <a:ext cx="89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1143000" indent="-228600"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1600200" indent="-228600"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2057400" indent="-228600"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r>
                <a:rPr lang="en-US" altLang="zh-CN" sz="2000">
                  <a:latin typeface="Times New Roman" charset="0"/>
                  <a:cs typeface="Times New Roman" charset="0"/>
                </a:rPr>
                <a:t>M(J/</a:t>
              </a:r>
              <a:r>
                <a:rPr lang="en-US" altLang="zh-CN" sz="2000">
                  <a:latin typeface="Times New Roman" charset="0"/>
                  <a:cs typeface="Times New Roman" charset="0"/>
                  <a:sym typeface="Symbol" charset="0"/>
                </a:rPr>
                <a:t></a:t>
              </a:r>
              <a:r>
                <a:rPr lang="el-GR" altLang="zh-CN" sz="2000">
                  <a:latin typeface="Times New Roman" charset="0"/>
                  <a:cs typeface="Times New Roman" charset="0"/>
                  <a:sym typeface="Symbol" charset="0"/>
                </a:rPr>
                <a:t>π</a:t>
              </a:r>
              <a:r>
                <a:rPr lang="en-US" altLang="zh-CN" sz="2000" baseline="30000">
                  <a:latin typeface="Times New Roman" charset="0"/>
                  <a:cs typeface="Times New Roman" charset="0"/>
                  <a:sym typeface="Symbol" charset="0"/>
                </a:rPr>
                <a:t>+</a:t>
              </a:r>
              <a:r>
                <a:rPr lang="el-GR" altLang="zh-CN" sz="2000">
                  <a:latin typeface="Times New Roman" charset="0"/>
                  <a:cs typeface="Times New Roman" charset="0"/>
                  <a:sym typeface="Symbol" charset="0"/>
                </a:rPr>
                <a:t>π</a:t>
              </a:r>
              <a:r>
                <a:rPr lang="en-US" altLang="zh-CN" sz="2000" baseline="30000">
                  <a:latin typeface="Times New Roman" charset="0"/>
                  <a:cs typeface="Times New Roman" charset="0"/>
                  <a:sym typeface="Symbol" charset="0"/>
                </a:rPr>
                <a:t>–</a:t>
              </a:r>
              <a:r>
                <a:rPr lang="en-US" altLang="zh-CN" sz="2000">
                  <a:latin typeface="Times New Roman" charset="0"/>
                  <a:cs typeface="Times New Roman" charset="0"/>
                  <a:sym typeface="Symbol" charset="0"/>
                </a:rPr>
                <a:t>)</a:t>
              </a:r>
            </a:p>
          </p:txBody>
        </p:sp>
        <p:sp>
          <p:nvSpPr>
            <p:cNvPr id="31760" name="Rectangle 27"/>
            <p:cNvSpPr>
              <a:spLocks noChangeArrowheads="1"/>
            </p:cNvSpPr>
            <p:nvPr/>
          </p:nvSpPr>
          <p:spPr bwMode="auto">
            <a:xfrm>
              <a:off x="975" y="890"/>
              <a:ext cx="4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400" dirty="0" smtClean="0">
                  <a:solidFill>
                    <a:srgbClr val="FF0000"/>
                  </a:solidFill>
                  <a:cs typeface="Times New Roman" charset="0"/>
                </a:rPr>
                <a:t>10σ</a:t>
              </a:r>
              <a:endParaRPr lang="ru-RU" altLang="zh-CN" sz="2400" dirty="0">
                <a:solidFill>
                  <a:srgbClr val="FF0000"/>
                </a:solidFill>
                <a:cs typeface="Times New Roman" charset="0"/>
              </a:endParaRPr>
            </a:p>
          </p:txBody>
        </p:sp>
      </p:grpSp>
      <p:sp>
        <p:nvSpPr>
          <p:cNvPr id="327708" name="Text Box 28"/>
          <p:cNvSpPr txBox="1">
            <a:spLocks noChangeArrowheads="1"/>
          </p:cNvSpPr>
          <p:nvPr/>
        </p:nvSpPr>
        <p:spPr bwMode="auto">
          <a:xfrm>
            <a:off x="5219700" y="2924175"/>
            <a:ext cx="3924300" cy="3678956"/>
          </a:xfrm>
          <a:prstGeom prst="rect">
            <a:avLst/>
          </a:prstGeom>
          <a:solidFill>
            <a:srgbClr val="FFFFCC"/>
          </a:solidFill>
          <a:ln w="9525">
            <a:solidFill>
              <a:srgbClr val="990033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zh-CN" sz="2300" dirty="0">
                <a:latin typeface="Times New Roman" charset="0"/>
                <a:cs typeface="Times New Roman" charset="0"/>
              </a:rPr>
              <a:t>close to </a:t>
            </a:r>
            <a:r>
              <a:rPr lang="en-US" altLang="zh-CN" sz="2300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D</a:t>
            </a:r>
            <a:r>
              <a:rPr lang="en-US" altLang="zh-CN" sz="2300" baseline="30000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0</a:t>
            </a:r>
            <a:r>
              <a:rPr lang="en-US" altLang="zh-CN" sz="2300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D</a:t>
            </a:r>
            <a:r>
              <a:rPr lang="en-US" altLang="zh-CN" sz="2300" baseline="30000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*0</a:t>
            </a:r>
            <a:r>
              <a:rPr lang="en-US" altLang="zh-CN" sz="2300" dirty="0">
                <a:latin typeface="Times New Roman" charset="0"/>
                <a:cs typeface="Times New Roman" charset="0"/>
              </a:rPr>
              <a:t> threshold</a:t>
            </a:r>
          </a:p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altLang="zh-CN" sz="2300" dirty="0">
                <a:latin typeface="Times New Roman" charset="0"/>
                <a:cs typeface="Times New Roman" charset="0"/>
              </a:rPr>
              <a:t>(not clear below or above)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zh-CN" sz="2300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M</a:t>
            </a:r>
            <a:r>
              <a:rPr lang="en-US" altLang="zh-CN" sz="2300" baseline="-25000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X</a:t>
            </a:r>
            <a:r>
              <a:rPr lang="en-US" altLang="zh-CN" sz="2300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 = 3871.68±0.17 MeV</a:t>
            </a:r>
            <a:endParaRPr lang="en-US" altLang="zh-CN" sz="2300" i="1" dirty="0">
              <a:latin typeface="Times New Roman" charset="0"/>
              <a:cs typeface="Times New Roman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US" altLang="zh-CN" sz="2300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M</a:t>
            </a:r>
            <a:r>
              <a:rPr lang="en-US" altLang="zh-CN" sz="2300" baseline="-25000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X </a:t>
            </a:r>
            <a:r>
              <a:rPr lang="en-US" altLang="zh-CN" sz="2300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– M</a:t>
            </a:r>
            <a:r>
              <a:rPr lang="en-US" altLang="zh-CN" sz="2300" baseline="-25000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DD*</a:t>
            </a:r>
            <a:r>
              <a:rPr lang="en-US" altLang="zh-CN" sz="2300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 </a:t>
            </a:r>
            <a:endParaRPr lang="en-US" altLang="zh-CN" sz="2300" dirty="0" smtClean="0">
              <a:solidFill>
                <a:srgbClr val="990033"/>
              </a:solidFill>
              <a:latin typeface="Times New Roman" charset="0"/>
              <a:cs typeface="Times New Roman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US" altLang="zh-CN" sz="2300" dirty="0" smtClean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= (–0.12</a:t>
            </a:r>
            <a:r>
              <a:rPr lang="en-US" altLang="zh-CN" sz="2300" dirty="0" smtClean="0">
                <a:solidFill>
                  <a:srgbClr val="990033"/>
                </a:solidFill>
                <a:latin typeface="Times New Roman" charset="0"/>
                <a:cs typeface="Times New Roman" charset="0"/>
                <a:sym typeface="Symbol" charset="0"/>
              </a:rPr>
              <a:t></a:t>
            </a:r>
            <a:r>
              <a:rPr lang="en-US" altLang="zh-CN" sz="2300" dirty="0" smtClean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0.24) MeV</a:t>
            </a:r>
            <a:endParaRPr lang="en-US" altLang="zh-CN" sz="2300" dirty="0" smtClean="0">
              <a:latin typeface="Times New Roman" charset="0"/>
              <a:cs typeface="Times New Roman" charset="0"/>
            </a:endParaRPr>
          </a:p>
          <a:p>
            <a:pPr>
              <a:lnSpc>
                <a:spcPct val="40000"/>
              </a:lnSpc>
              <a:spcBef>
                <a:spcPct val="50000"/>
              </a:spcBef>
              <a:buFontTx/>
              <a:buChar char="•"/>
            </a:pPr>
            <a:r>
              <a:rPr lang="en-US" altLang="zh-CN" sz="2300" dirty="0" smtClean="0">
                <a:latin typeface="Times New Roman" charset="0"/>
                <a:cs typeface="Times New Roman" charset="0"/>
              </a:rPr>
              <a:t> </a:t>
            </a:r>
            <a:r>
              <a:rPr lang="en-US" altLang="zh-CN" sz="2300" dirty="0">
                <a:latin typeface="Times New Roman" charset="0"/>
                <a:cs typeface="Times New Roman" charset="0"/>
              </a:rPr>
              <a:t>surprisingly narrow:</a:t>
            </a:r>
          </a:p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l-GR" altLang="zh-CN" sz="2300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Γ</a:t>
            </a:r>
            <a:r>
              <a:rPr lang="en-US" altLang="zh-CN" sz="2300" baseline="-25000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tot</a:t>
            </a:r>
            <a:r>
              <a:rPr lang="en-US" altLang="zh-CN" sz="2300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 &lt; 1.2 MeV</a:t>
            </a:r>
            <a:r>
              <a:rPr lang="en-US" altLang="zh-CN" sz="2300" dirty="0">
                <a:latin typeface="Times New Roman" charset="0"/>
                <a:cs typeface="Times New Roman" charset="0"/>
              </a:rPr>
              <a:t> </a:t>
            </a:r>
            <a:r>
              <a:rPr lang="en-US" altLang="zh-CN" sz="2300" dirty="0">
                <a:latin typeface="Times New Roman" charset="0"/>
                <a:cs typeface="Times New Roman" charset="0"/>
                <a:sym typeface="Symbol" charset="0"/>
              </a:rPr>
              <a:t>at 90% CL 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altLang="zh-CN" sz="2300" dirty="0">
                <a:latin typeface="Times New Roman" charset="0"/>
                <a:cs typeface="Times New Roman" charset="0"/>
                <a:sym typeface="Symbol" charset="0"/>
              </a:rPr>
              <a:t> M(</a:t>
            </a:r>
            <a:r>
              <a:rPr lang="el-GR" altLang="zh-CN" sz="2300" dirty="0">
                <a:latin typeface="Times New Roman" charset="0"/>
                <a:cs typeface="Times New Roman" charset="0"/>
                <a:sym typeface="Symbol" charset="0"/>
              </a:rPr>
              <a:t>ππ</a:t>
            </a:r>
            <a:r>
              <a:rPr lang="en-US" altLang="zh-CN" sz="2300" dirty="0">
                <a:latin typeface="Times New Roman" charset="0"/>
                <a:cs typeface="Times New Roman" charset="0"/>
                <a:sym typeface="Symbol" charset="0"/>
              </a:rPr>
              <a:t>) tends to kinematic limit    </a:t>
            </a:r>
            <a:r>
              <a:rPr lang="en-US" altLang="zh-CN" sz="2300" dirty="0">
                <a:solidFill>
                  <a:srgbClr val="990033"/>
                </a:solidFill>
                <a:latin typeface="Times New Roman" charset="0"/>
                <a:cs typeface="Times New Roman" charset="0"/>
                <a:sym typeface="Symbol" charset="0"/>
              </a:rPr>
              <a:t>Large </a:t>
            </a:r>
            <a:r>
              <a:rPr lang="en-US" altLang="zh-CN" sz="2300" dirty="0" err="1">
                <a:solidFill>
                  <a:srgbClr val="990033"/>
                </a:solidFill>
                <a:latin typeface="Times New Roman" charset="0"/>
                <a:cs typeface="Times New Roman" charset="0"/>
                <a:sym typeface="Symbol" charset="0"/>
              </a:rPr>
              <a:t>Isospin</a:t>
            </a:r>
            <a:r>
              <a:rPr lang="en-US" altLang="zh-CN" sz="2300" dirty="0">
                <a:solidFill>
                  <a:srgbClr val="990033"/>
                </a:solidFill>
                <a:latin typeface="Times New Roman" charset="0"/>
                <a:cs typeface="Times New Roman" charset="0"/>
                <a:sym typeface="Symbol" charset="0"/>
              </a:rPr>
              <a:t> violation!</a:t>
            </a:r>
            <a:endParaRPr lang="el-GR" altLang="zh-CN" sz="2300" dirty="0">
              <a:solidFill>
                <a:srgbClr val="990033"/>
              </a:solidFill>
              <a:latin typeface="Times New Roman" charset="0"/>
              <a:cs typeface="Times New Roman" charset="0"/>
              <a:sym typeface="Symbol" charset="0"/>
            </a:endParaRPr>
          </a:p>
        </p:txBody>
      </p:sp>
      <p:grpSp>
        <p:nvGrpSpPr>
          <p:cNvPr id="6" name="Group 37"/>
          <p:cNvGrpSpPr>
            <a:grpSpLocks/>
          </p:cNvGrpSpPr>
          <p:nvPr/>
        </p:nvGrpSpPr>
        <p:grpSpPr bwMode="auto">
          <a:xfrm>
            <a:off x="2195513" y="2276475"/>
            <a:ext cx="3500437" cy="1382713"/>
            <a:chOff x="1398" y="1591"/>
            <a:chExt cx="2205" cy="871"/>
          </a:xfrm>
        </p:grpSpPr>
        <p:sp>
          <p:nvSpPr>
            <p:cNvPr id="31753" name="Text Box 31"/>
            <p:cNvSpPr txBox="1">
              <a:spLocks noChangeArrowheads="1"/>
            </p:cNvSpPr>
            <p:nvPr/>
          </p:nvSpPr>
          <p:spPr bwMode="auto">
            <a:xfrm>
              <a:off x="1398" y="1591"/>
              <a:ext cx="2205" cy="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1143000" indent="-228600"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1600200" indent="-228600"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2057400" indent="-228600"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altLang="zh-CN" sz="2400" u="sng" dirty="0" err="1">
                  <a:solidFill>
                    <a:srgbClr val="000066"/>
                  </a:solidFill>
                  <a:latin typeface="Times New Roman" charset="0"/>
                  <a:cs typeface="Times New Roman" charset="0"/>
                </a:rPr>
                <a:t>Tevatron</a:t>
              </a:r>
              <a:r>
                <a:rPr lang="en-US" altLang="zh-CN" sz="2400" u="sng" dirty="0">
                  <a:solidFill>
                    <a:srgbClr val="000066"/>
                  </a:solidFill>
                  <a:latin typeface="Times New Roman" charset="0"/>
                  <a:cs typeface="Times New Roman" charset="0"/>
                </a:rPr>
                <a:t>:</a:t>
              </a:r>
              <a:r>
                <a:rPr lang="en-US" altLang="zh-CN" sz="2400" dirty="0">
                  <a:solidFill>
                    <a:srgbClr val="000066"/>
                  </a:solidFill>
                  <a:latin typeface="Times New Roman" charset="0"/>
                  <a:cs typeface="Times New Roman" charset="0"/>
                </a:rPr>
                <a:t> in </a:t>
              </a:r>
              <a:r>
                <a:rPr lang="en-US" altLang="zh-CN" sz="2400" dirty="0" err="1">
                  <a:solidFill>
                    <a:srgbClr val="000066"/>
                  </a:solidFill>
                  <a:latin typeface="Times New Roman" charset="0"/>
                  <a:cs typeface="Times New Roman" charset="0"/>
                </a:rPr>
                <a:t>pp</a:t>
              </a:r>
              <a:r>
                <a:rPr lang="en-US" altLang="zh-CN" sz="2400" dirty="0">
                  <a:solidFill>
                    <a:srgbClr val="000066"/>
                  </a:solidFill>
                  <a:latin typeface="Times New Roman" charset="0"/>
                  <a:cs typeface="Times New Roman" charset="0"/>
                </a:rPr>
                <a:t> collisions</a:t>
              </a:r>
            </a:p>
            <a:p>
              <a:pPr>
                <a:buFontTx/>
                <a:buChar char="•"/>
              </a:pPr>
              <a:r>
                <a:rPr lang="en-US" altLang="zh-CN" sz="2400" dirty="0">
                  <a:solidFill>
                    <a:srgbClr val="000066"/>
                  </a:solidFill>
                  <a:latin typeface="Times New Roman" charset="0"/>
                  <a:cs typeface="Times New Roman" charset="0"/>
                </a:rPr>
                <a:t> </a:t>
              </a:r>
              <a:r>
                <a:rPr lang="en-US" altLang="zh-CN" sz="2000" dirty="0">
                  <a:solidFill>
                    <a:srgbClr val="000066"/>
                  </a:solidFill>
                  <a:latin typeface="Times New Roman" charset="0"/>
                  <a:cs typeface="Times New Roman" charset="0"/>
                </a:rPr>
                <a:t>prompt production</a:t>
              </a:r>
            </a:p>
            <a:p>
              <a:pPr>
                <a:buFontTx/>
                <a:buChar char="•"/>
              </a:pPr>
              <a:r>
                <a:rPr lang="en-US" altLang="zh-CN" sz="2000" dirty="0">
                  <a:solidFill>
                    <a:srgbClr val="000066"/>
                  </a:solidFill>
                  <a:latin typeface="Times New Roman" charset="0"/>
                  <a:cs typeface="Times New Roman" charset="0"/>
                </a:rPr>
                <a:t> </a:t>
              </a:r>
              <a:r>
                <a:rPr lang="en-GB" altLang="zh-CN" sz="2000" dirty="0">
                  <a:solidFill>
                    <a:srgbClr val="000066"/>
                  </a:solidFill>
                  <a:latin typeface="Times New Roman" charset="0"/>
                  <a:cs typeface="Arial" charset="0"/>
                </a:rPr>
                <a:t>B decays (16.1</a:t>
              </a:r>
              <a:r>
                <a:rPr lang="en-US" altLang="zh-CN" sz="2000" dirty="0">
                  <a:solidFill>
                    <a:srgbClr val="000066"/>
                  </a:solidFill>
                  <a:latin typeface="Times New Roman" charset="0"/>
                  <a:cs typeface="Times New Roman" charset="0"/>
                </a:rPr>
                <a:t>±</a:t>
              </a:r>
              <a:r>
                <a:rPr lang="en-GB" altLang="zh-CN" sz="2000" dirty="0">
                  <a:solidFill>
                    <a:srgbClr val="000066"/>
                  </a:solidFill>
                  <a:latin typeface="Times New Roman" charset="0"/>
                  <a:cs typeface="Arial" charset="0"/>
                </a:rPr>
                <a:t>4.9</a:t>
              </a:r>
              <a:r>
                <a:rPr lang="en-US" altLang="zh-CN" sz="2000" dirty="0">
                  <a:solidFill>
                    <a:srgbClr val="000066"/>
                  </a:solidFill>
                  <a:latin typeface="Times New Roman" charset="0"/>
                  <a:cs typeface="Times New Roman" charset="0"/>
                </a:rPr>
                <a:t>±</a:t>
              </a:r>
              <a:r>
                <a:rPr lang="en-GB" altLang="zh-CN" sz="2000" dirty="0">
                  <a:solidFill>
                    <a:srgbClr val="000066"/>
                  </a:solidFill>
                  <a:latin typeface="Times New Roman" charset="0"/>
                  <a:cs typeface="Arial" charset="0"/>
                </a:rPr>
                <a:t>1.0)</a:t>
              </a:r>
              <a:r>
                <a:rPr lang="en-US" altLang="zh-CN" sz="2000" dirty="0">
                  <a:solidFill>
                    <a:srgbClr val="000066"/>
                  </a:solidFill>
                  <a:latin typeface="Times New Roman" charset="0"/>
                  <a:cs typeface="Arial" charset="0"/>
                </a:rPr>
                <a:t>%</a:t>
              </a:r>
              <a:endParaRPr lang="en-US" altLang="zh-CN" sz="2000" dirty="0">
                <a:solidFill>
                  <a:srgbClr val="000066"/>
                </a:solidFill>
                <a:latin typeface="Times New Roman" charset="0"/>
                <a:cs typeface="Times New Roman" charset="0"/>
              </a:endParaRPr>
            </a:p>
            <a:p>
              <a:pPr>
                <a:lnSpc>
                  <a:spcPct val="70000"/>
                </a:lnSpc>
              </a:pPr>
              <a:r>
                <a:rPr lang="en-US" altLang="zh-CN" sz="2400" i="1" dirty="0">
                  <a:solidFill>
                    <a:srgbClr val="000066"/>
                  </a:solidFill>
                  <a:latin typeface="Times New Roman" charset="0"/>
                  <a:cs typeface="Times New Roman" charset="0"/>
                </a:rPr>
                <a:t>   </a:t>
              </a:r>
              <a:r>
                <a:rPr lang="en-US" altLang="zh-CN" sz="2000" i="1" u="sng" dirty="0">
                  <a:solidFill>
                    <a:srgbClr val="000066"/>
                  </a:solidFill>
                  <a:latin typeface="Times New Roman" charset="0"/>
                  <a:cs typeface="Times New Roman" charset="0"/>
                </a:rPr>
                <a:t>similar to </a:t>
              </a:r>
              <a:r>
                <a:rPr lang="en-US" altLang="zh-CN" sz="2000" i="1" u="sng" dirty="0">
                  <a:solidFill>
                    <a:srgbClr val="000066"/>
                  </a:solidFill>
                  <a:latin typeface="Times New Roman" charset="0"/>
                  <a:cs typeface="Times New Roman" charset="0"/>
                  <a:sym typeface="Symbol" charset="0"/>
                </a:rPr>
                <a:t>(2S)</a:t>
              </a:r>
              <a:endParaRPr lang="ru-RU" altLang="zh-CN" sz="2000" dirty="0">
                <a:solidFill>
                  <a:srgbClr val="000066"/>
                </a:solidFill>
                <a:latin typeface="Times New Roman" charset="0"/>
                <a:cs typeface="Times New Roman" charset="0"/>
              </a:endParaRPr>
            </a:p>
          </p:txBody>
        </p:sp>
        <p:sp>
          <p:nvSpPr>
            <p:cNvPr id="31754" name="Text Box 32"/>
            <p:cNvSpPr txBox="1">
              <a:spLocks noChangeArrowheads="1"/>
            </p:cNvSpPr>
            <p:nvPr/>
          </p:nvSpPr>
          <p:spPr bwMode="auto">
            <a:xfrm>
              <a:off x="2581" y="1630"/>
              <a:ext cx="20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1143000" indent="-228600"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1600200" indent="-228600"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2057400" indent="-228600"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7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algn="ctr"/>
              <a:r>
                <a:rPr lang="ru-RU" altLang="zh-CN" sz="2400" baseline="30000">
                  <a:solidFill>
                    <a:srgbClr val="000066"/>
                  </a:solidFill>
                  <a:latin typeface="Times New Roman" charset="0"/>
                  <a:cs typeface="Times New Roman" charset="0"/>
                </a:rPr>
                <a:t>─</a:t>
              </a:r>
            </a:p>
          </p:txBody>
        </p:sp>
      </p:grp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C11D284-1423-034A-A347-68F26B715BEF}" type="slidenum">
              <a:rPr kumimoji="1" lang="zh-CN" altLang="en-US" smtClean="0"/>
              <a:pPr algn="r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2103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1000"/>
                                        <p:tgtEl>
                                          <p:spTgt spid="327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9</a:t>
            </a:fld>
            <a:endParaRPr kumimoji="1"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X(3872)</a:t>
            </a:r>
            <a:endParaRPr kumimoji="1" lang="zh-CN" altLang="en-US" dirty="0"/>
          </a:p>
        </p:txBody>
      </p:sp>
      <p:sp>
        <p:nvSpPr>
          <p:cNvPr id="52" name="Text Box 18"/>
          <p:cNvSpPr txBox="1">
            <a:spLocks noChangeArrowheads="1"/>
          </p:cNvSpPr>
          <p:nvPr/>
        </p:nvSpPr>
        <p:spPr bwMode="auto">
          <a:xfrm>
            <a:off x="604019" y="1211730"/>
            <a:ext cx="5545137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Font typeface="Wingdings" charset="0"/>
              <a:buChar char="§"/>
            </a:pPr>
            <a:r>
              <a:rPr lang="en-US" altLang="zh-CN" sz="1800" u="sng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 X(3872)→J/</a:t>
            </a:r>
            <a:r>
              <a:rPr lang="en-US" altLang="zh-CN" sz="1800" u="sng" dirty="0">
                <a:solidFill>
                  <a:srgbClr val="990033"/>
                </a:solidFill>
                <a:latin typeface="Times New Roman" charset="0"/>
                <a:cs typeface="Times New Roman" charset="0"/>
                <a:sym typeface="Symbol" charset="0"/>
              </a:rPr>
              <a:t> </a:t>
            </a:r>
            <a:r>
              <a:rPr lang="en-US" altLang="zh-CN" sz="1800" u="sng" dirty="0">
                <a:latin typeface="Times New Roman" charset="0"/>
                <a:cs typeface="Times New Roman" charset="0"/>
                <a:sym typeface="Symbol" charset="0"/>
              </a:rPr>
              <a:t> </a:t>
            </a:r>
            <a:r>
              <a:rPr lang="en-US" altLang="zh-CN" sz="1800" u="sng" dirty="0">
                <a:solidFill>
                  <a:srgbClr val="000066"/>
                </a:solidFill>
                <a:latin typeface="Times New Roman" charset="0"/>
                <a:cs typeface="Times New Roman" charset="0"/>
                <a:sym typeface="Symbol" charset="0"/>
              </a:rPr>
              <a:t>observation</a:t>
            </a:r>
            <a:r>
              <a:rPr lang="en-US" altLang="zh-CN" sz="1800" dirty="0">
                <a:solidFill>
                  <a:srgbClr val="000066"/>
                </a:solidFill>
                <a:latin typeface="Times New Roman" charset="0"/>
                <a:cs typeface="Times New Roman" charset="0"/>
                <a:sym typeface="Symbol" charset="0"/>
              </a:rPr>
              <a:t> fixes</a:t>
            </a:r>
            <a:r>
              <a:rPr lang="en-US" altLang="zh-CN" sz="1800" dirty="0">
                <a:latin typeface="Times New Roman" charset="0"/>
                <a:cs typeface="Times New Roman" charset="0"/>
                <a:sym typeface="Symbol" charset="0"/>
              </a:rPr>
              <a:t> </a:t>
            </a:r>
            <a:r>
              <a:rPr lang="en-US" altLang="zh-CN" sz="1800" dirty="0">
                <a:solidFill>
                  <a:srgbClr val="990033"/>
                </a:solidFill>
                <a:latin typeface="Times New Roman" charset="0"/>
                <a:cs typeface="Times New Roman" charset="0"/>
                <a:sym typeface="Symbol" charset="0"/>
              </a:rPr>
              <a:t>C</a:t>
            </a:r>
            <a:r>
              <a:rPr lang="en-US" altLang="zh-CN" sz="1800" baseline="-25000" dirty="0">
                <a:solidFill>
                  <a:srgbClr val="990033"/>
                </a:solidFill>
                <a:latin typeface="Times New Roman" charset="0"/>
                <a:cs typeface="Times New Roman" charset="0"/>
                <a:sym typeface="Symbol" charset="0"/>
              </a:rPr>
              <a:t>X</a:t>
            </a:r>
            <a:r>
              <a:rPr lang="en-US" altLang="zh-CN" sz="1800" dirty="0">
                <a:solidFill>
                  <a:srgbClr val="990033"/>
                </a:solidFill>
                <a:latin typeface="Times New Roman" charset="0"/>
                <a:cs typeface="Times New Roman" charset="0"/>
                <a:sym typeface="Symbol" charset="0"/>
              </a:rPr>
              <a:t>= +1</a:t>
            </a:r>
            <a:endParaRPr lang="en-US" altLang="zh-CN" sz="1800" dirty="0">
              <a:solidFill>
                <a:srgbClr val="990033"/>
              </a:solidFill>
              <a:latin typeface="Times New Roman" charset="0"/>
              <a:cs typeface="Times New Roman" charset="0"/>
            </a:endParaRPr>
          </a:p>
          <a:p>
            <a:r>
              <a:rPr lang="en-US" altLang="zh-CN" sz="1800" dirty="0">
                <a:solidFill>
                  <a:srgbClr val="000066"/>
                </a:solidFill>
                <a:latin typeface="Times New Roman" charset="0"/>
                <a:cs typeface="Times New Roman" charset="0"/>
              </a:rPr>
              <a:t>confirms that in</a:t>
            </a:r>
            <a:r>
              <a:rPr lang="en-US" altLang="zh-CN" sz="1800" dirty="0">
                <a:latin typeface="Times New Roman" charset="0"/>
                <a:cs typeface="Times New Roman" charset="0"/>
              </a:rPr>
              <a:t> </a:t>
            </a:r>
            <a:r>
              <a:rPr lang="en-US" altLang="zh-CN" sz="1800" dirty="0">
                <a:solidFill>
                  <a:srgbClr val="000066"/>
                </a:solidFill>
                <a:latin typeface="Times New Roman" charset="0"/>
                <a:cs typeface="Times New Roman" charset="0"/>
              </a:rPr>
              <a:t>the</a:t>
            </a:r>
            <a:r>
              <a:rPr lang="en-US" altLang="zh-CN" sz="1800" dirty="0">
                <a:latin typeface="Times New Roman" charset="0"/>
                <a:cs typeface="Times New Roman" charset="0"/>
              </a:rPr>
              <a:t> </a:t>
            </a:r>
            <a:r>
              <a:rPr lang="en-US" altLang="zh-CN" sz="1800" dirty="0">
                <a:solidFill>
                  <a:srgbClr val="990033"/>
                </a:solidFill>
                <a:latin typeface="Times New Roman" charset="0"/>
                <a:cs typeface="Times New Roman" charset="0"/>
                <a:sym typeface="Symbol" charset="0"/>
              </a:rPr>
              <a:t>X→J</a:t>
            </a:r>
            <a:r>
              <a:rPr lang="ru-RU" altLang="zh-CN" sz="1800" dirty="0">
                <a:solidFill>
                  <a:srgbClr val="990033"/>
                </a:solidFill>
                <a:latin typeface="Times New Roman" charset="0"/>
                <a:cs typeface="Times New Roman" charset="0"/>
                <a:sym typeface="Symbol" charset="0"/>
              </a:rPr>
              <a:t>/</a:t>
            </a:r>
            <a:r>
              <a:rPr lang="el-GR" altLang="zh-CN" sz="1800" dirty="0">
                <a:solidFill>
                  <a:srgbClr val="990033"/>
                </a:solidFill>
                <a:latin typeface="Times New Roman" charset="0"/>
                <a:cs typeface="Times New Roman" charset="0"/>
                <a:sym typeface="Symbol" charset="0"/>
              </a:rPr>
              <a:t>ψ</a:t>
            </a:r>
            <a:r>
              <a:rPr lang="en-US" altLang="zh-CN" sz="1800" dirty="0">
                <a:solidFill>
                  <a:srgbClr val="990033"/>
                </a:solidFill>
                <a:latin typeface="Times New Roman" charset="0"/>
                <a:cs typeface="Times New Roman" charset="0"/>
                <a:sym typeface="Symbol" charset="0"/>
              </a:rPr>
              <a:t> </a:t>
            </a:r>
            <a:r>
              <a:rPr lang="el-GR" altLang="zh-CN" sz="1800" dirty="0">
                <a:solidFill>
                  <a:srgbClr val="990033"/>
                </a:solidFill>
                <a:latin typeface="Times New Roman" charset="0"/>
                <a:cs typeface="Times New Roman" charset="0"/>
                <a:sym typeface="Wingdings" charset="0"/>
              </a:rPr>
              <a:t>ππ</a:t>
            </a:r>
            <a:r>
              <a:rPr lang="en-US" altLang="zh-CN" sz="1800" dirty="0">
                <a:latin typeface="Times New Roman" charset="0"/>
                <a:cs typeface="Times New Roman" charset="0"/>
              </a:rPr>
              <a:t> </a:t>
            </a:r>
            <a:r>
              <a:rPr lang="en-US" altLang="zh-CN" sz="1800" dirty="0">
                <a:solidFill>
                  <a:srgbClr val="000066"/>
                </a:solidFill>
                <a:latin typeface="Times New Roman" charset="0"/>
                <a:cs typeface="Times New Roman" charset="0"/>
              </a:rPr>
              <a:t>decay</a:t>
            </a:r>
            <a:r>
              <a:rPr lang="en-US" altLang="zh-CN" sz="1800" dirty="0">
                <a:latin typeface="Times New Roman" charset="0"/>
                <a:cs typeface="Times New Roman" charset="0"/>
              </a:rPr>
              <a:t> </a:t>
            </a:r>
            <a:r>
              <a:rPr lang="en-US" altLang="zh-CN" sz="1800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(</a:t>
            </a:r>
            <a:r>
              <a:rPr lang="el-GR" altLang="zh-CN" sz="1800" dirty="0">
                <a:solidFill>
                  <a:srgbClr val="990033"/>
                </a:solidFill>
                <a:latin typeface="Times New Roman" charset="0"/>
                <a:cs typeface="Times New Roman" charset="0"/>
                <a:sym typeface="Wingdings" charset="0"/>
              </a:rPr>
              <a:t>ππ</a:t>
            </a:r>
            <a:r>
              <a:rPr lang="en-US" altLang="zh-CN" sz="1800" dirty="0">
                <a:solidFill>
                  <a:srgbClr val="990033"/>
                </a:solidFill>
                <a:latin typeface="Times New Roman" charset="0"/>
                <a:cs typeface="Times New Roman" charset="0"/>
                <a:sym typeface="Wingdings" charset="0"/>
              </a:rPr>
              <a:t>)=</a:t>
            </a:r>
            <a:r>
              <a:rPr lang="el-GR" altLang="zh-CN" sz="1800" dirty="0">
                <a:solidFill>
                  <a:srgbClr val="990033"/>
                </a:solidFill>
                <a:latin typeface="Times New Roman" charset="0"/>
                <a:cs typeface="Times New Roman" charset="0"/>
                <a:sym typeface="Wingdings" charset="0"/>
              </a:rPr>
              <a:t>ρ</a:t>
            </a:r>
            <a:r>
              <a:rPr lang="en-US" altLang="zh-CN" sz="1800" dirty="0">
                <a:latin typeface="Times New Roman" charset="0"/>
                <a:cs typeface="Times New Roman" charset="0"/>
                <a:sym typeface="Wingdings" charset="0"/>
              </a:rPr>
              <a:t> </a:t>
            </a:r>
          </a:p>
          <a:p>
            <a:r>
              <a:rPr lang="el-GR" altLang="zh-CN" sz="1800" dirty="0">
                <a:solidFill>
                  <a:schemeClr val="tx2"/>
                </a:solidFill>
                <a:latin typeface="Times New Roman" charset="0"/>
                <a:cs typeface="Times New Roman" charset="0"/>
              </a:rPr>
              <a:t>Γ</a:t>
            </a:r>
            <a:r>
              <a:rPr lang="en-US" altLang="zh-CN" sz="1800" dirty="0">
                <a:solidFill>
                  <a:schemeClr val="tx2"/>
                </a:solidFill>
                <a:latin typeface="Times New Roman" charset="0"/>
                <a:cs typeface="Times New Roman" charset="0"/>
              </a:rPr>
              <a:t>(X→J </a:t>
            </a:r>
            <a:r>
              <a:rPr lang="en-US" altLang="zh-CN" sz="1800" dirty="0">
                <a:solidFill>
                  <a:schemeClr val="tx2"/>
                </a:solidFill>
                <a:latin typeface="Times New Roman" charset="0"/>
                <a:cs typeface="Times New Roman" charset="0"/>
                <a:sym typeface="Symbol" charset="0"/>
              </a:rPr>
              <a:t> ) / </a:t>
            </a:r>
            <a:r>
              <a:rPr lang="el-GR" altLang="zh-CN" sz="1800" dirty="0">
                <a:solidFill>
                  <a:schemeClr val="tx2"/>
                </a:solidFill>
                <a:latin typeface="Times New Roman" charset="0"/>
                <a:cs typeface="Times New Roman" charset="0"/>
                <a:sym typeface="Symbol" charset="0"/>
              </a:rPr>
              <a:t>Γ</a:t>
            </a:r>
            <a:r>
              <a:rPr lang="en-US" altLang="zh-CN" sz="1800" dirty="0">
                <a:solidFill>
                  <a:schemeClr val="tx2"/>
                </a:solidFill>
                <a:latin typeface="Times New Roman" charset="0"/>
                <a:cs typeface="Times New Roman" charset="0"/>
                <a:sym typeface="Symbol" charset="0"/>
              </a:rPr>
              <a:t>(</a:t>
            </a:r>
            <a:r>
              <a:rPr lang="en-US" altLang="zh-CN" sz="1800" dirty="0">
                <a:solidFill>
                  <a:schemeClr val="tx2"/>
                </a:solidFill>
                <a:latin typeface="Times New Roman" charset="0"/>
                <a:cs typeface="Times New Roman" charset="0"/>
              </a:rPr>
              <a:t>X→J/</a:t>
            </a:r>
            <a:r>
              <a:rPr lang="en-US" altLang="zh-CN" sz="1800" dirty="0">
                <a:solidFill>
                  <a:schemeClr val="tx2"/>
                </a:solidFill>
                <a:latin typeface="Times New Roman" charset="0"/>
                <a:cs typeface="Times New Roman" charset="0"/>
                <a:sym typeface="Symbol" charset="0"/>
              </a:rPr>
              <a:t> </a:t>
            </a:r>
            <a:r>
              <a:rPr lang="el-GR" altLang="zh-CN" sz="1800" dirty="0">
                <a:solidFill>
                  <a:schemeClr val="tx2"/>
                </a:solidFill>
                <a:latin typeface="Times New Roman" charset="0"/>
                <a:cs typeface="Times New Roman" charset="0"/>
                <a:sym typeface="Symbol" charset="0"/>
              </a:rPr>
              <a:t>π</a:t>
            </a:r>
            <a:r>
              <a:rPr lang="en-US" altLang="zh-CN" sz="1800" baseline="30000" dirty="0">
                <a:solidFill>
                  <a:schemeClr val="tx2"/>
                </a:solidFill>
                <a:latin typeface="Times New Roman" charset="0"/>
                <a:cs typeface="Times New Roman" charset="0"/>
                <a:sym typeface="Symbol" charset="0"/>
              </a:rPr>
              <a:t>+</a:t>
            </a:r>
            <a:r>
              <a:rPr lang="el-GR" altLang="zh-CN" sz="1800" dirty="0">
                <a:solidFill>
                  <a:schemeClr val="tx2"/>
                </a:solidFill>
                <a:latin typeface="Times New Roman" charset="0"/>
                <a:cs typeface="Times New Roman" charset="0"/>
                <a:sym typeface="Symbol" charset="0"/>
              </a:rPr>
              <a:t>π</a:t>
            </a:r>
            <a:r>
              <a:rPr lang="el-GR" altLang="zh-CN" sz="1800" baseline="30000" dirty="0">
                <a:solidFill>
                  <a:schemeClr val="tx2"/>
                </a:solidFill>
                <a:latin typeface="Times New Roman" charset="0"/>
                <a:cs typeface="Times New Roman" charset="0"/>
                <a:sym typeface="Symbol" charset="0"/>
              </a:rPr>
              <a:t>–</a:t>
            </a:r>
            <a:r>
              <a:rPr lang="en-US" altLang="zh-CN" sz="1800" dirty="0">
                <a:solidFill>
                  <a:schemeClr val="tx2"/>
                </a:solidFill>
                <a:latin typeface="Times New Roman" charset="0"/>
                <a:cs typeface="Times New Roman" charset="0"/>
                <a:sym typeface="Symbol" charset="0"/>
              </a:rPr>
              <a:t>) = </a:t>
            </a:r>
            <a:r>
              <a:rPr lang="en-US" altLang="zh-CN" sz="1800" dirty="0">
                <a:solidFill>
                  <a:schemeClr val="tx2"/>
                </a:solidFill>
                <a:latin typeface="Times New Roman" charset="0"/>
                <a:cs typeface="Times New Roman" charset="0"/>
              </a:rPr>
              <a:t>0.14 ± 0.05</a:t>
            </a:r>
            <a:r>
              <a:rPr lang="en-US" altLang="zh-CN" sz="1800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    </a:t>
            </a:r>
            <a:r>
              <a:rPr lang="en-US" altLang="zh-CN" sz="1800" dirty="0" smtClean="0">
                <a:solidFill>
                  <a:srgbClr val="000066"/>
                </a:solidFill>
                <a:latin typeface="Times New Roman" charset="0"/>
                <a:cs typeface="Times New Roman" charset="0"/>
              </a:rPr>
              <a:t>small</a:t>
            </a:r>
          </a:p>
          <a:p>
            <a:endParaRPr lang="en-US" altLang="zh-CN" sz="1800" dirty="0">
              <a:solidFill>
                <a:srgbClr val="000066"/>
              </a:solidFill>
              <a:latin typeface="Times New Roman" charset="0"/>
              <a:cs typeface="Times New Roman" charset="0"/>
              <a:sym typeface="Wingdings" charset="0"/>
            </a:endParaRPr>
          </a:p>
          <a:p>
            <a:pPr>
              <a:buFont typeface="Wingdings" charset="0"/>
              <a:buChar char="§"/>
            </a:pPr>
            <a:r>
              <a:rPr lang="en-US" altLang="zh-CN" sz="1800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 </a:t>
            </a:r>
            <a:r>
              <a:rPr lang="en-US" altLang="zh-CN" sz="1800" u="sng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X → J/</a:t>
            </a:r>
            <a:r>
              <a:rPr lang="en-US" altLang="zh-CN" sz="1800" u="sng" dirty="0">
                <a:solidFill>
                  <a:srgbClr val="990033"/>
                </a:solidFill>
                <a:latin typeface="Times New Roman" charset="0"/>
                <a:cs typeface="Times New Roman" charset="0"/>
                <a:sym typeface="Symbol" charset="0"/>
              </a:rPr>
              <a:t></a:t>
            </a:r>
            <a:r>
              <a:rPr lang="en-US" altLang="zh-CN" sz="1800" u="sng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 </a:t>
            </a:r>
            <a:r>
              <a:rPr lang="el-GR" altLang="zh-CN" sz="1800" u="sng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ω</a:t>
            </a:r>
            <a:r>
              <a:rPr lang="en-US" altLang="zh-CN" sz="1800" u="sng" dirty="0">
                <a:latin typeface="Times New Roman" charset="0"/>
                <a:cs typeface="Times New Roman" charset="0"/>
              </a:rPr>
              <a:t> </a:t>
            </a:r>
            <a:r>
              <a:rPr lang="en-US" altLang="zh-CN" sz="1800" u="sng" dirty="0">
                <a:solidFill>
                  <a:srgbClr val="000066"/>
                </a:solidFill>
                <a:latin typeface="Times New Roman" charset="0"/>
                <a:cs typeface="Times New Roman" charset="0"/>
                <a:sym typeface="Symbol" charset="0"/>
              </a:rPr>
              <a:t>observation</a:t>
            </a:r>
            <a:r>
              <a:rPr lang="en-US" altLang="zh-CN" sz="1800" dirty="0">
                <a:solidFill>
                  <a:srgbClr val="000066"/>
                </a:solidFill>
                <a:latin typeface="Times New Roman" charset="0"/>
                <a:cs typeface="Times New Roman" charset="0"/>
                <a:sym typeface="Symbol" charset="0"/>
              </a:rPr>
              <a:t>    </a:t>
            </a:r>
            <a:endParaRPr lang="en-US" altLang="zh-CN" sz="1800" dirty="0">
              <a:latin typeface="Times New Roman" charset="0"/>
              <a:cs typeface="Times New Roman" charset="0"/>
            </a:endParaRPr>
          </a:p>
          <a:p>
            <a:r>
              <a:rPr lang="en-US" altLang="zh-CN" sz="1800" dirty="0">
                <a:solidFill>
                  <a:schemeClr val="tx2"/>
                </a:solidFill>
                <a:latin typeface="Times New Roman" charset="0"/>
                <a:cs typeface="Times New Roman" charset="0"/>
              </a:rPr>
              <a:t>Br (X → J/</a:t>
            </a:r>
            <a:r>
              <a:rPr lang="en-US" altLang="zh-CN" sz="1800" dirty="0">
                <a:solidFill>
                  <a:schemeClr val="tx2"/>
                </a:solidFill>
                <a:latin typeface="Times New Roman" charset="0"/>
                <a:ea typeface="宋体" charset="0"/>
                <a:cs typeface="宋体" charset="0"/>
                <a:sym typeface="Symbol" charset="0"/>
              </a:rPr>
              <a:t></a:t>
            </a:r>
            <a:r>
              <a:rPr lang="en-US" altLang="zh-CN" sz="1800" dirty="0">
                <a:solidFill>
                  <a:schemeClr val="tx2"/>
                </a:solidFill>
                <a:latin typeface="Times New Roman" charset="0"/>
                <a:cs typeface="Times New Roman" charset="0"/>
              </a:rPr>
              <a:t> </a:t>
            </a:r>
            <a:r>
              <a:rPr lang="el-GR" altLang="zh-CN" sz="1800" dirty="0">
                <a:solidFill>
                  <a:schemeClr val="tx2"/>
                </a:solidFill>
                <a:latin typeface="Times New Roman" charset="0"/>
                <a:cs typeface="Times New Roman" charset="0"/>
              </a:rPr>
              <a:t>ω</a:t>
            </a:r>
            <a:r>
              <a:rPr lang="en-US" altLang="zh-CN" sz="1800" dirty="0">
                <a:solidFill>
                  <a:schemeClr val="tx2"/>
                </a:solidFill>
                <a:latin typeface="Times New Roman" charset="0"/>
                <a:cs typeface="Times New Roman" charset="0"/>
              </a:rPr>
              <a:t>) / Br (</a:t>
            </a:r>
            <a:r>
              <a:rPr lang="en-US" altLang="zh-CN" sz="1800" dirty="0">
                <a:solidFill>
                  <a:schemeClr val="tx2"/>
                </a:solidFill>
                <a:latin typeface="Times New Roman" charset="0"/>
                <a:cs typeface="Times New Roman" charset="0"/>
                <a:sym typeface="Symbol" charset="0"/>
              </a:rPr>
              <a:t>X→J</a:t>
            </a:r>
            <a:r>
              <a:rPr lang="ru-RU" altLang="zh-CN" sz="1800" dirty="0">
                <a:solidFill>
                  <a:schemeClr val="tx2"/>
                </a:solidFill>
                <a:latin typeface="Times New Roman" charset="0"/>
                <a:cs typeface="Times New Roman" charset="0"/>
                <a:sym typeface="Symbol" charset="0"/>
              </a:rPr>
              <a:t>/</a:t>
            </a:r>
            <a:r>
              <a:rPr lang="en-US" altLang="zh-CN" sz="1800" dirty="0">
                <a:solidFill>
                  <a:schemeClr val="tx2"/>
                </a:solidFill>
                <a:latin typeface="Times New Roman" charset="0"/>
                <a:ea typeface="宋体" charset="0"/>
                <a:cs typeface="宋体" charset="0"/>
                <a:sym typeface="Symbol" charset="0"/>
              </a:rPr>
              <a:t></a:t>
            </a:r>
            <a:r>
              <a:rPr lang="en-US" altLang="zh-CN" sz="1800" dirty="0">
                <a:solidFill>
                  <a:srgbClr val="000066"/>
                </a:solidFill>
                <a:latin typeface="Times New Roman" charset="0"/>
                <a:ea typeface="宋体" charset="0"/>
                <a:cs typeface="宋体" charset="0"/>
                <a:sym typeface="Symbol" charset="0"/>
              </a:rPr>
              <a:t> </a:t>
            </a:r>
            <a:r>
              <a:rPr lang="el-GR" altLang="zh-CN" sz="1800" dirty="0">
                <a:solidFill>
                  <a:schemeClr val="tx2"/>
                </a:solidFill>
                <a:latin typeface="Times New Roman" charset="0"/>
                <a:cs typeface="Times New Roman" charset="0"/>
                <a:sym typeface="Symbol" charset="0"/>
              </a:rPr>
              <a:t>π</a:t>
            </a:r>
            <a:r>
              <a:rPr lang="en-US" altLang="zh-CN" sz="1800" baseline="30000" dirty="0">
                <a:solidFill>
                  <a:schemeClr val="tx2"/>
                </a:solidFill>
                <a:latin typeface="Times New Roman" charset="0"/>
                <a:cs typeface="Times New Roman" charset="0"/>
                <a:sym typeface="Symbol" charset="0"/>
              </a:rPr>
              <a:t>+</a:t>
            </a:r>
            <a:r>
              <a:rPr lang="el-GR" altLang="zh-CN" sz="1800" dirty="0">
                <a:solidFill>
                  <a:schemeClr val="tx2"/>
                </a:solidFill>
                <a:latin typeface="Times New Roman" charset="0"/>
                <a:cs typeface="Times New Roman" charset="0"/>
                <a:sym typeface="Symbol" charset="0"/>
              </a:rPr>
              <a:t>π</a:t>
            </a:r>
            <a:r>
              <a:rPr lang="el-GR" altLang="zh-CN" sz="1800" baseline="30000" dirty="0">
                <a:solidFill>
                  <a:schemeClr val="tx2"/>
                </a:solidFill>
                <a:latin typeface="Times New Roman" charset="0"/>
                <a:cs typeface="Times New Roman" charset="0"/>
                <a:sym typeface="Symbol" charset="0"/>
              </a:rPr>
              <a:t>–</a:t>
            </a:r>
            <a:r>
              <a:rPr lang="en-US" altLang="zh-CN" sz="1800" dirty="0">
                <a:solidFill>
                  <a:schemeClr val="tx2"/>
                </a:solidFill>
                <a:latin typeface="Times New Roman" charset="0"/>
                <a:cs typeface="Times New Roman" charset="0"/>
              </a:rPr>
              <a:t>) </a:t>
            </a:r>
            <a:r>
              <a:rPr lang="zh-CN" altLang="en-US" sz="1800" dirty="0">
                <a:solidFill>
                  <a:schemeClr val="tx2"/>
                </a:solidFill>
                <a:latin typeface="Times New Roman" charset="0"/>
                <a:ea typeface="SimSun" charset="0"/>
                <a:cs typeface="SimSun" charset="0"/>
              </a:rPr>
              <a:t>= 1</a:t>
            </a:r>
            <a:r>
              <a:rPr lang="en-US" altLang="zh-CN" sz="1800" dirty="0">
                <a:solidFill>
                  <a:schemeClr val="tx2"/>
                </a:solidFill>
                <a:latin typeface="Times New Roman" charset="0"/>
                <a:cs typeface="Times New Roman" charset="0"/>
              </a:rPr>
              <a:t>.0 </a:t>
            </a:r>
            <a:r>
              <a:rPr lang="en-US" altLang="zh-CN" sz="1800" dirty="0">
                <a:solidFill>
                  <a:schemeClr val="tx2"/>
                </a:solidFill>
                <a:latin typeface="Times New Roman" charset="0"/>
                <a:cs typeface="Times New Roman" charset="0"/>
                <a:sym typeface="Symbol" charset="0"/>
              </a:rPr>
              <a:t> </a:t>
            </a:r>
            <a:r>
              <a:rPr lang="en-US" altLang="zh-CN" sz="1800" dirty="0">
                <a:solidFill>
                  <a:schemeClr val="tx2"/>
                </a:solidFill>
                <a:latin typeface="Times New Roman" charset="0"/>
                <a:cs typeface="Times New Roman" charset="0"/>
              </a:rPr>
              <a:t>0.4 </a:t>
            </a:r>
            <a:r>
              <a:rPr lang="en-US" altLang="zh-CN" sz="1800" dirty="0">
                <a:solidFill>
                  <a:schemeClr val="tx2"/>
                </a:solidFill>
                <a:latin typeface="Times New Roman" charset="0"/>
                <a:cs typeface="Times New Roman" charset="0"/>
                <a:sym typeface="Symbol" charset="0"/>
              </a:rPr>
              <a:t> </a:t>
            </a:r>
            <a:r>
              <a:rPr lang="en-US" altLang="zh-CN" sz="1800" dirty="0">
                <a:solidFill>
                  <a:schemeClr val="tx2"/>
                </a:solidFill>
                <a:latin typeface="Times New Roman" charset="0"/>
                <a:cs typeface="Times New Roman" charset="0"/>
              </a:rPr>
              <a:t>0.3</a:t>
            </a:r>
            <a:r>
              <a:rPr lang="en-US" altLang="zh-CN" sz="1800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 </a:t>
            </a:r>
            <a:endParaRPr lang="en-US" altLang="zh-CN" sz="1800" dirty="0">
              <a:solidFill>
                <a:srgbClr val="000066"/>
              </a:solidFill>
              <a:latin typeface="Times New Roman" charset="0"/>
              <a:cs typeface="Times New Roman" charset="0"/>
            </a:endParaRPr>
          </a:p>
          <a:p>
            <a:r>
              <a:rPr lang="en-US" altLang="zh-CN" sz="1800" u="sng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large </a:t>
            </a:r>
            <a:r>
              <a:rPr lang="en-US" altLang="zh-CN" sz="1800" u="sng" dirty="0" err="1">
                <a:solidFill>
                  <a:srgbClr val="990033"/>
                </a:solidFill>
                <a:latin typeface="Times New Roman" charset="0"/>
                <a:cs typeface="Times New Roman" charset="0"/>
              </a:rPr>
              <a:t>isospin</a:t>
            </a:r>
            <a:r>
              <a:rPr lang="en-US" altLang="zh-CN" sz="1800" u="sng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 violation </a:t>
            </a:r>
          </a:p>
        </p:txBody>
      </p:sp>
      <p:sp>
        <p:nvSpPr>
          <p:cNvPr id="53" name="Text Box 20"/>
          <p:cNvSpPr txBox="1">
            <a:spLocks noChangeArrowheads="1"/>
          </p:cNvSpPr>
          <p:nvPr/>
        </p:nvSpPr>
        <p:spPr bwMode="auto">
          <a:xfrm>
            <a:off x="604019" y="3667985"/>
            <a:ext cx="5472113" cy="590931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zh-CN" sz="1800" u="sng" dirty="0">
                <a:solidFill>
                  <a:srgbClr val="000066"/>
                </a:solidFill>
                <a:latin typeface="Times New Roman" charset="0"/>
                <a:cs typeface="Times New Roman" charset="0"/>
                <a:sym typeface="Symbol" charset="0"/>
              </a:rPr>
              <a:t>CDF </a:t>
            </a:r>
            <a:r>
              <a:rPr lang="en-US" altLang="zh-CN" sz="1800" dirty="0">
                <a:latin typeface="Times New Roman" charset="0"/>
                <a:cs typeface="Times New Roman" charset="0"/>
                <a:sym typeface="Symbol" charset="0"/>
              </a:rPr>
              <a:t>790fb</a:t>
            </a:r>
            <a:r>
              <a:rPr lang="en-US" altLang="zh-CN" sz="1800" baseline="30000" dirty="0">
                <a:latin typeface="Times New Roman" charset="0"/>
                <a:cs typeface="Times New Roman" charset="0"/>
                <a:sym typeface="Symbol" charset="0"/>
              </a:rPr>
              <a:t>-1</a:t>
            </a:r>
            <a:r>
              <a:rPr lang="en-US" altLang="zh-CN" sz="1800" dirty="0">
                <a:latin typeface="Times New Roman" charset="0"/>
                <a:cs typeface="Times New Roman" charset="0"/>
                <a:sym typeface="Symbol" charset="0"/>
              </a:rPr>
              <a:t>:  </a:t>
            </a:r>
            <a:r>
              <a:rPr lang="ru-RU" altLang="zh-CN" sz="1800" dirty="0" err="1">
                <a:latin typeface="Times New Roman" charset="0"/>
                <a:cs typeface="Times New Roman" charset="0"/>
              </a:rPr>
              <a:t>P</a:t>
            </a:r>
            <a:r>
              <a:rPr lang="en-US" altLang="zh-CN" sz="1800" dirty="0">
                <a:latin typeface="Times New Roman" charset="0"/>
                <a:cs typeface="Times New Roman" charset="0"/>
              </a:rPr>
              <a:t>R</a:t>
            </a:r>
            <a:r>
              <a:rPr lang="ru-RU" altLang="zh-CN" sz="1800" dirty="0">
                <a:latin typeface="Times New Roman" charset="0"/>
                <a:cs typeface="Times New Roman" charset="0"/>
              </a:rPr>
              <a:t>L98</a:t>
            </a:r>
            <a:r>
              <a:rPr lang="en-US" altLang="zh-CN" sz="1800" dirty="0">
                <a:latin typeface="Times New Roman" charset="0"/>
                <a:cs typeface="Times New Roman" charset="0"/>
              </a:rPr>
              <a:t>, </a:t>
            </a:r>
            <a:r>
              <a:rPr lang="ru-RU" altLang="zh-CN" sz="1800" dirty="0">
                <a:latin typeface="Times New Roman" charset="0"/>
                <a:cs typeface="Times New Roman" charset="0"/>
              </a:rPr>
              <a:t>132002</a:t>
            </a:r>
            <a:r>
              <a:rPr lang="en-US" altLang="zh-CN" sz="1800" dirty="0">
                <a:latin typeface="Times New Roman" charset="0"/>
                <a:cs typeface="Times New Roman" charset="0"/>
              </a:rPr>
              <a:t>(</a:t>
            </a:r>
            <a:r>
              <a:rPr lang="ru-RU" altLang="zh-CN" sz="1800" dirty="0">
                <a:latin typeface="Times New Roman" charset="0"/>
                <a:cs typeface="Times New Roman" charset="0"/>
              </a:rPr>
              <a:t>2007</a:t>
            </a:r>
            <a:r>
              <a:rPr lang="en-US" altLang="zh-CN" sz="1800" dirty="0">
                <a:latin typeface="Times New Roman" charset="0"/>
                <a:cs typeface="Times New Roman" charset="0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altLang="zh-CN" sz="1800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X → J/</a:t>
            </a:r>
            <a:r>
              <a:rPr lang="en-US" altLang="zh-CN" sz="1800" dirty="0">
                <a:solidFill>
                  <a:srgbClr val="990033"/>
                </a:solidFill>
                <a:latin typeface="Times New Roman" charset="0"/>
                <a:cs typeface="Times New Roman" charset="0"/>
                <a:sym typeface="Symbol" charset="0"/>
              </a:rPr>
              <a:t> </a:t>
            </a:r>
            <a:r>
              <a:rPr lang="el-GR" altLang="zh-CN" sz="1800" dirty="0">
                <a:solidFill>
                  <a:srgbClr val="990033"/>
                </a:solidFill>
                <a:latin typeface="Times New Roman" charset="0"/>
                <a:cs typeface="Times New Roman" charset="0"/>
                <a:sym typeface="Symbol" charset="0"/>
              </a:rPr>
              <a:t>ππ</a:t>
            </a:r>
            <a:r>
              <a:rPr lang="en-US" altLang="zh-CN" sz="1800" dirty="0">
                <a:solidFill>
                  <a:srgbClr val="990033"/>
                </a:solidFill>
                <a:latin typeface="Times New Roman" charset="0"/>
                <a:cs typeface="Times New Roman" charset="0"/>
                <a:sym typeface="Symbol" charset="0"/>
              </a:rPr>
              <a:t> </a:t>
            </a:r>
            <a:r>
              <a:rPr lang="en-US" altLang="zh-CN" sz="1800" dirty="0">
                <a:solidFill>
                  <a:srgbClr val="000066"/>
                </a:solidFill>
                <a:latin typeface="Times New Roman" charset="0"/>
                <a:cs typeface="Times New Roman" charset="0"/>
              </a:rPr>
              <a:t>angular analysis </a:t>
            </a:r>
            <a:r>
              <a:rPr lang="en-US" altLang="zh-CN" sz="1800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J</a:t>
            </a:r>
            <a:r>
              <a:rPr lang="en-US" altLang="zh-CN" sz="1800" baseline="30000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PC </a:t>
            </a:r>
            <a:r>
              <a:rPr lang="en-US" altLang="zh-CN" sz="1800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= 1</a:t>
            </a:r>
            <a:r>
              <a:rPr lang="en-US" altLang="zh-CN" sz="1800" baseline="30000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++</a:t>
            </a:r>
            <a:r>
              <a:rPr lang="en-US" altLang="zh-CN" sz="1800" dirty="0">
                <a:latin typeface="Times New Roman" charset="0"/>
                <a:cs typeface="Times New Roman" charset="0"/>
              </a:rPr>
              <a:t> </a:t>
            </a:r>
            <a:r>
              <a:rPr lang="en-US" altLang="zh-CN" sz="1800" dirty="0">
                <a:solidFill>
                  <a:srgbClr val="000066"/>
                </a:solidFill>
                <a:latin typeface="Times New Roman" charset="0"/>
                <a:cs typeface="Times New Roman" charset="0"/>
              </a:rPr>
              <a:t>or</a:t>
            </a:r>
            <a:r>
              <a:rPr lang="en-US" altLang="zh-CN" sz="1800" dirty="0">
                <a:latin typeface="Times New Roman" charset="0"/>
                <a:cs typeface="Times New Roman" charset="0"/>
              </a:rPr>
              <a:t>  </a:t>
            </a:r>
            <a:r>
              <a:rPr lang="en-US" altLang="zh-CN" sz="1800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2</a:t>
            </a:r>
            <a:r>
              <a:rPr lang="en-US" altLang="zh-CN" sz="1800" baseline="30000" dirty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–+</a:t>
            </a:r>
            <a:r>
              <a:rPr lang="en-US" altLang="zh-CN" sz="1800" dirty="0">
                <a:solidFill>
                  <a:srgbClr val="000066"/>
                </a:solidFill>
                <a:latin typeface="Times New Roman" charset="0"/>
                <a:cs typeface="Times New Roman" charset="0"/>
              </a:rPr>
              <a:t> </a:t>
            </a:r>
          </a:p>
        </p:txBody>
      </p:sp>
      <p:sp>
        <p:nvSpPr>
          <p:cNvPr id="54" name="Text Box 20"/>
          <p:cNvSpPr txBox="1">
            <a:spLocks noChangeArrowheads="1"/>
          </p:cNvSpPr>
          <p:nvPr/>
        </p:nvSpPr>
        <p:spPr bwMode="auto">
          <a:xfrm>
            <a:off x="653737" y="4683846"/>
            <a:ext cx="4689227" cy="84023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zh-CN" sz="1800" dirty="0" err="1">
                <a:solidFill>
                  <a:srgbClr val="000066"/>
                </a:solidFill>
                <a:latin typeface="Times New Roman" charset="0"/>
                <a:cs typeface="Times New Roman" charset="0"/>
              </a:rPr>
              <a:t>LHCb</a:t>
            </a:r>
            <a:r>
              <a:rPr lang="en-US" altLang="zh-CN" sz="1800" dirty="0">
                <a:solidFill>
                  <a:srgbClr val="000066"/>
                </a:solidFill>
                <a:latin typeface="Times New Roman" charset="0"/>
                <a:cs typeface="Times New Roman" charset="0"/>
              </a:rPr>
              <a:t> 1fb</a:t>
            </a:r>
            <a:r>
              <a:rPr lang="en-US" altLang="zh-CN" sz="1800" baseline="30000" dirty="0">
                <a:solidFill>
                  <a:srgbClr val="000066"/>
                </a:solidFill>
                <a:latin typeface="Times New Roman" charset="0"/>
                <a:cs typeface="Times New Roman" charset="0"/>
              </a:rPr>
              <a:t>-1 </a:t>
            </a:r>
            <a:r>
              <a:rPr lang="en-US" altLang="zh-CN" sz="1800" b="0" dirty="0" smtClean="0">
                <a:ea typeface="宋体" charset="0"/>
                <a:cs typeface="宋体" charset="0"/>
              </a:rPr>
              <a:t>1302.6269</a:t>
            </a:r>
            <a:r>
              <a:rPr lang="zh-CN" altLang="en-US" sz="1800" baseline="30000" dirty="0">
                <a:solidFill>
                  <a:srgbClr val="000066"/>
                </a:solidFill>
                <a:latin typeface="Times New Roman" charset="0"/>
                <a:cs typeface="Times New Roman" charset="0"/>
              </a:rPr>
              <a:t> </a:t>
            </a:r>
            <a:r>
              <a:rPr lang="en-US" altLang="zh-CN" sz="1800" dirty="0" smtClean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J</a:t>
            </a:r>
            <a:r>
              <a:rPr lang="en-US" altLang="zh-CN" sz="1800" baseline="30000" dirty="0" smtClean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PC </a:t>
            </a:r>
            <a:r>
              <a:rPr lang="en-US" altLang="zh-CN" sz="1800" dirty="0" smtClean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= 1</a:t>
            </a:r>
            <a:r>
              <a:rPr lang="en-US" altLang="zh-CN" sz="1800" baseline="30000" dirty="0" smtClean="0">
                <a:solidFill>
                  <a:srgbClr val="990033"/>
                </a:solidFill>
                <a:latin typeface="Times New Roman" charset="0"/>
                <a:cs typeface="Times New Roman" charset="0"/>
              </a:rPr>
              <a:t>++</a:t>
            </a:r>
            <a:r>
              <a:rPr lang="en-US" altLang="zh-CN" sz="1800" dirty="0" smtClean="0">
                <a:latin typeface="Times New Roman" charset="0"/>
                <a:cs typeface="Times New Roman" charset="0"/>
              </a:rPr>
              <a:t> </a:t>
            </a:r>
            <a:endParaRPr lang="en-US" altLang="zh-CN" sz="1800" baseline="30000" dirty="0" smtClean="0">
              <a:solidFill>
                <a:srgbClr val="000066"/>
              </a:solidFill>
              <a:latin typeface="Times New Roman" charset="0"/>
              <a:cs typeface="Times New Roman" charset="0"/>
            </a:endParaRPr>
          </a:p>
          <a:p>
            <a:pPr algn="r">
              <a:lnSpc>
                <a:spcPct val="90000"/>
              </a:lnSpc>
            </a:pPr>
            <a:endParaRPr lang="en-US" altLang="zh-CN" sz="1800" dirty="0" smtClean="0">
              <a:solidFill>
                <a:srgbClr val="000066"/>
              </a:solidFill>
              <a:latin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altLang="zh-CN" sz="1800" dirty="0" err="1" smtClean="0">
                <a:solidFill>
                  <a:srgbClr val="000066"/>
                </a:solidFill>
                <a:latin typeface="Times New Roman" charset="0"/>
                <a:cs typeface="Times New Roman" charset="0"/>
              </a:rPr>
              <a:t>LHCb</a:t>
            </a:r>
            <a:r>
              <a:rPr lang="en-US" altLang="zh-CN" sz="1800" dirty="0" smtClean="0">
                <a:solidFill>
                  <a:srgbClr val="000066"/>
                </a:solidFill>
                <a:latin typeface="Times New Roman" charset="0"/>
                <a:cs typeface="Times New Roman" charset="0"/>
              </a:rPr>
              <a:t> </a:t>
            </a:r>
            <a:r>
              <a:rPr lang="en-US" altLang="zh-CN" sz="1800" dirty="0" smtClean="0">
                <a:solidFill>
                  <a:srgbClr val="000066"/>
                </a:solidFill>
                <a:latin typeface="Times New Roman" charset="0"/>
                <a:cs typeface="Times New Roman" charset="0"/>
              </a:rPr>
              <a:t>3fb</a:t>
            </a:r>
            <a:r>
              <a:rPr lang="en-US" altLang="zh-CN" sz="1800" baseline="30000" dirty="0" smtClean="0">
                <a:solidFill>
                  <a:srgbClr val="000066"/>
                </a:solidFill>
                <a:latin typeface="Times New Roman" charset="0"/>
                <a:cs typeface="Times New Roman" charset="0"/>
              </a:rPr>
              <a:t>-1 </a:t>
            </a:r>
            <a:r>
              <a:rPr lang="en-US" altLang="zh-CN" sz="1800" b="0" dirty="0" smtClean="0">
                <a:ea typeface="宋体" charset="0"/>
                <a:cs typeface="宋体" charset="0"/>
              </a:rPr>
              <a:t>1504.06339</a:t>
            </a:r>
            <a:r>
              <a:rPr lang="zh-CN" altLang="en-US" sz="1800" b="0" dirty="0" smtClean="0">
                <a:ea typeface="宋体" charset="0"/>
                <a:cs typeface="宋体" charset="0"/>
              </a:rPr>
              <a:t> </a:t>
            </a:r>
            <a:r>
              <a:rPr lang="en-US" altLang="zh-CN" sz="1800" dirty="0" smtClean="0">
                <a:solidFill>
                  <a:schemeClr val="tx2"/>
                </a:solidFill>
                <a:latin typeface="Times New Roman" charset="0"/>
                <a:cs typeface="Times New Roman" charset="0"/>
              </a:rPr>
              <a:t>S-wave</a:t>
            </a:r>
            <a:r>
              <a:rPr lang="en-US" altLang="zh-CN" sz="1800" dirty="0" smtClean="0">
                <a:solidFill>
                  <a:schemeClr val="tx2"/>
                </a:solidFill>
                <a:latin typeface="Times New Roman" charset="0"/>
                <a:cs typeface="Times New Roman" charset="0"/>
              </a:rPr>
              <a:t>: X </a:t>
            </a:r>
            <a:r>
              <a:rPr lang="en-US" altLang="zh-CN" sz="1800" dirty="0">
                <a:solidFill>
                  <a:schemeClr val="tx2"/>
                </a:solidFill>
                <a:latin typeface="Times New Roman" charset="0"/>
                <a:cs typeface="Times New Roman" charset="0"/>
              </a:rPr>
              <a:t>→ J/</a:t>
            </a:r>
            <a:r>
              <a:rPr lang="en-US" altLang="zh-CN" sz="1800" dirty="0">
                <a:solidFill>
                  <a:schemeClr val="tx2"/>
                </a:solidFill>
                <a:latin typeface="Times New Roman" charset="0"/>
                <a:ea typeface="宋体" charset="0"/>
                <a:cs typeface="宋体" charset="0"/>
                <a:sym typeface="Symbol" charset="0"/>
              </a:rPr>
              <a:t></a:t>
            </a:r>
            <a:r>
              <a:rPr lang="en-US" altLang="zh-CN" sz="1800" dirty="0">
                <a:solidFill>
                  <a:schemeClr val="tx2"/>
                </a:solidFill>
                <a:latin typeface="Times New Roman" charset="0"/>
                <a:cs typeface="Times New Roman" charset="0"/>
              </a:rPr>
              <a:t> </a:t>
            </a:r>
            <a:r>
              <a:rPr lang="en-US" altLang="zh-CN" sz="1800" dirty="0" err="1" smtClean="0">
                <a:solidFill>
                  <a:schemeClr val="tx2"/>
                </a:solidFill>
                <a:latin typeface="Times New Roman" charset="0"/>
                <a:cs typeface="Times New Roman" charset="0"/>
              </a:rPr>
              <a:t>ρ</a:t>
            </a:r>
            <a:endParaRPr lang="en-US" altLang="zh-CN" sz="1800" b="0" dirty="0" smtClean="0"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42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Hadron </a:t>
            </a:r>
            <a:r>
              <a:rPr kumimoji="1" lang="en-US" altLang="zh-CN" dirty="0" smtClean="0"/>
              <a:t>Exotics</a:t>
            </a:r>
            <a:endParaRPr kumimoji="1" lang="zh-CN" altLang="en-US" dirty="0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10</a:t>
            </a:fld>
            <a:endParaRPr kumimoji="1" lang="zh-CN" altLang="en-US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099142" y="6358995"/>
            <a:ext cx="201301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r>
              <a:rPr lang="en-US" altLang="zh-CN" sz="2000" b="1" i="1" dirty="0">
                <a:solidFill>
                  <a:srgbClr val="990033"/>
                </a:solidFill>
                <a:latin typeface="Times New Roman" charset="0"/>
              </a:rPr>
              <a:t>t</a:t>
            </a:r>
            <a:r>
              <a:rPr lang="en-US" altLang="zh-CN" sz="2000" b="1" i="1" dirty="0" smtClean="0">
                <a:solidFill>
                  <a:srgbClr val="990033"/>
                </a:solidFill>
                <a:latin typeface="Times New Roman" charset="0"/>
              </a:rPr>
              <a:t>ill 22.03.2017</a:t>
            </a:r>
            <a:endParaRPr lang="ru-RU" altLang="zh-CN" sz="2000" b="1" i="1" dirty="0">
              <a:solidFill>
                <a:srgbClr val="990033"/>
              </a:solidFill>
              <a:latin typeface="Times New Roman" charset="0"/>
            </a:endParaRPr>
          </a:p>
        </p:txBody>
      </p:sp>
      <p:grpSp>
        <p:nvGrpSpPr>
          <p:cNvPr id="9" name="Group 15"/>
          <p:cNvGrpSpPr>
            <a:grpSpLocks/>
          </p:cNvGrpSpPr>
          <p:nvPr/>
        </p:nvGrpSpPr>
        <p:grpSpPr bwMode="auto">
          <a:xfrm>
            <a:off x="684213" y="923425"/>
            <a:ext cx="7561262" cy="5241925"/>
            <a:chOff x="476" y="164"/>
            <a:chExt cx="4763" cy="3302"/>
          </a:xfrm>
        </p:grpSpPr>
        <p:pic>
          <p:nvPicPr>
            <p:cNvPr id="10" name="Picture 10" descr="20061002083546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164"/>
              <a:ext cx="4763" cy="3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2163" y="3157"/>
              <a:ext cx="302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r>
                <a:rPr kumimoji="0" lang="ru-RU" altLang="zh-CN" sz="2400" b="1" dirty="0">
                  <a:solidFill>
                    <a:srgbClr val="0000FF"/>
                  </a:solidFill>
                </a:rPr>
                <a:t>Phys.Rev.Lett.91</a:t>
              </a:r>
              <a:r>
                <a:rPr kumimoji="0" lang="en-US" altLang="zh-CN" sz="2400" b="1" dirty="0">
                  <a:solidFill>
                    <a:srgbClr val="0000FF"/>
                  </a:solidFill>
                </a:rPr>
                <a:t> </a:t>
              </a:r>
              <a:r>
                <a:rPr kumimoji="0" lang="ru-RU" altLang="zh-CN" sz="2400" b="1" dirty="0" smtClean="0">
                  <a:solidFill>
                    <a:srgbClr val="0000FF"/>
                  </a:solidFill>
                </a:rPr>
                <a:t>262001</a:t>
              </a:r>
              <a:r>
                <a:rPr kumimoji="0" lang="en-US" altLang="zh-CN" sz="2400" b="1" dirty="0" smtClean="0">
                  <a:solidFill>
                    <a:srgbClr val="0000FF"/>
                  </a:solidFill>
                </a:rPr>
                <a:t> </a:t>
              </a:r>
              <a:r>
                <a:rPr kumimoji="0" lang="en-US" altLang="zh-CN" sz="2400" b="1" dirty="0">
                  <a:solidFill>
                    <a:srgbClr val="0000FF"/>
                  </a:solidFill>
                </a:rPr>
                <a:t>(</a:t>
              </a:r>
              <a:r>
                <a:rPr kumimoji="0" lang="ru-RU" altLang="zh-CN" sz="2400" b="1" dirty="0">
                  <a:solidFill>
                    <a:srgbClr val="0000FF"/>
                  </a:solidFill>
                </a:rPr>
                <a:t>2003</a:t>
              </a:r>
              <a:r>
                <a:rPr kumimoji="0" lang="en-US" altLang="zh-CN" sz="2400" b="1" dirty="0">
                  <a:solidFill>
                    <a:srgbClr val="0000FF"/>
                  </a:solidFill>
                </a:rPr>
                <a:t>)</a:t>
              </a:r>
              <a:r>
                <a:rPr kumimoji="0" lang="en-US" altLang="zh-CN" sz="2400" dirty="0">
                  <a:solidFill>
                    <a:srgbClr val="0000FF"/>
                  </a:solidFill>
                </a:rPr>
                <a:t> </a:t>
              </a:r>
              <a:endParaRPr kumimoji="0" lang="ru-RU" altLang="zh-CN" sz="2400" dirty="0">
                <a:solidFill>
                  <a:srgbClr val="0000FF"/>
                </a:solidFill>
              </a:endParaRP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 flipH="1">
              <a:off x="1791" y="255"/>
              <a:ext cx="1030" cy="36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r>
                <a:rPr lang="en-US" altLang="zh-CN" sz="3200" b="1" dirty="0">
                  <a:solidFill>
                    <a:srgbClr val="0000FF"/>
                  </a:solidFill>
                  <a:latin typeface="Times New Roman" charset="0"/>
                </a:rPr>
                <a:t>X(3872</a:t>
              </a:r>
              <a:r>
                <a:rPr lang="en-US" altLang="zh-CN" sz="3200" b="1" dirty="0" smtClean="0">
                  <a:solidFill>
                    <a:srgbClr val="0000FF"/>
                  </a:solidFill>
                  <a:latin typeface="Times New Roman" charset="0"/>
                </a:rPr>
                <a:t>)</a:t>
              </a:r>
              <a:endParaRPr lang="ru-RU" altLang="zh-CN" sz="3200" b="1" dirty="0">
                <a:solidFill>
                  <a:srgbClr val="0000FF"/>
                </a:solidFill>
                <a:latin typeface="Times New Roman" charset="0"/>
              </a:endParaRPr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791" y="2734"/>
              <a:ext cx="195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r>
                <a:rPr lang="en-US" altLang="zh-CN" sz="2800" b="1" dirty="0">
                  <a:solidFill>
                    <a:srgbClr val="000066"/>
                  </a:solidFill>
                  <a:latin typeface="Times New Roman" charset="0"/>
                </a:rPr>
                <a:t>Belle citation count</a:t>
              </a:r>
              <a:endParaRPr lang="ru-RU" altLang="zh-CN" sz="2800" b="1" dirty="0">
                <a:solidFill>
                  <a:srgbClr val="000066"/>
                </a:solidFill>
                <a:latin typeface="Times New Roman" charset="0"/>
              </a:endParaRPr>
            </a:p>
          </p:txBody>
        </p: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521" y="1117"/>
              <a:ext cx="871" cy="33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r>
                <a:rPr lang="en-US" altLang="zh-CN" sz="2800" b="1" dirty="0" smtClean="0">
                  <a:solidFill>
                    <a:schemeClr val="accent2"/>
                  </a:solidFill>
                  <a:latin typeface="Times New Roman" charset="0"/>
                </a:rPr>
                <a:t>Z(4430)</a:t>
              </a:r>
              <a:endParaRPr lang="el-GR" altLang="zh-CN" sz="2800" b="1" dirty="0">
                <a:solidFill>
                  <a:schemeClr val="accent2"/>
                </a:solidFill>
                <a:latin typeface="Times New Roman" charset="0"/>
              </a:endParaRPr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3968" y="2750"/>
              <a:ext cx="553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r>
                <a:rPr lang="en-US" altLang="zh-CN" sz="3600" b="1" dirty="0" smtClean="0">
                  <a:solidFill>
                    <a:schemeClr val="accent2"/>
                  </a:solidFill>
                  <a:latin typeface="Times New Roman" charset="0"/>
                </a:rPr>
                <a:t>850</a:t>
              </a:r>
              <a:endParaRPr lang="ru-RU" altLang="zh-CN" sz="3600" b="1" dirty="0">
                <a:solidFill>
                  <a:schemeClr val="accent2"/>
                </a:solidFill>
                <a:latin typeface="Times New Roman" charset="0"/>
              </a:endParaRPr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2562" y="2160"/>
              <a:ext cx="698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r>
                <a:rPr lang="en-US" altLang="zh-CN" sz="3600" b="1" dirty="0" smtClean="0">
                  <a:solidFill>
                    <a:srgbClr val="FF0000"/>
                  </a:solidFill>
                  <a:latin typeface="Times New Roman" charset="0"/>
                </a:rPr>
                <a:t>1307</a:t>
              </a:r>
              <a:endParaRPr lang="ru-RU" altLang="zh-CN" sz="3600" b="1" dirty="0">
                <a:solidFill>
                  <a:srgbClr val="FF0000"/>
                </a:solidFill>
                <a:latin typeface="Times New Roman" charset="0"/>
              </a:endParaRPr>
            </a:p>
          </p:txBody>
        </p:sp>
        <p:sp>
          <p:nvSpPr>
            <p:cNvPr id="17" name="Text Box 16"/>
            <p:cNvSpPr txBox="1">
              <a:spLocks noChangeArrowheads="1"/>
            </p:cNvSpPr>
            <p:nvPr/>
          </p:nvSpPr>
          <p:spPr bwMode="auto">
            <a:xfrm>
              <a:off x="1065" y="2840"/>
              <a:ext cx="553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r>
                <a:rPr lang="en-US" altLang="zh-CN" sz="3600" b="1" dirty="0" smtClean="0">
                  <a:solidFill>
                    <a:schemeClr val="accent2"/>
                  </a:solidFill>
                  <a:latin typeface="Times New Roman" charset="0"/>
                </a:rPr>
                <a:t>505</a:t>
              </a:r>
              <a:endParaRPr lang="ru-RU" altLang="zh-CN" sz="3600" b="1" dirty="0">
                <a:solidFill>
                  <a:schemeClr val="accent2"/>
                </a:solidFill>
                <a:latin typeface="Times New Roman" charset="0"/>
              </a:endParaRPr>
            </a:p>
          </p:txBody>
        </p:sp>
        <p:sp>
          <p:nvSpPr>
            <p:cNvPr id="18" name="Text Box 2"/>
            <p:cNvSpPr txBox="1">
              <a:spLocks noChangeArrowheads="1"/>
            </p:cNvSpPr>
            <p:nvPr/>
          </p:nvSpPr>
          <p:spPr bwMode="auto">
            <a:xfrm>
              <a:off x="3687" y="682"/>
              <a:ext cx="546" cy="4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algn="ctr" fontAlgn="base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r>
                <a:rPr lang="en-US" altLang="zh-CN" sz="4000" b="1" dirty="0" smtClean="0">
                  <a:solidFill>
                    <a:schemeClr val="accent2"/>
                  </a:solidFill>
                  <a:latin typeface="Times New Roman" charset="0"/>
                </a:rPr>
                <a:t>CP</a:t>
              </a:r>
              <a:endParaRPr lang="ru-RU" altLang="zh-CN" sz="4000" b="1" dirty="0">
                <a:solidFill>
                  <a:schemeClr val="accent2"/>
                </a:solidFill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213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11</a:t>
            </a:fld>
            <a:endParaRPr kumimoji="1" lang="zh-CN" altLang="en-US" dirty="0"/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1016876" y="0"/>
            <a:ext cx="7110248" cy="513639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dirty="0" err="1" smtClean="0"/>
              <a:t>Zc</a:t>
            </a:r>
            <a:r>
              <a:rPr kumimoji="1" lang="en-US" altLang="zh-CN" dirty="0" smtClean="0"/>
              <a:t>(3900)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95" y="1332879"/>
            <a:ext cx="3839050" cy="283321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2237" y="1642918"/>
            <a:ext cx="4089400" cy="2993441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270432" y="963547"/>
            <a:ext cx="2319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smtClean="0"/>
              <a:t>Belle: PRL 110, 252002</a:t>
            </a:r>
          </a:p>
        </p:txBody>
      </p:sp>
      <p:sp>
        <p:nvSpPr>
          <p:cNvPr id="8" name="矩形 7"/>
          <p:cNvSpPr/>
          <p:nvPr/>
        </p:nvSpPr>
        <p:spPr>
          <a:xfrm>
            <a:off x="1889014" y="871695"/>
            <a:ext cx="21991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mtClean="0"/>
              <a:t>BES: PRL 110, 252001</a:t>
            </a:r>
            <a:endParaRPr kumimoji="1"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47460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12</a:t>
            </a:fld>
            <a:endParaRPr kumimoji="1"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 smtClean="0"/>
              <a:t>Zc</a:t>
            </a:r>
            <a:r>
              <a:rPr kumimoji="1" lang="en-US" altLang="zh-CN" dirty="0" smtClean="0"/>
              <a:t>(3900) is exotic!</a:t>
            </a:r>
            <a:endParaRPr kumimoji="1" lang="zh-CN" altLang="en-US" dirty="0"/>
          </a:p>
        </p:txBody>
      </p:sp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381000" y="776288"/>
            <a:ext cx="8763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r>
              <a:rPr kumimoji="0" lang="en-US" altLang="zh-CN" sz="2400" b="1" dirty="0" err="1">
                <a:solidFill>
                  <a:srgbClr val="800000"/>
                </a:solidFill>
                <a:latin typeface="KaiTi" charset="-122"/>
                <a:ea typeface="KaiTi" charset="-122"/>
                <a:cs typeface="KaiTi" charset="-122"/>
              </a:rPr>
              <a:t>Z</a:t>
            </a:r>
            <a:r>
              <a:rPr kumimoji="0" lang="en-US" altLang="zh-CN" sz="2400" b="1" baseline="-25000" dirty="0" err="1">
                <a:solidFill>
                  <a:srgbClr val="800000"/>
                </a:solidFill>
                <a:latin typeface="KaiTi" charset="-122"/>
                <a:ea typeface="KaiTi" charset="-122"/>
                <a:cs typeface="KaiTi" charset="-122"/>
              </a:rPr>
              <a:t>c</a:t>
            </a:r>
            <a:r>
              <a:rPr kumimoji="0" lang="en-US" altLang="zh-CN" sz="2400" b="1" dirty="0" err="1">
                <a:solidFill>
                  <a:srgbClr val="800000"/>
                </a:solidFill>
                <a:latin typeface="KaiTi" charset="-122"/>
                <a:ea typeface="KaiTi" charset="-122"/>
                <a:cs typeface="KaiTi" charset="-122"/>
                <a:sym typeface="Wingdings" charset="2"/>
              </a:rPr>
              <a:t>J</a:t>
            </a:r>
            <a:r>
              <a:rPr kumimoji="0" lang="en-US" altLang="zh-CN" sz="2400" b="1" dirty="0">
                <a:solidFill>
                  <a:srgbClr val="800000"/>
                </a:solidFill>
                <a:latin typeface="KaiTi" charset="-122"/>
                <a:ea typeface="KaiTi" charset="-122"/>
                <a:cs typeface="KaiTi" charset="-122"/>
                <a:sym typeface="Wingdings" charset="2"/>
              </a:rPr>
              <a:t>/</a:t>
            </a:r>
            <a:r>
              <a:rPr kumimoji="0" lang="en-US" altLang="zh-CN" sz="2400" b="1" dirty="0" err="1">
                <a:solidFill>
                  <a:srgbClr val="800000"/>
                </a:solidFill>
                <a:latin typeface="KaiTi" charset="-122"/>
                <a:ea typeface="KaiTi" charset="-122"/>
                <a:cs typeface="KaiTi" charset="-122"/>
                <a:sym typeface="Wingdings" charset="2"/>
              </a:rPr>
              <a:t>ψ</a:t>
            </a:r>
            <a:r>
              <a:rPr kumimoji="0" lang="en-US" altLang="zh-CN" sz="2400" b="1" dirty="0" err="1">
                <a:solidFill>
                  <a:srgbClr val="800000"/>
                </a:solidFill>
                <a:latin typeface="KaiTi" charset="-122"/>
                <a:ea typeface="KaiTi" charset="-122"/>
                <a:cs typeface="KaiTi" charset="-122"/>
              </a:rPr>
              <a:t>p</a:t>
            </a:r>
            <a:r>
              <a:rPr kumimoji="0" lang="en-US" altLang="zh-CN" sz="2400" b="1" dirty="0">
                <a:solidFill>
                  <a:srgbClr val="800000"/>
                </a:solidFill>
                <a:latin typeface="KaiTi" charset="-122"/>
                <a:ea typeface="KaiTi" charset="-122"/>
                <a:cs typeface="KaiTi" charset="-122"/>
                <a:sym typeface="Wingdings" charset="2"/>
              </a:rPr>
              <a:t> </a:t>
            </a:r>
            <a:r>
              <a:rPr kumimoji="0" lang="en-US" altLang="zh-CN" sz="2400" b="1" dirty="0" err="1">
                <a:solidFill>
                  <a:srgbClr val="800000"/>
                </a:solidFill>
                <a:latin typeface="KaiTi" charset="-122"/>
                <a:ea typeface="KaiTi" charset="-122"/>
                <a:cs typeface="KaiTi" charset="-122"/>
                <a:sym typeface="Wingdings" charset="2"/>
              </a:rPr>
              <a:t>Z</a:t>
            </a:r>
            <a:r>
              <a:rPr kumimoji="0" lang="en-US" altLang="zh-CN" sz="2400" b="1" baseline="-25000" dirty="0" err="1">
                <a:solidFill>
                  <a:srgbClr val="800000"/>
                </a:solidFill>
                <a:latin typeface="KaiTi" charset="-122"/>
                <a:ea typeface="KaiTi" charset="-122"/>
                <a:cs typeface="KaiTi" charset="-122"/>
                <a:sym typeface="Wingdings" charset="2"/>
              </a:rPr>
              <a:t>c</a:t>
            </a:r>
            <a:r>
              <a:rPr kumimoji="0" lang="en-US" altLang="zh-CN" sz="2400" b="1" baseline="-25000" dirty="0">
                <a:solidFill>
                  <a:srgbClr val="800000"/>
                </a:solidFill>
                <a:latin typeface="KaiTi" charset="-122"/>
                <a:ea typeface="KaiTi" charset="-122"/>
                <a:cs typeface="KaiTi" charset="-122"/>
                <a:sym typeface="Wingdings" charset="2"/>
              </a:rPr>
              <a:t> </a:t>
            </a:r>
            <a:r>
              <a:rPr kumimoji="0" lang="en-US" altLang="zh-CN" sz="2400" b="1" dirty="0">
                <a:solidFill>
                  <a:srgbClr val="800000"/>
                </a:solidFill>
                <a:latin typeface="KaiTi" charset="-122"/>
                <a:ea typeface="KaiTi" charset="-122"/>
                <a:cs typeface="KaiTi" charset="-122"/>
                <a:sym typeface="Wingdings" charset="2"/>
              </a:rPr>
              <a:t>state contains  a cc quark pair</a:t>
            </a:r>
          </a:p>
          <a:p>
            <a:endParaRPr kumimoji="0" lang="en-US" altLang="zh-CN" sz="2400" b="1" dirty="0">
              <a:solidFill>
                <a:srgbClr val="800000"/>
              </a:solidFill>
              <a:latin typeface="KaiTi" charset="-122"/>
              <a:ea typeface="KaiTi" charset="-122"/>
              <a:cs typeface="KaiTi" charset="-122"/>
              <a:sym typeface="Wingdings" charset="2"/>
            </a:endParaRPr>
          </a:p>
          <a:p>
            <a:r>
              <a:rPr kumimoji="0" lang="en-US" altLang="zh-CN" sz="2400" b="1" dirty="0">
                <a:solidFill>
                  <a:srgbClr val="800000"/>
                </a:solidFill>
                <a:latin typeface="KaiTi" charset="-122"/>
                <a:ea typeface="KaiTi" charset="-122"/>
                <a:cs typeface="KaiTi" charset="-122"/>
                <a:sym typeface="Wingdings" charset="2"/>
              </a:rPr>
              <a:t>charge = ± 1  </a:t>
            </a:r>
            <a:r>
              <a:rPr kumimoji="0" lang="en-US" altLang="zh-CN" sz="2400" b="1" dirty="0" err="1">
                <a:solidFill>
                  <a:srgbClr val="800000"/>
                </a:solidFill>
                <a:latin typeface="KaiTi" charset="-122"/>
                <a:ea typeface="KaiTi" charset="-122"/>
                <a:cs typeface="KaiTi" charset="-122"/>
                <a:sym typeface="Wingdings" charset="2"/>
              </a:rPr>
              <a:t>Z</a:t>
            </a:r>
            <a:r>
              <a:rPr kumimoji="0" lang="en-US" altLang="zh-CN" sz="2400" b="1" baseline="-25000" dirty="0" err="1">
                <a:solidFill>
                  <a:srgbClr val="800000"/>
                </a:solidFill>
                <a:latin typeface="KaiTi" charset="-122"/>
                <a:ea typeface="KaiTi" charset="-122"/>
                <a:cs typeface="KaiTi" charset="-122"/>
                <a:sym typeface="Wingdings" charset="2"/>
              </a:rPr>
              <a:t>c</a:t>
            </a:r>
            <a:r>
              <a:rPr kumimoji="0" lang="en-US" altLang="zh-CN" sz="2400" b="1" dirty="0">
                <a:solidFill>
                  <a:srgbClr val="800000"/>
                </a:solidFill>
                <a:latin typeface="KaiTi" charset="-122"/>
                <a:ea typeface="KaiTi" charset="-122"/>
                <a:cs typeface="KaiTi" charset="-122"/>
                <a:sym typeface="Wingdings" charset="2"/>
              </a:rPr>
              <a:t> </a:t>
            </a:r>
            <a:r>
              <a:rPr kumimoji="0" lang="en-US" altLang="zh-CN" sz="2400" b="1" dirty="0" smtClean="0">
                <a:solidFill>
                  <a:srgbClr val="800000"/>
                </a:solidFill>
                <a:latin typeface="KaiTi" charset="-122"/>
                <a:ea typeface="KaiTi" charset="-122"/>
                <a:cs typeface="KaiTi" charset="-122"/>
                <a:sym typeface="Wingdings" charset="2"/>
              </a:rPr>
              <a:t>contains additional </a:t>
            </a:r>
            <a:r>
              <a:rPr kumimoji="0" lang="en-US" altLang="zh-CN" sz="2400" b="1" dirty="0">
                <a:solidFill>
                  <a:srgbClr val="800000"/>
                </a:solidFill>
                <a:latin typeface="KaiTi" charset="-122"/>
                <a:ea typeface="KaiTi" charset="-122"/>
                <a:cs typeface="KaiTi" charset="-122"/>
                <a:sym typeface="Wingdings" charset="2"/>
              </a:rPr>
              <a:t>light quarks</a:t>
            </a:r>
            <a:endParaRPr kumimoji="0" lang="en-US" altLang="zh-CN" sz="2400" b="1" dirty="0">
              <a:solidFill>
                <a:srgbClr val="800000"/>
              </a:solidFill>
              <a:latin typeface="KaiTi" charset="-122"/>
              <a:ea typeface="KaiTi" charset="-122"/>
              <a:cs typeface="KaiTi" charset="-122"/>
            </a:endParaRPr>
          </a:p>
        </p:txBody>
      </p:sp>
      <p:sp>
        <p:nvSpPr>
          <p:cNvPr id="5" name="TextBox 12"/>
          <p:cNvSpPr txBox="1">
            <a:spLocks noChangeArrowheads="1"/>
          </p:cNvSpPr>
          <p:nvPr/>
        </p:nvSpPr>
        <p:spPr bwMode="auto">
          <a:xfrm>
            <a:off x="539750" y="2205038"/>
            <a:ext cx="75374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r>
              <a:rPr kumimoji="0" lang="en-US" altLang="en-US" sz="2400" b="1"/>
              <a:t>“</a:t>
            </a:r>
            <a:r>
              <a:rPr kumimoji="0" lang="en-US" altLang="zh-CN" sz="2400" b="1"/>
              <a:t>minimal</a:t>
            </a:r>
            <a:r>
              <a:rPr kumimoji="0" lang="en-US" altLang="en-US" sz="2400" b="1"/>
              <a:t>”</a:t>
            </a:r>
            <a:r>
              <a:rPr kumimoji="0" lang="en-US" altLang="zh-CN" sz="2400" b="1"/>
              <a:t> quark configuration : </a:t>
            </a:r>
            <a:r>
              <a:rPr lang="en-US" altLang="zh-CN" sz="2400" b="1">
                <a:solidFill>
                  <a:srgbClr val="FF0000"/>
                </a:solidFill>
              </a:rPr>
              <a:t>Four-quark states!</a:t>
            </a:r>
            <a:endParaRPr kumimoji="0" lang="en-US" altLang="zh-CN" sz="2400" b="1"/>
          </a:p>
        </p:txBody>
      </p:sp>
      <p:sp>
        <p:nvSpPr>
          <p:cNvPr id="6" name="TextBox 22"/>
          <p:cNvSpPr txBox="1">
            <a:spLocks noChangeArrowheads="1"/>
          </p:cNvSpPr>
          <p:nvPr/>
        </p:nvSpPr>
        <p:spPr bwMode="auto">
          <a:xfrm>
            <a:off x="2003426" y="3458228"/>
            <a:ext cx="8874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r>
              <a:rPr kumimoji="0" lang="en-US" altLang="zh-CN" sz="2800" b="1">
                <a:solidFill>
                  <a:srgbClr val="CC0000"/>
                </a:solidFill>
              </a:rPr>
              <a:t>Z</a:t>
            </a:r>
            <a:r>
              <a:rPr kumimoji="0" lang="en-US" altLang="zh-CN" sz="2800" b="1" baseline="-25000">
                <a:solidFill>
                  <a:srgbClr val="CC0000"/>
                </a:solidFill>
              </a:rPr>
              <a:t>c</a:t>
            </a:r>
            <a:r>
              <a:rPr kumimoji="0" lang="en-US" altLang="zh-CN" sz="2800" b="1" baseline="30000" dirty="0">
                <a:solidFill>
                  <a:srgbClr val="CC0000"/>
                </a:solidFill>
              </a:rPr>
              <a:t>+</a:t>
            </a:r>
            <a:r>
              <a:rPr kumimoji="0" lang="en-US" altLang="zh-CN" sz="2800" b="1" dirty="0">
                <a:solidFill>
                  <a:srgbClr val="CC0000"/>
                </a:solidFill>
              </a:rPr>
              <a:t>=</a:t>
            </a:r>
          </a:p>
        </p:txBody>
      </p:sp>
      <p:sp>
        <p:nvSpPr>
          <p:cNvPr id="7" name="矩形 2"/>
          <p:cNvSpPr>
            <a:spLocks noChangeArrowheads="1"/>
          </p:cNvSpPr>
          <p:nvPr/>
        </p:nvSpPr>
        <p:spPr bwMode="auto">
          <a:xfrm>
            <a:off x="5791200" y="2362200"/>
            <a:ext cx="228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endParaRPr kumimoji="0" lang="en-US" altLang="zh-CN">
              <a:solidFill>
                <a:srgbClr val="FF0000"/>
              </a:solidFill>
            </a:endParaRPr>
          </a:p>
        </p:txBody>
      </p:sp>
      <p:pic>
        <p:nvPicPr>
          <p:cNvPr id="8" name="图片 2" descr="W0201306215475942222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2822014"/>
            <a:ext cx="3384550" cy="301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8"/>
          <p:cNvSpPr>
            <a:spLocks noChangeArrowheads="1"/>
          </p:cNvSpPr>
          <p:nvPr/>
        </p:nvSpPr>
        <p:spPr bwMode="auto">
          <a:xfrm>
            <a:off x="301625" y="5775325"/>
            <a:ext cx="8539163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charset="0"/>
                <a:ea typeface="宋体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charset="0"/>
                <a:ea typeface="宋体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宋体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宋体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宋体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宋体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kumimoji="0" lang="en-US" altLang="zh-CN" sz="2200">
                <a:solidFill>
                  <a:srgbClr val="FF0000"/>
                </a:solidFill>
                <a:latin typeface="楷体" charset="-122"/>
                <a:ea typeface="楷体" charset="-122"/>
              </a:rPr>
              <a:t>BES</a:t>
            </a:r>
            <a:r>
              <a:rPr kumimoji="0" lang="zh-CN" altLang="en-US" sz="2200" dirty="0">
                <a:solidFill>
                  <a:srgbClr val="FF0000"/>
                </a:solidFill>
                <a:latin typeface="楷体" charset="-122"/>
                <a:ea typeface="楷体" charset="-122"/>
              </a:rPr>
              <a:t>和</a:t>
            </a:r>
            <a:r>
              <a:rPr kumimoji="0" lang="en-US" altLang="zh-CN" sz="2200" dirty="0">
                <a:solidFill>
                  <a:srgbClr val="FF0000"/>
                </a:solidFill>
                <a:latin typeface="楷体" charset="-122"/>
                <a:ea typeface="楷体" charset="-122"/>
              </a:rPr>
              <a:t>Belle</a:t>
            </a:r>
            <a:r>
              <a:rPr kumimoji="0" lang="zh-CN" altLang="en-US" sz="2200" dirty="0">
                <a:solidFill>
                  <a:srgbClr val="FF0000"/>
                </a:solidFill>
                <a:latin typeface="楷体" charset="-122"/>
                <a:ea typeface="楷体" charset="-122"/>
              </a:rPr>
              <a:t>发现“四夸克物质”被美国物理学会主编的</a:t>
            </a:r>
            <a:r>
              <a:rPr kumimoji="0" lang="en-US" altLang="zh-CN" sz="2200" dirty="0">
                <a:solidFill>
                  <a:srgbClr val="FF0000"/>
                </a:solidFill>
                <a:latin typeface="楷体" charset="-122"/>
                <a:ea typeface="楷体" charset="-122"/>
              </a:rPr>
              <a:t>《</a:t>
            </a:r>
            <a:r>
              <a:rPr kumimoji="0" lang="zh-CN" altLang="en-US" sz="2200" dirty="0">
                <a:solidFill>
                  <a:srgbClr val="FF0000"/>
                </a:solidFill>
                <a:latin typeface="楷体" charset="-122"/>
                <a:ea typeface="楷体" charset="-122"/>
              </a:rPr>
              <a:t>物理</a:t>
            </a:r>
            <a:r>
              <a:rPr kumimoji="0" lang="en-US" altLang="zh-CN" sz="2200" dirty="0">
                <a:solidFill>
                  <a:srgbClr val="FF0000"/>
                </a:solidFill>
                <a:latin typeface="楷体" charset="-122"/>
                <a:ea typeface="楷体" charset="-122"/>
              </a:rPr>
              <a:t>》</a:t>
            </a:r>
            <a:r>
              <a:rPr kumimoji="0" lang="zh-CN" altLang="en-US" sz="2200" dirty="0">
                <a:solidFill>
                  <a:srgbClr val="FF0000"/>
                </a:solidFill>
                <a:latin typeface="楷体" charset="-122"/>
                <a:ea typeface="楷体" charset="-122"/>
              </a:rPr>
              <a:t>杂志评为</a:t>
            </a:r>
            <a:r>
              <a:rPr kumimoji="0" lang="en-US" altLang="zh-CN" sz="2200" dirty="0">
                <a:solidFill>
                  <a:srgbClr val="FF0000"/>
                </a:solidFill>
                <a:latin typeface="楷体" charset="-122"/>
                <a:ea typeface="楷体" charset="-122"/>
              </a:rPr>
              <a:t>2013</a:t>
            </a:r>
            <a:r>
              <a:rPr kumimoji="0" lang="zh-CN" altLang="en-US" sz="2200" dirty="0">
                <a:solidFill>
                  <a:srgbClr val="FF0000"/>
                </a:solidFill>
                <a:latin typeface="楷体" charset="-122"/>
                <a:ea typeface="楷体" charset="-122"/>
              </a:rPr>
              <a:t>年国际物理领域十大重要进展之一，并位列首位</a:t>
            </a:r>
          </a:p>
        </p:txBody>
      </p:sp>
    </p:spTree>
    <p:extLst>
      <p:ext uri="{BB962C8B-B14F-4D97-AF65-F5344CB8AC3E}">
        <p14:creationId xmlns:p14="http://schemas.microsoft.com/office/powerpoint/2010/main" val="52895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13</a:t>
            </a:fld>
            <a:endParaRPr kumimoji="1"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奇异重子</a:t>
            </a:r>
            <a:endParaRPr kumimoji="1" lang="zh-CN" alt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-210663" y="1001341"/>
            <a:ext cx="93546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charset="0"/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charset="0"/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charset="0"/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charset="0"/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CN" dirty="0" smtClean="0">
                <a:latin typeface="Adobe 黑体 Std R" charset="0"/>
                <a:ea typeface="楷体" charset="0"/>
                <a:cs typeface="楷体" charset="0"/>
              </a:rPr>
              <a:t>2015</a:t>
            </a:r>
            <a:r>
              <a:rPr kumimoji="0" lang="zh-CN" altLang="en-US" dirty="0" smtClean="0">
                <a:latin typeface="Adobe 黑体 Std R" charset="0"/>
                <a:ea typeface="楷体" charset="0"/>
                <a:cs typeface="楷体" charset="0"/>
              </a:rPr>
              <a:t>年，</a:t>
            </a:r>
            <a:r>
              <a:rPr kumimoji="0" lang="en-US" altLang="zh-CN" dirty="0" err="1" smtClean="0">
                <a:latin typeface="Adobe 黑体 Std R" charset="0"/>
                <a:ea typeface="楷体" charset="0"/>
                <a:cs typeface="楷体" charset="0"/>
              </a:rPr>
              <a:t>LHCb</a:t>
            </a:r>
            <a:r>
              <a:rPr kumimoji="0" lang="zh-CN" altLang="en-US" dirty="0" smtClean="0">
                <a:latin typeface="Adobe 黑体 Std R" charset="0"/>
                <a:ea typeface="楷体" charset="0"/>
                <a:cs typeface="楷体" charset="0"/>
              </a:rPr>
              <a:t>发现了两个五夸克态候选者：</a:t>
            </a:r>
            <a:r>
              <a:rPr kumimoji="0" lang="en-US" altLang="zh-CN" dirty="0" smtClean="0">
                <a:latin typeface="Adobe 黑体 Std R" charset="0"/>
                <a:ea typeface="楷体" charset="0"/>
                <a:cs typeface="楷体" charset="0"/>
              </a:rPr>
              <a:t>P</a:t>
            </a:r>
            <a:r>
              <a:rPr kumimoji="0" lang="en-US" altLang="zh-CN" baseline="-25000" dirty="0" smtClean="0">
                <a:latin typeface="Adobe 黑体 Std R" charset="0"/>
                <a:ea typeface="楷体" charset="0"/>
                <a:cs typeface="楷体" charset="0"/>
              </a:rPr>
              <a:t>c</a:t>
            </a:r>
            <a:r>
              <a:rPr kumimoji="0" lang="en-US" altLang="zh-CN" dirty="0" smtClean="0">
                <a:latin typeface="Adobe 黑体 Std R" charset="0"/>
                <a:ea typeface="楷体" charset="0"/>
                <a:cs typeface="楷体" charset="0"/>
              </a:rPr>
              <a:t>(4380) &amp; P</a:t>
            </a:r>
            <a:r>
              <a:rPr kumimoji="0" lang="en-US" altLang="zh-CN" baseline="-25000" dirty="0" smtClean="0">
                <a:latin typeface="Adobe 黑体 Std R" charset="0"/>
                <a:ea typeface="楷体" charset="0"/>
                <a:cs typeface="楷体" charset="0"/>
              </a:rPr>
              <a:t>c</a:t>
            </a:r>
            <a:r>
              <a:rPr kumimoji="0" lang="en-US" altLang="zh-CN" dirty="0" smtClean="0">
                <a:latin typeface="Adobe 黑体 Std R" charset="0"/>
                <a:ea typeface="楷体" charset="0"/>
                <a:cs typeface="楷体" charset="0"/>
              </a:rPr>
              <a:t>(4450)</a:t>
            </a:r>
            <a:endParaRPr kumimoji="0" lang="zh-CN" altLang="en-US" dirty="0">
              <a:latin typeface="Adobe 黑体 Std R" charset="0"/>
              <a:ea typeface="楷体" charset="0"/>
              <a:cs typeface="楷体" charset="0"/>
            </a:endParaRPr>
          </a:p>
        </p:txBody>
      </p:sp>
      <p:grpSp>
        <p:nvGrpSpPr>
          <p:cNvPr id="5" name="组 4"/>
          <p:cNvGrpSpPr/>
          <p:nvPr/>
        </p:nvGrpSpPr>
        <p:grpSpPr>
          <a:xfrm>
            <a:off x="836081" y="1943483"/>
            <a:ext cx="7471836" cy="3398108"/>
            <a:chOff x="392920" y="2974862"/>
            <a:chExt cx="8280097" cy="3434207"/>
          </a:xfrm>
        </p:grpSpPr>
        <p:pic>
          <p:nvPicPr>
            <p:cNvPr id="6" name="图片 5" descr="mjpsip-extended2Pc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3935" y="2974862"/>
              <a:ext cx="4179082" cy="3434207"/>
            </a:xfrm>
            <a:prstGeom prst="rect">
              <a:avLst/>
            </a:prstGeom>
          </p:spPr>
        </p:pic>
        <p:pic>
          <p:nvPicPr>
            <p:cNvPr id="7" name="图片 6" descr="mkp-extended2Pc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920" y="2974862"/>
              <a:ext cx="4179081" cy="3434207"/>
            </a:xfrm>
            <a:prstGeom prst="rect">
              <a:avLst/>
            </a:prstGeom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6776" y="1489270"/>
            <a:ext cx="2540000" cy="508000"/>
          </a:xfrm>
          <a:prstGeom prst="rect">
            <a:avLst/>
          </a:prstGeom>
        </p:spPr>
      </p:pic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6172217" y="1489270"/>
            <a:ext cx="2600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b="1" i="1" dirty="0" err="1">
                <a:solidFill>
                  <a:srgbClr val="FF0000"/>
                </a:solidFill>
                <a:latin typeface="Heiti SC Light"/>
                <a:ea typeface="Heiti SC Light"/>
                <a:cs typeface="Heiti SC Light"/>
              </a:rPr>
              <a:t>LHCb</a:t>
            </a:r>
            <a:r>
              <a:rPr kumimoji="1" lang="en-US" altLang="zh-CN" b="1" i="1" dirty="0">
                <a:solidFill>
                  <a:srgbClr val="FF0000"/>
                </a:solidFill>
                <a:latin typeface="Heiti SC Light"/>
                <a:ea typeface="Heiti SC Light"/>
                <a:cs typeface="Heiti SC Light"/>
              </a:rPr>
              <a:t>: PRL 115,072001</a:t>
            </a:r>
            <a:endParaRPr kumimoji="1" lang="zh-CN" altLang="en-US" b="1" i="1" dirty="0">
              <a:solidFill>
                <a:srgbClr val="FF0000"/>
              </a:solidFill>
              <a:latin typeface="Heiti SC Light"/>
              <a:ea typeface="Heiti SC Light"/>
              <a:cs typeface="Heiti SC Light"/>
            </a:endParaRPr>
          </a:p>
        </p:txBody>
      </p:sp>
    </p:spTree>
    <p:extLst>
      <p:ext uri="{BB962C8B-B14F-4D97-AF65-F5344CB8AC3E}">
        <p14:creationId xmlns:p14="http://schemas.microsoft.com/office/powerpoint/2010/main" val="214004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14</a:t>
            </a:fld>
            <a:endParaRPr kumimoji="1"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奇异重子</a:t>
            </a:r>
            <a:endParaRPr kumimoji="1" lang="zh-CN" alt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-210663" y="1001341"/>
            <a:ext cx="93546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charset="0"/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charset="0"/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charset="0"/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charset="0"/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CN" dirty="0" smtClean="0">
                <a:latin typeface="Adobe 黑体 Std R" charset="0"/>
                <a:ea typeface="楷体" charset="0"/>
                <a:cs typeface="楷体" charset="0"/>
              </a:rPr>
              <a:t>2015</a:t>
            </a:r>
            <a:r>
              <a:rPr kumimoji="0" lang="zh-CN" altLang="en-US" dirty="0" smtClean="0">
                <a:latin typeface="Adobe 黑体 Std R" charset="0"/>
                <a:ea typeface="楷体" charset="0"/>
                <a:cs typeface="楷体" charset="0"/>
              </a:rPr>
              <a:t>年，</a:t>
            </a:r>
            <a:r>
              <a:rPr kumimoji="0" lang="en-US" altLang="zh-CN" dirty="0" err="1" smtClean="0">
                <a:latin typeface="Adobe 黑体 Std R" charset="0"/>
                <a:ea typeface="楷体" charset="0"/>
                <a:cs typeface="楷体" charset="0"/>
              </a:rPr>
              <a:t>LHCb</a:t>
            </a:r>
            <a:r>
              <a:rPr kumimoji="0" lang="zh-CN" altLang="en-US" dirty="0" smtClean="0">
                <a:latin typeface="Adobe 黑体 Std R" charset="0"/>
                <a:ea typeface="楷体" charset="0"/>
                <a:cs typeface="楷体" charset="0"/>
              </a:rPr>
              <a:t>发现了两个五夸克态候选者：</a:t>
            </a:r>
            <a:r>
              <a:rPr kumimoji="0" lang="en-US" altLang="zh-CN" dirty="0" smtClean="0">
                <a:latin typeface="Adobe 黑体 Std R" charset="0"/>
                <a:ea typeface="楷体" charset="0"/>
                <a:cs typeface="楷体" charset="0"/>
              </a:rPr>
              <a:t>P</a:t>
            </a:r>
            <a:r>
              <a:rPr kumimoji="0" lang="en-US" altLang="zh-CN" baseline="-25000" dirty="0" smtClean="0">
                <a:latin typeface="Adobe 黑体 Std R" charset="0"/>
                <a:ea typeface="楷体" charset="0"/>
                <a:cs typeface="楷体" charset="0"/>
              </a:rPr>
              <a:t>c</a:t>
            </a:r>
            <a:r>
              <a:rPr kumimoji="0" lang="en-US" altLang="zh-CN" dirty="0" smtClean="0">
                <a:latin typeface="Adobe 黑体 Std R" charset="0"/>
                <a:ea typeface="楷体" charset="0"/>
                <a:cs typeface="楷体" charset="0"/>
              </a:rPr>
              <a:t>(4380) &amp; P</a:t>
            </a:r>
            <a:r>
              <a:rPr kumimoji="0" lang="en-US" altLang="zh-CN" baseline="-25000" dirty="0" smtClean="0">
                <a:latin typeface="Adobe 黑体 Std R" charset="0"/>
                <a:ea typeface="楷体" charset="0"/>
                <a:cs typeface="楷体" charset="0"/>
              </a:rPr>
              <a:t>c</a:t>
            </a:r>
            <a:r>
              <a:rPr kumimoji="0" lang="en-US" altLang="zh-CN" dirty="0" smtClean="0">
                <a:latin typeface="Adobe 黑体 Std R" charset="0"/>
                <a:ea typeface="楷体" charset="0"/>
                <a:cs typeface="楷体" charset="0"/>
              </a:rPr>
              <a:t>(4450)</a:t>
            </a:r>
            <a:endParaRPr kumimoji="0" lang="zh-CN" altLang="en-US" dirty="0">
              <a:latin typeface="Adobe 黑体 Std R" charset="0"/>
              <a:ea typeface="楷体" charset="0"/>
              <a:cs typeface="楷体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6776" y="1720293"/>
            <a:ext cx="2540000" cy="50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597" y="2480866"/>
            <a:ext cx="2002615" cy="19024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1489" y="2596402"/>
            <a:ext cx="2101456" cy="1671414"/>
          </a:xfrm>
          <a:prstGeom prst="rect">
            <a:avLst/>
          </a:prstGeom>
        </p:spPr>
      </p:pic>
      <p:sp>
        <p:nvSpPr>
          <p:cNvPr id="8" name="矩形 1"/>
          <p:cNvSpPr>
            <a:spLocks noChangeArrowheads="1"/>
          </p:cNvSpPr>
          <p:nvPr/>
        </p:nvSpPr>
        <p:spPr bwMode="auto">
          <a:xfrm>
            <a:off x="6172217" y="1758209"/>
            <a:ext cx="2600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b="1" i="1" dirty="0" err="1">
                <a:solidFill>
                  <a:srgbClr val="FF0000"/>
                </a:solidFill>
                <a:latin typeface="Heiti SC Light"/>
                <a:ea typeface="Heiti SC Light"/>
                <a:cs typeface="Heiti SC Light"/>
              </a:rPr>
              <a:t>LHCb</a:t>
            </a:r>
            <a:r>
              <a:rPr kumimoji="1" lang="en-US" altLang="zh-CN" b="1" i="1" dirty="0">
                <a:solidFill>
                  <a:srgbClr val="FF0000"/>
                </a:solidFill>
                <a:latin typeface="Heiti SC Light"/>
                <a:ea typeface="Heiti SC Light"/>
                <a:cs typeface="Heiti SC Light"/>
              </a:rPr>
              <a:t>: PRL 115,072001</a:t>
            </a:r>
            <a:endParaRPr kumimoji="1" lang="zh-CN" altLang="en-US" b="1" i="1" dirty="0">
              <a:solidFill>
                <a:srgbClr val="FF0000"/>
              </a:solidFill>
              <a:latin typeface="Heiti SC Light"/>
              <a:ea typeface="Heiti SC Light"/>
              <a:cs typeface="Heiti SC Light"/>
            </a:endParaRPr>
          </a:p>
        </p:txBody>
      </p:sp>
      <p:sp>
        <p:nvSpPr>
          <p:cNvPr id="11" name="矩形 18"/>
          <p:cNvSpPr>
            <a:spLocks noChangeArrowheads="1"/>
          </p:cNvSpPr>
          <p:nvPr/>
        </p:nvSpPr>
        <p:spPr bwMode="auto">
          <a:xfrm>
            <a:off x="389127" y="5687164"/>
            <a:ext cx="8539163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charset="0"/>
                <a:ea typeface="宋体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charset="0"/>
                <a:ea typeface="宋体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宋体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宋体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宋体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宋体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kumimoji="0" lang="en-US" altLang="zh-CN" sz="2200" dirty="0" err="1" smtClean="0">
                <a:solidFill>
                  <a:srgbClr val="FF0000"/>
                </a:solidFill>
                <a:latin typeface="楷体" charset="-122"/>
                <a:ea typeface="楷体" charset="-122"/>
              </a:rPr>
              <a:t>LHCb</a:t>
            </a:r>
            <a:r>
              <a:rPr kumimoji="0" lang="zh-CN" altLang="en-US" sz="2200" dirty="0" smtClean="0">
                <a:solidFill>
                  <a:srgbClr val="FF0000"/>
                </a:solidFill>
                <a:latin typeface="楷体" charset="-122"/>
                <a:ea typeface="楷体" charset="-122"/>
              </a:rPr>
              <a:t>发现“</a:t>
            </a:r>
            <a:r>
              <a:rPr kumimoji="0" lang="zh-CN" altLang="en-US" sz="2200" dirty="0" smtClean="0">
                <a:solidFill>
                  <a:srgbClr val="FF0000"/>
                </a:solidFill>
                <a:latin typeface="楷体" charset="-122"/>
                <a:ea typeface="楷体" charset="-122"/>
              </a:rPr>
              <a:t>五</a:t>
            </a:r>
            <a:r>
              <a:rPr kumimoji="0" lang="zh-CN" altLang="en-US" sz="2200" dirty="0" smtClean="0">
                <a:solidFill>
                  <a:srgbClr val="FF0000"/>
                </a:solidFill>
                <a:latin typeface="楷体" charset="-122"/>
                <a:ea typeface="楷体" charset="-122"/>
              </a:rPr>
              <a:t>夸克</a:t>
            </a:r>
            <a:r>
              <a:rPr kumimoji="0" lang="zh-CN" altLang="en-US" sz="2200" dirty="0">
                <a:solidFill>
                  <a:srgbClr val="FF0000"/>
                </a:solidFill>
                <a:latin typeface="楷体" charset="-122"/>
                <a:ea typeface="楷体" charset="-122"/>
              </a:rPr>
              <a:t>物质”</a:t>
            </a:r>
            <a:r>
              <a:rPr kumimoji="0" lang="zh-CN" altLang="en-US" sz="2200" dirty="0" smtClean="0">
                <a:solidFill>
                  <a:srgbClr val="FF0000"/>
                </a:solidFill>
                <a:latin typeface="楷体" charset="-122"/>
                <a:ea typeface="楷体" charset="-122"/>
              </a:rPr>
              <a:t>被英国物理</a:t>
            </a:r>
            <a:r>
              <a:rPr kumimoji="0" lang="zh-CN" altLang="en-US" sz="2200" dirty="0">
                <a:solidFill>
                  <a:srgbClr val="FF0000"/>
                </a:solidFill>
                <a:latin typeface="楷体" charset="-122"/>
                <a:ea typeface="楷体" charset="-122"/>
              </a:rPr>
              <a:t>学会主编的</a:t>
            </a:r>
            <a:r>
              <a:rPr kumimoji="0" lang="en-US" altLang="zh-CN" sz="2200" dirty="0" smtClean="0">
                <a:solidFill>
                  <a:srgbClr val="FF0000"/>
                </a:solidFill>
                <a:latin typeface="楷体" charset="-122"/>
                <a:ea typeface="楷体" charset="-122"/>
              </a:rPr>
              <a:t>《</a:t>
            </a:r>
            <a:r>
              <a:rPr kumimoji="0" lang="en-US" altLang="zh-CN" sz="2200" dirty="0" smtClean="0">
                <a:solidFill>
                  <a:srgbClr val="FF0000"/>
                </a:solidFill>
                <a:latin typeface="楷体" charset="-122"/>
                <a:ea typeface="楷体" charset="-122"/>
              </a:rPr>
              <a:t>Physics</a:t>
            </a:r>
            <a:r>
              <a:rPr kumimoji="0" lang="zh-CN" altLang="en-US" sz="2200" dirty="0" smtClean="0">
                <a:solidFill>
                  <a:srgbClr val="FF0000"/>
                </a:solidFill>
                <a:latin typeface="楷体" charset="-122"/>
                <a:ea typeface="楷体" charset="-122"/>
              </a:rPr>
              <a:t> </a:t>
            </a:r>
            <a:r>
              <a:rPr kumimoji="0" lang="en-US" altLang="zh-CN" sz="2200" dirty="0" smtClean="0">
                <a:solidFill>
                  <a:srgbClr val="FF0000"/>
                </a:solidFill>
                <a:latin typeface="楷体" charset="-122"/>
                <a:ea typeface="楷体" charset="-122"/>
              </a:rPr>
              <a:t>World</a:t>
            </a:r>
            <a:r>
              <a:rPr kumimoji="0" lang="en-US" altLang="zh-CN" sz="2200" dirty="0" smtClean="0">
                <a:solidFill>
                  <a:srgbClr val="FF0000"/>
                </a:solidFill>
                <a:latin typeface="楷体" charset="-122"/>
                <a:ea typeface="楷体" charset="-122"/>
              </a:rPr>
              <a:t>》</a:t>
            </a:r>
            <a:r>
              <a:rPr kumimoji="0" lang="zh-CN" altLang="en-US" sz="2200" dirty="0">
                <a:solidFill>
                  <a:srgbClr val="FF0000"/>
                </a:solidFill>
                <a:latin typeface="楷体" charset="-122"/>
                <a:ea typeface="楷体" charset="-122"/>
              </a:rPr>
              <a:t>杂志评为</a:t>
            </a:r>
            <a:r>
              <a:rPr kumimoji="0" lang="en-US" altLang="zh-CN" sz="2200" dirty="0" smtClean="0">
                <a:solidFill>
                  <a:srgbClr val="FF0000"/>
                </a:solidFill>
                <a:latin typeface="楷体" charset="-122"/>
                <a:ea typeface="楷体" charset="-122"/>
              </a:rPr>
              <a:t>2015</a:t>
            </a:r>
            <a:r>
              <a:rPr kumimoji="0" lang="zh-CN" altLang="en-US" sz="2200" dirty="0" smtClean="0">
                <a:solidFill>
                  <a:srgbClr val="FF0000"/>
                </a:solidFill>
                <a:latin typeface="楷体" charset="-122"/>
                <a:ea typeface="楷体" charset="-122"/>
              </a:rPr>
              <a:t>年</a:t>
            </a:r>
            <a:r>
              <a:rPr kumimoji="0" lang="zh-CN" altLang="en-US" sz="2200" dirty="0">
                <a:solidFill>
                  <a:srgbClr val="FF0000"/>
                </a:solidFill>
                <a:latin typeface="楷体" charset="-122"/>
                <a:ea typeface="楷体" charset="-122"/>
              </a:rPr>
              <a:t>国际物理领域十大重要进展</a:t>
            </a:r>
            <a:r>
              <a:rPr kumimoji="0" lang="zh-CN" altLang="en-US" sz="2200" dirty="0" smtClean="0">
                <a:solidFill>
                  <a:srgbClr val="FF0000"/>
                </a:solidFill>
                <a:latin typeface="楷体" charset="-122"/>
                <a:ea typeface="楷体" charset="-122"/>
              </a:rPr>
              <a:t>之一</a:t>
            </a:r>
            <a:endParaRPr kumimoji="0" lang="zh-CN" altLang="en-US" sz="2200" dirty="0">
              <a:solidFill>
                <a:srgbClr val="FF0000"/>
              </a:solidFill>
              <a:latin typeface="楷体" charset="-122"/>
              <a:ea typeface="楷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042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15</a:t>
            </a:fld>
            <a:endParaRPr kumimoji="1"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X(5568)</a:t>
            </a:r>
            <a:endParaRPr kumimoji="1"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矩形 3"/>
              <p:cNvSpPr/>
              <p:nvPr/>
            </p:nvSpPr>
            <p:spPr>
              <a:xfrm>
                <a:off x="158766" y="742197"/>
                <a:ext cx="641456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dirty="0"/>
                  <a:t>2016年，D0实验组</a:t>
                </a:r>
                <a:r>
                  <a:rPr lang="zh-CN" altLang="en-US" sz="2400" dirty="0" smtClean="0"/>
                  <a:t>在</a:t>
                </a:r>
                <a:r>
                  <a:rPr lang="en-US" altLang="zh-CN" sz="2400" dirty="0" err="1" smtClean="0"/>
                  <a:t>Bs</a:t>
                </a:r>
                <a14:m>
                  <m:oMath xmlns:m="http://schemas.openxmlformats.org/officeDocument/2006/math">
                    <m:r>
                      <a:rPr lang="zh-CN" altLang="en-US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</m:oMath>
                </a14:m>
                <a:r>
                  <a:rPr lang="zh-CN" altLang="en-US" sz="2400" dirty="0" smtClean="0"/>
                  <a:t>末态</a:t>
                </a:r>
                <a:r>
                  <a:rPr lang="zh-CN" altLang="en-US" sz="2400" dirty="0"/>
                  <a:t>中发现了X(5568) </a:t>
                </a:r>
              </a:p>
            </p:txBody>
          </p:sp>
        </mc:Choice>
        <mc:Fallback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766" y="742197"/>
                <a:ext cx="6414561" cy="461665"/>
              </a:xfrm>
              <a:prstGeom prst="rect">
                <a:avLst/>
              </a:prstGeom>
              <a:blipFill rotWithShape="0">
                <a:blip r:embed="rId2"/>
                <a:stretch>
                  <a:fillRect l="-1426" t="-16000" b="-32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5310" y="1135165"/>
            <a:ext cx="2673233" cy="308029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1124" y="4188720"/>
            <a:ext cx="3501604" cy="14719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539" y="1682831"/>
            <a:ext cx="3930457" cy="262554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65827" y="5541034"/>
            <a:ext cx="81433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Arial" charset="0"/>
              </a:rPr>
              <a:t>如果该</a:t>
            </a:r>
            <a:r>
              <a:rPr lang="zh-CN" altLang="en-US" sz="2800" dirty="0" smtClean="0">
                <a:solidFill>
                  <a:srgbClr val="FF0000"/>
                </a:solidFill>
                <a:latin typeface="Arial" charset="0"/>
              </a:rPr>
              <a:t>粒子被确认：</a:t>
            </a:r>
            <a:endParaRPr lang="en-US" altLang="zh-CN" sz="2800" dirty="0" smtClean="0">
              <a:solidFill>
                <a:srgbClr val="FF0000"/>
              </a:solidFill>
              <a:latin typeface="Arial" charset="0"/>
            </a:endParaRPr>
          </a:p>
          <a:p>
            <a:r>
              <a:rPr lang="zh-CN" altLang="en-US" sz="2800" dirty="0" smtClean="0">
                <a:solidFill>
                  <a:srgbClr val="FF0000"/>
                </a:solidFill>
                <a:latin typeface="Arial" charset="0"/>
              </a:rPr>
              <a:t>这</a:t>
            </a:r>
            <a:r>
              <a:rPr lang="zh-CN" altLang="en-US" sz="2800" dirty="0">
                <a:solidFill>
                  <a:srgbClr val="FF0000"/>
                </a:solidFill>
                <a:latin typeface="Arial" charset="0"/>
              </a:rPr>
              <a:t>将是首次发现具有四种不同味道</a:t>
            </a:r>
            <a:r>
              <a:rPr lang="zh-CN" altLang="en-US" sz="2800" dirty="0" smtClean="0">
                <a:solidFill>
                  <a:srgbClr val="FF0000"/>
                </a:solidFill>
                <a:latin typeface="Arial" charset="0"/>
              </a:rPr>
              <a:t>的强子！</a:t>
            </a:r>
            <a:endParaRPr lang="zh-CN" altLang="en-US" sz="2800" dirty="0">
              <a:solidFill>
                <a:srgbClr val="FF0000"/>
              </a:solidFill>
              <a:effectLst/>
              <a:latin typeface="Arial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67581" y="4740039"/>
            <a:ext cx="3540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altLang="zh-CN" dirty="0">
                <a:solidFill>
                  <a:srgbClr val="000000"/>
                </a:solidFill>
                <a:latin typeface="Arial" charset="0"/>
              </a:rPr>
              <a:t>D0: </a:t>
            </a:r>
            <a:r>
              <a:rPr lang="hr-HR" altLang="zh-CN" dirty="0" smtClean="0">
                <a:solidFill>
                  <a:srgbClr val="000000"/>
                </a:solidFill>
                <a:latin typeface="Arial" charset="0"/>
              </a:rPr>
              <a:t>1602.07588</a:t>
            </a:r>
            <a:r>
              <a:rPr lang="en-US" altLang="zh-CN" dirty="0" smtClean="0">
                <a:solidFill>
                  <a:srgbClr val="000000"/>
                </a:solidFill>
                <a:latin typeface="Arial" charset="0"/>
              </a:rPr>
              <a:t>,PRL117,</a:t>
            </a:r>
            <a:r>
              <a:rPr lang="hr-HR" altLang="zh-CN" dirty="0" smtClean="0">
                <a:solidFill>
                  <a:srgbClr val="000000"/>
                </a:solidFill>
                <a:latin typeface="Arial" charset="0"/>
              </a:rPr>
              <a:t>022003</a:t>
            </a:r>
            <a:endParaRPr lang="hr-HR" altLang="zh-CN" dirty="0">
              <a:solidFill>
                <a:srgbClr val="000000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93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16</a:t>
            </a:fld>
            <a:endParaRPr kumimoji="1"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X(5568)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470" y="3310757"/>
            <a:ext cx="388819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charset="2"/>
              <a:buChar char="Ø"/>
            </a:pPr>
            <a:r>
              <a:rPr lang="zh-CN" altLang="en-US" sz="2000" dirty="0" smtClean="0">
                <a:solidFill>
                  <a:srgbClr val="000000"/>
                </a:solidFill>
                <a:latin typeface="Helvetica" charset="0"/>
              </a:rPr>
              <a:t>在四夸克态模型下，计算了</a:t>
            </a:r>
            <a:r>
              <a:rPr lang="en-US" altLang="zh-CN" sz="2000" dirty="0" smtClean="0">
                <a:solidFill>
                  <a:srgbClr val="000000"/>
                </a:solidFill>
                <a:latin typeface="Helvetica" charset="0"/>
              </a:rPr>
              <a:t>X(</a:t>
            </a:r>
            <a:r>
              <a:rPr lang="en-US" altLang="zh-CN" sz="2000" dirty="0" err="1" smtClean="0">
                <a:solidFill>
                  <a:srgbClr val="000000"/>
                </a:solidFill>
                <a:latin typeface="Helvetica" charset="0"/>
              </a:rPr>
              <a:t>busd</a:t>
            </a:r>
            <a:r>
              <a:rPr lang="en-US" altLang="zh-CN" sz="2000" dirty="0" smtClean="0">
                <a:solidFill>
                  <a:srgbClr val="000000"/>
                </a:solidFill>
                <a:latin typeface="Helvetica" charset="0"/>
              </a:rPr>
              <a:t>)</a:t>
            </a:r>
            <a:r>
              <a:rPr lang="zh-CN" altLang="en-US" sz="2000" dirty="0" smtClean="0">
                <a:solidFill>
                  <a:srgbClr val="000000"/>
                </a:solidFill>
                <a:latin typeface="Helvetica" charset="0"/>
              </a:rPr>
              <a:t>的质量谱</a:t>
            </a:r>
            <a:r>
              <a:rPr lang="en-US" altLang="zh-CN" sz="2000" dirty="0" smtClean="0">
                <a:solidFill>
                  <a:srgbClr val="000000"/>
                </a:solidFill>
                <a:latin typeface="Helvetica" charset="0"/>
              </a:rPr>
              <a:t>;</a:t>
            </a:r>
          </a:p>
          <a:p>
            <a:pPr marL="285750" indent="-285750" algn="just">
              <a:buFont typeface="Wingdings" charset="2"/>
              <a:buChar char="Ø"/>
            </a:pPr>
            <a:endParaRPr lang="en-US" altLang="zh-CN" sz="2000" dirty="0" smtClean="0">
              <a:solidFill>
                <a:srgbClr val="000000"/>
              </a:solidFill>
              <a:latin typeface="Helvetica" charset="0"/>
            </a:endParaRPr>
          </a:p>
          <a:p>
            <a:pPr marL="285750" indent="-285750" algn="just">
              <a:buFont typeface="Wingdings" charset="2"/>
              <a:buChar char="Ø"/>
            </a:pPr>
            <a:r>
              <a:rPr lang="zh-CN" altLang="en-US" sz="2000" dirty="0" smtClean="0">
                <a:solidFill>
                  <a:srgbClr val="000000"/>
                </a:solidFill>
                <a:latin typeface="Helvetica" charset="0"/>
              </a:rPr>
              <a:t>计算表明，如果</a:t>
            </a:r>
            <a:r>
              <a:rPr lang="en-US" altLang="zh-CN" sz="2000" dirty="0" smtClean="0">
                <a:solidFill>
                  <a:srgbClr val="000000"/>
                </a:solidFill>
                <a:latin typeface="Helvetica" charset="0"/>
              </a:rPr>
              <a:t>X</a:t>
            </a:r>
            <a:r>
              <a:rPr lang="zh-CN" altLang="en-US" sz="2000" dirty="0" smtClean="0">
                <a:solidFill>
                  <a:srgbClr val="000000"/>
                </a:solidFill>
                <a:latin typeface="Helvetica" charset="0"/>
              </a:rPr>
              <a:t>存在，其质量应该比实验值高约</a:t>
            </a:r>
            <a:r>
              <a:rPr lang="en-US" altLang="zh-CN" sz="2000" dirty="0" smtClean="0">
                <a:solidFill>
                  <a:srgbClr val="000000"/>
                </a:solidFill>
                <a:latin typeface="Helvetica" charset="0"/>
              </a:rPr>
              <a:t>150MeV!</a:t>
            </a:r>
          </a:p>
          <a:p>
            <a:pPr marL="285750" indent="-285750" algn="just">
              <a:buFont typeface="Wingdings" charset="2"/>
              <a:buChar char="Ø"/>
            </a:pPr>
            <a:endParaRPr lang="en-US" altLang="zh-CN" sz="2000" dirty="0">
              <a:solidFill>
                <a:srgbClr val="000000"/>
              </a:solidFill>
              <a:latin typeface="Helvetica" charset="0"/>
            </a:endParaRPr>
          </a:p>
          <a:p>
            <a:pPr marL="285750" indent="-285750" algn="just">
              <a:buFont typeface="Wingdings" charset="2"/>
              <a:buChar char="Ø"/>
            </a:pPr>
            <a:r>
              <a:rPr lang="zh-CN" altLang="en-US" sz="2000" dirty="0" smtClean="0">
                <a:solidFill>
                  <a:srgbClr val="000000"/>
                </a:solidFill>
                <a:latin typeface="Helvetica" charset="0"/>
              </a:rPr>
              <a:t>对</a:t>
            </a:r>
            <a:r>
              <a:rPr lang="en-US" altLang="zh-CN" sz="2000" dirty="0" smtClean="0">
                <a:solidFill>
                  <a:srgbClr val="000000"/>
                </a:solidFill>
                <a:latin typeface="Helvetica" charset="0"/>
              </a:rPr>
              <a:t>X(5568)</a:t>
            </a:r>
            <a:r>
              <a:rPr lang="zh-CN" altLang="en-US" sz="2000" dirty="0" smtClean="0">
                <a:solidFill>
                  <a:srgbClr val="000000"/>
                </a:solidFill>
                <a:latin typeface="Helvetica" charset="0"/>
              </a:rPr>
              <a:t>的存在提出了质疑！</a:t>
            </a:r>
            <a:endParaRPr lang="zh-CN" altLang="en-US" sz="2000" dirty="0">
              <a:solidFill>
                <a:srgbClr val="000000"/>
              </a:solidFill>
              <a:effectLst/>
              <a:latin typeface="Helvetica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81221" y="4582437"/>
            <a:ext cx="46067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altLang="zh-CN" dirty="0" err="1" smtClean="0">
                <a:solidFill>
                  <a:srgbClr val="000000"/>
                </a:solidFill>
                <a:latin typeface="Helvetica" charset="0"/>
              </a:rPr>
              <a:t>W.Wang</a:t>
            </a:r>
            <a:r>
              <a:rPr lang="it-IT" altLang="zh-CN" dirty="0" smtClean="0">
                <a:solidFill>
                  <a:srgbClr val="000000"/>
                </a:solidFill>
                <a:latin typeface="Helvetica" charset="0"/>
              </a:rPr>
              <a:t>, </a:t>
            </a:r>
            <a:r>
              <a:rPr lang="it-IT" altLang="zh-CN" dirty="0" err="1" smtClean="0">
                <a:solidFill>
                  <a:srgbClr val="000000"/>
                </a:solidFill>
                <a:latin typeface="Helvetica" charset="0"/>
              </a:rPr>
              <a:t>R.L.Zhu</a:t>
            </a:r>
            <a:r>
              <a:rPr lang="it-IT" altLang="zh-CN" dirty="0" smtClean="0">
                <a:solidFill>
                  <a:srgbClr val="000000"/>
                </a:solidFill>
                <a:latin typeface="Helvetica" charset="0"/>
              </a:rPr>
              <a:t>, </a:t>
            </a:r>
            <a:r>
              <a:rPr lang="it-IT" altLang="zh-CN" dirty="0" err="1" smtClean="0">
                <a:solidFill>
                  <a:srgbClr val="000000"/>
                </a:solidFill>
                <a:latin typeface="Helvetica" charset="0"/>
              </a:rPr>
              <a:t>Chin.Phys.C</a:t>
            </a:r>
            <a:r>
              <a:rPr lang="it-IT" altLang="zh-CN" dirty="0" smtClean="0">
                <a:solidFill>
                  <a:srgbClr val="000000"/>
                </a:solidFill>
                <a:latin typeface="Helvetica" charset="0"/>
              </a:rPr>
              <a:t> 40,093101 (2016)1602.08806; </a:t>
            </a:r>
            <a:r>
              <a:rPr lang="it-IT" altLang="zh-CN" dirty="0" smtClean="0">
                <a:solidFill>
                  <a:srgbClr val="000000"/>
                </a:solidFill>
                <a:latin typeface="Helvetica" charset="0"/>
              </a:rPr>
              <a:t>39 </a:t>
            </a:r>
            <a:r>
              <a:rPr lang="it-IT" altLang="zh-CN" dirty="0" err="1" smtClean="0">
                <a:solidFill>
                  <a:srgbClr val="000000"/>
                </a:solidFill>
                <a:latin typeface="Helvetica" charset="0"/>
              </a:rPr>
              <a:t>citations</a:t>
            </a:r>
            <a:endParaRPr lang="it-IT" altLang="zh-CN" dirty="0">
              <a:solidFill>
                <a:srgbClr val="000000"/>
              </a:solidFill>
              <a:latin typeface="Helvetica" charset="0"/>
            </a:endParaRPr>
          </a:p>
          <a:p>
            <a:pPr algn="just"/>
            <a:r>
              <a:rPr lang="en-US" altLang="zh-CN" dirty="0">
                <a:solidFill>
                  <a:srgbClr val="000000"/>
                </a:solidFill>
                <a:latin typeface="Helvetica" charset="0"/>
              </a:rPr>
              <a:t>29th February (</a:t>
            </a:r>
            <a:r>
              <a:rPr lang="zh-CN" altLang="en-US" dirty="0">
                <a:solidFill>
                  <a:srgbClr val="000000"/>
                </a:solidFill>
                <a:latin typeface="Helvetica" charset="0"/>
              </a:rPr>
              <a:t>关于</a:t>
            </a:r>
            <a:r>
              <a:rPr lang="en-US" altLang="zh-CN" dirty="0">
                <a:solidFill>
                  <a:srgbClr val="000000"/>
                </a:solidFill>
                <a:latin typeface="Helvetica" charset="0"/>
              </a:rPr>
              <a:t>X(5568)</a:t>
            </a:r>
            <a:r>
              <a:rPr lang="zh-CN" altLang="en-US" dirty="0">
                <a:solidFill>
                  <a:srgbClr val="000000"/>
                </a:solidFill>
                <a:latin typeface="Helvetica" charset="0"/>
              </a:rPr>
              <a:t>的第三</a:t>
            </a:r>
            <a:r>
              <a:rPr lang="zh-CN" altLang="en-US" dirty="0" smtClean="0">
                <a:solidFill>
                  <a:srgbClr val="000000"/>
                </a:solidFill>
                <a:latin typeface="Helvetica" charset="0"/>
              </a:rPr>
              <a:t>篇文章</a:t>
            </a:r>
            <a:r>
              <a:rPr lang="en-US" altLang="zh-CN" dirty="0" smtClean="0">
                <a:solidFill>
                  <a:srgbClr val="000000"/>
                </a:solidFill>
                <a:latin typeface="Helvetica" charset="0"/>
              </a:rPr>
              <a:t>)</a:t>
            </a:r>
            <a:endParaRPr lang="en-US" altLang="zh-CN" dirty="0">
              <a:solidFill>
                <a:srgbClr val="000000"/>
              </a:solidFill>
              <a:latin typeface="Helvetica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667" y="984198"/>
            <a:ext cx="4796506" cy="304553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063" y="1109260"/>
            <a:ext cx="3501604" cy="147197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91227" y="2703783"/>
            <a:ext cx="3480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Arial" charset="0"/>
              </a:rPr>
              <a:t>D0: 1602.07588 (24th February)</a:t>
            </a:r>
            <a:endParaRPr lang="en-US" altLang="zh-CN" dirty="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3517" y="6119680"/>
            <a:ext cx="90404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FF2600"/>
                </a:solidFill>
                <a:latin typeface="Tahoma" charset="0"/>
              </a:rPr>
              <a:t>1608.00435: </a:t>
            </a:r>
            <a:r>
              <a:rPr lang="en-US" altLang="zh-CN" sz="2400" dirty="0" err="1">
                <a:solidFill>
                  <a:srgbClr val="FF2600"/>
                </a:solidFill>
                <a:latin typeface="Tahoma" charset="0"/>
              </a:rPr>
              <a:t>LHCb</a:t>
            </a:r>
            <a:r>
              <a:rPr lang="en-US" altLang="zh-CN" sz="2400" dirty="0">
                <a:solidFill>
                  <a:srgbClr val="FF2600"/>
                </a:solidFill>
                <a:latin typeface="Tahoma" charset="0"/>
              </a:rPr>
              <a:t> gives negative results on existence of X(5568)!</a:t>
            </a:r>
            <a:endParaRPr lang="en-US" altLang="zh-CN" sz="2400" dirty="0">
              <a:solidFill>
                <a:srgbClr val="FF2600"/>
              </a:solidFill>
              <a:effectLst/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92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8064"/>
            <a:ext cx="9144000" cy="5139251"/>
          </a:xfrm>
          <a:prstGeom prst="rect">
            <a:avLst/>
          </a:prstGeom>
        </p:spPr>
      </p:pic>
      <p:pic>
        <p:nvPicPr>
          <p:cNvPr id="3" name="图片 2" descr="cdfii_logo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224" y="2203310"/>
            <a:ext cx="319718" cy="31971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6488" y="2538886"/>
            <a:ext cx="409694" cy="22254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9960" y="2461319"/>
            <a:ext cx="696400" cy="300110"/>
          </a:xfrm>
          <a:prstGeom prst="rect">
            <a:avLst/>
          </a:prstGeom>
        </p:spPr>
      </p:pic>
      <p:pic>
        <p:nvPicPr>
          <p:cNvPr id="7" name="图片 6" descr="屏幕快照 2015-11-04 下午5.04.27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155" y="2411688"/>
            <a:ext cx="615372" cy="3154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94318" y="2690874"/>
            <a:ext cx="334093" cy="38282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01157" y="2225197"/>
            <a:ext cx="708365" cy="472243"/>
          </a:xfrm>
          <a:prstGeom prst="rect">
            <a:avLst/>
          </a:prstGeom>
        </p:spPr>
      </p:pic>
      <p:sp>
        <p:nvSpPr>
          <p:cNvPr id="11" name="Rectangle 4"/>
          <p:cNvSpPr txBox="1">
            <a:spLocks noChangeArrowheads="1"/>
          </p:cNvSpPr>
          <p:nvPr/>
        </p:nvSpPr>
        <p:spPr bwMode="auto">
          <a:xfrm>
            <a:off x="1587500" y="101600"/>
            <a:ext cx="6324600" cy="534988"/>
          </a:xfrm>
          <a:prstGeom prst="rect">
            <a:avLst/>
          </a:prstGeom>
          <a:solidFill>
            <a:srgbClr val="FFFF57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charset="0"/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charset="0"/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charset="0"/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charset="0"/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/>
            <a:r>
              <a:rPr kumimoji="0" lang="en-US" altLang="zh-TW" sz="2800" dirty="0" smtClean="0">
                <a:solidFill>
                  <a:srgbClr val="0000CC"/>
                </a:solidFill>
                <a:latin typeface="Calibri" charset="0"/>
              </a:rPr>
              <a:t>High Energy Hadron Physics Machine </a:t>
            </a:r>
            <a:endParaRPr kumimoji="0" lang="en-US" altLang="zh-TW" sz="2800" dirty="0">
              <a:solidFill>
                <a:srgbClr val="0000FF"/>
              </a:solidFill>
              <a:latin typeface="Tahoma" charset="0"/>
              <a:ea typeface="新細明體" charset="0"/>
              <a:cs typeface="新細明體" charset="0"/>
            </a:endParaRPr>
          </a:p>
        </p:txBody>
      </p:sp>
      <p:pic>
        <p:nvPicPr>
          <p:cNvPr id="13" name="图片 6" descr="lumi_belle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5" y="4064396"/>
            <a:ext cx="4441394" cy="2381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9857" y="3327689"/>
            <a:ext cx="1057108" cy="859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886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18</a:t>
            </a:fld>
            <a:endParaRPr kumimoji="1"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Hadron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Exotics: Theory Overview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1055"/>
            <a:ext cx="9144000" cy="560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674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19</a:t>
            </a:fld>
            <a:endParaRPr kumimoji="1"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Hadron</a:t>
            </a:r>
            <a:r>
              <a:rPr kumimoji="1" lang="zh-CN" altLang="en-US" dirty="0"/>
              <a:t> </a:t>
            </a:r>
            <a:r>
              <a:rPr kumimoji="1" lang="en-US" altLang="zh-CN" dirty="0"/>
              <a:t>Exotics: </a:t>
            </a:r>
            <a:r>
              <a:rPr kumimoji="1" lang="en-US" altLang="zh-CN" dirty="0" smtClean="0"/>
              <a:t>Molecule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756" y="1124263"/>
            <a:ext cx="8533638" cy="4946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088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solidFill>
            <a:srgbClr val="FFCC66"/>
          </a:solidFill>
        </p:spPr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6"/>
          </p:nvPr>
        </p:nvSpPr>
        <p:spPr>
          <a:gradFill>
            <a:gsLst>
              <a:gs pos="100000">
                <a:schemeClr val="bg1"/>
              </a:gs>
              <a:gs pos="100000">
                <a:schemeClr val="tx1">
                  <a:lumMod val="65000"/>
                  <a:lumOff val="35000"/>
                </a:schemeClr>
              </a:gs>
            </a:gsLst>
          </a:gradFill>
        </p:spPr>
        <p:txBody>
          <a:bodyPr/>
          <a:lstStyle/>
          <a:p>
            <a:pPr>
              <a:defRPr/>
            </a:pPr>
            <a:fld id="{7033135B-FA99-7D4F-8C5F-72C050B3F127}" type="slidenum">
              <a:rPr lang="zh-CN" altLang="en-US" smtClean="0"/>
              <a:pPr>
                <a:defRPr/>
              </a:pPr>
              <a:t>20</a:t>
            </a:fld>
            <a:endParaRPr lang="zh-CN" altLang="en-US" dirty="0"/>
          </a:p>
        </p:txBody>
      </p:sp>
      <p:pic>
        <p:nvPicPr>
          <p:cNvPr id="7" name="图片 2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37594" y="1589"/>
            <a:ext cx="711156" cy="7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4"/>
          <p:cNvSpPr txBox="1">
            <a:spLocks noChangeArrowheads="1"/>
          </p:cNvSpPr>
          <p:nvPr/>
        </p:nvSpPr>
        <p:spPr bwMode="auto">
          <a:xfrm>
            <a:off x="1587500" y="101600"/>
            <a:ext cx="6324600" cy="534988"/>
          </a:xfrm>
          <a:prstGeom prst="rect">
            <a:avLst/>
          </a:prstGeom>
          <a:solidFill>
            <a:srgbClr val="FFFF57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000" dirty="0" smtClean="0">
                <a:latin typeface="Tahoma" charset="0"/>
                <a:ea typeface="新細明體" charset="0"/>
                <a:cs typeface="新細明體" charset="0"/>
              </a:rPr>
              <a:t>Hadron </a:t>
            </a:r>
            <a:r>
              <a:rPr lang="en-US" altLang="zh-TW" sz="3000" dirty="0" smtClean="0">
                <a:latin typeface="Tahoma" charset="0"/>
                <a:ea typeface="新細明體" charset="0"/>
                <a:cs typeface="新細明體" charset="0"/>
              </a:rPr>
              <a:t>Molecules</a:t>
            </a:r>
            <a:endParaRPr lang="en-US" altLang="zh-TW" sz="2800" baseline="-25000" dirty="0">
              <a:latin typeface="Tahoma" charset="0"/>
              <a:ea typeface="新細明體" charset="0"/>
              <a:cs typeface="新細明體" charset="0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14" name="Picture 7" descr="uchp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13" y="908050"/>
            <a:ext cx="8124825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107950" y="2133600"/>
            <a:ext cx="8713788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kumimoji="1" lang="en-US" altLang="zh-CN" sz="3200" dirty="0" smtClean="0">
                <a:latin typeface="Times New Roman" charset="0"/>
              </a:rPr>
              <a:t>Summing all order contributions:</a:t>
            </a:r>
          </a:p>
          <a:p>
            <a:pPr>
              <a:spcBef>
                <a:spcPct val="50000"/>
              </a:spcBef>
              <a:defRPr/>
            </a:pPr>
            <a:r>
              <a:rPr kumimoji="1" lang="en-US" altLang="zh-CN" sz="3200" dirty="0" smtClean="0">
                <a:solidFill>
                  <a:srgbClr val="FF0000"/>
                </a:solidFill>
                <a:latin typeface="Times New Roman" charset="0"/>
              </a:rPr>
              <a:t> </a:t>
            </a:r>
          </a:p>
        </p:txBody>
      </p:sp>
      <p:pic>
        <p:nvPicPr>
          <p:cNvPr id="16" name="图片 6" descr="bw.eps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563" y="3516313"/>
            <a:ext cx="3116262" cy="192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539750" y="4221163"/>
            <a:ext cx="2303463" cy="123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kumimoji="1" lang="en-US" altLang="zh-CN" sz="3200" dirty="0" smtClean="0">
                <a:solidFill>
                  <a:srgbClr val="FF0000"/>
                </a:solidFill>
                <a:latin typeface="Times New Roman" charset="0"/>
              </a:rPr>
              <a:t>1-GV</a:t>
            </a:r>
            <a:r>
              <a:rPr kumimoji="1" lang="zh-CN" altLang="en-US" sz="3200" dirty="0" smtClean="0">
                <a:solidFill>
                  <a:srgbClr val="FF0000"/>
                </a:solidFill>
                <a:latin typeface="Times New Roman" charset="0"/>
              </a:rPr>
              <a:t>＝</a:t>
            </a:r>
            <a:r>
              <a:rPr kumimoji="1" lang="en-US" altLang="zh-CN" sz="3200" dirty="0" smtClean="0">
                <a:solidFill>
                  <a:srgbClr val="FF0000"/>
                </a:solidFill>
                <a:latin typeface="Times New Roman" charset="0"/>
              </a:rPr>
              <a:t>0</a:t>
            </a:r>
          </a:p>
          <a:p>
            <a:pPr algn="ctr">
              <a:spcBef>
                <a:spcPct val="50000"/>
              </a:spcBef>
              <a:defRPr/>
            </a:pPr>
            <a:r>
              <a:rPr kumimoji="1" lang="en-US" altLang="zh-CN" sz="2800" dirty="0" smtClean="0">
                <a:solidFill>
                  <a:srgbClr val="0000FF"/>
                </a:solidFill>
                <a:latin typeface="Times New Roman" charset="0"/>
              </a:rPr>
              <a:t>s=s</a:t>
            </a:r>
            <a:r>
              <a:rPr kumimoji="1" lang="en-US" altLang="zh-CN" sz="2800" baseline="-25000" dirty="0" smtClean="0">
                <a:solidFill>
                  <a:srgbClr val="0000FF"/>
                </a:solidFill>
                <a:latin typeface="Times New Roman" charset="0"/>
              </a:rPr>
              <a:t>0</a:t>
            </a:r>
            <a:r>
              <a:rPr kumimoji="1" lang="en-US" altLang="zh-CN" sz="2800" dirty="0" smtClean="0">
                <a:solidFill>
                  <a:srgbClr val="0000FF"/>
                </a:solidFill>
                <a:latin typeface="Times New Roman" charset="0"/>
              </a:rPr>
              <a:t> </a:t>
            </a:r>
          </a:p>
        </p:txBody>
      </p:sp>
      <p:sp>
        <p:nvSpPr>
          <p:cNvPr id="18" name="AutoShape 53"/>
          <p:cNvSpPr>
            <a:spLocks noChangeArrowheads="1"/>
          </p:cNvSpPr>
          <p:nvPr/>
        </p:nvSpPr>
        <p:spPr bwMode="auto">
          <a:xfrm rot="5400000" flipV="1">
            <a:off x="3305175" y="3832225"/>
            <a:ext cx="381000" cy="1447800"/>
          </a:xfrm>
          <a:prstGeom prst="upDownArrow">
            <a:avLst>
              <a:gd name="adj1" fmla="val 50000"/>
              <a:gd name="adj2" fmla="val 76000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dirty="0"/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503238" y="5445125"/>
            <a:ext cx="8640762" cy="1169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7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kumimoji="1" lang="en-US" altLang="zh-CN" sz="2800" dirty="0" smtClean="0">
                <a:latin typeface="Times New Roman" charset="0"/>
              </a:rPr>
              <a:t>Mass pole corresponds to a resonance structure</a:t>
            </a:r>
          </a:p>
          <a:p>
            <a:pPr algn="r">
              <a:spcBef>
                <a:spcPct val="50000"/>
              </a:spcBef>
              <a:defRPr/>
            </a:pPr>
            <a:r>
              <a:rPr kumimoji="1" lang="en-US" altLang="zh-CN" sz="2800" dirty="0" smtClean="0">
                <a:solidFill>
                  <a:srgbClr val="008000"/>
                </a:solidFill>
                <a:latin typeface="Times New Roman" charset="0"/>
              </a:rPr>
              <a:t>  </a:t>
            </a:r>
            <a:r>
              <a:rPr kumimoji="1" lang="en-US" altLang="zh-CN" sz="2800" dirty="0" smtClean="0">
                <a:solidFill>
                  <a:srgbClr val="008000"/>
                </a:solidFill>
                <a:latin typeface="Times New Roman" charset="0"/>
                <a:sym typeface="Wingdings"/>
              </a:rPr>
              <a:t>  </a:t>
            </a:r>
            <a:r>
              <a:rPr kumimoji="1" lang="en-US" altLang="zh-CN" sz="2800" dirty="0" smtClean="0">
                <a:solidFill>
                  <a:srgbClr val="008000"/>
                </a:solidFill>
                <a:latin typeface="Times New Roman" charset="0"/>
              </a:rPr>
              <a:t>Hadron Molecule</a:t>
            </a:r>
          </a:p>
        </p:txBody>
      </p:sp>
      <p:pic>
        <p:nvPicPr>
          <p:cNvPr id="13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2636838"/>
            <a:ext cx="5040313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 bwMode="auto">
          <a:xfrm>
            <a:off x="24730364" y="14464145"/>
            <a:ext cx="914400" cy="914400"/>
          </a:xfrm>
          <a:prstGeom prst="rect">
            <a:avLst/>
          </a:prstGeom>
          <a:solidFill>
            <a:srgbClr val="FFFF57"/>
          </a:solidFill>
          <a:ln>
            <a:solidFill>
              <a:schemeClr val="bg1"/>
            </a:solidFill>
            <a:miter lim="800000"/>
            <a:headEnd/>
            <a:tailEnd/>
          </a:ln>
        </p:spPr>
        <p:txBody>
          <a:bodyPr vert="horz" wrap="none" lIns="91440" tIns="45720" rIns="91440" bIns="45720" rtlCol="0" anchor="ctr">
            <a:noAutofit/>
          </a:bodyPr>
          <a:lstStyle/>
          <a:p>
            <a:endParaRPr kumimoji="1" lang="zh-CN" altLang="en-US" sz="3600" b="1" dirty="0" smtClean="0">
              <a:solidFill>
                <a:schemeClr val="tx1"/>
              </a:solidFill>
              <a:latin typeface="Heiti SC Light"/>
              <a:ea typeface="Heiti SC Light"/>
              <a:cs typeface="Heiti SC Light"/>
            </a:endParaRPr>
          </a:p>
        </p:txBody>
      </p:sp>
    </p:spTree>
    <p:extLst>
      <p:ext uri="{BB962C8B-B14F-4D97-AF65-F5344CB8AC3E}">
        <p14:creationId xmlns:p14="http://schemas.microsoft.com/office/powerpoint/2010/main" val="179550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745689" y="2711422"/>
            <a:ext cx="573087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dirty="0" smtClean="0">
                <a:solidFill>
                  <a:srgbClr val="0000FF"/>
                </a:solidFill>
                <a:latin typeface="Adobe 黑体 Std R" charset="0"/>
                <a:ea typeface="Adobe 黑体 Std R" charset="0"/>
                <a:cs typeface="Adobe 黑体 Std R" charset="0"/>
              </a:rPr>
              <a:t>Many (model-dependent)</a:t>
            </a:r>
            <a:r>
              <a:rPr lang="zh-CN" altLang="en-US" sz="3200" dirty="0" smtClean="0">
                <a:solidFill>
                  <a:srgbClr val="0000FF"/>
                </a:solidFill>
                <a:latin typeface="Adobe 黑体 Std R" charset="0"/>
                <a:ea typeface="Adobe 黑体 Std R" charset="0"/>
                <a:cs typeface="Adobe 黑体 Std R" charset="0"/>
              </a:rPr>
              <a:t> </a:t>
            </a:r>
            <a:r>
              <a:rPr lang="en-US" altLang="zh-CN" sz="3200" dirty="0" smtClean="0">
                <a:solidFill>
                  <a:srgbClr val="0000FF"/>
                </a:solidFill>
                <a:latin typeface="Adobe 黑体 Std R" charset="0"/>
                <a:ea typeface="Adobe 黑体 Std R" charset="0"/>
                <a:cs typeface="Adobe 黑体 Std R" charset="0"/>
              </a:rPr>
              <a:t>studies </a:t>
            </a:r>
            <a:r>
              <a:rPr lang="en-US" altLang="zh-CN" sz="3200" dirty="0" smtClean="0">
                <a:solidFill>
                  <a:srgbClr val="0000FF"/>
                </a:solidFill>
                <a:latin typeface="Adobe 黑体 Std R" charset="0"/>
                <a:ea typeface="Adobe 黑体 Std R" charset="0"/>
                <a:cs typeface="Adobe 黑体 Std R" charset="0"/>
              </a:rPr>
              <a:t>on hadron </a:t>
            </a:r>
            <a:r>
              <a:rPr lang="en-US" altLang="zh-CN" sz="3200" dirty="0" smtClean="0">
                <a:solidFill>
                  <a:srgbClr val="0000FF"/>
                </a:solidFill>
                <a:latin typeface="Adobe 黑体 Std R" charset="0"/>
                <a:ea typeface="Adobe 黑体 Std R" charset="0"/>
                <a:cs typeface="Adobe 黑体 Std R" charset="0"/>
              </a:rPr>
              <a:t>structure</a:t>
            </a:r>
            <a:r>
              <a:rPr lang="en-US" altLang="zh-CN" sz="3200" dirty="0" smtClean="0">
                <a:solidFill>
                  <a:srgbClr val="0000FF"/>
                </a:solidFill>
                <a:latin typeface="Adobe 黑体 Std R" charset="0"/>
                <a:ea typeface="Adobe 黑体 Std R" charset="0"/>
                <a:cs typeface="Adobe 黑体 Std R" charset="0"/>
              </a:rPr>
              <a:t>. </a:t>
            </a:r>
            <a:endParaRPr lang="en-US" altLang="zh-CN" sz="3200" dirty="0" smtClean="0">
              <a:solidFill>
                <a:srgbClr val="0000FF"/>
              </a:solidFill>
              <a:latin typeface="Adobe 黑体 Std R" charset="0"/>
              <a:ea typeface="Adobe 黑体 Std R" charset="0"/>
              <a:cs typeface="Adobe 黑体 Std R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3200" dirty="0" smtClean="0">
                <a:solidFill>
                  <a:srgbClr val="0000FF"/>
                </a:solidFill>
                <a:latin typeface="Adobe 黑体 Std R" charset="0"/>
                <a:ea typeface="Adobe 黑体 Std R" charset="0"/>
                <a:cs typeface="Adobe 黑体 Std R" charset="0"/>
              </a:rPr>
              <a:t>how </a:t>
            </a:r>
            <a:r>
              <a:rPr lang="en-US" altLang="zh-CN" sz="3200" dirty="0" smtClean="0">
                <a:solidFill>
                  <a:srgbClr val="0000FF"/>
                </a:solidFill>
                <a:latin typeface="Adobe 黑体 Std R" charset="0"/>
                <a:ea typeface="Adobe 黑体 Std R" charset="0"/>
                <a:cs typeface="Adobe 黑体 Std R" charset="0"/>
              </a:rPr>
              <a:t>about high energy process? </a:t>
            </a:r>
            <a:endParaRPr lang="zh-CN" altLang="en-US" sz="3200" dirty="0">
              <a:solidFill>
                <a:srgbClr val="0000FF"/>
              </a:solidFill>
              <a:latin typeface="Adobe 黑体 Std R" charset="0"/>
              <a:ea typeface="楷体" charset="0"/>
              <a:cs typeface="楷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70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22</a:t>
            </a:fld>
            <a:endParaRPr kumimoji="1"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QCD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21" y="909917"/>
            <a:ext cx="5828179" cy="36809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435" y="4185425"/>
            <a:ext cx="3872615" cy="253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23</a:t>
            </a:fld>
            <a:endParaRPr kumimoji="1"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00FF"/>
                </a:solidFill>
                <a:latin typeface="Adobe 黑体 Std R" charset="0"/>
                <a:ea typeface="Adobe 黑体 Std R" charset="0"/>
                <a:cs typeface="Adobe 黑体 Std R" charset="0"/>
              </a:rPr>
              <a:t>Where is the tail</a:t>
            </a:r>
            <a:r>
              <a:rPr lang="en-US" altLang="zh-CN" dirty="0" smtClean="0">
                <a:solidFill>
                  <a:srgbClr val="0000FF"/>
                </a:solidFill>
                <a:latin typeface="Adobe 黑体 Std R" charset="0"/>
                <a:ea typeface="Adobe 黑体 Std R" charset="0"/>
                <a:cs typeface="Adobe 黑体 Std R" charset="0"/>
              </a:rPr>
              <a:t>?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097" y="998048"/>
            <a:ext cx="6952002" cy="460360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431055" y="5813211"/>
            <a:ext cx="448104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mtClean="0">
                <a:solidFill>
                  <a:srgbClr val="0000FF"/>
                </a:solidFill>
                <a:latin typeface="Adobe 黑体 Std R" charset="0"/>
                <a:ea typeface="Adobe 黑体 Std R" charset="0"/>
                <a:cs typeface="Adobe 黑体 Std R" charset="0"/>
              </a:rPr>
              <a:t>Many</a:t>
            </a:r>
            <a:r>
              <a:rPr lang="zh-CN" altLang="en-US" dirty="0" smtClean="0">
                <a:solidFill>
                  <a:srgbClr val="0000FF"/>
                </a:solidFill>
                <a:latin typeface="Adobe 黑体 Std R" charset="0"/>
                <a:ea typeface="Adobe 黑体 Std R" charset="0"/>
                <a:cs typeface="Adobe 黑体 Std R" charset="0"/>
              </a:rPr>
              <a:t> </a:t>
            </a:r>
            <a:r>
              <a:rPr lang="en-US" altLang="zh-CN" dirty="0" smtClean="0">
                <a:solidFill>
                  <a:srgbClr val="0000FF"/>
                </a:solidFill>
                <a:latin typeface="Adobe 黑体 Std R" charset="0"/>
                <a:ea typeface="Adobe 黑体 Std R" charset="0"/>
                <a:cs typeface="Adobe 黑体 Std R" charset="0"/>
              </a:rPr>
              <a:t>studies </a:t>
            </a:r>
            <a:r>
              <a:rPr lang="en-US" altLang="zh-CN" dirty="0" smtClean="0">
                <a:solidFill>
                  <a:srgbClr val="0000FF"/>
                </a:solidFill>
                <a:latin typeface="Adobe 黑体 Std R" charset="0"/>
                <a:ea typeface="Adobe 黑体 Std R" charset="0"/>
                <a:cs typeface="Adobe 黑体 Std R" charset="0"/>
              </a:rPr>
              <a:t>on hadron structure,</a:t>
            </a:r>
          </a:p>
          <a:p>
            <a:pPr>
              <a:spcBef>
                <a:spcPct val="50000"/>
              </a:spcBef>
            </a:pPr>
            <a:r>
              <a:rPr lang="en-US" altLang="zh-CN" dirty="0" smtClean="0">
                <a:solidFill>
                  <a:srgbClr val="0000FF"/>
                </a:solidFill>
                <a:latin typeface="Adobe 黑体 Std R" charset="0"/>
                <a:ea typeface="Adobe 黑体 Std R" charset="0"/>
                <a:cs typeface="Adobe 黑体 Std R" charset="0"/>
              </a:rPr>
              <a:t>but how about high energy process? </a:t>
            </a:r>
            <a:endParaRPr lang="zh-CN" altLang="en-US" dirty="0">
              <a:solidFill>
                <a:srgbClr val="0000FF"/>
              </a:solidFill>
              <a:latin typeface="Adobe 黑体 Std R" charset="0"/>
              <a:ea typeface="楷体" charset="0"/>
              <a:cs typeface="楷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1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高能过程中的产生</a:t>
            </a:r>
            <a:endParaRPr kumimoji="1"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内容占位符 2"/>
              <p:cNvSpPr txBox="1">
                <a:spLocks/>
              </p:cNvSpPr>
              <p:nvPr/>
            </p:nvSpPr>
            <p:spPr>
              <a:xfrm>
                <a:off x="345712" y="1051801"/>
                <a:ext cx="4226973" cy="5121275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42900" lvl="1" indent="-342900">
                  <a:buFont typeface="Arial"/>
                  <a:buChar char="•"/>
                </a:pPr>
                <a:r>
                  <a:rPr lang="en-US" altLang="zh-CN" sz="2400" dirty="0" smtClean="0">
                    <a:solidFill>
                      <a:srgbClr val="FF0000"/>
                    </a:solidFill>
                    <a:ea typeface="楷体" charset="0"/>
                    <a:cs typeface="楷体" charset="0"/>
                  </a:rPr>
                  <a:t>High energy: short distance</a:t>
                </a:r>
                <a:r>
                  <a:rPr kumimoji="1" lang="en-US" altLang="zh-CN" sz="2400" dirty="0">
                    <a:solidFill>
                      <a:srgbClr val="FF0000"/>
                    </a:solidFill>
                  </a:rPr>
                  <a:t> </a:t>
                </a:r>
                <a:r>
                  <a:rPr kumimoji="1" lang="en-US" altLang="zh-CN" sz="2400" dirty="0" smtClean="0"/>
                  <a:t> large momentum transfer: much larger than </a:t>
                </a:r>
                <a:r>
                  <a:rPr kumimoji="1" lang="en-US" altLang="zh-CN" sz="2400" dirty="0" err="1" smtClean="0"/>
                  <a:t>hadronic</a:t>
                </a:r>
                <a:r>
                  <a:rPr kumimoji="1" lang="en-US" altLang="zh-CN" sz="2400" dirty="0" smtClean="0"/>
                  <a:t> scale or mass scale</a:t>
                </a:r>
                <a:endParaRPr kumimoji="1" lang="en-US" altLang="zh-CN" sz="24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342900" lvl="1" indent="-342900">
                  <a:buFont typeface="Wingdings" charset="2"/>
                  <a:buChar char="Ø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sz="2400" i="1">
                            <a:latin typeface="Cambria Math" charset="0"/>
                            <a:ea typeface="楷体" charset="0"/>
                            <a:cs typeface="楷体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1" lang="en-US" altLang="zh-CN" sz="2400" i="0">
                            <a:latin typeface="Cambria Math" charset="0"/>
                            <a:ea typeface="楷体" charset="0"/>
                            <a:cs typeface="楷体" charset="0"/>
                          </a:rPr>
                          <m:t>e</m:t>
                        </m:r>
                      </m:e>
                      <m:sup>
                        <m:r>
                          <a:rPr kumimoji="1" lang="en-US" altLang="zh-CN" sz="2400" i="0">
                            <a:latin typeface="Cambria Math" charset="0"/>
                            <a:ea typeface="楷体" charset="0"/>
                            <a:cs typeface="楷体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kumimoji="1" lang="en-US" altLang="zh-CN" sz="2400" i="1">
                            <a:latin typeface="Cambria Math" charset="0"/>
                            <a:ea typeface="楷体" charset="0"/>
                            <a:cs typeface="楷体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1" lang="en-US" altLang="zh-CN" sz="2400" i="0">
                            <a:latin typeface="Cambria Math" charset="0"/>
                            <a:ea typeface="楷体" charset="0"/>
                            <a:cs typeface="楷体" charset="0"/>
                          </a:rPr>
                          <m:t>e</m:t>
                        </m:r>
                      </m:e>
                      <m:sup>
                        <m:r>
                          <a:rPr kumimoji="1" lang="en-US" altLang="zh-CN" sz="2400" i="0">
                            <a:latin typeface="Cambria Math" charset="0"/>
                            <a:ea typeface="楷体" charset="0"/>
                            <a:cs typeface="楷体" charset="0"/>
                          </a:rPr>
                          <m:t>−</m:t>
                        </m:r>
                      </m:sup>
                    </m:sSup>
                    <m:r>
                      <a:rPr kumimoji="1" lang="is-IS" altLang="zh-CN" sz="2400" i="0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  <m:sSup>
                      <m:sSupPr>
                        <m:ctrlPr>
                          <a:rPr kumimoji="1" lang="is-IS" altLang="zh-CN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kumimoji="1" lang="en-US" altLang="zh-CN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kumimoji="1" lang="en-US" altLang="zh-CN" sz="2400" i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Z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1" lang="en-US" altLang="zh-CN" sz="2400" i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c</m:t>
                            </m:r>
                          </m:sub>
                          <m:sup>
                            <m:r>
                              <a:rPr kumimoji="1" lang="en-US" altLang="zh-CN" sz="2400" i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∓</m:t>
                            </m:r>
                          </m:sup>
                        </m:sSubSup>
                        <m:r>
                          <m:rPr>
                            <m:sty m:val="p"/>
                          </m:rPr>
                          <a:rPr kumimoji="1" lang="el-GR" altLang="zh-CN" sz="2400" i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π</m:t>
                        </m:r>
                        <m:r>
                          <m:rPr>
                            <m:nor/>
                          </m:rPr>
                          <a:rPr kumimoji="1" lang="en-US" altLang="zh-CN" sz="2400" dirty="0">
                            <a:ea typeface="楷体" charset="0"/>
                            <a:cs typeface="楷体" charset="0"/>
                          </a:rPr>
                          <m:t> </m:t>
                        </m:r>
                      </m:e>
                      <m:sup>
                        <m:r>
                          <a:rPr kumimoji="1" lang="el-GR" altLang="zh-CN" sz="2400" i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±</m:t>
                        </m:r>
                      </m:sup>
                    </m:sSup>
                  </m:oMath>
                </a14:m>
                <a:endParaRPr kumimoji="1" lang="en-US" altLang="zh-CN" sz="2400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342900" lvl="1" indent="-342900">
                  <a:buFont typeface="Wingdings" charset="2"/>
                  <a:buChar char="Ø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sz="2400" i="1">
                            <a:latin typeface="Cambria Math" charset="0"/>
                            <a:ea typeface="楷体" charset="0"/>
                            <a:cs typeface="楷体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1" lang="en-US" altLang="zh-CN" sz="2400" i="0">
                            <a:latin typeface="Cambria Math" charset="0"/>
                            <a:ea typeface="楷体" charset="0"/>
                            <a:cs typeface="楷体" charset="0"/>
                          </a:rPr>
                          <m:t>e</m:t>
                        </m:r>
                      </m:e>
                      <m:sup>
                        <m:r>
                          <a:rPr kumimoji="1" lang="en-US" altLang="zh-CN" sz="2400" i="0">
                            <a:latin typeface="Cambria Math" charset="0"/>
                            <a:ea typeface="楷体" charset="0"/>
                            <a:cs typeface="楷体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kumimoji="1" lang="en-US" altLang="zh-CN" sz="2400" i="1">
                            <a:latin typeface="Cambria Math" charset="0"/>
                            <a:ea typeface="楷体" charset="0"/>
                            <a:cs typeface="楷体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1" lang="en-US" altLang="zh-CN" sz="2400" i="0">
                            <a:latin typeface="Cambria Math" charset="0"/>
                            <a:ea typeface="楷体" charset="0"/>
                            <a:cs typeface="楷体" charset="0"/>
                          </a:rPr>
                          <m:t>e</m:t>
                        </m:r>
                      </m:e>
                      <m:sup>
                        <m:r>
                          <a:rPr kumimoji="1" lang="en-US" altLang="zh-CN" sz="2400" i="0">
                            <a:latin typeface="Cambria Math" charset="0"/>
                            <a:ea typeface="楷体" charset="0"/>
                            <a:cs typeface="楷体" charset="0"/>
                          </a:rPr>
                          <m:t>−</m:t>
                        </m:r>
                      </m:sup>
                    </m:sSup>
                    <m:r>
                      <a:rPr kumimoji="1" lang="is-IS" altLang="zh-CN" sz="2400" i="0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  <m:sSubSup>
                      <m:sSubSupPr>
                        <m:ctrlPr>
                          <a:rPr kumimoji="1" lang="en-US" altLang="zh-CN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kumimoji="1" lang="en-US" altLang="zh-CN" sz="2400" i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Z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zh-CN" sz="2400" i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c</m:t>
                        </m:r>
                      </m:sub>
                      <m:sup>
                        <m:r>
                          <a:rPr kumimoji="1" lang="en-US" altLang="zh-CN" sz="2400" i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∓</m:t>
                        </m:r>
                      </m:sup>
                    </m:sSubSup>
                    <m:sSubSup>
                      <m:sSubSupPr>
                        <m:ctrlPr>
                          <a:rPr kumimoji="1" lang="en-US" altLang="zh-CN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kumimoji="1" lang="en-US" altLang="zh-CN" sz="2400" i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Z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zh-CN" sz="2400" i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c</m:t>
                        </m:r>
                      </m:sub>
                      <m:sup>
                        <m:r>
                          <a:rPr kumimoji="1" lang="el-GR" altLang="zh-CN" sz="2400" i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±</m:t>
                        </m:r>
                      </m:sup>
                    </m:sSubSup>
                  </m:oMath>
                </a14:m>
                <a:endParaRPr kumimoji="1" lang="en-US" altLang="zh-CN" sz="2400" dirty="0" smtClean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342900" lvl="1" indent="-342900">
                  <a:buFont typeface="Wingdings" charset="2"/>
                  <a:buChar char="Ø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sz="2400" b="0" i="0" smtClean="0">
                        <a:latin typeface="Cambria Math" charset="0"/>
                        <a:ea typeface="楷体" charset="0"/>
                        <a:cs typeface="楷体" charset="0"/>
                      </a:rPr>
                      <m:t>B</m:t>
                    </m:r>
                    <m:r>
                      <m:rPr>
                        <m:sty m:val="p"/>
                      </m:rPr>
                      <a:rPr kumimoji="1" lang="en-US" altLang="zh-CN" sz="2400" b="0" i="0" baseline="-25000" smtClean="0">
                        <a:latin typeface="Cambria Math" charset="0"/>
                        <a:ea typeface="楷体" charset="0"/>
                        <a:cs typeface="楷体" charset="0"/>
                      </a:rPr>
                      <m:t>c</m:t>
                    </m:r>
                    <m:r>
                      <a:rPr kumimoji="1" lang="is-IS" altLang="zh-CN" sz="24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  <m:r>
                      <m:rPr>
                        <m:sty m:val="p"/>
                      </m:rPr>
                      <a:rPr kumimoji="1" lang="en-US" altLang="zh-CN" sz="24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X</m:t>
                    </m:r>
                    <m:d>
                      <m:dPr>
                        <m:ctrlPr>
                          <a:rPr kumimoji="1" lang="en-US" altLang="zh-CN" sz="24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kumimoji="1" lang="en-US" altLang="zh-CN" sz="2400" b="0" i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3872</m:t>
                        </m:r>
                      </m:e>
                    </m:d>
                    <m:r>
                      <m:rPr>
                        <m:sty m:val="p"/>
                      </m:rPr>
                      <a:rPr kumimoji="1" lang="en-US" altLang="zh-CN" sz="24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ρ</m:t>
                    </m:r>
                    <m:r>
                      <a:rPr kumimoji="1" lang="en-US" altLang="zh-CN" sz="24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/</m:t>
                    </m:r>
                    <m:r>
                      <m:rPr>
                        <m:sty m:val="p"/>
                      </m:rPr>
                      <a:rPr kumimoji="1" lang="en-US" altLang="zh-CN" sz="24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lν</m:t>
                    </m:r>
                  </m:oMath>
                </a14:m>
                <a:endParaRPr kumimoji="1" lang="en-US" altLang="zh-CN" sz="2400" dirty="0">
                  <a:ea typeface="楷体" charset="0"/>
                  <a:cs typeface="楷体" charset="0"/>
                </a:endParaRPr>
              </a:p>
              <a:p>
                <a:pPr marL="342900" lvl="1" indent="-342900">
                  <a:buFont typeface="Wingdings" charset="2"/>
                  <a:buChar char="Ø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sz="2400" i="0">
                        <a:latin typeface="Cambria Math" charset="0"/>
                        <a:ea typeface="楷体" charset="0"/>
                        <a:cs typeface="楷体" charset="0"/>
                      </a:rPr>
                      <m:t>B</m:t>
                    </m:r>
                    <m:r>
                      <a:rPr kumimoji="1" lang="is-IS" altLang="zh-CN" sz="2400" i="0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  <m:r>
                      <m:rPr>
                        <m:sty m:val="p"/>
                      </m:rPr>
                      <a:rPr kumimoji="1" lang="en-US" altLang="zh-CN" sz="2400" i="0">
                        <a:latin typeface="Cambria Math" charset="0"/>
                        <a:ea typeface="Cambria Math" charset="0"/>
                        <a:cs typeface="Cambria Math" charset="0"/>
                      </a:rPr>
                      <m:t>X</m:t>
                    </m:r>
                    <m:d>
                      <m:dPr>
                        <m:ctrlPr>
                          <a:rPr kumimoji="1" lang="en-US" altLang="zh-CN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kumimoji="1" lang="en-US" altLang="zh-CN" sz="2400" i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3872</m:t>
                        </m:r>
                      </m:e>
                    </m:d>
                    <m:r>
                      <m:rPr>
                        <m:sty m:val="p"/>
                      </m:rPr>
                      <a:rPr kumimoji="1" lang="en-US" altLang="zh-CN" sz="2400" i="0">
                        <a:latin typeface="Cambria Math" charset="0"/>
                        <a:ea typeface="Cambria Math" charset="0"/>
                        <a:cs typeface="Cambria Math" charset="0"/>
                      </a:rPr>
                      <m:t>K</m:t>
                    </m:r>
                  </m:oMath>
                </a14:m>
                <a:endParaRPr kumimoji="1" lang="en-US" altLang="zh-CN" sz="2400" b="0" dirty="0" smtClean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342900" lvl="1" indent="-342900">
                  <a:buFont typeface="Wingdings" charset="2"/>
                  <a:buChar char="Ø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1" lang="en-US" altLang="zh-CN" sz="2400" b="0" smtClean="0">
                        <a:latin typeface="Cambria Math" charset="0"/>
                        <a:ea typeface="楷体" charset="0"/>
                        <a:cs typeface="楷体" charset="0"/>
                      </a:rPr>
                      <m:t>pp</m:t>
                    </m:r>
                    <m:r>
                      <m:rPr>
                        <m:nor/>
                      </m:rPr>
                      <a:rPr kumimoji="1" lang="is-IS" altLang="zh-CN" sz="2400" b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  <m:r>
                      <m:rPr>
                        <m:nor/>
                      </m:rPr>
                      <a:rPr kumimoji="1" lang="en-US" altLang="zh-CN" sz="2400" b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X</m:t>
                    </m:r>
                    <m:d>
                      <m:dPr>
                        <m:ctrlPr>
                          <a:rPr kumimoji="1" lang="en-US" altLang="zh-CN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kumimoji="1" lang="en-US" altLang="zh-CN" sz="2400" b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3872</m:t>
                        </m:r>
                      </m:e>
                    </m:d>
                  </m:oMath>
                </a14:m>
                <a:endParaRPr kumimoji="1" lang="en-US" altLang="zh-CN" sz="2400" dirty="0" smtClean="0"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</mc:Choice>
        <mc:Fallback>
          <p:sp>
            <p:nvSpPr>
              <p:cNvPr id="5" name="内容占位符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712" y="1051801"/>
                <a:ext cx="4226973" cy="5121275"/>
              </a:xfrm>
              <a:prstGeom prst="rect">
                <a:avLst/>
              </a:prstGeom>
              <a:blipFill rotWithShape="0">
                <a:blip r:embed="rId3"/>
                <a:stretch>
                  <a:fillRect l="-2020" t="-9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内容占位符 3"/>
          <p:cNvSpPr txBox="1">
            <a:spLocks/>
          </p:cNvSpPr>
          <p:nvPr/>
        </p:nvSpPr>
        <p:spPr>
          <a:xfrm>
            <a:off x="4648200" y="1051801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 dirty="0" smtClean="0">
                <a:solidFill>
                  <a:srgbClr val="FF0000"/>
                </a:solidFill>
              </a:rPr>
              <a:t>Low energy: long distance</a:t>
            </a:r>
            <a:endParaRPr kumimoji="1" lang="zh-CN" alt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矩形 6"/>
              <p:cNvSpPr/>
              <p:nvPr/>
            </p:nvSpPr>
            <p:spPr>
              <a:xfrm>
                <a:off x="5060474" y="1610258"/>
                <a:ext cx="298545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Wingdings" charset="2"/>
                  <a:buChar char="Ø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is-IS" altLang="zh-CN" sz="2400" i="0" dirty="0" smtClean="0">
                        <a:latin typeface="Cambria Math" charset="0"/>
                      </a:rPr>
                      <m:t>X</m:t>
                    </m:r>
                    <m:r>
                      <m:rPr>
                        <m:nor/>
                      </m:rPr>
                      <a:rPr lang="is-IS" altLang="zh-CN" sz="2400" i="0" dirty="0" smtClean="0">
                        <a:latin typeface="Cambria Math" charset="0"/>
                      </a:rPr>
                      <m:t>(3872) → </m:t>
                    </m:r>
                    <m:r>
                      <m:rPr>
                        <m:nor/>
                      </m:rPr>
                      <a:rPr lang="is-IS" altLang="zh-CN" sz="2400" i="0" dirty="0" smtClean="0">
                        <a:latin typeface="Cambria Math" charset="0"/>
                      </a:rPr>
                      <m:t>J</m:t>
                    </m:r>
                    <m:r>
                      <m:rPr>
                        <m:nor/>
                      </m:rPr>
                      <a:rPr lang="is-IS" altLang="zh-CN" sz="2400" i="0" dirty="0" smtClean="0">
                        <a:latin typeface="Cambria Math" charset="0"/>
                      </a:rPr>
                      <m:t>/</m:t>
                    </m:r>
                    <m:r>
                      <m:rPr>
                        <m:nor/>
                      </m:rPr>
                      <a:rPr lang="is-IS" altLang="zh-CN" sz="2400" i="0" dirty="0" smtClean="0">
                        <a:latin typeface="Cambria Math" charset="0"/>
                      </a:rPr>
                      <m:t>ψγ</m:t>
                    </m:r>
                  </m:oMath>
                </a14:m>
                <a:endParaRPr lang="en-US" altLang="zh-CN" sz="2400" i="0" dirty="0" smtClean="0">
                  <a:latin typeface="Cambria Math" charset="0"/>
                </a:endParaRPr>
              </a:p>
              <a:p>
                <a:pPr marL="342900" indent="-342900">
                  <a:buFont typeface="Wingdings" charset="2"/>
                  <a:buChar char="Ø"/>
                </a:pPr>
                <a:r>
                  <a:rPr lang="is-IS" altLang="zh-CN" sz="2400" dirty="0" smtClean="0"/>
                  <a:t>...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is-IS" altLang="zh-CN" sz="2400" i="0" dirty="0" smtClean="0">
                        <a:latin typeface="Cambria Math" charset="0"/>
                      </a:rPr>
                      <m:t> </m:t>
                    </m:r>
                  </m:oMath>
                </a14:m>
                <a:endParaRPr lang="is-IS" altLang="zh-CN" sz="2400" dirty="0">
                  <a:effectLst/>
                </a:endParaRPr>
              </a:p>
            </p:txBody>
          </p:sp>
        </mc:Choice>
        <mc:Fallback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0474" y="1610258"/>
                <a:ext cx="2985451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2653" t="-55882" b="-727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幻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00" y="6041030"/>
            <a:ext cx="2133600" cy="365125"/>
          </a:xfrm>
        </p:spPr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24</a:t>
            </a:fld>
            <a:endParaRPr kumimoji="1"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627" y="2369724"/>
            <a:ext cx="4069701" cy="266511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2093" y="5303482"/>
            <a:ext cx="6616700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95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59225" y="1629379"/>
            <a:ext cx="719865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smtClean="0"/>
              <a:t>Guo</a:t>
            </a:r>
            <a:r>
              <a:rPr lang="en-US" altLang="zh-CN" sz="2800" dirty="0"/>
              <a:t>, </a:t>
            </a:r>
            <a:r>
              <a:rPr lang="en-US" altLang="zh-CN" sz="2800" dirty="0" err="1" smtClean="0"/>
              <a:t>Meißner</a:t>
            </a:r>
            <a:r>
              <a:rPr lang="en-US" altLang="zh-CN" sz="2800" dirty="0" smtClean="0"/>
              <a:t>, </a:t>
            </a:r>
            <a:r>
              <a:rPr lang="en-US" altLang="zh-CN" sz="2800" dirty="0" smtClean="0"/>
              <a:t>WW, </a:t>
            </a:r>
          </a:p>
          <a:p>
            <a:endParaRPr lang="en-US" altLang="zh-CN" sz="2800" dirty="0" smtClean="0"/>
          </a:p>
          <a:p>
            <a:r>
              <a:rPr lang="en-US" altLang="zh-CN" sz="2800" dirty="0" smtClean="0"/>
              <a:t>``</a:t>
            </a:r>
            <a:r>
              <a:rPr lang="en-US" altLang="zh-CN" sz="2800" dirty="0"/>
              <a:t>On the constituent counting rules for hard exclusive processes involving </a:t>
            </a:r>
            <a:r>
              <a:rPr lang="en-US" altLang="zh-CN" sz="2800" dirty="0" err="1"/>
              <a:t>multiquark</a:t>
            </a:r>
            <a:r>
              <a:rPr lang="en-US" altLang="zh-CN" sz="2800" dirty="0"/>
              <a:t> states</a:t>
            </a:r>
            <a:r>
              <a:rPr lang="en-US" altLang="zh-CN" sz="2800" dirty="0" smtClean="0"/>
              <a:t>,'’</a:t>
            </a:r>
          </a:p>
          <a:p>
            <a:r>
              <a:rPr lang="en-US" altLang="zh-CN" sz="2800" dirty="0"/>
              <a:t/>
            </a:r>
            <a:br>
              <a:rPr lang="en-US" altLang="zh-CN" sz="2800" dirty="0"/>
            </a:br>
            <a:r>
              <a:rPr lang="en-US" altLang="zh-CN" sz="2800" dirty="0"/>
              <a:t>  </a:t>
            </a:r>
            <a:r>
              <a:rPr lang="en-US" altLang="zh-CN" sz="2800" dirty="0" smtClean="0"/>
              <a:t>Chin.Phys.C41, </a:t>
            </a:r>
            <a:r>
              <a:rPr lang="en-US" altLang="zh-CN" sz="2800" dirty="0"/>
              <a:t>053108 (2017</a:t>
            </a:r>
            <a:r>
              <a:rPr lang="en-US" altLang="zh-CN" sz="2800" dirty="0" smtClean="0"/>
              <a:t>) </a:t>
            </a:r>
          </a:p>
          <a:p>
            <a:r>
              <a:rPr lang="en-US" altLang="zh-CN" sz="2800" dirty="0"/>
              <a:t/>
            </a:r>
            <a:br>
              <a:rPr lang="en-US" altLang="zh-CN" sz="2800" dirty="0"/>
            </a:br>
            <a:r>
              <a:rPr lang="en-US" altLang="zh-CN" sz="2800" dirty="0"/>
              <a:t>  [arXiv:1607.04020 [</a:t>
            </a:r>
            <a:r>
              <a:rPr lang="en-US" altLang="zh-CN" sz="2800" dirty="0" err="1"/>
              <a:t>hep-ph</a:t>
            </a:r>
            <a:r>
              <a:rPr lang="en-US" altLang="zh-CN" sz="2800" dirty="0" smtClean="0"/>
              <a:t>]]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105580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26</a:t>
            </a:fld>
            <a:endParaRPr kumimoji="1"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Constituent Scaling Rule?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823" y="1205251"/>
            <a:ext cx="6743771" cy="115518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534664" y="2881064"/>
            <a:ext cx="4018536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Kawamura, Kumano</a:t>
            </a:r>
            <a:r>
              <a:rPr lang="en-US" altLang="zh-CN" dirty="0"/>
              <a:t>, </a:t>
            </a:r>
            <a:r>
              <a:rPr lang="zh-CN" altLang="en-US" dirty="0"/>
              <a:t>Sekihara</a:t>
            </a:r>
            <a:r>
              <a:rPr lang="en-US" altLang="zh-CN" dirty="0" smtClean="0"/>
              <a:t>,1307.0362</a:t>
            </a:r>
          </a:p>
          <a:p>
            <a:r>
              <a:rPr lang="zh-CN" altLang="en-US" dirty="0" smtClean="0"/>
              <a:t>Kawamura</a:t>
            </a:r>
            <a:r>
              <a:rPr lang="zh-CN" altLang="en-US" dirty="0"/>
              <a:t>, </a:t>
            </a:r>
            <a:r>
              <a:rPr lang="zh-CN" altLang="en-US" dirty="0" smtClean="0"/>
              <a:t>Kumano</a:t>
            </a:r>
            <a:r>
              <a:rPr lang="en-US" altLang="zh-CN" dirty="0" smtClean="0"/>
              <a:t>,1313.1596</a:t>
            </a:r>
          </a:p>
          <a:p>
            <a:r>
              <a:rPr lang="en-US" altLang="zh-CN" dirty="0" smtClean="0"/>
              <a:t>Blitz, Lebed, 1503.04802</a:t>
            </a:r>
          </a:p>
          <a:p>
            <a:r>
              <a:rPr lang="en-US" altLang="zh-CN" dirty="0" smtClean="0"/>
              <a:t>Brodsky, Lebed, 1505.00803</a:t>
            </a:r>
            <a:endParaRPr lang="en-US" altLang="zh-CN" dirty="0"/>
          </a:p>
          <a:p>
            <a:r>
              <a:rPr lang="en-US" altLang="zh-CN" dirty="0"/>
              <a:t>Chang, Kumano, </a:t>
            </a:r>
            <a:r>
              <a:rPr lang="en-US" altLang="zh-CN" dirty="0" err="1"/>
              <a:t>Sekihara</a:t>
            </a:r>
            <a:r>
              <a:rPr lang="en-US" altLang="zh-CN" dirty="0"/>
              <a:t>, </a:t>
            </a:r>
            <a:r>
              <a:rPr lang="en-US" altLang="zh-CN" dirty="0" smtClean="0"/>
              <a:t>1512.00647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50438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27</a:t>
            </a:fld>
            <a:endParaRPr kumimoji="1"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Constituent Scaling Rule?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309" y="1138594"/>
            <a:ext cx="2190738" cy="39267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634" y="3793971"/>
            <a:ext cx="2321094" cy="34288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559587" y="5554207"/>
            <a:ext cx="2235200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0">
              <a:buFont typeface="Arial" charset="0"/>
              <a:buNone/>
              <a:defRPr/>
            </a:pPr>
            <a:r>
              <a:rPr lang="en-US" altLang="zh-CN" sz="2300" b="1" dirty="0" smtClean="0">
                <a:solidFill>
                  <a:srgbClr val="FF0000"/>
                </a:solidFill>
                <a:latin typeface="楷体" charset="0"/>
                <a:ea typeface="楷体" charset="0"/>
                <a:cs typeface="楷体" charset="0"/>
              </a:rPr>
              <a:t>tree-level</a:t>
            </a:r>
            <a:endParaRPr lang="en-US" altLang="zh-CN" sz="2300" b="1" dirty="0">
              <a:solidFill>
                <a:srgbClr val="FF0000"/>
              </a:solidFill>
              <a:latin typeface="楷体" charset="0"/>
              <a:ea typeface="楷体" charset="0"/>
              <a:cs typeface="楷体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83720" y="1741320"/>
            <a:ext cx="35584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0">
              <a:buFont typeface="Arial" charset="0"/>
              <a:buNone/>
              <a:defRPr/>
            </a:pPr>
            <a:r>
              <a:rPr lang="en-US" altLang="zh-CN" dirty="0" smtClean="0">
                <a:latin typeface="楷体" charset="0"/>
                <a:ea typeface="楷体" charset="0"/>
                <a:cs typeface="楷体" charset="0"/>
              </a:rPr>
              <a:t>s: square of collision energy</a:t>
            </a:r>
            <a:endParaRPr lang="en-US" altLang="zh-CN" dirty="0">
              <a:latin typeface="楷体" charset="0"/>
              <a:ea typeface="楷体" charset="0"/>
              <a:cs typeface="楷体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90711" y="3734733"/>
            <a:ext cx="39339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0">
              <a:buFont typeface="Arial" charset="0"/>
              <a:buNone/>
              <a:defRPr/>
            </a:pPr>
            <a:r>
              <a:rPr lang="en-US" altLang="zh-CN" dirty="0" err="1" smtClean="0">
                <a:latin typeface="楷体" charset="0"/>
                <a:ea typeface="楷体" charset="0"/>
                <a:cs typeface="楷体" charset="0"/>
              </a:rPr>
              <a:t>n</a:t>
            </a:r>
            <a:r>
              <a:rPr lang="en-US" altLang="zh-CN" baseline="-25000" dirty="0" err="1" smtClean="0">
                <a:latin typeface="楷体" charset="0"/>
                <a:ea typeface="楷体" charset="0"/>
                <a:cs typeface="楷体" charset="0"/>
              </a:rPr>
              <a:t>i</a:t>
            </a:r>
            <a:r>
              <a:rPr lang="en-US" altLang="zh-CN" dirty="0" smtClean="0">
                <a:latin typeface="楷体" charset="0"/>
                <a:ea typeface="楷体" charset="0"/>
                <a:cs typeface="楷体" charset="0"/>
              </a:rPr>
              <a:t>:</a:t>
            </a:r>
            <a:r>
              <a:rPr lang="zh-CN" altLang="en-US" dirty="0" smtClean="0">
                <a:latin typeface="楷体" charset="0"/>
                <a:ea typeface="楷体" charset="0"/>
                <a:cs typeface="楷体" charset="0"/>
              </a:rPr>
              <a:t> </a:t>
            </a:r>
            <a:r>
              <a:rPr lang="en-US" altLang="zh-CN" dirty="0" smtClean="0">
                <a:latin typeface="楷体" charset="0"/>
                <a:ea typeface="楷体" charset="0"/>
                <a:cs typeface="楷体" charset="0"/>
              </a:rPr>
              <a:t>valence component in</a:t>
            </a:r>
            <a:r>
              <a:rPr lang="zh-CN" altLang="en-US" dirty="0" smtClean="0">
                <a:latin typeface="楷体" charset="0"/>
                <a:ea typeface="楷体" charset="0"/>
                <a:cs typeface="楷体" charset="0"/>
              </a:rPr>
              <a:t> </a:t>
            </a:r>
            <a:r>
              <a:rPr lang="en-US" altLang="zh-CN" dirty="0" smtClean="0">
                <a:latin typeface="楷体" charset="0"/>
                <a:ea typeface="楷体" charset="0"/>
                <a:cs typeface="楷体" charset="0"/>
              </a:rPr>
              <a:t>object </a:t>
            </a:r>
            <a:r>
              <a:rPr lang="en-US" altLang="zh-CN" dirty="0" err="1" smtClean="0">
                <a:latin typeface="楷体" charset="0"/>
                <a:ea typeface="楷体" charset="0"/>
                <a:cs typeface="楷体" charset="0"/>
              </a:rPr>
              <a:t>i</a:t>
            </a:r>
            <a:endParaRPr lang="en-US" altLang="zh-CN" dirty="0">
              <a:latin typeface="楷体" charset="0"/>
              <a:ea typeface="楷体" charset="0"/>
              <a:cs typeface="楷体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8606" y="4812023"/>
            <a:ext cx="2220881" cy="116596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742" y="942761"/>
            <a:ext cx="2697445" cy="216372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622" y="2276317"/>
            <a:ext cx="2374900" cy="3175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8309" y="2803864"/>
            <a:ext cx="3670300" cy="44450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794365" y="4547645"/>
            <a:ext cx="41853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Constituent Scaling </a:t>
            </a:r>
            <a:r>
              <a:rPr kumimoji="1" lang="en-US" altLang="zh-CN" dirty="0" smtClean="0"/>
              <a:t>Rule for Cross Section: </a:t>
            </a:r>
            <a:endParaRPr lang="zh-CN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1389549" y="6057698"/>
            <a:ext cx="37419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latin typeface="楷体" charset="0"/>
                <a:ea typeface="楷体" charset="0"/>
                <a:cs typeface="楷体" charset="0"/>
              </a:rPr>
              <a:t>Very clean and straightforward!</a:t>
            </a:r>
            <a:endParaRPr lang="zh-CN" altLang="en-US" dirty="0"/>
          </a:p>
        </p:txBody>
      </p:sp>
      <p:sp>
        <p:nvSpPr>
          <p:cNvPr id="15" name="Rectangle 31"/>
          <p:cNvSpPr>
            <a:spLocks noChangeArrowheads="1"/>
          </p:cNvSpPr>
          <p:nvPr/>
        </p:nvSpPr>
        <p:spPr bwMode="auto">
          <a:xfrm>
            <a:off x="721496" y="4540871"/>
            <a:ext cx="5019736" cy="132028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5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8587" y="5694456"/>
            <a:ext cx="698201" cy="661894"/>
          </a:xfrm>
          <a:prstGeom prst="rect">
            <a:avLst/>
          </a:prstGeom>
        </p:spPr>
      </p:pic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28</a:t>
            </a:fld>
            <a:endParaRPr kumimoji="1"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Constituent Scaling Rule?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435" y="1076892"/>
            <a:ext cx="3233381" cy="199356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3800" y="2676529"/>
            <a:ext cx="1346200" cy="762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200" y="1409585"/>
            <a:ext cx="2565400" cy="5842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0" y="5170895"/>
            <a:ext cx="2463800" cy="6731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7459" y="3950884"/>
            <a:ext cx="2679700" cy="6096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/>
              <p:cNvSpPr/>
              <p:nvPr/>
            </p:nvSpPr>
            <p:spPr>
              <a:xfrm>
                <a:off x="243851" y="887534"/>
                <a:ext cx="2119170" cy="4462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lvl="1" indent="0">
                  <a:buFont typeface="Arial" charset="0"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楷体" charset="0"/>
                              <a:cs typeface="楷体" charset="0"/>
                            </a:rPr>
                          </m:ctrlPr>
                        </m:sSupPr>
                        <m:e>
                          <m:r>
                            <a:rPr lang="en-U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楷体" charset="0"/>
                              <a:cs typeface="楷体" charset="0"/>
                            </a:rPr>
                            <m:t>𝒆</m:t>
                          </m:r>
                        </m:e>
                        <m:sup>
                          <m:r>
                            <a:rPr lang="en-U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楷体" charset="0"/>
                              <a:cs typeface="楷体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en-U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楷体" charset="0"/>
                              <a:cs typeface="楷体" charset="0"/>
                            </a:rPr>
                          </m:ctrlPr>
                        </m:sSupPr>
                        <m:e>
                          <m:r>
                            <a:rPr lang="en-U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楷体" charset="0"/>
                              <a:cs typeface="楷体" charset="0"/>
                            </a:rPr>
                            <m:t>𝒆</m:t>
                          </m:r>
                        </m:e>
                        <m:sup>
                          <m:r>
                            <a:rPr lang="en-U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楷体" charset="0"/>
                              <a:cs typeface="楷体" charset="0"/>
                            </a:rPr>
                            <m:t>−</m:t>
                          </m:r>
                        </m:sup>
                      </m:sSup>
                      <m:r>
                        <a:rPr lang="is-IS" altLang="zh-CN" sz="2300" b="1" i="1" smtClean="0">
                          <a:solidFill>
                            <a:srgbClr val="008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→</m:t>
                      </m:r>
                      <m:sSup>
                        <m:sSupPr>
                          <m:ctrlPr>
                            <a:rPr lang="is-I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is-I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𝝁</m:t>
                          </m:r>
                        </m:e>
                        <m:sup>
                          <m:r>
                            <a:rPr lang="en-U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is-I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is-I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𝝁</m:t>
                          </m:r>
                        </m:e>
                        <m:sup>
                          <m:r>
                            <a:rPr lang="en-U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US" altLang="zh-CN" sz="2300" b="1" dirty="0">
                  <a:solidFill>
                    <a:srgbClr val="008000"/>
                  </a:solidFill>
                  <a:latin typeface="楷体" charset="0"/>
                  <a:ea typeface="楷体" charset="0"/>
                  <a:cs typeface="楷体" charset="0"/>
                </a:endParaRPr>
              </a:p>
            </p:txBody>
          </p:sp>
        </mc:Choice>
        <mc:Fallback xmlns=""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51" y="887534"/>
                <a:ext cx="2119170" cy="446276"/>
              </a:xfrm>
              <a:prstGeom prst="rect">
                <a:avLst/>
              </a:prstGeom>
              <a:blipFill rotWithShape="0">
                <a:blip r:embed="rId8"/>
                <a:stretch>
                  <a:fillRect b="-109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/>
              <p:cNvSpPr/>
              <p:nvPr/>
            </p:nvSpPr>
            <p:spPr>
              <a:xfrm>
                <a:off x="303102" y="3686626"/>
                <a:ext cx="2148024" cy="4462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lvl="1" indent="0">
                  <a:buFont typeface="Arial" charset="0"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楷体" charset="0"/>
                              <a:cs typeface="楷体" charset="0"/>
                            </a:rPr>
                          </m:ctrlPr>
                        </m:sSupPr>
                        <m:e>
                          <m:r>
                            <a:rPr lang="en-U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楷体" charset="0"/>
                              <a:cs typeface="楷体" charset="0"/>
                            </a:rPr>
                            <m:t>𝒆</m:t>
                          </m:r>
                        </m:e>
                        <m:sup>
                          <m:r>
                            <a:rPr lang="en-U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楷体" charset="0"/>
                              <a:cs typeface="楷体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en-U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楷体" charset="0"/>
                              <a:cs typeface="楷体" charset="0"/>
                            </a:rPr>
                          </m:ctrlPr>
                        </m:sSupPr>
                        <m:e>
                          <m:r>
                            <a:rPr lang="en-U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楷体" charset="0"/>
                              <a:cs typeface="楷体" charset="0"/>
                            </a:rPr>
                            <m:t>𝒆</m:t>
                          </m:r>
                        </m:e>
                        <m:sup>
                          <m:r>
                            <a:rPr lang="en-U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楷体" charset="0"/>
                              <a:cs typeface="楷体" charset="0"/>
                            </a:rPr>
                            <m:t>−</m:t>
                          </m:r>
                        </m:sup>
                      </m:sSup>
                      <m:r>
                        <a:rPr lang="is-IS" altLang="zh-CN" sz="2300" b="1" i="1" smtClean="0">
                          <a:solidFill>
                            <a:srgbClr val="008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→</m:t>
                      </m:r>
                      <m:sSup>
                        <m:sSupPr>
                          <m:ctrlPr>
                            <a:rPr lang="is-I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is-I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𝝅</m:t>
                          </m:r>
                        </m:e>
                        <m:sup>
                          <m:r>
                            <a:rPr lang="en-U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is-I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is-I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𝝅</m:t>
                          </m:r>
                        </m:e>
                        <m:sup>
                          <m:r>
                            <a:rPr lang="en-U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US" altLang="zh-CN" sz="2300" b="1" dirty="0">
                  <a:solidFill>
                    <a:srgbClr val="008000"/>
                  </a:solidFill>
                  <a:latin typeface="楷体" charset="0"/>
                  <a:ea typeface="楷体" charset="0"/>
                  <a:cs typeface="楷体" charset="0"/>
                </a:endParaRPr>
              </a:p>
            </p:txBody>
          </p:sp>
        </mc:Choice>
        <mc:Fallback xmlns=""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102" y="3686626"/>
                <a:ext cx="2148024" cy="446276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/>
              <p:cNvSpPr/>
              <p:nvPr/>
            </p:nvSpPr>
            <p:spPr>
              <a:xfrm>
                <a:off x="4367986" y="1449766"/>
                <a:ext cx="2185214" cy="4462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lvl="1" indent="0">
                  <a:buFont typeface="Arial" charset="0"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300" b="1" i="1" smtClean="0">
                          <a:solidFill>
                            <a:srgbClr val="008000"/>
                          </a:solidFill>
                          <a:latin typeface="Cambria Math" charset="0"/>
                          <a:ea typeface="楷体" charset="0"/>
                          <a:cs typeface="楷体" charset="0"/>
                        </a:rPr>
                        <m:t>𝒔𝒄𝒂𝒍𝒊𝒏𝒈</m:t>
                      </m:r>
                      <m:r>
                        <a:rPr lang="en-US" altLang="zh-CN" sz="2300" b="1" i="1" smtClean="0">
                          <a:solidFill>
                            <a:srgbClr val="008000"/>
                          </a:solidFill>
                          <a:latin typeface="Cambria Math" charset="0"/>
                          <a:ea typeface="楷体" charset="0"/>
                          <a:cs typeface="楷体" charset="0"/>
                        </a:rPr>
                        <m:t> </m:t>
                      </m:r>
                      <m:r>
                        <a:rPr lang="en-US" altLang="zh-CN" sz="2300" b="1" i="1" smtClean="0">
                          <a:solidFill>
                            <a:srgbClr val="008000"/>
                          </a:solidFill>
                          <a:latin typeface="Cambria Math" charset="0"/>
                          <a:ea typeface="楷体" charset="0"/>
                          <a:cs typeface="楷体" charset="0"/>
                        </a:rPr>
                        <m:t>𝒓𝒖𝒍𝒆</m:t>
                      </m:r>
                      <m:r>
                        <a:rPr lang="en-US" altLang="zh-CN" sz="2300" b="1" i="1" smtClean="0">
                          <a:solidFill>
                            <a:srgbClr val="008000"/>
                          </a:solidFill>
                          <a:latin typeface="Cambria Math" charset="0"/>
                          <a:ea typeface="楷体" charset="0"/>
                          <a:cs typeface="楷体" charset="0"/>
                        </a:rPr>
                        <m:t>:</m:t>
                      </m:r>
                    </m:oMath>
                  </m:oMathPara>
                </a14:m>
                <a:endParaRPr lang="en-US" altLang="zh-CN" sz="2300" b="1" dirty="0">
                  <a:solidFill>
                    <a:srgbClr val="008000"/>
                  </a:solidFill>
                  <a:latin typeface="楷体" charset="0"/>
                  <a:ea typeface="楷体" charset="0"/>
                  <a:cs typeface="楷体" charset="0"/>
                </a:endParaRPr>
              </a:p>
            </p:txBody>
          </p:sp>
        </mc:Choice>
        <mc:Fallback xmlns="">
          <p:sp>
            <p:nvSpPr>
              <p:cNvPr id="13" name="矩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7986" y="1449766"/>
                <a:ext cx="2185214" cy="446276"/>
              </a:xfrm>
              <a:prstGeom prst="rect">
                <a:avLst/>
              </a:prstGeom>
              <a:blipFill rotWithShape="0">
                <a:blip r:embed="rId10"/>
                <a:stretch>
                  <a:fillRect t="-100000" b="-1328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/>
              <p:cNvSpPr/>
              <p:nvPr/>
            </p:nvSpPr>
            <p:spPr>
              <a:xfrm>
                <a:off x="5099263" y="2743118"/>
                <a:ext cx="1042273" cy="4462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lvl="1" indent="0">
                  <a:buFont typeface="Arial" charset="0"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300" b="1" i="1" smtClean="0">
                          <a:solidFill>
                            <a:srgbClr val="008000"/>
                          </a:solidFill>
                          <a:latin typeface="Cambria Math" charset="0"/>
                          <a:ea typeface="楷体" charset="0"/>
                          <a:cs typeface="楷体" charset="0"/>
                        </a:rPr>
                        <m:t>𝑸𝑬𝑫</m:t>
                      </m:r>
                      <m:r>
                        <a:rPr lang="en-US" altLang="zh-CN" sz="2300" b="1" i="1" smtClean="0">
                          <a:solidFill>
                            <a:srgbClr val="008000"/>
                          </a:solidFill>
                          <a:latin typeface="Cambria Math" charset="0"/>
                          <a:ea typeface="楷体" charset="0"/>
                          <a:cs typeface="楷体" charset="0"/>
                        </a:rPr>
                        <m:t>:</m:t>
                      </m:r>
                    </m:oMath>
                  </m:oMathPara>
                </a14:m>
                <a:endParaRPr lang="en-US" altLang="zh-CN" sz="2300" b="1" dirty="0">
                  <a:solidFill>
                    <a:srgbClr val="008000"/>
                  </a:solidFill>
                  <a:latin typeface="楷体" charset="0"/>
                  <a:ea typeface="楷体" charset="0"/>
                  <a:cs typeface="楷体" charset="0"/>
                </a:endParaRPr>
              </a:p>
            </p:txBody>
          </p:sp>
        </mc:Choice>
        <mc:Fallback xmlns="">
          <p:sp>
            <p:nvSpPr>
              <p:cNvPr id="14" name="矩形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9263" y="2743118"/>
                <a:ext cx="1042273" cy="446276"/>
              </a:xfrm>
              <a:prstGeom prst="rect">
                <a:avLst/>
              </a:prstGeom>
              <a:blipFill rotWithShape="0">
                <a:blip r:embed="rId11"/>
                <a:stretch>
                  <a:fillRect b="-150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/>
              <p:cNvSpPr/>
              <p:nvPr/>
            </p:nvSpPr>
            <p:spPr>
              <a:xfrm>
                <a:off x="3723043" y="4024024"/>
                <a:ext cx="2185214" cy="4462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lvl="1" indent="0">
                  <a:buFont typeface="Arial" charset="0"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300" b="1" i="1" smtClean="0">
                          <a:solidFill>
                            <a:srgbClr val="008000"/>
                          </a:solidFill>
                          <a:latin typeface="Cambria Math" charset="0"/>
                          <a:ea typeface="楷体" charset="0"/>
                          <a:cs typeface="楷体" charset="0"/>
                        </a:rPr>
                        <m:t>𝒔𝒄𝒂𝒍𝒊𝒏𝒈</m:t>
                      </m:r>
                      <m:r>
                        <a:rPr lang="en-US" altLang="zh-CN" sz="2300" b="1" i="1" smtClean="0">
                          <a:solidFill>
                            <a:srgbClr val="008000"/>
                          </a:solidFill>
                          <a:latin typeface="Cambria Math" charset="0"/>
                          <a:ea typeface="楷体" charset="0"/>
                          <a:cs typeface="楷体" charset="0"/>
                        </a:rPr>
                        <m:t> </m:t>
                      </m:r>
                      <m:r>
                        <a:rPr lang="en-US" altLang="zh-CN" sz="2300" b="1" i="1" smtClean="0">
                          <a:solidFill>
                            <a:srgbClr val="008000"/>
                          </a:solidFill>
                          <a:latin typeface="Cambria Math" charset="0"/>
                          <a:ea typeface="楷体" charset="0"/>
                          <a:cs typeface="楷体" charset="0"/>
                        </a:rPr>
                        <m:t>𝒓𝒖𝒍𝒆</m:t>
                      </m:r>
                      <m:r>
                        <a:rPr lang="en-US" altLang="zh-CN" sz="2300" b="1" i="1" smtClean="0">
                          <a:solidFill>
                            <a:srgbClr val="008000"/>
                          </a:solidFill>
                          <a:latin typeface="Cambria Math" charset="0"/>
                          <a:ea typeface="楷体" charset="0"/>
                          <a:cs typeface="楷体" charset="0"/>
                        </a:rPr>
                        <m:t>:</m:t>
                      </m:r>
                    </m:oMath>
                  </m:oMathPara>
                </a14:m>
                <a:endParaRPr lang="en-US" altLang="zh-CN" sz="2300" b="1" dirty="0">
                  <a:solidFill>
                    <a:srgbClr val="008000"/>
                  </a:solidFill>
                  <a:latin typeface="楷体" charset="0"/>
                  <a:ea typeface="楷体" charset="0"/>
                  <a:cs typeface="楷体" charset="0"/>
                </a:endParaRPr>
              </a:p>
            </p:txBody>
          </p:sp>
        </mc:Choice>
        <mc:Fallback xmlns="">
          <p:sp>
            <p:nvSpPr>
              <p:cNvPr id="15" name="矩形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3043" y="4024024"/>
                <a:ext cx="2185214" cy="446276"/>
              </a:xfrm>
              <a:prstGeom prst="rect">
                <a:avLst/>
              </a:prstGeom>
              <a:blipFill rotWithShape="0">
                <a:blip r:embed="rId10"/>
                <a:stretch>
                  <a:fillRect t="-100000" b="-1328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/>
              <p:cNvSpPr/>
              <p:nvPr/>
            </p:nvSpPr>
            <p:spPr>
              <a:xfrm>
                <a:off x="4687599" y="5284307"/>
                <a:ext cx="1215397" cy="4462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lvl="1" indent="0">
                  <a:buFont typeface="Arial" charset="0"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300" b="1" i="1" smtClean="0">
                          <a:solidFill>
                            <a:srgbClr val="008000"/>
                          </a:solidFill>
                          <a:latin typeface="Cambria Math" charset="0"/>
                          <a:ea typeface="楷体" charset="0"/>
                          <a:cs typeface="楷体" charset="0"/>
                        </a:rPr>
                        <m:t>𝒑𝑸𝑪𝑫</m:t>
                      </m:r>
                      <m:r>
                        <a:rPr lang="en-US" altLang="zh-CN" sz="2300" b="1" i="1" smtClean="0">
                          <a:solidFill>
                            <a:srgbClr val="008000"/>
                          </a:solidFill>
                          <a:latin typeface="Cambria Math" charset="0"/>
                          <a:ea typeface="楷体" charset="0"/>
                          <a:cs typeface="楷体" charset="0"/>
                        </a:rPr>
                        <m:t>:</m:t>
                      </m:r>
                    </m:oMath>
                  </m:oMathPara>
                </a14:m>
                <a:endParaRPr lang="en-US" altLang="zh-CN" sz="2300" b="1" dirty="0">
                  <a:solidFill>
                    <a:srgbClr val="008000"/>
                  </a:solidFill>
                  <a:latin typeface="楷体" charset="0"/>
                  <a:ea typeface="楷体" charset="0"/>
                  <a:cs typeface="楷体" charset="0"/>
                </a:endParaRPr>
              </a:p>
            </p:txBody>
          </p:sp>
        </mc:Choice>
        <mc:Fallback xmlns="">
          <p:sp>
            <p:nvSpPr>
              <p:cNvPr id="16" name="矩形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7599" y="5284307"/>
                <a:ext cx="1215397" cy="446276"/>
              </a:xfrm>
              <a:prstGeom prst="rect">
                <a:avLst/>
              </a:prstGeom>
              <a:blipFill rotWithShape="0">
                <a:blip r:embed="rId12"/>
                <a:stretch>
                  <a:fillRect b="-178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图片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33526" y="3070458"/>
            <a:ext cx="2235200" cy="3302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523" y="2668853"/>
            <a:ext cx="698201" cy="66189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0126" y="4392860"/>
            <a:ext cx="2768600" cy="173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9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29</a:t>
            </a:fld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标题 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 lvl="1" algn="ctr" defTabSz="457200" rtl="0">
                  <a:spcBef>
                    <a:spcPct val="0"/>
                  </a:spcBef>
                </a:pPr>
                <a:r>
                  <a:rPr kumimoji="1" lang="zh-CN" altLang="en-US" sz="3200" dirty="0" smtClean="0"/>
                  <a:t>产生机制：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b="1" i="1" smtClean="0">
                            <a:solidFill>
                              <a:srgbClr val="008000"/>
                            </a:solidFill>
                            <a:latin typeface="Cambria Math" charset="0"/>
                            <a:ea typeface="楷体" charset="0"/>
                            <a:cs typeface="楷体" charset="0"/>
                          </a:rPr>
                        </m:ctrlPr>
                      </m:sSupPr>
                      <m:e>
                        <m:r>
                          <a:rPr lang="en-US" altLang="zh-CN" sz="3200" b="1" i="1" smtClean="0">
                            <a:solidFill>
                              <a:srgbClr val="008000"/>
                            </a:solidFill>
                            <a:latin typeface="Cambria Math" charset="0"/>
                            <a:ea typeface="楷体" charset="0"/>
                            <a:cs typeface="楷体" charset="0"/>
                          </a:rPr>
                          <m:t>𝒆</m:t>
                        </m:r>
                      </m:e>
                      <m:sup>
                        <m:r>
                          <a:rPr lang="en-US" altLang="zh-CN" sz="3200" b="1" i="1" smtClean="0">
                            <a:solidFill>
                              <a:srgbClr val="008000"/>
                            </a:solidFill>
                            <a:latin typeface="Cambria Math" charset="0"/>
                            <a:ea typeface="楷体" charset="0"/>
                            <a:cs typeface="楷体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3200" b="1" i="1" smtClean="0">
                            <a:solidFill>
                              <a:srgbClr val="008000"/>
                            </a:solidFill>
                            <a:latin typeface="Cambria Math" charset="0"/>
                            <a:ea typeface="楷体" charset="0"/>
                            <a:cs typeface="楷体" charset="0"/>
                          </a:rPr>
                        </m:ctrlPr>
                      </m:sSupPr>
                      <m:e>
                        <m:r>
                          <a:rPr lang="en-US" altLang="zh-CN" sz="3200" b="1" i="1" smtClean="0">
                            <a:solidFill>
                              <a:srgbClr val="008000"/>
                            </a:solidFill>
                            <a:latin typeface="Cambria Math" charset="0"/>
                            <a:ea typeface="楷体" charset="0"/>
                            <a:cs typeface="楷体" charset="0"/>
                          </a:rPr>
                          <m:t>𝒆</m:t>
                        </m:r>
                      </m:e>
                      <m:sup>
                        <m:r>
                          <a:rPr lang="en-US" altLang="zh-CN" sz="3200" b="1" i="1" smtClean="0">
                            <a:solidFill>
                              <a:srgbClr val="008000"/>
                            </a:solidFill>
                            <a:latin typeface="Cambria Math" charset="0"/>
                            <a:ea typeface="楷体" charset="0"/>
                            <a:cs typeface="楷体" charset="0"/>
                          </a:rPr>
                          <m:t>−</m:t>
                        </m:r>
                      </m:sup>
                    </m:sSup>
                    <m:r>
                      <a:rPr lang="is-IS" altLang="zh-CN" sz="3200" b="1" i="1" smtClean="0">
                        <a:solidFill>
                          <a:srgbClr val="008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  <m:sSup>
                      <m:sSupPr>
                        <m:ctrlPr>
                          <a:rPr lang="is-IS" altLang="zh-CN" sz="3200" b="1" i="1" dirty="0" smtClean="0">
                            <a:solidFill>
                              <a:srgbClr val="008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is-IS" altLang="zh-CN" sz="3200" b="1" i="1" dirty="0" smtClean="0">
                            <a:solidFill>
                              <a:srgbClr val="008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𝝆</m:t>
                        </m:r>
                      </m:e>
                      <m:sup>
                        <m:r>
                          <a:rPr lang="en-US" altLang="zh-CN" sz="3200" b="1" i="1" dirty="0" smtClean="0">
                            <a:solidFill>
                              <a:srgbClr val="008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is-IS" altLang="zh-CN" sz="3200" b="1" i="1" smtClean="0">
                            <a:solidFill>
                              <a:srgbClr val="008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is-IS" altLang="zh-CN" sz="3200" b="1" i="1" smtClean="0">
                            <a:solidFill>
                              <a:srgbClr val="008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𝝅</m:t>
                        </m:r>
                      </m:e>
                      <m:sup>
                        <m:r>
                          <a:rPr lang="en-US" altLang="zh-CN" sz="3200" b="1" i="1" smtClean="0">
                            <a:solidFill>
                              <a:srgbClr val="008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</m:t>
                        </m:r>
                      </m:sup>
                    </m:sSup>
                  </m:oMath>
                </a14:m>
                <a:endParaRPr kumimoji="1" lang="zh-CN" altLang="en-US" sz="3200" dirty="0"/>
              </a:p>
            </p:txBody>
          </p:sp>
        </mc:Choice>
        <mc:Fallback xmlns="">
          <p:sp>
            <p:nvSpPr>
              <p:cNvPr id="3" name="标题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t="-28049" b="-4390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 19"/>
              <p:cNvSpPr/>
              <p:nvPr/>
            </p:nvSpPr>
            <p:spPr>
              <a:xfrm>
                <a:off x="0" y="853603"/>
                <a:ext cx="2128788" cy="4462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lvl="1" indent="0">
                  <a:buFont typeface="Arial" charset="0"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楷体" charset="0"/>
                              <a:cs typeface="楷体" charset="0"/>
                            </a:rPr>
                          </m:ctrlPr>
                        </m:sSupPr>
                        <m:e>
                          <m:r>
                            <a:rPr lang="en-U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楷体" charset="0"/>
                              <a:cs typeface="楷体" charset="0"/>
                            </a:rPr>
                            <m:t>𝒆</m:t>
                          </m:r>
                        </m:e>
                        <m:sup>
                          <m:r>
                            <a:rPr lang="en-U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楷体" charset="0"/>
                              <a:cs typeface="楷体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en-U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楷体" charset="0"/>
                              <a:cs typeface="楷体" charset="0"/>
                            </a:rPr>
                          </m:ctrlPr>
                        </m:sSupPr>
                        <m:e>
                          <m:r>
                            <a:rPr lang="en-U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楷体" charset="0"/>
                              <a:cs typeface="楷体" charset="0"/>
                            </a:rPr>
                            <m:t>𝒆</m:t>
                          </m:r>
                        </m:e>
                        <m:sup>
                          <m:r>
                            <a:rPr lang="en-U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楷体" charset="0"/>
                              <a:cs typeface="楷体" charset="0"/>
                            </a:rPr>
                            <m:t>−</m:t>
                          </m:r>
                        </m:sup>
                      </m:sSup>
                      <m:r>
                        <a:rPr lang="is-IS" altLang="zh-CN" sz="2300" b="1" i="1" smtClean="0">
                          <a:solidFill>
                            <a:srgbClr val="008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→</m:t>
                      </m:r>
                      <m:sSup>
                        <m:sSupPr>
                          <m:ctrlPr>
                            <a:rPr lang="is-IS" altLang="zh-CN" sz="2300" b="1" i="1" dirty="0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is-IS" altLang="zh-CN" sz="2300" b="1" i="1" dirty="0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𝝆</m:t>
                          </m:r>
                        </m:e>
                        <m:sup>
                          <m:r>
                            <a:rPr lang="en-US" altLang="zh-CN" sz="2300" b="1" i="1" dirty="0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is-I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is-I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𝝅</m:t>
                          </m:r>
                        </m:e>
                        <m:sup>
                          <m:r>
                            <a:rPr lang="en-US" altLang="zh-CN" sz="2300" b="1" i="1" smtClean="0">
                              <a:solidFill>
                                <a:srgbClr val="008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US" altLang="zh-CN" sz="2300" b="1" dirty="0">
                  <a:solidFill>
                    <a:srgbClr val="008000"/>
                  </a:solidFill>
                  <a:latin typeface="楷体" charset="0"/>
                  <a:ea typeface="楷体" charset="0"/>
                  <a:cs typeface="楷体" charset="0"/>
                </a:endParaRPr>
              </a:p>
            </p:txBody>
          </p:sp>
        </mc:Choice>
        <mc:Fallback xmlns="">
          <p:sp>
            <p:nvSpPr>
              <p:cNvPr id="20" name="矩形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53603"/>
                <a:ext cx="2128788" cy="446276"/>
              </a:xfrm>
              <a:prstGeom prst="rect">
                <a:avLst/>
              </a:prstGeom>
              <a:blipFill rotWithShape="0">
                <a:blip r:embed="rId3"/>
                <a:stretch>
                  <a:fillRect b="-123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3419941" y="1056091"/>
                <a:ext cx="2185214" cy="4462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lvl="1" indent="0">
                  <a:buFont typeface="Arial" charset="0"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300" b="1" i="1" smtClean="0">
                          <a:solidFill>
                            <a:srgbClr val="008000"/>
                          </a:solidFill>
                          <a:latin typeface="Cambria Math" charset="0"/>
                          <a:ea typeface="楷体" charset="0"/>
                          <a:cs typeface="楷体" charset="0"/>
                        </a:rPr>
                        <m:t>𝒔𝒄𝒂𝒍𝒊𝒏𝒈</m:t>
                      </m:r>
                      <m:r>
                        <a:rPr lang="en-US" altLang="zh-CN" sz="2300" b="1" i="1" smtClean="0">
                          <a:solidFill>
                            <a:srgbClr val="008000"/>
                          </a:solidFill>
                          <a:latin typeface="Cambria Math" charset="0"/>
                          <a:ea typeface="楷体" charset="0"/>
                          <a:cs typeface="楷体" charset="0"/>
                        </a:rPr>
                        <m:t> </m:t>
                      </m:r>
                      <m:r>
                        <a:rPr lang="en-US" altLang="zh-CN" sz="2300" b="1" i="1" smtClean="0">
                          <a:solidFill>
                            <a:srgbClr val="008000"/>
                          </a:solidFill>
                          <a:latin typeface="Cambria Math" charset="0"/>
                          <a:ea typeface="楷体" charset="0"/>
                          <a:cs typeface="楷体" charset="0"/>
                        </a:rPr>
                        <m:t>𝒓𝒖𝒍𝒆</m:t>
                      </m:r>
                      <m:r>
                        <a:rPr lang="en-US" altLang="zh-CN" sz="2300" b="1" i="1" smtClean="0">
                          <a:solidFill>
                            <a:srgbClr val="008000"/>
                          </a:solidFill>
                          <a:latin typeface="Cambria Math" charset="0"/>
                          <a:ea typeface="楷体" charset="0"/>
                          <a:cs typeface="楷体" charset="0"/>
                        </a:rPr>
                        <m:t>:</m:t>
                      </m:r>
                    </m:oMath>
                  </m:oMathPara>
                </a14:m>
                <a:endParaRPr lang="en-US" altLang="zh-CN" sz="2300" b="1" dirty="0">
                  <a:solidFill>
                    <a:srgbClr val="008000"/>
                  </a:solidFill>
                  <a:latin typeface="楷体" charset="0"/>
                  <a:ea typeface="楷体" charset="0"/>
                  <a:cs typeface="楷体" charset="0"/>
                </a:endParaRP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941" y="1056091"/>
                <a:ext cx="2185214" cy="446276"/>
              </a:xfrm>
              <a:prstGeom prst="rect">
                <a:avLst/>
              </a:prstGeom>
              <a:blipFill rotWithShape="0">
                <a:blip r:embed="rId4"/>
                <a:stretch>
                  <a:fillRect t="-100000" b="-1328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矩形 21"/>
              <p:cNvSpPr/>
              <p:nvPr/>
            </p:nvSpPr>
            <p:spPr>
              <a:xfrm>
                <a:off x="4384497" y="2184157"/>
                <a:ext cx="1215397" cy="4462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lvl="1" indent="0">
                  <a:buFont typeface="Arial" charset="0"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300" b="1" i="1" smtClean="0">
                          <a:solidFill>
                            <a:srgbClr val="008000"/>
                          </a:solidFill>
                          <a:latin typeface="Cambria Math" charset="0"/>
                          <a:ea typeface="楷体" charset="0"/>
                          <a:cs typeface="楷体" charset="0"/>
                        </a:rPr>
                        <m:t>𝒑𝑸𝑪𝑫</m:t>
                      </m:r>
                      <m:r>
                        <a:rPr lang="en-US" altLang="zh-CN" sz="2300" b="1" i="1" smtClean="0">
                          <a:solidFill>
                            <a:srgbClr val="008000"/>
                          </a:solidFill>
                          <a:latin typeface="Cambria Math" charset="0"/>
                          <a:ea typeface="楷体" charset="0"/>
                          <a:cs typeface="楷体" charset="0"/>
                        </a:rPr>
                        <m:t>:</m:t>
                      </m:r>
                    </m:oMath>
                  </m:oMathPara>
                </a14:m>
                <a:endParaRPr lang="en-US" altLang="zh-CN" sz="2300" b="1" dirty="0">
                  <a:solidFill>
                    <a:srgbClr val="008000"/>
                  </a:solidFill>
                  <a:latin typeface="楷体" charset="0"/>
                  <a:ea typeface="楷体" charset="0"/>
                  <a:cs typeface="楷体" charset="0"/>
                </a:endParaRPr>
              </a:p>
            </p:txBody>
          </p:sp>
        </mc:Choice>
        <mc:Fallback xmlns="">
          <p:sp>
            <p:nvSpPr>
              <p:cNvPr id="22" name="矩形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497" y="2184157"/>
                <a:ext cx="1215397" cy="446276"/>
              </a:xfrm>
              <a:prstGeom prst="rect">
                <a:avLst/>
              </a:prstGeom>
              <a:blipFill rotWithShape="0">
                <a:blip r:embed="rId5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424" y="1558962"/>
            <a:ext cx="2768600" cy="17399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矩形 24"/>
              <p:cNvSpPr/>
              <p:nvPr/>
            </p:nvSpPr>
            <p:spPr>
              <a:xfrm>
                <a:off x="5634912" y="1056091"/>
                <a:ext cx="2486130" cy="6183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bg-BG" altLang="zh-CN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charset="0"/>
                            </a:rPr>
                            <m:t>𝑑</m:t>
                          </m:r>
                          <m:r>
                            <a:rPr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𝜎</m:t>
                          </m:r>
                        </m:num>
                        <m:den>
                          <m:r>
                            <a:rPr lang="en-US" altLang="zh-CN" b="0" i="1" smtClean="0">
                              <a:latin typeface="Cambria Math" charset="0"/>
                            </a:rPr>
                            <m:t>𝑑𝑡</m:t>
                          </m:r>
                        </m:den>
                      </m:f>
                      <m:r>
                        <a:rPr lang="en-US" altLang="zh-CN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~</m:t>
                      </m:r>
                      <m:f>
                        <m:fPr>
                          <m:ctrlPr>
                            <a:rPr lang="bg-BG" altLang="zh-CN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bg-BG" altLang="zh-CN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𝑛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−2</m:t>
                              </m:r>
                            </m:sup>
                          </m:sSup>
                        </m:den>
                      </m:f>
                      <m:r>
                        <a:rPr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6−2</m:t>
                              </m:r>
                            </m:sup>
                          </m:sSup>
                        </m:den>
                      </m:f>
                      <m:r>
                        <a:rPr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5" name="矩形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4912" y="1056091"/>
                <a:ext cx="2486130" cy="618311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矩形 26"/>
              <p:cNvSpPr/>
              <p:nvPr/>
            </p:nvSpPr>
            <p:spPr>
              <a:xfrm>
                <a:off x="5951457" y="1689119"/>
                <a:ext cx="807144" cy="6127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𝜎</m:t>
                      </m:r>
                      <m:r>
                        <a:rPr lang="en-US" altLang="zh-CN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~</m:t>
                      </m:r>
                      <m:f>
                        <m:fPr>
                          <m:ctrlPr>
                            <a:rPr lang="bg-BG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7" name="矩形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1457" y="1689119"/>
                <a:ext cx="807144" cy="612796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矩形 28"/>
              <p:cNvSpPr/>
              <p:nvPr/>
            </p:nvSpPr>
            <p:spPr>
              <a:xfrm>
                <a:off x="5679733" y="2184157"/>
                <a:ext cx="2441309" cy="6296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𝜎</m:t>
                      </m:r>
                      <m:r>
                        <a:rPr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(</m:t>
                      </m:r>
                      <m:sSup>
                        <m:sSupPr>
                          <m:ctrlP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</m:t>
                          </m:r>
                        </m:sup>
                      </m:sSup>
                      <m:r>
                        <a:rPr lang="is-I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→</m:t>
                      </m:r>
                      <m:sSup>
                        <m:sSupPr>
                          <m:ctrlP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US" altLang="zh-CN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𝜌</m:t>
                          </m:r>
                        </m:e>
                        <m:sup>
                          <m: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𝜋</m:t>
                          </m:r>
                        </m:e>
                        <m:sup>
                          <m: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</m:t>
                          </m:r>
                        </m:sup>
                      </m:sSup>
                      <m:r>
                        <a:rPr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)</m:t>
                      </m:r>
                      <m:r>
                        <a:rPr lang="en-US" altLang="zh-CN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~</m:t>
                      </m:r>
                      <m:f>
                        <m:fPr>
                          <m:ctrlPr>
                            <a:rPr lang="bg-BG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9" name="矩形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9733" y="2184157"/>
                <a:ext cx="2441309" cy="62966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719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6553200" y="6403838"/>
            <a:ext cx="2133600" cy="365125"/>
          </a:xfrm>
        </p:spPr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30</a:t>
            </a:fld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标题 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kumimoji="1" lang="zh-CN" altLang="en-US" dirty="0"/>
                  <a:t>产生机制：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1" i="1">
                            <a:solidFill>
                              <a:srgbClr val="008000"/>
                            </a:solidFill>
                            <a:latin typeface="Cambria Math" charset="0"/>
                            <a:ea typeface="楷体" charset="0"/>
                            <a:cs typeface="楷体" charset="0"/>
                          </a:rPr>
                        </m:ctrlPr>
                      </m:sSupPr>
                      <m:e>
                        <m:r>
                          <a:rPr lang="en-US" altLang="zh-CN" b="1" i="1">
                            <a:solidFill>
                              <a:srgbClr val="008000"/>
                            </a:solidFill>
                            <a:latin typeface="Cambria Math" charset="0"/>
                            <a:ea typeface="楷体" charset="0"/>
                            <a:cs typeface="楷体" charset="0"/>
                          </a:rPr>
                          <m:t>𝒆</m:t>
                        </m:r>
                      </m:e>
                      <m:sup>
                        <m:r>
                          <a:rPr lang="en-US" altLang="zh-CN" b="1" i="1">
                            <a:solidFill>
                              <a:srgbClr val="008000"/>
                            </a:solidFill>
                            <a:latin typeface="Cambria Math" charset="0"/>
                            <a:ea typeface="楷体" charset="0"/>
                            <a:cs typeface="楷体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b="1" i="1">
                            <a:solidFill>
                              <a:srgbClr val="008000"/>
                            </a:solidFill>
                            <a:latin typeface="Cambria Math" charset="0"/>
                            <a:ea typeface="楷体" charset="0"/>
                            <a:cs typeface="楷体" charset="0"/>
                          </a:rPr>
                        </m:ctrlPr>
                      </m:sSupPr>
                      <m:e>
                        <m:r>
                          <a:rPr lang="en-US" altLang="zh-CN" b="1" i="1">
                            <a:solidFill>
                              <a:srgbClr val="008000"/>
                            </a:solidFill>
                            <a:latin typeface="Cambria Math" charset="0"/>
                            <a:ea typeface="楷体" charset="0"/>
                            <a:cs typeface="楷体" charset="0"/>
                          </a:rPr>
                          <m:t>𝒆</m:t>
                        </m:r>
                      </m:e>
                      <m:sup>
                        <m:r>
                          <a:rPr lang="en-US" altLang="zh-CN" b="1" i="1">
                            <a:solidFill>
                              <a:srgbClr val="008000"/>
                            </a:solidFill>
                            <a:latin typeface="Cambria Math" charset="0"/>
                            <a:ea typeface="楷体" charset="0"/>
                            <a:cs typeface="楷体" charset="0"/>
                          </a:rPr>
                          <m:t>−</m:t>
                        </m:r>
                      </m:sup>
                    </m:sSup>
                    <m:r>
                      <a:rPr lang="is-IS" altLang="zh-CN" b="1" i="1">
                        <a:solidFill>
                          <a:srgbClr val="008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  <m:sSup>
                      <m:sSupPr>
                        <m:ctrlPr>
                          <a:rPr lang="is-IS" altLang="zh-CN" b="1" i="1" dirty="0">
                            <a:solidFill>
                              <a:srgbClr val="008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is-IS" altLang="zh-CN" b="1" i="1" dirty="0">
                            <a:solidFill>
                              <a:srgbClr val="008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𝝆</m:t>
                        </m:r>
                      </m:e>
                      <m:sup>
                        <m:r>
                          <a:rPr lang="en-US" altLang="zh-CN" b="1" i="1" dirty="0">
                            <a:solidFill>
                              <a:srgbClr val="008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is-IS" altLang="zh-CN" b="1" i="1">
                            <a:solidFill>
                              <a:srgbClr val="008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is-IS" altLang="zh-CN" b="1" i="1">
                            <a:solidFill>
                              <a:srgbClr val="008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𝝅</m:t>
                        </m:r>
                      </m:e>
                      <m:sup>
                        <m:r>
                          <a:rPr lang="en-US" altLang="zh-CN" b="1" i="1">
                            <a:solidFill>
                              <a:srgbClr val="008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</m:t>
                        </m:r>
                      </m:sup>
                    </m:sSup>
                  </m:oMath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3" name="标题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t="-30488" b="-414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94" y="1055944"/>
            <a:ext cx="6121839" cy="236181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864260" y="3939585"/>
            <a:ext cx="45621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AdvP6F00" charset="0"/>
              </a:rPr>
              <a:t>S</a:t>
            </a:r>
            <a:r>
              <a:rPr lang="en-US" altLang="zh-CN" sz="2000" dirty="0" smtClean="0">
                <a:solidFill>
                  <a:srgbClr val="FF0000"/>
                </a:solidFill>
                <a:latin typeface="AdvP6F00" charset="0"/>
              </a:rPr>
              <a:t>olid line:  </a:t>
            </a:r>
            <a:r>
              <a:rPr lang="en-US" altLang="zh-CN" sz="2000" dirty="0" smtClean="0">
                <a:solidFill>
                  <a:srgbClr val="FF0000"/>
                </a:solidFill>
                <a:latin typeface="AdvP48E673" charset="0"/>
              </a:rPr>
              <a:t>1</a:t>
            </a:r>
            <a:r>
              <a:rPr lang="en-US" altLang="zh-CN" sz="2000" dirty="0" smtClean="0">
                <a:solidFill>
                  <a:srgbClr val="FF0000"/>
                </a:solidFill>
                <a:latin typeface="AdvP3EDAA1" charset="0"/>
              </a:rPr>
              <a:t>/s</a:t>
            </a:r>
            <a:r>
              <a:rPr lang="en-US" altLang="zh-CN" sz="2000" baseline="30000" dirty="0" smtClean="0">
                <a:solidFill>
                  <a:srgbClr val="FF0000"/>
                </a:solidFill>
                <a:latin typeface="AdvP3EDAA1" charset="0"/>
              </a:rPr>
              <a:t>3</a:t>
            </a:r>
            <a:r>
              <a:rPr lang="en-US" altLang="zh-CN" sz="2000" dirty="0" smtClean="0">
                <a:solidFill>
                  <a:srgbClr val="FF0000"/>
                </a:solidFill>
                <a:latin typeface="AdvP48E673" charset="0"/>
              </a:rPr>
              <a:t> </a:t>
            </a:r>
            <a:r>
              <a:rPr lang="en-US" altLang="zh-CN" sz="2000" dirty="0" smtClean="0">
                <a:solidFill>
                  <a:srgbClr val="FF0000"/>
                </a:solidFill>
                <a:latin typeface="AdvP6F00" charset="0"/>
              </a:rPr>
              <a:t>dependence (scaling rule)</a:t>
            </a:r>
          </a:p>
          <a:p>
            <a:r>
              <a:rPr lang="en-US" altLang="zh-CN" sz="2000" dirty="0" smtClean="0">
                <a:solidFill>
                  <a:srgbClr val="0000FF"/>
                </a:solidFill>
                <a:latin typeface="AdvP6F00" charset="0"/>
              </a:rPr>
              <a:t>dashed line: </a:t>
            </a:r>
            <a:r>
              <a:rPr lang="en-US" altLang="zh-CN" sz="2000" dirty="0" smtClean="0">
                <a:solidFill>
                  <a:srgbClr val="0000FF"/>
                </a:solidFill>
                <a:latin typeface="AdvP48E673" charset="0"/>
              </a:rPr>
              <a:t>1</a:t>
            </a:r>
            <a:r>
              <a:rPr lang="en-US" altLang="zh-CN" sz="2000" dirty="0" smtClean="0">
                <a:solidFill>
                  <a:srgbClr val="0000FF"/>
                </a:solidFill>
                <a:latin typeface="AdvP3EDAA1" charset="0"/>
              </a:rPr>
              <a:t>/s</a:t>
            </a:r>
            <a:r>
              <a:rPr lang="en-US" altLang="zh-CN" sz="2000" baseline="30000" dirty="0" smtClean="0">
                <a:solidFill>
                  <a:srgbClr val="0000FF"/>
                </a:solidFill>
                <a:latin typeface="AdvP3EDAA1" charset="0"/>
              </a:rPr>
              <a:t>4</a:t>
            </a:r>
            <a:r>
              <a:rPr lang="en-US" altLang="zh-CN" sz="2000" dirty="0" smtClean="0">
                <a:solidFill>
                  <a:srgbClr val="0000FF"/>
                </a:solidFill>
                <a:latin typeface="AdvP48E673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AdvP6F00" charset="0"/>
              </a:rPr>
              <a:t>dependence </a:t>
            </a:r>
            <a:endParaRPr lang="en-US" altLang="zh-CN" sz="2000" dirty="0">
              <a:solidFill>
                <a:srgbClr val="0000FF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flipH="1">
            <a:off x="6227533" y="1516209"/>
            <a:ext cx="27665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err="1" smtClean="0">
                <a:solidFill>
                  <a:srgbClr val="0000FF"/>
                </a:solidFill>
                <a:latin typeface="AdvP6F00" charset="0"/>
              </a:rPr>
              <a:t>CLEOc</a:t>
            </a:r>
            <a:r>
              <a:rPr lang="en-US" altLang="zh-CN" sz="1600" dirty="0" smtClean="0">
                <a:solidFill>
                  <a:srgbClr val="0000FF"/>
                </a:solidFill>
                <a:latin typeface="AdvP6F00" charset="0"/>
              </a:rPr>
              <a:t> 3.67 </a:t>
            </a:r>
            <a:r>
              <a:rPr lang="en-US" altLang="zh-CN" sz="1600" dirty="0" err="1" smtClean="0">
                <a:solidFill>
                  <a:srgbClr val="0000FF"/>
                </a:solidFill>
                <a:latin typeface="AdvP6F00" charset="0"/>
              </a:rPr>
              <a:t>GeV</a:t>
            </a:r>
            <a:r>
              <a:rPr lang="en-US" altLang="zh-CN" sz="1600" dirty="0" smtClean="0">
                <a:solidFill>
                  <a:srgbClr val="0000FF"/>
                </a:solidFill>
                <a:latin typeface="AdvP6F00" charset="0"/>
              </a:rPr>
              <a:t>: </a:t>
            </a:r>
          </a:p>
          <a:p>
            <a:r>
              <a:rPr lang="is-IS" altLang="zh-CN" sz="1600" dirty="0" smtClean="0">
                <a:solidFill>
                  <a:srgbClr val="0000FF"/>
                </a:solidFill>
              </a:rPr>
              <a:t>Phys.Rev.Lett.94,012005(2005</a:t>
            </a:r>
            <a:r>
              <a:rPr lang="is-IS" altLang="zh-CN" sz="1600" dirty="0">
                <a:solidFill>
                  <a:srgbClr val="0000FF"/>
                </a:solidFill>
              </a:rPr>
              <a:t>); </a:t>
            </a:r>
            <a:endParaRPr lang="is-IS" altLang="zh-CN" sz="1600" dirty="0" smtClean="0">
              <a:solidFill>
                <a:srgbClr val="0000FF"/>
              </a:solidFill>
            </a:endParaRPr>
          </a:p>
          <a:p>
            <a:endParaRPr lang="is-IS" altLang="zh-CN" sz="1600" dirty="0" smtClean="0">
              <a:solidFill>
                <a:srgbClr val="0000FF"/>
              </a:solidFill>
            </a:endParaRPr>
          </a:p>
          <a:p>
            <a:r>
              <a:rPr lang="en-US" altLang="zh-CN" sz="1600" dirty="0" smtClean="0">
                <a:solidFill>
                  <a:srgbClr val="FF0000"/>
                </a:solidFill>
                <a:latin typeface="AdvP6F00" charset="0"/>
              </a:rPr>
              <a:t>Belle 10.52, 10.58, 10.876 </a:t>
            </a:r>
            <a:r>
              <a:rPr lang="en-US" altLang="zh-CN" sz="1600" dirty="0" err="1" smtClean="0">
                <a:solidFill>
                  <a:srgbClr val="FF0000"/>
                </a:solidFill>
                <a:latin typeface="AdvP6F00" charset="0"/>
              </a:rPr>
              <a:t>GeV</a:t>
            </a:r>
            <a:r>
              <a:rPr lang="en-US" altLang="zh-CN" sz="1600" dirty="0" smtClean="0">
                <a:solidFill>
                  <a:srgbClr val="FF0000"/>
                </a:solidFill>
                <a:latin typeface="AdvP6F00" charset="0"/>
              </a:rPr>
              <a:t>: </a:t>
            </a:r>
          </a:p>
          <a:p>
            <a:r>
              <a:rPr lang="is-IS" altLang="zh-CN" sz="1600" dirty="0" smtClean="0">
                <a:solidFill>
                  <a:srgbClr val="FF0000"/>
                </a:solidFill>
              </a:rPr>
              <a:t>Phys.Rev</a:t>
            </a:r>
            <a:r>
              <a:rPr lang="is-IS" altLang="zh-CN" sz="1600" dirty="0">
                <a:solidFill>
                  <a:srgbClr val="FF0000"/>
                </a:solidFill>
              </a:rPr>
              <a:t>. D88 (2013) 052019 </a:t>
            </a:r>
          </a:p>
        </p:txBody>
      </p:sp>
      <p:sp>
        <p:nvSpPr>
          <p:cNvPr id="10" name="矩形 9"/>
          <p:cNvSpPr/>
          <p:nvPr/>
        </p:nvSpPr>
        <p:spPr>
          <a:xfrm flipH="1">
            <a:off x="5553855" y="4175250"/>
            <a:ext cx="31329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/>
              <a:t>For more results, see: </a:t>
            </a:r>
          </a:p>
          <a:p>
            <a:r>
              <a:rPr lang="en-US" altLang="zh-CN" sz="1600" dirty="0" smtClean="0"/>
              <a:t>BES:</a:t>
            </a:r>
            <a:r>
              <a:rPr lang="is-IS" altLang="zh-CN" sz="1600" dirty="0"/>
              <a:t>Phys. Rev. D </a:t>
            </a:r>
            <a:r>
              <a:rPr lang="is-IS" altLang="zh-CN" sz="1600" b="1" dirty="0"/>
              <a:t>70</a:t>
            </a:r>
            <a:r>
              <a:rPr lang="is-IS" altLang="zh-CN" sz="1600" dirty="0"/>
              <a:t>, 112007 (2004) </a:t>
            </a:r>
            <a:endParaRPr lang="is-IS" altLang="zh-CN" sz="1600" dirty="0" smtClean="0"/>
          </a:p>
          <a:p>
            <a:r>
              <a:rPr lang="is-IS" altLang="zh-CN" sz="1600" dirty="0" smtClean="0"/>
              <a:t>Babar:Phys.Rev.D </a:t>
            </a:r>
            <a:r>
              <a:rPr lang="is-IS" altLang="zh-CN" sz="1600" b="1" dirty="0"/>
              <a:t>74</a:t>
            </a:r>
            <a:r>
              <a:rPr lang="is-IS" altLang="zh-CN" sz="1600" dirty="0"/>
              <a:t>, </a:t>
            </a:r>
            <a:r>
              <a:rPr lang="is-IS" altLang="zh-CN" sz="1600" dirty="0" smtClean="0"/>
              <a:t>111103 </a:t>
            </a:r>
            <a:r>
              <a:rPr lang="is-IS" altLang="zh-CN" sz="1600" dirty="0"/>
              <a:t>(2006</a:t>
            </a:r>
            <a:r>
              <a:rPr lang="is-IS" altLang="zh-CN" sz="1600" dirty="0" smtClean="0"/>
              <a:t>)</a:t>
            </a:r>
            <a:endParaRPr lang="is-IS" altLang="zh-CN" sz="1600" dirty="0"/>
          </a:p>
        </p:txBody>
      </p:sp>
      <p:sp>
        <p:nvSpPr>
          <p:cNvPr id="13" name="矩形 12"/>
          <p:cNvSpPr/>
          <p:nvPr/>
        </p:nvSpPr>
        <p:spPr>
          <a:xfrm>
            <a:off x="696481" y="5374908"/>
            <a:ext cx="23326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altLang="zh-CN" dirty="0" smtClean="0"/>
              <a:t>Lu, WW, Wang:</a:t>
            </a:r>
          </a:p>
          <a:p>
            <a:r>
              <a:rPr lang="is-IS" altLang="zh-CN" dirty="0" smtClean="0"/>
              <a:t>PRD 74, 094020(2007) </a:t>
            </a:r>
            <a:endParaRPr lang="is-IS" altLang="zh-CN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7527" y="5395674"/>
            <a:ext cx="2082800" cy="6477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4627" y="5316161"/>
            <a:ext cx="1612900" cy="762000"/>
          </a:xfrm>
          <a:prstGeom prst="rect">
            <a:avLst/>
          </a:prstGeom>
        </p:spPr>
      </p:pic>
      <p:sp>
        <p:nvSpPr>
          <p:cNvPr id="11" name="Rectangle 31"/>
          <p:cNvSpPr>
            <a:spLocks noChangeArrowheads="1"/>
          </p:cNvSpPr>
          <p:nvPr/>
        </p:nvSpPr>
        <p:spPr bwMode="auto">
          <a:xfrm>
            <a:off x="3424627" y="5336264"/>
            <a:ext cx="3695700" cy="741898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78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31</a:t>
            </a:fld>
            <a:endParaRPr kumimoji="1"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Effective Field </a:t>
            </a:r>
            <a:r>
              <a:rPr kumimoji="1" lang="en-US" altLang="zh-CN" dirty="0" smtClean="0"/>
              <a:t>Theory: Factorization</a:t>
            </a:r>
            <a:endParaRPr kumimoji="1"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29" y="846303"/>
            <a:ext cx="8712972" cy="505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84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770" y="1100933"/>
            <a:ext cx="3014312" cy="1894315"/>
          </a:xfrm>
          <a:prstGeom prst="rect">
            <a:avLst/>
          </a:prstGeom>
        </p:spPr>
      </p:pic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32</a:t>
            </a:fld>
            <a:endParaRPr kumimoji="1"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Effective Field </a:t>
            </a:r>
            <a:r>
              <a:rPr kumimoji="1" lang="en-US" altLang="zh-CN" dirty="0" smtClean="0"/>
              <a:t>Theory</a:t>
            </a:r>
            <a:endParaRPr kumimoji="1" lang="zh-CN" altLang="en-US" dirty="0"/>
          </a:p>
        </p:txBody>
      </p:sp>
      <p:cxnSp>
        <p:nvCxnSpPr>
          <p:cNvPr id="7" name="直线箭头连接符 6"/>
          <p:cNvCxnSpPr/>
          <p:nvPr/>
        </p:nvCxnSpPr>
        <p:spPr>
          <a:xfrm flipV="1">
            <a:off x="3105807" y="1809081"/>
            <a:ext cx="1876096" cy="79680"/>
          </a:xfrm>
          <a:prstGeom prst="straightConnector1">
            <a:avLst/>
          </a:prstGeom>
          <a:ln cap="rnd">
            <a:solidFill>
              <a:srgbClr val="FF0000"/>
            </a:solidFill>
            <a:miter lim="800000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540" y="3945004"/>
            <a:ext cx="2582512" cy="198930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7807" y="1152794"/>
            <a:ext cx="508000" cy="4572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071" y="2134192"/>
            <a:ext cx="431800" cy="3937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0927" y="1280771"/>
            <a:ext cx="508000" cy="4064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8555" y="2772689"/>
            <a:ext cx="558800" cy="2921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7459" y="1555081"/>
            <a:ext cx="2552700" cy="5080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7271" y="2588539"/>
            <a:ext cx="2260600" cy="660400"/>
          </a:xfrm>
          <a:prstGeom prst="rect">
            <a:avLst/>
          </a:prstGeom>
        </p:spPr>
      </p:pic>
      <p:cxnSp>
        <p:nvCxnSpPr>
          <p:cNvPr id="17" name="直线箭头连接符 16"/>
          <p:cNvCxnSpPr/>
          <p:nvPr/>
        </p:nvCxnSpPr>
        <p:spPr>
          <a:xfrm>
            <a:off x="2778782" y="2027434"/>
            <a:ext cx="2095589" cy="894158"/>
          </a:xfrm>
          <a:prstGeom prst="straightConnector1">
            <a:avLst/>
          </a:prstGeom>
          <a:ln cap="rnd">
            <a:solidFill>
              <a:srgbClr val="FF0000"/>
            </a:solidFill>
            <a:miter lim="800000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图片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88927" y="4634855"/>
            <a:ext cx="3860800" cy="609600"/>
          </a:xfrm>
          <a:prstGeom prst="rect">
            <a:avLst/>
          </a:prstGeom>
        </p:spPr>
      </p:pic>
      <p:cxnSp>
        <p:nvCxnSpPr>
          <p:cNvPr id="21" name="直线箭头连接符 20"/>
          <p:cNvCxnSpPr/>
          <p:nvPr/>
        </p:nvCxnSpPr>
        <p:spPr>
          <a:xfrm flipH="1">
            <a:off x="2366055" y="2527892"/>
            <a:ext cx="66846" cy="1549433"/>
          </a:xfrm>
          <a:prstGeom prst="straightConnector1">
            <a:avLst/>
          </a:prstGeom>
          <a:ln cap="rnd">
            <a:solidFill>
              <a:srgbClr val="0000FF"/>
            </a:solidFill>
            <a:miter lim="800000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311601" y="332035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dirty="0">
              <a:solidFill>
                <a:srgbClr val="0000FF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01576" y="3320351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  <a:latin typeface="楷体" charset="0"/>
                <a:ea typeface="楷体" charset="0"/>
                <a:cs typeface="楷体" charset="0"/>
              </a:rPr>
              <a:t>Integrating out </a:t>
            </a:r>
            <a:endParaRPr lang="zh-CN" altLang="en-US" dirty="0">
              <a:solidFill>
                <a:srgbClr val="0000FF"/>
              </a:solidFill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43106" y="5572430"/>
            <a:ext cx="26797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90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33</a:t>
            </a:fld>
            <a:endParaRPr kumimoji="1"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Naïve power counting </a:t>
            </a:r>
            <a:endParaRPr kumimoji="1"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960" y="1158278"/>
            <a:ext cx="3217255" cy="2343090"/>
          </a:xfrm>
          <a:prstGeom prst="rect">
            <a:avLst/>
          </a:prstGeom>
        </p:spPr>
      </p:pic>
      <p:sp>
        <p:nvSpPr>
          <p:cNvPr id="8" name="Text Box 21"/>
          <p:cNvSpPr txBox="1">
            <a:spLocks noChangeArrowheads="1"/>
          </p:cNvSpPr>
          <p:nvPr/>
        </p:nvSpPr>
        <p:spPr bwMode="auto">
          <a:xfrm>
            <a:off x="6114385" y="2200769"/>
            <a:ext cx="1198181" cy="861774"/>
          </a:xfrm>
          <a:prstGeom prst="rect">
            <a:avLst/>
          </a:prstGeom>
          <a:noFill/>
          <a:ln w="31750">
            <a:solidFill>
              <a:schemeClr val="tx1"/>
            </a:solidFill>
            <a:prstDash val="sys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altLang="zh-CN" sz="2000" dirty="0" smtClean="0">
              <a:latin typeface="Times New Roman" charset="0"/>
            </a:endParaRPr>
          </a:p>
          <a:p>
            <a:pPr>
              <a:spcBef>
                <a:spcPct val="50000"/>
              </a:spcBef>
              <a:defRPr/>
            </a:pPr>
            <a:endParaRPr lang="en-US" altLang="zh-CN" sz="2000" dirty="0">
              <a:latin typeface="Times New Roman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1960" y="4013260"/>
            <a:ext cx="2626594" cy="21851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/>
              <p:cNvSpPr/>
              <p:nvPr/>
            </p:nvSpPr>
            <p:spPr>
              <a:xfrm>
                <a:off x="7030388" y="876828"/>
                <a:ext cx="1448828" cy="369332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/>
            </p:spPr>
            <p:txBody>
              <a:bodyPr wrap="square">
                <a:spAutoFit/>
                <a:flatTx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b="0" i="0" smtClean="0">
                          <a:ln w="0"/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Cambria Math" charset="0"/>
                        </a:rPr>
                        <m:t>V</m:t>
                      </m:r>
                      <m:r>
                        <a:rPr lang="en-US" altLang="zh-CN" b="0" i="0" smtClean="0">
                          <a:ln w="0"/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Cambria Math" charset="0"/>
                        </a:rPr>
                        <m:t>=</m:t>
                      </m:r>
                      <m:sSup>
                        <m:sSupPr>
                          <m:ctrlPr>
                            <a:rPr lang="is-IS" altLang="zh-CN" i="1" smtClean="0">
                              <a:ln w="0"/>
                              <a:solidFill>
                                <a:schemeClr val="accent1"/>
                              </a:solidFill>
                              <a:effectLst>
                                <a:outerShdw blurRad="38100" dist="25400" dir="5400000" algn="ctr" rotWithShape="0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is-IS" altLang="zh-CN" i="0" smtClean="0">
                              <a:ln w="0"/>
                              <a:solidFill>
                                <a:schemeClr val="accent1"/>
                              </a:solidFill>
                              <a:effectLst>
                                <a:outerShdw blurRad="38100" dist="25400" dir="5400000" algn="ctr" rotWithShape="0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ρ</m:t>
                          </m:r>
                        </m:e>
                        <m:sup>
                          <m:r>
                            <a:rPr lang="en-US" altLang="zh-CN" b="0" i="0" smtClean="0">
                              <a:ln w="0"/>
                              <a:solidFill>
                                <a:schemeClr val="accent1"/>
                              </a:solidFill>
                              <a:effectLst>
                                <a:outerShdw blurRad="38100" dist="25400" dir="5400000" algn="ctr" rotWithShape="0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charset="0"/>
                            </a:rPr>
                            <m:t>0</m:t>
                          </m:r>
                        </m:sup>
                      </m:sSup>
                      <m:r>
                        <a:rPr lang="en-US" altLang="zh-CN" b="0" i="0" smtClean="0">
                          <a:ln w="0"/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Cambria Math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is-IS" altLang="zh-CN" i="0" smtClean="0">
                          <a:ln w="0"/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Cambria Math" charset="0"/>
                          <a:ea typeface="Cambria Math" charset="0"/>
                          <a:cs typeface="Cambria Math" charset="0"/>
                        </a:rPr>
                        <m:t>ω</m:t>
                      </m:r>
                      <m:r>
                        <a:rPr lang="en-US" altLang="zh-CN" b="0" i="0" smtClean="0">
                          <a:ln w="0"/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Cambria Math" charset="0"/>
                          <a:ea typeface="Cambria Math" charset="0"/>
                          <a:cs typeface="Cambria Math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is-IS" altLang="zh-CN" i="0" smtClean="0">
                          <a:ln w="0"/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Cambria Math" charset="0"/>
                          <a:ea typeface="Cambria Math" charset="0"/>
                          <a:cs typeface="Cambria Math" charset="0"/>
                        </a:rPr>
                        <m:t>ϕ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4" name="矩形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0388" y="876828"/>
                <a:ext cx="1448828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/>
              <p:cNvSpPr/>
              <p:nvPr/>
            </p:nvSpPr>
            <p:spPr>
              <a:xfrm>
                <a:off x="7183287" y="3782818"/>
                <a:ext cx="143968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b="0" i="0" smtClean="0">
                          <a:ln w="0"/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Cambria Math" charset="0"/>
                        </a:rPr>
                        <m:t>V</m:t>
                      </m:r>
                      <m:r>
                        <a:rPr lang="en-US" altLang="zh-CN" b="0" i="0" smtClean="0">
                          <a:ln w="0"/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Cambria Math" charset="0"/>
                        </a:rPr>
                        <m:t>=</m:t>
                      </m:r>
                      <m:sSup>
                        <m:sSupPr>
                          <m:ctrlPr>
                            <a:rPr lang="is-IS" altLang="zh-CN" i="1" smtClean="0">
                              <a:ln w="0"/>
                              <a:solidFill>
                                <a:schemeClr val="accent1"/>
                              </a:solidFill>
                              <a:effectLst>
                                <a:outerShdw blurRad="38100" dist="25400" dir="5400000" algn="ctr" rotWithShape="0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is-IS" altLang="zh-CN" i="0" smtClean="0">
                              <a:ln w="0"/>
                              <a:solidFill>
                                <a:schemeClr val="accent1"/>
                              </a:solidFill>
                              <a:effectLst>
                                <a:outerShdw blurRad="38100" dist="25400" dir="5400000" algn="ctr" rotWithShape="0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ρ</m:t>
                          </m:r>
                        </m:e>
                        <m:sup>
                          <m:r>
                            <a:rPr lang="en-US" altLang="zh-CN" b="0" i="0" smtClean="0">
                              <a:ln w="0"/>
                              <a:solidFill>
                                <a:schemeClr val="accent1"/>
                              </a:solidFill>
                              <a:effectLst>
                                <a:outerShdw blurRad="38100" dist="25400" dir="5400000" algn="ctr" rotWithShape="0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charset="0"/>
                            </a:rPr>
                            <m:t>0</m:t>
                          </m:r>
                        </m:sup>
                      </m:sSup>
                      <m:r>
                        <a:rPr lang="en-US" altLang="zh-CN" b="0" i="0" smtClean="0">
                          <a:ln w="0"/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Cambria Math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is-IS" altLang="zh-CN" i="0" smtClean="0">
                          <a:ln w="0"/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Cambria Math" charset="0"/>
                          <a:ea typeface="Cambria Math" charset="0"/>
                          <a:cs typeface="Cambria Math" charset="0"/>
                        </a:rPr>
                        <m:t>ω</m:t>
                      </m:r>
                      <m:r>
                        <a:rPr lang="en-US" altLang="zh-CN" b="0" i="0" smtClean="0">
                          <a:ln w="0"/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Cambria Math" charset="0"/>
                          <a:ea typeface="Cambria Math" charset="0"/>
                          <a:cs typeface="Cambria Math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is-IS" altLang="zh-CN" i="0" smtClean="0">
                          <a:ln w="0"/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Cambria Math" charset="0"/>
                          <a:ea typeface="Cambria Math" charset="0"/>
                          <a:cs typeface="Cambria Math" charset="0"/>
                        </a:rPr>
                        <m:t>ϕ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5" name="矩形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3287" y="3782818"/>
                <a:ext cx="1439689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452" y="2214602"/>
            <a:ext cx="3416300" cy="7366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238" y="4096972"/>
            <a:ext cx="1609315" cy="8448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712750" y="4968415"/>
                <a:ext cx="238770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zh-CN" b="0" i="1" dirty="0" smtClean="0">
                        <a:latin typeface="Cambria Math" charset="0"/>
                      </a:rPr>
                      <m:t>𝑛</m:t>
                    </m:r>
                    <m:r>
                      <a:rPr kumimoji="1" lang="en-US" altLang="zh-CN" b="0" i="1" dirty="0" smtClean="0"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kumimoji="1" lang="en-US" altLang="zh-CN" b="0" i="1" dirty="0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en-US" altLang="zh-CN" b="0" i="1" dirty="0" smtClean="0">
                            <a:latin typeface="Cambria Math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zh-CN" b="0" i="1" dirty="0" smtClean="0">
                            <a:latin typeface="Cambria Math" charset="0"/>
                          </a:rPr>
                          <m:t>𝑎</m:t>
                        </m:r>
                      </m:sub>
                    </m:sSub>
                    <m:r>
                      <m:rPr>
                        <m:nor/>
                      </m:rPr>
                      <a:rPr kumimoji="1" lang="en-US" altLang="zh-CN" dirty="0"/>
                      <m:t>+</m:t>
                    </m:r>
                    <m:sSub>
                      <m:sSubPr>
                        <m:ctrlPr>
                          <a:rPr kumimoji="1" lang="en-US" altLang="zh-CN" i="1" dirty="0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en-US" altLang="zh-CN" b="0" i="1" dirty="0" smtClean="0">
                            <a:latin typeface="Cambria Math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zh-CN" b="0" i="1" dirty="0" smtClean="0">
                            <a:latin typeface="Cambria Math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kumimoji="1" lang="en-US" altLang="zh-CN" dirty="0" smtClean="0"/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 dirty="0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en-US" altLang="zh-CN" b="0" i="1" dirty="0" smtClean="0">
                            <a:latin typeface="Cambria Math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zh-CN" b="0" i="1" dirty="0" smtClean="0">
                            <a:latin typeface="Cambria Math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kumimoji="1" lang="en-US" altLang="zh-CN" dirty="0" smtClean="0"/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 dirty="0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en-US" altLang="zh-CN" b="0" i="1" dirty="0" smtClean="0">
                            <a:latin typeface="Cambria Math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zh-CN" b="0" i="1" dirty="0" smtClean="0">
                            <a:latin typeface="Cambria Math" charset="0"/>
                          </a:rPr>
                          <m:t>𝑑</m:t>
                        </m:r>
                      </m:sub>
                    </m:sSub>
                    <m:r>
                      <a:rPr kumimoji="1" lang="en-US" altLang="zh-CN" b="0" i="1" dirty="0" smtClean="0">
                        <a:latin typeface="Cambria Math" charset="0"/>
                      </a:rPr>
                      <m:t>=5</m:t>
                    </m:r>
                  </m:oMath>
                </a14:m>
                <a:endParaRPr kumimoji="1" lang="en-US" altLang="zh-CN" dirty="0"/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750" y="4968415"/>
                <a:ext cx="2387705" cy="369332"/>
              </a:xfrm>
              <a:prstGeom prst="rect">
                <a:avLst/>
              </a:prstGeom>
              <a:blipFill rotWithShape="0">
                <a:blip r:embed="rId9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739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15" grpId="0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34</a:t>
            </a:fld>
            <a:endParaRPr kumimoji="1"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Effective Field Theory: factorization</a:t>
            </a:r>
            <a:endParaRPr kumimoji="1"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960" y="964232"/>
            <a:ext cx="3217255" cy="23430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1960" y="3135011"/>
            <a:ext cx="2626594" cy="21851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/>
              <p:cNvSpPr/>
              <p:nvPr/>
            </p:nvSpPr>
            <p:spPr>
              <a:xfrm>
                <a:off x="5033753" y="1106574"/>
                <a:ext cx="1448828" cy="369332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/>
            </p:spPr>
            <p:txBody>
              <a:bodyPr wrap="square">
                <a:spAutoFit/>
                <a:flatTx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b="0" i="0" smtClean="0">
                          <a:ln w="0"/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Cambria Math" charset="0"/>
                        </a:rPr>
                        <m:t>V</m:t>
                      </m:r>
                      <m:r>
                        <a:rPr lang="en-US" altLang="zh-CN" b="0" i="0" smtClean="0">
                          <a:ln w="0"/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Cambria Math" charset="0"/>
                        </a:rPr>
                        <m:t>=</m:t>
                      </m:r>
                      <m:sSup>
                        <m:sSupPr>
                          <m:ctrlPr>
                            <a:rPr lang="is-IS" altLang="zh-CN" i="1" smtClean="0">
                              <a:ln w="0"/>
                              <a:solidFill>
                                <a:schemeClr val="accent1"/>
                              </a:solidFill>
                              <a:effectLst>
                                <a:outerShdw blurRad="38100" dist="25400" dir="5400000" algn="ctr" rotWithShape="0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is-IS" altLang="zh-CN" i="0" smtClean="0">
                              <a:ln w="0"/>
                              <a:solidFill>
                                <a:schemeClr val="accent1"/>
                              </a:solidFill>
                              <a:effectLst>
                                <a:outerShdw blurRad="38100" dist="25400" dir="5400000" algn="ctr" rotWithShape="0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ρ</m:t>
                          </m:r>
                        </m:e>
                        <m:sup>
                          <m:r>
                            <a:rPr lang="en-US" altLang="zh-CN" b="0" i="0" smtClean="0">
                              <a:ln w="0"/>
                              <a:solidFill>
                                <a:schemeClr val="accent1"/>
                              </a:solidFill>
                              <a:effectLst>
                                <a:outerShdw blurRad="38100" dist="25400" dir="5400000" algn="ctr" rotWithShape="0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charset="0"/>
                            </a:rPr>
                            <m:t>0</m:t>
                          </m:r>
                        </m:sup>
                      </m:sSup>
                      <m:r>
                        <a:rPr lang="en-US" altLang="zh-CN" b="0" i="0" smtClean="0">
                          <a:ln w="0"/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Cambria Math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is-IS" altLang="zh-CN" i="0" smtClean="0">
                          <a:ln w="0"/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Cambria Math" charset="0"/>
                          <a:ea typeface="Cambria Math" charset="0"/>
                          <a:cs typeface="Cambria Math" charset="0"/>
                        </a:rPr>
                        <m:t>ω</m:t>
                      </m:r>
                      <m:r>
                        <a:rPr lang="en-US" altLang="zh-CN" b="0" i="0" smtClean="0">
                          <a:ln w="0"/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Cambria Math" charset="0"/>
                          <a:ea typeface="Cambria Math" charset="0"/>
                          <a:cs typeface="Cambria Math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is-IS" altLang="zh-CN" i="0" smtClean="0">
                          <a:ln w="0"/>
                          <a:solidFill>
                            <a:schemeClr val="accent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Cambria Math" charset="0"/>
                          <a:ea typeface="Cambria Math" charset="0"/>
                          <a:cs typeface="Cambria Math" charset="0"/>
                        </a:rPr>
                        <m:t>ϕ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4" name="矩形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3753" y="1106574"/>
                <a:ext cx="1448828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427" y="1291240"/>
            <a:ext cx="4264839" cy="3625534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8896" y="1291240"/>
            <a:ext cx="1274533" cy="66623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0161" y="3304115"/>
            <a:ext cx="1269420" cy="558107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2070271" y="2383799"/>
            <a:ext cx="17599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 smtClean="0"/>
              <a:t>QED interaction</a:t>
            </a:r>
          </a:p>
        </p:txBody>
      </p:sp>
      <p:sp>
        <p:nvSpPr>
          <p:cNvPr id="29" name="矩形 28"/>
          <p:cNvSpPr/>
          <p:nvPr/>
        </p:nvSpPr>
        <p:spPr>
          <a:xfrm>
            <a:off x="463666" y="1177304"/>
            <a:ext cx="7019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dirty="0" smtClean="0"/>
              <a:t>能标</a:t>
            </a:r>
            <a:endParaRPr kumimoji="1" lang="en-US" altLang="zh-CN" dirty="0" smtClean="0"/>
          </a:p>
        </p:txBody>
      </p:sp>
      <p:sp>
        <p:nvSpPr>
          <p:cNvPr id="30" name="矩形 29"/>
          <p:cNvSpPr/>
          <p:nvPr/>
        </p:nvSpPr>
        <p:spPr>
          <a:xfrm>
            <a:off x="3683720" y="4754862"/>
            <a:ext cx="1760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dirty="0" smtClean="0"/>
              <a:t>结构复杂度</a:t>
            </a:r>
            <a:endParaRPr kumimoji="1" lang="en-US" altLang="zh-CN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/>
              <p:cNvSpPr/>
              <p:nvPr/>
            </p:nvSpPr>
            <p:spPr>
              <a:xfrm>
                <a:off x="180953" y="5705628"/>
                <a:ext cx="8298262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kumimoji="1" lang="zh-CN" altLang="en-US" sz="2400" dirty="0" smtClean="0">
                    <a:solidFill>
                      <a:srgbClr val="FF0000"/>
                    </a:solidFill>
                  </a:rPr>
                  <a:t>尽管矢量粒子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s-IS" altLang="zh-CN" sz="2400" i="1">
                            <a:ln w="0"/>
                            <a:solidFill>
                              <a:srgbClr val="FF0000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is-IS" altLang="zh-CN" sz="2400">
                            <a:ln w="0"/>
                            <a:solidFill>
                              <a:srgbClr val="FF0000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ρ</m:t>
                        </m:r>
                      </m:e>
                      <m:sup>
                        <m:r>
                          <a:rPr lang="en-US" altLang="zh-CN" sz="2400">
                            <a:ln w="0"/>
                            <a:solidFill>
                              <a:srgbClr val="FF0000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kumimoji="1" lang="zh-CN" altLang="en-US" sz="2400" dirty="0" smtClean="0">
                    <a:solidFill>
                      <a:srgbClr val="FF0000"/>
                    </a:solidFill>
                  </a:rPr>
                  <a:t>的低能结构是两个夸克，</a:t>
                </a:r>
                <a:endParaRPr kumimoji="1" lang="en-US" altLang="zh-CN" sz="2400" dirty="0" smtClean="0">
                  <a:solidFill>
                    <a:srgbClr val="FF0000"/>
                  </a:solidFill>
                </a:endParaRPr>
              </a:p>
              <a:p>
                <a:r>
                  <a:rPr kumimoji="1" lang="zh-CN" altLang="en-US" sz="2400" dirty="0" smtClean="0">
                    <a:solidFill>
                      <a:srgbClr val="FF0000"/>
                    </a:solidFill>
                  </a:rPr>
                  <a:t>在高能标下，它的产生由展开幂次最低的光子场算符决定</a:t>
                </a:r>
                <a:endParaRPr kumimoji="1" lang="en-US" altLang="zh-CN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953" y="5705628"/>
                <a:ext cx="8298262" cy="830997"/>
              </a:xfrm>
              <a:prstGeom prst="rect">
                <a:avLst/>
              </a:prstGeom>
              <a:blipFill rotWithShape="0">
                <a:blip r:embed="rId8"/>
                <a:stretch>
                  <a:fillRect l="-1176" t="-8824" b="-132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113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35</a:t>
            </a:fld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标题 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zh-CN" sz="2800" i="1" smtClean="0">
                              <a:latin typeface="Cambria Math" charset="0"/>
                            </a:rPr>
                          </m:ctrlPr>
                        </m:sSubSupPr>
                        <m:e>
                          <m:r>
                            <m:rPr>
                              <m:nor/>
                            </m:rPr>
                            <a:rPr kumimoji="1" lang="en-US" altLang="zh-CN" sz="2800" b="0" i="0" smtClean="0">
                              <a:latin typeface="Cambria Math" charset="0"/>
                            </a:rPr>
                            <m:t>Z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kumimoji="1" lang="en-US" altLang="zh-CN" sz="2800" b="0" i="0" smtClean="0">
                              <a:latin typeface="Cambria Math" charset="0"/>
                            </a:rPr>
                            <m:t>c</m:t>
                          </m:r>
                        </m:sub>
                        <m:sup>
                          <m:r>
                            <m:rPr>
                              <m:nor/>
                            </m:rPr>
                            <a:rPr kumimoji="1" lang="en-US" altLang="zh-CN" sz="280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±</m:t>
                          </m:r>
                        </m:sup>
                      </m:sSubSup>
                    </m:oMath>
                  </m:oMathPara>
                </a14:m>
                <a:endParaRPr kumimoji="1" lang="zh-CN" altLang="en-US" sz="2800" dirty="0"/>
              </a:p>
            </p:txBody>
          </p:sp>
        </mc:Choice>
        <mc:Fallback xmlns="">
          <p:sp>
            <p:nvSpPr>
              <p:cNvPr id="3" name="标题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995" y="1332879"/>
            <a:ext cx="3839050" cy="283321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2237" y="1642918"/>
            <a:ext cx="4089400" cy="299344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270432" y="963547"/>
            <a:ext cx="2319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smtClean="0"/>
              <a:t>Belle: PRL 110, 252002</a:t>
            </a:r>
          </a:p>
        </p:txBody>
      </p:sp>
      <p:sp>
        <p:nvSpPr>
          <p:cNvPr id="11" name="矩形 10"/>
          <p:cNvSpPr/>
          <p:nvPr/>
        </p:nvSpPr>
        <p:spPr>
          <a:xfrm>
            <a:off x="1889014" y="871695"/>
            <a:ext cx="21991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mtClean="0"/>
              <a:t>BES: PRL 110, 252001</a:t>
            </a:r>
            <a:endParaRPr kumimoji="1" lang="en-US" altLang="zh-CN" dirty="0" smtClean="0"/>
          </a:p>
        </p:txBody>
      </p:sp>
      <p:pic>
        <p:nvPicPr>
          <p:cNvPr id="8" name="图片 2" descr="W02013062154759422220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432" y="4834529"/>
            <a:ext cx="1683158" cy="1628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/>
        </p:nvSpPr>
        <p:spPr>
          <a:xfrm>
            <a:off x="618887" y="5048375"/>
            <a:ext cx="34671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err="1" smtClean="0">
                <a:solidFill>
                  <a:srgbClr val="800000"/>
                </a:solidFill>
                <a:latin typeface="楷体" charset="-122"/>
                <a:ea typeface="楷体" charset="-122"/>
                <a:sym typeface="Wingdings" charset="2"/>
              </a:rPr>
              <a:t>tetraquark</a:t>
            </a:r>
            <a:r>
              <a:rPr lang="en-US" altLang="zh-CN" sz="2400" dirty="0" smtClean="0">
                <a:solidFill>
                  <a:srgbClr val="800000"/>
                </a:solidFill>
                <a:latin typeface="楷体" charset="-122"/>
                <a:ea typeface="楷体" charset="-122"/>
                <a:sym typeface="Wingdings" charset="2"/>
              </a:rPr>
              <a:t> vs hadronic molecules? </a:t>
            </a:r>
          </a:p>
          <a:p>
            <a:r>
              <a:rPr lang="en-US" altLang="zh-CN" sz="2400" dirty="0" smtClean="0">
                <a:solidFill>
                  <a:srgbClr val="800000"/>
                </a:solidFill>
                <a:latin typeface="楷体" charset="-122"/>
                <a:ea typeface="楷体" charset="-122"/>
                <a:sym typeface="Wingdings" charset="2"/>
              </a:rPr>
              <a:t>debate? 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47504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36</a:t>
            </a:fld>
            <a:endParaRPr kumimoji="1"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Constituent Scaling Rule?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823" y="1205251"/>
            <a:ext cx="6743771" cy="115518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534664" y="3359846"/>
            <a:ext cx="4018536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Kawamura, Kumano</a:t>
            </a:r>
            <a:r>
              <a:rPr lang="en-US" altLang="zh-CN" dirty="0"/>
              <a:t>, </a:t>
            </a:r>
            <a:r>
              <a:rPr lang="zh-CN" altLang="en-US" dirty="0"/>
              <a:t>Sekihara</a:t>
            </a:r>
            <a:r>
              <a:rPr lang="en-US" altLang="zh-CN" dirty="0" smtClean="0"/>
              <a:t>,1307.0362</a:t>
            </a:r>
          </a:p>
          <a:p>
            <a:r>
              <a:rPr lang="zh-CN" altLang="en-US" dirty="0" smtClean="0"/>
              <a:t>Kawamura</a:t>
            </a:r>
            <a:r>
              <a:rPr lang="zh-CN" altLang="en-US" dirty="0"/>
              <a:t>, </a:t>
            </a:r>
            <a:r>
              <a:rPr lang="zh-CN" altLang="en-US" dirty="0" smtClean="0"/>
              <a:t>Kumano</a:t>
            </a:r>
            <a:r>
              <a:rPr lang="en-US" altLang="zh-CN" dirty="0" smtClean="0"/>
              <a:t>,1313.1596</a:t>
            </a:r>
          </a:p>
          <a:p>
            <a:r>
              <a:rPr lang="en-US" altLang="zh-CN" dirty="0" smtClean="0"/>
              <a:t>Blitz, Lebed, 1503.04802</a:t>
            </a:r>
          </a:p>
          <a:p>
            <a:r>
              <a:rPr lang="en-US" altLang="zh-CN" dirty="0" smtClean="0"/>
              <a:t>Brodsky, Lebed, 1505.00803</a:t>
            </a:r>
            <a:endParaRPr lang="en-US" altLang="zh-CN" dirty="0"/>
          </a:p>
          <a:p>
            <a:r>
              <a:rPr lang="en-US" altLang="zh-CN" dirty="0"/>
              <a:t>Chang, Kumano, </a:t>
            </a:r>
            <a:r>
              <a:rPr lang="en-US" altLang="zh-CN" dirty="0" err="1"/>
              <a:t>Sekihara</a:t>
            </a:r>
            <a:r>
              <a:rPr lang="en-US" altLang="zh-CN" dirty="0"/>
              <a:t>, </a:t>
            </a:r>
            <a:r>
              <a:rPr lang="en-US" altLang="zh-CN" dirty="0" smtClean="0"/>
              <a:t>1512.00647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678451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标题 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zh-CN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1" lang="en-US" altLang="zh-CN" b="0" i="0" smtClean="0">
                              <a:latin typeface="Cambria Math" charset="0"/>
                            </a:rPr>
                            <m:t>e</m:t>
                          </m:r>
                        </m:e>
                        <m:sup>
                          <m:r>
                            <a:rPr kumimoji="1" lang="en-US" altLang="zh-CN" b="0" i="0" smtClean="0">
                              <a:latin typeface="Cambria Math" charset="0"/>
                            </a:rPr>
                            <m:t>+</m:t>
                          </m:r>
                        </m:sup>
                      </m:sSup>
                      <m:sSubSup>
                        <m:sSubSupPr>
                          <m:ctrlPr>
                            <a:rPr kumimoji="1" lang="en-US" altLang="zh-CN" i="1">
                              <a:latin typeface="Cambria Math" charset="0"/>
                            </a:rPr>
                          </m:ctrlPr>
                        </m:sSubSupPr>
                        <m:e>
                          <m:sSup>
                            <m:sSupPr>
                              <m:ctrlPr>
                                <a:rPr kumimoji="1" lang="en-US" altLang="zh-CN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zh-CN" b="0" i="0" smtClean="0">
                                  <a:latin typeface="Cambria Math" charset="0"/>
                                </a:rPr>
                                <m:t>e</m:t>
                              </m:r>
                            </m:e>
                            <m:sup>
                              <m:r>
                                <a:rPr kumimoji="1" lang="en-US" altLang="zh-CN" b="0" i="0" smtClean="0">
                                  <a:latin typeface="Cambria Math" charset="0"/>
                                </a:rPr>
                                <m:t>−</m:t>
                              </m:r>
                            </m:sup>
                          </m:sSup>
                          <m:r>
                            <a:rPr kumimoji="1" lang="is-IS" altLang="zh-CN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→</m:t>
                          </m:r>
                          <m:r>
                            <m:rPr>
                              <m:nor/>
                            </m:rPr>
                            <a:rPr kumimoji="1" lang="en-US" altLang="zh-CN">
                              <a:latin typeface="Cambria Math" charset="0"/>
                            </a:rPr>
                            <m:t>Z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kumimoji="1" lang="en-US" altLang="zh-CN">
                              <a:latin typeface="Cambria Math" charset="0"/>
                            </a:rPr>
                            <m:t>c</m:t>
                          </m:r>
                        </m:sub>
                        <m:sup>
                          <m:r>
                            <m:rPr>
                              <m:nor/>
                            </m:rPr>
                            <a:rPr kumimoji="1" lang="en-US" altLang="zh-CN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±</m:t>
                          </m:r>
                        </m:sup>
                      </m:sSubSup>
                      <m:sSup>
                        <m:sSupPr>
                          <m:ctrlPr>
                            <a:rPr kumimoji="1" lang="is-I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1" lang="is-IS" altLang="zh-CN" i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π</m:t>
                          </m:r>
                        </m:e>
                        <m:sup>
                          <m:r>
                            <a:rPr kumimoji="1" lang="is-IS" altLang="zh-CN" i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∓</m:t>
                          </m:r>
                        </m:sup>
                      </m:sSup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3" name="标题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t="-3659" b="-146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矩形 16"/>
          <p:cNvSpPr/>
          <p:nvPr/>
        </p:nvSpPr>
        <p:spPr>
          <a:xfrm>
            <a:off x="1418896" y="1385556"/>
            <a:ext cx="38161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 </a:t>
            </a:r>
            <a:r>
              <a:rPr lang="en-US" altLang="zh-CN" dirty="0" smtClean="0"/>
              <a:t>Brodsky, Lebed: </a:t>
            </a:r>
            <a:r>
              <a:rPr lang="sk-SK" altLang="zh-CN" dirty="0" smtClean="0"/>
              <a:t>Phys.Rev.D91.114025</a:t>
            </a:r>
            <a:endParaRPr lang="zh-CN" altLang="en-US" dirty="0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422" y="2143036"/>
            <a:ext cx="3916256" cy="83324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4363" y="4693572"/>
            <a:ext cx="2325722" cy="613534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1418896" y="3816474"/>
            <a:ext cx="21598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altLang="zh-CN" dirty="0" err="1" smtClean="0"/>
              <a:t>Guo</a:t>
            </a:r>
            <a:r>
              <a:rPr lang="sk-SK" altLang="zh-CN" dirty="0" smtClean="0"/>
              <a:t>, </a:t>
            </a:r>
            <a:r>
              <a:rPr lang="sk-SK" altLang="zh-CN" dirty="0" err="1" smtClean="0"/>
              <a:t>Meissner</a:t>
            </a:r>
            <a:r>
              <a:rPr lang="sk-SK" altLang="zh-CN" dirty="0" smtClean="0"/>
              <a:t>, WW: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10601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981" y="1278668"/>
            <a:ext cx="4205819" cy="2756154"/>
          </a:xfrm>
          <a:prstGeom prst="rect">
            <a:avLst/>
          </a:prstGeom>
        </p:spPr>
      </p:pic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38</a:t>
            </a:fld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标题 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zh-CN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1" lang="en-US" altLang="zh-CN" b="0" i="0" smtClean="0">
                              <a:latin typeface="Cambria Math" charset="0"/>
                            </a:rPr>
                            <m:t>e</m:t>
                          </m:r>
                        </m:e>
                        <m:sup>
                          <m:r>
                            <a:rPr kumimoji="1" lang="en-US" altLang="zh-CN" b="0" i="0" smtClean="0">
                              <a:latin typeface="Cambria Math" charset="0"/>
                            </a:rPr>
                            <m:t>+</m:t>
                          </m:r>
                        </m:sup>
                      </m:sSup>
                      <m:sSubSup>
                        <m:sSubSupPr>
                          <m:ctrlPr>
                            <a:rPr kumimoji="1" lang="en-US" altLang="zh-CN" i="1">
                              <a:latin typeface="Cambria Math" charset="0"/>
                            </a:rPr>
                          </m:ctrlPr>
                        </m:sSubSupPr>
                        <m:e>
                          <m:sSup>
                            <m:sSupPr>
                              <m:ctrlPr>
                                <a:rPr kumimoji="1" lang="en-US" altLang="zh-CN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zh-CN" b="0" i="0" smtClean="0">
                                  <a:latin typeface="Cambria Math" charset="0"/>
                                </a:rPr>
                                <m:t>e</m:t>
                              </m:r>
                            </m:e>
                            <m:sup>
                              <m:r>
                                <a:rPr kumimoji="1" lang="en-US" altLang="zh-CN" b="0" i="0" smtClean="0">
                                  <a:latin typeface="Cambria Math" charset="0"/>
                                </a:rPr>
                                <m:t>−</m:t>
                              </m:r>
                            </m:sup>
                          </m:sSup>
                          <m:r>
                            <a:rPr kumimoji="1" lang="is-IS" altLang="zh-CN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→</m:t>
                          </m:r>
                          <m:r>
                            <m:rPr>
                              <m:nor/>
                            </m:rPr>
                            <a:rPr kumimoji="1" lang="en-US" altLang="zh-CN">
                              <a:latin typeface="Cambria Math" charset="0"/>
                            </a:rPr>
                            <m:t>Z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kumimoji="1" lang="en-US" altLang="zh-CN">
                              <a:latin typeface="Cambria Math" charset="0"/>
                            </a:rPr>
                            <m:t>c</m:t>
                          </m:r>
                        </m:sub>
                        <m:sup>
                          <m:r>
                            <m:rPr>
                              <m:nor/>
                            </m:rPr>
                            <a:rPr kumimoji="1" lang="en-US" altLang="zh-CN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±</m:t>
                          </m:r>
                        </m:sup>
                      </m:sSubSup>
                      <m:sSup>
                        <m:sSupPr>
                          <m:ctrlPr>
                            <a:rPr kumimoji="1" lang="is-I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1" lang="is-IS" altLang="zh-CN" i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π</m:t>
                          </m:r>
                        </m:e>
                        <m:sup>
                          <m:r>
                            <a:rPr kumimoji="1" lang="is-IS" altLang="zh-CN" i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∓</m:t>
                          </m:r>
                        </m:sup>
                      </m:sSup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3" name="标题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t="-3659" b="-146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28" y="1608868"/>
            <a:ext cx="3739712" cy="317912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5984" y="1463334"/>
            <a:ext cx="1498600" cy="6604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22260" y="1278668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dirty="0" smtClean="0"/>
              <a:t>能标</a:t>
            </a:r>
            <a:endParaRPr kumimoji="1" lang="en-US" altLang="zh-CN" dirty="0" smtClean="0"/>
          </a:p>
        </p:txBody>
      </p:sp>
      <p:sp>
        <p:nvSpPr>
          <p:cNvPr id="9" name="矩形 8"/>
          <p:cNvSpPr/>
          <p:nvPr/>
        </p:nvSpPr>
        <p:spPr>
          <a:xfrm>
            <a:off x="3221832" y="4787992"/>
            <a:ext cx="13864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dirty="0" smtClean="0"/>
              <a:t>结构复杂度</a:t>
            </a:r>
            <a:endParaRPr kumimoji="1" lang="en-US" altLang="zh-CN" dirty="0" smtClean="0"/>
          </a:p>
        </p:txBody>
      </p:sp>
      <p:sp>
        <p:nvSpPr>
          <p:cNvPr id="10" name="矩形 9"/>
          <p:cNvSpPr/>
          <p:nvPr/>
        </p:nvSpPr>
        <p:spPr>
          <a:xfrm>
            <a:off x="4658709" y="1046211"/>
            <a:ext cx="42029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smtClean="0">
                <a:solidFill>
                  <a:srgbClr val="0000FF"/>
                </a:solidFill>
              </a:rPr>
              <a:t>Suppressed by 1/mc</a:t>
            </a:r>
            <a:r>
              <a:rPr kumimoji="1" lang="en-US" altLang="zh-CN" baseline="30000" dirty="0" smtClean="0">
                <a:solidFill>
                  <a:srgbClr val="0000FF"/>
                </a:solidFill>
              </a:rPr>
              <a:t>2</a:t>
            </a:r>
            <a:r>
              <a:rPr kumimoji="1" lang="en-US" altLang="zh-CN" dirty="0" smtClean="0">
                <a:solidFill>
                  <a:srgbClr val="0000FF"/>
                </a:solidFill>
              </a:rPr>
              <a:t>, but irrelevant with s</a:t>
            </a:r>
          </a:p>
        </p:txBody>
      </p:sp>
      <p:cxnSp>
        <p:nvCxnSpPr>
          <p:cNvPr id="11" name="直线箭头连接符 10"/>
          <p:cNvCxnSpPr/>
          <p:nvPr/>
        </p:nvCxnSpPr>
        <p:spPr>
          <a:xfrm>
            <a:off x="7214500" y="1424202"/>
            <a:ext cx="315176" cy="785191"/>
          </a:xfrm>
          <a:prstGeom prst="straightConnector1">
            <a:avLst/>
          </a:prstGeom>
          <a:ln cap="rnd">
            <a:solidFill>
              <a:srgbClr val="0000FF"/>
            </a:solidFill>
            <a:miter lim="800000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1752702" y="2901865"/>
            <a:ext cx="16793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smtClean="0"/>
              <a:t>QCD interaction</a:t>
            </a:r>
          </a:p>
        </p:txBody>
      </p:sp>
      <p:sp>
        <p:nvSpPr>
          <p:cNvPr id="13" name="矩形 12"/>
          <p:cNvSpPr/>
          <p:nvPr/>
        </p:nvSpPr>
        <p:spPr>
          <a:xfrm>
            <a:off x="4658708" y="1540704"/>
            <a:ext cx="9732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smtClean="0">
                <a:solidFill>
                  <a:srgbClr val="FF0000"/>
                </a:solidFill>
              </a:rPr>
              <a:t>Off-shell</a:t>
            </a:r>
            <a:endParaRPr kumimoji="1" lang="en-US" altLang="zh-CN" dirty="0">
              <a:solidFill>
                <a:srgbClr val="FF0000"/>
              </a:solidFill>
            </a:endParaRPr>
          </a:p>
        </p:txBody>
      </p:sp>
      <p:cxnSp>
        <p:nvCxnSpPr>
          <p:cNvPr id="14" name="直线箭头连接符 13"/>
          <p:cNvCxnSpPr/>
          <p:nvPr/>
        </p:nvCxnSpPr>
        <p:spPr>
          <a:xfrm>
            <a:off x="5385440" y="1869897"/>
            <a:ext cx="1374740" cy="830401"/>
          </a:xfrm>
          <a:prstGeom prst="straightConnector1">
            <a:avLst/>
          </a:prstGeom>
          <a:ln cap="rnd">
            <a:solidFill>
              <a:srgbClr val="FF0000"/>
            </a:solidFill>
            <a:miter lim="800000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/>
          <p:cNvCxnSpPr/>
          <p:nvPr/>
        </p:nvCxnSpPr>
        <p:spPr>
          <a:xfrm>
            <a:off x="5631988" y="1793534"/>
            <a:ext cx="1582512" cy="897502"/>
          </a:xfrm>
          <a:prstGeom prst="straightConnector1">
            <a:avLst/>
          </a:prstGeom>
          <a:ln cap="rnd">
            <a:solidFill>
              <a:srgbClr val="FF0000"/>
            </a:solidFill>
            <a:miter lim="800000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8237" y="3972915"/>
            <a:ext cx="3664156" cy="244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6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39</a:t>
            </a:fld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标题 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𝐵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𝑐</m:t>
                          </m:r>
                        </m:sub>
                      </m:sSub>
                      <m:r>
                        <a:rPr kumimoji="1" lang="is-IS" altLang="zh-CN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→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𝑋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(3872)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3" name="标题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369" y="909180"/>
            <a:ext cx="5115431" cy="160414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820" y="2790053"/>
            <a:ext cx="3739712" cy="317912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8782" y="2772375"/>
            <a:ext cx="1993900" cy="50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8097" y="4495244"/>
            <a:ext cx="2209800" cy="6477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2392749" y="3790789"/>
            <a:ext cx="16793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smtClean="0"/>
              <a:t>QCD interaction</a:t>
            </a:r>
          </a:p>
        </p:txBody>
      </p:sp>
      <p:sp>
        <p:nvSpPr>
          <p:cNvPr id="9" name="矩形 8"/>
          <p:cNvSpPr/>
          <p:nvPr/>
        </p:nvSpPr>
        <p:spPr>
          <a:xfrm>
            <a:off x="772565" y="2513322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dirty="0" smtClean="0"/>
              <a:t>能标</a:t>
            </a:r>
            <a:endParaRPr kumimoji="1" lang="en-US" altLang="zh-CN" dirty="0" smtClean="0"/>
          </a:p>
        </p:txBody>
      </p:sp>
      <p:sp>
        <p:nvSpPr>
          <p:cNvPr id="10" name="矩形 9"/>
          <p:cNvSpPr/>
          <p:nvPr/>
        </p:nvSpPr>
        <p:spPr>
          <a:xfrm>
            <a:off x="3965506" y="6012961"/>
            <a:ext cx="13864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mtClean="0"/>
              <a:t>结构复杂度</a:t>
            </a:r>
            <a:endParaRPr kumimoji="1"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683281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/>
      <p:bldP spid="1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40</a:t>
            </a:fld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标题 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𝐵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𝑐</m:t>
                          </m:r>
                        </m:sub>
                      </m:sSub>
                      <m:r>
                        <a:rPr kumimoji="1" lang="is-IS" altLang="zh-CN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→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𝑋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(3872)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3" name="标题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369" y="909180"/>
            <a:ext cx="5115431" cy="160414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949" y="3930162"/>
            <a:ext cx="6059511" cy="6189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26" y="4788187"/>
            <a:ext cx="4438236" cy="58439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2811" y="4810130"/>
            <a:ext cx="2718040" cy="13590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490" y="3208385"/>
            <a:ext cx="6626100" cy="6456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6950" y="1318445"/>
            <a:ext cx="1993900" cy="508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11008" y="2498504"/>
            <a:ext cx="4499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smtClean="0"/>
              <a:t>Ratio of </a:t>
            </a:r>
            <a:r>
              <a:rPr kumimoji="1" lang="en-US" altLang="zh-CN" dirty="0" err="1" smtClean="0"/>
              <a:t>semileptonic</a:t>
            </a:r>
            <a:r>
              <a:rPr kumimoji="1" lang="en-US" altLang="zh-CN" dirty="0" smtClean="0"/>
              <a:t> and </a:t>
            </a:r>
            <a:r>
              <a:rPr kumimoji="1" lang="en-US" altLang="zh-CN" dirty="0" err="1" smtClean="0"/>
              <a:t>nonleptonic</a:t>
            </a:r>
            <a:r>
              <a:rPr kumimoji="1" lang="en-US" altLang="zh-CN" dirty="0" smtClean="0"/>
              <a:t> decays:</a:t>
            </a:r>
            <a:endParaRPr kumimoji="1" lang="en-US" altLang="zh-CN" dirty="0"/>
          </a:p>
        </p:txBody>
      </p:sp>
      <p:sp>
        <p:nvSpPr>
          <p:cNvPr id="12" name="矩形 11"/>
          <p:cNvSpPr/>
          <p:nvPr/>
        </p:nvSpPr>
        <p:spPr>
          <a:xfrm>
            <a:off x="996949" y="5809348"/>
            <a:ext cx="25744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 smtClean="0">
                <a:solidFill>
                  <a:srgbClr val="FF0000"/>
                </a:solidFill>
              </a:rPr>
              <a:t>WW, </a:t>
            </a:r>
            <a:r>
              <a:rPr kumimoji="1" lang="en-US" altLang="zh-CN" dirty="0" err="1" smtClean="0">
                <a:solidFill>
                  <a:srgbClr val="FF0000"/>
                </a:solidFill>
              </a:rPr>
              <a:t>Q.Zhao</a:t>
            </a:r>
            <a:r>
              <a:rPr kumimoji="1" lang="en-US" altLang="zh-CN" dirty="0" smtClean="0">
                <a:solidFill>
                  <a:srgbClr val="FF0000"/>
                </a:solidFill>
              </a:rPr>
              <a:t>,</a:t>
            </a:r>
            <a:r>
              <a:rPr kumimoji="1" lang="zh-CN" altLang="en-US" dirty="0" smtClean="0">
                <a:solidFill>
                  <a:srgbClr val="FF0000"/>
                </a:solidFill>
              </a:rPr>
              <a:t> </a:t>
            </a:r>
            <a:r>
              <a:rPr kumimoji="1" lang="en-US" altLang="zh-CN" dirty="0" smtClean="0">
                <a:solidFill>
                  <a:srgbClr val="FF0000"/>
                </a:solidFill>
              </a:rPr>
              <a:t>1512.03123 </a:t>
            </a:r>
          </a:p>
        </p:txBody>
      </p:sp>
    </p:spTree>
    <p:extLst>
      <p:ext uri="{BB962C8B-B14F-4D97-AF65-F5344CB8AC3E}">
        <p14:creationId xmlns:p14="http://schemas.microsoft.com/office/powerpoint/2010/main" val="10211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Concept </a:t>
            </a:r>
            <a:r>
              <a:rPr kumimoji="1" lang="en-US" altLang="zh-CN" dirty="0" smtClean="0"/>
              <a:t>Clarification</a:t>
            </a:r>
            <a:r>
              <a:rPr kumimoji="1" lang="en-US" altLang="zh-CN" dirty="0"/>
              <a:t>: M</a:t>
            </a:r>
            <a:r>
              <a:rPr kumimoji="1" lang="en-US" altLang="zh-CN" dirty="0" smtClean="0"/>
              <a:t>ixing</a:t>
            </a:r>
            <a:endParaRPr kumimoji="1" lang="zh-CN" altLang="en-US" dirty="0"/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345712" y="1284880"/>
            <a:ext cx="4226973" cy="512127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Font typeface="Arial"/>
              <a:buChar char="•"/>
            </a:pPr>
            <a:r>
              <a:rPr lang="en-US" altLang="zh-CN" sz="2400" dirty="0" smtClean="0">
                <a:solidFill>
                  <a:srgbClr val="FF0000"/>
                </a:solidFill>
                <a:ea typeface="楷体" charset="0"/>
                <a:cs typeface="楷体" charset="0"/>
              </a:rPr>
              <a:t>Factorization</a:t>
            </a:r>
            <a:r>
              <a:rPr lang="zh-CN" altLang="en-US" sz="2400" dirty="0" smtClean="0">
                <a:solidFill>
                  <a:srgbClr val="FF0000"/>
                </a:solidFill>
                <a:ea typeface="楷体" charset="0"/>
                <a:cs typeface="楷体" charset="0"/>
              </a:rPr>
              <a:t> </a:t>
            </a:r>
            <a:r>
              <a:rPr lang="en-US" altLang="zh-CN" sz="2400" smtClean="0">
                <a:solidFill>
                  <a:srgbClr val="FF0000"/>
                </a:solidFill>
                <a:ea typeface="楷体" charset="0"/>
                <a:cs typeface="楷体" charset="0"/>
              </a:rPr>
              <a:t>in </a:t>
            </a:r>
            <a:r>
              <a:rPr lang="en-US" altLang="zh-CN" sz="2400" dirty="0" smtClean="0">
                <a:solidFill>
                  <a:srgbClr val="FF0000"/>
                </a:solidFill>
                <a:ea typeface="楷体" charset="0"/>
                <a:cs typeface="楷体" charset="0"/>
              </a:rPr>
              <a:t>EFT:</a:t>
            </a:r>
            <a:endParaRPr kumimoji="1" lang="en-US" altLang="zh-CN" sz="2400" dirty="0">
              <a:latin typeface="Cambria Math" charset="0"/>
              <a:ea typeface="Cambria Math" charset="0"/>
              <a:cs typeface="Cambria Math" charset="0"/>
            </a:endParaRPr>
          </a:p>
        </p:txBody>
      </p:sp>
      <p:sp>
        <p:nvSpPr>
          <p:cNvPr id="6" name="内容占位符 3"/>
          <p:cNvSpPr txBox="1">
            <a:spLocks/>
          </p:cNvSpPr>
          <p:nvPr/>
        </p:nvSpPr>
        <p:spPr>
          <a:xfrm>
            <a:off x="4648200" y="128488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 dirty="0" smtClean="0">
                <a:solidFill>
                  <a:srgbClr val="FF0000"/>
                </a:solidFill>
              </a:rPr>
              <a:t>Mixing</a:t>
            </a:r>
            <a:endParaRPr kumimoji="1"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8" name="幻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667500" y="6230749"/>
            <a:ext cx="2133600" cy="365125"/>
          </a:xfrm>
        </p:spPr>
        <p:txBody>
          <a:bodyPr/>
          <a:lstStyle/>
          <a:p>
            <a:fld id="{FC11D284-1423-034A-A347-68F26B715BEF}" type="slidenum">
              <a:rPr kumimoji="1" lang="zh-CN" altLang="en-US" smtClean="0"/>
              <a:pPr/>
              <a:t>41</a:t>
            </a:fld>
            <a:endParaRPr kumimoji="1"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881" y="2215741"/>
            <a:ext cx="3739712" cy="317912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3843" y="2198063"/>
            <a:ext cx="1993900" cy="50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3158" y="3920932"/>
            <a:ext cx="2209800" cy="64770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2007810" y="3216477"/>
            <a:ext cx="16793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smtClean="0"/>
              <a:t>QCD interaction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982" y="1704786"/>
            <a:ext cx="3060700" cy="6731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9300" y="2441218"/>
            <a:ext cx="1447800" cy="4191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29300" y="3805303"/>
            <a:ext cx="21844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73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Summary</a:t>
            </a:r>
            <a:endParaRPr kumimoji="1"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内容占位符 2"/>
              <p:cNvSpPr txBox="1">
                <a:spLocks/>
              </p:cNvSpPr>
              <p:nvPr/>
            </p:nvSpPr>
            <p:spPr>
              <a:xfrm>
                <a:off x="260822" y="1134868"/>
                <a:ext cx="4677028" cy="541157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Wingdings" charset="2"/>
                  <a:buChar char="Ø"/>
                </a:pPr>
                <a:r>
                  <a:rPr lang="zh-CN" altLang="en-US" sz="2400" dirty="0" smtClean="0">
                    <a:latin typeface="KaiTi" charset="-122"/>
                    <a:ea typeface="KaiTi" charset="-122"/>
                    <a:cs typeface="KaiTi" charset="-122"/>
                  </a:rPr>
                  <a:t>奇异强子的研究取得了很大的</a:t>
                </a:r>
                <a:r>
                  <a:rPr lang="zh-CN" altLang="en-US" sz="2400" dirty="0" smtClean="0">
                    <a:latin typeface="KaiTi" charset="-122"/>
                    <a:ea typeface="KaiTi" charset="-122"/>
                    <a:cs typeface="KaiTi" charset="-122"/>
                  </a:rPr>
                  <a:t>进展</a:t>
                </a:r>
                <a:endParaRPr lang="en-US" altLang="zh-CN" sz="2400" dirty="0" smtClean="0">
                  <a:latin typeface="KaiTi" charset="-122"/>
                  <a:ea typeface="KaiTi" charset="-122"/>
                  <a:cs typeface="KaiTi" charset="-122"/>
                </a:endParaRPr>
              </a:p>
              <a:p>
                <a:pPr>
                  <a:buFont typeface="Wingdings" charset="2"/>
                  <a:buChar char="Ø"/>
                </a:pPr>
                <a:endParaRPr lang="en-US" altLang="zh-CN" sz="2400" dirty="0" smtClean="0">
                  <a:latin typeface="KaiTi" charset="-122"/>
                  <a:ea typeface="KaiTi" charset="-122"/>
                  <a:cs typeface="KaiTi" charset="-122"/>
                </a:endParaRPr>
              </a:p>
              <a:p>
                <a:pPr>
                  <a:buFont typeface="Wingdings" charset="2"/>
                  <a:buChar char="Ø"/>
                </a:pPr>
                <a:r>
                  <a:rPr lang="en-US" altLang="zh-CN" sz="2400" dirty="0" smtClean="0">
                    <a:latin typeface="KaiTi" charset="-122"/>
                    <a:ea typeface="KaiTi" charset="-122"/>
                    <a:cs typeface="KaiTi" charset="-122"/>
                  </a:rPr>
                  <a:t>Constituent scaling rule is violated!</a:t>
                </a:r>
                <a:endParaRPr lang="en-US" altLang="zh-CN" sz="2400" dirty="0">
                  <a:latin typeface="KaiTi" charset="-122"/>
                  <a:ea typeface="KaiTi" charset="-122"/>
                  <a:cs typeface="KaiTi" charset="-122"/>
                </a:endParaRPr>
              </a:p>
              <a:p>
                <a:pPr>
                  <a:buFont typeface="Wingdings" charset="2"/>
                  <a:buChar char="Ø"/>
                </a:pPr>
                <a:endParaRPr lang="en-US" altLang="zh-CN" sz="2400" dirty="0">
                  <a:latin typeface="KaiTi" charset="-122"/>
                  <a:ea typeface="KaiTi" charset="-122"/>
                  <a:cs typeface="KaiTi" charset="-122"/>
                </a:endParaRPr>
              </a:p>
              <a:p>
                <a:pPr>
                  <a:buFont typeface="Wingdings" charset="2"/>
                  <a:buChar char="Ø"/>
                </a:pPr>
                <a:r>
                  <a:rPr kumimoji="1" lang="zh-CN" altLang="en-US" sz="2400" dirty="0" smtClean="0">
                    <a:latin typeface="KaiTi" charset="-122"/>
                    <a:ea typeface="KaiTi" charset="-122"/>
                    <a:cs typeface="KaiTi" charset="-122"/>
                  </a:rPr>
                  <a:t>对于含</a:t>
                </a:r>
                <a:r>
                  <a:rPr kumimoji="1" lang="en-US" altLang="zh-CN" sz="2400" dirty="0" smtClean="0">
                    <a:latin typeface="KaiTi" charset="-122"/>
                    <a:ea typeface="KaiTi" charset="-122"/>
                    <a:cs typeface="KaiTi" charset="-122"/>
                  </a:rPr>
                  <a:t>hidden</a:t>
                </a:r>
                <a:r>
                  <a:rPr kumimoji="1" lang="zh-CN" altLang="en-US" sz="2400" dirty="0" smtClean="0">
                    <a:latin typeface="KaiTi" charset="-122"/>
                    <a:ea typeface="KaiTi" charset="-122"/>
                    <a:cs typeface="KaiTi" charset="-122"/>
                  </a:rPr>
                  <a:t>味道的强子，低能结构与高能产生场算符并不一定完全一样</a:t>
                </a:r>
                <a:endParaRPr kumimoji="1" lang="en-US" altLang="zh-CN" sz="2400" dirty="0" smtClean="0">
                  <a:latin typeface="KaiTi" charset="-122"/>
                  <a:ea typeface="KaiTi" charset="-122"/>
                  <a:cs typeface="KaiTi" charset="-122"/>
                </a:endParaRPr>
              </a:p>
              <a:p>
                <a:pPr>
                  <a:buFont typeface="Wingdings" charset="2"/>
                  <a:buChar char="Ø"/>
                </a:pPr>
                <a:endParaRPr lang="en-US" altLang="zh-CN" sz="2400" dirty="0" smtClean="0">
                  <a:latin typeface="KaiTi" charset="-122"/>
                  <a:ea typeface="KaiTi" charset="-122"/>
                  <a:cs typeface="KaiTi" charset="-122"/>
                </a:endParaRPr>
              </a:p>
              <a:p>
                <a:pPr>
                  <a:buFont typeface="Wingdings" charset="2"/>
                  <a:buChar char="Ø"/>
                </a:pPr>
                <a14:m>
                  <m:oMath xmlns:m="http://schemas.openxmlformats.org/officeDocument/2006/math">
                    <m:r>
                      <a:rPr lang="zh-CN" altLang="en-US" sz="2400" i="1" dirty="0">
                        <a:latin typeface="Cambria Math" charset="0"/>
                        <a:ea typeface="KaiTi" charset="-122"/>
                        <a:cs typeface="KaiTi" charset="-122"/>
                      </a:rPr>
                      <m:t>一些高能</m:t>
                    </m:r>
                  </m:oMath>
                </a14:m>
                <a:r>
                  <a:rPr lang="zh-CN" altLang="en-US" sz="2400" dirty="0">
                    <a:latin typeface="KaiTi" charset="-122"/>
                    <a:ea typeface="KaiTi" charset="-122"/>
                    <a:cs typeface="KaiTi" charset="-122"/>
                  </a:rPr>
                  <a:t>情况下的产生：有效理论 </a:t>
                </a:r>
                <a:endParaRPr lang="en-US" altLang="zh-CN" sz="2400" dirty="0">
                  <a:latin typeface="KaiTi" charset="-122"/>
                  <a:ea typeface="KaiTi" charset="-122"/>
                  <a:cs typeface="KaiTi" charset="-122"/>
                </a:endParaRPr>
              </a:p>
              <a:p>
                <a:pPr>
                  <a:buFont typeface="Wingdings" charset="2"/>
                  <a:buChar char="Ø"/>
                </a:pPr>
                <a:endParaRPr lang="en-US" altLang="zh-CN" sz="2400" dirty="0" smtClean="0">
                  <a:latin typeface="KaiTi" charset="-122"/>
                  <a:ea typeface="KaiTi" charset="-122"/>
                  <a:cs typeface="KaiTi" charset="-122"/>
                </a:endParaRPr>
              </a:p>
            </p:txBody>
          </p:sp>
        </mc:Choice>
        <mc:Fallback>
          <p:sp>
            <p:nvSpPr>
              <p:cNvPr id="5" name="内容占位符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822" y="1134868"/>
                <a:ext cx="4677028" cy="5411576"/>
              </a:xfrm>
              <a:prstGeom prst="rect">
                <a:avLst/>
              </a:prstGeom>
              <a:blipFill rotWithShape="0">
                <a:blip r:embed="rId2"/>
                <a:stretch>
                  <a:fillRect l="-1825" t="-901" r="-44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4937850" y="5317706"/>
            <a:ext cx="3981298" cy="1001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charset="0"/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charset="0"/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charset="0"/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charset="0"/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>
              <a:lnSpc>
                <a:spcPct val="200000"/>
              </a:lnSpc>
            </a:pPr>
            <a:r>
              <a:rPr kumimoji="0" lang="zh-CN" altLang="en-US" sz="3600" i="1" dirty="0" smtClean="0">
                <a:solidFill>
                  <a:srgbClr val="0000FF"/>
                </a:solidFill>
                <a:latin typeface="楷体" charset="0"/>
                <a:ea typeface="楷体" charset="0"/>
                <a:cs typeface="楷体" charset="0"/>
              </a:rPr>
              <a:t>谢谢大家！</a:t>
            </a:r>
            <a:endParaRPr kumimoji="0" lang="zh-CN" altLang="en-US" sz="3600" i="1" dirty="0">
              <a:solidFill>
                <a:srgbClr val="0000FF"/>
              </a:solidFill>
              <a:latin typeface="楷体" charset="0"/>
              <a:ea typeface="楷体" charset="0"/>
              <a:cs typeface="楷体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850" y="1924730"/>
            <a:ext cx="3739712" cy="317912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7827" y="1744088"/>
            <a:ext cx="1993900" cy="50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6200" y="3442642"/>
            <a:ext cx="2209800" cy="6477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6321794" y="2762502"/>
            <a:ext cx="16793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smtClean="0"/>
              <a:t>QCD interaction</a:t>
            </a:r>
          </a:p>
        </p:txBody>
      </p:sp>
    </p:spTree>
    <p:extLst>
      <p:ext uri="{BB962C8B-B14F-4D97-AF65-F5344CB8AC3E}">
        <p14:creationId xmlns:p14="http://schemas.microsoft.com/office/powerpoint/2010/main" val="91834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solidFill>
          <a:srgbClr val="FFFF57"/>
        </a:solidFill>
        <a:ln>
          <a:solidFill>
            <a:srgbClr val="000000"/>
          </a:solidFill>
          <a:miter lim="800000"/>
          <a:headEnd/>
          <a:tailEnd/>
        </a:ln>
      </a:spPr>
      <a:bodyPr vert="horz" wrap="none" lIns="91440" tIns="45720" rIns="91440" bIns="45720" rtlCol="0" anchor="ctr">
        <a:noAutofit/>
      </a:bodyPr>
      <a:lstStyle>
        <a:defPPr>
          <a:defRPr kumimoji="1" sz="3600" b="1" dirty="0" smtClean="0">
            <a:solidFill>
              <a:schemeClr val="tx1"/>
            </a:solidFill>
            <a:latin typeface="Heiti SC Light"/>
            <a:ea typeface="Heiti SC Light"/>
            <a:cs typeface="Heiti SC Ligh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Urban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6671</TotalTime>
  <Words>1641</Words>
  <Application>Microsoft Macintosh PowerPoint</Application>
  <PresentationFormat>全屏显示(4:3)</PresentationFormat>
  <Paragraphs>320</Paragraphs>
  <Slides>43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66" baseType="lpstr">
      <vt:lpstr>Adobe 黑体 Std R</vt:lpstr>
      <vt:lpstr>AdvP3EDAA1</vt:lpstr>
      <vt:lpstr>AdvP48E673</vt:lpstr>
      <vt:lpstr>AdvP6F00</vt:lpstr>
      <vt:lpstr>Cambria Math</vt:lpstr>
      <vt:lpstr>Georgia</vt:lpstr>
      <vt:lpstr>Heiti SC Light</vt:lpstr>
      <vt:lpstr>KaiTi</vt:lpstr>
      <vt:lpstr>ＭＳ Ｐゴシック</vt:lpstr>
      <vt:lpstr>SimSun</vt:lpstr>
      <vt:lpstr>Tahoma</vt:lpstr>
      <vt:lpstr>Times</vt:lpstr>
      <vt:lpstr>楷体</vt:lpstr>
      <vt:lpstr>宋体</vt:lpstr>
      <vt:lpstr>新細明體</vt:lpstr>
      <vt:lpstr>Arial</vt:lpstr>
      <vt:lpstr>Calibri</vt:lpstr>
      <vt:lpstr>Comic Sans MS</vt:lpstr>
      <vt:lpstr>Helvetica</vt:lpstr>
      <vt:lpstr>Symbol</vt:lpstr>
      <vt:lpstr>Times New Roman</vt:lpstr>
      <vt:lpstr>Wingdings</vt:lpstr>
      <vt:lpstr>Office 主题</vt:lpstr>
      <vt:lpstr>Hadron Exotics and Production at High Energy</vt:lpstr>
      <vt:lpstr>PowerPoint 演示文稿</vt:lpstr>
      <vt:lpstr>PowerPoint 演示文稿</vt:lpstr>
      <vt:lpstr>PowerPoint 演示文稿</vt:lpstr>
      <vt:lpstr>Content</vt:lpstr>
      <vt:lpstr>PowerPoint 演示文稿</vt:lpstr>
      <vt:lpstr>PowerPoint 演示文稿</vt:lpstr>
      <vt:lpstr>What is hadron made of?</vt:lpstr>
      <vt:lpstr>X(3872)  observation </vt:lpstr>
      <vt:lpstr>X(3872)</vt:lpstr>
      <vt:lpstr>Hadron Exotics</vt:lpstr>
      <vt:lpstr>PowerPoint 演示文稿</vt:lpstr>
      <vt:lpstr>Zc(3900) is exotic!</vt:lpstr>
      <vt:lpstr>奇异重子</vt:lpstr>
      <vt:lpstr>奇异重子</vt:lpstr>
      <vt:lpstr>X(5568)</vt:lpstr>
      <vt:lpstr>X(5568)</vt:lpstr>
      <vt:lpstr>PowerPoint 演示文稿</vt:lpstr>
      <vt:lpstr>Hadron Exotics: Theory Overview</vt:lpstr>
      <vt:lpstr>Hadron Exotics: Molecule</vt:lpstr>
      <vt:lpstr>PowerPoint 演示文稿</vt:lpstr>
      <vt:lpstr>PowerPoint 演示文稿</vt:lpstr>
      <vt:lpstr>QCD</vt:lpstr>
      <vt:lpstr>Where is the tail?</vt:lpstr>
      <vt:lpstr>高能过程中的产生</vt:lpstr>
      <vt:lpstr>PowerPoint 演示文稿</vt:lpstr>
      <vt:lpstr>Constituent Scaling Rule?</vt:lpstr>
      <vt:lpstr>Constituent Scaling Rule?</vt:lpstr>
      <vt:lpstr>Constituent Scaling Rule?</vt:lpstr>
      <vt:lpstr>产生机制：e^+ e^-→ρ^+ π^-</vt:lpstr>
      <vt:lpstr>产生机制：e^+ e^-→ρ^+ π^-</vt:lpstr>
      <vt:lpstr>Effective Field Theory: Factorization</vt:lpstr>
      <vt:lpstr>Effective Field Theory</vt:lpstr>
      <vt:lpstr>Naïve power counting </vt:lpstr>
      <vt:lpstr>Effective Field Theory: factorization</vt:lpstr>
      <vt:lpstr>"Z" _"c" ^"±" </vt:lpstr>
      <vt:lpstr>Constituent Scaling Rule?</vt:lpstr>
      <vt:lpstr>e^+ 〖e^-→"Z" 〗_"c" ^"±"  π^∓</vt:lpstr>
      <vt:lpstr>e^+ 〖e^-→"Z" 〗_"c" ^"±"  π^∓</vt:lpstr>
      <vt:lpstr>B_c→X(3872)</vt:lpstr>
      <vt:lpstr>B_c→X(3872)</vt:lpstr>
      <vt:lpstr>Concept Clarification: Mixing</vt:lpstr>
      <vt:lpstr>Summary</vt:lpstr>
    </vt:vector>
  </TitlesOfParts>
  <Company>sjtu</Company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wei wang</dc:creator>
  <cp:lastModifiedBy>Microsoft Office 用户</cp:lastModifiedBy>
  <cp:revision>1536</cp:revision>
  <cp:lastPrinted>2016-07-30T05:28:09Z</cp:lastPrinted>
  <dcterms:created xsi:type="dcterms:W3CDTF">2015-05-09T23:41:26Z</dcterms:created>
  <dcterms:modified xsi:type="dcterms:W3CDTF">2017-03-23T07:38:23Z</dcterms:modified>
</cp:coreProperties>
</file>