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912" r:id="rId1"/>
  </p:sldMasterIdLst>
  <p:notesMasterIdLst>
    <p:notesMasterId r:id="rId29"/>
  </p:notesMasterIdLst>
  <p:handoutMasterIdLst>
    <p:handoutMasterId r:id="rId30"/>
  </p:handoutMasterIdLst>
  <p:sldIdLst>
    <p:sldId id="256" r:id="rId2"/>
    <p:sldId id="428" r:id="rId3"/>
    <p:sldId id="448" r:id="rId4"/>
    <p:sldId id="449" r:id="rId5"/>
    <p:sldId id="450" r:id="rId6"/>
    <p:sldId id="451" r:id="rId7"/>
    <p:sldId id="452" r:id="rId8"/>
    <p:sldId id="453" r:id="rId9"/>
    <p:sldId id="454" r:id="rId10"/>
    <p:sldId id="455" r:id="rId11"/>
    <p:sldId id="456" r:id="rId12"/>
    <p:sldId id="457" r:id="rId13"/>
    <p:sldId id="458" r:id="rId14"/>
    <p:sldId id="459" r:id="rId15"/>
    <p:sldId id="462" r:id="rId16"/>
    <p:sldId id="461" r:id="rId17"/>
    <p:sldId id="469" r:id="rId18"/>
    <p:sldId id="460" r:id="rId19"/>
    <p:sldId id="463" r:id="rId20"/>
    <p:sldId id="464" r:id="rId21"/>
    <p:sldId id="447" r:id="rId22"/>
    <p:sldId id="466" r:id="rId23"/>
    <p:sldId id="468" r:id="rId24"/>
    <p:sldId id="467" r:id="rId25"/>
    <p:sldId id="470" r:id="rId26"/>
    <p:sldId id="471" r:id="rId27"/>
    <p:sldId id="473" r:id="rId28"/>
  </p:sldIdLst>
  <p:sldSz cx="9144000" cy="6858000" type="screen4x3"/>
  <p:notesSz cx="9874250" cy="6797675"/>
  <p:embeddedFontLst>
    <p:embeddedFont>
      <p:font typeface="Wingdings 3" panose="05040102010807070707" pitchFamily="18" charset="2"/>
      <p:regular r:id="rId31"/>
    </p:embeddedFont>
    <p:embeddedFont>
      <p:font typeface="Cambria Math" panose="02040503050406030204" pitchFamily="18" charset="0"/>
      <p:regular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Wingdings 2" panose="05020102010507070707" pitchFamily="18" charset="2"/>
      <p:regular r:id="rId37"/>
    </p:embeddedFont>
    <p:embeddedFont>
      <p:font typeface="Verdana" panose="020B060403050404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2">
          <p15:clr>
            <a:srgbClr val="A4A3A4"/>
          </p15:clr>
        </p15:guide>
        <p15:guide id="2" pos="311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A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1" autoAdjust="0"/>
    <p:restoredTop sz="92963" autoAdjust="0"/>
  </p:normalViewPr>
  <p:slideViewPr>
    <p:cSldViewPr>
      <p:cViewPr varScale="1">
        <p:scale>
          <a:sx n="67" d="100"/>
          <a:sy n="67" d="100"/>
        </p:scale>
        <p:origin x="43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howGuides="1">
      <p:cViewPr varScale="1">
        <p:scale>
          <a:sx n="60" d="100"/>
          <a:sy n="60" d="100"/>
        </p:scale>
        <p:origin x="-2556" y="-84"/>
      </p:cViewPr>
      <p:guideLst>
        <p:guide orient="horz" pos="2142"/>
        <p:guide pos="3111"/>
      </p:guideLst>
    </p:cSldViewPr>
  </p:notesViewPr>
  <p:gridSpacing cx="180023" cy="180023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1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93124" y="0"/>
            <a:ext cx="4278842" cy="3398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366465-9051-4F02-925E-B717C5EB3A99}" type="datetimeFigureOut">
              <a:rPr lang="en-GB" smtClean="0"/>
              <a:t>29/05/2019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613"/>
            <a:ext cx="4278842" cy="3398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93124" y="6456613"/>
            <a:ext cx="4278842" cy="3398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5F61B-F936-423F-96A1-DBCBA9D168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2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3124" y="0"/>
            <a:ext cx="4278842" cy="3398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9F556-1789-4A54-B091-4D181FF7546A}" type="datetimeFigureOut">
              <a:rPr lang="en-GB" smtClean="0"/>
              <a:t>29/05/2019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38500" y="509588"/>
            <a:ext cx="3397250" cy="254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426" y="3228896"/>
            <a:ext cx="7899399" cy="30589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613"/>
            <a:ext cx="4278842" cy="3398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3124" y="6456613"/>
            <a:ext cx="4278842" cy="3398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A7AF31-ED0B-4EA0-ACFC-F0A540846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019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7AF31-ED0B-4EA0-ACFC-F0A5408462C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46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7AF31-ED0B-4EA0-ACFC-F0A5408462C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25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en-US" smtClean="0"/>
              <a:t>30 May 2019</a:t>
            </a:r>
            <a:endParaRPr lang="en-GB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452368" y="6407944"/>
            <a:ext cx="1194903" cy="365760"/>
          </a:xfrm>
        </p:spPr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71886" y="6407944"/>
            <a:ext cx="3960506" cy="365125"/>
          </a:xfrm>
        </p:spPr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452368" y="6407944"/>
            <a:ext cx="1194903" cy="365760"/>
          </a:xfrm>
        </p:spPr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71886" y="6407944"/>
            <a:ext cx="3960506" cy="365125"/>
          </a:xfrm>
        </p:spPr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686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Picture 2" descr="Imperial College London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2345" y="188585"/>
            <a:ext cx="1600200" cy="419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632390" y="6407944"/>
            <a:ext cx="1014881" cy="365760"/>
          </a:xfrm>
        </p:spPr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3792388" cy="365125"/>
          </a:xfrm>
        </p:spPr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GB" smtClean="0"/>
              <a:t>A. Rajantie, Schwinger pair production of magnetic monopoles,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GB" smtClean="0"/>
              <a:t>A. Rajantie, Schwinger pair production of magnetic monopoles,</a:t>
            </a: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6" name="Picture 17" descr="IMP_Logo_White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44" y="188587"/>
            <a:ext cx="1620207" cy="42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2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206" y="1400056"/>
            <a:ext cx="7772400" cy="4009196"/>
          </a:xfrm>
        </p:spPr>
        <p:txBody>
          <a:bodyPr>
            <a:noAutofit/>
          </a:bodyPr>
          <a:lstStyle/>
          <a:p>
            <a:pPr algn="ctr"/>
            <a:r>
              <a:rPr lang="en-GB" dirty="0">
                <a:effectLst/>
              </a:rPr>
              <a:t>Schwinger pair production of magnetic </a:t>
            </a:r>
            <a:r>
              <a:rPr lang="en-GB" dirty="0" smtClean="0">
                <a:effectLst/>
              </a:rPr>
              <a:t>monopoles</a:t>
            </a:r>
            <a:br>
              <a:rPr lang="en-GB" dirty="0" smtClean="0">
                <a:effectLst/>
              </a:rPr>
            </a:b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r>
              <a:rPr lang="en-GB" sz="3200" dirty="0" smtClean="0">
                <a:effectLst/>
              </a:rPr>
              <a:t>Arttu </a:t>
            </a:r>
            <a:r>
              <a:rPr lang="en-GB" sz="3200" dirty="0" smtClean="0">
                <a:effectLst/>
              </a:rPr>
              <a:t>Rajantie</a:t>
            </a:r>
            <a:r>
              <a:rPr lang="en-GB" sz="4000" dirty="0" smtClean="0">
                <a:effectLst/>
              </a:rPr>
              <a:t/>
            </a:r>
            <a:br>
              <a:rPr lang="en-GB" sz="4000" dirty="0" smtClean="0">
                <a:effectLst/>
              </a:rPr>
            </a:br>
            <a:endParaRPr lang="en-GB" sz="36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7206" y="6129345"/>
            <a:ext cx="7772400" cy="540068"/>
          </a:xfrm>
        </p:spPr>
        <p:txBody>
          <a:bodyPr>
            <a:normAutofit/>
          </a:bodyPr>
          <a:lstStyle/>
          <a:p>
            <a:pPr algn="l"/>
            <a:r>
              <a:rPr lang="en-GB" sz="2400" b="1" dirty="0" smtClean="0">
                <a:latin typeface="+mj-lt"/>
                <a:ea typeface="+mj-ea"/>
                <a:cs typeface="+mj-cs"/>
              </a:rPr>
              <a:t>USTC, 30 May 2019</a:t>
            </a:r>
            <a:endParaRPr lang="en-GB" sz="24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7" name="Picture 17" descr="IMP_Logo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71" y="368609"/>
            <a:ext cx="2514600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91977" y="5704788"/>
            <a:ext cx="47520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O. </a:t>
            </a:r>
            <a:r>
              <a:rPr lang="en-GB" sz="1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Gould and AR, PRD96 (2017) 076002</a:t>
            </a:r>
          </a:p>
          <a:p>
            <a:r>
              <a:rPr lang="en-GB" sz="1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O. </a:t>
            </a:r>
            <a:r>
              <a:rPr lang="en-GB" sz="1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Gould and AR, </a:t>
            </a:r>
            <a:r>
              <a:rPr lang="en-GB" sz="1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PRL119 </a:t>
            </a:r>
            <a:r>
              <a:rPr lang="en-GB" sz="1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(2017) </a:t>
            </a:r>
            <a:r>
              <a:rPr lang="en-GB" sz="1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241601</a:t>
            </a:r>
          </a:p>
          <a:p>
            <a:r>
              <a:rPr lang="en-GB" sz="1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O. Gould, AR and C. Xie, PRD98 (2018) 056022</a:t>
            </a:r>
          </a:p>
          <a:p>
            <a:r>
              <a:rPr lang="en-GB" sz="1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O. Gould, D.L-J. Ho and A. Rajantie, arXiv:1902.04388</a:t>
            </a:r>
            <a:endParaRPr lang="en-GB" sz="16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Magnetic monopoles</a:t>
            </a:r>
          </a:p>
          <a:p>
            <a:r>
              <a:rPr lang="en-GB" dirty="0" smtClean="0"/>
              <a:t>Schwinger </a:t>
            </a:r>
            <a:r>
              <a:rPr lang="en-GB" dirty="0" smtClean="0"/>
              <a:t>pair production at zero temperature</a:t>
            </a:r>
          </a:p>
          <a:p>
            <a:r>
              <a:rPr lang="en-GB" dirty="0" smtClean="0"/>
              <a:t>Schwinger </a:t>
            </a:r>
            <a:r>
              <a:rPr lang="en-GB" dirty="0" smtClean="0"/>
              <a:t>pair </a:t>
            </a:r>
            <a:r>
              <a:rPr lang="en-GB" dirty="0" smtClean="0"/>
              <a:t>production at non-zero temperature</a:t>
            </a:r>
            <a:endParaRPr lang="en-GB" dirty="0" smtClean="0"/>
          </a:p>
          <a:p>
            <a:r>
              <a:rPr lang="en-GB" dirty="0" smtClean="0"/>
              <a:t>Schwinger pair production from time-dependent fields</a:t>
            </a:r>
            <a:endParaRPr lang="en-GB" dirty="0" smtClean="0"/>
          </a:p>
          <a:p>
            <a:r>
              <a:rPr lang="en-GB" dirty="0" smtClean="0"/>
              <a:t>Monopole mass bounds from heavy ion collisions and neutron stars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7" name="Picture 2" descr="The strongest magnetic field in the universe has potentially been discovered – a dead star that packs the equivalent mass of our sun into an area just 12 miles across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043" y="3593238"/>
            <a:ext cx="3715225" cy="231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heavy ion collis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5" y="3593238"/>
            <a:ext cx="3696333" cy="2120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4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828040"/>
          </a:xfrm>
        </p:spPr>
        <p:txBody>
          <a:bodyPr/>
          <a:lstStyle/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Monopole Searches in Colliders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1026" name="Picture 2" descr="http://physicstoday.scitation.org/na101/home/literatum/publisher/aip/journals/content/pto/2016/pto.2016.69.issue-10/pt.3.3328/production/images/large/pt.3.3328.figures.f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428" y="1364012"/>
            <a:ext cx="4529143" cy="339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292092" y="4799937"/>
            <a:ext cx="16273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AR, Physics Today 2016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78924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828040"/>
          </a:xfrm>
        </p:spPr>
        <p:txBody>
          <a:bodyPr/>
          <a:lstStyle/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Monopole Searches in Colliders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6703297" y="4360435"/>
            <a:ext cx="19828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MoEDAL Collaboration, 2019</a:t>
            </a:r>
            <a:endParaRPr lang="en-GB" sz="1200" dirty="0"/>
          </a:p>
        </p:txBody>
      </p:sp>
      <p:grpSp>
        <p:nvGrpSpPr>
          <p:cNvPr id="8" name="Group 7"/>
          <p:cNvGrpSpPr/>
          <p:nvPr/>
        </p:nvGrpSpPr>
        <p:grpSpPr>
          <a:xfrm>
            <a:off x="624357" y="1484729"/>
            <a:ext cx="7895286" cy="2878214"/>
            <a:chOff x="674831" y="1484729"/>
            <a:chExt cx="7895286" cy="2878214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74831" y="1484729"/>
              <a:ext cx="3947643" cy="28782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22474" y="1484729"/>
              <a:ext cx="3947643" cy="28782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0315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828040"/>
          </a:xfrm>
        </p:spPr>
        <p:txBody>
          <a:bodyPr/>
          <a:lstStyle/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r>
              <a:rPr lang="fi-FI" dirty="0" smtClean="0"/>
              <a:t>Upper bounds on </a:t>
            </a:r>
            <a:r>
              <a:rPr lang="fi-FI" dirty="0" smtClean="0">
                <a:solidFill>
                  <a:srgbClr val="FFFF00"/>
                </a:solidFill>
              </a:rPr>
              <a:t>production cross section</a:t>
            </a:r>
          </a:p>
          <a:p>
            <a:r>
              <a:rPr lang="fi-FI" dirty="0" smtClean="0"/>
              <a:t>To obtain a bound on the </a:t>
            </a:r>
            <a:r>
              <a:rPr lang="fi-FI" dirty="0" smtClean="0">
                <a:solidFill>
                  <a:srgbClr val="FFFF00"/>
                </a:solidFill>
              </a:rPr>
              <a:t>monopole mass</a:t>
            </a:r>
            <a:r>
              <a:rPr lang="fi-FI" dirty="0" smtClean="0"/>
              <a:t>,</a:t>
            </a:r>
            <a:r>
              <a:rPr lang="fi-FI" dirty="0" smtClean="0">
                <a:solidFill>
                  <a:srgbClr val="FFFF00"/>
                </a:solidFill>
              </a:rPr>
              <a:t> </a:t>
            </a:r>
            <a:br>
              <a:rPr lang="fi-FI" dirty="0" smtClean="0">
                <a:solidFill>
                  <a:srgbClr val="FFFF00"/>
                </a:solidFill>
              </a:rPr>
            </a:br>
            <a:r>
              <a:rPr lang="fi-FI" dirty="0" smtClean="0"/>
              <a:t>one needs to calculate the cross section from </a:t>
            </a:r>
            <a:r>
              <a:rPr lang="fi-FI" dirty="0" smtClean="0"/>
              <a:t>theory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Monopole Searches in Colliders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097" y="1365037"/>
            <a:ext cx="3745903" cy="360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65037"/>
            <a:ext cx="3745903" cy="360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60382" y="4983259"/>
            <a:ext cx="2609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ATLAS Collaboration, arXiv:1905.10130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81663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7"/>
                <a:ext cx="8229600" cy="4925981"/>
              </a:xfrm>
            </p:spPr>
            <p:txBody>
              <a:bodyPr/>
              <a:lstStyle/>
              <a:p>
                <a:endParaRPr lang="fi-FI" dirty="0" smtClean="0"/>
              </a:p>
              <a:p>
                <a:endParaRPr lang="fi-FI" dirty="0"/>
              </a:p>
              <a:p>
                <a:endParaRPr lang="fi-FI" dirty="0" smtClean="0"/>
              </a:p>
              <a:p>
                <a:endParaRPr lang="fi-FI" dirty="0"/>
              </a:p>
              <a:p>
                <a:endParaRPr lang="fi-FI" dirty="0" smtClean="0"/>
              </a:p>
              <a:p>
                <a:endParaRPr lang="fi-FI" dirty="0"/>
              </a:p>
              <a:p>
                <a:endParaRPr lang="fi-FI" dirty="0" smtClean="0"/>
              </a:p>
              <a:p>
                <a:endParaRPr lang="fi-FI" dirty="0"/>
              </a:p>
              <a:p>
                <a:endParaRPr lang="fi-FI" dirty="0" smtClean="0"/>
              </a:p>
              <a:p>
                <a:endParaRPr lang="en-GB" dirty="0" smtClean="0"/>
              </a:p>
              <a:p>
                <a:r>
                  <a:rPr lang="en-GB" dirty="0" smtClean="0"/>
                  <a:t>Searches </a:t>
                </a:r>
                <a:r>
                  <a:rPr lang="en-GB" dirty="0"/>
                  <a:t>usually assume tree-level </a:t>
                </a:r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dirty="0" err="1" smtClean="0"/>
                  <a:t>Drell</a:t>
                </a:r>
                <a:r>
                  <a:rPr lang="en-GB" dirty="0" smtClean="0"/>
                  <a:t>-Yan </a:t>
                </a:r>
                <a:r>
                  <a:rPr lang="en-GB" dirty="0"/>
                  <a:t>cross </a:t>
                </a:r>
                <a:r>
                  <a:rPr lang="en-GB" dirty="0" smtClean="0"/>
                  <a:t>section with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dirty="0">
                    <a:ea typeface="Cambria Math"/>
                  </a:rPr>
                  <a:t> (EM duality)</a:t>
                </a:r>
              </a:p>
              <a:p>
                <a:r>
                  <a:rPr lang="en-GB" dirty="0">
                    <a:ea typeface="Cambria Math"/>
                  </a:rPr>
                  <a:t>But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/>
                      </a:rPr>
                      <m:t>𝑔</m:t>
                    </m:r>
                    <m:r>
                      <a:rPr lang="fi-FI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/>
                      </a:rPr>
                      <m:t>≈20.7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/>
                      </a:rPr>
                      <m:t>≫1</m:t>
                    </m:r>
                  </m:oMath>
                </a14:m>
                <a:r>
                  <a:rPr lang="en-GB" dirty="0">
                    <a:solidFill>
                      <a:srgbClr val="FFFF00"/>
                    </a:solidFill>
                    <a:ea typeface="Cambria Math"/>
                  </a:rPr>
                  <a:t> </a:t>
                </a:r>
                <a:r>
                  <a:rPr lang="en-GB" dirty="0">
                    <a:ea typeface="Cambria Math"/>
                    <a:sym typeface="Symbol" panose="05050102010706020507" pitchFamily="18" charset="2"/>
                  </a:rPr>
                  <a:t></a:t>
                </a:r>
                <a:r>
                  <a:rPr lang="en-GB" dirty="0">
                    <a:ea typeface="Cambria Math"/>
                  </a:rPr>
                  <a:t> Not reliable!</a:t>
                </a:r>
              </a:p>
              <a:p>
                <a:endParaRPr lang="fi-FI" dirty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7"/>
                <a:ext cx="8229600" cy="4925981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Monopole Searches in Colliders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097" y="1365037"/>
            <a:ext cx="3745903" cy="360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365037"/>
            <a:ext cx="3745903" cy="360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60382" y="4983259"/>
            <a:ext cx="2609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ATLAS Collaboration, arXiv:1905.10130</a:t>
            </a:r>
            <a:endParaRPr lang="en-GB" sz="12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533" y="5268507"/>
            <a:ext cx="1798705" cy="132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806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435352" cy="4525963"/>
          </a:xfrm>
        </p:spPr>
        <p:txBody>
          <a:bodyPr>
            <a:normAutofit/>
          </a:bodyPr>
          <a:lstStyle/>
          <a:p>
            <a:r>
              <a:rPr lang="fi-FI" dirty="0" smtClean="0"/>
              <a:t>Solitonic monopoles (’t Hooft 1974, Polyakov 1974)</a:t>
            </a:r>
          </a:p>
          <a:p>
            <a:pPr lvl="1"/>
            <a:r>
              <a:rPr lang="fi-FI" dirty="0" smtClean="0"/>
              <a:t>Smooth, semiclassical solutions in a renormalised, weakly coupled theory</a:t>
            </a:r>
          </a:p>
          <a:p>
            <a:r>
              <a:rPr lang="fi-FI" dirty="0" smtClean="0"/>
              <a:t>Elementary monopoles (e.g. Dirac 1931, Schwinger 1966, Zwanziger 1971)</a:t>
            </a:r>
          </a:p>
          <a:p>
            <a:pPr lvl="1"/>
            <a:r>
              <a:rPr lang="fi-FI" dirty="0" smtClean="0"/>
              <a:t>New field in the Lagrangian</a:t>
            </a:r>
            <a:endParaRPr lang="en-GB" dirty="0"/>
          </a:p>
          <a:p>
            <a:pPr lvl="1"/>
            <a:endParaRPr lang="en-GB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Two Types of Monopoles</a:t>
            </a:r>
            <a:endParaRPr lang="en-GB" dirty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91862" y="3248977"/>
            <a:ext cx="2149808" cy="2162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val 8"/>
          <p:cNvSpPr/>
          <p:nvPr/>
        </p:nvSpPr>
        <p:spPr>
          <a:xfrm>
            <a:off x="4386743" y="4150356"/>
            <a:ext cx="360046" cy="36000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plastic">
            <a:bevelT w="228600" h="228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/>
              <a:t>N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703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761" y="2528885"/>
            <a:ext cx="5728478" cy="1059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/>
                  <a:t>Magnetic monopole in weakly coupled, </a:t>
                </a:r>
                <a:r>
                  <a:rPr lang="en-GB" dirty="0" err="1" smtClean="0"/>
                  <a:t>renormalisable</a:t>
                </a:r>
                <a:r>
                  <a:rPr lang="en-GB" dirty="0" smtClean="0"/>
                  <a:t> </a:t>
                </a:r>
                <a:br>
                  <a:rPr lang="en-GB" dirty="0" smtClean="0"/>
                </a:br>
                <a:r>
                  <a:rPr lang="en-GB" dirty="0" smtClean="0"/>
                  <a:t>quantum field theory</a:t>
                </a:r>
              </a:p>
              <a:p>
                <a:r>
                  <a:rPr lang="en-GB" dirty="0" err="1" smtClean="0"/>
                  <a:t>Georgi</a:t>
                </a:r>
                <a:r>
                  <a:rPr lang="en-GB" dirty="0" smtClean="0"/>
                  <a:t>-Glashow model: SU(2)+</a:t>
                </a:r>
                <a:r>
                  <a:rPr lang="en-GB" dirty="0" err="1" smtClean="0"/>
                  <a:t>adjoint</a:t>
                </a:r>
                <a:r>
                  <a:rPr lang="en-GB" dirty="0" smtClean="0"/>
                  <a:t> Higgs</a:t>
                </a:r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/>
                        <a:ea typeface="Cambria Math"/>
                      </a:rPr>
                      <m:t>Φ</m:t>
                    </m:r>
                    <m:r>
                      <a:rPr lang="el-GR" i="1" smtClean="0">
                        <a:latin typeface="Cambria Math"/>
                        <a:ea typeface="Cambria Math"/>
                      </a:rPr>
                      <m:t>≠0</m:t>
                    </m:r>
                  </m:oMath>
                </a14:m>
                <a:r>
                  <a:rPr lang="en-GB" dirty="0" smtClean="0"/>
                  <a:t> </a:t>
                </a:r>
                <a:r>
                  <a:rPr lang="en-GB" dirty="0" smtClean="0">
                    <a:sym typeface="Symbol"/>
                  </a:rPr>
                  <a:t> Symmetry breaking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sym typeface="Symbol"/>
                      </a:rPr>
                      <m:t>𝑆𝑈</m:t>
                    </m:r>
                    <m:r>
                      <a:rPr lang="en-GB" b="0" i="1" smtClean="0">
                        <a:latin typeface="Cambria Math"/>
                        <a:sym typeface="Symbol"/>
                      </a:rPr>
                      <m:t>(2)→</m:t>
                    </m:r>
                    <m:r>
                      <a:rPr lang="en-GB" b="0" i="1" smtClean="0">
                        <a:latin typeface="Cambria Math"/>
                        <a:ea typeface="Cambria Math"/>
                        <a:sym typeface="Symbol"/>
                      </a:rPr>
                      <m:t>𝑈</m:t>
                    </m:r>
                    <m:r>
                      <a:rPr lang="en-GB" b="0" i="1" smtClean="0">
                        <a:latin typeface="Cambria Math"/>
                        <a:ea typeface="Cambria Math"/>
                        <a:sym typeface="Symbol"/>
                      </a:rPr>
                      <m:t>(1)</m:t>
                    </m:r>
                  </m:oMath>
                </a14:m>
                <a:endParaRPr lang="en-GB" dirty="0" smtClean="0"/>
              </a:p>
              <a:p>
                <a:r>
                  <a:rPr lang="en-GB" dirty="0" smtClean="0"/>
                  <a:t>Electrodynamics with magnetic field given by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GB" sz="26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GB" sz="2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b="0" i="1" smtClean="0">
                              <a:latin typeface="Cambria Math"/>
                              <a:ea typeface="Cambria Math"/>
                            </a:rPr>
                            <m:t>𝜖</m:t>
                          </m:r>
                        </m:e>
                        <m:sub>
                          <m:r>
                            <a:rPr lang="en-GB" sz="2600" b="0" i="1" smtClean="0">
                              <a:latin typeface="Cambria Math"/>
                            </a:rPr>
                            <m:t>𝑖𝑗𝑘</m:t>
                          </m:r>
                        </m:sub>
                      </m:sSub>
                      <m:r>
                        <m:rPr>
                          <m:nor/>
                        </m:rPr>
                        <a:rPr lang="en-GB" sz="2600" b="0" i="0" smtClean="0">
                          <a:latin typeface="Cambria Math"/>
                        </a:rPr>
                        <m:t>Tr</m:t>
                      </m:r>
                      <m:acc>
                        <m:accPr>
                          <m:chr m:val="̂"/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l-GR" sz="2600" i="1">
                              <a:latin typeface="Cambria Math"/>
                              <a:ea typeface="Cambria Math"/>
                            </a:rPr>
                            <m:t>Φ</m:t>
                          </m:r>
                        </m:e>
                      </m:acc>
                      <m:d>
                        <m:dPr>
                          <m:ctrlPr>
                            <a:rPr lang="el-GR" sz="26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GB" sz="2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6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GB" sz="2600" i="1">
                                  <a:latin typeface="Cambria Math"/>
                                </a:rPr>
                                <m:t>𝑗𝑘</m:t>
                              </m:r>
                            </m:sub>
                            <m:sup/>
                          </m:sSubSup>
                          <m:r>
                            <a:rPr lang="en-GB" sz="26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600" b="0" i="1" smtClean="0">
                                  <a:latin typeface="Cambria Math"/>
                                </a:rPr>
                                <m:t>𝑖</m:t>
                              </m:r>
                            </m:num>
                            <m:den>
                              <m:r>
                                <a:rPr lang="en-GB" sz="26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GB" sz="2600" b="0" i="1" smtClean="0">
                                  <a:latin typeface="Cambria Math"/>
                                </a:rPr>
                                <m:t>𝑒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en-GB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600" b="0" i="1" smtClean="0">
                                      <a:latin typeface="Cambria Math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GB" sz="2600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GB" sz="2600" b="0" i="1" smtClean="0">
                                  <a:latin typeface="Cambria Math"/>
                                </a:rPr>
                                <m:t>,</m:t>
                              </m:r>
                              <m:acc>
                                <m:accPr>
                                  <m:chr m:val="̂"/>
                                  <m:ctrlPr>
                                    <a:rPr lang="en-GB" sz="2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600" i="1">
                                      <a:latin typeface="Cambria Math"/>
                                      <a:ea typeface="Cambria Math"/>
                                    </a:rPr>
                                    <m:t>Φ</m:t>
                                  </m:r>
                                </m:e>
                              </m:acc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GB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600" i="1">
                                      <a:latin typeface="Cambria Math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GB" sz="2600" b="0" i="1" smtClean="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GB" sz="2600" i="1">
                                  <a:latin typeface="Cambria Math"/>
                                </a:rPr>
                                <m:t>,</m:t>
                              </m:r>
                              <m:acc>
                                <m:accPr>
                                  <m:chr m:val="̂"/>
                                  <m:ctrlPr>
                                    <a:rPr lang="en-GB" sz="2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600" i="1">
                                      <a:latin typeface="Cambria Math"/>
                                      <a:ea typeface="Cambria Math"/>
                                    </a:rPr>
                                    <m:t>Φ</m:t>
                                  </m:r>
                                </m:e>
                              </m:acc>
                            </m:e>
                          </m:d>
                        </m:e>
                      </m:d>
                    </m:oMath>
                  </m:oMathPara>
                </a14:m>
                <a:endParaRPr lang="en-GB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t="-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‘t </a:t>
            </a:r>
            <a:r>
              <a:rPr lang="en-GB" dirty="0" err="1" smtClean="0"/>
              <a:t>Hooft-Polyakov</a:t>
            </a:r>
            <a:r>
              <a:rPr lang="en-GB" dirty="0" smtClean="0"/>
              <a:t> Monopole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48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760" y="1268724"/>
            <a:ext cx="2014480" cy="1980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GB" dirty="0" smtClean="0"/>
              </a:p>
              <a:p>
                <a:pPr marL="109728" indent="0">
                  <a:buNone/>
                </a:pPr>
                <a:endParaRPr lang="en-GB" dirty="0"/>
              </a:p>
              <a:p>
                <a:pPr marL="109728" indent="0">
                  <a:buNone/>
                </a:pPr>
                <a:endParaRPr lang="en-GB" dirty="0" smtClean="0"/>
              </a:p>
              <a:p>
                <a:endParaRPr lang="en-GB" dirty="0" smtClean="0"/>
              </a:p>
              <a:p>
                <a:r>
                  <a:rPr lang="en-GB" dirty="0" smtClean="0"/>
                  <a:t>Smooth “hedgehog” solution:</a:t>
                </a:r>
              </a:p>
              <a:p>
                <a:pPr marL="109728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i="1" smtClean="0">
                            <a:latin typeface="Cambria Math"/>
                            <a:ea typeface="Cambria Math"/>
                          </a:rPr>
                          <m:t>Φ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𝑎</m:t>
                        </m:r>
                      </m:sup>
                    </m:sSup>
                    <m:r>
                      <a:rPr lang="en-GB" i="1" smtClean="0">
                        <a:latin typeface="Cambria Math"/>
                        <a:ea typeface="Cambria Math"/>
                      </a:rPr>
                      <m:t>∝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GB" dirty="0" smtClean="0"/>
                  <a:t>,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b="0" i="1" dirty="0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GB" b="0" i="1" dirty="0" smtClean="0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en-GB" b="0" i="1" dirty="0" smtClean="0">
                            <a:latin typeface="Cambria Math"/>
                          </a:rPr>
                          <m:t>𝑎</m:t>
                        </m:r>
                      </m:sup>
                    </m:sSubSup>
                    <m:r>
                      <a:rPr lang="en-GB" i="1" dirty="0" smtClean="0">
                        <a:latin typeface="Cambria Math"/>
                        <a:ea typeface="Cambria Math"/>
                      </a:rPr>
                      <m:t>∝</m:t>
                    </m:r>
                    <m:sSub>
                      <m:sSubPr>
                        <m:ctrlPr>
                          <a:rPr lang="en-GB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GB" i="1" dirty="0" smtClean="0">
                            <a:latin typeface="Cambria Math"/>
                            <a:ea typeface="Cambria Math"/>
                          </a:rPr>
                          <m:t>𝜖</m:t>
                        </m:r>
                      </m:e>
                      <m:sub>
                        <m:r>
                          <a:rPr lang="en-GB" b="0" i="1" dirty="0" smtClean="0">
                            <a:latin typeface="Cambria Math"/>
                            <a:ea typeface="Cambria Math"/>
                          </a:rPr>
                          <m:t>𝑖𝑎𝑗</m:t>
                        </m:r>
                      </m:sub>
                    </m:sSub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endParaRPr lang="en-GB" dirty="0" smtClean="0"/>
              </a:p>
              <a:p>
                <a:r>
                  <a:rPr lang="en-GB" dirty="0" smtClean="0"/>
                  <a:t>Magnetic charge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FF00"/>
                        </a:solidFill>
                        <a:latin typeface="Cambria Math"/>
                      </a:rPr>
                      <m:t>𝑔</m:t>
                    </m:r>
                    <m:r>
                      <a:rPr lang="en-GB" i="1" smtClean="0">
                        <a:solidFill>
                          <a:srgbClr val="FFFF00"/>
                        </a:solidFill>
                        <a:latin typeface="Cambria Math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𝑑</m:t>
                        </m:r>
                        <m:acc>
                          <m:accPr>
                            <m:chr m:val="⃗"/>
                            <m:ctrlPr>
                              <a:rPr lang="en-GB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b="0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𝑆</m:t>
                            </m:r>
                          </m:e>
                        </m:acc>
                        <m:r>
                          <a:rPr lang="en-GB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∙</m:t>
                        </m:r>
                      </m:e>
                    </m:nary>
                    <m:acc>
                      <m:accPr>
                        <m:chr m:val="⃗"/>
                        <m:ctrlPr>
                          <a:rPr lang="en-GB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𝐵</m:t>
                        </m:r>
                      </m:e>
                    </m:acc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/>
                      </a:rPr>
                      <m:t>=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/>
                      </a:rPr>
                      <m:t>2</m:t>
                    </m:r>
                    <m:sSub>
                      <m:sSubPr>
                        <m:ctrlP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/>
                      </a:rPr>
                      <m:t>=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/>
                      </a:rPr>
                      <m:t>4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/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𝑒</m:t>
                    </m:r>
                  </m:oMath>
                </a14:m>
                <a:endParaRPr lang="en-GB" dirty="0" smtClean="0">
                  <a:solidFill>
                    <a:srgbClr val="FFFF00"/>
                  </a:solidFill>
                </a:endParaRPr>
              </a:p>
              <a:p>
                <a:r>
                  <a:rPr lang="en-GB" dirty="0" smtClean="0"/>
                  <a:t>Calculable properties:</a:t>
                </a:r>
              </a:p>
              <a:p>
                <a:pPr lvl="1"/>
                <a:r>
                  <a:rPr lang="en-GB" dirty="0" smtClean="0"/>
                  <a:t>Finite mass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𝑀</m:t>
                    </m:r>
                    <m:r>
                      <a:rPr lang="en-GB" i="1" dirty="0" smtClean="0">
                        <a:latin typeface="Cambria Math"/>
                        <a:ea typeface="Cambria Math"/>
                      </a:rPr>
                      <m:t>≈</m:t>
                    </m:r>
                    <m:f>
                      <m:fPr>
                        <m:type m:val="lin"/>
                        <m:ctrlPr>
                          <a:rPr lang="en-GB" b="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b="0" i="1" dirty="0" smtClean="0">
                            <a:latin typeface="Cambria Math"/>
                          </a:rPr>
                          <m:t>4</m:t>
                        </m:r>
                        <m:r>
                          <a:rPr lang="en-GB" b="0" i="1" dirty="0" smtClean="0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GB" b="0" i="1" dirty="0" smtClean="0">
                            <a:latin typeface="Cambria Math"/>
                            <a:ea typeface="Cambria Math"/>
                          </a:rPr>
                          <m:t>𝑣</m:t>
                        </m:r>
                      </m:num>
                      <m:den>
                        <m:r>
                          <a:rPr lang="en-GB" b="0" i="1" dirty="0" smtClean="0">
                            <a:latin typeface="Cambria Math"/>
                          </a:rPr>
                          <m:t>𝑒</m:t>
                        </m:r>
                      </m:den>
                    </m:f>
                    <m:r>
                      <a:rPr lang="en-GB" b="0" i="1" dirty="0" smtClean="0">
                        <a:latin typeface="Cambria Math"/>
                      </a:rPr>
                      <m:t>~</m:t>
                    </m:r>
                    <m:f>
                      <m:fPr>
                        <m:type m:val="lin"/>
                        <m:ctrlPr>
                          <a:rPr lang="en-GB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dirty="0" smtClean="0">
                            <a:latin typeface="Cambria Math"/>
                          </a:rPr>
                          <m:t>𝑚</m:t>
                        </m:r>
                      </m:num>
                      <m:den>
                        <m:sSup>
                          <m:sSupPr>
                            <m:ctrlPr>
                              <a:rPr lang="en-GB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dirty="0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GB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≫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b="0" dirty="0" smtClean="0"/>
              </a:p>
              <a:p>
                <a:pPr lvl="1"/>
                <a:r>
                  <a:rPr lang="en-GB" dirty="0" smtClean="0"/>
                  <a:t>Non-zero size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i="1" dirty="0">
                        <a:latin typeface="Cambria Math"/>
                        <a:ea typeface="Cambria Math"/>
                      </a:rPr>
                      <m:t>≈</m:t>
                    </m:r>
                    <m:r>
                      <a:rPr lang="en-GB" b="0" i="1" dirty="0" smtClean="0">
                        <a:latin typeface="Cambria Math" panose="02040503050406030204" pitchFamily="18" charset="0"/>
                        <a:ea typeface="Cambria Math"/>
                      </a:rPr>
                      <m:t>1/</m:t>
                    </m:r>
                    <m:r>
                      <a:rPr lang="en-GB" b="0" i="1" dirty="0" smtClean="0">
                        <a:latin typeface="Cambria Math" panose="02040503050406030204" pitchFamily="18" charset="0"/>
                        <a:ea typeface="Cambria Math"/>
                      </a:rPr>
                      <m:t>𝑚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≫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GB" dirty="0"/>
              </a:p>
              <a:p>
                <a:pPr lvl="1"/>
                <a:endParaRPr lang="en-GB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‘t </a:t>
            </a:r>
            <a:r>
              <a:rPr lang="en-GB" dirty="0" err="1" smtClean="0"/>
              <a:t>Hooft-Polyakov</a:t>
            </a:r>
            <a:r>
              <a:rPr lang="en-GB" dirty="0" smtClean="0"/>
              <a:t> Monopole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43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4690864" cy="4525963"/>
              </a:xfrm>
            </p:spPr>
            <p:txBody>
              <a:bodyPr>
                <a:normAutofit/>
              </a:bodyPr>
              <a:lstStyle/>
              <a:p>
                <a:r>
                  <a:rPr lang="en-GB" dirty="0" smtClean="0"/>
                  <a:t>Grand Unified Theory (GUT): </a:t>
                </a:r>
                <a:br>
                  <a:rPr lang="en-GB" dirty="0" smtClean="0"/>
                </a:br>
                <a:r>
                  <a:rPr lang="en-GB" dirty="0" smtClean="0"/>
                  <a:t>Electroweak &amp; strong forces unified above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GeV</m:t>
                    </m:r>
                  </m:oMath>
                </a14:m>
                <a:r>
                  <a:rPr lang="en-GB" dirty="0" smtClean="0"/>
                  <a:t> </a:t>
                </a:r>
                <a:r>
                  <a:rPr lang="en-GB" dirty="0"/>
                  <a:t/>
                </a:r>
                <a:br>
                  <a:rPr lang="en-GB" dirty="0"/>
                </a:br>
                <a:r>
                  <a:rPr lang="en-GB" dirty="0" smtClean="0"/>
                  <a:t>→	‘t </a:t>
                </a:r>
                <a:r>
                  <a:rPr lang="en-GB" dirty="0" err="1" smtClean="0"/>
                  <a:t>Hooft-Polyakov</a:t>
                </a:r>
                <a:r>
                  <a:rPr lang="en-GB" dirty="0" smtClean="0"/>
                  <a:t> 	monopoles of mass 	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~ </m:t>
                    </m:r>
                    <m:sSup>
                      <m:sSupPr>
                        <m:ctrlP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17</m:t>
                        </m:r>
                      </m:sup>
                    </m:sSup>
                    <m:r>
                      <m:rPr>
                        <m:sty m:val="p"/>
                      </m:rPr>
                      <a:rPr lang="en-GB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GeV</m:t>
                    </m:r>
                  </m:oMath>
                </a14:m>
                <a:endParaRPr lang="en-GB" dirty="0" smtClean="0">
                  <a:solidFill>
                    <a:srgbClr val="FFFF00"/>
                  </a:solidFill>
                </a:endParaRPr>
              </a:p>
              <a:p>
                <a:r>
                  <a:rPr lang="en-GB" dirty="0" smtClean="0"/>
                  <a:t>Lower mass in some models,</a:t>
                </a:r>
                <a:br>
                  <a:rPr lang="en-GB" dirty="0" smtClean="0"/>
                </a:br>
                <a:r>
                  <a:rPr lang="en-GB" dirty="0" smtClean="0"/>
                  <a:t>maybe even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TeV</m:t>
                    </m:r>
                  </m:oMath>
                </a14:m>
                <a:r>
                  <a:rPr lang="en-GB" dirty="0" smtClean="0"/>
                  <a:t>-scale?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4690864" cy="4525963"/>
              </a:xfrm>
              <a:blipFill>
                <a:blip r:embed="rId3"/>
                <a:stretch>
                  <a:fillRect t="-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GUT Monopoles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5148064" y="1484784"/>
            <a:ext cx="3786450" cy="4752528"/>
            <a:chOff x="5148064" y="1484784"/>
            <a:chExt cx="3786450" cy="4752528"/>
          </a:xfrm>
        </p:grpSpPr>
        <p:sp>
          <p:nvSpPr>
            <p:cNvPr id="9" name="Rectangle 8"/>
            <p:cNvSpPr/>
            <p:nvPr/>
          </p:nvSpPr>
          <p:spPr>
            <a:xfrm>
              <a:off x="5868144" y="2204864"/>
              <a:ext cx="288032" cy="4032448"/>
            </a:xfrm>
            <a:prstGeom prst="rect">
              <a:avLst/>
            </a:prstGeom>
            <a:solidFill>
              <a:schemeClr val="tx1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444208" y="2852936"/>
              <a:ext cx="288032" cy="3384376"/>
            </a:xfrm>
            <a:prstGeom prst="rect">
              <a:avLst/>
            </a:prstGeom>
            <a:gradFill>
              <a:gsLst>
                <a:gs pos="0">
                  <a:schemeClr val="accent6">
                    <a:lumMod val="50000"/>
                  </a:schemeClr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020272" y="4365104"/>
              <a:ext cx="288032" cy="1872208"/>
            </a:xfrm>
            <a:prstGeom prst="rect">
              <a:avLst/>
            </a:prstGeom>
            <a:gradFill>
              <a:gsLst>
                <a:gs pos="0">
                  <a:srgbClr val="00B050"/>
                </a:gs>
                <a:gs pos="100000">
                  <a:srgbClr val="00206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596336" y="4365104"/>
              <a:ext cx="288032" cy="1872208"/>
            </a:xfrm>
            <a:prstGeom prst="rect">
              <a:avLst/>
            </a:prstGeom>
            <a:gradFill>
              <a:gsLst>
                <a:gs pos="0">
                  <a:srgbClr val="00B050"/>
                </a:gs>
                <a:gs pos="100000">
                  <a:srgbClr val="FFFF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020272" y="2852936"/>
              <a:ext cx="864096" cy="1512168"/>
            </a:xfrm>
            <a:prstGeom prst="rect">
              <a:avLst/>
            </a:prstGeom>
            <a:gradFill>
              <a:gsLst>
                <a:gs pos="0">
                  <a:schemeClr val="accent6">
                    <a:lumMod val="50000"/>
                  </a:schemeClr>
                </a:gs>
                <a:gs pos="100000">
                  <a:srgbClr val="00B05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smtClean="0">
                  <a:solidFill>
                    <a:schemeClr val="bg1"/>
                  </a:solidFill>
                </a:rPr>
                <a:t>Electro- weak Theory</a:t>
              </a:r>
              <a:endParaRPr lang="en-GB" sz="1600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444208" y="2204864"/>
              <a:ext cx="1440160" cy="648072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accent6">
                    <a:lumMod val="5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smtClean="0">
                  <a:solidFill>
                    <a:schemeClr val="bg1"/>
                  </a:solidFill>
                </a:rPr>
                <a:t>Grand Unified Theory</a:t>
              </a:r>
              <a:endParaRPr lang="en-GB" sz="1600" dirty="0">
                <a:solidFill>
                  <a:schemeClr val="bg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868144" y="1556792"/>
              <a:ext cx="2016224" cy="648072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33000">
                  <a:schemeClr val="tx1"/>
                </a:gs>
                <a:gs pos="100000">
                  <a:schemeClr val="tx1"/>
                </a:gs>
              </a:gsLst>
              <a:lin ang="5400000" scaled="0"/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smtClean="0">
                  <a:solidFill>
                    <a:schemeClr val="bg1"/>
                  </a:solidFill>
                </a:rPr>
                <a:t>Theory of Everything</a:t>
              </a:r>
              <a:endParaRPr lang="en-GB" sz="1600" dirty="0">
                <a:solidFill>
                  <a:schemeClr val="bg1"/>
                </a:solidFill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6156176" y="2132856"/>
              <a:ext cx="288032" cy="122413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6732240" y="2780928"/>
              <a:ext cx="288032" cy="122413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308304" y="4293096"/>
              <a:ext cx="288032" cy="122413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24128" y="4077072"/>
              <a:ext cx="553998" cy="216024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GB" sz="2400" dirty="0" smtClean="0">
                  <a:solidFill>
                    <a:schemeClr val="bg1"/>
                  </a:solidFill>
                </a:rPr>
                <a:t>gravity</a:t>
              </a:r>
              <a:endParaRPr lang="en-GB" sz="2400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00192" y="4077072"/>
              <a:ext cx="553998" cy="216024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GB" sz="2400" dirty="0" smtClean="0">
                  <a:solidFill>
                    <a:schemeClr val="bg1"/>
                  </a:solidFill>
                </a:rPr>
                <a:t>strong</a:t>
              </a:r>
              <a:endParaRPr lang="en-GB" sz="2400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76256" y="4077072"/>
              <a:ext cx="553998" cy="216024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GB" sz="2400" dirty="0" smtClean="0">
                  <a:solidFill>
                    <a:schemeClr val="bg1"/>
                  </a:solidFill>
                </a:rPr>
                <a:t>weak</a:t>
              </a:r>
              <a:endParaRPr lang="en-GB" sz="2400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452320" y="4077072"/>
              <a:ext cx="553998" cy="216024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GB" sz="2400" dirty="0" smtClean="0">
                  <a:solidFill>
                    <a:schemeClr val="bg1"/>
                  </a:solidFill>
                </a:rPr>
                <a:t>electromagnetic</a:t>
              </a:r>
              <a:endParaRPr lang="en-GB" sz="2400" dirty="0">
                <a:solidFill>
                  <a:schemeClr val="bg1"/>
                </a:solidFill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rot="5400000" flipH="1" flipV="1">
              <a:off x="3420666" y="3932262"/>
              <a:ext cx="4608512" cy="158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5148064" y="1484784"/>
              <a:ext cx="923330" cy="1152128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GB" sz="2400" dirty="0" smtClean="0"/>
                <a:t>energy</a:t>
              </a:r>
            </a:p>
            <a:p>
              <a:endParaRPr lang="en-GB" sz="24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913081" y="4149080"/>
              <a:ext cx="9428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10</a:t>
              </a:r>
              <a:r>
                <a:rPr lang="en-GB" baseline="30000" dirty="0" smtClean="0"/>
                <a:t>2</a:t>
              </a:r>
              <a:r>
                <a:rPr lang="en-GB" dirty="0" smtClean="0"/>
                <a:t> </a:t>
              </a:r>
              <a:r>
                <a:rPr lang="en-GB" dirty="0" err="1" smtClean="0"/>
                <a:t>GeV</a:t>
              </a:r>
              <a:endParaRPr lang="en-GB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913081" y="1988840"/>
              <a:ext cx="10214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10</a:t>
              </a:r>
              <a:r>
                <a:rPr lang="en-GB" baseline="30000" dirty="0" smtClean="0"/>
                <a:t>19</a:t>
              </a:r>
              <a:r>
                <a:rPr lang="en-GB" dirty="0" smtClean="0"/>
                <a:t> </a:t>
              </a:r>
              <a:r>
                <a:rPr lang="en-GB" dirty="0" err="1" smtClean="0"/>
                <a:t>GeV</a:t>
              </a:r>
              <a:endParaRPr lang="en-GB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913081" y="2636912"/>
              <a:ext cx="10214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10</a:t>
              </a:r>
              <a:r>
                <a:rPr lang="en-GB" baseline="30000" dirty="0" smtClean="0"/>
                <a:t>16</a:t>
              </a:r>
              <a:r>
                <a:rPr lang="en-GB" dirty="0" smtClean="0"/>
                <a:t> </a:t>
              </a:r>
              <a:r>
                <a:rPr lang="en-GB" dirty="0" err="1" smtClean="0"/>
                <a:t>GeV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56954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8435352" cy="4525963"/>
              </a:xfrm>
            </p:spPr>
            <p:txBody>
              <a:bodyPr>
                <a:normAutofit/>
              </a:bodyPr>
              <a:lstStyle/>
              <a:p>
                <a:r>
                  <a:rPr lang="en-GB" dirty="0" err="1" smtClean="0"/>
                  <a:t>Semiclassical</a:t>
                </a:r>
                <a:r>
                  <a:rPr lang="en-GB" dirty="0" smtClean="0"/>
                  <a:t> argument for</a:t>
                </a:r>
                <a:r>
                  <a:rPr lang="en-GB" dirty="0"/>
                  <a:t> </a:t>
                </a:r>
                <a:r>
                  <a:rPr lang="en-GB" dirty="0" err="1" smtClean="0"/>
                  <a:t>solitonic</a:t>
                </a:r>
                <a:r>
                  <a:rPr lang="en-GB" dirty="0" smtClean="0"/>
                  <a:t> monopoles:</a:t>
                </a:r>
                <a:br>
                  <a:rPr lang="en-GB" dirty="0" smtClean="0"/>
                </a:br>
                <a:r>
                  <a:rPr lang="en-GB" dirty="0" smtClean="0"/>
                  <a:t>pair production from two-particle collisions </a:t>
                </a:r>
                <a:br>
                  <a:rPr lang="en-GB" dirty="0" smtClean="0"/>
                </a:br>
                <a:r>
                  <a:rPr lang="en-GB" dirty="0" smtClean="0"/>
                  <a:t>suppressed by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~</m:t>
                    </m:r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GB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p>
                    </m:sSup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−238</m:t>
                        </m:r>
                      </m:sup>
                    </m:sSup>
                  </m:oMath>
                </a14:m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dirty="0" smtClean="0"/>
                  <a:t>(Witten, </a:t>
                </a:r>
                <a:r>
                  <a:rPr lang="en-GB" dirty="0" err="1" smtClean="0"/>
                  <a:t>Drukier&amp;Nussinov</a:t>
                </a:r>
                <a:r>
                  <a:rPr lang="en-GB" dirty="0"/>
                  <a:t>)</a:t>
                </a:r>
                <a:endParaRPr lang="en-GB" dirty="0" smtClean="0"/>
              </a:p>
              <a:p>
                <a:r>
                  <a:rPr lang="en-GB" dirty="0" smtClean="0"/>
                  <a:t>Confirmed numerically for kinks in 1+1D</a:t>
                </a:r>
                <a:br>
                  <a:rPr lang="en-GB" dirty="0" smtClean="0"/>
                </a:br>
                <a:r>
                  <a:rPr lang="en-GB" dirty="0" smtClean="0"/>
                  <a:t>(</a:t>
                </a:r>
                <a:r>
                  <a:rPr lang="en-GB" dirty="0" err="1" smtClean="0"/>
                  <a:t>Demidov&amp;Levkov</a:t>
                </a:r>
                <a:r>
                  <a:rPr lang="en-GB" dirty="0" smtClean="0"/>
                  <a:t> 2011)</a:t>
                </a:r>
              </a:p>
              <a:p>
                <a:r>
                  <a:rPr lang="en-GB" dirty="0" smtClean="0"/>
                  <a:t>Production of </a:t>
                </a:r>
                <a:r>
                  <a:rPr lang="en-GB" dirty="0" err="1" smtClean="0"/>
                  <a:t>solitonic</a:t>
                </a:r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dirty="0" smtClean="0"/>
                  <a:t>monopoles may be practically </a:t>
                </a:r>
                <a:br>
                  <a:rPr lang="en-GB" dirty="0" smtClean="0"/>
                </a:br>
                <a:r>
                  <a:rPr lang="en-GB" dirty="0" smtClean="0"/>
                  <a:t>impossible in two-particle </a:t>
                </a:r>
                <a:br>
                  <a:rPr lang="en-GB" dirty="0" smtClean="0"/>
                </a:br>
                <a:r>
                  <a:rPr lang="en-GB" dirty="0" smtClean="0"/>
                  <a:t>collisions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8435352" cy="4525963"/>
              </a:xfrm>
              <a:blipFill>
                <a:blip r:embed="rId2"/>
                <a:stretch>
                  <a:fillRect t="-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Production Amplitude</a:t>
            </a:r>
            <a:endParaRPr lang="en-GB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5103880" y="3920679"/>
            <a:ext cx="1080000" cy="1080000"/>
          </a:xfrm>
          <a:prstGeom prst="straightConnector1">
            <a:avLst/>
          </a:prstGeom>
          <a:ln w="1270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7258056" y="1760044"/>
            <a:ext cx="1080000" cy="1080000"/>
          </a:xfrm>
          <a:prstGeom prst="straightConnector1">
            <a:avLst/>
          </a:prstGeom>
          <a:ln>
            <a:solidFill>
              <a:srgbClr val="00B0F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6178056" y="2840679"/>
            <a:ext cx="1080000" cy="1080000"/>
          </a:xfrm>
          <a:prstGeom prst="straightConnector1">
            <a:avLst/>
          </a:prstGeom>
          <a:ln>
            <a:solidFill>
              <a:srgbClr val="00B0F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718056" y="3380679"/>
            <a:ext cx="1968744" cy="1080000"/>
          </a:xfrm>
          <a:prstGeom prst="straightConnector1">
            <a:avLst/>
          </a:prstGeom>
          <a:ln>
            <a:solidFill>
              <a:srgbClr val="FFFF00"/>
            </a:solidFill>
            <a:headEnd type="none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4749312" y="2300362"/>
            <a:ext cx="1968744" cy="1080000"/>
          </a:xfrm>
          <a:prstGeom prst="straightConnector1">
            <a:avLst/>
          </a:prstGeom>
          <a:ln>
            <a:solidFill>
              <a:srgbClr val="FFFF00"/>
            </a:solidFill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elepha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8741">
            <a:off x="5221609" y="2300959"/>
            <a:ext cx="1063483" cy="101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elepha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25896">
            <a:off x="7108022" y="3339823"/>
            <a:ext cx="1063483" cy="101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02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3787070"/>
                <a:ext cx="8229600" cy="2636912"/>
              </a:xfrm>
            </p:spPr>
            <p:txBody>
              <a:bodyPr>
                <a:normAutofit/>
              </a:bodyPr>
              <a:lstStyle/>
              <a:p>
                <a:r>
                  <a:rPr lang="en-GB" dirty="0" smtClean="0"/>
                  <a:t>Point particle with magnetic charge</a:t>
                </a:r>
                <a:endParaRPr lang="en-GB" dirty="0"/>
              </a:p>
              <a:p>
                <a:r>
                  <a:rPr lang="en-GB" dirty="0" smtClean="0"/>
                  <a:t>Magnetic Coulomb field: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den>
                    </m:f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⃗"/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num>
                      <m:den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en-GB" b="0" dirty="0" smtClean="0"/>
              </a:p>
              <a:p>
                <a:r>
                  <a:rPr lang="en-GB" dirty="0" smtClean="0"/>
                  <a:t>Divergent </a:t>
                </a:r>
                <a:r>
                  <a:rPr lang="en-GB" dirty="0"/>
                  <a:t>energy: </a:t>
                </a:r>
                <a:r>
                  <a:rPr lang="en-GB" dirty="0" smtClean="0"/>
                  <a:t/>
                </a:r>
                <a:br>
                  <a:rPr lang="en-GB" dirty="0" smtClean="0"/>
                </a:b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GB" sz="24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∫</m:t>
                    </m:r>
                    <m:sSup>
                      <m:sSupPr>
                        <m:ctrlPr>
                          <a:rPr lang="en-GB" sz="24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en-GB" sz="24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en-GB" sz="24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24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e>
                      <m:sup>
                        <m:r>
                          <a:rPr lang="en-GB" sz="24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GB" sz="24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Λ</m:t>
                    </m:r>
                    <m:r>
                      <a:rPr lang="en-GB" sz="24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∼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</m:num>
                      <m:den>
                        <m:sSup>
                          <m:sSupPr>
                            <m:ctrlPr>
                              <a:rPr lang="en-GB" sz="24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>
                  <a:solidFill>
                    <a:srgbClr val="FFFF00"/>
                  </a:solidFill>
                </a:endParaRPr>
              </a:p>
              <a:p>
                <a:r>
                  <a:rPr lang="en-GB" dirty="0" err="1" smtClean="0"/>
                  <a:t>Cutoff</a:t>
                </a:r>
                <a:r>
                  <a:rPr lang="en-GB" dirty="0" smtClean="0"/>
                  <a:t>-scale mass?</a:t>
                </a:r>
                <a:endParaRPr lang="en-GB" dirty="0"/>
              </a:p>
              <a:p>
                <a:endParaRPr lang="en-GB" dirty="0" smtClean="0"/>
              </a:p>
              <a:p>
                <a:endParaRPr lang="en-GB" dirty="0" smtClean="0"/>
              </a:p>
              <a:p>
                <a:endParaRPr lang="en-GB" dirty="0" smtClean="0"/>
              </a:p>
              <a:p>
                <a:endParaRPr lang="en-GB" sz="1600" dirty="0"/>
              </a:p>
            </p:txBody>
          </p:sp>
        </mc:Choice>
        <mc:Fallback xmlns="">
          <p:sp>
            <p:nvSpPr>
              <p:cNvPr id="8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3787070"/>
                <a:ext cx="8229600" cy="2636912"/>
              </a:xfrm>
              <a:blipFill>
                <a:blip r:embed="rId2"/>
                <a:stretch>
                  <a:fillRect t="-11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52369" y="6407944"/>
            <a:ext cx="1260160" cy="365760"/>
          </a:xfrm>
        </p:spPr>
        <p:txBody>
          <a:bodyPr/>
          <a:lstStyle/>
          <a:p>
            <a:r>
              <a:rPr lang="en-US" smtClean="0"/>
              <a:t>30 May 2019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1931" y="6407944"/>
            <a:ext cx="3600460" cy="365125"/>
          </a:xfrm>
        </p:spPr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</p:spPr>
        <p:txBody>
          <a:bodyPr/>
          <a:lstStyle/>
          <a:p>
            <a:fld id="{B9EF1883-4B30-44FD-8E2E-0F17C65D2E6A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Elementary Monopoles</a:t>
            </a:r>
            <a:r>
              <a:rPr lang="fi-FI" dirty="0" smtClean="0"/>
              <a:t>: Classical</a:t>
            </a:r>
            <a:endParaRPr lang="en-GB" dirty="0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2072" y="1627540"/>
            <a:ext cx="2149808" cy="2162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Oval 10"/>
          <p:cNvSpPr/>
          <p:nvPr/>
        </p:nvSpPr>
        <p:spPr>
          <a:xfrm>
            <a:off x="2755234" y="2528919"/>
            <a:ext cx="360046" cy="36000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plastic">
            <a:bevelT w="228600" h="228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/>
              <a:t>N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66070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3787070"/>
                <a:ext cx="8229600" cy="2636912"/>
              </a:xfrm>
            </p:spPr>
            <p:txBody>
              <a:bodyPr>
                <a:normAutofit/>
              </a:bodyPr>
              <a:lstStyle/>
              <a:p>
                <a:r>
                  <a:rPr lang="en-GB" dirty="0" smtClean="0"/>
                  <a:t>Chiral symmetry: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b="0" i="0" smtClean="0">
                        <a:latin typeface="Cambria Math" panose="02040503050406030204" pitchFamily="18" charset="0"/>
                        <a:ea typeface="Cambria Math"/>
                      </a:rPr>
                      <m:t>loop</m:t>
                    </m:r>
                    <m:r>
                      <m:rPr>
                        <m:nor/>
                      </m:rPr>
                      <a:rPr lang="en-GB" b="0" i="0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en-GB" b="0" i="0" smtClean="0">
                        <a:latin typeface="Cambria Math" panose="02040503050406030204" pitchFamily="18" charset="0"/>
                        <a:ea typeface="Cambria Math"/>
                      </a:rPr>
                      <m:t>correction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solidFill>
                                  <a:srgbClr val="FFFF00"/>
                                </a:solidFill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GB" b="0" i="1" smtClean="0">
                                <a:solidFill>
                                  <a:srgbClr val="FFFF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en-GB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solidFill>
                                  <a:srgbClr val="FFFF00"/>
                                </a:solidFill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e>
                          <m:sup>
                            <m:r>
                              <a:rPr lang="en-GB" b="0" i="1" smtClean="0">
                                <a:solidFill>
                                  <a:srgbClr val="FFFF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𝑚</m:t>
                    </m:r>
                    <m:func>
                      <m:funcPr>
                        <m:ctrlP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en-GB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b="0" i="1" smtClean="0">
                                <a:solidFill>
                                  <a:srgbClr val="FFFF00"/>
                                </a:solidFill>
                                <a:latin typeface="Cambria Math"/>
                                <a:ea typeface="Cambria Math"/>
                              </a:rPr>
                              <m:t>Λ</m:t>
                            </m:r>
                          </m:num>
                          <m:den>
                            <m:r>
                              <a:rPr lang="en-GB" b="0" i="1" smtClean="0">
                                <a:solidFill>
                                  <a:srgbClr val="FFFF00"/>
                                </a:solidFill>
                                <a:latin typeface="Cambria Math"/>
                                <a:ea typeface="Cambria Math"/>
                              </a:rPr>
                              <m:t>𝑚</m:t>
                            </m:r>
                          </m:den>
                        </m:f>
                      </m:e>
                    </m:func>
                    <m:r>
                      <a:rPr lang="en-GB" b="0" i="1" smtClean="0">
                        <a:latin typeface="Cambria Math"/>
                        <a:ea typeface="Cambria Math"/>
                      </a:rPr>
                      <m:t>≪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𝑒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l-GR" b="0" i="1" smtClean="0">
                        <a:latin typeface="Cambria Math"/>
                        <a:ea typeface="Cambria Math"/>
                      </a:rPr>
                      <m:t>Λ</m:t>
                    </m:r>
                  </m:oMath>
                </a14:m>
                <a:r>
                  <a:rPr lang="en-GB" sz="2000" dirty="0" smtClean="0"/>
                  <a:t> </a:t>
                </a:r>
              </a:p>
              <a:p>
                <a:r>
                  <a:rPr lang="en-GB" dirty="0"/>
                  <a:t>Renormalisation:</a:t>
                </a:r>
                <a:r>
                  <a:rPr lang="en-GB" sz="2800" dirty="0"/>
                  <a:t/>
                </a:r>
                <a:br>
                  <a:rPr lang="en-GB" sz="2800" dirty="0"/>
                </a:br>
                <a:r>
                  <a:rPr lang="en-GB" dirty="0"/>
                  <a:t>Mass = (divergent) bare mass + (divergent) loops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endParaRPr lang="en-GB" sz="2800" dirty="0" smtClean="0"/>
              </a:p>
              <a:p>
                <a:r>
                  <a:rPr lang="en-GB" dirty="0" smtClean="0"/>
                  <a:t>Similarly, the mass of an elementary monopole</a:t>
                </a:r>
                <a:r>
                  <a:rPr lang="en-GB" dirty="0"/>
                  <a:t> </a:t>
                </a:r>
                <a:r>
                  <a:rPr lang="en-GB" dirty="0" smtClean="0"/>
                  <a:t>is a </a:t>
                </a:r>
                <a:r>
                  <a:rPr lang="en-GB" dirty="0" smtClean="0">
                    <a:solidFill>
                      <a:srgbClr val="FFFF00"/>
                    </a:solidFill>
                  </a:rPr>
                  <a:t>free parameter</a:t>
                </a:r>
              </a:p>
              <a:p>
                <a:r>
                  <a:rPr lang="en-GB" dirty="0" smtClean="0"/>
                  <a:t>Also, effective size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/4</m:t>
                    </m:r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GB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GB" dirty="0" smtClean="0"/>
                  <a:t>(Goebel 1970, </a:t>
                </a:r>
                <a:r>
                  <a:rPr lang="en-GB" dirty="0" err="1" smtClean="0"/>
                  <a:t>Goldhaber</a:t>
                </a:r>
                <a:r>
                  <a:rPr lang="en-GB" dirty="0" smtClean="0"/>
                  <a:t> 1983)</a:t>
                </a:r>
              </a:p>
              <a:p>
                <a:r>
                  <a:rPr lang="en-GB" dirty="0" smtClean="0"/>
                  <a:t>No non-perturbative QFT results for production cross section</a:t>
                </a:r>
                <a:endParaRPr lang="en-GB" dirty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sz="1600" dirty="0"/>
              </a:p>
            </p:txBody>
          </p:sp>
        </mc:Choice>
        <mc:Fallback xmlns="">
          <p:sp>
            <p:nvSpPr>
              <p:cNvPr id="8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3787070"/>
                <a:ext cx="8229600" cy="263691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52369" y="6407944"/>
            <a:ext cx="1260160" cy="365760"/>
          </a:xfrm>
        </p:spPr>
        <p:txBody>
          <a:bodyPr/>
          <a:lstStyle/>
          <a:p>
            <a:r>
              <a:rPr lang="en-US" smtClean="0"/>
              <a:t>30 May 2019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1931" y="6407944"/>
            <a:ext cx="3600460" cy="365125"/>
          </a:xfrm>
        </p:spPr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</p:spPr>
        <p:txBody>
          <a:bodyPr/>
          <a:lstStyle/>
          <a:p>
            <a:fld id="{B9EF1883-4B30-44FD-8E2E-0F17C65D2E6A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Elementary Monopoles: Quantum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" y="1808793"/>
            <a:ext cx="4254819" cy="130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49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Energy of a charged particle-antiparticle pair in uniform electric field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en-GB" dirty="0" smtClean="0"/>
                  <a:t>: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en-GB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b="0" i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acc>
                        <m:accPr>
                          <m:chr m:val="⃗"/>
                          <m:ctrlPr>
                            <a:rPr lang="en-GB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GB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en-GB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GB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0" dirty="0" smtClean="0">
                  <a:solidFill>
                    <a:srgbClr val="FFFF00"/>
                  </a:solidFill>
                </a:endParaRPr>
              </a:p>
              <a:p>
                <a:r>
                  <a:rPr lang="en-GB" dirty="0" err="1" smtClean="0"/>
                  <a:t>Sauter</a:t>
                </a:r>
                <a:r>
                  <a:rPr lang="en-GB" dirty="0" smtClean="0"/>
                  <a:t> 1931, </a:t>
                </a:r>
                <a:r>
                  <a:rPr lang="en-GB" dirty="0" err="1" smtClean="0"/>
                  <a:t>Heisenberg&amp;Euler</a:t>
                </a:r>
                <a:r>
                  <a:rPr lang="en-GB" dirty="0" smtClean="0"/>
                  <a:t> 1936, Schwinger 1951:</a:t>
                </a:r>
                <a:br>
                  <a:rPr lang="en-GB" dirty="0" smtClean="0"/>
                </a:br>
                <a:r>
                  <a:rPr lang="en-GB" dirty="0" err="1" smtClean="0"/>
                  <a:t>Tunneling</a:t>
                </a:r>
                <a:r>
                  <a:rPr lang="en-GB" dirty="0" smtClean="0"/>
                  <a:t> through </a:t>
                </a:r>
                <a:br>
                  <a:rPr lang="en-GB" dirty="0" smtClean="0"/>
                </a:br>
                <a:r>
                  <a:rPr lang="en-GB" dirty="0" smtClean="0"/>
                  <a:t>potential barrier</a:t>
                </a:r>
                <a:br>
                  <a:rPr lang="en-GB" dirty="0" smtClean="0"/>
                </a:br>
                <a:r>
                  <a:rPr lang="en-GB" dirty="0" smtClean="0">
                    <a:sym typeface="Symbol" panose="05050102010706020507" pitchFamily="18" charset="2"/>
                  </a:rPr>
                  <a:t> pair production from vacuum</a:t>
                </a:r>
                <a:r>
                  <a:rPr lang="en-GB" dirty="0" smtClean="0"/>
                  <a:t/>
                </a:r>
                <a:br>
                  <a:rPr lang="en-GB" dirty="0" smtClean="0"/>
                </a:br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Schwinger Pair Production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14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75" y="2175543"/>
            <a:ext cx="5026657" cy="376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9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 smtClean="0"/>
              </a:p>
              <a:p>
                <a:r>
                  <a:rPr lang="en-GB" dirty="0" smtClean="0"/>
                  <a:t>Schwinger 1951: </a:t>
                </a:r>
                <a:br>
                  <a:rPr lang="en-GB" dirty="0" smtClean="0"/>
                </a:br>
                <a:r>
                  <a:rPr lang="en-GB" dirty="0" smtClean="0"/>
                  <a:t>Pair production rate per unit time per unit volume for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≪1</m:t>
                    </m:r>
                  </m:oMath>
                </a14:m>
                <a:r>
                  <a:rPr lang="en-GB" dirty="0" smtClean="0"/>
                  <a:t>: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Γ</m:t>
                      </m:r>
                      <m:r>
                        <a:rPr lang="en-GB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GB" i="1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GB" i="1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nary>
                        <m:naryPr>
                          <m:chr m:val="∑"/>
                          <m:ctrlP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b="0" i="1" smtClean="0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b="0" i="1" smtClean="0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GB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sSup>
                                    <m:sSupPr>
                                      <m:ctrlPr>
                                        <a:rPr lang="en-GB" b="0" i="1" smtClean="0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b="0" i="1" smtClean="0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n-GB" b="0" i="1" smtClean="0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GB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GB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num>
                                <m:den>
                                  <m:r>
                                    <a:rPr lang="en-GB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GB" i="1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GB" i="1">
                                              <a:solidFill>
                                                <a:srgbClr val="FFFF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GB" i="1">
                                              <a:solidFill>
                                                <a:srgbClr val="FFFF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</m:acc>
                                    </m:e>
                                  </m:d>
                                </m:den>
                              </m:f>
                            </m:sup>
                          </m:sSup>
                        </m:e>
                      </m:nary>
                    </m:oMath>
                  </m:oMathPara>
                </a14:m>
                <a:endParaRPr lang="en-GB" dirty="0" smtClean="0"/>
              </a:p>
              <a:p>
                <a:r>
                  <a:rPr lang="en-GB" dirty="0">
                    <a:sym typeface="Symbol" panose="05050102010706020507" pitchFamily="18" charset="2"/>
                  </a:rPr>
                  <a:t>Field strength </a:t>
                </a:r>
                <a:r>
                  <a:rPr lang="en-GB" dirty="0" smtClean="0">
                    <a:sym typeface="Symbol" panose="05050102010706020507" pitchFamily="18" charset="2"/>
                  </a:rPr>
                  <a:t>needed to overcome suppression:</a:t>
                </a:r>
                <a:r>
                  <a:rPr lang="en-GB" dirty="0">
                    <a:sym typeface="Symbol" panose="05050102010706020507" pitchFamily="18" charset="2"/>
                  </a:rPr>
                  <a:t/>
                </a:r>
                <a:br>
                  <a:rPr lang="en-GB" dirty="0">
                    <a:sym typeface="Symbol" panose="05050102010706020507" pitchFamily="18" charset="2"/>
                  </a:rPr>
                </a:b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den>
                    </m:f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18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</m:oMath>
                </a14:m>
                <a:endParaRPr lang="en-GB" dirty="0"/>
              </a:p>
              <a:p>
                <a:r>
                  <a:rPr lang="en-GB" dirty="0"/>
                  <a:t>A few orders of magnitude </a:t>
                </a:r>
                <a:r>
                  <a:rPr lang="en-GB" dirty="0" smtClean="0"/>
                  <a:t>higher than </a:t>
                </a:r>
                <a:r>
                  <a:rPr lang="en-GB" dirty="0"/>
                  <a:t>the most powerful lasers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Weak Coupling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" r="1345" b="50558"/>
          <a:stretch/>
        </p:blipFill>
        <p:spPr>
          <a:xfrm>
            <a:off x="1580553" y="1480693"/>
            <a:ext cx="5982894" cy="129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0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GB" dirty="0" smtClean="0"/>
                  <a:t>More generally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∼</m:t>
                    </m:r>
                    <m:func>
                      <m:funcPr>
                        <m:ctrlPr>
                          <a:rPr lang="en-GB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r>
                          <a:rPr lang="en-GB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(−</m:t>
                        </m:r>
                        <m:sSub>
                          <m:sSubPr>
                            <m:ctrlPr>
                              <a:rPr lang="en-GB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inst</m:t>
                            </m:r>
                          </m:sub>
                        </m:sSub>
                        <m:r>
                          <a:rPr lang="en-GB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GB" dirty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inst</m:t>
                        </m:r>
                      </m:sub>
                    </m:sSub>
                  </m:oMath>
                </a14:m>
                <a:r>
                  <a:rPr lang="en-GB" dirty="0"/>
                  <a:t> is the instanton </a:t>
                </a:r>
                <a:r>
                  <a:rPr lang="en-GB" dirty="0" smtClean="0"/>
                  <a:t>action</a:t>
                </a:r>
              </a:p>
              <a:p>
                <a:pPr>
                  <a:lnSpc>
                    <a:spcPct val="120000"/>
                  </a:lnSpc>
                </a:pPr>
                <a:r>
                  <a:rPr lang="fi-FI" b="0" dirty="0" smtClean="0"/>
                  <a:t>Action </a:t>
                </a: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begChr m:val="["/>
                        <m:endChr m:val="]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𝑚𝐿</m:t>
                    </m:r>
                    <m:d>
                      <m:dPr>
                        <m:begChr m:val="["/>
                        <m:endChr m:val="]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𝑔𝐵𝐴</m:t>
                    </m:r>
                    <m:d>
                      <m:dPr>
                        <m:begChr m:val="["/>
                        <m:endChr m:val="]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begChr m:val="["/>
                        <m:endChr m:val="]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dirty="0" smtClean="0"/>
                  <a:t>,</a:t>
                </a:r>
                <a:br>
                  <a:rPr lang="en-GB" dirty="0" smtClean="0"/>
                </a:b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m:rPr>
                        <m:aln/>
                      </m:rP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∫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p>
                            </m:sSup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</m:e>
                        </m:d>
                      </m:e>
                      <m:sup>
                        <m:f>
                          <m:fPr>
                            <m:type m:val="skw"/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en-GB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m:rPr>
                        <m:aln/>
                      </m:rP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∫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en-GB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nary>
                      <m:nary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nary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p>
                    </m:sSup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</m:d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sup>
                    </m:sSup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𝜇𝜈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</m:e>
                    </m:d>
                  </m:oMath>
                </a14:m>
                <a:endParaRPr lang="en-GB" dirty="0" smtClean="0"/>
              </a:p>
              <a:p>
                <a:r>
                  <a:rPr lang="en-GB" dirty="0" err="1"/>
                  <a:t>Prefactor</a:t>
                </a:r>
                <a:r>
                  <a:rPr lang="en-GB" dirty="0"/>
                  <a:t> from functional </a:t>
                </a:r>
                <a:r>
                  <a:rPr lang="en-GB" dirty="0" smtClean="0"/>
                  <a:t>determinant</a:t>
                </a:r>
                <a:endParaRPr lang="en-GB" dirty="0"/>
              </a:p>
              <a:p>
                <a:r>
                  <a:rPr lang="en-GB" dirty="0" smtClean="0"/>
                  <a:t>Affleck</a:t>
                </a:r>
                <a:r>
                  <a:rPr lang="en-GB" dirty="0" smtClean="0"/>
                  <a:t>, Alvarez &amp; Manton 1981</a:t>
                </a:r>
                <a:r>
                  <a:rPr lang="en-GB" dirty="0" smtClean="0"/>
                  <a:t>: </a:t>
                </a:r>
              </a:p>
              <a:p>
                <a:pPr lvl="1"/>
                <a:r>
                  <a:rPr lang="en-GB" dirty="0" smtClean="0"/>
                  <a:t>Circular instanton with radius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𝑒</m:t>
                    </m:r>
                    <m:d>
                      <m:dPr>
                        <m:begChr m:val="|"/>
                        <m:endChr m:val="|"/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</m:d>
                  </m:oMath>
                </a14:m>
                <a:endParaRPr lang="en-GB" dirty="0" smtClean="0"/>
              </a:p>
              <a:p>
                <a:pPr lvl="1"/>
                <a:r>
                  <a:rPr lang="en-GB" dirty="0" smtClean="0"/>
                  <a:t>Action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inst</m:t>
                        </m:r>
                      </m:sub>
                    </m:sSub>
                    <m:r>
                      <a:rPr lang="en-GB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𝑒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acc>
                          </m:e>
                        </m:d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  <a:p>
                <a:pPr marL="393192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Γ</m:t>
                      </m:r>
                      <m:r>
                        <a:rPr lang="en-GB" sz="24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24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GB" sz="2400" i="1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GB" sz="2400" i="1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4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GB" sz="24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2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GB" sz="2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24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GB" sz="2400" i="1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GB" sz="2400" i="1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</m:acc>
                                </m:e>
                              </m:d>
                            </m:den>
                          </m:f>
                          <m:r>
                            <a:rPr lang="en-GB" sz="24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sz="2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2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2400" dirty="0"/>
              </a:p>
              <a:p>
                <a:r>
                  <a:rPr lang="en-GB" dirty="0" smtClean="0"/>
                  <a:t>Arbitrary </a:t>
                </a:r>
                <a:r>
                  <a:rPr lang="en-GB" dirty="0" smtClean="0"/>
                  <a:t>coupling but weak field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𝑒</m:t>
                    </m:r>
                    <m:d>
                      <m:dPr>
                        <m:begChr m:val="|"/>
                        <m:endChr m:val="|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≪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 smtClean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Arbitrary Coupling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49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Weak field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𝑒</m:t>
                    </m:r>
                    <m:d>
                      <m:dPr>
                        <m:begChr m:val="|"/>
                        <m:endChr m:val="|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≪1</m:t>
                    </m:r>
                  </m:oMath>
                </a14:m>
                <a:r>
                  <a:rPr lang="en-GB" dirty="0"/>
                  <a:t> </a:t>
                </a:r>
                <a:br>
                  <a:rPr lang="en-GB" dirty="0"/>
                </a:br>
                <a:r>
                  <a:rPr lang="en-GB" dirty="0">
                    <a:sym typeface="Symbol" panose="05050102010706020507" pitchFamily="18" charset="2"/>
                  </a:rPr>
                  <a:t> Saddle point approximation in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𝑠</m:t>
                    </m:r>
                  </m:oMath>
                </a14:m>
                <a:r>
                  <a:rPr lang="en-GB" dirty="0"/>
                  <a:t> integration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>
                          <a:latin typeface="Cambria Math" panose="02040503050406030204" pitchFamily="18" charset="0"/>
                        </a:rPr>
                        <m:t>Γ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𝒱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𝜋𝜖</m:t>
                          </m:r>
                        </m:e>
                      </m:ra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Im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𝒟</m:t>
                              </m:r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1/2</m:t>
                                  </m:r>
                                </m:sup>
                              </m:sSup>
                            </m:den>
                          </m:f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acc>
                                    <m:accPr>
                                      <m:chr m:val="̃"/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</m:acc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</m:oMath>
                  </m:oMathPara>
                </a14:m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dirty="0" smtClean="0"/>
                  <a:t>    where 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m:rPr>
                          <m:aln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𝜅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GB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m:rPr>
                          <m:aln/>
                        </m:rP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∫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m:rPr>
                          <m:aln/>
                        </m:rP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∫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m:rPr>
                          <m:aln/>
                        </m:rP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nary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),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 smtClean="0"/>
              </a:p>
              <a:p>
                <a:pPr marL="109728" indent="0">
                  <a:buNone/>
                </a:pPr>
                <a:r>
                  <a:rPr lang="en-GB" dirty="0" smtClean="0"/>
                  <a:t>   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d>
                          <m:dPr>
                            <m:begChr m:val="|"/>
                            <m:endChr m:val="|"/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GB" b="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acc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GB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b="0" i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GB" dirty="0" smtClean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Worldline</a:t>
            </a:r>
            <a:r>
              <a:rPr lang="en-GB" dirty="0" smtClean="0"/>
              <a:t> Calculation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5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ln>
                <a:noFill/>
              </a:ln>
            </p:spPr>
            <p:txBody>
              <a:bodyPr>
                <a:normAutofit/>
              </a:bodyPr>
              <a:lstStyle/>
              <a:p>
                <a:pPr marL="109728" indent="0">
                  <a:buNone/>
                </a:pPr>
                <a:endParaRPr lang="en-GB" b="0" dirty="0" smtClean="0"/>
              </a:p>
              <a:p>
                <a:pPr marL="109728" indent="0">
                  <a:buNone/>
                </a:pPr>
                <a:endParaRPr lang="en-GB" dirty="0"/>
              </a:p>
              <a:p>
                <a:pPr marL="109728" indent="0">
                  <a:buNone/>
                </a:pPr>
                <a:endParaRPr lang="en-GB" b="0" dirty="0" smtClean="0"/>
              </a:p>
              <a:p>
                <a:pPr marL="109728" indent="0">
                  <a:buNone/>
                </a:pPr>
                <a:endParaRPr lang="en-GB" dirty="0"/>
              </a:p>
              <a:p>
                <a:pPr marL="109728" indent="0">
                  <a:buNone/>
                </a:pPr>
                <a:endParaRPr lang="en-GB" b="0" dirty="0" smtClean="0"/>
              </a:p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pPr marL="109728" indent="0">
                  <a:buNone/>
                </a:pPr>
                <a:endParaRPr lang="en-GB" dirty="0" smtClean="0"/>
              </a:p>
              <a:p>
                <a:r>
                  <a:rPr lang="en-GB" dirty="0" smtClean="0"/>
                  <a:t>Symmetry</a:t>
                </a:r>
                <a:r>
                  <a:rPr lang="en-GB" dirty="0" smtClean="0">
                    <a:solidFill>
                      <a:srgbClr val="FFFF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GB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E</m:t>
                            </m:r>
                          </m:sub>
                        </m:sSub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GB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GB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E</m:t>
                            </m:r>
                          </m:sub>
                        </m:sSub>
                      </m:e>
                    </m:d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↔</m:t>
                    </m:r>
                    <m:d>
                      <m:dPr>
                        <m:ctrlP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GB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a:rPr lang="en-GB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b="0" i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M</m:t>
                            </m:r>
                          </m:sub>
                        </m:sSub>
                        <m:r>
                          <a:rPr lang="en-GB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GB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GB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b="0" i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M</m:t>
                            </m:r>
                          </m:sub>
                        </m:sSub>
                      </m:e>
                    </m:d>
                  </m:oMath>
                </a14:m>
                <a:endParaRPr lang="en-GB" dirty="0" smtClean="0"/>
              </a:p>
              <a:p>
                <a:r>
                  <a:rPr lang="en-GB" dirty="0" smtClean="0"/>
                  <a:t>Dual Schwinger process: </a:t>
                </a:r>
                <a:br>
                  <a:rPr lang="en-GB" dirty="0" smtClean="0"/>
                </a:br>
                <a:r>
                  <a:rPr lang="en-GB" dirty="0" smtClean="0"/>
                  <a:t>Production of magnetic monopoles by strong magnetic field</a:t>
                </a:r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Electric-Magnetic Duality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18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51563" y="1787073"/>
                <a:ext cx="3087704" cy="28001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7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</m:acc>
                      <m:r>
                        <a:rPr lang="en-GB" sz="2700" i="1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m:rPr>
                          <m:aln/>
                        </m:rPr>
                        <a:rPr lang="en-GB" sz="27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700">
                              <a:latin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</m:oMath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</m:acc>
                      <m:r>
                        <a:rPr lang="en-GB" sz="2700" i="1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m:rPr>
                          <m:aln/>
                        </m:rPr>
                        <a:rPr lang="en-GB" sz="27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7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</m:oMath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</m:acc>
                      <m:r>
                        <a:rPr lang="en-GB" sz="2700" i="1"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m:rPr>
                          <m:aln/>
                        </m:rPr>
                        <a:rPr lang="en-GB" sz="27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70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GB" sz="27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7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num>
                        <m:den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sz="27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GB" sz="27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7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GB" sz="27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</m:oMath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</m:acc>
                      <m:r>
                        <a:rPr lang="en-GB" sz="2700" i="1"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m:rPr>
                          <m:aln/>
                        </m:rPr>
                        <a:rPr lang="en-GB" sz="27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70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GB" sz="27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7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num>
                        <m:den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sz="27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GB" sz="27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7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GB" sz="2700">
                              <a:latin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</m:oMath>
                  </m:oMathPara>
                </a14:m>
                <a:endParaRPr lang="en-GB" sz="27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563" y="1787073"/>
                <a:ext cx="3087704" cy="28001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>
            <a:off x="3131816" y="2168839"/>
            <a:ext cx="2700345" cy="360046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391977" y="2402878"/>
            <a:ext cx="1440185" cy="738089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5680749" y="934977"/>
            <a:ext cx="2192780" cy="2205990"/>
            <a:chOff x="5680749" y="934977"/>
            <a:chExt cx="2192780" cy="220599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80749" y="934977"/>
              <a:ext cx="2192780" cy="2205990"/>
            </a:xfrm>
            <a:prstGeom prst="rect">
              <a:avLst/>
            </a:prstGeom>
          </p:spPr>
        </p:pic>
        <p:sp>
          <p:nvSpPr>
            <p:cNvPr id="11" name="Oval 10"/>
            <p:cNvSpPr/>
            <p:nvPr/>
          </p:nvSpPr>
          <p:spPr>
            <a:xfrm>
              <a:off x="6597116" y="1857972"/>
              <a:ext cx="360046" cy="360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 prstMaterial="plastic">
              <a:bevelT w="228600" h="228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 smtClean="0"/>
                <a:t>N</a:t>
              </a:r>
              <a:endParaRPr lang="en-GB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16725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Calculation does not require weak coupling:</a:t>
                </a:r>
                <a:br>
                  <a:rPr lang="en-GB" dirty="0" smtClean="0"/>
                </a:b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≫1</m:t>
                    </m:r>
                  </m:oMath>
                </a14:m>
                <a:r>
                  <a:rPr lang="en-GB" dirty="0" smtClean="0"/>
                  <a:t> is not a problem</a:t>
                </a:r>
              </a:p>
              <a:p>
                <a:r>
                  <a:rPr lang="en-GB" dirty="0" smtClean="0"/>
                  <a:t>Largely independent of microscopic structure of monopoles</a:t>
                </a:r>
                <a:br>
                  <a:rPr lang="en-GB" dirty="0" smtClean="0"/>
                </a:br>
                <a:r>
                  <a:rPr lang="en-GB" dirty="0" smtClean="0"/>
                  <a:t>(elementary or </a:t>
                </a:r>
                <a:r>
                  <a:rPr lang="en-GB" dirty="0" err="1" smtClean="0"/>
                  <a:t>solitonic</a:t>
                </a:r>
                <a:r>
                  <a:rPr lang="en-GB" dirty="0" smtClean="0"/>
                  <a:t>)</a:t>
                </a:r>
              </a:p>
              <a:p>
                <a:r>
                  <a:rPr lang="en-GB" dirty="0" smtClean="0"/>
                  <a:t>Pair production rate (constant field,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dirty="0" smtClean="0"/>
                  <a:t>): (</a:t>
                </a:r>
                <a:r>
                  <a:rPr lang="en-GB" dirty="0" err="1" smtClean="0"/>
                  <a:t>Gould&amp;AR</a:t>
                </a:r>
                <a:r>
                  <a:rPr lang="en-GB" dirty="0" smtClean="0"/>
                  <a:t>, PRD2017)</a:t>
                </a:r>
                <a:br>
                  <a:rPr lang="en-GB" dirty="0" smtClean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n-GB" sz="24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GB" sz="24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GB" sz="24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GB" sz="2400" i="1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GB" sz="24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sSup>
                          <m:sSupPr>
                            <m:ctrlPr>
                              <a:rPr lang="en-GB" sz="24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lang="en-GB" sz="24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24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  <m:sSup>
                              <m:sSupPr>
                                <m:ctrlPr>
                                  <a:rPr lang="en-GB" sz="24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p>
                                <m:r>
                                  <a:rPr lang="en-GB" sz="24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sz="24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en-GB" sz="24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GB" sz="2400" i="1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e>
                            </m:d>
                          </m:den>
                        </m:f>
                        <m:r>
                          <a:rPr lang="en-GB" sz="24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GB" sz="24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GB" sz="24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en-GB" sz="24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GB" sz="24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sup>
                    </m:sSup>
                  </m:oMath>
                </a14:m>
                <a:endParaRPr lang="en-GB" dirty="0" smtClean="0"/>
              </a:p>
              <a:p>
                <a:r>
                  <a:rPr lang="en-GB" dirty="0" smtClean="0"/>
                  <a:t>Pair production needs </a:t>
                </a:r>
                <a:r>
                  <a:rPr lang="en-GB" dirty="0" smtClean="0"/>
                  <a:t>a strong magnetic field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</m:oMath>
                </a14:m>
                <a:endParaRPr lang="en-GB" dirty="0" smtClean="0"/>
              </a:p>
              <a:p>
                <a:r>
                  <a:rPr lang="en-GB" dirty="0" smtClean="0"/>
                  <a:t>Strongest magnetic fields in lab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e>
                    </m:d>
                    <m:r>
                      <a:rPr lang="en-GB" b="0" i="0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100 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−13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Ge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p>
                        <m:r>
                          <a:rPr lang="en-GB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dirty="0" smtClean="0">
                    <a:sym typeface="Symbol" panose="05050102010706020507" pitchFamily="18" charset="2"/>
                  </a:rPr>
                  <a:t>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𝑀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1 </m:t>
                    </m:r>
                    <m:r>
                      <m:rPr>
                        <m:sty m:val="p"/>
                      </m:rPr>
                      <a:rPr lang="en-GB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keV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Monopoles from Schwinger Process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500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Neutron stars with very strong magnetic fields, </a:t>
                </a:r>
                <a:br>
                  <a:rPr lang="en-GB" dirty="0" smtClean="0"/>
                </a:br>
                <a:r>
                  <a:rPr lang="en-GB" dirty="0" smtClean="0"/>
                  <a:t>up 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~ 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Ge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p>
                        <m:r>
                          <a:rPr lang="en-GB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 smtClean="0"/>
              </a:p>
              <a:p>
                <a:r>
                  <a:rPr lang="en-GB" dirty="0" smtClean="0"/>
                  <a:t>Low temperature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…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GeV</m:t>
                    </m:r>
                  </m:oMath>
                </a14:m>
                <a:endParaRPr lang="en-GB" dirty="0" smtClean="0"/>
              </a:p>
              <a:p>
                <a:r>
                  <a:rPr lang="en-GB" dirty="0" smtClean="0"/>
                  <a:t>Monopole pair</a:t>
                </a:r>
                <a:br>
                  <a:rPr lang="en-GB" dirty="0" smtClean="0"/>
                </a:br>
                <a:r>
                  <a:rPr lang="en-GB" dirty="0" smtClean="0"/>
                  <a:t>production would</a:t>
                </a:r>
                <a:br>
                  <a:rPr lang="en-GB" dirty="0" smtClean="0"/>
                </a:br>
                <a:r>
                  <a:rPr lang="en-GB" dirty="0" smtClean="0"/>
                  <a:t>make the field</a:t>
                </a:r>
                <a:br>
                  <a:rPr lang="en-GB" dirty="0" smtClean="0"/>
                </a:br>
                <a:r>
                  <a:rPr lang="en-GB" dirty="0" smtClean="0"/>
                  <a:t>decay</a:t>
                </a:r>
              </a:p>
              <a:p>
                <a:r>
                  <a:rPr lang="en-GB" dirty="0" smtClean="0"/>
                  <a:t>Bound</a:t>
                </a:r>
                <a:br>
                  <a:rPr lang="en-GB" dirty="0" smtClean="0"/>
                </a:br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≳0.3 </m:t>
                    </m:r>
                    <m:r>
                      <m:rPr>
                        <m:sty m:val="p"/>
                      </m:rPr>
                      <a:rPr lang="en-GB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  <m:r>
                      <a:rPr lang="en-GB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GB" i="1" dirty="0" smtClean="0">
                    <a:solidFill>
                      <a:srgbClr val="FFFF00"/>
                    </a:solidFill>
                  </a:rPr>
                  <a:t/>
                </a:r>
                <a:br>
                  <a:rPr lang="en-GB" i="1" dirty="0" smtClean="0">
                    <a:solidFill>
                      <a:srgbClr val="FFFF00"/>
                    </a:solidFill>
                  </a:rPr>
                </a:br>
                <a:r>
                  <a:rPr lang="en-GB" i="1" dirty="0" smtClean="0">
                    <a:solidFill>
                      <a:srgbClr val="FFFF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≳0.</m:t>
                    </m:r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  <m:r>
                      <a:rPr lang="en-GB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GB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GB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GB" i="1" dirty="0" smtClean="0">
                    <a:ea typeface="Cambria Math" panose="02040503050406030204" pitchFamily="18" charset="0"/>
                  </a:rPr>
                  <a:t/>
                </a:r>
                <a:br>
                  <a:rPr lang="en-GB" i="1" dirty="0" smtClean="0">
                    <a:ea typeface="Cambria Math" panose="02040503050406030204" pitchFamily="18" charset="0"/>
                  </a:rPr>
                </a:br>
                <a:r>
                  <a:rPr lang="en-GB" dirty="0" smtClean="0">
                    <a:ea typeface="Cambria Math" panose="02040503050406030204" pitchFamily="18" charset="0"/>
                  </a:rPr>
                  <a:t>(</a:t>
                </a:r>
                <a:r>
                  <a:rPr lang="en-GB" dirty="0" err="1" smtClean="0">
                    <a:ea typeface="Cambria Math" panose="02040503050406030204" pitchFamily="18" charset="0"/>
                  </a:rPr>
                  <a:t>Gould&amp;AR</a:t>
                </a:r>
                <a:r>
                  <a:rPr lang="en-GB" dirty="0" smtClean="0">
                    <a:ea typeface="Cambria Math" panose="02040503050406030204" pitchFamily="18" charset="0"/>
                  </a:rPr>
                  <a:t>, PRL2017)</a:t>
                </a:r>
                <a:endParaRPr lang="en-GB" i="1" dirty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Magnetars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20</a:t>
            </a:fld>
            <a:endParaRPr lang="en-GB"/>
          </a:p>
        </p:txBody>
      </p:sp>
      <p:pic>
        <p:nvPicPr>
          <p:cNvPr id="1026" name="Picture 2" descr="The strongest magnetic field in the universe has potentially been discovered – a dead star that packs the equivalent mass of our sun into an area just 12 miles across.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333" y="2764643"/>
            <a:ext cx="5194938" cy="324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46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Heavy Ion Collisions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21</a:t>
            </a:fld>
            <a:endParaRPr lang="en-GB"/>
          </a:p>
        </p:txBody>
      </p:sp>
      <p:pic>
        <p:nvPicPr>
          <p:cNvPr id="7" name="videoplayback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9546" end="2803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4431" y="1137822"/>
            <a:ext cx="8175139" cy="45985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85767" y="6099532"/>
            <a:ext cx="3170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(Video: Brookhaven National Laboratory)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46206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1" y="1481328"/>
                <a:ext cx="4474846" cy="4525963"/>
              </a:xfrm>
            </p:spPr>
            <p:txBody>
              <a:bodyPr/>
              <a:lstStyle/>
              <a:p>
                <a:r>
                  <a:rPr lang="en-GB" dirty="0" smtClean="0"/>
                  <a:t>Monopole </a:t>
                </a:r>
                <a:r>
                  <a:rPr lang="en-GB" dirty="0" smtClean="0"/>
                  <a:t>search at </a:t>
                </a:r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dirty="0" smtClean="0"/>
                  <a:t>CERN </a:t>
                </a:r>
                <a:r>
                  <a:rPr lang="en-GB" dirty="0" smtClean="0"/>
                  <a:t>Super Proton Synchrotron </a:t>
                </a:r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dirty="0" smtClean="0"/>
                  <a:t>(</a:t>
                </a:r>
                <a:r>
                  <a:rPr lang="en-GB" dirty="0" smtClean="0"/>
                  <a:t>He, PRL 1997)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160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GeV</m:t>
                    </m:r>
                  </m:oMath>
                </a14:m>
                <a:r>
                  <a:rPr lang="en-GB" dirty="0" smtClean="0"/>
                  <a:t> fixed target </a:t>
                </a:r>
                <a:r>
                  <a:rPr lang="en-GB" dirty="0" err="1" smtClean="0"/>
                  <a:t>Pb</a:t>
                </a:r>
                <a:r>
                  <a:rPr lang="en-GB" dirty="0" smtClean="0"/>
                  <a:t> beam,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𝑁𝑁</m:t>
                            </m:r>
                          </m:sub>
                        </m:sSub>
                      </m:e>
                    </m:rad>
                    <m:r>
                      <a:rPr lang="en-GB" b="0" i="1" smtClean="0">
                        <a:latin typeface="Cambria Math" panose="02040503050406030204" pitchFamily="18" charset="0"/>
                      </a:rPr>
                      <m:t>≈17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GeV</m:t>
                    </m:r>
                  </m:oMath>
                </a14:m>
                <a:endParaRPr lang="en-GB" b="0" dirty="0" smtClean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GB" b="0" dirty="0" smtClean="0"/>
                  <a:t>No monopoles </a:t>
                </a:r>
                <a:r>
                  <a:rPr lang="en-GB" b="0" dirty="0" smtClean="0">
                    <a:sym typeface="Symbol" panose="05050102010706020507" pitchFamily="18" charset="2"/>
                  </a:rPr>
                  <a:t></a:t>
                </a:r>
                <a:r>
                  <a:rPr lang="en-GB" b="0" dirty="0" smtClean="0"/>
                  <a:t> </a:t>
                </a:r>
                <a:br>
                  <a:rPr lang="en-GB" b="0" dirty="0" smtClean="0"/>
                </a:br>
                <a:r>
                  <a:rPr lang="en-GB" dirty="0" smtClean="0"/>
                  <a:t>P</a:t>
                </a:r>
                <a:r>
                  <a:rPr lang="en-GB" b="0" dirty="0" smtClean="0"/>
                  <a:t>roduction </a:t>
                </a:r>
                <a:r>
                  <a:rPr lang="en-GB" b="0" dirty="0" smtClean="0"/>
                  <a:t>cross section bound </a:t>
                </a:r>
                <a:r>
                  <a:rPr lang="en-GB" b="0" dirty="0" smtClean="0"/>
                  <a:t/>
                </a:r>
                <a:br>
                  <a:rPr lang="en-GB" b="0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𝑀𝑀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&lt;1.9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nb</m:t>
                    </m:r>
                  </m:oMath>
                </a14:m>
                <a:endParaRPr lang="en-GB" dirty="0" smtClean="0"/>
              </a:p>
              <a:p>
                <a:pPr lvl="1"/>
                <a:r>
                  <a:rPr lang="en-GB" dirty="0" smtClean="0"/>
                  <a:t>Rest frame field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≈0.0097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Ge</m:t>
                    </m:r>
                    <m:sSup>
                      <m:sSupPr>
                        <m:ctrlPr>
                          <a:rPr lang="en-GB" b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p>
                        <m:r>
                          <a:rPr lang="en-GB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 smtClean="0"/>
                  <a:t>, temperature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≈0.185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GeV</m:t>
                    </m:r>
                  </m:oMath>
                </a14:m>
                <a:endParaRPr lang="en-GB" b="0" dirty="0" smtClean="0"/>
              </a:p>
              <a:p>
                <a:r>
                  <a:rPr lang="en-GB" dirty="0" smtClean="0"/>
                  <a:t>High temperature</a:t>
                </a:r>
              </a:p>
              <a:p>
                <a:pPr lvl="1"/>
                <a:r>
                  <a:rPr lang="fi-FI" dirty="0" smtClean="0"/>
                  <a:t>Instantons with periodic </a:t>
                </a:r>
                <a:br>
                  <a:rPr lang="fi-FI" dirty="0" smtClean="0"/>
                </a:br>
                <a:r>
                  <a:rPr lang="fi-FI" dirty="0" smtClean="0"/>
                  <a:t>Euclidean time</a:t>
                </a:r>
                <a:endParaRPr lang="en-GB" dirty="0" smtClean="0"/>
              </a:p>
              <a:p>
                <a:pPr lvl="1"/>
                <a:endParaRPr lang="en-GB" dirty="0" smtClean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1" y="1481328"/>
                <a:ext cx="4474846" cy="4525963"/>
              </a:xfrm>
              <a:blipFill>
                <a:blip r:embed="rId2"/>
                <a:stretch>
                  <a:fillRect t="-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Heavy Ion Collisions at SPS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22</a:t>
            </a:fld>
            <a:endParaRPr lang="en-GB"/>
          </a:p>
        </p:txBody>
      </p:sp>
      <p:pic>
        <p:nvPicPr>
          <p:cNvPr id="1026" name="Picture 2" descr="Image result for cern lhc aerial phot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6" r="11005"/>
          <a:stretch/>
        </p:blipFill>
        <p:spPr bwMode="auto">
          <a:xfrm>
            <a:off x="4603436" y="1480693"/>
            <a:ext cx="4245891" cy="3607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62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04" y="1089755"/>
            <a:ext cx="7969275" cy="254004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GB" dirty="0" smtClean="0"/>
              </a:p>
              <a:p>
                <a:endParaRPr lang="en-GB" dirty="0"/>
              </a:p>
              <a:p>
                <a:endParaRPr lang="fi-FI" dirty="0" smtClean="0"/>
              </a:p>
              <a:p>
                <a:endParaRPr lang="fi-FI" dirty="0"/>
              </a:p>
              <a:p>
                <a:endParaRPr lang="fi-FI" dirty="0" smtClean="0"/>
              </a:p>
              <a:p>
                <a:endParaRPr lang="fi-FI" dirty="0"/>
              </a:p>
              <a:p>
                <a:pPr marL="109728" indent="0">
                  <a:buNone/>
                </a:pPr>
                <a:endParaRPr lang="fi-FI" dirty="0" smtClean="0"/>
              </a:p>
              <a:p>
                <a:r>
                  <a:rPr lang="fi-FI" dirty="0" smtClean="0"/>
                  <a:t>SPS collisions: high </a:t>
                </a:r>
                <a14:m>
                  <m:oMath xmlns:m="http://schemas.openxmlformats.org/officeDocument/2006/math">
                    <m:r>
                      <a:rPr lang="fi-FI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GB" dirty="0" smtClean="0"/>
              </a:p>
              <a:p>
                <a:r>
                  <a:rPr lang="fi-FI" dirty="0" smtClean="0"/>
                  <a:t>Instanton action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inst</m:t>
                        </m:r>
                      </m:sub>
                    </m:sSub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d>
                      <m:dPr>
                        <m:ctrlP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GB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b="0" i="1" smtClean="0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b="0" i="1" smtClean="0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b="0" i="1" smtClean="0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</m:e>
                                      <m:sup>
                                        <m:r>
                                          <a:rPr lang="en-GB" b="0" i="1" smtClean="0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  <m:r>
                                      <a:rPr lang="en-GB" b="0" i="1" smtClean="0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  <m:sSup>
                                      <m:sSupPr>
                                        <m:ctrlPr>
                                          <a:rPr lang="en-GB" b="0" i="1" smtClean="0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b="0" i="1" smtClean="0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p>
                                        <m:r>
                                          <a:rPr lang="en-GB" b="0" i="1" smtClean="0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GB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1/2</m:t>
                            </m:r>
                          </m:sup>
                        </m:sSup>
                      </m:e>
                    </m:d>
                  </m:oMath>
                </a14:m>
                <a:r>
                  <a:rPr lang="en-GB" dirty="0" smtClean="0"/>
                  <a:t> (</a:t>
                </a:r>
                <a:r>
                  <a:rPr lang="en-GB" dirty="0" err="1" smtClean="0"/>
                  <a:t>Gould&amp;AR</a:t>
                </a:r>
                <a:r>
                  <a:rPr lang="en-GB" dirty="0" smtClean="0"/>
                  <a:t> 2017)</a:t>
                </a:r>
              </a:p>
              <a:p>
                <a:r>
                  <a:rPr lang="en-GB" dirty="0" smtClean="0"/>
                  <a:t>Gives mass bound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d>
                      <m:dPr>
                        <m:ctrlPr>
                          <a:rPr lang="en-GB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2.0+2.6</m:t>
                        </m:r>
                        <m:sSup>
                          <m:sSupPr>
                            <m:ctrlPr>
                              <a:rPr lang="en-GB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i="1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i="1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𝑔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i="1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i="1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</m:e>
                                      <m:sub>
                                        <m:r>
                                          <a:rPr lang="en-GB" i="1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en-GB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GB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e>
                    </m:d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</m:oMath>
                </a14:m>
                <a:r>
                  <a:rPr lang="en-GB" dirty="0">
                    <a:solidFill>
                      <a:srgbClr val="FFFF00"/>
                    </a:solidFill>
                  </a:rPr>
                  <a:t> </a:t>
                </a:r>
              </a:p>
              <a:p>
                <a:pPr marL="109728" indent="0">
                  <a:buNone/>
                </a:pPr>
                <a:endParaRPr lang="en-GB" dirty="0" smtClean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Thermal Schwinger Process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23</a:t>
            </a:fld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 flipH="1">
                <a:off x="1727974" y="3622600"/>
                <a:ext cx="15744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l</a:t>
                </a:r>
                <a:r>
                  <a:rPr lang="en-GB" dirty="0" smtClean="0"/>
                  <a:t>ow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727974" y="3622600"/>
                <a:ext cx="1574488" cy="369332"/>
              </a:xfrm>
              <a:prstGeom prst="rect">
                <a:avLst/>
              </a:prstGeom>
              <a:blipFill>
                <a:blip r:embed="rId4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 flipH="1">
                <a:off x="3825605" y="3622600"/>
                <a:ext cx="20257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i</a:t>
                </a:r>
                <a:r>
                  <a:rPr lang="en-GB" dirty="0" smtClean="0"/>
                  <a:t>ntermediate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3825605" y="3622600"/>
                <a:ext cx="2025747" cy="369332"/>
              </a:xfrm>
              <a:prstGeom prst="rect">
                <a:avLst/>
              </a:prstGeom>
              <a:blipFill>
                <a:blip r:embed="rId5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 flipH="1">
                <a:off x="6296329" y="3622600"/>
                <a:ext cx="15744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h</a:t>
                </a:r>
                <a:r>
                  <a:rPr lang="en-GB" dirty="0" smtClean="0"/>
                  <a:t>igh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296329" y="3622600"/>
                <a:ext cx="1574488" cy="369332"/>
              </a:xfrm>
              <a:prstGeom prst="rect">
                <a:avLst/>
              </a:prstGeom>
              <a:blipFill>
                <a:blip r:embed="rId6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601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199" y="1481328"/>
                <a:ext cx="4654869" cy="4925981"/>
              </a:xfrm>
            </p:spPr>
            <p:txBody>
              <a:bodyPr>
                <a:normAutofit/>
              </a:bodyPr>
              <a:lstStyle/>
              <a:p>
                <a:r>
                  <a:rPr lang="en-GB" dirty="0" smtClean="0"/>
                  <a:t>Pb-Pb collisions in Nov 2018</a:t>
                </a:r>
              </a:p>
              <a:p>
                <a:pPr lvl="1"/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𝑁𝑁</m:t>
                            </m:r>
                          </m:sub>
                        </m:sSub>
                      </m:e>
                    </m:ra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.02</m:t>
                    </m:r>
                    <m:r>
                      <a:rPr lang="en-GB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TeV</m:t>
                    </m:r>
                  </m:oMath>
                </a14:m>
                <a:r>
                  <a:rPr lang="en-GB" dirty="0" smtClean="0"/>
                  <a:t>,</a:t>
                </a:r>
              </a:p>
              <a:p>
                <a:r>
                  <a:rPr lang="en-GB" dirty="0" smtClean="0"/>
                  <a:t>Time-dependent field 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acc>
                            <m:accPr>
                              <m:chr m:val="̂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endChr m:val="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f>
                                            <m:fPr>
                                              <m:ctrlPr>
                                                <a:rPr lang="en-GB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GB" i="1">
                                                  <a:latin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GB" i="1">
                                                  <a:latin typeface="Cambria Math" panose="02040503050406030204" pitchFamily="18" charset="0"/>
                                                </a:rPr>
                                                <m:t>𝑣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3/2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f>
                                            <m:fPr>
                                              <m:ctrlPr>
                                                <a:rPr lang="en-GB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GB" i="1">
                                                  <a:latin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GB" i="1">
                                                  <a:latin typeface="Cambria Math" panose="02040503050406030204" pitchFamily="18" charset="0"/>
                                                </a:rPr>
                                                <m:t>𝑣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−3/2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GB" dirty="0"/>
                            <m:t> 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dirty="0" smtClean="0"/>
              </a:p>
              <a:p>
                <a:pPr marL="109728" indent="0">
                  <a:buNone/>
                </a:pPr>
                <a:r>
                  <a:rPr lang="en-GB" dirty="0" smtClean="0"/>
                  <a:t>   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≈8.6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Ge</m:t>
                    </m:r>
                    <m:sSup>
                      <m:sSupPr>
                        <m:ctrlPr>
                          <a:rPr lang="en-GB" b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p>
                        <m:r>
                          <a:rPr lang="en-GB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 smtClean="0"/>
                  <a:t>,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≈62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GeV</m:t>
                    </m:r>
                  </m:oMath>
                </a14:m>
                <a:endParaRPr lang="en-GB" dirty="0" smtClean="0"/>
              </a:p>
              <a:p>
                <a:pPr/>
                <a:r>
                  <a:rPr lang="en-GB" dirty="0" smtClean="0"/>
                  <a:t>Wick rotate to Euclidean space</a:t>
                </a:r>
              </a:p>
              <a:p>
                <a:pPr marL="109728" indent="0">
                  <a:buNone/>
                </a:pPr>
                <a:endParaRPr lang="en-GB" dirty="0" smtClean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481328"/>
                <a:ext cx="4654869" cy="4925981"/>
              </a:xfrm>
              <a:blipFill>
                <a:blip r:embed="rId2"/>
                <a:stretch>
                  <a:fillRect t="-6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LHC Heavy Ion Collisions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24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6306" y="1548193"/>
            <a:ext cx="3026728" cy="30549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79081" y="2700337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948566" y="5016351"/>
                <a:ext cx="7198408" cy="13909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  <m: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𝐵</m:t>
                          </m:r>
                          <m:acc>
                            <m:accPr>
                              <m:chr m:val="̂"/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d>
                        <m:dPr>
                          <m:endChr m:val=""/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GB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sz="20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GB" sz="2000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  <m:r>
                                            <a:rPr lang="en-GB" sz="2000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f>
                                            <m:fPr>
                                              <m:ctrlP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  <m:t>𝑣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−3/2</m:t>
                              </m:r>
                            </m:sup>
                          </m:sSup>
                        </m:e>
                      </m:d>
                      <m:d>
                        <m:dPr>
                          <m:begChr m:val=""/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GB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sz="20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GB" sz="2000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  <m:r>
                                            <a:rPr lang="en-GB" sz="2000" i="1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f>
                                            <m:fPr>
                                              <m:ctrlP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  <m:t>𝑣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−3/2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GB" sz="2000" dirty="0"/>
                            <m:t> </m:t>
                          </m:r>
                        </m:e>
                      </m:d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566" y="5016351"/>
                <a:ext cx="7198408" cy="139095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135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8555832" cy="4926616"/>
              </a:xfrm>
            </p:spPr>
            <p:txBody>
              <a:bodyPr>
                <a:normAutofit/>
              </a:bodyPr>
              <a:lstStyle/>
              <a:p>
                <a:r>
                  <a:rPr lang="en-GB" dirty="0" smtClean="0"/>
                  <a:t>In LHC heavy-ion collisions, fields are not even approximately constant</a:t>
                </a:r>
              </a:p>
              <a:p>
                <a:r>
                  <a:rPr lang="en-GB" dirty="0"/>
                  <a:t>Parameterised by </a:t>
                </a:r>
                <a:br>
                  <a:rPr lang="en-GB" dirty="0"/>
                </a:b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𝑔𝐵</m:t>
                        </m:r>
                      </m:den>
                    </m:f>
                    <m:r>
                      <a:rPr lang="en-GB" i="1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GB">
                        <a:latin typeface="Cambria Math" panose="02040503050406030204" pitchFamily="18" charset="0"/>
                      </a:rPr>
                      <m:t>/(3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GeV</m:t>
                    </m:r>
                    <m:r>
                      <a:rPr lang="en-GB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Constant field: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endParaRPr lang="en-GB" dirty="0" smtClean="0"/>
              </a:p>
              <a:p>
                <a:r>
                  <a:rPr lang="en-GB" dirty="0" smtClean="0"/>
                  <a:t>Need to find </a:t>
                </a:r>
                <a:r>
                  <a:rPr lang="en-GB" dirty="0" err="1" smtClean="0"/>
                  <a:t>worldline</a:t>
                </a:r>
                <a:r>
                  <a:rPr lang="en-GB" dirty="0" smtClean="0"/>
                  <a:t> instanton </a:t>
                </a:r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dirty="0" smtClean="0"/>
                  <a:t>in </a:t>
                </a:r>
                <a:r>
                  <a:rPr lang="en-GB" dirty="0" smtClean="0"/>
                  <a:t>a time-dependent background</a:t>
                </a:r>
                <a:br>
                  <a:rPr lang="en-GB" dirty="0" smtClean="0"/>
                </a:br>
                <a:r>
                  <a:rPr lang="en-GB" dirty="0" smtClean="0"/>
                  <a:t>(Gould, Ho &amp; AR, arXiv:1902.04388)</a:t>
                </a:r>
              </a:p>
              <a:p>
                <a:r>
                  <a:rPr lang="en-GB" dirty="0" smtClean="0"/>
                  <a:t>Can </a:t>
                </a:r>
                <a:r>
                  <a:rPr lang="en-GB" dirty="0" smtClean="0"/>
                  <a:t>be done analytically </a:t>
                </a:r>
                <a:br>
                  <a:rPr lang="en-GB" dirty="0" smtClean="0"/>
                </a:br>
                <a:r>
                  <a:rPr lang="en-GB" dirty="0" smtClean="0"/>
                  <a:t>to first order in self-interaction,</a:t>
                </a:r>
                <a:r>
                  <a:rPr lang="en-GB" dirty="0"/>
                  <a:t/>
                </a:r>
                <a:br>
                  <a:rPr lang="en-GB" dirty="0"/>
                </a:br>
                <a:r>
                  <a:rPr lang="en-GB" dirty="0" smtClean="0"/>
                  <a:t>numerically to all orders</a:t>
                </a:r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8555832" cy="4926616"/>
              </a:xfrm>
              <a:blipFill>
                <a:blip r:embed="rId2"/>
                <a:stretch>
                  <a:fillRect t="-6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Spacetime</a:t>
            </a:r>
            <a:r>
              <a:rPr lang="en-GB" dirty="0" smtClean="0"/>
              <a:t> Dependence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25</a:t>
            </a:fld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500" y="2528885"/>
            <a:ext cx="3782883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5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2161" y="1503553"/>
            <a:ext cx="5357991" cy="338785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8555832" cy="4926616"/>
              </a:xfrm>
            </p:spPr>
            <p:txBody>
              <a:bodyPr>
                <a:normAutofit/>
              </a:bodyPr>
              <a:lstStyle/>
              <a:p>
                <a:r>
                  <a:rPr lang="en-GB" dirty="0" smtClean="0"/>
                  <a:t>Space and time</a:t>
                </a:r>
                <a:br>
                  <a:rPr lang="en-GB" dirty="0" smtClean="0"/>
                </a:br>
                <a:r>
                  <a:rPr lang="en-GB" dirty="0" smtClean="0"/>
                  <a:t>dependence enhances </a:t>
                </a:r>
                <a:br>
                  <a:rPr lang="en-GB" dirty="0" smtClean="0"/>
                </a:br>
                <a:r>
                  <a:rPr lang="en-GB" dirty="0" smtClean="0"/>
                  <a:t>the production rate </a:t>
                </a:r>
                <a:br>
                  <a:rPr lang="en-GB" dirty="0" smtClean="0"/>
                </a:br>
                <a:r>
                  <a:rPr lang="en-GB" dirty="0" smtClean="0"/>
                  <a:t>(Gould, Ho &amp; AR,</a:t>
                </a:r>
                <a:br>
                  <a:rPr lang="en-GB" dirty="0" smtClean="0"/>
                </a:br>
                <a:r>
                  <a:rPr lang="en-GB" dirty="0" smtClean="0"/>
                  <a:t>arXiv:1902.04388)</a:t>
                </a:r>
              </a:p>
              <a:p>
                <a:r>
                  <a:rPr lang="en-GB" dirty="0" smtClean="0"/>
                  <a:t>This would strengthen</a:t>
                </a:r>
                <a:br>
                  <a:rPr lang="en-GB" dirty="0" smtClean="0"/>
                </a:br>
                <a:r>
                  <a:rPr lang="en-GB" dirty="0" smtClean="0"/>
                  <a:t>mass bounds</a:t>
                </a:r>
              </a:p>
              <a:p>
                <a:r>
                  <a:rPr lang="en-GB" dirty="0" smtClean="0"/>
                  <a:t>We cannot reach LHC </a:t>
                </a:r>
                <a:br>
                  <a:rPr lang="en-GB" dirty="0" smtClean="0"/>
                </a:br>
                <a:r>
                  <a:rPr lang="en-GB" dirty="0" smtClean="0"/>
                  <a:t>parameters yet: </a:t>
                </a:r>
              </a:p>
              <a:p>
                <a:pPr lvl="1"/>
                <a:r>
                  <a:rPr lang="en-GB" dirty="0" smtClean="0"/>
                  <a:t>Self-interactions</a:t>
                </a:r>
              </a:p>
              <a:p>
                <a:pPr lvl="1"/>
                <a:r>
                  <a:rPr lang="en-GB" dirty="0"/>
                  <a:t>F</a:t>
                </a:r>
                <a:r>
                  <a:rPr lang="en-GB" dirty="0" smtClean="0"/>
                  <a:t>inite monopole size </a:t>
                </a:r>
                <a:endParaRPr lang="en-GB" dirty="0" smtClean="0"/>
              </a:p>
              <a:p>
                <a:r>
                  <a:rPr lang="en-GB" dirty="0" smtClean="0"/>
                  <a:t>Ignoring self-interactions gives the (conservative) estimate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≳80 </m:t>
                    </m:r>
                    <m:r>
                      <m:rPr>
                        <m:sty m:val="p"/>
                      </m:rPr>
                      <a:rPr lang="en-GB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</m:oMath>
                </a14:m>
                <a:r>
                  <a:rPr lang="en-GB" dirty="0" smtClean="0">
                    <a:solidFill>
                      <a:srgbClr val="FFFF00"/>
                    </a:solidFill>
                  </a:rPr>
                  <a:t> </a:t>
                </a:r>
                <a:br>
                  <a:rPr lang="en-GB" dirty="0" smtClean="0">
                    <a:solidFill>
                      <a:srgbClr val="FFFF00"/>
                    </a:solidFill>
                  </a:rPr>
                </a:br>
                <a:r>
                  <a:rPr lang="en-GB" dirty="0" smtClean="0"/>
                  <a:t>if no monopoles found</a:t>
                </a:r>
              </a:p>
              <a:p>
                <a:endParaRPr lang="en-GB" dirty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8555832" cy="4926616"/>
              </a:xfrm>
              <a:blipFill>
                <a:blip r:embed="rId3"/>
                <a:stretch>
                  <a:fillRect t="-6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Spacetime</a:t>
            </a:r>
            <a:r>
              <a:rPr lang="en-GB" dirty="0" smtClean="0"/>
              <a:t> Dependence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26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466135" y="4499217"/>
                <a:ext cx="18183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/(3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m:rPr>
                          <m:sty m:val="p"/>
                        </m:rPr>
                        <a:rPr lang="en-GB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GeV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6135" y="4499217"/>
                <a:ext cx="1818382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358756" y="1633337"/>
                <a:ext cx="14988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Γ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r>
                        <m:rPr>
                          <m:sty m:val="p"/>
                        </m:rP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8756" y="1633337"/>
                <a:ext cx="1498807" cy="369332"/>
              </a:xfrm>
              <a:prstGeom prst="rect">
                <a:avLst/>
              </a:prstGeom>
              <a:blipFill>
                <a:blip r:embed="rId5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403995" y="2218369"/>
            <a:ext cx="30346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Self-interactions:</a:t>
            </a:r>
          </a:p>
          <a:p>
            <a:pPr marL="285750" indent="-285750">
              <a:buFont typeface="Calibri" panose="020F0502020204030204" pitchFamily="34" charset="0"/>
              <a:buChar char="―"/>
            </a:pPr>
            <a:r>
              <a:rPr lang="en-GB" dirty="0" smtClean="0">
                <a:solidFill>
                  <a:srgbClr val="FF0000"/>
                </a:solidFill>
              </a:rPr>
              <a:t>None</a:t>
            </a:r>
          </a:p>
          <a:p>
            <a:pPr marL="285750" indent="-285750">
              <a:buFont typeface="Calibri" panose="020F0502020204030204" pitchFamily="34" charset="0"/>
              <a:buChar char="―"/>
            </a:pPr>
            <a:r>
              <a:rPr lang="en-GB" dirty="0" smtClean="0">
                <a:solidFill>
                  <a:srgbClr val="00AA00"/>
                </a:solidFill>
              </a:rPr>
              <a:t>Leading order</a:t>
            </a:r>
          </a:p>
          <a:p>
            <a:pPr marL="285750" indent="-285750">
              <a:buFont typeface="Calibri" panose="020F0502020204030204" pitchFamily="34" charset="0"/>
              <a:buChar char="―"/>
            </a:pPr>
            <a:r>
              <a:rPr lang="en-GB" dirty="0" smtClean="0">
                <a:solidFill>
                  <a:srgbClr val="0000FF"/>
                </a:solidFill>
              </a:rPr>
              <a:t>All orders</a:t>
            </a:r>
          </a:p>
          <a:p>
            <a:pPr marL="285750" indent="-285750"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36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/>
                  <a:t>Colliders experiments constrain monopole production cross section:</a:t>
                </a:r>
              </a:p>
              <a:p>
                <a:pPr lvl="1"/>
                <a:r>
                  <a:rPr lang="en-GB" dirty="0" smtClean="0"/>
                  <a:t>To constrain monopole mass (or other parameters) one needs</a:t>
                </a:r>
                <a:br>
                  <a:rPr lang="en-GB" dirty="0" smtClean="0"/>
                </a:br>
                <a:r>
                  <a:rPr lang="en-GB" dirty="0" smtClean="0"/>
                  <a:t>a theoretical calculation</a:t>
                </a:r>
              </a:p>
              <a:p>
                <a:pPr lvl="1"/>
                <a:r>
                  <a:rPr lang="en-GB" dirty="0" smtClean="0"/>
                  <a:t>Currently not possible for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𝑝𝑝</m:t>
                    </m:r>
                  </m:oMath>
                </a14:m>
                <a:r>
                  <a:rPr lang="en-GB" dirty="0" smtClean="0"/>
                  <a:t> collisions because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≫1</m:t>
                    </m:r>
                  </m:oMath>
                </a14:m>
                <a:r>
                  <a:rPr lang="en-GB" dirty="0" smtClean="0">
                    <a:solidFill>
                      <a:srgbClr val="FFFF00"/>
                    </a:solidFill>
                  </a:rPr>
                  <a:t> </a:t>
                </a:r>
                <a:endParaRPr lang="en-GB" dirty="0" smtClean="0"/>
              </a:p>
              <a:p>
                <a:r>
                  <a:rPr lang="en-GB" dirty="0" smtClean="0"/>
                  <a:t>If monopoles exist, they are produced in strong magnetic fields by the Schwinger process:</a:t>
                </a:r>
              </a:p>
              <a:p>
                <a:pPr lvl="1"/>
                <a:r>
                  <a:rPr lang="en-GB" dirty="0" smtClean="0"/>
                  <a:t>Calculable with </a:t>
                </a:r>
                <a:r>
                  <a:rPr lang="en-GB" dirty="0" err="1" smtClean="0"/>
                  <a:t>semiclassical</a:t>
                </a:r>
                <a:r>
                  <a:rPr lang="en-GB" dirty="0" smtClean="0"/>
                  <a:t> instanton techniques even when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≫1</m:t>
                    </m:r>
                  </m:oMath>
                </a14:m>
                <a:r>
                  <a:rPr lang="en-GB" dirty="0">
                    <a:solidFill>
                      <a:srgbClr val="FFFF00"/>
                    </a:solidFill>
                  </a:rPr>
                  <a:t> </a:t>
                </a:r>
                <a:endParaRPr lang="en-GB" dirty="0" smtClean="0">
                  <a:solidFill>
                    <a:srgbClr val="FFFF00"/>
                  </a:solidFill>
                </a:endParaRPr>
              </a:p>
              <a:p>
                <a:r>
                  <a:rPr lang="en-GB" dirty="0" smtClean="0"/>
                  <a:t>Strongest magnetic fields in the Universe:</a:t>
                </a:r>
              </a:p>
              <a:p>
                <a:pPr lvl="1"/>
                <a:r>
                  <a:rPr lang="en-GB" dirty="0" err="1" smtClean="0"/>
                  <a:t>Magnetars</a:t>
                </a:r>
                <a:r>
                  <a:rPr lang="en-GB" dirty="0" smtClean="0"/>
                  <a:t> </a:t>
                </a:r>
                <a:r>
                  <a:rPr lang="en-GB" dirty="0" smtClean="0">
                    <a:sym typeface="Symbol" panose="05050102010706020507" pitchFamily="18" charset="2"/>
                  </a:rPr>
                  <a:t>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r>
                      <a:rPr lang="en-GB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1 </m:t>
                    </m:r>
                    <m:r>
                      <m:rPr>
                        <m:sty m:val="p"/>
                      </m:rPr>
                      <a:rPr lang="en-GB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</m:oMath>
                </a14:m>
                <a:endParaRPr lang="en-GB" dirty="0" smtClean="0"/>
              </a:p>
              <a:p>
                <a:pPr lvl="1"/>
                <a:r>
                  <a:rPr lang="en-GB" dirty="0" smtClean="0"/>
                  <a:t>Heavy-ion collisions at SPS  </a:t>
                </a:r>
                <a:r>
                  <a:rPr lang="en-GB" dirty="0">
                    <a:sym typeface="Symbol" panose="05050102010706020507" pitchFamily="18" charset="2"/>
                  </a:rPr>
                  <a:t>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r>
                      <a:rPr lang="en-GB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GB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GB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Heavy-ion collisions at </a:t>
                </a:r>
                <a:r>
                  <a:rPr lang="en-GB" dirty="0" smtClean="0"/>
                  <a:t>LHC  </a:t>
                </a:r>
                <a:r>
                  <a:rPr lang="en-GB" dirty="0">
                    <a:sym typeface="Symbol" panose="05050102010706020507" pitchFamily="18" charset="2"/>
                  </a:rPr>
                  <a:t>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r>
                      <a:rPr lang="en-GB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  <m:r>
                      <a:rPr lang="en-GB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GB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</m:oMath>
                </a14:m>
                <a:r>
                  <a:rPr lang="en-GB" dirty="0" smtClean="0"/>
                  <a:t> ?</a:t>
                </a:r>
              </a:p>
              <a:p>
                <a:r>
                  <a:rPr lang="en-GB" dirty="0" smtClean="0"/>
                  <a:t>More calculations needed:</a:t>
                </a:r>
              </a:p>
              <a:p>
                <a:pPr lvl="1"/>
                <a:r>
                  <a:rPr lang="en-GB" dirty="0" smtClean="0"/>
                  <a:t>Strong time-dependence, finite monopole size</a:t>
                </a:r>
                <a:endParaRPr lang="en-GB" dirty="0"/>
              </a:p>
              <a:p>
                <a:pPr lvl="1"/>
                <a:endParaRPr lang="en-GB" dirty="0" smtClean="0"/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 May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Schwinger pair production of magnetic monopoles,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19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21485</TotalTime>
  <Words>823</Words>
  <Application>Microsoft Office PowerPoint</Application>
  <PresentationFormat>On-screen Show (4:3)</PresentationFormat>
  <Paragraphs>316</Paragraphs>
  <Slides>27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Symbol</vt:lpstr>
      <vt:lpstr>Wingdings 3</vt:lpstr>
      <vt:lpstr>Cambria Math</vt:lpstr>
      <vt:lpstr>Calibri</vt:lpstr>
      <vt:lpstr>Wingdings 2</vt:lpstr>
      <vt:lpstr>Verdana</vt:lpstr>
      <vt:lpstr>Arial</vt:lpstr>
      <vt:lpstr>Concourse</vt:lpstr>
      <vt:lpstr>Schwinger pair production of magnetic monopoles  Arttu Rajantie </vt:lpstr>
      <vt:lpstr>Outline</vt:lpstr>
      <vt:lpstr>Monopole Searches in Colliders</vt:lpstr>
      <vt:lpstr>Monopole Searches in Colliders</vt:lpstr>
      <vt:lpstr>Monopole Searches in Colliders</vt:lpstr>
      <vt:lpstr>Monopole Searches in Colliders</vt:lpstr>
      <vt:lpstr>Two Types of Monopoles</vt:lpstr>
      <vt:lpstr>‘t Hooft-Polyakov Monopole</vt:lpstr>
      <vt:lpstr>‘t Hooft-Polyakov Monopole</vt:lpstr>
      <vt:lpstr>GUT Monopoles</vt:lpstr>
      <vt:lpstr>Production Amplitude</vt:lpstr>
      <vt:lpstr>Elementary Monopoles: Classical</vt:lpstr>
      <vt:lpstr>Elementary Monopoles: Quantum</vt:lpstr>
      <vt:lpstr>Schwinger Pair Production</vt:lpstr>
      <vt:lpstr>Weak Coupling</vt:lpstr>
      <vt:lpstr>Arbitrary Coupling</vt:lpstr>
      <vt:lpstr>Worldline Calculation</vt:lpstr>
      <vt:lpstr>Electric-Magnetic Duality</vt:lpstr>
      <vt:lpstr>Monopoles from Schwinger Process</vt:lpstr>
      <vt:lpstr>Magnetars</vt:lpstr>
      <vt:lpstr>Heavy Ion Collisions</vt:lpstr>
      <vt:lpstr>Heavy Ion Collisions at SPS</vt:lpstr>
      <vt:lpstr>Thermal Schwinger Process</vt:lpstr>
      <vt:lpstr>LHC Heavy Ion Collisions</vt:lpstr>
      <vt:lpstr>Spacetime Dependence</vt:lpstr>
      <vt:lpstr>Spacetime Dependence</vt:lpstr>
      <vt:lpstr>Summary</vt:lpstr>
    </vt:vector>
  </TitlesOfParts>
  <Company>Imperial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Magnetic Monopoles</dc:title>
  <dc:creator>Arttu Rajantie</dc:creator>
  <cp:lastModifiedBy>Rajantie, Arttu K</cp:lastModifiedBy>
  <cp:revision>254</cp:revision>
  <cp:lastPrinted>2013-11-05T16:33:08Z</cp:lastPrinted>
  <dcterms:created xsi:type="dcterms:W3CDTF">2011-02-02T15:56:03Z</dcterms:created>
  <dcterms:modified xsi:type="dcterms:W3CDTF">2019-05-30T07:17:55Z</dcterms:modified>
</cp:coreProperties>
</file>