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6.xml" ContentType="application/vnd.openxmlformats-officedocument.presentationml.notesSlide+xml"/>
  <Override PartName="/ppt/embeddings/oleObject8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10.xml" ContentType="application/vnd.openxmlformats-officedocument.presentationml.notesSlide+xml"/>
  <Override PartName="/ppt/embeddings/oleObject17.bin" ContentType="application/vnd.openxmlformats-officedocument.oleObject"/>
  <Override PartName="/ppt/notesSlides/notesSlide11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12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13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notesSlides/notesSlide16.xml" ContentType="application/vnd.openxmlformats-officedocument.presentationml.notesSl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sldIdLst>
    <p:sldId id="256" r:id="rId2"/>
    <p:sldId id="807" r:id="rId3"/>
    <p:sldId id="624" r:id="rId4"/>
    <p:sldId id="607" r:id="rId5"/>
    <p:sldId id="763" r:id="rId6"/>
    <p:sldId id="721" r:id="rId7"/>
    <p:sldId id="716" r:id="rId8"/>
    <p:sldId id="793" r:id="rId9"/>
    <p:sldId id="723" r:id="rId10"/>
    <p:sldId id="764" r:id="rId11"/>
    <p:sldId id="795" r:id="rId12"/>
    <p:sldId id="797" r:id="rId13"/>
    <p:sldId id="778" r:id="rId14"/>
    <p:sldId id="738" r:id="rId15"/>
    <p:sldId id="740" r:id="rId16"/>
    <p:sldId id="798" r:id="rId17"/>
    <p:sldId id="790" r:id="rId18"/>
    <p:sldId id="744" r:id="rId19"/>
    <p:sldId id="799" r:id="rId20"/>
    <p:sldId id="800" r:id="rId21"/>
    <p:sldId id="791" r:id="rId22"/>
    <p:sldId id="745" r:id="rId23"/>
    <p:sldId id="765" r:id="rId24"/>
    <p:sldId id="770" r:id="rId25"/>
    <p:sldId id="786" r:id="rId26"/>
    <p:sldId id="783" r:id="rId27"/>
    <p:sldId id="785" r:id="rId28"/>
    <p:sldId id="768" r:id="rId29"/>
    <p:sldId id="756" r:id="rId30"/>
    <p:sldId id="787" r:id="rId31"/>
    <p:sldId id="788" r:id="rId32"/>
    <p:sldId id="766" r:id="rId33"/>
    <p:sldId id="771" r:id="rId34"/>
    <p:sldId id="773" r:id="rId35"/>
    <p:sldId id="806" r:id="rId36"/>
    <p:sldId id="808" r:id="rId37"/>
    <p:sldId id="772" r:id="rId38"/>
    <p:sldId id="805" r:id="rId39"/>
    <p:sldId id="761" r:id="rId40"/>
    <p:sldId id="803" r:id="rId41"/>
    <p:sldId id="804" r:id="rId4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-65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FC"/>
    <a:srgbClr val="FF99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6" autoAdjust="0"/>
    <p:restoredTop sz="88151" autoAdjust="0"/>
  </p:normalViewPr>
  <p:slideViewPr>
    <p:cSldViewPr>
      <p:cViewPr varScale="1">
        <p:scale>
          <a:sx n="67" d="100"/>
          <a:sy n="67" d="100"/>
        </p:scale>
        <p:origin x="-14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4" Type="http://schemas.openxmlformats.org/officeDocument/2006/relationships/image" Target="../media/image16.wmf"/><Relationship Id="rId5" Type="http://schemas.openxmlformats.org/officeDocument/2006/relationships/image" Target="../media/image17.wmf"/><Relationship Id="rId6" Type="http://schemas.openxmlformats.org/officeDocument/2006/relationships/image" Target="../media/image18.wmf"/><Relationship Id="rId7" Type="http://schemas.openxmlformats.org/officeDocument/2006/relationships/image" Target="../media/image19.wmf"/><Relationship Id="rId1" Type="http://schemas.openxmlformats.org/officeDocument/2006/relationships/image" Target="../media/image13.wmf"/><Relationship Id="rId2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Relationship Id="rId3" Type="http://schemas.openxmlformats.org/officeDocument/2006/relationships/image" Target="../media/image5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4" Type="http://schemas.openxmlformats.org/officeDocument/2006/relationships/image" Target="../media/image59.emf"/><Relationship Id="rId5" Type="http://schemas.openxmlformats.org/officeDocument/2006/relationships/image" Target="../media/image60.emf"/><Relationship Id="rId1" Type="http://schemas.openxmlformats.org/officeDocument/2006/relationships/image" Target="../media/image56.emf"/><Relationship Id="rId2" Type="http://schemas.openxmlformats.org/officeDocument/2006/relationships/image" Target="../media/image5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4" Type="http://schemas.openxmlformats.org/officeDocument/2006/relationships/image" Target="../media/image64.wmf"/><Relationship Id="rId1" Type="http://schemas.openxmlformats.org/officeDocument/2006/relationships/image" Target="../media/image61.wmf"/><Relationship Id="rId2" Type="http://schemas.openxmlformats.org/officeDocument/2006/relationships/image" Target="../media/image6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Relationship Id="rId2" Type="http://schemas.openxmlformats.org/officeDocument/2006/relationships/image" Target="../media/image52.emf"/><Relationship Id="rId3" Type="http://schemas.openxmlformats.org/officeDocument/2006/relationships/image" Target="../media/image7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Relationship Id="rId2" Type="http://schemas.openxmlformats.org/officeDocument/2006/relationships/image" Target="../media/image95.emf"/><Relationship Id="rId3" Type="http://schemas.openxmlformats.org/officeDocument/2006/relationships/image" Target="../media/image9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4" Type="http://schemas.openxmlformats.org/officeDocument/2006/relationships/image" Target="../media/image103.emf"/><Relationship Id="rId1" Type="http://schemas.openxmlformats.org/officeDocument/2006/relationships/image" Target="../media/image100.wmf"/><Relationship Id="rId2" Type="http://schemas.openxmlformats.org/officeDocument/2006/relationships/image" Target="../media/image10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4" Type="http://schemas.openxmlformats.org/officeDocument/2006/relationships/image" Target="../media/image103.emf"/><Relationship Id="rId1" Type="http://schemas.openxmlformats.org/officeDocument/2006/relationships/image" Target="../media/image100.wmf"/><Relationship Id="rId2" Type="http://schemas.openxmlformats.org/officeDocument/2006/relationships/image" Target="../media/image10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E0F8DC-179E-4EDB-8FCD-36BD248A93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665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宋体" pitchFamily="-110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宋体" pitchFamily="-110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宋体" pitchFamily="-110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宋体" pitchFamily="-110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宋体" pitchFamily="-11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B3BE07-CCC6-410D-B175-996DEBFAF3FD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ea typeface="宋体" pitchFamily="-65" charset="-122"/>
              </a:rPr>
              <a:t>Landau’s Fermi liquid theory has dominated the CMP</a:t>
            </a:r>
            <a:r>
              <a:rPr lang="en-US" baseline="0" dirty="0" smtClean="0">
                <a:ea typeface="宋体" pitchFamily="-65" charset="-122"/>
              </a:rPr>
              <a:t> for over 60 years; It is the basis for the modern quantum many-body theory; A beautiful application of Feynman’s path-integral approach in CMP; BCS theory: over 56 years; High-</a:t>
            </a:r>
            <a:r>
              <a:rPr lang="en-US" baseline="0" dirty="0" err="1" smtClean="0">
                <a:ea typeface="宋体" pitchFamily="-65" charset="-122"/>
              </a:rPr>
              <a:t>Tc</a:t>
            </a:r>
            <a:r>
              <a:rPr lang="en-US" baseline="0" dirty="0" smtClean="0">
                <a:ea typeface="宋体" pitchFamily="-65" charset="-122"/>
              </a:rPr>
              <a:t> </a:t>
            </a:r>
            <a:r>
              <a:rPr lang="en-US" baseline="0" dirty="0" err="1" smtClean="0">
                <a:ea typeface="宋体" pitchFamily="-65" charset="-122"/>
              </a:rPr>
              <a:t>cuprates</a:t>
            </a:r>
            <a:r>
              <a:rPr lang="en-US" baseline="0" dirty="0" smtClean="0">
                <a:ea typeface="宋体" pitchFamily="-65" charset="-122"/>
              </a:rPr>
              <a:t>: great challenge to these theories/paradigms; past 27 years have seen a great effort in understanding the high-</a:t>
            </a:r>
            <a:r>
              <a:rPr lang="en-US" baseline="0" dirty="0" err="1" smtClean="0">
                <a:ea typeface="宋体" pitchFamily="-65" charset="-122"/>
              </a:rPr>
              <a:t>Tc</a:t>
            </a:r>
            <a:r>
              <a:rPr lang="en-US" baseline="0" dirty="0" smtClean="0">
                <a:ea typeface="宋体" pitchFamily="-65" charset="-122"/>
              </a:rPr>
              <a:t> problem, especially in the point of view of doped Mott insulators; this talk is trying to provide a consistent picture based on one of the sustained effort; many important concepts will be touched upon: Mott physics, electron fractionalization; emergent physics; emergent </a:t>
            </a:r>
            <a:r>
              <a:rPr lang="en-US" baseline="0" smtClean="0">
                <a:ea typeface="宋体" pitchFamily="-65" charset="-122"/>
              </a:rPr>
              <a:t>gauge theory; …</a:t>
            </a:r>
            <a:endParaRPr lang="en-US" dirty="0" smtClean="0">
              <a:ea typeface="宋体" pitchFamily="-65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0F8DC-179E-4EDB-8FCD-36BD248A93B3}" type="slidenum">
              <a:rPr lang="en-US" altLang="zh-CN" smtClean="0"/>
              <a:pPr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7BA8E-E89B-4332-BEB2-59D922C225F0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91BFB-166D-45C9-BF2F-C786E7EFD4C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0AA97-B100-46F7-930E-DDBB11452CE5}" type="slidenum">
              <a:rPr lang="en-US" altLang="zh-CN" smtClean="0">
                <a:latin typeface="Arial" charset="0"/>
                <a:ea typeface="宋体" pitchFamily="-65" charset="-122"/>
              </a:rPr>
              <a:pPr/>
              <a:t>8</a:t>
            </a:fld>
            <a:endParaRPr lang="en-US" altLang="zh-CN" smtClean="0">
              <a:latin typeface="Arial" charset="0"/>
              <a:ea typeface="宋体" pitchFamily="-65" charset="-122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dirty="0" smtClean="0">
              <a:ea typeface="宋体" pitchFamily="-65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429FC-700A-47B7-BFEF-BF2FEE4537F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395483-2300-4613-B91B-1572B24A9CFC}" type="slidenum">
              <a:rPr lang="en-US" altLang="zh-CN" smtClean="0">
                <a:latin typeface="Arial" charset="0"/>
                <a:ea typeface="宋体" charset="-122"/>
              </a:rPr>
              <a:pPr/>
              <a:t>10</a:t>
            </a:fld>
            <a:endParaRPr lang="en-US" altLang="zh-CN" smtClean="0">
              <a:latin typeface="Arial" charset="0"/>
              <a:ea typeface="宋体" charset="-122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dirty="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CC60E3-149B-4174-A9A8-21BD1CB72918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宋体" pitchFamily="-65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50B5D-7D49-43E3-BC7F-E94DE773EBF4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288239-4578-4DC0-9970-EEDCF5663753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44E6D8C-EAF0-794B-A53D-C7623F43CECC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BDA1090-13E4-47AE-B2FB-A213C721A39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EBE6C25-FBCD-4707-87B8-96EBCC8A182E}" type="slidenum">
              <a:rPr lang="en-US" altLang="zh-CN" smtClean="0"/>
              <a:pPr/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0F8DC-179E-4EDB-8FCD-36BD248A93B3}" type="slidenum">
              <a:rPr lang="en-US" altLang="zh-CN" smtClean="0"/>
              <a:pPr/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5561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>
              <a:cs typeface="宋体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1090-13E4-47AE-B2FB-A213C721A395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DE0F8DC-179E-4EDB-8FCD-36BD248A93B3}" type="slidenum">
              <a:rPr lang="en-US" altLang="zh-CN" smtClean="0"/>
              <a:pPr/>
              <a:t>39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A1090-13E4-47AE-B2FB-A213C721A395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FF459-7C6C-486E-AC03-3218E899F93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B9163-D6CE-43FC-93F4-E1AA8C1C4A6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98E283-9DCD-4619-ABFD-94F4BEDA693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1E9548-74BC-434A-81B9-69C6F4C8242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443DEB-BA76-44D9-8E6F-AF725D4C1CE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7AEB2-28A7-4F91-83A1-A98A8A91112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6D85E-9C47-4D28-8473-AC8BAED287D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96AD1-5560-4C1D-9ECE-94D97366883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66B63-1635-4544-BBBC-3461503F0B2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5AB0E-B1B6-4589-BD97-47433588B7F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5F8A12-EC73-485A-B442-FA2E1A4A3FA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F675D5-4880-4CE1-996E-E0B5354084A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 useBgFill="1">
        <p:nvSpPr>
          <p:cNvPr id="4" name="圆角矩形 3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69850" y="1704975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850" y="1670050"/>
            <a:ext cx="9013825" cy="460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263" y="1785938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80986"/>
            <a:ext cx="7772400" cy="1362075"/>
          </a:xfrm>
        </p:spPr>
        <p:txBody>
          <a:bodyPr anchor="b"/>
          <a:lstStyle>
            <a:lvl1pPr algn="l">
              <a:buNone/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9F9F70-7D3D-488C-8E66-821526AC227A}" type="datetime1">
              <a:rPr lang="zh-CN" altLang="en-US"/>
              <a:pPr/>
              <a:t>11/29/13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88B243C3-F8CD-43B4-B833-1C70FFD6EE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480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C82F76-DF07-4737-ACC3-5E5201179B2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811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9DBA81-EE29-4E2C-8761-0AD81DDEC69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宋体" pitchFamily="-110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  <a:cs typeface="宋体" pitchFamily="-110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  <a:cs typeface="宋体" pitchFamily="-110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  <a:cs typeface="宋体" pitchFamily="-110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  <a:cs typeface="宋体" pitchFamily="-110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宋体" pitchFamily="-110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宋体" pitchFamily="-110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宋体" pitchFamily="-110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宋体" pitchFamily="-110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宋体" pitchFamily="-110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.bin"/><Relationship Id="rId20" Type="http://schemas.openxmlformats.org/officeDocument/2006/relationships/image" Target="../media/image19.wmf"/><Relationship Id="rId21" Type="http://schemas.openxmlformats.org/officeDocument/2006/relationships/image" Target="../media/image23.jpeg"/><Relationship Id="rId10" Type="http://schemas.openxmlformats.org/officeDocument/2006/relationships/image" Target="../media/image15.wmf"/><Relationship Id="rId11" Type="http://schemas.openxmlformats.org/officeDocument/2006/relationships/image" Target="../media/image21.jpeg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16.wmf"/><Relationship Id="rId14" Type="http://schemas.openxmlformats.org/officeDocument/2006/relationships/image" Target="../media/image22.jpeg"/><Relationship Id="rId15" Type="http://schemas.openxmlformats.org/officeDocument/2006/relationships/oleObject" Target="../embeddings/oleObject5.bin"/><Relationship Id="rId16" Type="http://schemas.openxmlformats.org/officeDocument/2006/relationships/image" Target="../media/image17.wmf"/><Relationship Id="rId17" Type="http://schemas.openxmlformats.org/officeDocument/2006/relationships/oleObject" Target="../embeddings/oleObject6.bin"/><Relationship Id="rId18" Type="http://schemas.openxmlformats.org/officeDocument/2006/relationships/image" Target="../media/image18.wmf"/><Relationship Id="rId19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0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13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oleObject" Target="../embeddings/oleObject8.bin"/><Relationship Id="rId8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wmf"/><Relationship Id="rId7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32.w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33.wmf"/><Relationship Id="rId8" Type="http://schemas.openxmlformats.org/officeDocument/2006/relationships/image" Target="../media/image34.png"/><Relationship Id="rId9" Type="http://schemas.openxmlformats.org/officeDocument/2006/relationships/image" Target="../media/image31.jpe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35.emf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oleObject" Target="../embeddings/oleObject12.bin"/><Relationship Id="rId9" Type="http://schemas.openxmlformats.org/officeDocument/2006/relationships/image" Target="../media/image3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3.emf"/><Relationship Id="rId12" Type="http://schemas.openxmlformats.org/officeDocument/2006/relationships/image" Target="../media/image21.jpe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3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42.emf"/><Relationship Id="rId9" Type="http://schemas.openxmlformats.org/officeDocument/2006/relationships/image" Target="../media/image28.png"/><Relationship Id="rId10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4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50.emf"/><Relationship Id="rId6" Type="http://schemas.openxmlformats.org/officeDocument/2006/relationships/image" Target="../media/image53.png"/><Relationship Id="rId7" Type="http://schemas.openxmlformats.org/officeDocument/2006/relationships/oleObject" Target="../embeddings/oleObject19.bin"/><Relationship Id="rId8" Type="http://schemas.openxmlformats.org/officeDocument/2006/relationships/image" Target="../media/image51.emf"/><Relationship Id="rId9" Type="http://schemas.openxmlformats.org/officeDocument/2006/relationships/oleObject" Target="../embeddings/oleObject20.bin"/><Relationship Id="rId10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9.emf"/><Relationship Id="rId12" Type="http://schemas.openxmlformats.org/officeDocument/2006/relationships/oleObject" Target="../embeddings/oleObject25.bin"/><Relationship Id="rId13" Type="http://schemas.openxmlformats.org/officeDocument/2006/relationships/image" Target="../media/image6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1.bin"/><Relationship Id="rId4" Type="http://schemas.openxmlformats.org/officeDocument/2006/relationships/image" Target="../media/image56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57.emf"/><Relationship Id="rId7" Type="http://schemas.openxmlformats.org/officeDocument/2006/relationships/image" Target="../media/image53.png"/><Relationship Id="rId8" Type="http://schemas.openxmlformats.org/officeDocument/2006/relationships/oleObject" Target="../embeddings/oleObject23.bin"/><Relationship Id="rId9" Type="http://schemas.openxmlformats.org/officeDocument/2006/relationships/image" Target="../media/image58.emf"/><Relationship Id="rId10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0.png"/><Relationship Id="rId12" Type="http://schemas.openxmlformats.org/officeDocument/2006/relationships/oleObject" Target="../embeddings/oleObject27.bin"/><Relationship Id="rId13" Type="http://schemas.openxmlformats.org/officeDocument/2006/relationships/image" Target="../media/image62.wmf"/><Relationship Id="rId14" Type="http://schemas.openxmlformats.org/officeDocument/2006/relationships/oleObject" Target="../embeddings/oleObject28.bin"/><Relationship Id="rId15" Type="http://schemas.openxmlformats.org/officeDocument/2006/relationships/image" Target="../media/image63.wmf"/><Relationship Id="rId16" Type="http://schemas.openxmlformats.org/officeDocument/2006/relationships/oleObject" Target="../embeddings/oleObject29.bin"/><Relationship Id="rId17" Type="http://schemas.openxmlformats.org/officeDocument/2006/relationships/image" Target="../media/image64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oleObject" Target="../embeddings/oleObject26.bin"/><Relationship Id="rId8" Type="http://schemas.openxmlformats.org/officeDocument/2006/relationships/image" Target="../media/image61.wmf"/><Relationship Id="rId9" Type="http://schemas.openxmlformats.org/officeDocument/2006/relationships/image" Target="../media/image68.png"/><Relationship Id="rId10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72.png"/><Relationship Id="rId5" Type="http://schemas.openxmlformats.org/officeDocument/2006/relationships/oleObject" Target="../embeddings/oleObject30.bin"/><Relationship Id="rId6" Type="http://schemas.openxmlformats.org/officeDocument/2006/relationships/image" Target="../media/image59.emf"/><Relationship Id="rId7" Type="http://schemas.openxmlformats.org/officeDocument/2006/relationships/oleObject" Target="../embeddings/oleObject31.bin"/><Relationship Id="rId8" Type="http://schemas.openxmlformats.org/officeDocument/2006/relationships/image" Target="../media/image52.emf"/><Relationship Id="rId9" Type="http://schemas.openxmlformats.org/officeDocument/2006/relationships/oleObject" Target="../embeddings/oleObject32.bin"/><Relationship Id="rId10" Type="http://schemas.openxmlformats.org/officeDocument/2006/relationships/image" Target="../media/image7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2.png"/><Relationship Id="rId5" Type="http://schemas.openxmlformats.org/officeDocument/2006/relationships/image" Target="../media/image45.png"/><Relationship Id="rId6" Type="http://schemas.openxmlformats.org/officeDocument/2006/relationships/image" Target="../media/image7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emf"/><Relationship Id="rId3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5.jpe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4" Type="http://schemas.openxmlformats.org/officeDocument/2006/relationships/image" Target="../media/image84.emf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oleObject" Target="../embeddings/oleObject33.bin"/><Relationship Id="rId5" Type="http://schemas.openxmlformats.org/officeDocument/2006/relationships/image" Target="../media/image94.emf"/><Relationship Id="rId6" Type="http://schemas.openxmlformats.org/officeDocument/2006/relationships/oleObject" Target="../embeddings/oleObject34.bin"/><Relationship Id="rId7" Type="http://schemas.openxmlformats.org/officeDocument/2006/relationships/image" Target="../media/image95.emf"/><Relationship Id="rId8" Type="http://schemas.openxmlformats.org/officeDocument/2006/relationships/image" Target="../media/image98.png"/><Relationship Id="rId9" Type="http://schemas.openxmlformats.org/officeDocument/2006/relationships/image" Target="../media/image99.png"/><Relationship Id="rId10" Type="http://schemas.openxmlformats.org/officeDocument/2006/relationships/oleObject" Target="../embeddings/oleObject35.bin"/><Relationship Id="rId11" Type="http://schemas.openxmlformats.org/officeDocument/2006/relationships/image" Target="../media/image9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6.png"/><Relationship Id="rId12" Type="http://schemas.openxmlformats.org/officeDocument/2006/relationships/oleObject" Target="../embeddings/oleObject38.bin"/><Relationship Id="rId13" Type="http://schemas.openxmlformats.org/officeDocument/2006/relationships/image" Target="../media/image102.wmf"/><Relationship Id="rId14" Type="http://schemas.openxmlformats.org/officeDocument/2006/relationships/oleObject" Target="../embeddings/oleObject39.bin"/><Relationship Id="rId15" Type="http://schemas.openxmlformats.org/officeDocument/2006/relationships/image" Target="../media/image103.emf"/><Relationship Id="rId16" Type="http://schemas.openxmlformats.org/officeDocument/2006/relationships/image" Target="../media/image107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7.png"/><Relationship Id="rId5" Type="http://schemas.openxmlformats.org/officeDocument/2006/relationships/oleObject" Target="../embeddings/oleObject36.bin"/><Relationship Id="rId6" Type="http://schemas.openxmlformats.org/officeDocument/2006/relationships/image" Target="../media/image100.wmf"/><Relationship Id="rId7" Type="http://schemas.openxmlformats.org/officeDocument/2006/relationships/oleObject" Target="../embeddings/oleObject37.bin"/><Relationship Id="rId8" Type="http://schemas.openxmlformats.org/officeDocument/2006/relationships/image" Target="../media/image101.wmf"/><Relationship Id="rId9" Type="http://schemas.openxmlformats.org/officeDocument/2006/relationships/image" Target="../media/image104.png"/><Relationship Id="rId10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4" Type="http://schemas.openxmlformats.org/officeDocument/2006/relationships/image" Target="../media/image85.wmf"/><Relationship Id="rId5" Type="http://schemas.openxmlformats.org/officeDocument/2006/relationships/image" Target="../media/image108.emf"/><Relationship Id="rId6" Type="http://schemas.openxmlformats.org/officeDocument/2006/relationships/image" Target="../media/image84.emf"/><Relationship Id="rId7" Type="http://schemas.openxmlformats.org/officeDocument/2006/relationships/image" Target="../media/image74.png"/><Relationship Id="rId8" Type="http://schemas.openxmlformats.org/officeDocument/2006/relationships/image" Target="../media/image109.emf"/><Relationship Id="rId9" Type="http://schemas.openxmlformats.org/officeDocument/2006/relationships/image" Target="../media/image97.png"/><Relationship Id="rId10" Type="http://schemas.openxmlformats.org/officeDocument/2006/relationships/oleObject" Target="../embeddings/oleObject40.bin"/><Relationship Id="rId11" Type="http://schemas.openxmlformats.org/officeDocument/2006/relationships/image" Target="../media/image101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3.bin"/><Relationship Id="rId12" Type="http://schemas.openxmlformats.org/officeDocument/2006/relationships/image" Target="../media/image102.wmf"/><Relationship Id="rId13" Type="http://schemas.openxmlformats.org/officeDocument/2006/relationships/oleObject" Target="../embeddings/oleObject44.bin"/><Relationship Id="rId14" Type="http://schemas.openxmlformats.org/officeDocument/2006/relationships/image" Target="../media/image103.emf"/><Relationship Id="rId15" Type="http://schemas.openxmlformats.org/officeDocument/2006/relationships/image" Target="../media/image107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97.png"/><Relationship Id="rId5" Type="http://schemas.openxmlformats.org/officeDocument/2006/relationships/oleObject" Target="../embeddings/oleObject41.bin"/><Relationship Id="rId6" Type="http://schemas.openxmlformats.org/officeDocument/2006/relationships/image" Target="../media/image100.w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101.wmf"/><Relationship Id="rId9" Type="http://schemas.openxmlformats.org/officeDocument/2006/relationships/image" Target="../media/image104.png"/><Relationship Id="rId10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7.png"/><Relationship Id="rId12" Type="http://schemas.openxmlformats.org/officeDocument/2006/relationships/image" Target="../media/image106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45.bin"/><Relationship Id="rId4" Type="http://schemas.openxmlformats.org/officeDocument/2006/relationships/image" Target="../media/image110.emf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8" Type="http://schemas.openxmlformats.org/officeDocument/2006/relationships/image" Target="../media/image114.png"/><Relationship Id="rId9" Type="http://schemas.openxmlformats.org/officeDocument/2006/relationships/image" Target="../media/image115.png"/><Relationship Id="rId10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3068960"/>
            <a:ext cx="6900862" cy="1752600"/>
          </a:xfrm>
        </p:spPr>
        <p:txBody>
          <a:bodyPr/>
          <a:lstStyle/>
          <a:p>
            <a:pPr eaLnBrk="1" hangingPunct="1"/>
            <a:r>
              <a:rPr lang="en-US" altLang="zh-CN" dirty="0" err="1" smtClean="0">
                <a:solidFill>
                  <a:srgbClr val="002060"/>
                </a:solidFill>
              </a:rPr>
              <a:t>Zheng</a:t>
            </a:r>
            <a:r>
              <a:rPr lang="en-US" altLang="zh-CN" dirty="0" smtClean="0">
                <a:solidFill>
                  <a:srgbClr val="002060"/>
                </a:solidFill>
              </a:rPr>
              <a:t>-Yu Weng</a:t>
            </a:r>
          </a:p>
          <a:p>
            <a:pPr eaLnBrk="1" hangingPunct="1"/>
            <a:endParaRPr lang="en-US" altLang="zh-CN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n-US" altLang="zh-CN" dirty="0" smtClean="0">
                <a:solidFill>
                  <a:srgbClr val="002060"/>
                </a:solidFill>
              </a:rPr>
              <a:t>IAS, Tsinghua University</a:t>
            </a:r>
          </a:p>
        </p:txBody>
      </p:sp>
      <p:sp>
        <p:nvSpPr>
          <p:cNvPr id="17412" name="Line 73"/>
          <p:cNvSpPr>
            <a:spLocks noChangeShapeType="1"/>
          </p:cNvSpPr>
          <p:nvPr/>
        </p:nvSpPr>
        <p:spPr bwMode="auto">
          <a:xfrm flipV="1">
            <a:off x="467544" y="2276872"/>
            <a:ext cx="7992888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1403648" y="6021288"/>
            <a:ext cx="7092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0090"/>
                </a:solidFill>
                <a:latin typeface="Comic Sans MS"/>
                <a:cs typeface="Comic Sans MS"/>
              </a:rPr>
              <a:t>Hefei, USTC                     ICTS  --- 2013.11.29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260648"/>
            <a:ext cx="85725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kern="0" dirty="0" smtClean="0">
                <a:latin typeface="Comic Sans MS" pitchFamily="-65" charset="0"/>
                <a:ea typeface="+mj-ea"/>
                <a:cs typeface="宋体" pitchFamily="-110" charset="-122"/>
              </a:rPr>
              <a:t> Mott physics, sign structure, and high-temperature superconductivity</a:t>
            </a:r>
            <a:endParaRPr kumimoji="0" lang="en-US" altLang="zh-CN" sz="3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-65" charset="0"/>
              <a:ea typeface="+mj-ea"/>
              <a:cs typeface="宋体" pitchFamily="-11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63657" y="276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251520" y="12576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z="4000" dirty="0" smtClean="0">
                <a:solidFill>
                  <a:srgbClr val="00B050"/>
                </a:solidFill>
              </a:rPr>
              <a:t>Outline </a:t>
            </a:r>
            <a:endParaRPr lang="zh-CN" altLang="en-US" sz="4000" dirty="0" smtClean="0">
              <a:solidFill>
                <a:schemeClr val="tx1"/>
              </a:solidFill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216024" y="1052736"/>
            <a:ext cx="8820472" cy="5256584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zh-CN" sz="2400" dirty="0">
              <a:solidFill>
                <a:srgbClr val="002060"/>
              </a:solidFill>
            </a:endParaRPr>
          </a:p>
          <a:p>
            <a:pPr eaLnBrk="1" hangingPunct="1"/>
            <a:r>
              <a:rPr lang="en-US" altLang="zh-CN" sz="2000" dirty="0" smtClean="0">
                <a:solidFill>
                  <a:srgbClr val="000090"/>
                </a:solidFill>
              </a:rPr>
              <a:t>Introduction to basic experimental phenomenology </a:t>
            </a:r>
            <a:r>
              <a:rPr lang="en-US" altLang="zh-CN" sz="2000" dirty="0">
                <a:solidFill>
                  <a:srgbClr val="000090"/>
                </a:solidFill>
              </a:rPr>
              <a:t>of </a:t>
            </a:r>
            <a:r>
              <a:rPr lang="en-US" altLang="zh-CN" sz="2000" dirty="0" smtClean="0">
                <a:solidFill>
                  <a:srgbClr val="000090"/>
                </a:solidFill>
              </a:rPr>
              <a:t>high</a:t>
            </a:r>
            <a:r>
              <a:rPr lang="en-US" altLang="zh-CN" sz="2000" dirty="0">
                <a:solidFill>
                  <a:srgbClr val="000090"/>
                </a:solidFill>
              </a:rPr>
              <a:t>-</a:t>
            </a:r>
            <a:r>
              <a:rPr lang="en-US" altLang="zh-CN" sz="2000" dirty="0" err="1">
                <a:solidFill>
                  <a:srgbClr val="000090"/>
                </a:solidFill>
              </a:rPr>
              <a:t>T</a:t>
            </a:r>
            <a:r>
              <a:rPr lang="en-US" altLang="zh-CN" sz="2000" baseline="-25000" dirty="0" err="1">
                <a:solidFill>
                  <a:srgbClr val="000090"/>
                </a:solidFill>
              </a:rPr>
              <a:t>c</a:t>
            </a: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r>
              <a:rPr lang="en-US" altLang="zh-CN" sz="2000" dirty="0" err="1" smtClean="0">
                <a:solidFill>
                  <a:srgbClr val="000090"/>
                </a:solidFill>
              </a:rPr>
              <a:t>cuprates</a:t>
            </a: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endParaRPr lang="en-US" altLang="zh-CN" sz="2000" dirty="0" smtClean="0">
              <a:solidFill>
                <a:srgbClr val="000090"/>
              </a:solidFill>
            </a:endParaRPr>
          </a:p>
          <a:p>
            <a:pPr eaLnBrk="1" hangingPunct="1"/>
            <a:endParaRPr lang="en-US" altLang="zh-CN" sz="2000" dirty="0">
              <a:solidFill>
                <a:srgbClr val="000090"/>
              </a:solidFill>
            </a:endParaRPr>
          </a:p>
          <a:p>
            <a:pPr eaLnBrk="1" hangingPunct="1"/>
            <a:r>
              <a:rPr lang="en-US" altLang="zh-CN" sz="2000" dirty="0">
                <a:solidFill>
                  <a:srgbClr val="000090"/>
                </a:solidFill>
              </a:rPr>
              <a:t>H</a:t>
            </a:r>
            <a:r>
              <a:rPr lang="en-US" altLang="zh-CN" sz="2000" dirty="0" smtClean="0">
                <a:solidFill>
                  <a:srgbClr val="000090"/>
                </a:solidFill>
              </a:rPr>
              <a:t>igh</a:t>
            </a:r>
            <a:r>
              <a:rPr lang="en-US" altLang="zh-CN" sz="2000" dirty="0">
                <a:solidFill>
                  <a:srgbClr val="000090"/>
                </a:solidFill>
              </a:rPr>
              <a:t>-</a:t>
            </a:r>
            <a:r>
              <a:rPr lang="en-US" altLang="zh-CN" sz="2000" dirty="0" err="1">
                <a:solidFill>
                  <a:srgbClr val="000090"/>
                </a:solidFill>
              </a:rPr>
              <a:t>T</a:t>
            </a:r>
            <a:r>
              <a:rPr lang="en-US" altLang="zh-CN" sz="2000" baseline="-25000" dirty="0" err="1">
                <a:solidFill>
                  <a:srgbClr val="000090"/>
                </a:solidFill>
              </a:rPr>
              <a:t>c</a:t>
            </a: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r>
              <a:rPr lang="en-US" altLang="zh-CN" sz="2000" dirty="0" err="1">
                <a:solidFill>
                  <a:srgbClr val="000090"/>
                </a:solidFill>
              </a:rPr>
              <a:t>cuprates</a:t>
            </a:r>
            <a:r>
              <a:rPr lang="en-US" altLang="zh-CN" sz="2000" dirty="0">
                <a:solidFill>
                  <a:srgbClr val="000090"/>
                </a:solidFill>
              </a:rPr>
              <a:t> as </a:t>
            </a:r>
            <a:r>
              <a:rPr lang="en-US" altLang="zh-CN" sz="2000" dirty="0" smtClean="0">
                <a:solidFill>
                  <a:srgbClr val="000090"/>
                </a:solidFill>
              </a:rPr>
              <a:t>doped Mott insulators /doped </a:t>
            </a:r>
            <a:r>
              <a:rPr lang="en-US" altLang="zh-CN" sz="2000" dirty="0" err="1" smtClean="0">
                <a:solidFill>
                  <a:srgbClr val="000090"/>
                </a:solidFill>
              </a:rPr>
              <a:t>antiferromagnets</a:t>
            </a:r>
            <a:endParaRPr lang="en-US" altLang="zh-CN" sz="2000" dirty="0" smtClean="0">
              <a:solidFill>
                <a:srgbClr val="000090"/>
              </a:solidFill>
            </a:endParaRPr>
          </a:p>
          <a:p>
            <a:pPr marL="0" indent="0" eaLnBrk="1" hangingPunct="1">
              <a:buNone/>
            </a:pPr>
            <a:endParaRPr lang="en-US" altLang="zh-CN" sz="2000" dirty="0" smtClean="0">
              <a:solidFill>
                <a:srgbClr val="000090"/>
              </a:solidFill>
            </a:endParaRPr>
          </a:p>
          <a:p>
            <a:pPr eaLnBrk="1" hangingPunct="1"/>
            <a:r>
              <a:rPr lang="en-US" altLang="zh-CN" sz="2000" dirty="0" smtClean="0">
                <a:solidFill>
                  <a:srgbClr val="000090"/>
                </a:solidFill>
              </a:rPr>
              <a:t>Basic principles: </a:t>
            </a:r>
            <a:r>
              <a:rPr lang="en-US" altLang="zh-CN" sz="2000" dirty="0">
                <a:solidFill>
                  <a:srgbClr val="000090"/>
                </a:solidFill>
              </a:rPr>
              <a:t>Mott physics and s</a:t>
            </a:r>
            <a:r>
              <a:rPr lang="en-US" altLang="zh-CN" sz="2000" dirty="0" smtClean="0">
                <a:solidFill>
                  <a:srgbClr val="000090"/>
                </a:solidFill>
              </a:rPr>
              <a:t>ign structure</a:t>
            </a:r>
          </a:p>
          <a:p>
            <a:pPr marL="0" indent="0" eaLnBrk="1" hangingPunct="1">
              <a:buNone/>
            </a:pPr>
            <a:endParaRPr lang="en-US" altLang="zh-CN" sz="2000" dirty="0">
              <a:solidFill>
                <a:srgbClr val="000090"/>
              </a:solidFill>
            </a:endParaRPr>
          </a:p>
          <a:p>
            <a:pPr eaLnBrk="1" hangingPunct="1"/>
            <a:r>
              <a:rPr lang="en-US" altLang="zh-CN" sz="2000" dirty="0" smtClean="0">
                <a:solidFill>
                  <a:srgbClr val="000090"/>
                </a:solidFill>
              </a:rPr>
              <a:t>Nontrivial examples:</a:t>
            </a:r>
          </a:p>
          <a:p>
            <a:pPr marL="0" indent="0" eaLnBrk="1" hangingPunct="1">
              <a:buNone/>
            </a:pP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r>
              <a:rPr lang="en-US" altLang="zh-CN" sz="2000" dirty="0" smtClean="0">
                <a:solidFill>
                  <a:srgbClr val="000090"/>
                </a:solidFill>
              </a:rPr>
              <a:t>        (1) one-hole case</a:t>
            </a:r>
          </a:p>
          <a:p>
            <a:pPr marL="0" indent="0" eaLnBrk="1" hangingPunct="1">
              <a:buNone/>
            </a:pP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r>
              <a:rPr lang="en-US" altLang="zh-CN" sz="2000" dirty="0" smtClean="0">
                <a:solidFill>
                  <a:srgbClr val="000090"/>
                </a:solidFill>
              </a:rPr>
              <a:t>        (2) finite doping and global phase diagram</a:t>
            </a:r>
          </a:p>
          <a:p>
            <a:pPr marL="0" indent="0" eaLnBrk="1" hangingPunct="1">
              <a:buNone/>
            </a:pPr>
            <a:r>
              <a:rPr lang="en-US" altLang="zh-CN" sz="2000" dirty="0">
                <a:solidFill>
                  <a:srgbClr val="000090"/>
                </a:solidFill>
              </a:rPr>
              <a:t> </a:t>
            </a:r>
            <a:r>
              <a:rPr lang="en-US" altLang="zh-CN" sz="2000" dirty="0" smtClean="0">
                <a:solidFill>
                  <a:srgbClr val="000090"/>
                </a:solidFill>
              </a:rPr>
              <a:t>        (3) ground state </a:t>
            </a:r>
            <a:r>
              <a:rPr lang="en-US" altLang="zh-CN" sz="2000" dirty="0" err="1" smtClean="0">
                <a:solidFill>
                  <a:srgbClr val="000090"/>
                </a:solidFill>
              </a:rPr>
              <a:t>wavefunction</a:t>
            </a:r>
            <a:endParaRPr lang="en-US" altLang="zh-CN" sz="2000" dirty="0" smtClean="0">
              <a:solidFill>
                <a:srgbClr val="000090"/>
              </a:solidFill>
            </a:endParaRPr>
          </a:p>
          <a:p>
            <a:pPr marL="0" indent="0" eaLnBrk="1" hangingPunct="1">
              <a:buNone/>
            </a:pPr>
            <a:endParaRPr lang="en-US" altLang="zh-CN" sz="2000" dirty="0" smtClean="0">
              <a:solidFill>
                <a:srgbClr val="000090"/>
              </a:solidFill>
            </a:endParaRPr>
          </a:p>
          <a:p>
            <a:pPr eaLnBrk="1" hangingPunct="1"/>
            <a:r>
              <a:rPr lang="en-US" altLang="zh-CN" sz="2000" dirty="0" smtClean="0">
                <a:solidFill>
                  <a:srgbClr val="000090"/>
                </a:solidFill>
              </a:rPr>
              <a:t>Summary and conclusion</a:t>
            </a:r>
            <a:endParaRPr lang="zh-CN" altLang="en-US" sz="20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7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-1424" t="-23802" r="-1630" b="-1880"/>
          <a:stretch/>
        </p:blipFill>
        <p:spPr bwMode="auto">
          <a:xfrm>
            <a:off x="1331640" y="1340768"/>
            <a:ext cx="6480720" cy="493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80" name="Line 4"/>
          <p:cNvSpPr>
            <a:spLocks noChangeShapeType="1"/>
          </p:cNvSpPr>
          <p:nvPr/>
        </p:nvSpPr>
        <p:spPr bwMode="auto">
          <a:xfrm flipV="1">
            <a:off x="533400" y="1484784"/>
            <a:ext cx="8215064" cy="3921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8763000" cy="1143000"/>
          </a:xfrm>
        </p:spPr>
        <p:txBody>
          <a:bodyPr/>
          <a:lstStyle/>
          <a:p>
            <a:pPr eaLnBrk="1" hangingPunct="1"/>
            <a:r>
              <a:rPr lang="en-US" altLang="zh-CN" sz="4000" dirty="0">
                <a:solidFill>
                  <a:srgbClr val="002060"/>
                </a:solidFill>
              </a:rPr>
              <a:t>H</a:t>
            </a:r>
            <a:r>
              <a:rPr lang="en-US" altLang="zh-CN" sz="4000" dirty="0" smtClean="0">
                <a:solidFill>
                  <a:srgbClr val="002060"/>
                </a:solidFill>
              </a:rPr>
              <a:t>igh-</a:t>
            </a:r>
            <a:r>
              <a:rPr lang="en-US" altLang="zh-CN" sz="4000" dirty="0" err="1" smtClean="0">
                <a:solidFill>
                  <a:srgbClr val="002060"/>
                </a:solidFill>
              </a:rPr>
              <a:t>T</a:t>
            </a:r>
            <a:r>
              <a:rPr lang="en-US" altLang="zh-CN" sz="4000" baseline="-25000" dirty="0" err="1" smtClean="0">
                <a:solidFill>
                  <a:srgbClr val="002060"/>
                </a:solidFill>
              </a:rPr>
              <a:t>c</a:t>
            </a:r>
            <a:r>
              <a:rPr lang="en-US" altLang="zh-CN" sz="4000" dirty="0" smtClean="0">
                <a:solidFill>
                  <a:srgbClr val="002060"/>
                </a:solidFill>
              </a:rPr>
              <a:t> superconductors </a:t>
            </a:r>
            <a:endParaRPr lang="zh-CN" altLang="en-US" sz="4000" dirty="0" smtClean="0">
              <a:solidFill>
                <a:srgbClr val="00206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32040" y="1556792"/>
            <a:ext cx="1656184" cy="3456384"/>
          </a:xfrm>
          <a:prstGeom prst="ellipse">
            <a:avLst/>
          </a:prstGeom>
          <a:noFill/>
          <a:ln w="28575" cmpd="sng">
            <a:solidFill>
              <a:srgbClr val="8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56176" y="3789040"/>
            <a:ext cx="1080120" cy="1728192"/>
          </a:xfrm>
          <a:prstGeom prst="ellipse">
            <a:avLst/>
          </a:prstGeom>
          <a:noFill/>
          <a:ln w="28575" cmpd="sng">
            <a:solidFill>
              <a:srgbClr val="8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2101220" cy="284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544345"/>
            <a:ext cx="2286016" cy="288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57224" y="6357958"/>
            <a:ext cx="153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heavy </a:t>
            </a:r>
            <a:r>
              <a:rPr lang="en-US" altLang="zh-CN" dirty="0" err="1" smtClean="0"/>
              <a:t>fermion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4542" y="6357958"/>
            <a:ext cx="146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organic metal</a:t>
            </a:r>
            <a:endParaRPr lang="zh-CN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786190"/>
            <a:ext cx="2319730" cy="258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内容占位符 7" descr="nphys248-f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857232"/>
            <a:ext cx="300037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 cstate="print"/>
          <a:srcRect l="25195" t="11250" r="19140" b="10000"/>
          <a:stretch>
            <a:fillRect/>
          </a:stretch>
        </p:blipFill>
        <p:spPr bwMode="auto">
          <a:xfrm>
            <a:off x="5857884" y="571480"/>
            <a:ext cx="2723999" cy="240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142976" y="3000372"/>
            <a:ext cx="98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cuprates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508188" y="3071810"/>
            <a:ext cx="1564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iron </a:t>
            </a:r>
            <a:r>
              <a:rPr lang="en-US" altLang="zh-CN" dirty="0" err="1" smtClean="0"/>
              <a:t>pnictides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215206" y="635795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CDW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76562"/>
            <a:ext cx="5681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Comic Sans MS" pitchFamily="66" charset="0"/>
              </a:rPr>
              <a:t>Are the </a:t>
            </a:r>
            <a:r>
              <a:rPr lang="en-US" altLang="zh-CN" sz="2000" dirty="0" err="1" smtClean="0">
                <a:solidFill>
                  <a:srgbClr val="C00000"/>
                </a:solidFill>
                <a:latin typeface="Comic Sans MS" pitchFamily="66" charset="0"/>
              </a:rPr>
              <a:t>cuprates</a:t>
            </a:r>
            <a:r>
              <a:rPr lang="en-US" altLang="zh-CN" sz="2000" dirty="0" smtClean="0">
                <a:solidFill>
                  <a:srgbClr val="C00000"/>
                </a:solidFill>
                <a:latin typeface="Comic Sans MS" pitchFamily="66" charset="0"/>
              </a:rPr>
              <a:t> any special besides high </a:t>
            </a:r>
            <a:r>
              <a:rPr lang="en-US" altLang="zh-CN" sz="2000" dirty="0" err="1" smtClean="0">
                <a:solidFill>
                  <a:srgbClr val="C00000"/>
                </a:solidFill>
                <a:latin typeface="Comic Sans MS" pitchFamily="66" charset="0"/>
              </a:rPr>
              <a:t>Tc</a:t>
            </a:r>
            <a:r>
              <a:rPr lang="en-US" altLang="zh-CN" sz="2000" dirty="0" smtClean="0">
                <a:solidFill>
                  <a:srgbClr val="C00000"/>
                </a:solidFill>
                <a:latin typeface="Comic Sans MS" pitchFamily="66" charset="0"/>
              </a:rPr>
              <a:t>?</a:t>
            </a:r>
            <a:endParaRPr lang="zh-CN" altLang="en-US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rot="16200000" flipH="1">
            <a:off x="1943708" y="1304764"/>
            <a:ext cx="1152128" cy="504056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56992"/>
            <a:ext cx="2819400" cy="306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 l="16601" t="30312" r="28906" b="4062"/>
          <a:stretch>
            <a:fillRect/>
          </a:stretch>
        </p:blipFill>
        <p:spPr bwMode="auto">
          <a:xfrm>
            <a:off x="611560" y="548680"/>
            <a:ext cx="2928958" cy="220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84984"/>
            <a:ext cx="2735709" cy="30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内容占位符 7" descr="nphys248-f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6001" y="582687"/>
            <a:ext cx="300037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099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 l="16601" t="30312" r="28906" b="4062"/>
          <a:stretch>
            <a:fillRect/>
          </a:stretch>
        </p:blipFill>
        <p:spPr bwMode="auto">
          <a:xfrm>
            <a:off x="2771800" y="0"/>
            <a:ext cx="2928958" cy="220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11257"/>
            <a:ext cx="63373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914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178" y="188640"/>
            <a:ext cx="2520950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6011540" y="2950890"/>
            <a:ext cx="792163" cy="460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52450" dist="38100" dir="2700000" algn="tl" rotWithShape="0">
              <a:srgbClr val="FF0000">
                <a:alpha val="43000"/>
              </a:srgbClr>
            </a:outerShdw>
          </a:effectLst>
          <a:extLst/>
        </p:spPr>
        <p:txBody>
          <a:bodyPr/>
          <a:lstStyle/>
          <a:p>
            <a:pPr algn="ctr">
              <a:defRPr/>
            </a:pPr>
            <a:endParaRPr lang="zh-CN" altLang="en-US" sz="4200"/>
          </a:p>
        </p:txBody>
      </p:sp>
      <p:pic>
        <p:nvPicPr>
          <p:cNvPr id="12293" name="内容占位符 7" descr="nphys248-f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540"/>
            <a:ext cx="377348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4" name="曲线连接符 11"/>
          <p:cNvCxnSpPr>
            <a:cxnSpLocks noChangeShapeType="1"/>
          </p:cNvCxnSpPr>
          <p:nvPr/>
        </p:nvCxnSpPr>
        <p:spPr bwMode="auto">
          <a:xfrm flipV="1">
            <a:off x="5003478" y="3069952"/>
            <a:ext cx="863600" cy="503238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文本框 12"/>
          <p:cNvSpPr txBox="1"/>
          <p:nvPr/>
        </p:nvSpPr>
        <p:spPr>
          <a:xfrm>
            <a:off x="1907704" y="3140968"/>
            <a:ext cx="3168352" cy="523220"/>
          </a:xfrm>
          <a:prstGeom prst="rect">
            <a:avLst/>
          </a:prstGeom>
          <a:solidFill>
            <a:srgbClr val="FFFF00"/>
          </a:solidFill>
          <a:effectLst>
            <a:outerShdw blurRad="688975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altLang="zh-CN" sz="2800" dirty="0"/>
              <a:t>charge localization</a:t>
            </a:r>
            <a:endParaRPr kumimoji="1" lang="zh-CN" altLang="en-US" sz="2800" dirty="0"/>
          </a:p>
        </p:txBody>
      </p:sp>
      <p:sp>
        <p:nvSpPr>
          <p:cNvPr id="14" name="矩形 13"/>
          <p:cNvSpPr/>
          <p:nvPr/>
        </p:nvSpPr>
        <p:spPr bwMode="auto">
          <a:xfrm>
            <a:off x="1258565" y="2636565"/>
            <a:ext cx="1223963" cy="73025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52450" dist="38100" dir="2700000" algn="tl" rotWithShape="0">
              <a:srgbClr val="FF0000">
                <a:alpha val="43000"/>
              </a:srgbClr>
            </a:outerShdw>
          </a:effectLst>
          <a:extLst/>
        </p:spPr>
        <p:txBody>
          <a:bodyPr/>
          <a:lstStyle/>
          <a:p>
            <a:pPr algn="ctr">
              <a:defRPr/>
            </a:pPr>
            <a:endParaRPr lang="zh-CN" altLang="en-US" sz="4200"/>
          </a:p>
        </p:txBody>
      </p:sp>
      <p:cxnSp>
        <p:nvCxnSpPr>
          <p:cNvPr id="12297" name="曲线连接符 14"/>
          <p:cNvCxnSpPr>
            <a:cxnSpLocks noChangeShapeType="1"/>
          </p:cNvCxnSpPr>
          <p:nvPr/>
        </p:nvCxnSpPr>
        <p:spPr bwMode="auto">
          <a:xfrm rot="10800000">
            <a:off x="1474465" y="2852465"/>
            <a:ext cx="512763" cy="504825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896121"/>
            <a:ext cx="5251450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26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4"/>
          <p:cNvPicPr>
            <a:picLocks noChangeAspect="1" noChangeArrowheads="1"/>
          </p:cNvPicPr>
          <p:nvPr/>
        </p:nvPicPr>
        <p:blipFill>
          <a:blip r:embed="rId4" cstate="print"/>
          <a:srcRect l="9392" t="20465" r="18994" b="17513"/>
          <a:stretch>
            <a:fillRect/>
          </a:stretch>
        </p:blipFill>
        <p:spPr bwMode="auto">
          <a:xfrm>
            <a:off x="3492500" y="1196752"/>
            <a:ext cx="4608513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Rectangle 5"/>
          <p:cNvSpPr>
            <a:spLocks noChangeArrowheads="1"/>
          </p:cNvSpPr>
          <p:nvPr/>
        </p:nvSpPr>
        <p:spPr bwMode="auto">
          <a:xfrm>
            <a:off x="3491880" y="2420888"/>
            <a:ext cx="432048" cy="571500"/>
          </a:xfrm>
          <a:prstGeom prst="rect">
            <a:avLst/>
          </a:prstGeom>
          <a:solidFill>
            <a:srgbClr val="FFFEF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07" name="Rectangle 6"/>
          <p:cNvSpPr>
            <a:spLocks noChangeArrowheads="1"/>
          </p:cNvSpPr>
          <p:nvPr/>
        </p:nvSpPr>
        <p:spPr bwMode="auto">
          <a:xfrm>
            <a:off x="5364163" y="1484313"/>
            <a:ext cx="7207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08" name="Rectangle 7"/>
          <p:cNvSpPr>
            <a:spLocks noChangeArrowheads="1"/>
          </p:cNvSpPr>
          <p:nvPr/>
        </p:nvSpPr>
        <p:spPr bwMode="auto">
          <a:xfrm>
            <a:off x="5866779" y="3284984"/>
            <a:ext cx="2233613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09" name="Rectangle 8"/>
          <p:cNvSpPr>
            <a:spLocks noChangeArrowheads="1"/>
          </p:cNvSpPr>
          <p:nvPr/>
        </p:nvSpPr>
        <p:spPr bwMode="auto">
          <a:xfrm>
            <a:off x="6443613" y="2512566"/>
            <a:ext cx="1728787" cy="1060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10" name="Freeform 18"/>
          <p:cNvSpPr>
            <a:spLocks/>
          </p:cNvSpPr>
          <p:nvPr/>
        </p:nvSpPr>
        <p:spPr bwMode="auto">
          <a:xfrm>
            <a:off x="4787900" y="3500438"/>
            <a:ext cx="2520950" cy="444500"/>
          </a:xfrm>
          <a:custGeom>
            <a:avLst/>
            <a:gdLst>
              <a:gd name="T0" fmla="*/ 0 w 1588"/>
              <a:gd name="T1" fmla="*/ 2147483647 h 280"/>
              <a:gd name="T2" fmla="*/ 2147483647 w 1588"/>
              <a:gd name="T3" fmla="*/ 2147483647 h 280"/>
              <a:gd name="T4" fmla="*/ 2147483647 w 1588"/>
              <a:gd name="T5" fmla="*/ 0 h 280"/>
              <a:gd name="T6" fmla="*/ 0 60000 65536"/>
              <a:gd name="T7" fmla="*/ 0 60000 65536"/>
              <a:gd name="T8" fmla="*/ 0 60000 65536"/>
              <a:gd name="T9" fmla="*/ 0 w 1588"/>
              <a:gd name="T10" fmla="*/ 0 h 280"/>
              <a:gd name="T11" fmla="*/ 1588 w 1588"/>
              <a:gd name="T12" fmla="*/ 280 h 2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280">
                <a:moveTo>
                  <a:pt x="0" y="46"/>
                </a:moveTo>
                <a:cubicBezTo>
                  <a:pt x="321" y="163"/>
                  <a:pt x="642" y="280"/>
                  <a:pt x="907" y="272"/>
                </a:cubicBezTo>
                <a:cubicBezTo>
                  <a:pt x="1172" y="264"/>
                  <a:pt x="1474" y="45"/>
                  <a:pt x="1588" y="0"/>
                </a:cubicBezTo>
              </a:path>
            </a:pathLst>
          </a:custGeom>
          <a:noFill/>
          <a:ln w="9525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040170"/>
              </p:ext>
            </p:extLst>
          </p:nvPr>
        </p:nvGraphicFramePr>
        <p:xfrm>
          <a:off x="7315200" y="2708821"/>
          <a:ext cx="588963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1" name="公式" r:id="rId5" imgW="228600" imgH="228600" progId="Equation.3">
                  <p:embed/>
                </p:oleObj>
              </mc:Choice>
              <mc:Fallback>
                <p:oleObj name="公式" r:id="rId5" imgW="22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708821"/>
                        <a:ext cx="588963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827511"/>
              </p:ext>
            </p:extLst>
          </p:nvPr>
        </p:nvGraphicFramePr>
        <p:xfrm>
          <a:off x="7956550" y="2780259"/>
          <a:ext cx="523875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2" name="公式" r:id="rId7" imgW="203040" imgH="228600" progId="Equation.3">
                  <p:embed/>
                </p:oleObj>
              </mc:Choice>
              <mc:Fallback>
                <p:oleObj name="公式" r:id="rId7" imgW="203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2780259"/>
                        <a:ext cx="523875" cy="588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1" name="Text Box 26"/>
          <p:cNvSpPr txBox="1">
            <a:spLocks noChangeArrowheads="1"/>
          </p:cNvSpPr>
          <p:nvPr/>
        </p:nvSpPr>
        <p:spPr bwMode="auto">
          <a:xfrm>
            <a:off x="6421438" y="5643563"/>
            <a:ext cx="2284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>
                <a:solidFill>
                  <a:srgbClr val="0070C0"/>
                </a:solidFill>
              </a:rPr>
              <a:t>Pauli susceptibility</a:t>
            </a:r>
          </a:p>
        </p:txBody>
      </p:sp>
      <p:sp>
        <p:nvSpPr>
          <p:cNvPr id="4112" name="Text Box 27"/>
          <p:cNvSpPr txBox="1">
            <a:spLocks noChangeArrowheads="1"/>
          </p:cNvSpPr>
          <p:nvPr/>
        </p:nvSpPr>
        <p:spPr bwMode="auto">
          <a:xfrm>
            <a:off x="6434138" y="6072188"/>
            <a:ext cx="228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>
                <a:solidFill>
                  <a:srgbClr val="0070C0"/>
                </a:solidFill>
              </a:rPr>
              <a:t>Korringa behavior</a:t>
            </a:r>
          </a:p>
        </p:txBody>
      </p:sp>
      <p:sp>
        <p:nvSpPr>
          <p:cNvPr id="4113" name="Text Box 35"/>
          <p:cNvSpPr txBox="1">
            <a:spLocks noChangeArrowheads="1"/>
          </p:cNvSpPr>
          <p:nvPr/>
        </p:nvSpPr>
        <p:spPr bwMode="auto">
          <a:xfrm>
            <a:off x="1331640" y="116632"/>
            <a:ext cx="48799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3600" dirty="0" smtClean="0">
                <a:solidFill>
                  <a:srgbClr val="2F2F00"/>
                </a:solidFill>
                <a:latin typeface="Calibri" pitchFamily="34" charset="0"/>
              </a:rPr>
              <a:t>              Landau paradigm</a:t>
            </a:r>
            <a:endParaRPr kumimoji="1" lang="en-US" altLang="zh-CN" sz="3600" dirty="0">
              <a:solidFill>
                <a:srgbClr val="2F2F00"/>
              </a:solidFill>
              <a:latin typeface="Calibri" pitchFamily="34" charset="0"/>
            </a:endParaRPr>
          </a:p>
        </p:txBody>
      </p:sp>
      <p:sp>
        <p:nvSpPr>
          <p:cNvPr id="4114" name="Text Box 38"/>
          <p:cNvSpPr txBox="1">
            <a:spLocks noChangeArrowheads="1"/>
          </p:cNvSpPr>
          <p:nvPr/>
        </p:nvSpPr>
        <p:spPr bwMode="auto">
          <a:xfrm>
            <a:off x="3471863" y="1914525"/>
            <a:ext cx="976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imes New Roman" pitchFamily="-65" charset="0"/>
              </a:rPr>
              <a:t>ARPES</a:t>
            </a:r>
          </a:p>
        </p:txBody>
      </p:sp>
      <p:sp>
        <p:nvSpPr>
          <p:cNvPr id="4115" name="Rectangle 5"/>
          <p:cNvSpPr>
            <a:spLocks noChangeArrowheads="1"/>
          </p:cNvSpPr>
          <p:nvPr/>
        </p:nvSpPr>
        <p:spPr bwMode="auto">
          <a:xfrm>
            <a:off x="5508104" y="1196752"/>
            <a:ext cx="720725" cy="355476"/>
          </a:xfrm>
          <a:prstGeom prst="rect">
            <a:avLst/>
          </a:prstGeom>
          <a:solidFill>
            <a:srgbClr val="FFFEF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16" name="TextBox 37"/>
          <p:cNvSpPr txBox="1">
            <a:spLocks noChangeArrowheads="1"/>
          </p:cNvSpPr>
          <p:nvPr/>
        </p:nvSpPr>
        <p:spPr bwMode="auto">
          <a:xfrm>
            <a:off x="6421438" y="5214938"/>
            <a:ext cx="2365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70C0"/>
                </a:solidFill>
              </a:rPr>
              <a:t>Sommerfeld constant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117" name="Line 73"/>
          <p:cNvSpPr>
            <a:spLocks noChangeShapeType="1"/>
          </p:cNvSpPr>
          <p:nvPr/>
        </p:nvSpPr>
        <p:spPr bwMode="auto">
          <a:xfrm>
            <a:off x="1115616" y="908720"/>
            <a:ext cx="7786687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8" name="TextBox 34"/>
          <p:cNvSpPr txBox="1">
            <a:spLocks noChangeArrowheads="1"/>
          </p:cNvSpPr>
          <p:nvPr/>
        </p:nvSpPr>
        <p:spPr bwMode="auto">
          <a:xfrm>
            <a:off x="179512" y="5085184"/>
            <a:ext cx="3313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Fermi degenerate temperature</a:t>
            </a:r>
            <a:endParaRPr lang="zh-CN" altLang="en-US" dirty="0"/>
          </a:p>
        </p:txBody>
      </p:sp>
      <p:graphicFrame>
        <p:nvGraphicFramePr>
          <p:cNvPr id="4101" name="Object 9"/>
          <p:cNvGraphicFramePr>
            <a:graphicFrameLocks noChangeAspect="1"/>
          </p:cNvGraphicFramePr>
          <p:nvPr/>
        </p:nvGraphicFramePr>
        <p:xfrm>
          <a:off x="928688" y="5500688"/>
          <a:ext cx="14763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3" name="Equation" r:id="rId9" imgW="761760" imgH="228600" progId="">
                  <p:embed/>
                </p:oleObj>
              </mc:Choice>
              <mc:Fallback>
                <p:oleObj name="Equation" r:id="rId9" imgW="76176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500688"/>
                        <a:ext cx="1476375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矩形 38"/>
          <p:cNvSpPr/>
          <p:nvPr/>
        </p:nvSpPr>
        <p:spPr>
          <a:xfrm>
            <a:off x="3857625" y="4572000"/>
            <a:ext cx="5143500" cy="21431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D9"/>
              </a:solidFill>
            </a:endParaRPr>
          </a:p>
        </p:txBody>
      </p:sp>
      <p:pic>
        <p:nvPicPr>
          <p:cNvPr id="4120" name="Picture 1030" descr="fermisea.jpg                 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625" y="1428750"/>
            <a:ext cx="190500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TextBox 36"/>
          <p:cNvSpPr txBox="1">
            <a:spLocks noChangeArrowheads="1"/>
          </p:cNvSpPr>
          <p:nvPr/>
        </p:nvSpPr>
        <p:spPr bwMode="auto">
          <a:xfrm>
            <a:off x="2071688" y="3071813"/>
            <a:ext cx="1211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B050"/>
                </a:solidFill>
              </a:rPr>
              <a:t>Fermi sea</a:t>
            </a:r>
            <a:endParaRPr lang="zh-CN" altLang="en-US">
              <a:solidFill>
                <a:srgbClr val="00B050"/>
              </a:solidFill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 rot="10800000">
            <a:off x="1571625" y="2786063"/>
            <a:ext cx="533400" cy="50006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4" name="Object 6"/>
          <p:cNvGraphicFramePr>
            <a:graphicFrameLocks noChangeAspect="1"/>
          </p:cNvGraphicFramePr>
          <p:nvPr/>
        </p:nvGraphicFramePr>
        <p:xfrm>
          <a:off x="428625" y="1609725"/>
          <a:ext cx="33813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4" name="Equation" r:id="rId12" imgW="190440" imgH="228600" progId="">
                  <p:embed/>
                </p:oleObj>
              </mc:Choice>
              <mc:Fallback>
                <p:oleObj name="Equation" r:id="rId12" imgW="19044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609725"/>
                        <a:ext cx="338138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23" name="Picture 27" descr="FS_of_Cu.jpg                                                   0006EF6BMacintosh HD                   BC336850: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2938" y="3438525"/>
            <a:ext cx="1104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5652120" y="4797152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typical Fermi liquid behavior:</a:t>
            </a:r>
            <a:endParaRPr lang="zh-CN" altLang="en-US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355976" y="4797152"/>
          <a:ext cx="955015" cy="395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5" name="Equation" r:id="rId15" imgW="520560" imgH="215640" progId="Equation.3">
                  <p:embed/>
                </p:oleObj>
              </mc:Choice>
              <mc:Fallback>
                <p:oleObj name="Equation" r:id="rId15" imgW="5205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797152"/>
                        <a:ext cx="955015" cy="3959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139952" y="5301208"/>
          <a:ext cx="1219696" cy="1176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6" name="Equation" r:id="rId17" imgW="711000" imgH="685800" progId="Equation.3">
                  <p:embed/>
                </p:oleObj>
              </mc:Choice>
              <mc:Fallback>
                <p:oleObj name="Equation" r:id="rId17" imgW="7110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5301208"/>
                        <a:ext cx="1219696" cy="1176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467544" y="6093296"/>
          <a:ext cx="216024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687" name="公式" r:id="rId19" imgW="1295280" imgH="215640" progId="Equation.3">
                  <p:embed/>
                </p:oleObj>
              </mc:Choice>
              <mc:Fallback>
                <p:oleObj name="公式" r:id="rId19" imgW="1295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6093296"/>
                        <a:ext cx="2160240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251520" y="4544293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D11B23"/>
                </a:solidFill>
              </a:rPr>
              <a:t>Fermi surface of copper</a:t>
            </a:r>
          </a:p>
        </p:txBody>
      </p:sp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-18430" y="26888"/>
            <a:ext cx="1062038" cy="1385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13475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4" cstate="print"/>
          <a:srcRect l="14568" t="13585" r="27116" b="11610"/>
          <a:stretch>
            <a:fillRect/>
          </a:stretch>
        </p:blipFill>
        <p:spPr bwMode="auto">
          <a:xfrm>
            <a:off x="323528" y="764704"/>
            <a:ext cx="2592288" cy="249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27584" y="332656"/>
            <a:ext cx="18129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1600" dirty="0">
                <a:solidFill>
                  <a:srgbClr val="1C4888"/>
                </a:solidFill>
              </a:rPr>
              <a:t>La</a:t>
            </a:r>
            <a:r>
              <a:rPr kumimoji="1" lang="en-US" altLang="zh-CN" sz="1600" baseline="-25000" dirty="0">
                <a:solidFill>
                  <a:srgbClr val="1C4888"/>
                </a:solidFill>
              </a:rPr>
              <a:t>2-x</a:t>
            </a:r>
            <a:r>
              <a:rPr kumimoji="1" lang="en-US" altLang="zh-CN" sz="1600" dirty="0">
                <a:solidFill>
                  <a:srgbClr val="1C4888"/>
                </a:solidFill>
              </a:rPr>
              <a:t>Sr</a:t>
            </a:r>
            <a:r>
              <a:rPr kumimoji="1" lang="en-US" altLang="zh-CN" sz="1600" baseline="-25000" dirty="0">
                <a:solidFill>
                  <a:srgbClr val="1C4888"/>
                </a:solidFill>
              </a:rPr>
              <a:t>x</a:t>
            </a:r>
            <a:r>
              <a:rPr kumimoji="1" lang="en-US" altLang="zh-CN" sz="1600" dirty="0">
                <a:solidFill>
                  <a:srgbClr val="1C4888"/>
                </a:solidFill>
              </a:rPr>
              <a:t>CuO</a:t>
            </a:r>
            <a:r>
              <a:rPr kumimoji="1" lang="en-US" altLang="zh-CN" sz="1600" baseline="-25000" dirty="0">
                <a:solidFill>
                  <a:srgbClr val="1C4888"/>
                </a:solidFill>
              </a:rPr>
              <a:t>4</a:t>
            </a:r>
            <a:endParaRPr kumimoji="1" lang="en-US" altLang="zh-CN" sz="1600" dirty="0">
              <a:solidFill>
                <a:srgbClr val="1C4888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79912" y="332656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1600" dirty="0" smtClean="0">
                <a:solidFill>
                  <a:srgbClr val="0070C0"/>
                </a:solidFill>
                <a:latin typeface="+mj-lt"/>
              </a:rPr>
              <a:t>Spin susceptibility    (T</a:t>
            </a:r>
            <a:r>
              <a:rPr kumimoji="1" lang="en-US" altLang="zh-CN" sz="1600" dirty="0">
                <a:solidFill>
                  <a:srgbClr val="0070C0"/>
                </a:solidFill>
                <a:latin typeface="+mj-lt"/>
              </a:rPr>
              <a:t>. Nakano, et al. (1994</a:t>
            </a:r>
            <a:r>
              <a:rPr kumimoji="1" lang="en-US" altLang="zh-CN" sz="1600" dirty="0" smtClean="0">
                <a:solidFill>
                  <a:srgbClr val="0070C0"/>
                </a:solidFill>
                <a:latin typeface="+mj-lt"/>
              </a:rPr>
              <a:t>))</a:t>
            </a:r>
            <a:endParaRPr kumimoji="1" lang="en-US" altLang="zh-CN" sz="16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764704"/>
            <a:ext cx="329442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5576" y="3501008"/>
            <a:ext cx="3440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Specific heat      (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Loram</a:t>
            </a:r>
            <a:r>
              <a:rPr lang="en-US" altLang="zh-CN" sz="1600" dirty="0" smtClean="0">
                <a:solidFill>
                  <a:srgbClr val="0070C0"/>
                </a:solidFill>
              </a:rPr>
              <a:t> et al. 2001)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933056"/>
            <a:ext cx="3312685" cy="218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79512" y="6381328"/>
            <a:ext cx="54726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zh-CN" sz="1600" dirty="0" smtClean="0">
                <a:solidFill>
                  <a:srgbClr val="0070C0"/>
                </a:solidFill>
                <a:latin typeface="Times New Roman" pitchFamily="18" charset="0"/>
              </a:rPr>
              <a:t>NMR spin-lattice relaxation rate    (T</a:t>
            </a:r>
            <a:r>
              <a:rPr kumimoji="1" lang="en-US" altLang="zh-CN" sz="1600" dirty="0">
                <a:solidFill>
                  <a:srgbClr val="0070C0"/>
                </a:solidFill>
                <a:latin typeface="Times New Roman" pitchFamily="18" charset="0"/>
              </a:rPr>
              <a:t>. Imai et al. (1993</a:t>
            </a:r>
            <a:r>
              <a:rPr kumimoji="1" lang="en-US" altLang="zh-CN" sz="1600" dirty="0" smtClean="0">
                <a:solidFill>
                  <a:srgbClr val="0070C0"/>
                </a:solidFill>
                <a:latin typeface="Times New Roman" pitchFamily="18" charset="0"/>
              </a:rPr>
              <a:t>))</a:t>
            </a:r>
            <a:endParaRPr kumimoji="1" lang="en-US" altLang="zh-CN" sz="16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971600" y="2681728"/>
            <a:ext cx="1768987" cy="2719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427984" y="2708920"/>
            <a:ext cx="1800200" cy="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99592" y="5517232"/>
            <a:ext cx="2304256" cy="28803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6456809" y="5148635"/>
            <a:ext cx="2284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>
                <a:solidFill>
                  <a:srgbClr val="0070C0"/>
                </a:solidFill>
              </a:rPr>
              <a:t>Pauli susceptibility</a:t>
            </a: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6469509" y="5577260"/>
            <a:ext cx="2281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>
                <a:solidFill>
                  <a:srgbClr val="0070C0"/>
                </a:solidFill>
              </a:rPr>
              <a:t>Korringa behavior</a:t>
            </a:r>
          </a:p>
        </p:txBody>
      </p:sp>
      <p:sp>
        <p:nvSpPr>
          <p:cNvPr id="26" name="TextBox 37"/>
          <p:cNvSpPr txBox="1">
            <a:spLocks noChangeArrowheads="1"/>
          </p:cNvSpPr>
          <p:nvPr/>
        </p:nvSpPr>
        <p:spPr bwMode="auto">
          <a:xfrm>
            <a:off x="6456809" y="4720010"/>
            <a:ext cx="2365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70C0"/>
                </a:solidFill>
              </a:rPr>
              <a:t>Sommerfeld constant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矩形 38"/>
          <p:cNvSpPr/>
          <p:nvPr/>
        </p:nvSpPr>
        <p:spPr>
          <a:xfrm>
            <a:off x="4211960" y="4077073"/>
            <a:ext cx="4824536" cy="20882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D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27984" y="4221088"/>
            <a:ext cx="245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Fermi liquid behavior:</a:t>
            </a:r>
            <a:endParaRPr lang="zh-CN" altLang="en-US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504432" y="4806280"/>
          <a:ext cx="1219696" cy="1176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9896" name="公式" r:id="rId7" imgW="711000" imgH="685800" progId="Equation.3">
                  <p:embed/>
                </p:oleObj>
              </mc:Choice>
              <mc:Fallback>
                <p:oleObj name="公式" r:id="rId7" imgW="7110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432" y="4806280"/>
                        <a:ext cx="1219696" cy="1176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3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 flipV="1">
            <a:off x="1511672" y="5621178"/>
            <a:ext cx="4356471" cy="10344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 flipV="1">
            <a:off x="1511672" y="1228690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2" name="Freeform 4"/>
          <p:cNvSpPr>
            <a:spLocks/>
          </p:cNvSpPr>
          <p:nvPr/>
        </p:nvSpPr>
        <p:spPr bwMode="auto">
          <a:xfrm>
            <a:off x="2195736" y="5333146"/>
            <a:ext cx="2664296" cy="288032"/>
          </a:xfrm>
          <a:custGeom>
            <a:avLst/>
            <a:gdLst>
              <a:gd name="T0" fmla="*/ 0 w 1152"/>
              <a:gd name="T1" fmla="*/ 2147483647 h 200"/>
              <a:gd name="T2" fmla="*/ 2147483647 w 1152"/>
              <a:gd name="T3" fmla="*/ 2147483647 h 200"/>
              <a:gd name="T4" fmla="*/ 2147483647 w 1152"/>
              <a:gd name="T5" fmla="*/ 2147483647 h 200"/>
              <a:gd name="T6" fmla="*/ 2147483647 w 1152"/>
              <a:gd name="T7" fmla="*/ 2147483647 h 200"/>
              <a:gd name="T8" fmla="*/ 2147483647 w 1152"/>
              <a:gd name="T9" fmla="*/ 2147483647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2"/>
              <a:gd name="T16" fmla="*/ 0 h 200"/>
              <a:gd name="T17" fmla="*/ 1152 w 1152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2" h="200">
                <a:moveTo>
                  <a:pt x="0" y="200"/>
                </a:moveTo>
                <a:cubicBezTo>
                  <a:pt x="52" y="168"/>
                  <a:pt x="104" y="136"/>
                  <a:pt x="192" y="104"/>
                </a:cubicBezTo>
                <a:cubicBezTo>
                  <a:pt x="280" y="72"/>
                  <a:pt x="400" y="16"/>
                  <a:pt x="528" y="8"/>
                </a:cubicBezTo>
                <a:cubicBezTo>
                  <a:pt x="656" y="0"/>
                  <a:pt x="856" y="24"/>
                  <a:pt x="960" y="56"/>
                </a:cubicBezTo>
                <a:cubicBezTo>
                  <a:pt x="1064" y="88"/>
                  <a:pt x="1120" y="176"/>
                  <a:pt x="1152" y="200"/>
                </a:cubicBezTo>
              </a:path>
            </a:pathLst>
          </a:custGeom>
          <a:noFill/>
          <a:ln w="25400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1691680" y="6269250"/>
            <a:ext cx="37818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7030A0"/>
                </a:solidFill>
                <a:latin typeface="Comic Sans MS" pitchFamily="66" charset="0"/>
              </a:rPr>
              <a:t>d-wave </a:t>
            </a:r>
            <a:r>
              <a:rPr lang="en-US" altLang="zh-CN" sz="2000" dirty="0" smtClean="0">
                <a:solidFill>
                  <a:srgbClr val="7030A0"/>
                </a:solidFill>
                <a:latin typeface="Comic Sans MS" pitchFamily="66" charset="0"/>
              </a:rPr>
              <a:t>superconducting order</a:t>
            </a:r>
            <a:endParaRPr lang="en-US" altLang="zh-CN" sz="20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57702" name="Line 6"/>
          <p:cNvSpPr>
            <a:spLocks noChangeShapeType="1"/>
          </p:cNvSpPr>
          <p:nvPr/>
        </p:nvSpPr>
        <p:spPr bwMode="auto">
          <a:xfrm flipV="1">
            <a:off x="3635896" y="5477162"/>
            <a:ext cx="0" cy="6207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971600" y="1012666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H="1">
            <a:off x="2919785" y="3421722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8" name="Freeform 10"/>
          <p:cNvSpPr>
            <a:spLocks/>
          </p:cNvSpPr>
          <p:nvPr/>
        </p:nvSpPr>
        <p:spPr bwMode="auto">
          <a:xfrm>
            <a:off x="1547663" y="4253026"/>
            <a:ext cx="360041" cy="1368152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1547664" y="1732746"/>
            <a:ext cx="3168352" cy="381642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843808" y="2092786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2483768" y="4829090"/>
            <a:ext cx="2376264" cy="792088"/>
          </a:xfrm>
          <a:custGeom>
            <a:avLst/>
            <a:gdLst>
              <a:gd name="T0" fmla="*/ 2147483647 w 480"/>
              <a:gd name="T1" fmla="*/ 2147483647 h 528"/>
              <a:gd name="T2" fmla="*/ 2147483647 w 480"/>
              <a:gd name="T3" fmla="*/ 2147483647 h 528"/>
              <a:gd name="T4" fmla="*/ 0 w 480"/>
              <a:gd name="T5" fmla="*/ 0 h 528"/>
              <a:gd name="T6" fmla="*/ 0 60000 65536"/>
              <a:gd name="T7" fmla="*/ 0 60000 65536"/>
              <a:gd name="T8" fmla="*/ 0 60000 65536"/>
              <a:gd name="T9" fmla="*/ 0 w 480"/>
              <a:gd name="T10" fmla="*/ 0 h 528"/>
              <a:gd name="T11" fmla="*/ 480 w 48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528">
                <a:moveTo>
                  <a:pt x="480" y="528"/>
                </a:moveTo>
                <a:cubicBezTo>
                  <a:pt x="400" y="356"/>
                  <a:pt x="320" y="184"/>
                  <a:pt x="240" y="96"/>
                </a:cubicBezTo>
                <a:cubicBezTo>
                  <a:pt x="160" y="8"/>
                  <a:pt x="40" y="16"/>
                  <a:pt x="0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187624" y="5549170"/>
            <a:ext cx="3558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0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251520" y="6053226"/>
            <a:ext cx="754358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kumimoji="1" lang="en-US" altLang="zh-CN" sz="2000" dirty="0" smtClean="0">
                <a:solidFill>
                  <a:srgbClr val="00B050"/>
                </a:solidFill>
                <a:latin typeface="Comic Sans MS" pitchFamily="66" charset="0"/>
              </a:rPr>
              <a:t>AFM</a:t>
            </a:r>
            <a:endParaRPr kumimoji="1" lang="en-US" altLang="zh-CN" sz="20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1691680" y="1372706"/>
            <a:ext cx="8867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1C4888"/>
                </a:solidFill>
                <a:latin typeface="Comic Sans MS" pitchFamily="66" charset="0"/>
              </a:rPr>
              <a:t>~ </a:t>
            </a:r>
            <a:r>
              <a:rPr kumimoji="1" lang="en-US" altLang="zh-CN" dirty="0" smtClean="0">
                <a:solidFill>
                  <a:srgbClr val="1C4888"/>
                </a:solidFill>
                <a:latin typeface="Comic Sans MS" pitchFamily="66" charset="0"/>
              </a:rPr>
              <a:t>J/</a:t>
            </a:r>
            <a:r>
              <a:rPr kumimoji="1" lang="en-US" altLang="zh-CN" dirty="0" err="1" smtClean="0">
                <a:solidFill>
                  <a:srgbClr val="1C4888"/>
                </a:solidFill>
                <a:latin typeface="Comic Sans MS" pitchFamily="66" charset="0"/>
              </a:rPr>
              <a:t>k</a:t>
            </a:r>
            <a:r>
              <a:rPr kumimoji="1" lang="en-US" altLang="zh-CN" baseline="-25000" dirty="0" err="1" smtClean="0">
                <a:solidFill>
                  <a:srgbClr val="1C4888"/>
                </a:solidFill>
                <a:latin typeface="Comic Sans MS" pitchFamily="66" charset="0"/>
              </a:rPr>
              <a:t>B</a:t>
            </a:r>
            <a:endParaRPr kumimoji="1" lang="en-US" altLang="zh-CN" dirty="0">
              <a:solidFill>
                <a:srgbClr val="1C4888"/>
              </a:solidFill>
              <a:latin typeface="Comic Sans MS" pitchFamily="66" charset="0"/>
            </a:endParaRPr>
          </a:p>
        </p:txBody>
      </p:sp>
      <p:sp>
        <p:nvSpPr>
          <p:cNvPr id="17427" name="Freeform 20"/>
          <p:cNvSpPr>
            <a:spLocks/>
          </p:cNvSpPr>
          <p:nvPr/>
        </p:nvSpPr>
        <p:spPr bwMode="auto">
          <a:xfrm>
            <a:off x="3347864" y="4509120"/>
            <a:ext cx="1152128" cy="680010"/>
          </a:xfrm>
          <a:custGeom>
            <a:avLst/>
            <a:gdLst>
              <a:gd name="T0" fmla="*/ 0 w 772"/>
              <a:gd name="T1" fmla="*/ 2147483647 h 681"/>
              <a:gd name="T2" fmla="*/ 2147483647 w 772"/>
              <a:gd name="T3" fmla="*/ 2147483647 h 681"/>
              <a:gd name="T4" fmla="*/ 2147483647 w 772"/>
              <a:gd name="T5" fmla="*/ 0 h 681"/>
              <a:gd name="T6" fmla="*/ 0 60000 65536"/>
              <a:gd name="T7" fmla="*/ 0 60000 65536"/>
              <a:gd name="T8" fmla="*/ 0 60000 65536"/>
              <a:gd name="T9" fmla="*/ 0 w 772"/>
              <a:gd name="T10" fmla="*/ 0 h 681"/>
              <a:gd name="T11" fmla="*/ 772 w 772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2" h="681">
                <a:moveTo>
                  <a:pt x="0" y="681"/>
                </a:moveTo>
                <a:cubicBezTo>
                  <a:pt x="208" y="465"/>
                  <a:pt x="416" y="249"/>
                  <a:pt x="545" y="136"/>
                </a:cubicBezTo>
                <a:cubicBezTo>
                  <a:pt x="674" y="23"/>
                  <a:pt x="723" y="11"/>
                  <a:pt x="772" y="0"/>
                </a:cubicBezTo>
              </a:path>
            </a:pathLst>
          </a:custGeom>
          <a:noFill/>
          <a:ln w="15875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7717" name="Text Box 21"/>
          <p:cNvSpPr txBox="1">
            <a:spLocks noChangeArrowheads="1"/>
          </p:cNvSpPr>
          <p:nvPr/>
        </p:nvSpPr>
        <p:spPr bwMode="auto">
          <a:xfrm>
            <a:off x="4499992" y="4221088"/>
            <a:ext cx="2632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dirty="0">
                <a:solidFill>
                  <a:srgbClr val="1C4888"/>
                </a:solidFill>
                <a:latin typeface="Comic Sans MS" pitchFamily="66" charset="0"/>
              </a:rPr>
              <a:t>strong SC fluctuations</a:t>
            </a:r>
          </a:p>
        </p:txBody>
      </p:sp>
      <p:sp>
        <p:nvSpPr>
          <p:cNvPr id="17429" name="Freeform 22"/>
          <p:cNvSpPr>
            <a:spLocks/>
          </p:cNvSpPr>
          <p:nvPr/>
        </p:nvSpPr>
        <p:spPr bwMode="auto">
          <a:xfrm flipH="1" flipV="1">
            <a:off x="1979712" y="3028890"/>
            <a:ext cx="1584176" cy="504056"/>
          </a:xfrm>
          <a:custGeom>
            <a:avLst/>
            <a:gdLst>
              <a:gd name="T0" fmla="*/ 2147483647 w 1270"/>
              <a:gd name="T1" fmla="*/ 0 h 1180"/>
              <a:gd name="T2" fmla="*/ 2147483647 w 1270"/>
              <a:gd name="T3" fmla="*/ 2147483647 h 1180"/>
              <a:gd name="T4" fmla="*/ 2147483647 w 1270"/>
              <a:gd name="T5" fmla="*/ 2147483647 h 1180"/>
              <a:gd name="T6" fmla="*/ 0 w 1270"/>
              <a:gd name="T7" fmla="*/ 2147483647 h 1180"/>
              <a:gd name="T8" fmla="*/ 0 60000 65536"/>
              <a:gd name="T9" fmla="*/ 0 60000 65536"/>
              <a:gd name="T10" fmla="*/ 0 60000 65536"/>
              <a:gd name="T11" fmla="*/ 0 60000 65536"/>
              <a:gd name="T12" fmla="*/ 0 w 1270"/>
              <a:gd name="T13" fmla="*/ 0 h 1180"/>
              <a:gd name="T14" fmla="*/ 1270 w 1270"/>
              <a:gd name="T15" fmla="*/ 1180 h 11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70" h="1180">
                <a:moveTo>
                  <a:pt x="1270" y="0"/>
                </a:moveTo>
                <a:cubicBezTo>
                  <a:pt x="866" y="272"/>
                  <a:pt x="462" y="544"/>
                  <a:pt x="318" y="726"/>
                </a:cubicBezTo>
                <a:cubicBezTo>
                  <a:pt x="174" y="908"/>
                  <a:pt x="461" y="1014"/>
                  <a:pt x="408" y="1089"/>
                </a:cubicBezTo>
                <a:cubicBezTo>
                  <a:pt x="355" y="1164"/>
                  <a:pt x="68" y="1165"/>
                  <a:pt x="0" y="1180"/>
                </a:cubicBezTo>
              </a:path>
            </a:pathLst>
          </a:custGeom>
          <a:noFill/>
          <a:ln w="19050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0" name="Text Box 23"/>
          <p:cNvSpPr txBox="1">
            <a:spLocks noChangeArrowheads="1"/>
          </p:cNvSpPr>
          <p:nvPr/>
        </p:nvSpPr>
        <p:spPr bwMode="auto">
          <a:xfrm>
            <a:off x="3779912" y="2885122"/>
            <a:ext cx="26642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1C4888"/>
                </a:solidFill>
                <a:latin typeface="Comic Sans MS" pitchFamily="66" charset="0"/>
              </a:rPr>
              <a:t>strong AF correlations</a:t>
            </a:r>
          </a:p>
        </p:txBody>
      </p:sp>
      <p:sp>
        <p:nvSpPr>
          <p:cNvPr id="17437" name="Freeform 34"/>
          <p:cNvSpPr>
            <a:spLocks/>
          </p:cNvSpPr>
          <p:nvPr/>
        </p:nvSpPr>
        <p:spPr bwMode="auto">
          <a:xfrm>
            <a:off x="1907704" y="4829090"/>
            <a:ext cx="576064" cy="792088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8" name="Text Box 35"/>
          <p:cNvSpPr txBox="1">
            <a:spLocks noChangeArrowheads="1"/>
          </p:cNvSpPr>
          <p:nvPr/>
        </p:nvSpPr>
        <p:spPr bwMode="auto">
          <a:xfrm>
            <a:off x="1187624" y="-27384"/>
            <a:ext cx="544652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3200" b="1" dirty="0" smtClean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kumimoji="1" lang="en-US" altLang="zh-CN" sz="3200" b="1" dirty="0" err="1" smtClean="0">
                <a:solidFill>
                  <a:srgbClr val="0070C0"/>
                </a:solidFill>
                <a:latin typeface="Comic Sans MS" pitchFamily="66" charset="0"/>
              </a:rPr>
              <a:t>Cuprate</a:t>
            </a:r>
            <a:r>
              <a:rPr kumimoji="1" lang="en-US" altLang="zh-CN" sz="3200" b="1" dirty="0" smtClean="0">
                <a:solidFill>
                  <a:srgbClr val="0070C0"/>
                </a:solidFill>
                <a:latin typeface="Comic Sans MS" pitchFamily="66" charset="0"/>
              </a:rPr>
              <a:t> phase diagram</a:t>
            </a:r>
            <a:endParaRPr kumimoji="1" lang="en-US" altLang="zh-CN" sz="32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7439" name="Line 36"/>
          <p:cNvSpPr>
            <a:spLocks noChangeShapeType="1"/>
          </p:cNvSpPr>
          <p:nvPr/>
        </p:nvSpPr>
        <p:spPr bwMode="auto">
          <a:xfrm flipH="1">
            <a:off x="1619622" y="1804754"/>
            <a:ext cx="49" cy="3785493"/>
          </a:xfrm>
          <a:prstGeom prst="line">
            <a:avLst/>
          </a:prstGeom>
          <a:noFill/>
          <a:ln w="9525">
            <a:solidFill>
              <a:srgbClr val="00B05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0" name="Line 37"/>
          <p:cNvSpPr>
            <a:spLocks noChangeShapeType="1"/>
          </p:cNvSpPr>
          <p:nvPr/>
        </p:nvSpPr>
        <p:spPr bwMode="auto">
          <a:xfrm flipH="1">
            <a:off x="1762498" y="1876762"/>
            <a:ext cx="1190" cy="3715073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1" name="Line 38"/>
          <p:cNvSpPr>
            <a:spLocks noChangeShapeType="1"/>
          </p:cNvSpPr>
          <p:nvPr/>
        </p:nvSpPr>
        <p:spPr bwMode="auto">
          <a:xfrm flipH="1">
            <a:off x="1906960" y="1948770"/>
            <a:ext cx="744" cy="3281115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2" name="Line 39"/>
          <p:cNvSpPr>
            <a:spLocks noChangeShapeType="1"/>
          </p:cNvSpPr>
          <p:nvPr/>
        </p:nvSpPr>
        <p:spPr bwMode="auto">
          <a:xfrm>
            <a:off x="2051718" y="2020778"/>
            <a:ext cx="1" cy="2952328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3" name="Line 40"/>
          <p:cNvSpPr>
            <a:spLocks noChangeShapeType="1"/>
          </p:cNvSpPr>
          <p:nvPr/>
        </p:nvSpPr>
        <p:spPr bwMode="auto">
          <a:xfrm>
            <a:off x="2195885" y="2637497"/>
            <a:ext cx="0" cy="1296988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4" name="Line 41"/>
          <p:cNvSpPr>
            <a:spLocks noChangeShapeType="1"/>
          </p:cNvSpPr>
          <p:nvPr/>
        </p:nvSpPr>
        <p:spPr bwMode="auto">
          <a:xfrm flipH="1">
            <a:off x="2338760" y="2164794"/>
            <a:ext cx="992" cy="1769691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5" name="Line 42"/>
          <p:cNvSpPr>
            <a:spLocks noChangeShapeType="1"/>
          </p:cNvSpPr>
          <p:nvPr/>
        </p:nvSpPr>
        <p:spPr bwMode="auto">
          <a:xfrm>
            <a:off x="2483766" y="2308810"/>
            <a:ext cx="2" cy="2448272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6" name="Line 43"/>
          <p:cNvSpPr>
            <a:spLocks noChangeShapeType="1"/>
          </p:cNvSpPr>
          <p:nvPr/>
        </p:nvSpPr>
        <p:spPr bwMode="auto">
          <a:xfrm>
            <a:off x="2627782" y="2524834"/>
            <a:ext cx="2" cy="2232248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7" name="Line 44"/>
          <p:cNvSpPr>
            <a:spLocks noChangeShapeType="1"/>
          </p:cNvSpPr>
          <p:nvPr/>
        </p:nvSpPr>
        <p:spPr bwMode="auto">
          <a:xfrm flipH="1">
            <a:off x="2771800" y="2668850"/>
            <a:ext cx="0" cy="2016224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8" name="Line 45"/>
          <p:cNvSpPr>
            <a:spLocks noChangeShapeType="1"/>
          </p:cNvSpPr>
          <p:nvPr/>
        </p:nvSpPr>
        <p:spPr bwMode="auto">
          <a:xfrm>
            <a:off x="2915814" y="3028890"/>
            <a:ext cx="1" cy="1728191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9" name="Line 46"/>
          <p:cNvSpPr>
            <a:spLocks noChangeShapeType="1"/>
          </p:cNvSpPr>
          <p:nvPr/>
        </p:nvSpPr>
        <p:spPr bwMode="auto">
          <a:xfrm>
            <a:off x="3059830" y="3100899"/>
            <a:ext cx="2" cy="1584175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50" name="Rectangle 51"/>
          <p:cNvSpPr>
            <a:spLocks noChangeArrowheads="1"/>
          </p:cNvSpPr>
          <p:nvPr/>
        </p:nvSpPr>
        <p:spPr bwMode="auto">
          <a:xfrm>
            <a:off x="3779913" y="2885122"/>
            <a:ext cx="2592288" cy="4318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7748" name="Rectangle 52"/>
          <p:cNvSpPr>
            <a:spLocks noChangeArrowheads="1"/>
          </p:cNvSpPr>
          <p:nvPr/>
        </p:nvSpPr>
        <p:spPr bwMode="auto">
          <a:xfrm>
            <a:off x="4499992" y="4221336"/>
            <a:ext cx="2630488" cy="4318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7751" name="Freeform 55"/>
          <p:cNvSpPr>
            <a:spLocks/>
          </p:cNvSpPr>
          <p:nvPr/>
        </p:nvSpPr>
        <p:spPr bwMode="auto">
          <a:xfrm>
            <a:off x="3131840" y="5117122"/>
            <a:ext cx="288032" cy="432123"/>
          </a:xfrm>
          <a:custGeom>
            <a:avLst/>
            <a:gdLst>
              <a:gd name="T0" fmla="*/ 2147483647 w 265"/>
              <a:gd name="T1" fmla="*/ 0 h 817"/>
              <a:gd name="T2" fmla="*/ 2147483647 w 265"/>
              <a:gd name="T3" fmla="*/ 2147483647 h 817"/>
              <a:gd name="T4" fmla="*/ 2147483647 w 265"/>
              <a:gd name="T5" fmla="*/ 2147483647 h 817"/>
              <a:gd name="T6" fmla="*/ 0 60000 65536"/>
              <a:gd name="T7" fmla="*/ 0 60000 65536"/>
              <a:gd name="T8" fmla="*/ 0 60000 65536"/>
              <a:gd name="T9" fmla="*/ 0 w 265"/>
              <a:gd name="T10" fmla="*/ 0 h 817"/>
              <a:gd name="T11" fmla="*/ 265 w 265"/>
              <a:gd name="T12" fmla="*/ 817 h 8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5" h="817">
                <a:moveTo>
                  <a:pt x="38" y="0"/>
                </a:moveTo>
                <a:cubicBezTo>
                  <a:pt x="19" y="159"/>
                  <a:pt x="0" y="318"/>
                  <a:pt x="38" y="454"/>
                </a:cubicBezTo>
                <a:cubicBezTo>
                  <a:pt x="76" y="590"/>
                  <a:pt x="227" y="757"/>
                  <a:pt x="265" y="817"/>
                </a:cubicBezTo>
              </a:path>
            </a:pathLst>
          </a:custGeom>
          <a:noFill/>
          <a:ln w="63500">
            <a:solidFill>
              <a:srgbClr val="C00000"/>
            </a:solidFill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Freeform 54"/>
          <p:cNvSpPr>
            <a:spLocks/>
          </p:cNvSpPr>
          <p:nvPr/>
        </p:nvSpPr>
        <p:spPr bwMode="auto">
          <a:xfrm flipH="1">
            <a:off x="2411759" y="3892986"/>
            <a:ext cx="288032" cy="1224136"/>
          </a:xfrm>
          <a:custGeom>
            <a:avLst/>
            <a:gdLst>
              <a:gd name="T0" fmla="*/ 2147483647 w 272"/>
              <a:gd name="T1" fmla="*/ 0 h 907"/>
              <a:gd name="T2" fmla="*/ 2147483647 w 272"/>
              <a:gd name="T3" fmla="*/ 2147483647 h 907"/>
              <a:gd name="T4" fmla="*/ 0 w 272"/>
              <a:gd name="T5" fmla="*/ 2147483647 h 907"/>
              <a:gd name="T6" fmla="*/ 0 60000 65536"/>
              <a:gd name="T7" fmla="*/ 0 60000 65536"/>
              <a:gd name="T8" fmla="*/ 0 60000 65536"/>
              <a:gd name="T9" fmla="*/ 0 w 272"/>
              <a:gd name="T10" fmla="*/ 0 h 907"/>
              <a:gd name="T11" fmla="*/ 272 w 272"/>
              <a:gd name="T12" fmla="*/ 907 h 9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907">
                <a:moveTo>
                  <a:pt x="272" y="0"/>
                </a:moveTo>
                <a:cubicBezTo>
                  <a:pt x="272" y="174"/>
                  <a:pt x="272" y="348"/>
                  <a:pt x="227" y="499"/>
                </a:cubicBezTo>
                <a:cubicBezTo>
                  <a:pt x="182" y="650"/>
                  <a:pt x="38" y="839"/>
                  <a:pt x="0" y="907"/>
                </a:cubicBezTo>
              </a:path>
            </a:pathLst>
          </a:custGeom>
          <a:noFill/>
          <a:ln w="63500">
            <a:solidFill>
              <a:srgbClr val="C00000"/>
            </a:solidFill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53" name="直接连接符 52"/>
          <p:cNvCxnSpPr/>
          <p:nvPr/>
        </p:nvCxnSpPr>
        <p:spPr>
          <a:xfrm rot="10800000">
            <a:off x="2123728" y="4037002"/>
            <a:ext cx="2736304" cy="158417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3059832" y="4181018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 smtClean="0"/>
              <a:t>T</a:t>
            </a:r>
            <a:r>
              <a:rPr kumimoji="1" lang="en-US" altLang="zh-CN" sz="2400" baseline="30000" dirty="0"/>
              <a:t>*</a:t>
            </a:r>
            <a:endParaRPr kumimoji="1" lang="en-US" altLang="zh-CN" sz="2400" dirty="0"/>
          </a:p>
        </p:txBody>
      </p:sp>
      <p:sp>
        <p:nvSpPr>
          <p:cNvPr id="46" name="Line 4"/>
          <p:cNvSpPr>
            <a:spLocks noChangeShapeType="1"/>
          </p:cNvSpPr>
          <p:nvPr/>
        </p:nvSpPr>
        <p:spPr bwMode="auto">
          <a:xfrm flipV="1">
            <a:off x="533400" y="692696"/>
            <a:ext cx="8215064" cy="3921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48" name="直接连接符 47"/>
          <p:cNvCxnSpPr/>
          <p:nvPr/>
        </p:nvCxnSpPr>
        <p:spPr>
          <a:xfrm rot="5400000">
            <a:off x="1007604" y="5009110"/>
            <a:ext cx="122413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rot="5400000">
            <a:off x="1151620" y="5081118"/>
            <a:ext cx="108012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rot="5400000">
            <a:off x="1403648" y="5261138"/>
            <a:ext cx="72008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750" name="Freeform 54"/>
          <p:cNvSpPr>
            <a:spLocks/>
          </p:cNvSpPr>
          <p:nvPr/>
        </p:nvSpPr>
        <p:spPr bwMode="auto">
          <a:xfrm>
            <a:off x="1619623" y="3861460"/>
            <a:ext cx="215900" cy="1223962"/>
          </a:xfrm>
          <a:custGeom>
            <a:avLst/>
            <a:gdLst>
              <a:gd name="T0" fmla="*/ 2147483647 w 272"/>
              <a:gd name="T1" fmla="*/ 0 h 907"/>
              <a:gd name="T2" fmla="*/ 2147483647 w 272"/>
              <a:gd name="T3" fmla="*/ 2147483647 h 907"/>
              <a:gd name="T4" fmla="*/ 0 w 272"/>
              <a:gd name="T5" fmla="*/ 2147483647 h 907"/>
              <a:gd name="T6" fmla="*/ 0 60000 65536"/>
              <a:gd name="T7" fmla="*/ 0 60000 65536"/>
              <a:gd name="T8" fmla="*/ 0 60000 65536"/>
              <a:gd name="T9" fmla="*/ 0 w 272"/>
              <a:gd name="T10" fmla="*/ 0 h 907"/>
              <a:gd name="T11" fmla="*/ 272 w 272"/>
              <a:gd name="T12" fmla="*/ 907 h 9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907">
                <a:moveTo>
                  <a:pt x="272" y="0"/>
                </a:moveTo>
                <a:cubicBezTo>
                  <a:pt x="272" y="174"/>
                  <a:pt x="272" y="348"/>
                  <a:pt x="227" y="499"/>
                </a:cubicBezTo>
                <a:cubicBezTo>
                  <a:pt x="182" y="650"/>
                  <a:pt x="38" y="839"/>
                  <a:pt x="0" y="907"/>
                </a:cubicBezTo>
              </a:path>
            </a:pathLst>
          </a:custGeom>
          <a:noFill/>
          <a:ln w="63500">
            <a:solidFill>
              <a:srgbClr val="C00000"/>
            </a:solidFill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rot="5400000">
            <a:off x="899590" y="4973107"/>
            <a:ext cx="1296144" cy="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 flipV="1">
            <a:off x="899592" y="5477162"/>
            <a:ext cx="504056" cy="504056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Line 39"/>
          <p:cNvSpPr>
            <a:spLocks noChangeShapeType="1"/>
          </p:cNvSpPr>
          <p:nvPr/>
        </p:nvSpPr>
        <p:spPr bwMode="auto">
          <a:xfrm>
            <a:off x="2195736" y="2092786"/>
            <a:ext cx="0" cy="2570361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Text Box 14"/>
          <p:cNvSpPr txBox="1">
            <a:spLocks noChangeArrowheads="1"/>
          </p:cNvSpPr>
          <p:nvPr/>
        </p:nvSpPr>
        <p:spPr bwMode="auto">
          <a:xfrm>
            <a:off x="899592" y="3964994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 smtClean="0"/>
              <a:t>T</a:t>
            </a:r>
            <a:r>
              <a:rPr kumimoji="1" lang="en-US" altLang="zh-CN" sz="2400" baseline="-25000" dirty="0"/>
              <a:t>N</a:t>
            </a:r>
            <a:endParaRPr kumimoji="1" lang="en-US" altLang="zh-CN" sz="2400" dirty="0"/>
          </a:p>
        </p:txBody>
      </p:sp>
      <p:sp>
        <p:nvSpPr>
          <p:cNvPr id="74" name="Text Box 14"/>
          <p:cNvSpPr txBox="1">
            <a:spLocks noChangeArrowheads="1"/>
          </p:cNvSpPr>
          <p:nvPr/>
        </p:nvSpPr>
        <p:spPr bwMode="auto">
          <a:xfrm>
            <a:off x="2051720" y="446905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 err="1"/>
              <a:t>T</a:t>
            </a:r>
            <a:r>
              <a:rPr kumimoji="1" lang="en-US" altLang="zh-CN" sz="2400" baseline="-25000" dirty="0" err="1"/>
              <a:t>v</a:t>
            </a:r>
            <a:endParaRPr kumimoji="1" lang="en-US" altLang="zh-CN" sz="2400" dirty="0"/>
          </a:p>
        </p:txBody>
      </p:sp>
      <p:sp>
        <p:nvSpPr>
          <p:cNvPr id="75" name="Text Box 14"/>
          <p:cNvSpPr txBox="1">
            <a:spLocks noChangeArrowheads="1"/>
          </p:cNvSpPr>
          <p:nvPr/>
        </p:nvSpPr>
        <p:spPr bwMode="auto">
          <a:xfrm>
            <a:off x="2267744" y="5045114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 err="1" smtClean="0"/>
              <a:t>T</a:t>
            </a:r>
            <a:r>
              <a:rPr kumimoji="1" lang="en-US" altLang="zh-CN" sz="2400" baseline="-25000" dirty="0" err="1"/>
              <a:t>c</a:t>
            </a:r>
            <a:endParaRPr kumimoji="1" lang="en-US" altLang="zh-CN" sz="2400" dirty="0"/>
          </a:p>
        </p:txBody>
      </p:sp>
      <p:sp>
        <p:nvSpPr>
          <p:cNvPr id="76" name="Line 46"/>
          <p:cNvSpPr>
            <a:spLocks noChangeShapeType="1"/>
          </p:cNvSpPr>
          <p:nvPr/>
        </p:nvSpPr>
        <p:spPr bwMode="auto">
          <a:xfrm>
            <a:off x="3212230" y="3253299"/>
            <a:ext cx="2" cy="1584175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46"/>
          <p:cNvSpPr>
            <a:spLocks noChangeShapeType="1"/>
          </p:cNvSpPr>
          <p:nvPr/>
        </p:nvSpPr>
        <p:spPr bwMode="auto">
          <a:xfrm flipH="1">
            <a:off x="3347864" y="3405699"/>
            <a:ext cx="16766" cy="1495399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46"/>
          <p:cNvSpPr>
            <a:spLocks noChangeShapeType="1"/>
          </p:cNvSpPr>
          <p:nvPr/>
        </p:nvSpPr>
        <p:spPr bwMode="auto">
          <a:xfrm flipH="1">
            <a:off x="3491880" y="3558099"/>
            <a:ext cx="25150" cy="1415007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46"/>
          <p:cNvSpPr>
            <a:spLocks noChangeShapeType="1"/>
          </p:cNvSpPr>
          <p:nvPr/>
        </p:nvSpPr>
        <p:spPr bwMode="auto">
          <a:xfrm flipH="1">
            <a:off x="3995936" y="4397042"/>
            <a:ext cx="0" cy="72008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46"/>
          <p:cNvSpPr>
            <a:spLocks noChangeShapeType="1"/>
          </p:cNvSpPr>
          <p:nvPr/>
        </p:nvSpPr>
        <p:spPr bwMode="auto">
          <a:xfrm>
            <a:off x="4139952" y="4685074"/>
            <a:ext cx="8384" cy="584448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46"/>
          <p:cNvSpPr>
            <a:spLocks noChangeShapeType="1"/>
          </p:cNvSpPr>
          <p:nvPr/>
        </p:nvSpPr>
        <p:spPr bwMode="auto">
          <a:xfrm>
            <a:off x="4283968" y="4901098"/>
            <a:ext cx="0" cy="36004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46"/>
          <p:cNvSpPr>
            <a:spLocks noChangeShapeType="1"/>
          </p:cNvSpPr>
          <p:nvPr/>
        </p:nvSpPr>
        <p:spPr bwMode="auto">
          <a:xfrm flipH="1">
            <a:off x="3707904" y="4109010"/>
            <a:ext cx="0" cy="864096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Line 46"/>
          <p:cNvSpPr>
            <a:spLocks noChangeShapeType="1"/>
          </p:cNvSpPr>
          <p:nvPr/>
        </p:nvSpPr>
        <p:spPr bwMode="auto">
          <a:xfrm flipH="1">
            <a:off x="3851920" y="4253026"/>
            <a:ext cx="0" cy="72008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Line 46"/>
          <p:cNvSpPr>
            <a:spLocks noChangeShapeType="1"/>
          </p:cNvSpPr>
          <p:nvPr/>
        </p:nvSpPr>
        <p:spPr bwMode="auto">
          <a:xfrm>
            <a:off x="4436368" y="5053498"/>
            <a:ext cx="0" cy="360040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Line 46"/>
          <p:cNvSpPr>
            <a:spLocks noChangeShapeType="1"/>
          </p:cNvSpPr>
          <p:nvPr/>
        </p:nvSpPr>
        <p:spPr bwMode="auto">
          <a:xfrm>
            <a:off x="370790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" name="Line 46"/>
          <p:cNvSpPr>
            <a:spLocks noChangeShapeType="1"/>
          </p:cNvSpPr>
          <p:nvPr/>
        </p:nvSpPr>
        <p:spPr bwMode="auto">
          <a:xfrm>
            <a:off x="386030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46"/>
          <p:cNvSpPr>
            <a:spLocks noChangeShapeType="1"/>
          </p:cNvSpPr>
          <p:nvPr/>
        </p:nvSpPr>
        <p:spPr bwMode="auto">
          <a:xfrm>
            <a:off x="401270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46"/>
          <p:cNvSpPr>
            <a:spLocks noChangeShapeType="1"/>
          </p:cNvSpPr>
          <p:nvPr/>
        </p:nvSpPr>
        <p:spPr bwMode="auto">
          <a:xfrm>
            <a:off x="416510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46"/>
          <p:cNvSpPr>
            <a:spLocks noChangeShapeType="1"/>
          </p:cNvSpPr>
          <p:nvPr/>
        </p:nvSpPr>
        <p:spPr bwMode="auto">
          <a:xfrm>
            <a:off x="4283968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46"/>
          <p:cNvSpPr>
            <a:spLocks noChangeShapeType="1"/>
          </p:cNvSpPr>
          <p:nvPr/>
        </p:nvSpPr>
        <p:spPr bwMode="auto">
          <a:xfrm>
            <a:off x="442798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46"/>
          <p:cNvSpPr>
            <a:spLocks noChangeShapeType="1"/>
          </p:cNvSpPr>
          <p:nvPr/>
        </p:nvSpPr>
        <p:spPr bwMode="auto">
          <a:xfrm>
            <a:off x="4572000" y="5477162"/>
            <a:ext cx="0" cy="144016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46"/>
          <p:cNvSpPr>
            <a:spLocks noChangeShapeType="1"/>
          </p:cNvSpPr>
          <p:nvPr/>
        </p:nvSpPr>
        <p:spPr bwMode="auto">
          <a:xfrm>
            <a:off x="4716016" y="5549170"/>
            <a:ext cx="0" cy="72008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46"/>
          <p:cNvSpPr>
            <a:spLocks noChangeShapeType="1"/>
          </p:cNvSpPr>
          <p:nvPr/>
        </p:nvSpPr>
        <p:spPr bwMode="auto">
          <a:xfrm>
            <a:off x="3563888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6" name="Line 46"/>
          <p:cNvSpPr>
            <a:spLocks noChangeShapeType="1"/>
          </p:cNvSpPr>
          <p:nvPr/>
        </p:nvSpPr>
        <p:spPr bwMode="auto">
          <a:xfrm>
            <a:off x="3419872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7" name="Line 46"/>
          <p:cNvSpPr>
            <a:spLocks noChangeShapeType="1"/>
          </p:cNvSpPr>
          <p:nvPr/>
        </p:nvSpPr>
        <p:spPr bwMode="auto">
          <a:xfrm>
            <a:off x="3275856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8" name="Line 46"/>
          <p:cNvSpPr>
            <a:spLocks noChangeShapeType="1"/>
          </p:cNvSpPr>
          <p:nvPr/>
        </p:nvSpPr>
        <p:spPr bwMode="auto">
          <a:xfrm>
            <a:off x="3131840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Line 46"/>
          <p:cNvSpPr>
            <a:spLocks noChangeShapeType="1"/>
          </p:cNvSpPr>
          <p:nvPr/>
        </p:nvSpPr>
        <p:spPr bwMode="auto">
          <a:xfrm>
            <a:off x="2987824" y="5405154"/>
            <a:ext cx="0" cy="216024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46"/>
          <p:cNvSpPr>
            <a:spLocks noChangeShapeType="1"/>
          </p:cNvSpPr>
          <p:nvPr/>
        </p:nvSpPr>
        <p:spPr bwMode="auto">
          <a:xfrm>
            <a:off x="2843808" y="5477162"/>
            <a:ext cx="0" cy="144016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46"/>
          <p:cNvSpPr>
            <a:spLocks noChangeShapeType="1"/>
          </p:cNvSpPr>
          <p:nvPr/>
        </p:nvSpPr>
        <p:spPr bwMode="auto">
          <a:xfrm>
            <a:off x="2699792" y="5477162"/>
            <a:ext cx="0" cy="144016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Line 46"/>
          <p:cNvSpPr>
            <a:spLocks noChangeShapeType="1"/>
          </p:cNvSpPr>
          <p:nvPr/>
        </p:nvSpPr>
        <p:spPr bwMode="auto">
          <a:xfrm>
            <a:off x="2555776" y="5549170"/>
            <a:ext cx="0" cy="72008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46"/>
          <p:cNvSpPr>
            <a:spLocks noChangeShapeType="1"/>
          </p:cNvSpPr>
          <p:nvPr/>
        </p:nvSpPr>
        <p:spPr bwMode="auto">
          <a:xfrm>
            <a:off x="2411760" y="5549170"/>
            <a:ext cx="0" cy="72008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104" name="直接连接符 103"/>
          <p:cNvCxnSpPr/>
          <p:nvPr/>
        </p:nvCxnSpPr>
        <p:spPr>
          <a:xfrm rot="16200000" flipH="1">
            <a:off x="1587860" y="5364958"/>
            <a:ext cx="504056" cy="838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4572000" y="576519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QCP</a:t>
            </a:r>
            <a:endParaRPr lang="zh-CN" altLang="en-US" dirty="0"/>
          </a:p>
        </p:txBody>
      </p:sp>
      <p:sp>
        <p:nvSpPr>
          <p:cNvPr id="107" name="Text Box 16"/>
          <p:cNvSpPr txBox="1">
            <a:spLocks noChangeArrowheads="1"/>
          </p:cNvSpPr>
          <p:nvPr/>
        </p:nvSpPr>
        <p:spPr bwMode="auto">
          <a:xfrm>
            <a:off x="6164560" y="5557554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x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76056" y="5189130"/>
            <a:ext cx="60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/>
              <a:t>FL?</a:t>
            </a:r>
            <a:endParaRPr kumimoji="1" lang="zh-CN" altLang="en-US" b="1" dirty="0"/>
          </a:p>
        </p:txBody>
      </p:sp>
      <p:cxnSp>
        <p:nvCxnSpPr>
          <p:cNvPr id="108" name="直接连接符 52"/>
          <p:cNvCxnSpPr/>
          <p:nvPr/>
        </p:nvCxnSpPr>
        <p:spPr>
          <a:xfrm flipV="1">
            <a:off x="4788024" y="4725144"/>
            <a:ext cx="720080" cy="86409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 Box 21"/>
          <p:cNvSpPr txBox="1">
            <a:spLocks noChangeArrowheads="1"/>
          </p:cNvSpPr>
          <p:nvPr/>
        </p:nvSpPr>
        <p:spPr bwMode="auto">
          <a:xfrm>
            <a:off x="4220344" y="1628800"/>
            <a:ext cx="26320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dirty="0" smtClean="0">
                <a:solidFill>
                  <a:srgbClr val="800000"/>
                </a:solidFill>
                <a:latin typeface="Comic Sans MS" pitchFamily="66" charset="0"/>
              </a:rPr>
              <a:t>Strange metal: </a:t>
            </a:r>
            <a:r>
              <a:rPr kumimoji="1" lang="en-US" altLang="zh-CN" dirty="0" smtClean="0">
                <a:solidFill>
                  <a:srgbClr val="1C4888"/>
                </a:solidFill>
                <a:latin typeface="Comic Sans MS" pitchFamily="66" charset="0"/>
              </a:rPr>
              <a:t>maximal scattering</a:t>
            </a:r>
            <a:endParaRPr kumimoji="1" lang="en-US" altLang="zh-CN" dirty="0">
              <a:solidFill>
                <a:srgbClr val="1C4888"/>
              </a:solidFill>
              <a:latin typeface="Comic Sans MS" pitchFamily="66" charset="0"/>
            </a:endParaRPr>
          </a:p>
        </p:txBody>
      </p:sp>
      <p:sp>
        <p:nvSpPr>
          <p:cNvPr id="106" name="Rectangle 52"/>
          <p:cNvSpPr>
            <a:spLocks noChangeArrowheads="1"/>
          </p:cNvSpPr>
          <p:nvPr/>
        </p:nvSpPr>
        <p:spPr bwMode="auto">
          <a:xfrm>
            <a:off x="4067944" y="1629048"/>
            <a:ext cx="2592288" cy="719832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558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7" grpId="0" animBg="1"/>
      <p:bldP spid="157717" grpId="0"/>
      <p:bldP spid="17429" grpId="0" animBg="1"/>
      <p:bldP spid="17430" grpId="0"/>
      <p:bldP spid="17450" grpId="0" animBg="1"/>
      <p:bldP spid="157748" grpId="0" animBg="1"/>
      <p:bldP spid="105" grpId="0"/>
      <p:bldP spid="1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835696" y="2060848"/>
            <a:ext cx="1531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Mott insulator</a:t>
            </a:r>
            <a:endParaRPr lang="zh-CN" altLang="en-US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500813" y="2348880"/>
            <a:ext cx="2338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 doped Mott insulator</a:t>
            </a:r>
            <a:endParaRPr lang="zh-CN" altLang="en-US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 t="1573" r="-3571"/>
          <a:stretch>
            <a:fillRect/>
          </a:stretch>
        </p:blipFill>
        <p:spPr bwMode="auto">
          <a:xfrm>
            <a:off x="6643688" y="2848942"/>
            <a:ext cx="207168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0" y="2920380"/>
            <a:ext cx="20812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429125" y="5420692"/>
            <a:ext cx="1897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Heisenberg model</a:t>
            </a:r>
            <a:endParaRPr lang="zh-CN" alt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164288" y="5435377"/>
            <a:ext cx="1055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t-J model</a:t>
            </a:r>
            <a:endParaRPr lang="zh-CN" alt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811" y="2589931"/>
            <a:ext cx="3667125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直接连接符 16"/>
          <p:cNvCxnSpPr/>
          <p:nvPr/>
        </p:nvCxnSpPr>
        <p:spPr>
          <a:xfrm rot="5400000" flipH="1" flipV="1">
            <a:off x="1079698" y="5625231"/>
            <a:ext cx="928688" cy="15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ject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0373" y="6090369"/>
            <a:ext cx="357188" cy="428625"/>
          </a:xfrm>
          <a:prstGeom prst="rect">
            <a:avLst/>
          </a:prstGeom>
          <a:noFill/>
        </p:spPr>
      </p:pic>
      <p:cxnSp>
        <p:nvCxnSpPr>
          <p:cNvPr id="19" name="直接连接符 18"/>
          <p:cNvCxnSpPr/>
          <p:nvPr/>
        </p:nvCxnSpPr>
        <p:spPr>
          <a:xfrm rot="5400000" flipH="1" flipV="1">
            <a:off x="293886" y="5625231"/>
            <a:ext cx="928688" cy="1587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Object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998" y="6096719"/>
            <a:ext cx="357188" cy="428625"/>
          </a:xfrm>
          <a:prstGeom prst="rect">
            <a:avLst/>
          </a:prstGeom>
          <a:noFill/>
        </p:spPr>
      </p:pic>
      <p:cxnSp>
        <p:nvCxnSpPr>
          <p:cNvPr id="21" name="直接连接符 20"/>
          <p:cNvCxnSpPr/>
          <p:nvPr/>
        </p:nvCxnSpPr>
        <p:spPr>
          <a:xfrm rot="5400000" flipH="1" flipV="1">
            <a:off x="1079698" y="4267919"/>
            <a:ext cx="928687" cy="15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H="1" flipV="1">
            <a:off x="1078111" y="2839169"/>
            <a:ext cx="928687" cy="1587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ject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3248" y="3232869"/>
            <a:ext cx="357188" cy="428625"/>
          </a:xfrm>
          <a:prstGeom prst="rect">
            <a:avLst/>
          </a:prstGeom>
          <a:noFill/>
        </p:spPr>
      </p:pic>
      <p:pic>
        <p:nvPicPr>
          <p:cNvPr id="3" name="Object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0373" y="4733056"/>
            <a:ext cx="357188" cy="428625"/>
          </a:xfrm>
          <a:prstGeom prst="rect">
            <a:avLst/>
          </a:prstGeom>
          <a:noFill/>
        </p:spPr>
      </p:pic>
      <p:sp>
        <p:nvSpPr>
          <p:cNvPr id="23" name="Line 4"/>
          <p:cNvSpPr>
            <a:spLocks noChangeShapeType="1"/>
          </p:cNvSpPr>
          <p:nvPr/>
        </p:nvSpPr>
        <p:spPr bwMode="auto">
          <a:xfrm flipV="1">
            <a:off x="821432" y="1124744"/>
            <a:ext cx="8215064" cy="3921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TextBox 162"/>
          <p:cNvSpPr txBox="1">
            <a:spLocks noChangeArrowheads="1"/>
          </p:cNvSpPr>
          <p:nvPr/>
        </p:nvSpPr>
        <p:spPr bwMode="auto">
          <a:xfrm>
            <a:off x="1661865" y="1258912"/>
            <a:ext cx="2478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Anderson,  Science 1987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5" name="图片 24" descr="1977a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4624"/>
            <a:ext cx="1368152" cy="1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sp>
        <p:nvSpPr>
          <p:cNvPr id="26" name="标题 13"/>
          <p:cNvSpPr txBox="1">
            <a:spLocks/>
          </p:cNvSpPr>
          <p:nvPr/>
        </p:nvSpPr>
        <p:spPr>
          <a:xfrm>
            <a:off x="899592" y="188640"/>
            <a:ext cx="8136904" cy="13620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宋体" pitchFamily="-110" charset="-122"/>
              </a:rPr>
              <a:t> </a:t>
            </a:r>
            <a:r>
              <a:rPr kumimoji="0" lang="en-US" altLang="zh-CN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宋体" pitchFamily="-110" charset="-122"/>
              </a:rPr>
              <a:t>Cuprates</a:t>
            </a: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宋体" pitchFamily="-110" charset="-122"/>
              </a:rPr>
              <a:t> = doped Mott Insulator </a:t>
            </a:r>
            <a:endParaRPr kumimoji="0" lang="zh-CN" alt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j-ea"/>
              <a:cs typeface="宋体" pitchFamily="-110" charset="-122"/>
            </a:endParaRPr>
          </a:p>
        </p:txBody>
      </p:sp>
      <p:sp>
        <p:nvSpPr>
          <p:cNvPr id="27" name="TextBox 132"/>
          <p:cNvSpPr txBox="1"/>
          <p:nvPr/>
        </p:nvSpPr>
        <p:spPr>
          <a:xfrm>
            <a:off x="4383475" y="6165304"/>
            <a:ext cx="4076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one-band large-U Hubbard model</a:t>
            </a:r>
            <a:endParaRPr lang="zh-CN" altLang="en-US" sz="2000" dirty="0"/>
          </a:p>
        </p:txBody>
      </p:sp>
      <p:sp>
        <p:nvSpPr>
          <p:cNvPr id="5" name="矩形 4"/>
          <p:cNvSpPr/>
          <p:nvPr/>
        </p:nvSpPr>
        <p:spPr>
          <a:xfrm>
            <a:off x="4139952" y="2276872"/>
            <a:ext cx="4824536" cy="3816424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277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5" grpId="0"/>
      <p:bldP spid="27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Text Box 4"/>
          <p:cNvSpPr txBox="1">
            <a:spLocks noChangeArrowheads="1"/>
          </p:cNvSpPr>
          <p:nvPr/>
        </p:nvSpPr>
        <p:spPr bwMode="auto">
          <a:xfrm>
            <a:off x="735013" y="163513"/>
            <a:ext cx="60920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0000CC"/>
                </a:solidFill>
              </a:rPr>
              <a:t>      </a:t>
            </a:r>
            <a:r>
              <a:rPr lang="en-US" altLang="zh-CN" sz="4000" dirty="0" smtClean="0">
                <a:solidFill>
                  <a:srgbClr val="0000CC"/>
                </a:solidFill>
              </a:rPr>
              <a:t>Anderson’s </a:t>
            </a:r>
            <a:r>
              <a:rPr lang="en-US" altLang="zh-CN" sz="4000" dirty="0">
                <a:solidFill>
                  <a:srgbClr val="0000CC"/>
                </a:solidFill>
              </a:rPr>
              <a:t>RVB </a:t>
            </a:r>
            <a:r>
              <a:rPr lang="en-US" altLang="zh-CN" sz="4000" dirty="0" smtClean="0">
                <a:solidFill>
                  <a:srgbClr val="0000CC"/>
                </a:solidFill>
              </a:rPr>
              <a:t>theory    </a:t>
            </a:r>
            <a:endParaRPr lang="en-US" altLang="zh-CN" sz="4000" dirty="0">
              <a:solidFill>
                <a:srgbClr val="0000CC"/>
              </a:solidFill>
            </a:endParaRPr>
          </a:p>
        </p:txBody>
      </p:sp>
      <p:graphicFrame>
        <p:nvGraphicFramePr>
          <p:cNvPr id="2232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514558"/>
              </p:ext>
            </p:extLst>
          </p:nvPr>
        </p:nvGraphicFramePr>
        <p:xfrm>
          <a:off x="1835696" y="1683147"/>
          <a:ext cx="26050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652" name="Equation" r:id="rId4" imgW="1167893" imgH="266584" progId="Equation.DSMT4">
                  <p:embed/>
                </p:oleObj>
              </mc:Choice>
              <mc:Fallback>
                <p:oleObj name="Equation" r:id="rId4" imgW="1167893" imgH="2665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683147"/>
                        <a:ext cx="2605087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39" name="Line 7"/>
          <p:cNvSpPr>
            <a:spLocks noChangeShapeType="1"/>
          </p:cNvSpPr>
          <p:nvPr/>
        </p:nvSpPr>
        <p:spPr bwMode="auto">
          <a:xfrm>
            <a:off x="1115616" y="980728"/>
            <a:ext cx="7086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232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275954"/>
              </p:ext>
            </p:extLst>
          </p:nvPr>
        </p:nvGraphicFramePr>
        <p:xfrm>
          <a:off x="4067944" y="2564904"/>
          <a:ext cx="194468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653" name="公式" r:id="rId6" imgW="1167893" imgH="355446" progId="Equation.3">
                  <p:embed/>
                </p:oleObj>
              </mc:Choice>
              <mc:Fallback>
                <p:oleObj name="公式" r:id="rId6" imgW="1167893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564904"/>
                        <a:ext cx="1944688" cy="59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41" name="Text Box 9"/>
          <p:cNvSpPr txBox="1">
            <a:spLocks noChangeArrowheads="1"/>
          </p:cNvSpPr>
          <p:nvPr/>
        </p:nvSpPr>
        <p:spPr bwMode="auto">
          <a:xfrm>
            <a:off x="1691680" y="2636912"/>
            <a:ext cx="2689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dirty="0" err="1"/>
              <a:t>Gutzwiller</a:t>
            </a:r>
            <a:r>
              <a:rPr lang="en-US" altLang="zh-CN" dirty="0"/>
              <a:t> projection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 l="1296"/>
          <a:stretch>
            <a:fillRect/>
          </a:stretch>
        </p:blipFill>
        <p:spPr bwMode="auto">
          <a:xfrm>
            <a:off x="755576" y="3580865"/>
            <a:ext cx="4968552" cy="229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899592" y="5879013"/>
            <a:ext cx="1980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Half-filling:</a:t>
            </a:r>
          </a:p>
          <a:p>
            <a:r>
              <a:rPr lang="en-US" altLang="zh-CN" dirty="0" smtClean="0"/>
              <a:t>Mott-RVB insulator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79912" y="5951021"/>
            <a:ext cx="1683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doping:</a:t>
            </a:r>
          </a:p>
          <a:p>
            <a:r>
              <a:rPr lang="en-US" altLang="zh-CN" dirty="0" smtClean="0"/>
              <a:t>Superconductor</a:t>
            </a:r>
            <a:endParaRPr lang="zh-CN" altLang="en-US" dirty="0"/>
          </a:p>
        </p:txBody>
      </p:sp>
      <p:cxnSp>
        <p:nvCxnSpPr>
          <p:cNvPr id="13" name="Straight Arrow Connector 13"/>
          <p:cNvCxnSpPr/>
          <p:nvPr/>
        </p:nvCxnSpPr>
        <p:spPr>
          <a:xfrm rot="5400000" flipH="1" flipV="1">
            <a:off x="6720086" y="190192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5"/>
          <p:cNvCxnSpPr/>
          <p:nvPr/>
        </p:nvCxnSpPr>
        <p:spPr>
          <a:xfrm rot="5400000" flipH="1" flipV="1">
            <a:off x="6864102" y="190192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ultiply 21"/>
          <p:cNvSpPr/>
          <p:nvPr/>
        </p:nvSpPr>
        <p:spPr>
          <a:xfrm>
            <a:off x="6804248" y="2266578"/>
            <a:ext cx="381000" cy="3810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图片 17" descr="1977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260648"/>
            <a:ext cx="1009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sp>
        <p:nvSpPr>
          <p:cNvPr id="19" name="Rectangle 70"/>
          <p:cNvSpPr>
            <a:spLocks noChangeArrowheads="1"/>
          </p:cNvSpPr>
          <p:nvPr/>
        </p:nvSpPr>
        <p:spPr bwMode="auto">
          <a:xfrm>
            <a:off x="1475656" y="1124744"/>
            <a:ext cx="25939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altLang="zh-CN" dirty="0" smtClean="0">
                <a:solidFill>
                  <a:srgbClr val="FF9900"/>
                </a:solidFill>
              </a:rPr>
              <a:t>Science</a:t>
            </a:r>
            <a:r>
              <a:rPr kumimoji="1" lang="en-US" altLang="zh-CN" dirty="0">
                <a:solidFill>
                  <a:srgbClr val="FF9900"/>
                </a:solidFill>
              </a:rPr>
              <a:t>, </a:t>
            </a:r>
            <a:r>
              <a:rPr kumimoji="1" lang="en-US" altLang="zh-CN" b="1" dirty="0">
                <a:solidFill>
                  <a:srgbClr val="FF9900"/>
                </a:solidFill>
              </a:rPr>
              <a:t>235</a:t>
            </a:r>
            <a:r>
              <a:rPr kumimoji="1" lang="en-US" altLang="zh-CN" dirty="0">
                <a:solidFill>
                  <a:srgbClr val="FF9900"/>
                </a:solidFill>
              </a:rPr>
              <a:t>, 1196 (1987)</a:t>
            </a:r>
          </a:p>
        </p:txBody>
      </p:sp>
      <p:sp>
        <p:nvSpPr>
          <p:cNvPr id="2" name="矩形 1"/>
          <p:cNvSpPr/>
          <p:nvPr/>
        </p:nvSpPr>
        <p:spPr>
          <a:xfrm>
            <a:off x="6125177" y="3501008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en-US" altLang="zh-CN" sz="2000" i="1" dirty="0">
                <a:solidFill>
                  <a:srgbClr val="FF0000"/>
                </a:solidFill>
                <a:latin typeface="Times New Roman" pitchFamily="-65" charset="0"/>
              </a:rPr>
              <a:t>d</a:t>
            </a:r>
            <a:r>
              <a:rPr lang="en-US" altLang="zh-CN" sz="2000" i="1" dirty="0" smtClean="0">
                <a:solidFill>
                  <a:srgbClr val="FF0000"/>
                </a:solidFill>
                <a:latin typeface="Times New Roman" pitchFamily="-65" charset="0"/>
              </a:rPr>
              <a:t>-wave and </a:t>
            </a:r>
            <a:r>
              <a:rPr lang="en-US" altLang="zh-CN" sz="2000" i="1" dirty="0" err="1" smtClean="0">
                <a:solidFill>
                  <a:srgbClr val="FF0000"/>
                </a:solidFill>
                <a:latin typeface="Times New Roman" pitchFamily="-65" charset="0"/>
              </a:rPr>
              <a:t>pseudogap</a:t>
            </a:r>
            <a:r>
              <a:rPr lang="en-US" altLang="zh-CN" sz="2000" i="1" dirty="0" smtClean="0">
                <a:solidFill>
                  <a:srgbClr val="FF0000"/>
                </a:solidFill>
                <a:latin typeface="Times New Roman" pitchFamily="-65" charset="0"/>
              </a:rPr>
              <a:t>:</a:t>
            </a:r>
            <a:endParaRPr lang="en-US" altLang="zh-CN" sz="2000" i="1" dirty="0">
              <a:solidFill>
                <a:srgbClr val="FF0000"/>
              </a:solidFill>
              <a:latin typeface="Times New Roman" pitchFamily="-65" charset="0"/>
            </a:endParaRPr>
          </a:p>
          <a:p>
            <a:pPr eaLnBrk="0" hangingPunct="0"/>
            <a:endParaRPr lang="en-US" altLang="zh-CN" dirty="0" smtClean="0">
              <a:latin typeface="Times New Roman" pitchFamily="-65" charset="0"/>
            </a:endParaRPr>
          </a:p>
          <a:p>
            <a:pPr eaLnBrk="0" hangingPunct="0"/>
            <a:r>
              <a:rPr lang="en-US" altLang="zh-CN" dirty="0" smtClean="0">
                <a:latin typeface="Times New Roman" pitchFamily="-65" charset="0"/>
              </a:rPr>
              <a:t>Zhang</a:t>
            </a:r>
            <a:r>
              <a:rPr lang="en-US" altLang="zh-CN" dirty="0">
                <a:latin typeface="Times New Roman" pitchFamily="-65" charset="0"/>
              </a:rPr>
              <a:t>, Gross, Rice, </a:t>
            </a:r>
            <a:r>
              <a:rPr lang="en-US" altLang="zh-CN" dirty="0" err="1">
                <a:latin typeface="Times New Roman" pitchFamily="-65" charset="0"/>
              </a:rPr>
              <a:t>Shiba</a:t>
            </a:r>
            <a:r>
              <a:rPr lang="en-US" altLang="zh-CN" dirty="0">
                <a:latin typeface="Times New Roman" pitchFamily="-65" charset="0"/>
              </a:rPr>
              <a:t> </a:t>
            </a:r>
            <a:endParaRPr lang="en-US" altLang="zh-CN" dirty="0" smtClean="0">
              <a:latin typeface="Times New Roman" pitchFamily="-65" charset="0"/>
            </a:endParaRPr>
          </a:p>
          <a:p>
            <a:pPr eaLnBrk="0" hangingPunct="0"/>
            <a:r>
              <a:rPr lang="en-US" altLang="zh-CN" dirty="0" smtClean="0">
                <a:latin typeface="Times New Roman" pitchFamily="-65" charset="0"/>
              </a:rPr>
              <a:t>(</a:t>
            </a:r>
            <a:r>
              <a:rPr lang="en-US" altLang="zh-CN" dirty="0">
                <a:latin typeface="Times New Roman" pitchFamily="-65" charset="0"/>
              </a:rPr>
              <a:t>1988</a:t>
            </a:r>
            <a:r>
              <a:rPr lang="en-US" altLang="zh-CN" dirty="0" smtClean="0">
                <a:latin typeface="Times New Roman" pitchFamily="-65" charset="0"/>
              </a:rPr>
              <a:t>)</a:t>
            </a:r>
          </a:p>
          <a:p>
            <a:pPr eaLnBrk="0" hangingPunct="0"/>
            <a:r>
              <a:rPr lang="en-US" altLang="zh-CN" dirty="0" err="1" smtClean="0">
                <a:latin typeface="Times New Roman" pitchFamily="-65" charset="0"/>
              </a:rPr>
              <a:t>Kotliar</a:t>
            </a:r>
            <a:r>
              <a:rPr lang="en-US" altLang="zh-CN" dirty="0">
                <a:latin typeface="Times New Roman" pitchFamily="-65" charset="0"/>
              </a:rPr>
              <a:t>, Liu (1988)  </a:t>
            </a:r>
          </a:p>
          <a:p>
            <a:pPr eaLnBrk="0" hangingPunct="0"/>
            <a:r>
              <a:rPr lang="en-US" altLang="zh-CN" dirty="0" smtClean="0">
                <a:latin typeface="Times New Roman" pitchFamily="-65" charset="0"/>
              </a:rPr>
              <a:t>……</a:t>
            </a:r>
            <a:endParaRPr lang="en-US" altLang="zh-CN" dirty="0">
              <a:latin typeface="Times New Roman" pitchFamily="-65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52486" y="59510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Anderson, et al., J. Phys.: </a:t>
            </a:r>
          </a:p>
          <a:p>
            <a:r>
              <a:rPr lang="en-US" altLang="zh-CN" dirty="0" err="1"/>
              <a:t>Condens</a:t>
            </a:r>
            <a:r>
              <a:rPr lang="en-US" altLang="zh-CN" dirty="0"/>
              <a:t>. Mater  (2004)</a:t>
            </a:r>
          </a:p>
        </p:txBody>
      </p:sp>
      <p:sp>
        <p:nvSpPr>
          <p:cNvPr id="4" name="矩形 3"/>
          <p:cNvSpPr/>
          <p:nvPr/>
        </p:nvSpPr>
        <p:spPr>
          <a:xfrm>
            <a:off x="6442516" y="1412776"/>
            <a:ext cx="1225828" cy="16675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266342" y="5571728"/>
            <a:ext cx="918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Review: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58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2204864"/>
            <a:ext cx="84606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/>
              <a:t>Understanding of Mott physics</a:t>
            </a:r>
            <a:endParaRPr kumimoji="1"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42559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332656"/>
            <a:ext cx="671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0000FF"/>
                </a:solidFill>
              </a:rPr>
              <a:t>Statistical sign structure for Fermion systems</a:t>
            </a:r>
            <a:endParaRPr kumimoji="1" lang="zh-CN" alt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255482"/>
              </p:ext>
            </p:extLst>
          </p:nvPr>
        </p:nvGraphicFramePr>
        <p:xfrm>
          <a:off x="1259632" y="2060848"/>
          <a:ext cx="3077618" cy="381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5046" name="公式" r:id="rId3" imgW="1638300" imgH="203200" progId="Equation.3">
                  <p:embed/>
                </p:oleObj>
              </mc:Choice>
              <mc:Fallback>
                <p:oleObj name="公式" r:id="rId3" imgW="1638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2060848"/>
                        <a:ext cx="3077618" cy="381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107504" y="141277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sz="2400" dirty="0" smtClean="0">
                <a:solidFill>
                  <a:srgbClr val="000090"/>
                </a:solidFill>
              </a:rPr>
              <a:t>Fermion signs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4283968" y="2780928"/>
            <a:ext cx="5544616" cy="461665"/>
          </a:xfrm>
          <a:prstGeom prst="rect">
            <a:avLst/>
          </a:prstGeom>
          <a:noFill/>
          <a:effectLst>
            <a:glow rad="342900">
              <a:schemeClr val="accent4">
                <a:satMod val="175000"/>
                <a:alpha val="67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fr-FR" altLang="zh-CN" sz="2400" dirty="0" smtClean="0">
                <a:solidFill>
                  <a:srgbClr val="000090"/>
                </a:solidFill>
              </a:rPr>
              <a:t>Landau </a:t>
            </a:r>
            <a:r>
              <a:rPr lang="fr-FR" altLang="zh-CN" sz="2400" dirty="0">
                <a:solidFill>
                  <a:srgbClr val="000090"/>
                </a:solidFill>
              </a:rPr>
              <a:t>Fermi </a:t>
            </a:r>
            <a:r>
              <a:rPr lang="fr-FR" altLang="zh-CN" sz="2400" dirty="0" err="1" smtClean="0">
                <a:solidFill>
                  <a:srgbClr val="000090"/>
                </a:solidFill>
              </a:rPr>
              <a:t>Liquid</a:t>
            </a:r>
            <a:endParaRPr lang="zh-CN" altLang="en-US" sz="2400" dirty="0">
              <a:solidFill>
                <a:srgbClr val="00009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2376264" cy="135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D:\n(k)of FG，FL，L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84984"/>
            <a:ext cx="2304256" cy="34731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4" y="3485353"/>
            <a:ext cx="4355483" cy="1815855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059886"/>
              </p:ext>
            </p:extLst>
          </p:nvPr>
        </p:nvGraphicFramePr>
        <p:xfrm>
          <a:off x="230237" y="5649913"/>
          <a:ext cx="534987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5047" name="公式" r:id="rId8" imgW="2946400" imgH="381000" progId="Equation.3">
                  <p:embed/>
                </p:oleObj>
              </mc:Choice>
              <mc:Fallback>
                <p:oleObj name="公式" r:id="rId8" imgW="29464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237" y="5649913"/>
                        <a:ext cx="5349875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481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116632"/>
            <a:ext cx="581058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000" dirty="0" smtClean="0">
                <a:solidFill>
                  <a:srgbClr val="000090"/>
                </a:solidFill>
              </a:rPr>
              <a:t>  </a:t>
            </a:r>
            <a:r>
              <a:rPr kumimoji="1" lang="zh-CN" altLang="zh-CN" sz="2000" dirty="0" smtClean="0">
                <a:solidFill>
                  <a:srgbClr val="000090"/>
                </a:solidFill>
              </a:rPr>
              <a:t>（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1</a:t>
            </a:r>
            <a:r>
              <a:rPr kumimoji="1" lang="zh-CN" altLang="en-US" sz="2000" dirty="0" smtClean="0">
                <a:solidFill>
                  <a:srgbClr val="000090"/>
                </a:solidFill>
              </a:rPr>
              <a:t>）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Fermi liquid:   Fermion signs</a:t>
            </a:r>
          </a:p>
          <a:p>
            <a:pPr algn="l"/>
            <a:endParaRPr kumimoji="1" lang="en-US" altLang="zh-CN" sz="2000" dirty="0">
              <a:solidFill>
                <a:srgbClr val="000090"/>
              </a:solidFill>
            </a:endParaRPr>
          </a:p>
          <a:p>
            <a:pPr algn="l"/>
            <a:endParaRPr kumimoji="1" lang="en-US" altLang="zh-CN" sz="2000" dirty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000090"/>
                </a:solidFill>
              </a:rPr>
              <a:t>            </a:t>
            </a:r>
          </a:p>
          <a:p>
            <a:pPr algn="l"/>
            <a:endParaRPr kumimoji="1" lang="en-US" altLang="zh-CN" sz="2000" dirty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</a:t>
            </a:r>
            <a:r>
              <a:rPr kumimoji="1" lang="zh-CN" altLang="en-US" sz="2000" dirty="0" smtClean="0">
                <a:solidFill>
                  <a:srgbClr val="000090"/>
                </a:solidFill>
              </a:rPr>
              <a:t>（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2</a:t>
            </a:r>
            <a:r>
              <a:rPr kumimoji="1" lang="zh-CN" altLang="en-US" sz="2000" dirty="0" smtClean="0">
                <a:solidFill>
                  <a:srgbClr val="000090"/>
                </a:solidFill>
              </a:rPr>
              <a:t>）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Bose condensation:</a:t>
            </a:r>
          </a:p>
          <a:p>
            <a:endParaRPr kumimoji="1" lang="en-US" altLang="zh-CN" sz="2000" dirty="0" smtClean="0">
              <a:solidFill>
                <a:srgbClr val="000090"/>
              </a:solidFill>
            </a:endParaRPr>
          </a:p>
          <a:p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          Off </a:t>
            </a:r>
            <a:r>
              <a:rPr kumimoji="1" lang="en-US" altLang="zh-CN" sz="2000" dirty="0">
                <a:solidFill>
                  <a:srgbClr val="000090"/>
                </a:solidFill>
              </a:rPr>
              <a:t>Diagonal Long Rang Order (ODLRO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)</a:t>
            </a:r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</a:p>
          <a:p>
            <a:r>
              <a:rPr kumimoji="1" lang="en-US" altLang="zh-CN" sz="2000" dirty="0">
                <a:solidFill>
                  <a:srgbClr val="000090"/>
                </a:solidFill>
              </a:rPr>
              <a:t>                                        </a:t>
            </a:r>
            <a:endParaRPr kumimoji="1" lang="en-US" altLang="zh-CN" sz="2000" dirty="0" smtClean="0">
              <a:solidFill>
                <a:srgbClr val="000090"/>
              </a:solidFill>
            </a:endParaRPr>
          </a:p>
          <a:p>
            <a:r>
              <a:rPr kumimoji="1" lang="en-US" altLang="zh-CN" sz="2000" dirty="0" smtClean="0">
                <a:solidFill>
                  <a:srgbClr val="FF6600"/>
                </a:solidFill>
              </a:rPr>
              <a:t>     compensating </a:t>
            </a:r>
            <a:r>
              <a:rPr kumimoji="1" lang="en-US" altLang="zh-CN" sz="2000" dirty="0">
                <a:solidFill>
                  <a:srgbClr val="FF6600"/>
                </a:solidFill>
              </a:rPr>
              <a:t>the Fermion </a:t>
            </a:r>
            <a:r>
              <a:rPr kumimoji="1" lang="en-US" altLang="zh-CN" sz="2000" dirty="0" smtClean="0">
                <a:solidFill>
                  <a:srgbClr val="FF6600"/>
                </a:solidFill>
              </a:rPr>
              <a:t>signs</a:t>
            </a:r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     Cooper pairing in SC state</a:t>
            </a: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     CDW (“</a:t>
            </a:r>
            <a:r>
              <a:rPr kumimoji="1" lang="en-US" altLang="zh-CN" sz="2000" dirty="0" err="1" smtClean="0">
                <a:solidFill>
                  <a:srgbClr val="000090"/>
                </a:solidFill>
              </a:rPr>
              <a:t>exciton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” condensation)</a:t>
            </a: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     SDW (weak coupling)</a:t>
            </a:r>
          </a:p>
          <a:p>
            <a:pPr algn="l"/>
            <a:r>
              <a:rPr kumimoji="1" lang="en-US" altLang="zh-CN" sz="2000" dirty="0" smtClean="0">
                <a:solidFill>
                  <a:srgbClr val="000090"/>
                </a:solidFill>
              </a:rPr>
              <a:t>                                         </a:t>
            </a: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 </a:t>
            </a:r>
            <a:r>
              <a:rPr kumimoji="1" lang="en-US" altLang="zh-CN" sz="2000" dirty="0" smtClean="0">
                <a:solidFill>
                  <a:srgbClr val="FF9933"/>
                </a:solidFill>
              </a:rPr>
              <a:t>normal state: Fermi liquid</a:t>
            </a:r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algn="l"/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algn="l"/>
            <a:r>
              <a:rPr kumimoji="1" lang="en-US" altLang="zh-CN" sz="2000" dirty="0">
                <a:solidFill>
                  <a:srgbClr val="000090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  Antiferromagnetic order (strong coupling)</a:t>
            </a:r>
          </a:p>
          <a:p>
            <a:pPr algn="l"/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algn="l"/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marL="457200" indent="-457200" algn="l">
              <a:buAutoNum type="arabicParenBoth"/>
            </a:pPr>
            <a:endParaRPr kumimoji="1" lang="en-US" altLang="zh-CN" sz="2000" dirty="0" smtClean="0">
              <a:solidFill>
                <a:srgbClr val="000090"/>
              </a:solidFill>
            </a:endParaRPr>
          </a:p>
          <a:p>
            <a:pPr marL="457200" indent="-457200" algn="l">
              <a:buAutoNum type="arabicParenBoth"/>
            </a:pPr>
            <a:endParaRPr kumimoji="1" lang="zh-CN" altLang="en-US" sz="2000" dirty="0">
              <a:solidFill>
                <a:srgbClr val="000090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523797"/>
              </p:ext>
            </p:extLst>
          </p:nvPr>
        </p:nvGraphicFramePr>
        <p:xfrm>
          <a:off x="683568" y="764704"/>
          <a:ext cx="40132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62" name="公式" r:id="rId3" imgW="2209800" imgH="368300" progId="Equation.3">
                  <p:embed/>
                </p:oleObj>
              </mc:Choice>
              <mc:Fallback>
                <p:oleObj name="公式" r:id="rId3" imgW="2209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764704"/>
                        <a:ext cx="40132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320033"/>
              </p:ext>
            </p:extLst>
          </p:nvPr>
        </p:nvGraphicFramePr>
        <p:xfrm>
          <a:off x="755576" y="5496966"/>
          <a:ext cx="2306637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63" name="公式" r:id="rId5" imgW="1270000" imgH="368300" progId="Equation.3">
                  <p:embed/>
                </p:oleObj>
              </mc:Choice>
              <mc:Fallback>
                <p:oleObj name="公式" r:id="rId5" imgW="1270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496966"/>
                        <a:ext cx="2306637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623025"/>
              </p:ext>
            </p:extLst>
          </p:nvPr>
        </p:nvGraphicFramePr>
        <p:xfrm>
          <a:off x="3886324" y="5445224"/>
          <a:ext cx="2989739" cy="66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64" name="公式" r:id="rId7" imgW="2006600" imgH="444500" progId="Equation.3">
                  <p:embed/>
                </p:oleObj>
              </mc:Choice>
              <mc:Fallback>
                <p:oleObj name="公式" r:id="rId7" imgW="20066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86324" y="5445224"/>
                        <a:ext cx="2989739" cy="660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11268" y="3155032"/>
            <a:ext cx="20812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urved Connector 27"/>
          <p:cNvCxnSpPr>
            <a:cxnSpLocks noChangeShapeType="1"/>
            <a:endCxn id="15" idx="4"/>
          </p:cNvCxnSpPr>
          <p:nvPr/>
        </p:nvCxnSpPr>
        <p:spPr bwMode="auto">
          <a:xfrm flipV="1">
            <a:off x="7539930" y="4239294"/>
            <a:ext cx="1143000" cy="1111250"/>
          </a:xfrm>
          <a:prstGeom prst="curvedConnector2">
            <a:avLst/>
          </a:prstGeom>
          <a:noFill/>
          <a:ln w="25400">
            <a:solidFill>
              <a:srgbClr val="008000"/>
            </a:solidFill>
            <a:prstDash val="sysDash"/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" name="Curved Connector 39"/>
          <p:cNvCxnSpPr>
            <a:cxnSpLocks noChangeShapeType="1"/>
            <a:endCxn id="14" idx="0"/>
          </p:cNvCxnSpPr>
          <p:nvPr/>
        </p:nvCxnSpPr>
        <p:spPr bwMode="auto">
          <a:xfrm rot="5400000">
            <a:off x="7387530" y="4086894"/>
            <a:ext cx="1066800" cy="1066800"/>
          </a:xfrm>
          <a:prstGeom prst="curvedConnector3">
            <a:avLst>
              <a:gd name="adj1" fmla="val 14773"/>
            </a:avLst>
          </a:prstGeom>
          <a:noFill/>
          <a:ln w="25400">
            <a:solidFill>
              <a:srgbClr val="008000"/>
            </a:solidFill>
            <a:prstDash val="sysDash"/>
            <a:round/>
            <a:headEnd/>
            <a:tailEnd type="stealth" w="lg" len="lg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4" name="Oval 57"/>
          <p:cNvSpPr>
            <a:spLocks noChangeArrowheads="1"/>
          </p:cNvSpPr>
          <p:nvPr/>
        </p:nvSpPr>
        <p:spPr bwMode="auto">
          <a:xfrm>
            <a:off x="7235130" y="5153694"/>
            <a:ext cx="304800" cy="3048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15" name="Oval 58"/>
          <p:cNvSpPr>
            <a:spLocks noChangeArrowheads="1"/>
          </p:cNvSpPr>
          <p:nvPr/>
        </p:nvSpPr>
        <p:spPr bwMode="auto">
          <a:xfrm>
            <a:off x="8530530" y="3934494"/>
            <a:ext cx="304800" cy="3048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D9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9909" y="6372036"/>
            <a:ext cx="415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Complete disappearance of Fermion signs!</a:t>
            </a:r>
            <a:endParaRPr kumimoji="1" lang="zh-CN" altLang="en-US" sz="1800" dirty="0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66288"/>
              </p:ext>
            </p:extLst>
          </p:nvPr>
        </p:nvGraphicFramePr>
        <p:xfrm>
          <a:off x="3779912" y="1700808"/>
          <a:ext cx="30781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65" name="公式" r:id="rId10" imgW="1638300" imgH="203200" progId="Equation.3">
                  <p:embed/>
                </p:oleObj>
              </mc:Choice>
              <mc:Fallback>
                <p:oleObj name="公式" r:id="rId10" imgW="1638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79912" y="1700808"/>
                        <a:ext cx="3078163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030" descr="fermisea.jpg                 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76256" y="188640"/>
            <a:ext cx="1800200" cy="174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46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196975"/>
            <a:ext cx="7600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8659" name="AutoShape 3"/>
          <p:cNvSpPr>
            <a:spLocks noChangeArrowheads="1"/>
          </p:cNvSpPr>
          <p:nvPr/>
        </p:nvSpPr>
        <p:spPr bwMode="auto">
          <a:xfrm>
            <a:off x="2627313" y="2484438"/>
            <a:ext cx="503237" cy="647700"/>
          </a:xfrm>
          <a:prstGeom prst="upArrow">
            <a:avLst>
              <a:gd name="adj1" fmla="val 50000"/>
              <a:gd name="adj2" fmla="val 32177"/>
            </a:avLst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051050" y="3132138"/>
            <a:ext cx="6202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 dirty="0">
                <a:latin typeface="Times New Roman" pitchFamily="-65" charset="0"/>
              </a:rPr>
              <a:t>hopping</a:t>
            </a:r>
            <a:r>
              <a:rPr kumimoji="1" lang="en-US" altLang="zh-CN" sz="2800" dirty="0">
                <a:solidFill>
                  <a:schemeClr val="tx1"/>
                </a:solidFill>
                <a:latin typeface="Times New Roman" pitchFamily="-65" charset="0"/>
              </a:rPr>
              <a:t>                         </a:t>
            </a:r>
            <a:r>
              <a:rPr kumimoji="1" lang="en-US" altLang="zh-CN" sz="2800" b="1" dirty="0" err="1">
                <a:latin typeface="Times New Roman" pitchFamily="-65" charset="0"/>
              </a:rPr>
              <a:t>superexchange</a:t>
            </a:r>
            <a:endParaRPr kumimoji="1" lang="en-US" altLang="zh-CN" sz="2800" b="1" dirty="0">
              <a:latin typeface="Times New Roman" pitchFamily="-65" charset="0"/>
            </a:endParaRPr>
          </a:p>
        </p:txBody>
      </p:sp>
      <p:sp>
        <p:nvSpPr>
          <p:cNvPr id="198661" name="AutoShape 5"/>
          <p:cNvSpPr>
            <a:spLocks noChangeArrowheads="1"/>
          </p:cNvSpPr>
          <p:nvPr/>
        </p:nvSpPr>
        <p:spPr bwMode="auto">
          <a:xfrm>
            <a:off x="6588125" y="2484438"/>
            <a:ext cx="487363" cy="647700"/>
          </a:xfrm>
          <a:prstGeom prst="upArrow">
            <a:avLst>
              <a:gd name="adj1" fmla="val 50000"/>
              <a:gd name="adj2" fmla="val 33225"/>
            </a:avLst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986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4221163"/>
            <a:ext cx="4321175" cy="2052637"/>
          </a:xfrm>
          <a:prstGeom prst="rect">
            <a:avLst/>
          </a:prstGeom>
          <a:noFill/>
        </p:spPr>
      </p:pic>
      <p:pic>
        <p:nvPicPr>
          <p:cNvPr id="198663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0575" y="5573713"/>
            <a:ext cx="495300" cy="447675"/>
          </a:xfrm>
          <a:prstGeom prst="rect">
            <a:avLst/>
          </a:prstGeom>
          <a:noFill/>
        </p:spPr>
      </p:pic>
      <p:pic>
        <p:nvPicPr>
          <p:cNvPr id="198664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613" y="4437063"/>
            <a:ext cx="619125" cy="542925"/>
          </a:xfrm>
          <a:prstGeom prst="rect">
            <a:avLst/>
          </a:prstGeom>
          <a:noFill/>
        </p:spPr>
      </p:pic>
      <p:pic>
        <p:nvPicPr>
          <p:cNvPr id="198665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0713" y="5549900"/>
            <a:ext cx="619125" cy="542925"/>
          </a:xfrm>
          <a:prstGeom prst="rect">
            <a:avLst/>
          </a:prstGeom>
          <a:noFill/>
        </p:spPr>
      </p:pic>
      <p:pic>
        <p:nvPicPr>
          <p:cNvPr id="198666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0213" y="5516563"/>
            <a:ext cx="619125" cy="542925"/>
          </a:xfrm>
          <a:prstGeom prst="rect">
            <a:avLst/>
          </a:prstGeom>
          <a:noFill/>
        </p:spPr>
      </p:pic>
      <p:sp>
        <p:nvSpPr>
          <p:cNvPr id="198667" name="Text Box 11"/>
          <p:cNvSpPr txBox="1">
            <a:spLocks noChangeArrowheads="1"/>
          </p:cNvSpPr>
          <p:nvPr/>
        </p:nvSpPr>
        <p:spPr bwMode="auto">
          <a:xfrm>
            <a:off x="34925" y="388938"/>
            <a:ext cx="9094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0000CC"/>
                </a:solidFill>
              </a:rPr>
              <a:t>A minimal model for doped Mott insulators: t-J model</a:t>
            </a:r>
          </a:p>
        </p:txBody>
      </p:sp>
      <p:graphicFrame>
        <p:nvGraphicFramePr>
          <p:cNvPr id="198668" name="Object 12"/>
          <p:cNvGraphicFramePr>
            <a:graphicFrameLocks noGrp="1" noChangeAspect="1"/>
          </p:cNvGraphicFramePr>
          <p:nvPr>
            <p:ph/>
          </p:nvPr>
        </p:nvGraphicFramePr>
        <p:xfrm>
          <a:off x="6156325" y="4797425"/>
          <a:ext cx="20161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664" name="公式" r:id="rId9" imgW="939600" imgH="368280" progId="Equation.3">
                  <p:embed/>
                </p:oleObj>
              </mc:Choice>
              <mc:Fallback>
                <p:oleObj name="公式" r:id="rId9" imgW="9396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4797425"/>
                        <a:ext cx="2016125" cy="7905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9" name="Line 13"/>
          <p:cNvSpPr>
            <a:spLocks noChangeShapeType="1"/>
          </p:cNvSpPr>
          <p:nvPr/>
        </p:nvSpPr>
        <p:spPr bwMode="auto">
          <a:xfrm>
            <a:off x="6084888" y="5876925"/>
            <a:ext cx="431800" cy="576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8670" name="Line 14"/>
          <p:cNvSpPr>
            <a:spLocks noChangeShapeType="1"/>
          </p:cNvSpPr>
          <p:nvPr/>
        </p:nvSpPr>
        <p:spPr bwMode="auto">
          <a:xfrm>
            <a:off x="6156325" y="5805488"/>
            <a:ext cx="431800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8671" name="Oval 15"/>
          <p:cNvSpPr>
            <a:spLocks noChangeArrowheads="1"/>
          </p:cNvSpPr>
          <p:nvPr/>
        </p:nvSpPr>
        <p:spPr bwMode="auto">
          <a:xfrm>
            <a:off x="6227763" y="6021388"/>
            <a:ext cx="288925" cy="287337"/>
          </a:xfrm>
          <a:prstGeom prst="ellipse">
            <a:avLst/>
          </a:prstGeom>
          <a:solidFill>
            <a:srgbClr val="0000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8672" name="Line 16"/>
          <p:cNvSpPr>
            <a:spLocks noChangeShapeType="1"/>
          </p:cNvSpPr>
          <p:nvPr/>
        </p:nvSpPr>
        <p:spPr bwMode="auto">
          <a:xfrm>
            <a:off x="7380288" y="5876925"/>
            <a:ext cx="431800" cy="5048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8673" name="Line 17"/>
          <p:cNvSpPr>
            <a:spLocks noChangeShapeType="1"/>
          </p:cNvSpPr>
          <p:nvPr/>
        </p:nvSpPr>
        <p:spPr bwMode="auto">
          <a:xfrm flipH="1">
            <a:off x="7380288" y="5878513"/>
            <a:ext cx="431800" cy="5032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467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8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8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8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8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8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6.93642E-7 L 0.03211 0.02913 C 0.03889 0.03561 0.04896 0.03954 0.05955 0.03954 C 0.0717 0.03954 0.08125 0.03561 0.08802 0.02913 L 0.12048 6.93642E-7 " pathEditMode="relative" rAng="0" ptsTypes="FffFF">
                                      <p:cBhvr>
                                        <p:cTn id="38" dur="1000" fill="hold"/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20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6.93642E-7 L -0.03091 -0.03283 C -0.0375 -0.04046 -0.04723 -0.04439 -0.0573 -0.04462 C -0.06893 -0.04462 -0.07813 -0.04046 -0.08473 -0.03283 L -0.1158 6.93642E-7 " pathEditMode="relative" rAng="10800000" ptsTypes="FffFF">
                                      <p:cBhvr>
                                        <p:cTn id="40" dur="1000" fill="hold"/>
                                        <p:tgtEl>
                                          <p:spTgt spid="198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00" y="-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8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6185E-6 L 0.02309 0.04254 C 0.02829 0.05156 0.03142 0.06497 0.03142 0.07907 C 0.03142 0.09503 0.02829 0.10774 0.02309 0.11676 L 4.44444E-6 0.15954 " pathEditMode="relative" rAng="0" ptsTypes="FffFF">
                                      <p:cBhvr>
                                        <p:cTn id="44" dur="1000" fill="hold"/>
                                        <p:tgtEl>
                                          <p:spTgt spid="198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80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0092 L -0.02257 -0.04093 C -0.02726 -0.04971 -0.03021 -0.06289 -0.03021 -0.07654 C -0.03021 -0.09203 -0.02726 -0.10451 -0.02257 -0.1133 L -0.00209 -0.15538 " pathEditMode="relative" rAng="10800000" ptsTypes="FffFF">
                                      <p:cBhvr>
                                        <p:cTn id="46" dur="1000" fill="hold"/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-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9" grpId="0" animBg="1"/>
      <p:bldP spid="198670" grpId="0" animBg="1"/>
      <p:bldP spid="198671" grpId="0" animBg="1"/>
      <p:bldP spid="198672" grpId="0" animBg="1"/>
      <p:bldP spid="1986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51520" y="5733256"/>
            <a:ext cx="4464496" cy="400110"/>
          </a:xfrm>
          <a:prstGeom prst="rect">
            <a:avLst/>
          </a:prstGeom>
          <a:noFill/>
          <a:ln>
            <a:noFill/>
          </a:ln>
          <a:effectLst>
            <a:outerShdw blurRad="746125" dist="38100" dir="2700000" algn="tl" rotWithShape="0">
              <a:srgbClr val="000000">
                <a:alpha val="43000"/>
              </a:srgbClr>
            </a:outerShdw>
          </a:effectLst>
          <a:extLst/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2"/>
                </a:solidFill>
                <a:latin typeface="Comic Sans MS" charset="0"/>
              </a:rPr>
              <a:t>Phase string effect</a:t>
            </a:r>
            <a:endParaRPr lang="en-US" altLang="zh-CN" sz="2000" dirty="0">
              <a:solidFill>
                <a:schemeClr val="accent2"/>
              </a:solidFill>
              <a:latin typeface="Comic Sans MS" charset="0"/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513921"/>
              </p:ext>
            </p:extLst>
          </p:nvPr>
        </p:nvGraphicFramePr>
        <p:xfrm>
          <a:off x="1115616" y="2636912"/>
          <a:ext cx="3240360" cy="900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26" name="公式" r:id="rId4" imgW="1701800" imgH="520700" progId="Equation.3">
                  <p:embed/>
                </p:oleObj>
              </mc:Choice>
              <mc:Fallback>
                <p:oleObj name="公式" r:id="rId4" imgW="17018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636912"/>
                        <a:ext cx="3240360" cy="900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3933056"/>
            <a:ext cx="4248472" cy="2269732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55576" y="6309320"/>
            <a:ext cx="75691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800" dirty="0" smtClean="0">
                <a:solidFill>
                  <a:srgbClr val="0000FF"/>
                </a:solidFill>
              </a:rPr>
              <a:t>D.N. Sheng,  Y.C. Chen, ZYW,  PRL (1996)</a:t>
            </a:r>
            <a:r>
              <a:rPr lang="zh-CN" altLang="en-US" sz="1800" dirty="0" smtClean="0">
                <a:solidFill>
                  <a:srgbClr val="0000FF"/>
                </a:solidFill>
              </a:rPr>
              <a:t>；</a:t>
            </a:r>
            <a:r>
              <a:rPr lang="en-US" altLang="zh-CN" sz="1800" dirty="0" smtClean="0">
                <a:solidFill>
                  <a:srgbClr val="0000FF"/>
                </a:solidFill>
              </a:rPr>
              <a:t>K. Wu</a:t>
            </a:r>
            <a:r>
              <a:rPr lang="en-US" altLang="zh-CN" sz="1800" dirty="0">
                <a:solidFill>
                  <a:srgbClr val="0000FF"/>
                </a:solidFill>
              </a:rPr>
              <a:t>, </a:t>
            </a:r>
            <a:r>
              <a:rPr lang="en-US" altLang="zh-CN" sz="1800" dirty="0" smtClean="0">
                <a:solidFill>
                  <a:srgbClr val="0000FF"/>
                </a:solidFill>
              </a:rPr>
              <a:t>ZYW,  J, </a:t>
            </a:r>
            <a:r>
              <a:rPr lang="en-US" altLang="zh-CN" sz="1800" dirty="0" err="1">
                <a:solidFill>
                  <a:srgbClr val="0000FF"/>
                </a:solidFill>
              </a:rPr>
              <a:t>Zaanen</a:t>
            </a:r>
            <a:r>
              <a:rPr lang="en-US" altLang="zh-CN" sz="1800" dirty="0">
                <a:solidFill>
                  <a:srgbClr val="0000FF"/>
                </a:solidFill>
              </a:rPr>
              <a:t>, PRB  (2008)</a:t>
            </a:r>
            <a:endParaRPr lang="zh-CN" altLang="en-US" sz="1800" dirty="0">
              <a:solidFill>
                <a:srgbClr val="0000FF"/>
              </a:solidFill>
            </a:endParaRPr>
          </a:p>
          <a:p>
            <a:r>
              <a:rPr lang="en-US" altLang="zh-CN" sz="1800" dirty="0" smtClean="0">
                <a:solidFill>
                  <a:srgbClr val="3366FF"/>
                </a:solidFill>
              </a:rPr>
              <a:t> </a:t>
            </a:r>
            <a:endParaRPr lang="zh-CN" altLang="en-US" sz="1800" dirty="0">
              <a:solidFill>
                <a:srgbClr val="3366FF"/>
              </a:solidFill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358901"/>
              </p:ext>
            </p:extLst>
          </p:nvPr>
        </p:nvGraphicFramePr>
        <p:xfrm>
          <a:off x="1112838" y="1412875"/>
          <a:ext cx="2214562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27" name="公式" r:id="rId7" imgW="1219200" imgH="368300" progId="Equation.3">
                  <p:embed/>
                </p:oleObj>
              </mc:Choice>
              <mc:Fallback>
                <p:oleObj name="公式" r:id="rId7" imgW="12192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1412875"/>
                        <a:ext cx="2214562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807085"/>
              </p:ext>
            </p:extLst>
          </p:nvPr>
        </p:nvGraphicFramePr>
        <p:xfrm>
          <a:off x="5148064" y="2852936"/>
          <a:ext cx="353810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28" name="公式" r:id="rId9" imgW="2667000" imgH="596900" progId="Equation.3">
                  <p:embed/>
                </p:oleObj>
              </mc:Choice>
              <mc:Fallback>
                <p:oleObj name="公式" r:id="rId9" imgW="26670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48064" y="2852936"/>
                        <a:ext cx="3538104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611560" y="47667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2000" dirty="0" smtClean="0">
                <a:solidFill>
                  <a:srgbClr val="000090"/>
                </a:solidFill>
              </a:rPr>
              <a:t>Single-hole doped </a:t>
            </a:r>
            <a:r>
              <a:rPr kumimoji="1" lang="en-US" altLang="zh-CN" sz="2000" dirty="0" err="1" smtClean="0">
                <a:solidFill>
                  <a:srgbClr val="000090"/>
                </a:solidFill>
              </a:rPr>
              <a:t>Heiserberg</a:t>
            </a:r>
            <a:r>
              <a:rPr kumimoji="1" lang="en-US" altLang="zh-CN" sz="2000" dirty="0" smtClean="0">
                <a:solidFill>
                  <a:srgbClr val="000090"/>
                </a:solidFill>
              </a:rPr>
              <a:t> model:   </a:t>
            </a:r>
            <a:endParaRPr kumimoji="1" lang="en-US" altLang="zh-CN" sz="2000" dirty="0">
              <a:solidFill>
                <a:srgbClr val="000090"/>
              </a:solidFill>
            </a:endParaRPr>
          </a:p>
        </p:txBody>
      </p:sp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11" cstate="print"/>
          <a:srcRect t="1573" r="-3571"/>
          <a:stretch>
            <a:fillRect/>
          </a:stretch>
        </p:blipFill>
        <p:spPr bwMode="auto">
          <a:xfrm>
            <a:off x="5940152" y="188640"/>
            <a:ext cx="2016224" cy="2354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75656" y="4293096"/>
            <a:ext cx="6297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97509" y="4293096"/>
            <a:ext cx="629764" cy="8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1613010" y="4490930"/>
            <a:ext cx="294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</a:rPr>
              <a:t>＋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041525" y="4516232"/>
            <a:ext cx="288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</a:rPr>
              <a:t>－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2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79512" y="3212976"/>
            <a:ext cx="8784976" cy="1008112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5548" name="矩形 23"/>
          <p:cNvSpPr>
            <a:spLocks noChangeArrowheads="1"/>
          </p:cNvSpPr>
          <p:nvPr/>
        </p:nvSpPr>
        <p:spPr bwMode="auto">
          <a:xfrm>
            <a:off x="3923928" y="6519446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en-US" altLang="zh-CN" sz="1600" dirty="0" smtClean="0">
                <a:solidFill>
                  <a:srgbClr val="3366FF"/>
                </a:solidFill>
              </a:rPr>
              <a:t>C. N. Yang </a:t>
            </a:r>
            <a:r>
              <a:rPr kumimoji="1" lang="en-US" altLang="zh-CN" sz="1600" dirty="0">
                <a:solidFill>
                  <a:srgbClr val="3366FF"/>
                </a:solidFill>
              </a:rPr>
              <a:t>(1974) ,   </a:t>
            </a:r>
            <a:r>
              <a:rPr kumimoji="1" lang="en-US" altLang="zh-CN" sz="1600" dirty="0" smtClean="0">
                <a:solidFill>
                  <a:srgbClr val="3366FF"/>
                </a:solidFill>
              </a:rPr>
              <a:t>Wu </a:t>
            </a:r>
            <a:r>
              <a:rPr kumimoji="1" lang="en-US" altLang="zh-CN" sz="1600" dirty="0">
                <a:solidFill>
                  <a:srgbClr val="3366FF"/>
                </a:solidFill>
              </a:rPr>
              <a:t>and Yang (1975)</a:t>
            </a:r>
          </a:p>
        </p:txBody>
      </p:sp>
      <p:cxnSp>
        <p:nvCxnSpPr>
          <p:cNvPr id="22" name="曲线连接符 13"/>
          <p:cNvCxnSpPr>
            <a:cxnSpLocks noChangeShapeType="1"/>
          </p:cNvCxnSpPr>
          <p:nvPr/>
        </p:nvCxnSpPr>
        <p:spPr bwMode="auto">
          <a:xfrm rot="5400000" flipH="1" flipV="1">
            <a:off x="7113006" y="4437409"/>
            <a:ext cx="1439862" cy="1439863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文本框 14"/>
          <p:cNvSpPr txBox="1">
            <a:spLocks noChangeArrowheads="1"/>
          </p:cNvSpPr>
          <p:nvPr/>
        </p:nvSpPr>
        <p:spPr bwMode="auto">
          <a:xfrm>
            <a:off x="6804248" y="5733256"/>
            <a:ext cx="28803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800" dirty="0"/>
              <a:t>A</a:t>
            </a:r>
            <a:endParaRPr lang="zh-CN" altLang="en-US" sz="1800" dirty="0"/>
          </a:p>
        </p:txBody>
      </p:sp>
      <p:sp>
        <p:nvSpPr>
          <p:cNvPr id="28" name="矩形 15"/>
          <p:cNvSpPr>
            <a:spLocks noChangeArrowheads="1"/>
          </p:cNvSpPr>
          <p:nvPr/>
        </p:nvSpPr>
        <p:spPr bwMode="auto">
          <a:xfrm>
            <a:off x="8604448" y="4212828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800" dirty="0"/>
              <a:t>B</a:t>
            </a:r>
            <a:endParaRPr kumimoji="1" lang="zh-CN" altLang="en-US" sz="1800" dirty="0"/>
          </a:p>
        </p:txBody>
      </p:sp>
      <p:graphicFrame>
        <p:nvGraphicFramePr>
          <p:cNvPr id="29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718308"/>
              </p:ext>
            </p:extLst>
          </p:nvPr>
        </p:nvGraphicFramePr>
        <p:xfrm>
          <a:off x="3635896" y="4437112"/>
          <a:ext cx="2089150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66" name="公式" r:id="rId3" imgW="647700" imgH="393700" progId="Equation.3">
                  <p:embed/>
                </p:oleObj>
              </mc:Choice>
              <mc:Fallback>
                <p:oleObj name="公式" r:id="rId3" imgW="647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437112"/>
                        <a:ext cx="2089150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580312"/>
              </p:ext>
            </p:extLst>
          </p:nvPr>
        </p:nvGraphicFramePr>
        <p:xfrm>
          <a:off x="1346126" y="2554635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67" name="公式" r:id="rId5" imgW="114300" imgH="165100" progId="Equation.3">
                  <p:embed/>
                </p:oleObj>
              </mc:Choice>
              <mc:Fallback>
                <p:oleObj name="公式" r:id="rId5" imgW="114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126" y="2554635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任意形状 18"/>
          <p:cNvSpPr>
            <a:spLocks/>
          </p:cNvSpPr>
          <p:nvPr/>
        </p:nvSpPr>
        <p:spPr bwMode="auto">
          <a:xfrm>
            <a:off x="1314376" y="2060923"/>
            <a:ext cx="1096963" cy="601662"/>
          </a:xfrm>
          <a:custGeom>
            <a:avLst/>
            <a:gdLst>
              <a:gd name="T0" fmla="*/ 21546715 w 324555"/>
              <a:gd name="T1" fmla="*/ 249163425 h 78349"/>
              <a:gd name="T2" fmla="*/ 11602063 w 324555"/>
              <a:gd name="T3" fmla="*/ 249163425 h 78349"/>
              <a:gd name="T4" fmla="*/ 42264716 w 324555"/>
              <a:gd name="T5" fmla="*/ 6185049 h 78349"/>
              <a:gd name="T6" fmla="*/ 0 w 324555"/>
              <a:gd name="T7" fmla="*/ 72451965 h 783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4555" h="78349">
                <a:moveTo>
                  <a:pt x="165100" y="71628"/>
                </a:moveTo>
                <a:cubicBezTo>
                  <a:pt x="113771" y="77449"/>
                  <a:pt x="62442" y="83270"/>
                  <a:pt x="88900" y="71628"/>
                </a:cubicBezTo>
                <a:cubicBezTo>
                  <a:pt x="115358" y="59986"/>
                  <a:pt x="338667" y="10245"/>
                  <a:pt x="323850" y="1778"/>
                </a:cubicBezTo>
                <a:cubicBezTo>
                  <a:pt x="309033" y="-6689"/>
                  <a:pt x="52917" y="17653"/>
                  <a:pt x="0" y="20828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文本框 19"/>
          <p:cNvSpPr txBox="1">
            <a:spLocks noChangeArrowheads="1"/>
          </p:cNvSpPr>
          <p:nvPr/>
        </p:nvSpPr>
        <p:spPr bwMode="auto">
          <a:xfrm>
            <a:off x="179512" y="4325034"/>
            <a:ext cx="308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2000" dirty="0" err="1" smtClean="0">
                <a:solidFill>
                  <a:srgbClr val="FF6600"/>
                </a:solidFill>
              </a:rPr>
              <a:t>Nonintegrable</a:t>
            </a:r>
            <a:r>
              <a:rPr lang="en-US" altLang="zh-CN" sz="2000" dirty="0" smtClean="0">
                <a:solidFill>
                  <a:srgbClr val="FF6600"/>
                </a:solidFill>
              </a:rPr>
              <a:t> </a:t>
            </a:r>
            <a:r>
              <a:rPr lang="en-US" altLang="zh-CN" sz="2000" dirty="0">
                <a:solidFill>
                  <a:srgbClr val="FF6600"/>
                </a:solidFill>
              </a:rPr>
              <a:t>phase factor:</a:t>
            </a:r>
            <a:endParaRPr lang="zh-CN" altLang="en-US" sz="2000" dirty="0">
              <a:solidFill>
                <a:srgbClr val="FF6600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883996"/>
            <a:ext cx="4628941" cy="2472996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107504" y="188640"/>
            <a:ext cx="8928992" cy="461665"/>
          </a:xfrm>
          <a:prstGeom prst="rect">
            <a:avLst/>
          </a:prstGeom>
          <a:noFill/>
          <a:effectLst>
            <a:outerShdw blurRad="6477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  <a:cs typeface="Comic Sans MS" charset="0"/>
              </a:rPr>
              <a:t>Emergent </a:t>
            </a:r>
            <a:r>
              <a:rPr lang="en-US" altLang="zh-CN" sz="2400" dirty="0">
                <a:solidFill>
                  <a:schemeClr val="tx1"/>
                </a:solidFill>
                <a:latin typeface="+mj-lt"/>
                <a:cs typeface="Comic Sans MS" charset="0"/>
              </a:rPr>
              <a:t>gauge force in </a:t>
            </a:r>
            <a:r>
              <a:rPr lang="en-US" altLang="zh-CN" sz="2400" dirty="0" smtClean="0">
                <a:solidFill>
                  <a:schemeClr val="tx1"/>
                </a:solidFill>
                <a:latin typeface="+mj-lt"/>
                <a:cs typeface="Comic Sans MS" charset="0"/>
              </a:rPr>
              <a:t>doped Mott insulators!</a:t>
            </a:r>
            <a:endParaRPr lang="zh-CN" altLang="en-US" sz="2400" dirty="0">
              <a:solidFill>
                <a:schemeClr val="tx1"/>
              </a:solidFill>
              <a:latin typeface="+mj-lt"/>
              <a:cs typeface="Comic Sans MS" charset="0"/>
            </a:endParaRPr>
          </a:p>
        </p:txBody>
      </p:sp>
      <p:graphicFrame>
        <p:nvGraphicFramePr>
          <p:cNvPr id="25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245614"/>
              </p:ext>
            </p:extLst>
          </p:nvPr>
        </p:nvGraphicFramePr>
        <p:xfrm>
          <a:off x="1331640" y="2158504"/>
          <a:ext cx="32019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68" name="公式" r:id="rId8" imgW="1689100" imgH="215900" progId="Equation.3">
                  <p:embed/>
                </p:oleObj>
              </mc:Choice>
              <mc:Fallback>
                <p:oleObj name="公式" r:id="rId8" imgW="1689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158504"/>
                        <a:ext cx="3201987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541529"/>
              </p:ext>
            </p:extLst>
          </p:nvPr>
        </p:nvGraphicFramePr>
        <p:xfrm>
          <a:off x="971600" y="1294408"/>
          <a:ext cx="1776458" cy="668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69" name="公式" r:id="rId10" imgW="977900" imgH="368300" progId="Equation.3">
                  <p:embed/>
                </p:oleObj>
              </mc:Choice>
              <mc:Fallback>
                <p:oleObj name="公式" r:id="rId10" imgW="977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294408"/>
                        <a:ext cx="1776458" cy="6687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410942"/>
              </p:ext>
            </p:extLst>
          </p:nvPr>
        </p:nvGraphicFramePr>
        <p:xfrm>
          <a:off x="3635896" y="1366416"/>
          <a:ext cx="1025556" cy="356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70" name="公式" r:id="rId12" imgW="584200" imgH="203200" progId="Equation.3">
                  <p:embed/>
                </p:oleObj>
              </mc:Choice>
              <mc:Fallback>
                <p:oleObj name="公式" r:id="rId12" imgW="584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366416"/>
                        <a:ext cx="1025556" cy="356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25"/>
          <p:cNvSpPr txBox="1">
            <a:spLocks noChangeArrowheads="1"/>
          </p:cNvSpPr>
          <p:nvPr/>
        </p:nvSpPr>
        <p:spPr bwMode="auto">
          <a:xfrm>
            <a:off x="201836" y="5723409"/>
            <a:ext cx="6602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800" dirty="0" smtClean="0">
                <a:latin typeface="Comic Sans MS" charset="0"/>
                <a:cs typeface="Comic Sans MS" charset="0"/>
              </a:rPr>
              <a:t>“An </a:t>
            </a:r>
            <a:r>
              <a:rPr lang="en-US" altLang="zh-CN" sz="1800" dirty="0">
                <a:latin typeface="Comic Sans MS" charset="0"/>
                <a:cs typeface="Comic Sans MS" charset="0"/>
              </a:rPr>
              <a:t>intrinsic and complete description of electromagnetism”</a:t>
            </a:r>
            <a:endParaRPr lang="zh-CN" altLang="en-US" sz="1800" dirty="0">
              <a:latin typeface="Comic Sans MS" charset="0"/>
              <a:cs typeface="Comic Sans MS" charset="0"/>
            </a:endParaRPr>
          </a:p>
        </p:txBody>
      </p:sp>
      <p:sp>
        <p:nvSpPr>
          <p:cNvPr id="44" name="文本框 27"/>
          <p:cNvSpPr txBox="1">
            <a:spLocks noChangeArrowheads="1"/>
          </p:cNvSpPr>
          <p:nvPr/>
        </p:nvSpPr>
        <p:spPr bwMode="auto">
          <a:xfrm>
            <a:off x="179512" y="6084004"/>
            <a:ext cx="81596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800" dirty="0" smtClean="0">
                <a:solidFill>
                  <a:srgbClr val="FF6600"/>
                </a:solidFill>
                <a:latin typeface="Comic Sans MS" charset="0"/>
                <a:cs typeface="Comic Sans MS" charset="0"/>
              </a:rPr>
              <a:t>“Gauge </a:t>
            </a:r>
            <a:r>
              <a:rPr lang="en-US" altLang="zh-CN" sz="1800" dirty="0">
                <a:solidFill>
                  <a:srgbClr val="FF6600"/>
                </a:solidFill>
                <a:latin typeface="Comic Sans MS" charset="0"/>
                <a:cs typeface="Comic Sans MS" charset="0"/>
              </a:rPr>
              <a:t>symmetry dictates the form of the fundamental forces in </a:t>
            </a:r>
            <a:r>
              <a:rPr lang="en-US" altLang="zh-CN" sz="1800" dirty="0" smtClean="0">
                <a:solidFill>
                  <a:srgbClr val="FF6600"/>
                </a:solidFill>
                <a:latin typeface="Comic Sans MS" charset="0"/>
                <a:cs typeface="Comic Sans MS" charset="0"/>
              </a:rPr>
              <a:t>nature” </a:t>
            </a:r>
            <a:endParaRPr lang="zh-CN" altLang="en-US" sz="1800" dirty="0">
              <a:solidFill>
                <a:srgbClr val="FF6600"/>
              </a:solidFill>
              <a:latin typeface="Comic Sans MS" charset="0"/>
              <a:cs typeface="Comic Sans MS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1520" y="2924944"/>
            <a:ext cx="957706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sz="2000" dirty="0">
              <a:solidFill>
                <a:srgbClr val="FF0000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FF0000"/>
                </a:solidFill>
              </a:rPr>
              <a:t>Mutual </a:t>
            </a:r>
            <a:r>
              <a:rPr kumimoji="1" lang="en-US" altLang="zh-CN" sz="2000" dirty="0" err="1" smtClean="0">
                <a:solidFill>
                  <a:srgbClr val="FF0000"/>
                </a:solidFill>
              </a:rPr>
              <a:t>Chern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-Simons gauge theory              </a:t>
            </a:r>
            <a:r>
              <a:rPr kumimoji="1" lang="en-US" altLang="zh-CN" sz="1600" dirty="0" smtClean="0">
                <a:solidFill>
                  <a:srgbClr val="0000FF"/>
                </a:solidFill>
              </a:rPr>
              <a:t>ZYW et al (1997) (1998) </a:t>
            </a:r>
          </a:p>
          <a:p>
            <a:pPr algn="l"/>
            <a:endParaRPr kumimoji="1" lang="en-US" altLang="zh-CN" sz="1600" dirty="0" smtClean="0">
              <a:solidFill>
                <a:srgbClr val="0000FF"/>
              </a:solidFill>
            </a:endParaRPr>
          </a:p>
          <a:p>
            <a:pPr algn="l"/>
            <a:r>
              <a:rPr kumimoji="1" lang="en-US" altLang="zh-CN" sz="1600" dirty="0" smtClean="0">
                <a:solidFill>
                  <a:srgbClr val="0000FF"/>
                </a:solidFill>
              </a:rPr>
              <a:t>                   Kou, Qi, ZYW PRB (2005);     Ye, </a:t>
            </a:r>
            <a:r>
              <a:rPr kumimoji="1" lang="en-US" altLang="zh-CN" sz="1600" dirty="0" err="1" smtClean="0">
                <a:solidFill>
                  <a:srgbClr val="0000FF"/>
                </a:solidFill>
              </a:rPr>
              <a:t>Tian</a:t>
            </a:r>
            <a:r>
              <a:rPr kumimoji="1" lang="en-US" altLang="zh-CN" sz="1600" dirty="0" smtClean="0">
                <a:solidFill>
                  <a:srgbClr val="0000FF"/>
                </a:solidFill>
              </a:rPr>
              <a:t>, Qi, ZYW, PRL (2011);  </a:t>
            </a:r>
            <a:r>
              <a:rPr kumimoji="1" lang="en-US" altLang="zh-CN" sz="1600" dirty="0" err="1" smtClean="0">
                <a:solidFill>
                  <a:srgbClr val="0000FF"/>
                </a:solidFill>
              </a:rPr>
              <a:t>Nucl</a:t>
            </a:r>
            <a:r>
              <a:rPr kumimoji="1" lang="en-US" altLang="zh-CN" sz="1600" dirty="0" smtClean="0">
                <a:solidFill>
                  <a:srgbClr val="0000FF"/>
                </a:solidFill>
              </a:rPr>
              <a:t>. Phys. B (2012)</a:t>
            </a:r>
            <a:endParaRPr kumimoji="1" lang="en-US" altLang="zh-CN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4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5548" grpId="0"/>
      <p:bldP spid="24" grpId="0"/>
      <p:bldP spid="28" grpId="0"/>
      <p:bldP spid="32" grpId="0"/>
      <p:bldP spid="38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323528" y="764704"/>
            <a:ext cx="849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a</a:t>
            </a:r>
            <a:r>
              <a:rPr lang="en-US" altLang="zh-CN" sz="2000" dirty="0" smtClean="0"/>
              <a:t>t arbitrary doping, dimensions, temperature</a:t>
            </a:r>
            <a:endParaRPr lang="zh-CN" altLang="en-US" sz="2000" dirty="0"/>
          </a:p>
        </p:txBody>
      </p:sp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0820" y="34996188"/>
            <a:ext cx="3888433" cy="145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17324" y="35212212"/>
            <a:ext cx="2304256" cy="75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1100" y="36652372"/>
            <a:ext cx="47815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5256884" y="38452572"/>
          <a:ext cx="1224136" cy="87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720" name="Equation" r:id="rId7" imgW="355292" imgH="253780" progId="Equation.DSMT4">
                  <p:embed/>
                </p:oleObj>
              </mc:Choice>
              <mc:Fallback>
                <p:oleObj name="Equation" r:id="rId7" imgW="355292" imgH="253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884" y="38452572"/>
                        <a:ext cx="1224136" cy="8737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19972" y="1844824"/>
            <a:ext cx="3888432" cy="6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5164" y="1839003"/>
            <a:ext cx="2186675" cy="79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25036" y="3484852"/>
            <a:ext cx="1368152" cy="6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572000" y="6093296"/>
            <a:ext cx="3454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0000FF"/>
                </a:solidFill>
              </a:rPr>
              <a:t>Wu, Weng, Zaanen, PRB  (2008)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75126"/>
            <a:ext cx="4968552" cy="101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1677180" y="4446146"/>
            <a:ext cx="29668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800" dirty="0"/>
              <a:t>= total steps of hole </a:t>
            </a:r>
            <a:r>
              <a:rPr lang="en-US" altLang="zh-CN" sz="1800" dirty="0" err="1"/>
              <a:t>hoppings</a:t>
            </a:r>
            <a:endParaRPr lang="en-US" altLang="zh-CN" sz="1800" dirty="0"/>
          </a:p>
        </p:txBody>
      </p:sp>
      <p:graphicFrame>
        <p:nvGraphicFramePr>
          <p:cNvPr id="23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442324"/>
              </p:ext>
            </p:extLst>
          </p:nvPr>
        </p:nvGraphicFramePr>
        <p:xfrm>
          <a:off x="683568" y="4726315"/>
          <a:ext cx="8572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721" name="公式" r:id="rId12" imgW="342720" imgH="241200" progId="Equation.3">
                  <p:embed/>
                </p:oleObj>
              </mc:Choice>
              <mc:Fallback>
                <p:oleObj name="公式" r:id="rId12" imgW="342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726315"/>
                        <a:ext cx="8572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3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52"/>
          <p:cNvSpPr txBox="1">
            <a:spLocks noChangeArrowheads="1"/>
          </p:cNvSpPr>
          <p:nvPr/>
        </p:nvSpPr>
        <p:spPr bwMode="auto">
          <a:xfrm>
            <a:off x="1619672" y="4883205"/>
            <a:ext cx="41963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800" dirty="0"/>
              <a:t>= total number of spin exchange processes</a:t>
            </a:r>
          </a:p>
        </p:txBody>
      </p:sp>
      <p:graphicFrame>
        <p:nvGraphicFramePr>
          <p:cNvPr id="25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28571"/>
              </p:ext>
            </p:extLst>
          </p:nvPr>
        </p:nvGraphicFramePr>
        <p:xfrm>
          <a:off x="683568" y="4211230"/>
          <a:ext cx="866626" cy="647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722" name="公式" r:id="rId14" imgW="304560" imgH="228600" progId="Equation.3">
                  <p:embed/>
                </p:oleObj>
              </mc:Choice>
              <mc:Fallback>
                <p:oleObj name="公式" r:id="rId14" imgW="304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211230"/>
                        <a:ext cx="866626" cy="647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276002"/>
              </p:ext>
            </p:extLst>
          </p:nvPr>
        </p:nvGraphicFramePr>
        <p:xfrm>
          <a:off x="713656" y="5142721"/>
          <a:ext cx="7620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723" name="公式" r:id="rId16" imgW="304560" imgH="241200" progId="Equation.3">
                  <p:embed/>
                </p:oleObj>
              </mc:Choice>
              <mc:Fallback>
                <p:oleObj name="公式" r:id="rId16" imgW="304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656" y="5142721"/>
                        <a:ext cx="7620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3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2"/>
          <p:cNvSpPr txBox="1">
            <a:spLocks noChangeArrowheads="1"/>
          </p:cNvSpPr>
          <p:nvPr/>
        </p:nvSpPr>
        <p:spPr bwMode="auto">
          <a:xfrm>
            <a:off x="1591710" y="5299105"/>
            <a:ext cx="4343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800" dirty="0"/>
              <a:t>= total number of </a:t>
            </a:r>
            <a:r>
              <a:rPr lang="en-US" altLang="zh-CN" sz="1800" dirty="0" smtClean="0"/>
              <a:t>opposite spin  encounters </a:t>
            </a:r>
            <a:endParaRPr lang="en-US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467544" y="3059102"/>
            <a:ext cx="5904656" cy="2746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83968" y="1772816"/>
            <a:ext cx="3960440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509066" y="188640"/>
            <a:ext cx="51965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2400" dirty="0" smtClean="0">
                <a:solidFill>
                  <a:srgbClr val="0000CC"/>
                </a:solidFill>
              </a:rPr>
              <a:t>Exact </a:t>
            </a:r>
            <a:r>
              <a:rPr lang="en-US" altLang="zh-CN" sz="2400" dirty="0">
                <a:solidFill>
                  <a:srgbClr val="0000CC"/>
                </a:solidFill>
              </a:rPr>
              <a:t>sign structure of the t-J </a:t>
            </a:r>
            <a:r>
              <a:rPr lang="en-US" altLang="zh-CN" sz="2400" dirty="0" smtClean="0">
                <a:solidFill>
                  <a:srgbClr val="0000CC"/>
                </a:solidFill>
              </a:rPr>
              <a:t>model</a:t>
            </a:r>
            <a:endParaRPr lang="en-US" altLang="zh-CN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6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3" name="Oval 7"/>
          <p:cNvSpPr>
            <a:spLocks noChangeArrowheads="1"/>
          </p:cNvSpPr>
          <p:nvPr/>
        </p:nvSpPr>
        <p:spPr bwMode="auto">
          <a:xfrm>
            <a:off x="6276484" y="3718198"/>
            <a:ext cx="144462" cy="144462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4" name="Oval 8"/>
          <p:cNvSpPr>
            <a:spLocks noChangeArrowheads="1"/>
          </p:cNvSpPr>
          <p:nvPr/>
        </p:nvSpPr>
        <p:spPr bwMode="auto">
          <a:xfrm>
            <a:off x="6492384" y="4581798"/>
            <a:ext cx="144462" cy="144462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5" name="Oval 9"/>
          <p:cNvSpPr>
            <a:spLocks noChangeArrowheads="1"/>
          </p:cNvSpPr>
          <p:nvPr/>
        </p:nvSpPr>
        <p:spPr bwMode="auto">
          <a:xfrm>
            <a:off x="7284546" y="3357835"/>
            <a:ext cx="144463" cy="144463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6" name="Oval 10"/>
          <p:cNvSpPr>
            <a:spLocks noChangeArrowheads="1"/>
          </p:cNvSpPr>
          <p:nvPr/>
        </p:nvSpPr>
        <p:spPr bwMode="auto">
          <a:xfrm>
            <a:off x="7643321" y="4365898"/>
            <a:ext cx="144463" cy="144462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7" name="Freeform 11"/>
          <p:cNvSpPr>
            <a:spLocks/>
          </p:cNvSpPr>
          <p:nvPr/>
        </p:nvSpPr>
        <p:spPr bwMode="auto">
          <a:xfrm>
            <a:off x="7500446" y="3502298"/>
            <a:ext cx="468313" cy="790575"/>
          </a:xfrm>
          <a:custGeom>
            <a:avLst/>
            <a:gdLst/>
            <a:ahLst/>
            <a:cxnLst>
              <a:cxn ang="0">
                <a:pos x="136" y="589"/>
              </a:cxn>
              <a:cxn ang="0">
                <a:pos x="227" y="226"/>
              </a:cxn>
              <a:cxn ang="0">
                <a:pos x="0" y="0"/>
              </a:cxn>
            </a:cxnLst>
            <a:rect l="0" t="0" r="r" b="b"/>
            <a:pathLst>
              <a:path w="250" h="589">
                <a:moveTo>
                  <a:pt x="136" y="589"/>
                </a:moveTo>
                <a:cubicBezTo>
                  <a:pt x="193" y="456"/>
                  <a:pt x="250" y="324"/>
                  <a:pt x="227" y="226"/>
                </a:cubicBezTo>
                <a:cubicBezTo>
                  <a:pt x="204" y="128"/>
                  <a:pt x="38" y="38"/>
                  <a:pt x="0" y="0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8" name="Freeform 12"/>
          <p:cNvSpPr>
            <a:spLocks/>
          </p:cNvSpPr>
          <p:nvPr/>
        </p:nvSpPr>
        <p:spPr bwMode="auto">
          <a:xfrm>
            <a:off x="6492384" y="3718198"/>
            <a:ext cx="1152525" cy="598487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454" y="60"/>
              </a:cxn>
              <a:cxn ang="0">
                <a:pos x="726" y="377"/>
              </a:cxn>
            </a:cxnLst>
            <a:rect l="0" t="0" r="r" b="b"/>
            <a:pathLst>
              <a:path w="726" h="377">
                <a:moveTo>
                  <a:pt x="0" y="14"/>
                </a:moveTo>
                <a:cubicBezTo>
                  <a:pt x="166" y="7"/>
                  <a:pt x="333" y="0"/>
                  <a:pt x="454" y="60"/>
                </a:cubicBezTo>
                <a:cubicBezTo>
                  <a:pt x="575" y="120"/>
                  <a:pt x="681" y="324"/>
                  <a:pt x="726" y="377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29" name="Freeform 13"/>
          <p:cNvSpPr>
            <a:spLocks/>
          </p:cNvSpPr>
          <p:nvPr/>
        </p:nvSpPr>
        <p:spPr bwMode="auto">
          <a:xfrm>
            <a:off x="6708284" y="3573735"/>
            <a:ext cx="647700" cy="1008063"/>
          </a:xfrm>
          <a:custGeom>
            <a:avLst/>
            <a:gdLst/>
            <a:ahLst/>
            <a:cxnLst>
              <a:cxn ang="0">
                <a:pos x="408" y="0"/>
              </a:cxn>
              <a:cxn ang="0">
                <a:pos x="318" y="454"/>
              </a:cxn>
              <a:cxn ang="0">
                <a:pos x="0" y="635"/>
              </a:cxn>
            </a:cxnLst>
            <a:rect l="0" t="0" r="r" b="b"/>
            <a:pathLst>
              <a:path w="408" h="635">
                <a:moveTo>
                  <a:pt x="408" y="0"/>
                </a:moveTo>
                <a:cubicBezTo>
                  <a:pt x="397" y="174"/>
                  <a:pt x="386" y="348"/>
                  <a:pt x="318" y="454"/>
                </a:cubicBezTo>
                <a:cubicBezTo>
                  <a:pt x="250" y="560"/>
                  <a:pt x="53" y="605"/>
                  <a:pt x="0" y="635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0" name="Freeform 14"/>
          <p:cNvSpPr>
            <a:spLocks/>
          </p:cNvSpPr>
          <p:nvPr/>
        </p:nvSpPr>
        <p:spPr bwMode="auto">
          <a:xfrm>
            <a:off x="6095509" y="3862660"/>
            <a:ext cx="396875" cy="647700"/>
          </a:xfrm>
          <a:custGeom>
            <a:avLst/>
            <a:gdLst/>
            <a:ahLst/>
            <a:cxnLst>
              <a:cxn ang="0">
                <a:pos x="250" y="408"/>
              </a:cxn>
              <a:cxn ang="0">
                <a:pos x="23" y="272"/>
              </a:cxn>
              <a:cxn ang="0">
                <a:pos x="114" y="0"/>
              </a:cxn>
            </a:cxnLst>
            <a:rect l="0" t="0" r="r" b="b"/>
            <a:pathLst>
              <a:path w="250" h="408">
                <a:moveTo>
                  <a:pt x="250" y="408"/>
                </a:moveTo>
                <a:cubicBezTo>
                  <a:pt x="148" y="374"/>
                  <a:pt x="46" y="340"/>
                  <a:pt x="23" y="272"/>
                </a:cubicBezTo>
                <a:cubicBezTo>
                  <a:pt x="0" y="204"/>
                  <a:pt x="106" y="45"/>
                  <a:pt x="114" y="0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1" name="Oval 15"/>
          <p:cNvSpPr>
            <a:spLocks noChangeArrowheads="1"/>
          </p:cNvSpPr>
          <p:nvPr/>
        </p:nvSpPr>
        <p:spPr bwMode="auto">
          <a:xfrm>
            <a:off x="1271096" y="4005535"/>
            <a:ext cx="144463" cy="144463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2" name="Oval 16"/>
          <p:cNvSpPr>
            <a:spLocks noChangeArrowheads="1"/>
          </p:cNvSpPr>
          <p:nvPr/>
        </p:nvSpPr>
        <p:spPr bwMode="auto">
          <a:xfrm>
            <a:off x="4284171" y="3502298"/>
            <a:ext cx="144463" cy="144462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3" name="Oval 17"/>
          <p:cNvSpPr>
            <a:spLocks noChangeArrowheads="1"/>
          </p:cNvSpPr>
          <p:nvPr/>
        </p:nvSpPr>
        <p:spPr bwMode="auto">
          <a:xfrm>
            <a:off x="4284171" y="4510360"/>
            <a:ext cx="144463" cy="144463"/>
          </a:xfrm>
          <a:prstGeom prst="ellips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5" name="Freeform 19"/>
          <p:cNvSpPr>
            <a:spLocks/>
          </p:cNvSpPr>
          <p:nvPr/>
        </p:nvSpPr>
        <p:spPr bwMode="auto">
          <a:xfrm>
            <a:off x="1344121" y="3478485"/>
            <a:ext cx="1284288" cy="1247775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90" y="680"/>
              </a:cxn>
              <a:cxn ang="0">
                <a:pos x="453" y="771"/>
              </a:cxn>
              <a:cxn ang="0">
                <a:pos x="726" y="589"/>
              </a:cxn>
              <a:cxn ang="0">
                <a:pos x="771" y="226"/>
              </a:cxn>
              <a:cxn ang="0">
                <a:pos x="499" y="45"/>
              </a:cxn>
              <a:cxn ang="0">
                <a:pos x="181" y="45"/>
              </a:cxn>
              <a:cxn ang="0">
                <a:pos x="0" y="317"/>
              </a:cxn>
            </a:cxnLst>
            <a:rect l="0" t="0" r="r" b="b"/>
            <a:pathLst>
              <a:path w="809" h="786">
                <a:moveTo>
                  <a:pt x="0" y="453"/>
                </a:moveTo>
                <a:cubicBezTo>
                  <a:pt x="7" y="540"/>
                  <a:pt x="15" y="627"/>
                  <a:pt x="90" y="680"/>
                </a:cubicBezTo>
                <a:cubicBezTo>
                  <a:pt x="165" y="733"/>
                  <a:pt x="347" y="786"/>
                  <a:pt x="453" y="771"/>
                </a:cubicBezTo>
                <a:cubicBezTo>
                  <a:pt x="559" y="756"/>
                  <a:pt x="673" y="680"/>
                  <a:pt x="726" y="589"/>
                </a:cubicBezTo>
                <a:cubicBezTo>
                  <a:pt x="779" y="498"/>
                  <a:pt x="809" y="317"/>
                  <a:pt x="771" y="226"/>
                </a:cubicBezTo>
                <a:cubicBezTo>
                  <a:pt x="733" y="135"/>
                  <a:pt x="597" y="75"/>
                  <a:pt x="499" y="45"/>
                </a:cubicBezTo>
                <a:cubicBezTo>
                  <a:pt x="401" y="15"/>
                  <a:pt x="264" y="0"/>
                  <a:pt x="181" y="45"/>
                </a:cubicBezTo>
                <a:cubicBezTo>
                  <a:pt x="98" y="90"/>
                  <a:pt x="30" y="272"/>
                  <a:pt x="0" y="317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6" name="Freeform 20"/>
          <p:cNvSpPr>
            <a:spLocks/>
          </p:cNvSpPr>
          <p:nvPr/>
        </p:nvSpPr>
        <p:spPr bwMode="auto">
          <a:xfrm>
            <a:off x="3780934" y="3575323"/>
            <a:ext cx="503237" cy="1008062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45" y="181"/>
              </a:cxn>
              <a:cxn ang="0">
                <a:pos x="45" y="544"/>
              </a:cxn>
              <a:cxn ang="0">
                <a:pos x="272" y="635"/>
              </a:cxn>
            </a:cxnLst>
            <a:rect l="0" t="0" r="r" b="b"/>
            <a:pathLst>
              <a:path w="317" h="635">
                <a:moveTo>
                  <a:pt x="317" y="0"/>
                </a:moveTo>
                <a:cubicBezTo>
                  <a:pt x="203" y="45"/>
                  <a:pt x="90" y="90"/>
                  <a:pt x="45" y="181"/>
                </a:cubicBezTo>
                <a:cubicBezTo>
                  <a:pt x="0" y="272"/>
                  <a:pt x="7" y="469"/>
                  <a:pt x="45" y="544"/>
                </a:cubicBezTo>
                <a:cubicBezTo>
                  <a:pt x="83" y="619"/>
                  <a:pt x="234" y="620"/>
                  <a:pt x="272" y="635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8" name="Freeform 22"/>
          <p:cNvSpPr>
            <a:spLocks/>
          </p:cNvSpPr>
          <p:nvPr/>
        </p:nvSpPr>
        <p:spPr bwMode="auto">
          <a:xfrm>
            <a:off x="4500071" y="3575323"/>
            <a:ext cx="515938" cy="1031875"/>
          </a:xfrm>
          <a:custGeom>
            <a:avLst/>
            <a:gdLst/>
            <a:ahLst/>
            <a:cxnLst>
              <a:cxn ang="0">
                <a:pos x="0" y="635"/>
              </a:cxn>
              <a:cxn ang="0">
                <a:pos x="272" y="589"/>
              </a:cxn>
              <a:cxn ang="0">
                <a:pos x="317" y="272"/>
              </a:cxn>
              <a:cxn ang="0">
                <a:pos x="272" y="90"/>
              </a:cxn>
              <a:cxn ang="0">
                <a:pos x="45" y="0"/>
              </a:cxn>
            </a:cxnLst>
            <a:rect l="0" t="0" r="r" b="b"/>
            <a:pathLst>
              <a:path w="325" h="650">
                <a:moveTo>
                  <a:pt x="0" y="635"/>
                </a:moveTo>
                <a:cubicBezTo>
                  <a:pt x="109" y="642"/>
                  <a:pt x="219" y="650"/>
                  <a:pt x="272" y="589"/>
                </a:cubicBezTo>
                <a:cubicBezTo>
                  <a:pt x="325" y="528"/>
                  <a:pt x="317" y="355"/>
                  <a:pt x="317" y="272"/>
                </a:cubicBezTo>
                <a:cubicBezTo>
                  <a:pt x="317" y="189"/>
                  <a:pt x="317" y="135"/>
                  <a:pt x="272" y="90"/>
                </a:cubicBezTo>
                <a:cubicBezTo>
                  <a:pt x="227" y="45"/>
                  <a:pt x="83" y="15"/>
                  <a:pt x="45" y="0"/>
                </a:cubicBezTo>
              </a:path>
            </a:pathLst>
          </a:custGeom>
          <a:noFill/>
          <a:ln w="9525" cap="flat" cmpd="sng">
            <a:solidFill>
              <a:srgbClr val="3399FF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39" name="Text Box 23"/>
          <p:cNvSpPr txBox="1">
            <a:spLocks noChangeArrowheads="1"/>
          </p:cNvSpPr>
          <p:nvPr/>
        </p:nvSpPr>
        <p:spPr bwMode="auto">
          <a:xfrm>
            <a:off x="1933445" y="4689748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 </a:t>
            </a:r>
          </a:p>
        </p:txBody>
      </p:sp>
      <p:sp>
        <p:nvSpPr>
          <p:cNvPr id="214040" name="Text Box 24"/>
          <p:cNvSpPr txBox="1">
            <a:spLocks noChangeArrowheads="1"/>
          </p:cNvSpPr>
          <p:nvPr/>
        </p:nvSpPr>
        <p:spPr bwMode="auto">
          <a:xfrm>
            <a:off x="2763352" y="3862660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 </a:t>
            </a:r>
          </a:p>
        </p:txBody>
      </p:sp>
      <p:sp>
        <p:nvSpPr>
          <p:cNvPr id="214041" name="Text Box 25"/>
          <p:cNvSpPr txBox="1">
            <a:spLocks noChangeArrowheads="1"/>
          </p:cNvSpPr>
          <p:nvPr/>
        </p:nvSpPr>
        <p:spPr bwMode="auto">
          <a:xfrm>
            <a:off x="1430207" y="3070498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42" name="Rectangle 26"/>
          <p:cNvSpPr>
            <a:spLocks noChangeArrowheads="1"/>
          </p:cNvSpPr>
          <p:nvPr/>
        </p:nvSpPr>
        <p:spPr bwMode="auto">
          <a:xfrm>
            <a:off x="5087570" y="3717032"/>
            <a:ext cx="3644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+</a:t>
            </a:r>
            <a:endParaRPr lang="en-US" altLang="zh-CN" sz="2400" dirty="0"/>
          </a:p>
          <a:p>
            <a:endParaRPr lang="en-US" altLang="zh-CN" sz="2400" dirty="0"/>
          </a:p>
        </p:txBody>
      </p:sp>
      <p:sp>
        <p:nvSpPr>
          <p:cNvPr id="214043" name="Rectangle 27"/>
          <p:cNvSpPr>
            <a:spLocks noChangeArrowheads="1"/>
          </p:cNvSpPr>
          <p:nvPr/>
        </p:nvSpPr>
        <p:spPr bwMode="auto">
          <a:xfrm>
            <a:off x="4803289" y="3249885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44" name="Rectangle 28"/>
          <p:cNvSpPr>
            <a:spLocks noChangeArrowheads="1"/>
          </p:cNvSpPr>
          <p:nvPr/>
        </p:nvSpPr>
        <p:spPr bwMode="auto">
          <a:xfrm>
            <a:off x="2477957" y="4400823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45" name="Rectangle 29"/>
          <p:cNvSpPr>
            <a:spLocks noChangeArrowheads="1"/>
          </p:cNvSpPr>
          <p:nvPr/>
        </p:nvSpPr>
        <p:spPr bwMode="auto">
          <a:xfrm>
            <a:off x="2477957" y="3286398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46" name="Rectangle 30"/>
          <p:cNvSpPr>
            <a:spLocks noChangeArrowheads="1"/>
          </p:cNvSpPr>
          <p:nvPr/>
        </p:nvSpPr>
        <p:spPr bwMode="auto">
          <a:xfrm>
            <a:off x="6581645" y="3321323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47" name="Rectangle 31"/>
          <p:cNvSpPr>
            <a:spLocks noChangeArrowheads="1"/>
          </p:cNvSpPr>
          <p:nvPr/>
        </p:nvSpPr>
        <p:spPr bwMode="auto">
          <a:xfrm>
            <a:off x="6975345" y="4400823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48" name="Rectangle 32"/>
          <p:cNvSpPr>
            <a:spLocks noChangeArrowheads="1"/>
          </p:cNvSpPr>
          <p:nvPr/>
        </p:nvSpPr>
        <p:spPr bwMode="auto">
          <a:xfrm>
            <a:off x="5749795" y="3897585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/>
              <a:t>+</a:t>
            </a:r>
          </a:p>
        </p:txBody>
      </p:sp>
      <p:sp>
        <p:nvSpPr>
          <p:cNvPr id="214049" name="Rectangle 33"/>
          <p:cNvSpPr>
            <a:spLocks noChangeArrowheads="1"/>
          </p:cNvSpPr>
          <p:nvPr/>
        </p:nvSpPr>
        <p:spPr bwMode="auto">
          <a:xfrm>
            <a:off x="3590795" y="3392760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50" name="Rectangle 34"/>
          <p:cNvSpPr>
            <a:spLocks noChangeArrowheads="1"/>
          </p:cNvSpPr>
          <p:nvPr/>
        </p:nvSpPr>
        <p:spPr bwMode="auto">
          <a:xfrm>
            <a:off x="4762370" y="4581798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51" name="Rectangle 35"/>
          <p:cNvSpPr>
            <a:spLocks noChangeArrowheads="1"/>
          </p:cNvSpPr>
          <p:nvPr/>
        </p:nvSpPr>
        <p:spPr bwMode="auto">
          <a:xfrm>
            <a:off x="7838945" y="3321323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52" name="Rectangle 36"/>
          <p:cNvSpPr>
            <a:spLocks noChangeArrowheads="1"/>
          </p:cNvSpPr>
          <p:nvPr/>
        </p:nvSpPr>
        <p:spPr bwMode="auto">
          <a:xfrm>
            <a:off x="6975345" y="3357835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53" name="Rectangle 37"/>
          <p:cNvSpPr>
            <a:spLocks noChangeArrowheads="1"/>
          </p:cNvSpPr>
          <p:nvPr/>
        </p:nvSpPr>
        <p:spPr bwMode="auto">
          <a:xfrm>
            <a:off x="3423752" y="3826148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4" name="Rectangle 38"/>
          <p:cNvSpPr>
            <a:spLocks noChangeArrowheads="1"/>
          </p:cNvSpPr>
          <p:nvPr/>
        </p:nvSpPr>
        <p:spPr bwMode="auto">
          <a:xfrm>
            <a:off x="5081102" y="4149998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5" name="Rectangle 39"/>
          <p:cNvSpPr>
            <a:spLocks noChangeArrowheads="1"/>
          </p:cNvSpPr>
          <p:nvPr/>
        </p:nvSpPr>
        <p:spPr bwMode="auto">
          <a:xfrm>
            <a:off x="5963752" y="4329385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6" name="Rectangle 40"/>
          <p:cNvSpPr>
            <a:spLocks noChangeArrowheads="1"/>
          </p:cNvSpPr>
          <p:nvPr/>
        </p:nvSpPr>
        <p:spPr bwMode="auto">
          <a:xfrm>
            <a:off x="7384564" y="3608660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7" name="Rectangle 41"/>
          <p:cNvSpPr>
            <a:spLocks noChangeArrowheads="1"/>
          </p:cNvSpPr>
          <p:nvPr/>
        </p:nvSpPr>
        <p:spPr bwMode="auto">
          <a:xfrm>
            <a:off x="8032264" y="3897585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8" name="Rectangle 42"/>
          <p:cNvSpPr>
            <a:spLocks noChangeArrowheads="1"/>
          </p:cNvSpPr>
          <p:nvPr/>
        </p:nvSpPr>
        <p:spPr bwMode="auto">
          <a:xfrm>
            <a:off x="2055327" y="3070498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59" name="Rectangle 43"/>
          <p:cNvSpPr>
            <a:spLocks noChangeArrowheads="1"/>
          </p:cNvSpPr>
          <p:nvPr/>
        </p:nvSpPr>
        <p:spPr bwMode="auto">
          <a:xfrm>
            <a:off x="1120289" y="3465785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60" name="Rectangle 44"/>
          <p:cNvSpPr>
            <a:spLocks noChangeArrowheads="1"/>
          </p:cNvSpPr>
          <p:nvPr/>
        </p:nvSpPr>
        <p:spPr bwMode="auto">
          <a:xfrm>
            <a:off x="1047264" y="4294460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/>
              <a:t>-</a:t>
            </a:r>
          </a:p>
        </p:txBody>
      </p:sp>
      <p:sp>
        <p:nvSpPr>
          <p:cNvPr id="214061" name="Rectangle 45"/>
          <p:cNvSpPr>
            <a:spLocks noChangeArrowheads="1"/>
          </p:cNvSpPr>
          <p:nvPr/>
        </p:nvSpPr>
        <p:spPr bwMode="auto">
          <a:xfrm>
            <a:off x="7260739" y="4042048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62" name="Rectangle 46"/>
          <p:cNvSpPr>
            <a:spLocks noChangeArrowheads="1"/>
          </p:cNvSpPr>
          <p:nvPr/>
        </p:nvSpPr>
        <p:spPr bwMode="auto">
          <a:xfrm>
            <a:off x="1336189" y="4581798"/>
            <a:ext cx="28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</a:p>
        </p:txBody>
      </p:sp>
      <p:sp>
        <p:nvSpPr>
          <p:cNvPr id="214063" name="Rectangle 47"/>
          <p:cNvSpPr>
            <a:spLocks noChangeArrowheads="1"/>
          </p:cNvSpPr>
          <p:nvPr/>
        </p:nvSpPr>
        <p:spPr bwMode="auto">
          <a:xfrm>
            <a:off x="3446332" y="4365898"/>
            <a:ext cx="3644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/>
              <a:t>+</a:t>
            </a:r>
          </a:p>
        </p:txBody>
      </p:sp>
      <p:sp>
        <p:nvSpPr>
          <p:cNvPr id="214070" name="Text Box 54"/>
          <p:cNvSpPr txBox="1">
            <a:spLocks noChangeArrowheads="1"/>
          </p:cNvSpPr>
          <p:nvPr/>
        </p:nvSpPr>
        <p:spPr bwMode="auto">
          <a:xfrm>
            <a:off x="3131840" y="1844824"/>
            <a:ext cx="23895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hlink"/>
                </a:solidFill>
                <a:latin typeface="Comic Sans MS" pitchFamily="-65" charset="0"/>
              </a:rPr>
              <a:t>For a given path </a:t>
            </a:r>
            <a:r>
              <a:rPr lang="en-US" altLang="zh-CN" sz="2000" dirty="0" smtClean="0">
                <a:solidFill>
                  <a:schemeClr val="hlink"/>
                </a:solidFill>
                <a:latin typeface="Comic Sans MS" pitchFamily="-65" charset="0"/>
              </a:rPr>
              <a:t>c:</a:t>
            </a:r>
            <a:endParaRPr lang="en-US" altLang="zh-CN" sz="2000" dirty="0">
              <a:solidFill>
                <a:schemeClr val="hlink"/>
              </a:solidFill>
              <a:latin typeface="Comic Sans MS" pitchFamily="-65" charset="0"/>
            </a:endParaRPr>
          </a:p>
        </p:txBody>
      </p:sp>
      <p:sp>
        <p:nvSpPr>
          <p:cNvPr id="214074" name="Freeform 58"/>
          <p:cNvSpPr>
            <a:spLocks/>
          </p:cNvSpPr>
          <p:nvPr/>
        </p:nvSpPr>
        <p:spPr bwMode="auto">
          <a:xfrm>
            <a:off x="513859" y="2686323"/>
            <a:ext cx="1068387" cy="1258887"/>
          </a:xfrm>
          <a:custGeom>
            <a:avLst/>
            <a:gdLst/>
            <a:ahLst/>
            <a:cxnLst>
              <a:cxn ang="0">
                <a:pos x="477" y="740"/>
              </a:cxn>
              <a:cxn ang="0">
                <a:pos x="613" y="514"/>
              </a:cxn>
              <a:cxn ang="0">
                <a:pos x="658" y="241"/>
              </a:cxn>
              <a:cxn ang="0">
                <a:pos x="522" y="60"/>
              </a:cxn>
              <a:cxn ang="0">
                <a:pos x="250" y="60"/>
              </a:cxn>
              <a:cxn ang="0">
                <a:pos x="23" y="423"/>
              </a:cxn>
              <a:cxn ang="0">
                <a:pos x="114" y="695"/>
              </a:cxn>
              <a:cxn ang="0">
                <a:pos x="341" y="786"/>
              </a:cxn>
              <a:cxn ang="0">
                <a:pos x="477" y="740"/>
              </a:cxn>
            </a:cxnLst>
            <a:rect l="0" t="0" r="r" b="b"/>
            <a:pathLst>
              <a:path w="673" h="793">
                <a:moveTo>
                  <a:pt x="477" y="740"/>
                </a:moveTo>
                <a:cubicBezTo>
                  <a:pt x="522" y="695"/>
                  <a:pt x="583" y="597"/>
                  <a:pt x="613" y="514"/>
                </a:cubicBezTo>
                <a:cubicBezTo>
                  <a:pt x="643" y="431"/>
                  <a:pt x="673" y="317"/>
                  <a:pt x="658" y="241"/>
                </a:cubicBezTo>
                <a:cubicBezTo>
                  <a:pt x="643" y="165"/>
                  <a:pt x="590" y="90"/>
                  <a:pt x="522" y="60"/>
                </a:cubicBezTo>
                <a:cubicBezTo>
                  <a:pt x="454" y="30"/>
                  <a:pt x="333" y="0"/>
                  <a:pt x="250" y="60"/>
                </a:cubicBezTo>
                <a:cubicBezTo>
                  <a:pt x="167" y="120"/>
                  <a:pt x="46" y="317"/>
                  <a:pt x="23" y="423"/>
                </a:cubicBezTo>
                <a:cubicBezTo>
                  <a:pt x="0" y="529"/>
                  <a:pt x="61" y="635"/>
                  <a:pt x="114" y="695"/>
                </a:cubicBezTo>
                <a:cubicBezTo>
                  <a:pt x="167" y="755"/>
                  <a:pt x="281" y="779"/>
                  <a:pt x="341" y="786"/>
                </a:cubicBezTo>
                <a:cubicBezTo>
                  <a:pt x="401" y="793"/>
                  <a:pt x="432" y="785"/>
                  <a:pt x="477" y="740"/>
                </a:cubicBezTo>
                <a:close/>
              </a:path>
            </a:pathLst>
          </a:custGeom>
          <a:noFill/>
          <a:ln w="9525" cap="flat" cmpd="sng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75" name="Line 59"/>
          <p:cNvSpPr>
            <a:spLocks noChangeShapeType="1"/>
          </p:cNvSpPr>
          <p:nvPr/>
        </p:nvSpPr>
        <p:spPr bwMode="auto">
          <a:xfrm>
            <a:off x="1486996" y="3429273"/>
            <a:ext cx="0" cy="2159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76" name="Line 60"/>
          <p:cNvSpPr>
            <a:spLocks noChangeShapeType="1"/>
          </p:cNvSpPr>
          <p:nvPr/>
        </p:nvSpPr>
        <p:spPr bwMode="auto">
          <a:xfrm flipV="1">
            <a:off x="1342534" y="3645173"/>
            <a:ext cx="73025" cy="144462"/>
          </a:xfrm>
          <a:prstGeom prst="line">
            <a:avLst/>
          </a:prstGeom>
          <a:noFill/>
          <a:ln w="9525">
            <a:solidFill>
              <a:srgbClr val="3399FF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78" name="Line 62"/>
          <p:cNvSpPr>
            <a:spLocks noChangeShapeType="1"/>
          </p:cNvSpPr>
          <p:nvPr/>
        </p:nvSpPr>
        <p:spPr bwMode="auto">
          <a:xfrm>
            <a:off x="1271096" y="2637110"/>
            <a:ext cx="0" cy="2159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79" name="Line 63"/>
          <p:cNvSpPr>
            <a:spLocks noChangeShapeType="1"/>
          </p:cNvSpPr>
          <p:nvPr/>
        </p:nvSpPr>
        <p:spPr bwMode="auto">
          <a:xfrm>
            <a:off x="623396" y="3070498"/>
            <a:ext cx="0" cy="2159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81" name="Freeform 65"/>
          <p:cNvSpPr>
            <a:spLocks/>
          </p:cNvSpPr>
          <p:nvPr/>
        </p:nvSpPr>
        <p:spPr bwMode="auto">
          <a:xfrm>
            <a:off x="1223471" y="2205310"/>
            <a:ext cx="852488" cy="1093788"/>
          </a:xfrm>
          <a:custGeom>
            <a:avLst/>
            <a:gdLst/>
            <a:ahLst/>
            <a:cxnLst>
              <a:cxn ang="0">
                <a:pos x="75" y="272"/>
              </a:cxn>
              <a:cxn ang="0">
                <a:pos x="211" y="318"/>
              </a:cxn>
              <a:cxn ang="0">
                <a:pos x="302" y="544"/>
              </a:cxn>
              <a:cxn ang="0">
                <a:pos x="302" y="681"/>
              </a:cxn>
              <a:cxn ang="0">
                <a:pos x="484" y="590"/>
              </a:cxn>
              <a:cxn ang="0">
                <a:pos x="529" y="318"/>
              </a:cxn>
              <a:cxn ang="0">
                <a:pos x="438" y="91"/>
              </a:cxn>
              <a:cxn ang="0">
                <a:pos x="257" y="0"/>
              </a:cxn>
              <a:cxn ang="0">
                <a:pos x="30" y="91"/>
              </a:cxn>
              <a:cxn ang="0">
                <a:pos x="75" y="272"/>
              </a:cxn>
            </a:cxnLst>
            <a:rect l="0" t="0" r="r" b="b"/>
            <a:pathLst>
              <a:path w="537" h="689">
                <a:moveTo>
                  <a:pt x="75" y="272"/>
                </a:moveTo>
                <a:cubicBezTo>
                  <a:pt x="105" y="310"/>
                  <a:pt x="173" y="273"/>
                  <a:pt x="211" y="318"/>
                </a:cubicBezTo>
                <a:cubicBezTo>
                  <a:pt x="249" y="363"/>
                  <a:pt x="287" y="484"/>
                  <a:pt x="302" y="544"/>
                </a:cubicBezTo>
                <a:cubicBezTo>
                  <a:pt x="317" y="604"/>
                  <a:pt x="272" y="673"/>
                  <a:pt x="302" y="681"/>
                </a:cubicBezTo>
                <a:cubicBezTo>
                  <a:pt x="332" y="689"/>
                  <a:pt x="446" y="650"/>
                  <a:pt x="484" y="590"/>
                </a:cubicBezTo>
                <a:cubicBezTo>
                  <a:pt x="522" y="530"/>
                  <a:pt x="537" y="401"/>
                  <a:pt x="529" y="318"/>
                </a:cubicBezTo>
                <a:cubicBezTo>
                  <a:pt x="521" y="235"/>
                  <a:pt x="483" y="144"/>
                  <a:pt x="438" y="91"/>
                </a:cubicBezTo>
                <a:cubicBezTo>
                  <a:pt x="393" y="38"/>
                  <a:pt x="325" y="0"/>
                  <a:pt x="257" y="0"/>
                </a:cubicBezTo>
                <a:cubicBezTo>
                  <a:pt x="189" y="0"/>
                  <a:pt x="60" y="46"/>
                  <a:pt x="30" y="91"/>
                </a:cubicBezTo>
                <a:cubicBezTo>
                  <a:pt x="0" y="136"/>
                  <a:pt x="45" y="234"/>
                  <a:pt x="75" y="272"/>
                </a:cubicBezTo>
                <a:close/>
              </a:path>
            </a:pathLst>
          </a:custGeom>
          <a:noFill/>
          <a:ln w="9525" cap="flat" cmpd="sng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82" name="Line 66"/>
          <p:cNvSpPr>
            <a:spLocks noChangeShapeType="1"/>
          </p:cNvSpPr>
          <p:nvPr/>
        </p:nvSpPr>
        <p:spPr bwMode="auto">
          <a:xfrm>
            <a:off x="1702896" y="2060848"/>
            <a:ext cx="0" cy="2159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4083" name="Line 67"/>
          <p:cNvSpPr>
            <a:spLocks noChangeShapeType="1"/>
          </p:cNvSpPr>
          <p:nvPr/>
        </p:nvSpPr>
        <p:spPr bwMode="auto">
          <a:xfrm>
            <a:off x="1631459" y="2710135"/>
            <a:ext cx="0" cy="2159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Rectangle 26"/>
          <p:cNvSpPr>
            <a:spLocks noChangeArrowheads="1"/>
          </p:cNvSpPr>
          <p:nvPr/>
        </p:nvSpPr>
        <p:spPr bwMode="auto">
          <a:xfrm>
            <a:off x="4164113" y="3869432"/>
            <a:ext cx="4831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6600"/>
                </a:solidFill>
              </a:rPr>
              <a:t>(</a:t>
            </a:r>
            <a:r>
              <a:rPr lang="en-US" altLang="zh-CN" sz="2400" dirty="0" smtClean="0">
                <a:solidFill>
                  <a:srgbClr val="FF6600"/>
                </a:solidFill>
              </a:rPr>
              <a:t>-)</a:t>
            </a:r>
            <a:endParaRPr lang="en-US" altLang="zh-CN" sz="2400" dirty="0">
              <a:solidFill>
                <a:srgbClr val="FF6600"/>
              </a:solidFill>
            </a:endParaRPr>
          </a:p>
          <a:p>
            <a:endParaRPr lang="en-US" altLang="zh-CN" sz="2400" dirty="0"/>
          </a:p>
        </p:txBody>
      </p:sp>
      <p:sp>
        <p:nvSpPr>
          <p:cNvPr id="66" name="Rectangle 26"/>
          <p:cNvSpPr>
            <a:spLocks noChangeArrowheads="1"/>
          </p:cNvSpPr>
          <p:nvPr/>
        </p:nvSpPr>
        <p:spPr bwMode="auto">
          <a:xfrm>
            <a:off x="6404426" y="3861048"/>
            <a:ext cx="5857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6600"/>
                </a:solidFill>
              </a:rPr>
              <a:t>(</a:t>
            </a:r>
            <a:r>
              <a:rPr lang="en-US" altLang="zh-CN" sz="2400" dirty="0" smtClean="0">
                <a:solidFill>
                  <a:srgbClr val="FF6600"/>
                </a:solidFill>
              </a:rPr>
              <a:t>-)</a:t>
            </a:r>
            <a:r>
              <a:rPr lang="en-US" altLang="zh-CN" sz="2400" baseline="30000" dirty="0" smtClean="0">
                <a:solidFill>
                  <a:srgbClr val="FF6600"/>
                </a:solidFill>
              </a:rPr>
              <a:t>3</a:t>
            </a:r>
            <a:endParaRPr lang="en-US" altLang="zh-CN" sz="2400" dirty="0">
              <a:solidFill>
                <a:srgbClr val="FF6600"/>
              </a:solidFill>
            </a:endParaRPr>
          </a:p>
          <a:p>
            <a:endParaRPr lang="en-US" altLang="zh-CN" sz="2400" dirty="0"/>
          </a:p>
        </p:txBody>
      </p:sp>
      <p:sp>
        <p:nvSpPr>
          <p:cNvPr id="3" name="矩形 2"/>
          <p:cNvSpPr/>
          <p:nvPr/>
        </p:nvSpPr>
        <p:spPr>
          <a:xfrm>
            <a:off x="3923928" y="630932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dirty="0">
                <a:solidFill>
                  <a:srgbClr val="3366FF"/>
                </a:solidFill>
              </a:rPr>
              <a:t>K. Wu, ZYW, J. </a:t>
            </a:r>
            <a:r>
              <a:rPr lang="en-US" altLang="zh-CN" sz="2000" dirty="0" err="1">
                <a:solidFill>
                  <a:srgbClr val="3366FF"/>
                </a:solidFill>
              </a:rPr>
              <a:t>Zaanen</a:t>
            </a:r>
            <a:r>
              <a:rPr lang="en-US" altLang="zh-CN" sz="2000" dirty="0">
                <a:solidFill>
                  <a:srgbClr val="3366FF"/>
                </a:solidFill>
              </a:rPr>
              <a:t>, PRB (2008) </a:t>
            </a:r>
            <a:endParaRPr lang="zh-CN" altLang="en-US" sz="2000" dirty="0">
              <a:solidFill>
                <a:srgbClr val="3366FF"/>
              </a:solidFill>
            </a:endParaRPr>
          </a:p>
        </p:txBody>
      </p:sp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9772" y="692696"/>
            <a:ext cx="3888432" cy="68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矩形 59"/>
          <p:cNvSpPr/>
          <p:nvPr/>
        </p:nvSpPr>
        <p:spPr>
          <a:xfrm>
            <a:off x="2483768" y="620688"/>
            <a:ext cx="3960440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4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553" y="1480330"/>
            <a:ext cx="7424799" cy="111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3068960"/>
            <a:ext cx="4571999" cy="23924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07500" y="2308810"/>
            <a:ext cx="2762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</a:rPr>
              <a:t>σ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直线箭头连接符 6"/>
          <p:cNvCxnSpPr/>
          <p:nvPr/>
        </p:nvCxnSpPr>
        <p:spPr bwMode="auto">
          <a:xfrm flipH="1" flipV="1">
            <a:off x="2267744" y="2164794"/>
            <a:ext cx="72008" cy="21602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文本框 9"/>
          <p:cNvSpPr txBox="1"/>
          <p:nvPr/>
        </p:nvSpPr>
        <p:spPr>
          <a:xfrm>
            <a:off x="902565" y="404664"/>
            <a:ext cx="6909795" cy="523220"/>
          </a:xfrm>
          <a:prstGeom prst="rect">
            <a:avLst/>
          </a:prstGeom>
          <a:solidFill>
            <a:srgbClr val="FFFF00"/>
          </a:solidFill>
          <a:effectLst>
            <a:outerShdw blurRad="676275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/>
              <a:t>Removing the phase string:     </a:t>
            </a:r>
            <a:r>
              <a:rPr kumimoji="1" lang="en-US" altLang="zh-CN" sz="2800" dirty="0" err="1" smtClean="0">
                <a:latin typeface="Lucida Grande"/>
                <a:ea typeface="Lucida Grande"/>
                <a:cs typeface="Lucida Grande"/>
              </a:rPr>
              <a:t>σ</a:t>
            </a:r>
            <a:r>
              <a:rPr kumimoji="1" lang="en-US" altLang="zh-CN" sz="2800" dirty="0" err="1" smtClean="0"/>
              <a:t>t</a:t>
            </a:r>
            <a:r>
              <a:rPr kumimoji="1" lang="en-US" altLang="zh-CN" sz="2800" dirty="0" smtClean="0"/>
              <a:t>-J model </a:t>
            </a:r>
            <a:endParaRPr kumimoji="1" lang="zh-CN" altLang="en-US" sz="2800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247914"/>
              </p:ext>
            </p:extLst>
          </p:nvPr>
        </p:nvGraphicFramePr>
        <p:xfrm>
          <a:off x="1187625" y="3327556"/>
          <a:ext cx="2232248" cy="84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公式" r:id="rId5" imgW="977900" imgH="368300" progId="Equation.3">
                  <p:embed/>
                </p:oleObj>
              </mc:Choice>
              <mc:Fallback>
                <p:oleObj name="公式" r:id="rId5" imgW="977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5" y="3327556"/>
                        <a:ext cx="2232248" cy="84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304845"/>
              </p:ext>
            </p:extLst>
          </p:nvPr>
        </p:nvGraphicFramePr>
        <p:xfrm>
          <a:off x="683568" y="5445224"/>
          <a:ext cx="4032448" cy="902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公式" r:id="rId7" imgW="2667000" imgH="596900" progId="Equation.3">
                  <p:embed/>
                </p:oleObj>
              </mc:Choice>
              <mc:Fallback>
                <p:oleObj name="公式" r:id="rId7" imgW="26670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3568" y="5445224"/>
                        <a:ext cx="4032448" cy="902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13813"/>
              </p:ext>
            </p:extLst>
          </p:nvPr>
        </p:nvGraphicFramePr>
        <p:xfrm>
          <a:off x="1547664" y="4549147"/>
          <a:ext cx="864096" cy="489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公式" r:id="rId9" imgW="381000" imgH="215900" progId="Equation.3">
                  <p:embed/>
                </p:oleObj>
              </mc:Choice>
              <mc:Fallback>
                <p:oleObj name="公式" r:id="rId9" imgW="381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549147"/>
                        <a:ext cx="864096" cy="489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 bwMode="auto">
          <a:xfrm>
            <a:off x="1331640" y="4437112"/>
            <a:ext cx="1368152" cy="72008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20508" y="4581128"/>
            <a:ext cx="2931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no phase string effect!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6" name="左箭头 15"/>
          <p:cNvSpPr/>
          <p:nvPr/>
        </p:nvSpPr>
        <p:spPr bwMode="auto">
          <a:xfrm>
            <a:off x="3347864" y="4653136"/>
            <a:ext cx="576064" cy="288032"/>
          </a:xfrm>
          <a:prstGeom prst="lef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76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auto">
          <a:xfrm>
            <a:off x="539552" y="404664"/>
            <a:ext cx="8208912" cy="3024336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568" y="1196752"/>
            <a:ext cx="76738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kumimoji="1" lang="en-US" altLang="zh-CN" dirty="0" smtClean="0">
                <a:solidFill>
                  <a:srgbClr val="FF6600"/>
                </a:solidFill>
              </a:rPr>
              <a:t>Mott physics = phase string sign structure replacing the Fermion signs </a:t>
            </a:r>
          </a:p>
          <a:p>
            <a:pPr algn="l"/>
            <a:endParaRPr kumimoji="1" lang="en-US" altLang="zh-CN" dirty="0">
              <a:solidFill>
                <a:srgbClr val="FF6600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kumimoji="1" lang="en-US" altLang="zh-CN" dirty="0">
                <a:solidFill>
                  <a:srgbClr val="FF6600"/>
                </a:solidFill>
              </a:rPr>
              <a:t>S</a:t>
            </a:r>
            <a:r>
              <a:rPr kumimoji="1" lang="en-US" altLang="zh-CN" dirty="0" smtClean="0">
                <a:solidFill>
                  <a:srgbClr val="FF6600"/>
                </a:solidFill>
              </a:rPr>
              <a:t>trong correlations = charge and spin are long-range entangled  </a:t>
            </a:r>
          </a:p>
          <a:p>
            <a:pPr marL="342900" indent="-342900" algn="l">
              <a:buFont typeface="Arial"/>
              <a:buChar char="•"/>
            </a:pPr>
            <a:endParaRPr kumimoji="1" lang="en-US" altLang="zh-CN" dirty="0">
              <a:solidFill>
                <a:srgbClr val="FF6600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kumimoji="1" lang="en-US" altLang="zh-CN" dirty="0" smtClean="0">
                <a:solidFill>
                  <a:srgbClr val="FF6600"/>
                </a:solidFill>
              </a:rPr>
              <a:t>Sign structure + restricted Hilbert space = unique fractionalization</a:t>
            </a:r>
            <a:endParaRPr kumimoji="1" lang="zh-CN" altLang="en-US" dirty="0">
              <a:solidFill>
                <a:srgbClr val="FF66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91680" y="620688"/>
            <a:ext cx="291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New guiding principles:</a:t>
            </a:r>
            <a:endParaRPr kumimoji="1" lang="zh-CN" altLang="en-US" sz="20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043608" y="3844841"/>
            <a:ext cx="3384376" cy="165618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60865"/>
            <a:ext cx="4571999" cy="2392471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2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44841"/>
            <a:ext cx="3384376" cy="167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1475656" y="5645041"/>
            <a:ext cx="27879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/>
              <a:t>“smooth” paths good for </a:t>
            </a:r>
          </a:p>
          <a:p>
            <a:r>
              <a:rPr kumimoji="1" lang="en-US" altLang="zh-CN" sz="2000" dirty="0" smtClean="0"/>
              <a:t>mean-field treatment</a:t>
            </a:r>
            <a:endParaRPr kumimoji="1" lang="zh-CN" altLang="en-US" sz="2000" dirty="0"/>
          </a:p>
        </p:txBody>
      </p:sp>
      <p:sp>
        <p:nvSpPr>
          <p:cNvPr id="14" name="文本框 13"/>
          <p:cNvSpPr txBox="1"/>
          <p:nvPr/>
        </p:nvSpPr>
        <p:spPr>
          <a:xfrm>
            <a:off x="5220072" y="5717049"/>
            <a:ext cx="2608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s</a:t>
            </a:r>
            <a:r>
              <a:rPr kumimoji="1" lang="en-US" altLang="zh-CN" sz="2000" dirty="0" smtClean="0"/>
              <a:t>ingular quantum phase </a:t>
            </a:r>
          </a:p>
          <a:p>
            <a:r>
              <a:rPr kumimoji="1" lang="en-US" altLang="zh-CN" sz="2000" dirty="0" smtClean="0"/>
              <a:t>interference</a:t>
            </a:r>
          </a:p>
        </p:txBody>
      </p:sp>
    </p:spTree>
    <p:extLst>
      <p:ext uri="{BB962C8B-B14F-4D97-AF65-F5344CB8AC3E}">
        <p14:creationId xmlns:p14="http://schemas.microsoft.com/office/powerpoint/2010/main" val="139808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9712" y="1844824"/>
            <a:ext cx="49502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rgbClr val="000090"/>
                </a:solidFill>
              </a:rPr>
              <a:t>Consequences of </a:t>
            </a:r>
          </a:p>
          <a:p>
            <a:r>
              <a:rPr kumimoji="1" lang="en-US" altLang="zh-CN" sz="4400" b="1" dirty="0" smtClean="0">
                <a:solidFill>
                  <a:srgbClr val="000090"/>
                </a:solidFill>
              </a:rPr>
              <a:t>the sign structure</a:t>
            </a:r>
            <a:endParaRPr kumimoji="1" lang="zh-CN" altLang="en-US" sz="4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16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3685383" y="5383559"/>
            <a:ext cx="3996432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3685382" y="980728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059832" y="908720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5093495" y="3173760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3715222" y="3438292"/>
            <a:ext cx="720081" cy="1944216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3721374" y="1484784"/>
            <a:ext cx="2226096" cy="389772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995936" y="2204864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825830" y="5186809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δ</a:t>
            </a: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5947470" y="4221088"/>
            <a:ext cx="783778" cy="1161420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3778920" y="4869160"/>
            <a:ext cx="4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</a:t>
            </a:r>
            <a:endParaRPr kumimoji="1" lang="zh-CN" altLang="en-US" sz="1800" dirty="0"/>
          </a:p>
        </p:txBody>
      </p:sp>
      <p:sp>
        <p:nvSpPr>
          <p:cNvPr id="83" name="文本框 82"/>
          <p:cNvSpPr txBox="1"/>
          <p:nvPr/>
        </p:nvSpPr>
        <p:spPr>
          <a:xfrm>
            <a:off x="4616859" y="494116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SC</a:t>
            </a:r>
            <a:endParaRPr kumimoji="1" lang="zh-CN" altLang="en-US" sz="1800" dirty="0"/>
          </a:p>
        </p:txBody>
      </p:sp>
      <p:sp>
        <p:nvSpPr>
          <p:cNvPr id="84" name="文本框 83"/>
          <p:cNvSpPr txBox="1"/>
          <p:nvPr/>
        </p:nvSpPr>
        <p:spPr>
          <a:xfrm>
            <a:off x="6300192" y="4869160"/>
            <a:ext cx="68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FL</a:t>
            </a:r>
            <a:r>
              <a:rPr kumimoji="1" lang="zh-CN" altLang="en-US" sz="1800" dirty="0" smtClean="0"/>
              <a:t>？</a:t>
            </a:r>
            <a:endParaRPr kumimoji="1" lang="zh-CN" altLang="en-US" sz="1800" dirty="0"/>
          </a:p>
        </p:txBody>
      </p:sp>
      <p:sp>
        <p:nvSpPr>
          <p:cNvPr id="16" name="Freeform 34"/>
          <p:cNvSpPr>
            <a:spLocks/>
          </p:cNvSpPr>
          <p:nvPr/>
        </p:nvSpPr>
        <p:spPr bwMode="auto">
          <a:xfrm>
            <a:off x="4435302" y="4734436"/>
            <a:ext cx="1008112" cy="648072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3707904" y="2708920"/>
            <a:ext cx="117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/>
              <a:t>pseudogap</a:t>
            </a:r>
            <a:endParaRPr kumimoji="1" lang="zh-CN" altLang="en-US" sz="1800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704" y="4797152"/>
            <a:ext cx="1235808" cy="1165653"/>
          </a:xfrm>
          <a:prstGeom prst="rect">
            <a:avLst/>
          </a:prstGeom>
        </p:spPr>
      </p:pic>
      <p:sp>
        <p:nvSpPr>
          <p:cNvPr id="94" name="文本框 93"/>
          <p:cNvSpPr txBox="1"/>
          <p:nvPr/>
        </p:nvSpPr>
        <p:spPr>
          <a:xfrm>
            <a:off x="1762696" y="6021288"/>
            <a:ext cx="1690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 = long-range</a:t>
            </a:r>
          </a:p>
          <a:p>
            <a:r>
              <a:rPr kumimoji="1" lang="en-US" altLang="zh-CN" sz="1800" dirty="0" smtClean="0"/>
              <a:t> RVB</a:t>
            </a:r>
            <a:endParaRPr kumimoji="1" lang="zh-CN" altLang="en-US" sz="1800" dirty="0"/>
          </a:p>
        </p:txBody>
      </p:sp>
      <p:sp>
        <p:nvSpPr>
          <p:cNvPr id="95" name="文本框 94"/>
          <p:cNvSpPr txBox="1"/>
          <p:nvPr/>
        </p:nvSpPr>
        <p:spPr>
          <a:xfrm>
            <a:off x="3487532" y="5507940"/>
            <a:ext cx="122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localization</a:t>
            </a:r>
            <a:endParaRPr kumimoji="1" lang="zh-CN" altLang="en-US" sz="1800" dirty="0"/>
          </a:p>
        </p:txBody>
      </p:sp>
      <p:sp>
        <p:nvSpPr>
          <p:cNvPr id="96" name="文本框 95"/>
          <p:cNvSpPr txBox="1"/>
          <p:nvPr/>
        </p:nvSpPr>
        <p:spPr>
          <a:xfrm>
            <a:off x="5091797" y="2195572"/>
            <a:ext cx="164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“strange metal”</a:t>
            </a:r>
            <a:endParaRPr kumimoji="1" lang="zh-CN" altLang="en-US" sz="1800" dirty="0"/>
          </a:p>
        </p:txBody>
      </p:sp>
      <p:sp>
        <p:nvSpPr>
          <p:cNvPr id="99" name="文本框 98"/>
          <p:cNvSpPr txBox="1"/>
          <p:nvPr/>
        </p:nvSpPr>
        <p:spPr>
          <a:xfrm>
            <a:off x="1906712" y="332656"/>
            <a:ext cx="31958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solidFill>
                  <a:schemeClr val="tx1"/>
                </a:solidFill>
              </a:rPr>
              <a:t>Global phase diagram</a:t>
            </a:r>
          </a:p>
          <a:p>
            <a:pPr algn="l"/>
            <a:endParaRPr kumimoji="1" lang="en-US" altLang="zh-CN" sz="2000" dirty="0" smtClean="0">
              <a:solidFill>
                <a:schemeClr val="tx1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FF6600"/>
                </a:solidFill>
              </a:rPr>
              <a:t>                                </a:t>
            </a:r>
            <a:endParaRPr kumimoji="1" lang="zh-CN" altLang="en-US" dirty="0">
              <a:solidFill>
                <a:srgbClr val="FF6600"/>
              </a:solidFill>
            </a:endParaRPr>
          </a:p>
        </p:txBody>
      </p:sp>
      <p:cxnSp>
        <p:nvCxnSpPr>
          <p:cNvPr id="5" name="直线连接符 4"/>
          <p:cNvCxnSpPr>
            <a:stCxn id="3" idx="0"/>
          </p:cNvCxnSpPr>
          <p:nvPr/>
        </p:nvCxnSpPr>
        <p:spPr>
          <a:xfrm flipV="1">
            <a:off x="3685383" y="5373216"/>
            <a:ext cx="741609" cy="10343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74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044624" y="-603448"/>
            <a:ext cx="7772400" cy="2041525"/>
          </a:xfrm>
        </p:spPr>
        <p:txBody>
          <a:bodyPr/>
          <a:lstStyle/>
          <a:p>
            <a:r>
              <a:rPr kumimoji="1" lang="en-US" altLang="zh-CN" sz="2800" dirty="0" smtClean="0">
                <a:solidFill>
                  <a:srgbClr val="000090"/>
                </a:solidFill>
                <a:latin typeface="Comic Sans MS"/>
                <a:cs typeface="Comic Sans MS"/>
              </a:rPr>
              <a:t>DMRG numerical </a:t>
            </a:r>
            <a:r>
              <a:rPr lang="en-US" altLang="zh-CN" sz="2800" dirty="0" smtClean="0">
                <a:solidFill>
                  <a:srgbClr val="000090"/>
                </a:solidFill>
                <a:latin typeface="Comic Sans MS"/>
                <a:cs typeface="Comic Sans MS"/>
              </a:rPr>
              <a:t>study</a:t>
            </a:r>
            <a:endParaRPr kumimoji="1" lang="zh-CN" altLang="en-US" sz="28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pic>
        <p:nvPicPr>
          <p:cNvPr id="3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3384376" cy="167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11560" y="1628800"/>
            <a:ext cx="2758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/>
              <a:t>t-J ladder systems</a:t>
            </a:r>
            <a:endParaRPr kumimoji="1"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503040" y="62068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 smtClean="0"/>
              <a:t>Z. </a:t>
            </a:r>
            <a:r>
              <a:rPr kumimoji="1" lang="en-US" altLang="zh-CN" sz="2000" dirty="0"/>
              <a:t>Zhu, H-C </a:t>
            </a:r>
            <a:r>
              <a:rPr kumimoji="1" lang="en-US" altLang="zh-CN" sz="2000" dirty="0" smtClean="0"/>
              <a:t>Jiang, Y. Qi, C.S. </a:t>
            </a:r>
            <a:r>
              <a:rPr kumimoji="1" lang="en-US" altLang="zh-CN" sz="2000" dirty="0" err="1" smtClean="0"/>
              <a:t>Tian</a:t>
            </a:r>
            <a:r>
              <a:rPr kumimoji="1" lang="en-US" altLang="zh-CN" sz="2000" dirty="0" smtClean="0"/>
              <a:t>, ZYW,   Scientific Report 3, 2586 (2013</a:t>
            </a:r>
            <a:r>
              <a:rPr kumimoji="1" lang="zh-CN" altLang="en-US" sz="2000" dirty="0" smtClean="0"/>
              <a:t>）</a:t>
            </a:r>
            <a:r>
              <a:rPr kumimoji="1" lang="zh-CN" altLang="zh-CN" sz="2000" dirty="0" smtClean="0"/>
              <a:t>；</a:t>
            </a:r>
            <a:endParaRPr kumimoji="1" lang="en-US" altLang="zh-CN" sz="2000" dirty="0" smtClean="0"/>
          </a:p>
          <a:p>
            <a:r>
              <a:rPr kumimoji="1" lang="en-US" altLang="zh-CN" sz="2000" dirty="0" smtClean="0"/>
              <a:t>Z. Zhu, et al. (2013); ……  </a:t>
            </a:r>
            <a:endParaRPr kumimoji="1"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4298717" y="2236802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sz="20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268760"/>
            <a:ext cx="4282123" cy="29523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 b="51285"/>
          <a:stretch/>
        </p:blipFill>
        <p:spPr>
          <a:xfrm>
            <a:off x="827584" y="4293096"/>
            <a:ext cx="6264696" cy="2361543"/>
          </a:xfrm>
          <a:prstGeom prst="rect">
            <a:avLst/>
          </a:prstGeom>
          <a:solidFill>
            <a:srgbClr val="FFF8FC"/>
          </a:solidFill>
        </p:spPr>
      </p:pic>
    </p:spTree>
    <p:extLst>
      <p:ext uri="{BB962C8B-B14F-4D97-AF65-F5344CB8AC3E}">
        <p14:creationId xmlns:p14="http://schemas.microsoft.com/office/powerpoint/2010/main" val="71240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95536" y="1196752"/>
            <a:ext cx="3816424" cy="2880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3384376" cy="167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50375" t="48962" r="1292" b="8"/>
          <a:stretch/>
        </p:blipFill>
        <p:spPr>
          <a:xfrm>
            <a:off x="4650463" y="1196751"/>
            <a:ext cx="3638812" cy="2880321"/>
          </a:xfrm>
          <a:prstGeom prst="rect">
            <a:avLst/>
          </a:prstGeom>
        </p:spPr>
      </p:pic>
      <p:sp>
        <p:nvSpPr>
          <p:cNvPr id="7" name="Rectangle 1"/>
          <p:cNvSpPr>
            <a:spLocks/>
          </p:cNvSpPr>
          <p:nvPr/>
        </p:nvSpPr>
        <p:spPr bwMode="auto">
          <a:xfrm>
            <a:off x="1763688" y="188640"/>
            <a:ext cx="5472608" cy="430887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>
            <a:outerShdw blurRad="841375" dist="38100" dir="2700000" algn="tl" rotWithShape="0">
              <a:srgbClr val="000000">
                <a:alpha val="43000"/>
              </a:srgbClr>
            </a:outerShdw>
          </a:effectLst>
          <a:extLst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altLang="zh-CN" sz="2800" dirty="0" smtClean="0">
                <a:solidFill>
                  <a:schemeClr val="tx1"/>
                </a:solidFill>
                <a:latin typeface="Comic Sans MS"/>
                <a:cs typeface="Comic Sans MS"/>
                <a:sym typeface="Arial" charset="0"/>
              </a:rPr>
              <a:t>Effect of phase string effect</a:t>
            </a:r>
            <a:endParaRPr lang="en-US" altLang="zh-CN" sz="2800" dirty="0">
              <a:solidFill>
                <a:schemeClr val="tx1"/>
              </a:solidFill>
              <a:latin typeface="Comic Sans MS"/>
              <a:cs typeface="Comic Sans MS"/>
              <a:sym typeface="Arial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860032" y="4365104"/>
            <a:ext cx="3384376" cy="165618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4869160"/>
            <a:ext cx="4296785" cy="224845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984896"/>
            <a:ext cx="4551682" cy="68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矩形 13"/>
          <p:cNvSpPr/>
          <p:nvPr/>
        </p:nvSpPr>
        <p:spPr>
          <a:xfrm>
            <a:off x="5807900" y="6525344"/>
            <a:ext cx="2762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zh-CN" sz="2000" dirty="0">
                <a:solidFill>
                  <a:srgbClr val="FF0000"/>
                </a:solidFill>
              </a:rPr>
              <a:t>σ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cxnSp>
        <p:nvCxnSpPr>
          <p:cNvPr id="16" name="直线箭头连接符 15"/>
          <p:cNvCxnSpPr/>
          <p:nvPr/>
        </p:nvCxnSpPr>
        <p:spPr bwMode="auto">
          <a:xfrm flipH="1" flipV="1">
            <a:off x="5796136" y="6453336"/>
            <a:ext cx="72008" cy="21602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矩形 8"/>
          <p:cNvSpPr/>
          <p:nvPr/>
        </p:nvSpPr>
        <p:spPr bwMode="auto">
          <a:xfrm>
            <a:off x="4469408" y="4359126"/>
            <a:ext cx="4644008" cy="2492896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04048" y="4149080"/>
            <a:ext cx="3408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6600"/>
                </a:solidFill>
                <a:latin typeface="Comic Sans MS"/>
                <a:cs typeface="Comic Sans MS"/>
              </a:rPr>
              <a:t>n</a:t>
            </a:r>
            <a:r>
              <a:rPr kumimoji="1" lang="en-US" altLang="zh-CN" sz="2400" dirty="0" smtClean="0">
                <a:solidFill>
                  <a:srgbClr val="FF6600"/>
                </a:solidFill>
                <a:latin typeface="Comic Sans MS"/>
                <a:cs typeface="Comic Sans MS"/>
              </a:rPr>
              <a:t>o phase string effect</a:t>
            </a:r>
            <a:endParaRPr kumimoji="1" lang="zh-CN" altLang="en-US" sz="2400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cxnSp>
        <p:nvCxnSpPr>
          <p:cNvPr id="27" name="曲线连接符 26"/>
          <p:cNvCxnSpPr/>
          <p:nvPr/>
        </p:nvCxnSpPr>
        <p:spPr bwMode="auto">
          <a:xfrm rot="16200000" flipV="1">
            <a:off x="6696236" y="2672916"/>
            <a:ext cx="1872208" cy="1080120"/>
          </a:xfrm>
          <a:prstGeom prst="curvedConnector3">
            <a:avLst/>
          </a:prstGeom>
          <a:solidFill>
            <a:schemeClr val="accent1"/>
          </a:solidFill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/>
          <a:srcRect l="1967" t="2523" r="50314" b="4436"/>
          <a:stretch/>
        </p:blipFill>
        <p:spPr>
          <a:xfrm>
            <a:off x="539552" y="1337325"/>
            <a:ext cx="3463340" cy="2739747"/>
          </a:xfrm>
          <a:prstGeom prst="rect">
            <a:avLst/>
          </a:prstGeom>
        </p:spPr>
      </p:pic>
      <p:sp>
        <p:nvSpPr>
          <p:cNvPr id="18" name="Rectangle 7"/>
          <p:cNvSpPr>
            <a:spLocks/>
          </p:cNvSpPr>
          <p:nvPr/>
        </p:nvSpPr>
        <p:spPr bwMode="auto">
          <a:xfrm>
            <a:off x="323528" y="6309320"/>
            <a:ext cx="3911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en-US" altLang="zh-CN" sz="2400" dirty="0">
                <a:solidFill>
                  <a:srgbClr val="DD2067"/>
                </a:solidFill>
                <a:latin typeface="Arial" charset="0"/>
                <a:cs typeface="Arial" charset="0"/>
                <a:sym typeface="Arial" charset="0"/>
              </a:rPr>
              <a:t>Self-localization of the hole!</a:t>
            </a:r>
          </a:p>
        </p:txBody>
      </p:sp>
    </p:spTree>
    <p:extLst>
      <p:ext uri="{BB962C8B-B14F-4D97-AF65-F5344CB8AC3E}">
        <p14:creationId xmlns:p14="http://schemas.microsoft.com/office/powerpoint/2010/main" val="365226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4896545" y="4653136"/>
            <a:ext cx="3384376" cy="1656184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489" y="4852953"/>
            <a:ext cx="4571999" cy="23924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3824" t="64249" r="3201" b="-73"/>
          <a:stretch/>
        </p:blipFill>
        <p:spPr>
          <a:xfrm>
            <a:off x="4581808" y="1340768"/>
            <a:ext cx="4509730" cy="266429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1355" y="332656"/>
            <a:ext cx="413666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 smtClean="0"/>
              <a:t>Momentum distribution</a:t>
            </a:r>
            <a:endParaRPr kumimoji="1" lang="zh-CN" altLang="en-US" sz="3200" dirty="0"/>
          </a:p>
        </p:txBody>
      </p:sp>
      <p:sp>
        <p:nvSpPr>
          <p:cNvPr id="10" name="文本框 9"/>
          <p:cNvSpPr txBox="1"/>
          <p:nvPr/>
        </p:nvSpPr>
        <p:spPr>
          <a:xfrm>
            <a:off x="5197933" y="4221088"/>
            <a:ext cx="3496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w</a:t>
            </a:r>
            <a:r>
              <a:rPr kumimoji="1" lang="en-US" altLang="zh-CN" sz="2400" dirty="0" smtClean="0"/>
              <a:t>ithout phase string effect</a:t>
            </a:r>
            <a:endParaRPr kumimoji="1" lang="zh-CN" altLang="en-US" sz="2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054147" y="692696"/>
            <a:ext cx="3605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>
                <a:solidFill>
                  <a:srgbClr val="FF0000"/>
                </a:solidFill>
                <a:latin typeface="+mj-lt"/>
                <a:cs typeface="Comic Sans MS"/>
              </a:rPr>
              <a:t>Q</a:t>
            </a:r>
            <a:r>
              <a:rPr kumimoji="1" lang="en-US" altLang="zh-CN" sz="2000" dirty="0" err="1" smtClean="0">
                <a:solidFill>
                  <a:srgbClr val="FF0000"/>
                </a:solidFill>
                <a:latin typeface="+mj-lt"/>
                <a:cs typeface="Comic Sans MS"/>
              </a:rPr>
              <a:t>uasiparticle</a:t>
            </a:r>
            <a:r>
              <a:rPr kumimoji="1" lang="en-US" altLang="zh-CN" sz="2000" dirty="0" smtClean="0">
                <a:solidFill>
                  <a:srgbClr val="FF0000"/>
                </a:solidFill>
                <a:latin typeface="+mj-lt"/>
                <a:cs typeface="Comic Sans MS"/>
              </a:rPr>
              <a:t> picture restored!</a:t>
            </a:r>
            <a:endParaRPr kumimoji="1" lang="zh-CN" altLang="en-US" sz="2000" dirty="0">
              <a:solidFill>
                <a:srgbClr val="FF0000"/>
              </a:solidFill>
              <a:latin typeface="+mj-lt"/>
              <a:cs typeface="Comic Sans MS"/>
            </a:endParaRPr>
          </a:p>
        </p:txBody>
      </p:sp>
      <p:cxnSp>
        <p:nvCxnSpPr>
          <p:cNvPr id="13" name="直线箭头连接符 12"/>
          <p:cNvCxnSpPr/>
          <p:nvPr/>
        </p:nvCxnSpPr>
        <p:spPr bwMode="auto">
          <a:xfrm>
            <a:off x="7380312" y="1124744"/>
            <a:ext cx="288032" cy="3600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/>
          <p:cNvSpPr/>
          <p:nvPr/>
        </p:nvSpPr>
        <p:spPr bwMode="auto">
          <a:xfrm>
            <a:off x="467544" y="1340768"/>
            <a:ext cx="3678890" cy="5256583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5" y="1700808"/>
            <a:ext cx="3489844" cy="459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 bwMode="auto">
          <a:xfrm>
            <a:off x="4499992" y="1196752"/>
            <a:ext cx="4536504" cy="5400600"/>
          </a:xfrm>
          <a:prstGeom prst="rect">
            <a:avLst/>
          </a:prstGeom>
          <a:noFill/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30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/>
        </p:nvSpPr>
        <p:spPr bwMode="auto">
          <a:xfrm rot="10800000" flipH="1">
            <a:off x="2122141" y="65030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rot="10800000" flipH="1">
            <a:off x="1326068" y="663488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rot="10800000" flipH="1">
            <a:off x="611560" y="65030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rot="10800000" flipH="1">
            <a:off x="1402061" y="209046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rot="10800000" flipH="1">
            <a:off x="611560" y="209046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rot="10800000" flipH="1">
            <a:off x="611560" y="137038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sm" len="sm"/>
            <a:tailEnd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rot="10800000" flipH="1">
            <a:off x="2122141" y="2090465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rot="10800000" flipH="1">
            <a:off x="2123729" y="1349424"/>
            <a:ext cx="1587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sm" len="sm"/>
          </a:ln>
          <a:effectLst>
            <a:outerShdw blurRad="38100" dist="19999" dir="5400000" algn="ctr" rotWithShape="0">
              <a:schemeClr val="bg2">
                <a:alpha val="37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Oval 7"/>
          <p:cNvSpPr>
            <a:spLocks/>
          </p:cNvSpPr>
          <p:nvPr/>
        </p:nvSpPr>
        <p:spPr bwMode="auto">
          <a:xfrm>
            <a:off x="1259632" y="1429817"/>
            <a:ext cx="228600" cy="228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6" name="右箭头 15"/>
          <p:cNvSpPr/>
          <p:nvPr/>
        </p:nvSpPr>
        <p:spPr bwMode="auto">
          <a:xfrm>
            <a:off x="1619672" y="1514401"/>
            <a:ext cx="360040" cy="144016"/>
          </a:xfrm>
          <a:prstGeom prst="rightArrow">
            <a:avLst/>
          </a:prstGeom>
          <a:solidFill>
            <a:srgbClr val="0000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17" name="右箭头 16"/>
          <p:cNvSpPr/>
          <p:nvPr/>
        </p:nvSpPr>
        <p:spPr bwMode="auto">
          <a:xfrm rot="19393726">
            <a:off x="1554952" y="1082353"/>
            <a:ext cx="360040" cy="144016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34688" y="620688"/>
            <a:ext cx="354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t’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53360" y="1514401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0000FF"/>
                </a:solidFill>
              </a:rPr>
              <a:t>t</a:t>
            </a:r>
            <a:endParaRPr kumimoji="1"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548680"/>
            <a:ext cx="2452197" cy="3349892"/>
          </a:xfrm>
          <a:prstGeom prst="rect">
            <a:avLst/>
          </a:prstGeom>
        </p:spPr>
      </p:pic>
      <p:sp>
        <p:nvSpPr>
          <p:cNvPr id="21" name="下箭头 20"/>
          <p:cNvSpPr/>
          <p:nvPr/>
        </p:nvSpPr>
        <p:spPr bwMode="auto">
          <a:xfrm>
            <a:off x="5076056" y="2996952"/>
            <a:ext cx="144016" cy="360040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4" name="下箭头 23"/>
          <p:cNvSpPr/>
          <p:nvPr/>
        </p:nvSpPr>
        <p:spPr bwMode="auto">
          <a:xfrm>
            <a:off x="4139952" y="2996952"/>
            <a:ext cx="144016" cy="360040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552" y="87015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800000"/>
                </a:solidFill>
              </a:rPr>
              <a:t>localization-delocalization transition</a:t>
            </a:r>
            <a:endParaRPr kumimoji="1" lang="zh-CN" altLang="en-US" sz="2400" dirty="0">
              <a:solidFill>
                <a:srgbClr val="8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889486"/>
            <a:ext cx="3888432" cy="29914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548680"/>
            <a:ext cx="3441933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670151" y="4735487"/>
            <a:ext cx="3996432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1670150" y="332656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44600" y="260648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3078263" y="2525688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1699990" y="2790220"/>
            <a:ext cx="720081" cy="1944216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1706142" y="836712"/>
            <a:ext cx="2226096" cy="389772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980704" y="1556792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810598" y="4538737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δ</a:t>
            </a: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3932238" y="3573016"/>
            <a:ext cx="783778" cy="1161420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1763688" y="4221088"/>
            <a:ext cx="4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</a:t>
            </a:r>
            <a:endParaRPr kumimoji="1" lang="zh-CN" altLang="en-US" sz="1800" dirty="0"/>
          </a:p>
        </p:txBody>
      </p:sp>
      <p:sp>
        <p:nvSpPr>
          <p:cNvPr id="83" name="文本框 82"/>
          <p:cNvSpPr txBox="1"/>
          <p:nvPr/>
        </p:nvSpPr>
        <p:spPr>
          <a:xfrm>
            <a:off x="2601627" y="4293096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SC</a:t>
            </a:r>
            <a:endParaRPr kumimoji="1" lang="zh-CN" altLang="en-US" sz="1800" dirty="0"/>
          </a:p>
        </p:txBody>
      </p:sp>
      <p:sp>
        <p:nvSpPr>
          <p:cNvPr id="84" name="文本框 83"/>
          <p:cNvSpPr txBox="1"/>
          <p:nvPr/>
        </p:nvSpPr>
        <p:spPr>
          <a:xfrm>
            <a:off x="4284960" y="4221088"/>
            <a:ext cx="40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FL</a:t>
            </a:r>
            <a:endParaRPr kumimoji="1" lang="zh-CN" altLang="en-US" sz="1800" dirty="0"/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140968"/>
            <a:ext cx="1014113" cy="1058204"/>
          </a:xfrm>
          <a:prstGeom prst="rect">
            <a:avLst/>
          </a:prstGeom>
        </p:spPr>
      </p:pic>
      <p:sp>
        <p:nvSpPr>
          <p:cNvPr id="16" name="Freeform 34"/>
          <p:cNvSpPr>
            <a:spLocks/>
          </p:cNvSpPr>
          <p:nvPr/>
        </p:nvSpPr>
        <p:spPr bwMode="auto">
          <a:xfrm>
            <a:off x="2420070" y="4086364"/>
            <a:ext cx="1008112" cy="648072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1692672" y="2060848"/>
            <a:ext cx="117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/>
              <a:t>pseudogap</a:t>
            </a:r>
            <a:endParaRPr kumimoji="1" lang="zh-CN" altLang="en-US" sz="1800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221088"/>
            <a:ext cx="1235808" cy="1165653"/>
          </a:xfrm>
          <a:prstGeom prst="rect">
            <a:avLst/>
          </a:prstGeom>
        </p:spPr>
      </p:pic>
      <p:sp>
        <p:nvSpPr>
          <p:cNvPr id="94" name="文本框 93"/>
          <p:cNvSpPr txBox="1"/>
          <p:nvPr/>
        </p:nvSpPr>
        <p:spPr>
          <a:xfrm>
            <a:off x="179512" y="5445224"/>
            <a:ext cx="1690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 = long-range</a:t>
            </a:r>
          </a:p>
          <a:p>
            <a:r>
              <a:rPr kumimoji="1" lang="en-US" altLang="zh-CN" sz="1800" dirty="0" smtClean="0"/>
              <a:t> RVB</a:t>
            </a:r>
            <a:endParaRPr kumimoji="1" lang="zh-CN" altLang="en-US" sz="1800" dirty="0"/>
          </a:p>
        </p:txBody>
      </p:sp>
      <p:sp>
        <p:nvSpPr>
          <p:cNvPr id="95" name="文本框 94"/>
          <p:cNvSpPr txBox="1"/>
          <p:nvPr/>
        </p:nvSpPr>
        <p:spPr>
          <a:xfrm>
            <a:off x="1472300" y="4859868"/>
            <a:ext cx="122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localization</a:t>
            </a:r>
            <a:endParaRPr kumimoji="1" lang="zh-CN" altLang="en-US" sz="1800" dirty="0"/>
          </a:p>
        </p:txBody>
      </p:sp>
      <p:sp>
        <p:nvSpPr>
          <p:cNvPr id="96" name="文本框 95"/>
          <p:cNvSpPr txBox="1"/>
          <p:nvPr/>
        </p:nvSpPr>
        <p:spPr>
          <a:xfrm>
            <a:off x="3076565" y="1547500"/>
            <a:ext cx="164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“strange metal”</a:t>
            </a:r>
            <a:endParaRPr kumimoji="1" lang="zh-CN" altLang="en-US" sz="1800" dirty="0"/>
          </a:p>
        </p:txBody>
      </p:sp>
      <p:sp>
        <p:nvSpPr>
          <p:cNvPr id="99" name="文本框 98"/>
          <p:cNvSpPr txBox="1"/>
          <p:nvPr/>
        </p:nvSpPr>
        <p:spPr>
          <a:xfrm>
            <a:off x="5076056" y="332656"/>
            <a:ext cx="31958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solidFill>
                  <a:schemeClr val="tx1"/>
                </a:solidFill>
              </a:rPr>
              <a:t>Global phase diagram</a:t>
            </a:r>
          </a:p>
          <a:p>
            <a:pPr algn="l"/>
            <a:endParaRPr kumimoji="1" lang="en-US" altLang="zh-CN" sz="2000" dirty="0" smtClean="0">
              <a:solidFill>
                <a:schemeClr val="tx1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FF6600"/>
                </a:solidFill>
              </a:rPr>
              <a:t>                                </a:t>
            </a:r>
            <a:endParaRPr kumimoji="1" lang="zh-CN" altLang="en-US" dirty="0">
              <a:solidFill>
                <a:srgbClr val="FF6600"/>
              </a:solidFill>
            </a:endParaRPr>
          </a:p>
        </p:txBody>
      </p:sp>
      <p:cxnSp>
        <p:nvCxnSpPr>
          <p:cNvPr id="31" name="直线连接符 30"/>
          <p:cNvCxnSpPr/>
          <p:nvPr/>
        </p:nvCxnSpPr>
        <p:spPr>
          <a:xfrm flipV="1">
            <a:off x="1691680" y="4725144"/>
            <a:ext cx="741609" cy="10343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左右箭头 31"/>
          <p:cNvSpPr/>
          <p:nvPr/>
        </p:nvSpPr>
        <p:spPr bwMode="auto">
          <a:xfrm>
            <a:off x="4345861" y="5589240"/>
            <a:ext cx="432048" cy="144016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33" name="Line 2"/>
          <p:cNvSpPr>
            <a:spLocks noChangeShapeType="1"/>
          </p:cNvSpPr>
          <p:nvPr/>
        </p:nvSpPr>
        <p:spPr bwMode="auto">
          <a:xfrm>
            <a:off x="2905701" y="6021288"/>
            <a:ext cx="3816424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>
              <a:ln w="57150" cmpd="sng">
                <a:solidFill>
                  <a:srgbClr val="000000"/>
                </a:solidFill>
              </a:ln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481765" y="5373216"/>
            <a:ext cx="534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AF</a:t>
            </a:r>
            <a:endParaRPr kumimoji="1" lang="zh-CN" altLang="en-US" sz="2400" dirty="0"/>
          </a:p>
        </p:txBody>
      </p:sp>
      <p:sp>
        <p:nvSpPr>
          <p:cNvPr id="35" name="文本框 34"/>
          <p:cNvSpPr txBox="1"/>
          <p:nvPr/>
        </p:nvSpPr>
        <p:spPr>
          <a:xfrm>
            <a:off x="4890628" y="5373216"/>
            <a:ext cx="1687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   spin liquid</a:t>
            </a:r>
            <a:endParaRPr kumimoji="1" lang="zh-CN" altLang="en-US" sz="2400" dirty="0"/>
          </a:p>
        </p:txBody>
      </p:sp>
      <p:sp>
        <p:nvSpPr>
          <p:cNvPr id="36" name="文本框 35"/>
          <p:cNvSpPr txBox="1"/>
          <p:nvPr/>
        </p:nvSpPr>
        <p:spPr>
          <a:xfrm>
            <a:off x="6938149" y="5733256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doping</a:t>
            </a:r>
            <a:endParaRPr kumimoji="1" lang="zh-CN" altLang="en-US" sz="2400" dirty="0"/>
          </a:p>
        </p:txBody>
      </p:sp>
      <p:sp>
        <p:nvSpPr>
          <p:cNvPr id="37" name="文本框 36"/>
          <p:cNvSpPr txBox="1"/>
          <p:nvPr/>
        </p:nvSpPr>
        <p:spPr>
          <a:xfrm>
            <a:off x="5386499" y="6207695"/>
            <a:ext cx="54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SC </a:t>
            </a:r>
            <a:endParaRPr kumimoji="1" lang="zh-CN" altLang="en-US" sz="2400" dirty="0"/>
          </a:p>
        </p:txBody>
      </p:sp>
      <p:sp>
        <p:nvSpPr>
          <p:cNvPr id="38" name="文本框 37"/>
          <p:cNvSpPr txBox="1"/>
          <p:nvPr/>
        </p:nvSpPr>
        <p:spPr>
          <a:xfrm>
            <a:off x="2761685" y="6165304"/>
            <a:ext cx="1576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localization</a:t>
            </a:r>
            <a:endParaRPr kumimoji="1" lang="zh-CN" altLang="en-US" sz="2400" dirty="0"/>
          </a:p>
        </p:txBody>
      </p:sp>
      <p:sp>
        <p:nvSpPr>
          <p:cNvPr id="39" name="乘 38"/>
          <p:cNvSpPr/>
          <p:nvPr/>
        </p:nvSpPr>
        <p:spPr bwMode="auto">
          <a:xfrm>
            <a:off x="4489877" y="5877272"/>
            <a:ext cx="216024" cy="216024"/>
          </a:xfrm>
          <a:prstGeom prst="mathMultiply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0" name="左右箭头 39"/>
          <p:cNvSpPr/>
          <p:nvPr/>
        </p:nvSpPr>
        <p:spPr bwMode="auto">
          <a:xfrm>
            <a:off x="4716016" y="6381328"/>
            <a:ext cx="432048" cy="144016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27784" y="5229200"/>
            <a:ext cx="5616624" cy="151216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831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椭圆 43"/>
          <p:cNvSpPr/>
          <p:nvPr/>
        </p:nvSpPr>
        <p:spPr bwMode="auto">
          <a:xfrm rot="13142540">
            <a:off x="6895627" y="1598213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3" name="椭圆 42"/>
          <p:cNvSpPr/>
          <p:nvPr/>
        </p:nvSpPr>
        <p:spPr bwMode="auto">
          <a:xfrm rot="17602541">
            <a:off x="7075079" y="2758081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2" name="椭圆 41"/>
          <p:cNvSpPr/>
          <p:nvPr/>
        </p:nvSpPr>
        <p:spPr bwMode="auto">
          <a:xfrm rot="21328361">
            <a:off x="6086859" y="3193835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1" name="椭圆 40"/>
          <p:cNvSpPr/>
          <p:nvPr/>
        </p:nvSpPr>
        <p:spPr bwMode="auto">
          <a:xfrm rot="12364088">
            <a:off x="4981187" y="3049615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0" name="椭圆 39"/>
          <p:cNvSpPr/>
          <p:nvPr/>
        </p:nvSpPr>
        <p:spPr bwMode="auto">
          <a:xfrm rot="16791687">
            <a:off x="4580597" y="2233829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" name="椭圆 1"/>
          <p:cNvSpPr/>
          <p:nvPr/>
        </p:nvSpPr>
        <p:spPr bwMode="auto">
          <a:xfrm rot="19350374">
            <a:off x="5315363" y="1533262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584" y="476672"/>
            <a:ext cx="53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/>
              <a:t>Delocalization and superconductivity</a:t>
            </a:r>
            <a:endParaRPr kumimoji="1" lang="zh-CN" altLang="en-US" sz="2400" dirty="0"/>
          </a:p>
        </p:txBody>
      </p:sp>
      <p:sp>
        <p:nvSpPr>
          <p:cNvPr id="4" name="Oval 1"/>
          <p:cNvSpPr>
            <a:spLocks/>
          </p:cNvSpPr>
          <p:nvPr/>
        </p:nvSpPr>
        <p:spPr bwMode="auto">
          <a:xfrm>
            <a:off x="2604840" y="1557387"/>
            <a:ext cx="147637" cy="152400"/>
          </a:xfrm>
          <a:prstGeom prst="ellipse">
            <a:avLst/>
          </a:prstGeom>
          <a:solidFill>
            <a:srgbClr val="FFFF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1098302" y="2409874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1669802" y="1678037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1174502" y="1976487"/>
            <a:ext cx="3032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2082552" y="1282749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479302" y="1633587"/>
            <a:ext cx="2149475" cy="1362075"/>
          </a:xfrm>
          <a:custGeom>
            <a:avLst/>
            <a:gdLst>
              <a:gd name="T0" fmla="*/ 2147483647 w 21600"/>
              <a:gd name="T1" fmla="*/ 2147483647 h 21233"/>
              <a:gd name="T2" fmla="*/ 2147483647 w 21600"/>
              <a:gd name="T3" fmla="*/ 2147483647 h 21233"/>
              <a:gd name="T4" fmla="*/ 2147483647 w 21600"/>
              <a:gd name="T5" fmla="*/ 2147483647 h 21233"/>
              <a:gd name="T6" fmla="*/ 2147483647 w 21600"/>
              <a:gd name="T7" fmla="*/ 2147483647 h 21233"/>
              <a:gd name="T8" fmla="*/ 2147483647 w 21600"/>
              <a:gd name="T9" fmla="*/ 2147483647 h 21233"/>
              <a:gd name="T10" fmla="*/ 2147483647 w 21600"/>
              <a:gd name="T11" fmla="*/ 2147483647 h 21233"/>
              <a:gd name="T12" fmla="*/ 2147483647 w 21600"/>
              <a:gd name="T13" fmla="*/ 2147483647 h 21233"/>
              <a:gd name="T14" fmla="*/ 2147483647 w 21600"/>
              <a:gd name="T15" fmla="*/ 2147483647 h 21233"/>
              <a:gd name="T16" fmla="*/ 0 w 21600"/>
              <a:gd name="T17" fmla="*/ 2147483647 h 21233"/>
              <a:gd name="T18" fmla="*/ 2147483647 w 21600"/>
              <a:gd name="T19" fmla="*/ 2147483647 h 21233"/>
              <a:gd name="T20" fmla="*/ 2147483647 w 21600"/>
              <a:gd name="T21" fmla="*/ 2147483647 h 21233"/>
              <a:gd name="T22" fmla="*/ 2147483647 w 21600"/>
              <a:gd name="T23" fmla="*/ 2147483647 h 21233"/>
              <a:gd name="T24" fmla="*/ 2147483647 w 21600"/>
              <a:gd name="T25" fmla="*/ 2147483647 h 21233"/>
              <a:gd name="T26" fmla="*/ 2147483647 w 21600"/>
              <a:gd name="T27" fmla="*/ 2147483647 h 21233"/>
              <a:gd name="T28" fmla="*/ 2147483647 w 21600"/>
              <a:gd name="T29" fmla="*/ 2147483647 h 21233"/>
              <a:gd name="T30" fmla="*/ 2147483647 w 21600"/>
              <a:gd name="T31" fmla="*/ 2147483647 h 21233"/>
              <a:gd name="T32" fmla="*/ 2147483647 w 21600"/>
              <a:gd name="T33" fmla="*/ 2147483647 h 21233"/>
              <a:gd name="T34" fmla="*/ 2147483647 w 21600"/>
              <a:gd name="T35" fmla="*/ 2147483647 h 21233"/>
              <a:gd name="T36" fmla="*/ 2147483647 w 21600"/>
              <a:gd name="T37" fmla="*/ 2147483647 h 21233"/>
              <a:gd name="T38" fmla="*/ 2147483647 w 21600"/>
              <a:gd name="T39" fmla="*/ 2147483647 h 21233"/>
              <a:gd name="T40" fmla="*/ 2147483647 w 21600"/>
              <a:gd name="T41" fmla="*/ 2147483647 h 21233"/>
              <a:gd name="T42" fmla="*/ 2147483647 w 21600"/>
              <a:gd name="T43" fmla="*/ 2147483647 h 21233"/>
              <a:gd name="T44" fmla="*/ 2147483647 w 21600"/>
              <a:gd name="T45" fmla="*/ 2147483647 h 21233"/>
              <a:gd name="T46" fmla="*/ 2147483647 w 21600"/>
              <a:gd name="T47" fmla="*/ 2147483647 h 21233"/>
              <a:gd name="T48" fmla="*/ 2147483647 w 21600"/>
              <a:gd name="T49" fmla="*/ 2147483647 h 21233"/>
              <a:gd name="T50" fmla="*/ 2147483647 w 21600"/>
              <a:gd name="T51" fmla="*/ 2147483647 h 21233"/>
              <a:gd name="T52" fmla="*/ 2147483647 w 21600"/>
              <a:gd name="T53" fmla="*/ 2147483647 h 21233"/>
              <a:gd name="T54" fmla="*/ 2147483647 w 21600"/>
              <a:gd name="T55" fmla="*/ 2147483647 h 21233"/>
              <a:gd name="T56" fmla="*/ 2147483647 w 21600"/>
              <a:gd name="T57" fmla="*/ 2147483647 h 21233"/>
              <a:gd name="T58" fmla="*/ 2147483647 w 21600"/>
              <a:gd name="T59" fmla="*/ 2147483647 h 21233"/>
              <a:gd name="T60" fmla="*/ 2147483647 w 21600"/>
              <a:gd name="T61" fmla="*/ 2147483647 h 2123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600" h="21233">
                <a:moveTo>
                  <a:pt x="9318" y="656"/>
                </a:moveTo>
                <a:cubicBezTo>
                  <a:pt x="8711" y="1260"/>
                  <a:pt x="8047" y="1820"/>
                  <a:pt x="7539" y="2596"/>
                </a:cubicBezTo>
                <a:cubicBezTo>
                  <a:pt x="7285" y="3760"/>
                  <a:pt x="6508" y="5291"/>
                  <a:pt x="5845" y="5959"/>
                </a:cubicBezTo>
                <a:cubicBezTo>
                  <a:pt x="5675" y="6714"/>
                  <a:pt x="5887" y="6024"/>
                  <a:pt x="5506" y="6606"/>
                </a:cubicBezTo>
                <a:cubicBezTo>
                  <a:pt x="4998" y="7382"/>
                  <a:pt x="5901" y="6692"/>
                  <a:pt x="4828" y="7770"/>
                </a:cubicBezTo>
                <a:cubicBezTo>
                  <a:pt x="4179" y="8438"/>
                  <a:pt x="3685" y="8331"/>
                  <a:pt x="2880" y="8417"/>
                </a:cubicBezTo>
                <a:cubicBezTo>
                  <a:pt x="2104" y="8805"/>
                  <a:pt x="1256" y="9861"/>
                  <a:pt x="678" y="10745"/>
                </a:cubicBezTo>
                <a:cubicBezTo>
                  <a:pt x="113" y="11607"/>
                  <a:pt x="932" y="10702"/>
                  <a:pt x="254" y="11392"/>
                </a:cubicBezTo>
                <a:cubicBezTo>
                  <a:pt x="141" y="11909"/>
                  <a:pt x="85" y="12426"/>
                  <a:pt x="0" y="12944"/>
                </a:cubicBezTo>
                <a:cubicBezTo>
                  <a:pt x="56" y="14647"/>
                  <a:pt x="42" y="15186"/>
                  <a:pt x="339" y="16565"/>
                </a:cubicBezTo>
                <a:cubicBezTo>
                  <a:pt x="409" y="16867"/>
                  <a:pt x="480" y="17234"/>
                  <a:pt x="678" y="17341"/>
                </a:cubicBezTo>
                <a:cubicBezTo>
                  <a:pt x="1045" y="17535"/>
                  <a:pt x="1412" y="17665"/>
                  <a:pt x="1779" y="17859"/>
                </a:cubicBezTo>
                <a:cubicBezTo>
                  <a:pt x="1878" y="18096"/>
                  <a:pt x="1878" y="18462"/>
                  <a:pt x="2033" y="18635"/>
                </a:cubicBezTo>
                <a:cubicBezTo>
                  <a:pt x="3812" y="20575"/>
                  <a:pt x="1779" y="17988"/>
                  <a:pt x="2795" y="19023"/>
                </a:cubicBezTo>
                <a:cubicBezTo>
                  <a:pt x="4179" y="20424"/>
                  <a:pt x="5647" y="20575"/>
                  <a:pt x="7285" y="20704"/>
                </a:cubicBezTo>
                <a:cubicBezTo>
                  <a:pt x="7708" y="20747"/>
                  <a:pt x="8132" y="20812"/>
                  <a:pt x="8555" y="20834"/>
                </a:cubicBezTo>
                <a:cubicBezTo>
                  <a:pt x="9544" y="20898"/>
                  <a:pt x="10532" y="20920"/>
                  <a:pt x="11520" y="20963"/>
                </a:cubicBezTo>
                <a:cubicBezTo>
                  <a:pt x="12762" y="21135"/>
                  <a:pt x="14259" y="21588"/>
                  <a:pt x="15416" y="20704"/>
                </a:cubicBezTo>
                <a:cubicBezTo>
                  <a:pt x="15826" y="20402"/>
                  <a:pt x="16193" y="19971"/>
                  <a:pt x="16602" y="19669"/>
                </a:cubicBezTo>
                <a:cubicBezTo>
                  <a:pt x="16814" y="19174"/>
                  <a:pt x="17026" y="19217"/>
                  <a:pt x="17280" y="18764"/>
                </a:cubicBezTo>
                <a:cubicBezTo>
                  <a:pt x="17831" y="17794"/>
                  <a:pt x="18296" y="16867"/>
                  <a:pt x="19144" y="16436"/>
                </a:cubicBezTo>
                <a:cubicBezTo>
                  <a:pt x="19341" y="16134"/>
                  <a:pt x="19976" y="15552"/>
                  <a:pt x="20075" y="15401"/>
                </a:cubicBezTo>
                <a:cubicBezTo>
                  <a:pt x="20696" y="14453"/>
                  <a:pt x="20372" y="14819"/>
                  <a:pt x="21007" y="14237"/>
                </a:cubicBezTo>
                <a:cubicBezTo>
                  <a:pt x="21332" y="13483"/>
                  <a:pt x="21416" y="13008"/>
                  <a:pt x="21600" y="12168"/>
                </a:cubicBezTo>
                <a:cubicBezTo>
                  <a:pt x="21487" y="10680"/>
                  <a:pt x="21191" y="9344"/>
                  <a:pt x="21007" y="7899"/>
                </a:cubicBezTo>
                <a:cubicBezTo>
                  <a:pt x="20824" y="6477"/>
                  <a:pt x="20654" y="4989"/>
                  <a:pt x="19821" y="4148"/>
                </a:cubicBezTo>
                <a:cubicBezTo>
                  <a:pt x="19539" y="2834"/>
                  <a:pt x="18621" y="2575"/>
                  <a:pt x="18042" y="1691"/>
                </a:cubicBezTo>
                <a:cubicBezTo>
                  <a:pt x="17887" y="1454"/>
                  <a:pt x="17280" y="893"/>
                  <a:pt x="17026" y="786"/>
                </a:cubicBezTo>
                <a:cubicBezTo>
                  <a:pt x="15473" y="160"/>
                  <a:pt x="16489" y="764"/>
                  <a:pt x="15671" y="398"/>
                </a:cubicBezTo>
                <a:cubicBezTo>
                  <a:pt x="15416" y="290"/>
                  <a:pt x="15162" y="139"/>
                  <a:pt x="14908" y="10"/>
                </a:cubicBezTo>
                <a:cubicBezTo>
                  <a:pt x="14852" y="-12"/>
                  <a:pt x="15021" y="10"/>
                  <a:pt x="15078" y="10"/>
                </a:cubicBezTo>
              </a:path>
            </a:pathLst>
          </a:custGeom>
          <a:noFill/>
          <a:ln w="19050" cap="flat">
            <a:solidFill>
              <a:srgbClr val="FF6600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965202" y="3003599"/>
            <a:ext cx="1555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1" name="Rectangle 8"/>
          <p:cNvSpPr>
            <a:spLocks/>
          </p:cNvSpPr>
          <p:nvPr/>
        </p:nvSpPr>
        <p:spPr bwMode="auto">
          <a:xfrm>
            <a:off x="3841502" y="2333674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3181102" y="1197024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FFD9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3" name="Rectangle 10"/>
          <p:cNvSpPr>
            <a:spLocks/>
          </p:cNvSpPr>
          <p:nvPr/>
        </p:nvSpPr>
        <p:spPr bwMode="auto">
          <a:xfrm>
            <a:off x="1326902" y="2859137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4" name="Rectangle 11"/>
          <p:cNvSpPr>
            <a:spLocks/>
          </p:cNvSpPr>
          <p:nvPr/>
        </p:nvSpPr>
        <p:spPr bwMode="auto">
          <a:xfrm rot="10800000">
            <a:off x="2222252" y="31242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5" name="Rectangle 12"/>
          <p:cNvSpPr>
            <a:spLocks/>
          </p:cNvSpPr>
          <p:nvPr/>
        </p:nvSpPr>
        <p:spPr bwMode="auto">
          <a:xfrm>
            <a:off x="3225552" y="12827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6" name="Rectangle 14"/>
          <p:cNvSpPr>
            <a:spLocks/>
          </p:cNvSpPr>
          <p:nvPr/>
        </p:nvSpPr>
        <p:spPr bwMode="auto">
          <a:xfrm>
            <a:off x="1784102" y="3028999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7" name="Rectangle 53"/>
          <p:cNvSpPr>
            <a:spLocks/>
          </p:cNvSpPr>
          <p:nvPr/>
        </p:nvSpPr>
        <p:spPr bwMode="auto">
          <a:xfrm>
            <a:off x="3682752" y="1511349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8" name="Oval 54"/>
          <p:cNvSpPr>
            <a:spLocks/>
          </p:cNvSpPr>
          <p:nvPr/>
        </p:nvSpPr>
        <p:spPr bwMode="auto">
          <a:xfrm>
            <a:off x="1777752" y="3035349"/>
            <a:ext cx="304800" cy="3048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outerShdw blurRad="12700" dist="23000" dir="5400000" algn="ctr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Oval 55"/>
          <p:cNvSpPr>
            <a:spLocks/>
          </p:cNvSpPr>
          <p:nvPr/>
        </p:nvSpPr>
        <p:spPr bwMode="auto">
          <a:xfrm>
            <a:off x="3835152" y="1968549"/>
            <a:ext cx="304800" cy="3048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outerShdw blurRad="12700" dist="23000" dir="5400000" algn="ctr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/>
          </a:p>
        </p:txBody>
      </p:sp>
      <p:sp>
        <p:nvSpPr>
          <p:cNvPr id="20" name="Rectangle 56"/>
          <p:cNvSpPr>
            <a:spLocks/>
          </p:cNvSpPr>
          <p:nvPr/>
        </p:nvSpPr>
        <p:spPr bwMode="auto">
          <a:xfrm rot="10800000">
            <a:off x="3377952" y="28194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1" name="矩形 20"/>
          <p:cNvSpPr/>
          <p:nvPr/>
        </p:nvSpPr>
        <p:spPr>
          <a:xfrm>
            <a:off x="3851920" y="1907540"/>
            <a:ext cx="261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2" name="Oval 1"/>
          <p:cNvSpPr>
            <a:spLocks/>
          </p:cNvSpPr>
          <p:nvPr/>
        </p:nvSpPr>
        <p:spPr bwMode="auto">
          <a:xfrm>
            <a:off x="6421264" y="1709787"/>
            <a:ext cx="147637" cy="152400"/>
          </a:xfrm>
          <a:prstGeom prst="ellipse">
            <a:avLst/>
          </a:prstGeom>
          <a:solidFill>
            <a:srgbClr val="FFFF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3" name="Rectangle 2"/>
          <p:cNvSpPr>
            <a:spLocks/>
          </p:cNvSpPr>
          <p:nvPr/>
        </p:nvSpPr>
        <p:spPr bwMode="auto">
          <a:xfrm>
            <a:off x="4984551" y="2492896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4" name="Rectangle 3"/>
          <p:cNvSpPr>
            <a:spLocks/>
          </p:cNvSpPr>
          <p:nvPr/>
        </p:nvSpPr>
        <p:spPr bwMode="auto">
          <a:xfrm>
            <a:off x="5560615" y="1658640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4990926" y="2128887"/>
            <a:ext cx="3032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5898976" y="1435149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5295726" y="1785987"/>
            <a:ext cx="2149475" cy="1362075"/>
          </a:xfrm>
          <a:custGeom>
            <a:avLst/>
            <a:gdLst>
              <a:gd name="T0" fmla="*/ 2147483647 w 21600"/>
              <a:gd name="T1" fmla="*/ 2147483647 h 21233"/>
              <a:gd name="T2" fmla="*/ 2147483647 w 21600"/>
              <a:gd name="T3" fmla="*/ 2147483647 h 21233"/>
              <a:gd name="T4" fmla="*/ 2147483647 w 21600"/>
              <a:gd name="T5" fmla="*/ 2147483647 h 21233"/>
              <a:gd name="T6" fmla="*/ 2147483647 w 21600"/>
              <a:gd name="T7" fmla="*/ 2147483647 h 21233"/>
              <a:gd name="T8" fmla="*/ 2147483647 w 21600"/>
              <a:gd name="T9" fmla="*/ 2147483647 h 21233"/>
              <a:gd name="T10" fmla="*/ 2147483647 w 21600"/>
              <a:gd name="T11" fmla="*/ 2147483647 h 21233"/>
              <a:gd name="T12" fmla="*/ 2147483647 w 21600"/>
              <a:gd name="T13" fmla="*/ 2147483647 h 21233"/>
              <a:gd name="T14" fmla="*/ 2147483647 w 21600"/>
              <a:gd name="T15" fmla="*/ 2147483647 h 21233"/>
              <a:gd name="T16" fmla="*/ 0 w 21600"/>
              <a:gd name="T17" fmla="*/ 2147483647 h 21233"/>
              <a:gd name="T18" fmla="*/ 2147483647 w 21600"/>
              <a:gd name="T19" fmla="*/ 2147483647 h 21233"/>
              <a:gd name="T20" fmla="*/ 2147483647 w 21600"/>
              <a:gd name="T21" fmla="*/ 2147483647 h 21233"/>
              <a:gd name="T22" fmla="*/ 2147483647 w 21600"/>
              <a:gd name="T23" fmla="*/ 2147483647 h 21233"/>
              <a:gd name="T24" fmla="*/ 2147483647 w 21600"/>
              <a:gd name="T25" fmla="*/ 2147483647 h 21233"/>
              <a:gd name="T26" fmla="*/ 2147483647 w 21600"/>
              <a:gd name="T27" fmla="*/ 2147483647 h 21233"/>
              <a:gd name="T28" fmla="*/ 2147483647 w 21600"/>
              <a:gd name="T29" fmla="*/ 2147483647 h 21233"/>
              <a:gd name="T30" fmla="*/ 2147483647 w 21600"/>
              <a:gd name="T31" fmla="*/ 2147483647 h 21233"/>
              <a:gd name="T32" fmla="*/ 2147483647 w 21600"/>
              <a:gd name="T33" fmla="*/ 2147483647 h 21233"/>
              <a:gd name="T34" fmla="*/ 2147483647 w 21600"/>
              <a:gd name="T35" fmla="*/ 2147483647 h 21233"/>
              <a:gd name="T36" fmla="*/ 2147483647 w 21600"/>
              <a:gd name="T37" fmla="*/ 2147483647 h 21233"/>
              <a:gd name="T38" fmla="*/ 2147483647 w 21600"/>
              <a:gd name="T39" fmla="*/ 2147483647 h 21233"/>
              <a:gd name="T40" fmla="*/ 2147483647 w 21600"/>
              <a:gd name="T41" fmla="*/ 2147483647 h 21233"/>
              <a:gd name="T42" fmla="*/ 2147483647 w 21600"/>
              <a:gd name="T43" fmla="*/ 2147483647 h 21233"/>
              <a:gd name="T44" fmla="*/ 2147483647 w 21600"/>
              <a:gd name="T45" fmla="*/ 2147483647 h 21233"/>
              <a:gd name="T46" fmla="*/ 2147483647 w 21600"/>
              <a:gd name="T47" fmla="*/ 2147483647 h 21233"/>
              <a:gd name="T48" fmla="*/ 2147483647 w 21600"/>
              <a:gd name="T49" fmla="*/ 2147483647 h 21233"/>
              <a:gd name="T50" fmla="*/ 2147483647 w 21600"/>
              <a:gd name="T51" fmla="*/ 2147483647 h 21233"/>
              <a:gd name="T52" fmla="*/ 2147483647 w 21600"/>
              <a:gd name="T53" fmla="*/ 2147483647 h 21233"/>
              <a:gd name="T54" fmla="*/ 2147483647 w 21600"/>
              <a:gd name="T55" fmla="*/ 2147483647 h 21233"/>
              <a:gd name="T56" fmla="*/ 2147483647 w 21600"/>
              <a:gd name="T57" fmla="*/ 2147483647 h 21233"/>
              <a:gd name="T58" fmla="*/ 2147483647 w 21600"/>
              <a:gd name="T59" fmla="*/ 2147483647 h 21233"/>
              <a:gd name="T60" fmla="*/ 2147483647 w 21600"/>
              <a:gd name="T61" fmla="*/ 2147483647 h 2123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600" h="21233">
                <a:moveTo>
                  <a:pt x="9318" y="656"/>
                </a:moveTo>
                <a:cubicBezTo>
                  <a:pt x="8711" y="1260"/>
                  <a:pt x="8047" y="1820"/>
                  <a:pt x="7539" y="2596"/>
                </a:cubicBezTo>
                <a:cubicBezTo>
                  <a:pt x="7285" y="3760"/>
                  <a:pt x="6508" y="5291"/>
                  <a:pt x="5845" y="5959"/>
                </a:cubicBezTo>
                <a:cubicBezTo>
                  <a:pt x="5675" y="6714"/>
                  <a:pt x="5887" y="6024"/>
                  <a:pt x="5506" y="6606"/>
                </a:cubicBezTo>
                <a:cubicBezTo>
                  <a:pt x="4998" y="7382"/>
                  <a:pt x="5901" y="6692"/>
                  <a:pt x="4828" y="7770"/>
                </a:cubicBezTo>
                <a:cubicBezTo>
                  <a:pt x="4179" y="8438"/>
                  <a:pt x="3685" y="8331"/>
                  <a:pt x="2880" y="8417"/>
                </a:cubicBezTo>
                <a:cubicBezTo>
                  <a:pt x="2104" y="8805"/>
                  <a:pt x="1256" y="9861"/>
                  <a:pt x="678" y="10745"/>
                </a:cubicBezTo>
                <a:cubicBezTo>
                  <a:pt x="113" y="11607"/>
                  <a:pt x="932" y="10702"/>
                  <a:pt x="254" y="11392"/>
                </a:cubicBezTo>
                <a:cubicBezTo>
                  <a:pt x="141" y="11909"/>
                  <a:pt x="85" y="12426"/>
                  <a:pt x="0" y="12944"/>
                </a:cubicBezTo>
                <a:cubicBezTo>
                  <a:pt x="56" y="14647"/>
                  <a:pt x="42" y="15186"/>
                  <a:pt x="339" y="16565"/>
                </a:cubicBezTo>
                <a:cubicBezTo>
                  <a:pt x="409" y="16867"/>
                  <a:pt x="480" y="17234"/>
                  <a:pt x="678" y="17341"/>
                </a:cubicBezTo>
                <a:cubicBezTo>
                  <a:pt x="1045" y="17535"/>
                  <a:pt x="1412" y="17665"/>
                  <a:pt x="1779" y="17859"/>
                </a:cubicBezTo>
                <a:cubicBezTo>
                  <a:pt x="1878" y="18096"/>
                  <a:pt x="1878" y="18462"/>
                  <a:pt x="2033" y="18635"/>
                </a:cubicBezTo>
                <a:cubicBezTo>
                  <a:pt x="3812" y="20575"/>
                  <a:pt x="1779" y="17988"/>
                  <a:pt x="2795" y="19023"/>
                </a:cubicBezTo>
                <a:cubicBezTo>
                  <a:pt x="4179" y="20424"/>
                  <a:pt x="5647" y="20575"/>
                  <a:pt x="7285" y="20704"/>
                </a:cubicBezTo>
                <a:cubicBezTo>
                  <a:pt x="7708" y="20747"/>
                  <a:pt x="8132" y="20812"/>
                  <a:pt x="8555" y="20834"/>
                </a:cubicBezTo>
                <a:cubicBezTo>
                  <a:pt x="9544" y="20898"/>
                  <a:pt x="10532" y="20920"/>
                  <a:pt x="11520" y="20963"/>
                </a:cubicBezTo>
                <a:cubicBezTo>
                  <a:pt x="12762" y="21135"/>
                  <a:pt x="14259" y="21588"/>
                  <a:pt x="15416" y="20704"/>
                </a:cubicBezTo>
                <a:cubicBezTo>
                  <a:pt x="15826" y="20402"/>
                  <a:pt x="16193" y="19971"/>
                  <a:pt x="16602" y="19669"/>
                </a:cubicBezTo>
                <a:cubicBezTo>
                  <a:pt x="16814" y="19174"/>
                  <a:pt x="17026" y="19217"/>
                  <a:pt x="17280" y="18764"/>
                </a:cubicBezTo>
                <a:cubicBezTo>
                  <a:pt x="17831" y="17794"/>
                  <a:pt x="18296" y="16867"/>
                  <a:pt x="19144" y="16436"/>
                </a:cubicBezTo>
                <a:cubicBezTo>
                  <a:pt x="19341" y="16134"/>
                  <a:pt x="19976" y="15552"/>
                  <a:pt x="20075" y="15401"/>
                </a:cubicBezTo>
                <a:cubicBezTo>
                  <a:pt x="20696" y="14453"/>
                  <a:pt x="20372" y="14819"/>
                  <a:pt x="21007" y="14237"/>
                </a:cubicBezTo>
                <a:cubicBezTo>
                  <a:pt x="21332" y="13483"/>
                  <a:pt x="21416" y="13008"/>
                  <a:pt x="21600" y="12168"/>
                </a:cubicBezTo>
                <a:cubicBezTo>
                  <a:pt x="21487" y="10680"/>
                  <a:pt x="21191" y="9344"/>
                  <a:pt x="21007" y="7899"/>
                </a:cubicBezTo>
                <a:cubicBezTo>
                  <a:pt x="20824" y="6477"/>
                  <a:pt x="20654" y="4989"/>
                  <a:pt x="19821" y="4148"/>
                </a:cubicBezTo>
                <a:cubicBezTo>
                  <a:pt x="19539" y="2834"/>
                  <a:pt x="18621" y="2575"/>
                  <a:pt x="18042" y="1691"/>
                </a:cubicBezTo>
                <a:cubicBezTo>
                  <a:pt x="17887" y="1454"/>
                  <a:pt x="17280" y="893"/>
                  <a:pt x="17026" y="786"/>
                </a:cubicBezTo>
                <a:cubicBezTo>
                  <a:pt x="15473" y="160"/>
                  <a:pt x="16489" y="764"/>
                  <a:pt x="15671" y="398"/>
                </a:cubicBezTo>
                <a:cubicBezTo>
                  <a:pt x="15416" y="290"/>
                  <a:pt x="15162" y="139"/>
                  <a:pt x="14908" y="10"/>
                </a:cubicBezTo>
                <a:cubicBezTo>
                  <a:pt x="14852" y="-12"/>
                  <a:pt x="15021" y="10"/>
                  <a:pt x="15078" y="10"/>
                </a:cubicBezTo>
              </a:path>
            </a:pathLst>
          </a:custGeom>
          <a:noFill/>
          <a:ln w="19050" cap="flat">
            <a:solidFill>
              <a:srgbClr val="FF6600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8" name="Rectangle 7"/>
          <p:cNvSpPr>
            <a:spLocks/>
          </p:cNvSpPr>
          <p:nvPr/>
        </p:nvSpPr>
        <p:spPr bwMode="auto">
          <a:xfrm>
            <a:off x="6781626" y="3155999"/>
            <a:ext cx="1555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9" name="Rectangle 8"/>
          <p:cNvSpPr>
            <a:spLocks/>
          </p:cNvSpPr>
          <p:nvPr/>
        </p:nvSpPr>
        <p:spPr bwMode="auto">
          <a:xfrm>
            <a:off x="7657926" y="2486074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0" name="Rectangle 9"/>
          <p:cNvSpPr>
            <a:spLocks/>
          </p:cNvSpPr>
          <p:nvPr/>
        </p:nvSpPr>
        <p:spPr bwMode="auto">
          <a:xfrm>
            <a:off x="6997526" y="1349424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FFD9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1" name="Rectangle 10"/>
          <p:cNvSpPr>
            <a:spLocks/>
          </p:cNvSpPr>
          <p:nvPr/>
        </p:nvSpPr>
        <p:spPr bwMode="auto">
          <a:xfrm>
            <a:off x="5143326" y="3011537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32" name="Rectangle 11"/>
          <p:cNvSpPr>
            <a:spLocks/>
          </p:cNvSpPr>
          <p:nvPr/>
        </p:nvSpPr>
        <p:spPr bwMode="auto">
          <a:xfrm rot="10800000">
            <a:off x="6038676" y="32766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33" name="Rectangle 12"/>
          <p:cNvSpPr>
            <a:spLocks/>
          </p:cNvSpPr>
          <p:nvPr/>
        </p:nvSpPr>
        <p:spPr bwMode="auto">
          <a:xfrm>
            <a:off x="7041976" y="14351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34" name="Rectangle 14"/>
          <p:cNvSpPr>
            <a:spLocks/>
          </p:cNvSpPr>
          <p:nvPr/>
        </p:nvSpPr>
        <p:spPr bwMode="auto">
          <a:xfrm>
            <a:off x="5600526" y="3181399"/>
            <a:ext cx="145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5" name="Rectangle 53"/>
          <p:cNvSpPr>
            <a:spLocks/>
          </p:cNvSpPr>
          <p:nvPr/>
        </p:nvSpPr>
        <p:spPr bwMode="auto">
          <a:xfrm>
            <a:off x="7499176" y="1663749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8" name="Rectangle 56"/>
          <p:cNvSpPr>
            <a:spLocks/>
          </p:cNvSpPr>
          <p:nvPr/>
        </p:nvSpPr>
        <p:spPr bwMode="auto">
          <a:xfrm rot="10800000">
            <a:off x="7194376" y="29718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187787" y="3933056"/>
            <a:ext cx="2584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l</a:t>
            </a:r>
            <a:r>
              <a:rPr kumimoji="1" lang="en-US" altLang="zh-CN" sz="2400" dirty="0" smtClean="0"/>
              <a:t>ocalization/AFLRO</a:t>
            </a:r>
            <a:endParaRPr kumimoji="1" lang="zh-CN" altLang="en-US" sz="2400" dirty="0"/>
          </a:p>
        </p:txBody>
      </p:sp>
      <p:sp>
        <p:nvSpPr>
          <p:cNvPr id="46" name="文本框 45"/>
          <p:cNvSpPr txBox="1"/>
          <p:nvPr/>
        </p:nvSpPr>
        <p:spPr>
          <a:xfrm>
            <a:off x="4838711" y="3933056"/>
            <a:ext cx="3213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d</a:t>
            </a:r>
            <a:r>
              <a:rPr kumimoji="1" lang="en-US" altLang="zh-CN" sz="2400" dirty="0" smtClean="0"/>
              <a:t>elocalization/spin liquid</a:t>
            </a:r>
            <a:endParaRPr kumimoji="1" lang="zh-CN" altLang="en-US" sz="2400" dirty="0"/>
          </a:p>
        </p:txBody>
      </p:sp>
      <p:sp>
        <p:nvSpPr>
          <p:cNvPr id="47" name="左右箭头 46"/>
          <p:cNvSpPr/>
          <p:nvPr/>
        </p:nvSpPr>
        <p:spPr bwMode="auto">
          <a:xfrm>
            <a:off x="4067944" y="5301208"/>
            <a:ext cx="432048" cy="144016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8" name="Line 2"/>
          <p:cNvSpPr>
            <a:spLocks noChangeShapeType="1"/>
          </p:cNvSpPr>
          <p:nvPr/>
        </p:nvSpPr>
        <p:spPr bwMode="auto">
          <a:xfrm>
            <a:off x="2627784" y="5733256"/>
            <a:ext cx="3816424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>
              <a:ln w="57150" cmpd="sng">
                <a:solidFill>
                  <a:srgbClr val="000000"/>
                </a:solidFill>
              </a:ln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203848" y="5085184"/>
            <a:ext cx="534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AF</a:t>
            </a:r>
            <a:endParaRPr kumimoji="1" lang="zh-CN" altLang="en-US" sz="2400" dirty="0"/>
          </a:p>
        </p:txBody>
      </p:sp>
      <p:sp>
        <p:nvSpPr>
          <p:cNvPr id="50" name="文本框 49"/>
          <p:cNvSpPr txBox="1"/>
          <p:nvPr/>
        </p:nvSpPr>
        <p:spPr>
          <a:xfrm>
            <a:off x="4612711" y="5085184"/>
            <a:ext cx="1687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   spin liquid</a:t>
            </a:r>
            <a:endParaRPr kumimoji="1" lang="zh-CN" altLang="en-US" sz="2400" dirty="0"/>
          </a:p>
        </p:txBody>
      </p:sp>
      <p:sp>
        <p:nvSpPr>
          <p:cNvPr id="57" name="文本框 56"/>
          <p:cNvSpPr txBox="1"/>
          <p:nvPr/>
        </p:nvSpPr>
        <p:spPr>
          <a:xfrm>
            <a:off x="6660232" y="54452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doping</a:t>
            </a:r>
            <a:endParaRPr kumimoji="1" lang="zh-CN" altLang="en-US" sz="2400" dirty="0"/>
          </a:p>
        </p:txBody>
      </p:sp>
      <p:sp>
        <p:nvSpPr>
          <p:cNvPr id="58" name="文本框 57"/>
          <p:cNvSpPr txBox="1"/>
          <p:nvPr/>
        </p:nvSpPr>
        <p:spPr>
          <a:xfrm>
            <a:off x="5108582" y="5919663"/>
            <a:ext cx="54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SC </a:t>
            </a:r>
            <a:endParaRPr kumimoji="1" lang="zh-CN" altLang="en-US" sz="2400" dirty="0"/>
          </a:p>
        </p:txBody>
      </p:sp>
      <p:sp>
        <p:nvSpPr>
          <p:cNvPr id="59" name="文本框 58"/>
          <p:cNvSpPr txBox="1"/>
          <p:nvPr/>
        </p:nvSpPr>
        <p:spPr>
          <a:xfrm>
            <a:off x="2483768" y="5877272"/>
            <a:ext cx="1576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localization</a:t>
            </a:r>
            <a:endParaRPr kumimoji="1" lang="zh-CN" altLang="en-US" sz="2400" dirty="0"/>
          </a:p>
        </p:txBody>
      </p:sp>
      <p:sp>
        <p:nvSpPr>
          <p:cNvPr id="60" name="乘 59"/>
          <p:cNvSpPr/>
          <p:nvPr/>
        </p:nvSpPr>
        <p:spPr bwMode="auto">
          <a:xfrm>
            <a:off x="4211960" y="5589240"/>
            <a:ext cx="216024" cy="216024"/>
          </a:xfrm>
          <a:prstGeom prst="mathMultiply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1" name="左右箭头 60"/>
          <p:cNvSpPr/>
          <p:nvPr/>
        </p:nvSpPr>
        <p:spPr bwMode="auto">
          <a:xfrm>
            <a:off x="4139952" y="6093296"/>
            <a:ext cx="432048" cy="144016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30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68994" t="17259" r="5407" b="33581"/>
          <a:stretch/>
        </p:blipFill>
        <p:spPr bwMode="auto">
          <a:xfrm>
            <a:off x="4998318" y="2990974"/>
            <a:ext cx="1085850" cy="65405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algn="ctr">
            <a:noFill/>
            <a:miter lim="800000"/>
            <a:headEnd/>
            <a:tailEnd/>
          </a:ln>
        </p:spPr>
      </p:pic>
      <p:sp>
        <p:nvSpPr>
          <p:cNvPr id="4" name="椭圆 3"/>
          <p:cNvSpPr/>
          <p:nvPr/>
        </p:nvSpPr>
        <p:spPr bwMode="auto">
          <a:xfrm rot="13142540">
            <a:off x="2863420" y="1584210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5" name="椭圆 4"/>
          <p:cNvSpPr/>
          <p:nvPr/>
        </p:nvSpPr>
        <p:spPr bwMode="auto">
          <a:xfrm rot="17602541">
            <a:off x="3042872" y="2744078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" name="椭圆 5"/>
          <p:cNvSpPr/>
          <p:nvPr/>
        </p:nvSpPr>
        <p:spPr bwMode="auto">
          <a:xfrm rot="21328361">
            <a:off x="2054652" y="3179832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7" name="椭圆 6"/>
          <p:cNvSpPr/>
          <p:nvPr/>
        </p:nvSpPr>
        <p:spPr bwMode="auto">
          <a:xfrm rot="12364088">
            <a:off x="948980" y="3035612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8" name="椭圆 7"/>
          <p:cNvSpPr/>
          <p:nvPr/>
        </p:nvSpPr>
        <p:spPr bwMode="auto">
          <a:xfrm rot="16791687">
            <a:off x="548390" y="2219826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9" name="椭圆 8"/>
          <p:cNvSpPr/>
          <p:nvPr/>
        </p:nvSpPr>
        <p:spPr bwMode="auto">
          <a:xfrm rot="19350374">
            <a:off x="1283156" y="1519259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10" name="Oval 1"/>
          <p:cNvSpPr>
            <a:spLocks/>
          </p:cNvSpPr>
          <p:nvPr/>
        </p:nvSpPr>
        <p:spPr bwMode="auto">
          <a:xfrm>
            <a:off x="2389057" y="1695784"/>
            <a:ext cx="147637" cy="152400"/>
          </a:xfrm>
          <a:prstGeom prst="ellipse">
            <a:avLst/>
          </a:prstGeom>
          <a:solidFill>
            <a:srgbClr val="FFFF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952344" y="2478893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2" name="Rectangle 3"/>
          <p:cNvSpPr>
            <a:spLocks/>
          </p:cNvSpPr>
          <p:nvPr/>
        </p:nvSpPr>
        <p:spPr bwMode="auto">
          <a:xfrm>
            <a:off x="1528408" y="1644637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3" name="Rectangle 4"/>
          <p:cNvSpPr>
            <a:spLocks/>
          </p:cNvSpPr>
          <p:nvPr/>
        </p:nvSpPr>
        <p:spPr bwMode="auto">
          <a:xfrm>
            <a:off x="958719" y="2114884"/>
            <a:ext cx="3032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1866769" y="1421146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1263519" y="1771984"/>
            <a:ext cx="2149475" cy="1362075"/>
          </a:xfrm>
          <a:custGeom>
            <a:avLst/>
            <a:gdLst>
              <a:gd name="T0" fmla="*/ 2147483647 w 21600"/>
              <a:gd name="T1" fmla="*/ 2147483647 h 21233"/>
              <a:gd name="T2" fmla="*/ 2147483647 w 21600"/>
              <a:gd name="T3" fmla="*/ 2147483647 h 21233"/>
              <a:gd name="T4" fmla="*/ 2147483647 w 21600"/>
              <a:gd name="T5" fmla="*/ 2147483647 h 21233"/>
              <a:gd name="T6" fmla="*/ 2147483647 w 21600"/>
              <a:gd name="T7" fmla="*/ 2147483647 h 21233"/>
              <a:gd name="T8" fmla="*/ 2147483647 w 21600"/>
              <a:gd name="T9" fmla="*/ 2147483647 h 21233"/>
              <a:gd name="T10" fmla="*/ 2147483647 w 21600"/>
              <a:gd name="T11" fmla="*/ 2147483647 h 21233"/>
              <a:gd name="T12" fmla="*/ 2147483647 w 21600"/>
              <a:gd name="T13" fmla="*/ 2147483647 h 21233"/>
              <a:gd name="T14" fmla="*/ 2147483647 w 21600"/>
              <a:gd name="T15" fmla="*/ 2147483647 h 21233"/>
              <a:gd name="T16" fmla="*/ 0 w 21600"/>
              <a:gd name="T17" fmla="*/ 2147483647 h 21233"/>
              <a:gd name="T18" fmla="*/ 2147483647 w 21600"/>
              <a:gd name="T19" fmla="*/ 2147483647 h 21233"/>
              <a:gd name="T20" fmla="*/ 2147483647 w 21600"/>
              <a:gd name="T21" fmla="*/ 2147483647 h 21233"/>
              <a:gd name="T22" fmla="*/ 2147483647 w 21600"/>
              <a:gd name="T23" fmla="*/ 2147483647 h 21233"/>
              <a:gd name="T24" fmla="*/ 2147483647 w 21600"/>
              <a:gd name="T25" fmla="*/ 2147483647 h 21233"/>
              <a:gd name="T26" fmla="*/ 2147483647 w 21600"/>
              <a:gd name="T27" fmla="*/ 2147483647 h 21233"/>
              <a:gd name="T28" fmla="*/ 2147483647 w 21600"/>
              <a:gd name="T29" fmla="*/ 2147483647 h 21233"/>
              <a:gd name="T30" fmla="*/ 2147483647 w 21600"/>
              <a:gd name="T31" fmla="*/ 2147483647 h 21233"/>
              <a:gd name="T32" fmla="*/ 2147483647 w 21600"/>
              <a:gd name="T33" fmla="*/ 2147483647 h 21233"/>
              <a:gd name="T34" fmla="*/ 2147483647 w 21600"/>
              <a:gd name="T35" fmla="*/ 2147483647 h 21233"/>
              <a:gd name="T36" fmla="*/ 2147483647 w 21600"/>
              <a:gd name="T37" fmla="*/ 2147483647 h 21233"/>
              <a:gd name="T38" fmla="*/ 2147483647 w 21600"/>
              <a:gd name="T39" fmla="*/ 2147483647 h 21233"/>
              <a:gd name="T40" fmla="*/ 2147483647 w 21600"/>
              <a:gd name="T41" fmla="*/ 2147483647 h 21233"/>
              <a:gd name="T42" fmla="*/ 2147483647 w 21600"/>
              <a:gd name="T43" fmla="*/ 2147483647 h 21233"/>
              <a:gd name="T44" fmla="*/ 2147483647 w 21600"/>
              <a:gd name="T45" fmla="*/ 2147483647 h 21233"/>
              <a:gd name="T46" fmla="*/ 2147483647 w 21600"/>
              <a:gd name="T47" fmla="*/ 2147483647 h 21233"/>
              <a:gd name="T48" fmla="*/ 2147483647 w 21600"/>
              <a:gd name="T49" fmla="*/ 2147483647 h 21233"/>
              <a:gd name="T50" fmla="*/ 2147483647 w 21600"/>
              <a:gd name="T51" fmla="*/ 2147483647 h 21233"/>
              <a:gd name="T52" fmla="*/ 2147483647 w 21600"/>
              <a:gd name="T53" fmla="*/ 2147483647 h 21233"/>
              <a:gd name="T54" fmla="*/ 2147483647 w 21600"/>
              <a:gd name="T55" fmla="*/ 2147483647 h 21233"/>
              <a:gd name="T56" fmla="*/ 2147483647 w 21600"/>
              <a:gd name="T57" fmla="*/ 2147483647 h 21233"/>
              <a:gd name="T58" fmla="*/ 2147483647 w 21600"/>
              <a:gd name="T59" fmla="*/ 2147483647 h 21233"/>
              <a:gd name="T60" fmla="*/ 2147483647 w 21600"/>
              <a:gd name="T61" fmla="*/ 2147483647 h 2123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600" h="21233">
                <a:moveTo>
                  <a:pt x="9318" y="656"/>
                </a:moveTo>
                <a:cubicBezTo>
                  <a:pt x="8711" y="1260"/>
                  <a:pt x="8047" y="1820"/>
                  <a:pt x="7539" y="2596"/>
                </a:cubicBezTo>
                <a:cubicBezTo>
                  <a:pt x="7285" y="3760"/>
                  <a:pt x="6508" y="5291"/>
                  <a:pt x="5845" y="5959"/>
                </a:cubicBezTo>
                <a:cubicBezTo>
                  <a:pt x="5675" y="6714"/>
                  <a:pt x="5887" y="6024"/>
                  <a:pt x="5506" y="6606"/>
                </a:cubicBezTo>
                <a:cubicBezTo>
                  <a:pt x="4998" y="7382"/>
                  <a:pt x="5901" y="6692"/>
                  <a:pt x="4828" y="7770"/>
                </a:cubicBezTo>
                <a:cubicBezTo>
                  <a:pt x="4179" y="8438"/>
                  <a:pt x="3685" y="8331"/>
                  <a:pt x="2880" y="8417"/>
                </a:cubicBezTo>
                <a:cubicBezTo>
                  <a:pt x="2104" y="8805"/>
                  <a:pt x="1256" y="9861"/>
                  <a:pt x="678" y="10745"/>
                </a:cubicBezTo>
                <a:cubicBezTo>
                  <a:pt x="113" y="11607"/>
                  <a:pt x="932" y="10702"/>
                  <a:pt x="254" y="11392"/>
                </a:cubicBezTo>
                <a:cubicBezTo>
                  <a:pt x="141" y="11909"/>
                  <a:pt x="85" y="12426"/>
                  <a:pt x="0" y="12944"/>
                </a:cubicBezTo>
                <a:cubicBezTo>
                  <a:pt x="56" y="14647"/>
                  <a:pt x="42" y="15186"/>
                  <a:pt x="339" y="16565"/>
                </a:cubicBezTo>
                <a:cubicBezTo>
                  <a:pt x="409" y="16867"/>
                  <a:pt x="480" y="17234"/>
                  <a:pt x="678" y="17341"/>
                </a:cubicBezTo>
                <a:cubicBezTo>
                  <a:pt x="1045" y="17535"/>
                  <a:pt x="1412" y="17665"/>
                  <a:pt x="1779" y="17859"/>
                </a:cubicBezTo>
                <a:cubicBezTo>
                  <a:pt x="1878" y="18096"/>
                  <a:pt x="1878" y="18462"/>
                  <a:pt x="2033" y="18635"/>
                </a:cubicBezTo>
                <a:cubicBezTo>
                  <a:pt x="3812" y="20575"/>
                  <a:pt x="1779" y="17988"/>
                  <a:pt x="2795" y="19023"/>
                </a:cubicBezTo>
                <a:cubicBezTo>
                  <a:pt x="4179" y="20424"/>
                  <a:pt x="5647" y="20575"/>
                  <a:pt x="7285" y="20704"/>
                </a:cubicBezTo>
                <a:cubicBezTo>
                  <a:pt x="7708" y="20747"/>
                  <a:pt x="8132" y="20812"/>
                  <a:pt x="8555" y="20834"/>
                </a:cubicBezTo>
                <a:cubicBezTo>
                  <a:pt x="9544" y="20898"/>
                  <a:pt x="10532" y="20920"/>
                  <a:pt x="11520" y="20963"/>
                </a:cubicBezTo>
                <a:cubicBezTo>
                  <a:pt x="12762" y="21135"/>
                  <a:pt x="14259" y="21588"/>
                  <a:pt x="15416" y="20704"/>
                </a:cubicBezTo>
                <a:cubicBezTo>
                  <a:pt x="15826" y="20402"/>
                  <a:pt x="16193" y="19971"/>
                  <a:pt x="16602" y="19669"/>
                </a:cubicBezTo>
                <a:cubicBezTo>
                  <a:pt x="16814" y="19174"/>
                  <a:pt x="17026" y="19217"/>
                  <a:pt x="17280" y="18764"/>
                </a:cubicBezTo>
                <a:cubicBezTo>
                  <a:pt x="17831" y="17794"/>
                  <a:pt x="18296" y="16867"/>
                  <a:pt x="19144" y="16436"/>
                </a:cubicBezTo>
                <a:cubicBezTo>
                  <a:pt x="19341" y="16134"/>
                  <a:pt x="19976" y="15552"/>
                  <a:pt x="20075" y="15401"/>
                </a:cubicBezTo>
                <a:cubicBezTo>
                  <a:pt x="20696" y="14453"/>
                  <a:pt x="20372" y="14819"/>
                  <a:pt x="21007" y="14237"/>
                </a:cubicBezTo>
                <a:cubicBezTo>
                  <a:pt x="21332" y="13483"/>
                  <a:pt x="21416" y="13008"/>
                  <a:pt x="21600" y="12168"/>
                </a:cubicBezTo>
                <a:cubicBezTo>
                  <a:pt x="21487" y="10680"/>
                  <a:pt x="21191" y="9344"/>
                  <a:pt x="21007" y="7899"/>
                </a:cubicBezTo>
                <a:cubicBezTo>
                  <a:pt x="20824" y="6477"/>
                  <a:pt x="20654" y="4989"/>
                  <a:pt x="19821" y="4148"/>
                </a:cubicBezTo>
                <a:cubicBezTo>
                  <a:pt x="19539" y="2834"/>
                  <a:pt x="18621" y="2575"/>
                  <a:pt x="18042" y="1691"/>
                </a:cubicBezTo>
                <a:cubicBezTo>
                  <a:pt x="17887" y="1454"/>
                  <a:pt x="17280" y="893"/>
                  <a:pt x="17026" y="786"/>
                </a:cubicBezTo>
                <a:cubicBezTo>
                  <a:pt x="15473" y="160"/>
                  <a:pt x="16489" y="764"/>
                  <a:pt x="15671" y="398"/>
                </a:cubicBezTo>
                <a:cubicBezTo>
                  <a:pt x="15416" y="290"/>
                  <a:pt x="15162" y="139"/>
                  <a:pt x="14908" y="10"/>
                </a:cubicBezTo>
                <a:cubicBezTo>
                  <a:pt x="14852" y="-12"/>
                  <a:pt x="15021" y="10"/>
                  <a:pt x="15078" y="10"/>
                </a:cubicBezTo>
              </a:path>
            </a:pathLst>
          </a:custGeom>
          <a:noFill/>
          <a:ln w="19050" cap="flat">
            <a:solidFill>
              <a:srgbClr val="FF6600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2749419" y="3141996"/>
            <a:ext cx="1555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7" name="Rectangle 8"/>
          <p:cNvSpPr>
            <a:spLocks/>
          </p:cNvSpPr>
          <p:nvPr/>
        </p:nvSpPr>
        <p:spPr bwMode="auto">
          <a:xfrm>
            <a:off x="3625719" y="2472071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8" name="Rectangle 9"/>
          <p:cNvSpPr>
            <a:spLocks/>
          </p:cNvSpPr>
          <p:nvPr/>
        </p:nvSpPr>
        <p:spPr bwMode="auto">
          <a:xfrm>
            <a:off x="2965319" y="1335421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FFD9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19" name="Rectangle 10"/>
          <p:cNvSpPr>
            <a:spLocks/>
          </p:cNvSpPr>
          <p:nvPr/>
        </p:nvSpPr>
        <p:spPr bwMode="auto">
          <a:xfrm>
            <a:off x="1111119" y="2997534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0" name="Rectangle 11"/>
          <p:cNvSpPr>
            <a:spLocks/>
          </p:cNvSpPr>
          <p:nvPr/>
        </p:nvSpPr>
        <p:spPr bwMode="auto">
          <a:xfrm rot="10800000">
            <a:off x="2006469" y="3262646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3009769" y="1421146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2" name="Rectangle 14"/>
          <p:cNvSpPr>
            <a:spLocks/>
          </p:cNvSpPr>
          <p:nvPr/>
        </p:nvSpPr>
        <p:spPr bwMode="auto">
          <a:xfrm>
            <a:off x="1568319" y="3167396"/>
            <a:ext cx="145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3" name="Rectangle 53"/>
          <p:cNvSpPr>
            <a:spLocks/>
          </p:cNvSpPr>
          <p:nvPr/>
        </p:nvSpPr>
        <p:spPr bwMode="auto">
          <a:xfrm>
            <a:off x="3466969" y="1649746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24" name="Rectangle 56"/>
          <p:cNvSpPr>
            <a:spLocks/>
          </p:cNvSpPr>
          <p:nvPr/>
        </p:nvSpPr>
        <p:spPr bwMode="auto">
          <a:xfrm rot="10800000">
            <a:off x="3162169" y="2957846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11560" y="303039"/>
            <a:ext cx="5622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/>
              <a:t>Non-BCS elementary excitation in SC state</a:t>
            </a:r>
            <a:endParaRPr kumimoji="1" lang="zh-CN" altLang="en-US" sz="2400" dirty="0"/>
          </a:p>
        </p:txBody>
      </p:sp>
      <p:sp>
        <p:nvSpPr>
          <p:cNvPr id="26" name="椭圆 25"/>
          <p:cNvSpPr/>
          <p:nvPr/>
        </p:nvSpPr>
        <p:spPr bwMode="auto">
          <a:xfrm rot="13142540">
            <a:off x="6895627" y="1598213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8" name="椭圆 27"/>
          <p:cNvSpPr/>
          <p:nvPr/>
        </p:nvSpPr>
        <p:spPr bwMode="auto">
          <a:xfrm rot="21328361">
            <a:off x="6230875" y="3193835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30" name="椭圆 29"/>
          <p:cNvSpPr/>
          <p:nvPr/>
        </p:nvSpPr>
        <p:spPr bwMode="auto">
          <a:xfrm rot="16791687">
            <a:off x="4580597" y="2233829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31" name="椭圆 30"/>
          <p:cNvSpPr/>
          <p:nvPr/>
        </p:nvSpPr>
        <p:spPr bwMode="auto">
          <a:xfrm rot="19350374">
            <a:off x="5315363" y="1533262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32" name="Oval 1"/>
          <p:cNvSpPr>
            <a:spLocks/>
          </p:cNvSpPr>
          <p:nvPr/>
        </p:nvSpPr>
        <p:spPr bwMode="auto">
          <a:xfrm>
            <a:off x="6421264" y="1709787"/>
            <a:ext cx="147637" cy="152400"/>
          </a:xfrm>
          <a:prstGeom prst="ellipse">
            <a:avLst/>
          </a:prstGeom>
          <a:solidFill>
            <a:srgbClr val="FFFF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" name="Rectangle 2"/>
          <p:cNvSpPr>
            <a:spLocks/>
          </p:cNvSpPr>
          <p:nvPr/>
        </p:nvSpPr>
        <p:spPr bwMode="auto">
          <a:xfrm>
            <a:off x="4984551" y="2492896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4" name="Rectangle 3"/>
          <p:cNvSpPr>
            <a:spLocks/>
          </p:cNvSpPr>
          <p:nvPr/>
        </p:nvSpPr>
        <p:spPr bwMode="auto">
          <a:xfrm>
            <a:off x="5560615" y="1658640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35" name="Rectangle 4"/>
          <p:cNvSpPr>
            <a:spLocks/>
          </p:cNvSpPr>
          <p:nvPr/>
        </p:nvSpPr>
        <p:spPr bwMode="auto">
          <a:xfrm>
            <a:off x="4990926" y="2128887"/>
            <a:ext cx="3032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36" name="Rectangle 5"/>
          <p:cNvSpPr>
            <a:spLocks/>
          </p:cNvSpPr>
          <p:nvPr/>
        </p:nvSpPr>
        <p:spPr bwMode="auto">
          <a:xfrm>
            <a:off x="5898976" y="1435149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37" name="Freeform 6"/>
          <p:cNvSpPr>
            <a:spLocks/>
          </p:cNvSpPr>
          <p:nvPr/>
        </p:nvSpPr>
        <p:spPr bwMode="auto">
          <a:xfrm>
            <a:off x="5295726" y="1785987"/>
            <a:ext cx="2149475" cy="1362075"/>
          </a:xfrm>
          <a:custGeom>
            <a:avLst/>
            <a:gdLst>
              <a:gd name="T0" fmla="*/ 2147483647 w 21600"/>
              <a:gd name="T1" fmla="*/ 2147483647 h 21233"/>
              <a:gd name="T2" fmla="*/ 2147483647 w 21600"/>
              <a:gd name="T3" fmla="*/ 2147483647 h 21233"/>
              <a:gd name="T4" fmla="*/ 2147483647 w 21600"/>
              <a:gd name="T5" fmla="*/ 2147483647 h 21233"/>
              <a:gd name="T6" fmla="*/ 2147483647 w 21600"/>
              <a:gd name="T7" fmla="*/ 2147483647 h 21233"/>
              <a:gd name="T8" fmla="*/ 2147483647 w 21600"/>
              <a:gd name="T9" fmla="*/ 2147483647 h 21233"/>
              <a:gd name="T10" fmla="*/ 2147483647 w 21600"/>
              <a:gd name="T11" fmla="*/ 2147483647 h 21233"/>
              <a:gd name="T12" fmla="*/ 2147483647 w 21600"/>
              <a:gd name="T13" fmla="*/ 2147483647 h 21233"/>
              <a:gd name="T14" fmla="*/ 2147483647 w 21600"/>
              <a:gd name="T15" fmla="*/ 2147483647 h 21233"/>
              <a:gd name="T16" fmla="*/ 0 w 21600"/>
              <a:gd name="T17" fmla="*/ 2147483647 h 21233"/>
              <a:gd name="T18" fmla="*/ 2147483647 w 21600"/>
              <a:gd name="T19" fmla="*/ 2147483647 h 21233"/>
              <a:gd name="T20" fmla="*/ 2147483647 w 21600"/>
              <a:gd name="T21" fmla="*/ 2147483647 h 21233"/>
              <a:gd name="T22" fmla="*/ 2147483647 w 21600"/>
              <a:gd name="T23" fmla="*/ 2147483647 h 21233"/>
              <a:gd name="T24" fmla="*/ 2147483647 w 21600"/>
              <a:gd name="T25" fmla="*/ 2147483647 h 21233"/>
              <a:gd name="T26" fmla="*/ 2147483647 w 21600"/>
              <a:gd name="T27" fmla="*/ 2147483647 h 21233"/>
              <a:gd name="T28" fmla="*/ 2147483647 w 21600"/>
              <a:gd name="T29" fmla="*/ 2147483647 h 21233"/>
              <a:gd name="T30" fmla="*/ 2147483647 w 21600"/>
              <a:gd name="T31" fmla="*/ 2147483647 h 21233"/>
              <a:gd name="T32" fmla="*/ 2147483647 w 21600"/>
              <a:gd name="T33" fmla="*/ 2147483647 h 21233"/>
              <a:gd name="T34" fmla="*/ 2147483647 w 21600"/>
              <a:gd name="T35" fmla="*/ 2147483647 h 21233"/>
              <a:gd name="T36" fmla="*/ 2147483647 w 21600"/>
              <a:gd name="T37" fmla="*/ 2147483647 h 21233"/>
              <a:gd name="T38" fmla="*/ 2147483647 w 21600"/>
              <a:gd name="T39" fmla="*/ 2147483647 h 21233"/>
              <a:gd name="T40" fmla="*/ 2147483647 w 21600"/>
              <a:gd name="T41" fmla="*/ 2147483647 h 21233"/>
              <a:gd name="T42" fmla="*/ 2147483647 w 21600"/>
              <a:gd name="T43" fmla="*/ 2147483647 h 21233"/>
              <a:gd name="T44" fmla="*/ 2147483647 w 21600"/>
              <a:gd name="T45" fmla="*/ 2147483647 h 21233"/>
              <a:gd name="T46" fmla="*/ 2147483647 w 21600"/>
              <a:gd name="T47" fmla="*/ 2147483647 h 21233"/>
              <a:gd name="T48" fmla="*/ 2147483647 w 21600"/>
              <a:gd name="T49" fmla="*/ 2147483647 h 21233"/>
              <a:gd name="T50" fmla="*/ 2147483647 w 21600"/>
              <a:gd name="T51" fmla="*/ 2147483647 h 21233"/>
              <a:gd name="T52" fmla="*/ 2147483647 w 21600"/>
              <a:gd name="T53" fmla="*/ 2147483647 h 21233"/>
              <a:gd name="T54" fmla="*/ 2147483647 w 21600"/>
              <a:gd name="T55" fmla="*/ 2147483647 h 21233"/>
              <a:gd name="T56" fmla="*/ 2147483647 w 21600"/>
              <a:gd name="T57" fmla="*/ 2147483647 h 21233"/>
              <a:gd name="T58" fmla="*/ 2147483647 w 21600"/>
              <a:gd name="T59" fmla="*/ 2147483647 h 21233"/>
              <a:gd name="T60" fmla="*/ 2147483647 w 21600"/>
              <a:gd name="T61" fmla="*/ 2147483647 h 2123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600" h="21233">
                <a:moveTo>
                  <a:pt x="9318" y="656"/>
                </a:moveTo>
                <a:cubicBezTo>
                  <a:pt x="8711" y="1260"/>
                  <a:pt x="8047" y="1820"/>
                  <a:pt x="7539" y="2596"/>
                </a:cubicBezTo>
                <a:cubicBezTo>
                  <a:pt x="7285" y="3760"/>
                  <a:pt x="6508" y="5291"/>
                  <a:pt x="5845" y="5959"/>
                </a:cubicBezTo>
                <a:cubicBezTo>
                  <a:pt x="5675" y="6714"/>
                  <a:pt x="5887" y="6024"/>
                  <a:pt x="5506" y="6606"/>
                </a:cubicBezTo>
                <a:cubicBezTo>
                  <a:pt x="4998" y="7382"/>
                  <a:pt x="5901" y="6692"/>
                  <a:pt x="4828" y="7770"/>
                </a:cubicBezTo>
                <a:cubicBezTo>
                  <a:pt x="4179" y="8438"/>
                  <a:pt x="3685" y="8331"/>
                  <a:pt x="2880" y="8417"/>
                </a:cubicBezTo>
                <a:cubicBezTo>
                  <a:pt x="2104" y="8805"/>
                  <a:pt x="1256" y="9861"/>
                  <a:pt x="678" y="10745"/>
                </a:cubicBezTo>
                <a:cubicBezTo>
                  <a:pt x="113" y="11607"/>
                  <a:pt x="932" y="10702"/>
                  <a:pt x="254" y="11392"/>
                </a:cubicBezTo>
                <a:cubicBezTo>
                  <a:pt x="141" y="11909"/>
                  <a:pt x="85" y="12426"/>
                  <a:pt x="0" y="12944"/>
                </a:cubicBezTo>
                <a:cubicBezTo>
                  <a:pt x="56" y="14647"/>
                  <a:pt x="42" y="15186"/>
                  <a:pt x="339" y="16565"/>
                </a:cubicBezTo>
                <a:cubicBezTo>
                  <a:pt x="409" y="16867"/>
                  <a:pt x="480" y="17234"/>
                  <a:pt x="678" y="17341"/>
                </a:cubicBezTo>
                <a:cubicBezTo>
                  <a:pt x="1045" y="17535"/>
                  <a:pt x="1412" y="17665"/>
                  <a:pt x="1779" y="17859"/>
                </a:cubicBezTo>
                <a:cubicBezTo>
                  <a:pt x="1878" y="18096"/>
                  <a:pt x="1878" y="18462"/>
                  <a:pt x="2033" y="18635"/>
                </a:cubicBezTo>
                <a:cubicBezTo>
                  <a:pt x="3812" y="20575"/>
                  <a:pt x="1779" y="17988"/>
                  <a:pt x="2795" y="19023"/>
                </a:cubicBezTo>
                <a:cubicBezTo>
                  <a:pt x="4179" y="20424"/>
                  <a:pt x="5647" y="20575"/>
                  <a:pt x="7285" y="20704"/>
                </a:cubicBezTo>
                <a:cubicBezTo>
                  <a:pt x="7708" y="20747"/>
                  <a:pt x="8132" y="20812"/>
                  <a:pt x="8555" y="20834"/>
                </a:cubicBezTo>
                <a:cubicBezTo>
                  <a:pt x="9544" y="20898"/>
                  <a:pt x="10532" y="20920"/>
                  <a:pt x="11520" y="20963"/>
                </a:cubicBezTo>
                <a:cubicBezTo>
                  <a:pt x="12762" y="21135"/>
                  <a:pt x="14259" y="21588"/>
                  <a:pt x="15416" y="20704"/>
                </a:cubicBezTo>
                <a:cubicBezTo>
                  <a:pt x="15826" y="20402"/>
                  <a:pt x="16193" y="19971"/>
                  <a:pt x="16602" y="19669"/>
                </a:cubicBezTo>
                <a:cubicBezTo>
                  <a:pt x="16814" y="19174"/>
                  <a:pt x="17026" y="19217"/>
                  <a:pt x="17280" y="18764"/>
                </a:cubicBezTo>
                <a:cubicBezTo>
                  <a:pt x="17831" y="17794"/>
                  <a:pt x="18296" y="16867"/>
                  <a:pt x="19144" y="16436"/>
                </a:cubicBezTo>
                <a:cubicBezTo>
                  <a:pt x="19341" y="16134"/>
                  <a:pt x="19976" y="15552"/>
                  <a:pt x="20075" y="15401"/>
                </a:cubicBezTo>
                <a:cubicBezTo>
                  <a:pt x="20696" y="14453"/>
                  <a:pt x="20372" y="14819"/>
                  <a:pt x="21007" y="14237"/>
                </a:cubicBezTo>
                <a:cubicBezTo>
                  <a:pt x="21332" y="13483"/>
                  <a:pt x="21416" y="13008"/>
                  <a:pt x="21600" y="12168"/>
                </a:cubicBezTo>
                <a:cubicBezTo>
                  <a:pt x="21487" y="10680"/>
                  <a:pt x="21191" y="9344"/>
                  <a:pt x="21007" y="7899"/>
                </a:cubicBezTo>
                <a:cubicBezTo>
                  <a:pt x="20824" y="6477"/>
                  <a:pt x="20654" y="4989"/>
                  <a:pt x="19821" y="4148"/>
                </a:cubicBezTo>
                <a:cubicBezTo>
                  <a:pt x="19539" y="2834"/>
                  <a:pt x="18621" y="2575"/>
                  <a:pt x="18042" y="1691"/>
                </a:cubicBezTo>
                <a:cubicBezTo>
                  <a:pt x="17887" y="1454"/>
                  <a:pt x="17280" y="893"/>
                  <a:pt x="17026" y="786"/>
                </a:cubicBezTo>
                <a:cubicBezTo>
                  <a:pt x="15473" y="160"/>
                  <a:pt x="16489" y="764"/>
                  <a:pt x="15671" y="398"/>
                </a:cubicBezTo>
                <a:cubicBezTo>
                  <a:pt x="15416" y="290"/>
                  <a:pt x="15162" y="139"/>
                  <a:pt x="14908" y="10"/>
                </a:cubicBezTo>
                <a:cubicBezTo>
                  <a:pt x="14852" y="-12"/>
                  <a:pt x="15021" y="10"/>
                  <a:pt x="15078" y="10"/>
                </a:cubicBezTo>
              </a:path>
            </a:pathLst>
          </a:custGeom>
          <a:noFill/>
          <a:ln w="19050" cap="flat">
            <a:solidFill>
              <a:srgbClr val="FF6600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8" name="Rectangle 7"/>
          <p:cNvSpPr>
            <a:spLocks/>
          </p:cNvSpPr>
          <p:nvPr/>
        </p:nvSpPr>
        <p:spPr bwMode="auto">
          <a:xfrm>
            <a:off x="6936705" y="3155999"/>
            <a:ext cx="1555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40" name="Rectangle 9"/>
          <p:cNvSpPr>
            <a:spLocks/>
          </p:cNvSpPr>
          <p:nvPr/>
        </p:nvSpPr>
        <p:spPr bwMode="auto">
          <a:xfrm>
            <a:off x="6997526" y="1349424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FFD9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42" name="Rectangle 11"/>
          <p:cNvSpPr>
            <a:spLocks/>
          </p:cNvSpPr>
          <p:nvPr/>
        </p:nvSpPr>
        <p:spPr bwMode="auto">
          <a:xfrm rot="10800000">
            <a:off x="6193755" y="32766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43" name="Rectangle 12"/>
          <p:cNvSpPr>
            <a:spLocks/>
          </p:cNvSpPr>
          <p:nvPr/>
        </p:nvSpPr>
        <p:spPr bwMode="auto">
          <a:xfrm>
            <a:off x="7041976" y="1435149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45" name="Rectangle 53"/>
          <p:cNvSpPr>
            <a:spLocks/>
          </p:cNvSpPr>
          <p:nvPr/>
        </p:nvSpPr>
        <p:spPr bwMode="auto">
          <a:xfrm>
            <a:off x="7499176" y="1663749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47" name="右箭头 46"/>
          <p:cNvSpPr/>
          <p:nvPr/>
        </p:nvSpPr>
        <p:spPr bwMode="auto">
          <a:xfrm>
            <a:off x="4139952" y="2204864"/>
            <a:ext cx="432048" cy="216024"/>
          </a:xfrm>
          <a:prstGeom prst="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51" name="椭圆 50"/>
          <p:cNvSpPr/>
          <p:nvPr/>
        </p:nvSpPr>
        <p:spPr bwMode="auto">
          <a:xfrm rot="17602541">
            <a:off x="7147087" y="2614065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52" name="Rectangle 8"/>
          <p:cNvSpPr>
            <a:spLocks/>
          </p:cNvSpPr>
          <p:nvPr/>
        </p:nvSpPr>
        <p:spPr bwMode="auto">
          <a:xfrm>
            <a:off x="7729934" y="2342058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53" name="Rectangle 56"/>
          <p:cNvSpPr>
            <a:spLocks/>
          </p:cNvSpPr>
          <p:nvPr/>
        </p:nvSpPr>
        <p:spPr bwMode="auto">
          <a:xfrm rot="10800000">
            <a:off x="7266384" y="2827833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55" name="右箭头 54"/>
          <p:cNvSpPr/>
          <p:nvPr/>
        </p:nvSpPr>
        <p:spPr bwMode="auto">
          <a:xfrm>
            <a:off x="3995936" y="5229200"/>
            <a:ext cx="432048" cy="216024"/>
          </a:xfrm>
          <a:prstGeom prst="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58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0325" t="4431" r="35674" b="68683"/>
          <a:stretch/>
        </p:blipFill>
        <p:spPr bwMode="auto">
          <a:xfrm>
            <a:off x="5004048" y="5949280"/>
            <a:ext cx="571927" cy="3255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0325" t="4431" r="35674" b="68683"/>
          <a:stretch/>
        </p:blipFill>
        <p:spPr bwMode="auto">
          <a:xfrm>
            <a:off x="7020272" y="6093296"/>
            <a:ext cx="571927" cy="3255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62" name="椭圆 61"/>
          <p:cNvSpPr/>
          <p:nvPr/>
        </p:nvSpPr>
        <p:spPr bwMode="auto">
          <a:xfrm rot="13142540">
            <a:off x="7111651" y="4472900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3" name="椭圆 62"/>
          <p:cNvSpPr/>
          <p:nvPr/>
        </p:nvSpPr>
        <p:spPr bwMode="auto">
          <a:xfrm rot="569058">
            <a:off x="5844346" y="6158419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4" name="椭圆 63"/>
          <p:cNvSpPr/>
          <p:nvPr/>
        </p:nvSpPr>
        <p:spPr bwMode="auto">
          <a:xfrm rot="16791687">
            <a:off x="4796621" y="5108516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5" name="椭圆 64"/>
          <p:cNvSpPr/>
          <p:nvPr/>
        </p:nvSpPr>
        <p:spPr bwMode="auto">
          <a:xfrm rot="19350374">
            <a:off x="5531387" y="4407949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66" name="Oval 1"/>
          <p:cNvSpPr>
            <a:spLocks/>
          </p:cNvSpPr>
          <p:nvPr/>
        </p:nvSpPr>
        <p:spPr bwMode="auto">
          <a:xfrm>
            <a:off x="6637288" y="4584474"/>
            <a:ext cx="147637" cy="152400"/>
          </a:xfrm>
          <a:prstGeom prst="ellipse">
            <a:avLst/>
          </a:prstGeom>
          <a:solidFill>
            <a:srgbClr val="FFFF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7" name="Rectangle 2"/>
          <p:cNvSpPr>
            <a:spLocks/>
          </p:cNvSpPr>
          <p:nvPr/>
        </p:nvSpPr>
        <p:spPr bwMode="auto">
          <a:xfrm>
            <a:off x="5200575" y="5367583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68" name="Rectangle 3"/>
          <p:cNvSpPr>
            <a:spLocks/>
          </p:cNvSpPr>
          <p:nvPr/>
        </p:nvSpPr>
        <p:spPr bwMode="auto">
          <a:xfrm>
            <a:off x="5776639" y="4533327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69" name="Rectangle 4"/>
          <p:cNvSpPr>
            <a:spLocks/>
          </p:cNvSpPr>
          <p:nvPr/>
        </p:nvSpPr>
        <p:spPr bwMode="auto">
          <a:xfrm>
            <a:off x="5206950" y="5003574"/>
            <a:ext cx="3032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70" name="Rectangle 5"/>
          <p:cNvSpPr>
            <a:spLocks/>
          </p:cNvSpPr>
          <p:nvPr/>
        </p:nvSpPr>
        <p:spPr bwMode="auto">
          <a:xfrm>
            <a:off x="6115000" y="4309836"/>
            <a:ext cx="203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5511750" y="4660674"/>
            <a:ext cx="2149475" cy="1362075"/>
          </a:xfrm>
          <a:custGeom>
            <a:avLst/>
            <a:gdLst>
              <a:gd name="T0" fmla="*/ 2147483647 w 21600"/>
              <a:gd name="T1" fmla="*/ 2147483647 h 21233"/>
              <a:gd name="T2" fmla="*/ 2147483647 w 21600"/>
              <a:gd name="T3" fmla="*/ 2147483647 h 21233"/>
              <a:gd name="T4" fmla="*/ 2147483647 w 21600"/>
              <a:gd name="T5" fmla="*/ 2147483647 h 21233"/>
              <a:gd name="T6" fmla="*/ 2147483647 w 21600"/>
              <a:gd name="T7" fmla="*/ 2147483647 h 21233"/>
              <a:gd name="T8" fmla="*/ 2147483647 w 21600"/>
              <a:gd name="T9" fmla="*/ 2147483647 h 21233"/>
              <a:gd name="T10" fmla="*/ 2147483647 w 21600"/>
              <a:gd name="T11" fmla="*/ 2147483647 h 21233"/>
              <a:gd name="T12" fmla="*/ 2147483647 w 21600"/>
              <a:gd name="T13" fmla="*/ 2147483647 h 21233"/>
              <a:gd name="T14" fmla="*/ 2147483647 w 21600"/>
              <a:gd name="T15" fmla="*/ 2147483647 h 21233"/>
              <a:gd name="T16" fmla="*/ 0 w 21600"/>
              <a:gd name="T17" fmla="*/ 2147483647 h 21233"/>
              <a:gd name="T18" fmla="*/ 2147483647 w 21600"/>
              <a:gd name="T19" fmla="*/ 2147483647 h 21233"/>
              <a:gd name="T20" fmla="*/ 2147483647 w 21600"/>
              <a:gd name="T21" fmla="*/ 2147483647 h 21233"/>
              <a:gd name="T22" fmla="*/ 2147483647 w 21600"/>
              <a:gd name="T23" fmla="*/ 2147483647 h 21233"/>
              <a:gd name="T24" fmla="*/ 2147483647 w 21600"/>
              <a:gd name="T25" fmla="*/ 2147483647 h 21233"/>
              <a:gd name="T26" fmla="*/ 2147483647 w 21600"/>
              <a:gd name="T27" fmla="*/ 2147483647 h 21233"/>
              <a:gd name="T28" fmla="*/ 2147483647 w 21600"/>
              <a:gd name="T29" fmla="*/ 2147483647 h 21233"/>
              <a:gd name="T30" fmla="*/ 2147483647 w 21600"/>
              <a:gd name="T31" fmla="*/ 2147483647 h 21233"/>
              <a:gd name="T32" fmla="*/ 2147483647 w 21600"/>
              <a:gd name="T33" fmla="*/ 2147483647 h 21233"/>
              <a:gd name="T34" fmla="*/ 2147483647 w 21600"/>
              <a:gd name="T35" fmla="*/ 2147483647 h 21233"/>
              <a:gd name="T36" fmla="*/ 2147483647 w 21600"/>
              <a:gd name="T37" fmla="*/ 2147483647 h 21233"/>
              <a:gd name="T38" fmla="*/ 2147483647 w 21600"/>
              <a:gd name="T39" fmla="*/ 2147483647 h 21233"/>
              <a:gd name="T40" fmla="*/ 2147483647 w 21600"/>
              <a:gd name="T41" fmla="*/ 2147483647 h 21233"/>
              <a:gd name="T42" fmla="*/ 2147483647 w 21600"/>
              <a:gd name="T43" fmla="*/ 2147483647 h 21233"/>
              <a:gd name="T44" fmla="*/ 2147483647 w 21600"/>
              <a:gd name="T45" fmla="*/ 2147483647 h 21233"/>
              <a:gd name="T46" fmla="*/ 2147483647 w 21600"/>
              <a:gd name="T47" fmla="*/ 2147483647 h 21233"/>
              <a:gd name="T48" fmla="*/ 2147483647 w 21600"/>
              <a:gd name="T49" fmla="*/ 2147483647 h 21233"/>
              <a:gd name="T50" fmla="*/ 2147483647 w 21600"/>
              <a:gd name="T51" fmla="*/ 2147483647 h 21233"/>
              <a:gd name="T52" fmla="*/ 2147483647 w 21600"/>
              <a:gd name="T53" fmla="*/ 2147483647 h 21233"/>
              <a:gd name="T54" fmla="*/ 2147483647 w 21600"/>
              <a:gd name="T55" fmla="*/ 2147483647 h 21233"/>
              <a:gd name="T56" fmla="*/ 2147483647 w 21600"/>
              <a:gd name="T57" fmla="*/ 2147483647 h 21233"/>
              <a:gd name="T58" fmla="*/ 2147483647 w 21600"/>
              <a:gd name="T59" fmla="*/ 2147483647 h 21233"/>
              <a:gd name="T60" fmla="*/ 2147483647 w 21600"/>
              <a:gd name="T61" fmla="*/ 2147483647 h 2123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600" h="21233">
                <a:moveTo>
                  <a:pt x="9318" y="656"/>
                </a:moveTo>
                <a:cubicBezTo>
                  <a:pt x="8711" y="1260"/>
                  <a:pt x="8047" y="1820"/>
                  <a:pt x="7539" y="2596"/>
                </a:cubicBezTo>
                <a:cubicBezTo>
                  <a:pt x="7285" y="3760"/>
                  <a:pt x="6508" y="5291"/>
                  <a:pt x="5845" y="5959"/>
                </a:cubicBezTo>
                <a:cubicBezTo>
                  <a:pt x="5675" y="6714"/>
                  <a:pt x="5887" y="6024"/>
                  <a:pt x="5506" y="6606"/>
                </a:cubicBezTo>
                <a:cubicBezTo>
                  <a:pt x="4998" y="7382"/>
                  <a:pt x="5901" y="6692"/>
                  <a:pt x="4828" y="7770"/>
                </a:cubicBezTo>
                <a:cubicBezTo>
                  <a:pt x="4179" y="8438"/>
                  <a:pt x="3685" y="8331"/>
                  <a:pt x="2880" y="8417"/>
                </a:cubicBezTo>
                <a:cubicBezTo>
                  <a:pt x="2104" y="8805"/>
                  <a:pt x="1256" y="9861"/>
                  <a:pt x="678" y="10745"/>
                </a:cubicBezTo>
                <a:cubicBezTo>
                  <a:pt x="113" y="11607"/>
                  <a:pt x="932" y="10702"/>
                  <a:pt x="254" y="11392"/>
                </a:cubicBezTo>
                <a:cubicBezTo>
                  <a:pt x="141" y="11909"/>
                  <a:pt x="85" y="12426"/>
                  <a:pt x="0" y="12944"/>
                </a:cubicBezTo>
                <a:cubicBezTo>
                  <a:pt x="56" y="14647"/>
                  <a:pt x="42" y="15186"/>
                  <a:pt x="339" y="16565"/>
                </a:cubicBezTo>
                <a:cubicBezTo>
                  <a:pt x="409" y="16867"/>
                  <a:pt x="480" y="17234"/>
                  <a:pt x="678" y="17341"/>
                </a:cubicBezTo>
                <a:cubicBezTo>
                  <a:pt x="1045" y="17535"/>
                  <a:pt x="1412" y="17665"/>
                  <a:pt x="1779" y="17859"/>
                </a:cubicBezTo>
                <a:cubicBezTo>
                  <a:pt x="1878" y="18096"/>
                  <a:pt x="1878" y="18462"/>
                  <a:pt x="2033" y="18635"/>
                </a:cubicBezTo>
                <a:cubicBezTo>
                  <a:pt x="3812" y="20575"/>
                  <a:pt x="1779" y="17988"/>
                  <a:pt x="2795" y="19023"/>
                </a:cubicBezTo>
                <a:cubicBezTo>
                  <a:pt x="4179" y="20424"/>
                  <a:pt x="5647" y="20575"/>
                  <a:pt x="7285" y="20704"/>
                </a:cubicBezTo>
                <a:cubicBezTo>
                  <a:pt x="7708" y="20747"/>
                  <a:pt x="8132" y="20812"/>
                  <a:pt x="8555" y="20834"/>
                </a:cubicBezTo>
                <a:cubicBezTo>
                  <a:pt x="9544" y="20898"/>
                  <a:pt x="10532" y="20920"/>
                  <a:pt x="11520" y="20963"/>
                </a:cubicBezTo>
                <a:cubicBezTo>
                  <a:pt x="12762" y="21135"/>
                  <a:pt x="14259" y="21588"/>
                  <a:pt x="15416" y="20704"/>
                </a:cubicBezTo>
                <a:cubicBezTo>
                  <a:pt x="15826" y="20402"/>
                  <a:pt x="16193" y="19971"/>
                  <a:pt x="16602" y="19669"/>
                </a:cubicBezTo>
                <a:cubicBezTo>
                  <a:pt x="16814" y="19174"/>
                  <a:pt x="17026" y="19217"/>
                  <a:pt x="17280" y="18764"/>
                </a:cubicBezTo>
                <a:cubicBezTo>
                  <a:pt x="17831" y="17794"/>
                  <a:pt x="18296" y="16867"/>
                  <a:pt x="19144" y="16436"/>
                </a:cubicBezTo>
                <a:cubicBezTo>
                  <a:pt x="19341" y="16134"/>
                  <a:pt x="19976" y="15552"/>
                  <a:pt x="20075" y="15401"/>
                </a:cubicBezTo>
                <a:cubicBezTo>
                  <a:pt x="20696" y="14453"/>
                  <a:pt x="20372" y="14819"/>
                  <a:pt x="21007" y="14237"/>
                </a:cubicBezTo>
                <a:cubicBezTo>
                  <a:pt x="21332" y="13483"/>
                  <a:pt x="21416" y="13008"/>
                  <a:pt x="21600" y="12168"/>
                </a:cubicBezTo>
                <a:cubicBezTo>
                  <a:pt x="21487" y="10680"/>
                  <a:pt x="21191" y="9344"/>
                  <a:pt x="21007" y="7899"/>
                </a:cubicBezTo>
                <a:cubicBezTo>
                  <a:pt x="20824" y="6477"/>
                  <a:pt x="20654" y="4989"/>
                  <a:pt x="19821" y="4148"/>
                </a:cubicBezTo>
                <a:cubicBezTo>
                  <a:pt x="19539" y="2834"/>
                  <a:pt x="18621" y="2575"/>
                  <a:pt x="18042" y="1691"/>
                </a:cubicBezTo>
                <a:cubicBezTo>
                  <a:pt x="17887" y="1454"/>
                  <a:pt x="17280" y="893"/>
                  <a:pt x="17026" y="786"/>
                </a:cubicBezTo>
                <a:cubicBezTo>
                  <a:pt x="15473" y="160"/>
                  <a:pt x="16489" y="764"/>
                  <a:pt x="15671" y="398"/>
                </a:cubicBezTo>
                <a:cubicBezTo>
                  <a:pt x="15416" y="290"/>
                  <a:pt x="15162" y="139"/>
                  <a:pt x="14908" y="10"/>
                </a:cubicBezTo>
                <a:cubicBezTo>
                  <a:pt x="14852" y="-12"/>
                  <a:pt x="15021" y="10"/>
                  <a:pt x="15078" y="10"/>
                </a:cubicBezTo>
              </a:path>
            </a:pathLst>
          </a:custGeom>
          <a:noFill/>
          <a:ln w="19050" cap="flat">
            <a:solidFill>
              <a:srgbClr val="FF6600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3" name="Rectangle 9"/>
          <p:cNvSpPr>
            <a:spLocks/>
          </p:cNvSpPr>
          <p:nvPr/>
        </p:nvSpPr>
        <p:spPr bwMode="auto">
          <a:xfrm>
            <a:off x="7213550" y="4224111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rgbClr val="FFFFD9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75" name="Rectangle 12"/>
          <p:cNvSpPr>
            <a:spLocks/>
          </p:cNvSpPr>
          <p:nvPr/>
        </p:nvSpPr>
        <p:spPr bwMode="auto">
          <a:xfrm>
            <a:off x="7258000" y="4309836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76" name="Rectangle 53"/>
          <p:cNvSpPr>
            <a:spLocks/>
          </p:cNvSpPr>
          <p:nvPr/>
        </p:nvSpPr>
        <p:spPr bwMode="auto">
          <a:xfrm>
            <a:off x="7715200" y="4538436"/>
            <a:ext cx="163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77" name="椭圆 76"/>
          <p:cNvSpPr/>
          <p:nvPr/>
        </p:nvSpPr>
        <p:spPr bwMode="auto">
          <a:xfrm rot="17602541">
            <a:off x="7363111" y="5488752"/>
            <a:ext cx="990677" cy="412733"/>
          </a:xfrm>
          <a:prstGeom prst="ellipse">
            <a:avLst/>
          </a:prstGeom>
          <a:solidFill>
            <a:srgbClr val="CCFFCC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78" name="Rectangle 8"/>
          <p:cNvSpPr>
            <a:spLocks/>
          </p:cNvSpPr>
          <p:nvPr/>
        </p:nvSpPr>
        <p:spPr bwMode="auto">
          <a:xfrm>
            <a:off x="7884368" y="5235297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79" name="Rectangle 56"/>
          <p:cNvSpPr>
            <a:spLocks/>
          </p:cNvSpPr>
          <p:nvPr/>
        </p:nvSpPr>
        <p:spPr bwMode="auto">
          <a:xfrm rot="10800000">
            <a:off x="7482408" y="5702520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80" name="Rectangle 56"/>
          <p:cNvSpPr>
            <a:spLocks/>
          </p:cNvSpPr>
          <p:nvPr/>
        </p:nvSpPr>
        <p:spPr bwMode="auto">
          <a:xfrm rot="10800000">
            <a:off x="5796137" y="6165304"/>
            <a:ext cx="40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6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+</a:t>
            </a:r>
          </a:p>
        </p:txBody>
      </p:sp>
      <p:sp>
        <p:nvSpPr>
          <p:cNvPr id="81" name="Rectangle 8"/>
          <p:cNvSpPr>
            <a:spLocks/>
          </p:cNvSpPr>
          <p:nvPr/>
        </p:nvSpPr>
        <p:spPr bwMode="auto">
          <a:xfrm>
            <a:off x="6444208" y="6171401"/>
            <a:ext cx="1538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 dirty="0">
                <a:solidFill>
                  <a:srgbClr val="FF3300"/>
                </a:solidFill>
                <a:latin typeface="Times New Roman" charset="0"/>
                <a:cs typeface="Times New Roman" charset="0"/>
                <a:sym typeface="Times New Roman" charset="0"/>
              </a:rPr>
              <a:t>-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726932" y="5147900"/>
            <a:ext cx="2692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Superconducting transition</a:t>
            </a:r>
            <a:endParaRPr kumimoji="1" lang="zh-CN" altLang="en-US" sz="1800" dirty="0"/>
          </a:p>
        </p:txBody>
      </p:sp>
      <p:sp>
        <p:nvSpPr>
          <p:cNvPr id="2" name="文本框 1"/>
          <p:cNvSpPr txBox="1"/>
          <p:nvPr/>
        </p:nvSpPr>
        <p:spPr>
          <a:xfrm>
            <a:off x="4472392" y="3789040"/>
            <a:ext cx="116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>
                <a:solidFill>
                  <a:srgbClr val="0000FF"/>
                </a:solidFill>
              </a:rPr>
              <a:t>spin-</a:t>
            </a:r>
            <a:r>
              <a:rPr kumimoji="1" lang="en-US" altLang="zh-CN" sz="1800" dirty="0" err="1" smtClean="0">
                <a:solidFill>
                  <a:srgbClr val="0000FF"/>
                </a:solidFill>
              </a:rPr>
              <a:t>roton</a:t>
            </a:r>
            <a:endParaRPr kumimoji="1" lang="zh-CN" altLang="en-US" sz="1800" dirty="0">
              <a:solidFill>
                <a:srgbClr val="0000FF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347864" y="5949280"/>
            <a:ext cx="1495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>
                <a:solidFill>
                  <a:srgbClr val="0000FF"/>
                </a:solidFill>
              </a:rPr>
              <a:t>spinon</a:t>
            </a:r>
            <a:r>
              <a:rPr kumimoji="1" lang="en-US" altLang="zh-CN" sz="1800" dirty="0" smtClean="0">
                <a:solidFill>
                  <a:srgbClr val="0000FF"/>
                </a:solidFill>
              </a:rPr>
              <a:t>-vortex</a:t>
            </a:r>
            <a:endParaRPr kumimoji="1" lang="zh-CN" altLang="en-US" sz="1800" dirty="0">
              <a:solidFill>
                <a:srgbClr val="0000FF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91084" y="5579948"/>
            <a:ext cx="445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>
                <a:solidFill>
                  <a:srgbClr val="FF6600"/>
                </a:solidFill>
              </a:rPr>
              <a:t>spinon</a:t>
            </a:r>
            <a:r>
              <a:rPr kumimoji="1" lang="en-US" altLang="zh-CN" sz="1800" dirty="0" smtClean="0">
                <a:solidFill>
                  <a:srgbClr val="FF6600"/>
                </a:solidFill>
              </a:rPr>
              <a:t> confinement-</a:t>
            </a:r>
            <a:r>
              <a:rPr kumimoji="1" lang="en-US" altLang="zh-CN" sz="1800" dirty="0" err="1" smtClean="0">
                <a:solidFill>
                  <a:srgbClr val="FF6600"/>
                </a:solidFill>
              </a:rPr>
              <a:t>deconfinement</a:t>
            </a:r>
            <a:r>
              <a:rPr kumimoji="1" lang="en-US" altLang="zh-CN" sz="1800" dirty="0" smtClean="0">
                <a:solidFill>
                  <a:srgbClr val="FF6600"/>
                </a:solidFill>
              </a:rPr>
              <a:t> transition</a:t>
            </a:r>
            <a:endParaRPr kumimoji="1" lang="zh-CN" altLang="en-US" sz="1800" dirty="0">
              <a:solidFill>
                <a:srgbClr val="FF66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512" y="6444044"/>
            <a:ext cx="3282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1800" dirty="0" err="1" smtClean="0">
                <a:solidFill>
                  <a:srgbClr val="3366FF"/>
                </a:solidFill>
              </a:rPr>
              <a:t>T</a:t>
            </a:r>
            <a:r>
              <a:rPr kumimoji="1" lang="en-US" altLang="zh-CN" sz="1800" baseline="-25000" dirty="0" err="1" smtClean="0">
                <a:solidFill>
                  <a:srgbClr val="3366FF"/>
                </a:solidFill>
              </a:rPr>
              <a:t>c</a:t>
            </a:r>
            <a:r>
              <a:rPr kumimoji="1" lang="en-US" altLang="zh-CN" sz="1800" baseline="-25000" dirty="0" smtClean="0">
                <a:solidFill>
                  <a:srgbClr val="3366FF"/>
                </a:solidFill>
              </a:rPr>
              <a:t> </a:t>
            </a:r>
            <a:r>
              <a:rPr kumimoji="1" lang="en-US" altLang="zh-CN" sz="1800" dirty="0" smtClean="0">
                <a:solidFill>
                  <a:srgbClr val="3366FF"/>
                </a:solidFill>
              </a:rPr>
              <a:t>formula  Mei and ZYW (2010)</a:t>
            </a:r>
            <a:endParaRPr kumimoji="1" lang="zh-CN" altLang="en-US" sz="1800" dirty="0" smtClean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1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 animBg="1"/>
      <p:bldP spid="38" grpId="0"/>
      <p:bldP spid="40" grpId="0"/>
      <p:bldP spid="42" grpId="0"/>
      <p:bldP spid="43" grpId="0"/>
      <p:bldP spid="45" grpId="0"/>
      <p:bldP spid="47" grpId="0" animBg="1"/>
      <p:bldP spid="51" grpId="0" animBg="1"/>
      <p:bldP spid="52" grpId="0"/>
      <p:bldP spid="53" grpId="0"/>
      <p:bldP spid="55" grpId="0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/>
      <p:bldP spid="67" grpId="1"/>
      <p:bldP spid="68" grpId="0"/>
      <p:bldP spid="68" grpId="1"/>
      <p:bldP spid="69" grpId="0"/>
      <p:bldP spid="69" grpId="1"/>
      <p:bldP spid="70" grpId="0"/>
      <p:bldP spid="70" grpId="1"/>
      <p:bldP spid="71" grpId="0" animBg="1"/>
      <p:bldP spid="71" grpId="1" animBg="1"/>
      <p:bldP spid="73" grpId="0"/>
      <p:bldP spid="73" grpId="1"/>
      <p:bldP spid="75" grpId="0"/>
      <p:bldP spid="75" grpId="1"/>
      <p:bldP spid="76" grpId="0"/>
      <p:bldP spid="76" grpId="1"/>
      <p:bldP spid="77" grpId="0" animBg="1"/>
      <p:bldP spid="77" grpId="1" animBg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2" grpId="0"/>
      <p:bldP spid="74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793750"/>
            <a:ext cx="22098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/>
          </p:cNvSpPr>
          <p:nvPr/>
        </p:nvSpPr>
        <p:spPr bwMode="auto">
          <a:xfrm>
            <a:off x="741363" y="201613"/>
            <a:ext cx="22098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2400" b="1" dirty="0">
                <a:solidFill>
                  <a:srgbClr val="800000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Spin-</a:t>
            </a:r>
            <a:r>
              <a:rPr lang="en-US" altLang="zh-CN" sz="2400" b="1" dirty="0" err="1">
                <a:solidFill>
                  <a:srgbClr val="800000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rotons</a:t>
            </a:r>
            <a:r>
              <a:rPr lang="en-US" altLang="zh-CN" sz="2400" b="1" dirty="0">
                <a:solidFill>
                  <a:srgbClr val="800000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  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13" y="141288"/>
            <a:ext cx="4773612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4"/>
          <p:cNvSpPr>
            <a:spLocks/>
          </p:cNvSpPr>
          <p:nvPr/>
        </p:nvSpPr>
        <p:spPr bwMode="auto">
          <a:xfrm>
            <a:off x="268288" y="3249613"/>
            <a:ext cx="3568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l"/>
            <a:r>
              <a:rPr lang="en-US" altLang="zh-CN" sz="1800">
                <a:solidFill>
                  <a:schemeClr val="tx1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J.W. Mei &amp; ZYW,  PRB (2010)</a:t>
            </a:r>
          </a:p>
        </p:txBody>
      </p:sp>
      <p:sp>
        <p:nvSpPr>
          <p:cNvPr id="44037" name="Rectangle 5"/>
          <p:cNvSpPr>
            <a:spLocks/>
          </p:cNvSpPr>
          <p:nvPr/>
        </p:nvSpPr>
        <p:spPr bwMode="auto">
          <a:xfrm>
            <a:off x="7359650" y="2446338"/>
            <a:ext cx="1155700" cy="714375"/>
          </a:xfrm>
          <a:prstGeom prst="rect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44038" name="Picture 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38" y="2508250"/>
            <a:ext cx="8413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4039" name="Line 7"/>
          <p:cNvSpPr>
            <a:spLocks noChangeShapeType="1"/>
          </p:cNvSpPr>
          <p:nvPr/>
        </p:nvSpPr>
        <p:spPr bwMode="auto">
          <a:xfrm rot="10800000">
            <a:off x="7467600" y="1522413"/>
            <a:ext cx="242888" cy="923925"/>
          </a:xfrm>
          <a:prstGeom prst="line">
            <a:avLst/>
          </a:prstGeom>
          <a:noFill/>
          <a:ln w="15875">
            <a:solidFill>
              <a:srgbClr val="002060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49" name="Rectangle 8"/>
          <p:cNvSpPr>
            <a:spLocks/>
          </p:cNvSpPr>
          <p:nvPr/>
        </p:nvSpPr>
        <p:spPr bwMode="auto">
          <a:xfrm>
            <a:off x="5473700" y="369888"/>
            <a:ext cx="9604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chemeClr val="tx1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neutron</a:t>
            </a:r>
          </a:p>
        </p:txBody>
      </p:sp>
      <p:sp>
        <p:nvSpPr>
          <p:cNvPr id="35850" name="Rectangle 9"/>
          <p:cNvSpPr>
            <a:spLocks/>
          </p:cNvSpPr>
          <p:nvPr/>
        </p:nvSpPr>
        <p:spPr bwMode="auto">
          <a:xfrm>
            <a:off x="5456238" y="1089025"/>
            <a:ext cx="12620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altLang="zh-CN" sz="1800">
                <a:solidFill>
                  <a:schemeClr val="tx1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Raman A</a:t>
            </a:r>
            <a:r>
              <a:rPr lang="en-US" altLang="zh-CN" sz="1800" baseline="-25000">
                <a:solidFill>
                  <a:schemeClr val="tx1"/>
                </a:solidFill>
                <a:latin typeface="Lucida Grande" charset="0"/>
                <a:ea typeface="宋体" charset="0"/>
                <a:cs typeface="宋体" charset="0"/>
                <a:sym typeface="Lucida Grande" charset="0"/>
              </a:rPr>
              <a:t>1g</a:t>
            </a:r>
          </a:p>
        </p:txBody>
      </p:sp>
      <p:sp>
        <p:nvSpPr>
          <p:cNvPr id="35851" name="Line 10"/>
          <p:cNvSpPr>
            <a:spLocks noChangeShapeType="1"/>
          </p:cNvSpPr>
          <p:nvPr/>
        </p:nvSpPr>
        <p:spPr bwMode="auto">
          <a:xfrm flipH="1">
            <a:off x="5334000" y="1306513"/>
            <a:ext cx="134938" cy="0"/>
          </a:xfrm>
          <a:prstGeom prst="line">
            <a:avLst/>
          </a:prstGeom>
          <a:noFill/>
          <a:ln w="25400">
            <a:solidFill>
              <a:srgbClr val="4A7DBB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5852" name="Line 11"/>
          <p:cNvSpPr>
            <a:spLocks noChangeShapeType="1"/>
          </p:cNvSpPr>
          <p:nvPr/>
        </p:nvSpPr>
        <p:spPr bwMode="auto">
          <a:xfrm flipH="1">
            <a:off x="5341938" y="585788"/>
            <a:ext cx="136525" cy="0"/>
          </a:xfrm>
          <a:prstGeom prst="line">
            <a:avLst/>
          </a:prstGeom>
          <a:noFill/>
          <a:ln w="25400">
            <a:solidFill>
              <a:srgbClr val="4A7DBB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056063"/>
            <a:ext cx="3733800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4045" name="AutoShape 13"/>
          <p:cNvSpPr>
            <a:spLocks/>
          </p:cNvSpPr>
          <p:nvPr/>
        </p:nvSpPr>
        <p:spPr bwMode="auto">
          <a:xfrm>
            <a:off x="7396163" y="5457825"/>
            <a:ext cx="360362" cy="376238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21600 w 21600"/>
              <a:gd name="T5" fmla="*/ 10800 h 21600"/>
              <a:gd name="T6" fmla="*/ 10800 w 21600"/>
              <a:gd name="T7" fmla="*/ 21600 h 21600"/>
              <a:gd name="T8" fmla="*/ 0 w 21600"/>
              <a:gd name="T9" fmla="*/ 10800 h 21600"/>
              <a:gd name="T10" fmla="*/ 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0" y="10800"/>
                </a:moveTo>
              </a:path>
            </a:pathLst>
          </a:custGeom>
          <a:noFill/>
          <a:ln w="38100" cap="flat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4084638"/>
            <a:ext cx="41910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Freeform 15"/>
          <p:cNvSpPr>
            <a:spLocks/>
          </p:cNvSpPr>
          <p:nvPr/>
        </p:nvSpPr>
        <p:spPr bwMode="auto">
          <a:xfrm>
            <a:off x="2647950" y="3516313"/>
            <a:ext cx="1316038" cy="2635250"/>
          </a:xfrm>
          <a:custGeom>
            <a:avLst/>
            <a:gdLst>
              <a:gd name="T0" fmla="*/ 829562 w 21550"/>
              <a:gd name="T1" fmla="*/ 10153 h 21543"/>
              <a:gd name="T2" fmla="*/ 696431 w 21550"/>
              <a:gd name="T3" fmla="*/ 40490 h 21543"/>
              <a:gd name="T4" fmla="*/ 609408 w 21550"/>
              <a:gd name="T5" fmla="*/ 70949 h 21543"/>
              <a:gd name="T6" fmla="*/ 553041 w 21550"/>
              <a:gd name="T7" fmla="*/ 91255 h 21543"/>
              <a:gd name="T8" fmla="*/ 496736 w 21550"/>
              <a:gd name="T9" fmla="*/ 111438 h 21543"/>
              <a:gd name="T10" fmla="*/ 425041 w 21550"/>
              <a:gd name="T11" fmla="*/ 162203 h 21543"/>
              <a:gd name="T12" fmla="*/ 373804 w 21550"/>
              <a:gd name="T13" fmla="*/ 212846 h 21543"/>
              <a:gd name="T14" fmla="*/ 317498 w 21550"/>
              <a:gd name="T15" fmla="*/ 273641 h 21543"/>
              <a:gd name="T16" fmla="*/ 266261 w 21550"/>
              <a:gd name="T17" fmla="*/ 324284 h 21543"/>
              <a:gd name="T18" fmla="*/ 230414 w 21550"/>
              <a:gd name="T19" fmla="*/ 385202 h 21543"/>
              <a:gd name="T20" fmla="*/ 174108 w 21550"/>
              <a:gd name="T21" fmla="*/ 506793 h 21543"/>
              <a:gd name="T22" fmla="*/ 122871 w 21550"/>
              <a:gd name="T23" fmla="*/ 648690 h 21543"/>
              <a:gd name="T24" fmla="*/ 97283 w 21550"/>
              <a:gd name="T25" fmla="*/ 760128 h 21543"/>
              <a:gd name="T26" fmla="*/ 71695 w 21550"/>
              <a:gd name="T27" fmla="*/ 841230 h 21543"/>
              <a:gd name="T28" fmla="*/ 51237 w 21550"/>
              <a:gd name="T29" fmla="*/ 962943 h 21543"/>
              <a:gd name="T30" fmla="*/ 40977 w 21550"/>
              <a:gd name="T31" fmla="*/ 1033892 h 21543"/>
              <a:gd name="T32" fmla="*/ 25588 w 21550"/>
              <a:gd name="T33" fmla="*/ 1104840 h 21543"/>
              <a:gd name="T34" fmla="*/ 15389 w 21550"/>
              <a:gd name="T35" fmla="*/ 1256768 h 21543"/>
              <a:gd name="T36" fmla="*/ 0 w 21550"/>
              <a:gd name="T37" fmla="*/ 1489920 h 21543"/>
              <a:gd name="T38" fmla="*/ 10260 w 21550"/>
              <a:gd name="T39" fmla="*/ 1804173 h 21543"/>
              <a:gd name="T40" fmla="*/ 30718 w 21550"/>
              <a:gd name="T41" fmla="*/ 1925764 h 21543"/>
              <a:gd name="T42" fmla="*/ 61435 w 21550"/>
              <a:gd name="T43" fmla="*/ 2057508 h 21543"/>
              <a:gd name="T44" fmla="*/ 97283 w 21550"/>
              <a:gd name="T45" fmla="*/ 2169069 h 21543"/>
              <a:gd name="T46" fmla="*/ 138260 w 21550"/>
              <a:gd name="T47" fmla="*/ 2260201 h 21543"/>
              <a:gd name="T48" fmla="*/ 168978 w 21550"/>
              <a:gd name="T49" fmla="*/ 2321119 h 21543"/>
              <a:gd name="T50" fmla="*/ 194566 w 21550"/>
              <a:gd name="T51" fmla="*/ 2371762 h 21543"/>
              <a:gd name="T52" fmla="*/ 230414 w 21550"/>
              <a:gd name="T53" fmla="*/ 2442710 h 21543"/>
              <a:gd name="T54" fmla="*/ 261192 w 21550"/>
              <a:gd name="T55" fmla="*/ 2473047 h 21543"/>
              <a:gd name="T56" fmla="*/ 312368 w 21550"/>
              <a:gd name="T57" fmla="*/ 2523812 h 21543"/>
              <a:gd name="T58" fmla="*/ 368674 w 21550"/>
              <a:gd name="T59" fmla="*/ 2554148 h 21543"/>
              <a:gd name="T60" fmla="*/ 430170 w 21550"/>
              <a:gd name="T61" fmla="*/ 2584607 h 21543"/>
              <a:gd name="T62" fmla="*/ 634996 w 21550"/>
              <a:gd name="T63" fmla="*/ 2625097 h 21543"/>
              <a:gd name="T64" fmla="*/ 737409 w 21550"/>
              <a:gd name="T65" fmla="*/ 2625097 h 21543"/>
              <a:gd name="T66" fmla="*/ 793714 w 21550"/>
              <a:gd name="T67" fmla="*/ 2604913 h 21543"/>
              <a:gd name="T68" fmla="*/ 860280 w 21550"/>
              <a:gd name="T69" fmla="*/ 2584607 h 21543"/>
              <a:gd name="T70" fmla="*/ 931975 w 21550"/>
              <a:gd name="T71" fmla="*/ 2543995 h 21543"/>
              <a:gd name="T72" fmla="*/ 962692 w 21550"/>
              <a:gd name="T73" fmla="*/ 2493353 h 21543"/>
              <a:gd name="T74" fmla="*/ 1019059 w 21550"/>
              <a:gd name="T75" fmla="*/ 2422404 h 21543"/>
              <a:gd name="T76" fmla="*/ 1095884 w 21550"/>
              <a:gd name="T77" fmla="*/ 2290660 h 21543"/>
              <a:gd name="T78" fmla="*/ 1141930 w 21550"/>
              <a:gd name="T79" fmla="*/ 2148763 h 21543"/>
              <a:gd name="T80" fmla="*/ 1167518 w 21550"/>
              <a:gd name="T81" fmla="*/ 2047355 h 21543"/>
              <a:gd name="T82" fmla="*/ 1188037 w 21550"/>
              <a:gd name="T83" fmla="*/ 1946070 h 21543"/>
              <a:gd name="T84" fmla="*/ 1213625 w 21550"/>
              <a:gd name="T85" fmla="*/ 1834510 h 21543"/>
              <a:gd name="T86" fmla="*/ 1223885 w 21550"/>
              <a:gd name="T87" fmla="*/ 1763561 h 21543"/>
              <a:gd name="T88" fmla="*/ 1254603 w 21550"/>
              <a:gd name="T89" fmla="*/ 1621664 h 21543"/>
              <a:gd name="T90" fmla="*/ 1269992 w 21550"/>
              <a:gd name="T91" fmla="*/ 1520379 h 21543"/>
              <a:gd name="T92" fmla="*/ 1280190 w 21550"/>
              <a:gd name="T93" fmla="*/ 1408818 h 21543"/>
              <a:gd name="T94" fmla="*/ 1290450 w 21550"/>
              <a:gd name="T95" fmla="*/ 1277074 h 21543"/>
              <a:gd name="T96" fmla="*/ 1305839 w 21550"/>
              <a:gd name="T97" fmla="*/ 1074382 h 21543"/>
              <a:gd name="T98" fmla="*/ 1310908 w 21550"/>
              <a:gd name="T99" fmla="*/ 668996 h 21543"/>
              <a:gd name="T100" fmla="*/ 1295580 w 21550"/>
              <a:gd name="T101" fmla="*/ 547283 h 21543"/>
              <a:gd name="T102" fmla="*/ 1280190 w 21550"/>
              <a:gd name="T103" fmla="*/ 476334 h 21543"/>
              <a:gd name="T104" fmla="*/ 1264862 w 21550"/>
              <a:gd name="T105" fmla="*/ 415538 h 21543"/>
              <a:gd name="T106" fmla="*/ 1244343 w 21550"/>
              <a:gd name="T107" fmla="*/ 324284 h 21543"/>
              <a:gd name="T108" fmla="*/ 1208495 w 21550"/>
              <a:gd name="T109" fmla="*/ 233152 h 21543"/>
              <a:gd name="T110" fmla="*/ 1147060 w 21550"/>
              <a:gd name="T111" fmla="*/ 141897 h 21543"/>
              <a:gd name="T112" fmla="*/ 1116342 w 21550"/>
              <a:gd name="T113" fmla="*/ 111438 h 21543"/>
              <a:gd name="T114" fmla="*/ 1024189 w 21550"/>
              <a:gd name="T115" fmla="*/ 30459 h 21543"/>
              <a:gd name="T116" fmla="*/ 937105 w 21550"/>
              <a:gd name="T117" fmla="*/ 0 h 2154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1550" h="21543">
                <a:moveTo>
                  <a:pt x="14423" y="166"/>
                </a:moveTo>
                <a:cubicBezTo>
                  <a:pt x="14143" y="138"/>
                  <a:pt x="13865" y="83"/>
                  <a:pt x="13584" y="83"/>
                </a:cubicBezTo>
                <a:cubicBezTo>
                  <a:pt x="13120" y="83"/>
                  <a:pt x="12277" y="152"/>
                  <a:pt x="11739" y="249"/>
                </a:cubicBezTo>
                <a:cubicBezTo>
                  <a:pt x="11626" y="269"/>
                  <a:pt x="11517" y="311"/>
                  <a:pt x="11404" y="331"/>
                </a:cubicBezTo>
                <a:cubicBezTo>
                  <a:pt x="11210" y="366"/>
                  <a:pt x="11012" y="380"/>
                  <a:pt x="10817" y="414"/>
                </a:cubicBezTo>
                <a:cubicBezTo>
                  <a:pt x="10536" y="463"/>
                  <a:pt x="10258" y="525"/>
                  <a:pt x="9979" y="580"/>
                </a:cubicBezTo>
                <a:cubicBezTo>
                  <a:pt x="9839" y="608"/>
                  <a:pt x="9700" y="640"/>
                  <a:pt x="9559" y="663"/>
                </a:cubicBezTo>
                <a:cubicBezTo>
                  <a:pt x="9392" y="690"/>
                  <a:pt x="9222" y="709"/>
                  <a:pt x="9056" y="746"/>
                </a:cubicBezTo>
                <a:cubicBezTo>
                  <a:pt x="8970" y="765"/>
                  <a:pt x="8892" y="813"/>
                  <a:pt x="8805" y="829"/>
                </a:cubicBezTo>
                <a:cubicBezTo>
                  <a:pt x="8583" y="868"/>
                  <a:pt x="8357" y="884"/>
                  <a:pt x="8134" y="911"/>
                </a:cubicBezTo>
                <a:cubicBezTo>
                  <a:pt x="7544" y="1106"/>
                  <a:pt x="8272" y="853"/>
                  <a:pt x="7547" y="1160"/>
                </a:cubicBezTo>
                <a:cubicBezTo>
                  <a:pt x="7378" y="1231"/>
                  <a:pt x="7130" y="1284"/>
                  <a:pt x="6960" y="1326"/>
                </a:cubicBezTo>
                <a:cubicBezTo>
                  <a:pt x="6476" y="1644"/>
                  <a:pt x="6943" y="1368"/>
                  <a:pt x="6457" y="1574"/>
                </a:cubicBezTo>
                <a:cubicBezTo>
                  <a:pt x="6342" y="1623"/>
                  <a:pt x="6236" y="1691"/>
                  <a:pt x="6121" y="1740"/>
                </a:cubicBezTo>
                <a:cubicBezTo>
                  <a:pt x="5758" y="1894"/>
                  <a:pt x="5939" y="1739"/>
                  <a:pt x="5534" y="1989"/>
                </a:cubicBezTo>
                <a:cubicBezTo>
                  <a:pt x="5416" y="2062"/>
                  <a:pt x="5317" y="2164"/>
                  <a:pt x="5199" y="2237"/>
                </a:cubicBezTo>
                <a:cubicBezTo>
                  <a:pt x="5093" y="2303"/>
                  <a:pt x="4972" y="2342"/>
                  <a:pt x="4863" y="2403"/>
                </a:cubicBezTo>
                <a:cubicBezTo>
                  <a:pt x="4408" y="2660"/>
                  <a:pt x="4822" y="2500"/>
                  <a:pt x="4360" y="2651"/>
                </a:cubicBezTo>
                <a:cubicBezTo>
                  <a:pt x="4277" y="2734"/>
                  <a:pt x="4199" y="2824"/>
                  <a:pt x="4109" y="2900"/>
                </a:cubicBezTo>
                <a:cubicBezTo>
                  <a:pt x="4003" y="2990"/>
                  <a:pt x="3863" y="3043"/>
                  <a:pt x="3773" y="3149"/>
                </a:cubicBezTo>
                <a:cubicBezTo>
                  <a:pt x="3429" y="3557"/>
                  <a:pt x="4006" y="3293"/>
                  <a:pt x="3438" y="3480"/>
                </a:cubicBezTo>
                <a:cubicBezTo>
                  <a:pt x="2707" y="4684"/>
                  <a:pt x="3666" y="3222"/>
                  <a:pt x="2851" y="4143"/>
                </a:cubicBezTo>
                <a:cubicBezTo>
                  <a:pt x="2744" y="4264"/>
                  <a:pt x="2694" y="4426"/>
                  <a:pt x="2599" y="4557"/>
                </a:cubicBezTo>
                <a:cubicBezTo>
                  <a:pt x="2414" y="4813"/>
                  <a:pt x="2138" y="5013"/>
                  <a:pt x="2012" y="5303"/>
                </a:cubicBezTo>
                <a:cubicBezTo>
                  <a:pt x="1929" y="5496"/>
                  <a:pt x="1849" y="5691"/>
                  <a:pt x="1761" y="5883"/>
                </a:cubicBezTo>
                <a:cubicBezTo>
                  <a:pt x="1709" y="5995"/>
                  <a:pt x="1644" y="6101"/>
                  <a:pt x="1593" y="6214"/>
                </a:cubicBezTo>
                <a:cubicBezTo>
                  <a:pt x="1532" y="6350"/>
                  <a:pt x="1505" y="6503"/>
                  <a:pt x="1426" y="6629"/>
                </a:cubicBezTo>
                <a:cubicBezTo>
                  <a:pt x="1363" y="6728"/>
                  <a:pt x="1258" y="6794"/>
                  <a:pt x="1174" y="6877"/>
                </a:cubicBezTo>
                <a:cubicBezTo>
                  <a:pt x="1118" y="7098"/>
                  <a:pt x="1079" y="7324"/>
                  <a:pt x="1006" y="7540"/>
                </a:cubicBezTo>
                <a:cubicBezTo>
                  <a:pt x="967" y="7657"/>
                  <a:pt x="882" y="7756"/>
                  <a:pt x="839" y="7872"/>
                </a:cubicBezTo>
                <a:cubicBezTo>
                  <a:pt x="798" y="7978"/>
                  <a:pt x="786" y="8093"/>
                  <a:pt x="755" y="8203"/>
                </a:cubicBezTo>
                <a:cubicBezTo>
                  <a:pt x="730" y="8287"/>
                  <a:pt x="695" y="8368"/>
                  <a:pt x="671" y="8452"/>
                </a:cubicBezTo>
                <a:cubicBezTo>
                  <a:pt x="639" y="8561"/>
                  <a:pt x="632" y="8678"/>
                  <a:pt x="587" y="8783"/>
                </a:cubicBezTo>
                <a:cubicBezTo>
                  <a:pt x="547" y="8874"/>
                  <a:pt x="475" y="8949"/>
                  <a:pt x="419" y="9032"/>
                </a:cubicBezTo>
                <a:cubicBezTo>
                  <a:pt x="391" y="9252"/>
                  <a:pt x="365" y="9474"/>
                  <a:pt x="335" y="9694"/>
                </a:cubicBezTo>
                <a:cubicBezTo>
                  <a:pt x="309" y="9888"/>
                  <a:pt x="273" y="10080"/>
                  <a:pt x="252" y="10274"/>
                </a:cubicBezTo>
                <a:cubicBezTo>
                  <a:pt x="217" y="10578"/>
                  <a:pt x="208" y="10883"/>
                  <a:pt x="168" y="11186"/>
                </a:cubicBezTo>
                <a:cubicBezTo>
                  <a:pt x="124" y="11519"/>
                  <a:pt x="0" y="12180"/>
                  <a:pt x="0" y="12180"/>
                </a:cubicBezTo>
                <a:cubicBezTo>
                  <a:pt x="28" y="12926"/>
                  <a:pt x="35" y="13673"/>
                  <a:pt x="84" y="14417"/>
                </a:cubicBezTo>
                <a:cubicBezTo>
                  <a:pt x="91" y="14531"/>
                  <a:pt x="145" y="14637"/>
                  <a:pt x="168" y="14749"/>
                </a:cubicBezTo>
                <a:cubicBezTo>
                  <a:pt x="201" y="14913"/>
                  <a:pt x="215" y="15082"/>
                  <a:pt x="252" y="15246"/>
                </a:cubicBezTo>
                <a:cubicBezTo>
                  <a:pt x="353" y="15699"/>
                  <a:pt x="302" y="15296"/>
                  <a:pt x="503" y="15743"/>
                </a:cubicBezTo>
                <a:cubicBezTo>
                  <a:pt x="575" y="15903"/>
                  <a:pt x="573" y="16095"/>
                  <a:pt x="671" y="16240"/>
                </a:cubicBezTo>
                <a:cubicBezTo>
                  <a:pt x="1079" y="16846"/>
                  <a:pt x="581" y="16084"/>
                  <a:pt x="1006" y="16820"/>
                </a:cubicBezTo>
                <a:cubicBezTo>
                  <a:pt x="1056" y="16907"/>
                  <a:pt x="1124" y="16982"/>
                  <a:pt x="1174" y="17069"/>
                </a:cubicBezTo>
                <a:cubicBezTo>
                  <a:pt x="1624" y="17847"/>
                  <a:pt x="1021" y="16940"/>
                  <a:pt x="1593" y="17732"/>
                </a:cubicBezTo>
                <a:cubicBezTo>
                  <a:pt x="1652" y="17813"/>
                  <a:pt x="1694" y="17906"/>
                  <a:pt x="1761" y="17980"/>
                </a:cubicBezTo>
                <a:cubicBezTo>
                  <a:pt x="1918" y="18155"/>
                  <a:pt x="2132" y="18282"/>
                  <a:pt x="2264" y="18477"/>
                </a:cubicBezTo>
                <a:cubicBezTo>
                  <a:pt x="2320" y="18560"/>
                  <a:pt x="2360" y="18656"/>
                  <a:pt x="2432" y="18726"/>
                </a:cubicBezTo>
                <a:cubicBezTo>
                  <a:pt x="2531" y="18824"/>
                  <a:pt x="2668" y="18877"/>
                  <a:pt x="2767" y="18975"/>
                </a:cubicBezTo>
                <a:cubicBezTo>
                  <a:pt x="2838" y="19045"/>
                  <a:pt x="2864" y="19153"/>
                  <a:pt x="2935" y="19223"/>
                </a:cubicBezTo>
                <a:cubicBezTo>
                  <a:pt x="3006" y="19293"/>
                  <a:pt x="3106" y="19329"/>
                  <a:pt x="3186" y="19389"/>
                </a:cubicBezTo>
                <a:cubicBezTo>
                  <a:pt x="3330" y="19495"/>
                  <a:pt x="3479" y="19595"/>
                  <a:pt x="3606" y="19720"/>
                </a:cubicBezTo>
                <a:cubicBezTo>
                  <a:pt x="3677" y="19791"/>
                  <a:pt x="3695" y="19907"/>
                  <a:pt x="3773" y="19969"/>
                </a:cubicBezTo>
                <a:cubicBezTo>
                  <a:pt x="3842" y="20023"/>
                  <a:pt x="3946" y="20013"/>
                  <a:pt x="4025" y="20052"/>
                </a:cubicBezTo>
                <a:cubicBezTo>
                  <a:pt x="4115" y="20096"/>
                  <a:pt x="4186" y="20173"/>
                  <a:pt x="4277" y="20217"/>
                </a:cubicBezTo>
                <a:cubicBezTo>
                  <a:pt x="4356" y="20256"/>
                  <a:pt x="4449" y="20261"/>
                  <a:pt x="4528" y="20300"/>
                </a:cubicBezTo>
                <a:cubicBezTo>
                  <a:pt x="4896" y="20482"/>
                  <a:pt x="4674" y="20486"/>
                  <a:pt x="5115" y="20632"/>
                </a:cubicBezTo>
                <a:cubicBezTo>
                  <a:pt x="5250" y="20676"/>
                  <a:pt x="5397" y="20677"/>
                  <a:pt x="5534" y="20715"/>
                </a:cubicBezTo>
                <a:cubicBezTo>
                  <a:pt x="5705" y="20760"/>
                  <a:pt x="5866" y="20838"/>
                  <a:pt x="6037" y="20880"/>
                </a:cubicBezTo>
                <a:lnTo>
                  <a:pt x="6708" y="21046"/>
                </a:lnTo>
                <a:cubicBezTo>
                  <a:pt x="6820" y="21074"/>
                  <a:pt x="6931" y="21106"/>
                  <a:pt x="7044" y="21129"/>
                </a:cubicBezTo>
                <a:cubicBezTo>
                  <a:pt x="7657" y="21250"/>
                  <a:pt x="7322" y="21192"/>
                  <a:pt x="8050" y="21295"/>
                </a:cubicBezTo>
                <a:cubicBezTo>
                  <a:pt x="8977" y="21600"/>
                  <a:pt x="8115" y="21342"/>
                  <a:pt x="10398" y="21460"/>
                </a:cubicBezTo>
                <a:cubicBezTo>
                  <a:pt x="10762" y="21479"/>
                  <a:pt x="11125" y="21515"/>
                  <a:pt x="11488" y="21543"/>
                </a:cubicBezTo>
                <a:lnTo>
                  <a:pt x="12075" y="21460"/>
                </a:lnTo>
                <a:cubicBezTo>
                  <a:pt x="12298" y="21431"/>
                  <a:pt x="12524" y="21417"/>
                  <a:pt x="12746" y="21377"/>
                </a:cubicBezTo>
                <a:cubicBezTo>
                  <a:pt x="12833" y="21362"/>
                  <a:pt x="12911" y="21312"/>
                  <a:pt x="12997" y="21295"/>
                </a:cubicBezTo>
                <a:cubicBezTo>
                  <a:pt x="13191" y="21256"/>
                  <a:pt x="13389" y="21241"/>
                  <a:pt x="13584" y="21212"/>
                </a:cubicBezTo>
                <a:cubicBezTo>
                  <a:pt x="13752" y="21186"/>
                  <a:pt x="13920" y="21159"/>
                  <a:pt x="14087" y="21129"/>
                </a:cubicBezTo>
                <a:cubicBezTo>
                  <a:pt x="14609" y="21035"/>
                  <a:pt x="14460" y="21061"/>
                  <a:pt x="15010" y="20880"/>
                </a:cubicBezTo>
                <a:cubicBezTo>
                  <a:pt x="15094" y="20853"/>
                  <a:pt x="15188" y="20846"/>
                  <a:pt x="15261" y="20797"/>
                </a:cubicBezTo>
                <a:cubicBezTo>
                  <a:pt x="15345" y="20742"/>
                  <a:pt x="15435" y="20695"/>
                  <a:pt x="15513" y="20632"/>
                </a:cubicBezTo>
                <a:cubicBezTo>
                  <a:pt x="15604" y="20557"/>
                  <a:pt x="15664" y="20446"/>
                  <a:pt x="15764" y="20383"/>
                </a:cubicBezTo>
                <a:cubicBezTo>
                  <a:pt x="15975" y="20250"/>
                  <a:pt x="16258" y="20226"/>
                  <a:pt x="16435" y="20052"/>
                </a:cubicBezTo>
                <a:cubicBezTo>
                  <a:pt x="16519" y="19969"/>
                  <a:pt x="16596" y="19878"/>
                  <a:pt x="16687" y="19803"/>
                </a:cubicBezTo>
                <a:cubicBezTo>
                  <a:pt x="17151" y="19421"/>
                  <a:pt x="16746" y="19910"/>
                  <a:pt x="17358" y="19306"/>
                </a:cubicBezTo>
                <a:cubicBezTo>
                  <a:pt x="18140" y="18533"/>
                  <a:pt x="17050" y="19389"/>
                  <a:pt x="17945" y="18726"/>
                </a:cubicBezTo>
                <a:cubicBezTo>
                  <a:pt x="18140" y="18340"/>
                  <a:pt x="18144" y="18297"/>
                  <a:pt x="18448" y="17897"/>
                </a:cubicBezTo>
                <a:cubicBezTo>
                  <a:pt x="18532" y="17787"/>
                  <a:pt x="18625" y="17683"/>
                  <a:pt x="18699" y="17566"/>
                </a:cubicBezTo>
                <a:cubicBezTo>
                  <a:pt x="19135" y="16876"/>
                  <a:pt x="18665" y="17550"/>
                  <a:pt x="18951" y="16986"/>
                </a:cubicBezTo>
                <a:cubicBezTo>
                  <a:pt x="18996" y="16897"/>
                  <a:pt x="19078" y="16828"/>
                  <a:pt x="19118" y="16737"/>
                </a:cubicBezTo>
                <a:cubicBezTo>
                  <a:pt x="19190" y="16578"/>
                  <a:pt x="19207" y="16396"/>
                  <a:pt x="19286" y="16240"/>
                </a:cubicBezTo>
                <a:cubicBezTo>
                  <a:pt x="19342" y="16130"/>
                  <a:pt x="19405" y="16022"/>
                  <a:pt x="19454" y="15909"/>
                </a:cubicBezTo>
                <a:cubicBezTo>
                  <a:pt x="19489" y="15828"/>
                  <a:pt x="19501" y="15740"/>
                  <a:pt x="19538" y="15660"/>
                </a:cubicBezTo>
                <a:cubicBezTo>
                  <a:pt x="19641" y="15435"/>
                  <a:pt x="19794" y="15232"/>
                  <a:pt x="19873" y="14997"/>
                </a:cubicBezTo>
                <a:cubicBezTo>
                  <a:pt x="19901" y="14914"/>
                  <a:pt x="19933" y="14833"/>
                  <a:pt x="19957" y="14749"/>
                </a:cubicBezTo>
                <a:cubicBezTo>
                  <a:pt x="19989" y="14639"/>
                  <a:pt x="19997" y="14522"/>
                  <a:pt x="20041" y="14417"/>
                </a:cubicBezTo>
                <a:cubicBezTo>
                  <a:pt x="20137" y="14189"/>
                  <a:pt x="20297" y="13989"/>
                  <a:pt x="20376" y="13754"/>
                </a:cubicBezTo>
                <a:lnTo>
                  <a:pt x="20544" y="13257"/>
                </a:lnTo>
                <a:cubicBezTo>
                  <a:pt x="20572" y="13174"/>
                  <a:pt x="20606" y="13093"/>
                  <a:pt x="20628" y="13009"/>
                </a:cubicBezTo>
                <a:cubicBezTo>
                  <a:pt x="20733" y="12593"/>
                  <a:pt x="20675" y="12785"/>
                  <a:pt x="20796" y="12429"/>
                </a:cubicBezTo>
                <a:cubicBezTo>
                  <a:pt x="20824" y="12208"/>
                  <a:pt x="20839" y="11985"/>
                  <a:pt x="20879" y="11766"/>
                </a:cubicBezTo>
                <a:cubicBezTo>
                  <a:pt x="20895" y="11680"/>
                  <a:pt x="20947" y="11603"/>
                  <a:pt x="20963" y="11517"/>
                </a:cubicBezTo>
                <a:cubicBezTo>
                  <a:pt x="21004" y="11298"/>
                  <a:pt x="21013" y="11074"/>
                  <a:pt x="21047" y="10854"/>
                </a:cubicBezTo>
                <a:cubicBezTo>
                  <a:pt x="21069" y="10715"/>
                  <a:pt x="21111" y="10580"/>
                  <a:pt x="21131" y="10440"/>
                </a:cubicBezTo>
                <a:cubicBezTo>
                  <a:pt x="21271" y="9469"/>
                  <a:pt x="21118" y="9980"/>
                  <a:pt x="21299" y="9446"/>
                </a:cubicBezTo>
                <a:cubicBezTo>
                  <a:pt x="21327" y="9225"/>
                  <a:pt x="21356" y="9004"/>
                  <a:pt x="21383" y="8783"/>
                </a:cubicBezTo>
                <a:cubicBezTo>
                  <a:pt x="21600" y="6956"/>
                  <a:pt x="21338" y="9051"/>
                  <a:pt x="21550" y="7374"/>
                </a:cubicBezTo>
                <a:cubicBezTo>
                  <a:pt x="21522" y="6739"/>
                  <a:pt x="21516" y="6103"/>
                  <a:pt x="21466" y="5469"/>
                </a:cubicBezTo>
                <a:cubicBezTo>
                  <a:pt x="21460" y="5382"/>
                  <a:pt x="21404" y="5305"/>
                  <a:pt x="21383" y="5220"/>
                </a:cubicBezTo>
                <a:cubicBezTo>
                  <a:pt x="21343" y="5063"/>
                  <a:pt x="21279" y="4644"/>
                  <a:pt x="21215" y="4474"/>
                </a:cubicBezTo>
                <a:cubicBezTo>
                  <a:pt x="21171" y="4359"/>
                  <a:pt x="21096" y="4256"/>
                  <a:pt x="21047" y="4143"/>
                </a:cubicBezTo>
                <a:cubicBezTo>
                  <a:pt x="21012" y="4063"/>
                  <a:pt x="21003" y="3972"/>
                  <a:pt x="20963" y="3894"/>
                </a:cubicBezTo>
                <a:cubicBezTo>
                  <a:pt x="20918" y="3805"/>
                  <a:pt x="20841" y="3735"/>
                  <a:pt x="20796" y="3646"/>
                </a:cubicBezTo>
                <a:cubicBezTo>
                  <a:pt x="20756" y="3568"/>
                  <a:pt x="20751" y="3475"/>
                  <a:pt x="20712" y="3397"/>
                </a:cubicBezTo>
                <a:cubicBezTo>
                  <a:pt x="20667" y="3308"/>
                  <a:pt x="20585" y="3240"/>
                  <a:pt x="20544" y="3149"/>
                </a:cubicBezTo>
                <a:cubicBezTo>
                  <a:pt x="20472" y="2989"/>
                  <a:pt x="20474" y="2797"/>
                  <a:pt x="20376" y="2651"/>
                </a:cubicBezTo>
                <a:cubicBezTo>
                  <a:pt x="19960" y="2034"/>
                  <a:pt x="20495" y="2792"/>
                  <a:pt x="19957" y="2154"/>
                </a:cubicBezTo>
                <a:cubicBezTo>
                  <a:pt x="19893" y="2078"/>
                  <a:pt x="19861" y="1976"/>
                  <a:pt x="19789" y="1906"/>
                </a:cubicBezTo>
                <a:cubicBezTo>
                  <a:pt x="19718" y="1835"/>
                  <a:pt x="19615" y="1804"/>
                  <a:pt x="19538" y="1740"/>
                </a:cubicBezTo>
                <a:cubicBezTo>
                  <a:pt x="18750" y="1091"/>
                  <a:pt x="20055" y="1998"/>
                  <a:pt x="18783" y="1160"/>
                </a:cubicBezTo>
                <a:cubicBezTo>
                  <a:pt x="18699" y="1105"/>
                  <a:pt x="18627" y="1026"/>
                  <a:pt x="18532" y="994"/>
                </a:cubicBezTo>
                <a:cubicBezTo>
                  <a:pt x="18448" y="967"/>
                  <a:pt x="18357" y="954"/>
                  <a:pt x="18280" y="911"/>
                </a:cubicBezTo>
                <a:cubicBezTo>
                  <a:pt x="18104" y="815"/>
                  <a:pt x="17968" y="643"/>
                  <a:pt x="17777" y="580"/>
                </a:cubicBezTo>
                <a:lnTo>
                  <a:pt x="16771" y="249"/>
                </a:lnTo>
                <a:cubicBezTo>
                  <a:pt x="16591" y="190"/>
                  <a:pt x="16368" y="109"/>
                  <a:pt x="16184" y="83"/>
                </a:cubicBezTo>
                <a:cubicBezTo>
                  <a:pt x="15906" y="44"/>
                  <a:pt x="15625" y="28"/>
                  <a:pt x="15345" y="0"/>
                </a:cubicBezTo>
                <a:cubicBezTo>
                  <a:pt x="14255" y="90"/>
                  <a:pt x="14675" y="83"/>
                  <a:pt x="14087" y="83"/>
                </a:cubicBezTo>
              </a:path>
            </a:pathLst>
          </a:custGeom>
          <a:noFill/>
          <a:ln w="38100" cap="flat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 rot="10800000">
            <a:off x="4160838" y="4457700"/>
            <a:ext cx="3335337" cy="1057275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arrow" w="sm" len="sm"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4049" name="Rectangle 17"/>
          <p:cNvSpPr>
            <a:spLocks/>
          </p:cNvSpPr>
          <p:nvPr/>
        </p:nvSpPr>
        <p:spPr bwMode="auto">
          <a:xfrm>
            <a:off x="3028950" y="3806825"/>
            <a:ext cx="5619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400">
                <a:solidFill>
                  <a:srgbClr val="C00000"/>
                </a:solidFill>
                <a:latin typeface="Arial Bold" charset="0"/>
                <a:ea typeface="宋体" charset="0"/>
                <a:cs typeface="Arial Bold" charset="0"/>
                <a:sym typeface="Arial Bold" charset="0"/>
              </a:rPr>
              <a:t>164 K</a:t>
            </a:r>
          </a:p>
        </p:txBody>
      </p:sp>
      <p:sp>
        <p:nvSpPr>
          <p:cNvPr id="44050" name="AutoShape 18"/>
          <p:cNvSpPr>
            <a:spLocks/>
          </p:cNvSpPr>
          <p:nvPr/>
        </p:nvSpPr>
        <p:spPr bwMode="auto">
          <a:xfrm>
            <a:off x="3086100" y="1587500"/>
            <a:ext cx="787400" cy="228600"/>
          </a:xfrm>
          <a:prstGeom prst="rightArrow">
            <a:avLst>
              <a:gd name="adj1" fmla="val 38528"/>
              <a:gd name="adj2" fmla="val 169192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46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784" y="3212976"/>
            <a:ext cx="1036033" cy="1080120"/>
          </a:xfrm>
          <a:prstGeom prst="rect">
            <a:avLst/>
          </a:prstGeom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50325" t="4431" r="35674" b="68683"/>
          <a:stretch/>
        </p:blipFill>
        <p:spPr bwMode="auto">
          <a:xfrm>
            <a:off x="3534022" y="4543648"/>
            <a:ext cx="318890" cy="18149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88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50325" t="4431" r="35674" b="68683"/>
          <a:stretch/>
        </p:blipFill>
        <p:spPr bwMode="auto">
          <a:xfrm>
            <a:off x="2957958" y="4581128"/>
            <a:ext cx="318890" cy="18149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87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68994" t="17259" r="5407" b="33581"/>
          <a:stretch/>
        </p:blipFill>
        <p:spPr bwMode="auto">
          <a:xfrm>
            <a:off x="3564880" y="5013176"/>
            <a:ext cx="576064" cy="34698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algn="ctr">
            <a:noFill/>
            <a:miter lim="800000"/>
            <a:headEnd/>
            <a:tailEnd/>
          </a:ln>
        </p:spPr>
      </p:pic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2174207" y="5383559"/>
            <a:ext cx="3996432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2174206" y="980728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48656" y="908720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3582319" y="3173760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2204046" y="3438292"/>
            <a:ext cx="720081" cy="1944216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2210198" y="1484784"/>
            <a:ext cx="2226096" cy="389772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2484760" y="2204864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314654" y="5186809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δ</a:t>
            </a: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4436294" y="4221088"/>
            <a:ext cx="783778" cy="1161420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2267744" y="4869160"/>
            <a:ext cx="4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</a:t>
            </a:r>
            <a:endParaRPr kumimoji="1" lang="zh-CN" altLang="en-US" sz="1800" dirty="0"/>
          </a:p>
        </p:txBody>
      </p:sp>
      <p:sp>
        <p:nvSpPr>
          <p:cNvPr id="83" name="文本框 82"/>
          <p:cNvSpPr txBox="1"/>
          <p:nvPr/>
        </p:nvSpPr>
        <p:spPr>
          <a:xfrm>
            <a:off x="3105683" y="494116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SC</a:t>
            </a:r>
            <a:endParaRPr kumimoji="1" lang="zh-CN" altLang="en-US" sz="1800" dirty="0"/>
          </a:p>
        </p:txBody>
      </p:sp>
      <p:sp>
        <p:nvSpPr>
          <p:cNvPr id="84" name="文本框 83"/>
          <p:cNvSpPr txBox="1"/>
          <p:nvPr/>
        </p:nvSpPr>
        <p:spPr>
          <a:xfrm>
            <a:off x="4789016" y="4869160"/>
            <a:ext cx="40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FL</a:t>
            </a:r>
            <a:endParaRPr kumimoji="1" lang="zh-CN" altLang="en-US" sz="1800" dirty="0"/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3789040"/>
            <a:ext cx="1014113" cy="1058204"/>
          </a:xfrm>
          <a:prstGeom prst="rect">
            <a:avLst/>
          </a:prstGeom>
        </p:spPr>
      </p:pic>
      <p:sp>
        <p:nvSpPr>
          <p:cNvPr id="16" name="Freeform 34"/>
          <p:cNvSpPr>
            <a:spLocks/>
          </p:cNvSpPr>
          <p:nvPr/>
        </p:nvSpPr>
        <p:spPr bwMode="auto">
          <a:xfrm>
            <a:off x="2924126" y="4734436"/>
            <a:ext cx="1008112" cy="648072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2196728" y="2708920"/>
            <a:ext cx="117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/>
              <a:t>pseudogap</a:t>
            </a:r>
            <a:endParaRPr kumimoji="1" lang="zh-CN" altLang="en-US" sz="1800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4797152"/>
            <a:ext cx="1235808" cy="1165653"/>
          </a:xfrm>
          <a:prstGeom prst="rect">
            <a:avLst/>
          </a:prstGeom>
        </p:spPr>
      </p:pic>
      <p:sp>
        <p:nvSpPr>
          <p:cNvPr id="94" name="文本框 93"/>
          <p:cNvSpPr txBox="1"/>
          <p:nvPr/>
        </p:nvSpPr>
        <p:spPr>
          <a:xfrm>
            <a:off x="251520" y="6021288"/>
            <a:ext cx="1690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 = long-range</a:t>
            </a:r>
          </a:p>
          <a:p>
            <a:r>
              <a:rPr kumimoji="1" lang="en-US" altLang="zh-CN" sz="1800" dirty="0" smtClean="0"/>
              <a:t> RVB</a:t>
            </a:r>
            <a:endParaRPr kumimoji="1" lang="zh-CN" altLang="en-US" sz="1800" dirty="0"/>
          </a:p>
        </p:txBody>
      </p:sp>
      <p:sp>
        <p:nvSpPr>
          <p:cNvPr id="95" name="文本框 94"/>
          <p:cNvSpPr txBox="1"/>
          <p:nvPr/>
        </p:nvSpPr>
        <p:spPr>
          <a:xfrm>
            <a:off x="1976356" y="5507940"/>
            <a:ext cx="122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localization</a:t>
            </a:r>
            <a:endParaRPr kumimoji="1" lang="zh-CN" altLang="en-US" sz="1800" dirty="0"/>
          </a:p>
        </p:txBody>
      </p:sp>
      <p:sp>
        <p:nvSpPr>
          <p:cNvPr id="96" name="文本框 95"/>
          <p:cNvSpPr txBox="1"/>
          <p:nvPr/>
        </p:nvSpPr>
        <p:spPr>
          <a:xfrm>
            <a:off x="3580621" y="2195572"/>
            <a:ext cx="164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“strange metal”</a:t>
            </a:r>
            <a:endParaRPr kumimoji="1" lang="zh-CN" altLang="en-US" sz="1800" dirty="0"/>
          </a:p>
        </p:txBody>
      </p:sp>
      <p:sp>
        <p:nvSpPr>
          <p:cNvPr id="99" name="文本框 98"/>
          <p:cNvSpPr txBox="1"/>
          <p:nvPr/>
        </p:nvSpPr>
        <p:spPr>
          <a:xfrm>
            <a:off x="395536" y="332656"/>
            <a:ext cx="8610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solidFill>
                  <a:schemeClr val="tx1"/>
                </a:solidFill>
              </a:rPr>
              <a:t>Global phase diagram</a:t>
            </a:r>
          </a:p>
          <a:p>
            <a:pPr algn="l"/>
            <a:endParaRPr kumimoji="1" lang="en-US" altLang="zh-CN" sz="2000" dirty="0" smtClean="0">
              <a:solidFill>
                <a:schemeClr val="tx1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FF6600"/>
                </a:solidFill>
              </a:rPr>
              <a:t>                                </a:t>
            </a:r>
            <a:r>
              <a:rPr kumimoji="1" lang="en-US" altLang="zh-CN" dirty="0" smtClean="0">
                <a:solidFill>
                  <a:srgbClr val="FF6600"/>
                </a:solidFill>
              </a:rPr>
              <a:t>charge-spin long-range entanglement  by phase string effect</a:t>
            </a:r>
            <a:endParaRPr kumimoji="1" lang="zh-CN" alt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4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"/>
            <a:ext cx="4464496" cy="329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8483"/>
            <a:ext cx="4420587" cy="323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4499992" cy="30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51247"/>
            <a:ext cx="3960440" cy="309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25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166095" y="5095527"/>
            <a:ext cx="3996432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1166095" y="836712"/>
            <a:ext cx="21529" cy="4258816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71600" y="188640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2574207" y="2885728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1195934" y="3573016"/>
            <a:ext cx="720081" cy="1521460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1187624" y="1988840"/>
            <a:ext cx="2232248" cy="309634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39552" y="1700808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306542" y="4898777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 smtClean="0"/>
              <a:t>x</a:t>
            </a:r>
            <a:endParaRPr kumimoji="1" lang="en-US" altLang="zh-CN" sz="2400" dirty="0"/>
          </a:p>
        </p:txBody>
      </p:sp>
      <p:sp>
        <p:nvSpPr>
          <p:cNvPr id="82" name="文本框 81"/>
          <p:cNvSpPr txBox="1"/>
          <p:nvPr/>
        </p:nvSpPr>
        <p:spPr>
          <a:xfrm>
            <a:off x="1259632" y="4581128"/>
            <a:ext cx="4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</a:t>
            </a:r>
            <a:endParaRPr kumimoji="1" lang="zh-CN" altLang="en-US" sz="1800" dirty="0"/>
          </a:p>
        </p:txBody>
      </p:sp>
      <p:sp>
        <p:nvSpPr>
          <p:cNvPr id="83" name="文本框 82"/>
          <p:cNvSpPr txBox="1"/>
          <p:nvPr/>
        </p:nvSpPr>
        <p:spPr>
          <a:xfrm>
            <a:off x="2411760" y="458112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SC</a:t>
            </a:r>
            <a:endParaRPr kumimoji="1" lang="zh-CN" altLang="en-US" sz="1800" dirty="0"/>
          </a:p>
        </p:txBody>
      </p:sp>
      <p:sp>
        <p:nvSpPr>
          <p:cNvPr id="84" name="文本框 83"/>
          <p:cNvSpPr txBox="1"/>
          <p:nvPr/>
        </p:nvSpPr>
        <p:spPr>
          <a:xfrm>
            <a:off x="3635896" y="4571836"/>
            <a:ext cx="91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non-FL</a:t>
            </a:r>
            <a:endParaRPr kumimoji="1" lang="zh-CN" altLang="en-US" sz="1800" dirty="0"/>
          </a:p>
        </p:txBody>
      </p:sp>
      <p:sp>
        <p:nvSpPr>
          <p:cNvPr id="16" name="Freeform 34"/>
          <p:cNvSpPr>
            <a:spLocks/>
          </p:cNvSpPr>
          <p:nvPr/>
        </p:nvSpPr>
        <p:spPr bwMode="auto">
          <a:xfrm>
            <a:off x="1916014" y="4365104"/>
            <a:ext cx="783778" cy="720080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1187624" y="3140968"/>
            <a:ext cx="117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/>
              <a:t>pseudogap</a:t>
            </a:r>
            <a:endParaRPr kumimoji="1" lang="zh-CN" altLang="en-US" sz="1800" dirty="0"/>
          </a:p>
        </p:txBody>
      </p:sp>
      <p:sp>
        <p:nvSpPr>
          <p:cNvPr id="96" name="文本框 95"/>
          <p:cNvSpPr txBox="1"/>
          <p:nvPr/>
        </p:nvSpPr>
        <p:spPr>
          <a:xfrm>
            <a:off x="2411760" y="1412776"/>
            <a:ext cx="221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strange metal</a:t>
            </a:r>
          </a:p>
          <a:p>
            <a:endParaRPr kumimoji="1" lang="en-US" altLang="zh-CN" dirty="0"/>
          </a:p>
          <a:p>
            <a:r>
              <a:rPr kumimoji="1" lang="en-US" altLang="zh-CN" sz="1800" dirty="0" smtClean="0"/>
              <a:t>(Curie-Weiss metal)</a:t>
            </a:r>
            <a:endParaRPr kumimoji="1" lang="zh-CN" altLang="en-US" sz="18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589240"/>
            <a:ext cx="3551272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Freeform 34"/>
          <p:cNvSpPr>
            <a:spLocks/>
          </p:cNvSpPr>
          <p:nvPr/>
        </p:nvSpPr>
        <p:spPr bwMode="auto">
          <a:xfrm rot="4632643">
            <a:off x="2621188" y="4463551"/>
            <a:ext cx="865869" cy="530140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431749"/>
              </p:ext>
            </p:extLst>
          </p:nvPr>
        </p:nvGraphicFramePr>
        <p:xfrm>
          <a:off x="1259632" y="2492896"/>
          <a:ext cx="827968" cy="389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802" name="公式" r:id="rId4" imgW="431800" imgH="203200" progId="Equation.3">
                  <p:embed/>
                </p:oleObj>
              </mc:Choice>
              <mc:Fallback>
                <p:oleObj name="公式" r:id="rId4" imgW="431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2492896"/>
                        <a:ext cx="827968" cy="389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87376"/>
              </p:ext>
            </p:extLst>
          </p:nvPr>
        </p:nvGraphicFramePr>
        <p:xfrm>
          <a:off x="1259632" y="1311176"/>
          <a:ext cx="827968" cy="389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803" name="公式" r:id="rId6" imgW="431800" imgH="203200" progId="Equation.3">
                  <p:embed/>
                </p:oleObj>
              </mc:Choice>
              <mc:Fallback>
                <p:oleObj name="公式" r:id="rId6" imgW="431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59632" y="1311176"/>
                        <a:ext cx="827968" cy="389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34"/>
          <p:cNvPicPr>
            <a:picLocks noChangeAspect="1" noChangeArrowheads="1"/>
          </p:cNvPicPr>
          <p:nvPr/>
        </p:nvPicPr>
        <p:blipFill rotWithShape="1">
          <a:blip r:embed="rId8" cstate="print"/>
          <a:srcRect l="32006" t="49993" r="14999" b="10157"/>
          <a:stretch/>
        </p:blipFill>
        <p:spPr bwMode="auto">
          <a:xfrm>
            <a:off x="6084168" y="188640"/>
            <a:ext cx="2754584" cy="165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文本框 36"/>
          <p:cNvSpPr txBox="1"/>
          <p:nvPr/>
        </p:nvSpPr>
        <p:spPr>
          <a:xfrm>
            <a:off x="6372200" y="1979548"/>
            <a:ext cx="2327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uniform susceptibility</a:t>
            </a:r>
            <a:endParaRPr kumimoji="1" lang="en-US" altLang="zh-CN" sz="1800" dirty="0" smtClean="0">
              <a:solidFill>
                <a:srgbClr val="0000FF"/>
              </a:solidFill>
            </a:endParaRPr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2843644"/>
            <a:ext cx="2216231" cy="297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文本框 38"/>
          <p:cNvSpPr txBox="1"/>
          <p:nvPr/>
        </p:nvSpPr>
        <p:spPr>
          <a:xfrm>
            <a:off x="7020272" y="5939988"/>
            <a:ext cx="113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resistivity</a:t>
            </a:r>
            <a:endParaRPr kumimoji="1" lang="en-US" altLang="zh-CN" sz="1800" dirty="0" smtClean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660232" y="874043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2" name="上箭头 11"/>
          <p:cNvSpPr/>
          <p:nvPr/>
        </p:nvSpPr>
        <p:spPr>
          <a:xfrm>
            <a:off x="6804248" y="476672"/>
            <a:ext cx="144016" cy="288032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251783"/>
              </p:ext>
            </p:extLst>
          </p:nvPr>
        </p:nvGraphicFramePr>
        <p:xfrm>
          <a:off x="5292080" y="6237312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804" name="公式" r:id="rId10" imgW="190500" imgH="190500" progId="Equation.3">
                  <p:embed/>
                </p:oleObj>
              </mc:Choice>
              <mc:Fallback>
                <p:oleObj name="公式" r:id="rId10" imgW="190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92080" y="6237312"/>
                        <a:ext cx="36512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4788024" y="594928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 smtClean="0"/>
              <a:t>bosonic</a:t>
            </a:r>
            <a:r>
              <a:rPr kumimoji="1" lang="en-US" altLang="zh-CN" dirty="0" smtClean="0"/>
              <a:t> RVB</a:t>
            </a:r>
            <a:endParaRPr kumimoji="1" lang="zh-CN" altLang="en-US" dirty="0"/>
          </a:p>
        </p:txBody>
      </p:sp>
      <p:sp>
        <p:nvSpPr>
          <p:cNvPr id="17" name="左箭头 16"/>
          <p:cNvSpPr/>
          <p:nvPr/>
        </p:nvSpPr>
        <p:spPr>
          <a:xfrm>
            <a:off x="4283968" y="6093296"/>
            <a:ext cx="360040" cy="144016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88024" y="5877272"/>
            <a:ext cx="1584176" cy="792088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611560" y="4941168"/>
            <a:ext cx="3558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213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2" grpId="0"/>
      <p:bldP spid="83" grpId="0"/>
      <p:bldP spid="84" grpId="0"/>
      <p:bldP spid="16" grpId="0" animBg="1"/>
      <p:bldP spid="31" grpId="0" animBg="1"/>
      <p:bldP spid="40" grpId="0"/>
      <p:bldP spid="12" grpId="0" animBg="1"/>
      <p:bldP spid="15" grpId="0"/>
      <p:bldP spid="17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6632"/>
            <a:ext cx="59011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/>
              <a:t> </a:t>
            </a:r>
            <a:r>
              <a:rPr kumimoji="1" lang="en-US" altLang="zh-CN" sz="2800" dirty="0"/>
              <a:t>Example III :  “Parent” ground state</a:t>
            </a:r>
            <a:endParaRPr kumimoji="1" lang="zh-CN" altLang="en-US" sz="2800" dirty="0"/>
          </a:p>
          <a:p>
            <a:endParaRPr lang="zh-CN" alt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975343"/>
            <a:ext cx="4680520" cy="142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4617700" y="24339550"/>
          <a:ext cx="4881563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848" name="Equation" r:id="rId5" imgW="2019300" imgH="736600" progId="Equation.DSMT4">
                  <p:embed/>
                </p:oleObj>
              </mc:Choice>
              <mc:Fallback>
                <p:oleObj name="Equation" r:id="rId5" imgW="20193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17700" y="24339550"/>
                        <a:ext cx="4881563" cy="17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591714"/>
              </p:ext>
            </p:extLst>
          </p:nvPr>
        </p:nvGraphicFramePr>
        <p:xfrm>
          <a:off x="1836118" y="3181923"/>
          <a:ext cx="3240360" cy="867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849" name="公式" r:id="rId7" imgW="2184400" imgH="584200" progId="Equation.3">
                  <p:embed/>
                </p:oleObj>
              </mc:Choice>
              <mc:Fallback>
                <p:oleObj name="公式" r:id="rId7" imgW="21844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118" y="3181923"/>
                        <a:ext cx="3240360" cy="8676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63688" y="2530128"/>
            <a:ext cx="16438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/>
          <a:srcRect t="6046" r="1818"/>
          <a:stretch>
            <a:fillRect/>
          </a:stretch>
        </p:blipFill>
        <p:spPr bwMode="auto">
          <a:xfrm>
            <a:off x="3379498" y="2530128"/>
            <a:ext cx="2704670" cy="36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2"/>
          <p:cNvSpPr>
            <a:spLocks noChangeArrowheads="1"/>
          </p:cNvSpPr>
          <p:nvPr/>
        </p:nvSpPr>
        <p:spPr bwMode="auto">
          <a:xfrm>
            <a:off x="6156474" y="3285431"/>
            <a:ext cx="142875" cy="1444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V="1">
            <a:off x="6802586" y="3140968"/>
            <a:ext cx="1588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 flipV="1">
            <a:off x="7380436" y="3141539"/>
            <a:ext cx="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212161" y="3608462"/>
            <a:ext cx="38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j</a:t>
            </a:r>
            <a:r>
              <a:rPr lang="en-US" altLang="zh-CN" baseline="-25000"/>
              <a:t>d</a:t>
            </a:r>
            <a:endParaRPr lang="en-US" altLang="zh-CN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085036" y="3608462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l</a:t>
            </a:r>
            <a:r>
              <a:rPr lang="en-US" altLang="zh-CN" baseline="-25000"/>
              <a:t>h</a:t>
            </a:r>
            <a:endParaRPr lang="en-US" altLang="zh-CN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6678761" y="3608462"/>
            <a:ext cx="341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i</a:t>
            </a:r>
            <a:r>
              <a:rPr lang="en-US" altLang="zh-CN" baseline="-25000"/>
              <a:t>u</a:t>
            </a:r>
            <a:endParaRPr lang="en-US" altLang="zh-CN"/>
          </a:p>
        </p:txBody>
      </p:sp>
      <p:sp>
        <p:nvSpPr>
          <p:cNvPr id="5" name="上箭头 4"/>
          <p:cNvSpPr/>
          <p:nvPr/>
        </p:nvSpPr>
        <p:spPr>
          <a:xfrm>
            <a:off x="5264819" y="2060848"/>
            <a:ext cx="99269" cy="19944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TextBox 2"/>
          <p:cNvSpPr txBox="1"/>
          <p:nvPr/>
        </p:nvSpPr>
        <p:spPr>
          <a:xfrm>
            <a:off x="6084168" y="827420"/>
            <a:ext cx="2874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ZYW, New </a:t>
            </a:r>
            <a:r>
              <a:rPr lang="en-US" altLang="zh-CN" dirty="0">
                <a:solidFill>
                  <a:schemeClr val="tx2"/>
                </a:solidFill>
              </a:rPr>
              <a:t>J. Phys. </a:t>
            </a:r>
            <a:r>
              <a:rPr lang="en-US" altLang="zh-CN" dirty="0" smtClean="0">
                <a:solidFill>
                  <a:schemeClr val="tx2"/>
                </a:solidFill>
              </a:rPr>
              <a:t>(</a:t>
            </a:r>
            <a:r>
              <a:rPr lang="en-US" altLang="zh-CN" dirty="0">
                <a:solidFill>
                  <a:schemeClr val="tx2"/>
                </a:solidFill>
              </a:rPr>
              <a:t>2011) 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7" t="555" r="610" b="10932"/>
          <a:stretch/>
        </p:blipFill>
        <p:spPr bwMode="auto">
          <a:xfrm>
            <a:off x="3842138" y="4280614"/>
            <a:ext cx="5194358" cy="2467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256728"/>
              </p:ext>
            </p:extLst>
          </p:nvPr>
        </p:nvGraphicFramePr>
        <p:xfrm>
          <a:off x="683568" y="4797152"/>
          <a:ext cx="23177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850" name="Equation" r:id="rId12" imgW="1562100" imgH="241300" progId="Equation.DSMT4">
                  <p:embed/>
                </p:oleObj>
              </mc:Choice>
              <mc:Fallback>
                <p:oleObj name="Equation" r:id="rId12" imgW="1562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797152"/>
                        <a:ext cx="231775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197710"/>
              </p:ext>
            </p:extLst>
          </p:nvPr>
        </p:nvGraphicFramePr>
        <p:xfrm>
          <a:off x="716111" y="5185098"/>
          <a:ext cx="2271713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851" name="公式" r:id="rId14" imgW="1422400" imgH="266700" progId="Equation.3">
                  <p:embed/>
                </p:oleObj>
              </mc:Choice>
              <mc:Fallback>
                <p:oleObj name="公式" r:id="rId14" imgW="14224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11" y="5185098"/>
                        <a:ext cx="2271713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矩形 38"/>
          <p:cNvSpPr/>
          <p:nvPr/>
        </p:nvSpPr>
        <p:spPr>
          <a:xfrm>
            <a:off x="467544" y="4725144"/>
            <a:ext cx="2880320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Picture 41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8" r="25638" b="25580"/>
          <a:stretch/>
        </p:blipFill>
        <p:spPr bwMode="auto">
          <a:xfrm>
            <a:off x="611560" y="5622480"/>
            <a:ext cx="648072" cy="58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文本框 40"/>
          <p:cNvSpPr txBox="1"/>
          <p:nvPr/>
        </p:nvSpPr>
        <p:spPr>
          <a:xfrm>
            <a:off x="1619672" y="5733256"/>
            <a:ext cx="149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short-ranged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82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/>
      <p:bldP spid="21" grpId="0"/>
      <p:bldP spid="22" grpId="0"/>
      <p:bldP spid="5" grpId="0" animBg="1"/>
      <p:bldP spid="39" grpId="0" animBg="1"/>
      <p:bldP spid="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784" y="3212976"/>
            <a:ext cx="1036033" cy="1080120"/>
          </a:xfrm>
          <a:prstGeom prst="rect">
            <a:avLst/>
          </a:prstGeom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50325" t="4431" r="35674" b="68683"/>
          <a:stretch/>
        </p:blipFill>
        <p:spPr bwMode="auto">
          <a:xfrm>
            <a:off x="3534022" y="4543648"/>
            <a:ext cx="318890" cy="18149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88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50325" t="4431" r="35674" b="68683"/>
          <a:stretch/>
        </p:blipFill>
        <p:spPr bwMode="auto">
          <a:xfrm>
            <a:off x="2957958" y="4581128"/>
            <a:ext cx="318890" cy="18149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87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68994" t="17259" r="5407" b="33581"/>
          <a:stretch/>
        </p:blipFill>
        <p:spPr bwMode="auto">
          <a:xfrm>
            <a:off x="3564880" y="5013176"/>
            <a:ext cx="576064" cy="34698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algn="ctr">
            <a:noFill/>
            <a:miter lim="800000"/>
            <a:headEnd/>
            <a:tailEnd/>
          </a:ln>
        </p:spPr>
      </p:pic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2174207" y="5383559"/>
            <a:ext cx="3996432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2174206" y="980728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48656" y="908720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3582319" y="3173760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2204046" y="3438292"/>
            <a:ext cx="720081" cy="1944216"/>
          </a:xfrm>
          <a:custGeom>
            <a:avLst/>
            <a:gdLst>
              <a:gd name="T0" fmla="*/ 0 w 144"/>
              <a:gd name="T1" fmla="*/ 0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0 60000 65536"/>
              <a:gd name="T7" fmla="*/ 0 60000 65536"/>
              <a:gd name="T8" fmla="*/ 0 60000 65536"/>
              <a:gd name="T9" fmla="*/ 0 w 144"/>
              <a:gd name="T10" fmla="*/ 0 h 144"/>
              <a:gd name="T11" fmla="*/ 144 w 14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44">
                <a:moveTo>
                  <a:pt x="0" y="0"/>
                </a:moveTo>
                <a:cubicBezTo>
                  <a:pt x="36" y="12"/>
                  <a:pt x="72" y="24"/>
                  <a:pt x="96" y="48"/>
                </a:cubicBezTo>
                <a:cubicBezTo>
                  <a:pt x="120" y="72"/>
                  <a:pt x="136" y="128"/>
                  <a:pt x="144" y="144"/>
                </a:cubicBezTo>
              </a:path>
            </a:pathLst>
          </a:custGeom>
          <a:noFill/>
          <a:ln w="25400" cap="sq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2210198" y="1484784"/>
            <a:ext cx="2226096" cy="3897724"/>
          </a:xfrm>
          <a:custGeom>
            <a:avLst/>
            <a:gdLst>
              <a:gd name="T0" fmla="*/ 0 w 1296"/>
              <a:gd name="T1" fmla="*/ 0 h 2160"/>
              <a:gd name="T2" fmla="*/ 2147483647 w 1296"/>
              <a:gd name="T3" fmla="*/ 2147483647 h 2160"/>
              <a:gd name="T4" fmla="*/ 2147483647 w 1296"/>
              <a:gd name="T5" fmla="*/ 2147483647 h 2160"/>
              <a:gd name="T6" fmla="*/ 0 60000 65536"/>
              <a:gd name="T7" fmla="*/ 0 60000 65536"/>
              <a:gd name="T8" fmla="*/ 0 60000 65536"/>
              <a:gd name="T9" fmla="*/ 0 w 1296"/>
              <a:gd name="T10" fmla="*/ 0 h 2160"/>
              <a:gd name="T11" fmla="*/ 1296 w 129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160">
                <a:moveTo>
                  <a:pt x="0" y="0"/>
                </a:moveTo>
                <a:cubicBezTo>
                  <a:pt x="132" y="12"/>
                  <a:pt x="264" y="24"/>
                  <a:pt x="480" y="384"/>
                </a:cubicBezTo>
                <a:cubicBezTo>
                  <a:pt x="696" y="744"/>
                  <a:pt x="1160" y="1864"/>
                  <a:pt x="1296" y="2160"/>
                </a:cubicBezTo>
              </a:path>
            </a:pathLst>
          </a:custGeom>
          <a:noFill/>
          <a:ln w="19050">
            <a:solidFill>
              <a:srgbClr val="0070C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2484760" y="2204864"/>
            <a:ext cx="54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 dirty="0"/>
              <a:t>T</a:t>
            </a:r>
            <a:r>
              <a:rPr kumimoji="1" lang="en-US" altLang="zh-CN" sz="2400" baseline="-25000" dirty="0"/>
              <a:t>0</a:t>
            </a:r>
            <a:endParaRPr kumimoji="1" lang="en-US" altLang="zh-CN" sz="2400" dirty="0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314654" y="5186809"/>
            <a:ext cx="346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δ</a:t>
            </a: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4436294" y="4509120"/>
            <a:ext cx="855786" cy="873388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2267744" y="4869160"/>
            <a:ext cx="4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</a:t>
            </a:r>
            <a:endParaRPr kumimoji="1" lang="zh-CN" altLang="en-US" sz="1800" dirty="0"/>
          </a:p>
        </p:txBody>
      </p:sp>
      <p:sp>
        <p:nvSpPr>
          <p:cNvPr id="83" name="文本框 82"/>
          <p:cNvSpPr txBox="1"/>
          <p:nvPr/>
        </p:nvSpPr>
        <p:spPr>
          <a:xfrm>
            <a:off x="3105683" y="494116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SC</a:t>
            </a:r>
            <a:endParaRPr kumimoji="1" lang="zh-CN" altLang="en-US" sz="1800" dirty="0"/>
          </a:p>
        </p:txBody>
      </p:sp>
      <p:sp>
        <p:nvSpPr>
          <p:cNvPr id="84" name="文本框 83"/>
          <p:cNvSpPr txBox="1"/>
          <p:nvPr/>
        </p:nvSpPr>
        <p:spPr>
          <a:xfrm>
            <a:off x="4789016" y="4869160"/>
            <a:ext cx="5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FL*</a:t>
            </a:r>
            <a:endParaRPr kumimoji="1" lang="zh-CN" altLang="en-US" sz="1800" dirty="0"/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936" y="2996952"/>
            <a:ext cx="869857" cy="906101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4" y="3789040"/>
            <a:ext cx="1014113" cy="1058204"/>
          </a:xfrm>
          <a:prstGeom prst="rect">
            <a:avLst/>
          </a:prstGeom>
        </p:spPr>
      </p:pic>
      <p:sp>
        <p:nvSpPr>
          <p:cNvPr id="16" name="Freeform 34"/>
          <p:cNvSpPr>
            <a:spLocks/>
          </p:cNvSpPr>
          <p:nvPr/>
        </p:nvSpPr>
        <p:spPr bwMode="auto">
          <a:xfrm>
            <a:off x="2924126" y="4734436"/>
            <a:ext cx="1008112" cy="648072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2196728" y="2708920"/>
            <a:ext cx="117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err="1" smtClean="0"/>
              <a:t>pseudogap</a:t>
            </a:r>
            <a:endParaRPr kumimoji="1" lang="zh-CN" altLang="en-US" sz="1800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8" y="4797152"/>
            <a:ext cx="1235808" cy="1165653"/>
          </a:xfrm>
          <a:prstGeom prst="rect">
            <a:avLst/>
          </a:prstGeom>
        </p:spPr>
      </p:pic>
      <p:sp>
        <p:nvSpPr>
          <p:cNvPr id="94" name="文本框 93"/>
          <p:cNvSpPr txBox="1"/>
          <p:nvPr/>
        </p:nvSpPr>
        <p:spPr>
          <a:xfrm>
            <a:off x="251520" y="6021288"/>
            <a:ext cx="1690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AF = long-range</a:t>
            </a:r>
          </a:p>
          <a:p>
            <a:r>
              <a:rPr kumimoji="1" lang="en-US" altLang="zh-CN" sz="1800" dirty="0" smtClean="0"/>
              <a:t> RVB</a:t>
            </a:r>
            <a:endParaRPr kumimoji="1" lang="zh-CN" altLang="en-US" sz="1800" dirty="0"/>
          </a:p>
        </p:txBody>
      </p:sp>
      <p:sp>
        <p:nvSpPr>
          <p:cNvPr id="95" name="文本框 94"/>
          <p:cNvSpPr txBox="1"/>
          <p:nvPr/>
        </p:nvSpPr>
        <p:spPr>
          <a:xfrm>
            <a:off x="1976356" y="5507940"/>
            <a:ext cx="122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localization</a:t>
            </a:r>
            <a:endParaRPr kumimoji="1" lang="zh-CN" altLang="en-US" sz="1800" dirty="0"/>
          </a:p>
        </p:txBody>
      </p:sp>
      <p:sp>
        <p:nvSpPr>
          <p:cNvPr id="96" name="文本框 95"/>
          <p:cNvSpPr txBox="1"/>
          <p:nvPr/>
        </p:nvSpPr>
        <p:spPr>
          <a:xfrm>
            <a:off x="3580621" y="2195572"/>
            <a:ext cx="164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 smtClean="0"/>
              <a:t>“strange metal”</a:t>
            </a:r>
            <a:endParaRPr kumimoji="1" lang="zh-CN" altLang="en-US" sz="1800" dirty="0"/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1064" y="3861792"/>
            <a:ext cx="1727200" cy="1295400"/>
          </a:xfrm>
          <a:prstGeom prst="rect">
            <a:avLst/>
          </a:prstGeom>
        </p:spPr>
      </p:pic>
      <p:sp>
        <p:nvSpPr>
          <p:cNvPr id="99" name="文本框 98"/>
          <p:cNvSpPr txBox="1"/>
          <p:nvPr/>
        </p:nvSpPr>
        <p:spPr>
          <a:xfrm>
            <a:off x="395536" y="332656"/>
            <a:ext cx="8610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400" dirty="0" smtClean="0">
                <a:solidFill>
                  <a:schemeClr val="tx1"/>
                </a:solidFill>
              </a:rPr>
              <a:t>Global phase diagram</a:t>
            </a:r>
          </a:p>
          <a:p>
            <a:pPr algn="l"/>
            <a:endParaRPr kumimoji="1" lang="en-US" altLang="zh-CN" sz="2000" dirty="0" smtClean="0">
              <a:solidFill>
                <a:schemeClr val="tx1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rgbClr val="FF6600"/>
                </a:solidFill>
              </a:rPr>
              <a:t>                                </a:t>
            </a:r>
            <a:r>
              <a:rPr kumimoji="1" lang="en-US" altLang="zh-CN" dirty="0" smtClean="0">
                <a:solidFill>
                  <a:srgbClr val="FF6600"/>
                </a:solidFill>
              </a:rPr>
              <a:t>charge-spin long-range entanglement  by phase string effect</a:t>
            </a:r>
            <a:endParaRPr kumimoji="1" lang="zh-CN" altLang="en-US" dirty="0">
              <a:solidFill>
                <a:srgbClr val="FF6600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7864" y="5771408"/>
            <a:ext cx="2952328" cy="89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588108"/>
              </p:ext>
            </p:extLst>
          </p:nvPr>
        </p:nvGraphicFramePr>
        <p:xfrm>
          <a:off x="6619747" y="5936828"/>
          <a:ext cx="2149164" cy="574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424" name="公式" r:id="rId10" imgW="2184400" imgH="584200" progId="Equation.3">
                  <p:embed/>
                </p:oleObj>
              </mc:Choice>
              <mc:Fallback>
                <p:oleObj name="公式" r:id="rId10" imgW="21844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747" y="5936828"/>
                        <a:ext cx="2149164" cy="574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线箭头连接符 5"/>
          <p:cNvCxnSpPr/>
          <p:nvPr/>
        </p:nvCxnSpPr>
        <p:spPr bwMode="auto">
          <a:xfrm flipH="1" flipV="1">
            <a:off x="3851920" y="5517232"/>
            <a:ext cx="216024" cy="3600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9674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1268760"/>
            <a:ext cx="8174033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kumimoji="1" lang="en-US" altLang="zh-CN" sz="2000" dirty="0" err="1" smtClean="0"/>
              <a:t>Cuprates</a:t>
            </a:r>
            <a:r>
              <a:rPr kumimoji="1" lang="en-US" altLang="zh-CN" sz="2000" dirty="0" smtClean="0"/>
              <a:t> are doped Mott insulators </a:t>
            </a:r>
            <a:r>
              <a:rPr kumimoji="1" lang="en-US" altLang="zh-CN" sz="2000" dirty="0"/>
              <a:t>with </a:t>
            </a:r>
            <a:r>
              <a:rPr kumimoji="1" lang="en-US" altLang="zh-CN" sz="2000" dirty="0" smtClean="0"/>
              <a:t>strong Coulomb </a:t>
            </a:r>
            <a:r>
              <a:rPr kumimoji="1" lang="en-US" altLang="zh-CN" sz="2000" dirty="0"/>
              <a:t>inter</a:t>
            </a:r>
            <a:r>
              <a:rPr kumimoji="1" lang="en-US" altLang="zh-CN" sz="2000" dirty="0" smtClean="0"/>
              <a:t>action </a:t>
            </a:r>
          </a:p>
          <a:p>
            <a:pPr marL="342900" indent="-342900">
              <a:buFont typeface="Arial"/>
              <a:buChar char="•"/>
            </a:pPr>
            <a:endParaRPr kumimoji="1" lang="en-US" altLang="zh-CN" sz="2000" dirty="0"/>
          </a:p>
          <a:p>
            <a:pPr marL="342900" indent="-342900">
              <a:buFont typeface="Arial"/>
              <a:buChar char="•"/>
            </a:pPr>
            <a:r>
              <a:rPr kumimoji="1" lang="en-US" altLang="zh-CN" sz="2000" dirty="0"/>
              <a:t>New organizing principles of Mott physics:    </a:t>
            </a:r>
          </a:p>
          <a:p>
            <a:r>
              <a:rPr kumimoji="1" lang="en-US" altLang="zh-CN" sz="2800" dirty="0">
                <a:solidFill>
                  <a:srgbClr val="FF6600"/>
                </a:solidFill>
              </a:rPr>
              <a:t>       </a:t>
            </a:r>
            <a:r>
              <a:rPr kumimoji="1" lang="en-US" altLang="zh-CN" sz="2000" dirty="0">
                <a:solidFill>
                  <a:srgbClr val="0000FF"/>
                </a:solidFill>
              </a:rPr>
              <a:t>An altered fermion sign structure due to large-U</a:t>
            </a:r>
            <a:endParaRPr kumimoji="1" lang="en-US" altLang="zh-CN" sz="2000" dirty="0" smtClean="0"/>
          </a:p>
          <a:p>
            <a:pPr marL="342900" indent="-342900">
              <a:buFont typeface="Arial"/>
              <a:buChar char="•"/>
            </a:pPr>
            <a:endParaRPr kumimoji="1" lang="en-US" altLang="zh-CN" sz="2000" dirty="0"/>
          </a:p>
          <a:p>
            <a:pPr marL="342900" indent="-342900">
              <a:buFont typeface="Arial"/>
              <a:buChar char="•"/>
            </a:pPr>
            <a:r>
              <a:rPr kumimoji="1" lang="en-US" altLang="zh-CN" sz="2000" dirty="0" smtClean="0"/>
              <a:t>Consequences:</a:t>
            </a:r>
          </a:p>
          <a:p>
            <a:pPr marL="342900" indent="-342900">
              <a:buFont typeface="Arial"/>
              <a:buChar char="•"/>
            </a:pPr>
            <a:endParaRPr kumimoji="1" lang="en-US" altLang="zh-CN" sz="2000" dirty="0" smtClean="0"/>
          </a:p>
          <a:p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    (1) Intrinsic charge localization in a lightly doped </a:t>
            </a:r>
            <a:r>
              <a:rPr kumimoji="1" lang="en-US" altLang="zh-CN" sz="2000" dirty="0" err="1" smtClean="0"/>
              <a:t>antiferromagnet</a:t>
            </a:r>
            <a:r>
              <a:rPr kumimoji="1" lang="en-US" altLang="zh-CN" sz="2000" dirty="0" smtClean="0"/>
              <a:t>    </a:t>
            </a:r>
            <a:endParaRPr kumimoji="1" lang="en-US" altLang="zh-CN" sz="2000" dirty="0" smtClean="0">
              <a:solidFill>
                <a:srgbClr val="0000FF"/>
              </a:solidFill>
            </a:endParaRPr>
          </a:p>
          <a:p>
            <a:pPr algn="l"/>
            <a:r>
              <a:rPr kumimoji="1" lang="en-US" altLang="zh-CN" sz="2000" dirty="0">
                <a:solidFill>
                  <a:srgbClr val="0000FF"/>
                </a:solidFill>
              </a:rPr>
              <a:t> </a:t>
            </a:r>
            <a:r>
              <a:rPr kumimoji="1" lang="en-US" altLang="zh-CN" sz="2000" dirty="0" smtClean="0">
                <a:solidFill>
                  <a:srgbClr val="0000FF"/>
                </a:solidFill>
              </a:rPr>
              <a:t>                                       </a:t>
            </a:r>
            <a:endParaRPr kumimoji="1" lang="en-US" altLang="zh-CN" sz="2000" dirty="0"/>
          </a:p>
          <a:p>
            <a:pPr algn="l"/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    (2) </a:t>
            </a:r>
            <a:r>
              <a:rPr kumimoji="1" lang="en-US" altLang="zh-CN" sz="2000" dirty="0"/>
              <a:t>C</a:t>
            </a:r>
            <a:r>
              <a:rPr kumimoji="1" lang="en-US" altLang="zh-CN" sz="2000" dirty="0" smtClean="0"/>
              <a:t>harge delocalization (superconductivity) arises by </a:t>
            </a:r>
            <a:r>
              <a:rPr kumimoji="1" lang="en-US" altLang="zh-CN" sz="2000" dirty="0" smtClean="0">
                <a:solidFill>
                  <a:schemeClr val="accent4"/>
                </a:solidFill>
              </a:rPr>
              <a:t>destroying </a:t>
            </a:r>
            <a:endParaRPr kumimoji="1" lang="en-US" altLang="zh-CN" sz="2000" dirty="0">
              <a:solidFill>
                <a:schemeClr val="accent4"/>
              </a:solidFill>
            </a:endParaRPr>
          </a:p>
          <a:p>
            <a:pPr algn="l"/>
            <a:r>
              <a:rPr kumimoji="1" lang="en-US" altLang="zh-CN" sz="2000" dirty="0" smtClean="0"/>
              <a:t>           the AFLRO</a:t>
            </a:r>
          </a:p>
          <a:p>
            <a:pPr algn="l"/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                                       </a:t>
            </a:r>
            <a:endParaRPr kumimoji="1" lang="en-US" altLang="zh-CN" sz="2000" dirty="0">
              <a:solidFill>
                <a:schemeClr val="tx1"/>
              </a:solidFill>
            </a:endParaRPr>
          </a:p>
          <a:p>
            <a:pPr algn="l"/>
            <a:r>
              <a:rPr kumimoji="1" lang="en-US" altLang="zh-CN" sz="2000" dirty="0" smtClean="0">
                <a:solidFill>
                  <a:schemeClr val="tx1"/>
                </a:solidFill>
              </a:rPr>
              <a:t>     (3) </a:t>
            </a:r>
            <a:r>
              <a:rPr kumimoji="1" lang="en-US" altLang="zh-CN" sz="2000" dirty="0"/>
              <a:t>L</a:t>
            </a:r>
            <a:r>
              <a:rPr kumimoji="1" lang="en-US" altLang="zh-CN" sz="2000" dirty="0" smtClean="0">
                <a:solidFill>
                  <a:schemeClr val="tx1"/>
                </a:solidFill>
              </a:rPr>
              <a:t>ocalization-delocalization is the underlying </a:t>
            </a:r>
            <a:r>
              <a:rPr kumimoji="1" lang="en-US" altLang="zh-CN" sz="2000" dirty="0" smtClean="0">
                <a:solidFill>
                  <a:schemeClr val="accent4"/>
                </a:solidFill>
              </a:rPr>
              <a:t>driving force </a:t>
            </a:r>
            <a:r>
              <a:rPr kumimoji="1" lang="en-US" altLang="zh-CN" sz="2000" dirty="0" smtClean="0"/>
              <a:t>for the </a:t>
            </a:r>
          </a:p>
          <a:p>
            <a:pPr algn="l"/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         T=0 phase diagram of the </a:t>
            </a:r>
            <a:r>
              <a:rPr kumimoji="1" lang="en-US" altLang="zh-CN" sz="2000" dirty="0" err="1" smtClean="0"/>
              <a:t>underdoped</a:t>
            </a:r>
            <a:r>
              <a:rPr kumimoji="1" lang="en-US" altLang="zh-CN" sz="2000" dirty="0" smtClean="0"/>
              <a:t> </a:t>
            </a:r>
            <a:r>
              <a:rPr kumimoji="1" lang="en-US" altLang="zh-CN" sz="2000" dirty="0" err="1" smtClean="0"/>
              <a:t>cuprates</a:t>
            </a:r>
            <a:endParaRPr kumimoji="1" lang="en-US" altLang="zh-CN" sz="2000" dirty="0" smtClean="0"/>
          </a:p>
          <a:p>
            <a:pPr algn="l"/>
            <a:endParaRPr kumimoji="1" lang="en-US" altLang="zh-CN" sz="2000" dirty="0" smtClean="0"/>
          </a:p>
          <a:p>
            <a:pPr algn="l"/>
            <a:r>
              <a:rPr kumimoji="1" lang="en-US" altLang="zh-CN" sz="2000" dirty="0" smtClean="0"/>
              <a:t>     (4) Non-BCS-like ground state </a:t>
            </a:r>
            <a:r>
              <a:rPr kumimoji="1" lang="en-US" altLang="zh-CN" sz="2000" dirty="0" err="1" smtClean="0"/>
              <a:t>wavefunction</a:t>
            </a:r>
            <a:endParaRPr kumimoji="1" lang="en-US" altLang="zh-CN" sz="2000" dirty="0" smtClean="0"/>
          </a:p>
          <a:p>
            <a:pPr algn="l"/>
            <a:r>
              <a:rPr kumimoji="1" lang="en-US" altLang="zh-CN" sz="2000" dirty="0" smtClean="0">
                <a:solidFill>
                  <a:srgbClr val="0000FF"/>
                </a:solidFill>
              </a:rPr>
              <a:t>                                        </a:t>
            </a:r>
          </a:p>
          <a:p>
            <a:pPr marL="342900" indent="-342900" algn="l">
              <a:buFont typeface="Arial"/>
              <a:buChar char="•"/>
            </a:pPr>
            <a:endParaRPr kumimoji="1" lang="en-US" altLang="zh-CN" sz="2000" dirty="0"/>
          </a:p>
          <a:p>
            <a:pPr marL="342900" indent="-342900">
              <a:buFont typeface="Arial"/>
              <a:buChar char="•"/>
            </a:pPr>
            <a:endParaRPr kumimoji="1" lang="en-US" altLang="zh-CN" sz="2000" dirty="0">
              <a:solidFill>
                <a:srgbClr val="0000FF"/>
              </a:solidFill>
            </a:endParaRPr>
          </a:p>
          <a:p>
            <a:r>
              <a:rPr kumimoji="1" lang="en-US" altLang="zh-CN" sz="2000" dirty="0">
                <a:solidFill>
                  <a:srgbClr val="0000FF"/>
                </a:solidFill>
              </a:rPr>
              <a:t>          </a:t>
            </a:r>
            <a:endParaRPr kumimoji="1"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3063693" y="260648"/>
            <a:ext cx="19403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 smtClean="0">
                <a:solidFill>
                  <a:srgbClr val="0000FF"/>
                </a:solidFill>
              </a:rPr>
              <a:t>Summary  </a:t>
            </a:r>
            <a:endParaRPr kumimoji="1" lang="zh-CN" alt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905000"/>
            <a:ext cx="841505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8000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+mj-lt"/>
                <a:ea typeface="宋体" charset="-122"/>
                <a:cs typeface="Comic Sans MS"/>
              </a:rPr>
              <a:t>Thank you </a:t>
            </a:r>
          </a:p>
          <a:p>
            <a:pPr>
              <a:defRPr/>
            </a:pPr>
            <a:r>
              <a:rPr lang="en-US" sz="66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8000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+mj-lt"/>
                <a:ea typeface="宋体" charset="-122"/>
                <a:cs typeface="Comic Sans MS"/>
              </a:rPr>
              <a:t>For your attention!  </a:t>
            </a:r>
          </a:p>
        </p:txBody>
      </p:sp>
    </p:spTree>
    <p:extLst>
      <p:ext uri="{BB962C8B-B14F-4D97-AF65-F5344CB8AC3E}">
        <p14:creationId xmlns:p14="http://schemas.microsoft.com/office/powerpoint/2010/main" val="238736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6632"/>
            <a:ext cx="59011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/>
              <a:t> </a:t>
            </a:r>
            <a:r>
              <a:rPr kumimoji="1" lang="en-US" altLang="zh-CN" sz="2800" dirty="0"/>
              <a:t>Example III :  “Parent” ground state</a:t>
            </a:r>
            <a:endParaRPr kumimoji="1" lang="zh-CN" altLang="en-US" sz="2800" dirty="0"/>
          </a:p>
          <a:p>
            <a:endParaRPr lang="zh-CN" alt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975343"/>
            <a:ext cx="4680520" cy="142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4617700" y="24339550"/>
          <a:ext cx="4881563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4" name="Equation" r:id="rId5" imgW="2019300" imgH="736600" progId="Equation.DSMT4">
                  <p:embed/>
                </p:oleObj>
              </mc:Choice>
              <mc:Fallback>
                <p:oleObj name="Equation" r:id="rId5" imgW="20193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17700" y="24339550"/>
                        <a:ext cx="4881563" cy="17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703558"/>
              </p:ext>
            </p:extLst>
          </p:nvPr>
        </p:nvGraphicFramePr>
        <p:xfrm>
          <a:off x="1836118" y="3181923"/>
          <a:ext cx="3240360" cy="867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5" name="Equation" r:id="rId7" imgW="2184400" imgH="584200" progId="Equation.DSMT4">
                  <p:embed/>
                </p:oleObj>
              </mc:Choice>
              <mc:Fallback>
                <p:oleObj name="Equation" r:id="rId7" imgW="21844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118" y="3181923"/>
                        <a:ext cx="3240360" cy="8676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63688" y="2530128"/>
            <a:ext cx="16438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/>
          <a:srcRect t="6046" r="1818"/>
          <a:stretch>
            <a:fillRect/>
          </a:stretch>
        </p:blipFill>
        <p:spPr bwMode="auto">
          <a:xfrm>
            <a:off x="3379498" y="2530128"/>
            <a:ext cx="2704670" cy="36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2"/>
          <p:cNvSpPr>
            <a:spLocks noChangeArrowheads="1"/>
          </p:cNvSpPr>
          <p:nvPr/>
        </p:nvSpPr>
        <p:spPr bwMode="auto">
          <a:xfrm>
            <a:off x="6156474" y="3285431"/>
            <a:ext cx="142875" cy="1444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V="1">
            <a:off x="6802586" y="3140968"/>
            <a:ext cx="1588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 flipV="1">
            <a:off x="7380436" y="3141539"/>
            <a:ext cx="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212161" y="3608462"/>
            <a:ext cx="38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j</a:t>
            </a:r>
            <a:r>
              <a:rPr lang="en-US" altLang="zh-CN" baseline="-25000"/>
              <a:t>d</a:t>
            </a:r>
            <a:endParaRPr lang="en-US" altLang="zh-CN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085036" y="3608462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l</a:t>
            </a:r>
            <a:r>
              <a:rPr lang="en-US" altLang="zh-CN" baseline="-25000"/>
              <a:t>h</a:t>
            </a:r>
            <a:endParaRPr lang="en-US" altLang="zh-CN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6678761" y="3608462"/>
            <a:ext cx="341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/>
              <a:t>i</a:t>
            </a:r>
            <a:r>
              <a:rPr lang="en-US" altLang="zh-CN" baseline="-25000"/>
              <a:t>u</a:t>
            </a:r>
            <a:endParaRPr lang="en-US" altLang="zh-CN"/>
          </a:p>
        </p:txBody>
      </p:sp>
      <p:sp>
        <p:nvSpPr>
          <p:cNvPr id="5" name="上箭头 4"/>
          <p:cNvSpPr/>
          <p:nvPr/>
        </p:nvSpPr>
        <p:spPr>
          <a:xfrm>
            <a:off x="5264819" y="2060848"/>
            <a:ext cx="99269" cy="19944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180212" y="1551407"/>
            <a:ext cx="512001" cy="526627"/>
          </a:xfrm>
          <a:custGeom>
            <a:avLst/>
            <a:gdLst>
              <a:gd name="connsiteX0" fmla="*/ 311285 w 408561"/>
              <a:gd name="connsiteY0" fmla="*/ 1333 h 526627"/>
              <a:gd name="connsiteX1" fmla="*/ 214008 w 408561"/>
              <a:gd name="connsiteY1" fmla="*/ 11061 h 526627"/>
              <a:gd name="connsiteX2" fmla="*/ 155642 w 408561"/>
              <a:gd name="connsiteY2" fmla="*/ 40244 h 526627"/>
              <a:gd name="connsiteX3" fmla="*/ 87549 w 408561"/>
              <a:gd name="connsiteY3" fmla="*/ 59699 h 526627"/>
              <a:gd name="connsiteX4" fmla="*/ 58366 w 408561"/>
              <a:gd name="connsiteY4" fmla="*/ 79155 h 526627"/>
              <a:gd name="connsiteX5" fmla="*/ 48638 w 408561"/>
              <a:gd name="connsiteY5" fmla="*/ 118065 h 526627"/>
              <a:gd name="connsiteX6" fmla="*/ 29183 w 408561"/>
              <a:gd name="connsiteY6" fmla="*/ 186159 h 526627"/>
              <a:gd name="connsiteX7" fmla="*/ 19455 w 408561"/>
              <a:gd name="connsiteY7" fmla="*/ 254253 h 526627"/>
              <a:gd name="connsiteX8" fmla="*/ 0 w 408561"/>
              <a:gd name="connsiteY8" fmla="*/ 312618 h 526627"/>
              <a:gd name="connsiteX9" fmla="*/ 9727 w 408561"/>
              <a:gd name="connsiteY9" fmla="*/ 419623 h 526627"/>
              <a:gd name="connsiteX10" fmla="*/ 29183 w 408561"/>
              <a:gd name="connsiteY10" fmla="*/ 448806 h 526627"/>
              <a:gd name="connsiteX11" fmla="*/ 126459 w 408561"/>
              <a:gd name="connsiteY11" fmla="*/ 507172 h 526627"/>
              <a:gd name="connsiteX12" fmla="*/ 155642 w 408561"/>
              <a:gd name="connsiteY12" fmla="*/ 516899 h 526627"/>
              <a:gd name="connsiteX13" fmla="*/ 204281 w 408561"/>
              <a:gd name="connsiteY13" fmla="*/ 526627 h 526627"/>
              <a:gd name="connsiteX14" fmla="*/ 330740 w 408561"/>
              <a:gd name="connsiteY14" fmla="*/ 516899 h 526627"/>
              <a:gd name="connsiteX15" fmla="*/ 340468 w 408561"/>
              <a:gd name="connsiteY15" fmla="*/ 487716 h 526627"/>
              <a:gd name="connsiteX16" fmla="*/ 369651 w 408561"/>
              <a:gd name="connsiteY16" fmla="*/ 448806 h 526627"/>
              <a:gd name="connsiteX17" fmla="*/ 398834 w 408561"/>
              <a:gd name="connsiteY17" fmla="*/ 390440 h 526627"/>
              <a:gd name="connsiteX18" fmla="*/ 408561 w 408561"/>
              <a:gd name="connsiteY18" fmla="*/ 361257 h 526627"/>
              <a:gd name="connsiteX19" fmla="*/ 398834 w 408561"/>
              <a:gd name="connsiteY19" fmla="*/ 147248 h 526627"/>
              <a:gd name="connsiteX20" fmla="*/ 379378 w 408561"/>
              <a:gd name="connsiteY20" fmla="*/ 69427 h 526627"/>
              <a:gd name="connsiteX21" fmla="*/ 350195 w 408561"/>
              <a:gd name="connsiteY21" fmla="*/ 49972 h 526627"/>
              <a:gd name="connsiteX22" fmla="*/ 321012 w 408561"/>
              <a:gd name="connsiteY22" fmla="*/ 40244 h 526627"/>
              <a:gd name="connsiteX23" fmla="*/ 311285 w 408561"/>
              <a:gd name="connsiteY23" fmla="*/ 1333 h 52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8561" h="526627">
                <a:moveTo>
                  <a:pt x="311285" y="1333"/>
                </a:moveTo>
                <a:cubicBezTo>
                  <a:pt x="293451" y="-3531"/>
                  <a:pt x="246216" y="6106"/>
                  <a:pt x="214008" y="11061"/>
                </a:cubicBezTo>
                <a:cubicBezTo>
                  <a:pt x="178692" y="16494"/>
                  <a:pt x="187704" y="24213"/>
                  <a:pt x="155642" y="40244"/>
                </a:cubicBezTo>
                <a:cubicBezTo>
                  <a:pt x="141683" y="47223"/>
                  <a:pt x="100021" y="56581"/>
                  <a:pt x="87549" y="59699"/>
                </a:cubicBezTo>
                <a:cubicBezTo>
                  <a:pt x="77821" y="66184"/>
                  <a:pt x="64851" y="69427"/>
                  <a:pt x="58366" y="79155"/>
                </a:cubicBezTo>
                <a:cubicBezTo>
                  <a:pt x="50950" y="90279"/>
                  <a:pt x="52311" y="105210"/>
                  <a:pt x="48638" y="118065"/>
                </a:cubicBezTo>
                <a:cubicBezTo>
                  <a:pt x="38218" y="154534"/>
                  <a:pt x="36787" y="144337"/>
                  <a:pt x="29183" y="186159"/>
                </a:cubicBezTo>
                <a:cubicBezTo>
                  <a:pt x="25082" y="208718"/>
                  <a:pt x="24611" y="231912"/>
                  <a:pt x="19455" y="254253"/>
                </a:cubicBezTo>
                <a:cubicBezTo>
                  <a:pt x="14844" y="274235"/>
                  <a:pt x="0" y="312618"/>
                  <a:pt x="0" y="312618"/>
                </a:cubicBezTo>
                <a:cubicBezTo>
                  <a:pt x="3242" y="348286"/>
                  <a:pt x="2223" y="384603"/>
                  <a:pt x="9727" y="419623"/>
                </a:cubicBezTo>
                <a:cubicBezTo>
                  <a:pt x="12177" y="431055"/>
                  <a:pt x="20384" y="441107"/>
                  <a:pt x="29183" y="448806"/>
                </a:cubicBezTo>
                <a:cubicBezTo>
                  <a:pt x="51306" y="468164"/>
                  <a:pt x="96595" y="494373"/>
                  <a:pt x="126459" y="507172"/>
                </a:cubicBezTo>
                <a:cubicBezTo>
                  <a:pt x="135884" y="511211"/>
                  <a:pt x="145694" y="514412"/>
                  <a:pt x="155642" y="516899"/>
                </a:cubicBezTo>
                <a:cubicBezTo>
                  <a:pt x="171682" y="520909"/>
                  <a:pt x="188068" y="523384"/>
                  <a:pt x="204281" y="526627"/>
                </a:cubicBezTo>
                <a:cubicBezTo>
                  <a:pt x="246434" y="523384"/>
                  <a:pt x="290089" y="528514"/>
                  <a:pt x="330740" y="516899"/>
                </a:cubicBezTo>
                <a:cubicBezTo>
                  <a:pt x="340599" y="514082"/>
                  <a:pt x="335381" y="496619"/>
                  <a:pt x="340468" y="487716"/>
                </a:cubicBezTo>
                <a:cubicBezTo>
                  <a:pt x="348512" y="473640"/>
                  <a:pt x="359923" y="461776"/>
                  <a:pt x="369651" y="448806"/>
                </a:cubicBezTo>
                <a:cubicBezTo>
                  <a:pt x="394100" y="375454"/>
                  <a:pt x="361119" y="465869"/>
                  <a:pt x="398834" y="390440"/>
                </a:cubicBezTo>
                <a:cubicBezTo>
                  <a:pt x="403420" y="381269"/>
                  <a:pt x="405319" y="370985"/>
                  <a:pt x="408561" y="361257"/>
                </a:cubicBezTo>
                <a:cubicBezTo>
                  <a:pt x="405319" y="289921"/>
                  <a:pt x="405940" y="218304"/>
                  <a:pt x="398834" y="147248"/>
                </a:cubicBezTo>
                <a:cubicBezTo>
                  <a:pt x="396173" y="120642"/>
                  <a:pt x="401626" y="84259"/>
                  <a:pt x="379378" y="69427"/>
                </a:cubicBezTo>
                <a:cubicBezTo>
                  <a:pt x="369650" y="62942"/>
                  <a:pt x="360652" y="55200"/>
                  <a:pt x="350195" y="49972"/>
                </a:cubicBezTo>
                <a:cubicBezTo>
                  <a:pt x="341024" y="45386"/>
                  <a:pt x="325051" y="49669"/>
                  <a:pt x="321012" y="40244"/>
                </a:cubicBezTo>
                <a:cubicBezTo>
                  <a:pt x="313348" y="22362"/>
                  <a:pt x="329119" y="6197"/>
                  <a:pt x="311285" y="1333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5700195" y="2406376"/>
            <a:ext cx="504354" cy="518568"/>
          </a:xfrm>
          <a:custGeom>
            <a:avLst/>
            <a:gdLst>
              <a:gd name="connsiteX0" fmla="*/ 311285 w 408561"/>
              <a:gd name="connsiteY0" fmla="*/ 1333 h 526627"/>
              <a:gd name="connsiteX1" fmla="*/ 214008 w 408561"/>
              <a:gd name="connsiteY1" fmla="*/ 11061 h 526627"/>
              <a:gd name="connsiteX2" fmla="*/ 155642 w 408561"/>
              <a:gd name="connsiteY2" fmla="*/ 40244 h 526627"/>
              <a:gd name="connsiteX3" fmla="*/ 87549 w 408561"/>
              <a:gd name="connsiteY3" fmla="*/ 59699 h 526627"/>
              <a:gd name="connsiteX4" fmla="*/ 58366 w 408561"/>
              <a:gd name="connsiteY4" fmla="*/ 79155 h 526627"/>
              <a:gd name="connsiteX5" fmla="*/ 48638 w 408561"/>
              <a:gd name="connsiteY5" fmla="*/ 118065 h 526627"/>
              <a:gd name="connsiteX6" fmla="*/ 29183 w 408561"/>
              <a:gd name="connsiteY6" fmla="*/ 186159 h 526627"/>
              <a:gd name="connsiteX7" fmla="*/ 19455 w 408561"/>
              <a:gd name="connsiteY7" fmla="*/ 254253 h 526627"/>
              <a:gd name="connsiteX8" fmla="*/ 0 w 408561"/>
              <a:gd name="connsiteY8" fmla="*/ 312618 h 526627"/>
              <a:gd name="connsiteX9" fmla="*/ 9727 w 408561"/>
              <a:gd name="connsiteY9" fmla="*/ 419623 h 526627"/>
              <a:gd name="connsiteX10" fmla="*/ 29183 w 408561"/>
              <a:gd name="connsiteY10" fmla="*/ 448806 h 526627"/>
              <a:gd name="connsiteX11" fmla="*/ 126459 w 408561"/>
              <a:gd name="connsiteY11" fmla="*/ 507172 h 526627"/>
              <a:gd name="connsiteX12" fmla="*/ 155642 w 408561"/>
              <a:gd name="connsiteY12" fmla="*/ 516899 h 526627"/>
              <a:gd name="connsiteX13" fmla="*/ 204281 w 408561"/>
              <a:gd name="connsiteY13" fmla="*/ 526627 h 526627"/>
              <a:gd name="connsiteX14" fmla="*/ 330740 w 408561"/>
              <a:gd name="connsiteY14" fmla="*/ 516899 h 526627"/>
              <a:gd name="connsiteX15" fmla="*/ 340468 w 408561"/>
              <a:gd name="connsiteY15" fmla="*/ 487716 h 526627"/>
              <a:gd name="connsiteX16" fmla="*/ 369651 w 408561"/>
              <a:gd name="connsiteY16" fmla="*/ 448806 h 526627"/>
              <a:gd name="connsiteX17" fmla="*/ 398834 w 408561"/>
              <a:gd name="connsiteY17" fmla="*/ 390440 h 526627"/>
              <a:gd name="connsiteX18" fmla="*/ 408561 w 408561"/>
              <a:gd name="connsiteY18" fmla="*/ 361257 h 526627"/>
              <a:gd name="connsiteX19" fmla="*/ 398834 w 408561"/>
              <a:gd name="connsiteY19" fmla="*/ 147248 h 526627"/>
              <a:gd name="connsiteX20" fmla="*/ 379378 w 408561"/>
              <a:gd name="connsiteY20" fmla="*/ 69427 h 526627"/>
              <a:gd name="connsiteX21" fmla="*/ 350195 w 408561"/>
              <a:gd name="connsiteY21" fmla="*/ 49972 h 526627"/>
              <a:gd name="connsiteX22" fmla="*/ 321012 w 408561"/>
              <a:gd name="connsiteY22" fmla="*/ 40244 h 526627"/>
              <a:gd name="connsiteX23" fmla="*/ 311285 w 408561"/>
              <a:gd name="connsiteY23" fmla="*/ 1333 h 52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8561" h="526627">
                <a:moveTo>
                  <a:pt x="311285" y="1333"/>
                </a:moveTo>
                <a:cubicBezTo>
                  <a:pt x="293451" y="-3531"/>
                  <a:pt x="246216" y="6106"/>
                  <a:pt x="214008" y="11061"/>
                </a:cubicBezTo>
                <a:cubicBezTo>
                  <a:pt x="178692" y="16494"/>
                  <a:pt x="187704" y="24213"/>
                  <a:pt x="155642" y="40244"/>
                </a:cubicBezTo>
                <a:cubicBezTo>
                  <a:pt x="141683" y="47223"/>
                  <a:pt x="100021" y="56581"/>
                  <a:pt x="87549" y="59699"/>
                </a:cubicBezTo>
                <a:cubicBezTo>
                  <a:pt x="77821" y="66184"/>
                  <a:pt x="64851" y="69427"/>
                  <a:pt x="58366" y="79155"/>
                </a:cubicBezTo>
                <a:cubicBezTo>
                  <a:pt x="50950" y="90279"/>
                  <a:pt x="52311" y="105210"/>
                  <a:pt x="48638" y="118065"/>
                </a:cubicBezTo>
                <a:cubicBezTo>
                  <a:pt x="38218" y="154534"/>
                  <a:pt x="36787" y="144337"/>
                  <a:pt x="29183" y="186159"/>
                </a:cubicBezTo>
                <a:cubicBezTo>
                  <a:pt x="25082" y="208718"/>
                  <a:pt x="24611" y="231912"/>
                  <a:pt x="19455" y="254253"/>
                </a:cubicBezTo>
                <a:cubicBezTo>
                  <a:pt x="14844" y="274235"/>
                  <a:pt x="0" y="312618"/>
                  <a:pt x="0" y="312618"/>
                </a:cubicBezTo>
                <a:cubicBezTo>
                  <a:pt x="3242" y="348286"/>
                  <a:pt x="2223" y="384603"/>
                  <a:pt x="9727" y="419623"/>
                </a:cubicBezTo>
                <a:cubicBezTo>
                  <a:pt x="12177" y="431055"/>
                  <a:pt x="20384" y="441107"/>
                  <a:pt x="29183" y="448806"/>
                </a:cubicBezTo>
                <a:cubicBezTo>
                  <a:pt x="51306" y="468164"/>
                  <a:pt x="96595" y="494373"/>
                  <a:pt x="126459" y="507172"/>
                </a:cubicBezTo>
                <a:cubicBezTo>
                  <a:pt x="135884" y="511211"/>
                  <a:pt x="145694" y="514412"/>
                  <a:pt x="155642" y="516899"/>
                </a:cubicBezTo>
                <a:cubicBezTo>
                  <a:pt x="171682" y="520909"/>
                  <a:pt x="188068" y="523384"/>
                  <a:pt x="204281" y="526627"/>
                </a:cubicBezTo>
                <a:cubicBezTo>
                  <a:pt x="246434" y="523384"/>
                  <a:pt x="290089" y="528514"/>
                  <a:pt x="330740" y="516899"/>
                </a:cubicBezTo>
                <a:cubicBezTo>
                  <a:pt x="340599" y="514082"/>
                  <a:pt x="335381" y="496619"/>
                  <a:pt x="340468" y="487716"/>
                </a:cubicBezTo>
                <a:cubicBezTo>
                  <a:pt x="348512" y="473640"/>
                  <a:pt x="359923" y="461776"/>
                  <a:pt x="369651" y="448806"/>
                </a:cubicBezTo>
                <a:cubicBezTo>
                  <a:pt x="394100" y="375454"/>
                  <a:pt x="361119" y="465869"/>
                  <a:pt x="398834" y="390440"/>
                </a:cubicBezTo>
                <a:cubicBezTo>
                  <a:pt x="403420" y="381269"/>
                  <a:pt x="405319" y="370985"/>
                  <a:pt x="408561" y="361257"/>
                </a:cubicBezTo>
                <a:cubicBezTo>
                  <a:pt x="405319" y="289921"/>
                  <a:pt x="405940" y="218304"/>
                  <a:pt x="398834" y="147248"/>
                </a:cubicBezTo>
                <a:cubicBezTo>
                  <a:pt x="396173" y="120642"/>
                  <a:pt x="401626" y="84259"/>
                  <a:pt x="379378" y="69427"/>
                </a:cubicBezTo>
                <a:cubicBezTo>
                  <a:pt x="369650" y="62942"/>
                  <a:pt x="360652" y="55200"/>
                  <a:pt x="350195" y="49972"/>
                </a:cubicBezTo>
                <a:cubicBezTo>
                  <a:pt x="341024" y="45386"/>
                  <a:pt x="325051" y="49669"/>
                  <a:pt x="321012" y="40244"/>
                </a:cubicBezTo>
                <a:cubicBezTo>
                  <a:pt x="313348" y="22362"/>
                  <a:pt x="329119" y="6197"/>
                  <a:pt x="311285" y="1333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3684690" y="3320207"/>
            <a:ext cx="1499800" cy="576510"/>
          </a:xfrm>
          <a:custGeom>
            <a:avLst/>
            <a:gdLst>
              <a:gd name="connsiteX0" fmla="*/ 311285 w 408561"/>
              <a:gd name="connsiteY0" fmla="*/ 1333 h 526627"/>
              <a:gd name="connsiteX1" fmla="*/ 214008 w 408561"/>
              <a:gd name="connsiteY1" fmla="*/ 11061 h 526627"/>
              <a:gd name="connsiteX2" fmla="*/ 155642 w 408561"/>
              <a:gd name="connsiteY2" fmla="*/ 40244 h 526627"/>
              <a:gd name="connsiteX3" fmla="*/ 87549 w 408561"/>
              <a:gd name="connsiteY3" fmla="*/ 59699 h 526627"/>
              <a:gd name="connsiteX4" fmla="*/ 58366 w 408561"/>
              <a:gd name="connsiteY4" fmla="*/ 79155 h 526627"/>
              <a:gd name="connsiteX5" fmla="*/ 48638 w 408561"/>
              <a:gd name="connsiteY5" fmla="*/ 118065 h 526627"/>
              <a:gd name="connsiteX6" fmla="*/ 29183 w 408561"/>
              <a:gd name="connsiteY6" fmla="*/ 186159 h 526627"/>
              <a:gd name="connsiteX7" fmla="*/ 19455 w 408561"/>
              <a:gd name="connsiteY7" fmla="*/ 254253 h 526627"/>
              <a:gd name="connsiteX8" fmla="*/ 0 w 408561"/>
              <a:gd name="connsiteY8" fmla="*/ 312618 h 526627"/>
              <a:gd name="connsiteX9" fmla="*/ 9727 w 408561"/>
              <a:gd name="connsiteY9" fmla="*/ 419623 h 526627"/>
              <a:gd name="connsiteX10" fmla="*/ 29183 w 408561"/>
              <a:gd name="connsiteY10" fmla="*/ 448806 h 526627"/>
              <a:gd name="connsiteX11" fmla="*/ 126459 w 408561"/>
              <a:gd name="connsiteY11" fmla="*/ 507172 h 526627"/>
              <a:gd name="connsiteX12" fmla="*/ 155642 w 408561"/>
              <a:gd name="connsiteY12" fmla="*/ 516899 h 526627"/>
              <a:gd name="connsiteX13" fmla="*/ 204281 w 408561"/>
              <a:gd name="connsiteY13" fmla="*/ 526627 h 526627"/>
              <a:gd name="connsiteX14" fmla="*/ 330740 w 408561"/>
              <a:gd name="connsiteY14" fmla="*/ 516899 h 526627"/>
              <a:gd name="connsiteX15" fmla="*/ 340468 w 408561"/>
              <a:gd name="connsiteY15" fmla="*/ 487716 h 526627"/>
              <a:gd name="connsiteX16" fmla="*/ 369651 w 408561"/>
              <a:gd name="connsiteY16" fmla="*/ 448806 h 526627"/>
              <a:gd name="connsiteX17" fmla="*/ 398834 w 408561"/>
              <a:gd name="connsiteY17" fmla="*/ 390440 h 526627"/>
              <a:gd name="connsiteX18" fmla="*/ 408561 w 408561"/>
              <a:gd name="connsiteY18" fmla="*/ 361257 h 526627"/>
              <a:gd name="connsiteX19" fmla="*/ 398834 w 408561"/>
              <a:gd name="connsiteY19" fmla="*/ 147248 h 526627"/>
              <a:gd name="connsiteX20" fmla="*/ 379378 w 408561"/>
              <a:gd name="connsiteY20" fmla="*/ 69427 h 526627"/>
              <a:gd name="connsiteX21" fmla="*/ 350195 w 408561"/>
              <a:gd name="connsiteY21" fmla="*/ 49972 h 526627"/>
              <a:gd name="connsiteX22" fmla="*/ 321012 w 408561"/>
              <a:gd name="connsiteY22" fmla="*/ 40244 h 526627"/>
              <a:gd name="connsiteX23" fmla="*/ 311285 w 408561"/>
              <a:gd name="connsiteY23" fmla="*/ 1333 h 52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8561" h="526627">
                <a:moveTo>
                  <a:pt x="311285" y="1333"/>
                </a:moveTo>
                <a:cubicBezTo>
                  <a:pt x="293451" y="-3531"/>
                  <a:pt x="246216" y="6106"/>
                  <a:pt x="214008" y="11061"/>
                </a:cubicBezTo>
                <a:cubicBezTo>
                  <a:pt x="178692" y="16494"/>
                  <a:pt x="187704" y="24213"/>
                  <a:pt x="155642" y="40244"/>
                </a:cubicBezTo>
                <a:cubicBezTo>
                  <a:pt x="141683" y="47223"/>
                  <a:pt x="100021" y="56581"/>
                  <a:pt x="87549" y="59699"/>
                </a:cubicBezTo>
                <a:cubicBezTo>
                  <a:pt x="77821" y="66184"/>
                  <a:pt x="64851" y="69427"/>
                  <a:pt x="58366" y="79155"/>
                </a:cubicBezTo>
                <a:cubicBezTo>
                  <a:pt x="50950" y="90279"/>
                  <a:pt x="52311" y="105210"/>
                  <a:pt x="48638" y="118065"/>
                </a:cubicBezTo>
                <a:cubicBezTo>
                  <a:pt x="38218" y="154534"/>
                  <a:pt x="36787" y="144337"/>
                  <a:pt x="29183" y="186159"/>
                </a:cubicBezTo>
                <a:cubicBezTo>
                  <a:pt x="25082" y="208718"/>
                  <a:pt x="24611" y="231912"/>
                  <a:pt x="19455" y="254253"/>
                </a:cubicBezTo>
                <a:cubicBezTo>
                  <a:pt x="14844" y="274235"/>
                  <a:pt x="0" y="312618"/>
                  <a:pt x="0" y="312618"/>
                </a:cubicBezTo>
                <a:cubicBezTo>
                  <a:pt x="3242" y="348286"/>
                  <a:pt x="2223" y="384603"/>
                  <a:pt x="9727" y="419623"/>
                </a:cubicBezTo>
                <a:cubicBezTo>
                  <a:pt x="12177" y="431055"/>
                  <a:pt x="20384" y="441107"/>
                  <a:pt x="29183" y="448806"/>
                </a:cubicBezTo>
                <a:cubicBezTo>
                  <a:pt x="51306" y="468164"/>
                  <a:pt x="96595" y="494373"/>
                  <a:pt x="126459" y="507172"/>
                </a:cubicBezTo>
                <a:cubicBezTo>
                  <a:pt x="135884" y="511211"/>
                  <a:pt x="145694" y="514412"/>
                  <a:pt x="155642" y="516899"/>
                </a:cubicBezTo>
                <a:cubicBezTo>
                  <a:pt x="171682" y="520909"/>
                  <a:pt x="188068" y="523384"/>
                  <a:pt x="204281" y="526627"/>
                </a:cubicBezTo>
                <a:cubicBezTo>
                  <a:pt x="246434" y="523384"/>
                  <a:pt x="290089" y="528514"/>
                  <a:pt x="330740" y="516899"/>
                </a:cubicBezTo>
                <a:cubicBezTo>
                  <a:pt x="340599" y="514082"/>
                  <a:pt x="335381" y="496619"/>
                  <a:pt x="340468" y="487716"/>
                </a:cubicBezTo>
                <a:cubicBezTo>
                  <a:pt x="348512" y="473640"/>
                  <a:pt x="359923" y="461776"/>
                  <a:pt x="369651" y="448806"/>
                </a:cubicBezTo>
                <a:cubicBezTo>
                  <a:pt x="394100" y="375454"/>
                  <a:pt x="361119" y="465869"/>
                  <a:pt x="398834" y="390440"/>
                </a:cubicBezTo>
                <a:cubicBezTo>
                  <a:pt x="403420" y="381269"/>
                  <a:pt x="405319" y="370985"/>
                  <a:pt x="408561" y="361257"/>
                </a:cubicBezTo>
                <a:cubicBezTo>
                  <a:pt x="405319" y="289921"/>
                  <a:pt x="405940" y="218304"/>
                  <a:pt x="398834" y="147248"/>
                </a:cubicBezTo>
                <a:cubicBezTo>
                  <a:pt x="396173" y="120642"/>
                  <a:pt x="401626" y="84259"/>
                  <a:pt x="379378" y="69427"/>
                </a:cubicBezTo>
                <a:cubicBezTo>
                  <a:pt x="369650" y="62942"/>
                  <a:pt x="360652" y="55200"/>
                  <a:pt x="350195" y="49972"/>
                </a:cubicBezTo>
                <a:cubicBezTo>
                  <a:pt x="341024" y="45386"/>
                  <a:pt x="325051" y="49669"/>
                  <a:pt x="321012" y="40244"/>
                </a:cubicBezTo>
                <a:cubicBezTo>
                  <a:pt x="313348" y="22362"/>
                  <a:pt x="329119" y="6197"/>
                  <a:pt x="311285" y="1333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025391"/>
              </p:ext>
            </p:extLst>
          </p:nvPr>
        </p:nvGraphicFramePr>
        <p:xfrm>
          <a:off x="4427984" y="5157192"/>
          <a:ext cx="23177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6" name="Equation" r:id="rId11" imgW="1562100" imgH="241300" progId="Equation.DSMT4">
                  <p:embed/>
                </p:oleObj>
              </mc:Choice>
              <mc:Fallback>
                <p:oleObj name="Equation" r:id="rId11" imgW="1562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5157192"/>
                        <a:ext cx="231775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83568" y="5517232"/>
            <a:ext cx="2448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Superconducting state:  </a:t>
            </a:r>
            <a:endParaRPr lang="zh-CN" altLang="en-US" dirty="0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675530"/>
              </p:ext>
            </p:extLst>
          </p:nvPr>
        </p:nvGraphicFramePr>
        <p:xfrm>
          <a:off x="4460527" y="5545138"/>
          <a:ext cx="2271713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67" name="公式" r:id="rId13" imgW="1422400" imgH="266700" progId="Equation.3">
                  <p:embed/>
                </p:oleObj>
              </mc:Choice>
              <mc:Fallback>
                <p:oleObj name="公式" r:id="rId13" imgW="14224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527" y="5545138"/>
                        <a:ext cx="2271713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矩形 27"/>
          <p:cNvSpPr/>
          <p:nvPr/>
        </p:nvSpPr>
        <p:spPr>
          <a:xfrm>
            <a:off x="4211960" y="5013176"/>
            <a:ext cx="3672408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69776" y="6124654"/>
            <a:ext cx="2987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emergent (ghost) spin liquid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2" name="右箭头 31"/>
          <p:cNvSpPr/>
          <p:nvPr/>
        </p:nvSpPr>
        <p:spPr>
          <a:xfrm>
            <a:off x="3357659" y="6237312"/>
            <a:ext cx="350245" cy="1612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13792" y="4653136"/>
            <a:ext cx="130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AFM state:  </a:t>
            </a:r>
            <a:endParaRPr lang="zh-CN" altLang="en-US" dirty="0"/>
          </a:p>
        </p:txBody>
      </p:sp>
      <p:pic>
        <p:nvPicPr>
          <p:cNvPr id="34" name="Picture 41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8" b="14104"/>
          <a:stretch/>
        </p:blipFill>
        <p:spPr bwMode="auto">
          <a:xfrm>
            <a:off x="1614667" y="4594287"/>
            <a:ext cx="1229141" cy="49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95536" y="4522279"/>
            <a:ext cx="2664296" cy="6349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2"/>
          <p:cNvSpPr txBox="1"/>
          <p:nvPr/>
        </p:nvSpPr>
        <p:spPr>
          <a:xfrm>
            <a:off x="6084168" y="827420"/>
            <a:ext cx="2874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ZYW, New </a:t>
            </a:r>
            <a:r>
              <a:rPr lang="en-US" altLang="zh-CN" dirty="0">
                <a:solidFill>
                  <a:schemeClr val="tx2"/>
                </a:solidFill>
              </a:rPr>
              <a:t>J. Phys. </a:t>
            </a:r>
            <a:r>
              <a:rPr lang="en-US" altLang="zh-CN" dirty="0" smtClean="0">
                <a:solidFill>
                  <a:schemeClr val="tx2"/>
                </a:solidFill>
              </a:rPr>
              <a:t>(</a:t>
            </a:r>
            <a:r>
              <a:rPr lang="en-US" altLang="zh-CN" dirty="0">
                <a:solidFill>
                  <a:schemeClr val="tx2"/>
                </a:solidFill>
              </a:rPr>
              <a:t>2011) 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37" name="Picture 41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8" r="25638" b="25580"/>
          <a:stretch/>
        </p:blipFill>
        <p:spPr bwMode="auto">
          <a:xfrm>
            <a:off x="4355976" y="5982520"/>
            <a:ext cx="648072" cy="58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364088" y="6093296"/>
            <a:ext cx="149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short-ranged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8066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/>
      <p:bldP spid="21" grpId="0"/>
      <p:bldP spid="22" grpId="0"/>
      <p:bldP spid="10" grpId="0" animBg="1"/>
      <p:bldP spid="30" grpId="0" animBg="1"/>
      <p:bldP spid="31" grpId="0" animBg="1"/>
      <p:bldP spid="25" grpId="0"/>
      <p:bldP spid="28" grpId="0" animBg="1"/>
      <p:bldP spid="29" grpId="0"/>
      <p:bldP spid="32" grpId="0" animBg="1"/>
      <p:bldP spid="4" grpId="0"/>
      <p:bldP spid="6" grpId="0" animBg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954989"/>
              </p:ext>
            </p:extLst>
          </p:nvPr>
        </p:nvGraphicFramePr>
        <p:xfrm>
          <a:off x="949325" y="1066800"/>
          <a:ext cx="441007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58" name="公式" r:id="rId3" imgW="1866900" imgH="266700" progId="Equation.3">
                  <p:embed/>
                </p:oleObj>
              </mc:Choice>
              <mc:Fallback>
                <p:oleObj name="公式" r:id="rId3" imgW="1866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9325" y="1066800"/>
                        <a:ext cx="4410075" cy="6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73016"/>
            <a:ext cx="4032448" cy="76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365104"/>
            <a:ext cx="3888432" cy="125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5589240"/>
            <a:ext cx="368251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矩形 42"/>
          <p:cNvSpPr/>
          <p:nvPr/>
        </p:nvSpPr>
        <p:spPr>
          <a:xfrm>
            <a:off x="107504" y="3573016"/>
            <a:ext cx="4248472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5977" y="4070546"/>
            <a:ext cx="3499301" cy="72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4310" y="4718312"/>
            <a:ext cx="3820099" cy="69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0967" y="5510706"/>
            <a:ext cx="4717537" cy="12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矩形 46"/>
          <p:cNvSpPr/>
          <p:nvPr/>
        </p:nvSpPr>
        <p:spPr>
          <a:xfrm>
            <a:off x="4355977" y="3998538"/>
            <a:ext cx="4032448" cy="144016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355976" y="5438698"/>
            <a:ext cx="4789545" cy="129614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7784" y="2924944"/>
            <a:ext cx="2736304" cy="42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上箭头 50"/>
          <p:cNvSpPr/>
          <p:nvPr/>
        </p:nvSpPr>
        <p:spPr>
          <a:xfrm>
            <a:off x="3563888" y="2132856"/>
            <a:ext cx="360040" cy="504056"/>
          </a:xfrm>
          <a:prstGeom prst="upArrow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48" t="-1581" r="610" b="10932"/>
          <a:stretch/>
        </p:blipFill>
        <p:spPr bwMode="auto">
          <a:xfrm>
            <a:off x="6228184" y="116632"/>
            <a:ext cx="245245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467544" y="260648"/>
            <a:ext cx="322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Electron fractionalization form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92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 animBg="1"/>
      <p:bldP spid="48" grpId="0" animBg="1"/>
      <p:bldP spid="51" grpId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25704</TotalTime>
  <Words>1397</Words>
  <Application>Microsoft Macintosh PowerPoint</Application>
  <PresentationFormat>全屏显示(4:3)</PresentationFormat>
  <Paragraphs>405</Paragraphs>
  <Slides>41</Slides>
  <Notes>18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嵌入的 OLE 服务器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44" baseType="lpstr">
      <vt:lpstr>默认设计模板</vt:lpstr>
      <vt:lpstr>公式</vt:lpstr>
      <vt:lpstr>Equation</vt:lpstr>
      <vt:lpstr>PowerPoint 演示文稿</vt:lpstr>
      <vt:lpstr>Outline </vt:lpstr>
      <vt:lpstr>High-Tc superconductors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DMRG numerical study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weng</dc:creator>
  <cp:lastModifiedBy>ZY Weng</cp:lastModifiedBy>
  <cp:revision>690</cp:revision>
  <dcterms:created xsi:type="dcterms:W3CDTF">2009-06-25T16:58:32Z</dcterms:created>
  <dcterms:modified xsi:type="dcterms:W3CDTF">2013-11-29T10:03:35Z</dcterms:modified>
</cp:coreProperties>
</file>