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5" r:id="rId2"/>
    <p:sldMasterId id="2147483661" r:id="rId3"/>
    <p:sldMasterId id="2147483673" r:id="rId4"/>
  </p:sldMasterIdLst>
  <p:notesMasterIdLst>
    <p:notesMasterId r:id="rId97"/>
  </p:notesMasterIdLst>
  <p:handoutMasterIdLst>
    <p:handoutMasterId r:id="rId98"/>
  </p:handoutMasterIdLst>
  <p:sldIdLst>
    <p:sldId id="256" r:id="rId5"/>
    <p:sldId id="639" r:id="rId6"/>
    <p:sldId id="547" r:id="rId7"/>
    <p:sldId id="733" r:id="rId8"/>
    <p:sldId id="608" r:id="rId9"/>
    <p:sldId id="698" r:id="rId10"/>
    <p:sldId id="599" r:id="rId11"/>
    <p:sldId id="600" r:id="rId12"/>
    <p:sldId id="601" r:id="rId13"/>
    <p:sldId id="757" r:id="rId14"/>
    <p:sldId id="609" r:id="rId15"/>
    <p:sldId id="610" r:id="rId16"/>
    <p:sldId id="602" r:id="rId17"/>
    <p:sldId id="611" r:id="rId18"/>
    <p:sldId id="625" r:id="rId19"/>
    <p:sldId id="603" r:id="rId20"/>
    <p:sldId id="754" r:id="rId21"/>
    <p:sldId id="755" r:id="rId22"/>
    <p:sldId id="756" r:id="rId23"/>
    <p:sldId id="617" r:id="rId24"/>
    <p:sldId id="728" r:id="rId25"/>
    <p:sldId id="699" r:id="rId26"/>
    <p:sldId id="729" r:id="rId27"/>
    <p:sldId id="735" r:id="rId28"/>
    <p:sldId id="727" r:id="rId29"/>
    <p:sldId id="732" r:id="rId30"/>
    <p:sldId id="730" r:id="rId31"/>
    <p:sldId id="731" r:id="rId32"/>
    <p:sldId id="587" r:id="rId33"/>
    <p:sldId id="726" r:id="rId34"/>
    <p:sldId id="759" r:id="rId35"/>
    <p:sldId id="758" r:id="rId36"/>
    <p:sldId id="721" r:id="rId37"/>
    <p:sldId id="764" r:id="rId38"/>
    <p:sldId id="700" r:id="rId39"/>
    <p:sldId id="634" r:id="rId40"/>
    <p:sldId id="627" r:id="rId41"/>
    <p:sldId id="626" r:id="rId42"/>
    <p:sldId id="766" r:id="rId43"/>
    <p:sldId id="769" r:id="rId44"/>
    <p:sldId id="765" r:id="rId45"/>
    <p:sldId id="767" r:id="rId46"/>
    <p:sldId id="768" r:id="rId47"/>
    <p:sldId id="722" r:id="rId48"/>
    <p:sldId id="761" r:id="rId49"/>
    <p:sldId id="762" r:id="rId50"/>
    <p:sldId id="763" r:id="rId51"/>
    <p:sldId id="628" r:id="rId52"/>
    <p:sldId id="629" r:id="rId53"/>
    <p:sldId id="706" r:id="rId54"/>
    <p:sldId id="705" r:id="rId55"/>
    <p:sldId id="643" r:id="rId56"/>
    <p:sldId id="686" r:id="rId57"/>
    <p:sldId id="687" r:id="rId58"/>
    <p:sldId id="688" r:id="rId59"/>
    <p:sldId id="689" r:id="rId60"/>
    <p:sldId id="690" r:id="rId61"/>
    <p:sldId id="691" r:id="rId62"/>
    <p:sldId id="692" r:id="rId63"/>
    <p:sldId id="697" r:id="rId64"/>
    <p:sldId id="707" r:id="rId65"/>
    <p:sldId id="612" r:id="rId66"/>
    <p:sldId id="613" r:id="rId67"/>
    <p:sldId id="720" r:id="rId68"/>
    <p:sldId id="615" r:id="rId69"/>
    <p:sldId id="614" r:id="rId70"/>
    <p:sldId id="703" r:id="rId71"/>
    <p:sldId id="641" r:id="rId72"/>
    <p:sldId id="630" r:id="rId73"/>
    <p:sldId id="715" r:id="rId74"/>
    <p:sldId id="632" r:id="rId75"/>
    <p:sldId id="631" r:id="rId76"/>
    <p:sldId id="633" r:id="rId77"/>
    <p:sldId id="704" r:id="rId78"/>
    <p:sldId id="642" r:id="rId79"/>
    <p:sldId id="604" r:id="rId80"/>
    <p:sldId id="584" r:id="rId81"/>
    <p:sldId id="561" r:id="rId82"/>
    <p:sldId id="563" r:id="rId83"/>
    <p:sldId id="567" r:id="rId84"/>
    <p:sldId id="562" r:id="rId85"/>
    <p:sldId id="569" r:id="rId86"/>
    <p:sldId id="585" r:id="rId87"/>
    <p:sldId id="734" r:id="rId88"/>
    <p:sldId id="739" r:id="rId89"/>
    <p:sldId id="740" r:id="rId90"/>
    <p:sldId id="741" r:id="rId91"/>
    <p:sldId id="742" r:id="rId92"/>
    <p:sldId id="744" r:id="rId93"/>
    <p:sldId id="747" r:id="rId94"/>
    <p:sldId id="748" r:id="rId95"/>
    <p:sldId id="749" r:id="rId96"/>
  </p:sldIdLst>
  <p:sldSz cx="9144000" cy="6858000" type="screen4x3"/>
  <p:notesSz cx="7010400" cy="9236075"/>
  <p:defaultTextStyle>
    <a:defPPr>
      <a:defRPr lang="en-US"/>
    </a:defPPr>
    <a:lvl1pPr algn="l" rtl="0" fontAlgn="base">
      <a:spcBef>
        <a:spcPct val="0"/>
      </a:spcBef>
      <a:spcAft>
        <a:spcPct val="0"/>
      </a:spcAft>
      <a:defRPr sz="2400" kern="1200">
        <a:solidFill>
          <a:schemeClr val="tx1"/>
        </a:solidFill>
        <a:latin typeface="Arial" charset="0"/>
        <a:ea typeface="+mn-ea"/>
        <a:cs typeface="Arial" charset="0"/>
      </a:defRPr>
    </a:lvl1pPr>
    <a:lvl2pPr marL="457200" algn="l" rtl="0" fontAlgn="base">
      <a:spcBef>
        <a:spcPct val="0"/>
      </a:spcBef>
      <a:spcAft>
        <a:spcPct val="0"/>
      </a:spcAft>
      <a:defRPr sz="2400" kern="1200">
        <a:solidFill>
          <a:schemeClr val="tx1"/>
        </a:solidFill>
        <a:latin typeface="Arial" charset="0"/>
        <a:ea typeface="+mn-ea"/>
        <a:cs typeface="Arial" charset="0"/>
      </a:defRPr>
    </a:lvl2pPr>
    <a:lvl3pPr marL="914400" algn="l" rtl="0" fontAlgn="base">
      <a:spcBef>
        <a:spcPct val="0"/>
      </a:spcBef>
      <a:spcAft>
        <a:spcPct val="0"/>
      </a:spcAft>
      <a:defRPr sz="2400" kern="1200">
        <a:solidFill>
          <a:schemeClr val="tx1"/>
        </a:solidFill>
        <a:latin typeface="Arial" charset="0"/>
        <a:ea typeface="+mn-ea"/>
        <a:cs typeface="Arial" charset="0"/>
      </a:defRPr>
    </a:lvl3pPr>
    <a:lvl4pPr marL="1371600" algn="l" rtl="0" fontAlgn="base">
      <a:spcBef>
        <a:spcPct val="0"/>
      </a:spcBef>
      <a:spcAft>
        <a:spcPct val="0"/>
      </a:spcAft>
      <a:defRPr sz="2400" kern="1200">
        <a:solidFill>
          <a:schemeClr val="tx1"/>
        </a:solidFill>
        <a:latin typeface="Arial" charset="0"/>
        <a:ea typeface="+mn-ea"/>
        <a:cs typeface="Arial" charset="0"/>
      </a:defRPr>
    </a:lvl4pPr>
    <a:lvl5pPr marL="1828800" algn="l" rtl="0" fontAlgn="base">
      <a:spcBef>
        <a:spcPct val="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33CC33"/>
    <a:srgbClr val="339933"/>
    <a:srgbClr val="FF0000"/>
    <a:srgbClr val="00CC00"/>
    <a:srgbClr val="FF00FF"/>
    <a:srgbClr val="AFAF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22397" autoAdjust="0"/>
    <p:restoredTop sz="94004" autoAdjust="0"/>
  </p:normalViewPr>
  <p:slideViewPr>
    <p:cSldViewPr>
      <p:cViewPr varScale="1">
        <p:scale>
          <a:sx n="73" d="100"/>
          <a:sy n="73" d="100"/>
        </p:scale>
        <p:origin x="-1492"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9872"/>
    </p:cViewPr>
  </p:sorterViewPr>
  <p:gridSpacing cx="75895" cy="75895"/>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tableStyles" Target="tableStyle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handoutMaster" Target="handoutMasters/handoutMaster1.xml"/><Relationship Id="rId3"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604112-EF4E-4AB8-9889-75FFB0BF9FBA}" type="doc">
      <dgm:prSet loTypeId="urn:microsoft.com/office/officeart/2009/3/layout/DescendingProcess" loCatId="process" qsTypeId="urn:microsoft.com/office/officeart/2005/8/quickstyle/simple1" qsCatId="simple" csTypeId="urn:microsoft.com/office/officeart/2005/8/colors/accent1_2" csCatId="accent1" phldr="1"/>
      <dgm:spPr/>
      <dgm:t>
        <a:bodyPr/>
        <a:lstStyle/>
        <a:p>
          <a:endParaRPr lang="de-DE"/>
        </a:p>
      </dgm:t>
    </dgm:pt>
    <dgm:pt modelId="{3A978E04-EEE1-4CDD-81E0-05CD029EF7B0}">
      <dgm:prSet phldrT="[Text]"/>
      <dgm:spPr/>
      <dgm:t>
        <a:bodyPr/>
        <a:lstStyle/>
        <a:p>
          <a:r>
            <a:rPr lang="de-DE" dirty="0" smtClean="0"/>
            <a:t>L</a:t>
          </a:r>
          <a:r>
            <a:rPr lang="de-DE" baseline="0" dirty="0" smtClean="0"/>
            <a:t>~ 0</a:t>
          </a:r>
          <a:endParaRPr lang="de-DE" dirty="0"/>
        </a:p>
      </dgm:t>
    </dgm:pt>
    <dgm:pt modelId="{8000F07D-13C3-46B6-A834-94DCB21BF9C3}" type="parTrans" cxnId="{96FD9D04-9C81-460A-83F3-91366C1C214D}">
      <dgm:prSet/>
      <dgm:spPr/>
      <dgm:t>
        <a:bodyPr/>
        <a:lstStyle/>
        <a:p>
          <a:endParaRPr lang="de-DE"/>
        </a:p>
      </dgm:t>
    </dgm:pt>
    <dgm:pt modelId="{0647F902-30CC-4B2A-80F6-D82507AF9231}" type="sibTrans" cxnId="{96FD9D04-9C81-460A-83F3-91366C1C214D}">
      <dgm:prSet/>
      <dgm:spPr/>
      <dgm:t>
        <a:bodyPr/>
        <a:lstStyle/>
        <a:p>
          <a:endParaRPr lang="de-DE"/>
        </a:p>
      </dgm:t>
    </dgm:pt>
    <dgm:pt modelId="{FE7F7DC1-08F6-4830-85E8-C0B62D865D09}">
      <dgm:prSet phldrT="[Text]"/>
      <dgm:spPr/>
      <dgm:t>
        <a:bodyPr/>
        <a:lstStyle/>
        <a:p>
          <a:r>
            <a:rPr lang="de-DE" dirty="0" smtClean="0"/>
            <a:t>L~0.3</a:t>
          </a:r>
          <a:endParaRPr lang="de-DE" dirty="0"/>
        </a:p>
      </dgm:t>
    </dgm:pt>
    <dgm:pt modelId="{BFE7DEEA-0FE8-447A-905F-A910B7861A0C}" type="parTrans" cxnId="{751C3088-C1B9-4AAA-B493-A7764E167FD4}">
      <dgm:prSet/>
      <dgm:spPr/>
      <dgm:t>
        <a:bodyPr/>
        <a:lstStyle/>
        <a:p>
          <a:endParaRPr lang="de-DE"/>
        </a:p>
      </dgm:t>
    </dgm:pt>
    <dgm:pt modelId="{6D769132-2934-43D1-A8F9-C64079CCE299}" type="sibTrans" cxnId="{751C3088-C1B9-4AAA-B493-A7764E167FD4}">
      <dgm:prSet/>
      <dgm:spPr/>
      <dgm:t>
        <a:bodyPr/>
        <a:lstStyle/>
        <a:p>
          <a:endParaRPr lang="de-DE"/>
        </a:p>
      </dgm:t>
    </dgm:pt>
    <dgm:pt modelId="{50669E6C-5B54-4FED-B6BB-72CE2E8FA60E}">
      <dgm:prSet phldrT="[Text]"/>
      <dgm:spPr/>
      <dgm:t>
        <a:bodyPr/>
        <a:lstStyle/>
        <a:p>
          <a:r>
            <a:rPr lang="de-DE" dirty="0" smtClean="0"/>
            <a:t>L~0.5</a:t>
          </a:r>
          <a:endParaRPr lang="de-DE" dirty="0"/>
        </a:p>
      </dgm:t>
    </dgm:pt>
    <dgm:pt modelId="{E0C6828C-7780-434F-A322-439ED6EFF89C}" type="parTrans" cxnId="{1FDF82D2-49E4-484B-804C-3D3F0F90D444}">
      <dgm:prSet/>
      <dgm:spPr/>
      <dgm:t>
        <a:bodyPr/>
        <a:lstStyle/>
        <a:p>
          <a:endParaRPr lang="de-DE"/>
        </a:p>
      </dgm:t>
    </dgm:pt>
    <dgm:pt modelId="{6CBE9CE0-033B-47CA-8EC2-1A0B8114246B}" type="sibTrans" cxnId="{1FDF82D2-49E4-484B-804C-3D3F0F90D444}">
      <dgm:prSet/>
      <dgm:spPr/>
      <dgm:t>
        <a:bodyPr/>
        <a:lstStyle/>
        <a:p>
          <a:endParaRPr lang="de-DE"/>
        </a:p>
      </dgm:t>
    </dgm:pt>
    <dgm:pt modelId="{9BCA8849-AC46-4F58-9548-D7BDCA0B55A1}">
      <dgm:prSet phldrT="[Text]"/>
      <dgm:spPr/>
      <dgm:t>
        <a:bodyPr/>
        <a:lstStyle/>
        <a:p>
          <a:r>
            <a:rPr lang="de-DE" dirty="0" smtClean="0"/>
            <a:t>L~0.7</a:t>
          </a:r>
          <a:endParaRPr lang="de-DE" dirty="0"/>
        </a:p>
      </dgm:t>
    </dgm:pt>
    <dgm:pt modelId="{3DCE3A76-7570-45A1-B35D-238C7C280122}" type="parTrans" cxnId="{622B951E-7846-4DB3-BEAE-53F1332C25A5}">
      <dgm:prSet/>
      <dgm:spPr/>
      <dgm:t>
        <a:bodyPr/>
        <a:lstStyle/>
        <a:p>
          <a:endParaRPr lang="de-DE"/>
        </a:p>
      </dgm:t>
    </dgm:pt>
    <dgm:pt modelId="{F1C139E2-1756-4F55-9260-4916BC9A1DA4}" type="sibTrans" cxnId="{622B951E-7846-4DB3-BEAE-53F1332C25A5}">
      <dgm:prSet/>
      <dgm:spPr/>
      <dgm:t>
        <a:bodyPr/>
        <a:lstStyle/>
        <a:p>
          <a:endParaRPr lang="de-DE"/>
        </a:p>
      </dgm:t>
    </dgm:pt>
    <dgm:pt modelId="{40CB9BC5-CA79-45B8-9AC5-2F5F4217A3EF}">
      <dgm:prSet phldrT="[Text]"/>
      <dgm:spPr/>
      <dgm:t>
        <a:bodyPr/>
        <a:lstStyle/>
        <a:p>
          <a:r>
            <a:rPr lang="de-DE" dirty="0" smtClean="0"/>
            <a:t>L~0.9</a:t>
          </a:r>
          <a:endParaRPr lang="de-DE" dirty="0"/>
        </a:p>
      </dgm:t>
    </dgm:pt>
    <dgm:pt modelId="{5FF98398-BA2E-4B0D-A27C-9B7CEE073C8A}" type="parTrans" cxnId="{1492D6FA-9C3E-4EB7-BC6F-DE5FE32064CF}">
      <dgm:prSet/>
      <dgm:spPr/>
      <dgm:t>
        <a:bodyPr/>
        <a:lstStyle/>
        <a:p>
          <a:endParaRPr lang="de-DE"/>
        </a:p>
      </dgm:t>
    </dgm:pt>
    <dgm:pt modelId="{F8DE80B8-0BAF-4BC5-B96E-1379641B5AB9}" type="sibTrans" cxnId="{1492D6FA-9C3E-4EB7-BC6F-DE5FE32064CF}">
      <dgm:prSet/>
      <dgm:spPr/>
      <dgm:t>
        <a:bodyPr/>
        <a:lstStyle/>
        <a:p>
          <a:endParaRPr lang="de-DE"/>
        </a:p>
      </dgm:t>
    </dgm:pt>
    <dgm:pt modelId="{17D361F8-2BF7-4452-86EF-6578DBE1E9AF}" type="pres">
      <dgm:prSet presAssocID="{1B604112-EF4E-4AB8-9889-75FFB0BF9FBA}" presName="Name0" presStyleCnt="0">
        <dgm:presLayoutVars>
          <dgm:chMax val="7"/>
          <dgm:chPref val="5"/>
        </dgm:presLayoutVars>
      </dgm:prSet>
      <dgm:spPr/>
      <dgm:t>
        <a:bodyPr/>
        <a:lstStyle/>
        <a:p>
          <a:endParaRPr lang="de-DE"/>
        </a:p>
      </dgm:t>
    </dgm:pt>
    <dgm:pt modelId="{607F2257-AB04-45D2-95F8-9FD192DB130F}" type="pres">
      <dgm:prSet presAssocID="{1B604112-EF4E-4AB8-9889-75FFB0BF9FBA}" presName="arrowNode" presStyleLbl="node1" presStyleIdx="0" presStyleCnt="1"/>
      <dgm:spPr/>
    </dgm:pt>
    <dgm:pt modelId="{DA71B725-059D-4670-848F-E730A452A136}" type="pres">
      <dgm:prSet presAssocID="{3A978E04-EEE1-4CDD-81E0-05CD029EF7B0}" presName="txNode1" presStyleLbl="revTx" presStyleIdx="0" presStyleCnt="5">
        <dgm:presLayoutVars>
          <dgm:bulletEnabled val="1"/>
        </dgm:presLayoutVars>
      </dgm:prSet>
      <dgm:spPr/>
      <dgm:t>
        <a:bodyPr/>
        <a:lstStyle/>
        <a:p>
          <a:endParaRPr lang="de-DE"/>
        </a:p>
      </dgm:t>
    </dgm:pt>
    <dgm:pt modelId="{E73282B9-692D-43CB-B576-3C316D41A83F}" type="pres">
      <dgm:prSet presAssocID="{FE7F7DC1-08F6-4830-85E8-C0B62D865D09}" presName="txNode2" presStyleLbl="revTx" presStyleIdx="1" presStyleCnt="5">
        <dgm:presLayoutVars>
          <dgm:bulletEnabled val="1"/>
        </dgm:presLayoutVars>
      </dgm:prSet>
      <dgm:spPr/>
      <dgm:t>
        <a:bodyPr/>
        <a:lstStyle/>
        <a:p>
          <a:endParaRPr lang="de-DE"/>
        </a:p>
      </dgm:t>
    </dgm:pt>
    <dgm:pt modelId="{F08269A4-64AA-48E8-AF2C-12D5B7274160}" type="pres">
      <dgm:prSet presAssocID="{6D769132-2934-43D1-A8F9-C64079CCE299}" presName="dotNode2" presStyleCnt="0"/>
      <dgm:spPr/>
    </dgm:pt>
    <dgm:pt modelId="{93EB1689-96FF-4BD1-BF55-F39BD3DD3A43}" type="pres">
      <dgm:prSet presAssocID="{6D769132-2934-43D1-A8F9-C64079CCE299}" presName="dotRepeatNode" presStyleLbl="fgShp" presStyleIdx="0" presStyleCnt="3"/>
      <dgm:spPr/>
      <dgm:t>
        <a:bodyPr/>
        <a:lstStyle/>
        <a:p>
          <a:endParaRPr lang="de-DE"/>
        </a:p>
      </dgm:t>
    </dgm:pt>
    <dgm:pt modelId="{55DC3850-3037-40BF-9B14-C74BB336E9D2}" type="pres">
      <dgm:prSet presAssocID="{50669E6C-5B54-4FED-B6BB-72CE2E8FA60E}" presName="txNode3" presStyleLbl="revTx" presStyleIdx="2" presStyleCnt="5" custLinFactNeighborX="98556">
        <dgm:presLayoutVars>
          <dgm:bulletEnabled val="1"/>
        </dgm:presLayoutVars>
      </dgm:prSet>
      <dgm:spPr/>
      <dgm:t>
        <a:bodyPr/>
        <a:lstStyle/>
        <a:p>
          <a:endParaRPr lang="de-DE"/>
        </a:p>
      </dgm:t>
    </dgm:pt>
    <dgm:pt modelId="{B6C0C333-5855-420D-9663-37C0062EC314}" type="pres">
      <dgm:prSet presAssocID="{6CBE9CE0-033B-47CA-8EC2-1A0B8114246B}" presName="dotNode3" presStyleCnt="0"/>
      <dgm:spPr/>
    </dgm:pt>
    <dgm:pt modelId="{8355C72B-92A9-4CD6-A9FE-5D9FFE668D31}" type="pres">
      <dgm:prSet presAssocID="{6CBE9CE0-033B-47CA-8EC2-1A0B8114246B}" presName="dotRepeatNode" presStyleLbl="fgShp" presStyleIdx="1" presStyleCnt="3"/>
      <dgm:spPr/>
      <dgm:t>
        <a:bodyPr/>
        <a:lstStyle/>
        <a:p>
          <a:endParaRPr lang="de-DE"/>
        </a:p>
      </dgm:t>
    </dgm:pt>
    <dgm:pt modelId="{048AC88E-5DF3-4C4A-9DBD-2436C3CE4974}" type="pres">
      <dgm:prSet presAssocID="{9BCA8849-AC46-4F58-9548-D7BDCA0B55A1}" presName="txNode4" presStyleLbl="revTx" presStyleIdx="3" presStyleCnt="5">
        <dgm:presLayoutVars>
          <dgm:bulletEnabled val="1"/>
        </dgm:presLayoutVars>
      </dgm:prSet>
      <dgm:spPr/>
      <dgm:t>
        <a:bodyPr/>
        <a:lstStyle/>
        <a:p>
          <a:endParaRPr lang="de-DE"/>
        </a:p>
      </dgm:t>
    </dgm:pt>
    <dgm:pt modelId="{BA129D8D-0E8A-4632-BAF8-B210D8A48037}" type="pres">
      <dgm:prSet presAssocID="{F1C139E2-1756-4F55-9260-4916BC9A1DA4}" presName="dotNode4" presStyleCnt="0"/>
      <dgm:spPr/>
    </dgm:pt>
    <dgm:pt modelId="{B233A990-28C8-4073-8072-AFFCA6D7FC17}" type="pres">
      <dgm:prSet presAssocID="{F1C139E2-1756-4F55-9260-4916BC9A1DA4}" presName="dotRepeatNode" presStyleLbl="fgShp" presStyleIdx="2" presStyleCnt="3"/>
      <dgm:spPr/>
      <dgm:t>
        <a:bodyPr/>
        <a:lstStyle/>
        <a:p>
          <a:endParaRPr lang="de-DE"/>
        </a:p>
      </dgm:t>
    </dgm:pt>
    <dgm:pt modelId="{2CF32B15-BF04-4A2E-992E-A08343EE2681}" type="pres">
      <dgm:prSet presAssocID="{40CB9BC5-CA79-45B8-9AC5-2F5F4217A3EF}" presName="txNode5" presStyleLbl="revTx" presStyleIdx="4" presStyleCnt="5" custLinFactY="-39829" custLinFactNeighborX="36364" custLinFactNeighborY="-100000">
        <dgm:presLayoutVars>
          <dgm:bulletEnabled val="1"/>
        </dgm:presLayoutVars>
      </dgm:prSet>
      <dgm:spPr/>
      <dgm:t>
        <a:bodyPr/>
        <a:lstStyle/>
        <a:p>
          <a:endParaRPr lang="de-DE"/>
        </a:p>
      </dgm:t>
    </dgm:pt>
  </dgm:ptLst>
  <dgm:cxnLst>
    <dgm:cxn modelId="{0C0CBDD7-4B13-4979-90A6-7E4D82D0395E}" type="presOf" srcId="{3A978E04-EEE1-4CDD-81E0-05CD029EF7B0}" destId="{DA71B725-059D-4670-848F-E730A452A136}" srcOrd="0" destOrd="0" presId="urn:microsoft.com/office/officeart/2009/3/layout/DescendingProcess"/>
    <dgm:cxn modelId="{ED505BAF-73C0-4C79-912A-272E760D6FB7}" type="presOf" srcId="{FE7F7DC1-08F6-4830-85E8-C0B62D865D09}" destId="{E73282B9-692D-43CB-B576-3C316D41A83F}" srcOrd="0" destOrd="0" presId="urn:microsoft.com/office/officeart/2009/3/layout/DescendingProcess"/>
    <dgm:cxn modelId="{8F92EF3A-2526-49F6-9888-AAF990BBF120}" type="presOf" srcId="{F1C139E2-1756-4F55-9260-4916BC9A1DA4}" destId="{B233A990-28C8-4073-8072-AFFCA6D7FC17}" srcOrd="0" destOrd="0" presId="urn:microsoft.com/office/officeart/2009/3/layout/DescendingProcess"/>
    <dgm:cxn modelId="{C57EDABD-E78E-411F-89D7-238DB8912CB7}" type="presOf" srcId="{9BCA8849-AC46-4F58-9548-D7BDCA0B55A1}" destId="{048AC88E-5DF3-4C4A-9DBD-2436C3CE4974}" srcOrd="0" destOrd="0" presId="urn:microsoft.com/office/officeart/2009/3/layout/DescendingProcess"/>
    <dgm:cxn modelId="{96FD9D04-9C81-460A-83F3-91366C1C214D}" srcId="{1B604112-EF4E-4AB8-9889-75FFB0BF9FBA}" destId="{3A978E04-EEE1-4CDD-81E0-05CD029EF7B0}" srcOrd="0" destOrd="0" parTransId="{8000F07D-13C3-46B6-A834-94DCB21BF9C3}" sibTransId="{0647F902-30CC-4B2A-80F6-D82507AF9231}"/>
    <dgm:cxn modelId="{D84063E4-DFEF-4D1D-A281-7324D406245F}" type="presOf" srcId="{6D769132-2934-43D1-A8F9-C64079CCE299}" destId="{93EB1689-96FF-4BD1-BF55-F39BD3DD3A43}" srcOrd="0" destOrd="0" presId="urn:microsoft.com/office/officeart/2009/3/layout/DescendingProcess"/>
    <dgm:cxn modelId="{622B951E-7846-4DB3-BEAE-53F1332C25A5}" srcId="{1B604112-EF4E-4AB8-9889-75FFB0BF9FBA}" destId="{9BCA8849-AC46-4F58-9548-D7BDCA0B55A1}" srcOrd="3" destOrd="0" parTransId="{3DCE3A76-7570-45A1-B35D-238C7C280122}" sibTransId="{F1C139E2-1756-4F55-9260-4916BC9A1DA4}"/>
    <dgm:cxn modelId="{1492D6FA-9C3E-4EB7-BC6F-DE5FE32064CF}" srcId="{1B604112-EF4E-4AB8-9889-75FFB0BF9FBA}" destId="{40CB9BC5-CA79-45B8-9AC5-2F5F4217A3EF}" srcOrd="4" destOrd="0" parTransId="{5FF98398-BA2E-4B0D-A27C-9B7CEE073C8A}" sibTransId="{F8DE80B8-0BAF-4BC5-B96E-1379641B5AB9}"/>
    <dgm:cxn modelId="{751C3088-C1B9-4AAA-B493-A7764E167FD4}" srcId="{1B604112-EF4E-4AB8-9889-75FFB0BF9FBA}" destId="{FE7F7DC1-08F6-4830-85E8-C0B62D865D09}" srcOrd="1" destOrd="0" parTransId="{BFE7DEEA-0FE8-447A-905F-A910B7861A0C}" sibTransId="{6D769132-2934-43D1-A8F9-C64079CCE299}"/>
    <dgm:cxn modelId="{1FDF82D2-49E4-484B-804C-3D3F0F90D444}" srcId="{1B604112-EF4E-4AB8-9889-75FFB0BF9FBA}" destId="{50669E6C-5B54-4FED-B6BB-72CE2E8FA60E}" srcOrd="2" destOrd="0" parTransId="{E0C6828C-7780-434F-A322-439ED6EFF89C}" sibTransId="{6CBE9CE0-033B-47CA-8EC2-1A0B8114246B}"/>
    <dgm:cxn modelId="{2DDCA946-A0E7-44BE-8EF5-8EF93C131CBB}" type="presOf" srcId="{6CBE9CE0-033B-47CA-8EC2-1A0B8114246B}" destId="{8355C72B-92A9-4CD6-A9FE-5D9FFE668D31}" srcOrd="0" destOrd="0" presId="urn:microsoft.com/office/officeart/2009/3/layout/DescendingProcess"/>
    <dgm:cxn modelId="{0D4B0110-C9D0-4513-AE8F-DA9A964176D4}" type="presOf" srcId="{40CB9BC5-CA79-45B8-9AC5-2F5F4217A3EF}" destId="{2CF32B15-BF04-4A2E-992E-A08343EE2681}" srcOrd="0" destOrd="0" presId="urn:microsoft.com/office/officeart/2009/3/layout/DescendingProcess"/>
    <dgm:cxn modelId="{86424424-0092-422A-B779-77479D565E0F}" type="presOf" srcId="{1B604112-EF4E-4AB8-9889-75FFB0BF9FBA}" destId="{17D361F8-2BF7-4452-86EF-6578DBE1E9AF}" srcOrd="0" destOrd="0" presId="urn:microsoft.com/office/officeart/2009/3/layout/DescendingProcess"/>
    <dgm:cxn modelId="{AB65EC90-0A50-4122-943B-A39C856A28EF}" type="presOf" srcId="{50669E6C-5B54-4FED-B6BB-72CE2E8FA60E}" destId="{55DC3850-3037-40BF-9B14-C74BB336E9D2}" srcOrd="0" destOrd="0" presId="urn:microsoft.com/office/officeart/2009/3/layout/DescendingProcess"/>
    <dgm:cxn modelId="{B1F20327-068B-4C1F-B251-D844526CB3FF}" type="presParOf" srcId="{17D361F8-2BF7-4452-86EF-6578DBE1E9AF}" destId="{607F2257-AB04-45D2-95F8-9FD192DB130F}" srcOrd="0" destOrd="0" presId="urn:microsoft.com/office/officeart/2009/3/layout/DescendingProcess"/>
    <dgm:cxn modelId="{7DC400E8-2BB1-4D44-8D0C-8672237D7580}" type="presParOf" srcId="{17D361F8-2BF7-4452-86EF-6578DBE1E9AF}" destId="{DA71B725-059D-4670-848F-E730A452A136}" srcOrd="1" destOrd="0" presId="urn:microsoft.com/office/officeart/2009/3/layout/DescendingProcess"/>
    <dgm:cxn modelId="{671F9194-C370-49BC-AFE1-63FD5052B043}" type="presParOf" srcId="{17D361F8-2BF7-4452-86EF-6578DBE1E9AF}" destId="{E73282B9-692D-43CB-B576-3C316D41A83F}" srcOrd="2" destOrd="0" presId="urn:microsoft.com/office/officeart/2009/3/layout/DescendingProcess"/>
    <dgm:cxn modelId="{9DC6A7C6-4D5E-4E0D-9DD1-6ED7C95E5C71}" type="presParOf" srcId="{17D361F8-2BF7-4452-86EF-6578DBE1E9AF}" destId="{F08269A4-64AA-48E8-AF2C-12D5B7274160}" srcOrd="3" destOrd="0" presId="urn:microsoft.com/office/officeart/2009/3/layout/DescendingProcess"/>
    <dgm:cxn modelId="{9D165F77-9198-4EA6-A128-E02610F19E75}" type="presParOf" srcId="{F08269A4-64AA-48E8-AF2C-12D5B7274160}" destId="{93EB1689-96FF-4BD1-BF55-F39BD3DD3A43}" srcOrd="0" destOrd="0" presId="urn:microsoft.com/office/officeart/2009/3/layout/DescendingProcess"/>
    <dgm:cxn modelId="{2A002255-864D-434A-A0E1-86658C0A640F}" type="presParOf" srcId="{17D361F8-2BF7-4452-86EF-6578DBE1E9AF}" destId="{55DC3850-3037-40BF-9B14-C74BB336E9D2}" srcOrd="4" destOrd="0" presId="urn:microsoft.com/office/officeart/2009/3/layout/DescendingProcess"/>
    <dgm:cxn modelId="{4181D2E8-0A90-493C-9325-57EBFAD34D84}" type="presParOf" srcId="{17D361F8-2BF7-4452-86EF-6578DBE1E9AF}" destId="{B6C0C333-5855-420D-9663-37C0062EC314}" srcOrd="5" destOrd="0" presId="urn:microsoft.com/office/officeart/2009/3/layout/DescendingProcess"/>
    <dgm:cxn modelId="{387C6BE4-7DFE-4B56-98E9-F41AD54AEF59}" type="presParOf" srcId="{B6C0C333-5855-420D-9663-37C0062EC314}" destId="{8355C72B-92A9-4CD6-A9FE-5D9FFE668D31}" srcOrd="0" destOrd="0" presId="urn:microsoft.com/office/officeart/2009/3/layout/DescendingProcess"/>
    <dgm:cxn modelId="{03CCA575-1B75-4620-939C-93EB6E362BAE}" type="presParOf" srcId="{17D361F8-2BF7-4452-86EF-6578DBE1E9AF}" destId="{048AC88E-5DF3-4C4A-9DBD-2436C3CE4974}" srcOrd="6" destOrd="0" presId="urn:microsoft.com/office/officeart/2009/3/layout/DescendingProcess"/>
    <dgm:cxn modelId="{24CE91DC-29CD-416D-975D-C825A7AE788C}" type="presParOf" srcId="{17D361F8-2BF7-4452-86EF-6578DBE1E9AF}" destId="{BA129D8D-0E8A-4632-BAF8-B210D8A48037}" srcOrd="7" destOrd="0" presId="urn:microsoft.com/office/officeart/2009/3/layout/DescendingProcess"/>
    <dgm:cxn modelId="{4D5E194A-22A2-4D3F-B7AC-687C50F0909A}" type="presParOf" srcId="{BA129D8D-0E8A-4632-BAF8-B210D8A48037}" destId="{B233A990-28C8-4073-8072-AFFCA6D7FC17}" srcOrd="0" destOrd="0" presId="urn:microsoft.com/office/officeart/2009/3/layout/DescendingProcess"/>
    <dgm:cxn modelId="{EEFD9E68-B418-4687-BE4A-C2287F2D6684}" type="presParOf" srcId="{17D361F8-2BF7-4452-86EF-6578DBE1E9AF}" destId="{2CF32B15-BF04-4A2E-992E-A08343EE2681}" srcOrd="8" destOrd="0" presId="urn:microsoft.com/office/officeart/2009/3/layout/Descending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604112-EF4E-4AB8-9889-75FFB0BF9FBA}" type="doc">
      <dgm:prSet loTypeId="urn:microsoft.com/office/officeart/2009/3/layout/DescendingProcess" loCatId="process" qsTypeId="urn:microsoft.com/office/officeart/2005/8/quickstyle/simple1" qsCatId="simple" csTypeId="urn:microsoft.com/office/officeart/2005/8/colors/accent1_2" csCatId="accent1" phldr="1"/>
      <dgm:spPr/>
      <dgm:t>
        <a:bodyPr/>
        <a:lstStyle/>
        <a:p>
          <a:endParaRPr lang="de-DE"/>
        </a:p>
      </dgm:t>
    </dgm:pt>
    <dgm:pt modelId="{3A978E04-EEE1-4CDD-81E0-05CD029EF7B0}">
      <dgm:prSet phldrT="[Text]"/>
      <dgm:spPr/>
      <dgm:t>
        <a:bodyPr/>
        <a:lstStyle/>
        <a:p>
          <a:r>
            <a:rPr lang="de-DE" dirty="0" smtClean="0"/>
            <a:t>L</a:t>
          </a:r>
          <a:r>
            <a:rPr lang="de-DE" baseline="0" dirty="0" smtClean="0"/>
            <a:t>~ 0</a:t>
          </a:r>
          <a:endParaRPr lang="de-DE" dirty="0"/>
        </a:p>
      </dgm:t>
    </dgm:pt>
    <dgm:pt modelId="{8000F07D-13C3-46B6-A834-94DCB21BF9C3}" type="parTrans" cxnId="{96FD9D04-9C81-460A-83F3-91366C1C214D}">
      <dgm:prSet/>
      <dgm:spPr/>
      <dgm:t>
        <a:bodyPr/>
        <a:lstStyle/>
        <a:p>
          <a:endParaRPr lang="de-DE"/>
        </a:p>
      </dgm:t>
    </dgm:pt>
    <dgm:pt modelId="{0647F902-30CC-4B2A-80F6-D82507AF9231}" type="sibTrans" cxnId="{96FD9D04-9C81-460A-83F3-91366C1C214D}">
      <dgm:prSet/>
      <dgm:spPr/>
      <dgm:t>
        <a:bodyPr/>
        <a:lstStyle/>
        <a:p>
          <a:endParaRPr lang="de-DE"/>
        </a:p>
      </dgm:t>
    </dgm:pt>
    <dgm:pt modelId="{FE7F7DC1-08F6-4830-85E8-C0B62D865D09}">
      <dgm:prSet phldrT="[Text]"/>
      <dgm:spPr/>
      <dgm:t>
        <a:bodyPr/>
        <a:lstStyle/>
        <a:p>
          <a:r>
            <a:rPr lang="de-DE" dirty="0" smtClean="0"/>
            <a:t>L~0.3</a:t>
          </a:r>
          <a:endParaRPr lang="de-DE" dirty="0"/>
        </a:p>
      </dgm:t>
    </dgm:pt>
    <dgm:pt modelId="{BFE7DEEA-0FE8-447A-905F-A910B7861A0C}" type="parTrans" cxnId="{751C3088-C1B9-4AAA-B493-A7764E167FD4}">
      <dgm:prSet/>
      <dgm:spPr/>
      <dgm:t>
        <a:bodyPr/>
        <a:lstStyle/>
        <a:p>
          <a:endParaRPr lang="de-DE"/>
        </a:p>
      </dgm:t>
    </dgm:pt>
    <dgm:pt modelId="{6D769132-2934-43D1-A8F9-C64079CCE299}" type="sibTrans" cxnId="{751C3088-C1B9-4AAA-B493-A7764E167FD4}">
      <dgm:prSet/>
      <dgm:spPr/>
      <dgm:t>
        <a:bodyPr/>
        <a:lstStyle/>
        <a:p>
          <a:endParaRPr lang="de-DE"/>
        </a:p>
      </dgm:t>
    </dgm:pt>
    <dgm:pt modelId="{50669E6C-5B54-4FED-B6BB-72CE2E8FA60E}">
      <dgm:prSet phldrT="[Text]"/>
      <dgm:spPr/>
      <dgm:t>
        <a:bodyPr/>
        <a:lstStyle/>
        <a:p>
          <a:r>
            <a:rPr lang="de-DE" dirty="0" smtClean="0"/>
            <a:t>L~0.5</a:t>
          </a:r>
          <a:endParaRPr lang="de-DE" dirty="0"/>
        </a:p>
      </dgm:t>
    </dgm:pt>
    <dgm:pt modelId="{E0C6828C-7780-434F-A322-439ED6EFF89C}" type="parTrans" cxnId="{1FDF82D2-49E4-484B-804C-3D3F0F90D444}">
      <dgm:prSet/>
      <dgm:spPr/>
      <dgm:t>
        <a:bodyPr/>
        <a:lstStyle/>
        <a:p>
          <a:endParaRPr lang="de-DE"/>
        </a:p>
      </dgm:t>
    </dgm:pt>
    <dgm:pt modelId="{6CBE9CE0-033B-47CA-8EC2-1A0B8114246B}" type="sibTrans" cxnId="{1FDF82D2-49E4-484B-804C-3D3F0F90D444}">
      <dgm:prSet/>
      <dgm:spPr/>
      <dgm:t>
        <a:bodyPr/>
        <a:lstStyle/>
        <a:p>
          <a:endParaRPr lang="de-DE"/>
        </a:p>
      </dgm:t>
    </dgm:pt>
    <dgm:pt modelId="{9BCA8849-AC46-4F58-9548-D7BDCA0B55A1}">
      <dgm:prSet phldrT="[Text]"/>
      <dgm:spPr/>
      <dgm:t>
        <a:bodyPr/>
        <a:lstStyle/>
        <a:p>
          <a:r>
            <a:rPr lang="de-DE" dirty="0" smtClean="0"/>
            <a:t>L~0.7</a:t>
          </a:r>
          <a:endParaRPr lang="de-DE" dirty="0"/>
        </a:p>
      </dgm:t>
    </dgm:pt>
    <dgm:pt modelId="{3DCE3A76-7570-45A1-B35D-238C7C280122}" type="parTrans" cxnId="{622B951E-7846-4DB3-BEAE-53F1332C25A5}">
      <dgm:prSet/>
      <dgm:spPr/>
      <dgm:t>
        <a:bodyPr/>
        <a:lstStyle/>
        <a:p>
          <a:endParaRPr lang="de-DE"/>
        </a:p>
      </dgm:t>
    </dgm:pt>
    <dgm:pt modelId="{F1C139E2-1756-4F55-9260-4916BC9A1DA4}" type="sibTrans" cxnId="{622B951E-7846-4DB3-BEAE-53F1332C25A5}">
      <dgm:prSet/>
      <dgm:spPr/>
      <dgm:t>
        <a:bodyPr/>
        <a:lstStyle/>
        <a:p>
          <a:endParaRPr lang="de-DE"/>
        </a:p>
      </dgm:t>
    </dgm:pt>
    <dgm:pt modelId="{40CB9BC5-CA79-45B8-9AC5-2F5F4217A3EF}">
      <dgm:prSet phldrT="[Text]"/>
      <dgm:spPr/>
      <dgm:t>
        <a:bodyPr/>
        <a:lstStyle/>
        <a:p>
          <a:r>
            <a:rPr lang="de-DE" dirty="0" smtClean="0"/>
            <a:t>L~0.9</a:t>
          </a:r>
          <a:endParaRPr lang="de-DE" dirty="0"/>
        </a:p>
      </dgm:t>
    </dgm:pt>
    <dgm:pt modelId="{5FF98398-BA2E-4B0D-A27C-9B7CEE073C8A}" type="parTrans" cxnId="{1492D6FA-9C3E-4EB7-BC6F-DE5FE32064CF}">
      <dgm:prSet/>
      <dgm:spPr/>
      <dgm:t>
        <a:bodyPr/>
        <a:lstStyle/>
        <a:p>
          <a:endParaRPr lang="de-DE"/>
        </a:p>
      </dgm:t>
    </dgm:pt>
    <dgm:pt modelId="{F8DE80B8-0BAF-4BC5-B96E-1379641B5AB9}" type="sibTrans" cxnId="{1492D6FA-9C3E-4EB7-BC6F-DE5FE32064CF}">
      <dgm:prSet/>
      <dgm:spPr/>
      <dgm:t>
        <a:bodyPr/>
        <a:lstStyle/>
        <a:p>
          <a:endParaRPr lang="de-DE"/>
        </a:p>
      </dgm:t>
    </dgm:pt>
    <dgm:pt modelId="{17D361F8-2BF7-4452-86EF-6578DBE1E9AF}" type="pres">
      <dgm:prSet presAssocID="{1B604112-EF4E-4AB8-9889-75FFB0BF9FBA}" presName="Name0" presStyleCnt="0">
        <dgm:presLayoutVars>
          <dgm:chMax val="7"/>
          <dgm:chPref val="5"/>
        </dgm:presLayoutVars>
      </dgm:prSet>
      <dgm:spPr/>
      <dgm:t>
        <a:bodyPr/>
        <a:lstStyle/>
        <a:p>
          <a:endParaRPr lang="de-DE"/>
        </a:p>
      </dgm:t>
    </dgm:pt>
    <dgm:pt modelId="{607F2257-AB04-45D2-95F8-9FD192DB130F}" type="pres">
      <dgm:prSet presAssocID="{1B604112-EF4E-4AB8-9889-75FFB0BF9FBA}" presName="arrowNode" presStyleLbl="node1" presStyleIdx="0" presStyleCnt="1"/>
      <dgm:spPr/>
    </dgm:pt>
    <dgm:pt modelId="{DA71B725-059D-4670-848F-E730A452A136}" type="pres">
      <dgm:prSet presAssocID="{3A978E04-EEE1-4CDD-81E0-05CD029EF7B0}" presName="txNode1" presStyleLbl="revTx" presStyleIdx="0" presStyleCnt="5">
        <dgm:presLayoutVars>
          <dgm:bulletEnabled val="1"/>
        </dgm:presLayoutVars>
      </dgm:prSet>
      <dgm:spPr/>
      <dgm:t>
        <a:bodyPr/>
        <a:lstStyle/>
        <a:p>
          <a:endParaRPr lang="de-DE"/>
        </a:p>
      </dgm:t>
    </dgm:pt>
    <dgm:pt modelId="{E73282B9-692D-43CB-B576-3C316D41A83F}" type="pres">
      <dgm:prSet presAssocID="{FE7F7DC1-08F6-4830-85E8-C0B62D865D09}" presName="txNode2" presStyleLbl="revTx" presStyleIdx="1" presStyleCnt="5">
        <dgm:presLayoutVars>
          <dgm:bulletEnabled val="1"/>
        </dgm:presLayoutVars>
      </dgm:prSet>
      <dgm:spPr/>
      <dgm:t>
        <a:bodyPr/>
        <a:lstStyle/>
        <a:p>
          <a:endParaRPr lang="de-DE"/>
        </a:p>
      </dgm:t>
    </dgm:pt>
    <dgm:pt modelId="{F08269A4-64AA-48E8-AF2C-12D5B7274160}" type="pres">
      <dgm:prSet presAssocID="{6D769132-2934-43D1-A8F9-C64079CCE299}" presName="dotNode2" presStyleCnt="0"/>
      <dgm:spPr/>
    </dgm:pt>
    <dgm:pt modelId="{93EB1689-96FF-4BD1-BF55-F39BD3DD3A43}" type="pres">
      <dgm:prSet presAssocID="{6D769132-2934-43D1-A8F9-C64079CCE299}" presName="dotRepeatNode" presStyleLbl="fgShp" presStyleIdx="0" presStyleCnt="3"/>
      <dgm:spPr/>
      <dgm:t>
        <a:bodyPr/>
        <a:lstStyle/>
        <a:p>
          <a:endParaRPr lang="de-DE"/>
        </a:p>
      </dgm:t>
    </dgm:pt>
    <dgm:pt modelId="{55DC3850-3037-40BF-9B14-C74BB336E9D2}" type="pres">
      <dgm:prSet presAssocID="{50669E6C-5B54-4FED-B6BB-72CE2E8FA60E}" presName="txNode3" presStyleLbl="revTx" presStyleIdx="2" presStyleCnt="5" custLinFactNeighborX="98556">
        <dgm:presLayoutVars>
          <dgm:bulletEnabled val="1"/>
        </dgm:presLayoutVars>
      </dgm:prSet>
      <dgm:spPr/>
      <dgm:t>
        <a:bodyPr/>
        <a:lstStyle/>
        <a:p>
          <a:endParaRPr lang="de-DE"/>
        </a:p>
      </dgm:t>
    </dgm:pt>
    <dgm:pt modelId="{B6C0C333-5855-420D-9663-37C0062EC314}" type="pres">
      <dgm:prSet presAssocID="{6CBE9CE0-033B-47CA-8EC2-1A0B8114246B}" presName="dotNode3" presStyleCnt="0"/>
      <dgm:spPr/>
    </dgm:pt>
    <dgm:pt modelId="{8355C72B-92A9-4CD6-A9FE-5D9FFE668D31}" type="pres">
      <dgm:prSet presAssocID="{6CBE9CE0-033B-47CA-8EC2-1A0B8114246B}" presName="dotRepeatNode" presStyleLbl="fgShp" presStyleIdx="1" presStyleCnt="3"/>
      <dgm:spPr/>
      <dgm:t>
        <a:bodyPr/>
        <a:lstStyle/>
        <a:p>
          <a:endParaRPr lang="de-DE"/>
        </a:p>
      </dgm:t>
    </dgm:pt>
    <dgm:pt modelId="{048AC88E-5DF3-4C4A-9DBD-2436C3CE4974}" type="pres">
      <dgm:prSet presAssocID="{9BCA8849-AC46-4F58-9548-D7BDCA0B55A1}" presName="txNode4" presStyleLbl="revTx" presStyleIdx="3" presStyleCnt="5">
        <dgm:presLayoutVars>
          <dgm:bulletEnabled val="1"/>
        </dgm:presLayoutVars>
      </dgm:prSet>
      <dgm:spPr/>
      <dgm:t>
        <a:bodyPr/>
        <a:lstStyle/>
        <a:p>
          <a:endParaRPr lang="de-DE"/>
        </a:p>
      </dgm:t>
    </dgm:pt>
    <dgm:pt modelId="{BA129D8D-0E8A-4632-BAF8-B210D8A48037}" type="pres">
      <dgm:prSet presAssocID="{F1C139E2-1756-4F55-9260-4916BC9A1DA4}" presName="dotNode4" presStyleCnt="0"/>
      <dgm:spPr/>
    </dgm:pt>
    <dgm:pt modelId="{B233A990-28C8-4073-8072-AFFCA6D7FC17}" type="pres">
      <dgm:prSet presAssocID="{F1C139E2-1756-4F55-9260-4916BC9A1DA4}" presName="dotRepeatNode" presStyleLbl="fgShp" presStyleIdx="2" presStyleCnt="3"/>
      <dgm:spPr/>
      <dgm:t>
        <a:bodyPr/>
        <a:lstStyle/>
        <a:p>
          <a:endParaRPr lang="de-DE"/>
        </a:p>
      </dgm:t>
    </dgm:pt>
    <dgm:pt modelId="{2CF32B15-BF04-4A2E-992E-A08343EE2681}" type="pres">
      <dgm:prSet presAssocID="{40CB9BC5-CA79-45B8-9AC5-2F5F4217A3EF}" presName="txNode5" presStyleLbl="revTx" presStyleIdx="4" presStyleCnt="5" custLinFactY="-39829" custLinFactNeighborX="36364" custLinFactNeighborY="-100000">
        <dgm:presLayoutVars>
          <dgm:bulletEnabled val="1"/>
        </dgm:presLayoutVars>
      </dgm:prSet>
      <dgm:spPr/>
      <dgm:t>
        <a:bodyPr/>
        <a:lstStyle/>
        <a:p>
          <a:endParaRPr lang="de-DE"/>
        </a:p>
      </dgm:t>
    </dgm:pt>
  </dgm:ptLst>
  <dgm:cxnLst>
    <dgm:cxn modelId="{9D4C63D0-62B0-49E5-AEED-1FC75EBD02B2}" type="presOf" srcId="{1B604112-EF4E-4AB8-9889-75FFB0BF9FBA}" destId="{17D361F8-2BF7-4452-86EF-6578DBE1E9AF}" srcOrd="0" destOrd="0" presId="urn:microsoft.com/office/officeart/2009/3/layout/DescendingProcess"/>
    <dgm:cxn modelId="{8A8BD1F3-084C-4035-B126-AD4D2833B656}" type="presOf" srcId="{40CB9BC5-CA79-45B8-9AC5-2F5F4217A3EF}" destId="{2CF32B15-BF04-4A2E-992E-A08343EE2681}" srcOrd="0" destOrd="0" presId="urn:microsoft.com/office/officeart/2009/3/layout/DescendingProcess"/>
    <dgm:cxn modelId="{20BEF221-68FF-4D26-BF2F-EA025CBFC65E}" type="presOf" srcId="{9BCA8849-AC46-4F58-9548-D7BDCA0B55A1}" destId="{048AC88E-5DF3-4C4A-9DBD-2436C3CE4974}" srcOrd="0" destOrd="0" presId="urn:microsoft.com/office/officeart/2009/3/layout/DescendingProcess"/>
    <dgm:cxn modelId="{A9F31731-62F2-450C-9BB2-A5E97B6FB20C}" type="presOf" srcId="{F1C139E2-1756-4F55-9260-4916BC9A1DA4}" destId="{B233A990-28C8-4073-8072-AFFCA6D7FC17}" srcOrd="0" destOrd="0" presId="urn:microsoft.com/office/officeart/2009/3/layout/DescendingProcess"/>
    <dgm:cxn modelId="{079164F8-A5EF-405F-A9EB-B7D8609E26E2}" type="presOf" srcId="{3A978E04-EEE1-4CDD-81E0-05CD029EF7B0}" destId="{DA71B725-059D-4670-848F-E730A452A136}" srcOrd="0" destOrd="0" presId="urn:microsoft.com/office/officeart/2009/3/layout/DescendingProcess"/>
    <dgm:cxn modelId="{F23D6741-A050-4F90-80AF-387C4DC39FE4}" type="presOf" srcId="{FE7F7DC1-08F6-4830-85E8-C0B62D865D09}" destId="{E73282B9-692D-43CB-B576-3C316D41A83F}" srcOrd="0" destOrd="0" presId="urn:microsoft.com/office/officeart/2009/3/layout/DescendingProcess"/>
    <dgm:cxn modelId="{96FD9D04-9C81-460A-83F3-91366C1C214D}" srcId="{1B604112-EF4E-4AB8-9889-75FFB0BF9FBA}" destId="{3A978E04-EEE1-4CDD-81E0-05CD029EF7B0}" srcOrd="0" destOrd="0" parTransId="{8000F07D-13C3-46B6-A834-94DCB21BF9C3}" sibTransId="{0647F902-30CC-4B2A-80F6-D82507AF9231}"/>
    <dgm:cxn modelId="{FE889501-88C8-4095-BC85-30E27A28C6A6}" type="presOf" srcId="{6D769132-2934-43D1-A8F9-C64079CCE299}" destId="{93EB1689-96FF-4BD1-BF55-F39BD3DD3A43}" srcOrd="0" destOrd="0" presId="urn:microsoft.com/office/officeart/2009/3/layout/DescendingProcess"/>
    <dgm:cxn modelId="{622B951E-7846-4DB3-BEAE-53F1332C25A5}" srcId="{1B604112-EF4E-4AB8-9889-75FFB0BF9FBA}" destId="{9BCA8849-AC46-4F58-9548-D7BDCA0B55A1}" srcOrd="3" destOrd="0" parTransId="{3DCE3A76-7570-45A1-B35D-238C7C280122}" sibTransId="{F1C139E2-1756-4F55-9260-4916BC9A1DA4}"/>
    <dgm:cxn modelId="{1492D6FA-9C3E-4EB7-BC6F-DE5FE32064CF}" srcId="{1B604112-EF4E-4AB8-9889-75FFB0BF9FBA}" destId="{40CB9BC5-CA79-45B8-9AC5-2F5F4217A3EF}" srcOrd="4" destOrd="0" parTransId="{5FF98398-BA2E-4B0D-A27C-9B7CEE073C8A}" sibTransId="{F8DE80B8-0BAF-4BC5-B96E-1379641B5AB9}"/>
    <dgm:cxn modelId="{3C7FA1F0-B919-46BB-973A-F63D3F6549C9}" type="presOf" srcId="{6CBE9CE0-033B-47CA-8EC2-1A0B8114246B}" destId="{8355C72B-92A9-4CD6-A9FE-5D9FFE668D31}" srcOrd="0" destOrd="0" presId="urn:microsoft.com/office/officeart/2009/3/layout/DescendingProcess"/>
    <dgm:cxn modelId="{751C3088-C1B9-4AAA-B493-A7764E167FD4}" srcId="{1B604112-EF4E-4AB8-9889-75FFB0BF9FBA}" destId="{FE7F7DC1-08F6-4830-85E8-C0B62D865D09}" srcOrd="1" destOrd="0" parTransId="{BFE7DEEA-0FE8-447A-905F-A910B7861A0C}" sibTransId="{6D769132-2934-43D1-A8F9-C64079CCE299}"/>
    <dgm:cxn modelId="{1FDF82D2-49E4-484B-804C-3D3F0F90D444}" srcId="{1B604112-EF4E-4AB8-9889-75FFB0BF9FBA}" destId="{50669E6C-5B54-4FED-B6BB-72CE2E8FA60E}" srcOrd="2" destOrd="0" parTransId="{E0C6828C-7780-434F-A322-439ED6EFF89C}" sibTransId="{6CBE9CE0-033B-47CA-8EC2-1A0B8114246B}"/>
    <dgm:cxn modelId="{14FBAB63-5121-4F75-853D-BE316AF2CA90}" type="presOf" srcId="{50669E6C-5B54-4FED-B6BB-72CE2E8FA60E}" destId="{55DC3850-3037-40BF-9B14-C74BB336E9D2}" srcOrd="0" destOrd="0" presId="urn:microsoft.com/office/officeart/2009/3/layout/DescendingProcess"/>
    <dgm:cxn modelId="{2B3B41A0-90F8-4FEE-A0F2-914E6221F671}" type="presParOf" srcId="{17D361F8-2BF7-4452-86EF-6578DBE1E9AF}" destId="{607F2257-AB04-45D2-95F8-9FD192DB130F}" srcOrd="0" destOrd="0" presId="urn:microsoft.com/office/officeart/2009/3/layout/DescendingProcess"/>
    <dgm:cxn modelId="{F89ADF20-8132-49E3-8002-4D38840B8205}" type="presParOf" srcId="{17D361F8-2BF7-4452-86EF-6578DBE1E9AF}" destId="{DA71B725-059D-4670-848F-E730A452A136}" srcOrd="1" destOrd="0" presId="urn:microsoft.com/office/officeart/2009/3/layout/DescendingProcess"/>
    <dgm:cxn modelId="{9E925BD0-8C9B-4192-BD74-0E8A96B58891}" type="presParOf" srcId="{17D361F8-2BF7-4452-86EF-6578DBE1E9AF}" destId="{E73282B9-692D-43CB-B576-3C316D41A83F}" srcOrd="2" destOrd="0" presId="urn:microsoft.com/office/officeart/2009/3/layout/DescendingProcess"/>
    <dgm:cxn modelId="{CA76D9F9-39D8-4DA2-8C81-B56736AF72BC}" type="presParOf" srcId="{17D361F8-2BF7-4452-86EF-6578DBE1E9AF}" destId="{F08269A4-64AA-48E8-AF2C-12D5B7274160}" srcOrd="3" destOrd="0" presId="urn:microsoft.com/office/officeart/2009/3/layout/DescendingProcess"/>
    <dgm:cxn modelId="{5D450C69-60B4-4BC1-A90B-0EA52AF07B69}" type="presParOf" srcId="{F08269A4-64AA-48E8-AF2C-12D5B7274160}" destId="{93EB1689-96FF-4BD1-BF55-F39BD3DD3A43}" srcOrd="0" destOrd="0" presId="urn:microsoft.com/office/officeart/2009/3/layout/DescendingProcess"/>
    <dgm:cxn modelId="{10BEAAB0-5C35-4D21-9955-3BEFD743D958}" type="presParOf" srcId="{17D361F8-2BF7-4452-86EF-6578DBE1E9AF}" destId="{55DC3850-3037-40BF-9B14-C74BB336E9D2}" srcOrd="4" destOrd="0" presId="urn:microsoft.com/office/officeart/2009/3/layout/DescendingProcess"/>
    <dgm:cxn modelId="{3C1EA8D7-655F-4E17-A1AA-AEECE2753745}" type="presParOf" srcId="{17D361F8-2BF7-4452-86EF-6578DBE1E9AF}" destId="{B6C0C333-5855-420D-9663-37C0062EC314}" srcOrd="5" destOrd="0" presId="urn:microsoft.com/office/officeart/2009/3/layout/DescendingProcess"/>
    <dgm:cxn modelId="{42889A48-DB8B-47B3-A218-651016782675}" type="presParOf" srcId="{B6C0C333-5855-420D-9663-37C0062EC314}" destId="{8355C72B-92A9-4CD6-A9FE-5D9FFE668D31}" srcOrd="0" destOrd="0" presId="urn:microsoft.com/office/officeart/2009/3/layout/DescendingProcess"/>
    <dgm:cxn modelId="{21342B7B-410A-450F-B40C-3F67BF97C3C1}" type="presParOf" srcId="{17D361F8-2BF7-4452-86EF-6578DBE1E9AF}" destId="{048AC88E-5DF3-4C4A-9DBD-2436C3CE4974}" srcOrd="6" destOrd="0" presId="urn:microsoft.com/office/officeart/2009/3/layout/DescendingProcess"/>
    <dgm:cxn modelId="{D8199E09-6C0A-488A-AA6A-AB88D455E2C7}" type="presParOf" srcId="{17D361F8-2BF7-4452-86EF-6578DBE1E9AF}" destId="{BA129D8D-0E8A-4632-BAF8-B210D8A48037}" srcOrd="7" destOrd="0" presId="urn:microsoft.com/office/officeart/2009/3/layout/DescendingProcess"/>
    <dgm:cxn modelId="{1F47FA97-52CF-4D33-8270-9B0010A8CA65}" type="presParOf" srcId="{BA129D8D-0E8A-4632-BAF8-B210D8A48037}" destId="{B233A990-28C8-4073-8072-AFFCA6D7FC17}" srcOrd="0" destOrd="0" presId="urn:microsoft.com/office/officeart/2009/3/layout/DescendingProcess"/>
    <dgm:cxn modelId="{FF7572DD-59DE-4BF4-9DC5-7E9045E6D4DD}" type="presParOf" srcId="{17D361F8-2BF7-4452-86EF-6578DBE1E9AF}" destId="{2CF32B15-BF04-4A2E-992E-A08343EE2681}" srcOrd="8" destOrd="0" presId="urn:microsoft.com/office/officeart/2009/3/layout/DescendingProces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7F2257-AB04-45D2-95F8-9FD192DB130F}">
      <dsp:nvSpPr>
        <dsp:cNvPr id="0" name=""/>
        <dsp:cNvSpPr/>
      </dsp:nvSpPr>
      <dsp:spPr>
        <a:xfrm rot="4396374">
          <a:off x="1421524" y="248235"/>
          <a:ext cx="1076884" cy="750992"/>
        </a:xfrm>
        <a:prstGeom prst="swooshArrow">
          <a:avLst>
            <a:gd name="adj1" fmla="val 16310"/>
            <a:gd name="adj2" fmla="val 313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EB1689-96FF-4BD1-BF55-F39BD3DD3A43}">
      <dsp:nvSpPr>
        <dsp:cNvPr id="0" name=""/>
        <dsp:cNvSpPr/>
      </dsp:nvSpPr>
      <dsp:spPr>
        <a:xfrm>
          <a:off x="1824929" y="346296"/>
          <a:ext cx="27194" cy="27194"/>
        </a:xfrm>
        <a:prstGeom prst="ellipse">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355C72B-92A9-4CD6-A9FE-5D9FFE668D31}">
      <dsp:nvSpPr>
        <dsp:cNvPr id="0" name=""/>
        <dsp:cNvSpPr/>
      </dsp:nvSpPr>
      <dsp:spPr>
        <a:xfrm>
          <a:off x="2011138" y="496490"/>
          <a:ext cx="27194" cy="27194"/>
        </a:xfrm>
        <a:prstGeom prst="ellipse">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233A990-28C8-4073-8072-AFFCA6D7FC17}">
      <dsp:nvSpPr>
        <dsp:cNvPr id="0" name=""/>
        <dsp:cNvSpPr/>
      </dsp:nvSpPr>
      <dsp:spPr>
        <a:xfrm>
          <a:off x="2150692" y="672133"/>
          <a:ext cx="27194" cy="27194"/>
        </a:xfrm>
        <a:prstGeom prst="ellipse">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A71B725-059D-4670-848F-E730A452A136}">
      <dsp:nvSpPr>
        <dsp:cNvPr id="0" name=""/>
        <dsp:cNvSpPr/>
      </dsp:nvSpPr>
      <dsp:spPr>
        <a:xfrm>
          <a:off x="1349333" y="0"/>
          <a:ext cx="507717" cy="199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b" anchorCtr="0">
          <a:noAutofit/>
        </a:bodyPr>
        <a:lstStyle/>
        <a:p>
          <a:pPr lvl="0" algn="ctr" defTabSz="533400">
            <a:lnSpc>
              <a:spcPct val="90000"/>
            </a:lnSpc>
            <a:spcBef>
              <a:spcPct val="0"/>
            </a:spcBef>
            <a:spcAft>
              <a:spcPct val="35000"/>
            </a:spcAft>
          </a:pPr>
          <a:r>
            <a:rPr lang="de-DE" sz="1200" kern="1200" dirty="0" smtClean="0"/>
            <a:t>L</a:t>
          </a:r>
          <a:r>
            <a:rPr lang="de-DE" sz="1200" kern="1200" baseline="0" dirty="0" smtClean="0"/>
            <a:t>~ 0</a:t>
          </a:r>
          <a:endParaRPr lang="de-DE" sz="1200" kern="1200" dirty="0"/>
        </a:p>
      </dsp:txBody>
      <dsp:txXfrm>
        <a:off x="1349333" y="0"/>
        <a:ext cx="507717" cy="199594"/>
      </dsp:txXfrm>
    </dsp:sp>
    <dsp:sp modelId="{E73282B9-692D-43CB-B576-3C316D41A83F}">
      <dsp:nvSpPr>
        <dsp:cNvPr id="0" name=""/>
        <dsp:cNvSpPr/>
      </dsp:nvSpPr>
      <dsp:spPr>
        <a:xfrm>
          <a:off x="1980550" y="260096"/>
          <a:ext cx="740993" cy="199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l" defTabSz="533400">
            <a:lnSpc>
              <a:spcPct val="90000"/>
            </a:lnSpc>
            <a:spcBef>
              <a:spcPct val="0"/>
            </a:spcBef>
            <a:spcAft>
              <a:spcPct val="35000"/>
            </a:spcAft>
          </a:pPr>
          <a:r>
            <a:rPr lang="de-DE" sz="1200" kern="1200" dirty="0" smtClean="0"/>
            <a:t>L~0.3</a:t>
          </a:r>
          <a:endParaRPr lang="de-DE" sz="1200" kern="1200" dirty="0"/>
        </a:p>
      </dsp:txBody>
      <dsp:txXfrm>
        <a:off x="1980550" y="260096"/>
        <a:ext cx="740993" cy="199594"/>
      </dsp:txXfrm>
    </dsp:sp>
    <dsp:sp modelId="{55DC3850-3037-40BF-9B14-C74BB336E9D2}">
      <dsp:nvSpPr>
        <dsp:cNvPr id="0" name=""/>
        <dsp:cNvSpPr/>
      </dsp:nvSpPr>
      <dsp:spPr>
        <a:xfrm>
          <a:off x="1930863" y="410290"/>
          <a:ext cx="590050" cy="199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r" defTabSz="533400">
            <a:lnSpc>
              <a:spcPct val="90000"/>
            </a:lnSpc>
            <a:spcBef>
              <a:spcPct val="0"/>
            </a:spcBef>
            <a:spcAft>
              <a:spcPct val="35000"/>
            </a:spcAft>
          </a:pPr>
          <a:r>
            <a:rPr lang="de-DE" sz="1200" kern="1200" dirty="0" smtClean="0"/>
            <a:t>L~0.5</a:t>
          </a:r>
          <a:endParaRPr lang="de-DE" sz="1200" kern="1200" dirty="0"/>
        </a:p>
      </dsp:txBody>
      <dsp:txXfrm>
        <a:off x="1930863" y="410290"/>
        <a:ext cx="590050" cy="199594"/>
      </dsp:txXfrm>
    </dsp:sp>
    <dsp:sp modelId="{048AC88E-5DF3-4C4A-9DBD-2436C3CE4974}">
      <dsp:nvSpPr>
        <dsp:cNvPr id="0" name=""/>
        <dsp:cNvSpPr/>
      </dsp:nvSpPr>
      <dsp:spPr>
        <a:xfrm>
          <a:off x="2268714" y="585933"/>
          <a:ext cx="452829" cy="199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l" defTabSz="533400">
            <a:lnSpc>
              <a:spcPct val="90000"/>
            </a:lnSpc>
            <a:spcBef>
              <a:spcPct val="0"/>
            </a:spcBef>
            <a:spcAft>
              <a:spcPct val="35000"/>
            </a:spcAft>
          </a:pPr>
          <a:r>
            <a:rPr lang="de-DE" sz="1200" kern="1200" dirty="0" smtClean="0"/>
            <a:t>L~0.7</a:t>
          </a:r>
          <a:endParaRPr lang="de-DE" sz="1200" kern="1200" dirty="0"/>
        </a:p>
      </dsp:txBody>
      <dsp:txXfrm>
        <a:off x="2268714" y="585933"/>
        <a:ext cx="452829" cy="199594"/>
      </dsp:txXfrm>
    </dsp:sp>
    <dsp:sp modelId="{2CF32B15-BF04-4A2E-992E-A08343EE2681}">
      <dsp:nvSpPr>
        <dsp:cNvPr id="0" name=""/>
        <dsp:cNvSpPr/>
      </dsp:nvSpPr>
      <dsp:spPr>
        <a:xfrm>
          <a:off x="2284934" y="768779"/>
          <a:ext cx="686105" cy="199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t" anchorCtr="0">
          <a:noAutofit/>
        </a:bodyPr>
        <a:lstStyle/>
        <a:p>
          <a:pPr lvl="0" algn="ctr" defTabSz="533400">
            <a:lnSpc>
              <a:spcPct val="90000"/>
            </a:lnSpc>
            <a:spcBef>
              <a:spcPct val="0"/>
            </a:spcBef>
            <a:spcAft>
              <a:spcPct val="35000"/>
            </a:spcAft>
          </a:pPr>
          <a:r>
            <a:rPr lang="de-DE" sz="1200" kern="1200" dirty="0" smtClean="0"/>
            <a:t>L~0.9</a:t>
          </a:r>
          <a:endParaRPr lang="de-DE" sz="1200" kern="1200" dirty="0"/>
        </a:p>
      </dsp:txBody>
      <dsp:txXfrm>
        <a:off x="2284934" y="768779"/>
        <a:ext cx="686105" cy="1995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7F2257-AB04-45D2-95F8-9FD192DB130F}">
      <dsp:nvSpPr>
        <dsp:cNvPr id="0" name=""/>
        <dsp:cNvSpPr/>
      </dsp:nvSpPr>
      <dsp:spPr>
        <a:xfrm rot="4396374">
          <a:off x="1421524" y="248235"/>
          <a:ext cx="1076884" cy="750992"/>
        </a:xfrm>
        <a:prstGeom prst="swooshArrow">
          <a:avLst>
            <a:gd name="adj1" fmla="val 16310"/>
            <a:gd name="adj2" fmla="val 313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EB1689-96FF-4BD1-BF55-F39BD3DD3A43}">
      <dsp:nvSpPr>
        <dsp:cNvPr id="0" name=""/>
        <dsp:cNvSpPr/>
      </dsp:nvSpPr>
      <dsp:spPr>
        <a:xfrm>
          <a:off x="1824929" y="346296"/>
          <a:ext cx="27194" cy="27194"/>
        </a:xfrm>
        <a:prstGeom prst="ellipse">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355C72B-92A9-4CD6-A9FE-5D9FFE668D31}">
      <dsp:nvSpPr>
        <dsp:cNvPr id="0" name=""/>
        <dsp:cNvSpPr/>
      </dsp:nvSpPr>
      <dsp:spPr>
        <a:xfrm>
          <a:off x="2011138" y="496490"/>
          <a:ext cx="27194" cy="27194"/>
        </a:xfrm>
        <a:prstGeom prst="ellipse">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233A990-28C8-4073-8072-AFFCA6D7FC17}">
      <dsp:nvSpPr>
        <dsp:cNvPr id="0" name=""/>
        <dsp:cNvSpPr/>
      </dsp:nvSpPr>
      <dsp:spPr>
        <a:xfrm>
          <a:off x="2150692" y="672133"/>
          <a:ext cx="27194" cy="27194"/>
        </a:xfrm>
        <a:prstGeom prst="ellipse">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A71B725-059D-4670-848F-E730A452A136}">
      <dsp:nvSpPr>
        <dsp:cNvPr id="0" name=""/>
        <dsp:cNvSpPr/>
      </dsp:nvSpPr>
      <dsp:spPr>
        <a:xfrm>
          <a:off x="1349333" y="0"/>
          <a:ext cx="507717" cy="199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b" anchorCtr="0">
          <a:noAutofit/>
        </a:bodyPr>
        <a:lstStyle/>
        <a:p>
          <a:pPr lvl="0" algn="ctr" defTabSz="533400">
            <a:lnSpc>
              <a:spcPct val="90000"/>
            </a:lnSpc>
            <a:spcBef>
              <a:spcPct val="0"/>
            </a:spcBef>
            <a:spcAft>
              <a:spcPct val="35000"/>
            </a:spcAft>
          </a:pPr>
          <a:r>
            <a:rPr lang="de-DE" sz="1200" kern="1200" dirty="0" smtClean="0"/>
            <a:t>L</a:t>
          </a:r>
          <a:r>
            <a:rPr lang="de-DE" sz="1200" kern="1200" baseline="0" dirty="0" smtClean="0"/>
            <a:t>~ 0</a:t>
          </a:r>
          <a:endParaRPr lang="de-DE" sz="1200" kern="1200" dirty="0"/>
        </a:p>
      </dsp:txBody>
      <dsp:txXfrm>
        <a:off x="1349333" y="0"/>
        <a:ext cx="507717" cy="199594"/>
      </dsp:txXfrm>
    </dsp:sp>
    <dsp:sp modelId="{E73282B9-692D-43CB-B576-3C316D41A83F}">
      <dsp:nvSpPr>
        <dsp:cNvPr id="0" name=""/>
        <dsp:cNvSpPr/>
      </dsp:nvSpPr>
      <dsp:spPr>
        <a:xfrm>
          <a:off x="1980550" y="260096"/>
          <a:ext cx="740993" cy="199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l" defTabSz="533400">
            <a:lnSpc>
              <a:spcPct val="90000"/>
            </a:lnSpc>
            <a:spcBef>
              <a:spcPct val="0"/>
            </a:spcBef>
            <a:spcAft>
              <a:spcPct val="35000"/>
            </a:spcAft>
          </a:pPr>
          <a:r>
            <a:rPr lang="de-DE" sz="1200" kern="1200" dirty="0" smtClean="0"/>
            <a:t>L~0.3</a:t>
          </a:r>
          <a:endParaRPr lang="de-DE" sz="1200" kern="1200" dirty="0"/>
        </a:p>
      </dsp:txBody>
      <dsp:txXfrm>
        <a:off x="1980550" y="260096"/>
        <a:ext cx="740993" cy="199594"/>
      </dsp:txXfrm>
    </dsp:sp>
    <dsp:sp modelId="{55DC3850-3037-40BF-9B14-C74BB336E9D2}">
      <dsp:nvSpPr>
        <dsp:cNvPr id="0" name=""/>
        <dsp:cNvSpPr/>
      </dsp:nvSpPr>
      <dsp:spPr>
        <a:xfrm>
          <a:off x="1930863" y="410290"/>
          <a:ext cx="590050" cy="199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r" defTabSz="533400">
            <a:lnSpc>
              <a:spcPct val="90000"/>
            </a:lnSpc>
            <a:spcBef>
              <a:spcPct val="0"/>
            </a:spcBef>
            <a:spcAft>
              <a:spcPct val="35000"/>
            </a:spcAft>
          </a:pPr>
          <a:r>
            <a:rPr lang="de-DE" sz="1200" kern="1200" dirty="0" smtClean="0"/>
            <a:t>L~0.5</a:t>
          </a:r>
          <a:endParaRPr lang="de-DE" sz="1200" kern="1200" dirty="0"/>
        </a:p>
      </dsp:txBody>
      <dsp:txXfrm>
        <a:off x="1930863" y="410290"/>
        <a:ext cx="590050" cy="199594"/>
      </dsp:txXfrm>
    </dsp:sp>
    <dsp:sp modelId="{048AC88E-5DF3-4C4A-9DBD-2436C3CE4974}">
      <dsp:nvSpPr>
        <dsp:cNvPr id="0" name=""/>
        <dsp:cNvSpPr/>
      </dsp:nvSpPr>
      <dsp:spPr>
        <a:xfrm>
          <a:off x="2268714" y="585933"/>
          <a:ext cx="452829" cy="199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l" defTabSz="533400">
            <a:lnSpc>
              <a:spcPct val="90000"/>
            </a:lnSpc>
            <a:spcBef>
              <a:spcPct val="0"/>
            </a:spcBef>
            <a:spcAft>
              <a:spcPct val="35000"/>
            </a:spcAft>
          </a:pPr>
          <a:r>
            <a:rPr lang="de-DE" sz="1200" kern="1200" dirty="0" smtClean="0"/>
            <a:t>L~0.7</a:t>
          </a:r>
          <a:endParaRPr lang="de-DE" sz="1200" kern="1200" dirty="0"/>
        </a:p>
      </dsp:txBody>
      <dsp:txXfrm>
        <a:off x="2268714" y="585933"/>
        <a:ext cx="452829" cy="199594"/>
      </dsp:txXfrm>
    </dsp:sp>
    <dsp:sp modelId="{2CF32B15-BF04-4A2E-992E-A08343EE2681}">
      <dsp:nvSpPr>
        <dsp:cNvPr id="0" name=""/>
        <dsp:cNvSpPr/>
      </dsp:nvSpPr>
      <dsp:spPr>
        <a:xfrm>
          <a:off x="2284934" y="768779"/>
          <a:ext cx="686105" cy="199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t" anchorCtr="0">
          <a:noAutofit/>
        </a:bodyPr>
        <a:lstStyle/>
        <a:p>
          <a:pPr lvl="0" algn="ctr" defTabSz="533400">
            <a:lnSpc>
              <a:spcPct val="90000"/>
            </a:lnSpc>
            <a:spcBef>
              <a:spcPct val="0"/>
            </a:spcBef>
            <a:spcAft>
              <a:spcPct val="35000"/>
            </a:spcAft>
          </a:pPr>
          <a:r>
            <a:rPr lang="de-DE" sz="1200" kern="1200" dirty="0" smtClean="0"/>
            <a:t>L~0.9</a:t>
          </a:r>
          <a:endParaRPr lang="de-DE" sz="1200" kern="1200" dirty="0"/>
        </a:p>
      </dsp:txBody>
      <dsp:txXfrm>
        <a:off x="2284934" y="768779"/>
        <a:ext cx="686105" cy="199594"/>
      </dsp:txXfrm>
    </dsp:sp>
  </dsp:spTree>
</dsp:drawing>
</file>

<file path=ppt/diagrams/layout1.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 Id="rId5" Type="http://schemas.openxmlformats.org/officeDocument/2006/relationships/image" Target="../media/image15.wmf"/><Relationship Id="rId4"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6" Type="http://schemas.openxmlformats.org/officeDocument/2006/relationships/image" Target="../media/image25.wmf"/><Relationship Id="rId5" Type="http://schemas.openxmlformats.org/officeDocument/2006/relationships/image" Target="../media/image24.wmf"/><Relationship Id="rId4" Type="http://schemas.openxmlformats.org/officeDocument/2006/relationships/image" Target="../media/image2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1" y="1"/>
            <a:ext cx="3036888" cy="462119"/>
          </a:xfrm>
          <a:prstGeom prst="rect">
            <a:avLst/>
          </a:prstGeom>
          <a:noFill/>
          <a:ln w="9525">
            <a:noFill/>
            <a:miter lim="800000"/>
            <a:headEnd/>
            <a:tailEnd/>
          </a:ln>
          <a:effectLst/>
        </p:spPr>
        <p:txBody>
          <a:bodyPr vert="horz" wrap="square" lIns="93250" tIns="46625" rIns="93250" bIns="46625" numCol="1" anchor="t" anchorCtr="0" compatLnSpc="1">
            <a:prstTxWarp prst="textNoShape">
              <a:avLst/>
            </a:prstTxWarp>
          </a:bodyPr>
          <a:lstStyle>
            <a:lvl1pPr defTabSz="932518">
              <a:defRPr sz="1200">
                <a:cs typeface="+mn-cs"/>
              </a:defRPr>
            </a:lvl1pPr>
          </a:lstStyle>
          <a:p>
            <a:pPr>
              <a:defRPr/>
            </a:pPr>
            <a:endParaRPr lang="en-US"/>
          </a:p>
        </p:txBody>
      </p:sp>
      <p:sp>
        <p:nvSpPr>
          <p:cNvPr id="50179" name="Rectangle 3"/>
          <p:cNvSpPr>
            <a:spLocks noGrp="1" noChangeArrowheads="1"/>
          </p:cNvSpPr>
          <p:nvPr>
            <p:ph type="dt" sz="quarter" idx="1"/>
          </p:nvPr>
        </p:nvSpPr>
        <p:spPr bwMode="auto">
          <a:xfrm>
            <a:off x="3971926" y="1"/>
            <a:ext cx="3036888" cy="462119"/>
          </a:xfrm>
          <a:prstGeom prst="rect">
            <a:avLst/>
          </a:prstGeom>
          <a:noFill/>
          <a:ln w="9525">
            <a:noFill/>
            <a:miter lim="800000"/>
            <a:headEnd/>
            <a:tailEnd/>
          </a:ln>
          <a:effectLst/>
        </p:spPr>
        <p:txBody>
          <a:bodyPr vert="horz" wrap="square" lIns="93250" tIns="46625" rIns="93250" bIns="46625" numCol="1" anchor="t" anchorCtr="0" compatLnSpc="1">
            <a:prstTxWarp prst="textNoShape">
              <a:avLst/>
            </a:prstTxWarp>
          </a:bodyPr>
          <a:lstStyle>
            <a:lvl1pPr algn="r" defTabSz="932518">
              <a:defRPr sz="1200">
                <a:cs typeface="+mn-cs"/>
              </a:defRPr>
            </a:lvl1pPr>
          </a:lstStyle>
          <a:p>
            <a:pPr>
              <a:defRPr/>
            </a:pPr>
            <a:fld id="{2025C72C-46ED-4B6E-ACC1-FD6312DDC9ED}" type="datetime1">
              <a:rPr lang="de-DE" smtClean="0"/>
              <a:pPr>
                <a:defRPr/>
              </a:pPr>
              <a:t>05.10.2015</a:t>
            </a:fld>
            <a:endParaRPr lang="en-US"/>
          </a:p>
        </p:txBody>
      </p:sp>
      <p:sp>
        <p:nvSpPr>
          <p:cNvPr id="50180" name="Rectangle 4"/>
          <p:cNvSpPr>
            <a:spLocks noGrp="1" noChangeArrowheads="1"/>
          </p:cNvSpPr>
          <p:nvPr>
            <p:ph type="ftr" sz="quarter" idx="2"/>
          </p:nvPr>
        </p:nvSpPr>
        <p:spPr bwMode="auto">
          <a:xfrm>
            <a:off x="1" y="8772380"/>
            <a:ext cx="3036888" cy="462119"/>
          </a:xfrm>
          <a:prstGeom prst="rect">
            <a:avLst/>
          </a:prstGeom>
          <a:noFill/>
          <a:ln w="9525">
            <a:noFill/>
            <a:miter lim="800000"/>
            <a:headEnd/>
            <a:tailEnd/>
          </a:ln>
          <a:effectLst/>
        </p:spPr>
        <p:txBody>
          <a:bodyPr vert="horz" wrap="square" lIns="93250" tIns="46625" rIns="93250" bIns="46625" numCol="1" anchor="b" anchorCtr="0" compatLnSpc="1">
            <a:prstTxWarp prst="textNoShape">
              <a:avLst/>
            </a:prstTxWarp>
          </a:bodyPr>
          <a:lstStyle>
            <a:lvl1pPr defTabSz="932518">
              <a:defRPr sz="1200">
                <a:cs typeface="+mn-cs"/>
              </a:defRPr>
            </a:lvl1pPr>
          </a:lstStyle>
          <a:p>
            <a:pPr>
              <a:defRPr/>
            </a:pPr>
            <a:endParaRPr lang="en-US"/>
          </a:p>
        </p:txBody>
      </p:sp>
      <p:sp>
        <p:nvSpPr>
          <p:cNvPr id="50181" name="Rectangle 5"/>
          <p:cNvSpPr>
            <a:spLocks noGrp="1" noChangeArrowheads="1"/>
          </p:cNvSpPr>
          <p:nvPr>
            <p:ph type="sldNum" sz="quarter" idx="3"/>
          </p:nvPr>
        </p:nvSpPr>
        <p:spPr bwMode="auto">
          <a:xfrm>
            <a:off x="3971926" y="8772380"/>
            <a:ext cx="3036888" cy="462119"/>
          </a:xfrm>
          <a:prstGeom prst="rect">
            <a:avLst/>
          </a:prstGeom>
          <a:noFill/>
          <a:ln w="9525">
            <a:noFill/>
            <a:miter lim="800000"/>
            <a:headEnd/>
            <a:tailEnd/>
          </a:ln>
          <a:effectLst/>
        </p:spPr>
        <p:txBody>
          <a:bodyPr vert="horz" wrap="square" lIns="93250" tIns="46625" rIns="93250" bIns="46625" numCol="1" anchor="b" anchorCtr="0" compatLnSpc="1">
            <a:prstTxWarp prst="textNoShape">
              <a:avLst/>
            </a:prstTxWarp>
          </a:bodyPr>
          <a:lstStyle>
            <a:lvl1pPr algn="r" defTabSz="932518">
              <a:defRPr sz="1200">
                <a:cs typeface="+mn-cs"/>
              </a:defRPr>
            </a:lvl1pPr>
          </a:lstStyle>
          <a:p>
            <a:pPr>
              <a:defRPr/>
            </a:pPr>
            <a:fld id="{B4E2C22F-F56F-4652-9ED3-5401C5BEDA0B}" type="slidenum">
              <a:rPr lang="en-US"/>
              <a:pPr>
                <a:defRPr/>
              </a:pPr>
              <a:t>‹Nr.›</a:t>
            </a:fld>
            <a:endParaRPr lang="en-US"/>
          </a:p>
        </p:txBody>
      </p:sp>
    </p:spTree>
    <p:extLst>
      <p:ext uri="{BB962C8B-B14F-4D97-AF65-F5344CB8AC3E}">
        <p14:creationId xmlns:p14="http://schemas.microsoft.com/office/powerpoint/2010/main" val="918501797"/>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1" y="1"/>
            <a:ext cx="3036888" cy="462119"/>
          </a:xfrm>
          <a:prstGeom prst="rect">
            <a:avLst/>
          </a:prstGeom>
          <a:noFill/>
          <a:ln w="9525">
            <a:noFill/>
            <a:miter lim="800000"/>
            <a:headEnd/>
            <a:tailEnd/>
          </a:ln>
          <a:effectLst/>
        </p:spPr>
        <p:txBody>
          <a:bodyPr vert="horz" wrap="square" lIns="93250" tIns="46625" rIns="93250" bIns="46625" numCol="1" anchor="t" anchorCtr="0" compatLnSpc="1">
            <a:prstTxWarp prst="textNoShape">
              <a:avLst/>
            </a:prstTxWarp>
          </a:bodyPr>
          <a:lstStyle>
            <a:lvl1pPr defTabSz="932518">
              <a:defRPr sz="1200">
                <a:cs typeface="+mn-cs"/>
              </a:defRPr>
            </a:lvl1pPr>
          </a:lstStyle>
          <a:p>
            <a:pPr>
              <a:defRPr/>
            </a:pPr>
            <a:endParaRPr lang="en-US"/>
          </a:p>
        </p:txBody>
      </p:sp>
      <p:sp>
        <p:nvSpPr>
          <p:cNvPr id="47107" name="Rectangle 3"/>
          <p:cNvSpPr>
            <a:spLocks noGrp="1" noChangeArrowheads="1"/>
          </p:cNvSpPr>
          <p:nvPr>
            <p:ph type="dt" idx="1"/>
          </p:nvPr>
        </p:nvSpPr>
        <p:spPr bwMode="auto">
          <a:xfrm>
            <a:off x="3973513" y="1"/>
            <a:ext cx="3036888" cy="462119"/>
          </a:xfrm>
          <a:prstGeom prst="rect">
            <a:avLst/>
          </a:prstGeom>
          <a:noFill/>
          <a:ln w="9525">
            <a:noFill/>
            <a:miter lim="800000"/>
            <a:headEnd/>
            <a:tailEnd/>
          </a:ln>
          <a:effectLst/>
        </p:spPr>
        <p:txBody>
          <a:bodyPr vert="horz" wrap="square" lIns="93250" tIns="46625" rIns="93250" bIns="46625" numCol="1" anchor="t" anchorCtr="0" compatLnSpc="1">
            <a:prstTxWarp prst="textNoShape">
              <a:avLst/>
            </a:prstTxWarp>
          </a:bodyPr>
          <a:lstStyle>
            <a:lvl1pPr algn="r" defTabSz="932518">
              <a:defRPr sz="1200">
                <a:cs typeface="+mn-cs"/>
              </a:defRPr>
            </a:lvl1pPr>
          </a:lstStyle>
          <a:p>
            <a:pPr>
              <a:defRPr/>
            </a:pPr>
            <a:fld id="{5FE6986A-C15C-455D-A2C7-5271280DE984}" type="datetime1">
              <a:rPr lang="de-DE" smtClean="0"/>
              <a:pPr>
                <a:defRPr/>
              </a:pPr>
              <a:t>05.10.2015</a:t>
            </a:fld>
            <a:endParaRPr lang="en-US"/>
          </a:p>
        </p:txBody>
      </p:sp>
      <p:sp>
        <p:nvSpPr>
          <p:cNvPr id="16388" name="Rectangle 4"/>
          <p:cNvSpPr>
            <a:spLocks noGrp="1" noRot="1" noChangeAspect="1" noChangeArrowheads="1" noTextEdit="1"/>
          </p:cNvSpPr>
          <p:nvPr>
            <p:ph type="sldImg" idx="2"/>
          </p:nvPr>
        </p:nvSpPr>
        <p:spPr bwMode="auto">
          <a:xfrm>
            <a:off x="1195388" y="692150"/>
            <a:ext cx="4622800" cy="3467100"/>
          </a:xfrm>
          <a:prstGeom prst="rect">
            <a:avLst/>
          </a:prstGeom>
          <a:noFill/>
          <a:ln w="9525">
            <a:solidFill>
              <a:srgbClr val="000000"/>
            </a:solidFill>
            <a:miter lim="800000"/>
            <a:headEnd/>
            <a:tailEnd/>
          </a:ln>
        </p:spPr>
      </p:sp>
      <p:sp>
        <p:nvSpPr>
          <p:cNvPr id="47109" name="Rectangle 5"/>
          <p:cNvSpPr>
            <a:spLocks noGrp="1" noChangeArrowheads="1"/>
          </p:cNvSpPr>
          <p:nvPr>
            <p:ph type="body" sz="quarter" idx="3"/>
          </p:nvPr>
        </p:nvSpPr>
        <p:spPr bwMode="auto">
          <a:xfrm>
            <a:off x="933452" y="4387768"/>
            <a:ext cx="5143500" cy="4155919"/>
          </a:xfrm>
          <a:prstGeom prst="rect">
            <a:avLst/>
          </a:prstGeom>
          <a:noFill/>
          <a:ln w="9525">
            <a:noFill/>
            <a:miter lim="800000"/>
            <a:headEnd/>
            <a:tailEnd/>
          </a:ln>
          <a:effectLst/>
        </p:spPr>
        <p:txBody>
          <a:bodyPr vert="horz" wrap="square" lIns="93250" tIns="46625" rIns="93250" bIns="46625"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7110" name="Rectangle 6"/>
          <p:cNvSpPr>
            <a:spLocks noGrp="1" noChangeArrowheads="1"/>
          </p:cNvSpPr>
          <p:nvPr>
            <p:ph type="ftr" sz="quarter" idx="4"/>
          </p:nvPr>
        </p:nvSpPr>
        <p:spPr bwMode="auto">
          <a:xfrm>
            <a:off x="1" y="8773957"/>
            <a:ext cx="3036888" cy="462118"/>
          </a:xfrm>
          <a:prstGeom prst="rect">
            <a:avLst/>
          </a:prstGeom>
          <a:noFill/>
          <a:ln w="9525">
            <a:noFill/>
            <a:miter lim="800000"/>
            <a:headEnd/>
            <a:tailEnd/>
          </a:ln>
          <a:effectLst/>
        </p:spPr>
        <p:txBody>
          <a:bodyPr vert="horz" wrap="square" lIns="93250" tIns="46625" rIns="93250" bIns="46625" numCol="1" anchor="b" anchorCtr="0" compatLnSpc="1">
            <a:prstTxWarp prst="textNoShape">
              <a:avLst/>
            </a:prstTxWarp>
          </a:bodyPr>
          <a:lstStyle>
            <a:lvl1pPr defTabSz="932518">
              <a:defRPr sz="1200">
                <a:cs typeface="+mn-cs"/>
              </a:defRPr>
            </a:lvl1pPr>
          </a:lstStyle>
          <a:p>
            <a:pPr>
              <a:defRPr/>
            </a:pPr>
            <a:endParaRPr lang="en-US"/>
          </a:p>
        </p:txBody>
      </p:sp>
      <p:sp>
        <p:nvSpPr>
          <p:cNvPr id="47111" name="Rectangle 7"/>
          <p:cNvSpPr>
            <a:spLocks noGrp="1" noChangeArrowheads="1"/>
          </p:cNvSpPr>
          <p:nvPr>
            <p:ph type="sldNum" sz="quarter" idx="5"/>
          </p:nvPr>
        </p:nvSpPr>
        <p:spPr bwMode="auto">
          <a:xfrm>
            <a:off x="3973513" y="8773957"/>
            <a:ext cx="3036888" cy="462118"/>
          </a:xfrm>
          <a:prstGeom prst="rect">
            <a:avLst/>
          </a:prstGeom>
          <a:noFill/>
          <a:ln w="9525">
            <a:noFill/>
            <a:miter lim="800000"/>
            <a:headEnd/>
            <a:tailEnd/>
          </a:ln>
          <a:effectLst/>
        </p:spPr>
        <p:txBody>
          <a:bodyPr vert="horz" wrap="square" lIns="93250" tIns="46625" rIns="93250" bIns="46625" numCol="1" anchor="b" anchorCtr="0" compatLnSpc="1">
            <a:prstTxWarp prst="textNoShape">
              <a:avLst/>
            </a:prstTxWarp>
          </a:bodyPr>
          <a:lstStyle>
            <a:lvl1pPr algn="r" defTabSz="932518">
              <a:defRPr sz="1200">
                <a:cs typeface="+mn-cs"/>
              </a:defRPr>
            </a:lvl1pPr>
          </a:lstStyle>
          <a:p>
            <a:pPr>
              <a:defRPr/>
            </a:pPr>
            <a:fld id="{FE287E75-BB6B-40D5-89E0-6CB62F41EADA}" type="slidenum">
              <a:rPr lang="en-US"/>
              <a:pPr>
                <a:defRPr/>
              </a:pPr>
              <a:t>‹Nr.›</a:t>
            </a:fld>
            <a:endParaRPr lang="en-US"/>
          </a:p>
        </p:txBody>
      </p:sp>
    </p:spTree>
    <p:extLst>
      <p:ext uri="{BB962C8B-B14F-4D97-AF65-F5344CB8AC3E}">
        <p14:creationId xmlns:p14="http://schemas.microsoft.com/office/powerpoint/2010/main" val="91109800"/>
      </p:ext>
    </p:extLst>
  </p:cSld>
  <p:clrMap bg1="lt1" tx1="dk1" bg2="lt2" tx2="dk2" accent1="accent1" accent2="accent2" accent3="accent3" accent4="accent4" accent5="accent5" accent6="accent6" hlink="hlink" folHlink="folHlink"/>
  <p:hf hdr="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p:txBody>
          <a:bodyPr/>
          <a:lstStyle/>
          <a:p>
            <a:pPr defTabSz="931863">
              <a:defRPr/>
            </a:pPr>
            <a:fld id="{94229B1F-D212-4DC1-9077-5D1627EC7A77}" type="slidenum">
              <a:rPr lang="en-US" smtClean="0"/>
              <a:pPr defTabSz="931863">
                <a:defRPr/>
              </a:pPr>
              <a:t>1</a:t>
            </a:fld>
            <a:endParaRPr lang="en-US" smtClean="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marL="230188" indent="-230188" eaLnBrk="1" hangingPunct="1"/>
            <a:endParaRPr lang="en-US" dirty="0" smtClean="0"/>
          </a:p>
        </p:txBody>
      </p:sp>
      <p:sp>
        <p:nvSpPr>
          <p:cNvPr id="5" name="Datumsplatzhalter 4"/>
          <p:cNvSpPr>
            <a:spLocks noGrp="1"/>
          </p:cNvSpPr>
          <p:nvPr>
            <p:ph type="dt" idx="10"/>
          </p:nvPr>
        </p:nvSpPr>
        <p:spPr/>
        <p:txBody>
          <a:bodyPr/>
          <a:lstStyle/>
          <a:p>
            <a:pPr>
              <a:defRPr/>
            </a:pPr>
            <a:fld id="{C1FC2BF7-D0E2-46AF-B854-4DEC32351DD0}" type="datetime1">
              <a:rPr lang="de-DE" smtClean="0"/>
              <a:pPr>
                <a:defRPr/>
              </a:pPr>
              <a:t>05.10.2015</a:t>
            </a:fld>
            <a:endParaRPr lang="en-US"/>
          </a:p>
        </p:txBody>
      </p:sp>
      <p:sp>
        <p:nvSpPr>
          <p:cNvPr id="6" name="Fußzeilenplatzhalter 5"/>
          <p:cNvSpPr>
            <a:spLocks noGrp="1"/>
          </p:cNvSpPr>
          <p:nvPr>
            <p:ph type="ftr" sz="quarter" idx="11"/>
          </p:nvPr>
        </p:nvSpPr>
        <p:spPr/>
        <p:txBody>
          <a:bodyPr/>
          <a:lstStyle/>
          <a:p>
            <a:pPr>
              <a:defRPr/>
            </a:pP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p:spPr>
        <p:txBody>
          <a:bodyPr/>
          <a:lstStyle/>
          <a:p>
            <a:endParaRPr lang="en-US" dirty="0" smtClean="0"/>
          </a:p>
        </p:txBody>
      </p:sp>
      <p:sp>
        <p:nvSpPr>
          <p:cNvPr id="4" name="Slide Number Placeholder 3"/>
          <p:cNvSpPr>
            <a:spLocks noGrp="1"/>
          </p:cNvSpPr>
          <p:nvPr>
            <p:ph type="sldNum" sz="quarter" idx="5"/>
          </p:nvPr>
        </p:nvSpPr>
        <p:spPr/>
        <p:txBody>
          <a:bodyPr/>
          <a:lstStyle/>
          <a:p>
            <a:pPr>
              <a:defRPr/>
            </a:pPr>
            <a:fld id="{D41CF7AA-6FBC-452B-9EA0-70D1D5E6F393}" type="slidenum">
              <a:rPr lang="en-US" smtClean="0"/>
              <a:pPr>
                <a:defRPr/>
              </a:pPr>
              <a:t>2</a:t>
            </a:fld>
            <a:endParaRPr lang="en-US"/>
          </a:p>
        </p:txBody>
      </p:sp>
      <p:sp>
        <p:nvSpPr>
          <p:cNvPr id="5" name="Datumsplatzhalter 4"/>
          <p:cNvSpPr>
            <a:spLocks noGrp="1"/>
          </p:cNvSpPr>
          <p:nvPr>
            <p:ph type="dt" idx="10"/>
          </p:nvPr>
        </p:nvSpPr>
        <p:spPr/>
        <p:txBody>
          <a:bodyPr/>
          <a:lstStyle/>
          <a:p>
            <a:pPr>
              <a:defRPr/>
            </a:pPr>
            <a:fld id="{B12C523D-12DF-44FF-92C6-B14BA426B2B7}" type="datetime1">
              <a:rPr lang="de-DE" smtClean="0"/>
              <a:pPr>
                <a:defRPr/>
              </a:pPr>
              <a:t>05.10.2015</a:t>
            </a:fld>
            <a:endParaRPr lang="en-US"/>
          </a:p>
        </p:txBody>
      </p:sp>
      <p:sp>
        <p:nvSpPr>
          <p:cNvPr id="6" name="Fußzeilenplatzhalter 5"/>
          <p:cNvSpPr>
            <a:spLocks noGrp="1"/>
          </p:cNvSpPr>
          <p:nvPr>
            <p:ph type="ftr" sz="quarter" idx="11"/>
          </p:nvPr>
        </p:nvSpPr>
        <p:spPr/>
        <p:txBody>
          <a:bodyPr/>
          <a:lstStyle/>
          <a:p>
            <a:pPr>
              <a:defRPr/>
            </a:pP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4" name="Slide Number Placeholder 3"/>
          <p:cNvSpPr>
            <a:spLocks noGrp="1"/>
          </p:cNvSpPr>
          <p:nvPr>
            <p:ph type="sldNum" sz="quarter" idx="5"/>
          </p:nvPr>
        </p:nvSpPr>
        <p:spPr/>
        <p:txBody>
          <a:bodyPr/>
          <a:lstStyle/>
          <a:p>
            <a:pPr>
              <a:defRPr/>
            </a:pPr>
            <a:fld id="{E8A6073D-DA0C-48DB-8CCF-9BD64347CFE2}" type="slidenum">
              <a:rPr lang="en-US" smtClean="0"/>
              <a:pPr>
                <a:defRPr/>
              </a:pPr>
              <a:t>3</a:t>
            </a:fld>
            <a:endParaRPr lang="en-US"/>
          </a:p>
        </p:txBody>
      </p:sp>
      <p:sp>
        <p:nvSpPr>
          <p:cNvPr id="5" name="Datumsplatzhalter 4"/>
          <p:cNvSpPr>
            <a:spLocks noGrp="1"/>
          </p:cNvSpPr>
          <p:nvPr>
            <p:ph type="dt" idx="10"/>
          </p:nvPr>
        </p:nvSpPr>
        <p:spPr/>
        <p:txBody>
          <a:bodyPr/>
          <a:lstStyle/>
          <a:p>
            <a:pPr>
              <a:defRPr/>
            </a:pPr>
            <a:fld id="{FCAEA066-735C-40B3-8B1C-06478CF67A9E}" type="datetime1">
              <a:rPr lang="de-DE" smtClean="0"/>
              <a:pPr>
                <a:defRPr/>
              </a:pPr>
              <a:t>05.10.2015</a:t>
            </a:fld>
            <a:endParaRPr lang="en-US"/>
          </a:p>
        </p:txBody>
      </p:sp>
      <p:sp>
        <p:nvSpPr>
          <p:cNvPr id="6" name="Fußzeilenplatzhalter 5"/>
          <p:cNvSpPr>
            <a:spLocks noGrp="1"/>
          </p:cNvSpPr>
          <p:nvPr>
            <p:ph type="ftr" sz="quarter" idx="11"/>
          </p:nvPr>
        </p:nvSpPr>
        <p:spPr/>
        <p:txBody>
          <a:bodyPr/>
          <a:lstStyle/>
          <a:p>
            <a:pPr>
              <a:defRPr/>
            </a:pPr>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90578B-63D1-4B46-AEC1-C8026B371B9C}" type="slidenum">
              <a:rPr lang="en-US"/>
              <a:pPr/>
              <a:t>4</a:t>
            </a:fld>
            <a:endParaRPr lang="en-US"/>
          </a:p>
        </p:txBody>
      </p:sp>
      <p:sp>
        <p:nvSpPr>
          <p:cNvPr id="463874" name="Rectangle 2"/>
          <p:cNvSpPr>
            <a:spLocks noGrp="1" noRot="1" noChangeAspect="1" noChangeArrowheads="1" noTextEdit="1"/>
          </p:cNvSpPr>
          <p:nvPr>
            <p:ph type="sldImg"/>
          </p:nvPr>
        </p:nvSpPr>
        <p:spPr>
          <a:ln/>
        </p:spPr>
      </p:sp>
      <p:sp>
        <p:nvSpPr>
          <p:cNvPr id="463875" name="Rectangle 3"/>
          <p:cNvSpPr>
            <a:spLocks noGrp="1" noChangeArrowheads="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p:txBody>
      </p:sp>
      <p:sp>
        <p:nvSpPr>
          <p:cNvPr id="5" name="Datumsplatzhalter 4"/>
          <p:cNvSpPr>
            <a:spLocks noGrp="1"/>
          </p:cNvSpPr>
          <p:nvPr>
            <p:ph type="dt" idx="10"/>
          </p:nvPr>
        </p:nvSpPr>
        <p:spPr/>
        <p:txBody>
          <a:bodyPr/>
          <a:lstStyle/>
          <a:p>
            <a:pPr>
              <a:defRPr/>
            </a:pPr>
            <a:fld id="{4E74BF48-5E30-4A66-AAC7-3E49E5403692}" type="datetime1">
              <a:rPr lang="de-DE" smtClean="0"/>
              <a:pPr>
                <a:defRPr/>
              </a:pPr>
              <a:t>05.10.2015</a:t>
            </a:fld>
            <a:endParaRPr lang="en-US"/>
          </a:p>
        </p:txBody>
      </p:sp>
      <p:sp>
        <p:nvSpPr>
          <p:cNvPr id="6" name="Fußzeilenplatzhalter 5"/>
          <p:cNvSpPr>
            <a:spLocks noGrp="1"/>
          </p:cNvSpPr>
          <p:nvPr>
            <p:ph type="ftr" sz="quarter" idx="11"/>
          </p:nvPr>
        </p:nvSpPr>
        <p:spPr/>
        <p:txBody>
          <a:bodyPr/>
          <a:lstStyle/>
          <a:p>
            <a:pPr>
              <a:defRPr/>
            </a:pPr>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6"/>
          <p:cNvSpPr>
            <a:spLocks noGrp="1" noChangeArrowheads="1"/>
          </p:cNvSpPr>
          <p:nvPr>
            <p:ph type="sldNum" sz="quarter"/>
          </p:nvPr>
        </p:nvSpPr>
        <p:spPr>
          <a:noFill/>
          <a:ln/>
        </p:spPr>
        <p:txBody>
          <a:bodyPr/>
          <a:lstStyle/>
          <a:p>
            <a:fld id="{DF2815D4-AFDC-4573-B4F7-3DBBFE70B6C8}" type="slidenum">
              <a:rPr lang="en-US"/>
              <a:pPr/>
              <a:t>23</a:t>
            </a:fld>
            <a:endParaRPr lang="en-US"/>
          </a:p>
        </p:txBody>
      </p:sp>
      <p:sp>
        <p:nvSpPr>
          <p:cNvPr id="17411" name="Text Box 1"/>
          <p:cNvSpPr txBox="1">
            <a:spLocks noGrp="1" noRot="1" noChangeAspect="1" noChangeArrowheads="1"/>
          </p:cNvSpPr>
          <p:nvPr>
            <p:ph type="sldImg"/>
          </p:nvPr>
        </p:nvSpPr>
        <p:spPr>
          <a:xfrm>
            <a:off x="1195388" y="701675"/>
            <a:ext cx="4618037" cy="3463925"/>
          </a:xfrm>
          <a:solidFill>
            <a:srgbClr val="FFFFFF"/>
          </a:solidFill>
          <a:ln>
            <a:solidFill>
              <a:srgbClr val="000000"/>
            </a:solidFill>
            <a:miter lim="800000"/>
          </a:ln>
        </p:spPr>
      </p:sp>
      <p:sp>
        <p:nvSpPr>
          <p:cNvPr id="17412" name="Text Box 2"/>
          <p:cNvSpPr txBox="1">
            <a:spLocks noGrp="1" noChangeArrowheads="1"/>
          </p:cNvSpPr>
          <p:nvPr>
            <p:ph type="body" idx="1"/>
          </p:nvPr>
        </p:nvSpPr>
        <p:spPr>
          <a:xfrm>
            <a:off x="700747" y="4386965"/>
            <a:ext cx="5608909" cy="4156576"/>
          </a:xfrm>
          <a:noFill/>
          <a:ln/>
        </p:spPr>
        <p:txBody>
          <a:bodyPr wrap="none" anchor="ctr"/>
          <a:lstStyle/>
          <a:p>
            <a:endParaRPr lang="de-DE"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6"/>
          <p:cNvSpPr>
            <a:spLocks noGrp="1" noChangeArrowheads="1"/>
          </p:cNvSpPr>
          <p:nvPr>
            <p:ph type="sldNum" sz="quarter"/>
          </p:nvPr>
        </p:nvSpPr>
        <p:spPr>
          <a:noFill/>
          <a:ln/>
        </p:spPr>
        <p:txBody>
          <a:bodyPr/>
          <a:lstStyle/>
          <a:p>
            <a:fld id="{BAE441E7-97BA-4AA4-A5B4-680C928CD776}" type="slidenum">
              <a:rPr lang="en-US"/>
              <a:pPr/>
              <a:t>28</a:t>
            </a:fld>
            <a:endParaRPr lang="en-US"/>
          </a:p>
        </p:txBody>
      </p:sp>
      <p:sp>
        <p:nvSpPr>
          <p:cNvPr id="19459" name="Text Box 1"/>
          <p:cNvSpPr txBox="1">
            <a:spLocks noGrp="1" noRot="1" noChangeAspect="1" noChangeArrowheads="1"/>
          </p:cNvSpPr>
          <p:nvPr>
            <p:ph type="sldImg"/>
          </p:nvPr>
        </p:nvSpPr>
        <p:spPr>
          <a:xfrm>
            <a:off x="1195388" y="701675"/>
            <a:ext cx="4618037" cy="3463925"/>
          </a:xfrm>
          <a:solidFill>
            <a:srgbClr val="FFFFFF"/>
          </a:solidFill>
          <a:ln>
            <a:solidFill>
              <a:srgbClr val="000000"/>
            </a:solidFill>
            <a:miter lim="800000"/>
          </a:ln>
        </p:spPr>
      </p:sp>
      <p:sp>
        <p:nvSpPr>
          <p:cNvPr id="19460" name="Text Box 2"/>
          <p:cNvSpPr txBox="1">
            <a:spLocks noGrp="1" noChangeArrowheads="1"/>
          </p:cNvSpPr>
          <p:nvPr>
            <p:ph type="body" idx="1"/>
          </p:nvPr>
        </p:nvSpPr>
        <p:spPr>
          <a:xfrm>
            <a:off x="700747" y="4386965"/>
            <a:ext cx="5608909" cy="4156576"/>
          </a:xfrm>
          <a:noFill/>
          <a:ln/>
        </p:spPr>
        <p:txBody>
          <a:bodyPr wrap="none" anchor="ctr"/>
          <a:lstStyle/>
          <a:p>
            <a:endParaRPr lang="de-DE"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6"/>
          <p:cNvSpPr>
            <a:spLocks noGrp="1" noChangeArrowheads="1"/>
          </p:cNvSpPr>
          <p:nvPr>
            <p:ph type="sldNum" sz="quarter"/>
          </p:nvPr>
        </p:nvSpPr>
        <p:spPr>
          <a:noFill/>
          <a:ln/>
        </p:spPr>
        <p:txBody>
          <a:bodyPr/>
          <a:lstStyle/>
          <a:p>
            <a:fld id="{7DD3A32B-DF7B-4A2E-B1AE-6E4AB75B6F5E}" type="slidenum">
              <a:rPr lang="en-US"/>
              <a:pPr/>
              <a:t>29</a:t>
            </a:fld>
            <a:endParaRPr lang="en-US"/>
          </a:p>
        </p:txBody>
      </p:sp>
      <p:sp>
        <p:nvSpPr>
          <p:cNvPr id="15363" name="Text Box 1"/>
          <p:cNvSpPr txBox="1">
            <a:spLocks noGrp="1" noRot="1" noChangeAspect="1" noChangeArrowheads="1"/>
          </p:cNvSpPr>
          <p:nvPr>
            <p:ph type="sldImg"/>
          </p:nvPr>
        </p:nvSpPr>
        <p:spPr>
          <a:xfrm>
            <a:off x="1195388" y="701675"/>
            <a:ext cx="4618037" cy="3463925"/>
          </a:xfrm>
          <a:solidFill>
            <a:srgbClr val="FFFFFF"/>
          </a:solidFill>
          <a:ln>
            <a:solidFill>
              <a:srgbClr val="000000"/>
            </a:solidFill>
            <a:miter lim="800000"/>
          </a:ln>
        </p:spPr>
      </p:sp>
      <p:sp>
        <p:nvSpPr>
          <p:cNvPr id="15364" name="Text Box 2"/>
          <p:cNvSpPr txBox="1">
            <a:spLocks noGrp="1" noChangeArrowheads="1"/>
          </p:cNvSpPr>
          <p:nvPr>
            <p:ph type="body" idx="1"/>
          </p:nvPr>
        </p:nvSpPr>
        <p:spPr>
          <a:xfrm>
            <a:off x="700747" y="4386965"/>
            <a:ext cx="5608909" cy="4156576"/>
          </a:xfrm>
          <a:noFill/>
          <a:ln/>
        </p:spPr>
        <p:txBody>
          <a:bodyPr wrap="none" anchor="ctr"/>
          <a:lstStyle/>
          <a:p>
            <a:endParaRPr lang="de-DE"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4" name="Slide Number Placeholder 3"/>
          <p:cNvSpPr>
            <a:spLocks noGrp="1"/>
          </p:cNvSpPr>
          <p:nvPr>
            <p:ph type="sldNum" sz="quarter" idx="5"/>
          </p:nvPr>
        </p:nvSpPr>
        <p:spPr/>
        <p:txBody>
          <a:bodyPr/>
          <a:lstStyle/>
          <a:p>
            <a:pPr>
              <a:defRPr/>
            </a:pPr>
            <a:fld id="{E8A6073D-DA0C-48DB-8CCF-9BD64347CFE2}" type="slidenum">
              <a:rPr lang="en-US" smtClean="0"/>
              <a:pPr>
                <a:defRPr/>
              </a:pPr>
              <a:t>36</a:t>
            </a:fld>
            <a:endParaRPr lang="en-US"/>
          </a:p>
        </p:txBody>
      </p:sp>
      <p:sp>
        <p:nvSpPr>
          <p:cNvPr id="5" name="Datumsplatzhalter 4"/>
          <p:cNvSpPr>
            <a:spLocks noGrp="1"/>
          </p:cNvSpPr>
          <p:nvPr>
            <p:ph type="dt" idx="10"/>
          </p:nvPr>
        </p:nvSpPr>
        <p:spPr/>
        <p:txBody>
          <a:bodyPr/>
          <a:lstStyle/>
          <a:p>
            <a:pPr>
              <a:defRPr/>
            </a:pPr>
            <a:fld id="{FCAEA066-735C-40B3-8B1C-06478CF67A9E}" type="datetime1">
              <a:rPr lang="de-DE" smtClean="0"/>
              <a:pPr>
                <a:defRPr/>
              </a:pPr>
              <a:t>05.10.2015</a:t>
            </a:fld>
            <a:endParaRPr lang="en-US"/>
          </a:p>
        </p:txBody>
      </p:sp>
      <p:sp>
        <p:nvSpPr>
          <p:cNvPr id="6" name="Fußzeilenplatzhalter 5"/>
          <p:cNvSpPr>
            <a:spLocks noGrp="1"/>
          </p:cNvSpPr>
          <p:nvPr>
            <p:ph type="ftr" sz="quarter" idx="11"/>
          </p:nvPr>
        </p:nvSpPr>
        <p:spPr/>
        <p:txBody>
          <a:bodyPr/>
          <a:lstStyle/>
          <a:p>
            <a:pPr>
              <a:defRPr/>
            </a:pPr>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p:spPr>
        <p:txBody>
          <a:bodyPr/>
          <a:lstStyle/>
          <a:p>
            <a:endParaRPr lang="en-US" dirty="0" smtClean="0"/>
          </a:p>
        </p:txBody>
      </p:sp>
      <p:sp>
        <p:nvSpPr>
          <p:cNvPr id="4" name="Slide Number Placeholder 3"/>
          <p:cNvSpPr>
            <a:spLocks noGrp="1"/>
          </p:cNvSpPr>
          <p:nvPr>
            <p:ph type="sldNum" sz="quarter" idx="5"/>
          </p:nvPr>
        </p:nvSpPr>
        <p:spPr/>
        <p:txBody>
          <a:bodyPr/>
          <a:lstStyle/>
          <a:p>
            <a:pPr>
              <a:defRPr/>
            </a:pPr>
            <a:fld id="{D41CF7AA-6FBC-452B-9EA0-70D1D5E6F393}" type="slidenum">
              <a:rPr lang="en-US" smtClean="0"/>
              <a:pPr>
                <a:defRPr/>
              </a:pPr>
              <a:t>49</a:t>
            </a:fld>
            <a:endParaRPr lang="en-US"/>
          </a:p>
        </p:txBody>
      </p:sp>
      <p:sp>
        <p:nvSpPr>
          <p:cNvPr id="5" name="Datumsplatzhalter 4"/>
          <p:cNvSpPr>
            <a:spLocks noGrp="1"/>
          </p:cNvSpPr>
          <p:nvPr>
            <p:ph type="dt" idx="10"/>
          </p:nvPr>
        </p:nvSpPr>
        <p:spPr/>
        <p:txBody>
          <a:bodyPr/>
          <a:lstStyle/>
          <a:p>
            <a:pPr>
              <a:defRPr/>
            </a:pPr>
            <a:fld id="{B12C523D-12DF-44FF-92C6-B14BA426B2B7}" type="datetime1">
              <a:rPr lang="de-DE" smtClean="0"/>
              <a:pPr>
                <a:defRPr/>
              </a:pPr>
              <a:t>05.10.2015</a:t>
            </a:fld>
            <a:endParaRPr lang="en-US"/>
          </a:p>
        </p:txBody>
      </p:sp>
      <p:sp>
        <p:nvSpPr>
          <p:cNvPr id="6" name="Fußzeilenplatzhalter 5"/>
          <p:cNvSpPr>
            <a:spLocks noGrp="1"/>
          </p:cNvSpPr>
          <p:nvPr>
            <p:ph type="ftr" sz="quarter" idx="11"/>
          </p:nvPr>
        </p:nvSpPr>
        <p:spPr/>
        <p:txBody>
          <a:bodyPr/>
          <a:lstStyle/>
          <a:p>
            <a:pPr>
              <a:defRPr/>
            </a:pPr>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3" name="Rectangle 1"/>
          <p:cNvSpPr txBox="1">
            <a:spLocks noGrp="1" noRot="1" noChangeAspect="1" noChangeArrowheads="1"/>
          </p:cNvSpPr>
          <p:nvPr>
            <p:ph type="sldImg"/>
          </p:nvPr>
        </p:nvSpPr>
        <p:spPr bwMode="auto">
          <a:xfrm>
            <a:off x="0" y="701675"/>
            <a:ext cx="1588" cy="1588"/>
          </a:xfrm>
          <a:prstGeom prst="rect">
            <a:avLst/>
          </a:prstGeom>
          <a:solidFill>
            <a:srgbClr val="FFFFFF"/>
          </a:solidFill>
          <a:ln>
            <a:solidFill>
              <a:srgbClr val="000000"/>
            </a:solidFill>
            <a:miter lim="800000"/>
            <a:headEnd/>
            <a:tailEnd/>
          </a:ln>
        </p:spPr>
      </p:sp>
      <p:sp>
        <p:nvSpPr>
          <p:cNvPr id="23554" name="Rectangle 2"/>
          <p:cNvSpPr txBox="1">
            <a:spLocks noGrp="1" noChangeArrowheads="1"/>
          </p:cNvSpPr>
          <p:nvPr>
            <p:ph type="body" idx="1"/>
          </p:nvPr>
        </p:nvSpPr>
        <p:spPr bwMode="auto">
          <a:xfrm>
            <a:off x="701040" y="4387136"/>
            <a:ext cx="5608320" cy="4156234"/>
          </a:xfrm>
          <a:prstGeom prst="rect">
            <a:avLst/>
          </a:prstGeom>
          <a:noFill/>
          <a:ln cap="flat">
            <a:round/>
            <a:headEnd/>
            <a:tailEnd/>
          </a:ln>
        </p:spPr>
        <p:txBody>
          <a:bodyPr wrap="none" anchor="ctr"/>
          <a:lstStyle/>
          <a:p>
            <a:endParaRPr 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Rectangle 1"/>
          <p:cNvSpPr txBox="1">
            <a:spLocks noGrp="1" noRot="1" noChangeAspect="1" noChangeArrowheads="1"/>
          </p:cNvSpPr>
          <p:nvPr>
            <p:ph type="sldImg"/>
          </p:nvPr>
        </p:nvSpPr>
        <p:spPr bwMode="auto">
          <a:xfrm>
            <a:off x="0" y="701675"/>
            <a:ext cx="1588" cy="1588"/>
          </a:xfrm>
          <a:prstGeom prst="rect">
            <a:avLst/>
          </a:prstGeom>
          <a:solidFill>
            <a:srgbClr val="FFFFFF"/>
          </a:solidFill>
          <a:ln>
            <a:solidFill>
              <a:srgbClr val="000000"/>
            </a:solidFill>
            <a:miter lim="800000"/>
            <a:headEnd/>
            <a:tailEnd/>
          </a:ln>
        </p:spPr>
      </p:sp>
      <p:sp>
        <p:nvSpPr>
          <p:cNvPr id="24578" name="Rectangle 2"/>
          <p:cNvSpPr txBox="1">
            <a:spLocks noGrp="1" noChangeArrowheads="1"/>
          </p:cNvSpPr>
          <p:nvPr>
            <p:ph type="body" idx="1"/>
          </p:nvPr>
        </p:nvSpPr>
        <p:spPr bwMode="auto">
          <a:xfrm>
            <a:off x="701040" y="4387136"/>
            <a:ext cx="5608320" cy="4156234"/>
          </a:xfrm>
          <a:prstGeom prst="rect">
            <a:avLst/>
          </a:prstGeom>
          <a:noFill/>
          <a:ln cap="flat">
            <a:round/>
            <a:headEnd/>
            <a:tailEnd/>
          </a:ln>
        </p:spPr>
        <p:txBody>
          <a:bodyPr wrap="none" anchor="ctr"/>
          <a:lstStyle/>
          <a:p>
            <a:endParaRPr 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5" name="Rectangle 1"/>
          <p:cNvSpPr txBox="1">
            <a:spLocks noGrp="1" noRot="1" noChangeAspect="1" noChangeArrowheads="1"/>
          </p:cNvSpPr>
          <p:nvPr>
            <p:ph type="sldImg"/>
          </p:nvPr>
        </p:nvSpPr>
        <p:spPr bwMode="auto">
          <a:xfrm>
            <a:off x="0" y="701675"/>
            <a:ext cx="1588" cy="1588"/>
          </a:xfrm>
          <a:prstGeom prst="rect">
            <a:avLst/>
          </a:prstGeom>
          <a:solidFill>
            <a:srgbClr val="FFFFFF"/>
          </a:solidFill>
          <a:ln>
            <a:solidFill>
              <a:srgbClr val="000000"/>
            </a:solidFill>
            <a:miter lim="800000"/>
            <a:headEnd/>
            <a:tailEnd/>
          </a:ln>
        </p:spPr>
      </p:sp>
      <p:sp>
        <p:nvSpPr>
          <p:cNvPr id="26626" name="Rectangle 2"/>
          <p:cNvSpPr txBox="1">
            <a:spLocks noGrp="1" noChangeArrowheads="1"/>
          </p:cNvSpPr>
          <p:nvPr>
            <p:ph type="body" idx="1"/>
          </p:nvPr>
        </p:nvSpPr>
        <p:spPr bwMode="auto">
          <a:xfrm>
            <a:off x="701040" y="4387136"/>
            <a:ext cx="5608320" cy="4156234"/>
          </a:xfrm>
          <a:prstGeom prst="rect">
            <a:avLst/>
          </a:prstGeom>
          <a:noFill/>
          <a:ln cap="flat">
            <a:round/>
            <a:headEnd/>
            <a:tailEnd/>
          </a:ln>
        </p:spPr>
        <p:txBody>
          <a:bodyPr wrap="none" anchor="ctr"/>
          <a:lstStyle/>
          <a:p>
            <a:endParaRPr 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1" name="Rectangle 1"/>
          <p:cNvSpPr txBox="1">
            <a:spLocks noGrp="1" noRot="1" noChangeAspect="1" noChangeArrowheads="1"/>
          </p:cNvSpPr>
          <p:nvPr>
            <p:ph type="sldImg"/>
          </p:nvPr>
        </p:nvSpPr>
        <p:spPr bwMode="auto">
          <a:xfrm>
            <a:off x="0" y="701675"/>
            <a:ext cx="1588" cy="1588"/>
          </a:xfrm>
          <a:prstGeom prst="rect">
            <a:avLst/>
          </a:prstGeom>
          <a:solidFill>
            <a:srgbClr val="FFFFFF"/>
          </a:solidFill>
          <a:ln>
            <a:solidFill>
              <a:srgbClr val="000000"/>
            </a:solidFill>
            <a:miter lim="800000"/>
            <a:headEnd/>
            <a:tailEnd/>
          </a:ln>
        </p:spPr>
      </p:sp>
      <p:sp>
        <p:nvSpPr>
          <p:cNvPr id="25602" name="Rectangle 2"/>
          <p:cNvSpPr txBox="1">
            <a:spLocks noGrp="1" noChangeArrowheads="1"/>
          </p:cNvSpPr>
          <p:nvPr>
            <p:ph type="body" idx="1"/>
          </p:nvPr>
        </p:nvSpPr>
        <p:spPr bwMode="auto">
          <a:xfrm>
            <a:off x="701040" y="4387136"/>
            <a:ext cx="5608320" cy="4156234"/>
          </a:xfrm>
          <a:prstGeom prst="rect">
            <a:avLst/>
          </a:prstGeom>
          <a:noFill/>
          <a:ln cap="flat">
            <a:round/>
            <a:headEnd/>
            <a:tailEnd/>
          </a:ln>
        </p:spPr>
        <p:txBody>
          <a:bodyPr wrap="none" anchor="ctr"/>
          <a:lstStyle/>
          <a:p>
            <a:endParaRPr 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4" name="Slide Number Placeholder 3"/>
          <p:cNvSpPr>
            <a:spLocks noGrp="1"/>
          </p:cNvSpPr>
          <p:nvPr>
            <p:ph type="sldNum" sz="quarter" idx="5"/>
          </p:nvPr>
        </p:nvSpPr>
        <p:spPr/>
        <p:txBody>
          <a:bodyPr/>
          <a:lstStyle/>
          <a:p>
            <a:pPr>
              <a:defRPr/>
            </a:pPr>
            <a:fld id="{E8A6073D-DA0C-48DB-8CCF-9BD64347CFE2}" type="slidenum">
              <a:rPr lang="en-US" smtClean="0"/>
              <a:pPr>
                <a:defRPr/>
              </a:pPr>
              <a:t>76</a:t>
            </a:fld>
            <a:endParaRPr lang="en-US"/>
          </a:p>
        </p:txBody>
      </p:sp>
      <p:sp>
        <p:nvSpPr>
          <p:cNvPr id="5" name="Datumsplatzhalter 4"/>
          <p:cNvSpPr>
            <a:spLocks noGrp="1"/>
          </p:cNvSpPr>
          <p:nvPr>
            <p:ph type="dt" idx="10"/>
          </p:nvPr>
        </p:nvSpPr>
        <p:spPr/>
        <p:txBody>
          <a:bodyPr/>
          <a:lstStyle/>
          <a:p>
            <a:pPr>
              <a:defRPr/>
            </a:pPr>
            <a:fld id="{FCAEA066-735C-40B3-8B1C-06478CF67A9E}" type="datetime1">
              <a:rPr lang="de-DE" smtClean="0"/>
              <a:pPr>
                <a:defRPr/>
              </a:pPr>
              <a:t>05.10.2015</a:t>
            </a:fld>
            <a:endParaRPr lang="en-US"/>
          </a:p>
        </p:txBody>
      </p:sp>
      <p:sp>
        <p:nvSpPr>
          <p:cNvPr id="6" name="Fußzeilenplatzhalter 5"/>
          <p:cNvSpPr>
            <a:spLocks noGrp="1"/>
          </p:cNvSpPr>
          <p:nvPr>
            <p:ph type="ftr" sz="quarter" idx="11"/>
          </p:nvPr>
        </p:nvSpPr>
        <p:spPr/>
        <p:txBody>
          <a:bodyPr/>
          <a:lstStyle/>
          <a:p>
            <a:pPr>
              <a:defRPr/>
            </a:pPr>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8611"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GB" sz="1000" smtClean="0">
                <a:latin typeface="Arial" pitchFamily="34" charset="0"/>
                <a:ea typeface="ＭＳ Ｐゴシック"/>
                <a:cs typeface="ＭＳ Ｐゴシック"/>
              </a:rPr>
              <a:t>The physics of hadrons and nuclei span a huge range in terms of</a:t>
            </a:r>
          </a:p>
          <a:p>
            <a:r>
              <a:rPr lang="en-GB" sz="1000" smtClean="0">
                <a:latin typeface="Arial" pitchFamily="34" charset="0"/>
                <a:ea typeface="ＭＳ Ｐゴシック"/>
                <a:cs typeface="ＭＳ Ｐゴシック"/>
              </a:rPr>
              <a:t>age of the universe</a:t>
            </a:r>
          </a:p>
          <a:p>
            <a:r>
              <a:rPr lang="en-GB" sz="1000" smtClean="0">
                <a:latin typeface="Arial" pitchFamily="34" charset="0"/>
                <a:ea typeface="ＭＳ Ｐゴシック"/>
                <a:cs typeface="ＭＳ Ｐゴシック"/>
              </a:rPr>
              <a:t>size of the universe</a:t>
            </a:r>
          </a:p>
          <a:p>
            <a:r>
              <a:rPr lang="en-GB" sz="1000" smtClean="0">
                <a:latin typeface="Arial" pitchFamily="34" charset="0"/>
                <a:ea typeface="ＭＳ Ｐゴシック"/>
                <a:cs typeface="ＭＳ Ｐゴシック"/>
              </a:rPr>
              <a:t>while the size of the object stays always in the ballpark of 1 fm (10</a:t>
            </a:r>
            <a:r>
              <a:rPr lang="en-GB" sz="1000" baseline="30000" smtClean="0">
                <a:latin typeface="Arial" pitchFamily="34" charset="0"/>
                <a:ea typeface="ＭＳ Ｐゴシック"/>
                <a:cs typeface="ＭＳ Ｐゴシック"/>
              </a:rPr>
              <a:t>-15</a:t>
            </a:r>
            <a:r>
              <a:rPr lang="en-GB" sz="1000" smtClean="0">
                <a:latin typeface="Arial" pitchFamily="34" charset="0"/>
                <a:ea typeface="ＭＳ Ｐゴシック"/>
                <a:cs typeface="ＭＳ Ｐゴシック"/>
              </a:rPr>
              <a:t>m), the approx. range of the strong force</a:t>
            </a:r>
          </a:p>
          <a:p>
            <a:endParaRPr lang="en-GB" sz="1000" smtClean="0">
              <a:latin typeface="Arial" pitchFamily="34" charset="0"/>
              <a:ea typeface="ＭＳ Ｐゴシック"/>
              <a:cs typeface="ＭＳ Ｐゴシック"/>
            </a:endParaRPr>
          </a:p>
          <a:p>
            <a:r>
              <a:rPr lang="en-GB" sz="1000" smtClean="0">
                <a:latin typeface="Arial" pitchFamily="34" charset="0"/>
                <a:ea typeface="ＭＳ Ｐゴシック"/>
                <a:cs typeface="ＭＳ Ｐゴシック"/>
              </a:rPr>
              <a:t>If we follow the bigbang, we can identify several regions of particular interest</a:t>
            </a:r>
          </a:p>
          <a:p>
            <a:r>
              <a:rPr lang="en-GB" sz="1000" smtClean="0">
                <a:latin typeface="Arial" pitchFamily="34" charset="0"/>
                <a:ea typeface="ＭＳ Ｐゴシック"/>
                <a:cs typeface="ＭＳ Ｐゴシック"/>
              </a:rPr>
              <a:t>Genesis of Quark</a:t>
            </a:r>
          </a:p>
          <a:p>
            <a:r>
              <a:rPr lang="en-GB" sz="1000" smtClean="0">
                <a:latin typeface="Arial" pitchFamily="34" charset="0"/>
                <a:ea typeface="ＭＳ Ｐゴシック"/>
                <a:cs typeface="ＭＳ Ｐゴシック"/>
              </a:rPr>
              <a:t>the Freeze-Out</a:t>
            </a:r>
          </a:p>
          <a:p>
            <a:r>
              <a:rPr lang="en-GB" sz="1000" smtClean="0">
                <a:latin typeface="Arial" pitchFamily="34" charset="0"/>
                <a:ea typeface="ＭＳ Ｐゴシック"/>
                <a:cs typeface="ＭＳ Ｐゴシック"/>
              </a:rPr>
              <a:t>almost Cold Hadrons</a:t>
            </a:r>
          </a:p>
          <a:p>
            <a:r>
              <a:rPr lang="en-GB" sz="1000" smtClean="0">
                <a:latin typeface="Arial" pitchFamily="34" charset="0"/>
                <a:ea typeface="ＭＳ Ｐゴシック"/>
                <a:cs typeface="ＭＳ Ｐゴシック"/>
              </a:rPr>
              <a:t>and Nuclei</a:t>
            </a:r>
          </a:p>
          <a:p>
            <a:endParaRPr lang="en-GB" sz="1000" smtClean="0">
              <a:latin typeface="Arial" pitchFamily="34" charset="0"/>
              <a:ea typeface="ＭＳ Ｐゴシック"/>
              <a:cs typeface="ＭＳ Ｐゴシック"/>
            </a:endParaRPr>
          </a:p>
          <a:p>
            <a:r>
              <a:rPr lang="en-GB" sz="1000" smtClean="0">
                <a:latin typeface="Arial" pitchFamily="34" charset="0"/>
                <a:ea typeface="ＭＳ Ｐゴシック"/>
                <a:cs typeface="ＭＳ Ｐゴシック"/>
              </a:rPr>
              <a:t>The Genesis of Quarks is a different programme, so I leave it out for further discussions</a:t>
            </a:r>
          </a:p>
          <a:p>
            <a:endParaRPr lang="en-GB" sz="1000" smtClean="0">
              <a:latin typeface="Arial" pitchFamily="34" charset="0"/>
              <a:ea typeface="ＭＳ Ｐゴシック"/>
              <a:cs typeface="ＭＳ Ｐゴシック"/>
            </a:endParaRPr>
          </a:p>
          <a:p>
            <a:r>
              <a:rPr lang="en-GB" sz="1000" smtClean="0">
                <a:latin typeface="Arial" pitchFamily="34" charset="0"/>
                <a:ea typeface="ＭＳ Ｐゴシック"/>
                <a:cs typeface="ＭＳ Ｐゴシック"/>
              </a:rPr>
              <a:t>All the others pose very remarkable questions </a:t>
            </a:r>
          </a:p>
          <a:p>
            <a:endParaRPr lang="en-GB" sz="1000" smtClean="0">
              <a:latin typeface="Arial" pitchFamily="34" charset="0"/>
              <a:ea typeface="ＭＳ Ｐゴシック"/>
              <a:cs typeface="ＭＳ Ｐゴシック"/>
            </a:endParaRPr>
          </a:p>
          <a:p>
            <a:r>
              <a:rPr lang="en-GB" sz="1000" smtClean="0">
                <a:latin typeface="Arial" pitchFamily="34" charset="0"/>
                <a:ea typeface="ＭＳ Ｐゴシック"/>
                <a:cs typeface="ＭＳ Ｐゴシック"/>
              </a:rPr>
              <a:t>What kind of phase transition do exist in strongly interacting fundamental matter (among Quarks and Gluons) leading to the mapping of the phase diagram</a:t>
            </a:r>
          </a:p>
          <a:p>
            <a:r>
              <a:rPr lang="en-GB" sz="1000" smtClean="0">
                <a:latin typeface="Arial" pitchFamily="34" charset="0"/>
                <a:ea typeface="ＭＳ Ｐゴシック"/>
                <a:cs typeface="ＭＳ Ｐゴシック"/>
              </a:rPr>
              <a:t>The second important question is to understand quantitatively the mass of the proton (and all other hadrons) leading to the investigation of the binding among Quarks and Gluons</a:t>
            </a:r>
          </a:p>
          <a:p>
            <a:r>
              <a:rPr lang="en-GB" sz="1000" smtClean="0">
                <a:latin typeface="Arial" pitchFamily="34" charset="0"/>
                <a:ea typeface="ＭＳ Ｐゴシック"/>
                <a:cs typeface="ＭＳ Ｐゴシック"/>
              </a:rPr>
              <a:t>Finally the abundance of elements is critically defined by the dynamics of exotic nuclei, making the mapping of exotic nuclei the important challenge for understanding the appearance of our world</a:t>
            </a:r>
          </a:p>
          <a:p>
            <a:endParaRPr lang="en-GB" sz="1000" smtClean="0">
              <a:latin typeface="Arial" pitchFamily="34" charset="0"/>
              <a:ea typeface="ＭＳ Ｐゴシック"/>
              <a:cs typeface="ＭＳ Ｐゴシック"/>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Date Placeholder 3"/>
          <p:cNvSpPr>
            <a:spLocks noGrp="1"/>
          </p:cNvSpPr>
          <p:nvPr>
            <p:ph type="dt" idx="10"/>
          </p:nvPr>
        </p:nvSpPr>
        <p:spPr/>
        <p:txBody>
          <a:bodyPr/>
          <a:lstStyle/>
          <a:p>
            <a:fld id="{9E3533D4-F3F3-4B4A-84E1-EE14EFE81D22}" type="datetime1">
              <a:rPr lang="en-GB" smtClean="0"/>
              <a:pPr/>
              <a:t>05/10/2015</a:t>
            </a:fld>
            <a:endParaRPr lang="en-GB"/>
          </a:p>
        </p:txBody>
      </p:sp>
      <p:sp>
        <p:nvSpPr>
          <p:cNvPr id="5" name="Slide Number Placeholder 4"/>
          <p:cNvSpPr>
            <a:spLocks noGrp="1"/>
          </p:cNvSpPr>
          <p:nvPr>
            <p:ph type="sldNum" sz="quarter" idx="11"/>
          </p:nvPr>
        </p:nvSpPr>
        <p:spPr/>
        <p:txBody>
          <a:bodyPr/>
          <a:lstStyle/>
          <a:p>
            <a:fld id="{570C302A-C40C-4A0C-99B4-A5AE63FB8B70}" type="slidenum">
              <a:rPr lang="en-GB" smtClean="0"/>
              <a:pPr/>
              <a:t>83</a:t>
            </a:fld>
            <a:endParaRPr lang="en-GB"/>
          </a:p>
        </p:txBody>
      </p:sp>
    </p:spTree>
    <p:extLst>
      <p:ext uri="{BB962C8B-B14F-4D97-AF65-F5344CB8AC3E}">
        <p14:creationId xmlns:p14="http://schemas.microsoft.com/office/powerpoint/2010/main" val="228567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US" dirty="0"/>
          </a:p>
        </p:txBody>
      </p:sp>
      <p:sp>
        <p:nvSpPr>
          <p:cNvPr id="4" name="Rectangle 4"/>
          <p:cNvSpPr>
            <a:spLocks noGrp="1" noChangeArrowheads="1"/>
          </p:cNvSpPr>
          <p:nvPr>
            <p:ph type="dt" sz="half" idx="10"/>
          </p:nvPr>
        </p:nvSpPr>
        <p:spPr>
          <a:xfrm>
            <a:off x="457200" y="6519815"/>
            <a:ext cx="2133600" cy="476250"/>
          </a:xfrm>
          <a:ln/>
        </p:spPr>
        <p:txBody>
          <a:bodyPr/>
          <a:lstStyle>
            <a:lvl1pPr>
              <a:defRPr/>
            </a:lvl1pPr>
          </a:lstStyle>
          <a:p>
            <a:pPr>
              <a:defRPr/>
            </a:pPr>
            <a:fld id="{694F5EC3-5B3E-4C7C-84FB-29EF818E2391}" type="datetime1">
              <a:rPr lang="en-US" smtClean="0"/>
              <a:pPr>
                <a:defRPr/>
              </a:pPr>
              <a:t>10/5/2015</a:t>
            </a:fld>
            <a:endParaRPr lang="en-US" dirty="0"/>
          </a:p>
        </p:txBody>
      </p:sp>
      <p:sp>
        <p:nvSpPr>
          <p:cNvPr id="5" name="Rectangle 5"/>
          <p:cNvSpPr>
            <a:spLocks noGrp="1" noChangeArrowheads="1"/>
          </p:cNvSpPr>
          <p:nvPr>
            <p:ph type="ftr" sz="quarter" idx="11"/>
          </p:nvPr>
        </p:nvSpPr>
        <p:spPr>
          <a:xfrm>
            <a:off x="3124200" y="6519815"/>
            <a:ext cx="2895600" cy="476250"/>
          </a:xfrm>
          <a:ln/>
        </p:spPr>
        <p:txBody>
          <a:bodyPr/>
          <a:lstStyle>
            <a:lvl1pPr>
              <a:defRPr/>
            </a:lvl1pPr>
          </a:lstStyle>
          <a:p>
            <a:pPr>
              <a:defRPr/>
            </a:pPr>
            <a:r>
              <a:rPr lang="en-US" smtClean="0"/>
              <a:t>Horst Stoecker</a:t>
            </a:r>
            <a:endParaRPr lang="en-US" dirty="0"/>
          </a:p>
        </p:txBody>
      </p:sp>
      <p:sp>
        <p:nvSpPr>
          <p:cNvPr id="6" name="Rectangle 6"/>
          <p:cNvSpPr>
            <a:spLocks noGrp="1" noChangeArrowheads="1"/>
          </p:cNvSpPr>
          <p:nvPr>
            <p:ph type="sldNum" sz="quarter" idx="12"/>
          </p:nvPr>
        </p:nvSpPr>
        <p:spPr>
          <a:xfrm>
            <a:off x="6553200" y="6519815"/>
            <a:ext cx="2133600" cy="476250"/>
          </a:xfrm>
          <a:ln/>
        </p:spPr>
        <p:txBody>
          <a:bodyPr/>
          <a:lstStyle>
            <a:lvl1pPr>
              <a:defRPr/>
            </a:lvl1pPr>
          </a:lstStyle>
          <a:p>
            <a:pPr>
              <a:defRPr/>
            </a:pPr>
            <a:r>
              <a:rPr lang="en-US" dirty="0" smtClean="0"/>
              <a:t>Horst </a:t>
            </a:r>
            <a:r>
              <a:rPr lang="en-US" dirty="0" err="1" smtClean="0"/>
              <a:t>Stoecker</a:t>
            </a:r>
            <a:r>
              <a:rPr lang="en-US" dirty="0" smtClean="0"/>
              <a:t> </a:t>
            </a:r>
            <a:fld id="{8B0F5CB2-1CEF-4BE7-A656-F97588886647}" type="slidenum">
              <a:rPr lang="en-US" smtClean="0"/>
              <a:pPr>
                <a:defRPr/>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xfrm>
            <a:off x="457200" y="6540695"/>
            <a:ext cx="2133600" cy="476250"/>
          </a:xfrm>
          <a:ln/>
        </p:spPr>
        <p:txBody>
          <a:bodyPr/>
          <a:lstStyle>
            <a:lvl1pPr>
              <a:defRPr/>
            </a:lvl1pPr>
          </a:lstStyle>
          <a:p>
            <a:pPr>
              <a:defRPr/>
            </a:pPr>
            <a:fld id="{38E1C51A-8D7E-4D1A-B29C-CD443F65CA83}" type="datetime1">
              <a:rPr lang="en-US" smtClean="0"/>
              <a:pPr>
                <a:defRPr/>
              </a:pPr>
              <a:t>10/5/2015</a:t>
            </a:fld>
            <a:endParaRPr lang="en-US"/>
          </a:p>
        </p:txBody>
      </p:sp>
      <p:sp>
        <p:nvSpPr>
          <p:cNvPr id="5" name="Rectangle 5"/>
          <p:cNvSpPr>
            <a:spLocks noGrp="1" noChangeArrowheads="1"/>
          </p:cNvSpPr>
          <p:nvPr>
            <p:ph type="ftr" sz="quarter" idx="11"/>
          </p:nvPr>
        </p:nvSpPr>
        <p:spPr>
          <a:xfrm>
            <a:off x="3124200" y="6519815"/>
            <a:ext cx="2895600" cy="476250"/>
          </a:xfrm>
          <a:ln/>
        </p:spPr>
        <p:txBody>
          <a:bodyPr/>
          <a:lstStyle>
            <a:lvl1pPr>
              <a:defRPr/>
            </a:lvl1pPr>
          </a:lstStyle>
          <a:p>
            <a:pPr>
              <a:defRPr/>
            </a:pPr>
            <a:r>
              <a:rPr lang="en-US" smtClean="0"/>
              <a:t>Horst Stoecker</a:t>
            </a:r>
            <a:endParaRPr lang="en-US" dirty="0"/>
          </a:p>
        </p:txBody>
      </p:sp>
      <p:sp>
        <p:nvSpPr>
          <p:cNvPr id="6" name="Rectangle 6"/>
          <p:cNvSpPr>
            <a:spLocks noGrp="1" noChangeArrowheads="1"/>
          </p:cNvSpPr>
          <p:nvPr>
            <p:ph type="sldNum" sz="quarter" idx="12"/>
          </p:nvPr>
        </p:nvSpPr>
        <p:spPr>
          <a:xfrm>
            <a:off x="6553200" y="6519815"/>
            <a:ext cx="2133600" cy="476250"/>
          </a:xfrm>
          <a:ln/>
        </p:spPr>
        <p:txBody>
          <a:bodyPr/>
          <a:lstStyle>
            <a:lvl1pPr>
              <a:defRPr/>
            </a:lvl1pPr>
          </a:lstStyle>
          <a:p>
            <a:pPr>
              <a:defRPr/>
            </a:pPr>
            <a:r>
              <a:rPr lang="en-US" dirty="0" smtClean="0"/>
              <a:t>Horst </a:t>
            </a:r>
            <a:r>
              <a:rPr lang="en-US" dirty="0" err="1" smtClean="0"/>
              <a:t>Stoecker</a:t>
            </a:r>
            <a:r>
              <a:rPr lang="en-US" dirty="0" smtClean="0"/>
              <a:t> </a:t>
            </a:r>
            <a:fld id="{4AFA227F-464A-4B0F-9F98-4DC745C25D11}" type="slidenum">
              <a:rPr lang="en-US" smtClean="0"/>
              <a:pPr>
                <a:defRPr/>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BE57DDEC-B9FE-4D39-A6EF-C25C19D5DB04}" type="datetime1">
              <a:rPr lang="en-US" smtClean="0"/>
              <a:pPr>
                <a:defRPr/>
              </a:pPr>
              <a:t>10/5/2015</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t>Horst Stoecker</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r>
              <a:rPr lang="en-US"/>
              <a:t>M. Djordjevic </a:t>
            </a:r>
            <a:fld id="{FF1CF109-4D5D-4888-96B0-849302508326}" type="slidenum">
              <a:rPr lang="en-US"/>
              <a:pPr>
                <a:defRPr/>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54565618-4FE4-4EEF-A238-57A272B8CC4D}" type="datetime1">
              <a:rPr lang="en-US" smtClean="0"/>
              <a:pPr>
                <a:defRPr/>
              </a:pPr>
              <a:t>10/5/2015</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t>Horst Stoecker</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r>
              <a:rPr lang="en-US"/>
              <a:t>M. Djordjevic </a:t>
            </a:r>
            <a:fld id="{85F232A2-D591-4A24-A197-30742FA9D892}" type="slidenum">
              <a:rPr lang="en-US"/>
              <a:pPr>
                <a:defRPr/>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A9CB9EE2-18DB-4963-A8FC-ECEBD6B15A5F}" type="datetime1">
              <a:rPr lang="en-US" smtClean="0"/>
              <a:pPr>
                <a:defRPr/>
              </a:pPr>
              <a:t>10/5/2015</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smtClean="0"/>
              <a:t>Horst Stoecker</a:t>
            </a: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r>
              <a:rPr lang="en-US"/>
              <a:t>M. Djordjevic </a:t>
            </a:r>
            <a:fld id="{FBEC1D2B-40DC-4C50-BA2B-52DF5F7CB275}" type="slidenum">
              <a:rPr lang="en-US"/>
              <a:pPr>
                <a:defRPr/>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86691989-177F-43E7-915B-384995535DDF}" type="datetime1">
              <a:rPr lang="en-US" smtClean="0"/>
              <a:pPr>
                <a:defRPr/>
              </a:pPr>
              <a:t>10/5/2015</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smtClean="0"/>
              <a:t>Horst Stoecker</a:t>
            </a: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r>
              <a:rPr lang="en-US"/>
              <a:t>M. Djordjevic </a:t>
            </a:r>
            <a:fld id="{5665E4C8-4345-4D96-B669-3D5E0BD740C5}" type="slidenum">
              <a:rPr lang="en-US"/>
              <a:pPr>
                <a:defRPr/>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7FFC872E-D74B-4E0D-8F3F-0D18661FC402}" type="datetime1">
              <a:rPr lang="en-US" smtClean="0"/>
              <a:pPr>
                <a:defRPr/>
              </a:pPr>
              <a:t>10/5/2015</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smtClean="0"/>
              <a:t>Horst Stoecker</a:t>
            </a: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r>
              <a:rPr lang="en-US"/>
              <a:t>M. Djordjevic </a:t>
            </a:r>
            <a:fld id="{92EDE6EE-DC89-4B12-A890-D1ABB2D21009}" type="slidenum">
              <a:rPr lang="en-US"/>
              <a:pPr>
                <a:defRPr/>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66FD81A6-F074-4674-AFDC-A5902D4FB2A2}" type="datetime1">
              <a:rPr lang="en-US" smtClean="0"/>
              <a:pPr>
                <a:defRPr/>
              </a:pPr>
              <a:t>10/5/2015</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t>Horst Stoecker</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r>
              <a:rPr lang="en-US"/>
              <a:t>M. Djordjevic </a:t>
            </a:r>
            <a:fld id="{2B9E65B9-119A-4E2B-B4D3-78F2FEEE7D65}" type="slidenum">
              <a:rPr lang="en-US"/>
              <a:pPr>
                <a:defRPr/>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74333BA9-4763-417C-8A4E-453C12E3E658}" type="datetime1">
              <a:rPr lang="en-US" smtClean="0"/>
              <a:pPr>
                <a:defRPr/>
              </a:pPr>
              <a:t>10/5/2015</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t>Horst Stoecker</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r>
              <a:rPr lang="en-US"/>
              <a:t>M. Djordjevic </a:t>
            </a:r>
            <a:fld id="{FFAAABB3-2DB4-45AC-BA82-A7808D4D0C0E}" type="slidenum">
              <a:rPr lang="en-US"/>
              <a:pPr>
                <a:defRPr/>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908B416A-965A-43F1-81B6-E7B5B577F43B}" type="datetime1">
              <a:rPr lang="en-US" smtClean="0"/>
              <a:pPr>
                <a:defRPr/>
              </a:pPr>
              <a:t>10/5/2015</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t>Horst Stoecker</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r>
              <a:rPr lang="en-US"/>
              <a:t>M. Djordjevic </a:t>
            </a:r>
            <a:fld id="{8D656DE9-5E28-45E5-B95C-CEFAD7F041E6}" type="slidenum">
              <a:rPr lang="en-US"/>
              <a:pPr>
                <a:defRPr/>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FF9C317E-FB7B-4517-A496-EC2AE4C3492F}" type="datetime1">
              <a:rPr lang="en-US" smtClean="0"/>
              <a:pPr>
                <a:defRPr/>
              </a:pPr>
              <a:t>10/5/2015</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t>Horst Stoecker</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r>
              <a:rPr lang="en-US"/>
              <a:t>M. Djordjevic </a:t>
            </a:r>
            <a:fld id="{55D873D0-6B1D-4389-A909-049C8DEF8D5D}" type="slidenum">
              <a:rPr lang="en-US"/>
              <a:pPr>
                <a:defRPr/>
              </a:pPr>
              <a:t>‹Nr.›</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GB" dirty="0"/>
          </a:p>
        </p:txBody>
      </p:sp>
      <p:sp>
        <p:nvSpPr>
          <p:cNvPr id="3" name="Content Placeholder 2"/>
          <p:cNvSpPr>
            <a:spLocks noGrp="1"/>
          </p:cNvSpPr>
          <p:nvPr>
            <p:ph sz="half" idx="1"/>
          </p:nvPr>
        </p:nvSpPr>
        <p:spPr>
          <a:xfrm>
            <a:off x="214285" y="1000110"/>
            <a:ext cx="4281519" cy="5286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GB" dirty="0"/>
          </a:p>
        </p:txBody>
      </p:sp>
      <p:sp>
        <p:nvSpPr>
          <p:cNvPr id="4" name="Date Placeholder 3"/>
          <p:cNvSpPr>
            <a:spLocks noGrp="1"/>
          </p:cNvSpPr>
          <p:nvPr>
            <p:ph type="dt" sz="half" idx="10"/>
          </p:nvPr>
        </p:nvSpPr>
        <p:spPr/>
        <p:txBody>
          <a:bodyPr/>
          <a:lstStyle>
            <a:lvl1pPr>
              <a:defRPr/>
            </a:lvl1pPr>
          </a:lstStyle>
          <a:p>
            <a:pPr>
              <a:defRPr/>
            </a:pPr>
            <a:fld id="{09A6F2B1-5B41-40AD-88DC-279EDD89A000}" type="datetime1">
              <a:rPr lang="en-US" smtClean="0"/>
              <a:pPr>
                <a:defRPr/>
              </a:pPr>
              <a:t>10/5/2015</a:t>
            </a:fld>
            <a:endParaRPr lang="en-GB" dirty="0"/>
          </a:p>
        </p:txBody>
      </p:sp>
      <p:sp>
        <p:nvSpPr>
          <p:cNvPr id="5" name="Footer Placeholder 4"/>
          <p:cNvSpPr>
            <a:spLocks noGrp="1"/>
          </p:cNvSpPr>
          <p:nvPr>
            <p:ph type="ftr" sz="quarter" idx="11"/>
          </p:nvPr>
        </p:nvSpPr>
        <p:spPr/>
        <p:txBody>
          <a:bodyPr/>
          <a:lstStyle>
            <a:lvl1pPr>
              <a:defRPr/>
            </a:lvl1pPr>
          </a:lstStyle>
          <a:p>
            <a:pPr>
              <a:defRPr/>
            </a:pPr>
            <a:r>
              <a:rPr lang="en-US" smtClean="0"/>
              <a:t>Horst Stoecker</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6884EAD-935E-4339-9ED5-94CC5FE4E31D}" type="slidenum">
              <a:rPr lang="en-US" smtClean="0"/>
              <a:pPr>
                <a:defRPr/>
              </a:pPr>
              <a:t>‹Nr.›</a:t>
            </a:fld>
            <a:endParaRPr lang="en-US" dirty="0"/>
          </a:p>
        </p:txBody>
      </p:sp>
    </p:spTree>
    <p:extLst>
      <p:ext uri="{BB962C8B-B14F-4D97-AF65-F5344CB8AC3E}">
        <p14:creationId xmlns:p14="http://schemas.microsoft.com/office/powerpoint/2010/main" val="1483739672"/>
      </p:ext>
    </p:extLst>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15F65E1F-0AFD-4C6D-91B1-10AC108FB585}" type="datetime1">
              <a:rPr lang="en-US" smtClean="0"/>
              <a:pPr/>
              <a:t>10/5/2015</a:t>
            </a:fld>
            <a:endParaRPr lang="de-DE"/>
          </a:p>
        </p:txBody>
      </p:sp>
      <p:sp>
        <p:nvSpPr>
          <p:cNvPr id="5" name="Fußzeilenplatzhalter 4"/>
          <p:cNvSpPr>
            <a:spLocks noGrp="1"/>
          </p:cNvSpPr>
          <p:nvPr>
            <p:ph type="ftr" sz="quarter" idx="11"/>
          </p:nvPr>
        </p:nvSpPr>
        <p:spPr/>
        <p:txBody>
          <a:bodyPr/>
          <a:lstStyle/>
          <a:p>
            <a:r>
              <a:rPr lang="de-DE" smtClean="0"/>
              <a:t>Horst Stoecker</a:t>
            </a:r>
            <a:endParaRPr lang="de-DE"/>
          </a:p>
        </p:txBody>
      </p:sp>
      <p:sp>
        <p:nvSpPr>
          <p:cNvPr id="6" name="Foliennummernplatzhalter 5"/>
          <p:cNvSpPr>
            <a:spLocks noGrp="1"/>
          </p:cNvSpPr>
          <p:nvPr>
            <p:ph type="sldNum" sz="quarter" idx="12"/>
          </p:nvPr>
        </p:nvSpPr>
        <p:spPr/>
        <p:txBody>
          <a:bodyPr/>
          <a:lstStyle/>
          <a:p>
            <a:fld id="{8B7B6778-6D8F-43EE-91CE-335F8B8B5C4A}" type="slidenum">
              <a:rPr lang="de-DE" smtClean="0"/>
              <a:pPr/>
              <a:t>‹Nr.›</a:t>
            </a:fld>
            <a:endParaRPr lang="de-D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CBF21FC0-6DD4-409E-8096-E11837A2C9AA}" type="datetime1">
              <a:rPr lang="en-US" smtClean="0"/>
              <a:pPr/>
              <a:t>10/5/2015</a:t>
            </a:fld>
            <a:endParaRPr lang="de-DE"/>
          </a:p>
        </p:txBody>
      </p:sp>
      <p:sp>
        <p:nvSpPr>
          <p:cNvPr id="5" name="Fußzeilenplatzhalter 4"/>
          <p:cNvSpPr>
            <a:spLocks noGrp="1"/>
          </p:cNvSpPr>
          <p:nvPr>
            <p:ph type="ftr" sz="quarter" idx="11"/>
          </p:nvPr>
        </p:nvSpPr>
        <p:spPr/>
        <p:txBody>
          <a:bodyPr/>
          <a:lstStyle/>
          <a:p>
            <a:r>
              <a:rPr lang="de-DE" smtClean="0"/>
              <a:t>Horst Stoecker</a:t>
            </a:r>
            <a:endParaRPr lang="de-DE"/>
          </a:p>
        </p:txBody>
      </p:sp>
      <p:sp>
        <p:nvSpPr>
          <p:cNvPr id="6" name="Foliennummernplatzhalter 5"/>
          <p:cNvSpPr>
            <a:spLocks noGrp="1"/>
          </p:cNvSpPr>
          <p:nvPr>
            <p:ph type="sldNum" sz="quarter" idx="12"/>
          </p:nvPr>
        </p:nvSpPr>
        <p:spPr/>
        <p:txBody>
          <a:bodyPr/>
          <a:lstStyle/>
          <a:p>
            <a:fld id="{8B7B6778-6D8F-43EE-91CE-335F8B8B5C4A}" type="slidenum">
              <a:rPr lang="de-DE" smtClean="0"/>
              <a:pPr/>
              <a:t>‹Nr.›</a:t>
            </a:fld>
            <a:endParaRPr lang="de-D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p>
            <a:fld id="{E3080968-928E-4793-BE2A-45B3F38D2DBA}" type="datetime1">
              <a:rPr lang="en-US" smtClean="0"/>
              <a:pPr/>
              <a:t>10/5/2015</a:t>
            </a:fld>
            <a:endParaRPr lang="de-DE"/>
          </a:p>
        </p:txBody>
      </p:sp>
      <p:sp>
        <p:nvSpPr>
          <p:cNvPr id="5" name="Fußzeilenplatzhalter 4"/>
          <p:cNvSpPr>
            <a:spLocks noGrp="1"/>
          </p:cNvSpPr>
          <p:nvPr>
            <p:ph type="ftr" sz="quarter" idx="11"/>
          </p:nvPr>
        </p:nvSpPr>
        <p:spPr/>
        <p:txBody>
          <a:bodyPr/>
          <a:lstStyle/>
          <a:p>
            <a:r>
              <a:rPr lang="de-DE" smtClean="0"/>
              <a:t>Horst Stoecker</a:t>
            </a:r>
            <a:endParaRPr lang="de-DE"/>
          </a:p>
        </p:txBody>
      </p:sp>
      <p:sp>
        <p:nvSpPr>
          <p:cNvPr id="6" name="Foliennummernplatzhalter 5"/>
          <p:cNvSpPr>
            <a:spLocks noGrp="1"/>
          </p:cNvSpPr>
          <p:nvPr>
            <p:ph type="sldNum" sz="quarter" idx="12"/>
          </p:nvPr>
        </p:nvSpPr>
        <p:spPr/>
        <p:txBody>
          <a:bodyPr/>
          <a:lstStyle/>
          <a:p>
            <a:fld id="{8B7B6778-6D8F-43EE-91CE-335F8B8B5C4A}" type="slidenum">
              <a:rPr lang="de-DE" smtClean="0"/>
              <a:pPr/>
              <a:t>‹Nr.›</a:t>
            </a:fld>
            <a:endParaRPr lang="de-D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260FF3DF-549C-4A93-A6FF-15450BA0138C}" type="datetime1">
              <a:rPr lang="en-US" smtClean="0"/>
              <a:pPr/>
              <a:t>10/5/2015</a:t>
            </a:fld>
            <a:endParaRPr lang="de-DE"/>
          </a:p>
        </p:txBody>
      </p:sp>
      <p:sp>
        <p:nvSpPr>
          <p:cNvPr id="6" name="Fußzeilenplatzhalter 5"/>
          <p:cNvSpPr>
            <a:spLocks noGrp="1"/>
          </p:cNvSpPr>
          <p:nvPr>
            <p:ph type="ftr" sz="quarter" idx="11"/>
          </p:nvPr>
        </p:nvSpPr>
        <p:spPr/>
        <p:txBody>
          <a:bodyPr/>
          <a:lstStyle/>
          <a:p>
            <a:r>
              <a:rPr lang="de-DE" smtClean="0"/>
              <a:t>Horst Stoecker</a:t>
            </a:r>
            <a:endParaRPr lang="de-DE"/>
          </a:p>
        </p:txBody>
      </p:sp>
      <p:sp>
        <p:nvSpPr>
          <p:cNvPr id="7" name="Foliennummernplatzhalter 6"/>
          <p:cNvSpPr>
            <a:spLocks noGrp="1"/>
          </p:cNvSpPr>
          <p:nvPr>
            <p:ph type="sldNum" sz="quarter" idx="12"/>
          </p:nvPr>
        </p:nvSpPr>
        <p:spPr/>
        <p:txBody>
          <a:bodyPr/>
          <a:lstStyle/>
          <a:p>
            <a:fld id="{8B7B6778-6D8F-43EE-91CE-335F8B8B5C4A}" type="slidenum">
              <a:rPr lang="de-DE" smtClean="0"/>
              <a:pPr/>
              <a:t>‹Nr.›</a:t>
            </a:fld>
            <a:endParaRPr lang="de-D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C30FB4D3-7405-4ACF-BC3E-7EABD3571160}" type="datetime1">
              <a:rPr lang="en-US" smtClean="0"/>
              <a:pPr/>
              <a:t>10/5/2015</a:t>
            </a:fld>
            <a:endParaRPr lang="de-DE"/>
          </a:p>
        </p:txBody>
      </p:sp>
      <p:sp>
        <p:nvSpPr>
          <p:cNvPr id="4" name="Fußzeilenplatzhalter 3"/>
          <p:cNvSpPr>
            <a:spLocks noGrp="1"/>
          </p:cNvSpPr>
          <p:nvPr>
            <p:ph type="ftr" sz="quarter" idx="11"/>
          </p:nvPr>
        </p:nvSpPr>
        <p:spPr/>
        <p:txBody>
          <a:bodyPr/>
          <a:lstStyle/>
          <a:p>
            <a:r>
              <a:rPr lang="de-DE" smtClean="0"/>
              <a:t>Horst Stoecker</a:t>
            </a:r>
            <a:endParaRPr lang="de-DE"/>
          </a:p>
        </p:txBody>
      </p:sp>
      <p:sp>
        <p:nvSpPr>
          <p:cNvPr id="5" name="Foliennummernplatzhalter 4"/>
          <p:cNvSpPr>
            <a:spLocks noGrp="1"/>
          </p:cNvSpPr>
          <p:nvPr>
            <p:ph type="sldNum" sz="quarter" idx="12"/>
          </p:nvPr>
        </p:nvSpPr>
        <p:spPr/>
        <p:txBody>
          <a:bodyPr/>
          <a:lstStyle/>
          <a:p>
            <a:fld id="{8B7B6778-6D8F-43EE-91CE-335F8B8B5C4A}" type="slidenum">
              <a:rPr lang="de-DE" smtClean="0"/>
              <a:pPr/>
              <a:t>‹Nr.›</a:t>
            </a:fld>
            <a:endParaRPr lang="de-D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2A890E8B-99E9-4368-A94C-8C4CDCBA0BD6}" type="datetime1">
              <a:rPr lang="en-US" smtClean="0"/>
              <a:pPr/>
              <a:t>10/5/2015</a:t>
            </a:fld>
            <a:endParaRPr lang="de-DE"/>
          </a:p>
        </p:txBody>
      </p:sp>
      <p:sp>
        <p:nvSpPr>
          <p:cNvPr id="8" name="Fußzeilenplatzhalter 7"/>
          <p:cNvSpPr>
            <a:spLocks noGrp="1"/>
          </p:cNvSpPr>
          <p:nvPr>
            <p:ph type="ftr" sz="quarter" idx="11"/>
          </p:nvPr>
        </p:nvSpPr>
        <p:spPr/>
        <p:txBody>
          <a:bodyPr/>
          <a:lstStyle/>
          <a:p>
            <a:r>
              <a:rPr lang="de-DE" smtClean="0"/>
              <a:t>Horst Stoecker</a:t>
            </a:r>
            <a:endParaRPr lang="de-DE"/>
          </a:p>
        </p:txBody>
      </p:sp>
      <p:sp>
        <p:nvSpPr>
          <p:cNvPr id="9" name="Foliennummernplatzhalter 8"/>
          <p:cNvSpPr>
            <a:spLocks noGrp="1"/>
          </p:cNvSpPr>
          <p:nvPr>
            <p:ph type="sldNum" sz="quarter" idx="12"/>
          </p:nvPr>
        </p:nvSpPr>
        <p:spPr/>
        <p:txBody>
          <a:bodyPr/>
          <a:lstStyle/>
          <a:p>
            <a:fld id="{8B7B6778-6D8F-43EE-91CE-335F8B8B5C4A}" type="slidenum">
              <a:rPr lang="de-DE" smtClean="0"/>
              <a:pPr/>
              <a:t>‹Nr.›</a:t>
            </a:fld>
            <a:endParaRPr lang="de-D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F3BDC417-536C-4999-A735-5B9C8D67CF3E}" type="datetime1">
              <a:rPr lang="en-US" smtClean="0"/>
              <a:pPr/>
              <a:t>10/5/2015</a:t>
            </a:fld>
            <a:endParaRPr lang="de-DE"/>
          </a:p>
        </p:txBody>
      </p:sp>
      <p:sp>
        <p:nvSpPr>
          <p:cNvPr id="4" name="Fußzeilenplatzhalter 3"/>
          <p:cNvSpPr>
            <a:spLocks noGrp="1"/>
          </p:cNvSpPr>
          <p:nvPr>
            <p:ph type="ftr" sz="quarter" idx="11"/>
          </p:nvPr>
        </p:nvSpPr>
        <p:spPr/>
        <p:txBody>
          <a:bodyPr/>
          <a:lstStyle/>
          <a:p>
            <a:r>
              <a:rPr lang="de-DE" smtClean="0"/>
              <a:t>Horst Stoecker</a:t>
            </a:r>
            <a:endParaRPr lang="de-DE"/>
          </a:p>
        </p:txBody>
      </p:sp>
      <p:sp>
        <p:nvSpPr>
          <p:cNvPr id="5" name="Foliennummernplatzhalter 4"/>
          <p:cNvSpPr>
            <a:spLocks noGrp="1"/>
          </p:cNvSpPr>
          <p:nvPr>
            <p:ph type="sldNum" sz="quarter" idx="12"/>
          </p:nvPr>
        </p:nvSpPr>
        <p:spPr/>
        <p:txBody>
          <a:bodyPr/>
          <a:lstStyle/>
          <a:p>
            <a:fld id="{8B7B6778-6D8F-43EE-91CE-335F8B8B5C4A}" type="slidenum">
              <a:rPr lang="de-DE" smtClean="0"/>
              <a:pPr/>
              <a:t>‹Nr.›</a:t>
            </a:fld>
            <a:endParaRPr lang="de-D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F973CB6E-3C7D-4849-BF05-C467E5B2C678}" type="datetime1">
              <a:rPr lang="en-US" smtClean="0"/>
              <a:pPr/>
              <a:t>10/5/2015</a:t>
            </a:fld>
            <a:endParaRPr lang="de-DE"/>
          </a:p>
        </p:txBody>
      </p:sp>
      <p:sp>
        <p:nvSpPr>
          <p:cNvPr id="3" name="Fußzeilenplatzhalter 2"/>
          <p:cNvSpPr>
            <a:spLocks noGrp="1"/>
          </p:cNvSpPr>
          <p:nvPr>
            <p:ph type="ftr" sz="quarter" idx="11"/>
          </p:nvPr>
        </p:nvSpPr>
        <p:spPr/>
        <p:txBody>
          <a:bodyPr/>
          <a:lstStyle/>
          <a:p>
            <a:r>
              <a:rPr lang="de-DE" smtClean="0"/>
              <a:t>Horst Stoecker</a:t>
            </a:r>
            <a:endParaRPr lang="de-DE"/>
          </a:p>
        </p:txBody>
      </p:sp>
      <p:sp>
        <p:nvSpPr>
          <p:cNvPr id="4" name="Foliennummernplatzhalter 3"/>
          <p:cNvSpPr>
            <a:spLocks noGrp="1"/>
          </p:cNvSpPr>
          <p:nvPr>
            <p:ph type="sldNum" sz="quarter" idx="12"/>
          </p:nvPr>
        </p:nvSpPr>
        <p:spPr/>
        <p:txBody>
          <a:bodyPr/>
          <a:lstStyle/>
          <a:p>
            <a:fld id="{8B7B6778-6D8F-43EE-91CE-335F8B8B5C4A}" type="slidenum">
              <a:rPr lang="de-DE" smtClean="0"/>
              <a:pPr/>
              <a:t>‹Nr.›</a:t>
            </a:fld>
            <a:endParaRPr lang="de-D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C3AB8E8C-C9AB-42F2-A344-FF5C09122E6D}" type="datetime1">
              <a:rPr lang="en-US" smtClean="0"/>
              <a:pPr/>
              <a:t>10/5/2015</a:t>
            </a:fld>
            <a:endParaRPr lang="de-DE"/>
          </a:p>
        </p:txBody>
      </p:sp>
      <p:sp>
        <p:nvSpPr>
          <p:cNvPr id="6" name="Fußzeilenplatzhalter 5"/>
          <p:cNvSpPr>
            <a:spLocks noGrp="1"/>
          </p:cNvSpPr>
          <p:nvPr>
            <p:ph type="ftr" sz="quarter" idx="11"/>
          </p:nvPr>
        </p:nvSpPr>
        <p:spPr/>
        <p:txBody>
          <a:bodyPr/>
          <a:lstStyle/>
          <a:p>
            <a:r>
              <a:rPr lang="de-DE" smtClean="0"/>
              <a:t>Horst Stoecker</a:t>
            </a:r>
            <a:endParaRPr lang="de-DE"/>
          </a:p>
        </p:txBody>
      </p:sp>
      <p:sp>
        <p:nvSpPr>
          <p:cNvPr id="7" name="Foliennummernplatzhalter 6"/>
          <p:cNvSpPr>
            <a:spLocks noGrp="1"/>
          </p:cNvSpPr>
          <p:nvPr>
            <p:ph type="sldNum" sz="quarter" idx="12"/>
          </p:nvPr>
        </p:nvSpPr>
        <p:spPr/>
        <p:txBody>
          <a:bodyPr/>
          <a:lstStyle/>
          <a:p>
            <a:fld id="{8B7B6778-6D8F-43EE-91CE-335F8B8B5C4A}" type="slidenum">
              <a:rPr lang="de-DE" smtClean="0"/>
              <a:pPr/>
              <a:t>‹Nr.›</a:t>
            </a:fld>
            <a:endParaRPr lang="de-D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E875FBE5-0644-4DE5-AAED-EEDFA6D36D35}" type="datetime1">
              <a:rPr lang="en-US" smtClean="0"/>
              <a:pPr/>
              <a:t>10/5/2015</a:t>
            </a:fld>
            <a:endParaRPr lang="de-DE"/>
          </a:p>
        </p:txBody>
      </p:sp>
      <p:sp>
        <p:nvSpPr>
          <p:cNvPr id="6" name="Fußzeilenplatzhalter 5"/>
          <p:cNvSpPr>
            <a:spLocks noGrp="1"/>
          </p:cNvSpPr>
          <p:nvPr>
            <p:ph type="ftr" sz="quarter" idx="11"/>
          </p:nvPr>
        </p:nvSpPr>
        <p:spPr/>
        <p:txBody>
          <a:bodyPr/>
          <a:lstStyle/>
          <a:p>
            <a:r>
              <a:rPr lang="de-DE" smtClean="0"/>
              <a:t>Horst Stoecker</a:t>
            </a:r>
            <a:endParaRPr lang="de-DE"/>
          </a:p>
        </p:txBody>
      </p:sp>
      <p:sp>
        <p:nvSpPr>
          <p:cNvPr id="7" name="Foliennummernplatzhalter 6"/>
          <p:cNvSpPr>
            <a:spLocks noGrp="1"/>
          </p:cNvSpPr>
          <p:nvPr>
            <p:ph type="sldNum" sz="quarter" idx="12"/>
          </p:nvPr>
        </p:nvSpPr>
        <p:spPr/>
        <p:txBody>
          <a:bodyPr/>
          <a:lstStyle/>
          <a:p>
            <a:fld id="{8B7B6778-6D8F-43EE-91CE-335F8B8B5C4A}" type="slidenum">
              <a:rPr lang="de-DE" smtClean="0"/>
              <a:pPr/>
              <a:t>‹Nr.›</a:t>
            </a:fld>
            <a:endParaRPr lang="de-D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8C60B3EB-6A87-4938-AB47-7B3EF9912E68}" type="datetime1">
              <a:rPr lang="en-US" smtClean="0"/>
              <a:pPr/>
              <a:t>10/5/2015</a:t>
            </a:fld>
            <a:endParaRPr lang="de-DE"/>
          </a:p>
        </p:txBody>
      </p:sp>
      <p:sp>
        <p:nvSpPr>
          <p:cNvPr id="5" name="Fußzeilenplatzhalter 4"/>
          <p:cNvSpPr>
            <a:spLocks noGrp="1"/>
          </p:cNvSpPr>
          <p:nvPr>
            <p:ph type="ftr" sz="quarter" idx="11"/>
          </p:nvPr>
        </p:nvSpPr>
        <p:spPr/>
        <p:txBody>
          <a:bodyPr/>
          <a:lstStyle/>
          <a:p>
            <a:r>
              <a:rPr lang="de-DE" smtClean="0"/>
              <a:t>Horst Stoecker</a:t>
            </a:r>
            <a:endParaRPr lang="de-DE"/>
          </a:p>
        </p:txBody>
      </p:sp>
      <p:sp>
        <p:nvSpPr>
          <p:cNvPr id="6" name="Foliennummernplatzhalter 5"/>
          <p:cNvSpPr>
            <a:spLocks noGrp="1"/>
          </p:cNvSpPr>
          <p:nvPr>
            <p:ph type="sldNum" sz="quarter" idx="12"/>
          </p:nvPr>
        </p:nvSpPr>
        <p:spPr/>
        <p:txBody>
          <a:bodyPr/>
          <a:lstStyle/>
          <a:p>
            <a:fld id="{8B7B6778-6D8F-43EE-91CE-335F8B8B5C4A}" type="slidenum">
              <a:rPr lang="de-DE" smtClean="0"/>
              <a:pPr/>
              <a:t>‹Nr.›</a:t>
            </a:fld>
            <a:endParaRPr lang="de-D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DEE60564-48E0-483A-9F3F-2F9D434B673F}" type="datetime1">
              <a:rPr lang="en-US" smtClean="0"/>
              <a:pPr/>
              <a:t>10/5/2015</a:t>
            </a:fld>
            <a:endParaRPr lang="de-DE"/>
          </a:p>
        </p:txBody>
      </p:sp>
      <p:sp>
        <p:nvSpPr>
          <p:cNvPr id="5" name="Fußzeilenplatzhalter 4"/>
          <p:cNvSpPr>
            <a:spLocks noGrp="1"/>
          </p:cNvSpPr>
          <p:nvPr>
            <p:ph type="ftr" sz="quarter" idx="11"/>
          </p:nvPr>
        </p:nvSpPr>
        <p:spPr/>
        <p:txBody>
          <a:bodyPr/>
          <a:lstStyle/>
          <a:p>
            <a:r>
              <a:rPr lang="de-DE" smtClean="0"/>
              <a:t>Horst Stoecker</a:t>
            </a:r>
            <a:endParaRPr lang="de-DE"/>
          </a:p>
        </p:txBody>
      </p:sp>
      <p:sp>
        <p:nvSpPr>
          <p:cNvPr id="6" name="Foliennummernplatzhalter 5"/>
          <p:cNvSpPr>
            <a:spLocks noGrp="1"/>
          </p:cNvSpPr>
          <p:nvPr>
            <p:ph type="sldNum" sz="quarter" idx="12"/>
          </p:nvPr>
        </p:nvSpPr>
        <p:spPr/>
        <p:txBody>
          <a:bodyPr/>
          <a:lstStyle/>
          <a:p>
            <a:fld id="{8B7B6778-6D8F-43EE-91CE-335F8B8B5C4A}" type="slidenum">
              <a:rPr lang="de-DE" smtClean="0"/>
              <a:pPr/>
              <a:t>‹Nr.›</a:t>
            </a:fld>
            <a:endParaRPr lang="de-D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5BE9974E-BEB2-4CC1-8FB0-40DCED84232B}" type="datetime1">
              <a:rPr lang="en-US" smtClean="0"/>
              <a:pPr/>
              <a:t>10/5/2015</a:t>
            </a:fld>
            <a:endParaRPr lang="de-DE"/>
          </a:p>
        </p:txBody>
      </p:sp>
      <p:sp>
        <p:nvSpPr>
          <p:cNvPr id="5" name="Fußzeilenplatzhalter 4"/>
          <p:cNvSpPr>
            <a:spLocks noGrp="1"/>
          </p:cNvSpPr>
          <p:nvPr>
            <p:ph type="ftr" sz="quarter" idx="11"/>
          </p:nvPr>
        </p:nvSpPr>
        <p:spPr/>
        <p:txBody>
          <a:bodyPr/>
          <a:lstStyle/>
          <a:p>
            <a:r>
              <a:rPr lang="de-DE" smtClean="0"/>
              <a:t>Horst Stoecker</a:t>
            </a:r>
            <a:endParaRPr lang="de-DE"/>
          </a:p>
        </p:txBody>
      </p:sp>
      <p:sp>
        <p:nvSpPr>
          <p:cNvPr id="6" name="Foliennummernplatzhalter 5"/>
          <p:cNvSpPr>
            <a:spLocks noGrp="1"/>
          </p:cNvSpPr>
          <p:nvPr>
            <p:ph type="sldNum" sz="quarter" idx="12"/>
          </p:nvPr>
        </p:nvSpPr>
        <p:spPr/>
        <p:txBody>
          <a:bodyPr/>
          <a:lstStyle/>
          <a:p>
            <a:fld id="{1F8E73C4-1054-4955-892E-CECEFD8E57B7}" type="slidenum">
              <a:rPr lang="de-DE" smtClean="0"/>
              <a:pPr/>
              <a:t>‹Nr.›</a:t>
            </a:fld>
            <a:endParaRPr lang="de-D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7BFB94C2-5936-492C-9CAA-EC4030ACAD89}" type="datetime1">
              <a:rPr lang="en-US" smtClean="0"/>
              <a:pPr/>
              <a:t>10/5/2015</a:t>
            </a:fld>
            <a:endParaRPr lang="de-DE"/>
          </a:p>
        </p:txBody>
      </p:sp>
      <p:sp>
        <p:nvSpPr>
          <p:cNvPr id="5" name="Fußzeilenplatzhalter 4"/>
          <p:cNvSpPr>
            <a:spLocks noGrp="1"/>
          </p:cNvSpPr>
          <p:nvPr>
            <p:ph type="ftr" sz="quarter" idx="11"/>
          </p:nvPr>
        </p:nvSpPr>
        <p:spPr/>
        <p:txBody>
          <a:bodyPr/>
          <a:lstStyle/>
          <a:p>
            <a:r>
              <a:rPr lang="de-DE" smtClean="0"/>
              <a:t>Horst Stoecker</a:t>
            </a:r>
            <a:endParaRPr lang="de-DE"/>
          </a:p>
        </p:txBody>
      </p:sp>
      <p:sp>
        <p:nvSpPr>
          <p:cNvPr id="6" name="Foliennummernplatzhalter 5"/>
          <p:cNvSpPr>
            <a:spLocks noGrp="1"/>
          </p:cNvSpPr>
          <p:nvPr>
            <p:ph type="sldNum" sz="quarter" idx="12"/>
          </p:nvPr>
        </p:nvSpPr>
        <p:spPr/>
        <p:txBody>
          <a:bodyPr/>
          <a:lstStyle/>
          <a:p>
            <a:fld id="{1F8E73C4-1054-4955-892E-CECEFD8E57B7}" type="slidenum">
              <a:rPr lang="de-DE" smtClean="0"/>
              <a:pPr/>
              <a:t>‹Nr.›</a:t>
            </a:fld>
            <a:endParaRPr lang="de-D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p>
            <a:fld id="{C7B91E31-6F0C-47BF-B293-A996F9D4B360}" type="datetime1">
              <a:rPr lang="en-US" smtClean="0"/>
              <a:pPr/>
              <a:t>10/5/2015</a:t>
            </a:fld>
            <a:endParaRPr lang="de-DE"/>
          </a:p>
        </p:txBody>
      </p:sp>
      <p:sp>
        <p:nvSpPr>
          <p:cNvPr id="5" name="Fußzeilenplatzhalter 4"/>
          <p:cNvSpPr>
            <a:spLocks noGrp="1"/>
          </p:cNvSpPr>
          <p:nvPr>
            <p:ph type="ftr" sz="quarter" idx="11"/>
          </p:nvPr>
        </p:nvSpPr>
        <p:spPr/>
        <p:txBody>
          <a:bodyPr/>
          <a:lstStyle/>
          <a:p>
            <a:r>
              <a:rPr lang="de-DE" smtClean="0"/>
              <a:t>Horst Stoecker</a:t>
            </a:r>
            <a:endParaRPr lang="de-DE"/>
          </a:p>
        </p:txBody>
      </p:sp>
      <p:sp>
        <p:nvSpPr>
          <p:cNvPr id="6" name="Foliennummernplatzhalter 5"/>
          <p:cNvSpPr>
            <a:spLocks noGrp="1"/>
          </p:cNvSpPr>
          <p:nvPr>
            <p:ph type="sldNum" sz="quarter" idx="12"/>
          </p:nvPr>
        </p:nvSpPr>
        <p:spPr/>
        <p:txBody>
          <a:bodyPr/>
          <a:lstStyle/>
          <a:p>
            <a:fld id="{1F8E73C4-1054-4955-892E-CECEFD8E57B7}" type="slidenum">
              <a:rPr lang="de-DE" smtClean="0"/>
              <a:pPr/>
              <a:t>‹Nr.›</a:t>
            </a:fld>
            <a:endParaRPr lang="de-D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092D93D3-6F14-45F3-8283-0A36CF69A310}" type="datetime1">
              <a:rPr lang="en-US" smtClean="0"/>
              <a:pPr/>
              <a:t>10/5/2015</a:t>
            </a:fld>
            <a:endParaRPr lang="de-DE"/>
          </a:p>
        </p:txBody>
      </p:sp>
      <p:sp>
        <p:nvSpPr>
          <p:cNvPr id="6" name="Fußzeilenplatzhalter 5"/>
          <p:cNvSpPr>
            <a:spLocks noGrp="1"/>
          </p:cNvSpPr>
          <p:nvPr>
            <p:ph type="ftr" sz="quarter" idx="11"/>
          </p:nvPr>
        </p:nvSpPr>
        <p:spPr/>
        <p:txBody>
          <a:bodyPr/>
          <a:lstStyle/>
          <a:p>
            <a:r>
              <a:rPr lang="de-DE" smtClean="0"/>
              <a:t>Horst Stoecker</a:t>
            </a:r>
            <a:endParaRPr lang="de-DE"/>
          </a:p>
        </p:txBody>
      </p:sp>
      <p:sp>
        <p:nvSpPr>
          <p:cNvPr id="7" name="Foliennummernplatzhalter 6"/>
          <p:cNvSpPr>
            <a:spLocks noGrp="1"/>
          </p:cNvSpPr>
          <p:nvPr>
            <p:ph type="sldNum" sz="quarter" idx="12"/>
          </p:nvPr>
        </p:nvSpPr>
        <p:spPr/>
        <p:txBody>
          <a:bodyPr/>
          <a:lstStyle/>
          <a:p>
            <a:fld id="{1F8E73C4-1054-4955-892E-CECEFD8E57B7}" type="slidenum">
              <a:rPr lang="de-DE" smtClean="0"/>
              <a:pPr/>
              <a:t>‹Nr.›</a:t>
            </a:fld>
            <a:endParaRPr lang="de-D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90146895-4026-404B-A624-0CF3BAE59446}" type="datetime1">
              <a:rPr lang="en-US" smtClean="0"/>
              <a:pPr/>
              <a:t>10/5/2015</a:t>
            </a:fld>
            <a:endParaRPr lang="de-DE"/>
          </a:p>
        </p:txBody>
      </p:sp>
      <p:sp>
        <p:nvSpPr>
          <p:cNvPr id="8" name="Fußzeilenplatzhalter 7"/>
          <p:cNvSpPr>
            <a:spLocks noGrp="1"/>
          </p:cNvSpPr>
          <p:nvPr>
            <p:ph type="ftr" sz="quarter" idx="11"/>
          </p:nvPr>
        </p:nvSpPr>
        <p:spPr/>
        <p:txBody>
          <a:bodyPr/>
          <a:lstStyle/>
          <a:p>
            <a:r>
              <a:rPr lang="de-DE" smtClean="0"/>
              <a:t>Horst Stoecker</a:t>
            </a:r>
            <a:endParaRPr lang="de-DE"/>
          </a:p>
        </p:txBody>
      </p:sp>
      <p:sp>
        <p:nvSpPr>
          <p:cNvPr id="9" name="Foliennummernplatzhalter 8"/>
          <p:cNvSpPr>
            <a:spLocks noGrp="1"/>
          </p:cNvSpPr>
          <p:nvPr>
            <p:ph type="sldNum" sz="quarter" idx="12"/>
          </p:nvPr>
        </p:nvSpPr>
        <p:spPr/>
        <p:txBody>
          <a:bodyPr/>
          <a:lstStyle/>
          <a:p>
            <a:fld id="{1F8E73C4-1054-4955-892E-CECEFD8E57B7}" type="slidenum">
              <a:rPr lang="de-DE" smtClean="0"/>
              <a:pPr/>
              <a:t>‹Nr.›</a:t>
            </a:fld>
            <a:endParaRPr lang="de-D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F9DDD541-683D-4669-A1E2-A773B681AC5E}" type="datetime1">
              <a:rPr lang="en-US" smtClean="0"/>
              <a:pPr/>
              <a:t>10/5/2015</a:t>
            </a:fld>
            <a:endParaRPr lang="de-DE"/>
          </a:p>
        </p:txBody>
      </p:sp>
      <p:sp>
        <p:nvSpPr>
          <p:cNvPr id="4" name="Fußzeilenplatzhalter 3"/>
          <p:cNvSpPr>
            <a:spLocks noGrp="1"/>
          </p:cNvSpPr>
          <p:nvPr>
            <p:ph type="ftr" sz="quarter" idx="11"/>
          </p:nvPr>
        </p:nvSpPr>
        <p:spPr/>
        <p:txBody>
          <a:bodyPr/>
          <a:lstStyle/>
          <a:p>
            <a:r>
              <a:rPr lang="de-DE" smtClean="0"/>
              <a:t>Horst Stoecker</a:t>
            </a:r>
            <a:endParaRPr lang="de-DE"/>
          </a:p>
        </p:txBody>
      </p:sp>
      <p:sp>
        <p:nvSpPr>
          <p:cNvPr id="5" name="Foliennummernplatzhalter 4"/>
          <p:cNvSpPr>
            <a:spLocks noGrp="1"/>
          </p:cNvSpPr>
          <p:nvPr>
            <p:ph type="sldNum" sz="quarter" idx="12"/>
          </p:nvPr>
        </p:nvSpPr>
        <p:spPr/>
        <p:txBody>
          <a:bodyPr/>
          <a:lstStyle/>
          <a:p>
            <a:fld id="{1F8E73C4-1054-4955-892E-CECEFD8E57B7}" type="slidenum">
              <a:rPr lang="de-DE" smtClean="0"/>
              <a:pPr/>
              <a:t>‹Nr.›</a:t>
            </a:fld>
            <a:endParaRPr lang="de-D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D461AF3C-A297-4239-8485-ABAD6B9E92ED}" type="datetime1">
              <a:rPr lang="en-US" smtClean="0"/>
              <a:pPr/>
              <a:t>10/5/2015</a:t>
            </a:fld>
            <a:endParaRPr lang="de-DE"/>
          </a:p>
        </p:txBody>
      </p:sp>
      <p:sp>
        <p:nvSpPr>
          <p:cNvPr id="3" name="Fußzeilenplatzhalter 2"/>
          <p:cNvSpPr>
            <a:spLocks noGrp="1"/>
          </p:cNvSpPr>
          <p:nvPr>
            <p:ph type="ftr" sz="quarter" idx="11"/>
          </p:nvPr>
        </p:nvSpPr>
        <p:spPr/>
        <p:txBody>
          <a:bodyPr/>
          <a:lstStyle/>
          <a:p>
            <a:r>
              <a:rPr lang="de-DE" smtClean="0"/>
              <a:t>Horst Stoecker</a:t>
            </a:r>
            <a:endParaRPr lang="de-DE"/>
          </a:p>
        </p:txBody>
      </p:sp>
      <p:sp>
        <p:nvSpPr>
          <p:cNvPr id="4" name="Foliennummernplatzhalter 3"/>
          <p:cNvSpPr>
            <a:spLocks noGrp="1"/>
          </p:cNvSpPr>
          <p:nvPr>
            <p:ph type="sldNum" sz="quarter" idx="12"/>
          </p:nvPr>
        </p:nvSpPr>
        <p:spPr/>
        <p:txBody>
          <a:bodyPr/>
          <a:lstStyle/>
          <a:p>
            <a:fld id="{1F8E73C4-1054-4955-892E-CECEFD8E57B7}" type="slidenum">
              <a:rPr lang="de-DE" smtClean="0"/>
              <a:pPr/>
              <a:t>‹Nr.›</a:t>
            </a:fld>
            <a:endParaRPr lang="de-D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3861C727-7E2D-42ED-AB94-81282E30B3ED}" type="datetime1">
              <a:rPr lang="en-US" smtClean="0"/>
              <a:pPr/>
              <a:t>10/5/2015</a:t>
            </a:fld>
            <a:endParaRPr lang="de-DE"/>
          </a:p>
        </p:txBody>
      </p:sp>
      <p:sp>
        <p:nvSpPr>
          <p:cNvPr id="6" name="Fußzeilenplatzhalter 5"/>
          <p:cNvSpPr>
            <a:spLocks noGrp="1"/>
          </p:cNvSpPr>
          <p:nvPr>
            <p:ph type="ftr" sz="quarter" idx="11"/>
          </p:nvPr>
        </p:nvSpPr>
        <p:spPr/>
        <p:txBody>
          <a:bodyPr/>
          <a:lstStyle/>
          <a:p>
            <a:r>
              <a:rPr lang="de-DE" smtClean="0"/>
              <a:t>Horst Stoecker</a:t>
            </a:r>
            <a:endParaRPr lang="de-DE"/>
          </a:p>
        </p:txBody>
      </p:sp>
      <p:sp>
        <p:nvSpPr>
          <p:cNvPr id="7" name="Foliennummernplatzhalter 6"/>
          <p:cNvSpPr>
            <a:spLocks noGrp="1"/>
          </p:cNvSpPr>
          <p:nvPr>
            <p:ph type="sldNum" sz="quarter" idx="12"/>
          </p:nvPr>
        </p:nvSpPr>
        <p:spPr/>
        <p:txBody>
          <a:bodyPr/>
          <a:lstStyle/>
          <a:p>
            <a:fld id="{1F8E73C4-1054-4955-892E-CECEFD8E57B7}" type="slidenum">
              <a:rPr lang="de-DE" smtClean="0"/>
              <a:pPr/>
              <a:t>‹Nr.›</a:t>
            </a:fld>
            <a:endParaRPr lang="de-D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C3F2B24C-081E-48CA-8C18-8BD83BBC42FA}" type="datetime1">
              <a:rPr lang="en-US" smtClean="0"/>
              <a:pPr/>
              <a:t>10/5/2015</a:t>
            </a:fld>
            <a:endParaRPr lang="de-DE"/>
          </a:p>
        </p:txBody>
      </p:sp>
      <p:sp>
        <p:nvSpPr>
          <p:cNvPr id="6" name="Fußzeilenplatzhalter 5"/>
          <p:cNvSpPr>
            <a:spLocks noGrp="1"/>
          </p:cNvSpPr>
          <p:nvPr>
            <p:ph type="ftr" sz="quarter" idx="11"/>
          </p:nvPr>
        </p:nvSpPr>
        <p:spPr/>
        <p:txBody>
          <a:bodyPr/>
          <a:lstStyle/>
          <a:p>
            <a:r>
              <a:rPr lang="de-DE" smtClean="0"/>
              <a:t>Horst Stoecker</a:t>
            </a:r>
            <a:endParaRPr lang="de-DE"/>
          </a:p>
        </p:txBody>
      </p:sp>
      <p:sp>
        <p:nvSpPr>
          <p:cNvPr id="7" name="Foliennummernplatzhalter 6"/>
          <p:cNvSpPr>
            <a:spLocks noGrp="1"/>
          </p:cNvSpPr>
          <p:nvPr>
            <p:ph type="sldNum" sz="quarter" idx="12"/>
          </p:nvPr>
        </p:nvSpPr>
        <p:spPr/>
        <p:txBody>
          <a:bodyPr/>
          <a:lstStyle/>
          <a:p>
            <a:fld id="{1F8E73C4-1054-4955-892E-CECEFD8E57B7}" type="slidenum">
              <a:rPr lang="de-DE" smtClean="0"/>
              <a:pPr/>
              <a:t>‹Nr.›</a:t>
            </a:fld>
            <a:endParaRPr lang="de-D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4F2375AD-7145-4B54-89AD-2A155D871F95}" type="datetime1">
              <a:rPr lang="en-US" smtClean="0"/>
              <a:pPr/>
              <a:t>10/5/2015</a:t>
            </a:fld>
            <a:endParaRPr lang="de-DE"/>
          </a:p>
        </p:txBody>
      </p:sp>
      <p:sp>
        <p:nvSpPr>
          <p:cNvPr id="5" name="Fußzeilenplatzhalter 4"/>
          <p:cNvSpPr>
            <a:spLocks noGrp="1"/>
          </p:cNvSpPr>
          <p:nvPr>
            <p:ph type="ftr" sz="quarter" idx="11"/>
          </p:nvPr>
        </p:nvSpPr>
        <p:spPr/>
        <p:txBody>
          <a:bodyPr/>
          <a:lstStyle/>
          <a:p>
            <a:r>
              <a:rPr lang="de-DE" smtClean="0"/>
              <a:t>Horst Stoecker</a:t>
            </a:r>
            <a:endParaRPr lang="de-DE"/>
          </a:p>
        </p:txBody>
      </p:sp>
      <p:sp>
        <p:nvSpPr>
          <p:cNvPr id="6" name="Foliennummernplatzhalter 5"/>
          <p:cNvSpPr>
            <a:spLocks noGrp="1"/>
          </p:cNvSpPr>
          <p:nvPr>
            <p:ph type="sldNum" sz="quarter" idx="12"/>
          </p:nvPr>
        </p:nvSpPr>
        <p:spPr/>
        <p:txBody>
          <a:bodyPr/>
          <a:lstStyle/>
          <a:p>
            <a:fld id="{1F8E73C4-1054-4955-892E-CECEFD8E57B7}" type="slidenum">
              <a:rPr lang="de-DE" smtClean="0"/>
              <a:pPr/>
              <a:t>‹Nr.›</a:t>
            </a:fld>
            <a:endParaRPr lang="de-D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7B7C6A15-D6DB-44CA-A364-A32922702B2A}" type="datetime1">
              <a:rPr lang="en-US" smtClean="0"/>
              <a:pPr/>
              <a:t>10/5/2015</a:t>
            </a:fld>
            <a:endParaRPr lang="de-DE"/>
          </a:p>
        </p:txBody>
      </p:sp>
      <p:sp>
        <p:nvSpPr>
          <p:cNvPr id="5" name="Fußzeilenplatzhalter 4"/>
          <p:cNvSpPr>
            <a:spLocks noGrp="1"/>
          </p:cNvSpPr>
          <p:nvPr>
            <p:ph type="ftr" sz="quarter" idx="11"/>
          </p:nvPr>
        </p:nvSpPr>
        <p:spPr/>
        <p:txBody>
          <a:bodyPr/>
          <a:lstStyle/>
          <a:p>
            <a:r>
              <a:rPr lang="de-DE" smtClean="0"/>
              <a:t>Horst Stoecker</a:t>
            </a:r>
            <a:endParaRPr lang="de-DE"/>
          </a:p>
        </p:txBody>
      </p:sp>
      <p:sp>
        <p:nvSpPr>
          <p:cNvPr id="6" name="Foliennummernplatzhalter 5"/>
          <p:cNvSpPr>
            <a:spLocks noGrp="1"/>
          </p:cNvSpPr>
          <p:nvPr>
            <p:ph type="sldNum" sz="quarter" idx="12"/>
          </p:nvPr>
        </p:nvSpPr>
        <p:spPr/>
        <p:txBody>
          <a:bodyPr/>
          <a:lstStyle/>
          <a:p>
            <a:fld id="{1F8E73C4-1054-4955-892E-CECEFD8E57B7}" type="slidenum">
              <a:rPr lang="de-DE" smtClean="0"/>
              <a:pPr/>
              <a:t>‹Nr.›</a:t>
            </a:fld>
            <a:endParaRPr lang="de-D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54476160-ACE4-4CB1-ADD1-3B40EA1ADB81}" type="datetime1">
              <a:rPr lang="en-US" smtClean="0"/>
              <a:pPr/>
              <a:t>10/5/2015</a:t>
            </a:fld>
            <a:endParaRPr lang="de-DE"/>
          </a:p>
        </p:txBody>
      </p:sp>
      <p:sp>
        <p:nvSpPr>
          <p:cNvPr id="5" name="Fußzeilenplatzhalter 4"/>
          <p:cNvSpPr>
            <a:spLocks noGrp="1"/>
          </p:cNvSpPr>
          <p:nvPr>
            <p:ph type="ftr" sz="quarter" idx="11"/>
          </p:nvPr>
        </p:nvSpPr>
        <p:spPr/>
        <p:txBody>
          <a:bodyPr/>
          <a:lstStyle/>
          <a:p>
            <a:r>
              <a:rPr lang="de-DE" smtClean="0"/>
              <a:t>Horst Stoecker</a:t>
            </a:r>
            <a:endParaRPr lang="de-DE"/>
          </a:p>
        </p:txBody>
      </p:sp>
      <p:sp>
        <p:nvSpPr>
          <p:cNvPr id="6" name="Foliennummernplatzhalter 5"/>
          <p:cNvSpPr>
            <a:spLocks noGrp="1"/>
          </p:cNvSpPr>
          <p:nvPr>
            <p:ph type="sldNum" sz="quarter" idx="12"/>
          </p:nvPr>
        </p:nvSpPr>
        <p:spPr/>
        <p:txBody>
          <a:bodyPr/>
          <a:lstStyle/>
          <a:p>
            <a:fld id="{15CD9E33-16BD-4ED2-AC78-5EAA3DC93732}" type="slidenum">
              <a:rPr lang="de-DE" smtClean="0"/>
              <a:pPr/>
              <a:t>‹Nr.›</a:t>
            </a:fld>
            <a:endParaRPr lang="de-D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88D391D-F77F-4936-BF72-DAAB079C81D8}" type="datetime1">
              <a:rPr lang="en-US" smtClean="0"/>
              <a:pPr/>
              <a:t>10/5/2015</a:t>
            </a:fld>
            <a:endParaRPr lang="de-DE"/>
          </a:p>
        </p:txBody>
      </p:sp>
      <p:sp>
        <p:nvSpPr>
          <p:cNvPr id="5" name="Fußzeilenplatzhalter 4"/>
          <p:cNvSpPr>
            <a:spLocks noGrp="1"/>
          </p:cNvSpPr>
          <p:nvPr>
            <p:ph type="ftr" sz="quarter" idx="11"/>
          </p:nvPr>
        </p:nvSpPr>
        <p:spPr/>
        <p:txBody>
          <a:bodyPr/>
          <a:lstStyle/>
          <a:p>
            <a:r>
              <a:rPr lang="de-DE" smtClean="0"/>
              <a:t>Horst Stoecker</a:t>
            </a:r>
            <a:endParaRPr lang="de-DE"/>
          </a:p>
        </p:txBody>
      </p:sp>
      <p:sp>
        <p:nvSpPr>
          <p:cNvPr id="6" name="Foliennummernplatzhalter 5"/>
          <p:cNvSpPr>
            <a:spLocks noGrp="1"/>
          </p:cNvSpPr>
          <p:nvPr>
            <p:ph type="sldNum" sz="quarter" idx="12"/>
          </p:nvPr>
        </p:nvSpPr>
        <p:spPr/>
        <p:txBody>
          <a:bodyPr/>
          <a:lstStyle/>
          <a:p>
            <a:fld id="{15CD9E33-16BD-4ED2-AC78-5EAA3DC93732}" type="slidenum">
              <a:rPr lang="de-DE" smtClean="0"/>
              <a:pPr/>
              <a:t>‹Nr.›</a:t>
            </a:fld>
            <a:endParaRPr lang="de-D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p>
            <a:fld id="{4C90CB3B-AF0E-4281-AB80-DDE88D5C6B45}" type="datetime1">
              <a:rPr lang="en-US" smtClean="0"/>
              <a:pPr/>
              <a:t>10/5/2015</a:t>
            </a:fld>
            <a:endParaRPr lang="de-DE"/>
          </a:p>
        </p:txBody>
      </p:sp>
      <p:sp>
        <p:nvSpPr>
          <p:cNvPr id="5" name="Fußzeilenplatzhalter 4"/>
          <p:cNvSpPr>
            <a:spLocks noGrp="1"/>
          </p:cNvSpPr>
          <p:nvPr>
            <p:ph type="ftr" sz="quarter" idx="11"/>
          </p:nvPr>
        </p:nvSpPr>
        <p:spPr/>
        <p:txBody>
          <a:bodyPr/>
          <a:lstStyle/>
          <a:p>
            <a:r>
              <a:rPr lang="de-DE" smtClean="0"/>
              <a:t>Horst Stoecker</a:t>
            </a:r>
            <a:endParaRPr lang="de-DE"/>
          </a:p>
        </p:txBody>
      </p:sp>
      <p:sp>
        <p:nvSpPr>
          <p:cNvPr id="6" name="Foliennummernplatzhalter 5"/>
          <p:cNvSpPr>
            <a:spLocks noGrp="1"/>
          </p:cNvSpPr>
          <p:nvPr>
            <p:ph type="sldNum" sz="quarter" idx="12"/>
          </p:nvPr>
        </p:nvSpPr>
        <p:spPr/>
        <p:txBody>
          <a:bodyPr/>
          <a:lstStyle/>
          <a:p>
            <a:fld id="{15CD9E33-16BD-4ED2-AC78-5EAA3DC93732}" type="slidenum">
              <a:rPr lang="de-DE" smtClean="0"/>
              <a:pPr/>
              <a:t>‹Nr.›</a:t>
            </a:fld>
            <a:endParaRPr lang="de-D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A13E125D-F042-463A-80E1-6C8CF1C5598E}" type="datetime1">
              <a:rPr lang="en-US" smtClean="0"/>
              <a:pPr/>
              <a:t>10/5/2015</a:t>
            </a:fld>
            <a:endParaRPr lang="de-DE"/>
          </a:p>
        </p:txBody>
      </p:sp>
      <p:sp>
        <p:nvSpPr>
          <p:cNvPr id="6" name="Fußzeilenplatzhalter 5"/>
          <p:cNvSpPr>
            <a:spLocks noGrp="1"/>
          </p:cNvSpPr>
          <p:nvPr>
            <p:ph type="ftr" sz="quarter" idx="11"/>
          </p:nvPr>
        </p:nvSpPr>
        <p:spPr/>
        <p:txBody>
          <a:bodyPr/>
          <a:lstStyle/>
          <a:p>
            <a:r>
              <a:rPr lang="de-DE" smtClean="0"/>
              <a:t>Horst Stoecker</a:t>
            </a:r>
            <a:endParaRPr lang="de-DE"/>
          </a:p>
        </p:txBody>
      </p:sp>
      <p:sp>
        <p:nvSpPr>
          <p:cNvPr id="7" name="Foliennummernplatzhalter 6"/>
          <p:cNvSpPr>
            <a:spLocks noGrp="1"/>
          </p:cNvSpPr>
          <p:nvPr>
            <p:ph type="sldNum" sz="quarter" idx="12"/>
          </p:nvPr>
        </p:nvSpPr>
        <p:spPr/>
        <p:txBody>
          <a:bodyPr/>
          <a:lstStyle/>
          <a:p>
            <a:fld id="{15CD9E33-16BD-4ED2-AC78-5EAA3DC93732}" type="slidenum">
              <a:rPr lang="de-DE" smtClean="0"/>
              <a:pPr/>
              <a:t>‹Nr.›</a:t>
            </a:fld>
            <a:endParaRPr lang="de-D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7F87FF6B-F344-4A5D-8CCD-3C47BACAB231}" type="datetime1">
              <a:rPr lang="en-US" smtClean="0"/>
              <a:pPr/>
              <a:t>10/5/2015</a:t>
            </a:fld>
            <a:endParaRPr lang="de-DE"/>
          </a:p>
        </p:txBody>
      </p:sp>
      <p:sp>
        <p:nvSpPr>
          <p:cNvPr id="8" name="Fußzeilenplatzhalter 7"/>
          <p:cNvSpPr>
            <a:spLocks noGrp="1"/>
          </p:cNvSpPr>
          <p:nvPr>
            <p:ph type="ftr" sz="quarter" idx="11"/>
          </p:nvPr>
        </p:nvSpPr>
        <p:spPr/>
        <p:txBody>
          <a:bodyPr/>
          <a:lstStyle/>
          <a:p>
            <a:r>
              <a:rPr lang="de-DE" smtClean="0"/>
              <a:t>Horst Stoecker</a:t>
            </a:r>
            <a:endParaRPr lang="de-DE"/>
          </a:p>
        </p:txBody>
      </p:sp>
      <p:sp>
        <p:nvSpPr>
          <p:cNvPr id="9" name="Foliennummernplatzhalter 8"/>
          <p:cNvSpPr>
            <a:spLocks noGrp="1"/>
          </p:cNvSpPr>
          <p:nvPr>
            <p:ph type="sldNum" sz="quarter" idx="12"/>
          </p:nvPr>
        </p:nvSpPr>
        <p:spPr/>
        <p:txBody>
          <a:bodyPr/>
          <a:lstStyle/>
          <a:p>
            <a:fld id="{15CD9E33-16BD-4ED2-AC78-5EAA3DC93732}" type="slidenum">
              <a:rPr lang="de-DE" smtClean="0"/>
              <a:pPr/>
              <a:t>‹Nr.›</a:t>
            </a:fld>
            <a:endParaRPr lang="de-D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FF143353-F7A2-46B6-89E9-7B80A7C8B333}" type="datetime1">
              <a:rPr lang="en-US" smtClean="0"/>
              <a:pPr/>
              <a:t>10/5/2015</a:t>
            </a:fld>
            <a:endParaRPr lang="de-DE"/>
          </a:p>
        </p:txBody>
      </p:sp>
      <p:sp>
        <p:nvSpPr>
          <p:cNvPr id="4" name="Fußzeilenplatzhalter 3"/>
          <p:cNvSpPr>
            <a:spLocks noGrp="1"/>
          </p:cNvSpPr>
          <p:nvPr>
            <p:ph type="ftr" sz="quarter" idx="11"/>
          </p:nvPr>
        </p:nvSpPr>
        <p:spPr/>
        <p:txBody>
          <a:bodyPr/>
          <a:lstStyle/>
          <a:p>
            <a:r>
              <a:rPr lang="de-DE" smtClean="0"/>
              <a:t>Horst Stoecker</a:t>
            </a:r>
            <a:endParaRPr lang="de-DE"/>
          </a:p>
        </p:txBody>
      </p:sp>
      <p:sp>
        <p:nvSpPr>
          <p:cNvPr id="5" name="Foliennummernplatzhalter 4"/>
          <p:cNvSpPr>
            <a:spLocks noGrp="1"/>
          </p:cNvSpPr>
          <p:nvPr>
            <p:ph type="sldNum" sz="quarter" idx="12"/>
          </p:nvPr>
        </p:nvSpPr>
        <p:spPr/>
        <p:txBody>
          <a:bodyPr/>
          <a:lstStyle/>
          <a:p>
            <a:fld id="{15CD9E33-16BD-4ED2-AC78-5EAA3DC93732}" type="slidenum">
              <a:rPr lang="de-DE" smtClean="0"/>
              <a:pPr/>
              <a:t>‹Nr.›</a:t>
            </a:fld>
            <a:endParaRPr lang="de-D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4B094ED0-0030-49A4-9AEB-08B8C15545E2}" type="datetime1">
              <a:rPr lang="en-US" smtClean="0"/>
              <a:pPr/>
              <a:t>10/5/2015</a:t>
            </a:fld>
            <a:endParaRPr lang="de-DE"/>
          </a:p>
        </p:txBody>
      </p:sp>
      <p:sp>
        <p:nvSpPr>
          <p:cNvPr id="3" name="Fußzeilenplatzhalter 2"/>
          <p:cNvSpPr>
            <a:spLocks noGrp="1"/>
          </p:cNvSpPr>
          <p:nvPr>
            <p:ph type="ftr" sz="quarter" idx="11"/>
          </p:nvPr>
        </p:nvSpPr>
        <p:spPr/>
        <p:txBody>
          <a:bodyPr/>
          <a:lstStyle/>
          <a:p>
            <a:r>
              <a:rPr lang="de-DE" smtClean="0"/>
              <a:t>Horst Stoecker</a:t>
            </a:r>
            <a:endParaRPr lang="de-DE"/>
          </a:p>
        </p:txBody>
      </p:sp>
      <p:sp>
        <p:nvSpPr>
          <p:cNvPr id="4" name="Foliennummernplatzhalter 3"/>
          <p:cNvSpPr>
            <a:spLocks noGrp="1"/>
          </p:cNvSpPr>
          <p:nvPr>
            <p:ph type="sldNum" sz="quarter" idx="12"/>
          </p:nvPr>
        </p:nvSpPr>
        <p:spPr/>
        <p:txBody>
          <a:bodyPr/>
          <a:lstStyle/>
          <a:p>
            <a:fld id="{15CD9E33-16BD-4ED2-AC78-5EAA3DC93732}" type="slidenum">
              <a:rPr lang="de-DE" smtClean="0"/>
              <a:pPr/>
              <a:t>‹Nr.›</a:t>
            </a:fld>
            <a:endParaRPr lang="de-D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24EE5E50-2628-4967-A558-A9B45265023D}" type="datetime1">
              <a:rPr lang="en-US" smtClean="0"/>
              <a:pPr/>
              <a:t>10/5/2015</a:t>
            </a:fld>
            <a:endParaRPr lang="de-DE"/>
          </a:p>
        </p:txBody>
      </p:sp>
      <p:sp>
        <p:nvSpPr>
          <p:cNvPr id="6" name="Fußzeilenplatzhalter 5"/>
          <p:cNvSpPr>
            <a:spLocks noGrp="1"/>
          </p:cNvSpPr>
          <p:nvPr>
            <p:ph type="ftr" sz="quarter" idx="11"/>
          </p:nvPr>
        </p:nvSpPr>
        <p:spPr/>
        <p:txBody>
          <a:bodyPr/>
          <a:lstStyle/>
          <a:p>
            <a:r>
              <a:rPr lang="de-DE" smtClean="0"/>
              <a:t>Horst Stoecker</a:t>
            </a:r>
            <a:endParaRPr lang="de-DE"/>
          </a:p>
        </p:txBody>
      </p:sp>
      <p:sp>
        <p:nvSpPr>
          <p:cNvPr id="7" name="Foliennummernplatzhalter 6"/>
          <p:cNvSpPr>
            <a:spLocks noGrp="1"/>
          </p:cNvSpPr>
          <p:nvPr>
            <p:ph type="sldNum" sz="quarter" idx="12"/>
          </p:nvPr>
        </p:nvSpPr>
        <p:spPr/>
        <p:txBody>
          <a:bodyPr/>
          <a:lstStyle/>
          <a:p>
            <a:fld id="{15CD9E33-16BD-4ED2-AC78-5EAA3DC93732}" type="slidenum">
              <a:rPr lang="de-DE" smtClean="0"/>
              <a:pPr/>
              <a:t>‹Nr.›</a:t>
            </a:fld>
            <a:endParaRPr lang="de-D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60732F0E-84EF-4BE8-BE7F-D3C4A9DA1956}" type="datetime1">
              <a:rPr lang="en-US" smtClean="0"/>
              <a:pPr/>
              <a:t>10/5/2015</a:t>
            </a:fld>
            <a:endParaRPr lang="de-DE"/>
          </a:p>
        </p:txBody>
      </p:sp>
      <p:sp>
        <p:nvSpPr>
          <p:cNvPr id="6" name="Fußzeilenplatzhalter 5"/>
          <p:cNvSpPr>
            <a:spLocks noGrp="1"/>
          </p:cNvSpPr>
          <p:nvPr>
            <p:ph type="ftr" sz="quarter" idx="11"/>
          </p:nvPr>
        </p:nvSpPr>
        <p:spPr/>
        <p:txBody>
          <a:bodyPr/>
          <a:lstStyle/>
          <a:p>
            <a:r>
              <a:rPr lang="de-DE" smtClean="0"/>
              <a:t>Horst Stoecker</a:t>
            </a:r>
            <a:endParaRPr lang="de-DE"/>
          </a:p>
        </p:txBody>
      </p:sp>
      <p:sp>
        <p:nvSpPr>
          <p:cNvPr id="7" name="Foliennummernplatzhalter 6"/>
          <p:cNvSpPr>
            <a:spLocks noGrp="1"/>
          </p:cNvSpPr>
          <p:nvPr>
            <p:ph type="sldNum" sz="quarter" idx="12"/>
          </p:nvPr>
        </p:nvSpPr>
        <p:spPr/>
        <p:txBody>
          <a:bodyPr/>
          <a:lstStyle/>
          <a:p>
            <a:fld id="{15CD9E33-16BD-4ED2-AC78-5EAA3DC93732}" type="slidenum">
              <a:rPr lang="de-DE" smtClean="0"/>
              <a:pPr/>
              <a:t>‹Nr.›</a:t>
            </a:fld>
            <a:endParaRPr lang="de-D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0532B749-B86C-426F-AF0B-7C232B07BC6B}" type="datetime1">
              <a:rPr lang="en-US" smtClean="0"/>
              <a:pPr/>
              <a:t>10/5/2015</a:t>
            </a:fld>
            <a:endParaRPr lang="de-DE"/>
          </a:p>
        </p:txBody>
      </p:sp>
      <p:sp>
        <p:nvSpPr>
          <p:cNvPr id="5" name="Fußzeilenplatzhalter 4"/>
          <p:cNvSpPr>
            <a:spLocks noGrp="1"/>
          </p:cNvSpPr>
          <p:nvPr>
            <p:ph type="ftr" sz="quarter" idx="11"/>
          </p:nvPr>
        </p:nvSpPr>
        <p:spPr/>
        <p:txBody>
          <a:bodyPr/>
          <a:lstStyle/>
          <a:p>
            <a:r>
              <a:rPr lang="de-DE" smtClean="0"/>
              <a:t>Horst Stoecker</a:t>
            </a:r>
            <a:endParaRPr lang="de-DE"/>
          </a:p>
        </p:txBody>
      </p:sp>
      <p:sp>
        <p:nvSpPr>
          <p:cNvPr id="6" name="Foliennummernplatzhalter 5"/>
          <p:cNvSpPr>
            <a:spLocks noGrp="1"/>
          </p:cNvSpPr>
          <p:nvPr>
            <p:ph type="sldNum" sz="quarter" idx="12"/>
          </p:nvPr>
        </p:nvSpPr>
        <p:spPr/>
        <p:txBody>
          <a:bodyPr/>
          <a:lstStyle/>
          <a:p>
            <a:fld id="{15CD9E33-16BD-4ED2-AC78-5EAA3DC93732}" type="slidenum">
              <a:rPr lang="de-DE" smtClean="0"/>
              <a:pPr/>
              <a:t>‹Nr.›</a:t>
            </a:fld>
            <a:endParaRPr lang="de-D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1FFF7FB9-DD3C-476C-A5B8-E37C9105C6D2}" type="datetime1">
              <a:rPr lang="en-US" smtClean="0"/>
              <a:pPr/>
              <a:t>10/5/2015</a:t>
            </a:fld>
            <a:endParaRPr lang="de-DE"/>
          </a:p>
        </p:txBody>
      </p:sp>
      <p:sp>
        <p:nvSpPr>
          <p:cNvPr id="5" name="Fußzeilenplatzhalter 4"/>
          <p:cNvSpPr>
            <a:spLocks noGrp="1"/>
          </p:cNvSpPr>
          <p:nvPr>
            <p:ph type="ftr" sz="quarter" idx="11"/>
          </p:nvPr>
        </p:nvSpPr>
        <p:spPr/>
        <p:txBody>
          <a:bodyPr/>
          <a:lstStyle/>
          <a:p>
            <a:r>
              <a:rPr lang="de-DE" smtClean="0"/>
              <a:t>Horst Stoecker</a:t>
            </a:r>
            <a:endParaRPr lang="de-DE"/>
          </a:p>
        </p:txBody>
      </p:sp>
      <p:sp>
        <p:nvSpPr>
          <p:cNvPr id="6" name="Foliennummernplatzhalter 5"/>
          <p:cNvSpPr>
            <a:spLocks noGrp="1"/>
          </p:cNvSpPr>
          <p:nvPr>
            <p:ph type="sldNum" sz="quarter" idx="12"/>
          </p:nvPr>
        </p:nvSpPr>
        <p:spPr/>
        <p:txBody>
          <a:bodyPr/>
          <a:lstStyle/>
          <a:p>
            <a:fld id="{15CD9E33-16BD-4ED2-AC78-5EAA3DC93732}" type="slidenum">
              <a:rPr lang="de-DE" smtClean="0"/>
              <a:pPr/>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a:defRPr/>
            </a:pPr>
            <a:fld id="{FD8B9F38-5EEB-4C0A-B99F-59CA07BBC610}" type="datetime1">
              <a:rPr lang="en-US" smtClean="0"/>
              <a:pPr>
                <a:defRPr/>
              </a:pPr>
              <a:t>10/5/2015</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a:defRPr/>
            </a:pPr>
            <a:r>
              <a:rPr lang="en-US" smtClean="0"/>
              <a:t>Horst Stoecker</a:t>
            </a: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a:defRPr/>
            </a:pPr>
            <a:r>
              <a:rPr lang="en-US"/>
              <a:t>M. Djordjevic </a:t>
            </a:r>
            <a:fld id="{F31C067E-E67C-4FEC-85F2-25D3E939C940}" type="slidenum">
              <a:rPr lang="en-US"/>
              <a:pPr>
                <a:defRPr/>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EC4AB1-696D-49A3-8B5C-43BCC0AC7CCE}" type="datetime1">
              <a:rPr lang="en-US" smtClean="0"/>
              <a:pPr/>
              <a:t>10/5/2015</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smtClean="0"/>
              <a:t>Horst Stoecker</a:t>
            </a:r>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7B6778-6D8F-43EE-91CE-335F8B8B5C4A}" type="slidenum">
              <a:rPr lang="de-DE" smtClean="0"/>
              <a:pPr/>
              <a:t>‹Nr.›</a:t>
            </a:fld>
            <a:endParaRPr lang="de-DE"/>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7" r:id="rId5"/>
    <p:sldLayoutId id="2147483690" r:id="rId6"/>
    <p:sldLayoutId id="2147483691" r:id="rId7"/>
    <p:sldLayoutId id="2147483692" r:id="rId8"/>
    <p:sldLayoutId id="2147483693" r:id="rId9"/>
    <p:sldLayoutId id="2147483694" r:id="rId10"/>
    <p:sldLayoutId id="2147483695" r:id="rId11"/>
    <p:sldLayoutId id="2147483696"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B3F91E-81AD-40E3-B38D-B44F9044ACED}" type="datetime1">
              <a:rPr lang="en-US" smtClean="0"/>
              <a:pPr/>
              <a:t>10/5/2015</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smtClean="0"/>
              <a:t>Horst Stoecker</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de-DE" dirty="0" smtClean="0"/>
              <a:t>Horst </a:t>
            </a:r>
            <a:r>
              <a:rPr lang="de-DE" dirty="0" err="1" smtClean="0"/>
              <a:t>Stoecker</a:t>
            </a:r>
            <a:r>
              <a:rPr lang="de-DE" dirty="0" smtClean="0"/>
              <a:t> </a:t>
            </a:r>
            <a:fld id="{1F8E73C4-1054-4955-892E-CECEFD8E57B7}" type="slidenum">
              <a:rPr lang="de-DE" smtClean="0"/>
              <a:pPr/>
              <a:t>‹Nr.›</a:t>
            </a:fld>
            <a:endParaRPr lang="de-DE"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29D1C9-D83C-4A6B-A273-8B09DED3F6BA}" type="datetime1">
              <a:rPr lang="en-US" smtClean="0"/>
              <a:pPr/>
              <a:t>10/5/2015</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smtClean="0"/>
              <a:t>Horst Stoecker</a:t>
            </a:r>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CD9E33-16BD-4ED2-AC78-5EAA3DC93732}" type="slidenum">
              <a:rPr lang="de-DE" smtClean="0"/>
              <a:pPr/>
              <a:t>‹Nr.›</a:t>
            </a:fld>
            <a:endParaRPr lang="de-DE"/>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wmf"/></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7.png"/><Relationship Id="rId4" Type="http://schemas.openxmlformats.org/officeDocument/2006/relationships/image" Target="../media/image6.wmf"/></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6.wmf"/><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oleObject" Target="../embeddings/oleObject3.bin"/><Relationship Id="rId7" Type="http://schemas.openxmlformats.org/officeDocument/2006/relationships/oleObject" Target="../embeddings/oleObject5.bin"/><Relationship Id="rId12" Type="http://schemas.openxmlformats.org/officeDocument/2006/relationships/image" Target="../media/image15.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2.wmf"/><Relationship Id="rId11" Type="http://schemas.openxmlformats.org/officeDocument/2006/relationships/oleObject" Target="../embeddings/oleObject7.bin"/><Relationship Id="rId5" Type="http://schemas.openxmlformats.org/officeDocument/2006/relationships/oleObject" Target="../embeddings/oleObject4.bin"/><Relationship Id="rId10" Type="http://schemas.openxmlformats.org/officeDocument/2006/relationships/image" Target="../media/image14.wmf"/><Relationship Id="rId4" Type="http://schemas.openxmlformats.org/officeDocument/2006/relationships/image" Target="../media/image11.wmf"/><Relationship Id="rId9" Type="http://schemas.openxmlformats.org/officeDocument/2006/relationships/oleObject" Target="../embeddings/oleObject6.bin"/></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7.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9.bin"/><Relationship Id="rId5" Type="http://schemas.openxmlformats.org/officeDocument/2006/relationships/image" Target="../media/image16.wmf"/><Relationship Id="rId4" Type="http://schemas.openxmlformats.org/officeDocument/2006/relationships/oleObject" Target="../embeddings/oleObject8.bin"/></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22.wmf"/><Relationship Id="rId13" Type="http://schemas.openxmlformats.org/officeDocument/2006/relationships/image" Target="../media/image24.wmf"/><Relationship Id="rId3" Type="http://schemas.openxmlformats.org/officeDocument/2006/relationships/oleObject" Target="../embeddings/oleObject10.bin"/><Relationship Id="rId7" Type="http://schemas.openxmlformats.org/officeDocument/2006/relationships/oleObject" Target="../embeddings/oleObject12.bin"/><Relationship Id="rId12"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21.wmf"/><Relationship Id="rId11" Type="http://schemas.openxmlformats.org/officeDocument/2006/relationships/image" Target="../media/image26.jpeg"/><Relationship Id="rId5" Type="http://schemas.openxmlformats.org/officeDocument/2006/relationships/oleObject" Target="../embeddings/oleObject11.bin"/><Relationship Id="rId15" Type="http://schemas.openxmlformats.org/officeDocument/2006/relationships/image" Target="../media/image25.wmf"/><Relationship Id="rId10" Type="http://schemas.openxmlformats.org/officeDocument/2006/relationships/image" Target="../media/image23.wmf"/><Relationship Id="rId4" Type="http://schemas.openxmlformats.org/officeDocument/2006/relationships/image" Target="../media/image20.wmf"/><Relationship Id="rId9" Type="http://schemas.openxmlformats.org/officeDocument/2006/relationships/oleObject" Target="../embeddings/oleObject13.bin"/><Relationship Id="rId14" Type="http://schemas.openxmlformats.org/officeDocument/2006/relationships/oleObject" Target="../embeddings/oleObject15.bin"/></Relationships>
</file>

<file path=ppt/slides/_rels/slide1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109.png"/><Relationship Id="rId3" Type="http://schemas.openxmlformats.org/officeDocument/2006/relationships/image" Target="../media/image99.png"/><Relationship Id="rId7" Type="http://schemas.openxmlformats.org/officeDocument/2006/relationships/image" Target="../media/image103.png"/><Relationship Id="rId12" Type="http://schemas.openxmlformats.org/officeDocument/2006/relationships/image" Target="../media/image108.png"/><Relationship Id="rId2" Type="http://schemas.openxmlformats.org/officeDocument/2006/relationships/image" Target="../media/image29.png"/><Relationship Id="rId1" Type="http://schemas.openxmlformats.org/officeDocument/2006/relationships/slideLayout" Target="../slideLayouts/slideLayout1.xml"/><Relationship Id="rId6" Type="http://schemas.openxmlformats.org/officeDocument/2006/relationships/image" Target="../media/image102.png"/><Relationship Id="rId11" Type="http://schemas.openxmlformats.org/officeDocument/2006/relationships/image" Target="../media/image107.png"/><Relationship Id="rId5" Type="http://schemas.openxmlformats.org/officeDocument/2006/relationships/image" Target="../media/image101.png"/><Relationship Id="rId15" Type="http://schemas.openxmlformats.org/officeDocument/2006/relationships/image" Target="../media/image32.png"/><Relationship Id="rId10" Type="http://schemas.openxmlformats.org/officeDocument/2006/relationships/image" Target="../media/image106.png"/><Relationship Id="rId4" Type="http://schemas.openxmlformats.org/officeDocument/2006/relationships/image" Target="../media/image30.png"/><Relationship Id="rId9" Type="http://schemas.openxmlformats.org/officeDocument/2006/relationships/image" Target="../media/image105.png"/><Relationship Id="rId14" Type="http://schemas.openxmlformats.org/officeDocument/2006/relationships/image" Target="../media/image31.png"/></Relationships>
</file>

<file path=ppt/slides/_rels/slide18.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image" Target="../media/image113.png"/><Relationship Id="rId7" Type="http://schemas.openxmlformats.org/officeDocument/2006/relationships/image" Target="../media/image117.png"/><Relationship Id="rId2" Type="http://schemas.openxmlformats.org/officeDocument/2006/relationships/image" Target="../media/image112.png"/><Relationship Id="rId1" Type="http://schemas.openxmlformats.org/officeDocument/2006/relationships/slideLayout" Target="../slideLayouts/slideLayout2.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png"/><Relationship Id="rId9" Type="http://schemas.openxmlformats.org/officeDocument/2006/relationships/image" Target="../media/image33.png"/></Relationships>
</file>

<file path=ppt/slides/_rels/slide19.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image" Target="../media/image34.png"/><Relationship Id="rId7" Type="http://schemas.openxmlformats.org/officeDocument/2006/relationships/image" Target="../media/image36.png"/><Relationship Id="rId2" Type="http://schemas.openxmlformats.org/officeDocument/2006/relationships/image" Target="../media/image120.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123.png"/><Relationship Id="rId4" Type="http://schemas.openxmlformats.org/officeDocument/2006/relationships/image" Target="../media/image122.png"/><Relationship Id="rId9" Type="http://schemas.openxmlformats.org/officeDocument/2006/relationships/image" Target="../media/image127.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3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5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44.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image" Target="../media/image66.pn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71.w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w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4.w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5.wmf"/><Relationship Id="rId2" Type="http://schemas.openxmlformats.org/officeDocument/2006/relationships/image" Target="../media/image74.wmf"/><Relationship Id="rId1" Type="http://schemas.openxmlformats.org/officeDocument/2006/relationships/slideLayout" Target="../slideLayouts/slideLayout2.xml"/><Relationship Id="rId6" Type="http://schemas.openxmlformats.org/officeDocument/2006/relationships/image" Target="../media/image78.wmf"/><Relationship Id="rId5" Type="http://schemas.openxmlformats.org/officeDocument/2006/relationships/image" Target="../media/image77.wmf"/><Relationship Id="rId4" Type="http://schemas.openxmlformats.org/officeDocument/2006/relationships/image" Target="../media/image76.wmf"/></Relationships>
</file>

<file path=ppt/slides/_rels/slide56.x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image" Target="../media/image79.wmf"/><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3.wmf"/><Relationship Id="rId7" Type="http://schemas.openxmlformats.org/officeDocument/2006/relationships/image" Target="../media/image87.wmf"/><Relationship Id="rId2" Type="http://schemas.openxmlformats.org/officeDocument/2006/relationships/image" Target="../media/image82.wmf"/><Relationship Id="rId1" Type="http://schemas.openxmlformats.org/officeDocument/2006/relationships/slideLayout" Target="../slideLayouts/slideLayout2.xml"/><Relationship Id="rId6" Type="http://schemas.openxmlformats.org/officeDocument/2006/relationships/image" Target="../media/image86.wmf"/><Relationship Id="rId5" Type="http://schemas.openxmlformats.org/officeDocument/2006/relationships/image" Target="../media/image85.wmf"/><Relationship Id="rId4" Type="http://schemas.openxmlformats.org/officeDocument/2006/relationships/image" Target="../media/image84.wmf"/></Relationships>
</file>

<file path=ppt/slides/_rels/slide59.xml.rels><?xml version="1.0" encoding="UTF-8" standalone="yes"?>
<Relationships xmlns="http://schemas.openxmlformats.org/package/2006/relationships"><Relationship Id="rId3" Type="http://schemas.openxmlformats.org/officeDocument/2006/relationships/image" Target="../media/image89.wmf"/><Relationship Id="rId2" Type="http://schemas.openxmlformats.org/officeDocument/2006/relationships/image" Target="../media/image88.w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7.wm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2.emf"/></Relationships>
</file>

<file path=ppt/slides/_rels/slide64.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6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119.png"/><Relationship Id="rId4" Type="http://schemas.openxmlformats.org/officeDocument/2006/relationships/image" Target="../media/image111.png"/></Relationships>
</file>

<file path=ppt/slides/_rels/slide78.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jpeg"/><Relationship Id="rId1" Type="http://schemas.openxmlformats.org/officeDocument/2006/relationships/slideLayout" Target="../slideLayouts/slideLayout7.xml"/><Relationship Id="rId4" Type="http://schemas.openxmlformats.org/officeDocument/2006/relationships/image" Target="../media/image124.png"/></Relationships>
</file>

<file path=ppt/slides/_rels/slide79.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2.xml"/><Relationship Id="rId4" Type="http://schemas.openxmlformats.org/officeDocument/2006/relationships/image" Target="../media/image130.png"/></Relationships>
</file>

<file path=ppt/slides/_rels/slide81.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1.xml"/><Relationship Id="rId4" Type="http://schemas.openxmlformats.org/officeDocument/2006/relationships/image" Target="../media/image133.jpeg"/></Relationships>
</file>

<file path=ppt/slides/_rels/slide82.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3" Type="http://schemas.openxmlformats.org/officeDocument/2006/relationships/image" Target="../media/image135.png"/><Relationship Id="rId7" Type="http://schemas.openxmlformats.org/officeDocument/2006/relationships/image" Target="../media/image139.emf"/><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138.emf"/><Relationship Id="rId5" Type="http://schemas.openxmlformats.org/officeDocument/2006/relationships/image" Target="../media/image137.png"/><Relationship Id="rId4" Type="http://schemas.openxmlformats.org/officeDocument/2006/relationships/image" Target="../media/image136.jpe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4"/>
          <p:cNvSpPr txBox="1">
            <a:spLocks noChangeArrowheads="1"/>
          </p:cNvSpPr>
          <p:nvPr/>
        </p:nvSpPr>
        <p:spPr bwMode="auto">
          <a:xfrm>
            <a:off x="18301" y="13725"/>
            <a:ext cx="9125700" cy="7017306"/>
          </a:xfrm>
          <a:prstGeom prst="rect">
            <a:avLst/>
          </a:prstGeom>
          <a:noFill/>
          <a:ln w="12700">
            <a:noFill/>
            <a:miter lim="800000"/>
            <a:headEnd/>
            <a:tailEnd/>
          </a:ln>
        </p:spPr>
        <p:txBody>
          <a:bodyPr wrap="square">
            <a:spAutoFit/>
          </a:bodyPr>
          <a:lstStyle/>
          <a:p>
            <a:pPr algn="ctr">
              <a:spcBef>
                <a:spcPct val="50000"/>
              </a:spcBef>
            </a:pPr>
            <a:r>
              <a:rPr lang="en-US" dirty="0" smtClean="0">
                <a:latin typeface="Times New Roman" pitchFamily="18" charset="0"/>
              </a:rPr>
              <a:t>RHIC &amp; LHC create pure glue matter</a:t>
            </a:r>
            <a:endParaRPr lang="en-US" dirty="0" smtClean="0">
              <a:solidFill>
                <a:srgbClr val="0000FF"/>
              </a:solidFill>
              <a:latin typeface="Times New Roman" pitchFamily="18" charset="0"/>
            </a:endParaRPr>
          </a:p>
          <a:p>
            <a:pPr algn="ctr">
              <a:spcBef>
                <a:spcPct val="50000"/>
              </a:spcBef>
            </a:pPr>
            <a:r>
              <a:rPr lang="en-US" dirty="0" smtClean="0">
                <a:solidFill>
                  <a:srgbClr val="0000FF"/>
                </a:solidFill>
                <a:latin typeface="Times New Roman" pitchFamily="18" charset="0"/>
              </a:rPr>
              <a:t>0.</a:t>
            </a:r>
            <a:r>
              <a:rPr lang="en-US" dirty="0" smtClean="0">
                <a:solidFill>
                  <a:srgbClr val="FF0000"/>
                </a:solidFill>
                <a:latin typeface="Times New Roman" pitchFamily="18" charset="0"/>
              </a:rPr>
              <a:t>Early proposals </a:t>
            </a:r>
            <a:r>
              <a:rPr lang="en-US" dirty="0" smtClean="0">
                <a:solidFill>
                  <a:srgbClr val="0000FF"/>
                </a:solidFill>
                <a:latin typeface="Times New Roman" pitchFamily="18" charset="0"/>
              </a:rPr>
              <a:t>for two phase transitions and two timescales </a:t>
            </a:r>
            <a:r>
              <a:rPr lang="en-US" dirty="0" smtClean="0">
                <a:solidFill>
                  <a:srgbClr val="FF0000"/>
                </a:solidFill>
                <a:latin typeface="Times New Roman" pitchFamily="18" charset="0"/>
              </a:rPr>
              <a:t>in RHICs:</a:t>
            </a:r>
          </a:p>
          <a:p>
            <a:pPr algn="ctr">
              <a:spcBef>
                <a:spcPct val="50000"/>
              </a:spcBef>
            </a:pPr>
            <a:r>
              <a:rPr lang="en-US" b="1" dirty="0" smtClean="0">
                <a:solidFill>
                  <a:srgbClr val="0000FF"/>
                </a:solidFill>
                <a:latin typeface="Times New Roman" pitchFamily="18" charset="0"/>
              </a:rPr>
              <a:t>   </a:t>
            </a:r>
            <a:r>
              <a:rPr lang="en-US" b="1" dirty="0" err="1" smtClean="0">
                <a:solidFill>
                  <a:srgbClr val="0000FF"/>
                </a:solidFill>
                <a:latin typeface="Times New Roman" pitchFamily="18" charset="0"/>
              </a:rPr>
              <a:t>Svetitsky&amp;Yaffe</a:t>
            </a:r>
            <a:r>
              <a:rPr lang="en-US" b="1" dirty="0" smtClean="0">
                <a:solidFill>
                  <a:srgbClr val="0000FF"/>
                </a:solidFill>
                <a:latin typeface="Times New Roman" pitchFamily="18" charset="0"/>
              </a:rPr>
              <a:t>, </a:t>
            </a:r>
            <a:r>
              <a:rPr lang="en-US" b="1" dirty="0" err="1" smtClean="0">
                <a:solidFill>
                  <a:srgbClr val="0000FF"/>
                </a:solidFill>
                <a:latin typeface="Times New Roman" pitchFamily="18" charset="0"/>
              </a:rPr>
              <a:t>Pisarski&amp;Wilczek</a:t>
            </a:r>
            <a:r>
              <a:rPr lang="en-US" b="1" dirty="0" smtClean="0">
                <a:solidFill>
                  <a:srgbClr val="0000FF"/>
                </a:solidFill>
                <a:latin typeface="Times New Roman" pitchFamily="18" charset="0"/>
              </a:rPr>
              <a:t>, </a:t>
            </a:r>
            <a:r>
              <a:rPr lang="en-US" b="1" dirty="0" err="1" smtClean="0">
                <a:solidFill>
                  <a:srgbClr val="0000FF"/>
                </a:solidFill>
                <a:latin typeface="Times New Roman" pitchFamily="18" charset="0"/>
              </a:rPr>
              <a:t>Raha&amp;Sinha</a:t>
            </a:r>
            <a:r>
              <a:rPr lang="en-US" b="1" dirty="0" smtClean="0">
                <a:solidFill>
                  <a:srgbClr val="0000FF"/>
                </a:solidFill>
                <a:latin typeface="Times New Roman" pitchFamily="18" charset="0"/>
              </a:rPr>
              <a:t>, </a:t>
            </a:r>
            <a:r>
              <a:rPr lang="en-US" b="1" dirty="0" err="1" smtClean="0">
                <a:solidFill>
                  <a:srgbClr val="0000FF"/>
                </a:solidFill>
                <a:latin typeface="Times New Roman" pitchFamily="18" charset="0"/>
              </a:rPr>
              <a:t>Shuryak</a:t>
            </a:r>
            <a:r>
              <a:rPr lang="en-US" b="1" dirty="0" smtClean="0">
                <a:solidFill>
                  <a:srgbClr val="0000FF"/>
                </a:solidFill>
                <a:latin typeface="Times New Roman" pitchFamily="18" charset="0"/>
              </a:rPr>
              <a:t> et al…  </a:t>
            </a:r>
          </a:p>
          <a:p>
            <a:pPr>
              <a:spcBef>
                <a:spcPct val="50000"/>
              </a:spcBef>
            </a:pPr>
            <a:r>
              <a:rPr lang="en-US" dirty="0" smtClean="0">
                <a:solidFill>
                  <a:srgbClr val="0000FF"/>
                </a:solidFill>
                <a:latin typeface="Times New Roman" pitchFamily="18" charset="0"/>
              </a:rPr>
              <a:t>1. CGC Gluon Supersaturation – </a:t>
            </a:r>
            <a:r>
              <a:rPr lang="en-US" dirty="0" err="1" smtClean="0">
                <a:solidFill>
                  <a:srgbClr val="0000FF"/>
                </a:solidFill>
                <a:latin typeface="Times New Roman" pitchFamily="18" charset="0"/>
              </a:rPr>
              <a:t>Overoccupied</a:t>
            </a:r>
            <a:r>
              <a:rPr lang="en-US" dirty="0" smtClean="0">
                <a:solidFill>
                  <a:srgbClr val="0000FF"/>
                </a:solidFill>
                <a:latin typeface="Times New Roman" pitchFamily="18" charset="0"/>
              </a:rPr>
              <a:t>, BEC</a:t>
            </a:r>
          </a:p>
          <a:p>
            <a:pPr>
              <a:spcBef>
                <a:spcPct val="50000"/>
              </a:spcBef>
            </a:pPr>
            <a:r>
              <a:rPr lang="en-US" dirty="0" smtClean="0">
                <a:solidFill>
                  <a:srgbClr val="0000FF"/>
                </a:solidFill>
                <a:latin typeface="Times New Roman" pitchFamily="18" charset="0"/>
              </a:rPr>
              <a:t>2. </a:t>
            </a:r>
            <a:r>
              <a:rPr lang="en-US" b="1" dirty="0">
                <a:solidFill>
                  <a:srgbClr val="FF0000"/>
                </a:solidFill>
                <a:latin typeface="Times New Roman" pitchFamily="18" charset="0"/>
              </a:rPr>
              <a:t>f</a:t>
            </a:r>
            <a:r>
              <a:rPr lang="en-US" b="1" dirty="0" smtClean="0">
                <a:solidFill>
                  <a:srgbClr val="FF0000"/>
                </a:solidFill>
                <a:latin typeface="Times New Roman" pitchFamily="18" charset="0"/>
              </a:rPr>
              <a:t>ast</a:t>
            </a:r>
            <a:r>
              <a:rPr lang="en-US" dirty="0" smtClean="0">
                <a:solidFill>
                  <a:srgbClr val="0000FF"/>
                </a:solidFill>
                <a:latin typeface="Times New Roman" pitchFamily="18" charset="0"/>
              </a:rPr>
              <a:t> Gluon Equilibration – </a:t>
            </a:r>
            <a:r>
              <a:rPr lang="en-US" b="1" dirty="0" smtClean="0">
                <a:solidFill>
                  <a:srgbClr val="FF0000"/>
                </a:solidFill>
                <a:latin typeface="Times New Roman" pitchFamily="18" charset="0"/>
              </a:rPr>
              <a:t>slow</a:t>
            </a:r>
            <a:r>
              <a:rPr lang="en-US" dirty="0" smtClean="0">
                <a:solidFill>
                  <a:srgbClr val="0000FF"/>
                </a:solidFill>
                <a:latin typeface="Times New Roman" pitchFamily="18" charset="0"/>
              </a:rPr>
              <a:t> quark saturation</a:t>
            </a:r>
          </a:p>
          <a:p>
            <a:pPr>
              <a:spcBef>
                <a:spcPct val="50000"/>
              </a:spcBef>
            </a:pPr>
            <a:r>
              <a:rPr lang="en-US" dirty="0" smtClean="0">
                <a:solidFill>
                  <a:srgbClr val="FF0000"/>
                </a:solidFill>
                <a:latin typeface="Times New Roman" pitchFamily="18" charset="0"/>
              </a:rPr>
              <a:t>3. </a:t>
            </a:r>
            <a:r>
              <a:rPr lang="en-US" b="1" dirty="0" smtClean="0">
                <a:solidFill>
                  <a:srgbClr val="FF0000"/>
                </a:solidFill>
                <a:latin typeface="Times New Roman" pitchFamily="18" charset="0"/>
              </a:rPr>
              <a:t>First</a:t>
            </a:r>
            <a:r>
              <a:rPr lang="en-US" dirty="0" smtClean="0">
                <a:solidFill>
                  <a:srgbClr val="FF0000"/>
                </a:solidFill>
                <a:latin typeface="Times New Roman" pitchFamily="18" charset="0"/>
              </a:rPr>
              <a:t> Transition is </a:t>
            </a:r>
            <a:r>
              <a:rPr lang="en-US" dirty="0" smtClean="0">
                <a:solidFill>
                  <a:srgbClr val="0000FF"/>
                </a:solidFill>
                <a:latin typeface="Times New Roman" pitchFamily="18" charset="0"/>
              </a:rPr>
              <a:t>1.Order Phase Trans. in </a:t>
            </a:r>
            <a:r>
              <a:rPr lang="en-US" b="1" dirty="0" smtClean="0">
                <a:solidFill>
                  <a:srgbClr val="0000FF"/>
                </a:solidFill>
                <a:latin typeface="Times New Roman" pitchFamily="18" charset="0"/>
              </a:rPr>
              <a:t>Yang-Mills</a:t>
            </a:r>
            <a:r>
              <a:rPr lang="en-US" dirty="0" smtClean="0">
                <a:solidFill>
                  <a:srgbClr val="0000FF"/>
                </a:solidFill>
                <a:latin typeface="Times New Roman" pitchFamily="18" charset="0"/>
              </a:rPr>
              <a:t> </a:t>
            </a:r>
            <a:r>
              <a:rPr lang="en-US" b="1" dirty="0" smtClean="0">
                <a:solidFill>
                  <a:srgbClr val="FF0000"/>
                </a:solidFill>
                <a:latin typeface="Times New Roman" pitchFamily="18" charset="0"/>
              </a:rPr>
              <a:t>gauge </a:t>
            </a:r>
            <a:r>
              <a:rPr lang="en-US" dirty="0" smtClean="0">
                <a:solidFill>
                  <a:srgbClr val="0000FF"/>
                </a:solidFill>
                <a:latin typeface="Times New Roman" pitchFamily="18" charset="0"/>
              </a:rPr>
              <a:t>theory</a:t>
            </a:r>
          </a:p>
          <a:p>
            <a:pPr>
              <a:spcBef>
                <a:spcPct val="50000"/>
              </a:spcBef>
            </a:pPr>
            <a:r>
              <a:rPr lang="en-US" dirty="0" smtClean="0">
                <a:solidFill>
                  <a:srgbClr val="0000FF"/>
                </a:solidFill>
                <a:latin typeface="Times New Roman" pitchFamily="18" charset="0"/>
              </a:rPr>
              <a:t>4. Pure Gauge Theory </a:t>
            </a:r>
            <a:r>
              <a:rPr lang="en-US" b="1" dirty="0" err="1" smtClean="0">
                <a:solidFill>
                  <a:srgbClr val="FF0000"/>
                </a:solidFill>
                <a:latin typeface="Times New Roman" pitchFamily="18" charset="0"/>
              </a:rPr>
              <a:t>N</a:t>
            </a:r>
            <a:r>
              <a:rPr lang="en-US" sz="2000" b="1" dirty="0" err="1" smtClean="0">
                <a:solidFill>
                  <a:srgbClr val="FF0000"/>
                </a:solidFill>
                <a:latin typeface="Times New Roman" pitchFamily="18" charset="0"/>
              </a:rPr>
              <a:t>f</a:t>
            </a:r>
            <a:r>
              <a:rPr lang="en-US" sz="2000" b="1" dirty="0" smtClean="0">
                <a:solidFill>
                  <a:srgbClr val="FF0000"/>
                </a:solidFill>
                <a:latin typeface="Times New Roman" pitchFamily="18" charset="0"/>
              </a:rPr>
              <a:t> </a:t>
            </a:r>
            <a:r>
              <a:rPr lang="en-US" b="1" dirty="0" smtClean="0">
                <a:solidFill>
                  <a:srgbClr val="FF0000"/>
                </a:solidFill>
                <a:latin typeface="Times New Roman" pitchFamily="18" charset="0"/>
              </a:rPr>
              <a:t>=0</a:t>
            </a:r>
            <a:r>
              <a:rPr lang="en-US" sz="2800" b="1" dirty="0" smtClean="0">
                <a:solidFill>
                  <a:srgbClr val="FF0000"/>
                </a:solidFill>
                <a:latin typeface="Times New Roman" pitchFamily="18" charset="0"/>
              </a:rPr>
              <a:t> </a:t>
            </a:r>
            <a:r>
              <a:rPr lang="en-US" dirty="0" err="1" smtClean="0">
                <a:solidFill>
                  <a:srgbClr val="0000FF"/>
                </a:solidFill>
                <a:latin typeface="Times New Roman" pitchFamily="18" charset="0"/>
              </a:rPr>
              <a:t>vs.“physical</a:t>
            </a:r>
            <a:r>
              <a:rPr lang="en-US" dirty="0" smtClean="0">
                <a:solidFill>
                  <a:srgbClr val="0000FF"/>
                </a:solidFill>
                <a:latin typeface="Times New Roman" pitchFamily="18" charset="0"/>
              </a:rPr>
              <a:t>” </a:t>
            </a:r>
            <a:r>
              <a:rPr lang="en-US" dirty="0" err="1" smtClean="0">
                <a:solidFill>
                  <a:srgbClr val="0000FF"/>
                </a:solidFill>
                <a:latin typeface="Times New Roman" pitchFamily="18" charset="0"/>
              </a:rPr>
              <a:t>N</a:t>
            </a:r>
            <a:r>
              <a:rPr lang="en-US" sz="1800" dirty="0" err="1" smtClean="0">
                <a:solidFill>
                  <a:srgbClr val="0000FF"/>
                </a:solidFill>
                <a:latin typeface="Times New Roman" pitchFamily="18" charset="0"/>
              </a:rPr>
              <a:t>f</a:t>
            </a:r>
            <a:r>
              <a:rPr lang="en-US" dirty="0" smtClean="0">
                <a:solidFill>
                  <a:srgbClr val="0000FF"/>
                </a:solidFill>
                <a:latin typeface="Times New Roman" pitchFamily="18" charset="0"/>
              </a:rPr>
              <a:t> 2+1QCD: </a:t>
            </a:r>
            <a:r>
              <a:rPr lang="en-US" b="1" dirty="0" err="1" smtClean="0">
                <a:solidFill>
                  <a:srgbClr val="FF0000"/>
                </a:solidFill>
                <a:latin typeface="Times New Roman" pitchFamily="18" charset="0"/>
              </a:rPr>
              <a:t>Nf</a:t>
            </a:r>
            <a:r>
              <a:rPr lang="en-US" b="1" dirty="0" smtClean="0">
                <a:solidFill>
                  <a:srgbClr val="FF0000"/>
                </a:solidFill>
                <a:latin typeface="Times New Roman" pitchFamily="18" charset="0"/>
              </a:rPr>
              <a:t> </a:t>
            </a:r>
            <a:r>
              <a:rPr lang="en-US" b="1" dirty="0" err="1" smtClean="0">
                <a:solidFill>
                  <a:srgbClr val="FF0000"/>
                </a:solidFill>
                <a:latin typeface="Times New Roman" pitchFamily="18" charset="0"/>
              </a:rPr>
              <a:t>fct</a:t>
            </a:r>
            <a:r>
              <a:rPr lang="en-US" b="1" dirty="0" smtClean="0">
                <a:solidFill>
                  <a:srgbClr val="FF0000"/>
                </a:solidFill>
                <a:latin typeface="Times New Roman" pitchFamily="18" charset="0"/>
              </a:rPr>
              <a:t> of time !</a:t>
            </a:r>
          </a:p>
          <a:p>
            <a:pPr>
              <a:spcBef>
                <a:spcPct val="50000"/>
              </a:spcBef>
            </a:pPr>
            <a:r>
              <a:rPr lang="en-US" dirty="0" smtClean="0">
                <a:solidFill>
                  <a:srgbClr val="0000FF"/>
                </a:solidFill>
                <a:latin typeface="Times New Roman" pitchFamily="18" charset="0"/>
              </a:rPr>
              <a:t>5. </a:t>
            </a:r>
            <a:r>
              <a:rPr lang="en-US" b="1" dirty="0" smtClean="0">
                <a:solidFill>
                  <a:srgbClr val="FF0000"/>
                </a:solidFill>
                <a:latin typeface="Times New Roman" pitchFamily="18" charset="0"/>
              </a:rPr>
              <a:t>Second</a:t>
            </a:r>
            <a:r>
              <a:rPr lang="en-US" dirty="0" smtClean="0">
                <a:solidFill>
                  <a:srgbClr val="0000FF"/>
                </a:solidFill>
                <a:latin typeface="Times New Roman" pitchFamily="18" charset="0"/>
              </a:rPr>
              <a:t> ‘Transition’:</a:t>
            </a:r>
            <a:r>
              <a:rPr lang="en-US" dirty="0" smtClean="0">
                <a:solidFill>
                  <a:srgbClr val="FF0000"/>
                </a:solidFill>
                <a:latin typeface="Times New Roman" pitchFamily="18" charset="0"/>
              </a:rPr>
              <a:t> </a:t>
            </a:r>
            <a:r>
              <a:rPr lang="en-US" dirty="0" err="1" smtClean="0">
                <a:solidFill>
                  <a:srgbClr val="FF0000"/>
                </a:solidFill>
                <a:latin typeface="Times New Roman" pitchFamily="18" charset="0"/>
              </a:rPr>
              <a:t>hadronization</a:t>
            </a:r>
            <a:r>
              <a:rPr lang="en-US" dirty="0" smtClean="0">
                <a:solidFill>
                  <a:srgbClr val="FF0000"/>
                </a:solidFill>
                <a:latin typeface="Times New Roman" pitchFamily="18" charset="0"/>
              </a:rPr>
              <a:t> </a:t>
            </a:r>
            <a:r>
              <a:rPr lang="en-US" dirty="0" smtClean="0">
                <a:solidFill>
                  <a:srgbClr val="0000FF"/>
                </a:solidFill>
                <a:latin typeface="Times New Roman" pitchFamily="18" charset="0"/>
              </a:rPr>
              <a:t>from 2+1N</a:t>
            </a:r>
            <a:r>
              <a:rPr lang="en-US" sz="2000" dirty="0" smtClean="0">
                <a:solidFill>
                  <a:srgbClr val="0000FF"/>
                </a:solidFill>
                <a:latin typeface="Times New Roman" pitchFamily="18" charset="0"/>
              </a:rPr>
              <a:t>f</a:t>
            </a:r>
            <a:r>
              <a:rPr lang="en-US" dirty="0" smtClean="0">
                <a:solidFill>
                  <a:srgbClr val="0000FF"/>
                </a:solidFill>
                <a:latin typeface="Times New Roman" pitchFamily="18" charset="0"/>
              </a:rPr>
              <a:t> Quark-Gluon Plasma</a:t>
            </a:r>
            <a:r>
              <a:rPr lang="en-US" b="1" dirty="0" smtClean="0">
                <a:solidFill>
                  <a:srgbClr val="FF0000"/>
                </a:solidFill>
                <a:latin typeface="Times New Roman" pitchFamily="18" charset="0"/>
              </a:rPr>
              <a:t>?</a:t>
            </a:r>
          </a:p>
          <a:p>
            <a:pPr>
              <a:spcBef>
                <a:spcPct val="50000"/>
              </a:spcBef>
            </a:pPr>
            <a:r>
              <a:rPr lang="en-US" dirty="0" smtClean="0">
                <a:solidFill>
                  <a:srgbClr val="FF0000"/>
                </a:solidFill>
                <a:latin typeface="Times New Roman" pitchFamily="18" charset="0"/>
              </a:rPr>
              <a:t>6. </a:t>
            </a:r>
            <a:r>
              <a:rPr lang="en-US" dirty="0" err="1" smtClean="0">
                <a:solidFill>
                  <a:srgbClr val="0000FF"/>
                </a:solidFill>
                <a:latin typeface="Times New Roman" pitchFamily="18" charset="0"/>
              </a:rPr>
              <a:t>GlueBall-Hagedornstates</a:t>
            </a:r>
            <a:r>
              <a:rPr lang="en-US" dirty="0" smtClean="0">
                <a:solidFill>
                  <a:srgbClr val="0000FF"/>
                </a:solidFill>
                <a:latin typeface="Times New Roman" pitchFamily="18" charset="0"/>
              </a:rPr>
              <a:t> </a:t>
            </a:r>
            <a:r>
              <a:rPr lang="en-US" b="1" dirty="0" smtClean="0">
                <a:solidFill>
                  <a:srgbClr val="FF0000"/>
                </a:solidFill>
                <a:latin typeface="Times New Roman" pitchFamily="18" charset="0"/>
              </a:rPr>
              <a:t>decay</a:t>
            </a:r>
            <a:r>
              <a:rPr lang="en-US" dirty="0" smtClean="0">
                <a:solidFill>
                  <a:srgbClr val="0000FF"/>
                </a:solidFill>
                <a:latin typeface="Times New Roman" pitchFamily="18" charset="0"/>
              </a:rPr>
              <a:t> in 2b-cascade: </a:t>
            </a:r>
            <a:r>
              <a:rPr lang="en-US" dirty="0" smtClean="0">
                <a:solidFill>
                  <a:srgbClr val="FF0000"/>
                </a:solidFill>
                <a:latin typeface="Times New Roman" pitchFamily="18" charset="0"/>
              </a:rPr>
              <a:t>high </a:t>
            </a:r>
            <a:r>
              <a:rPr lang="en-US" dirty="0" err="1" smtClean="0">
                <a:solidFill>
                  <a:srgbClr val="FF0000"/>
                </a:solidFill>
                <a:latin typeface="Times New Roman" pitchFamily="18" charset="0"/>
              </a:rPr>
              <a:t>mult</a:t>
            </a:r>
            <a:r>
              <a:rPr lang="en-US" dirty="0" smtClean="0">
                <a:solidFill>
                  <a:srgbClr val="FF0000"/>
                </a:solidFill>
                <a:latin typeface="Times New Roman" pitchFamily="18" charset="0"/>
              </a:rPr>
              <a:t> </a:t>
            </a:r>
            <a:r>
              <a:rPr lang="en-US" dirty="0" smtClean="0">
                <a:solidFill>
                  <a:srgbClr val="0000FF"/>
                </a:solidFill>
                <a:latin typeface="Times New Roman" pitchFamily="18" charset="0"/>
              </a:rPr>
              <a:t>pp </a:t>
            </a:r>
            <a:r>
              <a:rPr lang="en-US" dirty="0" err="1" smtClean="0">
                <a:solidFill>
                  <a:srgbClr val="0000FF"/>
                </a:solidFill>
                <a:latin typeface="Times New Roman" pitchFamily="18" charset="0"/>
              </a:rPr>
              <a:t>pA</a:t>
            </a:r>
            <a:r>
              <a:rPr lang="en-US" dirty="0" smtClean="0">
                <a:solidFill>
                  <a:srgbClr val="0000FF"/>
                </a:solidFill>
                <a:latin typeface="Times New Roman" pitchFamily="18" charset="0"/>
              </a:rPr>
              <a:t> - </a:t>
            </a:r>
            <a:r>
              <a:rPr lang="en-US" dirty="0" smtClean="0">
                <a:solidFill>
                  <a:srgbClr val="FF0000"/>
                </a:solidFill>
                <a:latin typeface="Times New Roman" pitchFamily="18" charset="0"/>
              </a:rPr>
              <a:t>AA</a:t>
            </a:r>
            <a:r>
              <a:rPr lang="en-US" b="1" dirty="0" smtClean="0">
                <a:solidFill>
                  <a:srgbClr val="FF0000"/>
                </a:solidFill>
                <a:latin typeface="Times New Roman" pitchFamily="18" charset="0"/>
              </a:rPr>
              <a:t>?</a:t>
            </a:r>
          </a:p>
          <a:p>
            <a:pPr>
              <a:spcBef>
                <a:spcPct val="50000"/>
              </a:spcBef>
              <a:buFontTx/>
              <a:buChar char="-"/>
            </a:pPr>
            <a:r>
              <a:rPr lang="en-US" dirty="0" smtClean="0">
                <a:solidFill>
                  <a:srgbClr val="FF0000"/>
                </a:solidFill>
                <a:latin typeface="Times New Roman" pitchFamily="18" charset="0"/>
              </a:rPr>
              <a:t>  GB-HS, </a:t>
            </a:r>
            <a:r>
              <a:rPr lang="en-US" dirty="0" smtClean="0">
                <a:solidFill>
                  <a:srgbClr val="0000FF"/>
                </a:solidFill>
                <a:latin typeface="Times New Roman" pitchFamily="18" charset="0"/>
              </a:rPr>
              <a:t>hadron ratios</a:t>
            </a:r>
            <a:r>
              <a:rPr lang="en-US" b="1" dirty="0" smtClean="0">
                <a:solidFill>
                  <a:srgbClr val="FF0000"/>
                </a:solidFill>
                <a:latin typeface="Times New Roman" pitchFamily="18" charset="0"/>
              </a:rPr>
              <a:t>, &lt;</a:t>
            </a:r>
            <a:r>
              <a:rPr lang="en-US" b="1" dirty="0" err="1" smtClean="0">
                <a:solidFill>
                  <a:srgbClr val="FF0000"/>
                </a:solidFill>
                <a:latin typeface="Times New Roman" pitchFamily="18" charset="0"/>
              </a:rPr>
              <a:t>pt</a:t>
            </a:r>
            <a:r>
              <a:rPr lang="en-US" b="1" dirty="0" smtClean="0">
                <a:solidFill>
                  <a:srgbClr val="FF0000"/>
                </a:solidFill>
                <a:latin typeface="Times New Roman" pitchFamily="18" charset="0"/>
              </a:rPr>
              <a:t>&gt; </a:t>
            </a:r>
            <a:r>
              <a:rPr lang="en-US" dirty="0" smtClean="0">
                <a:solidFill>
                  <a:srgbClr val="FF0000"/>
                </a:solidFill>
                <a:latin typeface="Times New Roman" pitchFamily="18" charset="0"/>
              </a:rPr>
              <a:t>vs. Multiplicity </a:t>
            </a:r>
            <a:r>
              <a:rPr lang="en-US" dirty="0" smtClean="0">
                <a:solidFill>
                  <a:srgbClr val="0000FF"/>
                </a:solidFill>
                <a:latin typeface="Times New Roman" pitchFamily="18" charset="0"/>
              </a:rPr>
              <a:t>Flow &amp; </a:t>
            </a:r>
            <a:r>
              <a:rPr lang="en-US" b="1" dirty="0" smtClean="0">
                <a:solidFill>
                  <a:srgbClr val="FF0000"/>
                </a:solidFill>
                <a:latin typeface="Times New Roman" pitchFamily="18" charset="0"/>
              </a:rPr>
              <a:t>Ridge</a:t>
            </a:r>
            <a:r>
              <a:rPr lang="en-US" dirty="0" smtClean="0">
                <a:solidFill>
                  <a:srgbClr val="0000FF"/>
                </a:solidFill>
                <a:latin typeface="Times New Roman" pitchFamily="18" charset="0"/>
              </a:rPr>
              <a:t> in pp, </a:t>
            </a:r>
            <a:r>
              <a:rPr lang="en-US" dirty="0" err="1" smtClean="0">
                <a:solidFill>
                  <a:srgbClr val="0000FF"/>
                </a:solidFill>
                <a:latin typeface="Times New Roman" pitchFamily="18" charset="0"/>
              </a:rPr>
              <a:t>pA</a:t>
            </a:r>
            <a:endParaRPr lang="en-US" dirty="0" smtClean="0">
              <a:solidFill>
                <a:srgbClr val="0000FF"/>
              </a:solidFill>
              <a:latin typeface="Times New Roman" pitchFamily="18" charset="0"/>
            </a:endParaRPr>
          </a:p>
          <a:p>
            <a:pPr>
              <a:spcBef>
                <a:spcPct val="50000"/>
              </a:spcBef>
              <a:buFontTx/>
              <a:buChar char="-"/>
            </a:pPr>
            <a:r>
              <a:rPr lang="en-US" dirty="0" smtClean="0">
                <a:solidFill>
                  <a:srgbClr val="0000FF"/>
                </a:solidFill>
                <a:latin typeface="Times New Roman" pitchFamily="18" charset="0"/>
              </a:rPr>
              <a:t>  </a:t>
            </a:r>
            <a:r>
              <a:rPr lang="en-US" dirty="0" err="1" smtClean="0">
                <a:solidFill>
                  <a:srgbClr val="0000FF"/>
                </a:solidFill>
                <a:latin typeface="Times New Roman" pitchFamily="18" charset="0"/>
              </a:rPr>
              <a:t>Dileptons</a:t>
            </a:r>
            <a:r>
              <a:rPr lang="en-US" dirty="0" smtClean="0">
                <a:solidFill>
                  <a:srgbClr val="FF0000"/>
                </a:solidFill>
                <a:latin typeface="Times New Roman" pitchFamily="18" charset="0"/>
              </a:rPr>
              <a:t>, Photons</a:t>
            </a:r>
            <a:r>
              <a:rPr lang="en-US" dirty="0" smtClean="0">
                <a:solidFill>
                  <a:srgbClr val="0000FF"/>
                </a:solidFill>
                <a:latin typeface="Times New Roman" pitchFamily="18" charset="0"/>
              </a:rPr>
              <a:t>, </a:t>
            </a:r>
            <a:r>
              <a:rPr lang="en-US" dirty="0" err="1" smtClean="0">
                <a:solidFill>
                  <a:srgbClr val="0000FF"/>
                </a:solidFill>
                <a:latin typeface="Times New Roman" pitchFamily="18" charset="0"/>
              </a:rPr>
              <a:t>Centauros</a:t>
            </a:r>
            <a:r>
              <a:rPr lang="en-US" dirty="0" smtClean="0">
                <a:solidFill>
                  <a:srgbClr val="0000FF"/>
                </a:solidFill>
                <a:latin typeface="Times New Roman" pitchFamily="18" charset="0"/>
              </a:rPr>
              <a:t>,…  vs. </a:t>
            </a:r>
            <a:r>
              <a:rPr lang="en-US" b="1" dirty="0" smtClean="0">
                <a:solidFill>
                  <a:srgbClr val="FF0000"/>
                </a:solidFill>
                <a:latin typeface="Times New Roman" pitchFamily="18" charset="0"/>
              </a:rPr>
              <a:t>Multiplicity in </a:t>
            </a:r>
            <a:r>
              <a:rPr lang="en-US" dirty="0" smtClean="0">
                <a:solidFill>
                  <a:srgbClr val="0000FF"/>
                </a:solidFill>
                <a:latin typeface="Times New Roman" pitchFamily="18" charset="0"/>
              </a:rPr>
              <a:t>pp, </a:t>
            </a:r>
            <a:r>
              <a:rPr lang="en-US" dirty="0" err="1" smtClean="0">
                <a:solidFill>
                  <a:srgbClr val="0000FF"/>
                </a:solidFill>
                <a:latin typeface="Times New Roman" pitchFamily="18" charset="0"/>
              </a:rPr>
              <a:t>pA</a:t>
            </a:r>
            <a:r>
              <a:rPr lang="en-US" dirty="0" smtClean="0">
                <a:solidFill>
                  <a:srgbClr val="0000FF"/>
                </a:solidFill>
                <a:latin typeface="Times New Roman" pitchFamily="18" charset="0"/>
              </a:rPr>
              <a:t>…  +AA?</a:t>
            </a:r>
            <a:endParaRPr lang="en-US" dirty="0" smtClean="0">
              <a:solidFill>
                <a:srgbClr val="FF0000"/>
              </a:solidFill>
              <a:latin typeface="Times New Roman" pitchFamily="18" charset="0"/>
            </a:endParaRPr>
          </a:p>
          <a:p>
            <a:pPr>
              <a:spcBef>
                <a:spcPct val="50000"/>
              </a:spcBef>
            </a:pPr>
            <a:r>
              <a:rPr lang="en-US" sz="2000" dirty="0" smtClean="0">
                <a:solidFill>
                  <a:srgbClr val="6666FF"/>
                </a:solidFill>
                <a:latin typeface="Times New Roman" pitchFamily="18" charset="0"/>
              </a:rPr>
              <a:t>Horst </a:t>
            </a:r>
            <a:r>
              <a:rPr lang="en-US" sz="2000" dirty="0" err="1" smtClean="0">
                <a:solidFill>
                  <a:srgbClr val="6666FF"/>
                </a:solidFill>
                <a:latin typeface="Times New Roman" pitchFamily="18" charset="0"/>
              </a:rPr>
              <a:t>Stoecker</a:t>
            </a:r>
            <a:r>
              <a:rPr lang="en-US" sz="2000" dirty="0" smtClean="0">
                <a:solidFill>
                  <a:srgbClr val="6666FF"/>
                </a:solidFill>
                <a:latin typeface="Times New Roman" pitchFamily="18" charset="0"/>
              </a:rPr>
              <a:t>, GSI </a:t>
            </a:r>
            <a:r>
              <a:rPr lang="en-US" sz="2000" dirty="0" err="1" smtClean="0">
                <a:solidFill>
                  <a:srgbClr val="6666FF"/>
                </a:solidFill>
                <a:latin typeface="Times New Roman" pitchFamily="18" charset="0"/>
              </a:rPr>
              <a:t>Helmholtzzentrum</a:t>
            </a:r>
            <a:r>
              <a:rPr lang="en-US" sz="2000" dirty="0" smtClean="0">
                <a:solidFill>
                  <a:srgbClr val="6666FF"/>
                </a:solidFill>
                <a:latin typeface="Times New Roman" pitchFamily="18" charset="0"/>
              </a:rPr>
              <a:t> f. Heavy Ion Research, CCNU Wuhan, USTC,  </a:t>
            </a:r>
          </a:p>
          <a:p>
            <a:pPr>
              <a:spcBef>
                <a:spcPct val="50000"/>
              </a:spcBef>
            </a:pPr>
            <a:r>
              <a:rPr lang="en-US" sz="2000" dirty="0" smtClean="0">
                <a:solidFill>
                  <a:srgbClr val="6666FF"/>
                </a:solidFill>
                <a:latin typeface="Times New Roman" pitchFamily="18" charset="0"/>
              </a:rPr>
              <a:t>Judah M. Eisenberg Professor </a:t>
            </a:r>
            <a:r>
              <a:rPr lang="en-US" sz="2000" dirty="0" err="1" smtClean="0">
                <a:solidFill>
                  <a:srgbClr val="6666FF"/>
                </a:solidFill>
                <a:latin typeface="Times New Roman" pitchFamily="18" charset="0"/>
              </a:rPr>
              <a:t>Laureatus</a:t>
            </a:r>
            <a:r>
              <a:rPr lang="en-US" sz="2000" dirty="0" smtClean="0">
                <a:solidFill>
                  <a:srgbClr val="6666FF"/>
                </a:solidFill>
                <a:latin typeface="Times New Roman" pitchFamily="18" charset="0"/>
              </a:rPr>
              <a:t>, ITP  &amp; FIAS, Goethe Univ. Frankfurt</a:t>
            </a:r>
            <a:endParaRPr lang="en-US" sz="2000" b="1" dirty="0">
              <a:solidFill>
                <a:srgbClr val="6666FF"/>
              </a:solidFill>
              <a:latin typeface="Times New Roman" pitchFamily="18" charset="0"/>
            </a:endParaRPr>
          </a:p>
        </p:txBody>
      </p:sp>
      <p:sp>
        <p:nvSpPr>
          <p:cNvPr id="7" name="Foliennummernplatzhalter 6"/>
          <p:cNvSpPr>
            <a:spLocks noGrp="1"/>
          </p:cNvSpPr>
          <p:nvPr>
            <p:ph type="sldNum" sz="quarter" idx="12"/>
          </p:nvPr>
        </p:nvSpPr>
        <p:spPr/>
        <p:txBody>
          <a:bodyPr/>
          <a:lstStyle/>
          <a:p>
            <a:pPr>
              <a:defRPr/>
            </a:pPr>
            <a:r>
              <a:rPr lang="en-US" dirty="0" smtClean="0"/>
              <a:t> </a:t>
            </a:r>
            <a:fld id="{8B0F5CB2-1CEF-4BE7-A656-F97588886647}" type="slidenum">
              <a:rPr lang="en-US"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r>
              <a:rPr lang="en-US" dirty="0" smtClean="0"/>
              <a:t> </a:t>
            </a:r>
            <a:fld id="{F9362E70-2815-4931-BD50-FAA5750DDC00}" type="slidenum">
              <a:rPr lang="en-US" smtClean="0"/>
              <a:pPr>
                <a:defRPr/>
              </a:pPr>
              <a:t>2</a:t>
            </a:fld>
            <a:endParaRPr lang="en-US" dirty="0"/>
          </a:p>
        </p:txBody>
      </p:sp>
      <p:sp>
        <p:nvSpPr>
          <p:cNvPr id="5123" name="Rectangle 2"/>
          <p:cNvSpPr>
            <a:spLocks noChangeArrowheads="1"/>
          </p:cNvSpPr>
          <p:nvPr/>
        </p:nvSpPr>
        <p:spPr bwMode="auto">
          <a:xfrm>
            <a:off x="1004935" y="165515"/>
            <a:ext cx="6967537" cy="525401"/>
          </a:xfrm>
          <a:prstGeom prst="rect">
            <a:avLst/>
          </a:prstGeom>
          <a:noFill/>
          <a:ln w="9525">
            <a:noFill/>
            <a:round/>
            <a:headEnd/>
            <a:tailEnd/>
          </a:ln>
        </p:spPr>
        <p:txBody>
          <a:bodyPr lIns="90000" tIns="46800" rIns="90000" bIns="46800">
            <a:spAutoFit/>
          </a:bodyPr>
          <a:lstStyle/>
          <a:p>
            <a:pPr algn="ctr" defTabSz="457200">
              <a:spcBef>
                <a:spcPts val="2000"/>
              </a:spcBef>
              <a:buClr>
                <a:srgbClr val="FF0000"/>
              </a:buClr>
              <a:buSzPct val="100000"/>
              <a:buFont typeface="Wingdings" pitchFamily="2" charset="2"/>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1" dirty="0" smtClean="0">
                <a:solidFill>
                  <a:srgbClr val="FF0000"/>
                </a:solidFill>
                <a:latin typeface="Times New Roman" pitchFamily="18" charset="0"/>
              </a:rPr>
              <a:t>Acknowledgements</a:t>
            </a:r>
            <a:endParaRPr lang="en-GB" sz="2800" b="1" dirty="0">
              <a:solidFill>
                <a:srgbClr val="FF0000"/>
              </a:solidFill>
              <a:latin typeface="Times New Roman" pitchFamily="18" charset="0"/>
            </a:endParaRPr>
          </a:p>
        </p:txBody>
      </p:sp>
      <p:sp>
        <p:nvSpPr>
          <p:cNvPr id="5124" name="Text Box 11"/>
          <p:cNvSpPr txBox="1">
            <a:spLocks noChangeArrowheads="1"/>
          </p:cNvSpPr>
          <p:nvPr/>
        </p:nvSpPr>
        <p:spPr bwMode="auto">
          <a:xfrm>
            <a:off x="170091" y="3875894"/>
            <a:ext cx="8879714" cy="463846"/>
          </a:xfrm>
          <a:prstGeom prst="rect">
            <a:avLst/>
          </a:prstGeom>
          <a:noFill/>
          <a:ln w="31680">
            <a:solidFill>
              <a:srgbClr val="99CC00"/>
            </a:solidFill>
            <a:miter lim="800000"/>
            <a:headEnd/>
            <a:tailEnd/>
          </a:ln>
        </p:spPr>
        <p:txBody>
          <a:bodyPr wrap="square" lIns="90000" tIns="46800" rIns="90000" bIns="46800">
            <a:spAutoFit/>
          </a:bodyPr>
          <a:lstStyle/>
          <a:p>
            <a:pPr algn="ctr" defTabSz="457200">
              <a:spcBef>
                <a:spcPts val="1625"/>
              </a:spcBef>
              <a:buClr>
                <a:srgbClr val="3333CC"/>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b="1" dirty="0" smtClean="0">
                <a:solidFill>
                  <a:srgbClr val="3333CC"/>
                </a:solidFill>
                <a:latin typeface="Times New Roman" pitchFamily="18" charset="0"/>
              </a:rPr>
              <a:t>Lattice colleagues: </a:t>
            </a:r>
            <a:r>
              <a:rPr lang="en-GB" b="1" dirty="0" err="1" smtClean="0">
                <a:solidFill>
                  <a:srgbClr val="3333CC"/>
                </a:solidFill>
                <a:latin typeface="Times New Roman" pitchFamily="18" charset="0"/>
              </a:rPr>
              <a:t>Fodor</a:t>
            </a:r>
            <a:r>
              <a:rPr lang="en-GB" b="1" dirty="0" smtClean="0">
                <a:solidFill>
                  <a:srgbClr val="3333CC"/>
                </a:solidFill>
                <a:latin typeface="Times New Roman" pitchFamily="18" charset="0"/>
              </a:rPr>
              <a:t>, </a:t>
            </a:r>
            <a:r>
              <a:rPr lang="en-GB" b="1" dirty="0" err="1" smtClean="0">
                <a:solidFill>
                  <a:srgbClr val="FF0000"/>
                </a:solidFill>
                <a:latin typeface="Times New Roman" pitchFamily="18" charset="0"/>
              </a:rPr>
              <a:t>Borsanyi</a:t>
            </a:r>
            <a:r>
              <a:rPr lang="en-GB" b="1" dirty="0" smtClean="0">
                <a:solidFill>
                  <a:srgbClr val="3333CC"/>
                </a:solidFill>
                <a:latin typeface="Times New Roman" pitchFamily="18" charset="0"/>
              </a:rPr>
              <a:t>, </a:t>
            </a:r>
            <a:r>
              <a:rPr lang="en-GB" b="1" dirty="0" err="1" smtClean="0">
                <a:solidFill>
                  <a:srgbClr val="3333CC"/>
                </a:solidFill>
                <a:latin typeface="Times New Roman" pitchFamily="18" charset="0"/>
              </a:rPr>
              <a:t>Szabo</a:t>
            </a:r>
            <a:r>
              <a:rPr lang="en-GB" b="1" dirty="0" smtClean="0">
                <a:solidFill>
                  <a:srgbClr val="3333CC"/>
                </a:solidFill>
                <a:latin typeface="Times New Roman" pitchFamily="18" charset="0"/>
              </a:rPr>
              <a:t>, </a:t>
            </a:r>
            <a:r>
              <a:rPr lang="en-GB" b="1" dirty="0" err="1" smtClean="0">
                <a:solidFill>
                  <a:srgbClr val="3333CC"/>
                </a:solidFill>
                <a:latin typeface="Times New Roman" pitchFamily="18" charset="0"/>
              </a:rPr>
              <a:t>Karsch</a:t>
            </a:r>
            <a:r>
              <a:rPr lang="en-GB" b="1" dirty="0" smtClean="0">
                <a:solidFill>
                  <a:srgbClr val="3333CC"/>
                </a:solidFill>
                <a:latin typeface="Times New Roman" pitchFamily="18" charset="0"/>
              </a:rPr>
              <a:t>, </a:t>
            </a:r>
            <a:r>
              <a:rPr lang="en-GB" b="1" dirty="0" err="1" smtClean="0">
                <a:solidFill>
                  <a:srgbClr val="3333CC"/>
                </a:solidFill>
                <a:latin typeface="Times New Roman" pitchFamily="18" charset="0"/>
              </a:rPr>
              <a:t>Philipsen</a:t>
            </a:r>
            <a:r>
              <a:rPr lang="en-GB" b="1" dirty="0" smtClean="0">
                <a:solidFill>
                  <a:srgbClr val="3333CC"/>
                </a:solidFill>
                <a:latin typeface="Times New Roman" pitchFamily="18" charset="0"/>
              </a:rPr>
              <a:t>... </a:t>
            </a:r>
            <a:endParaRPr lang="en-GB" b="1" dirty="0">
              <a:solidFill>
                <a:srgbClr val="3333CC"/>
              </a:solidFill>
              <a:latin typeface="Times New Roman" pitchFamily="18" charset="0"/>
            </a:endParaRPr>
          </a:p>
        </p:txBody>
      </p:sp>
      <p:sp>
        <p:nvSpPr>
          <p:cNvPr id="16" name="Datumsplatzhalter 15"/>
          <p:cNvSpPr>
            <a:spLocks noGrp="1"/>
          </p:cNvSpPr>
          <p:nvPr>
            <p:ph type="dt" sz="half" idx="10"/>
          </p:nvPr>
        </p:nvSpPr>
        <p:spPr/>
        <p:txBody>
          <a:bodyPr/>
          <a:lstStyle/>
          <a:p>
            <a:pPr>
              <a:defRPr/>
            </a:pPr>
            <a:fld id="{C42683B6-2CE3-46D5-A6FD-CCA56B7BA856}" type="datetime1">
              <a:rPr lang="en-US" smtClean="0"/>
              <a:pPr>
                <a:defRPr/>
              </a:pPr>
              <a:t>10/5/2015</a:t>
            </a:fld>
            <a:endParaRPr lang="en-US"/>
          </a:p>
        </p:txBody>
      </p:sp>
      <p:sp>
        <p:nvSpPr>
          <p:cNvPr id="17" name="Fußzeilenplatzhalter 16"/>
          <p:cNvSpPr>
            <a:spLocks noGrp="1"/>
          </p:cNvSpPr>
          <p:nvPr>
            <p:ph type="ftr" sz="quarter" idx="11"/>
          </p:nvPr>
        </p:nvSpPr>
        <p:spPr/>
        <p:txBody>
          <a:bodyPr/>
          <a:lstStyle/>
          <a:p>
            <a:pPr>
              <a:defRPr/>
            </a:pPr>
            <a:r>
              <a:rPr lang="en-US" smtClean="0"/>
              <a:t>Horst Stoecker</a:t>
            </a:r>
            <a:endParaRPr lang="en-US"/>
          </a:p>
        </p:txBody>
      </p:sp>
      <p:sp>
        <p:nvSpPr>
          <p:cNvPr id="20" name="Text Box 11"/>
          <p:cNvSpPr txBox="1">
            <a:spLocks noChangeArrowheads="1"/>
          </p:cNvSpPr>
          <p:nvPr/>
        </p:nvSpPr>
        <p:spPr bwMode="auto">
          <a:xfrm>
            <a:off x="158517" y="2897735"/>
            <a:ext cx="8891288" cy="833178"/>
          </a:xfrm>
          <a:prstGeom prst="rect">
            <a:avLst/>
          </a:prstGeom>
          <a:noFill/>
          <a:ln w="31680">
            <a:solidFill>
              <a:srgbClr val="99CC00"/>
            </a:solidFill>
            <a:miter lim="800000"/>
            <a:headEnd/>
            <a:tailEnd/>
          </a:ln>
        </p:spPr>
        <p:txBody>
          <a:bodyPr wrap="square" lIns="90000" tIns="46800" rIns="90000" bIns="46800">
            <a:spAutoFit/>
          </a:bodyPr>
          <a:lstStyle/>
          <a:p>
            <a:pPr algn="ctr" defTabSz="457200">
              <a:spcBef>
                <a:spcPts val="1625"/>
              </a:spcBef>
              <a:buClr>
                <a:srgbClr val="3333CC"/>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b="1" dirty="0" smtClean="0">
                <a:solidFill>
                  <a:srgbClr val="3333CC"/>
                </a:solidFill>
                <a:latin typeface="Times New Roman" pitchFamily="18" charset="0"/>
              </a:rPr>
              <a:t>Early phase e-m probes colleagues: </a:t>
            </a:r>
            <a:r>
              <a:rPr lang="en-GB" b="1" dirty="0" err="1" smtClean="0">
                <a:solidFill>
                  <a:srgbClr val="3333CC"/>
                </a:solidFill>
                <a:latin typeface="Times New Roman" pitchFamily="18" charset="0"/>
              </a:rPr>
              <a:t>Raha</a:t>
            </a:r>
            <a:r>
              <a:rPr lang="en-GB" b="1" dirty="0" smtClean="0">
                <a:solidFill>
                  <a:srgbClr val="3333CC"/>
                </a:solidFill>
                <a:latin typeface="Times New Roman" pitchFamily="18" charset="0"/>
              </a:rPr>
              <a:t>, </a:t>
            </a:r>
            <a:r>
              <a:rPr lang="en-GB" b="1" dirty="0" err="1" smtClean="0">
                <a:solidFill>
                  <a:srgbClr val="3333CC"/>
                </a:solidFill>
                <a:latin typeface="Times New Roman" pitchFamily="18" charset="0"/>
              </a:rPr>
              <a:t>Sinha</a:t>
            </a:r>
            <a:r>
              <a:rPr lang="en-GB" b="1" dirty="0" smtClean="0">
                <a:solidFill>
                  <a:srgbClr val="3333CC"/>
                </a:solidFill>
                <a:latin typeface="Times New Roman" pitchFamily="18" charset="0"/>
              </a:rPr>
              <a:t>, </a:t>
            </a:r>
            <a:r>
              <a:rPr lang="en-GB" b="1" dirty="0" err="1" smtClean="0">
                <a:solidFill>
                  <a:srgbClr val="3333CC"/>
                </a:solidFill>
                <a:latin typeface="Times New Roman" pitchFamily="18" charset="0"/>
              </a:rPr>
              <a:t>Gorenstein</a:t>
            </a:r>
            <a:r>
              <a:rPr lang="en-GB" b="1" dirty="0" smtClean="0">
                <a:solidFill>
                  <a:srgbClr val="3333CC"/>
                </a:solidFill>
                <a:latin typeface="Times New Roman" pitchFamily="18" charset="0"/>
              </a:rPr>
              <a:t>, </a:t>
            </a:r>
            <a:r>
              <a:rPr lang="en-GB" b="1" dirty="0" err="1" smtClean="0">
                <a:solidFill>
                  <a:srgbClr val="FF0000"/>
                </a:solidFill>
                <a:latin typeface="Times New Roman" pitchFamily="18" charset="0"/>
              </a:rPr>
              <a:t>Vovchenko</a:t>
            </a:r>
            <a:r>
              <a:rPr lang="en-GB" b="1" dirty="0" smtClean="0">
                <a:solidFill>
                  <a:srgbClr val="3333CC"/>
                </a:solidFill>
                <a:latin typeface="Times New Roman" pitchFamily="18" charset="0"/>
              </a:rPr>
              <a:t>, </a:t>
            </a:r>
            <a:r>
              <a:rPr lang="en-GB" b="1" dirty="0" err="1" smtClean="0">
                <a:solidFill>
                  <a:srgbClr val="3333CC"/>
                </a:solidFill>
                <a:latin typeface="Times New Roman" pitchFamily="18" charset="0"/>
              </a:rPr>
              <a:t>Satarov</a:t>
            </a:r>
            <a:r>
              <a:rPr lang="en-GB" b="1" dirty="0" smtClean="0">
                <a:solidFill>
                  <a:srgbClr val="3333CC"/>
                </a:solidFill>
                <a:latin typeface="Times New Roman" pitchFamily="18" charset="0"/>
              </a:rPr>
              <a:t>, </a:t>
            </a:r>
            <a:r>
              <a:rPr lang="en-GB" b="1" dirty="0" err="1" smtClean="0">
                <a:solidFill>
                  <a:srgbClr val="3333CC"/>
                </a:solidFill>
                <a:latin typeface="Times New Roman" pitchFamily="18" charset="0"/>
              </a:rPr>
              <a:t>Mishustin</a:t>
            </a:r>
            <a:r>
              <a:rPr lang="en-GB" b="1" dirty="0" smtClean="0">
                <a:solidFill>
                  <a:srgbClr val="3333CC"/>
                </a:solidFill>
                <a:latin typeface="Times New Roman" pitchFamily="18" charset="0"/>
              </a:rPr>
              <a:t>, A. </a:t>
            </a:r>
            <a:r>
              <a:rPr lang="en-GB" b="1" dirty="0" err="1" smtClean="0">
                <a:solidFill>
                  <a:srgbClr val="3333CC"/>
                </a:solidFill>
                <a:latin typeface="Times New Roman" pitchFamily="18" charset="0"/>
              </a:rPr>
              <a:t>Srivastava</a:t>
            </a:r>
            <a:r>
              <a:rPr lang="en-GB" b="1" dirty="0" smtClean="0">
                <a:solidFill>
                  <a:srgbClr val="3333CC"/>
                </a:solidFill>
                <a:latin typeface="Times New Roman" pitchFamily="18" charset="0"/>
              </a:rPr>
              <a:t>, </a:t>
            </a:r>
            <a:r>
              <a:rPr lang="en-GB" b="1" dirty="0" err="1" smtClean="0">
                <a:solidFill>
                  <a:srgbClr val="3333CC"/>
                </a:solidFill>
                <a:latin typeface="Times New Roman" pitchFamily="18" charset="0"/>
              </a:rPr>
              <a:t>Csernai</a:t>
            </a:r>
            <a:r>
              <a:rPr lang="en-GB" b="1" dirty="0" smtClean="0">
                <a:solidFill>
                  <a:srgbClr val="3333CC"/>
                </a:solidFill>
                <a:latin typeface="Times New Roman" pitchFamily="18" charset="0"/>
              </a:rPr>
              <a:t>  ... </a:t>
            </a:r>
            <a:endParaRPr lang="en-GB" b="1" dirty="0">
              <a:solidFill>
                <a:srgbClr val="3333CC"/>
              </a:solidFill>
              <a:latin typeface="Times New Roman" pitchFamily="18" charset="0"/>
            </a:endParaRPr>
          </a:p>
        </p:txBody>
      </p:sp>
      <p:sp>
        <p:nvSpPr>
          <p:cNvPr id="21" name="Text Box 11"/>
          <p:cNvSpPr txBox="1">
            <a:spLocks noChangeArrowheads="1"/>
          </p:cNvSpPr>
          <p:nvPr/>
        </p:nvSpPr>
        <p:spPr bwMode="auto">
          <a:xfrm>
            <a:off x="170090" y="1076255"/>
            <a:ext cx="8879715" cy="463846"/>
          </a:xfrm>
          <a:prstGeom prst="rect">
            <a:avLst/>
          </a:prstGeom>
          <a:noFill/>
          <a:ln w="31680">
            <a:solidFill>
              <a:srgbClr val="99CC00"/>
            </a:solidFill>
            <a:miter lim="800000"/>
            <a:headEnd/>
            <a:tailEnd/>
          </a:ln>
        </p:spPr>
        <p:txBody>
          <a:bodyPr wrap="square" lIns="90000" tIns="46800" rIns="90000" bIns="46800">
            <a:spAutoFit/>
          </a:bodyPr>
          <a:lstStyle/>
          <a:p>
            <a:pPr algn="ctr" defTabSz="457200">
              <a:spcBef>
                <a:spcPts val="1625"/>
              </a:spcBef>
              <a:buClr>
                <a:srgbClr val="3333CC"/>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b="1" dirty="0" smtClean="0">
                <a:solidFill>
                  <a:srgbClr val="3333CC"/>
                </a:solidFill>
                <a:latin typeface="Times New Roman" pitchFamily="18" charset="0"/>
              </a:rPr>
              <a:t>Transport colleagues: </a:t>
            </a:r>
            <a:r>
              <a:rPr lang="en-GB" b="1" dirty="0" smtClean="0">
                <a:solidFill>
                  <a:srgbClr val="FF0000"/>
                </a:solidFill>
                <a:latin typeface="Times New Roman" pitchFamily="18" charset="0"/>
              </a:rPr>
              <a:t>Zhou</a:t>
            </a:r>
            <a:r>
              <a:rPr lang="en-GB" b="1" dirty="0" smtClean="0">
                <a:solidFill>
                  <a:srgbClr val="3333CC"/>
                </a:solidFill>
                <a:latin typeface="Times New Roman" pitchFamily="18" charset="0"/>
              </a:rPr>
              <a:t>, </a:t>
            </a:r>
            <a:r>
              <a:rPr lang="en-GB" b="1" dirty="0" err="1" smtClean="0">
                <a:solidFill>
                  <a:srgbClr val="FF0000"/>
                </a:solidFill>
                <a:latin typeface="Times New Roman" pitchFamily="18" charset="0"/>
              </a:rPr>
              <a:t>Seizel</a:t>
            </a:r>
            <a:r>
              <a:rPr lang="en-GB" b="1" dirty="0" smtClean="0">
                <a:solidFill>
                  <a:srgbClr val="3333CC"/>
                </a:solidFill>
                <a:latin typeface="Times New Roman" pitchFamily="18" charset="0"/>
              </a:rPr>
              <a:t>, </a:t>
            </a:r>
            <a:r>
              <a:rPr lang="en-GB" b="1" dirty="0" err="1" smtClean="0">
                <a:solidFill>
                  <a:srgbClr val="3333CC"/>
                </a:solidFill>
                <a:latin typeface="Times New Roman" pitchFamily="18" charset="0"/>
              </a:rPr>
              <a:t>Xu</a:t>
            </a:r>
            <a:r>
              <a:rPr lang="en-GB" b="1" dirty="0" smtClean="0">
                <a:solidFill>
                  <a:srgbClr val="3333CC"/>
                </a:solidFill>
                <a:latin typeface="Times New Roman" pitchFamily="18" charset="0"/>
              </a:rPr>
              <a:t>, </a:t>
            </a:r>
            <a:r>
              <a:rPr lang="en-GB" b="1" dirty="0" err="1" smtClean="0">
                <a:solidFill>
                  <a:srgbClr val="3333CC"/>
                </a:solidFill>
                <a:latin typeface="Times New Roman" pitchFamily="18" charset="0"/>
              </a:rPr>
              <a:t>Zhuang</a:t>
            </a:r>
            <a:r>
              <a:rPr lang="en-GB" b="1" dirty="0" smtClean="0">
                <a:solidFill>
                  <a:srgbClr val="3333CC"/>
                </a:solidFill>
                <a:latin typeface="Times New Roman" pitchFamily="18" charset="0"/>
              </a:rPr>
              <a:t>, C. Greiner...  </a:t>
            </a:r>
            <a:endParaRPr lang="en-GB" b="1" dirty="0">
              <a:solidFill>
                <a:srgbClr val="3333CC"/>
              </a:solidFill>
              <a:latin typeface="Times New Roman" pitchFamily="18" charset="0"/>
            </a:endParaRPr>
          </a:p>
        </p:txBody>
      </p:sp>
      <p:sp>
        <p:nvSpPr>
          <p:cNvPr id="22" name="Text Box 11"/>
          <p:cNvSpPr txBox="1">
            <a:spLocks noChangeArrowheads="1"/>
          </p:cNvSpPr>
          <p:nvPr/>
        </p:nvSpPr>
        <p:spPr bwMode="auto">
          <a:xfrm>
            <a:off x="158517" y="2290575"/>
            <a:ext cx="8891288" cy="463846"/>
          </a:xfrm>
          <a:prstGeom prst="rect">
            <a:avLst/>
          </a:prstGeom>
          <a:noFill/>
          <a:ln w="31680">
            <a:solidFill>
              <a:srgbClr val="99CC00"/>
            </a:solidFill>
            <a:miter lim="800000"/>
            <a:headEnd/>
            <a:tailEnd/>
          </a:ln>
        </p:spPr>
        <p:txBody>
          <a:bodyPr wrap="square" lIns="90000" tIns="46800" rIns="90000" bIns="46800">
            <a:spAutoFit/>
          </a:bodyPr>
          <a:lstStyle/>
          <a:p>
            <a:pPr algn="ctr" defTabSz="457200">
              <a:spcBef>
                <a:spcPts val="1625"/>
              </a:spcBef>
              <a:buClr>
                <a:srgbClr val="3333CC"/>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b="1" dirty="0" smtClean="0">
                <a:solidFill>
                  <a:srgbClr val="3333CC"/>
                </a:solidFill>
                <a:latin typeface="Times New Roman" pitchFamily="18" charset="0"/>
              </a:rPr>
              <a:t>FIAS: Schramm, </a:t>
            </a:r>
            <a:r>
              <a:rPr lang="en-GB" b="1" dirty="0" smtClean="0">
                <a:solidFill>
                  <a:srgbClr val="FF0000"/>
                </a:solidFill>
                <a:latin typeface="Times New Roman" pitchFamily="18" charset="0"/>
              </a:rPr>
              <a:t>Dietrich</a:t>
            </a:r>
            <a:r>
              <a:rPr lang="en-GB" b="1" dirty="0" smtClean="0">
                <a:solidFill>
                  <a:srgbClr val="3333CC"/>
                </a:solidFill>
                <a:latin typeface="Times New Roman" pitchFamily="18" charset="0"/>
              </a:rPr>
              <a:t>, </a:t>
            </a:r>
            <a:r>
              <a:rPr lang="en-GB" b="1" dirty="0" err="1" smtClean="0">
                <a:solidFill>
                  <a:srgbClr val="3333CC"/>
                </a:solidFill>
                <a:latin typeface="Times New Roman" pitchFamily="18" charset="0"/>
              </a:rPr>
              <a:t>Struckmeier</a:t>
            </a:r>
            <a:r>
              <a:rPr lang="en-GB" b="1" dirty="0" smtClean="0">
                <a:solidFill>
                  <a:srgbClr val="3333CC"/>
                </a:solidFill>
                <a:latin typeface="Times New Roman" pitchFamily="18" charset="0"/>
              </a:rPr>
              <a:t>, </a:t>
            </a:r>
            <a:r>
              <a:rPr lang="en-GB" b="1" dirty="0" err="1" smtClean="0">
                <a:solidFill>
                  <a:srgbClr val="3333CC"/>
                </a:solidFill>
                <a:latin typeface="Times New Roman" pitchFamily="18" charset="0"/>
              </a:rPr>
              <a:t>Vasak</a:t>
            </a:r>
            <a:r>
              <a:rPr lang="en-GB" b="1" dirty="0" smtClean="0">
                <a:solidFill>
                  <a:srgbClr val="3333CC"/>
                </a:solidFill>
                <a:latin typeface="Times New Roman" pitchFamily="18" charset="0"/>
              </a:rPr>
              <a:t>, ... </a:t>
            </a:r>
            <a:endParaRPr lang="en-GB" b="1" dirty="0">
              <a:solidFill>
                <a:srgbClr val="3333CC"/>
              </a:solidFill>
              <a:latin typeface="Times New Roman" pitchFamily="18" charset="0"/>
            </a:endParaRPr>
          </a:p>
        </p:txBody>
      </p:sp>
      <p:sp>
        <p:nvSpPr>
          <p:cNvPr id="23" name="Text Box 11"/>
          <p:cNvSpPr txBox="1">
            <a:spLocks noChangeArrowheads="1"/>
          </p:cNvSpPr>
          <p:nvPr/>
        </p:nvSpPr>
        <p:spPr bwMode="auto">
          <a:xfrm>
            <a:off x="170090" y="1683415"/>
            <a:ext cx="8891288" cy="463846"/>
          </a:xfrm>
          <a:prstGeom prst="rect">
            <a:avLst/>
          </a:prstGeom>
          <a:noFill/>
          <a:ln w="31680">
            <a:solidFill>
              <a:srgbClr val="99CC00"/>
            </a:solidFill>
            <a:miter lim="800000"/>
            <a:headEnd/>
            <a:tailEnd/>
          </a:ln>
        </p:spPr>
        <p:txBody>
          <a:bodyPr wrap="square" lIns="90000" tIns="46800" rIns="90000" bIns="46800">
            <a:spAutoFit/>
          </a:bodyPr>
          <a:lstStyle/>
          <a:p>
            <a:pPr algn="ctr" defTabSz="457200">
              <a:spcBef>
                <a:spcPts val="1625"/>
              </a:spcBef>
              <a:buClr>
                <a:srgbClr val="3333CC"/>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b="1" dirty="0" err="1" smtClean="0">
                <a:solidFill>
                  <a:srgbClr val="3333CC"/>
                </a:solidFill>
                <a:latin typeface="Times New Roman" pitchFamily="18" charset="0"/>
              </a:rPr>
              <a:t>Hagedorn</a:t>
            </a:r>
            <a:r>
              <a:rPr lang="en-GB" b="1" dirty="0" smtClean="0">
                <a:solidFill>
                  <a:srgbClr val="3333CC"/>
                </a:solidFill>
                <a:latin typeface="Times New Roman" pitchFamily="18" charset="0"/>
              </a:rPr>
              <a:t> dynamics: </a:t>
            </a:r>
            <a:r>
              <a:rPr lang="en-GB" b="1" dirty="0" err="1" smtClean="0">
                <a:solidFill>
                  <a:srgbClr val="FF0000"/>
                </a:solidFill>
                <a:latin typeface="Times New Roman" pitchFamily="18" charset="0"/>
              </a:rPr>
              <a:t>Beitel</a:t>
            </a:r>
            <a:r>
              <a:rPr lang="en-GB" b="1" dirty="0" smtClean="0">
                <a:solidFill>
                  <a:srgbClr val="FF0000"/>
                </a:solidFill>
                <a:latin typeface="Times New Roman" pitchFamily="18" charset="0"/>
              </a:rPr>
              <a:t>, </a:t>
            </a:r>
            <a:r>
              <a:rPr lang="en-GB" b="1" dirty="0" err="1" smtClean="0">
                <a:solidFill>
                  <a:srgbClr val="FF0000"/>
                </a:solidFill>
                <a:latin typeface="Times New Roman" pitchFamily="18" charset="0"/>
              </a:rPr>
              <a:t>Gallmeister</a:t>
            </a:r>
            <a:r>
              <a:rPr lang="en-GB" b="1" dirty="0" smtClean="0">
                <a:solidFill>
                  <a:srgbClr val="3333CC"/>
                </a:solidFill>
                <a:latin typeface="Times New Roman" pitchFamily="18" charset="0"/>
              </a:rPr>
              <a:t>, C. Greiner... </a:t>
            </a:r>
            <a:endParaRPr lang="en-GB" b="1" dirty="0">
              <a:solidFill>
                <a:srgbClr val="3333CC"/>
              </a:solidFill>
              <a:latin typeface="Times New Roman" pitchFamily="18" charset="0"/>
            </a:endParaRPr>
          </a:p>
        </p:txBody>
      </p:sp>
      <p:sp>
        <p:nvSpPr>
          <p:cNvPr id="24" name="Text Box 11"/>
          <p:cNvSpPr txBox="1">
            <a:spLocks noChangeArrowheads="1"/>
          </p:cNvSpPr>
          <p:nvPr/>
        </p:nvSpPr>
        <p:spPr bwMode="auto">
          <a:xfrm>
            <a:off x="170090" y="4483054"/>
            <a:ext cx="8891288" cy="463846"/>
          </a:xfrm>
          <a:prstGeom prst="rect">
            <a:avLst/>
          </a:prstGeom>
          <a:noFill/>
          <a:ln w="31680">
            <a:solidFill>
              <a:srgbClr val="99CC00"/>
            </a:solidFill>
            <a:miter lim="800000"/>
            <a:headEnd/>
            <a:tailEnd/>
          </a:ln>
        </p:spPr>
        <p:txBody>
          <a:bodyPr wrap="square" lIns="90000" tIns="46800" rIns="90000" bIns="46800">
            <a:spAutoFit/>
          </a:bodyPr>
          <a:lstStyle/>
          <a:p>
            <a:pPr algn="ctr" defTabSz="457200">
              <a:spcBef>
                <a:spcPts val="1625"/>
              </a:spcBef>
              <a:buClr>
                <a:srgbClr val="3333CC"/>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b="1" dirty="0" smtClean="0">
                <a:solidFill>
                  <a:srgbClr val="3333CC"/>
                </a:solidFill>
                <a:latin typeface="Times New Roman" pitchFamily="18" charset="0"/>
              </a:rPr>
              <a:t>Experimentalists: </a:t>
            </a:r>
            <a:r>
              <a:rPr lang="en-GB" b="1" dirty="0" err="1" smtClean="0">
                <a:solidFill>
                  <a:srgbClr val="3333CC"/>
                </a:solidFill>
                <a:latin typeface="Times New Roman" pitchFamily="18" charset="0"/>
              </a:rPr>
              <a:t>Giubellino</a:t>
            </a:r>
            <a:r>
              <a:rPr lang="en-GB" b="1" dirty="0" smtClean="0">
                <a:solidFill>
                  <a:srgbClr val="3333CC"/>
                </a:solidFill>
                <a:latin typeface="Times New Roman" pitchFamily="18" charset="0"/>
              </a:rPr>
              <a:t>, Harris, </a:t>
            </a:r>
            <a:r>
              <a:rPr lang="en-GB" b="1" dirty="0" err="1" smtClean="0">
                <a:solidFill>
                  <a:srgbClr val="3333CC"/>
                </a:solidFill>
                <a:latin typeface="Times New Roman" pitchFamily="18" charset="0"/>
              </a:rPr>
              <a:t>Oeschler</a:t>
            </a:r>
            <a:r>
              <a:rPr lang="en-GB" b="1" dirty="0" smtClean="0">
                <a:solidFill>
                  <a:srgbClr val="3333CC"/>
                </a:solidFill>
                <a:latin typeface="Times New Roman" pitchFamily="18" charset="0"/>
              </a:rPr>
              <a:t>, PBM, Masc.. </a:t>
            </a:r>
            <a:endParaRPr lang="en-GB" b="1" dirty="0">
              <a:solidFill>
                <a:srgbClr val="3333CC"/>
              </a:solidFill>
              <a:latin typeface="Times New Roman" pitchFamily="18"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621165" y="6381750"/>
            <a:ext cx="2133600" cy="476250"/>
          </a:xfrm>
        </p:spPr>
        <p:txBody>
          <a:bodyPr/>
          <a:lstStyle/>
          <a:p>
            <a:pPr>
              <a:defRPr/>
            </a:pPr>
            <a:r>
              <a:rPr lang="en-US" dirty="0" smtClean="0"/>
              <a:t> </a:t>
            </a:r>
            <a:fld id="{FE27732D-F746-4A13-AF01-9632074D25B9}" type="slidenum">
              <a:rPr lang="en-US" smtClean="0"/>
              <a:pPr>
                <a:defRPr/>
              </a:pPr>
              <a:t>3</a:t>
            </a:fld>
            <a:endParaRPr lang="en-US" dirty="0"/>
          </a:p>
        </p:txBody>
      </p:sp>
      <p:sp>
        <p:nvSpPr>
          <p:cNvPr id="4099" name="Rectangle 2"/>
          <p:cNvSpPr>
            <a:spLocks noChangeArrowheads="1"/>
          </p:cNvSpPr>
          <p:nvPr/>
        </p:nvSpPr>
        <p:spPr bwMode="auto">
          <a:xfrm>
            <a:off x="0" y="89620"/>
            <a:ext cx="9144000"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1pPr>
            <a:lvl2pPr marL="742950" indent="-28575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2pPr>
            <a:lvl3pPr marL="1143000" indent="-22860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3pPr>
            <a:lvl4pPr marL="1600200" indent="-22860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4pPr>
            <a:lvl5pPr marL="2057400" indent="-22860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9pPr>
          </a:lstStyle>
          <a:p>
            <a:pPr algn="ctr" eaLnBrk="1" hangingPunct="1">
              <a:spcBef>
                <a:spcPts val="2000"/>
              </a:spcBef>
              <a:buClr>
                <a:srgbClr val="FF0000"/>
              </a:buClr>
              <a:buSzPct val="100000"/>
              <a:buFont typeface="Wingdings" pitchFamily="2" charset="2"/>
              <a:buNone/>
            </a:pPr>
            <a:r>
              <a:rPr lang="en-GB" altLang="en-US" sz="2800" b="1" dirty="0" smtClean="0">
                <a:solidFill>
                  <a:srgbClr val="FF0000"/>
                </a:solidFill>
                <a:latin typeface="Times New Roman" pitchFamily="18" charset="0"/>
              </a:rPr>
              <a:t>Traditional picture of </a:t>
            </a:r>
            <a:r>
              <a:rPr lang="en-GB" altLang="en-US" sz="2800" b="1" dirty="0">
                <a:solidFill>
                  <a:srgbClr val="FF0000"/>
                </a:solidFill>
                <a:latin typeface="Times New Roman" pitchFamily="18" charset="0"/>
              </a:rPr>
              <a:t>QCD </a:t>
            </a:r>
            <a:r>
              <a:rPr lang="en-GB" altLang="en-US" sz="2800" b="1" dirty="0" smtClean="0">
                <a:solidFill>
                  <a:srgbClr val="FF0000"/>
                </a:solidFill>
                <a:latin typeface="Times New Roman" pitchFamily="18" charset="0"/>
              </a:rPr>
              <a:t>matter in Heavy Ion Collisions</a:t>
            </a:r>
            <a:endParaRPr lang="en-GB" altLang="en-US" sz="2800" b="1" dirty="0">
              <a:solidFill>
                <a:srgbClr val="FF0000"/>
              </a:solidFill>
              <a:latin typeface="Times New Roman" pitchFamily="18" charset="0"/>
            </a:endParaRPr>
          </a:p>
        </p:txBody>
      </p:sp>
      <p:sp>
        <p:nvSpPr>
          <p:cNvPr id="4100" name="Text Box 11"/>
          <p:cNvSpPr txBox="1">
            <a:spLocks noChangeArrowheads="1"/>
          </p:cNvSpPr>
          <p:nvPr/>
        </p:nvSpPr>
        <p:spPr bwMode="auto">
          <a:xfrm>
            <a:off x="473670" y="696780"/>
            <a:ext cx="8272555" cy="1694952"/>
          </a:xfrm>
          <a:prstGeom prst="rect">
            <a:avLst/>
          </a:prstGeom>
          <a:noFill/>
          <a:ln w="31680">
            <a:solidFill>
              <a:srgbClr val="99CC00"/>
            </a:solidFill>
            <a:miter lim="800000"/>
            <a:headEnd/>
            <a:tailEnd/>
          </a:ln>
          <a:extLst>
            <a:ext uri="{909E8E84-426E-40DD-AFC4-6F175D3DCCD1}">
              <a14:hiddenFill xmlns:a14="http://schemas.microsoft.com/office/drawing/2010/main">
                <a:solidFill>
                  <a:srgbClr val="FFFFFF"/>
                </a:solidFill>
              </a14:hiddenFill>
            </a:ext>
          </a:extLst>
        </p:spPr>
        <p:txBody>
          <a:bodyPr wrap="square" lIns="90000" tIns="46800" rIns="90000" bIns="46800">
            <a:spAutoFit/>
          </a:bodyPr>
          <a:lstStyle>
            <a:lvl1pPr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1pPr>
            <a:lvl2pPr marL="742950" indent="-28575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2pPr>
            <a:lvl3pPr marL="1143000" indent="-22860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3pPr>
            <a:lvl4pPr marL="1600200" indent="-22860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4pPr>
            <a:lvl5pPr marL="2057400" indent="-22860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9pPr>
          </a:lstStyle>
          <a:p>
            <a:pPr algn="ctr" eaLnBrk="1" hangingPunct="1">
              <a:spcBef>
                <a:spcPts val="1625"/>
              </a:spcBef>
              <a:buClr>
                <a:srgbClr val="3333CC"/>
              </a:buClr>
              <a:buSzPct val="100000"/>
              <a:buFont typeface="Times New Roman" pitchFamily="18" charset="0"/>
              <a:buNone/>
            </a:pPr>
            <a:r>
              <a:rPr lang="en-GB" altLang="en-US" sz="2600" b="1" dirty="0" smtClean="0">
                <a:solidFill>
                  <a:srgbClr val="3333CC"/>
                </a:solidFill>
                <a:latin typeface="Times New Roman" pitchFamily="18" charset="0"/>
              </a:rPr>
              <a:t>Initial </a:t>
            </a:r>
            <a:r>
              <a:rPr lang="en-GB" altLang="en-US" sz="2600" b="1" dirty="0" err="1" smtClean="0">
                <a:solidFill>
                  <a:srgbClr val="3333CC"/>
                </a:solidFill>
                <a:latin typeface="Times New Roman" pitchFamily="18" charset="0"/>
              </a:rPr>
              <a:t>Color</a:t>
            </a:r>
            <a:r>
              <a:rPr lang="en-GB" altLang="en-US" sz="2600" b="1" dirty="0" smtClean="0">
                <a:solidFill>
                  <a:srgbClr val="3333CC"/>
                </a:solidFill>
                <a:latin typeface="Times New Roman" pitchFamily="18" charset="0"/>
              </a:rPr>
              <a:t> Glass Condensate         </a:t>
            </a:r>
            <a:r>
              <a:rPr lang="en-GB" altLang="en-US" sz="2600" b="1" dirty="0" err="1" smtClean="0">
                <a:solidFill>
                  <a:srgbClr val="3333CC"/>
                </a:solidFill>
                <a:latin typeface="Times New Roman" pitchFamily="18" charset="0"/>
              </a:rPr>
              <a:t>Glasma</a:t>
            </a:r>
            <a:r>
              <a:rPr lang="en-GB" altLang="en-US" sz="2600" b="1" dirty="0" smtClean="0">
                <a:solidFill>
                  <a:srgbClr val="3333CC"/>
                </a:solidFill>
                <a:latin typeface="Times New Roman" pitchFamily="18" charset="0"/>
              </a:rPr>
              <a:t> </a:t>
            </a:r>
            <a:r>
              <a:rPr lang="en-GB" altLang="en-US" sz="2600" b="1" dirty="0" err="1" smtClean="0">
                <a:solidFill>
                  <a:srgbClr val="3333CC"/>
                </a:solidFill>
                <a:latin typeface="Times New Roman" pitchFamily="18" charset="0"/>
              </a:rPr>
              <a:t>thermalizes</a:t>
            </a:r>
            <a:r>
              <a:rPr lang="en-GB" altLang="en-US" sz="2600" b="1" dirty="0" smtClean="0">
                <a:solidFill>
                  <a:srgbClr val="3333CC"/>
                </a:solidFill>
                <a:latin typeface="Times New Roman" pitchFamily="18" charset="0"/>
              </a:rPr>
              <a:t> fast equilibration of Gluons and </a:t>
            </a:r>
            <a:r>
              <a:rPr lang="en-GB" altLang="en-US" sz="2600" b="1" dirty="0" smtClean="0">
                <a:solidFill>
                  <a:srgbClr val="FF0000"/>
                </a:solidFill>
                <a:latin typeface="Times New Roman" pitchFamily="18" charset="0"/>
              </a:rPr>
              <a:t>Light </a:t>
            </a:r>
            <a:r>
              <a:rPr lang="en-GB" altLang="en-US" sz="2600" b="1" dirty="0" err="1" smtClean="0">
                <a:solidFill>
                  <a:srgbClr val="FF0000"/>
                </a:solidFill>
                <a:latin typeface="Times New Roman" pitchFamily="18" charset="0"/>
              </a:rPr>
              <a:t>flavor</a:t>
            </a:r>
            <a:r>
              <a:rPr lang="en-GB" altLang="en-US" sz="2600" b="1" dirty="0" smtClean="0">
                <a:solidFill>
                  <a:srgbClr val="FF0000"/>
                </a:solidFill>
                <a:latin typeface="Times New Roman" pitchFamily="18" charset="0"/>
              </a:rPr>
              <a:t> quarks               </a:t>
            </a:r>
            <a:r>
              <a:rPr lang="en-GB" altLang="en-US" sz="2600" b="1" dirty="0" smtClean="0">
                <a:solidFill>
                  <a:srgbClr val="3333CC"/>
                </a:solidFill>
                <a:latin typeface="Times New Roman" pitchFamily="18" charset="0"/>
              </a:rPr>
              <a:t>high pressure, entropy         hydrodynamic expansion         flow as </a:t>
            </a:r>
            <a:r>
              <a:rPr lang="en-GB" altLang="en-US" sz="2600" b="1" dirty="0">
                <a:solidFill>
                  <a:srgbClr val="3333CC"/>
                </a:solidFill>
                <a:latin typeface="Times New Roman" pitchFamily="18" charset="0"/>
              </a:rPr>
              <a:t>excellent </a:t>
            </a:r>
            <a:r>
              <a:rPr lang="en-GB" altLang="en-US" sz="2600" b="1" dirty="0" smtClean="0">
                <a:solidFill>
                  <a:srgbClr val="3333CC"/>
                </a:solidFill>
                <a:latin typeface="Times New Roman" pitchFamily="18" charset="0"/>
              </a:rPr>
              <a:t>probe </a:t>
            </a:r>
            <a:r>
              <a:rPr lang="en-GB" altLang="en-US" sz="2600" b="1" dirty="0">
                <a:solidFill>
                  <a:srgbClr val="3333CC"/>
                </a:solidFill>
                <a:latin typeface="Times New Roman" pitchFamily="18" charset="0"/>
              </a:rPr>
              <a:t>of QCD matter.</a:t>
            </a:r>
          </a:p>
        </p:txBody>
      </p:sp>
      <p:sp>
        <p:nvSpPr>
          <p:cNvPr id="4101" name="Text Box 4"/>
          <p:cNvSpPr txBox="1">
            <a:spLocks noChangeArrowheads="1"/>
          </p:cNvSpPr>
          <p:nvPr/>
        </p:nvSpPr>
        <p:spPr bwMode="auto">
          <a:xfrm>
            <a:off x="245986" y="3012452"/>
            <a:ext cx="8652029" cy="492443"/>
          </a:xfrm>
          <a:prstGeom prst="rect">
            <a:avLst/>
          </a:prstGeom>
          <a:solidFill>
            <a:schemeClr val="bg1"/>
          </a:solidFill>
          <a:ln w="31750">
            <a:solidFill>
              <a:schemeClr val="folHlink"/>
            </a:solidFill>
            <a:miter lim="800000"/>
            <a:headEnd/>
            <a:tailEnd/>
          </a:ln>
        </p:spPr>
        <p:txBody>
          <a:bodyPr wrap="square">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hangingPunct="1"/>
            <a:r>
              <a:rPr lang="en-US" altLang="en-US" sz="2600" b="1" dirty="0" err="1" smtClean="0">
                <a:solidFill>
                  <a:srgbClr val="3333CC"/>
                </a:solidFill>
                <a:latin typeface="Times New Roman" pitchFamily="18" charset="0"/>
                <a:cs typeface="Times New Roman" pitchFamily="18" charset="0"/>
              </a:rPr>
              <a:t>Hadronization</a:t>
            </a:r>
            <a:r>
              <a:rPr lang="en-US" altLang="en-US" sz="2600" b="1" dirty="0" err="1" smtClean="0">
                <a:solidFill>
                  <a:srgbClr val="FF0000"/>
                </a:solidFill>
                <a:latin typeface="Times New Roman" pitchFamily="18" charset="0"/>
                <a:cs typeface="Times New Roman" pitchFamily="18" charset="0"/>
              </a:rPr>
              <a:t>@T</a:t>
            </a:r>
            <a:r>
              <a:rPr lang="en-US" altLang="en-US" sz="2600" b="1" dirty="0" smtClean="0">
                <a:solidFill>
                  <a:srgbClr val="FF0000"/>
                </a:solidFill>
                <a:latin typeface="Times New Roman" pitchFamily="18" charset="0"/>
                <a:cs typeface="Times New Roman" pitchFamily="18" charset="0"/>
              </a:rPr>
              <a:t>=155MeV</a:t>
            </a:r>
            <a:r>
              <a:rPr lang="en-US" altLang="en-US" sz="2600" b="1" dirty="0" smtClean="0">
                <a:solidFill>
                  <a:srgbClr val="3333CC"/>
                </a:solidFill>
                <a:latin typeface="Times New Roman" pitchFamily="18" charset="0"/>
                <a:cs typeface="Times New Roman" pitchFamily="18" charset="0"/>
              </a:rPr>
              <a:t>: crossing  of 2+1 flavor QCD. </a:t>
            </a:r>
            <a:endParaRPr lang="en-US" altLang="en-US" sz="2000" dirty="0">
              <a:solidFill>
                <a:srgbClr val="4D4D4D"/>
              </a:solidFill>
              <a:latin typeface="Times New Roman" pitchFamily="18" charset="0"/>
              <a:cs typeface="Times New Roman" pitchFamily="18" charset="0"/>
            </a:endParaRPr>
          </a:p>
        </p:txBody>
      </p:sp>
      <p:sp>
        <p:nvSpPr>
          <p:cNvPr id="4102" name="AutoShape 3"/>
          <p:cNvSpPr>
            <a:spLocks noChangeArrowheads="1"/>
          </p:cNvSpPr>
          <p:nvPr/>
        </p:nvSpPr>
        <p:spPr bwMode="auto">
          <a:xfrm>
            <a:off x="4268788" y="4719215"/>
            <a:ext cx="682625" cy="531812"/>
          </a:xfrm>
          <a:prstGeom prst="downArrow">
            <a:avLst>
              <a:gd name="adj1" fmla="val 50000"/>
              <a:gd name="adj2" fmla="val 25000"/>
            </a:avLst>
          </a:prstGeom>
          <a:solidFill>
            <a:srgbClr val="0000FF"/>
          </a:solidFill>
          <a:ln w="31750">
            <a:solidFill>
              <a:schemeClr val="folHlink"/>
            </a:solidFill>
            <a:miter lim="800000"/>
            <a:headEnd/>
            <a:tailEnd/>
          </a:ln>
        </p:spPr>
        <p:txBody>
          <a:bodyPr vert="eaVert"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endParaRPr lang="en-US" altLang="en-US"/>
          </a:p>
        </p:txBody>
      </p:sp>
      <p:sp>
        <p:nvSpPr>
          <p:cNvPr id="4103" name="Text Box 6"/>
          <p:cNvSpPr txBox="1">
            <a:spLocks noChangeArrowheads="1"/>
          </p:cNvSpPr>
          <p:nvPr/>
        </p:nvSpPr>
        <p:spPr bwMode="auto">
          <a:xfrm>
            <a:off x="549566" y="5326375"/>
            <a:ext cx="8120764" cy="892552"/>
          </a:xfrm>
          <a:prstGeom prst="rect">
            <a:avLst/>
          </a:prstGeom>
          <a:solidFill>
            <a:schemeClr val="bg1"/>
          </a:solidFill>
          <a:ln w="31750">
            <a:solidFill>
              <a:schemeClr val="folHlink"/>
            </a:solidFill>
            <a:miter lim="800000"/>
            <a:headEnd/>
            <a:tailEnd/>
          </a:ln>
        </p:spPr>
        <p:txBody>
          <a:bodyPr wrap="square">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hangingPunct="1"/>
            <a:r>
              <a:rPr lang="en-US" altLang="en-US" sz="2600" b="1" dirty="0">
                <a:solidFill>
                  <a:srgbClr val="3333CC"/>
                </a:solidFill>
                <a:latin typeface="Times New Roman" pitchFamily="18" charset="0"/>
                <a:cs typeface="Times New Roman" pitchFamily="18" charset="0"/>
              </a:rPr>
              <a:t>Comparison of </a:t>
            </a:r>
            <a:r>
              <a:rPr lang="en-US" altLang="en-US" sz="2600" b="1" dirty="0" smtClean="0">
                <a:solidFill>
                  <a:srgbClr val="3333CC"/>
                </a:solidFill>
                <a:latin typeface="Times New Roman" pitchFamily="18" charset="0"/>
                <a:cs typeface="Times New Roman" pitchFamily="18" charset="0"/>
              </a:rPr>
              <a:t>HRG, T= 155 MeV, with LHC data</a:t>
            </a:r>
          </a:p>
          <a:p>
            <a:pPr algn="ctr" eaLnBrk="1" hangingPunct="1"/>
            <a:r>
              <a:rPr lang="en-US" altLang="en-US" sz="2600" b="1" dirty="0" smtClean="0">
                <a:solidFill>
                  <a:srgbClr val="3333CC"/>
                </a:solidFill>
                <a:latin typeface="Times New Roman" pitchFamily="18" charset="0"/>
                <a:cs typeface="Times New Roman" pitchFamily="18" charset="0"/>
              </a:rPr>
              <a:t> </a:t>
            </a:r>
            <a:r>
              <a:rPr lang="en-US" altLang="en-US" sz="2600" b="1" dirty="0" smtClean="0">
                <a:solidFill>
                  <a:srgbClr val="FF0000"/>
                </a:solidFill>
                <a:latin typeface="Times New Roman" pitchFamily="18" charset="0"/>
                <a:cs typeface="Times New Roman" pitchFamily="18" charset="0"/>
              </a:rPr>
              <a:t>test</a:t>
            </a:r>
            <a:r>
              <a:rPr lang="en-US" altLang="en-US" sz="2600" b="1" dirty="0" smtClean="0">
                <a:solidFill>
                  <a:srgbClr val="3333CC"/>
                </a:solidFill>
                <a:latin typeface="Times New Roman" pitchFamily="18" charset="0"/>
                <a:cs typeface="Times New Roman" pitchFamily="18" charset="0"/>
              </a:rPr>
              <a:t> of </a:t>
            </a:r>
            <a:r>
              <a:rPr lang="en-US" altLang="en-US" sz="2600" b="1" dirty="0">
                <a:solidFill>
                  <a:srgbClr val="3333CC"/>
                </a:solidFill>
                <a:latin typeface="Times New Roman" pitchFamily="18" charset="0"/>
                <a:cs typeface="Times New Roman" pitchFamily="18" charset="0"/>
              </a:rPr>
              <a:t>our understanding of QCD matter.</a:t>
            </a:r>
            <a:endParaRPr lang="en-US" altLang="en-US" sz="2000" dirty="0">
              <a:solidFill>
                <a:srgbClr val="4D4D4D"/>
              </a:solidFill>
              <a:latin typeface="Times New Roman" pitchFamily="18" charset="0"/>
              <a:cs typeface="Times New Roman" pitchFamily="18" charset="0"/>
            </a:endParaRPr>
          </a:p>
        </p:txBody>
      </p:sp>
      <p:sp>
        <p:nvSpPr>
          <p:cNvPr id="4104" name="AutoShape 3"/>
          <p:cNvSpPr>
            <a:spLocks noChangeArrowheads="1"/>
          </p:cNvSpPr>
          <p:nvPr/>
        </p:nvSpPr>
        <p:spPr bwMode="auto">
          <a:xfrm>
            <a:off x="4268788" y="2442365"/>
            <a:ext cx="682625" cy="531813"/>
          </a:xfrm>
          <a:prstGeom prst="downArrow">
            <a:avLst>
              <a:gd name="adj1" fmla="val 50000"/>
              <a:gd name="adj2" fmla="val 25000"/>
            </a:avLst>
          </a:prstGeom>
          <a:solidFill>
            <a:srgbClr val="0000FF"/>
          </a:solidFill>
          <a:ln w="31750">
            <a:solidFill>
              <a:schemeClr val="folHlink"/>
            </a:solidFill>
            <a:miter lim="800000"/>
            <a:headEnd/>
            <a:tailEnd/>
          </a:ln>
        </p:spPr>
        <p:txBody>
          <a:bodyPr vert="eaVert"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endParaRPr lang="en-US" altLang="en-US"/>
          </a:p>
        </p:txBody>
      </p:sp>
      <p:sp>
        <p:nvSpPr>
          <p:cNvPr id="9" name="Datumsplatzhalter 8"/>
          <p:cNvSpPr>
            <a:spLocks noGrp="1"/>
          </p:cNvSpPr>
          <p:nvPr>
            <p:ph type="dt" sz="half" idx="10"/>
          </p:nvPr>
        </p:nvSpPr>
        <p:spPr/>
        <p:txBody>
          <a:bodyPr/>
          <a:lstStyle/>
          <a:p>
            <a:pPr>
              <a:defRPr/>
            </a:pPr>
            <a:fld id="{2D6F1E84-4CA8-4FCD-A7C3-DFAEB18DDEBB}" type="datetime1">
              <a:rPr lang="en-US" smtClean="0"/>
              <a:pPr>
                <a:defRPr/>
              </a:pPr>
              <a:t>10/5/2015</a:t>
            </a:fld>
            <a:endParaRPr lang="en-US"/>
          </a:p>
        </p:txBody>
      </p:sp>
      <p:sp>
        <p:nvSpPr>
          <p:cNvPr id="10" name="Fußzeilenplatzhalter 9"/>
          <p:cNvSpPr>
            <a:spLocks noGrp="1"/>
          </p:cNvSpPr>
          <p:nvPr>
            <p:ph type="ftr" sz="quarter" idx="11"/>
          </p:nvPr>
        </p:nvSpPr>
        <p:spPr/>
        <p:txBody>
          <a:bodyPr/>
          <a:lstStyle/>
          <a:p>
            <a:pPr>
              <a:defRPr/>
            </a:pPr>
            <a:r>
              <a:rPr lang="en-US" smtClean="0"/>
              <a:t>Horst Stoecker</a:t>
            </a:r>
            <a:endParaRPr lang="en-US"/>
          </a:p>
        </p:txBody>
      </p:sp>
      <p:sp>
        <p:nvSpPr>
          <p:cNvPr id="11" name="AutoShape 3"/>
          <p:cNvSpPr>
            <a:spLocks noChangeArrowheads="1"/>
          </p:cNvSpPr>
          <p:nvPr/>
        </p:nvSpPr>
        <p:spPr bwMode="auto">
          <a:xfrm rot="16200000">
            <a:off x="5255329" y="696507"/>
            <a:ext cx="227686" cy="531813"/>
          </a:xfrm>
          <a:prstGeom prst="downArrow">
            <a:avLst>
              <a:gd name="adj1" fmla="val 50000"/>
              <a:gd name="adj2" fmla="val 25000"/>
            </a:avLst>
          </a:prstGeom>
          <a:solidFill>
            <a:srgbClr val="0000FF"/>
          </a:solidFill>
          <a:ln w="31750">
            <a:solidFill>
              <a:schemeClr val="folHlink"/>
            </a:solidFill>
            <a:miter lim="800000"/>
            <a:headEnd/>
            <a:tailEnd/>
          </a:ln>
        </p:spPr>
        <p:txBody>
          <a:bodyPr vert="eaVert"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r>
              <a:rPr lang="en-US" altLang="en-US" dirty="0" smtClean="0"/>
              <a:t> </a:t>
            </a:r>
            <a:endParaRPr lang="en-US" altLang="en-US" dirty="0"/>
          </a:p>
        </p:txBody>
      </p:sp>
      <p:sp>
        <p:nvSpPr>
          <p:cNvPr id="13" name="AutoShape 3"/>
          <p:cNvSpPr>
            <a:spLocks noChangeArrowheads="1"/>
          </p:cNvSpPr>
          <p:nvPr/>
        </p:nvSpPr>
        <p:spPr bwMode="auto">
          <a:xfrm rot="16200000">
            <a:off x="473944" y="1075982"/>
            <a:ext cx="227686" cy="531813"/>
          </a:xfrm>
          <a:prstGeom prst="downArrow">
            <a:avLst>
              <a:gd name="adj1" fmla="val 50000"/>
              <a:gd name="adj2" fmla="val 25000"/>
            </a:avLst>
          </a:prstGeom>
          <a:solidFill>
            <a:srgbClr val="0000FF"/>
          </a:solidFill>
          <a:ln w="31750">
            <a:solidFill>
              <a:schemeClr val="folHlink"/>
            </a:solidFill>
            <a:miter lim="800000"/>
            <a:headEnd/>
            <a:tailEnd/>
          </a:ln>
        </p:spPr>
        <p:txBody>
          <a:bodyPr vert="eaVert"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r>
              <a:rPr lang="en-US" altLang="en-US" dirty="0" smtClean="0"/>
              <a:t>  </a:t>
            </a:r>
            <a:endParaRPr lang="en-US" altLang="en-US" dirty="0"/>
          </a:p>
        </p:txBody>
      </p:sp>
      <p:sp>
        <p:nvSpPr>
          <p:cNvPr id="14" name="AutoShape 3"/>
          <p:cNvSpPr>
            <a:spLocks noChangeArrowheads="1"/>
          </p:cNvSpPr>
          <p:nvPr/>
        </p:nvSpPr>
        <p:spPr bwMode="auto">
          <a:xfrm rot="16200000">
            <a:off x="4268693" y="1531352"/>
            <a:ext cx="227686" cy="531813"/>
          </a:xfrm>
          <a:prstGeom prst="downArrow">
            <a:avLst>
              <a:gd name="adj1" fmla="val 50000"/>
              <a:gd name="adj2" fmla="val 25000"/>
            </a:avLst>
          </a:prstGeom>
          <a:solidFill>
            <a:srgbClr val="0000FF"/>
          </a:solidFill>
          <a:ln w="31750">
            <a:solidFill>
              <a:schemeClr val="folHlink"/>
            </a:solidFill>
            <a:miter lim="800000"/>
            <a:headEnd/>
            <a:tailEnd/>
          </a:ln>
        </p:spPr>
        <p:txBody>
          <a:bodyPr vert="eaVert"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r>
              <a:rPr lang="en-US" altLang="en-US" dirty="0" smtClean="0"/>
              <a:t> </a:t>
            </a:r>
            <a:endParaRPr lang="en-US" altLang="en-US" dirty="0"/>
          </a:p>
        </p:txBody>
      </p:sp>
      <p:sp>
        <p:nvSpPr>
          <p:cNvPr id="15" name="AutoShape 3"/>
          <p:cNvSpPr>
            <a:spLocks noChangeArrowheads="1"/>
          </p:cNvSpPr>
          <p:nvPr/>
        </p:nvSpPr>
        <p:spPr bwMode="auto">
          <a:xfrm rot="16200000">
            <a:off x="1384684" y="1910827"/>
            <a:ext cx="227686" cy="531813"/>
          </a:xfrm>
          <a:prstGeom prst="downArrow">
            <a:avLst>
              <a:gd name="adj1" fmla="val 50000"/>
              <a:gd name="adj2" fmla="val 25000"/>
            </a:avLst>
          </a:prstGeom>
          <a:solidFill>
            <a:srgbClr val="0000FF"/>
          </a:solidFill>
          <a:ln w="31750">
            <a:solidFill>
              <a:schemeClr val="folHlink"/>
            </a:solidFill>
            <a:miter lim="800000"/>
            <a:headEnd/>
            <a:tailEnd/>
          </a:ln>
        </p:spPr>
        <p:txBody>
          <a:bodyPr vert="eaVert"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r>
              <a:rPr lang="en-US" altLang="en-US" dirty="0" smtClean="0"/>
              <a:t> </a:t>
            </a:r>
            <a:endParaRPr lang="en-US" altLang="en-US" dirty="0"/>
          </a:p>
        </p:txBody>
      </p:sp>
      <p:sp>
        <p:nvSpPr>
          <p:cNvPr id="16" name="Text Box 4"/>
          <p:cNvSpPr txBox="1">
            <a:spLocks noChangeArrowheads="1"/>
          </p:cNvSpPr>
          <p:nvPr/>
        </p:nvSpPr>
        <p:spPr bwMode="auto">
          <a:xfrm>
            <a:off x="94195" y="4187950"/>
            <a:ext cx="8973300" cy="492443"/>
          </a:xfrm>
          <a:prstGeom prst="rect">
            <a:avLst/>
          </a:prstGeom>
          <a:solidFill>
            <a:schemeClr val="bg1"/>
          </a:solidFill>
          <a:ln w="31750">
            <a:solidFill>
              <a:schemeClr val="folHlink"/>
            </a:solidFill>
            <a:miter lim="800000"/>
            <a:headEnd/>
            <a:tailEnd/>
          </a:ln>
        </p:spPr>
        <p:txBody>
          <a:bodyPr wrap="square">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hangingPunct="1"/>
            <a:r>
              <a:rPr lang="en-US" altLang="en-US" sz="2600" b="1" dirty="0" smtClean="0">
                <a:solidFill>
                  <a:srgbClr val="3333CC"/>
                </a:solidFill>
                <a:latin typeface="Times New Roman" pitchFamily="18" charset="0"/>
                <a:cs typeface="Times New Roman" pitchFamily="18" charset="0"/>
              </a:rPr>
              <a:t>Hadronic yields and </a:t>
            </a:r>
            <a:r>
              <a:rPr lang="en-US" altLang="en-US" sz="2600" b="1" dirty="0" err="1" smtClean="0">
                <a:solidFill>
                  <a:srgbClr val="3333CC"/>
                </a:solidFill>
                <a:latin typeface="Times New Roman" pitchFamily="18" charset="0"/>
                <a:cs typeface="Times New Roman" pitchFamily="18" charset="0"/>
              </a:rPr>
              <a:t>v_n</a:t>
            </a:r>
            <a:r>
              <a:rPr lang="en-US" altLang="en-US" sz="2600" b="1" dirty="0" smtClean="0">
                <a:solidFill>
                  <a:srgbClr val="3333CC"/>
                </a:solidFill>
                <a:latin typeface="Times New Roman" pitchFamily="18" charset="0"/>
                <a:cs typeface="Times New Roman" pitchFamily="18" charset="0"/>
              </a:rPr>
              <a:t> at </a:t>
            </a:r>
            <a:r>
              <a:rPr lang="en-US" altLang="en-US" sz="2600" b="1" dirty="0">
                <a:solidFill>
                  <a:srgbClr val="3333CC"/>
                </a:solidFill>
                <a:latin typeface="Times New Roman" pitchFamily="18" charset="0"/>
                <a:cs typeface="Times New Roman" pitchFamily="18" charset="0"/>
              </a:rPr>
              <a:t>RHIC and </a:t>
            </a:r>
            <a:r>
              <a:rPr lang="en-US" altLang="en-US" sz="2600" b="1" dirty="0" smtClean="0">
                <a:solidFill>
                  <a:srgbClr val="3333CC"/>
                </a:solidFill>
                <a:latin typeface="Times New Roman" pitchFamily="18" charset="0"/>
                <a:cs typeface="Times New Roman" pitchFamily="18" charset="0"/>
              </a:rPr>
              <a:t>LHC measured -&gt;</a:t>
            </a:r>
            <a:r>
              <a:rPr lang="en-US" altLang="en-US" sz="2600" b="1" dirty="0" smtClean="0">
                <a:solidFill>
                  <a:srgbClr val="FF0000"/>
                </a:solidFill>
                <a:latin typeface="Times New Roman" pitchFamily="18" charset="0"/>
                <a:cs typeface="Times New Roman" pitchFamily="18" charset="0"/>
              </a:rPr>
              <a:t>FIT ! </a:t>
            </a:r>
            <a:endParaRPr lang="en-US" altLang="en-US" sz="2000" dirty="0">
              <a:solidFill>
                <a:srgbClr val="FF0000"/>
              </a:solidFill>
              <a:latin typeface="Times New Roman" pitchFamily="18" charset="0"/>
              <a:cs typeface="Times New Roman" pitchFamily="18" charset="0"/>
            </a:endParaRPr>
          </a:p>
        </p:txBody>
      </p:sp>
      <p:sp>
        <p:nvSpPr>
          <p:cNvPr id="17" name="AutoShape 3"/>
          <p:cNvSpPr>
            <a:spLocks noChangeArrowheads="1"/>
          </p:cNvSpPr>
          <p:nvPr/>
        </p:nvSpPr>
        <p:spPr bwMode="auto">
          <a:xfrm>
            <a:off x="4268850" y="3580790"/>
            <a:ext cx="682625" cy="531813"/>
          </a:xfrm>
          <a:prstGeom prst="downArrow">
            <a:avLst>
              <a:gd name="adj1" fmla="val 50000"/>
              <a:gd name="adj2" fmla="val 25000"/>
            </a:avLst>
          </a:prstGeom>
          <a:solidFill>
            <a:srgbClr val="0000FF"/>
          </a:solidFill>
          <a:ln w="31750">
            <a:solidFill>
              <a:schemeClr val="folHlink"/>
            </a:solidFill>
            <a:miter lim="800000"/>
            <a:headEnd/>
            <a:tailEnd/>
          </a:ln>
        </p:spPr>
        <p:txBody>
          <a:bodyPr vert="eaVert"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endParaRPr lang="en-US" altLang="en-US"/>
          </a:p>
        </p:txBody>
      </p:sp>
    </p:spTree>
    <p:extLst>
      <p:ext uri="{BB962C8B-B14F-4D97-AF65-F5344CB8AC3E}">
        <p14:creationId xmlns:p14="http://schemas.microsoft.com/office/powerpoint/2010/main" val="3531499438"/>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lide Number Placeholder 3"/>
          <p:cNvSpPr>
            <a:spLocks noGrp="1"/>
          </p:cNvSpPr>
          <p:nvPr>
            <p:ph type="sldNum" sz="quarter" idx="12"/>
          </p:nvPr>
        </p:nvSpPr>
        <p:spPr/>
        <p:txBody>
          <a:bodyPr/>
          <a:lstStyle/>
          <a:p>
            <a:r>
              <a:rPr lang="en-US" dirty="0" smtClean="0"/>
              <a:t> </a:t>
            </a:r>
            <a:fld id="{2DDFF744-8B4E-4516-9136-B50FEF54FFF9}" type="slidenum">
              <a:rPr lang="en-US"/>
              <a:pPr/>
              <a:t>4</a:t>
            </a:fld>
            <a:endParaRPr lang="en-US" dirty="0"/>
          </a:p>
        </p:txBody>
      </p:sp>
      <p:sp>
        <p:nvSpPr>
          <p:cNvPr id="327682" name="Text Box 2"/>
          <p:cNvSpPr txBox="1">
            <a:spLocks noChangeArrowheads="1"/>
          </p:cNvSpPr>
          <p:nvPr/>
        </p:nvSpPr>
        <p:spPr bwMode="auto">
          <a:xfrm>
            <a:off x="1308515" y="4112055"/>
            <a:ext cx="6831013" cy="1923604"/>
          </a:xfrm>
          <a:prstGeom prst="rect">
            <a:avLst/>
          </a:prstGeom>
          <a:noFill/>
          <a:ln w="31750">
            <a:solidFill>
              <a:schemeClr val="folHlink"/>
            </a:solidFill>
            <a:miter lim="800000"/>
            <a:headEnd/>
            <a:tailEnd/>
          </a:ln>
          <a:effectLst/>
        </p:spPr>
        <p:txBody>
          <a:bodyPr>
            <a:spAutoFit/>
          </a:bodyPr>
          <a:lstStyle/>
          <a:p>
            <a:pPr marL="457200" indent="-457200">
              <a:buFont typeface="+mj-lt"/>
              <a:buAutoNum type="arabicParenR"/>
            </a:pPr>
            <a:r>
              <a:rPr lang="en-US" sz="2300" b="1" dirty="0" smtClean="0">
                <a:solidFill>
                  <a:srgbClr val="3333FF"/>
                </a:solidFill>
                <a:latin typeface="Times New Roman" pitchFamily="18" charset="0"/>
              </a:rPr>
              <a:t>Initial momentum distributions for </a:t>
            </a:r>
            <a:r>
              <a:rPr lang="en-US" sz="2300" b="1" dirty="0" err="1" smtClean="0">
                <a:solidFill>
                  <a:srgbClr val="3333FF"/>
                </a:solidFill>
                <a:latin typeface="Times New Roman" pitchFamily="18" charset="0"/>
              </a:rPr>
              <a:t>partons</a:t>
            </a:r>
            <a:endParaRPr lang="en-US" sz="2300" b="1" dirty="0" smtClean="0">
              <a:solidFill>
                <a:srgbClr val="3333FF"/>
              </a:solidFill>
              <a:latin typeface="Times New Roman" pitchFamily="18" charset="0"/>
            </a:endParaRPr>
          </a:p>
          <a:p>
            <a:pPr marL="457200" indent="-457200">
              <a:buFont typeface="+mj-lt"/>
              <a:buAutoNum type="arabicParenR"/>
            </a:pPr>
            <a:r>
              <a:rPr lang="en-US" sz="2300" b="1" dirty="0" smtClean="0">
                <a:solidFill>
                  <a:srgbClr val="3333FF"/>
                </a:solidFill>
                <a:latin typeface="Times New Roman" pitchFamily="18" charset="0"/>
              </a:rPr>
              <a:t>Parton </a:t>
            </a:r>
            <a:r>
              <a:rPr lang="en-US" sz="2300" b="1" dirty="0">
                <a:solidFill>
                  <a:srgbClr val="3333FF"/>
                </a:solidFill>
                <a:latin typeface="Times New Roman" pitchFamily="18" charset="0"/>
              </a:rPr>
              <a:t>energy </a:t>
            </a:r>
            <a:r>
              <a:rPr lang="en-US" sz="2300" b="1" dirty="0" smtClean="0">
                <a:solidFill>
                  <a:srgbClr val="3333FF"/>
                </a:solidFill>
                <a:latin typeface="Times New Roman" pitchFamily="18" charset="0"/>
              </a:rPr>
              <a:t>loss</a:t>
            </a:r>
          </a:p>
          <a:p>
            <a:pPr marL="457200" indent="-457200">
              <a:buFont typeface="+mj-lt"/>
              <a:buAutoNum type="arabicParenR"/>
            </a:pPr>
            <a:r>
              <a:rPr lang="en-US" sz="2300" b="1" dirty="0" smtClean="0">
                <a:solidFill>
                  <a:srgbClr val="3333FF"/>
                </a:solidFill>
                <a:latin typeface="Times New Roman" pitchFamily="18" charset="0"/>
              </a:rPr>
              <a:t>Fragmentation functions of </a:t>
            </a:r>
            <a:r>
              <a:rPr lang="en-US" sz="2300" b="1" dirty="0" err="1" smtClean="0">
                <a:solidFill>
                  <a:srgbClr val="3333FF"/>
                </a:solidFill>
                <a:latin typeface="Times New Roman" pitchFamily="18" charset="0"/>
              </a:rPr>
              <a:t>partons</a:t>
            </a:r>
            <a:r>
              <a:rPr lang="en-US" sz="2300" b="1" dirty="0" smtClean="0">
                <a:solidFill>
                  <a:srgbClr val="3333FF"/>
                </a:solidFill>
                <a:latin typeface="Times New Roman" pitchFamily="18" charset="0"/>
              </a:rPr>
              <a:t> into hadrons</a:t>
            </a:r>
          </a:p>
          <a:p>
            <a:pPr marL="457200" indent="-457200">
              <a:buFont typeface="+mj-lt"/>
              <a:buAutoNum type="arabicParenR"/>
            </a:pPr>
            <a:r>
              <a:rPr lang="en-US" sz="2300" b="1" dirty="0" smtClean="0">
                <a:solidFill>
                  <a:srgbClr val="3333FF"/>
                </a:solidFill>
                <a:latin typeface="Times New Roman" pitchFamily="18" charset="0"/>
              </a:rPr>
              <a:t>Decay </a:t>
            </a:r>
            <a:r>
              <a:rPr lang="en-US" sz="2300" b="1" dirty="0">
                <a:solidFill>
                  <a:srgbClr val="3333FF"/>
                </a:solidFill>
                <a:latin typeface="Times New Roman" pitchFamily="18" charset="0"/>
              </a:rPr>
              <a:t>of heavy mesons to single </a:t>
            </a:r>
            <a:r>
              <a:rPr lang="en-US" sz="2300" b="1" dirty="0" smtClean="0">
                <a:solidFill>
                  <a:srgbClr val="3333FF"/>
                </a:solidFill>
                <a:latin typeface="Times New Roman" pitchFamily="18" charset="0"/>
              </a:rPr>
              <a:t>e</a:t>
            </a:r>
            <a:r>
              <a:rPr lang="en-US" sz="2800" b="1" baseline="30000" dirty="0" smtClean="0">
                <a:solidFill>
                  <a:srgbClr val="3333FF"/>
                </a:solidFill>
                <a:latin typeface="Times New Roman" pitchFamily="18" charset="0"/>
              </a:rPr>
              <a:t>-</a:t>
            </a:r>
            <a:r>
              <a:rPr lang="en-US" sz="2800" b="1" dirty="0" smtClean="0">
                <a:solidFill>
                  <a:srgbClr val="3333FF"/>
                </a:solidFill>
                <a:latin typeface="Times New Roman" pitchFamily="18" charset="0"/>
              </a:rPr>
              <a:t> </a:t>
            </a:r>
            <a:r>
              <a:rPr lang="en-US" sz="2200" b="1" dirty="0" smtClean="0">
                <a:solidFill>
                  <a:srgbClr val="3333FF"/>
                </a:solidFill>
                <a:latin typeface="Times New Roman" pitchFamily="18" charset="0"/>
              </a:rPr>
              <a:t>and J/</a:t>
            </a:r>
            <a:r>
              <a:rPr lang="en-US" sz="2200" b="1" dirty="0" smtClean="0">
                <a:solidFill>
                  <a:srgbClr val="3333FF"/>
                </a:solidFill>
                <a:latin typeface="Times New Roman" pitchFamily="18" charset="0"/>
                <a:sym typeface="Mathematica1"/>
              </a:rPr>
              <a:t>Psi</a:t>
            </a:r>
            <a:r>
              <a:rPr lang="en-US" sz="2200" b="1" dirty="0" smtClean="0">
                <a:solidFill>
                  <a:srgbClr val="3333FF"/>
                </a:solidFill>
                <a:latin typeface="Times New Roman" pitchFamily="18" charset="0"/>
              </a:rPr>
              <a:t>.</a:t>
            </a:r>
          </a:p>
          <a:p>
            <a:r>
              <a:rPr lang="en-US" sz="2200" b="1" dirty="0" smtClean="0">
                <a:solidFill>
                  <a:srgbClr val="3333FF"/>
                </a:solidFill>
                <a:latin typeface="Times New Roman" pitchFamily="18" charset="0"/>
              </a:rPr>
              <a:t>… Courtesy Magdalena </a:t>
            </a:r>
            <a:r>
              <a:rPr lang="en-US" sz="2200" b="1" dirty="0" err="1" smtClean="0">
                <a:solidFill>
                  <a:srgbClr val="3333FF"/>
                </a:solidFill>
                <a:latin typeface="Times New Roman" pitchFamily="18" charset="0"/>
              </a:rPr>
              <a:t>Djordjevic</a:t>
            </a:r>
            <a:endParaRPr lang="en-US" sz="2200" b="1" dirty="0">
              <a:solidFill>
                <a:srgbClr val="3333FF"/>
              </a:solidFill>
              <a:latin typeface="Times New Roman" pitchFamily="18" charset="0"/>
            </a:endParaRPr>
          </a:p>
        </p:txBody>
      </p:sp>
      <p:sp>
        <p:nvSpPr>
          <p:cNvPr id="327698" name="Rectangle 18"/>
          <p:cNvSpPr>
            <a:spLocks noChangeArrowheads="1"/>
          </p:cNvSpPr>
          <p:nvPr/>
        </p:nvSpPr>
        <p:spPr bwMode="auto">
          <a:xfrm>
            <a:off x="1080830" y="241410"/>
            <a:ext cx="6981825" cy="628650"/>
          </a:xfrm>
          <a:prstGeom prst="rect">
            <a:avLst/>
          </a:prstGeom>
          <a:noFill/>
          <a:ln w="25400">
            <a:noFill/>
            <a:miter lim="800000"/>
            <a:headEnd/>
            <a:tailEnd/>
          </a:ln>
          <a:effectLst/>
        </p:spPr>
        <p:txBody>
          <a:bodyPr wrap="none" anchor="ctr"/>
          <a:lstStyle/>
          <a:p>
            <a:pPr algn="ctr"/>
            <a:r>
              <a:rPr lang="en-US" sz="3200" b="1" dirty="0" smtClean="0">
                <a:solidFill>
                  <a:srgbClr val="FC0000"/>
                </a:solidFill>
                <a:latin typeface="Times New Roman" pitchFamily="18" charset="0"/>
              </a:rPr>
              <a:t>Jet Suppression scheme and Heavy Quarks in </a:t>
            </a:r>
          </a:p>
          <a:p>
            <a:pPr algn="ctr"/>
            <a:r>
              <a:rPr lang="en-US" sz="3200" b="1" dirty="0" smtClean="0">
                <a:solidFill>
                  <a:srgbClr val="FC0000"/>
                </a:solidFill>
                <a:latin typeface="Times New Roman" pitchFamily="18" charset="0"/>
              </a:rPr>
              <a:t>Hot SU(3) Matter – </a:t>
            </a:r>
            <a:r>
              <a:rPr lang="en-US" sz="3200" b="1" dirty="0" err="1" smtClean="0">
                <a:solidFill>
                  <a:srgbClr val="FC0000"/>
                </a:solidFill>
                <a:latin typeface="Times New Roman" pitchFamily="18" charset="0"/>
              </a:rPr>
              <a:t>whats</a:t>
            </a:r>
            <a:r>
              <a:rPr lang="en-US" sz="3200" b="1" dirty="0" smtClean="0">
                <a:solidFill>
                  <a:srgbClr val="FC0000"/>
                </a:solidFill>
                <a:latin typeface="Times New Roman" pitchFamily="18" charset="0"/>
              </a:rPr>
              <a:t> the “medium”?</a:t>
            </a:r>
            <a:endParaRPr lang="en-US" sz="3200" b="1" dirty="0">
              <a:solidFill>
                <a:srgbClr val="FC0000"/>
              </a:solidFill>
              <a:latin typeface="Times New Roman" pitchFamily="18" charset="0"/>
            </a:endParaRPr>
          </a:p>
        </p:txBody>
      </p:sp>
      <p:grpSp>
        <p:nvGrpSpPr>
          <p:cNvPr id="2" name="Group 30"/>
          <p:cNvGrpSpPr>
            <a:grpSpLocks/>
          </p:cNvGrpSpPr>
          <p:nvPr/>
        </p:nvGrpSpPr>
        <p:grpSpPr bwMode="auto">
          <a:xfrm>
            <a:off x="0" y="1228725"/>
            <a:ext cx="9144000" cy="2263775"/>
            <a:chOff x="0" y="678"/>
            <a:chExt cx="5665" cy="1380"/>
          </a:xfrm>
        </p:grpSpPr>
        <p:sp>
          <p:nvSpPr>
            <p:cNvPr id="327704" name="Line 24"/>
            <p:cNvSpPr>
              <a:spLocks noChangeShapeType="1"/>
            </p:cNvSpPr>
            <p:nvPr/>
          </p:nvSpPr>
          <p:spPr bwMode="auto">
            <a:xfrm>
              <a:off x="4601" y="678"/>
              <a:ext cx="0" cy="1148"/>
            </a:xfrm>
            <a:prstGeom prst="line">
              <a:avLst/>
            </a:prstGeom>
            <a:noFill/>
            <a:ln w="38100">
              <a:solidFill>
                <a:schemeClr val="tx1"/>
              </a:solidFill>
              <a:prstDash val="dash"/>
              <a:round/>
              <a:headEnd/>
              <a:tailEnd/>
            </a:ln>
            <a:effectLst/>
          </p:spPr>
          <p:txBody>
            <a:bodyPr/>
            <a:lstStyle/>
            <a:p>
              <a:endParaRPr lang="en-US"/>
            </a:p>
          </p:txBody>
        </p:sp>
        <p:grpSp>
          <p:nvGrpSpPr>
            <p:cNvPr id="3" name="Group 29"/>
            <p:cNvGrpSpPr>
              <a:grpSpLocks/>
            </p:cNvGrpSpPr>
            <p:nvPr/>
          </p:nvGrpSpPr>
          <p:grpSpPr bwMode="auto">
            <a:xfrm>
              <a:off x="0" y="678"/>
              <a:ext cx="5665" cy="1380"/>
              <a:chOff x="0" y="678"/>
              <a:chExt cx="5665" cy="1380"/>
            </a:xfrm>
          </p:grpSpPr>
          <p:sp>
            <p:nvSpPr>
              <p:cNvPr id="327696" name="Line 16"/>
              <p:cNvSpPr>
                <a:spLocks noChangeShapeType="1"/>
              </p:cNvSpPr>
              <p:nvPr/>
            </p:nvSpPr>
            <p:spPr bwMode="auto">
              <a:xfrm>
                <a:off x="293" y="1187"/>
                <a:ext cx="4546" cy="17"/>
              </a:xfrm>
              <a:prstGeom prst="line">
                <a:avLst/>
              </a:prstGeom>
              <a:noFill/>
              <a:ln w="38100">
                <a:solidFill>
                  <a:srgbClr val="0000FF"/>
                </a:solidFill>
                <a:round/>
                <a:headEnd/>
                <a:tailEnd/>
              </a:ln>
              <a:effectLst/>
            </p:spPr>
            <p:txBody>
              <a:bodyPr/>
              <a:lstStyle/>
              <a:p>
                <a:endParaRPr lang="en-US"/>
              </a:p>
            </p:txBody>
          </p:sp>
          <p:sp>
            <p:nvSpPr>
              <p:cNvPr id="327702" name="AutoShape 22"/>
              <p:cNvSpPr>
                <a:spLocks noChangeArrowheads="1"/>
              </p:cNvSpPr>
              <p:nvPr/>
            </p:nvSpPr>
            <p:spPr bwMode="auto">
              <a:xfrm>
                <a:off x="4840" y="1013"/>
                <a:ext cx="478" cy="383"/>
              </a:xfrm>
              <a:prstGeom prst="rightArrow">
                <a:avLst>
                  <a:gd name="adj1" fmla="val 50000"/>
                  <a:gd name="adj2" fmla="val 31201"/>
                </a:avLst>
              </a:prstGeom>
              <a:solidFill>
                <a:srgbClr val="FFFF00"/>
              </a:solidFill>
              <a:ln w="38100">
                <a:solidFill>
                  <a:schemeClr val="accent2"/>
                </a:solidFill>
                <a:miter lim="800000"/>
                <a:headEnd/>
                <a:tailEnd/>
              </a:ln>
              <a:effectLst/>
            </p:spPr>
            <p:txBody>
              <a:bodyPr wrap="none" anchor="ctr"/>
              <a:lstStyle/>
              <a:p>
                <a:endParaRPr lang="en-US"/>
              </a:p>
            </p:txBody>
          </p:sp>
          <p:grpSp>
            <p:nvGrpSpPr>
              <p:cNvPr id="4" name="Group 28"/>
              <p:cNvGrpSpPr>
                <a:grpSpLocks/>
              </p:cNvGrpSpPr>
              <p:nvPr/>
            </p:nvGrpSpPr>
            <p:grpSpPr bwMode="auto">
              <a:xfrm>
                <a:off x="0" y="678"/>
                <a:ext cx="5665" cy="1380"/>
                <a:chOff x="0" y="678"/>
                <a:chExt cx="5665" cy="1380"/>
              </a:xfrm>
            </p:grpSpPr>
            <p:sp>
              <p:nvSpPr>
                <p:cNvPr id="327692" name="Text Box 12"/>
                <p:cNvSpPr txBox="1">
                  <a:spLocks noChangeArrowheads="1"/>
                </p:cNvSpPr>
                <p:nvPr/>
              </p:nvSpPr>
              <p:spPr bwMode="auto">
                <a:xfrm>
                  <a:off x="3820" y="770"/>
                  <a:ext cx="781" cy="281"/>
                </a:xfrm>
                <a:prstGeom prst="rect">
                  <a:avLst/>
                </a:prstGeom>
                <a:noFill/>
                <a:ln w="38100">
                  <a:noFill/>
                  <a:miter lim="800000"/>
                  <a:headEnd/>
                  <a:tailEnd/>
                </a:ln>
                <a:effectLst/>
              </p:spPr>
              <p:txBody>
                <a:bodyPr wrap="square">
                  <a:spAutoFit/>
                </a:bodyPr>
                <a:lstStyle/>
                <a:p>
                  <a:pPr>
                    <a:spcBef>
                      <a:spcPct val="50000"/>
                    </a:spcBef>
                  </a:pPr>
                  <a:r>
                    <a:rPr lang="en-US" b="1" dirty="0" smtClean="0">
                      <a:solidFill>
                        <a:srgbClr val="3333FF"/>
                      </a:solidFill>
                      <a:latin typeface="Times New Roman" pitchFamily="18" charset="0"/>
                    </a:rPr>
                    <a:t>hadrons</a:t>
                  </a:r>
                  <a:endParaRPr lang="en-US" b="1" baseline="30000" dirty="0">
                    <a:solidFill>
                      <a:srgbClr val="3333FF"/>
                    </a:solidFill>
                    <a:latin typeface="Times New Roman" pitchFamily="18" charset="0"/>
                  </a:endParaRPr>
                </a:p>
              </p:txBody>
            </p:sp>
            <p:sp>
              <p:nvSpPr>
                <p:cNvPr id="327693" name="Text Box 13"/>
                <p:cNvSpPr txBox="1">
                  <a:spLocks noChangeArrowheads="1"/>
                </p:cNvSpPr>
                <p:nvPr/>
              </p:nvSpPr>
              <p:spPr bwMode="auto">
                <a:xfrm>
                  <a:off x="0" y="1491"/>
                  <a:ext cx="1100" cy="567"/>
                </a:xfrm>
                <a:prstGeom prst="rect">
                  <a:avLst/>
                </a:prstGeom>
                <a:noFill/>
                <a:ln w="38100">
                  <a:noFill/>
                  <a:miter lim="800000"/>
                  <a:headEnd/>
                  <a:tailEnd/>
                </a:ln>
                <a:effectLst/>
              </p:spPr>
              <p:txBody>
                <a:bodyPr>
                  <a:spAutoFit/>
                </a:bodyPr>
                <a:lstStyle/>
                <a:p>
                  <a:pPr algn="ctr">
                    <a:spcBef>
                      <a:spcPct val="50000"/>
                    </a:spcBef>
                  </a:pPr>
                  <a:r>
                    <a:rPr lang="en-US" sz="2200" b="1">
                      <a:solidFill>
                        <a:schemeClr val="accent2"/>
                      </a:solidFill>
                      <a:latin typeface="Times New Roman" pitchFamily="18" charset="0"/>
                    </a:rPr>
                    <a:t>1)</a:t>
                  </a:r>
                </a:p>
                <a:p>
                  <a:pPr algn="ctr">
                    <a:spcBef>
                      <a:spcPct val="50000"/>
                    </a:spcBef>
                  </a:pPr>
                  <a:r>
                    <a:rPr lang="en-US" sz="2200" b="1">
                      <a:solidFill>
                        <a:schemeClr val="accent2"/>
                      </a:solidFill>
                      <a:latin typeface="Times New Roman" pitchFamily="18" charset="0"/>
                    </a:rPr>
                    <a:t>production</a:t>
                  </a:r>
                </a:p>
              </p:txBody>
            </p:sp>
            <p:sp>
              <p:nvSpPr>
                <p:cNvPr id="327694" name="Text Box 14"/>
                <p:cNvSpPr txBox="1">
                  <a:spLocks noChangeArrowheads="1"/>
                </p:cNvSpPr>
                <p:nvPr/>
              </p:nvSpPr>
              <p:spPr bwMode="auto">
                <a:xfrm>
                  <a:off x="1350" y="1491"/>
                  <a:ext cx="1768" cy="567"/>
                </a:xfrm>
                <a:prstGeom prst="rect">
                  <a:avLst/>
                </a:prstGeom>
                <a:noFill/>
                <a:ln w="38100">
                  <a:noFill/>
                  <a:miter lim="800000"/>
                  <a:headEnd/>
                  <a:tailEnd/>
                </a:ln>
                <a:effectLst/>
              </p:spPr>
              <p:txBody>
                <a:bodyPr>
                  <a:spAutoFit/>
                </a:bodyPr>
                <a:lstStyle/>
                <a:p>
                  <a:pPr algn="ctr">
                    <a:spcBef>
                      <a:spcPct val="50000"/>
                    </a:spcBef>
                  </a:pPr>
                  <a:r>
                    <a:rPr lang="en-US" sz="2200" b="1">
                      <a:solidFill>
                        <a:schemeClr val="accent2"/>
                      </a:solidFill>
                      <a:latin typeface="Times New Roman" pitchFamily="18" charset="0"/>
                    </a:rPr>
                    <a:t>2)</a:t>
                  </a:r>
                </a:p>
                <a:p>
                  <a:pPr algn="ctr">
                    <a:spcBef>
                      <a:spcPct val="50000"/>
                    </a:spcBef>
                  </a:pPr>
                  <a:r>
                    <a:rPr lang="en-US" sz="2200" b="1">
                      <a:solidFill>
                        <a:schemeClr val="accent2"/>
                      </a:solidFill>
                      <a:latin typeface="Times New Roman" pitchFamily="18" charset="0"/>
                    </a:rPr>
                    <a:t>medium energy loss</a:t>
                  </a:r>
                </a:p>
              </p:txBody>
            </p:sp>
            <p:sp>
              <p:nvSpPr>
                <p:cNvPr id="327695" name="Text Box 15"/>
                <p:cNvSpPr txBox="1">
                  <a:spLocks noChangeArrowheads="1"/>
                </p:cNvSpPr>
                <p:nvPr/>
              </p:nvSpPr>
              <p:spPr bwMode="auto">
                <a:xfrm>
                  <a:off x="3406" y="1491"/>
                  <a:ext cx="1338" cy="567"/>
                </a:xfrm>
                <a:prstGeom prst="rect">
                  <a:avLst/>
                </a:prstGeom>
                <a:noFill/>
                <a:ln w="38100">
                  <a:noFill/>
                  <a:miter lim="800000"/>
                  <a:headEnd/>
                  <a:tailEnd/>
                </a:ln>
                <a:effectLst/>
              </p:spPr>
              <p:txBody>
                <a:bodyPr>
                  <a:spAutoFit/>
                </a:bodyPr>
                <a:lstStyle/>
                <a:p>
                  <a:pPr algn="ctr">
                    <a:spcBef>
                      <a:spcPct val="50000"/>
                    </a:spcBef>
                  </a:pPr>
                  <a:r>
                    <a:rPr lang="en-US" sz="2200" b="1">
                      <a:solidFill>
                        <a:schemeClr val="accent2"/>
                      </a:solidFill>
                      <a:latin typeface="Times New Roman" pitchFamily="18" charset="0"/>
                    </a:rPr>
                    <a:t>3)</a:t>
                  </a:r>
                </a:p>
                <a:p>
                  <a:pPr algn="ctr">
                    <a:spcBef>
                      <a:spcPct val="50000"/>
                    </a:spcBef>
                  </a:pPr>
                  <a:r>
                    <a:rPr lang="en-US" sz="2200" b="1">
                      <a:solidFill>
                        <a:schemeClr val="accent2"/>
                      </a:solidFill>
                      <a:latin typeface="Times New Roman" pitchFamily="18" charset="0"/>
                    </a:rPr>
                    <a:t>fragmentation</a:t>
                  </a:r>
                </a:p>
              </p:txBody>
            </p:sp>
            <p:grpSp>
              <p:nvGrpSpPr>
                <p:cNvPr id="5" name="Group 21"/>
                <p:cNvGrpSpPr>
                  <a:grpSpLocks/>
                </p:cNvGrpSpPr>
                <p:nvPr/>
              </p:nvGrpSpPr>
              <p:grpSpPr bwMode="auto">
                <a:xfrm>
                  <a:off x="152" y="678"/>
                  <a:ext cx="4019" cy="1100"/>
                  <a:chOff x="439" y="678"/>
                  <a:chExt cx="4019" cy="1100"/>
                </a:xfrm>
              </p:grpSpPr>
              <p:sp>
                <p:nvSpPr>
                  <p:cNvPr id="327684" name="Oval 4"/>
                  <p:cNvSpPr>
                    <a:spLocks noChangeArrowheads="1"/>
                  </p:cNvSpPr>
                  <p:nvPr/>
                </p:nvSpPr>
                <p:spPr bwMode="auto">
                  <a:xfrm>
                    <a:off x="439" y="1001"/>
                    <a:ext cx="144" cy="335"/>
                  </a:xfrm>
                  <a:prstGeom prst="ellipse">
                    <a:avLst/>
                  </a:prstGeom>
                  <a:solidFill>
                    <a:srgbClr val="FEC500"/>
                  </a:solidFill>
                  <a:ln w="38100">
                    <a:solidFill>
                      <a:srgbClr val="FF3300"/>
                    </a:solidFill>
                    <a:round/>
                    <a:headEnd/>
                    <a:tailEnd/>
                  </a:ln>
                  <a:effectLst/>
                </p:spPr>
                <p:txBody>
                  <a:bodyPr wrap="none" anchor="ctr"/>
                  <a:lstStyle/>
                  <a:p>
                    <a:endParaRPr lang="en-US"/>
                  </a:p>
                </p:txBody>
              </p:sp>
              <p:sp>
                <p:nvSpPr>
                  <p:cNvPr id="327685" name="Line 5"/>
                  <p:cNvSpPr>
                    <a:spLocks noChangeShapeType="1"/>
                  </p:cNvSpPr>
                  <p:nvPr/>
                </p:nvSpPr>
                <p:spPr bwMode="auto">
                  <a:xfrm>
                    <a:off x="1398" y="678"/>
                    <a:ext cx="0" cy="1100"/>
                  </a:xfrm>
                  <a:prstGeom prst="line">
                    <a:avLst/>
                  </a:prstGeom>
                  <a:noFill/>
                  <a:ln w="38100">
                    <a:solidFill>
                      <a:schemeClr val="tx1"/>
                    </a:solidFill>
                    <a:prstDash val="dash"/>
                    <a:round/>
                    <a:headEnd/>
                    <a:tailEnd/>
                  </a:ln>
                  <a:effectLst/>
                </p:spPr>
                <p:txBody>
                  <a:bodyPr/>
                  <a:lstStyle/>
                  <a:p>
                    <a:endParaRPr lang="en-US"/>
                  </a:p>
                </p:txBody>
              </p:sp>
              <p:sp>
                <p:nvSpPr>
                  <p:cNvPr id="327686" name="Line 6"/>
                  <p:cNvSpPr>
                    <a:spLocks noChangeShapeType="1"/>
                  </p:cNvSpPr>
                  <p:nvPr/>
                </p:nvSpPr>
                <p:spPr bwMode="auto">
                  <a:xfrm>
                    <a:off x="3693" y="678"/>
                    <a:ext cx="0" cy="1100"/>
                  </a:xfrm>
                  <a:prstGeom prst="line">
                    <a:avLst/>
                  </a:prstGeom>
                  <a:noFill/>
                  <a:ln w="38100">
                    <a:solidFill>
                      <a:schemeClr val="tx1"/>
                    </a:solidFill>
                    <a:prstDash val="dash"/>
                    <a:round/>
                    <a:headEnd/>
                    <a:tailEnd/>
                  </a:ln>
                  <a:effectLst/>
                </p:spPr>
                <p:txBody>
                  <a:bodyPr/>
                  <a:lstStyle/>
                  <a:p>
                    <a:endParaRPr lang="en-US"/>
                  </a:p>
                </p:txBody>
              </p:sp>
              <p:pic>
                <p:nvPicPr>
                  <p:cNvPr id="327687" name="Picture 7" descr="spirala1"/>
                  <p:cNvPicPr>
                    <a:picLocks noChangeAspect="1" noChangeArrowheads="1"/>
                  </p:cNvPicPr>
                  <p:nvPr/>
                </p:nvPicPr>
                <p:blipFill>
                  <a:blip r:embed="rId3" cstate="print"/>
                  <a:srcRect/>
                  <a:stretch>
                    <a:fillRect/>
                  </a:stretch>
                </p:blipFill>
                <p:spPr bwMode="auto">
                  <a:xfrm rot="588899">
                    <a:off x="2019" y="774"/>
                    <a:ext cx="669" cy="537"/>
                  </a:xfrm>
                  <a:prstGeom prst="rect">
                    <a:avLst/>
                  </a:prstGeom>
                  <a:noFill/>
                </p:spPr>
              </p:pic>
              <p:pic>
                <p:nvPicPr>
                  <p:cNvPr id="327688" name="Picture 8" descr="spirala1"/>
                  <p:cNvPicPr>
                    <a:picLocks noChangeAspect="1" noChangeArrowheads="1"/>
                  </p:cNvPicPr>
                  <p:nvPr/>
                </p:nvPicPr>
                <p:blipFill>
                  <a:blip r:embed="rId4" cstate="print"/>
                  <a:srcRect/>
                  <a:stretch>
                    <a:fillRect/>
                  </a:stretch>
                </p:blipFill>
                <p:spPr bwMode="auto">
                  <a:xfrm rot="5248615">
                    <a:off x="1666" y="1174"/>
                    <a:ext cx="669" cy="441"/>
                  </a:xfrm>
                  <a:prstGeom prst="rect">
                    <a:avLst/>
                  </a:prstGeom>
                  <a:noFill/>
                </p:spPr>
              </p:pic>
              <p:pic>
                <p:nvPicPr>
                  <p:cNvPr id="327689" name="Picture 9" descr="spirala1"/>
                  <p:cNvPicPr>
                    <a:picLocks noChangeAspect="1" noChangeArrowheads="1"/>
                  </p:cNvPicPr>
                  <p:nvPr/>
                </p:nvPicPr>
                <p:blipFill>
                  <a:blip r:embed="rId3" cstate="print"/>
                  <a:srcRect/>
                  <a:stretch>
                    <a:fillRect/>
                  </a:stretch>
                </p:blipFill>
                <p:spPr bwMode="auto">
                  <a:xfrm rot="3838696">
                    <a:off x="2527" y="1079"/>
                    <a:ext cx="669" cy="537"/>
                  </a:xfrm>
                  <a:prstGeom prst="rect">
                    <a:avLst/>
                  </a:prstGeom>
                  <a:noFill/>
                </p:spPr>
              </p:pic>
              <p:pic>
                <p:nvPicPr>
                  <p:cNvPr id="327690" name="Picture 10" descr="spirala1"/>
                  <p:cNvPicPr>
                    <a:picLocks noChangeAspect="1" noChangeArrowheads="1"/>
                  </p:cNvPicPr>
                  <p:nvPr/>
                </p:nvPicPr>
                <p:blipFill>
                  <a:blip r:embed="rId4" cstate="print"/>
                  <a:srcRect/>
                  <a:stretch>
                    <a:fillRect/>
                  </a:stretch>
                </p:blipFill>
                <p:spPr bwMode="auto">
                  <a:xfrm>
                    <a:off x="3023" y="965"/>
                    <a:ext cx="526" cy="263"/>
                  </a:xfrm>
                  <a:prstGeom prst="rect">
                    <a:avLst/>
                  </a:prstGeom>
                  <a:noFill/>
                </p:spPr>
              </p:pic>
              <p:sp>
                <p:nvSpPr>
                  <p:cNvPr id="327691" name="Text Box 11"/>
                  <p:cNvSpPr txBox="1">
                    <a:spLocks noChangeArrowheads="1"/>
                  </p:cNvSpPr>
                  <p:nvPr/>
                </p:nvSpPr>
                <p:spPr bwMode="auto">
                  <a:xfrm rot="10800000" flipV="1">
                    <a:off x="627" y="816"/>
                    <a:ext cx="770" cy="281"/>
                  </a:xfrm>
                  <a:prstGeom prst="rect">
                    <a:avLst/>
                  </a:prstGeom>
                  <a:noFill/>
                  <a:ln w="38100">
                    <a:noFill/>
                    <a:miter lim="800000"/>
                    <a:headEnd/>
                    <a:tailEnd/>
                  </a:ln>
                  <a:effectLst/>
                </p:spPr>
                <p:txBody>
                  <a:bodyPr wrap="square">
                    <a:spAutoFit/>
                  </a:bodyPr>
                  <a:lstStyle/>
                  <a:p>
                    <a:pPr>
                      <a:spcBef>
                        <a:spcPct val="50000"/>
                      </a:spcBef>
                    </a:pPr>
                    <a:r>
                      <a:rPr lang="en-US" b="1" dirty="0" err="1" smtClean="0">
                        <a:solidFill>
                          <a:srgbClr val="3333FF"/>
                        </a:solidFill>
                        <a:latin typeface="Times New Roman" pitchFamily="18" charset="0"/>
                      </a:rPr>
                      <a:t>partons</a:t>
                    </a:r>
                    <a:endParaRPr lang="en-US" b="1" dirty="0">
                      <a:solidFill>
                        <a:srgbClr val="3333FF"/>
                      </a:solidFill>
                      <a:latin typeface="Times New Roman" pitchFamily="18" charset="0"/>
                    </a:endParaRPr>
                  </a:p>
                </p:txBody>
              </p:sp>
              <p:sp>
                <p:nvSpPr>
                  <p:cNvPr id="327697" name="AutoShape 17"/>
                  <p:cNvSpPr>
                    <a:spLocks noChangeArrowheads="1"/>
                  </p:cNvSpPr>
                  <p:nvPr/>
                </p:nvSpPr>
                <p:spPr bwMode="auto">
                  <a:xfrm>
                    <a:off x="4075" y="1060"/>
                    <a:ext cx="383" cy="286"/>
                  </a:xfrm>
                  <a:prstGeom prst="rightArrow">
                    <a:avLst>
                      <a:gd name="adj1" fmla="val 50000"/>
                      <a:gd name="adj2" fmla="val 33479"/>
                    </a:avLst>
                  </a:prstGeom>
                  <a:solidFill>
                    <a:schemeClr val="folHlink"/>
                  </a:solidFill>
                  <a:ln w="38100">
                    <a:solidFill>
                      <a:srgbClr val="FF3300"/>
                    </a:solidFill>
                    <a:miter lim="800000"/>
                    <a:headEnd/>
                    <a:tailEnd/>
                  </a:ln>
                  <a:effectLst/>
                </p:spPr>
                <p:txBody>
                  <a:bodyPr wrap="none" anchor="ctr"/>
                  <a:lstStyle/>
                  <a:p>
                    <a:endParaRPr lang="en-US"/>
                  </a:p>
                </p:txBody>
              </p:sp>
            </p:grpSp>
            <p:sp>
              <p:nvSpPr>
                <p:cNvPr id="327703" name="Text Box 23"/>
                <p:cNvSpPr txBox="1">
                  <a:spLocks noChangeArrowheads="1"/>
                </p:cNvSpPr>
                <p:nvPr/>
              </p:nvSpPr>
              <p:spPr bwMode="auto">
                <a:xfrm>
                  <a:off x="4995" y="724"/>
                  <a:ext cx="670" cy="281"/>
                </a:xfrm>
                <a:prstGeom prst="rect">
                  <a:avLst/>
                </a:prstGeom>
                <a:noFill/>
                <a:ln w="38100">
                  <a:noFill/>
                  <a:miter lim="800000"/>
                  <a:headEnd/>
                  <a:tailEnd/>
                </a:ln>
                <a:effectLst/>
              </p:spPr>
              <p:txBody>
                <a:bodyPr wrap="square">
                  <a:spAutoFit/>
                </a:bodyPr>
                <a:lstStyle/>
                <a:p>
                  <a:pPr>
                    <a:spcBef>
                      <a:spcPct val="50000"/>
                    </a:spcBef>
                  </a:pPr>
                  <a:r>
                    <a:rPr lang="en-US" b="1" dirty="0" smtClean="0">
                      <a:solidFill>
                        <a:schemeClr val="accent2"/>
                      </a:solidFill>
                      <a:latin typeface="Times New Roman" pitchFamily="18" charset="0"/>
                    </a:rPr>
                    <a:t>e</a:t>
                  </a:r>
                  <a:r>
                    <a:rPr lang="en-US" b="1" baseline="30000" dirty="0" smtClean="0">
                      <a:solidFill>
                        <a:schemeClr val="accent2"/>
                      </a:solidFill>
                      <a:latin typeface="Times New Roman" pitchFamily="18" charset="0"/>
                    </a:rPr>
                    <a:t>-</a:t>
                  </a:r>
                  <a:r>
                    <a:rPr lang="en-US" b="1" dirty="0" smtClean="0">
                      <a:solidFill>
                        <a:schemeClr val="accent2"/>
                      </a:solidFill>
                      <a:latin typeface="Times New Roman" pitchFamily="18" charset="0"/>
                    </a:rPr>
                    <a:t>, J/</a:t>
                  </a:r>
                  <a:r>
                    <a:rPr lang="en-US" b="1" dirty="0" smtClean="0">
                      <a:solidFill>
                        <a:schemeClr val="accent2"/>
                      </a:solidFill>
                      <a:latin typeface="Times New Roman" pitchFamily="18" charset="0"/>
                      <a:sym typeface="Mathematica1"/>
                    </a:rPr>
                    <a:t></a:t>
                  </a:r>
                  <a:endParaRPr lang="en-US" b="1" baseline="30000" dirty="0">
                    <a:solidFill>
                      <a:schemeClr val="accent2"/>
                    </a:solidFill>
                    <a:latin typeface="Times New Roman" pitchFamily="18" charset="0"/>
                  </a:endParaRPr>
                </a:p>
              </p:txBody>
            </p:sp>
            <p:sp>
              <p:nvSpPr>
                <p:cNvPr id="327705" name="Text Box 25"/>
                <p:cNvSpPr txBox="1">
                  <a:spLocks noChangeArrowheads="1"/>
                </p:cNvSpPr>
                <p:nvPr/>
              </p:nvSpPr>
              <p:spPr bwMode="auto">
                <a:xfrm>
                  <a:off x="4697" y="1491"/>
                  <a:ext cx="968" cy="567"/>
                </a:xfrm>
                <a:prstGeom prst="rect">
                  <a:avLst/>
                </a:prstGeom>
                <a:noFill/>
                <a:ln w="38100">
                  <a:noFill/>
                  <a:miter lim="800000"/>
                  <a:headEnd/>
                  <a:tailEnd/>
                </a:ln>
                <a:effectLst/>
              </p:spPr>
              <p:txBody>
                <a:bodyPr>
                  <a:spAutoFit/>
                </a:bodyPr>
                <a:lstStyle/>
                <a:p>
                  <a:pPr algn="ctr">
                    <a:spcBef>
                      <a:spcPct val="50000"/>
                    </a:spcBef>
                  </a:pPr>
                  <a:r>
                    <a:rPr lang="en-US" sz="2200" b="1">
                      <a:solidFill>
                        <a:schemeClr val="accent2"/>
                      </a:solidFill>
                      <a:latin typeface="Times New Roman" pitchFamily="18" charset="0"/>
                    </a:rPr>
                    <a:t>4)</a:t>
                  </a:r>
                </a:p>
                <a:p>
                  <a:pPr algn="ctr">
                    <a:spcBef>
                      <a:spcPct val="50000"/>
                    </a:spcBef>
                  </a:pPr>
                  <a:r>
                    <a:rPr lang="en-US" sz="2200" b="1">
                      <a:solidFill>
                        <a:schemeClr val="accent2"/>
                      </a:solidFill>
                      <a:latin typeface="Times New Roman" pitchFamily="18" charset="0"/>
                    </a:rPr>
                    <a:t>decay</a:t>
                  </a:r>
                </a:p>
              </p:txBody>
            </p:sp>
          </p:grpSp>
        </p:grpSp>
      </p:grpSp>
      <p:sp>
        <p:nvSpPr>
          <p:cNvPr id="27" name="Datumsplatzhalter 26"/>
          <p:cNvSpPr>
            <a:spLocks noGrp="1"/>
          </p:cNvSpPr>
          <p:nvPr>
            <p:ph type="dt" sz="half" idx="10"/>
          </p:nvPr>
        </p:nvSpPr>
        <p:spPr/>
        <p:txBody>
          <a:bodyPr/>
          <a:lstStyle/>
          <a:p>
            <a:pPr>
              <a:defRPr/>
            </a:pPr>
            <a:fld id="{63B7F70C-814F-4E19-AE28-DB621F443461}" type="datetime1">
              <a:rPr lang="en-US" smtClean="0"/>
              <a:pPr>
                <a:defRPr/>
              </a:pPr>
              <a:t>10/5/2015</a:t>
            </a:fld>
            <a:endParaRPr lang="en-US"/>
          </a:p>
        </p:txBody>
      </p:sp>
      <p:sp>
        <p:nvSpPr>
          <p:cNvPr id="28" name="Fußzeilenplatzhalter 27"/>
          <p:cNvSpPr>
            <a:spLocks noGrp="1"/>
          </p:cNvSpPr>
          <p:nvPr>
            <p:ph type="ftr" sz="quarter" idx="11"/>
          </p:nvPr>
        </p:nvSpPr>
        <p:spPr/>
        <p:txBody>
          <a:bodyPr/>
          <a:lstStyle/>
          <a:p>
            <a:pPr>
              <a:defRPr/>
            </a:pPr>
            <a:r>
              <a:rPr lang="en-US" smtClean="0"/>
              <a:t>Horst Stoecker</a:t>
            </a:r>
            <a:endParaRPr lang="en-US"/>
          </a:p>
        </p:txBody>
      </p:sp>
    </p:spTree>
    <p:extLst>
      <p:ext uri="{BB962C8B-B14F-4D97-AF65-F5344CB8AC3E}">
        <p14:creationId xmlns:p14="http://schemas.microsoft.com/office/powerpoint/2010/main" val="2773325620"/>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ußzeilenplatzhalter 3"/>
          <p:cNvSpPr>
            <a:spLocks noGrp="1"/>
          </p:cNvSpPr>
          <p:nvPr>
            <p:ph type="ftr" idx="10"/>
          </p:nvPr>
        </p:nvSpPr>
        <p:spPr>
          <a:xfrm>
            <a:off x="457198" y="6313010"/>
            <a:ext cx="6132513" cy="476250"/>
          </a:xfrm>
        </p:spPr>
        <p:txBody>
          <a:bodyPr/>
          <a:lstStyle/>
          <a:p>
            <a:r>
              <a:rPr lang="en-US" dirty="0" smtClean="0"/>
              <a:t>20/05/2015 Kai Zhou, Goethe </a:t>
            </a:r>
            <a:r>
              <a:rPr lang="en-US" dirty="0" err="1" smtClean="0"/>
              <a:t>Uni</a:t>
            </a:r>
            <a:r>
              <a:rPr lang="en-US" dirty="0" smtClean="0"/>
              <a:t> Frankfurt, Transport Theory Meeting</a:t>
            </a:r>
            <a:endParaRPr lang="en-US" dirty="0"/>
          </a:p>
        </p:txBody>
      </p:sp>
      <p:sp>
        <p:nvSpPr>
          <p:cNvPr id="10" name="Foliennummernplatzhalter 4"/>
          <p:cNvSpPr>
            <a:spLocks noGrp="1"/>
          </p:cNvSpPr>
          <p:nvPr>
            <p:ph type="sldNum" idx="11"/>
          </p:nvPr>
        </p:nvSpPr>
        <p:spPr/>
        <p:txBody>
          <a:bodyPr/>
          <a:lstStyle/>
          <a:p>
            <a:fld id="{0A6932D1-75E6-4643-9753-B8799A543003}" type="slidenum">
              <a:rPr lang="en-US"/>
              <a:pPr/>
              <a:t>5</a:t>
            </a:fld>
            <a:endParaRPr lang="en-US" dirty="0"/>
          </a:p>
        </p:txBody>
      </p:sp>
      <p:sp>
        <p:nvSpPr>
          <p:cNvPr id="5122" name="Rectangle 2"/>
          <p:cNvSpPr>
            <a:spLocks noGrp="1" noChangeArrowheads="1"/>
          </p:cNvSpPr>
          <p:nvPr>
            <p:ph type="title"/>
          </p:nvPr>
        </p:nvSpPr>
        <p:spPr>
          <a:xfrm>
            <a:off x="-209385" y="-62170"/>
            <a:ext cx="9505175" cy="620712"/>
          </a:xfrm>
          <a:ln/>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zh-CN" altLang="en-US" sz="2800" b="1" dirty="0" smtClean="0">
                <a:latin typeface="Arial" pitchFamily="34" charset="0"/>
                <a:ea typeface="楷体" charset="-122"/>
              </a:rPr>
              <a:t>Introduction</a:t>
            </a:r>
            <a:r>
              <a:rPr lang="en-US" sz="2800" b="1" dirty="0" smtClean="0">
                <a:latin typeface="Arial" pitchFamily="34" charset="0"/>
                <a:ea typeface="楷体" charset="-122"/>
              </a:rPr>
              <a:t>: </a:t>
            </a:r>
            <a:r>
              <a:rPr lang="en-US" sz="2800" b="1" dirty="0">
                <a:solidFill>
                  <a:srgbClr val="0000FF"/>
                </a:solidFill>
                <a:latin typeface="Arial" pitchFamily="34" charset="0"/>
                <a:ea typeface="楷体" charset="-122"/>
              </a:rPr>
              <a:t>Fast </a:t>
            </a:r>
            <a:r>
              <a:rPr lang="en-US" sz="2800" b="1" dirty="0" err="1" smtClean="0">
                <a:solidFill>
                  <a:srgbClr val="0000FF"/>
                </a:solidFill>
                <a:latin typeface="Arial" pitchFamily="34" charset="0"/>
                <a:ea typeface="楷体" charset="-122"/>
              </a:rPr>
              <a:t>thermalization</a:t>
            </a:r>
            <a:r>
              <a:rPr lang="en-US" sz="2800" b="1" dirty="0" smtClean="0">
                <a:solidFill>
                  <a:srgbClr val="0000FF"/>
                </a:solidFill>
                <a:latin typeface="Arial" pitchFamily="34" charset="0"/>
                <a:ea typeface="楷体" charset="-122"/>
              </a:rPr>
              <a:t> </a:t>
            </a:r>
            <a:r>
              <a:rPr lang="en-US" sz="2800" b="1" dirty="0" smtClean="0">
                <a:solidFill>
                  <a:srgbClr val="FF0000"/>
                </a:solidFill>
                <a:latin typeface="Arial" pitchFamily="34" charset="0"/>
                <a:ea typeface="楷体" charset="-122"/>
              </a:rPr>
              <a:t>required</a:t>
            </a:r>
            <a:r>
              <a:rPr lang="en-US" sz="2800" b="1" dirty="0" smtClean="0">
                <a:solidFill>
                  <a:srgbClr val="0000FF"/>
                </a:solidFill>
                <a:latin typeface="Arial" pitchFamily="34" charset="0"/>
                <a:ea typeface="楷体" charset="-122"/>
              </a:rPr>
              <a:t> for Hydro</a:t>
            </a:r>
            <a:endParaRPr lang="en-US" sz="2800" b="1" dirty="0">
              <a:solidFill>
                <a:srgbClr val="0000FF"/>
              </a:solidFill>
              <a:latin typeface="Arial" pitchFamily="34" charset="0"/>
              <a:ea typeface="楷体" charset="-122"/>
            </a:endParaRPr>
          </a:p>
        </p:txBody>
      </p:sp>
      <p:sp>
        <p:nvSpPr>
          <p:cNvPr id="5123" name="Text Box 3"/>
          <p:cNvSpPr txBox="1">
            <a:spLocks noChangeArrowheads="1"/>
          </p:cNvSpPr>
          <p:nvPr/>
        </p:nvSpPr>
        <p:spPr bwMode="auto">
          <a:xfrm>
            <a:off x="-57595" y="1543435"/>
            <a:ext cx="5084964" cy="1202510"/>
          </a:xfrm>
          <a:prstGeom prst="rect">
            <a:avLst/>
          </a:prstGeom>
          <a:noFill/>
          <a:ln w="9525">
            <a:noFill/>
            <a:miter lim="800000"/>
            <a:headEnd/>
            <a:tailEnd/>
          </a:ln>
          <a:effectLst/>
        </p:spPr>
        <p:txBody>
          <a:bodyPr wrap="squar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b="1" dirty="0" smtClean="0">
                <a:solidFill>
                  <a:srgbClr val="0000FF"/>
                </a:solidFill>
                <a:latin typeface="Arial" pitchFamily="34" charset="0"/>
              </a:rPr>
              <a:t>how</a:t>
            </a:r>
            <a:r>
              <a:rPr lang="en-US" b="1" dirty="0" smtClean="0">
                <a:solidFill>
                  <a:srgbClr val="FF0000"/>
                </a:solidFill>
                <a:latin typeface="Arial" pitchFamily="34" charset="0"/>
              </a:rPr>
              <a:t> can </a:t>
            </a:r>
            <a:r>
              <a:rPr lang="en-US" b="1" dirty="0">
                <a:solidFill>
                  <a:srgbClr val="FF0000"/>
                </a:solidFill>
                <a:latin typeface="Arial" pitchFamily="34" charset="0"/>
              </a:rPr>
              <a:t>a</a:t>
            </a:r>
            <a:r>
              <a:rPr lang="en-US" b="1" dirty="0" smtClean="0">
                <a:solidFill>
                  <a:srgbClr val="FF0000"/>
                </a:solidFill>
                <a:latin typeface="Arial" pitchFamily="34" charset="0"/>
              </a:rPr>
              <a:t> system evolve</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b="1" dirty="0" smtClean="0">
                <a:solidFill>
                  <a:srgbClr val="FF0000"/>
                </a:solidFill>
                <a:latin typeface="Arial" pitchFamily="34" charset="0"/>
              </a:rPr>
              <a:t> to thermal equilibrium </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b="1" dirty="0" smtClean="0">
                <a:solidFill>
                  <a:srgbClr val="FF0000"/>
                </a:solidFill>
                <a:latin typeface="Arial" pitchFamily="34" charset="0"/>
              </a:rPr>
              <a:t>in such a </a:t>
            </a:r>
            <a:r>
              <a:rPr lang="en-US" b="1" dirty="0">
                <a:solidFill>
                  <a:srgbClr val="0000FF"/>
                </a:solidFill>
                <a:latin typeface="Arial" pitchFamily="34" charset="0"/>
              </a:rPr>
              <a:t>very </a:t>
            </a:r>
            <a:r>
              <a:rPr lang="en-US" b="1" dirty="0" smtClean="0">
                <a:solidFill>
                  <a:srgbClr val="0000FF"/>
                </a:solidFill>
                <a:latin typeface="Arial" pitchFamily="34" charset="0"/>
              </a:rPr>
              <a:t>short time?</a:t>
            </a:r>
            <a:endParaRPr lang="en-US" b="1" i="1" u="sng" dirty="0">
              <a:solidFill>
                <a:srgbClr val="000000"/>
              </a:solidFill>
              <a:latin typeface="Arial" pitchFamily="34" charset="0"/>
            </a:endParaRPr>
          </a:p>
        </p:txBody>
      </p:sp>
      <p:pic>
        <p:nvPicPr>
          <p:cNvPr id="5124" name="Picture 3" descr="elliptic"/>
          <p:cNvPicPr>
            <a:picLocks noChangeAspect="1" noChangeArrowheads="1"/>
          </p:cNvPicPr>
          <p:nvPr/>
        </p:nvPicPr>
        <p:blipFill>
          <a:blip r:embed="rId2" cstate="print"/>
          <a:srcRect/>
          <a:stretch>
            <a:fillRect/>
          </a:stretch>
        </p:blipFill>
        <p:spPr bwMode="auto">
          <a:xfrm>
            <a:off x="6095287" y="4795110"/>
            <a:ext cx="2575044" cy="2076083"/>
          </a:xfrm>
          <a:prstGeom prst="rect">
            <a:avLst/>
          </a:prstGeom>
          <a:noFill/>
          <a:ln w="9525">
            <a:noFill/>
            <a:miter lim="800000"/>
            <a:headEnd/>
            <a:tailEnd/>
          </a:ln>
          <a:effectLst/>
        </p:spPr>
      </p:pic>
      <p:pic>
        <p:nvPicPr>
          <p:cNvPr id="5125" name="Picture 5"/>
          <p:cNvPicPr>
            <a:picLocks noChangeAspect="1" noChangeArrowheads="1"/>
          </p:cNvPicPr>
          <p:nvPr/>
        </p:nvPicPr>
        <p:blipFill>
          <a:blip r:embed="rId3" cstate="print"/>
          <a:srcRect/>
          <a:stretch>
            <a:fillRect/>
          </a:stretch>
        </p:blipFill>
        <p:spPr bwMode="auto">
          <a:xfrm>
            <a:off x="76200" y="3384550"/>
            <a:ext cx="4233863" cy="2987675"/>
          </a:xfrm>
          <a:prstGeom prst="rect">
            <a:avLst/>
          </a:prstGeom>
          <a:noFill/>
          <a:ln w="9525">
            <a:noFill/>
            <a:miter lim="800000"/>
            <a:headEnd/>
            <a:tailEnd/>
          </a:ln>
          <a:effectLst/>
        </p:spPr>
      </p:pic>
      <p:pic>
        <p:nvPicPr>
          <p:cNvPr id="5126" name="Picture 6" descr="无标题"/>
          <p:cNvPicPr>
            <a:picLocks noChangeAspect="1" noChangeArrowheads="1"/>
          </p:cNvPicPr>
          <p:nvPr/>
        </p:nvPicPr>
        <p:blipFill>
          <a:blip r:embed="rId4" cstate="print"/>
          <a:srcRect/>
          <a:stretch>
            <a:fillRect/>
          </a:stretch>
        </p:blipFill>
        <p:spPr bwMode="auto">
          <a:xfrm>
            <a:off x="3813050" y="425747"/>
            <a:ext cx="5857321" cy="4065783"/>
          </a:xfrm>
          <a:prstGeom prst="rect">
            <a:avLst/>
          </a:prstGeom>
          <a:noFill/>
          <a:ln w="9525">
            <a:noFill/>
            <a:miter lim="800000"/>
            <a:headEnd/>
            <a:tailEnd/>
          </a:ln>
        </p:spPr>
      </p:pic>
      <p:sp>
        <p:nvSpPr>
          <p:cNvPr id="5127" name="Text Box 7"/>
          <p:cNvSpPr txBox="1">
            <a:spLocks noChangeArrowheads="1"/>
          </p:cNvSpPr>
          <p:nvPr/>
        </p:nvSpPr>
        <p:spPr bwMode="auto">
          <a:xfrm>
            <a:off x="3870645" y="3960265"/>
            <a:ext cx="5103265" cy="1015663"/>
          </a:xfrm>
          <a:prstGeom prst="rect">
            <a:avLst/>
          </a:prstGeom>
          <a:noFill/>
          <a:ln w="9525">
            <a:noFill/>
            <a:miter lim="800000"/>
            <a:headEnd/>
            <a:tailEnd/>
          </a:ln>
        </p:spPr>
        <p:txBody>
          <a:bodyPr wrap="square">
            <a:spAutoFit/>
          </a:bodyPr>
          <a:lstStyle/>
          <a:p>
            <a:r>
              <a:rPr lang="de-DE" altLang="zh-CN" dirty="0" smtClean="0">
                <a:solidFill>
                  <a:srgbClr val="0000FF"/>
                </a:solidFill>
                <a:latin typeface="Arial" pitchFamily="34" charset="0"/>
              </a:rPr>
              <a:t>2+1QCD </a:t>
            </a:r>
            <a:r>
              <a:rPr lang="zh-CN" altLang="en-US" dirty="0" smtClean="0">
                <a:solidFill>
                  <a:srgbClr val="FF0000"/>
                </a:solidFill>
                <a:latin typeface="Arial" pitchFamily="34" charset="0"/>
              </a:rPr>
              <a:t>Hydro</a:t>
            </a:r>
            <a:r>
              <a:rPr lang="de-DE" altLang="zh-CN" dirty="0" smtClean="0">
                <a:solidFill>
                  <a:srgbClr val="FF0000"/>
                </a:solidFill>
                <a:latin typeface="Arial" pitchFamily="34" charset="0"/>
              </a:rPr>
              <a:t>-O</a:t>
            </a:r>
            <a:r>
              <a:rPr lang="zh-CN" altLang="en-US" dirty="0" smtClean="0">
                <a:solidFill>
                  <a:srgbClr val="FF0000"/>
                </a:solidFill>
                <a:latin typeface="Arial" pitchFamily="34" charset="0"/>
              </a:rPr>
              <a:t>nset</a:t>
            </a:r>
            <a:r>
              <a:rPr lang="zh-CN" altLang="de-DE" dirty="0" smtClean="0">
                <a:solidFill>
                  <a:srgbClr val="FF0000"/>
                </a:solidFill>
                <a:latin typeface="Arial" pitchFamily="34" charset="0"/>
              </a:rPr>
              <a:t> </a:t>
            </a:r>
            <a:r>
              <a:rPr lang="zh-CN" altLang="en-US" dirty="0" smtClean="0">
                <a:solidFill>
                  <a:srgbClr val="0000FF"/>
                </a:solidFill>
                <a:latin typeface="Arial" pitchFamily="34" charset="0"/>
              </a:rPr>
              <a:t>time </a:t>
            </a:r>
            <a:r>
              <a:rPr lang="de-DE" altLang="zh-CN" b="1" dirty="0" smtClean="0">
                <a:solidFill>
                  <a:srgbClr val="FF0000"/>
                </a:solidFill>
                <a:latin typeface="Arial" pitchFamily="34" charset="0"/>
              </a:rPr>
              <a:t>&lt; </a:t>
            </a:r>
            <a:r>
              <a:rPr lang="zh-CN" altLang="en-US" b="1" dirty="0" smtClean="0">
                <a:solidFill>
                  <a:srgbClr val="FF0000"/>
                </a:solidFill>
                <a:latin typeface="Arial" pitchFamily="34" charset="0"/>
              </a:rPr>
              <a:t>1</a:t>
            </a:r>
            <a:r>
              <a:rPr lang="zh-CN" altLang="en-US" dirty="0" smtClean="0">
                <a:solidFill>
                  <a:srgbClr val="0000FF"/>
                </a:solidFill>
                <a:latin typeface="Arial" pitchFamily="34" charset="0"/>
              </a:rPr>
              <a:t>fm/c </a:t>
            </a:r>
            <a:r>
              <a:rPr lang="de-DE" altLang="zh-CN" sz="6000" b="1" dirty="0" smtClean="0">
                <a:solidFill>
                  <a:srgbClr val="0000FF"/>
                </a:solidFill>
                <a:latin typeface="Arial" pitchFamily="34" charset="0"/>
              </a:rPr>
              <a:t>?</a:t>
            </a:r>
            <a:endParaRPr lang="zh-CN" altLang="en-US" b="1" dirty="0">
              <a:solidFill>
                <a:srgbClr val="0000FF"/>
              </a:solidFill>
              <a:latin typeface="Arial" pitchFamily="34" charset="0"/>
            </a:endParaRPr>
          </a:p>
        </p:txBody>
      </p:sp>
      <p:sp>
        <p:nvSpPr>
          <p:cNvPr id="5128" name="Text Box 8"/>
          <p:cNvSpPr txBox="1">
            <a:spLocks noChangeArrowheads="1"/>
          </p:cNvSpPr>
          <p:nvPr/>
        </p:nvSpPr>
        <p:spPr bwMode="auto">
          <a:xfrm>
            <a:off x="245985" y="2745945"/>
            <a:ext cx="5242141" cy="461665"/>
          </a:xfrm>
          <a:prstGeom prst="rect">
            <a:avLst/>
          </a:prstGeom>
          <a:noFill/>
          <a:ln w="9525">
            <a:noFill/>
            <a:miter lim="800000"/>
            <a:headEnd/>
            <a:tailEnd/>
          </a:ln>
        </p:spPr>
        <p:txBody>
          <a:bodyPr wrap="none">
            <a:spAutoFit/>
          </a:bodyPr>
          <a:lstStyle/>
          <a:p>
            <a:r>
              <a:rPr lang="zh-CN" altLang="en-US" b="1" dirty="0" smtClean="0">
                <a:solidFill>
                  <a:schemeClr val="tx1"/>
                </a:solidFill>
                <a:latin typeface="Arial" pitchFamily="34" charset="0"/>
              </a:rPr>
              <a:t>Initial</a:t>
            </a:r>
            <a:r>
              <a:rPr lang="de-DE" altLang="zh-CN" b="1" dirty="0" err="1" smtClean="0">
                <a:solidFill>
                  <a:schemeClr val="tx1"/>
                </a:solidFill>
                <a:latin typeface="Arial" pitchFamily="34" charset="0"/>
              </a:rPr>
              <a:t>ly</a:t>
            </a:r>
            <a:r>
              <a:rPr lang="zh-CN" altLang="en-US" b="1" dirty="0" smtClean="0">
                <a:solidFill>
                  <a:schemeClr val="tx1"/>
                </a:solidFill>
                <a:latin typeface="Arial" pitchFamily="34" charset="0"/>
              </a:rPr>
              <a:t>: </a:t>
            </a:r>
            <a:r>
              <a:rPr lang="de-DE" altLang="zh-CN" b="1" dirty="0" err="1" smtClean="0">
                <a:solidFill>
                  <a:schemeClr val="tx1"/>
                </a:solidFill>
                <a:latin typeface="Arial" pitchFamily="34" charset="0"/>
              </a:rPr>
              <a:t>very</a:t>
            </a:r>
            <a:r>
              <a:rPr lang="zh-CN" altLang="en-US" b="1" dirty="0" smtClean="0">
                <a:solidFill>
                  <a:schemeClr val="tx1"/>
                </a:solidFill>
                <a:latin typeface="Arial" pitchFamily="34" charset="0"/>
              </a:rPr>
              <a:t> </a:t>
            </a:r>
            <a:r>
              <a:rPr lang="de-DE" altLang="zh-CN" b="1" dirty="0" err="1" smtClean="0">
                <a:solidFill>
                  <a:srgbClr val="FF0000"/>
                </a:solidFill>
                <a:latin typeface="Arial" pitchFamily="34" charset="0"/>
              </a:rPr>
              <a:t>far</a:t>
            </a:r>
            <a:r>
              <a:rPr lang="de-DE" altLang="zh-CN" b="1" dirty="0" smtClean="0">
                <a:solidFill>
                  <a:schemeClr val="tx1"/>
                </a:solidFill>
                <a:latin typeface="Arial" pitchFamily="34" charset="0"/>
              </a:rPr>
              <a:t> </a:t>
            </a:r>
            <a:r>
              <a:rPr lang="zh-CN" altLang="en-US" b="1" dirty="0" smtClean="0">
                <a:solidFill>
                  <a:schemeClr val="tx1"/>
                </a:solidFill>
                <a:latin typeface="Arial" pitchFamily="34" charset="0"/>
              </a:rPr>
              <a:t>from equilibrium </a:t>
            </a:r>
            <a:r>
              <a:rPr lang="de-DE" altLang="zh-CN" b="1" dirty="0" smtClean="0">
                <a:solidFill>
                  <a:schemeClr val="tx1"/>
                </a:solidFill>
                <a:latin typeface="Arial" pitchFamily="34" charset="0"/>
              </a:rPr>
              <a:t>!</a:t>
            </a:r>
            <a:endParaRPr lang="zh-CN" altLang="en-US" b="1" dirty="0">
              <a:solidFill>
                <a:schemeClr val="tx1"/>
              </a:solidFill>
              <a:latin typeface="Arial" pitchFamily="34" charset="0"/>
            </a:endParaRPr>
          </a:p>
        </p:txBody>
      </p:sp>
      <p:sp>
        <p:nvSpPr>
          <p:cNvPr id="2" name="Textfeld 1"/>
          <p:cNvSpPr txBox="1"/>
          <p:nvPr/>
        </p:nvSpPr>
        <p:spPr>
          <a:xfrm>
            <a:off x="6628422" y="2450410"/>
            <a:ext cx="404278" cy="523220"/>
          </a:xfrm>
          <a:prstGeom prst="rect">
            <a:avLst/>
          </a:prstGeom>
          <a:noFill/>
        </p:spPr>
        <p:txBody>
          <a:bodyPr wrap="none" rtlCol="0">
            <a:spAutoFit/>
          </a:bodyPr>
          <a:lstStyle/>
          <a:p>
            <a:r>
              <a:rPr lang="en-US" sz="2800" b="1" dirty="0">
                <a:solidFill>
                  <a:srgbClr val="0000FF"/>
                </a:solidFill>
                <a:latin typeface="Arial" pitchFamily="34" charset="0"/>
              </a:rPr>
              <a:t>?</a:t>
            </a:r>
            <a:endParaRPr lang="de-DE" sz="2800" dirty="0"/>
          </a:p>
        </p:txBody>
      </p:sp>
      <p:sp>
        <p:nvSpPr>
          <p:cNvPr id="12" name="Textfeld 11"/>
          <p:cNvSpPr txBox="1"/>
          <p:nvPr/>
        </p:nvSpPr>
        <p:spPr>
          <a:xfrm>
            <a:off x="5837412" y="2450410"/>
            <a:ext cx="404278" cy="523220"/>
          </a:xfrm>
          <a:prstGeom prst="rect">
            <a:avLst/>
          </a:prstGeom>
          <a:noFill/>
        </p:spPr>
        <p:txBody>
          <a:bodyPr wrap="none" rtlCol="0">
            <a:spAutoFit/>
          </a:bodyPr>
          <a:lstStyle/>
          <a:p>
            <a:r>
              <a:rPr lang="en-US" sz="2800" b="1" dirty="0">
                <a:solidFill>
                  <a:srgbClr val="0000FF"/>
                </a:solidFill>
                <a:latin typeface="Arial" pitchFamily="34" charset="0"/>
              </a:rPr>
              <a:t>?</a:t>
            </a:r>
            <a:endParaRPr lang="de-DE" sz="2800" dirty="0"/>
          </a:p>
        </p:txBody>
      </p:sp>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5"/>
          <p:cNvSpPr>
            <a:spLocks noGrp="1"/>
          </p:cNvSpPr>
          <p:nvPr>
            <p:ph type="sldNum" sz="quarter" idx="12"/>
          </p:nvPr>
        </p:nvSpPr>
        <p:spPr/>
        <p:txBody>
          <a:bodyPr/>
          <a:lstStyle/>
          <a:p>
            <a:fld id="{993F5166-C251-40A3-BA52-C9523A08DE1A}" type="slidenum">
              <a:rPr lang="en-US" altLang="ja-JP"/>
              <a:pPr/>
              <a:t>6</a:t>
            </a:fld>
            <a:endParaRPr lang="en-US" altLang="ja-JP"/>
          </a:p>
        </p:txBody>
      </p:sp>
      <p:sp>
        <p:nvSpPr>
          <p:cNvPr id="34820" name="Text Box 4"/>
          <p:cNvSpPr txBox="1">
            <a:spLocks noChangeArrowheads="1"/>
          </p:cNvSpPr>
          <p:nvPr/>
        </p:nvSpPr>
        <p:spPr bwMode="auto">
          <a:xfrm>
            <a:off x="0" y="89620"/>
            <a:ext cx="9144000" cy="6801862"/>
          </a:xfrm>
          <a:prstGeom prst="rect">
            <a:avLst/>
          </a:prstGeom>
          <a:noFill/>
          <a:ln w="9525">
            <a:noFill/>
            <a:miter lim="800000"/>
            <a:headEnd/>
            <a:tailEnd/>
          </a:ln>
          <a:effectLst/>
        </p:spPr>
        <p:txBody>
          <a:bodyPr wrap="square">
            <a:spAutoFit/>
          </a:bodyPr>
          <a:lstStyle/>
          <a:p>
            <a:pPr>
              <a:spcBef>
                <a:spcPct val="50000"/>
              </a:spcBef>
            </a:pPr>
            <a:r>
              <a:rPr lang="en-US" sz="2800" b="1" dirty="0" smtClean="0">
                <a:solidFill>
                  <a:srgbClr val="0000FF"/>
                </a:solidFill>
                <a:latin typeface="Times New Roman" pitchFamily="18" charset="0"/>
              </a:rPr>
              <a:t>The early eighties:  predictions of QCD phase structure</a:t>
            </a:r>
          </a:p>
          <a:p>
            <a:pPr>
              <a:spcBef>
                <a:spcPct val="50000"/>
              </a:spcBef>
            </a:pPr>
            <a:r>
              <a:rPr lang="en-US" sz="2800" b="1" dirty="0" smtClean="0">
                <a:solidFill>
                  <a:srgbClr val="0000FF"/>
                </a:solidFill>
                <a:latin typeface="Times New Roman" pitchFamily="18" charset="0"/>
              </a:rPr>
              <a:t>1. </a:t>
            </a:r>
            <a:r>
              <a:rPr lang="en-US" sz="2800" b="1" dirty="0" smtClean="0">
                <a:solidFill>
                  <a:srgbClr val="FF0000"/>
                </a:solidFill>
                <a:latin typeface="Times New Roman" pitchFamily="18" charset="0"/>
              </a:rPr>
              <a:t>two</a:t>
            </a:r>
            <a:r>
              <a:rPr lang="en-US" sz="2800" dirty="0" smtClean="0">
                <a:solidFill>
                  <a:srgbClr val="0000FF"/>
                </a:solidFill>
                <a:latin typeface="Times New Roman" pitchFamily="18" charset="0"/>
              </a:rPr>
              <a:t> different phase transitions: </a:t>
            </a:r>
          </a:p>
          <a:p>
            <a:pPr>
              <a:spcBef>
                <a:spcPct val="50000"/>
              </a:spcBef>
            </a:pPr>
            <a:r>
              <a:rPr lang="en-US" dirty="0" err="1" smtClean="0">
                <a:solidFill>
                  <a:srgbClr val="0000FF"/>
                </a:solidFill>
                <a:latin typeface="Times New Roman" pitchFamily="18" charset="0"/>
              </a:rPr>
              <a:t>Svetitsky&amp;Yaffe</a:t>
            </a:r>
            <a:r>
              <a:rPr lang="en-US" sz="2800" b="1" dirty="0" smtClean="0">
                <a:solidFill>
                  <a:srgbClr val="0000FF"/>
                </a:solidFill>
                <a:latin typeface="Times New Roman" pitchFamily="18" charset="0"/>
              </a:rPr>
              <a:t>: </a:t>
            </a:r>
            <a:r>
              <a:rPr lang="en-US" sz="2800" b="1" dirty="0" smtClean="0">
                <a:solidFill>
                  <a:srgbClr val="FF0000"/>
                </a:solidFill>
                <a:latin typeface="Times New Roman" pitchFamily="18" charset="0"/>
              </a:rPr>
              <a:t>F.O.P.T.</a:t>
            </a:r>
            <a:r>
              <a:rPr lang="en-US" sz="2800" b="1" dirty="0" smtClean="0">
                <a:solidFill>
                  <a:srgbClr val="0000FF"/>
                </a:solidFill>
                <a:latin typeface="Times New Roman" pitchFamily="18" charset="0"/>
              </a:rPr>
              <a:t> in pure gauge YM theory:  </a:t>
            </a:r>
          </a:p>
          <a:p>
            <a:pPr>
              <a:spcBef>
                <a:spcPct val="50000"/>
              </a:spcBef>
            </a:pPr>
            <a:r>
              <a:rPr lang="en-US" sz="2800" b="1" dirty="0" smtClean="0">
                <a:solidFill>
                  <a:srgbClr val="FF0000"/>
                </a:solidFill>
                <a:latin typeface="Times New Roman" pitchFamily="18" charset="0"/>
              </a:rPr>
              <a:t>    “</a:t>
            </a:r>
            <a:r>
              <a:rPr lang="en-US" sz="2800" b="1" dirty="0" err="1" smtClean="0">
                <a:solidFill>
                  <a:srgbClr val="FF0000"/>
                </a:solidFill>
                <a:latin typeface="Times New Roman" pitchFamily="18" charset="0"/>
              </a:rPr>
              <a:t>glueplasma</a:t>
            </a:r>
            <a:r>
              <a:rPr lang="en-US" sz="2800" b="1" dirty="0" smtClean="0">
                <a:solidFill>
                  <a:srgbClr val="FF0000"/>
                </a:solidFill>
                <a:latin typeface="Times New Roman" pitchFamily="18" charset="0"/>
              </a:rPr>
              <a:t> – </a:t>
            </a:r>
            <a:r>
              <a:rPr lang="en-US" sz="2800" b="1" dirty="0" err="1" smtClean="0">
                <a:solidFill>
                  <a:srgbClr val="FF0000"/>
                </a:solidFill>
                <a:latin typeface="Times New Roman" pitchFamily="18" charset="0"/>
              </a:rPr>
              <a:t>GlueBall</a:t>
            </a:r>
            <a:r>
              <a:rPr lang="en-US" sz="2800" b="1" dirty="0" smtClean="0">
                <a:solidFill>
                  <a:srgbClr val="FF0000"/>
                </a:solidFill>
                <a:latin typeface="Times New Roman" pitchFamily="18" charset="0"/>
              </a:rPr>
              <a:t> fluid”                     – no quarks!</a:t>
            </a:r>
          </a:p>
          <a:p>
            <a:pPr>
              <a:spcBef>
                <a:spcPct val="50000"/>
              </a:spcBef>
            </a:pPr>
            <a:r>
              <a:rPr lang="en-US" dirty="0" err="1" smtClean="0">
                <a:solidFill>
                  <a:srgbClr val="0000FF"/>
                </a:solidFill>
                <a:latin typeface="Times New Roman" pitchFamily="18" charset="0"/>
              </a:rPr>
              <a:t>Pisarski&amp;Wilczek</a:t>
            </a:r>
            <a:r>
              <a:rPr lang="en-US" sz="2800" b="1" dirty="0" smtClean="0">
                <a:solidFill>
                  <a:srgbClr val="0000FF"/>
                </a:solidFill>
                <a:latin typeface="Times New Roman" pitchFamily="18" charset="0"/>
              </a:rPr>
              <a:t>: chiral massless quarks</a:t>
            </a:r>
          </a:p>
          <a:p>
            <a:pPr>
              <a:spcBef>
                <a:spcPct val="50000"/>
              </a:spcBef>
            </a:pPr>
            <a:r>
              <a:rPr lang="en-US" sz="2800" b="1" dirty="0" smtClean="0">
                <a:solidFill>
                  <a:srgbClr val="FF0000"/>
                </a:solidFill>
                <a:latin typeface="Times New Roman" pitchFamily="18" charset="0"/>
              </a:rPr>
              <a:t>F.O.PT</a:t>
            </a:r>
            <a:r>
              <a:rPr lang="en-US" sz="2800" b="1" dirty="0" smtClean="0">
                <a:solidFill>
                  <a:srgbClr val="0000FF"/>
                </a:solidFill>
                <a:latin typeface="Times New Roman" pitchFamily="18" charset="0"/>
              </a:rPr>
              <a:t> QGP-Hadrons, but crossing if quark mass nonzero</a:t>
            </a:r>
          </a:p>
          <a:p>
            <a:pPr>
              <a:spcBef>
                <a:spcPct val="50000"/>
              </a:spcBef>
            </a:pPr>
            <a:r>
              <a:rPr lang="en-US" sz="2800" b="1" dirty="0" smtClean="0">
                <a:solidFill>
                  <a:srgbClr val="FF0000"/>
                </a:solidFill>
                <a:latin typeface="Times New Roman" pitchFamily="18" charset="0"/>
              </a:rPr>
              <a:t>2. - </a:t>
            </a:r>
            <a:r>
              <a:rPr lang="en-US" sz="2800" b="1" dirty="0">
                <a:solidFill>
                  <a:srgbClr val="FF0000"/>
                </a:solidFill>
                <a:latin typeface="Times New Roman" pitchFamily="18" charset="0"/>
              </a:rPr>
              <a:t>two</a:t>
            </a:r>
            <a:r>
              <a:rPr lang="en-US" sz="2800" dirty="0">
                <a:solidFill>
                  <a:srgbClr val="0000FF"/>
                </a:solidFill>
                <a:latin typeface="Times New Roman" pitchFamily="18" charset="0"/>
              </a:rPr>
              <a:t> </a:t>
            </a:r>
            <a:r>
              <a:rPr lang="en-US" sz="2800" dirty="0" smtClean="0">
                <a:solidFill>
                  <a:srgbClr val="0000FF"/>
                </a:solidFill>
                <a:latin typeface="Times New Roman" pitchFamily="18" charset="0"/>
              </a:rPr>
              <a:t>chemical saturation eq. </a:t>
            </a:r>
            <a:r>
              <a:rPr lang="en-US" sz="2800" dirty="0">
                <a:solidFill>
                  <a:srgbClr val="0000FF"/>
                </a:solidFill>
                <a:latin typeface="Times New Roman" pitchFamily="18" charset="0"/>
              </a:rPr>
              <a:t>timescales </a:t>
            </a:r>
            <a:r>
              <a:rPr lang="en-US" sz="2800" dirty="0">
                <a:solidFill>
                  <a:srgbClr val="FF0000"/>
                </a:solidFill>
                <a:latin typeface="Times New Roman" pitchFamily="18" charset="0"/>
              </a:rPr>
              <a:t>in RHICs</a:t>
            </a:r>
            <a:r>
              <a:rPr lang="en-US" sz="2800" dirty="0" smtClean="0">
                <a:solidFill>
                  <a:srgbClr val="FF0000"/>
                </a:solidFill>
                <a:latin typeface="Times New Roman" pitchFamily="18" charset="0"/>
              </a:rPr>
              <a:t>:</a:t>
            </a:r>
            <a:endParaRPr lang="en-US" dirty="0" smtClean="0">
              <a:solidFill>
                <a:srgbClr val="0000FF"/>
              </a:solidFill>
              <a:latin typeface="Times New Roman" pitchFamily="18" charset="0"/>
            </a:endParaRPr>
          </a:p>
          <a:p>
            <a:pPr>
              <a:spcBef>
                <a:spcPct val="50000"/>
              </a:spcBef>
            </a:pPr>
            <a:r>
              <a:rPr lang="en-US" dirty="0" err="1" smtClean="0">
                <a:solidFill>
                  <a:srgbClr val="0000FF"/>
                </a:solidFill>
                <a:latin typeface="Times New Roman" pitchFamily="18" charset="0"/>
              </a:rPr>
              <a:t>Raha</a:t>
            </a:r>
            <a:r>
              <a:rPr lang="en-US" dirty="0" smtClean="0">
                <a:solidFill>
                  <a:srgbClr val="0000FF"/>
                </a:solidFill>
                <a:latin typeface="Times New Roman" pitchFamily="18" charset="0"/>
              </a:rPr>
              <a:t>/Sinha; </a:t>
            </a:r>
            <a:r>
              <a:rPr lang="en-US" dirty="0" err="1" smtClean="0">
                <a:solidFill>
                  <a:srgbClr val="0000FF"/>
                </a:solidFill>
                <a:latin typeface="Times New Roman" pitchFamily="18" charset="0"/>
              </a:rPr>
              <a:t>Shuryak</a:t>
            </a:r>
            <a:r>
              <a:rPr lang="en-US" dirty="0" smtClean="0">
                <a:solidFill>
                  <a:srgbClr val="0000FF"/>
                </a:solidFill>
                <a:latin typeface="Times New Roman" pitchFamily="18" charset="0"/>
              </a:rPr>
              <a:t>;</a:t>
            </a:r>
            <a:r>
              <a:rPr lang="en-US" dirty="0" smtClean="0">
                <a:solidFill>
                  <a:srgbClr val="0000FF"/>
                </a:solidFill>
                <a:latin typeface="Times New Roman" pitchFamily="18" charset="0"/>
                <a:cs typeface="Times New Roman" panose="02020603050405020304" pitchFamily="18" charset="0"/>
              </a:rPr>
              <a:t> </a:t>
            </a:r>
            <a:r>
              <a:rPr lang="en-US" altLang="ja-JP" dirty="0" smtClean="0">
                <a:solidFill>
                  <a:srgbClr val="0000FF"/>
                </a:solidFill>
                <a:latin typeface="Times New Roman" panose="02020603050405020304" pitchFamily="18" charset="0"/>
                <a:cs typeface="Times New Roman" panose="02020603050405020304" pitchFamily="18" charset="0"/>
              </a:rPr>
              <a:t>T. Biro, B. Mueller, X.Y. Wang </a:t>
            </a:r>
            <a:r>
              <a:rPr lang="en-US" altLang="ja-JP" b="1" dirty="0" smtClean="0">
                <a:solidFill>
                  <a:srgbClr val="0000FF"/>
                </a:solidFill>
                <a:latin typeface="Times New Roman" panose="02020603050405020304" pitchFamily="18" charset="0"/>
                <a:cs typeface="Times New Roman" panose="02020603050405020304" pitchFamily="18" charset="0"/>
              </a:rPr>
              <a:t>Transport Theory </a:t>
            </a:r>
          </a:p>
          <a:p>
            <a:r>
              <a:rPr lang="en-US" altLang="ja-JP" b="1" dirty="0" smtClean="0">
                <a:solidFill>
                  <a:srgbClr val="FF0000"/>
                </a:solidFill>
              </a:rPr>
              <a:t>Fast</a:t>
            </a:r>
            <a:r>
              <a:rPr lang="en-US" altLang="ja-JP" dirty="0" smtClean="0"/>
              <a:t> chemical saturation: pure </a:t>
            </a:r>
            <a:r>
              <a:rPr lang="en-US" altLang="ja-JP" dirty="0" smtClean="0">
                <a:solidFill>
                  <a:srgbClr val="FF0000"/>
                </a:solidFill>
              </a:rPr>
              <a:t>glue!</a:t>
            </a:r>
            <a:r>
              <a:rPr lang="en-US" altLang="ja-JP" dirty="0" smtClean="0"/>
              <a:t> But </a:t>
            </a:r>
            <a:r>
              <a:rPr lang="en-US" altLang="ja-JP" dirty="0" smtClean="0">
                <a:solidFill>
                  <a:srgbClr val="0000FF"/>
                </a:solidFill>
              </a:rPr>
              <a:t>Slow </a:t>
            </a:r>
            <a:r>
              <a:rPr lang="en-US" altLang="ja-JP" i="0" dirty="0" smtClean="0"/>
              <a:t>saturation: </a:t>
            </a:r>
            <a:r>
              <a:rPr lang="en-US" altLang="ja-JP" i="0" dirty="0" smtClean="0">
                <a:solidFill>
                  <a:srgbClr val="0000FF"/>
                </a:solidFill>
              </a:rPr>
              <a:t>quarks</a:t>
            </a:r>
            <a:r>
              <a:rPr lang="en-US" altLang="ja-JP" i="0" dirty="0" smtClean="0"/>
              <a:t> ! </a:t>
            </a:r>
          </a:p>
          <a:p>
            <a:endParaRPr lang="en-US" altLang="ja-JP" dirty="0"/>
          </a:p>
          <a:p>
            <a:r>
              <a:rPr lang="en-US" altLang="ja-JP" i="0" dirty="0" smtClean="0"/>
              <a:t>Search for pure gauge YM F.O.P.T. at early times in colliders? </a:t>
            </a:r>
          </a:p>
          <a:p>
            <a:r>
              <a:rPr lang="en-US" altLang="ja-JP" dirty="0" smtClean="0"/>
              <a:t>=&gt; Early pp, </a:t>
            </a:r>
            <a:r>
              <a:rPr lang="en-US" altLang="ja-JP" dirty="0" err="1" smtClean="0"/>
              <a:t>pA</a:t>
            </a:r>
            <a:r>
              <a:rPr lang="en-US" altLang="ja-JP" dirty="0" smtClean="0"/>
              <a:t>: </a:t>
            </a:r>
            <a:r>
              <a:rPr lang="en-US" altLang="ja-JP" b="1" dirty="0" smtClean="0">
                <a:solidFill>
                  <a:srgbClr val="FF0000"/>
                </a:solidFill>
              </a:rPr>
              <a:t>Glue &lt;=&gt; </a:t>
            </a:r>
            <a:r>
              <a:rPr lang="en-US" altLang="ja-JP" b="1" dirty="0" err="1" smtClean="0">
                <a:solidFill>
                  <a:srgbClr val="FF0000"/>
                </a:solidFill>
              </a:rPr>
              <a:t>GlueBall</a:t>
            </a:r>
            <a:r>
              <a:rPr lang="en-US" altLang="ja-JP" dirty="0" smtClean="0"/>
              <a:t>: n</a:t>
            </a:r>
            <a:r>
              <a:rPr lang="en-US" altLang="ja-JP" b="1" dirty="0" smtClean="0">
                <a:solidFill>
                  <a:srgbClr val="FF0000"/>
                </a:solidFill>
              </a:rPr>
              <a:t>ew </a:t>
            </a:r>
            <a:r>
              <a:rPr lang="en-US" altLang="ja-JP" b="1" dirty="0" smtClean="0">
                <a:solidFill>
                  <a:srgbClr val="0000FF"/>
                </a:solidFill>
              </a:rPr>
              <a:t>QCD</a:t>
            </a:r>
            <a:r>
              <a:rPr lang="en-US" altLang="ja-JP" b="1" dirty="0" smtClean="0">
                <a:solidFill>
                  <a:srgbClr val="FF0000"/>
                </a:solidFill>
              </a:rPr>
              <a:t> </a:t>
            </a:r>
            <a:r>
              <a:rPr lang="en-US" altLang="ja-JP" b="1" dirty="0" smtClean="0">
                <a:solidFill>
                  <a:srgbClr val="0000FF"/>
                </a:solidFill>
              </a:rPr>
              <a:t>phase structure?</a:t>
            </a:r>
            <a:r>
              <a:rPr lang="en-US" altLang="ja-JP" dirty="0" smtClean="0">
                <a:solidFill>
                  <a:srgbClr val="0000FF"/>
                </a:solidFill>
              </a:rPr>
              <a:t> </a:t>
            </a:r>
            <a:endParaRPr lang="en-US" altLang="ja-JP" dirty="0">
              <a:solidFill>
                <a:srgbClr val="0000FF"/>
              </a:solidFill>
            </a:endParaRPr>
          </a:p>
          <a:p>
            <a:endParaRPr lang="en-US" altLang="ja-JP" i="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ext Box 2"/>
          <p:cNvSpPr txBox="1">
            <a:spLocks noChangeArrowheads="1"/>
          </p:cNvSpPr>
          <p:nvPr/>
        </p:nvSpPr>
        <p:spPr bwMode="auto">
          <a:xfrm>
            <a:off x="4313691" y="165515"/>
            <a:ext cx="5267379" cy="1200329"/>
          </a:xfrm>
          <a:prstGeom prst="rect">
            <a:avLst/>
          </a:prstGeom>
          <a:noFill/>
          <a:ln w="9525">
            <a:noFill/>
            <a:miter lim="800000"/>
            <a:headEnd/>
            <a:tailEnd/>
          </a:ln>
        </p:spPr>
        <p:txBody>
          <a:bodyPr wrap="square">
            <a:spAutoFit/>
          </a:bodyPr>
          <a:lstStyle/>
          <a:p>
            <a:r>
              <a:rPr lang="en-US" dirty="0" smtClean="0"/>
              <a:t>Time evolution of fugacity </a:t>
            </a:r>
          </a:p>
          <a:p>
            <a:r>
              <a:rPr lang="en-US" dirty="0" smtClean="0"/>
              <a:t>of gluons and quarks (g, q) </a:t>
            </a:r>
          </a:p>
          <a:p>
            <a:r>
              <a:rPr lang="en-US" dirty="0" smtClean="0"/>
              <a:t>from </a:t>
            </a:r>
            <a:r>
              <a:rPr lang="en-US" dirty="0" err="1" smtClean="0"/>
              <a:t>pQCD</a:t>
            </a:r>
            <a:r>
              <a:rPr lang="en-US" dirty="0" smtClean="0"/>
              <a:t>-based rate eq.</a:t>
            </a:r>
            <a:r>
              <a:rPr lang="en-US" sz="1800" dirty="0" smtClean="0"/>
              <a:t> </a:t>
            </a:r>
            <a:endParaRPr lang="de-DE" altLang="en-US" sz="1800" dirty="0"/>
          </a:p>
        </p:txBody>
      </p:sp>
      <p:graphicFrame>
        <p:nvGraphicFramePr>
          <p:cNvPr id="2050" name="Object 3">
            <a:hlinkClick r:id="" action="ppaction://ole?verb=1"/>
          </p:cNvPr>
          <p:cNvGraphicFramePr>
            <a:graphicFrameLocks noChangeAspect="1"/>
          </p:cNvGraphicFramePr>
          <p:nvPr>
            <p:extLst>
              <p:ext uri="{D42A27DB-BD31-4B8C-83A1-F6EECF244321}">
                <p14:modId xmlns:p14="http://schemas.microsoft.com/office/powerpoint/2010/main" val="3730443659"/>
              </p:ext>
            </p:extLst>
          </p:nvPr>
        </p:nvGraphicFramePr>
        <p:xfrm>
          <a:off x="4420210" y="3986705"/>
          <a:ext cx="2603500" cy="504825"/>
        </p:xfrm>
        <a:graphic>
          <a:graphicData uri="http://schemas.openxmlformats.org/presentationml/2006/ole">
            <mc:AlternateContent xmlns:mc="http://schemas.openxmlformats.org/markup-compatibility/2006">
              <mc:Choice xmlns:v="urn:schemas-microsoft-com:vml" Requires="v">
                <p:oleObj spid="_x0000_s73770" name="Formel" r:id="rId3" imgW="1181117" imgH="228917" progId="Equation.3">
                  <p:embed/>
                </p:oleObj>
              </mc:Choice>
              <mc:Fallback>
                <p:oleObj name="Formel" r:id="rId3" imgW="1181117" imgH="228917"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0210" y="3986705"/>
                        <a:ext cx="2603500" cy="504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2" name="Text Box 4"/>
          <p:cNvSpPr txBox="1">
            <a:spLocks noChangeArrowheads="1"/>
          </p:cNvSpPr>
          <p:nvPr/>
        </p:nvSpPr>
        <p:spPr bwMode="auto">
          <a:xfrm>
            <a:off x="4364210" y="2290575"/>
            <a:ext cx="5292755" cy="1692771"/>
          </a:xfrm>
          <a:prstGeom prst="rect">
            <a:avLst/>
          </a:prstGeom>
          <a:noFill/>
          <a:ln w="9525">
            <a:noFill/>
            <a:miter lim="800000"/>
            <a:headEnd/>
            <a:tailEnd/>
          </a:ln>
        </p:spPr>
        <p:txBody>
          <a:bodyPr wrap="square">
            <a:spAutoFit/>
          </a:bodyPr>
          <a:lstStyle/>
          <a:p>
            <a:r>
              <a:rPr lang="en-US" dirty="0" smtClean="0"/>
              <a:t>T</a:t>
            </a:r>
            <a:r>
              <a:rPr lang="en-US" dirty="0"/>
              <a:t>. S. </a:t>
            </a:r>
            <a:r>
              <a:rPr lang="en-US" dirty="0" err="1" smtClean="0"/>
              <a:t>Biró</a:t>
            </a:r>
            <a:r>
              <a:rPr lang="en-US" dirty="0" smtClean="0"/>
              <a:t>, B. Mueller, X. Wang</a:t>
            </a:r>
            <a:r>
              <a:rPr lang="en-US" sz="2000" dirty="0" smtClean="0"/>
              <a:t>, </a:t>
            </a:r>
          </a:p>
          <a:p>
            <a:r>
              <a:rPr lang="en-US" sz="2000" dirty="0" smtClean="0"/>
              <a:t>BMW , PRC48,1275 (</a:t>
            </a:r>
            <a:r>
              <a:rPr lang="en-US" sz="2000" dirty="0"/>
              <a:t>1993</a:t>
            </a:r>
            <a:r>
              <a:rPr lang="en-US" sz="2000" dirty="0" smtClean="0"/>
              <a:t>)</a:t>
            </a:r>
          </a:p>
          <a:p>
            <a:endParaRPr lang="en-US" sz="2000" dirty="0"/>
          </a:p>
          <a:p>
            <a:r>
              <a:rPr lang="en-US" sz="2000" b="1" dirty="0" smtClean="0">
                <a:solidFill>
                  <a:srgbClr val="FF0000"/>
                </a:solidFill>
              </a:rPr>
              <a:t>Fast</a:t>
            </a:r>
            <a:r>
              <a:rPr lang="en-US" sz="2000" dirty="0" smtClean="0"/>
              <a:t> gluon saturation,  </a:t>
            </a:r>
          </a:p>
          <a:p>
            <a:r>
              <a:rPr lang="en-US" sz="2000" b="1" dirty="0" smtClean="0">
                <a:solidFill>
                  <a:srgbClr val="0000FF"/>
                </a:solidFill>
              </a:rPr>
              <a:t>slow</a:t>
            </a:r>
            <a:r>
              <a:rPr lang="en-US" sz="2000" dirty="0" smtClean="0"/>
              <a:t> quark saturation</a:t>
            </a:r>
            <a:endParaRPr lang="en-US" sz="2000" dirty="0"/>
          </a:p>
        </p:txBody>
      </p:sp>
      <p:pic>
        <p:nvPicPr>
          <p:cNvPr id="2053" name="Picture 5" descr="2"/>
          <p:cNvPicPr>
            <a:picLocks noChangeAspect="1" noChangeArrowheads="1"/>
          </p:cNvPicPr>
          <p:nvPr/>
        </p:nvPicPr>
        <p:blipFill>
          <a:blip r:embed="rId5" cstate="print"/>
          <a:srcRect/>
          <a:stretch>
            <a:fillRect/>
          </a:stretch>
        </p:blipFill>
        <p:spPr bwMode="auto">
          <a:xfrm>
            <a:off x="0" y="-218820"/>
            <a:ext cx="4383697" cy="7076820"/>
          </a:xfrm>
          <a:prstGeom prst="rect">
            <a:avLst/>
          </a:prstGeom>
          <a:noFill/>
          <a:ln w="9525">
            <a:noFill/>
            <a:miter lim="800000"/>
            <a:headEnd/>
            <a:tailEnd/>
          </a:ln>
        </p:spPr>
      </p:pic>
      <p:sp>
        <p:nvSpPr>
          <p:cNvPr id="6" name="Datumsplatzhalter 5"/>
          <p:cNvSpPr>
            <a:spLocks noGrp="1"/>
          </p:cNvSpPr>
          <p:nvPr>
            <p:ph type="dt" sz="half" idx="10"/>
          </p:nvPr>
        </p:nvSpPr>
        <p:spPr/>
        <p:txBody>
          <a:bodyPr/>
          <a:lstStyle/>
          <a:p>
            <a:pPr>
              <a:defRPr/>
            </a:pPr>
            <a:fld id="{3B2B1E2A-1F73-4C2F-87F5-3AEB3CCEC220}" type="datetime1">
              <a:rPr lang="en-US" smtClean="0"/>
              <a:pPr>
                <a:defRPr/>
              </a:pPr>
              <a:t>10/5/2015</a:t>
            </a:fld>
            <a:endParaRPr lang="en-US"/>
          </a:p>
        </p:txBody>
      </p:sp>
      <p:sp>
        <p:nvSpPr>
          <p:cNvPr id="7" name="Foliennummernplatzhalter 6"/>
          <p:cNvSpPr>
            <a:spLocks noGrp="1"/>
          </p:cNvSpPr>
          <p:nvPr>
            <p:ph type="sldNum" sz="quarter" idx="12"/>
          </p:nvPr>
        </p:nvSpPr>
        <p:spPr/>
        <p:txBody>
          <a:bodyPr/>
          <a:lstStyle/>
          <a:p>
            <a:pPr>
              <a:defRPr/>
            </a:pPr>
            <a:fld id="{8B0F5CB2-1CEF-4BE7-A656-F97588886647}" type="slidenum">
              <a:rPr lang="en-US" smtClean="0"/>
              <a:pPr>
                <a:defRPr/>
              </a:pPr>
              <a:t>7</a:t>
            </a:fld>
            <a:endParaRPr lang="en-US" dirty="0"/>
          </a:p>
        </p:txBody>
      </p:sp>
      <p:sp>
        <p:nvSpPr>
          <p:cNvPr id="8" name="Fußzeilenplatzhalter 7"/>
          <p:cNvSpPr>
            <a:spLocks noGrp="1"/>
          </p:cNvSpPr>
          <p:nvPr>
            <p:ph type="ftr" sz="quarter" idx="11"/>
          </p:nvPr>
        </p:nvSpPr>
        <p:spPr/>
        <p:txBody>
          <a:bodyPr/>
          <a:lstStyle/>
          <a:p>
            <a:pPr>
              <a:defRPr/>
            </a:pPr>
            <a:r>
              <a:rPr lang="en-US" smtClean="0"/>
              <a:t>Horst Stoecker</a:t>
            </a:r>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3"/>
          <p:cNvPicPr>
            <a:picLocks noChangeAspect="1" noChangeArrowheads="1"/>
          </p:cNvPicPr>
          <p:nvPr/>
        </p:nvPicPr>
        <p:blipFill>
          <a:blip r:embed="rId2" cstate="print"/>
          <a:srcRect/>
          <a:stretch>
            <a:fillRect/>
          </a:stretch>
        </p:blipFill>
        <p:spPr bwMode="auto">
          <a:xfrm>
            <a:off x="36513" y="117475"/>
            <a:ext cx="8783637" cy="4673600"/>
          </a:xfrm>
          <a:prstGeom prst="rect">
            <a:avLst/>
          </a:prstGeom>
          <a:noFill/>
          <a:ln w="9525">
            <a:noFill/>
            <a:miter lim="800000"/>
            <a:headEnd/>
            <a:tailEnd/>
          </a:ln>
        </p:spPr>
      </p:pic>
      <p:sp>
        <p:nvSpPr>
          <p:cNvPr id="6147" name="Text Box 3"/>
          <p:cNvSpPr txBox="1">
            <a:spLocks noChangeArrowheads="1"/>
          </p:cNvSpPr>
          <p:nvPr/>
        </p:nvSpPr>
        <p:spPr bwMode="auto">
          <a:xfrm>
            <a:off x="1080830" y="5947885"/>
            <a:ext cx="6324424" cy="400110"/>
          </a:xfrm>
          <a:prstGeom prst="rect">
            <a:avLst/>
          </a:prstGeom>
          <a:noFill/>
          <a:ln w="9525">
            <a:noFill/>
            <a:miter lim="800000"/>
            <a:headEnd/>
            <a:tailEnd/>
          </a:ln>
        </p:spPr>
        <p:txBody>
          <a:bodyPr wrap="none">
            <a:spAutoFit/>
          </a:bodyPr>
          <a:lstStyle/>
          <a:p>
            <a:r>
              <a:rPr lang="de-DE" altLang="en-US" sz="2000" dirty="0">
                <a:solidFill>
                  <a:srgbClr val="0000FF"/>
                </a:solidFill>
              </a:rPr>
              <a:t>D.M. Elliott, D.H. </a:t>
            </a:r>
            <a:r>
              <a:rPr lang="de-DE" altLang="en-US" sz="2000" dirty="0" err="1">
                <a:solidFill>
                  <a:srgbClr val="0000FF"/>
                </a:solidFill>
              </a:rPr>
              <a:t>Rischke</a:t>
            </a:r>
            <a:r>
              <a:rPr lang="en-US" sz="2000" dirty="0">
                <a:solidFill>
                  <a:srgbClr val="0000FF"/>
                </a:solidFill>
              </a:rPr>
              <a:t>,</a:t>
            </a:r>
            <a:r>
              <a:rPr lang="de-DE" altLang="en-US" sz="2000" dirty="0" err="1">
                <a:solidFill>
                  <a:srgbClr val="0000FF"/>
                </a:solidFill>
              </a:rPr>
              <a:t>Nucl.Phys</a:t>
            </a:r>
            <a:r>
              <a:rPr lang="de-DE" altLang="en-US" sz="2000" dirty="0">
                <a:solidFill>
                  <a:srgbClr val="0000FF"/>
                </a:solidFill>
              </a:rPr>
              <a:t>. A671</a:t>
            </a:r>
            <a:r>
              <a:rPr lang="en-US" sz="2000" dirty="0">
                <a:solidFill>
                  <a:srgbClr val="0000FF"/>
                </a:solidFill>
              </a:rPr>
              <a:t>,583</a:t>
            </a:r>
            <a:r>
              <a:rPr lang="de-DE" altLang="en-US" sz="2000" dirty="0">
                <a:solidFill>
                  <a:srgbClr val="0000FF"/>
                </a:solidFill>
              </a:rPr>
              <a:t> (2000)</a:t>
            </a:r>
          </a:p>
        </p:txBody>
      </p:sp>
      <p:sp>
        <p:nvSpPr>
          <p:cNvPr id="6148" name="Text Box 4"/>
          <p:cNvSpPr txBox="1">
            <a:spLocks noChangeArrowheads="1"/>
          </p:cNvSpPr>
          <p:nvPr/>
        </p:nvSpPr>
        <p:spPr bwMode="auto">
          <a:xfrm>
            <a:off x="2998788" y="3743325"/>
            <a:ext cx="741362" cy="365125"/>
          </a:xfrm>
          <a:prstGeom prst="rect">
            <a:avLst/>
          </a:prstGeom>
          <a:noFill/>
          <a:ln w="9525">
            <a:noFill/>
            <a:miter lim="800000"/>
            <a:headEnd/>
            <a:tailEnd/>
          </a:ln>
        </p:spPr>
        <p:txBody>
          <a:bodyPr wrap="none">
            <a:spAutoFit/>
          </a:bodyPr>
          <a:lstStyle/>
          <a:p>
            <a:r>
              <a:rPr lang="en-US"/>
              <a:t>RHIC</a:t>
            </a:r>
            <a:endParaRPr lang="de-DE" altLang="en-US"/>
          </a:p>
        </p:txBody>
      </p:sp>
      <p:sp>
        <p:nvSpPr>
          <p:cNvPr id="6149" name="Text Box 5"/>
          <p:cNvSpPr txBox="1">
            <a:spLocks noChangeArrowheads="1"/>
          </p:cNvSpPr>
          <p:nvPr/>
        </p:nvSpPr>
        <p:spPr bwMode="auto">
          <a:xfrm>
            <a:off x="7646988" y="1071563"/>
            <a:ext cx="639762" cy="366712"/>
          </a:xfrm>
          <a:prstGeom prst="rect">
            <a:avLst/>
          </a:prstGeom>
          <a:noFill/>
          <a:ln w="9525">
            <a:noFill/>
            <a:bevel/>
            <a:headEnd/>
            <a:tailEnd/>
          </a:ln>
        </p:spPr>
        <p:txBody>
          <a:bodyPr wrap="none">
            <a:spAutoFit/>
          </a:bodyPr>
          <a:lstStyle/>
          <a:p>
            <a:r>
              <a:rPr lang="en-US"/>
              <a:t>LHC</a:t>
            </a:r>
            <a:endParaRPr lang="de-DE" altLang="en-US"/>
          </a:p>
        </p:txBody>
      </p:sp>
      <p:sp>
        <p:nvSpPr>
          <p:cNvPr id="6150" name="Text Box 6"/>
          <p:cNvSpPr txBox="1">
            <a:spLocks noChangeArrowheads="1"/>
          </p:cNvSpPr>
          <p:nvPr/>
        </p:nvSpPr>
        <p:spPr bwMode="auto">
          <a:xfrm>
            <a:off x="1113815" y="5402270"/>
            <a:ext cx="3609975" cy="457200"/>
          </a:xfrm>
          <a:prstGeom prst="rect">
            <a:avLst/>
          </a:prstGeom>
          <a:noFill/>
          <a:ln w="9525">
            <a:noFill/>
            <a:miter lim="800000"/>
            <a:headEnd/>
            <a:tailEnd/>
          </a:ln>
        </p:spPr>
        <p:txBody>
          <a:bodyPr wrap="none">
            <a:spAutoFit/>
          </a:bodyPr>
          <a:lstStyle/>
          <a:p>
            <a:r>
              <a:rPr lang="en-US" sz="2400" dirty="0">
                <a:solidFill>
                  <a:srgbClr val="FF0000"/>
                </a:solidFill>
              </a:rPr>
              <a:t>Rate equation calculation</a:t>
            </a:r>
          </a:p>
        </p:txBody>
      </p:sp>
      <p:sp>
        <p:nvSpPr>
          <p:cNvPr id="7" name="Datumsplatzhalter 6"/>
          <p:cNvSpPr>
            <a:spLocks noGrp="1"/>
          </p:cNvSpPr>
          <p:nvPr>
            <p:ph type="dt" sz="half" idx="10"/>
          </p:nvPr>
        </p:nvSpPr>
        <p:spPr/>
        <p:txBody>
          <a:bodyPr/>
          <a:lstStyle/>
          <a:p>
            <a:pPr>
              <a:defRPr/>
            </a:pPr>
            <a:fld id="{B20E0152-DA7C-4E20-BF8A-9C5B799DF645}" type="datetime1">
              <a:rPr lang="en-US" smtClean="0"/>
              <a:pPr>
                <a:defRPr/>
              </a:pPr>
              <a:t>10/5/2015</a:t>
            </a:fld>
            <a:endParaRPr lang="en-GB"/>
          </a:p>
        </p:txBody>
      </p:sp>
      <p:sp>
        <p:nvSpPr>
          <p:cNvPr id="8" name="Foliennummernplatzhalter 7"/>
          <p:cNvSpPr>
            <a:spLocks noGrp="1"/>
          </p:cNvSpPr>
          <p:nvPr>
            <p:ph type="sldNum" sz="quarter" idx="12"/>
          </p:nvPr>
        </p:nvSpPr>
        <p:spPr/>
        <p:txBody>
          <a:bodyPr/>
          <a:lstStyle/>
          <a:p>
            <a:pPr>
              <a:defRPr/>
            </a:pPr>
            <a:fld id="{8318FD4D-F9D6-4FD7-A96E-8F0752404E5C}" type="slidenum">
              <a:rPr lang="en-GB" smtClean="0"/>
              <a:pPr>
                <a:defRPr/>
              </a:pPr>
              <a:t>8</a:t>
            </a:fld>
            <a:endParaRPr lang="en-GB"/>
          </a:p>
        </p:txBody>
      </p:sp>
      <p:sp>
        <p:nvSpPr>
          <p:cNvPr id="9" name="Fußzeilenplatzhalter 8"/>
          <p:cNvSpPr>
            <a:spLocks noGrp="1"/>
          </p:cNvSpPr>
          <p:nvPr>
            <p:ph type="ftr" sz="quarter" idx="11"/>
          </p:nvPr>
        </p:nvSpPr>
        <p:spPr/>
        <p:txBody>
          <a:bodyPr/>
          <a:lstStyle/>
          <a:p>
            <a:pPr>
              <a:defRPr/>
            </a:pPr>
            <a:r>
              <a:rPr lang="en-US" smtClean="0"/>
              <a:t>Horst Stoecker</a:t>
            </a:r>
            <a:endParaRPr lang="en-GB" dirty="0"/>
          </a:p>
        </p:txBody>
      </p:sp>
      <p:sp>
        <p:nvSpPr>
          <p:cNvPr id="2" name="Textfeld 1"/>
          <p:cNvSpPr txBox="1"/>
          <p:nvPr/>
        </p:nvSpPr>
        <p:spPr>
          <a:xfrm>
            <a:off x="5471523" y="2670050"/>
            <a:ext cx="3350597" cy="830997"/>
          </a:xfrm>
          <a:prstGeom prst="rect">
            <a:avLst/>
          </a:prstGeom>
          <a:noFill/>
        </p:spPr>
        <p:txBody>
          <a:bodyPr wrap="none" rtlCol="0">
            <a:spAutoFit/>
          </a:bodyPr>
          <a:lstStyle/>
          <a:p>
            <a:r>
              <a:rPr lang="en-US" b="1" dirty="0">
                <a:solidFill>
                  <a:srgbClr val="FF0000"/>
                </a:solidFill>
              </a:rPr>
              <a:t>Fast</a:t>
            </a:r>
            <a:r>
              <a:rPr lang="en-US" dirty="0"/>
              <a:t> gluon saturation,  </a:t>
            </a:r>
          </a:p>
          <a:p>
            <a:r>
              <a:rPr lang="en-US" b="1" dirty="0">
                <a:solidFill>
                  <a:srgbClr val="0000FF"/>
                </a:solidFill>
              </a:rPr>
              <a:t>slow</a:t>
            </a:r>
            <a:r>
              <a:rPr lang="en-US" dirty="0"/>
              <a:t> quark saturation</a:t>
            </a:r>
          </a:p>
        </p:txBody>
      </p:sp>
      <p:sp>
        <p:nvSpPr>
          <p:cNvPr id="11" name="Textfeld 10"/>
          <p:cNvSpPr txBox="1"/>
          <p:nvPr/>
        </p:nvSpPr>
        <p:spPr>
          <a:xfrm>
            <a:off x="625460" y="1763158"/>
            <a:ext cx="3350597" cy="830997"/>
          </a:xfrm>
          <a:prstGeom prst="rect">
            <a:avLst/>
          </a:prstGeom>
          <a:noFill/>
        </p:spPr>
        <p:txBody>
          <a:bodyPr wrap="none" rtlCol="0">
            <a:spAutoFit/>
          </a:bodyPr>
          <a:lstStyle/>
          <a:p>
            <a:r>
              <a:rPr lang="en-US" b="1" dirty="0">
                <a:solidFill>
                  <a:srgbClr val="FF0000"/>
                </a:solidFill>
              </a:rPr>
              <a:t>Fast</a:t>
            </a:r>
            <a:r>
              <a:rPr lang="en-US" dirty="0"/>
              <a:t> gluon saturation,  </a:t>
            </a:r>
          </a:p>
          <a:p>
            <a:r>
              <a:rPr lang="en-US" b="1" dirty="0">
                <a:solidFill>
                  <a:srgbClr val="0000FF"/>
                </a:solidFill>
              </a:rPr>
              <a:t>slow</a:t>
            </a:r>
            <a:r>
              <a:rPr lang="en-US" dirty="0"/>
              <a:t> quark saturation</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2" descr="1"/>
          <p:cNvPicPr>
            <a:picLocks noChangeAspect="1" noChangeArrowheads="1"/>
          </p:cNvPicPr>
          <p:nvPr/>
        </p:nvPicPr>
        <p:blipFill>
          <a:blip r:embed="rId3" cstate="print"/>
          <a:srcRect/>
          <a:stretch>
            <a:fillRect/>
          </a:stretch>
        </p:blipFill>
        <p:spPr bwMode="auto">
          <a:xfrm>
            <a:off x="0" y="13725"/>
            <a:ext cx="8820980" cy="6892361"/>
          </a:xfrm>
          <a:prstGeom prst="rect">
            <a:avLst/>
          </a:prstGeom>
          <a:noFill/>
          <a:ln w="9525">
            <a:noFill/>
            <a:miter lim="800000"/>
            <a:headEnd/>
            <a:tailEnd/>
          </a:ln>
        </p:spPr>
      </p:pic>
      <p:sp>
        <p:nvSpPr>
          <p:cNvPr id="1028" name="Text Box 3"/>
          <p:cNvSpPr txBox="1">
            <a:spLocks noChangeArrowheads="1"/>
          </p:cNvSpPr>
          <p:nvPr/>
        </p:nvSpPr>
        <p:spPr bwMode="auto">
          <a:xfrm>
            <a:off x="-26495" y="273938"/>
            <a:ext cx="9144000" cy="954107"/>
          </a:xfrm>
          <a:prstGeom prst="rect">
            <a:avLst/>
          </a:prstGeom>
          <a:noFill/>
          <a:ln w="9525">
            <a:noFill/>
            <a:miter lim="800000"/>
            <a:headEnd/>
            <a:tailEnd/>
          </a:ln>
        </p:spPr>
        <p:txBody>
          <a:bodyPr>
            <a:spAutoFit/>
          </a:bodyPr>
          <a:lstStyle/>
          <a:p>
            <a:r>
              <a:rPr lang="en-US" sz="2800" dirty="0"/>
              <a:t>Time evolution of fugacity(</a:t>
            </a:r>
            <a:r>
              <a:rPr lang="en-US" sz="2800" dirty="0" err="1">
                <a:solidFill>
                  <a:srgbClr val="FF0000"/>
                </a:solidFill>
              </a:rPr>
              <a:t>g</a:t>
            </a:r>
            <a:r>
              <a:rPr lang="en-US" sz="2800" dirty="0" err="1"/>
              <a:t>,</a:t>
            </a:r>
            <a:r>
              <a:rPr lang="en-US" sz="2800" dirty="0" err="1">
                <a:solidFill>
                  <a:srgbClr val="0000FF"/>
                </a:solidFill>
              </a:rPr>
              <a:t>q</a:t>
            </a:r>
            <a:r>
              <a:rPr lang="en-US" sz="2800" dirty="0" smtClean="0"/>
              <a:t>) - analog to </a:t>
            </a:r>
            <a:r>
              <a:rPr lang="en-US" sz="2800" dirty="0" err="1" smtClean="0">
                <a:solidFill>
                  <a:srgbClr val="FF0000"/>
                </a:solidFill>
              </a:rPr>
              <a:t>Nf</a:t>
            </a:r>
            <a:r>
              <a:rPr lang="en-US" sz="2800" dirty="0" smtClean="0">
                <a:solidFill>
                  <a:srgbClr val="FF0000"/>
                </a:solidFill>
              </a:rPr>
              <a:t> (t)</a:t>
            </a:r>
            <a:endParaRPr lang="en-US" sz="2800" dirty="0">
              <a:solidFill>
                <a:srgbClr val="FF0000"/>
              </a:solidFill>
            </a:endParaRPr>
          </a:p>
          <a:p>
            <a:r>
              <a:rPr lang="en-US" sz="2800" dirty="0" smtClean="0">
                <a:solidFill>
                  <a:srgbClr val="FF0000"/>
                </a:solidFill>
              </a:rPr>
              <a:t>BAMPS </a:t>
            </a:r>
            <a:r>
              <a:rPr lang="en-US" sz="2800" dirty="0"/>
              <a:t>Box calculation </a:t>
            </a:r>
            <a:endParaRPr lang="de-DE" altLang="en-US" sz="2800" dirty="0"/>
          </a:p>
        </p:txBody>
      </p:sp>
      <p:graphicFrame>
        <p:nvGraphicFramePr>
          <p:cNvPr id="1026" name="Object 4">
            <a:hlinkClick r:id="" action="ppaction://ole?verb=1"/>
          </p:cNvPr>
          <p:cNvGraphicFramePr>
            <a:graphicFrameLocks noChangeAspect="1"/>
          </p:cNvGraphicFramePr>
          <p:nvPr/>
        </p:nvGraphicFramePr>
        <p:xfrm>
          <a:off x="3067050" y="1916113"/>
          <a:ext cx="4097338" cy="792162"/>
        </p:xfrm>
        <a:graphic>
          <a:graphicData uri="http://schemas.openxmlformats.org/presentationml/2006/ole">
            <mc:AlternateContent xmlns:mc="http://schemas.openxmlformats.org/markup-compatibility/2006">
              <mc:Choice xmlns:v="urn:schemas-microsoft-com:vml" Requires="v">
                <p:oleObj spid="_x0000_s74794" name="Formel" r:id="rId4" imgW="1181117" imgH="228917" progId="Equation.3">
                  <p:embed/>
                </p:oleObj>
              </mc:Choice>
              <mc:Fallback>
                <p:oleObj name="Formel" r:id="rId4" imgW="1181117" imgH="228917"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67050" y="1916113"/>
                        <a:ext cx="4097338" cy="7921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9" name="Text Box 5"/>
          <p:cNvSpPr txBox="1">
            <a:spLocks noChangeArrowheads="1"/>
          </p:cNvSpPr>
          <p:nvPr/>
        </p:nvSpPr>
        <p:spPr bwMode="auto">
          <a:xfrm>
            <a:off x="4875580" y="1231893"/>
            <a:ext cx="3183885" cy="830997"/>
          </a:xfrm>
          <a:prstGeom prst="rect">
            <a:avLst/>
          </a:prstGeom>
          <a:noFill/>
          <a:ln w="9525">
            <a:noFill/>
            <a:miter lim="800000"/>
            <a:headEnd/>
            <a:tailEnd/>
          </a:ln>
        </p:spPr>
        <p:txBody>
          <a:bodyPr wrap="none">
            <a:spAutoFit/>
          </a:bodyPr>
          <a:lstStyle/>
          <a:p>
            <a:r>
              <a:rPr lang="en-US" dirty="0" err="1">
                <a:solidFill>
                  <a:srgbClr val="0000FF"/>
                </a:solidFill>
              </a:rPr>
              <a:t>Z.Xu</a:t>
            </a:r>
            <a:r>
              <a:rPr lang="en-US" dirty="0" smtClean="0">
                <a:solidFill>
                  <a:srgbClr val="0000FF"/>
                </a:solidFill>
              </a:rPr>
              <a:t>, </a:t>
            </a:r>
            <a:r>
              <a:rPr lang="en-US" dirty="0" err="1" smtClean="0">
                <a:solidFill>
                  <a:srgbClr val="0000FF"/>
                </a:solidFill>
              </a:rPr>
              <a:t>C.Greiner</a:t>
            </a:r>
            <a:r>
              <a:rPr lang="en-US" dirty="0">
                <a:solidFill>
                  <a:srgbClr val="0000FF"/>
                </a:solidFill>
              </a:rPr>
              <a:t>,</a:t>
            </a:r>
          </a:p>
          <a:p>
            <a:r>
              <a:rPr lang="en-US" dirty="0">
                <a:solidFill>
                  <a:srgbClr val="0000FF"/>
                </a:solidFill>
              </a:rPr>
              <a:t>PRC71,064901(2005)</a:t>
            </a:r>
          </a:p>
        </p:txBody>
      </p:sp>
      <p:sp>
        <p:nvSpPr>
          <p:cNvPr id="6" name="Datumsplatzhalter 5"/>
          <p:cNvSpPr>
            <a:spLocks noGrp="1"/>
          </p:cNvSpPr>
          <p:nvPr>
            <p:ph type="dt" sz="half" idx="10"/>
          </p:nvPr>
        </p:nvSpPr>
        <p:spPr/>
        <p:txBody>
          <a:bodyPr/>
          <a:lstStyle/>
          <a:p>
            <a:pPr>
              <a:defRPr/>
            </a:pPr>
            <a:fld id="{5E05DE13-5C4D-45F2-97B6-27F7D054DBE2}" type="datetime1">
              <a:rPr lang="en-US" smtClean="0"/>
              <a:pPr>
                <a:defRPr/>
              </a:pPr>
              <a:t>10/5/2015</a:t>
            </a:fld>
            <a:endParaRPr lang="en-US"/>
          </a:p>
        </p:txBody>
      </p:sp>
      <p:sp>
        <p:nvSpPr>
          <p:cNvPr id="7" name="Foliennummernplatzhalter 6"/>
          <p:cNvSpPr>
            <a:spLocks noGrp="1"/>
          </p:cNvSpPr>
          <p:nvPr>
            <p:ph type="sldNum" sz="quarter" idx="12"/>
          </p:nvPr>
        </p:nvSpPr>
        <p:spPr/>
        <p:txBody>
          <a:bodyPr/>
          <a:lstStyle/>
          <a:p>
            <a:pPr>
              <a:defRPr/>
            </a:pPr>
            <a:fld id="{8B0F5CB2-1CEF-4BE7-A656-F97588886647}" type="slidenum">
              <a:rPr lang="en-US" smtClean="0"/>
              <a:pPr>
                <a:defRPr/>
              </a:pPr>
              <a:t>9</a:t>
            </a:fld>
            <a:endParaRPr lang="en-US" dirty="0"/>
          </a:p>
        </p:txBody>
      </p:sp>
      <p:sp>
        <p:nvSpPr>
          <p:cNvPr id="8" name="Fußzeilenplatzhalter 7"/>
          <p:cNvSpPr>
            <a:spLocks noGrp="1"/>
          </p:cNvSpPr>
          <p:nvPr>
            <p:ph type="ftr" sz="quarter" idx="11"/>
          </p:nvPr>
        </p:nvSpPr>
        <p:spPr/>
        <p:txBody>
          <a:bodyPr/>
          <a:lstStyle/>
          <a:p>
            <a:pPr>
              <a:defRPr/>
            </a:pPr>
            <a:r>
              <a:rPr lang="en-US" smtClean="0"/>
              <a:t>Horst Stoecker</a:t>
            </a:r>
            <a:endParaRPr lang="en-US"/>
          </a:p>
        </p:txBody>
      </p:sp>
      <p:sp>
        <p:nvSpPr>
          <p:cNvPr id="9" name="Textfeld 8"/>
          <p:cNvSpPr txBox="1"/>
          <p:nvPr/>
        </p:nvSpPr>
        <p:spPr>
          <a:xfrm>
            <a:off x="7456010" y="2634379"/>
            <a:ext cx="710451" cy="2616101"/>
          </a:xfrm>
          <a:prstGeom prst="rect">
            <a:avLst/>
          </a:prstGeom>
          <a:noFill/>
        </p:spPr>
        <p:txBody>
          <a:bodyPr wrap="none" rtlCol="0">
            <a:spAutoFit/>
          </a:bodyPr>
          <a:lstStyle/>
          <a:p>
            <a:r>
              <a:rPr lang="de-DE" sz="2000" b="1" dirty="0" err="1" smtClean="0">
                <a:solidFill>
                  <a:srgbClr val="FF0000"/>
                </a:solidFill>
              </a:rPr>
              <a:t>Nf</a:t>
            </a:r>
            <a:r>
              <a:rPr lang="de-DE" sz="2000" b="1" dirty="0" smtClean="0">
                <a:solidFill>
                  <a:srgbClr val="FF0000"/>
                </a:solidFill>
              </a:rPr>
              <a:t>(t)</a:t>
            </a:r>
          </a:p>
          <a:p>
            <a:r>
              <a:rPr lang="de-DE" sz="2000" b="1" dirty="0" smtClean="0">
                <a:solidFill>
                  <a:srgbClr val="FF0000"/>
                </a:solidFill>
              </a:rPr>
              <a:t>2</a:t>
            </a:r>
          </a:p>
          <a:p>
            <a:endParaRPr lang="de-DE" sz="2000" b="1" dirty="0" smtClean="0">
              <a:solidFill>
                <a:srgbClr val="FF0000"/>
              </a:solidFill>
            </a:endParaRPr>
          </a:p>
          <a:p>
            <a:endParaRPr lang="de-DE" sz="2000" b="1" dirty="0" smtClean="0">
              <a:solidFill>
                <a:srgbClr val="FF0000"/>
              </a:solidFill>
            </a:endParaRPr>
          </a:p>
          <a:p>
            <a:r>
              <a:rPr lang="de-DE" sz="2000" b="1" dirty="0" smtClean="0">
                <a:solidFill>
                  <a:srgbClr val="FF0000"/>
                </a:solidFill>
              </a:rPr>
              <a:t>1</a:t>
            </a:r>
          </a:p>
          <a:p>
            <a:endParaRPr lang="de-DE" sz="2000" b="1" dirty="0" smtClean="0">
              <a:solidFill>
                <a:srgbClr val="FF0000"/>
              </a:solidFill>
            </a:endParaRPr>
          </a:p>
          <a:p>
            <a:r>
              <a:rPr lang="de-DE" sz="2000" b="1" dirty="0" smtClean="0">
                <a:solidFill>
                  <a:srgbClr val="FF0000"/>
                </a:solidFill>
              </a:rPr>
              <a:t>0.2</a:t>
            </a:r>
          </a:p>
          <a:p>
            <a:r>
              <a:rPr lang="de-DE" sz="2000" b="1" dirty="0" smtClean="0">
                <a:solidFill>
                  <a:srgbClr val="FF0000"/>
                </a:solidFill>
              </a:rPr>
              <a:t>0.1</a:t>
            </a:r>
            <a:endParaRPr lang="de-DE" sz="2000" b="1" dirty="0">
              <a:solidFill>
                <a:srgbClr val="FF0000"/>
              </a:solidFill>
            </a:endParaRPr>
          </a:p>
        </p:txBody>
      </p:sp>
      <p:sp>
        <p:nvSpPr>
          <p:cNvPr id="10" name="Textfeld 9"/>
          <p:cNvSpPr txBox="1"/>
          <p:nvPr/>
        </p:nvSpPr>
        <p:spPr>
          <a:xfrm>
            <a:off x="3281785" y="2594155"/>
            <a:ext cx="4382931" cy="461665"/>
          </a:xfrm>
          <a:prstGeom prst="rect">
            <a:avLst/>
          </a:prstGeom>
          <a:noFill/>
        </p:spPr>
        <p:txBody>
          <a:bodyPr wrap="none" rtlCol="0">
            <a:spAutoFit/>
          </a:bodyPr>
          <a:lstStyle/>
          <a:p>
            <a:r>
              <a:rPr lang="de-DE" dirty="0" err="1" smtClean="0"/>
              <a:t>fugacity</a:t>
            </a:r>
            <a:r>
              <a:rPr lang="de-DE" dirty="0" smtClean="0"/>
              <a:t> </a:t>
            </a:r>
            <a:r>
              <a:rPr lang="de-DE" dirty="0" smtClean="0">
                <a:solidFill>
                  <a:srgbClr val="0000FF"/>
                </a:solidFill>
              </a:rPr>
              <a:t>~ ½ </a:t>
            </a:r>
            <a:r>
              <a:rPr lang="de-DE" dirty="0" err="1" smtClean="0">
                <a:solidFill>
                  <a:srgbClr val="0000FF"/>
                </a:solidFill>
              </a:rPr>
              <a:t>flavor</a:t>
            </a:r>
            <a:r>
              <a:rPr lang="de-DE" dirty="0" smtClean="0">
                <a:solidFill>
                  <a:srgbClr val="0000FF"/>
                </a:solidFill>
              </a:rPr>
              <a:t> </a:t>
            </a:r>
            <a:r>
              <a:rPr lang="de-DE" dirty="0" err="1" smtClean="0">
                <a:solidFill>
                  <a:srgbClr val="0000FF"/>
                </a:solidFill>
              </a:rPr>
              <a:t>number</a:t>
            </a:r>
            <a:r>
              <a:rPr lang="de-DE" dirty="0" smtClean="0">
                <a:solidFill>
                  <a:srgbClr val="0000FF"/>
                </a:solidFill>
              </a:rPr>
              <a:t> </a:t>
            </a:r>
            <a:r>
              <a:rPr lang="de-DE" dirty="0" err="1" smtClean="0">
                <a:solidFill>
                  <a:srgbClr val="0000FF"/>
                </a:solidFill>
              </a:rPr>
              <a:t>Nf</a:t>
            </a:r>
            <a:r>
              <a:rPr lang="de-DE" dirty="0" smtClean="0"/>
              <a:t>: </a:t>
            </a:r>
            <a:endParaRPr lang="de-DE" dirty="0"/>
          </a:p>
        </p:txBody>
      </p:sp>
      <p:sp>
        <p:nvSpPr>
          <p:cNvPr id="11" name="Textfeld 10"/>
          <p:cNvSpPr txBox="1"/>
          <p:nvPr/>
        </p:nvSpPr>
        <p:spPr>
          <a:xfrm>
            <a:off x="6924745" y="5168290"/>
            <a:ext cx="934871" cy="461665"/>
          </a:xfrm>
          <a:prstGeom prst="rect">
            <a:avLst/>
          </a:prstGeom>
          <a:noFill/>
        </p:spPr>
        <p:txBody>
          <a:bodyPr wrap="none" rtlCol="0">
            <a:spAutoFit/>
          </a:bodyPr>
          <a:lstStyle/>
          <a:p>
            <a:r>
              <a:rPr lang="de-DE" dirty="0" smtClean="0"/>
              <a:t>t/</a:t>
            </a:r>
            <a:r>
              <a:rPr lang="de-DE" dirty="0" err="1" smtClean="0"/>
              <a:t>fm</a:t>
            </a:r>
            <a:r>
              <a:rPr lang="de-DE" dirty="0" smtClean="0"/>
              <a:t>/c</a:t>
            </a:r>
            <a:endParaRPr lang="de-DE" dirty="0"/>
          </a:p>
        </p:txBody>
      </p:sp>
      <p:sp>
        <p:nvSpPr>
          <p:cNvPr id="12" name="Textfeld 11"/>
          <p:cNvSpPr txBox="1"/>
          <p:nvPr/>
        </p:nvSpPr>
        <p:spPr>
          <a:xfrm>
            <a:off x="5103265" y="4187950"/>
            <a:ext cx="3350597" cy="830997"/>
          </a:xfrm>
          <a:prstGeom prst="rect">
            <a:avLst/>
          </a:prstGeom>
          <a:noFill/>
        </p:spPr>
        <p:txBody>
          <a:bodyPr wrap="none" rtlCol="0">
            <a:spAutoFit/>
          </a:bodyPr>
          <a:lstStyle/>
          <a:p>
            <a:r>
              <a:rPr lang="en-US" b="1" dirty="0">
                <a:solidFill>
                  <a:srgbClr val="FF0000"/>
                </a:solidFill>
              </a:rPr>
              <a:t>Fast</a:t>
            </a:r>
            <a:r>
              <a:rPr lang="en-US" dirty="0"/>
              <a:t> gluon saturation,  </a:t>
            </a:r>
          </a:p>
          <a:p>
            <a:r>
              <a:rPr lang="en-US" b="1" dirty="0">
                <a:solidFill>
                  <a:srgbClr val="0000FF"/>
                </a:solidFill>
              </a:rPr>
              <a:t>slow</a:t>
            </a:r>
            <a:r>
              <a:rPr lang="en-US" dirty="0"/>
              <a:t> quark saturation</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158" y="636028"/>
            <a:ext cx="7543800" cy="5292754"/>
          </a:xfrm>
          <a:prstGeom prst="rect">
            <a:avLst/>
          </a:prstGeom>
        </p:spPr>
      </p:pic>
    </p:spTree>
    <p:extLst>
      <p:ext uri="{BB962C8B-B14F-4D97-AF65-F5344CB8AC3E}">
        <p14:creationId xmlns:p14="http://schemas.microsoft.com/office/powerpoint/2010/main" val="16524441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ußzeilenplatzhalter 3"/>
          <p:cNvSpPr>
            <a:spLocks noGrp="1"/>
          </p:cNvSpPr>
          <p:nvPr>
            <p:ph type="ftr" idx="10"/>
          </p:nvPr>
        </p:nvSpPr>
        <p:spPr>
          <a:xfrm>
            <a:off x="457200" y="6540695"/>
            <a:ext cx="4873750" cy="476250"/>
          </a:xfrm>
        </p:spPr>
        <p:txBody>
          <a:bodyPr/>
          <a:lstStyle/>
          <a:p>
            <a:r>
              <a:rPr lang="en-US" dirty="0" smtClean="0"/>
              <a:t>20/05/2015 Kai Zhou, ITP </a:t>
            </a:r>
            <a:r>
              <a:rPr lang="en-US" dirty="0" err="1"/>
              <a:t>Frankfurt,Transport</a:t>
            </a:r>
            <a:r>
              <a:rPr lang="en-US" dirty="0"/>
              <a:t> Meeting</a:t>
            </a:r>
          </a:p>
        </p:txBody>
      </p:sp>
      <p:sp>
        <p:nvSpPr>
          <p:cNvPr id="27" name="Foliennummernplatzhalter 4"/>
          <p:cNvSpPr>
            <a:spLocks noGrp="1"/>
          </p:cNvSpPr>
          <p:nvPr>
            <p:ph type="sldNum" idx="11"/>
          </p:nvPr>
        </p:nvSpPr>
        <p:spPr/>
        <p:txBody>
          <a:bodyPr/>
          <a:lstStyle/>
          <a:p>
            <a:fld id="{5C2EB57C-DF20-40D4-9A2D-4886501127BD}" type="slidenum">
              <a:rPr lang="en-US"/>
              <a:pPr/>
              <a:t>11</a:t>
            </a:fld>
            <a:endParaRPr lang="en-US"/>
          </a:p>
        </p:txBody>
      </p:sp>
      <p:sp>
        <p:nvSpPr>
          <p:cNvPr id="6146" name="Rectangle 2"/>
          <p:cNvSpPr>
            <a:spLocks noGrp="1" noChangeArrowheads="1"/>
          </p:cNvSpPr>
          <p:nvPr>
            <p:ph type="title"/>
          </p:nvPr>
        </p:nvSpPr>
        <p:spPr>
          <a:xfrm>
            <a:off x="446088" y="173038"/>
            <a:ext cx="7221537" cy="620712"/>
          </a:xfrm>
          <a:ln/>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zh-CN" altLang="en-US" sz="2400" b="1" dirty="0" smtClean="0">
                <a:latin typeface="Arial" pitchFamily="34" charset="0"/>
                <a:ea typeface="楷体" charset="-122"/>
              </a:rPr>
              <a:t>Introduc</a:t>
            </a:r>
            <a:r>
              <a:rPr lang="de-DE" altLang="zh-CN" sz="2400" b="1" dirty="0" err="1" smtClean="0">
                <a:latin typeface="Arial" pitchFamily="34" charset="0"/>
                <a:ea typeface="楷体" charset="-122"/>
              </a:rPr>
              <a:t>ing</a:t>
            </a:r>
            <a:r>
              <a:rPr lang="de-DE" altLang="zh-CN" sz="2400" b="1" dirty="0" smtClean="0">
                <a:latin typeface="Arial" pitchFamily="34" charset="0"/>
                <a:ea typeface="楷体" charset="-122"/>
              </a:rPr>
              <a:t> </a:t>
            </a:r>
            <a:r>
              <a:rPr lang="de-DE" altLang="zh-CN" sz="2400" b="1" dirty="0" err="1" smtClean="0">
                <a:latin typeface="Arial" pitchFamily="34" charset="0"/>
                <a:ea typeface="楷体" charset="-122"/>
              </a:rPr>
              <a:t>the</a:t>
            </a:r>
            <a:r>
              <a:rPr lang="de-DE" altLang="zh-CN" sz="2400" b="1" dirty="0" smtClean="0">
                <a:latin typeface="Arial" pitchFamily="34" charset="0"/>
                <a:ea typeface="楷体" charset="-122"/>
              </a:rPr>
              <a:t> </a:t>
            </a:r>
            <a:r>
              <a:rPr lang="en-US" sz="2400" b="1" dirty="0" smtClean="0">
                <a:solidFill>
                  <a:srgbClr val="FF0000"/>
                </a:solidFill>
                <a:latin typeface="Arial" pitchFamily="34" charset="0"/>
                <a:ea typeface="楷体" charset="-122"/>
              </a:rPr>
              <a:t>Color </a:t>
            </a:r>
            <a:r>
              <a:rPr lang="en-US" sz="2400" b="1" dirty="0">
                <a:solidFill>
                  <a:srgbClr val="FF0000"/>
                </a:solidFill>
                <a:latin typeface="Arial" pitchFamily="34" charset="0"/>
                <a:ea typeface="楷体" charset="-122"/>
              </a:rPr>
              <a:t>Glass Condensate</a:t>
            </a:r>
          </a:p>
        </p:txBody>
      </p:sp>
      <p:sp>
        <p:nvSpPr>
          <p:cNvPr id="6147" name="Text Box 3"/>
          <p:cNvSpPr txBox="1">
            <a:spLocks noChangeArrowheads="1"/>
          </p:cNvSpPr>
          <p:nvPr/>
        </p:nvSpPr>
        <p:spPr bwMode="auto">
          <a:xfrm>
            <a:off x="133350" y="933450"/>
            <a:ext cx="8810625" cy="458788"/>
          </a:xfrm>
          <a:prstGeom prst="rect">
            <a:avLst/>
          </a:prstGeom>
          <a:noFill/>
          <a:ln w="9525">
            <a:noFill/>
            <a:miter lim="800000"/>
            <a:headEnd/>
            <a:tailEnd/>
          </a:ln>
          <a:effectLst/>
        </p:spPr>
        <p:txBody>
          <a:bodyPr wrap="non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b="1">
                <a:solidFill>
                  <a:srgbClr val="800080"/>
                </a:solidFill>
              </a:rPr>
              <a:t> </a:t>
            </a:r>
            <a:r>
              <a:rPr lang="en-US" b="1">
                <a:solidFill>
                  <a:srgbClr val="FF0000"/>
                </a:solidFill>
                <a:latin typeface="Arial" pitchFamily="34" charset="0"/>
              </a:rPr>
              <a:t>CGC=effective field theory for hadrons at </a:t>
            </a:r>
            <a:r>
              <a:rPr lang="en-US" b="1" u="sng">
                <a:solidFill>
                  <a:srgbClr val="FF0000"/>
                </a:solidFill>
                <a:latin typeface="Arial" pitchFamily="34" charset="0"/>
              </a:rPr>
              <a:t>high energy limit</a:t>
            </a:r>
            <a:r>
              <a:rPr lang="en-US" b="1" i="1" u="sng">
                <a:solidFill>
                  <a:srgbClr val="FF0000"/>
                </a:solidFill>
                <a:latin typeface="Arial" pitchFamily="34" charset="0"/>
              </a:rPr>
              <a:t> </a:t>
            </a:r>
          </a:p>
        </p:txBody>
      </p:sp>
      <p:sp>
        <p:nvSpPr>
          <p:cNvPr id="6148" name="Text Box 4"/>
          <p:cNvSpPr txBox="1">
            <a:spLocks noChangeArrowheads="1"/>
          </p:cNvSpPr>
          <p:nvPr/>
        </p:nvSpPr>
        <p:spPr bwMode="auto">
          <a:xfrm>
            <a:off x="342900" y="1717675"/>
            <a:ext cx="2116138" cy="822325"/>
          </a:xfrm>
          <a:prstGeom prst="rect">
            <a:avLst/>
          </a:prstGeom>
          <a:noFill/>
          <a:ln w="9525">
            <a:noFill/>
            <a:miter lim="800000"/>
            <a:headEnd/>
            <a:tailEnd/>
          </a:ln>
        </p:spPr>
        <p:txBody>
          <a:bodyPr>
            <a:spAutoFit/>
          </a:bodyPr>
          <a:lstStyle/>
          <a:p>
            <a:r>
              <a:rPr lang="en-US">
                <a:solidFill>
                  <a:schemeClr val="tx1"/>
                </a:solidFill>
                <a:latin typeface="Comic Sans MS" pitchFamily="66" charset="0"/>
              </a:rPr>
              <a:t> </a:t>
            </a:r>
            <a:r>
              <a:rPr lang="en-US">
                <a:solidFill>
                  <a:schemeClr val="tx1"/>
                </a:solidFill>
                <a:latin typeface="Arial" pitchFamily="34" charset="0"/>
              </a:rPr>
              <a:t>high energy</a:t>
            </a:r>
          </a:p>
          <a:p>
            <a:r>
              <a:rPr lang="en-US">
                <a:solidFill>
                  <a:schemeClr val="tx1"/>
                </a:solidFill>
                <a:latin typeface="Arial" pitchFamily="34" charset="0"/>
              </a:rPr>
              <a:t>(time dilation)</a:t>
            </a:r>
          </a:p>
        </p:txBody>
      </p:sp>
      <p:sp>
        <p:nvSpPr>
          <p:cNvPr id="6149" name="AutoShape 5"/>
          <p:cNvSpPr>
            <a:spLocks noChangeArrowheads="1"/>
          </p:cNvSpPr>
          <p:nvPr/>
        </p:nvSpPr>
        <p:spPr bwMode="auto">
          <a:xfrm>
            <a:off x="2689225" y="1682750"/>
            <a:ext cx="5040313" cy="476250"/>
          </a:xfrm>
          <a:prstGeom prst="bracePair">
            <a:avLst>
              <a:gd name="adj" fmla="val 8333"/>
            </a:avLst>
          </a:prstGeom>
          <a:noFill/>
          <a:ln w="9525">
            <a:noFill/>
            <a:round/>
            <a:headEnd/>
            <a:tailEnd/>
          </a:ln>
        </p:spPr>
        <p:txBody>
          <a:bodyPr>
            <a:spAutoFit/>
          </a:bodyPr>
          <a:lstStyle/>
          <a:p>
            <a:r>
              <a:rPr lang="en-US">
                <a:solidFill>
                  <a:schemeClr val="tx1"/>
                </a:solidFill>
                <a:latin typeface="Arial" pitchFamily="34" charset="0"/>
              </a:rPr>
              <a:t>fluctuation</a:t>
            </a:r>
            <a:r>
              <a:rPr lang="zh-CN" altLang="en-US">
                <a:solidFill>
                  <a:schemeClr val="tx1"/>
                </a:solidFill>
                <a:latin typeface="Arial" pitchFamily="34" charset="0"/>
              </a:rPr>
              <a:t>(sea partons)</a:t>
            </a:r>
            <a:r>
              <a:rPr lang="en-US">
                <a:solidFill>
                  <a:schemeClr val="tx1"/>
                </a:solidFill>
                <a:latin typeface="Arial" pitchFamily="34" charset="0"/>
              </a:rPr>
              <a:t> lifetime</a:t>
            </a:r>
          </a:p>
        </p:txBody>
      </p:sp>
      <p:sp>
        <p:nvSpPr>
          <p:cNvPr id="6150" name="AutoShape 6"/>
          <p:cNvSpPr>
            <a:spLocks/>
          </p:cNvSpPr>
          <p:nvPr/>
        </p:nvSpPr>
        <p:spPr bwMode="auto">
          <a:xfrm>
            <a:off x="2554288" y="1816100"/>
            <a:ext cx="90487" cy="765175"/>
          </a:xfrm>
          <a:prstGeom prst="leftBrace">
            <a:avLst>
              <a:gd name="adj1" fmla="val 191595"/>
              <a:gd name="adj2" fmla="val 50000"/>
            </a:avLst>
          </a:prstGeom>
          <a:solidFill>
            <a:schemeClr val="bg1"/>
          </a:solidFill>
          <a:ln w="9525" cmpd="sng">
            <a:solidFill>
              <a:schemeClr val="tx1"/>
            </a:solidFill>
            <a:round/>
            <a:headEnd/>
            <a:tailEnd/>
          </a:ln>
          <a:effectLst/>
        </p:spPr>
        <p:txBody>
          <a:bodyPr anchor="ctr"/>
          <a:lstStyle/>
          <a:p>
            <a:endParaRPr lang="de-DE"/>
          </a:p>
        </p:txBody>
      </p:sp>
      <p:sp>
        <p:nvSpPr>
          <p:cNvPr id="6151" name="AutoShape 7"/>
          <p:cNvSpPr>
            <a:spLocks/>
          </p:cNvSpPr>
          <p:nvPr/>
        </p:nvSpPr>
        <p:spPr bwMode="auto">
          <a:xfrm>
            <a:off x="7493000" y="1635125"/>
            <a:ext cx="90488" cy="1409700"/>
          </a:xfrm>
          <a:prstGeom prst="rightBrace">
            <a:avLst>
              <a:gd name="adj1" fmla="val 129824"/>
              <a:gd name="adj2" fmla="val 50000"/>
            </a:avLst>
          </a:prstGeom>
          <a:solidFill>
            <a:schemeClr val="bg1"/>
          </a:solidFill>
          <a:ln w="9525" cmpd="sng">
            <a:solidFill>
              <a:schemeClr val="tx1"/>
            </a:solidFill>
            <a:round/>
            <a:headEnd/>
            <a:tailEnd/>
          </a:ln>
          <a:effectLst/>
        </p:spPr>
        <p:txBody>
          <a:bodyPr anchor="ctr"/>
          <a:lstStyle/>
          <a:p>
            <a:endParaRPr lang="de-DE"/>
          </a:p>
        </p:txBody>
      </p:sp>
      <p:sp>
        <p:nvSpPr>
          <p:cNvPr id="6152" name="Text Box 8"/>
          <p:cNvSpPr txBox="1">
            <a:spLocks noChangeArrowheads="1"/>
          </p:cNvSpPr>
          <p:nvPr/>
        </p:nvSpPr>
        <p:spPr bwMode="auto">
          <a:xfrm>
            <a:off x="0" y="1719263"/>
            <a:ext cx="406400" cy="457200"/>
          </a:xfrm>
          <a:prstGeom prst="rect">
            <a:avLst/>
          </a:prstGeom>
          <a:noFill/>
          <a:ln w="9525">
            <a:noFill/>
            <a:miter lim="800000"/>
            <a:headEnd/>
            <a:tailEnd/>
          </a:ln>
        </p:spPr>
        <p:txBody>
          <a:bodyPr>
            <a:spAutoFit/>
          </a:bodyPr>
          <a:lstStyle/>
          <a:p>
            <a:r>
              <a:rPr lang="en-US" b="1">
                <a:solidFill>
                  <a:srgbClr val="800080"/>
                </a:solidFill>
              </a:rPr>
              <a:t>●</a:t>
            </a:r>
          </a:p>
        </p:txBody>
      </p:sp>
      <p:sp>
        <p:nvSpPr>
          <p:cNvPr id="6153" name="Text Box 9"/>
          <p:cNvSpPr txBox="1">
            <a:spLocks noChangeArrowheads="1"/>
          </p:cNvSpPr>
          <p:nvPr/>
        </p:nvSpPr>
        <p:spPr bwMode="auto">
          <a:xfrm>
            <a:off x="387350" y="3160713"/>
            <a:ext cx="8391525" cy="457200"/>
          </a:xfrm>
          <a:prstGeom prst="rect">
            <a:avLst/>
          </a:prstGeom>
          <a:noFill/>
          <a:ln w="9525">
            <a:noFill/>
            <a:miter lim="800000"/>
            <a:headEnd/>
            <a:tailEnd/>
          </a:ln>
        </p:spPr>
        <p:txBody>
          <a:bodyPr wrap="none">
            <a:spAutoFit/>
          </a:bodyPr>
          <a:lstStyle/>
          <a:p>
            <a:r>
              <a:rPr lang="en-US" b="1">
                <a:solidFill>
                  <a:schemeClr val="accent2"/>
                </a:solidFill>
                <a:latin typeface="Arial" pitchFamily="34" charset="0"/>
              </a:rPr>
              <a:t>gluon number increase at small x with increasing energy</a:t>
            </a:r>
          </a:p>
        </p:txBody>
      </p:sp>
      <p:sp>
        <p:nvSpPr>
          <p:cNvPr id="6154" name="Text Box 10"/>
          <p:cNvSpPr txBox="1">
            <a:spLocks noChangeArrowheads="1"/>
          </p:cNvSpPr>
          <p:nvPr/>
        </p:nvSpPr>
        <p:spPr bwMode="auto">
          <a:xfrm>
            <a:off x="300038" y="4689475"/>
            <a:ext cx="5083175" cy="457200"/>
          </a:xfrm>
          <a:prstGeom prst="rect">
            <a:avLst/>
          </a:prstGeom>
          <a:noFill/>
          <a:ln w="9525">
            <a:noFill/>
            <a:miter lim="800000"/>
            <a:headEnd/>
            <a:tailEnd/>
          </a:ln>
          <a:effectLst/>
        </p:spPr>
        <p:txBody>
          <a:bodyPr>
            <a:spAutoFit/>
          </a:bodyPr>
          <a:lstStyle/>
          <a:p>
            <a:r>
              <a:rPr lang="en-US" b="1">
                <a:solidFill>
                  <a:schemeClr val="tx1"/>
                </a:solidFill>
                <a:latin typeface="Comic Sans MS" pitchFamily="66" charset="0"/>
              </a:rPr>
              <a:t> </a:t>
            </a:r>
            <a:r>
              <a:rPr lang="en-US" b="1">
                <a:solidFill>
                  <a:schemeClr val="accent2"/>
                </a:solidFill>
                <a:latin typeface="Arial" pitchFamily="34" charset="0"/>
              </a:rPr>
              <a:t>Saturation momentum Qs(~GeV)</a:t>
            </a:r>
          </a:p>
        </p:txBody>
      </p:sp>
      <p:graphicFrame>
        <p:nvGraphicFramePr>
          <p:cNvPr id="6155" name="Object 11">
            <a:hlinkClick r:id="" action="ppaction://ole?verb=1"/>
          </p:cNvPr>
          <p:cNvGraphicFramePr>
            <a:graphicFrameLocks noChangeAspect="1"/>
          </p:cNvGraphicFramePr>
          <p:nvPr/>
        </p:nvGraphicFramePr>
        <p:xfrm>
          <a:off x="2592388" y="3840163"/>
          <a:ext cx="1249362" cy="493712"/>
        </p:xfrm>
        <a:graphic>
          <a:graphicData uri="http://schemas.openxmlformats.org/presentationml/2006/ole">
            <mc:AlternateContent xmlns:mc="http://schemas.openxmlformats.org/markup-compatibility/2006">
              <mc:Choice xmlns:v="urn:schemas-microsoft-com:vml" Requires="v">
                <p:oleObj spid="_x0000_s149706" r:id="rId3" imgW="610277" imgH="241707" progId="Equation.3">
                  <p:embed/>
                </p:oleObj>
              </mc:Choice>
              <mc:Fallback>
                <p:oleObj r:id="rId3" imgW="610277" imgH="241707"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2388" y="3840163"/>
                        <a:ext cx="1249362" cy="4937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56" name="Object 12">
            <a:hlinkClick r:id="" action="ppaction://ole?verb=1"/>
          </p:cNvPr>
          <p:cNvGraphicFramePr>
            <a:graphicFrameLocks noChangeAspect="1"/>
          </p:cNvGraphicFramePr>
          <p:nvPr/>
        </p:nvGraphicFramePr>
        <p:xfrm>
          <a:off x="5024438" y="3835400"/>
          <a:ext cx="1322387" cy="517525"/>
        </p:xfrm>
        <a:graphic>
          <a:graphicData uri="http://schemas.openxmlformats.org/presentationml/2006/ole">
            <mc:AlternateContent xmlns:mc="http://schemas.openxmlformats.org/markup-compatibility/2006">
              <mc:Choice xmlns:v="urn:schemas-microsoft-com:vml" Requires="v">
                <p:oleObj spid="_x0000_s149707" r:id="rId5" imgW="584697" imgH="229097" progId="Equation.3">
                  <p:embed/>
                </p:oleObj>
              </mc:Choice>
              <mc:Fallback>
                <p:oleObj r:id="rId5" imgW="584697" imgH="229097"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4438" y="3835400"/>
                        <a:ext cx="1322387" cy="517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57" name="Text Box 13"/>
          <p:cNvSpPr txBox="1">
            <a:spLocks noChangeArrowheads="1"/>
          </p:cNvSpPr>
          <p:nvPr/>
        </p:nvSpPr>
        <p:spPr bwMode="auto">
          <a:xfrm>
            <a:off x="2857500" y="2625725"/>
            <a:ext cx="3590925" cy="457200"/>
          </a:xfrm>
          <a:prstGeom prst="rect">
            <a:avLst/>
          </a:prstGeom>
          <a:noFill/>
          <a:ln w="9525">
            <a:noFill/>
            <a:miter lim="800000"/>
            <a:headEnd/>
            <a:tailEnd/>
          </a:ln>
        </p:spPr>
        <p:txBody>
          <a:bodyPr wrap="none">
            <a:spAutoFit/>
          </a:bodyPr>
          <a:lstStyle/>
          <a:p>
            <a:r>
              <a:rPr lang="en-US">
                <a:solidFill>
                  <a:schemeClr val="tx1"/>
                </a:solidFill>
                <a:latin typeface="Arial" pitchFamily="34" charset="0"/>
              </a:rPr>
              <a:t>small x (                         )</a:t>
            </a:r>
            <a:r>
              <a:rPr lang="en-US">
                <a:latin typeface="Arial" pitchFamily="34" charset="0"/>
              </a:rPr>
              <a:t>l</a:t>
            </a:r>
            <a:endParaRPr lang="de-DE" altLang="en-US">
              <a:latin typeface="Arial" pitchFamily="34" charset="0"/>
            </a:endParaRPr>
          </a:p>
        </p:txBody>
      </p:sp>
      <p:graphicFrame>
        <p:nvGraphicFramePr>
          <p:cNvPr id="6158" name="Object 14">
            <a:hlinkClick r:id="" action="ppaction://ole?verb=1"/>
          </p:cNvPr>
          <p:cNvGraphicFramePr>
            <a:graphicFrameLocks noChangeAspect="1"/>
          </p:cNvGraphicFramePr>
          <p:nvPr/>
        </p:nvGraphicFramePr>
        <p:xfrm>
          <a:off x="4119563" y="2668588"/>
          <a:ext cx="1751012" cy="449262"/>
        </p:xfrm>
        <a:graphic>
          <a:graphicData uri="http://schemas.openxmlformats.org/presentationml/2006/ole">
            <mc:AlternateContent xmlns:mc="http://schemas.openxmlformats.org/markup-compatibility/2006">
              <mc:Choice xmlns:v="urn:schemas-microsoft-com:vml" Requires="v">
                <p:oleObj spid="_x0000_s149708" r:id="rId7" imgW="889857" imgH="229097" progId="Equation.3">
                  <p:embed/>
                </p:oleObj>
              </mc:Choice>
              <mc:Fallback>
                <p:oleObj r:id="rId7" imgW="889857" imgH="229097"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19563" y="2668588"/>
                        <a:ext cx="1751012" cy="4492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59" name="AutoShape 15"/>
          <p:cNvSpPr>
            <a:spLocks noChangeArrowheads="1"/>
          </p:cNvSpPr>
          <p:nvPr/>
        </p:nvSpPr>
        <p:spPr bwMode="auto">
          <a:xfrm>
            <a:off x="7767638" y="2305050"/>
            <a:ext cx="765175" cy="134938"/>
          </a:xfrm>
          <a:prstGeom prst="rightArrow">
            <a:avLst>
              <a:gd name="adj1" fmla="val 50000"/>
              <a:gd name="adj2" fmla="val 141764"/>
            </a:avLst>
          </a:prstGeom>
          <a:solidFill>
            <a:schemeClr val="bg1"/>
          </a:solidFill>
          <a:ln w="9525" cmpd="sng">
            <a:solidFill>
              <a:schemeClr val="tx1"/>
            </a:solidFill>
            <a:miter lim="800000"/>
            <a:headEnd/>
            <a:tailEnd/>
          </a:ln>
          <a:effectLst/>
        </p:spPr>
        <p:txBody>
          <a:bodyPr anchor="ctr"/>
          <a:lstStyle/>
          <a:p>
            <a:endParaRPr lang="de-DE"/>
          </a:p>
        </p:txBody>
      </p:sp>
      <p:sp>
        <p:nvSpPr>
          <p:cNvPr id="6160" name="Text Box 16"/>
          <p:cNvSpPr txBox="1">
            <a:spLocks noChangeArrowheads="1"/>
          </p:cNvSpPr>
          <p:nvPr/>
        </p:nvSpPr>
        <p:spPr bwMode="auto">
          <a:xfrm>
            <a:off x="425450" y="3794125"/>
            <a:ext cx="2032000" cy="457200"/>
          </a:xfrm>
          <a:prstGeom prst="rect">
            <a:avLst/>
          </a:prstGeom>
          <a:noFill/>
          <a:ln w="9525">
            <a:noFill/>
            <a:miter lim="800000"/>
            <a:headEnd/>
            <a:tailEnd/>
          </a:ln>
          <a:effectLst/>
        </p:spPr>
        <p:txBody>
          <a:bodyPr>
            <a:spAutoFit/>
          </a:bodyPr>
          <a:lstStyle/>
          <a:p>
            <a:r>
              <a:rPr lang="en-US">
                <a:solidFill>
                  <a:schemeClr val="tx1"/>
                </a:solidFill>
                <a:latin typeface="Arial" pitchFamily="34" charset="0"/>
              </a:rPr>
              <a:t>gluon fusion </a:t>
            </a:r>
            <a:endParaRPr lang="en-US">
              <a:solidFill>
                <a:srgbClr val="000000"/>
              </a:solidFill>
              <a:latin typeface="Arial" pitchFamily="34" charset="0"/>
            </a:endParaRPr>
          </a:p>
        </p:txBody>
      </p:sp>
      <p:sp>
        <p:nvSpPr>
          <p:cNvPr id="6161" name="AutoShape 17"/>
          <p:cNvSpPr>
            <a:spLocks noChangeArrowheads="1"/>
          </p:cNvSpPr>
          <p:nvPr/>
        </p:nvSpPr>
        <p:spPr bwMode="auto">
          <a:xfrm>
            <a:off x="4121150" y="4049713"/>
            <a:ext cx="765175" cy="134937"/>
          </a:xfrm>
          <a:prstGeom prst="rightArrow">
            <a:avLst>
              <a:gd name="adj1" fmla="val 50000"/>
              <a:gd name="adj2" fmla="val 141765"/>
            </a:avLst>
          </a:prstGeom>
          <a:solidFill>
            <a:schemeClr val="bg1"/>
          </a:solidFill>
          <a:ln w="9525" cap="flat" cmpd="sng">
            <a:solidFill>
              <a:schemeClr val="tx1"/>
            </a:solidFill>
            <a:miter lim="800000"/>
            <a:headEnd/>
            <a:tailEnd/>
          </a:ln>
          <a:effectLst/>
        </p:spPr>
        <p:txBody>
          <a:bodyPr anchor="ctr"/>
          <a:lstStyle/>
          <a:p>
            <a:endParaRPr lang="de-DE"/>
          </a:p>
        </p:txBody>
      </p:sp>
      <p:sp>
        <p:nvSpPr>
          <p:cNvPr id="6162" name="Text Box 18"/>
          <p:cNvSpPr txBox="1">
            <a:spLocks noChangeArrowheads="1"/>
          </p:cNvSpPr>
          <p:nvPr/>
        </p:nvSpPr>
        <p:spPr bwMode="auto">
          <a:xfrm>
            <a:off x="6329363" y="3844925"/>
            <a:ext cx="1689100" cy="457200"/>
          </a:xfrm>
          <a:prstGeom prst="rect">
            <a:avLst/>
          </a:prstGeom>
          <a:noFill/>
          <a:ln w="9525">
            <a:noFill/>
            <a:miter lim="800000"/>
            <a:headEnd/>
            <a:tailEnd/>
          </a:ln>
          <a:effectLst/>
        </p:spPr>
        <p:txBody>
          <a:bodyPr wrap="none">
            <a:spAutoFit/>
          </a:bodyPr>
          <a:lstStyle/>
          <a:p>
            <a:r>
              <a:rPr lang="en-US" b="1">
                <a:solidFill>
                  <a:schemeClr val="accent2"/>
                </a:solidFill>
                <a:latin typeface="Arial" pitchFamily="34" charset="0"/>
              </a:rPr>
              <a:t>Saturation</a:t>
            </a:r>
          </a:p>
        </p:txBody>
      </p:sp>
      <p:sp>
        <p:nvSpPr>
          <p:cNvPr id="6163" name="Text Box 19"/>
          <p:cNvSpPr txBox="1">
            <a:spLocks noChangeArrowheads="1"/>
          </p:cNvSpPr>
          <p:nvPr/>
        </p:nvSpPr>
        <p:spPr bwMode="auto">
          <a:xfrm>
            <a:off x="-6350" y="3757613"/>
            <a:ext cx="406400" cy="457200"/>
          </a:xfrm>
          <a:prstGeom prst="rect">
            <a:avLst/>
          </a:prstGeom>
          <a:noFill/>
          <a:ln w="9525">
            <a:noFill/>
            <a:miter lim="800000"/>
            <a:headEnd/>
            <a:tailEnd/>
          </a:ln>
          <a:effectLst/>
        </p:spPr>
        <p:txBody>
          <a:bodyPr>
            <a:spAutoFit/>
          </a:bodyPr>
          <a:lstStyle/>
          <a:p>
            <a:r>
              <a:rPr lang="en-US" b="1">
                <a:solidFill>
                  <a:srgbClr val="800080"/>
                </a:solidFill>
              </a:rPr>
              <a:t>●</a:t>
            </a:r>
          </a:p>
        </p:txBody>
      </p:sp>
      <p:sp>
        <p:nvSpPr>
          <p:cNvPr id="6164" name="Text Box 20"/>
          <p:cNvSpPr txBox="1">
            <a:spLocks noChangeArrowheads="1"/>
          </p:cNvSpPr>
          <p:nvPr/>
        </p:nvSpPr>
        <p:spPr bwMode="auto">
          <a:xfrm>
            <a:off x="-6350" y="4691063"/>
            <a:ext cx="406400" cy="457200"/>
          </a:xfrm>
          <a:prstGeom prst="rect">
            <a:avLst/>
          </a:prstGeom>
          <a:noFill/>
          <a:ln w="9525">
            <a:noFill/>
            <a:miter lim="800000"/>
            <a:headEnd/>
            <a:tailEnd/>
          </a:ln>
          <a:effectLst/>
        </p:spPr>
        <p:txBody>
          <a:bodyPr>
            <a:spAutoFit/>
          </a:bodyPr>
          <a:lstStyle/>
          <a:p>
            <a:r>
              <a:rPr lang="en-US" b="1">
                <a:solidFill>
                  <a:srgbClr val="800080"/>
                </a:solidFill>
              </a:rPr>
              <a:t>●</a:t>
            </a:r>
          </a:p>
        </p:txBody>
      </p:sp>
      <p:graphicFrame>
        <p:nvGraphicFramePr>
          <p:cNvPr id="6165" name="Object 21">
            <a:hlinkClick r:id="" action="ppaction://ole?verb=1"/>
          </p:cNvPr>
          <p:cNvGraphicFramePr>
            <a:graphicFrameLocks noChangeAspect="1"/>
          </p:cNvGraphicFramePr>
          <p:nvPr/>
        </p:nvGraphicFramePr>
        <p:xfrm>
          <a:off x="5375275" y="4743450"/>
          <a:ext cx="2654300" cy="454025"/>
        </p:xfrm>
        <a:graphic>
          <a:graphicData uri="http://schemas.openxmlformats.org/presentationml/2006/ole">
            <mc:AlternateContent xmlns:mc="http://schemas.openxmlformats.org/markup-compatibility/2006">
              <mc:Choice xmlns:v="urn:schemas-microsoft-com:vml" Requires="v">
                <p:oleObj spid="_x0000_s149709" r:id="rId9" imgW="1410828" imgH="241707" progId="Equation.3">
                  <p:embed/>
                </p:oleObj>
              </mc:Choice>
              <mc:Fallback>
                <p:oleObj r:id="rId9" imgW="1410828" imgH="241707" progId="Equation.3">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75275" y="4743450"/>
                        <a:ext cx="2654300" cy="454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66" name="AutoShape 22"/>
          <p:cNvSpPr>
            <a:spLocks noChangeArrowheads="1"/>
          </p:cNvSpPr>
          <p:nvPr/>
        </p:nvSpPr>
        <p:spPr bwMode="auto">
          <a:xfrm flipV="1">
            <a:off x="117475" y="5319713"/>
            <a:ext cx="765175" cy="809625"/>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cmpd="sng">
            <a:solidFill>
              <a:schemeClr val="tx1"/>
            </a:solidFill>
            <a:miter lim="800000"/>
            <a:headEnd/>
            <a:tailEnd/>
          </a:ln>
          <a:effectLst/>
        </p:spPr>
        <p:txBody>
          <a:bodyPr anchor="ctr"/>
          <a:lstStyle/>
          <a:p>
            <a:endParaRPr lang="de-DE"/>
          </a:p>
        </p:txBody>
      </p:sp>
      <p:graphicFrame>
        <p:nvGraphicFramePr>
          <p:cNvPr id="6167" name="Object 23">
            <a:hlinkClick r:id="" action="ppaction://ole?verb=1"/>
          </p:cNvPr>
          <p:cNvGraphicFramePr>
            <a:graphicFrameLocks noChangeAspect="1"/>
          </p:cNvGraphicFramePr>
          <p:nvPr/>
        </p:nvGraphicFramePr>
        <p:xfrm>
          <a:off x="974725" y="5634038"/>
          <a:ext cx="2890838" cy="584200"/>
        </p:xfrm>
        <a:graphic>
          <a:graphicData uri="http://schemas.openxmlformats.org/presentationml/2006/ole">
            <mc:AlternateContent xmlns:mc="http://schemas.openxmlformats.org/markup-compatibility/2006">
              <mc:Choice xmlns:v="urn:schemas-microsoft-com:vml" Requires="v">
                <p:oleObj spid="_x0000_s149710" r:id="rId11" imgW="1131247" imgH="229097" progId="Equation.3">
                  <p:embed/>
                </p:oleObj>
              </mc:Choice>
              <mc:Fallback>
                <p:oleObj r:id="rId11" imgW="1131247" imgH="229097" progId="Equation.3">
                  <p:embed/>
                  <p:pic>
                    <p:nvPicPr>
                      <p:cNvPr id="0"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74725" y="5634038"/>
                        <a:ext cx="2890838" cy="584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68" name="Text Box 24"/>
          <p:cNvSpPr txBox="1">
            <a:spLocks noChangeArrowheads="1"/>
          </p:cNvSpPr>
          <p:nvPr/>
        </p:nvSpPr>
        <p:spPr bwMode="auto">
          <a:xfrm>
            <a:off x="3943350" y="5454650"/>
            <a:ext cx="5184433" cy="830997"/>
          </a:xfrm>
          <a:prstGeom prst="rect">
            <a:avLst/>
          </a:prstGeom>
          <a:noFill/>
          <a:ln w="9525">
            <a:noFill/>
            <a:miter lim="800000"/>
            <a:headEnd/>
            <a:tailEnd/>
          </a:ln>
        </p:spPr>
        <p:txBody>
          <a:bodyPr wrap="none">
            <a:spAutoFit/>
          </a:bodyPr>
          <a:lstStyle/>
          <a:p>
            <a:r>
              <a:rPr lang="en-US" dirty="0">
                <a:solidFill>
                  <a:schemeClr val="tx1"/>
                </a:solidFill>
                <a:latin typeface="Arial" pitchFamily="34" charset="0"/>
              </a:rPr>
              <a:t>this feature can be inherited</a:t>
            </a:r>
            <a:r>
              <a:rPr lang="zh-CN" altLang="en-US" dirty="0">
                <a:solidFill>
                  <a:schemeClr val="tx1"/>
                </a:solidFill>
                <a:latin typeface="Arial" pitchFamily="34" charset="0"/>
              </a:rPr>
              <a:t> </a:t>
            </a:r>
            <a:r>
              <a:rPr lang="en-US" dirty="0">
                <a:solidFill>
                  <a:schemeClr val="tx1"/>
                </a:solidFill>
                <a:latin typeface="Arial" pitchFamily="34" charset="0"/>
              </a:rPr>
              <a:t>by initial</a:t>
            </a:r>
          </a:p>
          <a:p>
            <a:r>
              <a:rPr lang="en-US" dirty="0" err="1">
                <a:solidFill>
                  <a:schemeClr val="tx1"/>
                </a:solidFill>
                <a:latin typeface="Arial" pitchFamily="34" charset="0"/>
              </a:rPr>
              <a:t>Glasma</a:t>
            </a:r>
            <a:r>
              <a:rPr lang="en-US" dirty="0">
                <a:solidFill>
                  <a:schemeClr val="tx1"/>
                </a:solidFill>
                <a:latin typeface="Arial" pitchFamily="34" charset="0"/>
              </a:rPr>
              <a:t> through </a:t>
            </a:r>
            <a:r>
              <a:rPr lang="en-US" dirty="0" smtClean="0">
                <a:solidFill>
                  <a:schemeClr val="tx1"/>
                </a:solidFill>
                <a:latin typeface="Arial" pitchFamily="34" charset="0"/>
              </a:rPr>
              <a:t>indirect </a:t>
            </a:r>
            <a:r>
              <a:rPr lang="en-US" dirty="0">
                <a:solidFill>
                  <a:schemeClr val="tx1"/>
                </a:solidFill>
                <a:latin typeface="Arial" pitchFamily="34" charset="0"/>
              </a:rPr>
              <a:t>way</a:t>
            </a:r>
          </a:p>
        </p:txBody>
      </p:sp>
      <p:sp>
        <p:nvSpPr>
          <p:cNvPr id="6169" name="AutoShape 25"/>
          <p:cNvSpPr>
            <a:spLocks noChangeArrowheads="1"/>
          </p:cNvSpPr>
          <p:nvPr/>
        </p:nvSpPr>
        <p:spPr bwMode="auto">
          <a:xfrm>
            <a:off x="2682875" y="2211388"/>
            <a:ext cx="5040313" cy="476250"/>
          </a:xfrm>
          <a:prstGeom prst="bracePair">
            <a:avLst>
              <a:gd name="adj" fmla="val 8333"/>
            </a:avLst>
          </a:prstGeom>
          <a:noFill/>
          <a:ln w="9525">
            <a:noFill/>
            <a:round/>
            <a:headEnd/>
            <a:tailEnd/>
          </a:ln>
          <a:effectLst/>
        </p:spPr>
        <p:txBody>
          <a:bodyPr>
            <a:spAutoFit/>
          </a:bodyPr>
          <a:lstStyle/>
          <a:p>
            <a:r>
              <a:rPr lang="en-US">
                <a:solidFill>
                  <a:schemeClr val="tx1"/>
                </a:solidFill>
                <a:latin typeface="Arial" pitchFamily="34" charset="0"/>
              </a:rPr>
              <a:t>internal interaction time scales</a:t>
            </a:r>
          </a:p>
        </p:txBody>
      </p:sp>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ußzeilenplatzhalter 3"/>
          <p:cNvSpPr>
            <a:spLocks noGrp="1"/>
          </p:cNvSpPr>
          <p:nvPr>
            <p:ph type="ftr" idx="10"/>
          </p:nvPr>
        </p:nvSpPr>
        <p:spPr>
          <a:xfrm>
            <a:off x="153619" y="6313010"/>
            <a:ext cx="6922916" cy="476250"/>
          </a:xfrm>
        </p:spPr>
        <p:txBody>
          <a:bodyPr/>
          <a:lstStyle/>
          <a:p>
            <a:r>
              <a:rPr lang="en-US" dirty="0"/>
              <a:t>20/05/2015 </a:t>
            </a:r>
            <a:r>
              <a:rPr lang="en-US" dirty="0" smtClean="0"/>
              <a:t>                    </a:t>
            </a:r>
            <a:r>
              <a:rPr lang="en-US" dirty="0"/>
              <a:t>K</a:t>
            </a:r>
            <a:r>
              <a:rPr lang="en-US" dirty="0" smtClean="0"/>
              <a:t>ai </a:t>
            </a:r>
            <a:r>
              <a:rPr lang="en-US" dirty="0"/>
              <a:t>Z</a:t>
            </a:r>
            <a:r>
              <a:rPr lang="en-US" dirty="0" smtClean="0"/>
              <a:t>hou, ITP Goethe U. Frankfurt, Gluon Transport BAMPS </a:t>
            </a:r>
            <a:endParaRPr lang="en-US" dirty="0"/>
          </a:p>
        </p:txBody>
      </p:sp>
      <p:sp>
        <p:nvSpPr>
          <p:cNvPr id="22" name="Foliennummernplatzhalter 4"/>
          <p:cNvSpPr>
            <a:spLocks noGrp="1"/>
          </p:cNvSpPr>
          <p:nvPr>
            <p:ph type="sldNum" idx="11"/>
          </p:nvPr>
        </p:nvSpPr>
        <p:spPr/>
        <p:txBody>
          <a:bodyPr/>
          <a:lstStyle/>
          <a:p>
            <a:fld id="{404D8A34-4905-476C-A5DD-7851F6EDDA26}" type="slidenum">
              <a:rPr lang="en-US"/>
              <a:pPr/>
              <a:t>12</a:t>
            </a:fld>
            <a:endParaRPr lang="en-US"/>
          </a:p>
        </p:txBody>
      </p:sp>
      <p:sp>
        <p:nvSpPr>
          <p:cNvPr id="7170" name="Rectangle 2"/>
          <p:cNvSpPr>
            <a:spLocks noGrp="1" noChangeArrowheads="1"/>
          </p:cNvSpPr>
          <p:nvPr>
            <p:ph type="title"/>
          </p:nvPr>
        </p:nvSpPr>
        <p:spPr>
          <a:xfrm>
            <a:off x="446088" y="173038"/>
            <a:ext cx="7221537" cy="620712"/>
          </a:xfrm>
          <a:ln/>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zh-CN" altLang="en-US" sz="2800" dirty="0" smtClean="0">
                <a:latin typeface="Arial" pitchFamily="34" charset="0"/>
                <a:ea typeface="楷体" charset="-122"/>
              </a:rPr>
              <a:t>Introduci</a:t>
            </a:r>
            <a:r>
              <a:rPr lang="de-DE" altLang="zh-CN" sz="2800" dirty="0" err="1" smtClean="0">
                <a:latin typeface="Arial" pitchFamily="34" charset="0"/>
                <a:ea typeface="楷体" charset="-122"/>
              </a:rPr>
              <a:t>ng</a:t>
            </a:r>
            <a:r>
              <a:rPr lang="de-DE" altLang="zh-CN" sz="2800" dirty="0" smtClean="0">
                <a:latin typeface="Arial" pitchFamily="34" charset="0"/>
                <a:ea typeface="楷体" charset="-122"/>
              </a:rPr>
              <a:t> </a:t>
            </a:r>
            <a:r>
              <a:rPr lang="de-DE" altLang="zh-CN" sz="2800" dirty="0" err="1" smtClean="0">
                <a:latin typeface="Arial" pitchFamily="34" charset="0"/>
                <a:ea typeface="楷体" charset="-122"/>
              </a:rPr>
              <a:t>the</a:t>
            </a:r>
            <a:r>
              <a:rPr lang="en-US" sz="2800" dirty="0" smtClean="0">
                <a:latin typeface="Arial" pitchFamily="34" charset="0"/>
                <a:ea typeface="楷体" charset="-122"/>
              </a:rPr>
              <a:t> </a:t>
            </a:r>
            <a:r>
              <a:rPr lang="en-US" sz="2800" b="1" dirty="0" err="1">
                <a:solidFill>
                  <a:srgbClr val="FF0000"/>
                </a:solidFill>
                <a:latin typeface="Arial" pitchFamily="34" charset="0"/>
                <a:ea typeface="楷体" charset="-122"/>
              </a:rPr>
              <a:t>Glasma</a:t>
            </a:r>
            <a:endParaRPr lang="en-US" sz="2800" b="1" dirty="0">
              <a:solidFill>
                <a:srgbClr val="FF0000"/>
              </a:solidFill>
              <a:latin typeface="Arial" pitchFamily="34" charset="0"/>
              <a:ea typeface="楷体" charset="-122"/>
            </a:endParaRPr>
          </a:p>
        </p:txBody>
      </p:sp>
      <p:sp>
        <p:nvSpPr>
          <p:cNvPr id="7171" name="Text Box 3"/>
          <p:cNvSpPr txBox="1">
            <a:spLocks noChangeArrowheads="1"/>
          </p:cNvSpPr>
          <p:nvPr/>
        </p:nvSpPr>
        <p:spPr bwMode="auto">
          <a:xfrm>
            <a:off x="0" y="772675"/>
            <a:ext cx="8696909" cy="463846"/>
          </a:xfrm>
          <a:prstGeom prst="rect">
            <a:avLst/>
          </a:prstGeom>
          <a:noFill/>
          <a:ln w="9525">
            <a:noFill/>
            <a:miter lim="800000"/>
            <a:headEnd/>
            <a:tailEnd/>
          </a:ln>
          <a:effectLst/>
        </p:spPr>
        <p:txBody>
          <a:bodyPr wrap="non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b="1" dirty="0">
                <a:solidFill>
                  <a:srgbClr val="800080"/>
                </a:solidFill>
                <a:latin typeface="Arial" pitchFamily="34" charset="0"/>
              </a:rPr>
              <a:t> </a:t>
            </a:r>
            <a:r>
              <a:rPr lang="en-US" b="1" dirty="0" err="1" smtClean="0">
                <a:solidFill>
                  <a:srgbClr val="FF0000"/>
                </a:solidFill>
                <a:latin typeface="Arial" pitchFamily="34" charset="0"/>
              </a:rPr>
              <a:t>Glasma</a:t>
            </a:r>
            <a:r>
              <a:rPr lang="en-US" b="1" dirty="0" smtClean="0">
                <a:solidFill>
                  <a:srgbClr val="FF0000"/>
                </a:solidFill>
                <a:latin typeface="Arial" pitchFamily="34" charset="0"/>
              </a:rPr>
              <a:t> = non-equilibrium state </a:t>
            </a:r>
            <a:r>
              <a:rPr lang="en-US" b="1" dirty="0">
                <a:solidFill>
                  <a:srgbClr val="FF0000"/>
                </a:solidFill>
                <a:latin typeface="Arial" pitchFamily="34" charset="0"/>
              </a:rPr>
              <a:t>in between CGC and QGP</a:t>
            </a:r>
            <a:endParaRPr lang="en-US" b="1" i="1" u="sng" dirty="0">
              <a:solidFill>
                <a:srgbClr val="FF0000"/>
              </a:solidFill>
              <a:latin typeface="Arial" pitchFamily="34" charset="0"/>
            </a:endParaRPr>
          </a:p>
        </p:txBody>
      </p:sp>
      <p:sp>
        <p:nvSpPr>
          <p:cNvPr id="7172" name="Text Box 4"/>
          <p:cNvSpPr txBox="1">
            <a:spLocks noChangeArrowheads="1"/>
          </p:cNvSpPr>
          <p:nvPr/>
        </p:nvSpPr>
        <p:spPr bwMode="auto">
          <a:xfrm>
            <a:off x="0" y="1719263"/>
            <a:ext cx="406400" cy="457200"/>
          </a:xfrm>
          <a:prstGeom prst="rect">
            <a:avLst/>
          </a:prstGeom>
          <a:noFill/>
          <a:ln w="9525">
            <a:noFill/>
            <a:miter lim="800000"/>
            <a:headEnd/>
            <a:tailEnd/>
          </a:ln>
        </p:spPr>
        <p:txBody>
          <a:bodyPr>
            <a:spAutoFit/>
          </a:bodyPr>
          <a:lstStyle/>
          <a:p>
            <a:r>
              <a:rPr lang="en-US" b="1">
                <a:solidFill>
                  <a:srgbClr val="800080"/>
                </a:solidFill>
              </a:rPr>
              <a:t>●</a:t>
            </a:r>
          </a:p>
        </p:txBody>
      </p:sp>
      <p:sp>
        <p:nvSpPr>
          <p:cNvPr id="7173" name="Text Box 5"/>
          <p:cNvSpPr txBox="1">
            <a:spLocks noChangeArrowheads="1"/>
          </p:cNvSpPr>
          <p:nvPr/>
        </p:nvSpPr>
        <p:spPr bwMode="auto">
          <a:xfrm>
            <a:off x="431800" y="3660775"/>
            <a:ext cx="7835900" cy="822325"/>
          </a:xfrm>
          <a:prstGeom prst="rect">
            <a:avLst/>
          </a:prstGeom>
          <a:noFill/>
          <a:ln w="9525">
            <a:noFill/>
            <a:miter lim="800000"/>
            <a:headEnd/>
            <a:tailEnd/>
          </a:ln>
          <a:effectLst/>
        </p:spPr>
        <p:txBody>
          <a:bodyPr>
            <a:spAutoFit/>
          </a:bodyPr>
          <a:lstStyle/>
          <a:p>
            <a:r>
              <a:rPr lang="en-US" b="1">
                <a:solidFill>
                  <a:schemeClr val="accent2"/>
                </a:solidFill>
                <a:latin typeface="Arial" pitchFamily="34" charset="0"/>
              </a:rPr>
              <a:t>Instabilities</a:t>
            </a:r>
            <a:r>
              <a:rPr lang="en-US">
                <a:solidFill>
                  <a:schemeClr val="tx1"/>
                </a:solidFill>
                <a:latin typeface="Arial" pitchFamily="34" charset="0"/>
              </a:rPr>
              <a:t> --&gt;wide range of unstable modes (up to Qs) grow exponentially untill saturation density </a:t>
            </a:r>
          </a:p>
        </p:txBody>
      </p:sp>
      <p:sp>
        <p:nvSpPr>
          <p:cNvPr id="7174" name="Text Box 6"/>
          <p:cNvSpPr txBox="1">
            <a:spLocks noChangeArrowheads="1"/>
          </p:cNvSpPr>
          <p:nvPr/>
        </p:nvSpPr>
        <p:spPr bwMode="auto">
          <a:xfrm>
            <a:off x="-6350" y="3624263"/>
            <a:ext cx="406400" cy="457200"/>
          </a:xfrm>
          <a:prstGeom prst="rect">
            <a:avLst/>
          </a:prstGeom>
          <a:noFill/>
          <a:ln w="9525">
            <a:noFill/>
            <a:miter lim="800000"/>
            <a:headEnd/>
            <a:tailEnd/>
          </a:ln>
          <a:effectLst/>
        </p:spPr>
        <p:txBody>
          <a:bodyPr>
            <a:spAutoFit/>
          </a:bodyPr>
          <a:lstStyle/>
          <a:p>
            <a:r>
              <a:rPr lang="en-US" b="1">
                <a:solidFill>
                  <a:srgbClr val="800080"/>
                </a:solidFill>
              </a:rPr>
              <a:t>●</a:t>
            </a:r>
          </a:p>
        </p:txBody>
      </p:sp>
      <p:sp>
        <p:nvSpPr>
          <p:cNvPr id="7175" name="AutoShape 7"/>
          <p:cNvSpPr>
            <a:spLocks noChangeArrowheads="1"/>
          </p:cNvSpPr>
          <p:nvPr/>
        </p:nvSpPr>
        <p:spPr bwMode="auto">
          <a:xfrm flipV="1">
            <a:off x="117475" y="5408613"/>
            <a:ext cx="765175" cy="809625"/>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cmpd="sng">
            <a:solidFill>
              <a:schemeClr val="tx1"/>
            </a:solidFill>
            <a:miter lim="800000"/>
            <a:headEnd/>
            <a:tailEnd/>
          </a:ln>
          <a:effectLst/>
        </p:spPr>
        <p:txBody>
          <a:bodyPr anchor="ctr"/>
          <a:lstStyle/>
          <a:p>
            <a:endParaRPr lang="de-DE"/>
          </a:p>
        </p:txBody>
      </p:sp>
      <p:pic>
        <p:nvPicPr>
          <p:cNvPr id="7176" name="Picture 8"/>
          <p:cNvPicPr>
            <a:picLocks noChangeAspect="1" noChangeArrowheads="1"/>
          </p:cNvPicPr>
          <p:nvPr/>
        </p:nvPicPr>
        <p:blipFill>
          <a:blip r:embed="rId3" cstate="print"/>
          <a:srcRect/>
          <a:stretch>
            <a:fillRect/>
          </a:stretch>
        </p:blipFill>
        <p:spPr bwMode="auto">
          <a:xfrm>
            <a:off x="5452581" y="1182046"/>
            <a:ext cx="3923660" cy="2571131"/>
          </a:xfrm>
          <a:prstGeom prst="rect">
            <a:avLst/>
          </a:prstGeom>
          <a:noFill/>
          <a:ln w="9525">
            <a:noFill/>
            <a:miter lim="800000"/>
            <a:headEnd/>
            <a:tailEnd/>
          </a:ln>
          <a:effectLst/>
        </p:spPr>
      </p:pic>
      <p:sp>
        <p:nvSpPr>
          <p:cNvPr id="7177" name="Text Box 9"/>
          <p:cNvSpPr txBox="1">
            <a:spLocks noChangeArrowheads="1"/>
          </p:cNvSpPr>
          <p:nvPr/>
        </p:nvSpPr>
        <p:spPr bwMode="auto">
          <a:xfrm>
            <a:off x="476250" y="1720850"/>
            <a:ext cx="5081588" cy="457200"/>
          </a:xfrm>
          <a:prstGeom prst="rect">
            <a:avLst/>
          </a:prstGeom>
          <a:noFill/>
          <a:ln w="9525">
            <a:noFill/>
            <a:miter lim="800000"/>
            <a:headEnd/>
            <a:tailEnd/>
          </a:ln>
        </p:spPr>
        <p:txBody>
          <a:bodyPr wrap="none">
            <a:spAutoFit/>
          </a:bodyPr>
          <a:lstStyle/>
          <a:p>
            <a:r>
              <a:rPr lang="en-US" dirty="0">
                <a:solidFill>
                  <a:schemeClr val="tx1"/>
                </a:solidFill>
                <a:latin typeface="Arial" pitchFamily="34" charset="0"/>
              </a:rPr>
              <a:t>using CGC as initial states for nuclei</a:t>
            </a:r>
          </a:p>
        </p:txBody>
      </p:sp>
      <p:graphicFrame>
        <p:nvGraphicFramePr>
          <p:cNvPr id="7178" name="Object 10">
            <a:hlinkClick r:id="" action="ppaction://ole?verb=1"/>
          </p:cNvPr>
          <p:cNvGraphicFramePr>
            <a:graphicFrameLocks noChangeAspect="1"/>
          </p:cNvGraphicFramePr>
          <p:nvPr/>
        </p:nvGraphicFramePr>
        <p:xfrm>
          <a:off x="1962150" y="2260600"/>
          <a:ext cx="3271838" cy="539750"/>
        </p:xfrm>
        <a:graphic>
          <a:graphicData uri="http://schemas.openxmlformats.org/presentationml/2006/ole">
            <mc:AlternateContent xmlns:mc="http://schemas.openxmlformats.org/markup-compatibility/2006">
              <mc:Choice xmlns:v="urn:schemas-microsoft-com:vml" Requires="v">
                <p:oleObj spid="_x0000_s150612" r:id="rId4" imgW="1385608" imgH="229097" progId="Equation.3">
                  <p:embed/>
                </p:oleObj>
              </mc:Choice>
              <mc:Fallback>
                <p:oleObj r:id="rId4" imgW="1385608" imgH="229097"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62150" y="2260600"/>
                        <a:ext cx="3271838" cy="539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79" name="Text Box 11"/>
          <p:cNvSpPr txBox="1">
            <a:spLocks noChangeArrowheads="1"/>
          </p:cNvSpPr>
          <p:nvPr/>
        </p:nvSpPr>
        <p:spPr bwMode="auto">
          <a:xfrm>
            <a:off x="476250" y="2759075"/>
            <a:ext cx="5500688" cy="457200"/>
          </a:xfrm>
          <a:prstGeom prst="rect">
            <a:avLst/>
          </a:prstGeom>
          <a:noFill/>
          <a:ln w="9525">
            <a:noFill/>
            <a:miter lim="800000"/>
            <a:headEnd/>
            <a:tailEnd/>
          </a:ln>
        </p:spPr>
        <p:txBody>
          <a:bodyPr wrap="none">
            <a:spAutoFit/>
          </a:bodyPr>
          <a:lstStyle/>
          <a:p>
            <a:r>
              <a:rPr lang="en-US" b="1" dirty="0">
                <a:solidFill>
                  <a:schemeClr val="accent2"/>
                </a:solidFill>
                <a:latin typeface="Arial" pitchFamily="34" charset="0"/>
              </a:rPr>
              <a:t>highly </a:t>
            </a:r>
            <a:r>
              <a:rPr lang="en-US" b="1" dirty="0" err="1">
                <a:solidFill>
                  <a:schemeClr val="accent2"/>
                </a:solidFill>
                <a:latin typeface="Arial" pitchFamily="34" charset="0"/>
              </a:rPr>
              <a:t>anisotyopic</a:t>
            </a:r>
            <a:r>
              <a:rPr lang="en-US" dirty="0">
                <a:solidFill>
                  <a:schemeClr val="tx1"/>
                </a:solidFill>
                <a:latin typeface="Arial" pitchFamily="34" charset="0"/>
              </a:rPr>
              <a:t> initial </a:t>
            </a:r>
            <a:r>
              <a:rPr lang="en-US" dirty="0" err="1">
                <a:solidFill>
                  <a:schemeClr val="tx1"/>
                </a:solidFill>
                <a:latin typeface="Arial" pitchFamily="34" charset="0"/>
              </a:rPr>
              <a:t>glasma</a:t>
            </a:r>
            <a:r>
              <a:rPr lang="en-US" dirty="0">
                <a:solidFill>
                  <a:schemeClr val="tx1"/>
                </a:solidFill>
                <a:latin typeface="Arial" pitchFamily="34" charset="0"/>
              </a:rPr>
              <a:t> fields</a:t>
            </a:r>
          </a:p>
        </p:txBody>
      </p:sp>
      <p:sp>
        <p:nvSpPr>
          <p:cNvPr id="7180" name="AutoShape 12"/>
          <p:cNvSpPr>
            <a:spLocks noChangeArrowheads="1"/>
          </p:cNvSpPr>
          <p:nvPr/>
        </p:nvSpPr>
        <p:spPr bwMode="auto">
          <a:xfrm>
            <a:off x="1003300" y="2443163"/>
            <a:ext cx="765175" cy="134937"/>
          </a:xfrm>
          <a:prstGeom prst="rightArrow">
            <a:avLst>
              <a:gd name="adj1" fmla="val 50000"/>
              <a:gd name="adj2" fmla="val 141765"/>
            </a:avLst>
          </a:prstGeom>
          <a:solidFill>
            <a:schemeClr val="bg1"/>
          </a:solidFill>
          <a:ln w="9525" cap="flat" cmpd="sng">
            <a:solidFill>
              <a:schemeClr val="tx1"/>
            </a:solidFill>
            <a:miter lim="800000"/>
            <a:headEnd/>
            <a:tailEnd/>
          </a:ln>
          <a:effectLst/>
        </p:spPr>
        <p:txBody>
          <a:bodyPr anchor="ctr"/>
          <a:lstStyle/>
          <a:p>
            <a:endParaRPr lang="de-DE"/>
          </a:p>
        </p:txBody>
      </p:sp>
      <p:sp>
        <p:nvSpPr>
          <p:cNvPr id="7181" name="Text Box 13"/>
          <p:cNvSpPr txBox="1">
            <a:spLocks noChangeArrowheads="1"/>
          </p:cNvSpPr>
          <p:nvPr/>
        </p:nvSpPr>
        <p:spPr bwMode="auto">
          <a:xfrm>
            <a:off x="1747838" y="4562475"/>
            <a:ext cx="5948362" cy="457200"/>
          </a:xfrm>
          <a:prstGeom prst="rect">
            <a:avLst/>
          </a:prstGeom>
          <a:noFill/>
          <a:ln w="9525">
            <a:noFill/>
            <a:miter lim="800000"/>
            <a:headEnd/>
            <a:tailEnd/>
          </a:ln>
        </p:spPr>
        <p:txBody>
          <a:bodyPr wrap="none">
            <a:spAutoFit/>
          </a:bodyPr>
          <a:lstStyle/>
          <a:p>
            <a:r>
              <a:rPr lang="en-US">
                <a:solidFill>
                  <a:schemeClr val="tx1"/>
                </a:solidFill>
                <a:latin typeface="Arial" pitchFamily="34" charset="0"/>
              </a:rPr>
              <a:t>redistribute momentum ---&gt; </a:t>
            </a:r>
            <a:r>
              <a:rPr lang="en-US" b="1">
                <a:solidFill>
                  <a:schemeClr val="accent2"/>
                </a:solidFill>
                <a:latin typeface="Arial" pitchFamily="34" charset="0"/>
              </a:rPr>
              <a:t>isotropization</a:t>
            </a:r>
          </a:p>
        </p:txBody>
      </p:sp>
      <p:sp>
        <p:nvSpPr>
          <p:cNvPr id="7182" name="Text Box 14"/>
          <p:cNvSpPr txBox="1">
            <a:spLocks noChangeArrowheads="1"/>
          </p:cNvSpPr>
          <p:nvPr/>
        </p:nvSpPr>
        <p:spPr bwMode="auto">
          <a:xfrm>
            <a:off x="1741488" y="5045075"/>
            <a:ext cx="4725987" cy="457200"/>
          </a:xfrm>
          <a:prstGeom prst="rect">
            <a:avLst/>
          </a:prstGeom>
          <a:noFill/>
          <a:ln w="9525">
            <a:noFill/>
            <a:miter lim="800000"/>
            <a:headEnd/>
            <a:tailEnd/>
          </a:ln>
          <a:effectLst/>
        </p:spPr>
        <p:txBody>
          <a:bodyPr wrap="none">
            <a:spAutoFit/>
          </a:bodyPr>
          <a:lstStyle/>
          <a:p>
            <a:r>
              <a:rPr lang="en-US">
                <a:solidFill>
                  <a:schemeClr val="tx1"/>
                </a:solidFill>
                <a:latin typeface="Arial" pitchFamily="34" charset="0"/>
              </a:rPr>
              <a:t>free up quanta from classical field</a:t>
            </a:r>
          </a:p>
        </p:txBody>
      </p:sp>
      <p:sp>
        <p:nvSpPr>
          <p:cNvPr id="7183" name="AutoShape 15"/>
          <p:cNvSpPr>
            <a:spLocks noChangeArrowheads="1"/>
          </p:cNvSpPr>
          <p:nvPr/>
        </p:nvSpPr>
        <p:spPr bwMode="auto">
          <a:xfrm>
            <a:off x="774700" y="4970463"/>
            <a:ext cx="765175" cy="134937"/>
          </a:xfrm>
          <a:prstGeom prst="rightArrow">
            <a:avLst>
              <a:gd name="adj1" fmla="val 50000"/>
              <a:gd name="adj2" fmla="val 141765"/>
            </a:avLst>
          </a:prstGeom>
          <a:solidFill>
            <a:schemeClr val="bg1"/>
          </a:solidFill>
          <a:ln w="9525" cap="flat" cmpd="sng">
            <a:solidFill>
              <a:schemeClr val="tx1"/>
            </a:solidFill>
            <a:miter lim="800000"/>
            <a:headEnd/>
            <a:tailEnd/>
          </a:ln>
          <a:effectLst/>
        </p:spPr>
        <p:txBody>
          <a:bodyPr anchor="ctr"/>
          <a:lstStyle/>
          <a:p>
            <a:endParaRPr lang="de-DE"/>
          </a:p>
        </p:txBody>
      </p:sp>
      <p:sp>
        <p:nvSpPr>
          <p:cNvPr id="7184" name="手势箭头 703"/>
          <p:cNvSpPr>
            <a:spLocks/>
          </p:cNvSpPr>
          <p:nvPr/>
        </p:nvSpPr>
        <p:spPr bwMode="auto">
          <a:xfrm rot="7860000">
            <a:off x="1538288" y="3287712"/>
            <a:ext cx="623888" cy="277813"/>
          </a:xfrm>
          <a:custGeom>
            <a:avLst/>
            <a:gdLst/>
            <a:ahLst/>
            <a:cxnLst>
              <a:cxn ang="0">
                <a:pos x="1102" y="1555"/>
              </a:cxn>
              <a:cxn ang="0">
                <a:pos x="1310" y="1495"/>
              </a:cxn>
              <a:cxn ang="0">
                <a:pos x="1060" y="975"/>
              </a:cxn>
              <a:cxn ang="0">
                <a:pos x="891" y="1061"/>
              </a:cxn>
              <a:cxn ang="0">
                <a:pos x="1427" y="1288"/>
              </a:cxn>
              <a:cxn ang="0">
                <a:pos x="1523" y="1161"/>
              </a:cxn>
              <a:cxn ang="0">
                <a:pos x="1060" y="975"/>
              </a:cxn>
              <a:cxn ang="0">
                <a:pos x="997" y="722"/>
              </a:cxn>
              <a:cxn ang="0">
                <a:pos x="1502" y="969"/>
              </a:cxn>
              <a:cxn ang="0">
                <a:pos x="1656" y="864"/>
              </a:cxn>
              <a:cxn ang="0">
                <a:pos x="1604" y="749"/>
              </a:cxn>
              <a:cxn ang="0">
                <a:pos x="1254" y="704"/>
              </a:cxn>
              <a:cxn ang="0">
                <a:pos x="1137" y="668"/>
              </a:cxn>
              <a:cxn ang="0">
                <a:pos x="2303" y="516"/>
              </a:cxn>
              <a:cxn ang="0">
                <a:pos x="2539" y="493"/>
              </a:cxn>
              <a:cxn ang="0">
                <a:pos x="2658" y="436"/>
              </a:cxn>
              <a:cxn ang="0">
                <a:pos x="2662" y="349"/>
              </a:cxn>
              <a:cxn ang="0">
                <a:pos x="2566" y="284"/>
              </a:cxn>
              <a:cxn ang="0">
                <a:pos x="2374" y="259"/>
              </a:cxn>
              <a:cxn ang="0">
                <a:pos x="993" y="134"/>
              </a:cxn>
              <a:cxn ang="0">
                <a:pos x="799" y="221"/>
              </a:cxn>
              <a:cxn ang="0">
                <a:pos x="520" y="353"/>
              </a:cxn>
              <a:cxn ang="0">
                <a:pos x="88" y="779"/>
              </a:cxn>
              <a:cxn ang="0">
                <a:pos x="417" y="1228"/>
              </a:cxn>
              <a:cxn ang="0">
                <a:pos x="688" y="1524"/>
              </a:cxn>
              <a:cxn ang="0">
                <a:pos x="805" y="1570"/>
              </a:cxn>
              <a:cxn ang="0">
                <a:pos x="891" y="1559"/>
              </a:cxn>
              <a:cxn ang="0">
                <a:pos x="835" y="1215"/>
              </a:cxn>
              <a:cxn ang="0">
                <a:pos x="855" y="967"/>
              </a:cxn>
              <a:cxn ang="0">
                <a:pos x="849" y="781"/>
              </a:cxn>
              <a:cxn ang="0">
                <a:pos x="956" y="633"/>
              </a:cxn>
              <a:cxn ang="0">
                <a:pos x="1087" y="566"/>
              </a:cxn>
              <a:cxn ang="0">
                <a:pos x="1271" y="597"/>
              </a:cxn>
              <a:cxn ang="0">
                <a:pos x="1335" y="530"/>
              </a:cxn>
              <a:cxn ang="0">
                <a:pos x="1102" y="562"/>
              </a:cxn>
              <a:cxn ang="0">
                <a:pos x="972" y="468"/>
              </a:cxn>
              <a:cxn ang="0">
                <a:pos x="1221" y="405"/>
              </a:cxn>
              <a:cxn ang="0">
                <a:pos x="1450" y="499"/>
              </a:cxn>
              <a:cxn ang="0">
                <a:pos x="1646" y="543"/>
              </a:cxn>
              <a:cxn ang="0">
                <a:pos x="1773" y="464"/>
              </a:cxn>
              <a:cxn ang="0">
                <a:pos x="2318" y="154"/>
              </a:cxn>
              <a:cxn ang="0">
                <a:pos x="2602" y="184"/>
              </a:cxn>
              <a:cxn ang="0">
                <a:pos x="2735" y="280"/>
              </a:cxn>
              <a:cxn ang="0">
                <a:pos x="2752" y="447"/>
              </a:cxn>
              <a:cxn ang="0">
                <a:pos x="2656" y="564"/>
              </a:cxn>
              <a:cxn ang="0">
                <a:pos x="2447" y="618"/>
              </a:cxn>
              <a:cxn ang="0">
                <a:pos x="1700" y="685"/>
              </a:cxn>
              <a:cxn ang="0">
                <a:pos x="1748" y="835"/>
              </a:cxn>
              <a:cxn ang="0">
                <a:pos x="1661" y="1021"/>
              </a:cxn>
              <a:cxn ang="0">
                <a:pos x="1615" y="1159"/>
              </a:cxn>
              <a:cxn ang="0">
                <a:pos x="1504" y="1370"/>
              </a:cxn>
              <a:cxn ang="0">
                <a:pos x="1415" y="1486"/>
              </a:cxn>
              <a:cxn ang="0">
                <a:pos x="1354" y="1605"/>
              </a:cxn>
              <a:cxn ang="0">
                <a:pos x="1220" y="1658"/>
              </a:cxn>
              <a:cxn ang="0">
                <a:pos x="928" y="1656"/>
              </a:cxn>
              <a:cxn ang="0">
                <a:pos x="722" y="1656"/>
              </a:cxn>
              <a:cxn ang="0">
                <a:pos x="432" y="1403"/>
              </a:cxn>
              <a:cxn ang="0">
                <a:pos x="33" y="1096"/>
              </a:cxn>
              <a:cxn ang="0">
                <a:pos x="0" y="724"/>
              </a:cxn>
              <a:cxn ang="0">
                <a:pos x="69" y="336"/>
              </a:cxn>
              <a:cxn ang="0">
                <a:pos x="741" y="129"/>
              </a:cxn>
            </a:cxnLst>
            <a:rect l="0" t="0" r="r" b="b"/>
            <a:pathLst>
              <a:path w="2758" h="1666">
                <a:moveTo>
                  <a:pt x="931" y="1269"/>
                </a:moveTo>
                <a:lnTo>
                  <a:pt x="895" y="1297"/>
                </a:lnTo>
                <a:lnTo>
                  <a:pt x="864" y="1328"/>
                </a:lnTo>
                <a:lnTo>
                  <a:pt x="839" y="1359"/>
                </a:lnTo>
                <a:lnTo>
                  <a:pt x="816" y="1392"/>
                </a:lnTo>
                <a:lnTo>
                  <a:pt x="1102" y="1555"/>
                </a:lnTo>
                <a:lnTo>
                  <a:pt x="1172" y="1557"/>
                </a:lnTo>
                <a:lnTo>
                  <a:pt x="1210" y="1555"/>
                </a:lnTo>
                <a:lnTo>
                  <a:pt x="1243" y="1547"/>
                </a:lnTo>
                <a:lnTo>
                  <a:pt x="1269" y="1535"/>
                </a:lnTo>
                <a:lnTo>
                  <a:pt x="1293" y="1518"/>
                </a:lnTo>
                <a:lnTo>
                  <a:pt x="1310" y="1495"/>
                </a:lnTo>
                <a:lnTo>
                  <a:pt x="1323" y="1466"/>
                </a:lnTo>
                <a:lnTo>
                  <a:pt x="1331" y="1434"/>
                </a:lnTo>
                <a:lnTo>
                  <a:pt x="1333" y="1397"/>
                </a:lnTo>
                <a:lnTo>
                  <a:pt x="1164" y="1397"/>
                </a:lnTo>
                <a:lnTo>
                  <a:pt x="931" y="1269"/>
                </a:lnTo>
                <a:close/>
                <a:moveTo>
                  <a:pt x="1060" y="975"/>
                </a:moveTo>
                <a:lnTo>
                  <a:pt x="1026" y="983"/>
                </a:lnTo>
                <a:lnTo>
                  <a:pt x="993" y="992"/>
                </a:lnTo>
                <a:lnTo>
                  <a:pt x="964" y="1006"/>
                </a:lnTo>
                <a:lnTo>
                  <a:pt x="937" y="1021"/>
                </a:lnTo>
                <a:lnTo>
                  <a:pt x="912" y="1040"/>
                </a:lnTo>
                <a:lnTo>
                  <a:pt x="891" y="1061"/>
                </a:lnTo>
                <a:lnTo>
                  <a:pt x="872" y="1084"/>
                </a:lnTo>
                <a:lnTo>
                  <a:pt x="855" y="1111"/>
                </a:lnTo>
                <a:lnTo>
                  <a:pt x="1195" y="1292"/>
                </a:lnTo>
                <a:lnTo>
                  <a:pt x="1352" y="1296"/>
                </a:lnTo>
                <a:lnTo>
                  <a:pt x="1392" y="1294"/>
                </a:lnTo>
                <a:lnTo>
                  <a:pt x="1427" y="1288"/>
                </a:lnTo>
                <a:lnTo>
                  <a:pt x="1456" y="1276"/>
                </a:lnTo>
                <a:lnTo>
                  <a:pt x="1481" y="1263"/>
                </a:lnTo>
                <a:lnTo>
                  <a:pt x="1500" y="1244"/>
                </a:lnTo>
                <a:lnTo>
                  <a:pt x="1513" y="1221"/>
                </a:lnTo>
                <a:lnTo>
                  <a:pt x="1521" y="1192"/>
                </a:lnTo>
                <a:lnTo>
                  <a:pt x="1523" y="1161"/>
                </a:lnTo>
                <a:lnTo>
                  <a:pt x="1521" y="1142"/>
                </a:lnTo>
                <a:lnTo>
                  <a:pt x="1517" y="1121"/>
                </a:lnTo>
                <a:lnTo>
                  <a:pt x="1510" y="1096"/>
                </a:lnTo>
                <a:lnTo>
                  <a:pt x="1498" y="1071"/>
                </a:lnTo>
                <a:lnTo>
                  <a:pt x="1241" y="1075"/>
                </a:lnTo>
                <a:lnTo>
                  <a:pt x="1060" y="975"/>
                </a:lnTo>
                <a:close/>
                <a:moveTo>
                  <a:pt x="1137" y="668"/>
                </a:moveTo>
                <a:lnTo>
                  <a:pt x="1104" y="670"/>
                </a:lnTo>
                <a:lnTo>
                  <a:pt x="1074" y="676"/>
                </a:lnTo>
                <a:lnTo>
                  <a:pt x="1047" y="687"/>
                </a:lnTo>
                <a:lnTo>
                  <a:pt x="1020" y="702"/>
                </a:lnTo>
                <a:lnTo>
                  <a:pt x="997" y="722"/>
                </a:lnTo>
                <a:lnTo>
                  <a:pt x="976" y="745"/>
                </a:lnTo>
                <a:lnTo>
                  <a:pt x="954" y="772"/>
                </a:lnTo>
                <a:lnTo>
                  <a:pt x="937" y="804"/>
                </a:lnTo>
                <a:lnTo>
                  <a:pt x="1269" y="969"/>
                </a:lnTo>
                <a:lnTo>
                  <a:pt x="1454" y="971"/>
                </a:lnTo>
                <a:lnTo>
                  <a:pt x="1502" y="969"/>
                </a:lnTo>
                <a:lnTo>
                  <a:pt x="1542" y="962"/>
                </a:lnTo>
                <a:lnTo>
                  <a:pt x="1579" y="952"/>
                </a:lnTo>
                <a:lnTo>
                  <a:pt x="1608" y="937"/>
                </a:lnTo>
                <a:lnTo>
                  <a:pt x="1631" y="916"/>
                </a:lnTo>
                <a:lnTo>
                  <a:pt x="1646" y="893"/>
                </a:lnTo>
                <a:lnTo>
                  <a:pt x="1656" y="864"/>
                </a:lnTo>
                <a:lnTo>
                  <a:pt x="1659" y="833"/>
                </a:lnTo>
                <a:lnTo>
                  <a:pt x="1657" y="810"/>
                </a:lnTo>
                <a:lnTo>
                  <a:pt x="1650" y="789"/>
                </a:lnTo>
                <a:lnTo>
                  <a:pt x="1640" y="772"/>
                </a:lnTo>
                <a:lnTo>
                  <a:pt x="1625" y="758"/>
                </a:lnTo>
                <a:lnTo>
                  <a:pt x="1604" y="749"/>
                </a:lnTo>
                <a:lnTo>
                  <a:pt x="1579" y="741"/>
                </a:lnTo>
                <a:lnTo>
                  <a:pt x="1550" y="735"/>
                </a:lnTo>
                <a:lnTo>
                  <a:pt x="1517" y="733"/>
                </a:lnTo>
                <a:lnTo>
                  <a:pt x="1293" y="733"/>
                </a:lnTo>
                <a:lnTo>
                  <a:pt x="1273" y="718"/>
                </a:lnTo>
                <a:lnTo>
                  <a:pt x="1254" y="704"/>
                </a:lnTo>
                <a:lnTo>
                  <a:pt x="1233" y="693"/>
                </a:lnTo>
                <a:lnTo>
                  <a:pt x="1214" y="683"/>
                </a:lnTo>
                <a:lnTo>
                  <a:pt x="1195" y="678"/>
                </a:lnTo>
                <a:lnTo>
                  <a:pt x="1175" y="672"/>
                </a:lnTo>
                <a:lnTo>
                  <a:pt x="1156" y="668"/>
                </a:lnTo>
                <a:lnTo>
                  <a:pt x="1137" y="668"/>
                </a:lnTo>
                <a:close/>
                <a:moveTo>
                  <a:pt x="1694" y="240"/>
                </a:moveTo>
                <a:lnTo>
                  <a:pt x="1898" y="466"/>
                </a:lnTo>
                <a:lnTo>
                  <a:pt x="1874" y="497"/>
                </a:lnTo>
                <a:lnTo>
                  <a:pt x="1855" y="520"/>
                </a:lnTo>
                <a:lnTo>
                  <a:pt x="2251" y="518"/>
                </a:lnTo>
                <a:lnTo>
                  <a:pt x="2303" y="516"/>
                </a:lnTo>
                <a:lnTo>
                  <a:pt x="2351" y="516"/>
                </a:lnTo>
                <a:lnTo>
                  <a:pt x="2395" y="512"/>
                </a:lnTo>
                <a:lnTo>
                  <a:pt x="2435" y="511"/>
                </a:lnTo>
                <a:lnTo>
                  <a:pt x="2474" y="505"/>
                </a:lnTo>
                <a:lnTo>
                  <a:pt x="2508" y="501"/>
                </a:lnTo>
                <a:lnTo>
                  <a:pt x="2539" y="493"/>
                </a:lnTo>
                <a:lnTo>
                  <a:pt x="2568" y="488"/>
                </a:lnTo>
                <a:lnTo>
                  <a:pt x="2593" y="478"/>
                </a:lnTo>
                <a:lnTo>
                  <a:pt x="2614" y="470"/>
                </a:lnTo>
                <a:lnTo>
                  <a:pt x="2631" y="459"/>
                </a:lnTo>
                <a:lnTo>
                  <a:pt x="2647" y="449"/>
                </a:lnTo>
                <a:lnTo>
                  <a:pt x="2658" y="436"/>
                </a:lnTo>
                <a:lnTo>
                  <a:pt x="2666" y="424"/>
                </a:lnTo>
                <a:lnTo>
                  <a:pt x="2672" y="411"/>
                </a:lnTo>
                <a:lnTo>
                  <a:pt x="2673" y="395"/>
                </a:lnTo>
                <a:lnTo>
                  <a:pt x="2672" y="380"/>
                </a:lnTo>
                <a:lnTo>
                  <a:pt x="2668" y="363"/>
                </a:lnTo>
                <a:lnTo>
                  <a:pt x="2662" y="349"/>
                </a:lnTo>
                <a:lnTo>
                  <a:pt x="2652" y="336"/>
                </a:lnTo>
                <a:lnTo>
                  <a:pt x="2639" y="324"/>
                </a:lnTo>
                <a:lnTo>
                  <a:pt x="2625" y="313"/>
                </a:lnTo>
                <a:lnTo>
                  <a:pt x="2608" y="301"/>
                </a:lnTo>
                <a:lnTo>
                  <a:pt x="2587" y="294"/>
                </a:lnTo>
                <a:lnTo>
                  <a:pt x="2566" y="284"/>
                </a:lnTo>
                <a:lnTo>
                  <a:pt x="2541" y="278"/>
                </a:lnTo>
                <a:lnTo>
                  <a:pt x="2512" y="273"/>
                </a:lnTo>
                <a:lnTo>
                  <a:pt x="2481" y="267"/>
                </a:lnTo>
                <a:lnTo>
                  <a:pt x="2449" y="263"/>
                </a:lnTo>
                <a:lnTo>
                  <a:pt x="2412" y="261"/>
                </a:lnTo>
                <a:lnTo>
                  <a:pt x="2374" y="259"/>
                </a:lnTo>
                <a:lnTo>
                  <a:pt x="2334" y="259"/>
                </a:lnTo>
                <a:lnTo>
                  <a:pt x="1694" y="240"/>
                </a:lnTo>
                <a:close/>
                <a:moveTo>
                  <a:pt x="1060" y="109"/>
                </a:moveTo>
                <a:lnTo>
                  <a:pt x="1039" y="117"/>
                </a:lnTo>
                <a:lnTo>
                  <a:pt x="1018" y="125"/>
                </a:lnTo>
                <a:lnTo>
                  <a:pt x="993" y="134"/>
                </a:lnTo>
                <a:lnTo>
                  <a:pt x="966" y="146"/>
                </a:lnTo>
                <a:lnTo>
                  <a:pt x="937" y="159"/>
                </a:lnTo>
                <a:lnTo>
                  <a:pt x="906" y="173"/>
                </a:lnTo>
                <a:lnTo>
                  <a:pt x="872" y="188"/>
                </a:lnTo>
                <a:lnTo>
                  <a:pt x="835" y="203"/>
                </a:lnTo>
                <a:lnTo>
                  <a:pt x="799" y="221"/>
                </a:lnTo>
                <a:lnTo>
                  <a:pt x="757" y="240"/>
                </a:lnTo>
                <a:lnTo>
                  <a:pt x="714" y="261"/>
                </a:lnTo>
                <a:lnTo>
                  <a:pt x="670" y="282"/>
                </a:lnTo>
                <a:lnTo>
                  <a:pt x="622" y="305"/>
                </a:lnTo>
                <a:lnTo>
                  <a:pt x="572" y="328"/>
                </a:lnTo>
                <a:lnTo>
                  <a:pt x="520" y="353"/>
                </a:lnTo>
                <a:lnTo>
                  <a:pt x="467" y="380"/>
                </a:lnTo>
                <a:lnTo>
                  <a:pt x="150" y="380"/>
                </a:lnTo>
                <a:lnTo>
                  <a:pt x="123" y="480"/>
                </a:lnTo>
                <a:lnTo>
                  <a:pt x="104" y="580"/>
                </a:lnTo>
                <a:lnTo>
                  <a:pt x="92" y="679"/>
                </a:lnTo>
                <a:lnTo>
                  <a:pt x="88" y="779"/>
                </a:lnTo>
                <a:lnTo>
                  <a:pt x="92" y="875"/>
                </a:lnTo>
                <a:lnTo>
                  <a:pt x="102" y="971"/>
                </a:lnTo>
                <a:lnTo>
                  <a:pt x="119" y="1069"/>
                </a:lnTo>
                <a:lnTo>
                  <a:pt x="142" y="1169"/>
                </a:lnTo>
                <a:lnTo>
                  <a:pt x="378" y="1169"/>
                </a:lnTo>
                <a:lnTo>
                  <a:pt x="417" y="1228"/>
                </a:lnTo>
                <a:lnTo>
                  <a:pt x="459" y="1286"/>
                </a:lnTo>
                <a:lnTo>
                  <a:pt x="501" y="1340"/>
                </a:lnTo>
                <a:lnTo>
                  <a:pt x="545" y="1390"/>
                </a:lnTo>
                <a:lnTo>
                  <a:pt x="591" y="1438"/>
                </a:lnTo>
                <a:lnTo>
                  <a:pt x="640" y="1482"/>
                </a:lnTo>
                <a:lnTo>
                  <a:pt x="688" y="1524"/>
                </a:lnTo>
                <a:lnTo>
                  <a:pt x="737" y="1562"/>
                </a:lnTo>
                <a:lnTo>
                  <a:pt x="757" y="1566"/>
                </a:lnTo>
                <a:lnTo>
                  <a:pt x="774" y="1568"/>
                </a:lnTo>
                <a:lnTo>
                  <a:pt x="787" y="1570"/>
                </a:lnTo>
                <a:lnTo>
                  <a:pt x="797" y="1570"/>
                </a:lnTo>
                <a:lnTo>
                  <a:pt x="805" y="1570"/>
                </a:lnTo>
                <a:lnTo>
                  <a:pt x="814" y="1570"/>
                </a:lnTo>
                <a:lnTo>
                  <a:pt x="826" y="1568"/>
                </a:lnTo>
                <a:lnTo>
                  <a:pt x="839" y="1566"/>
                </a:lnTo>
                <a:lnTo>
                  <a:pt x="855" y="1564"/>
                </a:lnTo>
                <a:lnTo>
                  <a:pt x="872" y="1562"/>
                </a:lnTo>
                <a:lnTo>
                  <a:pt x="891" y="1559"/>
                </a:lnTo>
                <a:lnTo>
                  <a:pt x="912" y="1555"/>
                </a:lnTo>
                <a:lnTo>
                  <a:pt x="695" y="1441"/>
                </a:lnTo>
                <a:lnTo>
                  <a:pt x="720" y="1380"/>
                </a:lnTo>
                <a:lnTo>
                  <a:pt x="753" y="1322"/>
                </a:lnTo>
                <a:lnTo>
                  <a:pt x="791" y="1267"/>
                </a:lnTo>
                <a:lnTo>
                  <a:pt x="835" y="1215"/>
                </a:lnTo>
                <a:lnTo>
                  <a:pt x="728" y="1155"/>
                </a:lnTo>
                <a:lnTo>
                  <a:pt x="753" y="1107"/>
                </a:lnTo>
                <a:lnTo>
                  <a:pt x="778" y="1065"/>
                </a:lnTo>
                <a:lnTo>
                  <a:pt x="803" y="1027"/>
                </a:lnTo>
                <a:lnTo>
                  <a:pt x="830" y="994"/>
                </a:lnTo>
                <a:lnTo>
                  <a:pt x="855" y="967"/>
                </a:lnTo>
                <a:lnTo>
                  <a:pt x="883" y="942"/>
                </a:lnTo>
                <a:lnTo>
                  <a:pt x="910" y="925"/>
                </a:lnTo>
                <a:lnTo>
                  <a:pt x="939" y="912"/>
                </a:lnTo>
                <a:lnTo>
                  <a:pt x="816" y="846"/>
                </a:lnTo>
                <a:lnTo>
                  <a:pt x="832" y="812"/>
                </a:lnTo>
                <a:lnTo>
                  <a:pt x="849" y="781"/>
                </a:lnTo>
                <a:lnTo>
                  <a:pt x="864" y="750"/>
                </a:lnTo>
                <a:lnTo>
                  <a:pt x="882" y="724"/>
                </a:lnTo>
                <a:lnTo>
                  <a:pt x="899" y="697"/>
                </a:lnTo>
                <a:lnTo>
                  <a:pt x="918" y="674"/>
                </a:lnTo>
                <a:lnTo>
                  <a:pt x="937" y="653"/>
                </a:lnTo>
                <a:lnTo>
                  <a:pt x="956" y="633"/>
                </a:lnTo>
                <a:lnTo>
                  <a:pt x="976" y="616"/>
                </a:lnTo>
                <a:lnTo>
                  <a:pt x="997" y="603"/>
                </a:lnTo>
                <a:lnTo>
                  <a:pt x="1020" y="591"/>
                </a:lnTo>
                <a:lnTo>
                  <a:pt x="1041" y="580"/>
                </a:lnTo>
                <a:lnTo>
                  <a:pt x="1064" y="572"/>
                </a:lnTo>
                <a:lnTo>
                  <a:pt x="1087" y="566"/>
                </a:lnTo>
                <a:lnTo>
                  <a:pt x="1112" y="564"/>
                </a:lnTo>
                <a:lnTo>
                  <a:pt x="1137" y="562"/>
                </a:lnTo>
                <a:lnTo>
                  <a:pt x="1181" y="566"/>
                </a:lnTo>
                <a:lnTo>
                  <a:pt x="1225" y="578"/>
                </a:lnTo>
                <a:lnTo>
                  <a:pt x="1248" y="585"/>
                </a:lnTo>
                <a:lnTo>
                  <a:pt x="1271" y="597"/>
                </a:lnTo>
                <a:lnTo>
                  <a:pt x="1294" y="610"/>
                </a:lnTo>
                <a:lnTo>
                  <a:pt x="1317" y="624"/>
                </a:lnTo>
                <a:lnTo>
                  <a:pt x="1477" y="622"/>
                </a:lnTo>
                <a:lnTo>
                  <a:pt x="1431" y="599"/>
                </a:lnTo>
                <a:lnTo>
                  <a:pt x="1385" y="568"/>
                </a:lnTo>
                <a:lnTo>
                  <a:pt x="1335" y="530"/>
                </a:lnTo>
                <a:lnTo>
                  <a:pt x="1285" y="484"/>
                </a:lnTo>
                <a:lnTo>
                  <a:pt x="1248" y="505"/>
                </a:lnTo>
                <a:lnTo>
                  <a:pt x="1214" y="524"/>
                </a:lnTo>
                <a:lnTo>
                  <a:pt x="1177" y="539"/>
                </a:lnTo>
                <a:lnTo>
                  <a:pt x="1139" y="553"/>
                </a:lnTo>
                <a:lnTo>
                  <a:pt x="1102" y="562"/>
                </a:lnTo>
                <a:lnTo>
                  <a:pt x="1064" y="570"/>
                </a:lnTo>
                <a:lnTo>
                  <a:pt x="1026" y="574"/>
                </a:lnTo>
                <a:lnTo>
                  <a:pt x="987" y="576"/>
                </a:lnTo>
                <a:lnTo>
                  <a:pt x="947" y="572"/>
                </a:lnTo>
                <a:lnTo>
                  <a:pt x="943" y="466"/>
                </a:lnTo>
                <a:lnTo>
                  <a:pt x="972" y="468"/>
                </a:lnTo>
                <a:lnTo>
                  <a:pt x="1014" y="466"/>
                </a:lnTo>
                <a:lnTo>
                  <a:pt x="1056" y="461"/>
                </a:lnTo>
                <a:lnTo>
                  <a:pt x="1099" y="453"/>
                </a:lnTo>
                <a:lnTo>
                  <a:pt x="1141" y="441"/>
                </a:lnTo>
                <a:lnTo>
                  <a:pt x="1181" y="424"/>
                </a:lnTo>
                <a:lnTo>
                  <a:pt x="1221" y="405"/>
                </a:lnTo>
                <a:lnTo>
                  <a:pt x="1262" y="384"/>
                </a:lnTo>
                <a:lnTo>
                  <a:pt x="1302" y="357"/>
                </a:lnTo>
                <a:lnTo>
                  <a:pt x="1339" y="401"/>
                </a:lnTo>
                <a:lnTo>
                  <a:pt x="1375" y="440"/>
                </a:lnTo>
                <a:lnTo>
                  <a:pt x="1414" y="474"/>
                </a:lnTo>
                <a:lnTo>
                  <a:pt x="1450" y="499"/>
                </a:lnTo>
                <a:lnTo>
                  <a:pt x="1487" y="520"/>
                </a:lnTo>
                <a:lnTo>
                  <a:pt x="1525" y="536"/>
                </a:lnTo>
                <a:lnTo>
                  <a:pt x="1561" y="545"/>
                </a:lnTo>
                <a:lnTo>
                  <a:pt x="1600" y="547"/>
                </a:lnTo>
                <a:lnTo>
                  <a:pt x="1623" y="547"/>
                </a:lnTo>
                <a:lnTo>
                  <a:pt x="1646" y="543"/>
                </a:lnTo>
                <a:lnTo>
                  <a:pt x="1669" y="536"/>
                </a:lnTo>
                <a:lnTo>
                  <a:pt x="1692" y="526"/>
                </a:lnTo>
                <a:lnTo>
                  <a:pt x="1713" y="514"/>
                </a:lnTo>
                <a:lnTo>
                  <a:pt x="1734" y="501"/>
                </a:lnTo>
                <a:lnTo>
                  <a:pt x="1753" y="484"/>
                </a:lnTo>
                <a:lnTo>
                  <a:pt x="1773" y="464"/>
                </a:lnTo>
                <a:lnTo>
                  <a:pt x="1502" y="155"/>
                </a:lnTo>
                <a:lnTo>
                  <a:pt x="1060" y="109"/>
                </a:lnTo>
                <a:close/>
                <a:moveTo>
                  <a:pt x="1054" y="0"/>
                </a:moveTo>
                <a:lnTo>
                  <a:pt x="1536" y="54"/>
                </a:lnTo>
                <a:lnTo>
                  <a:pt x="1608" y="134"/>
                </a:lnTo>
                <a:lnTo>
                  <a:pt x="2318" y="154"/>
                </a:lnTo>
                <a:lnTo>
                  <a:pt x="2378" y="155"/>
                </a:lnTo>
                <a:lnTo>
                  <a:pt x="2431" y="157"/>
                </a:lnTo>
                <a:lnTo>
                  <a:pt x="2481" y="161"/>
                </a:lnTo>
                <a:lnTo>
                  <a:pt x="2528" y="167"/>
                </a:lnTo>
                <a:lnTo>
                  <a:pt x="2568" y="175"/>
                </a:lnTo>
                <a:lnTo>
                  <a:pt x="2602" y="184"/>
                </a:lnTo>
                <a:lnTo>
                  <a:pt x="2635" y="196"/>
                </a:lnTo>
                <a:lnTo>
                  <a:pt x="2662" y="207"/>
                </a:lnTo>
                <a:lnTo>
                  <a:pt x="2683" y="223"/>
                </a:lnTo>
                <a:lnTo>
                  <a:pt x="2704" y="240"/>
                </a:lnTo>
                <a:lnTo>
                  <a:pt x="2720" y="259"/>
                </a:lnTo>
                <a:lnTo>
                  <a:pt x="2735" y="280"/>
                </a:lnTo>
                <a:lnTo>
                  <a:pt x="2745" y="305"/>
                </a:lnTo>
                <a:lnTo>
                  <a:pt x="2752" y="332"/>
                </a:lnTo>
                <a:lnTo>
                  <a:pt x="2756" y="361"/>
                </a:lnTo>
                <a:lnTo>
                  <a:pt x="2758" y="393"/>
                </a:lnTo>
                <a:lnTo>
                  <a:pt x="2756" y="420"/>
                </a:lnTo>
                <a:lnTo>
                  <a:pt x="2752" y="447"/>
                </a:lnTo>
                <a:lnTo>
                  <a:pt x="2745" y="470"/>
                </a:lnTo>
                <a:lnTo>
                  <a:pt x="2733" y="493"/>
                </a:lnTo>
                <a:lnTo>
                  <a:pt x="2720" y="514"/>
                </a:lnTo>
                <a:lnTo>
                  <a:pt x="2700" y="532"/>
                </a:lnTo>
                <a:lnTo>
                  <a:pt x="2681" y="549"/>
                </a:lnTo>
                <a:lnTo>
                  <a:pt x="2656" y="564"/>
                </a:lnTo>
                <a:lnTo>
                  <a:pt x="2629" y="578"/>
                </a:lnTo>
                <a:lnTo>
                  <a:pt x="2599" y="589"/>
                </a:lnTo>
                <a:lnTo>
                  <a:pt x="2566" y="601"/>
                </a:lnTo>
                <a:lnTo>
                  <a:pt x="2529" y="608"/>
                </a:lnTo>
                <a:lnTo>
                  <a:pt x="2489" y="614"/>
                </a:lnTo>
                <a:lnTo>
                  <a:pt x="2447" y="618"/>
                </a:lnTo>
                <a:lnTo>
                  <a:pt x="2401" y="622"/>
                </a:lnTo>
                <a:lnTo>
                  <a:pt x="2353" y="622"/>
                </a:lnTo>
                <a:lnTo>
                  <a:pt x="1725" y="631"/>
                </a:lnTo>
                <a:lnTo>
                  <a:pt x="1661" y="649"/>
                </a:lnTo>
                <a:lnTo>
                  <a:pt x="1682" y="666"/>
                </a:lnTo>
                <a:lnTo>
                  <a:pt x="1700" y="685"/>
                </a:lnTo>
                <a:lnTo>
                  <a:pt x="1715" y="704"/>
                </a:lnTo>
                <a:lnTo>
                  <a:pt x="1727" y="727"/>
                </a:lnTo>
                <a:lnTo>
                  <a:pt x="1736" y="750"/>
                </a:lnTo>
                <a:lnTo>
                  <a:pt x="1744" y="777"/>
                </a:lnTo>
                <a:lnTo>
                  <a:pt x="1748" y="804"/>
                </a:lnTo>
                <a:lnTo>
                  <a:pt x="1748" y="835"/>
                </a:lnTo>
                <a:lnTo>
                  <a:pt x="1746" y="875"/>
                </a:lnTo>
                <a:lnTo>
                  <a:pt x="1738" y="912"/>
                </a:lnTo>
                <a:lnTo>
                  <a:pt x="1727" y="944"/>
                </a:lnTo>
                <a:lnTo>
                  <a:pt x="1709" y="973"/>
                </a:lnTo>
                <a:lnTo>
                  <a:pt x="1688" y="1000"/>
                </a:lnTo>
                <a:lnTo>
                  <a:pt x="1661" y="1021"/>
                </a:lnTo>
                <a:lnTo>
                  <a:pt x="1631" y="1040"/>
                </a:lnTo>
                <a:lnTo>
                  <a:pt x="1596" y="1056"/>
                </a:lnTo>
                <a:lnTo>
                  <a:pt x="1604" y="1084"/>
                </a:lnTo>
                <a:lnTo>
                  <a:pt x="1609" y="1111"/>
                </a:lnTo>
                <a:lnTo>
                  <a:pt x="1613" y="1136"/>
                </a:lnTo>
                <a:lnTo>
                  <a:pt x="1615" y="1159"/>
                </a:lnTo>
                <a:lnTo>
                  <a:pt x="1611" y="1207"/>
                </a:lnTo>
                <a:lnTo>
                  <a:pt x="1602" y="1251"/>
                </a:lnTo>
                <a:lnTo>
                  <a:pt x="1586" y="1290"/>
                </a:lnTo>
                <a:lnTo>
                  <a:pt x="1565" y="1321"/>
                </a:lnTo>
                <a:lnTo>
                  <a:pt x="1538" y="1347"/>
                </a:lnTo>
                <a:lnTo>
                  <a:pt x="1504" y="1370"/>
                </a:lnTo>
                <a:lnTo>
                  <a:pt x="1463" y="1386"/>
                </a:lnTo>
                <a:lnTo>
                  <a:pt x="1417" y="1397"/>
                </a:lnTo>
                <a:lnTo>
                  <a:pt x="1419" y="1416"/>
                </a:lnTo>
                <a:lnTo>
                  <a:pt x="1419" y="1432"/>
                </a:lnTo>
                <a:lnTo>
                  <a:pt x="1417" y="1459"/>
                </a:lnTo>
                <a:lnTo>
                  <a:pt x="1415" y="1486"/>
                </a:lnTo>
                <a:lnTo>
                  <a:pt x="1410" y="1511"/>
                </a:lnTo>
                <a:lnTo>
                  <a:pt x="1402" y="1532"/>
                </a:lnTo>
                <a:lnTo>
                  <a:pt x="1394" y="1553"/>
                </a:lnTo>
                <a:lnTo>
                  <a:pt x="1383" y="1572"/>
                </a:lnTo>
                <a:lnTo>
                  <a:pt x="1369" y="1589"/>
                </a:lnTo>
                <a:lnTo>
                  <a:pt x="1354" y="1605"/>
                </a:lnTo>
                <a:lnTo>
                  <a:pt x="1337" y="1618"/>
                </a:lnTo>
                <a:lnTo>
                  <a:pt x="1317" y="1630"/>
                </a:lnTo>
                <a:lnTo>
                  <a:pt x="1296" y="1639"/>
                </a:lnTo>
                <a:lnTo>
                  <a:pt x="1273" y="1649"/>
                </a:lnTo>
                <a:lnTo>
                  <a:pt x="1246" y="1654"/>
                </a:lnTo>
                <a:lnTo>
                  <a:pt x="1220" y="1658"/>
                </a:lnTo>
                <a:lnTo>
                  <a:pt x="1191" y="1662"/>
                </a:lnTo>
                <a:lnTo>
                  <a:pt x="1158" y="1662"/>
                </a:lnTo>
                <a:lnTo>
                  <a:pt x="1099" y="1658"/>
                </a:lnTo>
                <a:lnTo>
                  <a:pt x="1033" y="1624"/>
                </a:lnTo>
                <a:lnTo>
                  <a:pt x="979" y="1643"/>
                </a:lnTo>
                <a:lnTo>
                  <a:pt x="928" y="1656"/>
                </a:lnTo>
                <a:lnTo>
                  <a:pt x="876" y="1664"/>
                </a:lnTo>
                <a:lnTo>
                  <a:pt x="828" y="1666"/>
                </a:lnTo>
                <a:lnTo>
                  <a:pt x="809" y="1666"/>
                </a:lnTo>
                <a:lnTo>
                  <a:pt x="785" y="1664"/>
                </a:lnTo>
                <a:lnTo>
                  <a:pt x="757" y="1660"/>
                </a:lnTo>
                <a:lnTo>
                  <a:pt x="722" y="1656"/>
                </a:lnTo>
                <a:lnTo>
                  <a:pt x="676" y="1626"/>
                </a:lnTo>
                <a:lnTo>
                  <a:pt x="628" y="1591"/>
                </a:lnTo>
                <a:lnTo>
                  <a:pt x="578" y="1553"/>
                </a:lnTo>
                <a:lnTo>
                  <a:pt x="530" y="1509"/>
                </a:lnTo>
                <a:lnTo>
                  <a:pt x="482" y="1459"/>
                </a:lnTo>
                <a:lnTo>
                  <a:pt x="432" y="1403"/>
                </a:lnTo>
                <a:lnTo>
                  <a:pt x="382" y="1344"/>
                </a:lnTo>
                <a:lnTo>
                  <a:pt x="332" y="1280"/>
                </a:lnTo>
                <a:lnTo>
                  <a:pt x="83" y="1280"/>
                </a:lnTo>
                <a:lnTo>
                  <a:pt x="63" y="1219"/>
                </a:lnTo>
                <a:lnTo>
                  <a:pt x="46" y="1157"/>
                </a:lnTo>
                <a:lnTo>
                  <a:pt x="33" y="1096"/>
                </a:lnTo>
                <a:lnTo>
                  <a:pt x="19" y="1036"/>
                </a:lnTo>
                <a:lnTo>
                  <a:pt x="11" y="975"/>
                </a:lnTo>
                <a:lnTo>
                  <a:pt x="4" y="914"/>
                </a:lnTo>
                <a:lnTo>
                  <a:pt x="0" y="854"/>
                </a:lnTo>
                <a:lnTo>
                  <a:pt x="0" y="793"/>
                </a:lnTo>
                <a:lnTo>
                  <a:pt x="0" y="724"/>
                </a:lnTo>
                <a:lnTo>
                  <a:pt x="6" y="656"/>
                </a:lnTo>
                <a:lnTo>
                  <a:pt x="11" y="591"/>
                </a:lnTo>
                <a:lnTo>
                  <a:pt x="23" y="526"/>
                </a:lnTo>
                <a:lnTo>
                  <a:pt x="34" y="463"/>
                </a:lnTo>
                <a:lnTo>
                  <a:pt x="52" y="399"/>
                </a:lnTo>
                <a:lnTo>
                  <a:pt x="69" y="336"/>
                </a:lnTo>
                <a:lnTo>
                  <a:pt x="92" y="276"/>
                </a:lnTo>
                <a:lnTo>
                  <a:pt x="465" y="276"/>
                </a:lnTo>
                <a:lnTo>
                  <a:pt x="530" y="236"/>
                </a:lnTo>
                <a:lnTo>
                  <a:pt x="599" y="200"/>
                </a:lnTo>
                <a:lnTo>
                  <a:pt x="668" y="163"/>
                </a:lnTo>
                <a:lnTo>
                  <a:pt x="741" y="129"/>
                </a:lnTo>
                <a:lnTo>
                  <a:pt x="816" y="94"/>
                </a:lnTo>
                <a:lnTo>
                  <a:pt x="893" y="61"/>
                </a:lnTo>
                <a:lnTo>
                  <a:pt x="972" y="31"/>
                </a:lnTo>
                <a:lnTo>
                  <a:pt x="1054" y="0"/>
                </a:lnTo>
                <a:close/>
              </a:path>
            </a:pathLst>
          </a:custGeom>
          <a:solidFill>
            <a:srgbClr val="00B8FF"/>
          </a:solidFill>
          <a:ln w="9525" cmpd="sng">
            <a:solidFill>
              <a:schemeClr val="tx1"/>
            </a:solidFill>
            <a:round/>
            <a:headEnd/>
            <a:tailEnd/>
          </a:ln>
          <a:effectLst/>
        </p:spPr>
        <p:txBody>
          <a:bodyPr anchor="ctr"/>
          <a:lstStyle/>
          <a:p>
            <a:endParaRPr lang="de-DE"/>
          </a:p>
        </p:txBody>
      </p:sp>
      <p:sp>
        <p:nvSpPr>
          <p:cNvPr id="7185" name="AutoShape 17"/>
          <p:cNvSpPr>
            <a:spLocks/>
          </p:cNvSpPr>
          <p:nvPr/>
        </p:nvSpPr>
        <p:spPr bwMode="auto">
          <a:xfrm>
            <a:off x="1665288" y="4705350"/>
            <a:ext cx="90487" cy="765175"/>
          </a:xfrm>
          <a:prstGeom prst="leftBrace">
            <a:avLst>
              <a:gd name="adj1" fmla="val 191595"/>
              <a:gd name="adj2" fmla="val 50000"/>
            </a:avLst>
          </a:prstGeom>
          <a:solidFill>
            <a:schemeClr val="bg1"/>
          </a:solidFill>
          <a:ln w="9525" cap="flat" cmpd="sng">
            <a:solidFill>
              <a:schemeClr val="tx1"/>
            </a:solidFill>
            <a:round/>
            <a:headEnd/>
            <a:tailEnd/>
          </a:ln>
          <a:effectLst/>
        </p:spPr>
        <p:txBody>
          <a:bodyPr anchor="ctr"/>
          <a:lstStyle/>
          <a:p>
            <a:endParaRPr lang="de-DE"/>
          </a:p>
        </p:txBody>
      </p:sp>
      <p:sp>
        <p:nvSpPr>
          <p:cNvPr id="7186" name="Text Box 18"/>
          <p:cNvSpPr txBox="1">
            <a:spLocks noChangeArrowheads="1"/>
          </p:cNvSpPr>
          <p:nvPr/>
        </p:nvSpPr>
        <p:spPr bwMode="auto">
          <a:xfrm>
            <a:off x="4057650" y="5510213"/>
            <a:ext cx="3919538" cy="823912"/>
          </a:xfrm>
          <a:prstGeom prst="rect">
            <a:avLst/>
          </a:prstGeom>
          <a:noFill/>
          <a:ln w="9525">
            <a:noFill/>
            <a:miter lim="800000"/>
            <a:headEnd/>
            <a:tailEnd/>
          </a:ln>
        </p:spPr>
        <p:txBody>
          <a:bodyPr wrap="none">
            <a:spAutoFit/>
          </a:bodyPr>
          <a:lstStyle/>
          <a:p>
            <a:r>
              <a:rPr lang="en-US" b="1">
                <a:solidFill>
                  <a:schemeClr val="accent2"/>
                </a:solidFill>
                <a:latin typeface="Arial" pitchFamily="34" charset="0"/>
              </a:rPr>
              <a:t>initial condition amenable</a:t>
            </a:r>
          </a:p>
          <a:p>
            <a:r>
              <a:rPr lang="en-US" b="1">
                <a:solidFill>
                  <a:schemeClr val="accent2"/>
                </a:solidFill>
                <a:latin typeface="Arial" pitchFamily="34" charset="0"/>
              </a:rPr>
              <a:t>for kinetic theory</a:t>
            </a:r>
          </a:p>
        </p:txBody>
      </p:sp>
      <p:graphicFrame>
        <p:nvGraphicFramePr>
          <p:cNvPr id="7187" name="Object 19">
            <a:hlinkClick r:id="" action="ppaction://ole?verb=1"/>
          </p:cNvPr>
          <p:cNvGraphicFramePr>
            <a:graphicFrameLocks noChangeAspect="1"/>
          </p:cNvGraphicFramePr>
          <p:nvPr/>
        </p:nvGraphicFramePr>
        <p:xfrm>
          <a:off x="1196975" y="5724525"/>
          <a:ext cx="2698750" cy="539750"/>
        </p:xfrm>
        <a:graphic>
          <a:graphicData uri="http://schemas.openxmlformats.org/presentationml/2006/ole">
            <mc:AlternateContent xmlns:mc="http://schemas.openxmlformats.org/markup-compatibility/2006">
              <mc:Choice xmlns:v="urn:schemas-microsoft-com:vml" Requires="v">
                <p:oleObj spid="_x0000_s150613" r:id="rId6" imgW="1144218" imgH="229097" progId="Equation.3">
                  <p:embed/>
                </p:oleObj>
              </mc:Choice>
              <mc:Fallback>
                <p:oleObj r:id="rId6" imgW="1144218" imgH="229097"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96975" y="5724525"/>
                        <a:ext cx="2698750" cy="539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88" name="Text Box 20"/>
          <p:cNvSpPr txBox="1">
            <a:spLocks noChangeArrowheads="1"/>
          </p:cNvSpPr>
          <p:nvPr/>
        </p:nvSpPr>
        <p:spPr bwMode="auto">
          <a:xfrm>
            <a:off x="2151063" y="3138488"/>
            <a:ext cx="3346450" cy="396875"/>
          </a:xfrm>
          <a:prstGeom prst="rect">
            <a:avLst/>
          </a:prstGeom>
          <a:noFill/>
          <a:ln w="9525">
            <a:noFill/>
            <a:miter lim="800000"/>
            <a:headEnd/>
            <a:tailEnd/>
          </a:ln>
        </p:spPr>
        <p:txBody>
          <a:bodyPr wrap="none">
            <a:spAutoFit/>
          </a:bodyPr>
          <a:lstStyle/>
          <a:p>
            <a:r>
              <a:rPr lang="en-US" sz="2000" dirty="0">
                <a:solidFill>
                  <a:schemeClr val="tx1"/>
                </a:solidFill>
                <a:latin typeface="Arial" pitchFamily="34" charset="0"/>
              </a:rPr>
              <a:t>(won't last longer than 1/Qs)</a:t>
            </a:r>
          </a:p>
        </p:txBody>
      </p:sp>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4"/>
          <p:cNvPicPr>
            <a:picLocks noChangeAspect="1" noChangeArrowheads="1"/>
          </p:cNvPicPr>
          <p:nvPr/>
        </p:nvPicPr>
        <p:blipFill>
          <a:blip r:embed="rId2" cstate="print"/>
          <a:srcRect/>
          <a:stretch>
            <a:fillRect/>
          </a:stretch>
        </p:blipFill>
        <p:spPr bwMode="auto">
          <a:xfrm>
            <a:off x="-138895" y="-397988"/>
            <a:ext cx="7746695" cy="6483313"/>
          </a:xfrm>
          <a:prstGeom prst="rect">
            <a:avLst/>
          </a:prstGeom>
          <a:noFill/>
          <a:ln w="9525">
            <a:noFill/>
            <a:miter lim="800000"/>
            <a:headEnd/>
            <a:tailEnd/>
          </a:ln>
        </p:spPr>
      </p:pic>
      <p:sp>
        <p:nvSpPr>
          <p:cNvPr id="5123" name="Text Box 3"/>
          <p:cNvSpPr txBox="1">
            <a:spLocks noChangeArrowheads="1"/>
          </p:cNvSpPr>
          <p:nvPr/>
        </p:nvSpPr>
        <p:spPr bwMode="auto">
          <a:xfrm>
            <a:off x="539750" y="5851345"/>
            <a:ext cx="7253139" cy="400110"/>
          </a:xfrm>
          <a:prstGeom prst="rect">
            <a:avLst/>
          </a:prstGeom>
          <a:noFill/>
          <a:ln w="9525">
            <a:noFill/>
            <a:miter lim="800000"/>
            <a:headEnd/>
            <a:tailEnd/>
          </a:ln>
        </p:spPr>
        <p:txBody>
          <a:bodyPr wrap="none">
            <a:spAutoFit/>
          </a:bodyPr>
          <a:lstStyle/>
          <a:p>
            <a:r>
              <a:rPr lang="de-DE" altLang="en-US" sz="2000" dirty="0">
                <a:solidFill>
                  <a:srgbClr val="0000FF"/>
                </a:solidFill>
              </a:rPr>
              <a:t>Jean-Paul </a:t>
            </a:r>
            <a:r>
              <a:rPr lang="de-DE" altLang="en-US" sz="2000" dirty="0" err="1">
                <a:solidFill>
                  <a:srgbClr val="0000FF"/>
                </a:solidFill>
              </a:rPr>
              <a:t>Blaizot</a:t>
            </a:r>
            <a:r>
              <a:rPr lang="de-DE" altLang="en-US" sz="2000" dirty="0">
                <a:solidFill>
                  <a:srgbClr val="0000FF"/>
                </a:solidFill>
              </a:rPr>
              <a:t>, Bin Wu, Li Yan</a:t>
            </a:r>
            <a:r>
              <a:rPr lang="en-US" sz="2000" dirty="0" smtClean="0">
                <a:solidFill>
                  <a:srgbClr val="0000FF"/>
                </a:solidFill>
              </a:rPr>
              <a:t>, </a:t>
            </a:r>
            <a:r>
              <a:rPr lang="de-DE" altLang="en-US" sz="2000" dirty="0" err="1" smtClean="0">
                <a:solidFill>
                  <a:srgbClr val="0000FF"/>
                </a:solidFill>
              </a:rPr>
              <a:t>Nucl.Phys</a:t>
            </a:r>
            <a:r>
              <a:rPr lang="de-DE" altLang="en-US" sz="2000" dirty="0">
                <a:solidFill>
                  <a:srgbClr val="0000FF"/>
                </a:solidFill>
              </a:rPr>
              <a:t>. A930</a:t>
            </a:r>
            <a:r>
              <a:rPr lang="en-US" sz="2000" dirty="0">
                <a:solidFill>
                  <a:srgbClr val="0000FF"/>
                </a:solidFill>
              </a:rPr>
              <a:t>,139</a:t>
            </a:r>
            <a:r>
              <a:rPr lang="de-DE" altLang="en-US" sz="2000" dirty="0">
                <a:solidFill>
                  <a:srgbClr val="0000FF"/>
                </a:solidFill>
              </a:rPr>
              <a:t>(2014)</a:t>
            </a:r>
          </a:p>
        </p:txBody>
      </p:sp>
      <p:sp>
        <p:nvSpPr>
          <p:cNvPr id="5124" name="Text Box 4"/>
          <p:cNvSpPr txBox="1">
            <a:spLocks noChangeArrowheads="1"/>
          </p:cNvSpPr>
          <p:nvPr/>
        </p:nvSpPr>
        <p:spPr bwMode="auto">
          <a:xfrm>
            <a:off x="3585365" y="1490008"/>
            <a:ext cx="3983007" cy="1938992"/>
          </a:xfrm>
          <a:prstGeom prst="rect">
            <a:avLst/>
          </a:prstGeom>
          <a:noFill/>
          <a:ln w="9525">
            <a:noFill/>
            <a:miter lim="800000"/>
            <a:headEnd/>
            <a:tailEnd/>
          </a:ln>
        </p:spPr>
        <p:txBody>
          <a:bodyPr wrap="square">
            <a:spAutoFit/>
          </a:bodyPr>
          <a:lstStyle/>
          <a:p>
            <a:r>
              <a:rPr lang="en-US" sz="2400" dirty="0"/>
              <a:t>begin </a:t>
            </a:r>
            <a:r>
              <a:rPr lang="en-US" sz="2400" dirty="0" smtClean="0"/>
              <a:t>time evolution with</a:t>
            </a:r>
          </a:p>
          <a:p>
            <a:r>
              <a:rPr lang="en-US" sz="2400" b="1" dirty="0" err="1" smtClean="0">
                <a:solidFill>
                  <a:srgbClr val="FF0000"/>
                </a:solidFill>
              </a:rPr>
              <a:t>Glasma</a:t>
            </a:r>
            <a:r>
              <a:rPr lang="en-US" sz="2400" dirty="0" smtClean="0"/>
              <a:t> initial condition,</a:t>
            </a:r>
          </a:p>
          <a:p>
            <a:endParaRPr lang="en-US" sz="2400" dirty="0"/>
          </a:p>
          <a:p>
            <a:r>
              <a:rPr lang="en-US" dirty="0" smtClean="0"/>
              <a:t>Use </a:t>
            </a:r>
            <a:r>
              <a:rPr lang="en-US" sz="2400" dirty="0" smtClean="0"/>
              <a:t>diffusion</a:t>
            </a:r>
            <a:r>
              <a:rPr lang="en-US" dirty="0"/>
              <a:t> </a:t>
            </a:r>
            <a:r>
              <a:rPr lang="en-US" sz="2400" dirty="0" smtClean="0"/>
              <a:t>approximation</a:t>
            </a:r>
            <a:endParaRPr lang="en-US" sz="2400" dirty="0"/>
          </a:p>
          <a:p>
            <a:r>
              <a:rPr lang="en-US" sz="2400" dirty="0"/>
              <a:t>for </a:t>
            </a:r>
            <a:r>
              <a:rPr lang="en-US" sz="2400" dirty="0">
                <a:solidFill>
                  <a:srgbClr val="FF0000"/>
                </a:solidFill>
              </a:rPr>
              <a:t>Boltzmann equation</a:t>
            </a:r>
          </a:p>
        </p:txBody>
      </p:sp>
      <p:sp>
        <p:nvSpPr>
          <p:cNvPr id="5" name="Datumsplatzhalter 4"/>
          <p:cNvSpPr>
            <a:spLocks noGrp="1"/>
          </p:cNvSpPr>
          <p:nvPr>
            <p:ph type="dt" sz="half" idx="10"/>
          </p:nvPr>
        </p:nvSpPr>
        <p:spPr/>
        <p:txBody>
          <a:bodyPr/>
          <a:lstStyle/>
          <a:p>
            <a:pPr>
              <a:defRPr/>
            </a:pPr>
            <a:fld id="{E3F3EC7F-BB38-4617-A8B9-77E452E3D691}" type="datetime1">
              <a:rPr lang="en-US" smtClean="0"/>
              <a:pPr>
                <a:defRPr/>
              </a:pPr>
              <a:t>10/5/2015</a:t>
            </a:fld>
            <a:endParaRPr lang="en-GB"/>
          </a:p>
        </p:txBody>
      </p:sp>
      <p:sp>
        <p:nvSpPr>
          <p:cNvPr id="6" name="Foliennummernplatzhalter 5"/>
          <p:cNvSpPr>
            <a:spLocks noGrp="1"/>
          </p:cNvSpPr>
          <p:nvPr>
            <p:ph type="sldNum" sz="quarter" idx="12"/>
          </p:nvPr>
        </p:nvSpPr>
        <p:spPr/>
        <p:txBody>
          <a:bodyPr/>
          <a:lstStyle/>
          <a:p>
            <a:pPr>
              <a:defRPr/>
            </a:pPr>
            <a:fld id="{8318FD4D-F9D6-4FD7-A96E-8F0752404E5C}" type="slidenum">
              <a:rPr lang="en-GB" smtClean="0"/>
              <a:pPr>
                <a:defRPr/>
              </a:pPr>
              <a:t>13</a:t>
            </a:fld>
            <a:endParaRPr lang="en-GB"/>
          </a:p>
        </p:txBody>
      </p:sp>
      <p:sp>
        <p:nvSpPr>
          <p:cNvPr id="7" name="Fußzeilenplatzhalter 6"/>
          <p:cNvSpPr>
            <a:spLocks noGrp="1"/>
          </p:cNvSpPr>
          <p:nvPr>
            <p:ph type="ftr" sz="quarter" idx="11"/>
          </p:nvPr>
        </p:nvSpPr>
        <p:spPr/>
        <p:txBody>
          <a:bodyPr/>
          <a:lstStyle/>
          <a:p>
            <a:pPr>
              <a:defRPr/>
            </a:pPr>
            <a:r>
              <a:rPr lang="en-US" smtClean="0"/>
              <a:t>Horst Stoecker</a:t>
            </a:r>
            <a:endParaRPr lang="en-GB" dirty="0"/>
          </a:p>
        </p:txBody>
      </p:sp>
      <p:sp>
        <p:nvSpPr>
          <p:cNvPr id="8" name="Textfeld 7"/>
          <p:cNvSpPr txBox="1"/>
          <p:nvPr/>
        </p:nvSpPr>
        <p:spPr>
          <a:xfrm>
            <a:off x="1828563" y="3656685"/>
            <a:ext cx="3350597" cy="830997"/>
          </a:xfrm>
          <a:prstGeom prst="rect">
            <a:avLst/>
          </a:prstGeom>
          <a:noFill/>
        </p:spPr>
        <p:txBody>
          <a:bodyPr wrap="none" rtlCol="0">
            <a:spAutoFit/>
          </a:bodyPr>
          <a:lstStyle/>
          <a:p>
            <a:r>
              <a:rPr lang="en-US" b="1" dirty="0">
                <a:solidFill>
                  <a:srgbClr val="FF0000"/>
                </a:solidFill>
              </a:rPr>
              <a:t>Fast</a:t>
            </a:r>
            <a:r>
              <a:rPr lang="en-US" dirty="0"/>
              <a:t> gluon saturation,  </a:t>
            </a:r>
          </a:p>
          <a:p>
            <a:r>
              <a:rPr lang="en-US" b="1" dirty="0">
                <a:solidFill>
                  <a:srgbClr val="0000FF"/>
                </a:solidFill>
              </a:rPr>
              <a:t>slow</a:t>
            </a:r>
            <a:r>
              <a:rPr lang="en-US" dirty="0"/>
              <a:t> quark saturation</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ußzeilenplatzhalter 3"/>
          <p:cNvSpPr>
            <a:spLocks noGrp="1"/>
          </p:cNvSpPr>
          <p:nvPr>
            <p:ph type="ftr" idx="10"/>
          </p:nvPr>
        </p:nvSpPr>
        <p:spPr>
          <a:xfrm>
            <a:off x="457199" y="6540695"/>
            <a:ext cx="6163965" cy="476250"/>
          </a:xfrm>
        </p:spPr>
        <p:txBody>
          <a:bodyPr/>
          <a:lstStyle/>
          <a:p>
            <a:r>
              <a:rPr lang="en-US" dirty="0"/>
              <a:t>20/05/2015  </a:t>
            </a:r>
            <a:r>
              <a:rPr lang="en-US" dirty="0" smtClean="0"/>
              <a:t>Kai Zhou Goethe U. </a:t>
            </a:r>
            <a:r>
              <a:rPr lang="en-US" dirty="0" err="1" smtClean="0"/>
              <a:t>Frankfurt,Transport</a:t>
            </a:r>
            <a:r>
              <a:rPr lang="en-US" dirty="0" smtClean="0"/>
              <a:t>  BAMPS</a:t>
            </a:r>
            <a:endParaRPr lang="en-US" dirty="0"/>
          </a:p>
        </p:txBody>
      </p:sp>
      <p:sp>
        <p:nvSpPr>
          <p:cNvPr id="16" name="Foliennummernplatzhalter 4"/>
          <p:cNvSpPr>
            <a:spLocks noGrp="1"/>
          </p:cNvSpPr>
          <p:nvPr>
            <p:ph type="sldNum" idx="11"/>
          </p:nvPr>
        </p:nvSpPr>
        <p:spPr>
          <a:xfrm>
            <a:off x="3129994" y="6381750"/>
            <a:ext cx="5160861" cy="476250"/>
          </a:xfrm>
        </p:spPr>
        <p:txBody>
          <a:bodyPr/>
          <a:lstStyle/>
          <a:p>
            <a:r>
              <a:rPr lang="en-US" dirty="0" smtClean="0"/>
              <a:t>Kai Zhou, Goethe U.</a:t>
            </a:r>
            <a:endParaRPr lang="en-US" dirty="0"/>
          </a:p>
        </p:txBody>
      </p:sp>
      <p:sp>
        <p:nvSpPr>
          <p:cNvPr id="8194" name="Rectangle 2"/>
          <p:cNvSpPr>
            <a:spLocks noGrp="1" noChangeArrowheads="1"/>
          </p:cNvSpPr>
          <p:nvPr>
            <p:ph type="title"/>
          </p:nvPr>
        </p:nvSpPr>
        <p:spPr>
          <a:xfrm>
            <a:off x="446088" y="13725"/>
            <a:ext cx="7221537" cy="620712"/>
          </a:xfrm>
          <a:ln/>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zh-CN" altLang="en-US" sz="2800" b="1" dirty="0" smtClean="0">
                <a:latin typeface="Arial" pitchFamily="34" charset="0"/>
                <a:ea typeface="楷体" charset="-122"/>
              </a:rPr>
              <a:t>Introduci</a:t>
            </a:r>
            <a:r>
              <a:rPr lang="de-DE" altLang="zh-CN" sz="2800" b="1" dirty="0" err="1" smtClean="0">
                <a:latin typeface="Arial" pitchFamily="34" charset="0"/>
                <a:ea typeface="楷体" charset="-122"/>
              </a:rPr>
              <a:t>ng</a:t>
            </a:r>
            <a:r>
              <a:rPr lang="en-US" sz="2800" b="1" dirty="0" smtClean="0">
                <a:latin typeface="Arial" pitchFamily="34" charset="0"/>
                <a:ea typeface="楷体" charset="-122"/>
              </a:rPr>
              <a:t>: </a:t>
            </a:r>
            <a:r>
              <a:rPr lang="en-US" sz="2800" b="1" dirty="0">
                <a:solidFill>
                  <a:srgbClr val="FF0000"/>
                </a:solidFill>
                <a:latin typeface="Arial" pitchFamily="34" charset="0"/>
                <a:ea typeface="楷体" charset="-122"/>
              </a:rPr>
              <a:t>Overpopulation</a:t>
            </a:r>
          </a:p>
        </p:txBody>
      </p:sp>
      <p:sp>
        <p:nvSpPr>
          <p:cNvPr id="8195" name="Text Box 3"/>
          <p:cNvSpPr txBox="1">
            <a:spLocks noChangeArrowheads="1"/>
          </p:cNvSpPr>
          <p:nvPr/>
        </p:nvSpPr>
        <p:spPr bwMode="auto">
          <a:xfrm>
            <a:off x="0" y="544990"/>
            <a:ext cx="8870034" cy="833178"/>
          </a:xfrm>
          <a:prstGeom prst="rect">
            <a:avLst/>
          </a:prstGeom>
          <a:noFill/>
          <a:ln w="9525">
            <a:noFill/>
            <a:miter lim="800000"/>
            <a:headEnd/>
            <a:tailEnd/>
          </a:ln>
          <a:effectLst/>
        </p:spPr>
        <p:txBody>
          <a:bodyPr wrap="non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b="1" dirty="0" smtClean="0">
                <a:solidFill>
                  <a:srgbClr val="FF0000"/>
                </a:solidFill>
                <a:latin typeface="Arial" pitchFamily="34" charset="0"/>
              </a:rPr>
              <a:t>Overpopulation = </a:t>
            </a:r>
            <a:r>
              <a:rPr lang="en-US" b="1" dirty="0">
                <a:solidFill>
                  <a:srgbClr val="FF0000"/>
                </a:solidFill>
                <a:latin typeface="Arial" pitchFamily="34" charset="0"/>
              </a:rPr>
              <a:t>the system contain more gluons than can</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b="1" dirty="0">
                <a:solidFill>
                  <a:srgbClr val="FF0000"/>
                </a:solidFill>
                <a:latin typeface="Arial" pitchFamily="34" charset="0"/>
              </a:rPr>
              <a:t>         be accommodated by a Bose-Einstein distribution</a:t>
            </a:r>
            <a:endParaRPr lang="en-US" b="1" i="1" u="sng" dirty="0">
              <a:solidFill>
                <a:srgbClr val="FF0000"/>
              </a:solidFill>
              <a:latin typeface="Arial" pitchFamily="34" charset="0"/>
            </a:endParaRPr>
          </a:p>
        </p:txBody>
      </p:sp>
      <p:sp>
        <p:nvSpPr>
          <p:cNvPr id="8196" name="Text Box 4"/>
          <p:cNvSpPr txBox="1">
            <a:spLocks noChangeArrowheads="1"/>
          </p:cNvSpPr>
          <p:nvPr/>
        </p:nvSpPr>
        <p:spPr bwMode="auto">
          <a:xfrm>
            <a:off x="4030663" y="1673225"/>
            <a:ext cx="2149475" cy="457200"/>
          </a:xfrm>
          <a:prstGeom prst="rect">
            <a:avLst/>
          </a:prstGeom>
          <a:noFill/>
          <a:ln w="9525">
            <a:noFill/>
            <a:miter lim="800000"/>
            <a:headEnd/>
            <a:tailEnd/>
          </a:ln>
        </p:spPr>
        <p:txBody>
          <a:bodyPr wrap="none">
            <a:spAutoFit/>
          </a:bodyPr>
          <a:lstStyle/>
          <a:p>
            <a:r>
              <a:rPr lang="en-US" dirty="0">
                <a:solidFill>
                  <a:schemeClr val="tx1"/>
                </a:solidFill>
                <a:latin typeface="Arial" pitchFamily="34" charset="0"/>
              </a:rPr>
              <a:t>expected final:</a:t>
            </a:r>
          </a:p>
        </p:txBody>
      </p:sp>
      <p:graphicFrame>
        <p:nvGraphicFramePr>
          <p:cNvPr id="8197" name="Object 5">
            <a:hlinkClick r:id="" action="ppaction://ole?verb=1"/>
          </p:cNvPr>
          <p:cNvGraphicFramePr>
            <a:graphicFrameLocks noChangeAspect="1"/>
          </p:cNvGraphicFramePr>
          <p:nvPr/>
        </p:nvGraphicFramePr>
        <p:xfrm>
          <a:off x="1296988" y="1765300"/>
          <a:ext cx="2579687" cy="360363"/>
        </p:xfrm>
        <a:graphic>
          <a:graphicData uri="http://schemas.openxmlformats.org/presentationml/2006/ole">
            <mc:AlternateContent xmlns:mc="http://schemas.openxmlformats.org/markup-compatibility/2006">
              <mc:Choice xmlns:v="urn:schemas-microsoft-com:vml" Requires="v">
                <p:oleObj spid="_x0000_s151800" r:id="rId3" imgW="1487208" imgH="229097" progId="Equation.3">
                  <p:embed/>
                </p:oleObj>
              </mc:Choice>
              <mc:Fallback>
                <p:oleObj r:id="rId3" imgW="1487208" imgH="229097"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6988" y="1765300"/>
                        <a:ext cx="2579687" cy="3603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198" name="Text Box 6"/>
          <p:cNvSpPr txBox="1">
            <a:spLocks noChangeArrowheads="1"/>
          </p:cNvSpPr>
          <p:nvPr/>
        </p:nvSpPr>
        <p:spPr bwMode="auto">
          <a:xfrm>
            <a:off x="-14288" y="1677988"/>
            <a:ext cx="1439863" cy="457200"/>
          </a:xfrm>
          <a:prstGeom prst="rect">
            <a:avLst/>
          </a:prstGeom>
          <a:noFill/>
          <a:ln w="9525">
            <a:noFill/>
            <a:miter lim="800000"/>
            <a:headEnd/>
            <a:tailEnd/>
          </a:ln>
          <a:effectLst/>
        </p:spPr>
        <p:txBody>
          <a:bodyPr>
            <a:spAutoFit/>
          </a:bodyPr>
          <a:lstStyle/>
          <a:p>
            <a:r>
              <a:rPr lang="en-US">
                <a:solidFill>
                  <a:schemeClr val="tx1"/>
                </a:solidFill>
                <a:latin typeface="Arial" pitchFamily="34" charset="0"/>
              </a:rPr>
              <a:t>initially</a:t>
            </a:r>
            <a:r>
              <a:rPr lang="en-US">
                <a:solidFill>
                  <a:schemeClr val="tx1"/>
                </a:solidFill>
                <a:latin typeface="Comic Sans MS" pitchFamily="66" charset="0"/>
              </a:rPr>
              <a:t>:</a:t>
            </a:r>
            <a:endParaRPr lang="en-US">
              <a:solidFill>
                <a:srgbClr val="000000"/>
              </a:solidFill>
            </a:endParaRPr>
          </a:p>
        </p:txBody>
      </p:sp>
      <p:graphicFrame>
        <p:nvGraphicFramePr>
          <p:cNvPr id="8199" name="Object 7"/>
          <p:cNvGraphicFramePr>
            <a:graphicFrameLocks noChangeAspect="1"/>
          </p:cNvGraphicFramePr>
          <p:nvPr/>
        </p:nvGraphicFramePr>
        <p:xfrm>
          <a:off x="836613" y="2686050"/>
          <a:ext cx="3960812" cy="746125"/>
        </p:xfrm>
        <a:graphic>
          <a:graphicData uri="http://schemas.openxmlformats.org/presentationml/2006/ole">
            <mc:AlternateContent xmlns:mc="http://schemas.openxmlformats.org/markup-compatibility/2006">
              <mc:Choice xmlns:v="urn:schemas-microsoft-com:vml" Requires="v">
                <p:oleObj spid="_x0000_s151801" r:id="rId5" imgW="391713" imgH="454064" progId="Equation.3">
                  <p:embed/>
                </p:oleObj>
              </mc:Choice>
              <mc:Fallback>
                <p:oleObj r:id="rId5" imgW="391713" imgH="454064"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6613" y="2686050"/>
                        <a:ext cx="3960812" cy="74612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graphicFrame>
        <p:nvGraphicFramePr>
          <p:cNvPr id="8200" name="Object 8"/>
          <p:cNvGraphicFramePr>
            <a:graphicFrameLocks noChangeAspect="1"/>
          </p:cNvGraphicFramePr>
          <p:nvPr/>
        </p:nvGraphicFramePr>
        <p:xfrm>
          <a:off x="839788" y="2125663"/>
          <a:ext cx="3913187" cy="668337"/>
        </p:xfrm>
        <a:graphic>
          <a:graphicData uri="http://schemas.openxmlformats.org/presentationml/2006/ole">
            <mc:AlternateContent xmlns:mc="http://schemas.openxmlformats.org/markup-compatibility/2006">
              <mc:Choice xmlns:v="urn:schemas-microsoft-com:vml" Requires="v">
                <p:oleObj spid="_x0000_s151802" r:id="rId7" imgW="391713" imgH="454064" progId="Equation.3">
                  <p:embed/>
                </p:oleObj>
              </mc:Choice>
              <mc:Fallback>
                <p:oleObj r:id="rId7" imgW="391713" imgH="454064"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9788" y="2125663"/>
                        <a:ext cx="3913187" cy="668337"/>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graphicFrame>
        <p:nvGraphicFramePr>
          <p:cNvPr id="8201" name="Object 9">
            <a:hlinkClick r:id="" action="ppaction://ole?verb=1"/>
          </p:cNvPr>
          <p:cNvGraphicFramePr>
            <a:graphicFrameLocks noChangeAspect="1"/>
          </p:cNvGraphicFramePr>
          <p:nvPr/>
        </p:nvGraphicFramePr>
        <p:xfrm>
          <a:off x="6393480" y="1683415"/>
          <a:ext cx="2614612" cy="450850"/>
        </p:xfrm>
        <a:graphic>
          <a:graphicData uri="http://schemas.openxmlformats.org/presentationml/2006/ole">
            <mc:AlternateContent xmlns:mc="http://schemas.openxmlformats.org/markup-compatibility/2006">
              <mc:Choice xmlns:v="urn:schemas-microsoft-com:vml" Requires="v">
                <p:oleObj spid="_x0000_s151803" r:id="rId9" imgW="1550618" imgH="266927" progId="Equation.3">
                  <p:embed/>
                </p:oleObj>
              </mc:Choice>
              <mc:Fallback>
                <p:oleObj r:id="rId9" imgW="1550618" imgH="266927" progId="Equation.3">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93480" y="1683415"/>
                        <a:ext cx="2614612" cy="450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202" name="AutoShape 10"/>
          <p:cNvSpPr>
            <a:spLocks/>
          </p:cNvSpPr>
          <p:nvPr/>
        </p:nvSpPr>
        <p:spPr bwMode="auto">
          <a:xfrm>
            <a:off x="5022850" y="2317750"/>
            <a:ext cx="92075" cy="914400"/>
          </a:xfrm>
          <a:prstGeom prst="rightBrace">
            <a:avLst>
              <a:gd name="adj1" fmla="val 82759"/>
              <a:gd name="adj2" fmla="val 50000"/>
            </a:avLst>
          </a:prstGeom>
          <a:solidFill>
            <a:schemeClr val="bg1"/>
          </a:solidFill>
          <a:ln w="9525" cmpd="sng">
            <a:solidFill>
              <a:schemeClr val="tx1"/>
            </a:solidFill>
            <a:round/>
            <a:headEnd/>
            <a:tailEnd/>
          </a:ln>
          <a:effectLst/>
        </p:spPr>
        <p:txBody>
          <a:bodyPr anchor="ctr"/>
          <a:lstStyle/>
          <a:p>
            <a:endParaRPr lang="de-DE"/>
          </a:p>
        </p:txBody>
      </p:sp>
      <p:pic>
        <p:nvPicPr>
          <p:cNvPr id="8203" name="Picture 11"/>
          <p:cNvPicPr>
            <a:picLocks noChangeAspect="1" noChangeArrowheads="1"/>
          </p:cNvPicPr>
          <p:nvPr/>
        </p:nvPicPr>
        <p:blipFill>
          <a:blip r:embed="rId11" cstate="print"/>
          <a:srcRect/>
          <a:stretch>
            <a:fillRect/>
          </a:stretch>
        </p:blipFill>
        <p:spPr bwMode="auto">
          <a:xfrm>
            <a:off x="612775" y="3540125"/>
            <a:ext cx="7424738" cy="2878138"/>
          </a:xfrm>
          <a:prstGeom prst="rect">
            <a:avLst/>
          </a:prstGeom>
          <a:noFill/>
          <a:ln w="9525">
            <a:noFill/>
            <a:miter lim="800000"/>
            <a:headEnd/>
            <a:tailEnd/>
          </a:ln>
          <a:effectLst/>
        </p:spPr>
      </p:pic>
      <p:graphicFrame>
        <p:nvGraphicFramePr>
          <p:cNvPr id="8204" name="Object 12"/>
          <p:cNvGraphicFramePr>
            <a:graphicFrameLocks noChangeAspect="1"/>
          </p:cNvGraphicFramePr>
          <p:nvPr/>
        </p:nvGraphicFramePr>
        <p:xfrm>
          <a:off x="5295900" y="2263775"/>
          <a:ext cx="2187575" cy="420688"/>
        </p:xfrm>
        <a:graphic>
          <a:graphicData uri="http://schemas.openxmlformats.org/presentationml/2006/ole">
            <mc:AlternateContent xmlns:mc="http://schemas.openxmlformats.org/markup-compatibility/2006">
              <mc:Choice xmlns:v="urn:schemas-microsoft-com:vml" Requires="v">
                <p:oleObj spid="_x0000_s151804" r:id="rId12" imgW="1200218" imgH="230093" progId="Equation.3">
                  <p:embed/>
                </p:oleObj>
              </mc:Choice>
              <mc:Fallback>
                <p:oleObj r:id="rId12" imgW="1200218" imgH="230093" progId="Equation.3">
                  <p:embed/>
                  <p:pic>
                    <p:nvPicPr>
                      <p:cNvPr id="0" name="Picture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295900" y="2263775"/>
                        <a:ext cx="2187575" cy="420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205" name="Text Box 13"/>
          <p:cNvSpPr txBox="1">
            <a:spLocks noChangeArrowheads="1"/>
          </p:cNvSpPr>
          <p:nvPr/>
        </p:nvSpPr>
        <p:spPr bwMode="auto">
          <a:xfrm>
            <a:off x="5121275" y="2719388"/>
            <a:ext cx="4087813" cy="646331"/>
          </a:xfrm>
          <a:prstGeom prst="rect">
            <a:avLst/>
          </a:prstGeom>
          <a:noFill/>
          <a:ln w="9525">
            <a:noFill/>
            <a:miter lim="800000"/>
            <a:headEnd/>
            <a:tailEnd/>
          </a:ln>
        </p:spPr>
        <p:txBody>
          <a:bodyPr>
            <a:spAutoFit/>
          </a:bodyPr>
          <a:lstStyle/>
          <a:p>
            <a:r>
              <a:rPr lang="en-US" sz="1800" dirty="0">
                <a:solidFill>
                  <a:schemeClr val="tx1"/>
                </a:solidFill>
                <a:latin typeface="Arial" pitchFamily="34" charset="0"/>
              </a:rPr>
              <a:t>even for           </a:t>
            </a:r>
            <a:r>
              <a:rPr lang="en-US" sz="1800" dirty="0" smtClean="0">
                <a:solidFill>
                  <a:schemeClr val="tx1"/>
                </a:solidFill>
                <a:latin typeface="Arial" pitchFamily="34" charset="0"/>
              </a:rPr>
              <a:t>       ,</a:t>
            </a:r>
          </a:p>
          <a:p>
            <a:r>
              <a:rPr lang="en-US" sz="1800" dirty="0" smtClean="0">
                <a:solidFill>
                  <a:schemeClr val="tx1"/>
                </a:solidFill>
                <a:latin typeface="Arial" pitchFamily="34" charset="0"/>
              </a:rPr>
              <a:t>still highly </a:t>
            </a:r>
            <a:r>
              <a:rPr lang="en-US" sz="1800" dirty="0" smtClean="0">
                <a:solidFill>
                  <a:schemeClr val="accent2"/>
                </a:solidFill>
                <a:latin typeface="Arial" pitchFamily="34" charset="0"/>
              </a:rPr>
              <a:t>overpopulated</a:t>
            </a:r>
            <a:endParaRPr lang="en-US" sz="1800" dirty="0">
              <a:solidFill>
                <a:schemeClr val="accent2"/>
              </a:solidFill>
              <a:latin typeface="Arial" pitchFamily="34" charset="0"/>
            </a:endParaRPr>
          </a:p>
        </p:txBody>
      </p:sp>
      <p:graphicFrame>
        <p:nvGraphicFramePr>
          <p:cNvPr id="8206" name="Object 14">
            <a:hlinkClick r:id="" action="ppaction://ole?verb=1"/>
          </p:cNvPr>
          <p:cNvGraphicFramePr>
            <a:graphicFrameLocks noChangeAspect="1"/>
          </p:cNvGraphicFramePr>
          <p:nvPr/>
        </p:nvGraphicFramePr>
        <p:xfrm>
          <a:off x="6060535" y="2745945"/>
          <a:ext cx="1016000" cy="434975"/>
        </p:xfrm>
        <a:graphic>
          <a:graphicData uri="http://schemas.openxmlformats.org/presentationml/2006/ole">
            <mc:AlternateContent xmlns:mc="http://schemas.openxmlformats.org/markup-compatibility/2006">
              <mc:Choice xmlns:v="urn:schemas-microsoft-com:vml" Requires="v">
                <p:oleObj spid="_x0000_s151805" r:id="rId14" imgW="534318" imgH="229278" progId="Equation.3">
                  <p:embed/>
                </p:oleObj>
              </mc:Choice>
              <mc:Fallback>
                <p:oleObj r:id="rId14" imgW="534318" imgH="229278" progId="Equation.3">
                  <p:embed/>
                  <p:pic>
                    <p:nvPicPr>
                      <p:cNvPr id="0" name="Picture 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060535" y="2745945"/>
                        <a:ext cx="1016000" cy="434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orst10"/>
          <p:cNvPicPr>
            <a:picLocks noChangeAspect="1" noChangeArrowheads="1"/>
          </p:cNvPicPr>
          <p:nvPr/>
        </p:nvPicPr>
        <p:blipFill>
          <a:blip r:embed="rId2" cstate="print"/>
          <a:srcRect/>
          <a:stretch>
            <a:fillRect/>
          </a:stretch>
        </p:blipFill>
        <p:spPr bwMode="auto">
          <a:xfrm>
            <a:off x="245984" y="40269"/>
            <a:ext cx="8898015" cy="6595141"/>
          </a:xfrm>
          <a:prstGeom prst="rect">
            <a:avLst/>
          </a:prstGeom>
          <a:noFill/>
          <a:ln w="9525">
            <a:noFill/>
            <a:miter lim="800000"/>
            <a:headEnd/>
            <a:tailEnd/>
          </a:ln>
        </p:spPr>
      </p:pic>
      <p:sp>
        <p:nvSpPr>
          <p:cNvPr id="3" name="Textfeld 2"/>
          <p:cNvSpPr txBox="1"/>
          <p:nvPr/>
        </p:nvSpPr>
        <p:spPr>
          <a:xfrm>
            <a:off x="1460305" y="6382610"/>
            <a:ext cx="7438896" cy="461665"/>
          </a:xfrm>
          <a:prstGeom prst="rect">
            <a:avLst/>
          </a:prstGeom>
          <a:noFill/>
        </p:spPr>
        <p:txBody>
          <a:bodyPr wrap="none" rtlCol="0">
            <a:spAutoFit/>
          </a:bodyPr>
          <a:lstStyle/>
          <a:p>
            <a:r>
              <a:rPr lang="de-DE" dirty="0" smtClean="0"/>
              <a:t>Kai Zhou, </a:t>
            </a:r>
            <a:r>
              <a:rPr lang="de-DE" dirty="0" err="1" smtClean="0"/>
              <a:t>Zhe</a:t>
            </a:r>
            <a:r>
              <a:rPr lang="de-DE" dirty="0" smtClean="0"/>
              <a:t> </a:t>
            </a:r>
            <a:r>
              <a:rPr lang="de-DE" dirty="0" err="1" smtClean="0"/>
              <a:t>Xu</a:t>
            </a:r>
            <a:r>
              <a:rPr lang="de-DE" dirty="0" smtClean="0"/>
              <a:t>, </a:t>
            </a:r>
            <a:r>
              <a:rPr lang="de-DE" dirty="0" err="1" smtClean="0"/>
              <a:t>Pengfei</a:t>
            </a:r>
            <a:r>
              <a:rPr lang="de-DE" dirty="0" smtClean="0"/>
              <a:t> </a:t>
            </a:r>
            <a:r>
              <a:rPr lang="de-DE" dirty="0" err="1" smtClean="0"/>
              <a:t>Zhuang</a:t>
            </a:r>
            <a:r>
              <a:rPr lang="de-DE" dirty="0" smtClean="0"/>
              <a:t>, Carsten Greiner, </a:t>
            </a:r>
            <a:endParaRPr lang="de-DE"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125412" y="323655"/>
            <a:ext cx="9018588" cy="6426200"/>
          </a:xfrm>
          <a:prstGeom prst="rect">
            <a:avLst/>
          </a:prstGeom>
          <a:noFill/>
          <a:ln w="9525">
            <a:noFill/>
            <a:miter lim="800000"/>
            <a:headEnd/>
            <a:tailEnd/>
          </a:ln>
        </p:spPr>
      </p:pic>
      <p:sp>
        <p:nvSpPr>
          <p:cNvPr id="4099" name="Textfeld 3"/>
          <p:cNvSpPr txBox="1">
            <a:spLocks noChangeArrowheads="1"/>
          </p:cNvSpPr>
          <p:nvPr/>
        </p:nvSpPr>
        <p:spPr bwMode="auto">
          <a:xfrm>
            <a:off x="-38976" y="13725"/>
            <a:ext cx="9544151" cy="461665"/>
          </a:xfrm>
          <a:prstGeom prst="rect">
            <a:avLst/>
          </a:prstGeom>
          <a:noFill/>
          <a:ln w="9525">
            <a:noFill/>
            <a:miter lim="800000"/>
            <a:headEnd/>
            <a:tailEnd/>
          </a:ln>
        </p:spPr>
        <p:txBody>
          <a:bodyPr wrap="none">
            <a:spAutoFit/>
          </a:bodyPr>
          <a:lstStyle/>
          <a:p>
            <a:r>
              <a:rPr lang="de-DE" b="1" dirty="0" err="1" smtClean="0">
                <a:solidFill>
                  <a:srgbClr val="0000FF"/>
                </a:solidFill>
              </a:rPr>
              <a:t>Gluon</a:t>
            </a:r>
            <a:r>
              <a:rPr lang="de-DE" b="1" dirty="0" smtClean="0">
                <a:solidFill>
                  <a:srgbClr val="0000FF"/>
                </a:solidFill>
              </a:rPr>
              <a:t> </a:t>
            </a:r>
            <a:r>
              <a:rPr lang="de-DE" b="1" dirty="0" err="1" smtClean="0">
                <a:solidFill>
                  <a:srgbClr val="0000FF"/>
                </a:solidFill>
              </a:rPr>
              <a:t>yields</a:t>
            </a:r>
            <a:r>
              <a:rPr lang="de-DE" b="1" dirty="0" smtClean="0">
                <a:solidFill>
                  <a:srgbClr val="0000FF"/>
                </a:solidFill>
              </a:rPr>
              <a:t> &amp; </a:t>
            </a:r>
            <a:r>
              <a:rPr lang="de-DE" b="1" dirty="0" err="1" smtClean="0">
                <a:solidFill>
                  <a:srgbClr val="0000FF"/>
                </a:solidFill>
              </a:rPr>
              <a:t>quark</a:t>
            </a:r>
            <a:r>
              <a:rPr lang="de-DE" b="1" dirty="0" smtClean="0">
                <a:solidFill>
                  <a:srgbClr val="0000FF"/>
                </a:solidFill>
              </a:rPr>
              <a:t> </a:t>
            </a:r>
            <a:r>
              <a:rPr lang="de-DE" b="1" dirty="0" err="1" smtClean="0">
                <a:solidFill>
                  <a:srgbClr val="0000FF"/>
                </a:solidFill>
              </a:rPr>
              <a:t>yields</a:t>
            </a:r>
            <a:r>
              <a:rPr lang="de-DE" b="1" dirty="0" smtClean="0">
                <a:solidFill>
                  <a:srgbClr val="0000FF"/>
                </a:solidFill>
              </a:rPr>
              <a:t> F. </a:t>
            </a:r>
            <a:r>
              <a:rPr lang="de-DE" b="1" dirty="0" err="1">
                <a:solidFill>
                  <a:srgbClr val="0000FF"/>
                </a:solidFill>
              </a:rPr>
              <a:t>Senzel</a:t>
            </a:r>
            <a:r>
              <a:rPr lang="de-DE" b="1" dirty="0">
                <a:solidFill>
                  <a:srgbClr val="0000FF"/>
                </a:solidFill>
              </a:rPr>
              <a:t>, </a:t>
            </a:r>
            <a:r>
              <a:rPr lang="de-DE" b="1" dirty="0" smtClean="0">
                <a:solidFill>
                  <a:srgbClr val="0000FF"/>
                </a:solidFill>
              </a:rPr>
              <a:t>Z. </a:t>
            </a:r>
            <a:r>
              <a:rPr lang="de-DE" b="1" dirty="0" err="1">
                <a:solidFill>
                  <a:srgbClr val="0000FF"/>
                </a:solidFill>
              </a:rPr>
              <a:t>Xu</a:t>
            </a:r>
            <a:r>
              <a:rPr lang="de-DE" b="1" dirty="0">
                <a:solidFill>
                  <a:srgbClr val="0000FF"/>
                </a:solidFill>
              </a:rPr>
              <a:t>, </a:t>
            </a:r>
            <a:r>
              <a:rPr lang="de-DE" b="1" dirty="0" smtClean="0">
                <a:solidFill>
                  <a:srgbClr val="0000FF"/>
                </a:solidFill>
              </a:rPr>
              <a:t>C. Greiner BAMPS</a:t>
            </a:r>
            <a:endParaRPr lang="de-DE" b="1" dirty="0">
              <a:solidFill>
                <a:srgbClr val="0000FF"/>
              </a:solidFill>
            </a:endParaRPr>
          </a:p>
        </p:txBody>
      </p:sp>
      <p:sp>
        <p:nvSpPr>
          <p:cNvPr id="4" name="Textfeld 3"/>
          <p:cNvSpPr txBox="1"/>
          <p:nvPr/>
        </p:nvSpPr>
        <p:spPr>
          <a:xfrm>
            <a:off x="2006715" y="1628800"/>
            <a:ext cx="1242648" cy="461665"/>
          </a:xfrm>
          <a:prstGeom prst="rect">
            <a:avLst/>
          </a:prstGeom>
          <a:noFill/>
        </p:spPr>
        <p:txBody>
          <a:bodyPr wrap="none" rtlCol="0">
            <a:spAutoFit/>
          </a:bodyPr>
          <a:lstStyle/>
          <a:p>
            <a:r>
              <a:rPr lang="de-DE" b="1" dirty="0" err="1" smtClean="0">
                <a:solidFill>
                  <a:srgbClr val="FF0000"/>
                </a:solidFill>
              </a:rPr>
              <a:t>Gluons</a:t>
            </a:r>
            <a:endParaRPr lang="de-DE" b="1" dirty="0">
              <a:solidFill>
                <a:srgbClr val="FF0000"/>
              </a:solidFill>
            </a:endParaRPr>
          </a:p>
        </p:txBody>
      </p:sp>
      <p:sp>
        <p:nvSpPr>
          <p:cNvPr id="5" name="Textfeld 4"/>
          <p:cNvSpPr txBox="1"/>
          <p:nvPr/>
        </p:nvSpPr>
        <p:spPr>
          <a:xfrm>
            <a:off x="1646675" y="5319210"/>
            <a:ext cx="1109599" cy="461665"/>
          </a:xfrm>
          <a:prstGeom prst="rect">
            <a:avLst/>
          </a:prstGeom>
          <a:noFill/>
        </p:spPr>
        <p:txBody>
          <a:bodyPr wrap="none" rtlCol="0">
            <a:spAutoFit/>
          </a:bodyPr>
          <a:lstStyle/>
          <a:p>
            <a:r>
              <a:rPr lang="de-DE" dirty="0" err="1" smtClean="0">
                <a:solidFill>
                  <a:srgbClr val="0000FF"/>
                </a:solidFill>
              </a:rPr>
              <a:t>quarks</a:t>
            </a:r>
            <a:endParaRPr lang="de-DE" dirty="0">
              <a:solidFill>
                <a:srgbClr val="0000FF"/>
              </a:solidFill>
            </a:endParaRPr>
          </a:p>
        </p:txBody>
      </p:sp>
      <p:sp>
        <p:nvSpPr>
          <p:cNvPr id="6" name="Datumsplatzhalter 5"/>
          <p:cNvSpPr>
            <a:spLocks noGrp="1"/>
          </p:cNvSpPr>
          <p:nvPr>
            <p:ph type="dt" sz="half" idx="10"/>
          </p:nvPr>
        </p:nvSpPr>
        <p:spPr/>
        <p:txBody>
          <a:bodyPr/>
          <a:lstStyle/>
          <a:p>
            <a:pPr>
              <a:defRPr/>
            </a:pPr>
            <a:fld id="{CA0401DE-F165-40D2-BEA9-2EF8F756EB1D}" type="datetime1">
              <a:rPr lang="en-US" smtClean="0"/>
              <a:pPr>
                <a:defRPr/>
              </a:pPr>
              <a:t>10/5/2015</a:t>
            </a:fld>
            <a:endParaRPr lang="en-GB"/>
          </a:p>
        </p:txBody>
      </p:sp>
      <p:sp>
        <p:nvSpPr>
          <p:cNvPr id="7" name="Foliennummernplatzhalter 6"/>
          <p:cNvSpPr>
            <a:spLocks noGrp="1"/>
          </p:cNvSpPr>
          <p:nvPr>
            <p:ph type="sldNum" sz="quarter" idx="12"/>
          </p:nvPr>
        </p:nvSpPr>
        <p:spPr/>
        <p:txBody>
          <a:bodyPr/>
          <a:lstStyle/>
          <a:p>
            <a:pPr>
              <a:defRPr/>
            </a:pPr>
            <a:fld id="{8318FD4D-F9D6-4FD7-A96E-8F0752404E5C}" type="slidenum">
              <a:rPr lang="en-GB" smtClean="0"/>
              <a:pPr>
                <a:defRPr/>
              </a:pPr>
              <a:t>16</a:t>
            </a:fld>
            <a:endParaRPr lang="en-GB"/>
          </a:p>
        </p:txBody>
      </p:sp>
      <p:sp>
        <p:nvSpPr>
          <p:cNvPr id="8" name="Fußzeilenplatzhalter 7"/>
          <p:cNvSpPr>
            <a:spLocks noGrp="1"/>
          </p:cNvSpPr>
          <p:nvPr>
            <p:ph type="ftr" sz="quarter" idx="11"/>
          </p:nvPr>
        </p:nvSpPr>
        <p:spPr/>
        <p:txBody>
          <a:bodyPr/>
          <a:lstStyle/>
          <a:p>
            <a:pPr>
              <a:defRPr/>
            </a:pPr>
            <a:r>
              <a:rPr lang="en-US" smtClean="0"/>
              <a:t>Horst Stoecker</a:t>
            </a:r>
            <a:endParaRPr lang="en-GB"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3" name="Рисунок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15303" y="2973630"/>
            <a:ext cx="4267906" cy="3792930"/>
          </a:xfrm>
          <a:prstGeom prst="rect">
            <a:avLst/>
          </a:prstGeom>
        </p:spPr>
      </p:pic>
      <p:sp>
        <p:nvSpPr>
          <p:cNvPr id="5" name="Rectangle 2"/>
          <p:cNvSpPr txBox="1">
            <a:spLocks noChangeArrowheads="1"/>
          </p:cNvSpPr>
          <p:nvPr/>
        </p:nvSpPr>
        <p:spPr>
          <a:xfrm>
            <a:off x="-57595" y="43643"/>
            <a:ext cx="8955610" cy="620712"/>
          </a:xfrm>
          <a:prstGeom prst="rect">
            <a:avLst/>
          </a:prstGeom>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zh-CN" sz="2400" b="1" dirty="0" smtClean="0">
                <a:latin typeface="Arial" pitchFamily="34" charset="0"/>
                <a:ea typeface="楷体" charset="-122"/>
              </a:rPr>
              <a:t>Thermodynamics of </a:t>
            </a:r>
            <a:r>
              <a:rPr lang="en-US" altLang="zh-CN" sz="2400" b="1" dirty="0" smtClean="0">
                <a:solidFill>
                  <a:srgbClr val="FF0000"/>
                </a:solidFill>
                <a:latin typeface="Arial" pitchFamily="34" charset="0"/>
                <a:ea typeface="楷体" charset="-122"/>
              </a:rPr>
              <a:t>chemically Under-Saturated US </a:t>
            </a:r>
            <a:r>
              <a:rPr lang="en-US" sz="2400" b="1" dirty="0" smtClean="0">
                <a:solidFill>
                  <a:srgbClr val="FF0000"/>
                </a:solidFill>
                <a:latin typeface="Arial" pitchFamily="34" charset="0"/>
                <a:ea typeface="楷体" charset="-122"/>
              </a:rPr>
              <a:t>QGP</a:t>
            </a:r>
            <a:endParaRPr lang="en-US" sz="2400" b="1" dirty="0">
              <a:solidFill>
                <a:srgbClr val="FF0000"/>
              </a:solidFill>
              <a:latin typeface="Arial" pitchFamily="34" charset="0"/>
              <a:ea typeface="楷体" charset="-122"/>
            </a:endParaRPr>
          </a:p>
        </p:txBody>
      </p:sp>
      <mc:AlternateContent xmlns:mc="http://schemas.openxmlformats.org/markup-compatibility/2006" xmlns:a14="http://schemas.microsoft.com/office/drawing/2010/main">
        <mc:Choice Requires="a14">
          <p:sp>
            <p:nvSpPr>
              <p:cNvPr id="6" name="Text Box 6"/>
              <p:cNvSpPr txBox="1">
                <a:spLocks noChangeArrowheads="1"/>
              </p:cNvSpPr>
              <p:nvPr/>
            </p:nvSpPr>
            <p:spPr bwMode="auto">
              <a:xfrm>
                <a:off x="125148" y="798094"/>
                <a:ext cx="8918351" cy="400110"/>
              </a:xfrm>
              <a:prstGeom prst="rect">
                <a:avLst/>
              </a:prstGeom>
              <a:noFill/>
              <a:ln w="9525">
                <a:noFill/>
                <a:miter lim="800000"/>
                <a:headEnd/>
                <a:tailEnd/>
              </a:ln>
              <a:effectLst/>
            </p:spPr>
            <p:txBody>
              <a:bodyPr wrap="square">
                <a:spAutoFit/>
              </a:bodyPr>
              <a:lstStyle/>
              <a:p>
                <a:r>
                  <a:rPr lang="en-US" sz="2000" dirty="0" smtClean="0">
                    <a:solidFill>
                      <a:srgbClr val="FF0000"/>
                    </a:solidFill>
                    <a:latin typeface="Arial" pitchFamily="34" charset="0"/>
                  </a:rPr>
                  <a:t>Equation of state</a:t>
                </a:r>
                <a:r>
                  <a:rPr lang="en-US" sz="2000" dirty="0" smtClean="0">
                    <a:solidFill>
                      <a:srgbClr val="FF0000"/>
                    </a:solidFill>
                    <a:latin typeface="Arial" panose="020B0604020202020204" pitchFamily="34" charset="0"/>
                    <a:cs typeface="Arial" panose="020B0604020202020204" pitchFamily="34" charset="0"/>
                  </a:rPr>
                  <a:t>: </a:t>
                </a:r>
                <a14:m>
                  <m:oMath xmlns:m="http://schemas.openxmlformats.org/officeDocument/2006/math">
                    <m:r>
                      <a:rPr lang="en-US" sz="200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𝜀</m:t>
                    </m:r>
                    <m:r>
                      <a:rPr lang="en-US" sz="20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=3</m:t>
                    </m:r>
                    <m:r>
                      <a:rPr lang="en-US" sz="20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𝑝</m:t>
                    </m:r>
                  </m:oMath>
                </a14:m>
                <a:r>
                  <a:rPr lang="en-US" sz="2000" dirty="0" smtClean="0">
                    <a:solidFill>
                      <a:schemeClr val="tx1"/>
                    </a:solidFill>
                    <a:latin typeface="Arial" panose="020B0604020202020204" pitchFamily="34" charset="0"/>
                    <a:cs typeface="Arial" panose="020B0604020202020204" pitchFamily="34" charset="0"/>
                  </a:rPr>
                  <a:t> </a:t>
                </a:r>
                <a:r>
                  <a:rPr lang="en-US" sz="2000" dirty="0" smtClean="0">
                    <a:latin typeface="Arial" panose="020B0604020202020204" pitchFamily="34" charset="0"/>
                    <a:cs typeface="Arial" panose="020B0604020202020204" pitchFamily="34" charset="0"/>
                  </a:rPr>
                  <a:t>(</a:t>
                </a:r>
                <a:r>
                  <a:rPr lang="en-US" sz="2000" dirty="0" smtClean="0">
                    <a:solidFill>
                      <a:schemeClr val="tx1"/>
                    </a:solidFill>
                    <a:latin typeface="Arial" panose="020B0604020202020204" pitchFamily="34" charset="0"/>
                    <a:cs typeface="Arial" panose="020B0604020202020204" pitchFamily="34" charset="0"/>
                  </a:rPr>
                  <a:t>ideal gas of massless quarks and gluons)</a:t>
                </a:r>
                <a:endParaRPr lang="en-US" sz="2000" dirty="0">
                  <a:solidFill>
                    <a:srgbClr val="000000"/>
                  </a:solidFill>
                  <a:latin typeface="Arial" panose="020B0604020202020204" pitchFamily="34" charset="0"/>
                  <a:cs typeface="Arial" panose="020B0604020202020204" pitchFamily="34" charset="0"/>
                </a:endParaRPr>
              </a:p>
            </p:txBody>
          </p:sp>
        </mc:Choice>
        <mc:Fallback xmlns="">
          <p:sp>
            <p:nvSpPr>
              <p:cNvPr id="6" name="Text Box 6"/>
              <p:cNvSpPr txBox="1">
                <a:spLocks noRot="1" noChangeAspect="1" noMove="1" noResize="1" noEditPoints="1" noAdjustHandles="1" noChangeArrowheads="1" noChangeShapeType="1" noTextEdit="1"/>
              </p:cNvSpPr>
              <p:nvPr/>
            </p:nvSpPr>
            <p:spPr bwMode="auto">
              <a:xfrm>
                <a:off x="125148" y="798094"/>
                <a:ext cx="8918351" cy="400110"/>
              </a:xfrm>
              <a:prstGeom prst="rect">
                <a:avLst/>
              </a:prstGeom>
              <a:blipFill rotWithShape="1">
                <a:blip r:embed="rId3"/>
                <a:stretch>
                  <a:fillRect l="-752" t="-6061" b="-27273"/>
                </a:stretch>
              </a:blipFill>
              <a:ln w="9525">
                <a:noFill/>
                <a:miter lim="800000"/>
                <a:headEnd/>
                <a:tailEnd/>
              </a:ln>
              <a:effectLst/>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8" name="Text Box 6"/>
              <p:cNvSpPr txBox="1">
                <a:spLocks noChangeArrowheads="1"/>
              </p:cNvSpPr>
              <p:nvPr/>
            </p:nvSpPr>
            <p:spPr bwMode="auto">
              <a:xfrm>
                <a:off x="-151790" y="1301166"/>
                <a:ext cx="9732860" cy="475451"/>
              </a:xfrm>
              <a:prstGeom prst="rect">
                <a:avLst/>
              </a:prstGeom>
              <a:noFill/>
              <a:ln w="9525">
                <a:noFill/>
                <a:miter lim="800000"/>
                <a:headEnd/>
                <a:tailEnd/>
              </a:ln>
              <a:effectLst/>
            </p:spPr>
            <p:txBody>
              <a:bodyPr wrap="square">
                <a:spAutoFit/>
              </a:bodyPr>
              <a:lstStyle/>
              <a:p>
                <a:r>
                  <a:rPr lang="en-US" sz="2000" dirty="0" smtClean="0">
                    <a:latin typeface="Arial" pitchFamily="34" charset="0"/>
                  </a:rPr>
                  <a:t>(anti-)quarks are </a:t>
                </a:r>
                <a:r>
                  <a:rPr lang="en-US" sz="2000" dirty="0" smtClean="0">
                    <a:solidFill>
                      <a:srgbClr val="FF0000"/>
                    </a:solidFill>
                    <a:latin typeface="Arial" pitchFamily="34" charset="0"/>
                  </a:rPr>
                  <a:t>chemically Under-Saturated: </a:t>
                </a:r>
                <a:r>
                  <a:rPr lang="en-US" sz="2000" dirty="0" smtClean="0">
                    <a:latin typeface="Arial" pitchFamily="34" charset="0"/>
                  </a:rPr>
                  <a:t>(anti-)quark fugacity</a:t>
                </a:r>
                <a:r>
                  <a:rPr lang="en-US" sz="2000" dirty="0" smtClean="0">
                    <a:solidFill>
                      <a:srgbClr val="FF0000"/>
                    </a:solidFill>
                    <a:latin typeface="Arial" pitchFamily="34" charset="0"/>
                  </a:rPr>
                  <a:t> </a:t>
                </a:r>
                <a14:m>
                  <m:oMath xmlns:m="http://schemas.openxmlformats.org/officeDocument/2006/math">
                    <m:sSup>
                      <m:sSupPr>
                        <m:ctrlPr>
                          <a:rPr lang="en-US" i="1" smtClean="0">
                            <a:solidFill>
                              <a:srgbClr val="FF0000"/>
                            </a:solidFill>
                            <a:latin typeface="Cambria Math"/>
                            <a:ea typeface="Cambria Math" panose="02040503050406030204" pitchFamily="18" charset="0"/>
                          </a:rPr>
                        </m:ctrlPr>
                      </m:sSupPr>
                      <m:e>
                        <m:r>
                          <a:rPr lang="en-US" b="0" i="1" smtClean="0">
                            <a:solidFill>
                              <a:srgbClr val="FF0000"/>
                            </a:solidFill>
                            <a:latin typeface="Cambria Math" panose="02040503050406030204" pitchFamily="18" charset="0"/>
                            <a:ea typeface="Cambria Math" panose="02040503050406030204" pitchFamily="18" charset="0"/>
                          </a:rPr>
                          <m:t>𝑒</m:t>
                        </m:r>
                      </m:e>
                      <m:sup>
                        <m:r>
                          <a:rPr lang="en-US" i="1" smtClean="0">
                            <a:solidFill>
                              <a:srgbClr val="FF0000"/>
                            </a:solidFill>
                            <a:latin typeface="Cambria Math" panose="02040503050406030204" pitchFamily="18" charset="0"/>
                            <a:ea typeface="Cambria Math" panose="02040503050406030204" pitchFamily="18" charset="0"/>
                          </a:rPr>
                          <m:t>𝜇</m:t>
                        </m:r>
                        <m:r>
                          <a:rPr lang="en-US" b="0" i="1" smtClean="0">
                            <a:solidFill>
                              <a:srgbClr val="FF0000"/>
                            </a:solidFill>
                            <a:latin typeface="Cambria Math" panose="02040503050406030204" pitchFamily="18" charset="0"/>
                            <a:ea typeface="Cambria Math" panose="02040503050406030204" pitchFamily="18" charset="0"/>
                          </a:rPr>
                          <m:t>/</m:t>
                        </m:r>
                        <m:r>
                          <a:rPr lang="en-US" b="0" i="1" smtClean="0">
                            <a:solidFill>
                              <a:srgbClr val="FF0000"/>
                            </a:solidFill>
                            <a:latin typeface="Cambria Math" panose="02040503050406030204" pitchFamily="18" charset="0"/>
                            <a:ea typeface="Cambria Math" panose="02040503050406030204" pitchFamily="18" charset="0"/>
                          </a:rPr>
                          <m:t>𝑇</m:t>
                        </m:r>
                      </m:sup>
                    </m:sSup>
                    <m:r>
                      <a:rPr lang="en-US" b="0" i="1" smtClean="0">
                        <a:solidFill>
                          <a:srgbClr val="FF0000"/>
                        </a:solidFill>
                        <a:latin typeface="Cambria Math" panose="02040503050406030204" pitchFamily="18" charset="0"/>
                        <a:ea typeface="Cambria Math" panose="02040503050406030204" pitchFamily="18" charset="0"/>
                      </a:rPr>
                      <m:t>=</m:t>
                    </m:r>
                    <m:r>
                      <a:rPr lang="en-US" b="1" i="1" smtClean="0">
                        <a:solidFill>
                          <a:srgbClr val="FF0000"/>
                        </a:solidFill>
                        <a:latin typeface="Cambria Math" panose="02040503050406030204" pitchFamily="18" charset="0"/>
                        <a:ea typeface="Cambria Math" panose="02040503050406030204" pitchFamily="18" charset="0"/>
                      </a:rPr>
                      <m:t>𝝀</m:t>
                    </m:r>
                    <m:r>
                      <a:rPr lang="en-US" b="1" i="1" smtClean="0">
                        <a:solidFill>
                          <a:srgbClr val="FF0000"/>
                        </a:solidFill>
                        <a:latin typeface="Cambria Math" panose="02040503050406030204" pitchFamily="18" charset="0"/>
                        <a:ea typeface="Cambria Math" panose="02040503050406030204" pitchFamily="18" charset="0"/>
                      </a:rPr>
                      <m:t>&lt;</m:t>
                    </m:r>
                    <m:r>
                      <a:rPr lang="en-US" b="1" i="1" smtClean="0">
                        <a:solidFill>
                          <a:srgbClr val="FF0000"/>
                        </a:solidFill>
                        <a:latin typeface="Cambria Math" panose="02040503050406030204" pitchFamily="18" charset="0"/>
                        <a:ea typeface="Cambria Math" panose="02040503050406030204" pitchFamily="18" charset="0"/>
                      </a:rPr>
                      <m:t>𝟏</m:t>
                    </m:r>
                  </m:oMath>
                </a14:m>
                <a:endParaRPr lang="en-US" sz="2000" b="1" dirty="0">
                  <a:solidFill>
                    <a:srgbClr val="000000"/>
                  </a:solidFill>
                  <a:latin typeface="Arial" panose="020B0604020202020204" pitchFamily="34" charset="0"/>
                  <a:cs typeface="Arial" panose="020B0604020202020204" pitchFamily="34" charset="0"/>
                </a:endParaRPr>
              </a:p>
            </p:txBody>
          </p:sp>
        </mc:Choice>
        <mc:Fallback xmlns="">
          <p:sp>
            <p:nvSpPr>
              <p:cNvPr id="8" name="Text Box 6"/>
              <p:cNvSpPr txBox="1">
                <a:spLocks noRot="1" noChangeAspect="1" noMove="1" noResize="1" noEditPoints="1" noAdjustHandles="1" noChangeArrowheads="1" noChangeShapeType="1" noTextEdit="1"/>
              </p:cNvSpPr>
              <p:nvPr/>
            </p:nvSpPr>
            <p:spPr bwMode="auto">
              <a:xfrm>
                <a:off x="-151790" y="1301166"/>
                <a:ext cx="9732860" cy="475451"/>
              </a:xfrm>
              <a:prstGeom prst="rect">
                <a:avLst/>
              </a:prstGeom>
              <a:blipFill rotWithShape="1">
                <a:blip r:embed="rId4"/>
                <a:stretch>
                  <a:fillRect l="-626" b="-20513"/>
                </a:stretch>
              </a:blipFill>
              <a:ln w="9525">
                <a:noFill/>
                <a:miter lim="800000"/>
                <a:headEnd/>
                <a:tailEnd/>
              </a:ln>
              <a:effectLst/>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1839780" y="3353105"/>
                <a:ext cx="1862626" cy="360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b="0" i="1" smtClean="0">
                              <a:latin typeface="Cambria Math"/>
                            </a:rPr>
                          </m:ctrlPr>
                        </m:sSubPr>
                        <m:e>
                          <m:r>
                            <a:rPr lang="en-US" sz="2000" b="0" i="1" smtClean="0">
                              <a:latin typeface="Cambria Math" panose="02040503050406030204" pitchFamily="18" charset="0"/>
                            </a:rPr>
                            <m:t>𝑛</m:t>
                          </m:r>
                        </m:e>
                        <m:sub>
                          <m:r>
                            <a:rPr lang="en-US" sz="2000" b="0" i="1" smtClean="0">
                              <a:latin typeface="Cambria Math" panose="02040503050406030204" pitchFamily="18" charset="0"/>
                            </a:rPr>
                            <m:t>𝑞</m:t>
                          </m:r>
                        </m:sub>
                      </m:sSub>
                      <m:r>
                        <a:rPr lang="en-US" sz="2000" i="1" smtClean="0">
                          <a:latin typeface="Cambria Math" panose="02040503050406030204" pitchFamily="18" charset="0"/>
                        </a:rPr>
                        <m:t>=</m:t>
                      </m:r>
                      <m:sSubSup>
                        <m:sSubSupPr>
                          <m:ctrlPr>
                            <a:rPr lang="en-US" sz="2000" i="1" smtClean="0">
                              <a:latin typeface="Cambria Math"/>
                            </a:rPr>
                          </m:ctrlPr>
                        </m:sSubSupPr>
                        <m:e>
                          <m:r>
                            <a:rPr lang="en-US" sz="2000" b="0" i="1" smtClean="0">
                              <a:latin typeface="Cambria Math" panose="02040503050406030204" pitchFamily="18" charset="0"/>
                            </a:rPr>
                            <m:t>  </m:t>
                          </m:r>
                          <m:r>
                            <a:rPr lang="en-US" sz="2000" b="0" i="1" smtClean="0">
                              <a:latin typeface="Cambria Math" panose="02040503050406030204" pitchFamily="18" charset="0"/>
                            </a:rPr>
                            <m:t>𝑛</m:t>
                          </m:r>
                        </m:e>
                        <m:sub>
                          <m:r>
                            <a:rPr lang="en-US" sz="2000" b="0" i="1" smtClean="0">
                              <a:latin typeface="Cambria Math" panose="02040503050406030204" pitchFamily="18" charset="0"/>
                            </a:rPr>
                            <m:t>𝑞</m:t>
                          </m:r>
                        </m:sub>
                        <m:sup>
                          <m:r>
                            <a:rPr lang="en-US" sz="2000" b="0" i="1" smtClean="0">
                              <a:latin typeface="Cambria Math" panose="02040503050406030204" pitchFamily="18" charset="0"/>
                            </a:rPr>
                            <m:t>𝑒𝑞</m:t>
                          </m:r>
                        </m:sup>
                      </m:sSubSup>
                      <m:sSub>
                        <m:sSubPr>
                          <m:ctrlPr>
                            <a:rPr lang="en-US" sz="2000" b="0" i="1" smtClean="0">
                              <a:solidFill>
                                <a:srgbClr val="FF0000"/>
                              </a:solidFill>
                              <a:latin typeface="Cambria Math"/>
                            </a:rPr>
                          </m:ctrlPr>
                        </m:sSubPr>
                        <m:e>
                          <m:r>
                            <m:rPr>
                              <m:sty m:val="p"/>
                            </m:rPr>
                            <a:rPr lang="el-GR" sz="2000" b="0" i="1" smtClean="0">
                              <a:solidFill>
                                <a:srgbClr val="FF0000"/>
                              </a:solidFill>
                              <a:latin typeface="Cambria Math" panose="02040503050406030204" pitchFamily="18" charset="0"/>
                              <a:ea typeface="Cambria Math" panose="02040503050406030204" pitchFamily="18" charset="0"/>
                            </a:rPr>
                            <m:t>Λ</m:t>
                          </m:r>
                        </m:e>
                        <m:sub>
                          <m:r>
                            <a:rPr lang="en-US" sz="2000" b="0" i="1" smtClean="0">
                              <a:solidFill>
                                <a:srgbClr val="FF0000"/>
                              </a:solidFill>
                              <a:latin typeface="Cambria Math" panose="02040503050406030204" pitchFamily="18" charset="0"/>
                            </a:rPr>
                            <m:t>3</m:t>
                          </m:r>
                        </m:sub>
                      </m:sSub>
                      <m:r>
                        <a:rPr lang="en-US" sz="2000" b="0" i="1" smtClean="0">
                          <a:solidFill>
                            <a:srgbClr val="FF0000"/>
                          </a:solidFill>
                          <a:latin typeface="Cambria Math" panose="02040503050406030204" pitchFamily="18" charset="0"/>
                        </a:rPr>
                        <m:t>(</m:t>
                      </m:r>
                      <m:r>
                        <a:rPr lang="en-US" sz="2000" b="0" i="1" smtClean="0">
                          <a:solidFill>
                            <a:srgbClr val="FF0000"/>
                          </a:solidFill>
                          <a:latin typeface="Cambria Math" panose="02040503050406030204" pitchFamily="18" charset="0"/>
                          <a:ea typeface="Cambria Math" panose="02040503050406030204" pitchFamily="18" charset="0"/>
                        </a:rPr>
                        <m:t>𝜆</m:t>
                      </m:r>
                      <m:r>
                        <a:rPr lang="en-US" sz="2000" b="0" i="1" smtClean="0">
                          <a:solidFill>
                            <a:srgbClr val="FF0000"/>
                          </a:solidFill>
                          <a:latin typeface="Cambria Math" panose="02040503050406030204" pitchFamily="18" charset="0"/>
                        </a:rPr>
                        <m:t>)</m:t>
                      </m:r>
                    </m:oMath>
                  </m:oMathPara>
                </a14:m>
                <a:endParaRPr lang="uk-UA" sz="2000" dirty="0">
                  <a:solidFill>
                    <a:srgbClr val="FF0000"/>
                  </a:solidFill>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1839780" y="3353105"/>
                <a:ext cx="1862626" cy="360035"/>
              </a:xfrm>
              <a:prstGeom prst="rect">
                <a:avLst/>
              </a:prstGeom>
              <a:blipFill rotWithShape="1">
                <a:blip r:embed="rId5"/>
                <a:stretch>
                  <a:fillRect r="-2951" b="-22034"/>
                </a:stretch>
              </a:blipFill>
            </p:spPr>
            <p:txBody>
              <a:bodyPr/>
              <a:lstStyle/>
              <a:p>
                <a:r>
                  <a:rPr lang="de-DE">
                    <a:noFill/>
                  </a:rPr>
                  <a:t> </a:t>
                </a:r>
              </a:p>
            </p:txBody>
          </p:sp>
        </mc:Fallback>
      </mc:AlternateContent>
      <p:sp>
        <p:nvSpPr>
          <p:cNvPr id="10" name="Прямоугольник 9"/>
          <p:cNvSpPr/>
          <p:nvPr/>
        </p:nvSpPr>
        <p:spPr>
          <a:xfrm>
            <a:off x="-106032" y="3277210"/>
            <a:ext cx="2021707" cy="461665"/>
          </a:xfrm>
          <a:prstGeom prst="rect">
            <a:avLst/>
          </a:prstGeom>
        </p:spPr>
        <p:txBody>
          <a:bodyPr wrap="none">
            <a:spAutoFit/>
          </a:bodyPr>
          <a:lstStyle/>
          <a:p>
            <a:r>
              <a:rPr lang="en-US" sz="2000" dirty="0" smtClean="0">
                <a:solidFill>
                  <a:srgbClr val="FF0000"/>
                </a:solidFill>
                <a:latin typeface="Arial" pitchFamily="34" charset="0"/>
              </a:rPr>
              <a:t>number density</a:t>
            </a:r>
            <a:r>
              <a:rPr lang="en-US" dirty="0" smtClean="0">
                <a:solidFill>
                  <a:srgbClr val="FF0000"/>
                </a:solidFill>
                <a:latin typeface="Arial" pitchFamily="34" charset="0"/>
              </a:rPr>
              <a:t>:</a:t>
            </a:r>
            <a:endParaRPr lang="uk-UA" dirty="0"/>
          </a:p>
        </p:txBody>
      </p:sp>
      <mc:AlternateContent xmlns:mc="http://schemas.openxmlformats.org/markup-compatibility/2006" xmlns:a14="http://schemas.microsoft.com/office/drawing/2010/main">
        <mc:Choice Requires="a14">
          <p:sp>
            <p:nvSpPr>
              <p:cNvPr id="11" name="TextBox 10"/>
              <p:cNvSpPr txBox="1"/>
              <p:nvPr/>
            </p:nvSpPr>
            <p:spPr>
              <a:xfrm>
                <a:off x="3888945" y="3353105"/>
                <a:ext cx="1060483" cy="36131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b="0" i="1" smtClean="0">
                              <a:latin typeface="Cambria Math"/>
                            </a:rPr>
                          </m:ctrlPr>
                        </m:sSubPr>
                        <m:e>
                          <m:r>
                            <a:rPr lang="en-US" sz="2000" b="0" i="1" smtClean="0">
                              <a:latin typeface="Cambria Math" panose="02040503050406030204" pitchFamily="18" charset="0"/>
                            </a:rPr>
                            <m:t>𝑛</m:t>
                          </m:r>
                        </m:e>
                        <m:sub>
                          <m:r>
                            <a:rPr lang="en-US" sz="2000" b="0" i="1" smtClean="0">
                              <a:latin typeface="Cambria Math" panose="02040503050406030204" pitchFamily="18" charset="0"/>
                            </a:rPr>
                            <m:t>𝑔</m:t>
                          </m:r>
                        </m:sub>
                      </m:sSub>
                      <m:r>
                        <a:rPr lang="en-US" sz="2000" i="1" smtClean="0">
                          <a:latin typeface="Cambria Math" panose="02040503050406030204" pitchFamily="18" charset="0"/>
                        </a:rPr>
                        <m:t>=</m:t>
                      </m:r>
                      <m:sSubSup>
                        <m:sSubSupPr>
                          <m:ctrlPr>
                            <a:rPr lang="en-US" sz="2000" i="1" smtClean="0">
                              <a:latin typeface="Cambria Math"/>
                            </a:rPr>
                          </m:ctrlPr>
                        </m:sSubSupPr>
                        <m:e>
                          <m:r>
                            <a:rPr lang="en-US" sz="2000" b="0" i="1" smtClean="0">
                              <a:latin typeface="Cambria Math" panose="02040503050406030204" pitchFamily="18" charset="0"/>
                            </a:rPr>
                            <m:t>𝑛</m:t>
                          </m:r>
                        </m:e>
                        <m:sub>
                          <m:r>
                            <a:rPr lang="en-US" sz="2000" b="0" i="1" smtClean="0">
                              <a:latin typeface="Cambria Math" panose="02040503050406030204" pitchFamily="18" charset="0"/>
                            </a:rPr>
                            <m:t>𝑔</m:t>
                          </m:r>
                        </m:sub>
                        <m:sup>
                          <m:r>
                            <a:rPr lang="en-US" sz="2000" b="0" i="1" smtClean="0">
                              <a:latin typeface="Cambria Math" panose="02040503050406030204" pitchFamily="18" charset="0"/>
                            </a:rPr>
                            <m:t>𝑒𝑞</m:t>
                          </m:r>
                        </m:sup>
                      </m:sSubSup>
                    </m:oMath>
                  </m:oMathPara>
                </a14:m>
                <a:endParaRPr lang="uk-UA" sz="2000" dirty="0">
                  <a:solidFill>
                    <a:srgbClr val="FF0000"/>
                  </a:solidFill>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3888945" y="3353105"/>
                <a:ext cx="1060483" cy="361317"/>
              </a:xfrm>
              <a:prstGeom prst="rect">
                <a:avLst/>
              </a:prstGeom>
              <a:blipFill rotWithShape="1">
                <a:blip r:embed="rId6"/>
                <a:stretch>
                  <a:fillRect l="-2299" r="-1724" b="-20339"/>
                </a:stretch>
              </a:blipFill>
            </p:spPr>
            <p:txBody>
              <a:bodyPr/>
              <a:lstStyle/>
              <a:p>
                <a:r>
                  <a:rPr lang="de-DE">
                    <a:noFill/>
                  </a:rPr>
                  <a:t> </a:t>
                </a:r>
              </a:p>
            </p:txBody>
          </p:sp>
        </mc:Fallback>
      </mc:AlternateContent>
      <p:sp>
        <p:nvSpPr>
          <p:cNvPr id="12" name="Прямоугольник 11"/>
          <p:cNvSpPr/>
          <p:nvPr/>
        </p:nvSpPr>
        <p:spPr>
          <a:xfrm>
            <a:off x="2205373" y="2897735"/>
            <a:ext cx="954107" cy="400110"/>
          </a:xfrm>
          <a:prstGeom prst="rect">
            <a:avLst/>
          </a:prstGeom>
        </p:spPr>
        <p:txBody>
          <a:bodyPr wrap="none">
            <a:spAutoFit/>
          </a:bodyPr>
          <a:lstStyle/>
          <a:p>
            <a:r>
              <a:rPr lang="en-US" sz="2000" dirty="0" smtClean="0">
                <a:latin typeface="Arial" pitchFamily="34" charset="0"/>
              </a:rPr>
              <a:t>quarks</a:t>
            </a:r>
            <a:endParaRPr lang="uk-UA" dirty="0"/>
          </a:p>
        </p:txBody>
      </p:sp>
      <p:sp>
        <p:nvSpPr>
          <p:cNvPr id="13" name="Прямоугольник 12"/>
          <p:cNvSpPr/>
          <p:nvPr/>
        </p:nvSpPr>
        <p:spPr>
          <a:xfrm>
            <a:off x="4010192" y="2897735"/>
            <a:ext cx="941283" cy="400110"/>
          </a:xfrm>
          <a:prstGeom prst="rect">
            <a:avLst/>
          </a:prstGeom>
        </p:spPr>
        <p:txBody>
          <a:bodyPr wrap="none">
            <a:spAutoFit/>
          </a:bodyPr>
          <a:lstStyle/>
          <a:p>
            <a:r>
              <a:rPr lang="en-US" sz="2000" dirty="0" smtClean="0">
                <a:latin typeface="Arial" pitchFamily="34" charset="0"/>
              </a:rPr>
              <a:t>gluons</a:t>
            </a:r>
            <a:endParaRPr lang="uk-UA" dirty="0"/>
          </a:p>
        </p:txBody>
      </p:sp>
      <mc:AlternateContent xmlns:mc="http://schemas.openxmlformats.org/markup-compatibility/2006" xmlns:a14="http://schemas.microsoft.com/office/drawing/2010/main">
        <mc:Choice Requires="a14">
          <p:sp>
            <p:nvSpPr>
              <p:cNvPr id="14" name="TextBox 13"/>
              <p:cNvSpPr txBox="1"/>
              <p:nvPr/>
            </p:nvSpPr>
            <p:spPr>
              <a:xfrm>
                <a:off x="1871171" y="3752020"/>
                <a:ext cx="1844287" cy="360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b="0" i="1" smtClean="0">
                              <a:latin typeface="Cambria Math"/>
                            </a:rPr>
                          </m:ctrlPr>
                        </m:sSubPr>
                        <m:e>
                          <m:r>
                            <a:rPr lang="en-US" sz="2000" b="0" i="1" smtClean="0">
                              <a:latin typeface="Cambria Math" panose="02040503050406030204" pitchFamily="18" charset="0"/>
                              <a:ea typeface="Cambria Math" panose="02040503050406030204" pitchFamily="18" charset="0"/>
                            </a:rPr>
                            <m:t>𝑝</m:t>
                          </m:r>
                        </m:e>
                        <m:sub>
                          <m:r>
                            <a:rPr lang="en-US" sz="2000" b="0" i="1" smtClean="0">
                              <a:latin typeface="Cambria Math" panose="02040503050406030204" pitchFamily="18" charset="0"/>
                            </a:rPr>
                            <m:t>𝑞</m:t>
                          </m:r>
                        </m:sub>
                      </m:sSub>
                      <m:r>
                        <a:rPr lang="en-US" sz="2000" i="1" smtClean="0">
                          <a:latin typeface="Cambria Math" panose="02040503050406030204" pitchFamily="18" charset="0"/>
                        </a:rPr>
                        <m:t>=</m:t>
                      </m:r>
                      <m:sSubSup>
                        <m:sSubSupPr>
                          <m:ctrlPr>
                            <a:rPr lang="en-US" sz="2000" i="1" smtClean="0">
                              <a:latin typeface="Cambria Math"/>
                            </a:rPr>
                          </m:ctrlPr>
                        </m:sSubSupPr>
                        <m:e>
                          <m:r>
                            <a:rPr lang="en-US" sz="2000" b="0" i="1" smtClean="0">
                              <a:latin typeface="Cambria Math" panose="02040503050406030204" pitchFamily="18" charset="0"/>
                            </a:rPr>
                            <m:t>  </m:t>
                          </m:r>
                          <m:r>
                            <a:rPr lang="en-US" sz="2000" b="0" i="1" smtClean="0">
                              <a:latin typeface="Cambria Math" panose="02040503050406030204" pitchFamily="18" charset="0"/>
                            </a:rPr>
                            <m:t>𝑝</m:t>
                          </m:r>
                        </m:e>
                        <m:sub>
                          <m:r>
                            <a:rPr lang="en-US" sz="2000" b="0" i="1" smtClean="0">
                              <a:latin typeface="Cambria Math" panose="02040503050406030204" pitchFamily="18" charset="0"/>
                            </a:rPr>
                            <m:t>𝑞</m:t>
                          </m:r>
                        </m:sub>
                        <m:sup>
                          <m:r>
                            <a:rPr lang="en-US" sz="2000" b="0" i="1" smtClean="0">
                              <a:latin typeface="Cambria Math" panose="02040503050406030204" pitchFamily="18" charset="0"/>
                            </a:rPr>
                            <m:t>𝑒𝑞</m:t>
                          </m:r>
                        </m:sup>
                      </m:sSubSup>
                      <m:sSub>
                        <m:sSubPr>
                          <m:ctrlPr>
                            <a:rPr lang="en-US" sz="2000" b="0" i="1" smtClean="0">
                              <a:solidFill>
                                <a:srgbClr val="FF0000"/>
                              </a:solidFill>
                              <a:latin typeface="Cambria Math"/>
                            </a:rPr>
                          </m:ctrlPr>
                        </m:sSubPr>
                        <m:e>
                          <m:r>
                            <m:rPr>
                              <m:sty m:val="p"/>
                            </m:rPr>
                            <a:rPr lang="el-GR" sz="2000" b="0" i="1" smtClean="0">
                              <a:solidFill>
                                <a:srgbClr val="FF0000"/>
                              </a:solidFill>
                              <a:latin typeface="Cambria Math" panose="02040503050406030204" pitchFamily="18" charset="0"/>
                              <a:ea typeface="Cambria Math" panose="02040503050406030204" pitchFamily="18" charset="0"/>
                            </a:rPr>
                            <m:t>Λ</m:t>
                          </m:r>
                        </m:e>
                        <m:sub>
                          <m:r>
                            <a:rPr lang="en-US" sz="2000" b="0" i="1" smtClean="0">
                              <a:solidFill>
                                <a:srgbClr val="FF0000"/>
                              </a:solidFill>
                              <a:latin typeface="Cambria Math" panose="02040503050406030204" pitchFamily="18" charset="0"/>
                            </a:rPr>
                            <m:t>4</m:t>
                          </m:r>
                        </m:sub>
                      </m:sSub>
                      <m:r>
                        <a:rPr lang="en-US" sz="2000" b="0" i="1" smtClean="0">
                          <a:solidFill>
                            <a:srgbClr val="FF0000"/>
                          </a:solidFill>
                          <a:latin typeface="Cambria Math" panose="02040503050406030204" pitchFamily="18" charset="0"/>
                        </a:rPr>
                        <m:t>(</m:t>
                      </m:r>
                      <m:r>
                        <a:rPr lang="en-US" sz="2000" b="0" i="1" smtClean="0">
                          <a:solidFill>
                            <a:srgbClr val="FF0000"/>
                          </a:solidFill>
                          <a:latin typeface="Cambria Math" panose="02040503050406030204" pitchFamily="18" charset="0"/>
                          <a:ea typeface="Cambria Math" panose="02040503050406030204" pitchFamily="18" charset="0"/>
                        </a:rPr>
                        <m:t>𝜆</m:t>
                      </m:r>
                      <m:r>
                        <a:rPr lang="en-US" sz="2000" b="0" i="1" smtClean="0">
                          <a:solidFill>
                            <a:srgbClr val="FF0000"/>
                          </a:solidFill>
                          <a:latin typeface="Cambria Math" panose="02040503050406030204" pitchFamily="18" charset="0"/>
                        </a:rPr>
                        <m:t>)</m:t>
                      </m:r>
                    </m:oMath>
                  </m:oMathPara>
                </a14:m>
                <a:endParaRPr lang="uk-UA" sz="2000" dirty="0">
                  <a:solidFill>
                    <a:srgbClr val="FF0000"/>
                  </a:solidFill>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1871171" y="3752020"/>
                <a:ext cx="1844287" cy="360035"/>
              </a:xfrm>
              <a:prstGeom prst="rect">
                <a:avLst/>
              </a:prstGeom>
              <a:blipFill rotWithShape="1">
                <a:blip r:embed="rId7"/>
                <a:stretch>
                  <a:fillRect l="-993" r="-2980" b="-20000"/>
                </a:stretch>
              </a:blipFill>
            </p:spPr>
            <p:txBody>
              <a:bodyPr/>
              <a:lstStyle/>
              <a:p>
                <a:r>
                  <a:rPr lang="de-DE">
                    <a:noFill/>
                  </a:rPr>
                  <a:t> </a:t>
                </a:r>
              </a:p>
            </p:txBody>
          </p:sp>
        </mc:Fallback>
      </mc:AlternateContent>
      <p:sp>
        <p:nvSpPr>
          <p:cNvPr id="15" name="Прямоугольник 14"/>
          <p:cNvSpPr/>
          <p:nvPr/>
        </p:nvSpPr>
        <p:spPr>
          <a:xfrm>
            <a:off x="-57595" y="3732580"/>
            <a:ext cx="1972015" cy="461665"/>
          </a:xfrm>
          <a:prstGeom prst="rect">
            <a:avLst/>
          </a:prstGeom>
        </p:spPr>
        <p:txBody>
          <a:bodyPr wrap="none">
            <a:spAutoFit/>
          </a:bodyPr>
          <a:lstStyle/>
          <a:p>
            <a:r>
              <a:rPr lang="en-US" sz="2000" dirty="0" smtClean="0">
                <a:solidFill>
                  <a:srgbClr val="FF0000"/>
                </a:solidFill>
                <a:latin typeface="Arial" pitchFamily="34" charset="0"/>
              </a:rPr>
              <a:t>          pressure</a:t>
            </a:r>
            <a:r>
              <a:rPr lang="en-US" dirty="0" smtClean="0">
                <a:solidFill>
                  <a:srgbClr val="FF0000"/>
                </a:solidFill>
                <a:latin typeface="Arial" pitchFamily="34" charset="0"/>
              </a:rPr>
              <a:t>:</a:t>
            </a:r>
            <a:endParaRPr lang="uk-UA" dirty="0"/>
          </a:p>
        </p:txBody>
      </p:sp>
      <mc:AlternateContent xmlns:mc="http://schemas.openxmlformats.org/markup-compatibility/2006" xmlns:a14="http://schemas.microsoft.com/office/drawing/2010/main">
        <mc:Choice Requires="a14">
          <p:sp>
            <p:nvSpPr>
              <p:cNvPr id="16" name="TextBox 15"/>
              <p:cNvSpPr txBox="1"/>
              <p:nvPr/>
            </p:nvSpPr>
            <p:spPr>
              <a:xfrm>
                <a:off x="3888945" y="3732580"/>
                <a:ext cx="1053109" cy="36131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b="0" i="1" smtClean="0">
                              <a:latin typeface="Cambria Math"/>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𝑔</m:t>
                          </m:r>
                        </m:sub>
                      </m:sSub>
                      <m:r>
                        <a:rPr lang="en-US" sz="2000" i="1" smtClean="0">
                          <a:latin typeface="Cambria Math" panose="02040503050406030204" pitchFamily="18" charset="0"/>
                        </a:rPr>
                        <m:t>=</m:t>
                      </m:r>
                      <m:sSubSup>
                        <m:sSubSupPr>
                          <m:ctrlPr>
                            <a:rPr lang="en-US" sz="2000" i="1" smtClean="0">
                              <a:latin typeface="Cambria Math"/>
                            </a:rPr>
                          </m:ctrlPr>
                        </m:sSubSupPr>
                        <m:e>
                          <m:r>
                            <a:rPr lang="en-US" sz="2000" b="0" i="1" smtClean="0">
                              <a:latin typeface="Cambria Math" panose="02040503050406030204" pitchFamily="18" charset="0"/>
                            </a:rPr>
                            <m:t>𝑝</m:t>
                          </m:r>
                        </m:e>
                        <m:sub>
                          <m:r>
                            <a:rPr lang="en-US" sz="2000" b="0" i="1" smtClean="0">
                              <a:latin typeface="Cambria Math" panose="02040503050406030204" pitchFamily="18" charset="0"/>
                            </a:rPr>
                            <m:t>𝑔</m:t>
                          </m:r>
                        </m:sub>
                        <m:sup>
                          <m:r>
                            <a:rPr lang="en-US" sz="2000" b="0" i="1" smtClean="0">
                              <a:latin typeface="Cambria Math" panose="02040503050406030204" pitchFamily="18" charset="0"/>
                            </a:rPr>
                            <m:t>𝑒𝑞</m:t>
                          </m:r>
                        </m:sup>
                      </m:sSubSup>
                    </m:oMath>
                  </m:oMathPara>
                </a14:m>
                <a:endParaRPr lang="uk-UA" sz="2000" dirty="0">
                  <a:solidFill>
                    <a:srgbClr val="FF0000"/>
                  </a:solidFill>
                </a:endParaRPr>
              </a:p>
            </p:txBody>
          </p:sp>
        </mc:Choice>
        <mc:Fallback xmlns="">
          <p:sp>
            <p:nvSpPr>
              <p:cNvPr id="16" name="TextBox 15"/>
              <p:cNvSpPr txBox="1">
                <a:spLocks noRot="1" noChangeAspect="1" noMove="1" noResize="1" noEditPoints="1" noAdjustHandles="1" noChangeArrowheads="1" noChangeShapeType="1" noTextEdit="1"/>
              </p:cNvSpPr>
              <p:nvPr/>
            </p:nvSpPr>
            <p:spPr>
              <a:xfrm>
                <a:off x="3888945" y="3732580"/>
                <a:ext cx="1053109" cy="361317"/>
              </a:xfrm>
              <a:prstGeom prst="rect">
                <a:avLst/>
              </a:prstGeom>
              <a:blipFill rotWithShape="1">
                <a:blip r:embed="rId8"/>
                <a:stretch>
                  <a:fillRect l="-4624" r="-1156" b="-18333"/>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1871172" y="4207390"/>
                <a:ext cx="1854610" cy="360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b="0" i="1" smtClean="0">
                              <a:latin typeface="Cambria Math"/>
                            </a:rPr>
                          </m:ctrlPr>
                        </m:sSubPr>
                        <m:e>
                          <m:r>
                            <a:rPr lang="en-US" sz="2000" b="0" i="1" smtClean="0">
                              <a:latin typeface="Cambria Math" panose="02040503050406030204" pitchFamily="18" charset="0"/>
                              <a:ea typeface="Cambria Math" panose="02040503050406030204" pitchFamily="18" charset="0"/>
                            </a:rPr>
                            <m:t>𝜀</m:t>
                          </m:r>
                        </m:e>
                        <m:sub>
                          <m:r>
                            <a:rPr lang="en-US" sz="2000" b="0" i="1" smtClean="0">
                              <a:latin typeface="Cambria Math" panose="02040503050406030204" pitchFamily="18" charset="0"/>
                            </a:rPr>
                            <m:t>𝑞</m:t>
                          </m:r>
                        </m:sub>
                      </m:sSub>
                      <m:r>
                        <a:rPr lang="en-US" sz="2000" i="1" smtClean="0">
                          <a:latin typeface="Cambria Math" panose="02040503050406030204" pitchFamily="18" charset="0"/>
                        </a:rPr>
                        <m:t>=</m:t>
                      </m:r>
                      <m:sSubSup>
                        <m:sSubSupPr>
                          <m:ctrlPr>
                            <a:rPr lang="en-US" sz="2000" i="1" smtClean="0">
                              <a:latin typeface="Cambria Math"/>
                            </a:rPr>
                          </m:ctrlPr>
                        </m:sSubSupPr>
                        <m:e>
                          <m:r>
                            <a:rPr lang="en-US" sz="2000" b="0" i="1" smtClean="0">
                              <a:latin typeface="Cambria Math" panose="02040503050406030204" pitchFamily="18" charset="0"/>
                            </a:rPr>
                            <m:t>3</m:t>
                          </m:r>
                          <m:r>
                            <a:rPr lang="en-US" sz="2000" b="0" i="1" smtClean="0">
                              <a:latin typeface="Cambria Math" panose="02040503050406030204" pitchFamily="18" charset="0"/>
                            </a:rPr>
                            <m:t>𝑝</m:t>
                          </m:r>
                        </m:e>
                        <m:sub>
                          <m:r>
                            <a:rPr lang="en-US" sz="2000" b="0" i="1" smtClean="0">
                              <a:latin typeface="Cambria Math" panose="02040503050406030204" pitchFamily="18" charset="0"/>
                            </a:rPr>
                            <m:t>𝑞</m:t>
                          </m:r>
                        </m:sub>
                        <m:sup>
                          <m:r>
                            <a:rPr lang="en-US" sz="2000" b="0" i="1" smtClean="0">
                              <a:latin typeface="Cambria Math" panose="02040503050406030204" pitchFamily="18" charset="0"/>
                            </a:rPr>
                            <m:t>𝑒𝑞</m:t>
                          </m:r>
                        </m:sup>
                      </m:sSubSup>
                      <m:sSub>
                        <m:sSubPr>
                          <m:ctrlPr>
                            <a:rPr lang="en-US" sz="2000" b="0" i="1" smtClean="0">
                              <a:solidFill>
                                <a:srgbClr val="FF0000"/>
                              </a:solidFill>
                              <a:latin typeface="Cambria Math"/>
                            </a:rPr>
                          </m:ctrlPr>
                        </m:sSubPr>
                        <m:e>
                          <m:r>
                            <m:rPr>
                              <m:sty m:val="p"/>
                            </m:rPr>
                            <a:rPr lang="el-GR" sz="2000" b="0" i="1" smtClean="0">
                              <a:solidFill>
                                <a:srgbClr val="FF0000"/>
                              </a:solidFill>
                              <a:latin typeface="Cambria Math" panose="02040503050406030204" pitchFamily="18" charset="0"/>
                              <a:ea typeface="Cambria Math" panose="02040503050406030204" pitchFamily="18" charset="0"/>
                            </a:rPr>
                            <m:t>Λ</m:t>
                          </m:r>
                        </m:e>
                        <m:sub>
                          <m:r>
                            <a:rPr lang="en-US" sz="2000" b="0" i="1" smtClean="0">
                              <a:solidFill>
                                <a:srgbClr val="FF0000"/>
                              </a:solidFill>
                              <a:latin typeface="Cambria Math" panose="02040503050406030204" pitchFamily="18" charset="0"/>
                            </a:rPr>
                            <m:t>4</m:t>
                          </m:r>
                        </m:sub>
                      </m:sSub>
                      <m:r>
                        <a:rPr lang="en-US" sz="2000" b="0" i="1" smtClean="0">
                          <a:solidFill>
                            <a:srgbClr val="FF0000"/>
                          </a:solidFill>
                          <a:latin typeface="Cambria Math" panose="02040503050406030204" pitchFamily="18" charset="0"/>
                        </a:rPr>
                        <m:t>(</m:t>
                      </m:r>
                      <m:r>
                        <a:rPr lang="en-US" sz="2000" b="0" i="1" smtClean="0">
                          <a:solidFill>
                            <a:srgbClr val="FF0000"/>
                          </a:solidFill>
                          <a:latin typeface="Cambria Math" panose="02040503050406030204" pitchFamily="18" charset="0"/>
                          <a:ea typeface="Cambria Math" panose="02040503050406030204" pitchFamily="18" charset="0"/>
                        </a:rPr>
                        <m:t>𝜆</m:t>
                      </m:r>
                      <m:r>
                        <a:rPr lang="en-US" sz="2000" b="0" i="1" smtClean="0">
                          <a:solidFill>
                            <a:srgbClr val="FF0000"/>
                          </a:solidFill>
                          <a:latin typeface="Cambria Math" panose="02040503050406030204" pitchFamily="18" charset="0"/>
                        </a:rPr>
                        <m:t>)</m:t>
                      </m:r>
                    </m:oMath>
                  </m:oMathPara>
                </a14:m>
                <a:endParaRPr lang="uk-UA" sz="2000" dirty="0">
                  <a:solidFill>
                    <a:srgbClr val="FF0000"/>
                  </a:solidFill>
                </a:endParaRPr>
              </a:p>
            </p:txBody>
          </p:sp>
        </mc:Choice>
        <mc:Fallback xmlns="">
          <p:sp>
            <p:nvSpPr>
              <p:cNvPr id="17" name="TextBox 16"/>
              <p:cNvSpPr txBox="1">
                <a:spLocks noRot="1" noChangeAspect="1" noMove="1" noResize="1" noEditPoints="1" noAdjustHandles="1" noChangeArrowheads="1" noChangeShapeType="1" noTextEdit="1"/>
              </p:cNvSpPr>
              <p:nvPr/>
            </p:nvSpPr>
            <p:spPr>
              <a:xfrm>
                <a:off x="1871172" y="4207390"/>
                <a:ext cx="1854610" cy="360035"/>
              </a:xfrm>
              <a:prstGeom prst="rect">
                <a:avLst/>
              </a:prstGeom>
              <a:blipFill rotWithShape="1">
                <a:blip r:embed="rId9"/>
                <a:stretch>
                  <a:fillRect r="-2961" b="-22034"/>
                </a:stretch>
              </a:blipFill>
            </p:spPr>
            <p:txBody>
              <a:bodyPr/>
              <a:lstStyle/>
              <a:p>
                <a:r>
                  <a:rPr lang="de-DE">
                    <a:noFill/>
                  </a:rPr>
                  <a:t> </a:t>
                </a:r>
              </a:p>
            </p:txBody>
          </p:sp>
        </mc:Fallback>
      </mc:AlternateContent>
      <p:sp>
        <p:nvSpPr>
          <p:cNvPr id="18" name="Прямоугольник 17"/>
          <p:cNvSpPr/>
          <p:nvPr/>
        </p:nvSpPr>
        <p:spPr>
          <a:xfrm>
            <a:off x="-57595" y="4187950"/>
            <a:ext cx="2007281" cy="461665"/>
          </a:xfrm>
          <a:prstGeom prst="rect">
            <a:avLst/>
          </a:prstGeom>
        </p:spPr>
        <p:txBody>
          <a:bodyPr wrap="none">
            <a:spAutoFit/>
          </a:bodyPr>
          <a:lstStyle/>
          <a:p>
            <a:r>
              <a:rPr lang="en-US" sz="2000" dirty="0" smtClean="0">
                <a:solidFill>
                  <a:srgbClr val="FF0000"/>
                </a:solidFill>
                <a:latin typeface="Arial" pitchFamily="34" charset="0"/>
              </a:rPr>
              <a:t> energy density</a:t>
            </a:r>
            <a:r>
              <a:rPr lang="en-US" dirty="0" smtClean="0">
                <a:solidFill>
                  <a:srgbClr val="FF0000"/>
                </a:solidFill>
                <a:latin typeface="Arial" pitchFamily="34" charset="0"/>
              </a:rPr>
              <a:t>:</a:t>
            </a:r>
            <a:endParaRPr lang="uk-UA" dirty="0"/>
          </a:p>
        </p:txBody>
      </p:sp>
      <mc:AlternateContent xmlns:mc="http://schemas.openxmlformats.org/markup-compatibility/2006" xmlns:a14="http://schemas.microsoft.com/office/drawing/2010/main">
        <mc:Choice Requires="a14">
          <p:sp>
            <p:nvSpPr>
              <p:cNvPr id="19" name="TextBox 18"/>
              <p:cNvSpPr txBox="1"/>
              <p:nvPr/>
            </p:nvSpPr>
            <p:spPr>
              <a:xfrm>
                <a:off x="3938587" y="4206108"/>
                <a:ext cx="1164678" cy="36131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b="0" i="1" smtClean="0">
                              <a:latin typeface="Cambria Math"/>
                            </a:rPr>
                          </m:ctrlPr>
                        </m:sSubPr>
                        <m:e>
                          <m:r>
                            <a:rPr lang="en-US" sz="2000" b="0" i="1" smtClean="0">
                              <a:latin typeface="Cambria Math" panose="02040503050406030204" pitchFamily="18" charset="0"/>
                              <a:ea typeface="Cambria Math" panose="02040503050406030204" pitchFamily="18" charset="0"/>
                            </a:rPr>
                            <m:t>𝜀</m:t>
                          </m:r>
                        </m:e>
                        <m:sub>
                          <m:r>
                            <a:rPr lang="en-US" sz="2000" b="0" i="1" smtClean="0">
                              <a:latin typeface="Cambria Math" panose="02040503050406030204" pitchFamily="18" charset="0"/>
                            </a:rPr>
                            <m:t>𝑔</m:t>
                          </m:r>
                        </m:sub>
                      </m:sSub>
                      <m:r>
                        <a:rPr lang="en-US" sz="2000" i="1" smtClean="0">
                          <a:latin typeface="Cambria Math" panose="02040503050406030204" pitchFamily="18" charset="0"/>
                        </a:rPr>
                        <m:t>=</m:t>
                      </m:r>
                      <m:sSubSup>
                        <m:sSubSupPr>
                          <m:ctrlPr>
                            <a:rPr lang="en-US" sz="2000" i="1" smtClean="0">
                              <a:latin typeface="Cambria Math"/>
                            </a:rPr>
                          </m:ctrlPr>
                        </m:sSubSupPr>
                        <m:e>
                          <m:r>
                            <a:rPr lang="en-US" sz="2000" b="0" i="1" smtClean="0">
                              <a:latin typeface="Cambria Math" panose="02040503050406030204" pitchFamily="18" charset="0"/>
                            </a:rPr>
                            <m:t>3</m:t>
                          </m:r>
                          <m:r>
                            <a:rPr lang="en-US" sz="2000" b="0" i="1" smtClean="0">
                              <a:latin typeface="Cambria Math" panose="02040503050406030204" pitchFamily="18" charset="0"/>
                            </a:rPr>
                            <m:t>𝑝</m:t>
                          </m:r>
                        </m:e>
                        <m:sub>
                          <m:r>
                            <a:rPr lang="en-US" sz="2000" b="0" i="1" smtClean="0">
                              <a:latin typeface="Cambria Math" panose="02040503050406030204" pitchFamily="18" charset="0"/>
                            </a:rPr>
                            <m:t>𝑔</m:t>
                          </m:r>
                        </m:sub>
                        <m:sup>
                          <m:r>
                            <a:rPr lang="en-US" sz="2000" b="0" i="1" smtClean="0">
                              <a:latin typeface="Cambria Math" panose="02040503050406030204" pitchFamily="18" charset="0"/>
                            </a:rPr>
                            <m:t>𝑒𝑞</m:t>
                          </m:r>
                        </m:sup>
                      </m:sSubSup>
                    </m:oMath>
                  </m:oMathPara>
                </a14:m>
                <a:endParaRPr lang="uk-UA" sz="2000" dirty="0">
                  <a:solidFill>
                    <a:srgbClr val="FF0000"/>
                  </a:solidFill>
                </a:endParaRPr>
              </a:p>
            </p:txBody>
          </p:sp>
        </mc:Choice>
        <mc:Fallback xmlns="">
          <p:sp>
            <p:nvSpPr>
              <p:cNvPr id="19" name="TextBox 18"/>
              <p:cNvSpPr txBox="1">
                <a:spLocks noRot="1" noChangeAspect="1" noMove="1" noResize="1" noEditPoints="1" noAdjustHandles="1" noChangeArrowheads="1" noChangeShapeType="1" noTextEdit="1"/>
              </p:cNvSpPr>
              <p:nvPr/>
            </p:nvSpPr>
            <p:spPr>
              <a:xfrm>
                <a:off x="3938587" y="4206108"/>
                <a:ext cx="1164678" cy="361317"/>
              </a:xfrm>
              <a:prstGeom prst="rect">
                <a:avLst/>
              </a:prstGeom>
              <a:blipFill rotWithShape="1">
                <a:blip r:embed="rId10"/>
                <a:stretch>
                  <a:fillRect l="-1571" r="-2094" b="-18644"/>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1871171" y="4719215"/>
                <a:ext cx="1899174" cy="6970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b="0" i="1" smtClean="0">
                              <a:latin typeface="Cambria Math"/>
                            </a:rPr>
                          </m:ctrlPr>
                        </m:sSubPr>
                        <m:e>
                          <m:r>
                            <a:rPr lang="en-US" sz="2000" b="0" i="1" smtClean="0">
                              <a:latin typeface="Cambria Math" panose="02040503050406030204" pitchFamily="18" charset="0"/>
                            </a:rPr>
                            <m:t>𝑠</m:t>
                          </m:r>
                        </m:e>
                        <m:sub>
                          <m:r>
                            <a:rPr lang="en-US" sz="2000" b="0" i="1" smtClean="0">
                              <a:latin typeface="Cambria Math" panose="02040503050406030204" pitchFamily="18" charset="0"/>
                            </a:rPr>
                            <m:t>𝑞</m:t>
                          </m:r>
                        </m:sub>
                      </m:sSub>
                      <m:r>
                        <a:rPr lang="en-US" sz="2000" i="1" smtClean="0">
                          <a:latin typeface="Cambria Math" panose="02040503050406030204" pitchFamily="18" charset="0"/>
                        </a:rPr>
                        <m:t>=</m:t>
                      </m:r>
                      <m:sSubSup>
                        <m:sSubSupPr>
                          <m:ctrlPr>
                            <a:rPr lang="en-US" sz="2000" i="1" smtClean="0">
                              <a:latin typeface="Cambria Math"/>
                            </a:rPr>
                          </m:ctrlPr>
                        </m:sSubSupPr>
                        <m:e>
                          <m:r>
                            <a:rPr lang="en-US" sz="2000" b="0" i="1" smtClean="0">
                              <a:latin typeface="Cambria Math" panose="02040503050406030204" pitchFamily="18" charset="0"/>
                            </a:rPr>
                            <m:t>   </m:t>
                          </m:r>
                          <m:r>
                            <a:rPr lang="en-US" sz="2000" b="0" i="1" smtClean="0">
                              <a:latin typeface="Cambria Math" panose="02040503050406030204" pitchFamily="18" charset="0"/>
                            </a:rPr>
                            <m:t>𝑠</m:t>
                          </m:r>
                        </m:e>
                        <m:sub>
                          <m:r>
                            <a:rPr lang="en-US" sz="2000" b="0" i="1" smtClean="0">
                              <a:latin typeface="Cambria Math" panose="02040503050406030204" pitchFamily="18" charset="0"/>
                            </a:rPr>
                            <m:t>𝑞</m:t>
                          </m:r>
                        </m:sub>
                        <m:sup>
                          <m:r>
                            <a:rPr lang="en-US" sz="2000" b="0" i="1" smtClean="0">
                              <a:latin typeface="Cambria Math" panose="02040503050406030204" pitchFamily="18" charset="0"/>
                            </a:rPr>
                            <m:t>𝑒𝑞</m:t>
                          </m:r>
                        </m:sup>
                      </m:sSubSup>
                      <m:sSub>
                        <m:sSubPr>
                          <m:ctrlPr>
                            <a:rPr lang="en-US" sz="2000" b="0" i="1" smtClean="0">
                              <a:solidFill>
                                <a:srgbClr val="FF0000"/>
                              </a:solidFill>
                              <a:latin typeface="Cambria Math"/>
                            </a:rPr>
                          </m:ctrlPr>
                        </m:sSubPr>
                        <m:e>
                          <m:r>
                            <m:rPr>
                              <m:sty m:val="p"/>
                            </m:rPr>
                            <a:rPr lang="el-GR" sz="2000" b="0" i="1" smtClean="0">
                              <a:solidFill>
                                <a:srgbClr val="FF0000"/>
                              </a:solidFill>
                              <a:latin typeface="Cambria Math" panose="02040503050406030204" pitchFamily="18" charset="0"/>
                              <a:ea typeface="Cambria Math" panose="02040503050406030204" pitchFamily="18" charset="0"/>
                            </a:rPr>
                            <m:t>Λ</m:t>
                          </m:r>
                        </m:e>
                        <m:sub>
                          <m:r>
                            <a:rPr lang="en-US" sz="2000" b="0" i="1" smtClean="0">
                              <a:solidFill>
                                <a:srgbClr val="FF0000"/>
                              </a:solidFill>
                              <a:latin typeface="Cambria Math" panose="02040503050406030204" pitchFamily="18" charset="0"/>
                            </a:rPr>
                            <m:t>4</m:t>
                          </m:r>
                        </m:sub>
                      </m:sSub>
                      <m:d>
                        <m:dPr>
                          <m:ctrlPr>
                            <a:rPr lang="en-US" sz="2000" b="0" i="1" smtClean="0">
                              <a:solidFill>
                                <a:srgbClr val="FF0000"/>
                              </a:solidFill>
                              <a:latin typeface="Cambria Math"/>
                            </a:rPr>
                          </m:ctrlPr>
                        </m:dPr>
                        <m:e>
                          <m:r>
                            <a:rPr lang="en-US" sz="2000" b="0" i="1" smtClean="0">
                              <a:solidFill>
                                <a:srgbClr val="FF0000"/>
                              </a:solidFill>
                              <a:latin typeface="Cambria Math" panose="02040503050406030204" pitchFamily="18" charset="0"/>
                              <a:ea typeface="Cambria Math" panose="02040503050406030204" pitchFamily="18" charset="0"/>
                            </a:rPr>
                            <m:t>𝜆</m:t>
                          </m:r>
                        </m:e>
                      </m:d>
                    </m:oMath>
                  </m:oMathPara>
                </a14:m>
                <a:endParaRPr lang="de-DE" sz="2000" b="0" i="1" dirty="0" smtClean="0">
                  <a:solidFill>
                    <a:srgbClr val="FF0000"/>
                  </a:solidFill>
                  <a:latin typeface="Cambria Math"/>
                  <a:ea typeface="Cambria Math" panose="02040503050406030204" pitchFamily="18" charset="0"/>
                </a:endParaRPr>
              </a:p>
              <a:p>
                <a:r>
                  <a:rPr lang="en-US" sz="2000" b="0" dirty="0" smtClean="0">
                    <a:solidFill>
                      <a:schemeClr val="tx1"/>
                    </a:solidFill>
                  </a:rPr>
                  <a:t>      </a:t>
                </a:r>
                <a14:m>
                  <m:oMath xmlns:m="http://schemas.openxmlformats.org/officeDocument/2006/math">
                    <m:r>
                      <a:rPr lang="en-US" sz="2000" b="0" i="1" smtClean="0">
                        <a:solidFill>
                          <a:schemeClr val="tx1"/>
                        </a:solidFill>
                        <a:latin typeface="Cambria Math" panose="02040503050406030204" pitchFamily="18" charset="0"/>
                      </a:rPr>
                      <m:t>+</m:t>
                    </m:r>
                    <m:r>
                      <a:rPr lang="de-DE" sz="2000" b="0" i="1" smtClean="0">
                        <a:solidFill>
                          <a:schemeClr val="tx1"/>
                        </a:solidFill>
                        <a:latin typeface="Cambria Math"/>
                      </a:rPr>
                      <m:t> </m:t>
                    </m:r>
                    <m:sSub>
                      <m:sSubPr>
                        <m:ctrlPr>
                          <a:rPr lang="en-US" sz="2000" b="0" i="1" smtClean="0">
                            <a:solidFill>
                              <a:srgbClr val="FF0000"/>
                            </a:solidFill>
                            <a:latin typeface="Cambria Math"/>
                          </a:rPr>
                        </m:ctrlPr>
                      </m:sSubPr>
                      <m:e>
                        <m:r>
                          <a:rPr lang="en-US" sz="2000" b="0" i="1" smtClean="0">
                            <a:solidFill>
                              <a:srgbClr val="FF0000"/>
                            </a:solidFill>
                            <a:latin typeface="Cambria Math" panose="02040503050406030204" pitchFamily="18" charset="0"/>
                          </a:rPr>
                          <m:t>𝑛</m:t>
                        </m:r>
                      </m:e>
                      <m:sub>
                        <m:r>
                          <a:rPr lang="en-US" sz="2000" b="0" i="1" smtClean="0">
                            <a:solidFill>
                              <a:srgbClr val="FF0000"/>
                            </a:solidFill>
                            <a:latin typeface="Cambria Math" panose="02040503050406030204" pitchFamily="18" charset="0"/>
                          </a:rPr>
                          <m:t>𝑞</m:t>
                        </m:r>
                      </m:sub>
                    </m:sSub>
                    <m:r>
                      <m:rPr>
                        <m:sty m:val="p"/>
                      </m:rPr>
                      <a:rPr lang="en-US" sz="2000" b="0" i="0" smtClean="0">
                        <a:solidFill>
                          <a:srgbClr val="FF0000"/>
                        </a:solidFill>
                        <a:latin typeface="Cambria Math" panose="02040503050406030204" pitchFamily="18" charset="0"/>
                      </a:rPr>
                      <m:t>log</m:t>
                    </m:r>
                    <m:r>
                      <a:rPr lang="en-US" sz="2000" b="0" i="1" smtClean="0">
                        <a:solidFill>
                          <a:srgbClr val="FF0000"/>
                        </a:solidFill>
                        <a:latin typeface="Cambria Math" panose="02040503050406030204" pitchFamily="18" charset="0"/>
                      </a:rPr>
                      <m:t>⁡(</m:t>
                    </m:r>
                    <m:sSup>
                      <m:sSupPr>
                        <m:ctrlPr>
                          <a:rPr lang="en-US" sz="2000" b="0" i="1" smtClean="0">
                            <a:solidFill>
                              <a:srgbClr val="FF0000"/>
                            </a:solidFill>
                            <a:latin typeface="Cambria Math"/>
                          </a:rPr>
                        </m:ctrlPr>
                      </m:sSupPr>
                      <m:e>
                        <m:r>
                          <a:rPr lang="en-US" sz="2000" b="0" i="1" smtClean="0">
                            <a:solidFill>
                              <a:srgbClr val="FF0000"/>
                            </a:solidFill>
                            <a:latin typeface="Cambria Math" panose="02040503050406030204" pitchFamily="18" charset="0"/>
                            <a:ea typeface="Cambria Math" panose="02040503050406030204" pitchFamily="18" charset="0"/>
                          </a:rPr>
                          <m:t>𝜆</m:t>
                        </m:r>
                      </m:e>
                      <m:sup>
                        <m:r>
                          <a:rPr lang="en-US" sz="2000" b="0" i="1" smtClean="0">
                            <a:solidFill>
                              <a:srgbClr val="FF0000"/>
                            </a:solidFill>
                            <a:latin typeface="Cambria Math" panose="02040503050406030204" pitchFamily="18" charset="0"/>
                          </a:rPr>
                          <m:t>−1</m:t>
                        </m:r>
                      </m:sup>
                    </m:sSup>
                    <m:r>
                      <a:rPr lang="en-US" sz="2000" b="0" i="1" smtClean="0">
                        <a:solidFill>
                          <a:srgbClr val="FF0000"/>
                        </a:solidFill>
                        <a:latin typeface="Cambria Math" panose="02040503050406030204" pitchFamily="18" charset="0"/>
                      </a:rPr>
                      <m:t>)</m:t>
                    </m:r>
                  </m:oMath>
                </a14:m>
                <a:endParaRPr lang="uk-UA" sz="2000" dirty="0">
                  <a:solidFill>
                    <a:srgbClr val="FF0000"/>
                  </a:solidFill>
                </a:endParaRPr>
              </a:p>
            </p:txBody>
          </p:sp>
        </mc:Choice>
        <mc:Fallback xmlns="">
          <p:sp>
            <p:nvSpPr>
              <p:cNvPr id="20" name="TextBox 19"/>
              <p:cNvSpPr txBox="1">
                <a:spLocks noRot="1" noChangeAspect="1" noMove="1" noResize="1" noEditPoints="1" noAdjustHandles="1" noChangeArrowheads="1" noChangeShapeType="1" noTextEdit="1"/>
              </p:cNvSpPr>
              <p:nvPr/>
            </p:nvSpPr>
            <p:spPr>
              <a:xfrm>
                <a:off x="1871171" y="4719215"/>
                <a:ext cx="1899174" cy="697050"/>
              </a:xfrm>
              <a:prstGeom prst="rect">
                <a:avLst/>
              </a:prstGeom>
              <a:blipFill rotWithShape="1">
                <a:blip r:embed="rId11"/>
                <a:stretch>
                  <a:fillRect r="-4823" b="-12281"/>
                </a:stretch>
              </a:blipFill>
            </p:spPr>
            <p:txBody>
              <a:bodyPr/>
              <a:lstStyle/>
              <a:p>
                <a:r>
                  <a:rPr lang="de-DE">
                    <a:noFill/>
                  </a:rPr>
                  <a:t> </a:t>
                </a:r>
              </a:p>
            </p:txBody>
          </p:sp>
        </mc:Fallback>
      </mc:AlternateContent>
      <p:sp>
        <p:nvSpPr>
          <p:cNvPr id="21" name="Прямоугольник 20"/>
          <p:cNvSpPr/>
          <p:nvPr/>
        </p:nvSpPr>
        <p:spPr>
          <a:xfrm>
            <a:off x="-57595" y="4643320"/>
            <a:ext cx="2007281" cy="461665"/>
          </a:xfrm>
          <a:prstGeom prst="rect">
            <a:avLst/>
          </a:prstGeom>
        </p:spPr>
        <p:txBody>
          <a:bodyPr wrap="none">
            <a:spAutoFit/>
          </a:bodyPr>
          <a:lstStyle/>
          <a:p>
            <a:r>
              <a:rPr lang="en-US" sz="2000" dirty="0" smtClean="0">
                <a:solidFill>
                  <a:srgbClr val="FF0000"/>
                </a:solidFill>
                <a:latin typeface="Arial" pitchFamily="34" charset="0"/>
              </a:rPr>
              <a:t>entropy density</a:t>
            </a:r>
            <a:r>
              <a:rPr lang="en-US" dirty="0" smtClean="0">
                <a:solidFill>
                  <a:srgbClr val="FF0000"/>
                </a:solidFill>
                <a:latin typeface="Arial" pitchFamily="34" charset="0"/>
              </a:rPr>
              <a:t>:</a:t>
            </a:r>
            <a:endParaRPr lang="uk-UA" dirty="0"/>
          </a:p>
        </p:txBody>
      </p:sp>
      <mc:AlternateContent xmlns:mc="http://schemas.openxmlformats.org/markup-compatibility/2006" xmlns:a14="http://schemas.microsoft.com/office/drawing/2010/main">
        <mc:Choice Requires="a14">
          <p:sp>
            <p:nvSpPr>
              <p:cNvPr id="22" name="TextBox 21"/>
              <p:cNvSpPr txBox="1"/>
              <p:nvPr/>
            </p:nvSpPr>
            <p:spPr>
              <a:xfrm>
                <a:off x="3938587" y="4737373"/>
                <a:ext cx="1164678" cy="36131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b="0" i="1" smtClean="0">
                              <a:latin typeface="Cambria Math"/>
                            </a:rPr>
                          </m:ctrlPr>
                        </m:sSubPr>
                        <m:e>
                          <m:r>
                            <a:rPr lang="en-US" sz="2000" b="0" i="1" smtClean="0">
                              <a:latin typeface="Cambria Math" panose="02040503050406030204" pitchFamily="18" charset="0"/>
                              <a:ea typeface="Cambria Math" panose="02040503050406030204" pitchFamily="18" charset="0"/>
                            </a:rPr>
                            <m:t>𝜀</m:t>
                          </m:r>
                        </m:e>
                        <m:sub>
                          <m:r>
                            <a:rPr lang="en-US" sz="2000" b="0" i="1" smtClean="0">
                              <a:latin typeface="Cambria Math" panose="02040503050406030204" pitchFamily="18" charset="0"/>
                            </a:rPr>
                            <m:t>𝑔</m:t>
                          </m:r>
                        </m:sub>
                      </m:sSub>
                      <m:r>
                        <a:rPr lang="en-US" sz="2000" i="1" smtClean="0">
                          <a:latin typeface="Cambria Math" panose="02040503050406030204" pitchFamily="18" charset="0"/>
                        </a:rPr>
                        <m:t>=</m:t>
                      </m:r>
                      <m:sSubSup>
                        <m:sSubSupPr>
                          <m:ctrlPr>
                            <a:rPr lang="en-US" sz="2000" i="1" smtClean="0">
                              <a:latin typeface="Cambria Math"/>
                            </a:rPr>
                          </m:ctrlPr>
                        </m:sSubSupPr>
                        <m:e>
                          <m:r>
                            <a:rPr lang="en-US" sz="2000" b="0" i="1" smtClean="0">
                              <a:latin typeface="Cambria Math" panose="02040503050406030204" pitchFamily="18" charset="0"/>
                            </a:rPr>
                            <m:t>3</m:t>
                          </m:r>
                          <m:r>
                            <a:rPr lang="en-US" sz="2000" b="0" i="1" smtClean="0">
                              <a:latin typeface="Cambria Math" panose="02040503050406030204" pitchFamily="18" charset="0"/>
                            </a:rPr>
                            <m:t>𝑝</m:t>
                          </m:r>
                        </m:e>
                        <m:sub>
                          <m:r>
                            <a:rPr lang="en-US" sz="2000" b="0" i="1" smtClean="0">
                              <a:latin typeface="Cambria Math" panose="02040503050406030204" pitchFamily="18" charset="0"/>
                            </a:rPr>
                            <m:t>𝑔</m:t>
                          </m:r>
                        </m:sub>
                        <m:sup>
                          <m:r>
                            <a:rPr lang="en-US" sz="2000" b="0" i="1" smtClean="0">
                              <a:latin typeface="Cambria Math" panose="02040503050406030204" pitchFamily="18" charset="0"/>
                            </a:rPr>
                            <m:t>𝑒𝑞</m:t>
                          </m:r>
                        </m:sup>
                      </m:sSubSup>
                    </m:oMath>
                  </m:oMathPara>
                </a14:m>
                <a:endParaRPr lang="uk-UA" sz="2000" dirty="0">
                  <a:solidFill>
                    <a:srgbClr val="FF0000"/>
                  </a:solidFill>
                </a:endParaRPr>
              </a:p>
            </p:txBody>
          </p:sp>
        </mc:Choice>
        <mc:Fallback xmlns="">
          <p:sp>
            <p:nvSpPr>
              <p:cNvPr id="22" name="TextBox 21"/>
              <p:cNvSpPr txBox="1">
                <a:spLocks noRot="1" noChangeAspect="1" noMove="1" noResize="1" noEditPoints="1" noAdjustHandles="1" noChangeArrowheads="1" noChangeShapeType="1" noTextEdit="1"/>
              </p:cNvSpPr>
              <p:nvPr/>
            </p:nvSpPr>
            <p:spPr>
              <a:xfrm>
                <a:off x="3938587" y="4737373"/>
                <a:ext cx="1164678" cy="361317"/>
              </a:xfrm>
              <a:prstGeom prst="rect">
                <a:avLst/>
              </a:prstGeom>
              <a:blipFill rotWithShape="1">
                <a:blip r:embed="rId12"/>
                <a:stretch>
                  <a:fillRect l="-1571" r="-2094" b="-20339"/>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216366" y="1835205"/>
                <a:ext cx="4180119" cy="10817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𝑞</m:t>
                          </m:r>
                        </m:sub>
                      </m:sSub>
                      <m:r>
                        <a:rPr lang="en-US" b="0" i="1" smtClean="0">
                          <a:latin typeface="Cambria Math" panose="02040503050406030204" pitchFamily="18" charset="0"/>
                        </a:rPr>
                        <m:t>=</m:t>
                      </m:r>
                      <m:f>
                        <m:fPr>
                          <m:ctrlPr>
                            <a:rPr lang="en-US" b="0" i="1" smtClean="0">
                              <a:latin typeface="Cambria Math"/>
                            </a:rPr>
                          </m:ctrlPr>
                        </m:fPr>
                        <m:num>
                          <m:r>
                            <a:rPr lang="en-US" b="0" i="1" smtClean="0">
                              <a:solidFill>
                                <a:srgbClr val="FF0000"/>
                              </a:solidFill>
                              <a:latin typeface="Cambria Math" panose="02040503050406030204" pitchFamily="18" charset="0"/>
                              <a:ea typeface="Cambria Math" panose="02040503050406030204" pitchFamily="18" charset="0"/>
                            </a:rPr>
                            <m:t>𝜆</m:t>
                          </m:r>
                          <m:sSub>
                            <m:sSubPr>
                              <m:ctrlPr>
                                <a:rPr lang="en-US" b="0" i="1" smtClean="0">
                                  <a:latin typeface="Cambria Math"/>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𝑔</m:t>
                              </m:r>
                            </m:e>
                            <m:sub>
                              <m:r>
                                <a:rPr lang="en-US" b="0" i="1" smtClean="0">
                                  <a:latin typeface="Cambria Math" panose="02040503050406030204" pitchFamily="18" charset="0"/>
                                  <a:ea typeface="Cambria Math" panose="02040503050406030204" pitchFamily="18" charset="0"/>
                                </a:rPr>
                                <m:t>𝑞</m:t>
                              </m:r>
                            </m:sub>
                          </m:sSub>
                        </m:num>
                        <m:den>
                          <m:r>
                            <a:rPr lang="en-US" b="0" i="1" smtClean="0">
                              <a:latin typeface="Cambria Math" panose="02040503050406030204" pitchFamily="18" charset="0"/>
                            </a:rPr>
                            <m:t>6</m:t>
                          </m:r>
                          <m:sSup>
                            <m:sSupPr>
                              <m:ctrlPr>
                                <a:rPr lang="en-US" b="0" i="1" smtClean="0">
                                  <a:latin typeface="Cambria Math"/>
                                </a:rPr>
                              </m:ctrlPr>
                            </m:sSupPr>
                            <m:e>
                              <m:r>
                                <a:rPr lang="en-US" b="0" i="1" smtClean="0">
                                  <a:latin typeface="Cambria Math" panose="02040503050406030204" pitchFamily="18" charset="0"/>
                                  <a:ea typeface="Cambria Math" panose="02040503050406030204" pitchFamily="18" charset="0"/>
                                </a:rPr>
                                <m:t>𝜋</m:t>
                              </m:r>
                            </m:e>
                            <m:sup>
                              <m:r>
                                <a:rPr lang="en-US" b="0" i="1" smtClean="0">
                                  <a:latin typeface="Cambria Math" panose="02040503050406030204" pitchFamily="18" charset="0"/>
                                </a:rPr>
                                <m:t>2</m:t>
                              </m:r>
                            </m:sup>
                          </m:sSup>
                        </m:den>
                      </m:f>
                      <m:nary>
                        <m:naryPr>
                          <m:limLoc m:val="undOvr"/>
                          <m:ctrlPr>
                            <a:rPr lang="uk-UA" i="1" smtClean="0">
                              <a:latin typeface="Cambria Math"/>
                            </a:rPr>
                          </m:ctrlPr>
                        </m:naryPr>
                        <m:sub>
                          <m:r>
                            <m:rPr>
                              <m:brk m:alnAt="24"/>
                            </m:rPr>
                            <a:rPr lang="en-US" b="0" i="1" smtClean="0">
                              <a:latin typeface="Cambria Math" panose="02040503050406030204" pitchFamily="18" charset="0"/>
                            </a:rPr>
                            <m:t>0</m:t>
                          </m:r>
                        </m:sub>
                        <m:sup>
                          <m:r>
                            <a:rPr lang="uk-UA" i="1" smtClean="0">
                              <a:latin typeface="Cambria Math" panose="02040503050406030204" pitchFamily="18" charset="0"/>
                              <a:ea typeface="Cambria Math" panose="02040503050406030204" pitchFamily="18" charset="0"/>
                            </a:rPr>
                            <m:t>∞</m:t>
                          </m:r>
                        </m:sup>
                        <m:e>
                          <m:r>
                            <a:rPr lang="en-US" b="0" i="1" smtClean="0">
                              <a:latin typeface="Cambria Math" panose="02040503050406030204" pitchFamily="18" charset="0"/>
                            </a:rPr>
                            <m:t>𝑑𝑝</m:t>
                          </m:r>
                          <m:r>
                            <a:rPr lang="en-US" b="0" i="1" smtClean="0">
                              <a:latin typeface="Cambria Math" panose="02040503050406030204" pitchFamily="18" charset="0"/>
                            </a:rPr>
                            <m:t> </m:t>
                          </m:r>
                          <m:sSup>
                            <m:sSupPr>
                              <m:ctrlPr>
                                <a:rPr lang="en-US" b="0" i="1" smtClean="0">
                                  <a:latin typeface="Cambria Math"/>
                                </a:rPr>
                              </m:ctrlPr>
                            </m:sSupPr>
                            <m:e>
                              <m:r>
                                <a:rPr lang="en-US" b="0" i="1" smtClean="0">
                                  <a:latin typeface="Cambria Math" panose="02040503050406030204" pitchFamily="18" charset="0"/>
                                </a:rPr>
                                <m:t>𝑝</m:t>
                              </m:r>
                            </m:e>
                            <m:sup>
                              <m:r>
                                <a:rPr lang="en-US" b="0" i="1" smtClean="0">
                                  <a:latin typeface="Cambria Math" panose="02040503050406030204" pitchFamily="18" charset="0"/>
                                </a:rPr>
                                <m:t>3</m:t>
                              </m:r>
                            </m:sup>
                          </m:sSup>
                          <m:r>
                            <a:rPr lang="en-US" b="0" i="1" smtClean="0">
                              <a:latin typeface="Cambria Math" panose="02040503050406030204" pitchFamily="18" charset="0"/>
                            </a:rPr>
                            <m:t> (</m:t>
                          </m:r>
                          <m:sSup>
                            <m:sSupPr>
                              <m:ctrlPr>
                                <a:rPr lang="en-US" b="0" i="1" smtClean="0">
                                  <a:latin typeface="Cambria Math"/>
                                </a:rPr>
                              </m:ctrlPr>
                            </m:sSupPr>
                            <m:e>
                              <m:sSup>
                                <m:sSupPr>
                                  <m:ctrlPr>
                                    <a:rPr lang="en-US" b="0" i="1" smtClean="0">
                                      <a:latin typeface="Cambria Math"/>
                                    </a:rPr>
                                  </m:ctrlPr>
                                </m:sSupPr>
                                <m:e>
                                  <m:r>
                                    <a:rPr lang="en-US" b="0" i="1" smtClean="0">
                                      <a:latin typeface="Cambria Math" panose="02040503050406030204" pitchFamily="18" charset="0"/>
                                    </a:rPr>
                                    <m:t>𝑒</m:t>
                                  </m:r>
                                </m:e>
                                <m:sup>
                                  <m:r>
                                    <a:rPr lang="en-US" b="0" i="1" smtClean="0">
                                      <a:latin typeface="Cambria Math" panose="02040503050406030204" pitchFamily="18" charset="0"/>
                                    </a:rPr>
                                    <m:t>𝑝</m:t>
                                  </m:r>
                                  <m:r>
                                    <a:rPr lang="en-US" b="0" i="1" smtClean="0">
                                      <a:latin typeface="Cambria Math" panose="02040503050406030204" pitchFamily="18" charset="0"/>
                                    </a:rPr>
                                    <m:t>/</m:t>
                                  </m:r>
                                  <m:r>
                                    <a:rPr lang="en-US" b="0" i="1" smtClean="0">
                                      <a:latin typeface="Cambria Math" panose="02040503050406030204" pitchFamily="18" charset="0"/>
                                    </a:rPr>
                                    <m:t>𝑇</m:t>
                                  </m:r>
                                </m:sup>
                              </m:sSup>
                              <m:r>
                                <a:rPr lang="en-US" b="0" i="1" smtClean="0">
                                  <a:latin typeface="Cambria Math" panose="02040503050406030204" pitchFamily="18" charset="0"/>
                                </a:rPr>
                                <m:t>+</m:t>
                              </m:r>
                              <m:r>
                                <a:rPr lang="en-US" b="0" i="1" smtClean="0">
                                  <a:solidFill>
                                    <a:srgbClr val="FF0000"/>
                                  </a:solidFill>
                                  <a:latin typeface="Cambria Math" panose="02040503050406030204" pitchFamily="18" charset="0"/>
                                  <a:ea typeface="Cambria Math" panose="02040503050406030204" pitchFamily="18" charset="0"/>
                                </a:rPr>
                                <m:t>𝜆</m:t>
                              </m:r>
                              <m:r>
                                <a:rPr lang="en-US" b="0" i="1" smtClean="0">
                                  <a:latin typeface="Cambria Math" panose="02040503050406030204" pitchFamily="18" charset="0"/>
                                </a:rPr>
                                <m:t>)</m:t>
                              </m:r>
                            </m:e>
                            <m:sup>
                              <m:r>
                                <a:rPr lang="en-US" b="0" i="1" smtClean="0">
                                  <a:latin typeface="Cambria Math" panose="02040503050406030204" pitchFamily="18" charset="0"/>
                                </a:rPr>
                                <m:t>−1</m:t>
                              </m:r>
                            </m:sup>
                          </m:sSup>
                        </m:e>
                      </m:nary>
                    </m:oMath>
                  </m:oMathPara>
                </a14:m>
                <a:endParaRPr lang="uk-UA" dirty="0"/>
              </a:p>
            </p:txBody>
          </p:sp>
        </mc:Choice>
        <mc:Fallback xmlns="">
          <p:sp>
            <p:nvSpPr>
              <p:cNvPr id="24" name="TextBox 23"/>
              <p:cNvSpPr txBox="1">
                <a:spLocks noRot="1" noChangeAspect="1" noMove="1" noResize="1" noEditPoints="1" noAdjustHandles="1" noChangeArrowheads="1" noChangeShapeType="1" noTextEdit="1"/>
              </p:cNvSpPr>
              <p:nvPr/>
            </p:nvSpPr>
            <p:spPr>
              <a:xfrm>
                <a:off x="216366" y="1835205"/>
                <a:ext cx="4180119" cy="1081706"/>
              </a:xfrm>
              <a:prstGeom prst="rect">
                <a:avLst/>
              </a:prstGeom>
              <a:blipFill rotWithShape="1">
                <a:blip r:embed="rId13"/>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5027370" y="1911100"/>
                <a:ext cx="1830309" cy="87793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panose="02040503050406030204" pitchFamily="18" charset="0"/>
                            </a:rPr>
                            <m:t>𝑛</m:t>
                          </m:r>
                        </m:e>
                        <m:sub>
                          <m:r>
                            <a:rPr lang="en-US" b="0" i="1" smtClean="0">
                              <a:latin typeface="Cambria Math" panose="02040503050406030204" pitchFamily="18" charset="0"/>
                            </a:rPr>
                            <m:t>𝑞</m:t>
                          </m:r>
                        </m:sub>
                      </m:sSub>
                      <m:r>
                        <a:rPr lang="en-US" b="0" i="1" smtClean="0">
                          <a:latin typeface="Cambria Math" panose="02040503050406030204" pitchFamily="18" charset="0"/>
                        </a:rPr>
                        <m:t>=</m:t>
                      </m:r>
                      <m:sSub>
                        <m:sSubPr>
                          <m:ctrlPr>
                            <a:rPr lang="en-US" b="0" i="1" smtClean="0">
                              <a:latin typeface="Cambria Math"/>
                            </a:rPr>
                          </m:ctrlPr>
                        </m:sSubPr>
                        <m:e>
                          <m:d>
                            <m:dPr>
                              <m:ctrlPr>
                                <a:rPr lang="en-US" i="1">
                                  <a:latin typeface="Cambria Math"/>
                                </a:rPr>
                              </m:ctrlPr>
                            </m:dPr>
                            <m:e>
                              <m:f>
                                <m:fPr>
                                  <m:ctrlPr>
                                    <a:rPr lang="en-US" i="1">
                                      <a:latin typeface="Cambria Math"/>
                                    </a:rPr>
                                  </m:ctrlPr>
                                </m:fPr>
                                <m:num>
                                  <m:r>
                                    <a:rPr lang="en-US" i="1">
                                      <a:latin typeface="Cambria Math" panose="02040503050406030204" pitchFamily="18" charset="0"/>
                                      <a:ea typeface="Cambria Math" panose="02040503050406030204" pitchFamily="18" charset="0"/>
                                    </a:rPr>
                                    <m:t>𝜕</m:t>
                                  </m:r>
                                  <m:sSub>
                                    <m:sSubPr>
                                      <m:ctrlPr>
                                        <a:rPr lang="en-US" i="1">
                                          <a:latin typeface="Cambria Math"/>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𝑞</m:t>
                                      </m:r>
                                    </m:sub>
                                  </m:sSub>
                                </m:num>
                                <m:den>
                                  <m:r>
                                    <a:rPr lang="en-US" i="1">
                                      <a:latin typeface="Cambria Math" panose="02040503050406030204" pitchFamily="18" charset="0"/>
                                      <a:ea typeface="Cambria Math" panose="02040503050406030204" pitchFamily="18" charset="0"/>
                                    </a:rPr>
                                    <m:t>𝜕𝜇</m:t>
                                  </m:r>
                                </m:den>
                              </m:f>
                            </m:e>
                          </m:d>
                        </m:e>
                        <m:sub>
                          <m:r>
                            <a:rPr lang="en-US" b="0" i="1" smtClean="0">
                              <a:latin typeface="Cambria Math" panose="02040503050406030204" pitchFamily="18" charset="0"/>
                            </a:rPr>
                            <m:t>𝑇</m:t>
                          </m:r>
                        </m:sub>
                      </m:sSub>
                    </m:oMath>
                  </m:oMathPara>
                </a14:m>
                <a:endParaRPr lang="uk-UA" dirty="0"/>
              </a:p>
            </p:txBody>
          </p:sp>
        </mc:Choice>
        <mc:Fallback xmlns="">
          <p:sp>
            <p:nvSpPr>
              <p:cNvPr id="25" name="TextBox 24"/>
              <p:cNvSpPr txBox="1">
                <a:spLocks noRot="1" noChangeAspect="1" noMove="1" noResize="1" noEditPoints="1" noAdjustHandles="1" noChangeArrowheads="1" noChangeShapeType="1" noTextEdit="1"/>
              </p:cNvSpPr>
              <p:nvPr/>
            </p:nvSpPr>
            <p:spPr>
              <a:xfrm>
                <a:off x="5027370" y="1911100"/>
                <a:ext cx="1830309" cy="877933"/>
              </a:xfrm>
              <a:prstGeom prst="rect">
                <a:avLst/>
              </a:prstGeom>
              <a:blipFill rotWithShape="1">
                <a:blip r:embed="rId14"/>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7194512" y="1911100"/>
                <a:ext cx="1779398" cy="9217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𝑞</m:t>
                          </m:r>
                        </m:sub>
                      </m:sSub>
                      <m:r>
                        <a:rPr lang="en-US" b="0" i="1" smtClean="0">
                          <a:latin typeface="Cambria Math" panose="02040503050406030204" pitchFamily="18" charset="0"/>
                        </a:rPr>
                        <m:t>=</m:t>
                      </m:r>
                      <m:sSub>
                        <m:sSubPr>
                          <m:ctrlPr>
                            <a:rPr lang="en-US" b="0" i="1" smtClean="0">
                              <a:latin typeface="Cambria Math"/>
                            </a:rPr>
                          </m:ctrlPr>
                        </m:sSubPr>
                        <m:e>
                          <m:d>
                            <m:dPr>
                              <m:ctrlPr>
                                <a:rPr lang="en-US" i="1">
                                  <a:latin typeface="Cambria Math"/>
                                </a:rPr>
                              </m:ctrlPr>
                            </m:dPr>
                            <m:e>
                              <m:f>
                                <m:fPr>
                                  <m:ctrlPr>
                                    <a:rPr lang="en-US" i="1">
                                      <a:latin typeface="Cambria Math"/>
                                    </a:rPr>
                                  </m:ctrlPr>
                                </m:fPr>
                                <m:num>
                                  <m:r>
                                    <a:rPr lang="en-US" i="1">
                                      <a:latin typeface="Cambria Math" panose="02040503050406030204" pitchFamily="18" charset="0"/>
                                      <a:ea typeface="Cambria Math" panose="02040503050406030204" pitchFamily="18" charset="0"/>
                                    </a:rPr>
                                    <m:t>𝜕</m:t>
                                  </m:r>
                                  <m:sSub>
                                    <m:sSubPr>
                                      <m:ctrlPr>
                                        <a:rPr lang="en-US" i="1">
                                          <a:latin typeface="Cambria Math"/>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𝑞</m:t>
                                      </m:r>
                                    </m:sub>
                                  </m:sSub>
                                </m:num>
                                <m:den>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𝑇</m:t>
                                  </m:r>
                                </m:den>
                              </m:f>
                            </m:e>
                          </m:d>
                        </m:e>
                        <m:sub>
                          <m:r>
                            <a:rPr lang="en-US" b="0" i="1" smtClean="0">
                              <a:latin typeface="Cambria Math" panose="02040503050406030204" pitchFamily="18" charset="0"/>
                              <a:ea typeface="Cambria Math" panose="02040503050406030204" pitchFamily="18" charset="0"/>
                            </a:rPr>
                            <m:t>𝜇</m:t>
                          </m:r>
                        </m:sub>
                      </m:sSub>
                    </m:oMath>
                  </m:oMathPara>
                </a14:m>
                <a:endParaRPr lang="uk-UA" dirty="0"/>
              </a:p>
            </p:txBody>
          </p:sp>
        </mc:Choice>
        <mc:Fallback xmlns="">
          <p:sp>
            <p:nvSpPr>
              <p:cNvPr id="26" name="TextBox 25"/>
              <p:cNvSpPr txBox="1">
                <a:spLocks noRot="1" noChangeAspect="1" noMove="1" noResize="1" noEditPoints="1" noAdjustHandles="1" noChangeArrowheads="1" noChangeShapeType="1" noTextEdit="1"/>
              </p:cNvSpPr>
              <p:nvPr/>
            </p:nvSpPr>
            <p:spPr>
              <a:xfrm>
                <a:off x="7194512" y="1911100"/>
                <a:ext cx="1779398" cy="921727"/>
              </a:xfrm>
              <a:prstGeom prst="rect">
                <a:avLst/>
              </a:prstGeom>
              <a:blipFill rotWithShape="1">
                <a:blip r:embed="rId15"/>
                <a:stretch>
                  <a:fillRect/>
                </a:stretch>
              </a:blipFill>
            </p:spPr>
            <p:txBody>
              <a:bodyPr/>
              <a:lstStyle/>
              <a:p>
                <a:r>
                  <a:rPr lang="de-DE">
                    <a:noFill/>
                  </a:rPr>
                  <a:t> </a:t>
                </a:r>
              </a:p>
            </p:txBody>
          </p:sp>
        </mc:Fallback>
      </mc:AlternateContent>
    </p:spTree>
    <p:extLst>
      <p:ext uri="{BB962C8B-B14F-4D97-AF65-F5344CB8AC3E}">
        <p14:creationId xmlns:p14="http://schemas.microsoft.com/office/powerpoint/2010/main" val="24573708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2"/>
          <p:cNvSpPr txBox="1">
            <a:spLocks noChangeArrowheads="1"/>
          </p:cNvSpPr>
          <p:nvPr/>
        </p:nvSpPr>
        <p:spPr>
          <a:xfrm>
            <a:off x="0" y="17765"/>
            <a:ext cx="9126851" cy="620712"/>
          </a:xfrm>
          <a:prstGeom prst="rect">
            <a:avLst/>
          </a:prstGeom>
          <a:ln/>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zh-CN" sz="2400" b="1" dirty="0" smtClean="0">
                <a:latin typeface="Arial" pitchFamily="34" charset="0"/>
                <a:ea typeface="楷体" charset="-122"/>
              </a:rPr>
              <a:t>Chemical equilibration of US Plasma in homogeneous box</a:t>
            </a:r>
            <a:endParaRPr lang="en-US" sz="2400" b="1" dirty="0">
              <a:solidFill>
                <a:srgbClr val="FF0000"/>
              </a:solidFill>
              <a:latin typeface="Arial" pitchFamily="34" charset="0"/>
              <a:ea typeface="楷体" charset="-122"/>
            </a:endParaRPr>
          </a:p>
        </p:txBody>
      </p:sp>
      <mc:AlternateContent xmlns:mc="http://schemas.openxmlformats.org/markup-compatibility/2006" xmlns:a14="http://schemas.microsoft.com/office/drawing/2010/main">
        <mc:Choice Requires="a14">
          <p:sp>
            <p:nvSpPr>
              <p:cNvPr id="6" name="Text Box 6"/>
              <p:cNvSpPr txBox="1">
                <a:spLocks noChangeArrowheads="1"/>
              </p:cNvSpPr>
              <p:nvPr/>
            </p:nvSpPr>
            <p:spPr bwMode="auto">
              <a:xfrm>
                <a:off x="-209385" y="979725"/>
                <a:ext cx="5312650" cy="400110"/>
              </a:xfrm>
              <a:prstGeom prst="rect">
                <a:avLst/>
              </a:prstGeom>
              <a:noFill/>
              <a:ln w="9525">
                <a:noFill/>
                <a:miter lim="800000"/>
                <a:headEnd/>
                <a:tailEnd/>
              </a:ln>
              <a:effectLst/>
            </p:spPr>
            <p:txBody>
              <a:bodyPr wrap="square">
                <a:spAutoFit/>
              </a:bodyPr>
              <a:lstStyle/>
              <a:p>
                <a:pPr algn="ctr"/>
                <a:r>
                  <a:rPr lang="en-US" sz="2000" dirty="0" smtClean="0">
                    <a:solidFill>
                      <a:schemeClr val="tx1"/>
                    </a:solidFill>
                    <a:latin typeface="Arial" pitchFamily="34" charset="0"/>
                  </a:rPr>
                  <a:t>Initial state: </a:t>
                </a:r>
                <a:r>
                  <a:rPr lang="en-US" sz="2000" dirty="0" smtClean="0">
                    <a:latin typeface="Arial" pitchFamily="34" charset="0"/>
                  </a:rPr>
                  <a:t>pure </a:t>
                </a:r>
                <a:r>
                  <a:rPr lang="en-US" sz="2000" dirty="0" smtClean="0">
                    <a:solidFill>
                      <a:schemeClr val="tx1"/>
                    </a:solidFill>
                    <a:latin typeface="Arial" pitchFamily="34" charset="0"/>
                  </a:rPr>
                  <a:t>gluon plasma (</a:t>
                </a:r>
                <a14:m>
                  <m:oMath xmlns:m="http://schemas.openxmlformats.org/officeDocument/2006/math">
                    <m:r>
                      <a:rPr lang="en-US" sz="2000" b="1" i="1" smtClean="0">
                        <a:solidFill>
                          <a:srgbClr val="FF0000"/>
                        </a:solidFill>
                        <a:latin typeface="Cambria Math" panose="02040503050406030204" pitchFamily="18" charset="0"/>
                        <a:ea typeface="Cambria Math" panose="02040503050406030204" pitchFamily="18" charset="0"/>
                      </a:rPr>
                      <m:t>𝝀</m:t>
                    </m:r>
                    <m:r>
                      <a:rPr lang="en-US" sz="2000" b="1" i="1" smtClean="0">
                        <a:solidFill>
                          <a:srgbClr val="FF0000"/>
                        </a:solidFill>
                        <a:latin typeface="Cambria Math" panose="02040503050406030204" pitchFamily="18" charset="0"/>
                        <a:ea typeface="Cambria Math" panose="02040503050406030204" pitchFamily="18" charset="0"/>
                      </a:rPr>
                      <m:t>=</m:t>
                    </m:r>
                    <m:r>
                      <a:rPr lang="en-US" sz="2000" b="1" i="1" smtClean="0">
                        <a:solidFill>
                          <a:srgbClr val="FF0000"/>
                        </a:solidFill>
                        <a:latin typeface="Cambria Math" panose="02040503050406030204" pitchFamily="18" charset="0"/>
                        <a:ea typeface="Cambria Math" panose="02040503050406030204" pitchFamily="18" charset="0"/>
                      </a:rPr>
                      <m:t>𝟎</m:t>
                    </m:r>
                    <m:r>
                      <a:rPr lang="en-US" sz="2000" b="0" i="1" smtClean="0">
                        <a:solidFill>
                          <a:schemeClr val="tx1"/>
                        </a:solidFill>
                        <a:latin typeface="Cambria Math" panose="02040503050406030204" pitchFamily="18" charset="0"/>
                        <a:ea typeface="Cambria Math" panose="02040503050406030204" pitchFamily="18" charset="0"/>
                      </a:rPr>
                      <m:t>)</m:t>
                    </m:r>
                  </m:oMath>
                </a14:m>
                <a:r>
                  <a:rPr lang="en-US" sz="2000" dirty="0" smtClean="0">
                    <a:solidFill>
                      <a:schemeClr val="tx1"/>
                    </a:solidFill>
                    <a:latin typeface="Arial" pitchFamily="34" charset="0"/>
                  </a:rPr>
                  <a:t>   </a:t>
                </a:r>
                <a:endParaRPr lang="en-US" sz="2000" dirty="0">
                  <a:solidFill>
                    <a:schemeClr val="tx1"/>
                  </a:solidFill>
                  <a:latin typeface="Arial" panose="020B0604020202020204" pitchFamily="34" charset="0"/>
                  <a:cs typeface="Arial" panose="020B0604020202020204" pitchFamily="34" charset="0"/>
                </a:endParaRPr>
              </a:p>
            </p:txBody>
          </p:sp>
        </mc:Choice>
        <mc:Fallback xmlns="">
          <p:sp>
            <p:nvSpPr>
              <p:cNvPr id="6" name="Text Box 6"/>
              <p:cNvSpPr txBox="1">
                <a:spLocks noRot="1" noChangeAspect="1" noMove="1" noResize="1" noEditPoints="1" noAdjustHandles="1" noChangeArrowheads="1" noChangeShapeType="1" noTextEdit="1"/>
              </p:cNvSpPr>
              <p:nvPr/>
            </p:nvSpPr>
            <p:spPr bwMode="auto">
              <a:xfrm>
                <a:off x="-209385" y="979725"/>
                <a:ext cx="5312650" cy="400110"/>
              </a:xfrm>
              <a:prstGeom prst="rect">
                <a:avLst/>
              </a:prstGeom>
              <a:blipFill rotWithShape="1">
                <a:blip r:embed="rId2"/>
                <a:stretch>
                  <a:fillRect t="-6154" b="-29231"/>
                </a:stretch>
              </a:blipFill>
              <a:ln w="9525">
                <a:noFill/>
                <a:miter lim="800000"/>
                <a:headEnd/>
                <a:tailEnd/>
              </a:ln>
              <a:effectLst/>
            </p:spPr>
            <p:txBody>
              <a:bodyPr/>
              <a:lstStyle/>
              <a:p>
                <a:r>
                  <a:rPr lang="de-DE">
                    <a:noFill/>
                  </a:rPr>
                  <a:t> </a:t>
                </a:r>
              </a:p>
            </p:txBody>
          </p:sp>
        </mc:Fallback>
      </mc:AlternateContent>
      <p:sp>
        <p:nvSpPr>
          <p:cNvPr id="7" name="AutoShape 17"/>
          <p:cNvSpPr>
            <a:spLocks noChangeArrowheads="1"/>
          </p:cNvSpPr>
          <p:nvPr/>
        </p:nvSpPr>
        <p:spPr bwMode="auto">
          <a:xfrm>
            <a:off x="5148828" y="1075787"/>
            <a:ext cx="713387" cy="244055"/>
          </a:xfrm>
          <a:prstGeom prst="rightArrow">
            <a:avLst>
              <a:gd name="adj1" fmla="val 50000"/>
              <a:gd name="adj2" fmla="val 141765"/>
            </a:avLst>
          </a:prstGeom>
          <a:solidFill>
            <a:schemeClr val="bg1"/>
          </a:solidFill>
          <a:ln w="9525" cap="flat" cmpd="sng">
            <a:solidFill>
              <a:schemeClr val="tx1"/>
            </a:solidFill>
            <a:miter lim="800000"/>
            <a:headEnd/>
            <a:tailEnd/>
          </a:ln>
          <a:effectLst/>
        </p:spPr>
        <p:txBody>
          <a:bodyPr anchor="ctr"/>
          <a:lstStyle/>
          <a:p>
            <a:endParaRPr lang="de-DE"/>
          </a:p>
        </p:txBody>
      </p:sp>
      <mc:AlternateContent xmlns:mc="http://schemas.openxmlformats.org/markup-compatibility/2006" xmlns:a14="http://schemas.microsoft.com/office/drawing/2010/main">
        <mc:Choice Requires="a14">
          <p:sp>
            <p:nvSpPr>
              <p:cNvPr id="8" name="Text Box 6"/>
              <p:cNvSpPr txBox="1">
                <a:spLocks noChangeArrowheads="1"/>
              </p:cNvSpPr>
              <p:nvPr/>
            </p:nvSpPr>
            <p:spPr bwMode="auto">
              <a:xfrm>
                <a:off x="5862215" y="979725"/>
                <a:ext cx="3264636" cy="400110"/>
              </a:xfrm>
              <a:prstGeom prst="rect">
                <a:avLst/>
              </a:prstGeom>
              <a:noFill/>
              <a:ln w="9525">
                <a:noFill/>
                <a:miter lim="800000"/>
                <a:headEnd/>
                <a:tailEnd/>
              </a:ln>
              <a:effectLst/>
            </p:spPr>
            <p:txBody>
              <a:bodyPr wrap="square">
                <a:spAutoFit/>
              </a:bodyPr>
              <a:lstStyle/>
              <a:p>
                <a:pPr algn="ctr"/>
                <a:r>
                  <a:rPr lang="en-US" sz="2000" dirty="0" smtClean="0">
                    <a:solidFill>
                      <a:schemeClr val="tx1"/>
                    </a:solidFill>
                    <a:latin typeface="Arial" pitchFamily="34" charset="0"/>
                  </a:rPr>
                  <a:t>Final state: QGP (</a:t>
                </a:r>
                <a14:m>
                  <m:oMath xmlns:m="http://schemas.openxmlformats.org/officeDocument/2006/math">
                    <m:r>
                      <a:rPr lang="en-US" sz="2000" b="1" i="1" smtClean="0">
                        <a:solidFill>
                          <a:srgbClr val="FF0000"/>
                        </a:solidFill>
                        <a:latin typeface="Cambria Math" panose="02040503050406030204" pitchFamily="18" charset="0"/>
                        <a:ea typeface="Cambria Math" panose="02040503050406030204" pitchFamily="18" charset="0"/>
                      </a:rPr>
                      <m:t>𝝀</m:t>
                    </m:r>
                    <m:r>
                      <a:rPr lang="en-US" sz="2000" b="1" i="1" smtClean="0">
                        <a:solidFill>
                          <a:srgbClr val="FF0000"/>
                        </a:solidFill>
                        <a:latin typeface="Cambria Math" panose="02040503050406030204" pitchFamily="18" charset="0"/>
                        <a:ea typeface="Cambria Math" panose="02040503050406030204" pitchFamily="18" charset="0"/>
                      </a:rPr>
                      <m:t>=</m:t>
                    </m:r>
                    <m:r>
                      <a:rPr lang="en-US" sz="2000" b="1" i="1" smtClean="0">
                        <a:solidFill>
                          <a:srgbClr val="FF0000"/>
                        </a:solidFill>
                        <a:latin typeface="Cambria Math" panose="02040503050406030204" pitchFamily="18" charset="0"/>
                        <a:ea typeface="Cambria Math" panose="02040503050406030204" pitchFamily="18" charset="0"/>
                      </a:rPr>
                      <m:t>𝟏</m:t>
                    </m:r>
                    <m:r>
                      <a:rPr lang="en-US" sz="2000" b="0" i="1" smtClean="0">
                        <a:solidFill>
                          <a:schemeClr val="tx1"/>
                        </a:solidFill>
                        <a:latin typeface="Cambria Math" panose="02040503050406030204" pitchFamily="18" charset="0"/>
                        <a:ea typeface="Cambria Math" panose="02040503050406030204" pitchFamily="18" charset="0"/>
                      </a:rPr>
                      <m:t>)</m:t>
                    </m:r>
                  </m:oMath>
                </a14:m>
                <a:r>
                  <a:rPr lang="en-US" sz="2000" dirty="0" smtClean="0">
                    <a:solidFill>
                      <a:schemeClr val="tx1"/>
                    </a:solidFill>
                    <a:latin typeface="Arial" pitchFamily="34" charset="0"/>
                  </a:rPr>
                  <a:t>   </a:t>
                </a:r>
                <a:endParaRPr lang="en-US" sz="2000" dirty="0">
                  <a:solidFill>
                    <a:schemeClr val="tx1"/>
                  </a:solidFill>
                  <a:latin typeface="Arial" panose="020B0604020202020204" pitchFamily="34" charset="0"/>
                  <a:cs typeface="Arial" panose="020B0604020202020204" pitchFamily="34" charset="0"/>
                </a:endParaRPr>
              </a:p>
            </p:txBody>
          </p:sp>
        </mc:Choice>
        <mc:Fallback xmlns="">
          <p:sp>
            <p:nvSpPr>
              <p:cNvPr id="8" name="Text Box 6"/>
              <p:cNvSpPr txBox="1">
                <a:spLocks noRot="1" noChangeAspect="1" noMove="1" noResize="1" noEditPoints="1" noAdjustHandles="1" noChangeArrowheads="1" noChangeShapeType="1" noTextEdit="1"/>
              </p:cNvSpPr>
              <p:nvPr/>
            </p:nvSpPr>
            <p:spPr bwMode="auto">
              <a:xfrm>
                <a:off x="5862215" y="979725"/>
                <a:ext cx="3264636" cy="400110"/>
              </a:xfrm>
              <a:prstGeom prst="rect">
                <a:avLst/>
              </a:prstGeom>
              <a:blipFill rotWithShape="1">
                <a:blip r:embed="rId3"/>
                <a:stretch>
                  <a:fillRect t="-6154" b="-29231"/>
                </a:stretch>
              </a:blipFill>
              <a:ln w="9525">
                <a:noFill/>
                <a:miter lim="800000"/>
                <a:headEnd/>
                <a:tailEnd/>
              </a:ln>
              <a:effectLst/>
            </p:spPr>
            <p:txBody>
              <a:bodyPr/>
              <a:lstStyle/>
              <a:p>
                <a:r>
                  <a:rPr lang="de-DE">
                    <a:noFill/>
                  </a:rPr>
                  <a:t> </a:t>
                </a:r>
              </a:p>
            </p:txBody>
          </p:sp>
        </mc:Fallback>
      </mc:AlternateContent>
      <p:sp>
        <p:nvSpPr>
          <p:cNvPr id="9" name="Text Box 6"/>
          <p:cNvSpPr txBox="1">
            <a:spLocks noChangeArrowheads="1"/>
          </p:cNvSpPr>
          <p:nvPr/>
        </p:nvSpPr>
        <p:spPr bwMode="auto">
          <a:xfrm>
            <a:off x="1156725" y="1531625"/>
            <a:ext cx="6324227" cy="400110"/>
          </a:xfrm>
          <a:prstGeom prst="rect">
            <a:avLst/>
          </a:prstGeom>
          <a:noFill/>
          <a:ln w="9525">
            <a:noFill/>
            <a:miter lim="800000"/>
            <a:headEnd/>
            <a:tailEnd/>
          </a:ln>
          <a:effectLst/>
        </p:spPr>
        <p:txBody>
          <a:bodyPr wrap="square">
            <a:spAutoFit/>
          </a:bodyPr>
          <a:lstStyle/>
          <a:p>
            <a:pPr algn="ctr"/>
            <a:r>
              <a:rPr lang="en-US" sz="2000" dirty="0" smtClean="0">
                <a:solidFill>
                  <a:schemeClr val="tx1"/>
                </a:solidFill>
                <a:latin typeface="Arial" pitchFamily="34" charset="0"/>
              </a:rPr>
              <a:t>Equilibration process depends on </a:t>
            </a:r>
            <a:r>
              <a:rPr lang="en-US" sz="2000" dirty="0" smtClean="0">
                <a:solidFill>
                  <a:srgbClr val="FF0000"/>
                </a:solidFill>
                <a:latin typeface="Arial" pitchFamily="34" charset="0"/>
              </a:rPr>
              <a:t>boundary conditions</a:t>
            </a:r>
            <a:endParaRPr lang="en-US" sz="2000" dirty="0">
              <a:solidFill>
                <a:srgbClr val="FF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0" name="Text Box 6"/>
              <p:cNvSpPr txBox="1">
                <a:spLocks noChangeArrowheads="1"/>
              </p:cNvSpPr>
              <p:nvPr/>
            </p:nvSpPr>
            <p:spPr bwMode="auto">
              <a:xfrm>
                <a:off x="0" y="2138785"/>
                <a:ext cx="9277489" cy="705258"/>
              </a:xfrm>
              <a:prstGeom prst="rect">
                <a:avLst/>
              </a:prstGeom>
              <a:noFill/>
              <a:ln w="9525">
                <a:noFill/>
                <a:miter lim="800000"/>
                <a:headEnd/>
                <a:tailEnd/>
              </a:ln>
              <a:effectLst/>
            </p:spPr>
            <p:txBody>
              <a:bodyPr wrap="square">
                <a:spAutoFit/>
              </a:bodyPr>
              <a:lstStyle/>
              <a:p>
                <a:pPr algn="ctr"/>
                <a:r>
                  <a:rPr lang="en-US" sz="2000" dirty="0" smtClean="0">
                    <a:solidFill>
                      <a:schemeClr val="tx1"/>
                    </a:solidFill>
                    <a:latin typeface="Arial" pitchFamily="34" charset="0"/>
                  </a:rPr>
                  <a:t>Entropy production</a:t>
                </a:r>
                <a:r>
                  <a:rPr lang="en-US" sz="2000" b="1" dirty="0" smtClean="0">
                    <a:solidFill>
                      <a:srgbClr val="0000FF"/>
                    </a:solidFill>
                    <a:latin typeface="Arial" pitchFamily="34" charset="0"/>
                  </a:rPr>
                  <a:t>: </a:t>
                </a:r>
                <a14:m>
                  <m:oMath xmlns:m="http://schemas.openxmlformats.org/officeDocument/2006/math">
                    <m:f>
                      <m:fPr>
                        <m:ctrlPr>
                          <a:rPr lang="en-US" sz="2000" b="1" i="1" smtClean="0">
                            <a:solidFill>
                              <a:srgbClr val="0000FF"/>
                            </a:solidFill>
                            <a:latin typeface="Cambria Math"/>
                          </a:rPr>
                        </m:ctrlPr>
                      </m:fPr>
                      <m:num>
                        <m:r>
                          <a:rPr lang="en-US" sz="2000" b="1" i="1" smtClean="0">
                            <a:solidFill>
                              <a:srgbClr val="0000FF"/>
                            </a:solidFill>
                            <a:latin typeface="Cambria Math" panose="02040503050406030204" pitchFamily="18" charset="0"/>
                          </a:rPr>
                          <m:t>𝑺</m:t>
                        </m:r>
                      </m:num>
                      <m:den>
                        <m:sSub>
                          <m:sSubPr>
                            <m:ctrlPr>
                              <a:rPr lang="en-US" sz="2000" b="1" i="1" smtClean="0">
                                <a:solidFill>
                                  <a:srgbClr val="0000FF"/>
                                </a:solidFill>
                                <a:latin typeface="Cambria Math"/>
                              </a:rPr>
                            </m:ctrlPr>
                          </m:sSubPr>
                          <m:e>
                            <m:r>
                              <a:rPr lang="en-US" sz="2000" b="1" i="1" smtClean="0">
                                <a:solidFill>
                                  <a:srgbClr val="0000FF"/>
                                </a:solidFill>
                                <a:latin typeface="Cambria Math" panose="02040503050406030204" pitchFamily="18" charset="0"/>
                              </a:rPr>
                              <m:t>𝑺</m:t>
                            </m:r>
                          </m:e>
                          <m:sub>
                            <m:r>
                              <a:rPr lang="en-US" sz="2000" b="1" i="1" smtClean="0">
                                <a:solidFill>
                                  <a:srgbClr val="0000FF"/>
                                </a:solidFill>
                                <a:latin typeface="Cambria Math" panose="02040503050406030204" pitchFamily="18" charset="0"/>
                              </a:rPr>
                              <m:t>𝟎</m:t>
                            </m:r>
                          </m:sub>
                        </m:sSub>
                      </m:den>
                    </m:f>
                    <m:r>
                      <a:rPr lang="en-US" sz="2000" b="1" i="1" smtClean="0">
                        <a:solidFill>
                          <a:srgbClr val="0000FF"/>
                        </a:solidFill>
                        <a:latin typeface="Cambria Math" panose="02040503050406030204" pitchFamily="18" charset="0"/>
                      </a:rPr>
                      <m:t>=</m:t>
                    </m:r>
                    <m:sSup>
                      <m:sSupPr>
                        <m:ctrlPr>
                          <a:rPr lang="en-US" sz="2000" b="1" i="1" smtClean="0">
                            <a:solidFill>
                              <a:srgbClr val="0000FF"/>
                            </a:solidFill>
                            <a:latin typeface="Cambria Math"/>
                          </a:rPr>
                        </m:ctrlPr>
                      </m:sSupPr>
                      <m:e>
                        <m:d>
                          <m:dPr>
                            <m:ctrlPr>
                              <a:rPr lang="en-US" sz="2000" b="1" i="1">
                                <a:solidFill>
                                  <a:srgbClr val="0000FF"/>
                                </a:solidFill>
                                <a:latin typeface="Cambria Math"/>
                              </a:rPr>
                            </m:ctrlPr>
                          </m:dPr>
                          <m:e>
                            <m:f>
                              <m:fPr>
                                <m:ctrlPr>
                                  <a:rPr lang="en-US" sz="2000" b="1" i="1">
                                    <a:solidFill>
                                      <a:srgbClr val="0000FF"/>
                                    </a:solidFill>
                                    <a:latin typeface="Cambria Math"/>
                                  </a:rPr>
                                </m:ctrlPr>
                              </m:fPr>
                              <m:num>
                                <m:r>
                                  <a:rPr lang="en-US" sz="2000" b="1" i="1">
                                    <a:solidFill>
                                      <a:srgbClr val="0000FF"/>
                                    </a:solidFill>
                                    <a:latin typeface="Cambria Math" panose="02040503050406030204" pitchFamily="18" charset="0"/>
                                  </a:rPr>
                                  <m:t>𝑻</m:t>
                                </m:r>
                              </m:num>
                              <m:den>
                                <m:sSub>
                                  <m:sSubPr>
                                    <m:ctrlPr>
                                      <a:rPr lang="en-US" sz="2000" b="1" i="1">
                                        <a:solidFill>
                                          <a:srgbClr val="0000FF"/>
                                        </a:solidFill>
                                        <a:latin typeface="Cambria Math"/>
                                      </a:rPr>
                                    </m:ctrlPr>
                                  </m:sSubPr>
                                  <m:e>
                                    <m:r>
                                      <a:rPr lang="en-US" sz="2000" b="1" i="1">
                                        <a:solidFill>
                                          <a:srgbClr val="0000FF"/>
                                        </a:solidFill>
                                        <a:latin typeface="Cambria Math" panose="02040503050406030204" pitchFamily="18" charset="0"/>
                                      </a:rPr>
                                      <m:t>𝑻</m:t>
                                    </m:r>
                                  </m:e>
                                  <m:sub>
                                    <m:r>
                                      <a:rPr lang="en-US" sz="2000" b="1" i="1">
                                        <a:solidFill>
                                          <a:srgbClr val="0000FF"/>
                                        </a:solidFill>
                                        <a:latin typeface="Cambria Math" panose="02040503050406030204" pitchFamily="18" charset="0"/>
                                      </a:rPr>
                                      <m:t>𝟎</m:t>
                                    </m:r>
                                  </m:sub>
                                </m:sSub>
                              </m:den>
                            </m:f>
                          </m:e>
                        </m:d>
                      </m:e>
                      <m:sup>
                        <m:r>
                          <a:rPr lang="en-US" sz="2000" b="1" i="1" smtClean="0">
                            <a:solidFill>
                              <a:srgbClr val="0000FF"/>
                            </a:solidFill>
                            <a:latin typeface="Cambria Math" panose="02040503050406030204" pitchFamily="18" charset="0"/>
                          </a:rPr>
                          <m:t>𝟑</m:t>
                        </m:r>
                      </m:sup>
                    </m:sSup>
                    <m:d>
                      <m:dPr>
                        <m:ctrlPr>
                          <a:rPr lang="en-US" sz="2000" b="1" i="1" smtClean="0">
                            <a:solidFill>
                              <a:srgbClr val="0000FF"/>
                            </a:solidFill>
                            <a:latin typeface="Cambria Math"/>
                          </a:rPr>
                        </m:ctrlPr>
                      </m:dPr>
                      <m:e>
                        <m:r>
                          <a:rPr lang="en-US" sz="2000" b="1" i="1" smtClean="0">
                            <a:solidFill>
                              <a:srgbClr val="0000FF"/>
                            </a:solidFill>
                            <a:latin typeface="Cambria Math" panose="02040503050406030204" pitchFamily="18" charset="0"/>
                          </a:rPr>
                          <m:t>𝟏</m:t>
                        </m:r>
                        <m:r>
                          <a:rPr lang="en-US" sz="2000" b="1" i="1" smtClean="0">
                            <a:solidFill>
                              <a:srgbClr val="0000FF"/>
                            </a:solidFill>
                            <a:latin typeface="Cambria Math" panose="02040503050406030204" pitchFamily="18" charset="0"/>
                          </a:rPr>
                          <m:t>+</m:t>
                        </m:r>
                        <m:r>
                          <a:rPr lang="en-US" sz="2000" b="1" i="1" smtClean="0">
                            <a:solidFill>
                              <a:srgbClr val="0000FF"/>
                            </a:solidFill>
                            <a:latin typeface="Cambria Math" panose="02040503050406030204" pitchFamily="18" charset="0"/>
                            <a:ea typeface="Cambria Math" panose="02040503050406030204" pitchFamily="18" charset="0"/>
                          </a:rPr>
                          <m:t>𝜶</m:t>
                        </m:r>
                        <m:sSub>
                          <m:sSubPr>
                            <m:ctrlPr>
                              <a:rPr lang="en-US" sz="2000" b="1" i="1" smtClean="0">
                                <a:solidFill>
                                  <a:srgbClr val="0000FF"/>
                                </a:solidFill>
                                <a:latin typeface="Cambria Math"/>
                                <a:ea typeface="Cambria Math" panose="02040503050406030204" pitchFamily="18" charset="0"/>
                              </a:rPr>
                            </m:ctrlPr>
                          </m:sSubPr>
                          <m:e>
                            <m:r>
                              <a:rPr lang="el-GR" sz="2000" b="1" i="1" smtClean="0">
                                <a:solidFill>
                                  <a:srgbClr val="0000FF"/>
                                </a:solidFill>
                                <a:latin typeface="Cambria Math" panose="02040503050406030204" pitchFamily="18" charset="0"/>
                                <a:ea typeface="Cambria Math" panose="02040503050406030204" pitchFamily="18" charset="0"/>
                              </a:rPr>
                              <m:t>𝜦</m:t>
                            </m:r>
                          </m:e>
                          <m:sub>
                            <m:r>
                              <a:rPr lang="en-US" sz="2000" b="1" i="1" smtClean="0">
                                <a:solidFill>
                                  <a:srgbClr val="0000FF"/>
                                </a:solidFill>
                                <a:latin typeface="Cambria Math" panose="02040503050406030204" pitchFamily="18" charset="0"/>
                                <a:ea typeface="Cambria Math" panose="02040503050406030204" pitchFamily="18" charset="0"/>
                              </a:rPr>
                              <m:t>𝟒</m:t>
                            </m:r>
                          </m:sub>
                        </m:sSub>
                        <m:r>
                          <a:rPr lang="en-US" sz="2000" b="1" i="1" smtClean="0">
                            <a:solidFill>
                              <a:srgbClr val="0000FF"/>
                            </a:solidFill>
                            <a:latin typeface="Cambria Math" panose="02040503050406030204" pitchFamily="18" charset="0"/>
                            <a:ea typeface="Cambria Math" panose="02040503050406030204" pitchFamily="18" charset="0"/>
                          </a:rPr>
                          <m:t>−</m:t>
                        </m:r>
                        <m:r>
                          <a:rPr lang="en-US" sz="2000" b="1" i="1" smtClean="0">
                            <a:solidFill>
                              <a:srgbClr val="0000FF"/>
                            </a:solidFill>
                            <a:latin typeface="Cambria Math" panose="02040503050406030204" pitchFamily="18" charset="0"/>
                            <a:ea typeface="Cambria Math" panose="02040503050406030204" pitchFamily="18" charset="0"/>
                          </a:rPr>
                          <m:t>𝜷</m:t>
                        </m:r>
                        <m:sSub>
                          <m:sSubPr>
                            <m:ctrlPr>
                              <a:rPr lang="en-US" sz="2000" b="1" i="1">
                                <a:solidFill>
                                  <a:srgbClr val="0000FF"/>
                                </a:solidFill>
                                <a:latin typeface="Cambria Math"/>
                                <a:ea typeface="Cambria Math" panose="02040503050406030204" pitchFamily="18" charset="0"/>
                              </a:rPr>
                            </m:ctrlPr>
                          </m:sSubPr>
                          <m:e>
                            <m:r>
                              <a:rPr lang="el-GR" sz="2000" b="1" i="1">
                                <a:solidFill>
                                  <a:srgbClr val="0000FF"/>
                                </a:solidFill>
                                <a:latin typeface="Cambria Math" panose="02040503050406030204" pitchFamily="18" charset="0"/>
                                <a:ea typeface="Cambria Math" panose="02040503050406030204" pitchFamily="18" charset="0"/>
                              </a:rPr>
                              <m:t>𝜦</m:t>
                            </m:r>
                          </m:e>
                          <m:sub>
                            <m:r>
                              <a:rPr lang="en-US" sz="2000" b="1" i="1" smtClean="0">
                                <a:solidFill>
                                  <a:srgbClr val="0000FF"/>
                                </a:solidFill>
                                <a:latin typeface="Cambria Math" panose="02040503050406030204" pitchFamily="18" charset="0"/>
                                <a:ea typeface="Cambria Math" panose="02040503050406030204" pitchFamily="18" charset="0"/>
                              </a:rPr>
                              <m:t>𝟑</m:t>
                            </m:r>
                          </m:sub>
                        </m:sSub>
                        <m:r>
                          <a:rPr lang="en-US" sz="2000" b="1" i="0" smtClean="0">
                            <a:solidFill>
                              <a:srgbClr val="0000FF"/>
                            </a:solidFill>
                            <a:latin typeface="Cambria Math" panose="02040503050406030204" pitchFamily="18" charset="0"/>
                            <a:ea typeface="Cambria Math" panose="02040503050406030204" pitchFamily="18" charset="0"/>
                          </a:rPr>
                          <m:t>𝐥𝐧</m:t>
                        </m:r>
                        <m:r>
                          <a:rPr lang="en-US" sz="2000" b="1" i="1" smtClean="0">
                            <a:solidFill>
                              <a:srgbClr val="0000FF"/>
                            </a:solidFill>
                            <a:latin typeface="Cambria Math" panose="02040503050406030204" pitchFamily="18" charset="0"/>
                            <a:ea typeface="Cambria Math" panose="02040503050406030204" pitchFamily="18" charset="0"/>
                          </a:rPr>
                          <m:t>⁡</m:t>
                        </m:r>
                        <m:r>
                          <a:rPr lang="en-US" sz="2000" b="1" i="1" smtClean="0">
                            <a:solidFill>
                              <a:srgbClr val="0000FF"/>
                            </a:solidFill>
                            <a:latin typeface="Cambria Math" panose="02040503050406030204" pitchFamily="18" charset="0"/>
                            <a:ea typeface="Cambria Math" panose="02040503050406030204" pitchFamily="18" charset="0"/>
                          </a:rPr>
                          <m:t>𝝀</m:t>
                        </m:r>
                      </m:e>
                    </m:d>
                  </m:oMath>
                </a14:m>
                <a:r>
                  <a:rPr lang="en-US" sz="2000" dirty="0" smtClean="0">
                    <a:latin typeface="Arial" panose="020B0604020202020204" pitchFamily="34" charset="0"/>
                    <a:cs typeface="Arial" panose="020B0604020202020204" pitchFamily="34" charset="0"/>
                  </a:rPr>
                  <a:t>,</a:t>
                </a:r>
                <a14:m>
                  <m:oMath xmlns:m="http://schemas.openxmlformats.org/officeDocument/2006/math">
                    <m:r>
                      <a:rPr lang="de-DE" sz="2000" b="0" i="0" smtClean="0">
                        <a:latin typeface="Cambria Math"/>
                        <a:ea typeface="Cambria Math" panose="02040503050406030204" pitchFamily="18" charset="0"/>
                      </a:rPr>
                      <m:t> </m:t>
                    </m:r>
                    <m:r>
                      <a:rPr lang="en-US" sz="2000" b="0" i="0" smtClean="0">
                        <a:latin typeface="Cambria Math" panose="02040503050406030204" pitchFamily="18" charset="0"/>
                        <a:ea typeface="Cambria Math" panose="02040503050406030204" pitchFamily="18" charset="0"/>
                      </a:rPr>
                      <m:t>  </m:t>
                    </m:r>
                    <m:r>
                      <a:rPr lang="en-US" sz="2000" i="1">
                        <a:latin typeface="Cambria Math" panose="02040503050406030204" pitchFamily="18" charset="0"/>
                        <a:ea typeface="Cambria Math" panose="02040503050406030204" pitchFamily="18" charset="0"/>
                      </a:rPr>
                      <m:t>𝛼</m:t>
                    </m:r>
                    <m:r>
                      <a:rPr lang="en-US" sz="2000" b="0" i="1" smtClean="0">
                        <a:latin typeface="Cambria Math" panose="02040503050406030204" pitchFamily="18" charset="0"/>
                        <a:ea typeface="Cambria Math" panose="02040503050406030204" pitchFamily="18" charset="0"/>
                      </a:rPr>
                      <m:t>=0.656</m:t>
                    </m:r>
                    <m:sSub>
                      <m:sSubPr>
                        <m:ctrlPr>
                          <a:rPr lang="en-US" sz="2000" b="0" i="1" smtClean="0">
                            <a:latin typeface="Cambria Math"/>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𝑁</m:t>
                        </m:r>
                      </m:e>
                      <m:sub>
                        <m:r>
                          <a:rPr lang="en-US" sz="2000" b="0" i="1" smtClean="0">
                            <a:latin typeface="Cambria Math" panose="02040503050406030204" pitchFamily="18" charset="0"/>
                            <a:ea typeface="Cambria Math" panose="02040503050406030204" pitchFamily="18" charset="0"/>
                          </a:rPr>
                          <m:t>𝑓</m:t>
                        </m:r>
                      </m:sub>
                    </m:sSub>
                  </m:oMath>
                </a14:m>
                <a:r>
                  <a:rPr lang="en-US" sz="2000" dirty="0" smtClean="0">
                    <a:latin typeface="Arial" panose="020B0604020202020204" pitchFamily="34" charset="0"/>
                    <a:cs typeface="Arial" panose="020B0604020202020204" pitchFamily="34" charset="0"/>
                  </a:rPr>
                  <a:t>, </a:t>
                </a:r>
                <a14:m>
                  <m:oMath xmlns:m="http://schemas.openxmlformats.org/officeDocument/2006/math">
                    <m:r>
                      <a:rPr lang="en-US" sz="2000" i="1" smtClean="0">
                        <a:latin typeface="Cambria Math" panose="02040503050406030204" pitchFamily="18" charset="0"/>
                        <a:ea typeface="Cambria Math" panose="02040503050406030204" pitchFamily="18" charset="0"/>
                      </a:rPr>
                      <m:t>𝛽</m:t>
                    </m:r>
                    <m:r>
                      <a:rPr lang="en-US" sz="2000" i="1">
                        <a:latin typeface="Cambria Math" panose="02040503050406030204" pitchFamily="18" charset="0"/>
                        <a:ea typeface="Cambria Math" panose="02040503050406030204" pitchFamily="18" charset="0"/>
                      </a:rPr>
                      <m:t>=0.</m:t>
                    </m:r>
                    <m:r>
                      <a:rPr lang="en-US" sz="2000" b="0" i="1" smtClean="0">
                        <a:latin typeface="Cambria Math" panose="02040503050406030204" pitchFamily="18" charset="0"/>
                        <a:ea typeface="Cambria Math" panose="02040503050406030204" pitchFamily="18" charset="0"/>
                      </a:rPr>
                      <m:t>1</m:t>
                    </m:r>
                    <m:r>
                      <a:rPr lang="en-US" sz="2000" i="1">
                        <a:latin typeface="Cambria Math" panose="02040503050406030204" pitchFamily="18" charset="0"/>
                        <a:ea typeface="Cambria Math" panose="02040503050406030204" pitchFamily="18" charset="0"/>
                      </a:rPr>
                      <m:t>56</m:t>
                    </m:r>
                    <m:sSub>
                      <m:sSubPr>
                        <m:ctrlPr>
                          <a:rPr lang="en-US" sz="2000" i="1">
                            <a:latin typeface="Cambria Math"/>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𝑁</m:t>
                        </m:r>
                      </m:e>
                      <m:sub>
                        <m:r>
                          <a:rPr lang="en-US" sz="2000" i="1">
                            <a:latin typeface="Cambria Math" panose="02040503050406030204" pitchFamily="18" charset="0"/>
                            <a:ea typeface="Cambria Math" panose="02040503050406030204" pitchFamily="18" charset="0"/>
                          </a:rPr>
                          <m:t>𝑓</m:t>
                        </m:r>
                      </m:sub>
                    </m:sSub>
                  </m:oMath>
                </a14:m>
                <a:endParaRPr lang="en-US" sz="2000" dirty="0">
                  <a:solidFill>
                    <a:srgbClr val="FF0000"/>
                  </a:solidFill>
                  <a:latin typeface="Arial" panose="020B0604020202020204" pitchFamily="34" charset="0"/>
                  <a:cs typeface="Arial" panose="020B0604020202020204" pitchFamily="34" charset="0"/>
                </a:endParaRPr>
              </a:p>
            </p:txBody>
          </p:sp>
        </mc:Choice>
        <mc:Fallback xmlns="">
          <p:sp>
            <p:nvSpPr>
              <p:cNvPr id="10" name="Text Box 6"/>
              <p:cNvSpPr txBox="1">
                <a:spLocks noRot="1" noChangeAspect="1" noMove="1" noResize="1" noEditPoints="1" noAdjustHandles="1" noChangeArrowheads="1" noChangeShapeType="1" noTextEdit="1"/>
              </p:cNvSpPr>
              <p:nvPr/>
            </p:nvSpPr>
            <p:spPr bwMode="auto">
              <a:xfrm>
                <a:off x="0" y="2138785"/>
                <a:ext cx="9277489" cy="705258"/>
              </a:xfrm>
              <a:prstGeom prst="rect">
                <a:avLst/>
              </a:prstGeom>
              <a:blipFill rotWithShape="1">
                <a:blip r:embed="rId4"/>
                <a:stretch>
                  <a:fillRect/>
                </a:stretch>
              </a:blipFill>
              <a:ln w="9525">
                <a:noFill/>
                <a:miter lim="800000"/>
                <a:headEnd/>
                <a:tailEnd/>
              </a:ln>
              <a:effectLst/>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1" name="Text Box 6"/>
              <p:cNvSpPr txBox="1">
                <a:spLocks noChangeArrowheads="1"/>
              </p:cNvSpPr>
              <p:nvPr/>
            </p:nvSpPr>
            <p:spPr bwMode="auto">
              <a:xfrm>
                <a:off x="5458611" y="3484260"/>
                <a:ext cx="3515299" cy="400110"/>
              </a:xfrm>
              <a:prstGeom prst="rect">
                <a:avLst/>
              </a:prstGeom>
              <a:noFill/>
              <a:ln w="9525">
                <a:noFill/>
                <a:miter lim="800000"/>
                <a:headEnd/>
                <a:tailEnd/>
              </a:ln>
              <a:effectLst/>
            </p:spPr>
            <p:txBody>
              <a:bodyPr wrap="square">
                <a:spAutoFit/>
              </a:bodyPr>
              <a:lstStyle/>
              <a:p>
                <a:pPr algn="ctr"/>
                <a:r>
                  <a:rPr lang="en-US" sz="2000" dirty="0" smtClean="0">
                    <a:solidFill>
                      <a:srgbClr val="0000FF"/>
                    </a:solidFill>
                    <a:latin typeface="Arial" pitchFamily="34" charset="0"/>
                  </a:rPr>
                  <a:t>Isothermal (</a:t>
                </a:r>
                <a14:m>
                  <m:oMath xmlns:m="http://schemas.openxmlformats.org/officeDocument/2006/math">
                    <m:r>
                      <a:rPr lang="en-US" sz="2000" b="0" i="1" smtClean="0">
                        <a:solidFill>
                          <a:srgbClr val="0000FF"/>
                        </a:solidFill>
                        <a:latin typeface="Cambria Math" panose="02040503050406030204" pitchFamily="18" charset="0"/>
                      </a:rPr>
                      <m:t>𝑇</m:t>
                    </m:r>
                    <m:r>
                      <a:rPr lang="en-US" sz="2000" b="0" i="1" smtClean="0">
                        <a:solidFill>
                          <a:srgbClr val="0000FF"/>
                        </a:solidFill>
                        <a:latin typeface="Cambria Math" panose="02040503050406030204" pitchFamily="18" charset="0"/>
                      </a:rPr>
                      <m:t>=</m:t>
                    </m:r>
                    <m:sSub>
                      <m:sSubPr>
                        <m:ctrlPr>
                          <a:rPr lang="en-US" sz="2000" b="0" i="1" smtClean="0">
                            <a:solidFill>
                              <a:srgbClr val="0000FF"/>
                            </a:solidFill>
                            <a:latin typeface="Cambria Math"/>
                          </a:rPr>
                        </m:ctrlPr>
                      </m:sSubPr>
                      <m:e>
                        <m:r>
                          <a:rPr lang="en-US" sz="2000" b="0" i="1" smtClean="0">
                            <a:solidFill>
                              <a:srgbClr val="0000FF"/>
                            </a:solidFill>
                            <a:latin typeface="Cambria Math" panose="02040503050406030204" pitchFamily="18" charset="0"/>
                          </a:rPr>
                          <m:t>𝑇</m:t>
                        </m:r>
                      </m:e>
                      <m:sub>
                        <m:r>
                          <a:rPr lang="en-US" sz="2000" b="0" i="1" smtClean="0">
                            <a:solidFill>
                              <a:srgbClr val="0000FF"/>
                            </a:solidFill>
                            <a:latin typeface="Cambria Math" panose="02040503050406030204" pitchFamily="18" charset="0"/>
                          </a:rPr>
                          <m:t>0</m:t>
                        </m:r>
                      </m:sub>
                    </m:sSub>
                    <m:r>
                      <a:rPr lang="en-US" sz="2000" b="0" i="1" smtClean="0">
                        <a:solidFill>
                          <a:srgbClr val="0000FF"/>
                        </a:solidFill>
                        <a:latin typeface="Cambria Math" panose="02040503050406030204" pitchFamily="18" charset="0"/>
                      </a:rPr>
                      <m:t>)</m:t>
                    </m:r>
                  </m:oMath>
                </a14:m>
                <a:endParaRPr lang="en-US" sz="2000" dirty="0">
                  <a:solidFill>
                    <a:srgbClr val="0000FF"/>
                  </a:solidFill>
                  <a:latin typeface="Arial" panose="020B0604020202020204" pitchFamily="34" charset="0"/>
                  <a:cs typeface="Arial" panose="020B0604020202020204" pitchFamily="34" charset="0"/>
                </a:endParaRPr>
              </a:p>
            </p:txBody>
          </p:sp>
        </mc:Choice>
        <mc:Fallback xmlns="">
          <p:sp>
            <p:nvSpPr>
              <p:cNvPr id="11" name="Text Box 6"/>
              <p:cNvSpPr txBox="1">
                <a:spLocks noRot="1" noChangeAspect="1" noMove="1" noResize="1" noEditPoints="1" noAdjustHandles="1" noChangeArrowheads="1" noChangeShapeType="1" noTextEdit="1"/>
              </p:cNvSpPr>
              <p:nvPr/>
            </p:nvSpPr>
            <p:spPr bwMode="auto">
              <a:xfrm>
                <a:off x="5458611" y="3484260"/>
                <a:ext cx="3515299" cy="400110"/>
              </a:xfrm>
              <a:prstGeom prst="rect">
                <a:avLst/>
              </a:prstGeom>
              <a:blipFill rotWithShape="1">
                <a:blip r:embed="rId5"/>
                <a:stretch>
                  <a:fillRect t="-6154" b="-29231"/>
                </a:stretch>
              </a:blipFill>
              <a:ln w="9525">
                <a:noFill/>
                <a:miter lim="800000"/>
                <a:headEnd/>
                <a:tailEnd/>
              </a:ln>
              <a:effectLst/>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2" name="Text Box 6"/>
              <p:cNvSpPr txBox="1">
                <a:spLocks noChangeArrowheads="1"/>
              </p:cNvSpPr>
              <p:nvPr/>
            </p:nvSpPr>
            <p:spPr bwMode="auto">
              <a:xfrm>
                <a:off x="5358324" y="5229845"/>
                <a:ext cx="3515299" cy="400110"/>
              </a:xfrm>
              <a:prstGeom prst="rect">
                <a:avLst/>
              </a:prstGeom>
              <a:noFill/>
              <a:ln w="9525">
                <a:noFill/>
                <a:miter lim="800000"/>
                <a:headEnd/>
                <a:tailEnd/>
              </a:ln>
              <a:effectLst/>
            </p:spPr>
            <p:txBody>
              <a:bodyPr wrap="square">
                <a:spAutoFit/>
              </a:bodyPr>
              <a:lstStyle/>
              <a:p>
                <a:pPr algn="ctr"/>
                <a:r>
                  <a:rPr lang="en-US" sz="2000" b="1" dirty="0" err="1" smtClean="0">
                    <a:solidFill>
                      <a:srgbClr val="FF0000"/>
                    </a:solidFill>
                    <a:latin typeface="Arial" pitchFamily="34" charset="0"/>
                  </a:rPr>
                  <a:t>Isoergic</a:t>
                </a:r>
                <a:r>
                  <a:rPr lang="en-US" sz="2000" b="1" dirty="0" smtClean="0">
                    <a:solidFill>
                      <a:srgbClr val="FF0000"/>
                    </a:solidFill>
                    <a:latin typeface="Arial" pitchFamily="34" charset="0"/>
                  </a:rPr>
                  <a:t> (</a:t>
                </a:r>
                <a14:m>
                  <m:oMath xmlns:m="http://schemas.openxmlformats.org/officeDocument/2006/math">
                    <m:r>
                      <a:rPr lang="en-US" sz="2000" b="1" i="1" smtClean="0">
                        <a:solidFill>
                          <a:srgbClr val="FF0000"/>
                        </a:solidFill>
                        <a:latin typeface="Cambria Math" panose="02040503050406030204" pitchFamily="18" charset="0"/>
                        <a:ea typeface="Cambria Math" panose="02040503050406030204" pitchFamily="18" charset="0"/>
                      </a:rPr>
                      <m:t>𝜺</m:t>
                    </m:r>
                    <m:r>
                      <a:rPr lang="en-US" sz="2000" b="1" i="1">
                        <a:solidFill>
                          <a:srgbClr val="FF0000"/>
                        </a:solidFill>
                        <a:latin typeface="Cambria Math" panose="02040503050406030204" pitchFamily="18" charset="0"/>
                      </a:rPr>
                      <m:t>=</m:t>
                    </m:r>
                    <m:sSub>
                      <m:sSubPr>
                        <m:ctrlPr>
                          <a:rPr lang="en-US" sz="2000" b="1" i="1">
                            <a:solidFill>
                              <a:srgbClr val="FF0000"/>
                            </a:solidFill>
                            <a:latin typeface="Cambria Math"/>
                          </a:rPr>
                        </m:ctrlPr>
                      </m:sSubPr>
                      <m:e>
                        <m:r>
                          <a:rPr lang="en-US" sz="2000" b="1" i="1" smtClean="0">
                            <a:solidFill>
                              <a:srgbClr val="FF0000"/>
                            </a:solidFill>
                            <a:latin typeface="Cambria Math" panose="02040503050406030204" pitchFamily="18" charset="0"/>
                            <a:ea typeface="Cambria Math" panose="02040503050406030204" pitchFamily="18" charset="0"/>
                          </a:rPr>
                          <m:t>𝜺</m:t>
                        </m:r>
                      </m:e>
                      <m:sub>
                        <m:r>
                          <a:rPr lang="en-US" sz="2000" b="1" i="1">
                            <a:solidFill>
                              <a:srgbClr val="FF0000"/>
                            </a:solidFill>
                            <a:latin typeface="Cambria Math" panose="02040503050406030204" pitchFamily="18" charset="0"/>
                          </a:rPr>
                          <m:t>𝟎</m:t>
                        </m:r>
                      </m:sub>
                    </m:sSub>
                    <m:r>
                      <a:rPr lang="en-US" sz="2000" b="1" i="1">
                        <a:solidFill>
                          <a:srgbClr val="FF0000"/>
                        </a:solidFill>
                        <a:latin typeface="Cambria Math" panose="02040503050406030204" pitchFamily="18" charset="0"/>
                      </a:rPr>
                      <m:t>)</m:t>
                    </m:r>
                  </m:oMath>
                </a14:m>
                <a:endParaRPr lang="en-US" sz="2000" b="1" dirty="0">
                  <a:solidFill>
                    <a:srgbClr val="FF0000"/>
                  </a:solidFill>
                  <a:latin typeface="Arial" panose="020B0604020202020204" pitchFamily="34" charset="0"/>
                  <a:cs typeface="Arial" panose="020B0604020202020204" pitchFamily="34" charset="0"/>
                </a:endParaRPr>
              </a:p>
            </p:txBody>
          </p:sp>
        </mc:Choice>
        <mc:Fallback xmlns="">
          <p:sp>
            <p:nvSpPr>
              <p:cNvPr id="12" name="Text Box 6"/>
              <p:cNvSpPr txBox="1">
                <a:spLocks noRot="1" noChangeAspect="1" noMove="1" noResize="1" noEditPoints="1" noAdjustHandles="1" noChangeArrowheads="1" noChangeShapeType="1" noTextEdit="1"/>
              </p:cNvSpPr>
              <p:nvPr/>
            </p:nvSpPr>
            <p:spPr bwMode="auto">
              <a:xfrm>
                <a:off x="5358324" y="5229845"/>
                <a:ext cx="3515299" cy="400110"/>
              </a:xfrm>
              <a:prstGeom prst="rect">
                <a:avLst/>
              </a:prstGeom>
              <a:blipFill rotWithShape="1">
                <a:blip r:embed="rId6"/>
                <a:stretch>
                  <a:fillRect t="-6061" b="-27273"/>
                </a:stretch>
              </a:blipFill>
              <a:ln w="9525">
                <a:noFill/>
                <a:miter lim="800000"/>
                <a:headEnd/>
                <a:tailEnd/>
              </a:ln>
              <a:effectLst/>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3" name="Text Box 6"/>
              <p:cNvSpPr txBox="1">
                <a:spLocks noChangeArrowheads="1"/>
              </p:cNvSpPr>
              <p:nvPr/>
            </p:nvSpPr>
            <p:spPr bwMode="auto">
              <a:xfrm>
                <a:off x="5862215" y="3960265"/>
                <a:ext cx="1969128" cy="749308"/>
              </a:xfrm>
              <a:prstGeom prst="rect">
                <a:avLst/>
              </a:prstGeom>
              <a:noFill/>
              <a:ln w="9525">
                <a:noFill/>
                <a:miter lim="800000"/>
                <a:headEnd/>
                <a:tailEnd/>
              </a:ln>
              <a:effectLst/>
            </p:spPr>
            <p:txBody>
              <a:bodyPr wrap="square">
                <a:spAutoFit/>
              </a:bodyPr>
              <a:lstStyle/>
              <a:p>
                <a:pPr algn="ctr"/>
                <a14:m>
                  <m:oMathPara xmlns:m="http://schemas.openxmlformats.org/officeDocument/2006/math">
                    <m:oMathParaPr>
                      <m:jc m:val="centerGroup"/>
                    </m:oMathParaPr>
                    <m:oMath xmlns:m="http://schemas.openxmlformats.org/officeDocument/2006/math">
                      <m:f>
                        <m:fPr>
                          <m:ctrlPr>
                            <a:rPr lang="en-US" sz="2000" b="1" i="1" smtClean="0">
                              <a:solidFill>
                                <a:srgbClr val="0000FF"/>
                              </a:solidFill>
                              <a:latin typeface="Cambria Math"/>
                            </a:rPr>
                          </m:ctrlPr>
                        </m:fPr>
                        <m:num>
                          <m:sSub>
                            <m:sSubPr>
                              <m:ctrlPr>
                                <a:rPr lang="en-US" sz="2000" b="1" i="1" smtClean="0">
                                  <a:solidFill>
                                    <a:srgbClr val="0000FF"/>
                                  </a:solidFill>
                                  <a:latin typeface="Cambria Math"/>
                                </a:rPr>
                              </m:ctrlPr>
                            </m:sSubPr>
                            <m:e>
                              <m:r>
                                <a:rPr lang="en-US" sz="2000" b="1" i="1" smtClean="0">
                                  <a:solidFill>
                                    <a:srgbClr val="0000FF"/>
                                  </a:solidFill>
                                  <a:latin typeface="Cambria Math" panose="02040503050406030204" pitchFamily="18" charset="0"/>
                                </a:rPr>
                                <m:t>𝑺</m:t>
                              </m:r>
                            </m:e>
                            <m:sub>
                              <m:r>
                                <a:rPr lang="en-US" sz="2000" b="1" i="1" smtClean="0">
                                  <a:solidFill>
                                    <a:srgbClr val="0000FF"/>
                                  </a:solidFill>
                                  <a:latin typeface="Cambria Math" panose="02040503050406030204" pitchFamily="18" charset="0"/>
                                </a:rPr>
                                <m:t>𝒇</m:t>
                              </m:r>
                            </m:sub>
                          </m:sSub>
                        </m:num>
                        <m:den>
                          <m:sSub>
                            <m:sSubPr>
                              <m:ctrlPr>
                                <a:rPr lang="en-US" sz="2000" b="1" i="1" smtClean="0">
                                  <a:solidFill>
                                    <a:srgbClr val="0000FF"/>
                                  </a:solidFill>
                                  <a:latin typeface="Cambria Math"/>
                                </a:rPr>
                              </m:ctrlPr>
                            </m:sSubPr>
                            <m:e>
                              <m:r>
                                <a:rPr lang="en-US" sz="2000" b="1" i="1" smtClean="0">
                                  <a:solidFill>
                                    <a:srgbClr val="0000FF"/>
                                  </a:solidFill>
                                  <a:latin typeface="Cambria Math" panose="02040503050406030204" pitchFamily="18" charset="0"/>
                                </a:rPr>
                                <m:t>𝑺</m:t>
                              </m:r>
                            </m:e>
                            <m:sub>
                              <m:r>
                                <a:rPr lang="en-US" sz="2000" b="1" i="1" smtClean="0">
                                  <a:solidFill>
                                    <a:srgbClr val="0000FF"/>
                                  </a:solidFill>
                                  <a:latin typeface="Cambria Math" panose="02040503050406030204" pitchFamily="18" charset="0"/>
                                </a:rPr>
                                <m:t>𝟎</m:t>
                              </m:r>
                            </m:sub>
                          </m:sSub>
                        </m:den>
                      </m:f>
                      <m:r>
                        <a:rPr lang="en-US" sz="2000" b="1" i="1" smtClean="0">
                          <a:solidFill>
                            <a:srgbClr val="0000FF"/>
                          </a:solidFill>
                          <a:latin typeface="Cambria Math" panose="02040503050406030204" pitchFamily="18" charset="0"/>
                        </a:rPr>
                        <m:t>=</m:t>
                      </m:r>
                      <m:d>
                        <m:dPr>
                          <m:ctrlPr>
                            <a:rPr lang="en-US" sz="2000" b="1" i="1" smtClean="0">
                              <a:solidFill>
                                <a:srgbClr val="0000FF"/>
                              </a:solidFill>
                              <a:latin typeface="Cambria Math"/>
                            </a:rPr>
                          </m:ctrlPr>
                        </m:dPr>
                        <m:e>
                          <m:r>
                            <a:rPr lang="en-US" sz="2000" b="1" i="1" smtClean="0">
                              <a:solidFill>
                                <a:srgbClr val="0000FF"/>
                              </a:solidFill>
                              <a:latin typeface="Cambria Math" panose="02040503050406030204" pitchFamily="18" charset="0"/>
                            </a:rPr>
                            <m:t>𝟏</m:t>
                          </m:r>
                          <m:r>
                            <a:rPr lang="en-US" sz="2000" b="1" i="1" smtClean="0">
                              <a:solidFill>
                                <a:srgbClr val="0000FF"/>
                              </a:solidFill>
                              <a:latin typeface="Cambria Math" panose="02040503050406030204" pitchFamily="18" charset="0"/>
                            </a:rPr>
                            <m:t>+</m:t>
                          </m:r>
                          <m:r>
                            <a:rPr lang="en-US" sz="2000" b="1" i="1" smtClean="0">
                              <a:solidFill>
                                <a:srgbClr val="0000FF"/>
                              </a:solidFill>
                              <a:latin typeface="Cambria Math" panose="02040503050406030204" pitchFamily="18" charset="0"/>
                              <a:ea typeface="Cambria Math" panose="02040503050406030204" pitchFamily="18" charset="0"/>
                            </a:rPr>
                            <m:t>𝜶</m:t>
                          </m:r>
                        </m:e>
                      </m:d>
                    </m:oMath>
                  </m:oMathPara>
                </a14:m>
                <a:endParaRPr lang="en-US" sz="2000" b="1" dirty="0">
                  <a:solidFill>
                    <a:srgbClr val="0000FF"/>
                  </a:solidFill>
                  <a:latin typeface="Arial" panose="020B0604020202020204" pitchFamily="34" charset="0"/>
                  <a:cs typeface="Arial" panose="020B0604020202020204" pitchFamily="34" charset="0"/>
                </a:endParaRPr>
              </a:p>
            </p:txBody>
          </p:sp>
        </mc:Choice>
        <mc:Fallback xmlns="">
          <p:sp>
            <p:nvSpPr>
              <p:cNvPr id="13" name="Text Box 6"/>
              <p:cNvSpPr txBox="1">
                <a:spLocks noRot="1" noChangeAspect="1" noMove="1" noResize="1" noEditPoints="1" noAdjustHandles="1" noChangeArrowheads="1" noChangeShapeType="1" noTextEdit="1"/>
              </p:cNvSpPr>
              <p:nvPr/>
            </p:nvSpPr>
            <p:spPr bwMode="auto">
              <a:xfrm>
                <a:off x="5862215" y="3960265"/>
                <a:ext cx="1969128" cy="749308"/>
              </a:xfrm>
              <a:prstGeom prst="rect">
                <a:avLst/>
              </a:prstGeom>
              <a:blipFill rotWithShape="1">
                <a:blip r:embed="rId7"/>
                <a:stretch>
                  <a:fillRect/>
                </a:stretch>
              </a:blipFill>
              <a:ln w="9525">
                <a:noFill/>
                <a:miter lim="800000"/>
                <a:headEnd/>
                <a:tailEnd/>
              </a:ln>
              <a:effectLst/>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4" name="Text Box 6"/>
              <p:cNvSpPr txBox="1">
                <a:spLocks noChangeArrowheads="1"/>
              </p:cNvSpPr>
              <p:nvPr/>
            </p:nvSpPr>
            <p:spPr bwMode="auto">
              <a:xfrm>
                <a:off x="6098067" y="5629955"/>
                <a:ext cx="1969128" cy="731611"/>
              </a:xfrm>
              <a:prstGeom prst="rect">
                <a:avLst/>
              </a:prstGeom>
              <a:noFill/>
              <a:ln w="9525">
                <a:noFill/>
                <a:miter lim="800000"/>
                <a:headEnd/>
                <a:tailEnd/>
              </a:ln>
              <a:effectLst/>
            </p:spPr>
            <p:txBody>
              <a:bodyPr wrap="square">
                <a:spAutoFit/>
              </a:bodyPr>
              <a:lstStyle/>
              <a:p>
                <a:pPr algn="ctr"/>
                <a14:m>
                  <m:oMathPara xmlns:m="http://schemas.openxmlformats.org/officeDocument/2006/math">
                    <m:oMathParaPr>
                      <m:jc m:val="centerGroup"/>
                    </m:oMathParaPr>
                    <m:oMath xmlns:m="http://schemas.openxmlformats.org/officeDocument/2006/math">
                      <m:f>
                        <m:fPr>
                          <m:ctrlPr>
                            <a:rPr lang="en-US" sz="2000" b="1" i="1" smtClean="0">
                              <a:solidFill>
                                <a:srgbClr val="FF0000"/>
                              </a:solidFill>
                              <a:latin typeface="Cambria Math"/>
                            </a:rPr>
                          </m:ctrlPr>
                        </m:fPr>
                        <m:num>
                          <m:sSub>
                            <m:sSubPr>
                              <m:ctrlPr>
                                <a:rPr lang="en-US" sz="2000" b="1" i="1" smtClean="0">
                                  <a:solidFill>
                                    <a:srgbClr val="FF0000"/>
                                  </a:solidFill>
                                  <a:latin typeface="Cambria Math"/>
                                </a:rPr>
                              </m:ctrlPr>
                            </m:sSubPr>
                            <m:e>
                              <m:r>
                                <a:rPr lang="en-US" sz="2000" b="1" i="1" smtClean="0">
                                  <a:solidFill>
                                    <a:srgbClr val="FF0000"/>
                                  </a:solidFill>
                                  <a:latin typeface="Cambria Math" panose="02040503050406030204" pitchFamily="18" charset="0"/>
                                </a:rPr>
                                <m:t>𝑺</m:t>
                              </m:r>
                            </m:e>
                            <m:sub>
                              <m:r>
                                <a:rPr lang="en-US" sz="2000" b="1" i="1" smtClean="0">
                                  <a:solidFill>
                                    <a:srgbClr val="FF0000"/>
                                  </a:solidFill>
                                  <a:latin typeface="Cambria Math" panose="02040503050406030204" pitchFamily="18" charset="0"/>
                                </a:rPr>
                                <m:t>𝒇</m:t>
                              </m:r>
                            </m:sub>
                          </m:sSub>
                        </m:num>
                        <m:den>
                          <m:sSub>
                            <m:sSubPr>
                              <m:ctrlPr>
                                <a:rPr lang="en-US" sz="2000" b="1" i="1" smtClean="0">
                                  <a:solidFill>
                                    <a:srgbClr val="FF0000"/>
                                  </a:solidFill>
                                  <a:latin typeface="Cambria Math"/>
                                </a:rPr>
                              </m:ctrlPr>
                            </m:sSubPr>
                            <m:e>
                              <m:r>
                                <a:rPr lang="en-US" sz="2000" b="1" i="1" smtClean="0">
                                  <a:solidFill>
                                    <a:srgbClr val="FF0000"/>
                                  </a:solidFill>
                                  <a:latin typeface="Cambria Math" panose="02040503050406030204" pitchFamily="18" charset="0"/>
                                </a:rPr>
                                <m:t>𝑺</m:t>
                              </m:r>
                            </m:e>
                            <m:sub>
                              <m:r>
                                <a:rPr lang="en-US" sz="2000" b="1" i="1" smtClean="0">
                                  <a:solidFill>
                                    <a:srgbClr val="FF0000"/>
                                  </a:solidFill>
                                  <a:latin typeface="Cambria Math" panose="02040503050406030204" pitchFamily="18" charset="0"/>
                                </a:rPr>
                                <m:t>𝟎</m:t>
                              </m:r>
                            </m:sub>
                          </m:sSub>
                        </m:den>
                      </m:f>
                      <m:r>
                        <a:rPr lang="en-US" sz="2000" b="1" i="1" smtClean="0">
                          <a:solidFill>
                            <a:srgbClr val="FF0000"/>
                          </a:solidFill>
                          <a:latin typeface="Cambria Math" panose="02040503050406030204" pitchFamily="18" charset="0"/>
                        </a:rPr>
                        <m:t>=</m:t>
                      </m:r>
                      <m:sSup>
                        <m:sSupPr>
                          <m:ctrlPr>
                            <a:rPr lang="en-US" sz="2000" b="1" i="1" smtClean="0">
                              <a:solidFill>
                                <a:srgbClr val="FF0000"/>
                              </a:solidFill>
                              <a:latin typeface="Cambria Math"/>
                            </a:rPr>
                          </m:ctrlPr>
                        </m:sSupPr>
                        <m:e>
                          <m:d>
                            <m:dPr>
                              <m:ctrlPr>
                                <a:rPr lang="en-US" sz="2000" b="1" i="1">
                                  <a:solidFill>
                                    <a:srgbClr val="FF0000"/>
                                  </a:solidFill>
                                  <a:latin typeface="Cambria Math"/>
                                </a:rPr>
                              </m:ctrlPr>
                            </m:dPr>
                            <m:e>
                              <m:r>
                                <a:rPr lang="en-US" sz="2000" b="1" i="1">
                                  <a:solidFill>
                                    <a:srgbClr val="FF0000"/>
                                  </a:solidFill>
                                  <a:latin typeface="Cambria Math" panose="02040503050406030204" pitchFamily="18" charset="0"/>
                                </a:rPr>
                                <m:t>𝟏</m:t>
                              </m:r>
                              <m:r>
                                <a:rPr lang="en-US" sz="2000" b="1" i="1">
                                  <a:solidFill>
                                    <a:srgbClr val="FF0000"/>
                                  </a:solidFill>
                                  <a:latin typeface="Cambria Math" panose="02040503050406030204" pitchFamily="18" charset="0"/>
                                </a:rPr>
                                <m:t>+</m:t>
                              </m:r>
                              <m:r>
                                <a:rPr lang="en-US" sz="2000" b="1" i="1">
                                  <a:solidFill>
                                    <a:srgbClr val="FF0000"/>
                                  </a:solidFill>
                                  <a:latin typeface="Cambria Math" panose="02040503050406030204" pitchFamily="18" charset="0"/>
                                  <a:ea typeface="Cambria Math" panose="02040503050406030204" pitchFamily="18" charset="0"/>
                                </a:rPr>
                                <m:t>𝜶</m:t>
                              </m:r>
                            </m:e>
                          </m:d>
                        </m:e>
                        <m:sup>
                          <m:r>
                            <a:rPr lang="en-US" sz="2000" b="1" i="1" smtClean="0">
                              <a:solidFill>
                                <a:srgbClr val="FF0000"/>
                              </a:solidFill>
                              <a:latin typeface="Cambria Math" panose="02040503050406030204" pitchFamily="18" charset="0"/>
                            </a:rPr>
                            <m:t>𝟏</m:t>
                          </m:r>
                          <m:r>
                            <a:rPr lang="en-US" sz="2000" b="1" i="1" smtClean="0">
                              <a:solidFill>
                                <a:srgbClr val="FF0000"/>
                              </a:solidFill>
                              <a:latin typeface="Cambria Math" panose="02040503050406030204" pitchFamily="18" charset="0"/>
                            </a:rPr>
                            <m:t>/</m:t>
                          </m:r>
                          <m:r>
                            <a:rPr lang="en-US" sz="2000" b="1" i="1" smtClean="0">
                              <a:solidFill>
                                <a:srgbClr val="FF0000"/>
                              </a:solidFill>
                              <a:latin typeface="Cambria Math" panose="02040503050406030204" pitchFamily="18" charset="0"/>
                            </a:rPr>
                            <m:t>𝟒</m:t>
                          </m:r>
                        </m:sup>
                      </m:sSup>
                    </m:oMath>
                  </m:oMathPara>
                </a14:m>
                <a:endParaRPr lang="en-US" sz="2000" b="1" dirty="0">
                  <a:solidFill>
                    <a:srgbClr val="FF0000"/>
                  </a:solidFill>
                  <a:latin typeface="Arial" panose="020B0604020202020204" pitchFamily="34" charset="0"/>
                  <a:cs typeface="Arial" panose="020B0604020202020204" pitchFamily="34" charset="0"/>
                </a:endParaRPr>
              </a:p>
            </p:txBody>
          </p:sp>
        </mc:Choice>
        <mc:Fallback xmlns="">
          <p:sp>
            <p:nvSpPr>
              <p:cNvPr id="14" name="Text Box 6"/>
              <p:cNvSpPr txBox="1">
                <a:spLocks noRot="1" noChangeAspect="1" noMove="1" noResize="1" noEditPoints="1" noAdjustHandles="1" noChangeArrowheads="1" noChangeShapeType="1" noTextEdit="1"/>
              </p:cNvSpPr>
              <p:nvPr/>
            </p:nvSpPr>
            <p:spPr bwMode="auto">
              <a:xfrm>
                <a:off x="6098067" y="5629955"/>
                <a:ext cx="1969128" cy="731611"/>
              </a:xfrm>
              <a:prstGeom prst="rect">
                <a:avLst/>
              </a:prstGeom>
              <a:blipFill rotWithShape="1">
                <a:blip r:embed="rId8"/>
                <a:stretch>
                  <a:fillRect/>
                </a:stretch>
              </a:blipFill>
              <a:ln w="9525">
                <a:noFill/>
                <a:miter lim="800000"/>
                <a:headEnd/>
                <a:tailEnd/>
              </a:ln>
              <a:effectLst/>
            </p:spPr>
            <p:txBody>
              <a:bodyPr/>
              <a:lstStyle/>
              <a:p>
                <a:r>
                  <a:rPr lang="de-DE">
                    <a:noFill/>
                  </a:rPr>
                  <a:t> </a:t>
                </a:r>
              </a:p>
            </p:txBody>
          </p:sp>
        </mc:Fallback>
      </mc:AlternateContent>
      <p:pic>
        <p:nvPicPr>
          <p:cNvPr id="16" name="Рисунок 1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1880" y="2844043"/>
            <a:ext cx="5514401" cy="4013958"/>
          </a:xfrm>
          <a:prstGeom prst="rect">
            <a:avLst/>
          </a:prstGeom>
        </p:spPr>
      </p:pic>
    </p:spTree>
    <p:extLst>
      <p:ext uri="{BB962C8B-B14F-4D97-AF65-F5344CB8AC3E}">
        <p14:creationId xmlns:p14="http://schemas.microsoft.com/office/powerpoint/2010/main" val="8530470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1693227" y="17765"/>
            <a:ext cx="5416153" cy="620712"/>
          </a:xfrm>
          <a:prstGeom prst="rect">
            <a:avLst/>
          </a:prstGeom>
          <a:ln/>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zh-CN" sz="2400" b="1" dirty="0" err="1" smtClean="0">
                <a:latin typeface="Arial" pitchFamily="34" charset="0"/>
                <a:ea typeface="楷体" charset="-122"/>
              </a:rPr>
              <a:t>Bjorken</a:t>
            </a:r>
            <a:r>
              <a:rPr lang="en-US" altLang="zh-CN" sz="2400" b="1" dirty="0" smtClean="0">
                <a:latin typeface="Arial" pitchFamily="34" charset="0"/>
                <a:ea typeface="楷体" charset="-122"/>
              </a:rPr>
              <a:t> evolution of US Plasma</a:t>
            </a:r>
            <a:endParaRPr lang="en-US" sz="2400" b="1" dirty="0">
              <a:solidFill>
                <a:srgbClr val="FF0000"/>
              </a:solidFill>
              <a:latin typeface="Arial" pitchFamily="34" charset="0"/>
              <a:ea typeface="楷体" charset="-122"/>
            </a:endParaRPr>
          </a:p>
        </p:txBody>
      </p:sp>
      <mc:AlternateContent xmlns:mc="http://schemas.openxmlformats.org/markup-compatibility/2006" xmlns:a14="http://schemas.microsoft.com/office/drawing/2010/main">
        <mc:Choice Requires="a14">
          <p:sp>
            <p:nvSpPr>
              <p:cNvPr id="6" name="Text Box 6"/>
              <p:cNvSpPr txBox="1">
                <a:spLocks noChangeArrowheads="1"/>
              </p:cNvSpPr>
              <p:nvPr/>
            </p:nvSpPr>
            <p:spPr bwMode="auto">
              <a:xfrm>
                <a:off x="139903" y="784849"/>
                <a:ext cx="4811572" cy="400110"/>
              </a:xfrm>
              <a:prstGeom prst="rect">
                <a:avLst/>
              </a:prstGeom>
              <a:noFill/>
              <a:ln w="9525">
                <a:noFill/>
                <a:miter lim="800000"/>
                <a:headEnd/>
                <a:tailEnd/>
              </a:ln>
              <a:effectLst/>
            </p:spPr>
            <p:txBody>
              <a:bodyPr wrap="square">
                <a:spAutoFit/>
              </a:bodyPr>
              <a:lstStyle/>
              <a:p>
                <a:pPr algn="just"/>
                <a:r>
                  <a:rPr lang="en-US" sz="2000" dirty="0" smtClean="0">
                    <a:latin typeface="Arial" panose="020B0604020202020204" pitchFamily="34" charset="0"/>
                    <a:cs typeface="Arial" panose="020B0604020202020204" pitchFamily="34" charset="0"/>
                  </a:rPr>
                  <a:t>Pure glue initial state: </a:t>
                </a:r>
                <a14:m>
                  <m:oMath xmlns:m="http://schemas.openxmlformats.org/officeDocument/2006/math">
                    <m:r>
                      <a:rPr lang="en-US" sz="2000" b="1"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𝝀</m:t>
                    </m:r>
                    <m:r>
                      <a:rPr lang="en-US" sz="2000" b="1"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m:t>
                    </m:r>
                    <m:r>
                      <a:rPr lang="en-US" sz="2000" b="1"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𝟎</m:t>
                    </m:r>
                  </m:oMath>
                </a14:m>
                <a:r>
                  <a:rPr lang="en-US" sz="2000" dirty="0" smtClean="0">
                    <a:latin typeface="Arial" panose="020B0604020202020204" pitchFamily="34" charset="0"/>
                    <a:cs typeface="Arial" panose="020B0604020202020204" pitchFamily="34" charset="0"/>
                  </a:rPr>
                  <a:t> at </a:t>
                </a:r>
                <a14:m>
                  <m:oMath xmlns:m="http://schemas.openxmlformats.org/officeDocument/2006/math">
                    <m:r>
                      <a:rPr lang="en-US" sz="2000" i="1" smtClean="0">
                        <a:latin typeface="Cambria Math" panose="02040503050406030204" pitchFamily="18" charset="0"/>
                        <a:ea typeface="Cambria Math" panose="02040503050406030204" pitchFamily="18" charset="0"/>
                        <a:cs typeface="Arial" panose="020B0604020202020204" pitchFamily="34" charset="0"/>
                      </a:rPr>
                      <m:t>𝜏</m:t>
                    </m:r>
                    <m:r>
                      <a:rPr lang="en-US" sz="2000" b="0" i="1" smtClean="0">
                        <a:latin typeface="Cambria Math" panose="02040503050406030204" pitchFamily="18" charset="0"/>
                        <a:ea typeface="Cambria Math" panose="02040503050406030204" pitchFamily="18" charset="0"/>
                        <a:cs typeface="Arial" panose="020B0604020202020204" pitchFamily="34" charset="0"/>
                      </a:rPr>
                      <m:t>=</m:t>
                    </m:r>
                    <m:sSub>
                      <m:sSubPr>
                        <m:ctrlPr>
                          <a:rPr lang="en-US" sz="2000" b="0" i="1" smtClean="0">
                            <a:latin typeface="Cambria Math"/>
                            <a:ea typeface="Cambria Math" panose="02040503050406030204" pitchFamily="18" charset="0"/>
                            <a:cs typeface="Arial" panose="020B0604020202020204" pitchFamily="34" charset="0"/>
                          </a:rPr>
                        </m:ctrlPr>
                      </m:sSubPr>
                      <m:e>
                        <m:r>
                          <a:rPr lang="en-US" sz="2000" b="0" i="1" smtClean="0">
                            <a:latin typeface="Cambria Math" panose="02040503050406030204" pitchFamily="18" charset="0"/>
                            <a:ea typeface="Cambria Math" panose="02040503050406030204" pitchFamily="18" charset="0"/>
                            <a:cs typeface="Arial" panose="020B0604020202020204" pitchFamily="34" charset="0"/>
                          </a:rPr>
                          <m:t>𝜏</m:t>
                        </m:r>
                      </m:e>
                      <m:sub>
                        <m:r>
                          <a:rPr lang="en-US" sz="2000" b="0" i="1" smtClean="0">
                            <a:latin typeface="Cambria Math" panose="02040503050406030204" pitchFamily="18" charset="0"/>
                            <a:ea typeface="Cambria Math" panose="02040503050406030204" pitchFamily="18" charset="0"/>
                            <a:cs typeface="Arial" panose="020B0604020202020204" pitchFamily="34" charset="0"/>
                          </a:rPr>
                          <m:t>0</m:t>
                        </m:r>
                      </m:sub>
                    </m:sSub>
                  </m:oMath>
                </a14:m>
                <a:endParaRPr lang="en-US" sz="2000" dirty="0">
                  <a:latin typeface="Arial" panose="020B0604020202020204" pitchFamily="34" charset="0"/>
                  <a:cs typeface="Arial" panose="020B0604020202020204" pitchFamily="34" charset="0"/>
                </a:endParaRPr>
              </a:p>
            </p:txBody>
          </p:sp>
        </mc:Choice>
        <mc:Fallback xmlns="">
          <p:sp>
            <p:nvSpPr>
              <p:cNvPr id="6" name="Text Box 6"/>
              <p:cNvSpPr txBox="1">
                <a:spLocks noRot="1" noChangeAspect="1" noMove="1" noResize="1" noEditPoints="1" noAdjustHandles="1" noChangeArrowheads="1" noChangeShapeType="1" noTextEdit="1"/>
              </p:cNvSpPr>
              <p:nvPr/>
            </p:nvSpPr>
            <p:spPr bwMode="auto">
              <a:xfrm>
                <a:off x="139903" y="784849"/>
                <a:ext cx="4811572" cy="400110"/>
              </a:xfrm>
              <a:prstGeom prst="rect">
                <a:avLst/>
              </a:prstGeom>
              <a:blipFill rotWithShape="1">
                <a:blip r:embed="rId2"/>
                <a:stretch>
                  <a:fillRect l="-1394" t="-6154" b="-29231"/>
                </a:stretch>
              </a:blipFill>
              <a:ln w="9525">
                <a:noFill/>
                <a:miter lim="800000"/>
                <a:headEnd/>
                <a:tailEnd/>
              </a:ln>
              <a:effectLst/>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7" name="Text Box 6"/>
              <p:cNvSpPr txBox="1">
                <a:spLocks noChangeArrowheads="1"/>
              </p:cNvSpPr>
              <p:nvPr/>
            </p:nvSpPr>
            <p:spPr bwMode="auto">
              <a:xfrm>
                <a:off x="139903" y="1331331"/>
                <a:ext cx="8909901" cy="636585"/>
              </a:xfrm>
              <a:prstGeom prst="rect">
                <a:avLst/>
              </a:prstGeom>
              <a:noFill/>
              <a:ln w="9525">
                <a:noFill/>
                <a:miter lim="800000"/>
                <a:headEnd/>
                <a:tailEnd/>
              </a:ln>
              <a:effectLst/>
            </p:spPr>
            <p:txBody>
              <a:bodyPr wrap="square">
                <a:spAutoFit/>
              </a:bodyPr>
              <a:lstStyle/>
              <a:p>
                <a:pPr algn="just"/>
                <a:r>
                  <a:rPr lang="en-US" sz="2000" dirty="0" smtClean="0">
                    <a:latin typeface="Arial" panose="020B0604020202020204" pitchFamily="34" charset="0"/>
                    <a:cs typeface="Arial" panose="020B0604020202020204" pitchFamily="34" charset="0"/>
                  </a:rPr>
                  <a:t>quark </a:t>
                </a:r>
                <a:r>
                  <a:rPr lang="en-US" sz="2000" dirty="0" smtClean="0">
                    <a:solidFill>
                      <a:srgbClr val="FF0000"/>
                    </a:solidFill>
                    <a:latin typeface="Arial" panose="020B0604020202020204" pitchFamily="34" charset="0"/>
                    <a:cs typeface="Arial" panose="020B0604020202020204" pitchFamily="34" charset="0"/>
                  </a:rPr>
                  <a:t>suppression  </a:t>
                </a:r>
                <a14:m>
                  <m:oMath xmlns:m="http://schemas.openxmlformats.org/officeDocument/2006/math">
                    <m:r>
                      <a:rPr lang="en-US" sz="2000" i="1">
                        <a:solidFill>
                          <a:srgbClr val="FF0000"/>
                        </a:solidFill>
                        <a:latin typeface="Cambria Math" panose="02040503050406030204" pitchFamily="18" charset="0"/>
                        <a:ea typeface="Cambria Math" panose="02040503050406030204" pitchFamily="18" charset="0"/>
                        <a:cs typeface="Arial" panose="020B0604020202020204" pitchFamily="34" charset="0"/>
                      </a:rPr>
                      <m:t>𝜆</m:t>
                    </m:r>
                    <m:d>
                      <m:dPr>
                        <m:ctrlPr>
                          <a:rPr lang="en-US" sz="2000" b="0" i="1" smtClean="0">
                            <a:solidFill>
                              <a:srgbClr val="FF0000"/>
                            </a:solidFill>
                            <a:latin typeface="Cambria Math"/>
                            <a:ea typeface="Cambria Math" panose="02040503050406030204" pitchFamily="18" charset="0"/>
                            <a:cs typeface="Arial" panose="020B0604020202020204" pitchFamily="34" charset="0"/>
                          </a:rPr>
                        </m:ctrlPr>
                      </m:dPr>
                      <m:e>
                        <m:r>
                          <a:rPr lang="en-US" sz="2000" i="1">
                            <a:solidFill>
                              <a:srgbClr val="FF0000"/>
                            </a:solidFill>
                            <a:latin typeface="Cambria Math" panose="02040503050406030204" pitchFamily="18" charset="0"/>
                            <a:ea typeface="Cambria Math" panose="02040503050406030204" pitchFamily="18" charset="0"/>
                            <a:cs typeface="Arial" panose="020B0604020202020204" pitchFamily="34" charset="0"/>
                          </a:rPr>
                          <m:t>𝜏</m:t>
                        </m:r>
                      </m:e>
                    </m:d>
                    <m:r>
                      <a:rPr lang="en-US" sz="2000" i="1">
                        <a:solidFill>
                          <a:srgbClr val="FF0000"/>
                        </a:solidFill>
                        <a:latin typeface="Cambria Math" panose="02040503050406030204" pitchFamily="18" charset="0"/>
                        <a:ea typeface="Cambria Math" panose="02040503050406030204" pitchFamily="18" charset="0"/>
                        <a:cs typeface="Arial" panose="020B0604020202020204" pitchFamily="34" charset="0"/>
                      </a:rPr>
                      <m:t>=</m:t>
                    </m:r>
                    <m:r>
                      <a:rPr lang="en-US" sz="2000" b="0"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1−</m:t>
                    </m:r>
                    <m:func>
                      <m:funcPr>
                        <m:ctrlPr>
                          <a:rPr lang="en-US" sz="2000" b="0" i="1" smtClean="0">
                            <a:solidFill>
                              <a:srgbClr val="FF0000"/>
                            </a:solidFill>
                            <a:latin typeface="Cambria Math"/>
                            <a:ea typeface="Cambria Math" panose="02040503050406030204" pitchFamily="18" charset="0"/>
                            <a:cs typeface="Arial" panose="020B0604020202020204" pitchFamily="34" charset="0"/>
                          </a:rPr>
                        </m:ctrlPr>
                      </m:funcPr>
                      <m:fName>
                        <m:r>
                          <m:rPr>
                            <m:sty m:val="p"/>
                          </m:rPr>
                          <a:rPr lang="en-US" sz="2000" b="0" i="0"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exp</m:t>
                        </m:r>
                      </m:fName>
                      <m:e>
                        <m:d>
                          <m:dPr>
                            <m:ctrlPr>
                              <a:rPr lang="en-US" sz="2000" b="0" i="1" smtClean="0">
                                <a:solidFill>
                                  <a:srgbClr val="FF0000"/>
                                </a:solidFill>
                                <a:latin typeface="Cambria Math"/>
                                <a:ea typeface="Cambria Math" panose="02040503050406030204" pitchFamily="18" charset="0"/>
                                <a:cs typeface="Arial" panose="020B0604020202020204" pitchFamily="34" charset="0"/>
                              </a:rPr>
                            </m:ctrlPr>
                          </m:dPr>
                          <m:e>
                            <m:f>
                              <m:fPr>
                                <m:ctrlPr>
                                  <a:rPr lang="en-US" sz="2000" b="0" i="1" smtClean="0">
                                    <a:solidFill>
                                      <a:srgbClr val="FF0000"/>
                                    </a:solidFill>
                                    <a:latin typeface="Cambria Math"/>
                                    <a:ea typeface="Cambria Math" panose="02040503050406030204" pitchFamily="18" charset="0"/>
                                    <a:cs typeface="Arial" panose="020B0604020202020204" pitchFamily="34" charset="0"/>
                                  </a:rPr>
                                </m:ctrlPr>
                              </m:fPr>
                              <m:num>
                                <m:sSub>
                                  <m:sSubPr>
                                    <m:ctrlPr>
                                      <a:rPr lang="en-US" sz="2000" b="0" i="1" smtClean="0">
                                        <a:solidFill>
                                          <a:srgbClr val="FF0000"/>
                                        </a:solidFill>
                                        <a:latin typeface="Cambria Math"/>
                                        <a:ea typeface="Cambria Math" panose="02040503050406030204" pitchFamily="18" charset="0"/>
                                        <a:cs typeface="Arial" panose="020B0604020202020204" pitchFamily="34" charset="0"/>
                                      </a:rPr>
                                    </m:ctrlPr>
                                  </m:sSubPr>
                                  <m:e>
                                    <m:r>
                                      <a:rPr lang="en-US" sz="2000" b="0"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𝜏</m:t>
                                    </m:r>
                                  </m:e>
                                  <m:sub>
                                    <m:r>
                                      <a:rPr lang="en-US" sz="2000" b="0"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0</m:t>
                                    </m:r>
                                  </m:sub>
                                </m:sSub>
                                <m:r>
                                  <a:rPr lang="en-US" sz="2000" b="0"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m:t>
                                </m:r>
                                <m:r>
                                  <a:rPr lang="en-US" sz="2000" b="0"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𝜏</m:t>
                                </m:r>
                              </m:num>
                              <m:den>
                                <m:sSub>
                                  <m:sSubPr>
                                    <m:ctrlPr>
                                      <a:rPr lang="en-US" sz="2000" b="0" i="1" smtClean="0">
                                        <a:solidFill>
                                          <a:srgbClr val="FF0000"/>
                                        </a:solidFill>
                                        <a:latin typeface="Cambria Math"/>
                                        <a:ea typeface="Cambria Math" panose="02040503050406030204" pitchFamily="18" charset="0"/>
                                        <a:cs typeface="Arial" panose="020B0604020202020204" pitchFamily="34" charset="0"/>
                                      </a:rPr>
                                    </m:ctrlPr>
                                  </m:sSubPr>
                                  <m:e>
                                    <m:r>
                                      <a:rPr lang="en-US" sz="2000" b="0"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𝜏</m:t>
                                    </m:r>
                                  </m:e>
                                  <m:sub>
                                    <m:r>
                                      <a:rPr lang="en-US" sz="2000" b="0"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m:t>
                                    </m:r>
                                  </m:sub>
                                </m:sSub>
                              </m:den>
                            </m:f>
                          </m:e>
                        </m:d>
                        <m:r>
                          <a:rPr lang="de-DE" sz="2000" b="0" i="1" smtClean="0">
                            <a:solidFill>
                              <a:srgbClr val="FF0000"/>
                            </a:solidFill>
                            <a:latin typeface="Cambria Math"/>
                            <a:ea typeface="Cambria Math" panose="02040503050406030204" pitchFamily="18" charset="0"/>
                            <a:cs typeface="Arial" panose="020B0604020202020204" pitchFamily="34" charset="0"/>
                          </a:rPr>
                          <m:t>,</m:t>
                        </m:r>
                      </m:e>
                    </m:func>
                    <m:r>
                      <a:rPr lang="de-DE" sz="2000" b="0" i="1" smtClean="0">
                        <a:latin typeface="Cambria Math"/>
                        <a:ea typeface="Cambria Math" panose="02040503050406030204" pitchFamily="18" charset="0"/>
                        <a:cs typeface="Arial" panose="020B0604020202020204" pitchFamily="34" charset="0"/>
                      </a:rPr>
                      <m:t>     </m:t>
                    </m:r>
                    <m:sSub>
                      <m:sSubPr>
                        <m:ctrlPr>
                          <a:rPr lang="en-US" sz="2000" i="1" smtClean="0">
                            <a:latin typeface="Cambria Math"/>
                            <a:ea typeface="Cambria Math" panose="02040503050406030204" pitchFamily="18" charset="0"/>
                            <a:cs typeface="Arial" panose="020B0604020202020204" pitchFamily="34" charset="0"/>
                          </a:rPr>
                        </m:ctrlPr>
                      </m:sSubPr>
                      <m:e>
                        <m:r>
                          <a:rPr lang="en-US" sz="2000" i="1">
                            <a:latin typeface="Cambria Math" panose="02040503050406030204" pitchFamily="18" charset="0"/>
                            <a:ea typeface="Cambria Math" panose="02040503050406030204" pitchFamily="18" charset="0"/>
                            <a:cs typeface="Arial" panose="020B0604020202020204" pitchFamily="34" charset="0"/>
                          </a:rPr>
                          <m:t>𝜏</m:t>
                        </m:r>
                      </m:e>
                      <m:sub>
                        <m:r>
                          <a:rPr lang="en-US" sz="2000" b="0" i="1" smtClean="0">
                            <a:latin typeface="Cambria Math" panose="02040503050406030204" pitchFamily="18" charset="0"/>
                            <a:ea typeface="Cambria Math" panose="02040503050406030204" pitchFamily="18" charset="0"/>
                            <a:cs typeface="Arial" panose="020B0604020202020204" pitchFamily="34" charset="0"/>
                          </a:rPr>
                          <m:t>∗</m:t>
                        </m:r>
                      </m:sub>
                    </m:sSub>
                    <m:r>
                      <a:rPr lang="en-US" sz="2000" b="0" i="1" smtClean="0">
                        <a:latin typeface="Cambria Math" panose="02040503050406030204" pitchFamily="18" charset="0"/>
                        <a:ea typeface="Cambria Math" panose="02040503050406030204" pitchFamily="18" charset="0"/>
                        <a:cs typeface="Arial" panose="020B0604020202020204" pitchFamily="34" charset="0"/>
                      </a:rPr>
                      <m:t>=1, 5, 1</m:t>
                    </m:r>
                    <m:r>
                      <a:rPr lang="de-DE" sz="2000" b="0" i="1" smtClean="0">
                        <a:latin typeface="Cambria Math"/>
                        <a:ea typeface="Cambria Math" panose="02040503050406030204" pitchFamily="18" charset="0"/>
                        <a:cs typeface="Arial" panose="020B0604020202020204" pitchFamily="34" charset="0"/>
                      </a:rPr>
                      <m:t>0 </m:t>
                    </m:r>
                  </m:oMath>
                </a14:m>
                <a:r>
                  <a:rPr lang="en-US" sz="2000" dirty="0" err="1" smtClean="0">
                    <a:latin typeface="Arial" panose="020B0604020202020204" pitchFamily="34" charset="0"/>
                    <a:cs typeface="Arial" panose="020B0604020202020204" pitchFamily="34" charset="0"/>
                  </a:rPr>
                  <a:t>fm</a:t>
                </a:r>
                <a:r>
                  <a:rPr lang="en-US" sz="2000" dirty="0" smtClean="0">
                    <a:latin typeface="Arial" panose="020B0604020202020204" pitchFamily="34" charset="0"/>
                    <a:cs typeface="Arial" panose="020B0604020202020204" pitchFamily="34" charset="0"/>
                  </a:rPr>
                  <a:t>/c </a:t>
                </a:r>
                <a:r>
                  <a:rPr lang="de-DE" sz="2000" dirty="0" err="1" smtClean="0"/>
                  <a:t>satur</a:t>
                </a:r>
                <a:r>
                  <a:rPr lang="en-US" sz="2000" dirty="0" err="1" smtClean="0"/>
                  <a:t>ation</a:t>
                </a:r>
                <a:r>
                  <a:rPr lang="en-US" sz="2000" dirty="0" smtClean="0"/>
                  <a:t> time</a:t>
                </a:r>
                <a:r>
                  <a:rPr lang="en-US" sz="2000" dirty="0" smtClean="0">
                    <a:latin typeface="Arial" panose="020B0604020202020204" pitchFamily="34" charset="0"/>
                    <a:cs typeface="Arial" panose="020B0604020202020204" pitchFamily="34" charset="0"/>
                  </a:rPr>
                  <a:t>  </a:t>
                </a:r>
                <a:endParaRPr lang="en-US" sz="2000" dirty="0">
                  <a:latin typeface="Arial" panose="020B0604020202020204" pitchFamily="34" charset="0"/>
                  <a:cs typeface="Arial" panose="020B0604020202020204" pitchFamily="34" charset="0"/>
                </a:endParaRPr>
              </a:p>
            </p:txBody>
          </p:sp>
        </mc:Choice>
        <mc:Fallback xmlns="">
          <p:sp>
            <p:nvSpPr>
              <p:cNvPr id="7" name="Text Box 6"/>
              <p:cNvSpPr txBox="1">
                <a:spLocks noRot="1" noChangeAspect="1" noMove="1" noResize="1" noEditPoints="1" noAdjustHandles="1" noChangeArrowheads="1" noChangeShapeType="1" noTextEdit="1"/>
              </p:cNvSpPr>
              <p:nvPr/>
            </p:nvSpPr>
            <p:spPr bwMode="auto">
              <a:xfrm>
                <a:off x="139903" y="1331331"/>
                <a:ext cx="8909901" cy="636585"/>
              </a:xfrm>
              <a:prstGeom prst="rect">
                <a:avLst/>
              </a:prstGeom>
              <a:blipFill rotWithShape="1">
                <a:blip r:embed="rId3"/>
                <a:stretch>
                  <a:fillRect l="-752"/>
                </a:stretch>
              </a:blipFill>
              <a:ln w="9525">
                <a:noFill/>
                <a:miter lim="800000"/>
                <a:headEnd/>
                <a:tailEnd/>
              </a:ln>
              <a:effectLst/>
            </p:spPr>
            <p:txBody>
              <a:bodyPr/>
              <a:lstStyle/>
              <a:p>
                <a:r>
                  <a:rPr lang="de-DE">
                    <a:noFill/>
                  </a:rPr>
                  <a:t> </a:t>
                </a:r>
              </a:p>
            </p:txBody>
          </p:sp>
        </mc:Fallback>
      </mc:AlternateContent>
      <p:sp>
        <p:nvSpPr>
          <p:cNvPr id="8" name="Text Box 6"/>
          <p:cNvSpPr txBox="1">
            <a:spLocks noChangeArrowheads="1"/>
          </p:cNvSpPr>
          <p:nvPr/>
        </p:nvSpPr>
        <p:spPr bwMode="auto">
          <a:xfrm>
            <a:off x="139904" y="2259711"/>
            <a:ext cx="1957062" cy="707886"/>
          </a:xfrm>
          <a:prstGeom prst="rect">
            <a:avLst/>
          </a:prstGeom>
          <a:noFill/>
          <a:ln w="9525">
            <a:noFill/>
            <a:miter lim="800000"/>
            <a:headEnd/>
            <a:tailEnd/>
          </a:ln>
          <a:effectLst/>
        </p:spPr>
        <p:txBody>
          <a:bodyPr wrap="square">
            <a:spAutoFit/>
          </a:bodyPr>
          <a:lstStyle/>
          <a:p>
            <a:pPr algn="just"/>
            <a:r>
              <a:rPr lang="en-US" sz="2000" dirty="0" smtClean="0">
                <a:latin typeface="Arial" panose="020B0604020202020204" pitchFamily="34" charset="0"/>
                <a:cs typeface="Arial" panose="020B0604020202020204" pitchFamily="34" charset="0"/>
              </a:rPr>
              <a:t>Energy conservation</a:t>
            </a:r>
            <a:endParaRPr lang="en-US" sz="2000" dirty="0">
              <a:latin typeface="Arial" panose="020B0604020202020204" pitchFamily="34" charset="0"/>
              <a:cs typeface="Arial" panose="020B0604020202020204" pitchFamily="34" charset="0"/>
            </a:endParaRPr>
          </a:p>
        </p:txBody>
      </p:sp>
      <p:sp>
        <p:nvSpPr>
          <p:cNvPr id="9" name="AutoShape 17"/>
          <p:cNvSpPr>
            <a:spLocks noChangeArrowheads="1"/>
          </p:cNvSpPr>
          <p:nvPr/>
        </p:nvSpPr>
        <p:spPr bwMode="auto">
          <a:xfrm>
            <a:off x="1763885" y="2368024"/>
            <a:ext cx="539821" cy="183485"/>
          </a:xfrm>
          <a:prstGeom prst="rightArrow">
            <a:avLst>
              <a:gd name="adj1" fmla="val 50000"/>
              <a:gd name="adj2" fmla="val 141765"/>
            </a:avLst>
          </a:prstGeom>
          <a:solidFill>
            <a:schemeClr val="bg1"/>
          </a:solidFill>
          <a:ln w="9525" cap="flat" cmpd="sng">
            <a:solidFill>
              <a:schemeClr val="tx1"/>
            </a:solidFill>
            <a:miter lim="800000"/>
            <a:headEnd/>
            <a:tailEnd/>
          </a:ln>
          <a:effectLst/>
        </p:spPr>
        <p:txBody>
          <a:bodyPr anchor="ctr"/>
          <a:lstStyle/>
          <a:p>
            <a:endParaRPr lang="de-DE"/>
          </a:p>
        </p:txBody>
      </p:sp>
      <mc:AlternateContent xmlns:mc="http://schemas.openxmlformats.org/markup-compatibility/2006" xmlns:a14="http://schemas.microsoft.com/office/drawing/2010/main">
        <mc:Choice Requires="a14">
          <p:sp>
            <p:nvSpPr>
              <p:cNvPr id="10" name="Text Box 6"/>
              <p:cNvSpPr txBox="1">
                <a:spLocks noChangeArrowheads="1"/>
              </p:cNvSpPr>
              <p:nvPr/>
            </p:nvSpPr>
            <p:spPr bwMode="auto">
              <a:xfrm>
                <a:off x="2598730" y="2059657"/>
                <a:ext cx="2348427" cy="709810"/>
              </a:xfrm>
              <a:prstGeom prst="rect">
                <a:avLst/>
              </a:prstGeom>
              <a:noFill/>
              <a:ln w="9525">
                <a:noFill/>
                <a:miter lim="800000"/>
                <a:headEnd/>
                <a:tailEnd/>
              </a:ln>
              <a:effectLst/>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2000" i="1" smtClean="0">
                          <a:solidFill>
                            <a:schemeClr val="tx1"/>
                          </a:solidFill>
                          <a:latin typeface="Cambria Math" panose="02040503050406030204" pitchFamily="18" charset="0"/>
                          <a:ea typeface="Cambria Math" panose="02040503050406030204" pitchFamily="18" charset="0"/>
                        </a:rPr>
                        <m:t>𝜀</m:t>
                      </m:r>
                      <m:r>
                        <a:rPr lang="en-US" sz="2000" b="0" i="1" smtClean="0">
                          <a:solidFill>
                            <a:schemeClr val="tx1"/>
                          </a:solidFill>
                          <a:latin typeface="Cambria Math" panose="02040503050406030204" pitchFamily="18" charset="0"/>
                        </a:rPr>
                        <m:t>=</m:t>
                      </m:r>
                      <m:r>
                        <a:rPr lang="en-US" sz="2000" b="0" i="1" smtClean="0">
                          <a:solidFill>
                            <a:schemeClr val="tx1"/>
                          </a:solidFill>
                          <a:latin typeface="Cambria Math" panose="02040503050406030204" pitchFamily="18" charset="0"/>
                          <a:ea typeface="Cambria Math" panose="02040503050406030204" pitchFamily="18" charset="0"/>
                        </a:rPr>
                        <m:t>𝜀</m:t>
                      </m:r>
                      <m:d>
                        <m:dPr>
                          <m:ctrlPr>
                            <a:rPr lang="en-US" sz="2000" b="0" i="1" smtClean="0">
                              <a:solidFill>
                                <a:schemeClr val="tx1"/>
                              </a:solidFill>
                              <a:latin typeface="Cambria Math"/>
                              <a:ea typeface="Cambria Math" panose="02040503050406030204" pitchFamily="18" charset="0"/>
                            </a:rPr>
                          </m:ctrlPr>
                        </m:dPr>
                        <m:e>
                          <m:sSub>
                            <m:sSubPr>
                              <m:ctrlPr>
                                <a:rPr lang="en-US" sz="2000" b="0" i="1" smtClean="0">
                                  <a:solidFill>
                                    <a:schemeClr val="tx1"/>
                                  </a:solidFill>
                                  <a:latin typeface="Cambria Math"/>
                                  <a:ea typeface="Cambria Math" panose="02040503050406030204" pitchFamily="18" charset="0"/>
                                </a:rPr>
                              </m:ctrlPr>
                            </m:sSubPr>
                            <m:e>
                              <m:r>
                                <a:rPr lang="en-US" sz="2000" b="0" i="1" smtClean="0">
                                  <a:solidFill>
                                    <a:schemeClr val="tx1"/>
                                  </a:solidFill>
                                  <a:latin typeface="Cambria Math" panose="02040503050406030204" pitchFamily="18" charset="0"/>
                                  <a:ea typeface="Cambria Math" panose="02040503050406030204" pitchFamily="18" charset="0"/>
                                </a:rPr>
                                <m:t>𝜏</m:t>
                              </m:r>
                            </m:e>
                            <m:sub>
                              <m:r>
                                <a:rPr lang="en-US" sz="2000" b="0" i="1" smtClean="0">
                                  <a:solidFill>
                                    <a:schemeClr val="tx1"/>
                                  </a:solidFill>
                                  <a:latin typeface="Cambria Math" panose="02040503050406030204" pitchFamily="18" charset="0"/>
                                  <a:ea typeface="Cambria Math" panose="02040503050406030204" pitchFamily="18" charset="0"/>
                                </a:rPr>
                                <m:t>0</m:t>
                              </m:r>
                            </m:sub>
                          </m:sSub>
                        </m:e>
                      </m:d>
                      <m:r>
                        <a:rPr lang="en-US" sz="2000" b="0" i="1" smtClean="0">
                          <a:solidFill>
                            <a:schemeClr val="tx1"/>
                          </a:solidFill>
                          <a:latin typeface="Cambria Math" panose="02040503050406030204" pitchFamily="18" charset="0"/>
                          <a:ea typeface="Cambria Math" panose="02040503050406030204" pitchFamily="18" charset="0"/>
                        </a:rPr>
                        <m:t> </m:t>
                      </m:r>
                      <m:sSup>
                        <m:sSupPr>
                          <m:ctrlPr>
                            <a:rPr lang="en-US" sz="2000" b="0" i="1" smtClean="0">
                              <a:solidFill>
                                <a:schemeClr val="tx1"/>
                              </a:solidFill>
                              <a:latin typeface="Cambria Math"/>
                              <a:ea typeface="Cambria Math" panose="02040503050406030204" pitchFamily="18" charset="0"/>
                            </a:rPr>
                          </m:ctrlPr>
                        </m:sSupPr>
                        <m:e>
                          <m:d>
                            <m:dPr>
                              <m:ctrlPr>
                                <a:rPr lang="en-US" sz="2000" i="1">
                                  <a:latin typeface="Cambria Math"/>
                                  <a:ea typeface="Cambria Math" panose="02040503050406030204" pitchFamily="18" charset="0"/>
                                </a:rPr>
                              </m:ctrlPr>
                            </m:dPr>
                            <m:e>
                              <m:f>
                                <m:fPr>
                                  <m:ctrlPr>
                                    <a:rPr lang="en-US" sz="2000" i="1">
                                      <a:latin typeface="Cambria Math"/>
                                      <a:ea typeface="Cambria Math" panose="02040503050406030204" pitchFamily="18" charset="0"/>
                                    </a:rPr>
                                  </m:ctrlPr>
                                </m:fPr>
                                <m:num>
                                  <m:sSub>
                                    <m:sSubPr>
                                      <m:ctrlPr>
                                        <a:rPr lang="en-US" sz="2000" i="1">
                                          <a:latin typeface="Cambria Math"/>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𝜏</m:t>
                                      </m:r>
                                    </m:e>
                                    <m:sub>
                                      <m:r>
                                        <a:rPr lang="en-US" sz="2000" i="1">
                                          <a:latin typeface="Cambria Math" panose="02040503050406030204" pitchFamily="18" charset="0"/>
                                          <a:ea typeface="Cambria Math" panose="02040503050406030204" pitchFamily="18" charset="0"/>
                                        </a:rPr>
                                        <m:t>0</m:t>
                                      </m:r>
                                    </m:sub>
                                  </m:sSub>
                                </m:num>
                                <m:den>
                                  <m:r>
                                    <a:rPr lang="en-US" sz="2000" i="1">
                                      <a:latin typeface="Cambria Math" panose="02040503050406030204" pitchFamily="18" charset="0"/>
                                      <a:ea typeface="Cambria Math" panose="02040503050406030204" pitchFamily="18" charset="0"/>
                                    </a:rPr>
                                    <m:t>𝜏</m:t>
                                  </m:r>
                                </m:den>
                              </m:f>
                            </m:e>
                          </m:d>
                        </m:e>
                        <m:sup>
                          <m:r>
                            <a:rPr lang="en-US" sz="2000" b="0" i="1" smtClean="0">
                              <a:solidFill>
                                <a:schemeClr val="tx1"/>
                              </a:solidFill>
                              <a:latin typeface="Cambria Math" panose="02040503050406030204" pitchFamily="18" charset="0"/>
                              <a:ea typeface="Cambria Math" panose="02040503050406030204" pitchFamily="18" charset="0"/>
                            </a:rPr>
                            <m:t>4/3</m:t>
                          </m:r>
                        </m:sup>
                      </m:sSup>
                    </m:oMath>
                  </m:oMathPara>
                </a14:m>
                <a:endParaRPr lang="en-US" sz="2000" dirty="0">
                  <a:solidFill>
                    <a:srgbClr val="FF0000"/>
                  </a:solidFill>
                  <a:latin typeface="Arial" panose="020B0604020202020204" pitchFamily="34" charset="0"/>
                  <a:cs typeface="Arial" panose="020B0604020202020204" pitchFamily="34" charset="0"/>
                </a:endParaRPr>
              </a:p>
            </p:txBody>
          </p:sp>
        </mc:Choice>
        <mc:Fallback xmlns="">
          <p:sp>
            <p:nvSpPr>
              <p:cNvPr id="10" name="Text Box 6"/>
              <p:cNvSpPr txBox="1">
                <a:spLocks noRot="1" noChangeAspect="1" noMove="1" noResize="1" noEditPoints="1" noAdjustHandles="1" noChangeArrowheads="1" noChangeShapeType="1" noTextEdit="1"/>
              </p:cNvSpPr>
              <p:nvPr/>
            </p:nvSpPr>
            <p:spPr bwMode="auto">
              <a:xfrm>
                <a:off x="2598730" y="2059657"/>
                <a:ext cx="2348427" cy="709810"/>
              </a:xfrm>
              <a:prstGeom prst="rect">
                <a:avLst/>
              </a:prstGeom>
              <a:blipFill rotWithShape="1">
                <a:blip r:embed="rId4"/>
                <a:stretch>
                  <a:fillRect/>
                </a:stretch>
              </a:blipFill>
              <a:ln w="9525">
                <a:noFill/>
                <a:miter lim="800000"/>
                <a:headEnd/>
                <a:tailEnd/>
              </a:ln>
              <a:effectLst/>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1" name="Text Box 6"/>
              <p:cNvSpPr txBox="1">
                <a:spLocks noChangeArrowheads="1"/>
              </p:cNvSpPr>
              <p:nvPr/>
            </p:nvSpPr>
            <p:spPr bwMode="auto">
              <a:xfrm>
                <a:off x="139904" y="2917922"/>
                <a:ext cx="7074185" cy="626197"/>
              </a:xfrm>
              <a:prstGeom prst="rect">
                <a:avLst/>
              </a:prstGeom>
              <a:noFill/>
              <a:ln w="9525">
                <a:noFill/>
                <a:miter lim="800000"/>
                <a:headEnd/>
                <a:tailEnd/>
              </a:ln>
              <a:effectLst/>
            </p:spPr>
            <p:txBody>
              <a:bodyPr wrap="square">
                <a:spAutoFit/>
              </a:bodyPr>
              <a:lstStyle/>
              <a:p>
                <a:pPr algn="just"/>
                <a:r>
                  <a:rPr lang="en-US" sz="2000" dirty="0" smtClean="0">
                    <a:latin typeface="Arial" panose="020B0604020202020204" pitchFamily="34" charset="0"/>
                    <a:cs typeface="Arial" panose="020B0604020202020204" pitchFamily="34" charset="0"/>
                  </a:rPr>
                  <a:t>Temperature:           </a:t>
                </a:r>
                <a14:m>
                  <m:oMath xmlns:m="http://schemas.openxmlformats.org/officeDocument/2006/math">
                    <m:r>
                      <a:rPr lang="en-US" sz="2000" b="0" i="0"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𝑇</m:t>
                    </m:r>
                    <m:r>
                      <a:rPr lang="en-US" sz="2000" i="1">
                        <a:latin typeface="Cambria Math" panose="02040503050406030204" pitchFamily="18" charset="0"/>
                      </a:rPr>
                      <m:t>=</m:t>
                    </m:r>
                    <m:sSub>
                      <m:sSubPr>
                        <m:ctrlPr>
                          <a:rPr lang="en-US" sz="2000" i="1" smtClean="0">
                            <a:latin typeface="Cambria Math"/>
                          </a:rPr>
                        </m:ctrlPr>
                      </m:sSubPr>
                      <m:e>
                        <m:r>
                          <a:rPr lang="en-US" sz="2000" b="0" i="1" smtClean="0">
                            <a:latin typeface="Cambria Math" panose="02040503050406030204" pitchFamily="18" charset="0"/>
                          </a:rPr>
                          <m:t>𝑇</m:t>
                        </m:r>
                      </m:e>
                      <m:sub>
                        <m:r>
                          <a:rPr lang="en-US" sz="2000" b="0" i="1" smtClean="0">
                            <a:latin typeface="Cambria Math" panose="02040503050406030204" pitchFamily="18" charset="0"/>
                          </a:rPr>
                          <m:t>0</m:t>
                        </m:r>
                      </m:sub>
                    </m:sSub>
                    <m:sSup>
                      <m:sSupPr>
                        <m:ctrlPr>
                          <a:rPr lang="en-US" sz="2000" i="1">
                            <a:latin typeface="Cambria Math"/>
                            <a:ea typeface="Cambria Math" panose="02040503050406030204" pitchFamily="18" charset="0"/>
                          </a:rPr>
                        </m:ctrlPr>
                      </m:sSupPr>
                      <m:e>
                        <m:d>
                          <m:dPr>
                            <m:ctrlPr>
                              <a:rPr lang="en-US" sz="2000" i="1">
                                <a:latin typeface="Cambria Math"/>
                                <a:ea typeface="Cambria Math" panose="02040503050406030204" pitchFamily="18" charset="0"/>
                              </a:rPr>
                            </m:ctrlPr>
                          </m:dPr>
                          <m:e>
                            <m:f>
                              <m:fPr>
                                <m:ctrlPr>
                                  <a:rPr lang="en-US" sz="2000" i="1">
                                    <a:latin typeface="Cambria Math"/>
                                    <a:ea typeface="Cambria Math" panose="02040503050406030204" pitchFamily="18" charset="0"/>
                                  </a:rPr>
                                </m:ctrlPr>
                              </m:fPr>
                              <m:num>
                                <m:sSub>
                                  <m:sSubPr>
                                    <m:ctrlPr>
                                      <a:rPr lang="en-US" sz="2000" i="1">
                                        <a:latin typeface="Cambria Math"/>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𝜏</m:t>
                                    </m:r>
                                  </m:e>
                                  <m:sub>
                                    <m:r>
                                      <a:rPr lang="en-US" sz="2000" i="1">
                                        <a:latin typeface="Cambria Math" panose="02040503050406030204" pitchFamily="18" charset="0"/>
                                        <a:ea typeface="Cambria Math" panose="02040503050406030204" pitchFamily="18" charset="0"/>
                                      </a:rPr>
                                      <m:t>0</m:t>
                                    </m:r>
                                  </m:sub>
                                </m:sSub>
                              </m:num>
                              <m:den>
                                <m:r>
                                  <a:rPr lang="en-US" sz="2000" i="1">
                                    <a:latin typeface="Cambria Math" panose="02040503050406030204" pitchFamily="18" charset="0"/>
                                    <a:ea typeface="Cambria Math" panose="02040503050406030204" pitchFamily="18" charset="0"/>
                                  </a:rPr>
                                  <m:t>𝜏</m:t>
                                </m:r>
                              </m:den>
                            </m:f>
                          </m:e>
                        </m:d>
                      </m:e>
                      <m:sup>
                        <m:r>
                          <a:rPr lang="en-US" sz="2000" b="0" i="1" smtClean="0">
                            <a:latin typeface="Cambria Math" panose="02040503050406030204" pitchFamily="18" charset="0"/>
                            <a:ea typeface="Cambria Math" panose="02040503050406030204" pitchFamily="18" charset="0"/>
                          </a:rPr>
                          <m:t>1</m:t>
                        </m:r>
                        <m:r>
                          <a:rPr lang="en-US" sz="2000" i="1">
                            <a:latin typeface="Cambria Math" panose="02040503050406030204" pitchFamily="18" charset="0"/>
                            <a:ea typeface="Cambria Math" panose="02040503050406030204" pitchFamily="18" charset="0"/>
                          </a:rPr>
                          <m:t>/3</m:t>
                        </m:r>
                      </m:sup>
                    </m:sSup>
                    <m:sSup>
                      <m:sSupPr>
                        <m:ctrlPr>
                          <a:rPr lang="en-US" sz="2000" b="0" i="1" smtClean="0">
                            <a:latin typeface="Cambria Math"/>
                            <a:ea typeface="Cambria Math" panose="02040503050406030204" pitchFamily="18" charset="0"/>
                          </a:rPr>
                        </m:ctrlPr>
                      </m:sSupPr>
                      <m:e>
                        <m:d>
                          <m:dPr>
                            <m:ctrlPr>
                              <a:rPr lang="en-US" sz="2000" i="1">
                                <a:latin typeface="Cambria Math"/>
                                <a:ea typeface="Cambria Math" panose="02040503050406030204" pitchFamily="18" charset="0"/>
                              </a:rPr>
                            </m:ctrlPr>
                          </m:dPr>
                          <m:e>
                            <m:r>
                              <a:rPr lang="en-US" sz="2000" i="1">
                                <a:latin typeface="Cambria Math" panose="02040503050406030204" pitchFamily="18" charset="0"/>
                                <a:ea typeface="Cambria Math" panose="02040503050406030204" pitchFamily="18" charset="0"/>
                              </a:rPr>
                              <m:t>1+</m:t>
                            </m:r>
                            <m:r>
                              <a:rPr lang="en-US" sz="2000" i="1">
                                <a:latin typeface="Cambria Math" panose="02040503050406030204" pitchFamily="18" charset="0"/>
                                <a:ea typeface="Cambria Math" panose="02040503050406030204" pitchFamily="18" charset="0"/>
                              </a:rPr>
                              <m:t>𝛼</m:t>
                            </m:r>
                            <m:sSub>
                              <m:sSubPr>
                                <m:ctrlPr>
                                  <a:rPr lang="en-US" sz="2000" i="1">
                                    <a:latin typeface="Cambria Math"/>
                                    <a:ea typeface="Cambria Math" panose="02040503050406030204" pitchFamily="18" charset="0"/>
                                  </a:rPr>
                                </m:ctrlPr>
                              </m:sSubPr>
                              <m:e>
                                <m:r>
                                  <m:rPr>
                                    <m:sty m:val="p"/>
                                  </m:rPr>
                                  <a:rPr lang="el-GR" sz="2000" i="1">
                                    <a:latin typeface="Cambria Math" panose="02040503050406030204" pitchFamily="18" charset="0"/>
                                    <a:ea typeface="Cambria Math" panose="02040503050406030204" pitchFamily="18" charset="0"/>
                                  </a:rPr>
                                  <m:t>Λ</m:t>
                                </m:r>
                              </m:e>
                              <m:sub>
                                <m:r>
                                  <a:rPr lang="en-US" sz="2000" i="1">
                                    <a:latin typeface="Cambria Math" panose="02040503050406030204" pitchFamily="18" charset="0"/>
                                    <a:ea typeface="Cambria Math" panose="02040503050406030204" pitchFamily="18" charset="0"/>
                                  </a:rPr>
                                  <m:t>4</m:t>
                                </m:r>
                              </m:sub>
                            </m:sSub>
                          </m:e>
                        </m:d>
                      </m:e>
                      <m:sup>
                        <m:r>
                          <a:rPr lang="en-US" sz="2000" b="0" i="1" smtClean="0">
                            <a:latin typeface="Cambria Math" panose="02040503050406030204" pitchFamily="18" charset="0"/>
                            <a:ea typeface="Cambria Math" panose="02040503050406030204" pitchFamily="18" charset="0"/>
                          </a:rPr>
                          <m:t>−1/4</m:t>
                        </m:r>
                      </m:sup>
                    </m:sSup>
                  </m:oMath>
                </a14:m>
                <a:endParaRPr lang="en-US" sz="2000" dirty="0">
                  <a:latin typeface="Arial" panose="020B0604020202020204" pitchFamily="34" charset="0"/>
                  <a:cs typeface="Arial" panose="020B0604020202020204" pitchFamily="34" charset="0"/>
                </a:endParaRPr>
              </a:p>
            </p:txBody>
          </p:sp>
        </mc:Choice>
        <mc:Fallback xmlns="">
          <p:sp>
            <p:nvSpPr>
              <p:cNvPr id="11" name="Text Box 6"/>
              <p:cNvSpPr txBox="1">
                <a:spLocks noRot="1" noChangeAspect="1" noMove="1" noResize="1" noEditPoints="1" noAdjustHandles="1" noChangeArrowheads="1" noChangeShapeType="1" noTextEdit="1"/>
              </p:cNvSpPr>
              <p:nvPr/>
            </p:nvSpPr>
            <p:spPr bwMode="auto">
              <a:xfrm>
                <a:off x="139904" y="2917922"/>
                <a:ext cx="7074185" cy="626197"/>
              </a:xfrm>
              <a:prstGeom prst="rect">
                <a:avLst/>
              </a:prstGeom>
              <a:blipFill rotWithShape="1">
                <a:blip r:embed="rId5"/>
                <a:stretch>
                  <a:fillRect l="-948" b="-4902"/>
                </a:stretch>
              </a:blipFill>
              <a:ln w="9525">
                <a:noFill/>
                <a:miter lim="800000"/>
                <a:headEnd/>
                <a:tailEnd/>
              </a:ln>
              <a:effectLst/>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2" name="Прямоугольник 11"/>
              <p:cNvSpPr/>
              <p:nvPr/>
            </p:nvSpPr>
            <p:spPr>
              <a:xfrm>
                <a:off x="179899" y="3737401"/>
                <a:ext cx="7655586" cy="697370"/>
              </a:xfrm>
              <a:prstGeom prst="rect">
                <a:avLst/>
              </a:prstGeom>
            </p:spPr>
            <p:txBody>
              <a:bodyPr wrap="square">
                <a:spAutoFit/>
              </a:bodyPr>
              <a:lstStyle/>
              <a:p>
                <a:pPr algn="just"/>
                <a:r>
                  <a:rPr lang="en-US" sz="2000" dirty="0" smtClean="0">
                    <a:latin typeface="Arial" panose="020B0604020202020204" pitchFamily="34" charset="0"/>
                    <a:cs typeface="Arial" panose="020B0604020202020204" pitchFamily="34" charset="0"/>
                  </a:rPr>
                  <a:t>Entropy density</a:t>
                </a:r>
                <a:r>
                  <a:rPr lang="en-US" sz="2000" dirty="0">
                    <a:latin typeface="Arial" panose="020B0604020202020204" pitchFamily="34" charset="0"/>
                    <a:cs typeface="Arial" panose="020B0604020202020204" pitchFamily="34" charset="0"/>
                  </a:rPr>
                  <a:t>:       </a:t>
                </a:r>
                <a14:m>
                  <m:oMath xmlns:m="http://schemas.openxmlformats.org/officeDocument/2006/math">
                    <m:r>
                      <a:rPr lang="en-US" sz="200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𝑠</m:t>
                    </m:r>
                    <m:r>
                      <a:rPr lang="en-US" sz="2000" i="1">
                        <a:latin typeface="Cambria Math" panose="02040503050406030204" pitchFamily="18" charset="0"/>
                      </a:rPr>
                      <m:t>=</m:t>
                    </m:r>
                    <m:sSub>
                      <m:sSubPr>
                        <m:ctrlPr>
                          <a:rPr lang="en-US" sz="2000" i="1">
                            <a:latin typeface="Cambria Math"/>
                          </a:rPr>
                        </m:ctrlPr>
                      </m:sSubPr>
                      <m:e>
                        <m:r>
                          <a:rPr lang="en-US" sz="2000" b="0" i="1" smtClean="0">
                            <a:latin typeface="Cambria Math" panose="02040503050406030204" pitchFamily="18" charset="0"/>
                          </a:rPr>
                          <m:t>𝑠</m:t>
                        </m:r>
                      </m:e>
                      <m:sub>
                        <m:r>
                          <a:rPr lang="en-US" sz="2000" i="1">
                            <a:latin typeface="Cambria Math" panose="02040503050406030204" pitchFamily="18" charset="0"/>
                          </a:rPr>
                          <m:t>0</m:t>
                        </m:r>
                      </m:sub>
                    </m:sSub>
                    <m:sSup>
                      <m:sSupPr>
                        <m:ctrlPr>
                          <a:rPr lang="en-US" sz="2000" i="1">
                            <a:latin typeface="Cambria Math"/>
                            <a:ea typeface="Cambria Math" panose="02040503050406030204" pitchFamily="18" charset="0"/>
                          </a:rPr>
                        </m:ctrlPr>
                      </m:sSupPr>
                      <m:e>
                        <m:d>
                          <m:dPr>
                            <m:ctrlPr>
                              <a:rPr lang="en-US" sz="2000" i="1">
                                <a:latin typeface="Cambria Math"/>
                                <a:ea typeface="Cambria Math" panose="02040503050406030204" pitchFamily="18" charset="0"/>
                              </a:rPr>
                            </m:ctrlPr>
                          </m:dPr>
                          <m:e>
                            <m:f>
                              <m:fPr>
                                <m:ctrlPr>
                                  <a:rPr lang="en-US" sz="2000" i="1">
                                    <a:latin typeface="Cambria Math"/>
                                    <a:ea typeface="Cambria Math" panose="02040503050406030204" pitchFamily="18" charset="0"/>
                                  </a:rPr>
                                </m:ctrlPr>
                              </m:fPr>
                              <m:num>
                                <m:r>
                                  <a:rPr lang="en-US" sz="2000" b="0" i="1" smtClean="0">
                                    <a:latin typeface="Cambria Math" panose="02040503050406030204" pitchFamily="18" charset="0"/>
                                    <a:ea typeface="Cambria Math" panose="02040503050406030204" pitchFamily="18" charset="0"/>
                                  </a:rPr>
                                  <m:t>𝑇</m:t>
                                </m:r>
                              </m:num>
                              <m:den>
                                <m:sSub>
                                  <m:sSubPr>
                                    <m:ctrlPr>
                                      <a:rPr lang="en-US" sz="2000" i="1" smtClean="0">
                                        <a:latin typeface="Cambria Math"/>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𝑇</m:t>
                                    </m:r>
                                  </m:e>
                                  <m:sub>
                                    <m:r>
                                      <a:rPr lang="en-US" sz="2000" b="0" i="1" smtClean="0">
                                        <a:latin typeface="Cambria Math" panose="02040503050406030204" pitchFamily="18" charset="0"/>
                                        <a:ea typeface="Cambria Math" panose="02040503050406030204" pitchFamily="18" charset="0"/>
                                      </a:rPr>
                                      <m:t>0</m:t>
                                    </m:r>
                                  </m:sub>
                                </m:sSub>
                              </m:den>
                            </m:f>
                          </m:e>
                        </m:d>
                      </m:e>
                      <m:sup>
                        <m:r>
                          <a:rPr lang="en-US" sz="2000" i="1">
                            <a:latin typeface="Cambria Math" panose="02040503050406030204" pitchFamily="18" charset="0"/>
                            <a:ea typeface="Cambria Math" panose="02040503050406030204" pitchFamily="18" charset="0"/>
                          </a:rPr>
                          <m:t>3</m:t>
                        </m:r>
                      </m:sup>
                    </m:sSup>
                    <m:d>
                      <m:dPr>
                        <m:ctrlPr>
                          <a:rPr lang="en-US" sz="2000" i="1">
                            <a:latin typeface="Cambria Math"/>
                          </a:rPr>
                        </m:ctrlPr>
                      </m:dPr>
                      <m:e>
                        <m:r>
                          <a:rPr lang="en-US" sz="2000" i="1">
                            <a:latin typeface="Cambria Math" panose="02040503050406030204" pitchFamily="18" charset="0"/>
                          </a:rPr>
                          <m:t>1+</m:t>
                        </m:r>
                        <m:r>
                          <a:rPr lang="en-US" sz="2000" i="1">
                            <a:latin typeface="Cambria Math" panose="02040503050406030204" pitchFamily="18" charset="0"/>
                            <a:ea typeface="Cambria Math" panose="02040503050406030204" pitchFamily="18" charset="0"/>
                          </a:rPr>
                          <m:t>𝛼</m:t>
                        </m:r>
                        <m:sSub>
                          <m:sSubPr>
                            <m:ctrlPr>
                              <a:rPr lang="en-US" sz="2000" i="1">
                                <a:latin typeface="Cambria Math"/>
                                <a:ea typeface="Cambria Math" panose="02040503050406030204" pitchFamily="18" charset="0"/>
                              </a:rPr>
                            </m:ctrlPr>
                          </m:sSubPr>
                          <m:e>
                            <m:r>
                              <m:rPr>
                                <m:sty m:val="p"/>
                              </m:rPr>
                              <a:rPr lang="el-GR" sz="2000" i="1">
                                <a:latin typeface="Cambria Math" panose="02040503050406030204" pitchFamily="18" charset="0"/>
                                <a:ea typeface="Cambria Math" panose="02040503050406030204" pitchFamily="18" charset="0"/>
                              </a:rPr>
                              <m:t>Λ</m:t>
                            </m:r>
                          </m:e>
                          <m:sub>
                            <m:r>
                              <a:rPr lang="en-US" sz="2000" i="1">
                                <a:latin typeface="Cambria Math" panose="02040503050406030204" pitchFamily="18" charset="0"/>
                                <a:ea typeface="Cambria Math" panose="02040503050406030204" pitchFamily="18" charset="0"/>
                              </a:rPr>
                              <m:t>4</m:t>
                            </m:r>
                          </m:sub>
                        </m:sSub>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𝛽</m:t>
                        </m:r>
                        <m:sSub>
                          <m:sSubPr>
                            <m:ctrlPr>
                              <a:rPr lang="en-US" sz="2000" i="1">
                                <a:latin typeface="Cambria Math"/>
                                <a:ea typeface="Cambria Math" panose="02040503050406030204" pitchFamily="18" charset="0"/>
                              </a:rPr>
                            </m:ctrlPr>
                          </m:sSubPr>
                          <m:e>
                            <m:r>
                              <m:rPr>
                                <m:sty m:val="p"/>
                              </m:rPr>
                              <a:rPr lang="el-GR" sz="2000" i="1">
                                <a:latin typeface="Cambria Math" panose="02040503050406030204" pitchFamily="18" charset="0"/>
                                <a:ea typeface="Cambria Math" panose="02040503050406030204" pitchFamily="18" charset="0"/>
                              </a:rPr>
                              <m:t>Λ</m:t>
                            </m:r>
                          </m:e>
                          <m:sub>
                            <m:r>
                              <a:rPr lang="en-US" sz="2000" i="1">
                                <a:latin typeface="Cambria Math" panose="02040503050406030204" pitchFamily="18" charset="0"/>
                                <a:ea typeface="Cambria Math" panose="02040503050406030204" pitchFamily="18" charset="0"/>
                              </a:rPr>
                              <m:t>3</m:t>
                            </m:r>
                          </m:sub>
                        </m:sSub>
                        <m:r>
                          <m:rPr>
                            <m:sty m:val="p"/>
                          </m:rPr>
                          <a:rPr lang="en-US" sz="2000">
                            <a:latin typeface="Cambria Math" panose="02040503050406030204" pitchFamily="18" charset="0"/>
                            <a:ea typeface="Cambria Math" panose="02040503050406030204" pitchFamily="18" charset="0"/>
                          </a:rPr>
                          <m:t>ln</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𝜆</m:t>
                        </m:r>
                      </m:e>
                    </m:d>
                  </m:oMath>
                </a14:m>
                <a:endParaRPr lang="en-US" sz="2000" dirty="0">
                  <a:latin typeface="Arial" panose="020B0604020202020204" pitchFamily="34" charset="0"/>
                  <a:cs typeface="Arial" panose="020B0604020202020204" pitchFamily="34" charset="0"/>
                </a:endParaRPr>
              </a:p>
            </p:txBody>
          </p:sp>
        </mc:Choice>
        <mc:Fallback xmlns="">
          <p:sp>
            <p:nvSpPr>
              <p:cNvPr id="12" name="Прямоугольник 11"/>
              <p:cNvSpPr>
                <a:spLocks noRot="1" noChangeAspect="1" noMove="1" noResize="1" noEditPoints="1" noAdjustHandles="1" noChangeArrowheads="1" noChangeShapeType="1" noTextEdit="1"/>
              </p:cNvSpPr>
              <p:nvPr/>
            </p:nvSpPr>
            <p:spPr>
              <a:xfrm>
                <a:off x="179899" y="3737401"/>
                <a:ext cx="7655586" cy="697370"/>
              </a:xfrm>
              <a:prstGeom prst="rect">
                <a:avLst/>
              </a:prstGeom>
              <a:blipFill rotWithShape="1">
                <a:blip r:embed="rId6"/>
                <a:stretch>
                  <a:fillRect l="-876"/>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3" name="Text Box 6"/>
              <p:cNvSpPr txBox="1">
                <a:spLocks noChangeArrowheads="1"/>
              </p:cNvSpPr>
              <p:nvPr/>
            </p:nvSpPr>
            <p:spPr bwMode="auto">
              <a:xfrm>
                <a:off x="6751786" y="3746413"/>
                <a:ext cx="2829284" cy="669222"/>
              </a:xfrm>
              <a:prstGeom prst="rect">
                <a:avLst/>
              </a:prstGeom>
              <a:noFill/>
              <a:ln w="9525">
                <a:noFill/>
                <a:miter lim="800000"/>
                <a:headEnd/>
                <a:tailEnd/>
              </a:ln>
              <a:effectLst/>
            </p:spPr>
            <p:txBody>
              <a:bodyPr wrap="square">
                <a:spAutoFit/>
              </a:bodyPr>
              <a:lstStyle/>
              <a:p>
                <a:pPr algn="just"/>
                <a:r>
                  <a:rPr lang="en-US" dirty="0" smtClean="0">
                    <a:latin typeface="Arial" panose="020B0604020202020204" pitchFamily="34" charset="0"/>
                    <a:cs typeface="Arial" panose="020B0604020202020204" pitchFamily="34" charset="0"/>
                  </a:rPr>
                  <a:t>     </a:t>
                </a:r>
                <a14:m>
                  <m:oMath xmlns:m="http://schemas.openxmlformats.org/officeDocument/2006/math">
                    <m:f>
                      <m:fPr>
                        <m:ctrlPr>
                          <a:rPr lang="en-US" i="1" smtClean="0">
                            <a:latin typeface="Cambria Math"/>
                            <a:cs typeface="Arial" panose="020B0604020202020204" pitchFamily="34" charset="0"/>
                          </a:rPr>
                        </m:ctrlPr>
                      </m:fPr>
                      <m:num>
                        <m:r>
                          <a:rPr lang="en-US" b="0" i="1" smtClean="0">
                            <a:latin typeface="Cambria Math" panose="02040503050406030204" pitchFamily="18" charset="0"/>
                            <a:cs typeface="Arial" panose="020B0604020202020204" pitchFamily="34" charset="0"/>
                          </a:rPr>
                          <m:t>𝑑𝑆</m:t>
                        </m:r>
                      </m:num>
                      <m:den>
                        <m:r>
                          <a:rPr lang="en-US" b="0" i="1" smtClean="0">
                            <a:latin typeface="Cambria Math" panose="02040503050406030204" pitchFamily="18" charset="0"/>
                            <a:cs typeface="Arial" panose="020B0604020202020204" pitchFamily="34" charset="0"/>
                          </a:rPr>
                          <m:t>𝑑</m:t>
                        </m:r>
                        <m:r>
                          <a:rPr lang="en-US" b="0" i="1" smtClean="0">
                            <a:latin typeface="Cambria Math" panose="02040503050406030204" pitchFamily="18" charset="0"/>
                            <a:ea typeface="Cambria Math" panose="02040503050406030204" pitchFamily="18" charset="0"/>
                            <a:cs typeface="Arial" panose="020B0604020202020204" pitchFamily="34" charset="0"/>
                          </a:rPr>
                          <m:t>𝜂</m:t>
                        </m:r>
                      </m:den>
                    </m:f>
                    <m:r>
                      <a:rPr lang="en-US" b="0" i="1" smtClean="0">
                        <a:latin typeface="Cambria Math" panose="02040503050406030204" pitchFamily="18" charset="0"/>
                        <a:cs typeface="Arial" panose="020B0604020202020204" pitchFamily="34" charset="0"/>
                      </a:rPr>
                      <m:t>=</m:t>
                    </m:r>
                    <m:r>
                      <a:rPr lang="en-US" b="0" i="1" smtClean="0">
                        <a:latin typeface="Cambria Math" panose="02040503050406030204" pitchFamily="18" charset="0"/>
                        <a:ea typeface="Cambria Math" panose="02040503050406030204" pitchFamily="18" charset="0"/>
                        <a:cs typeface="Arial" panose="020B0604020202020204" pitchFamily="34" charset="0"/>
                      </a:rPr>
                      <m:t>𝜋</m:t>
                    </m:r>
                    <m:sSubSup>
                      <m:sSubSupPr>
                        <m:ctrlPr>
                          <a:rPr lang="en-US" b="0" i="1" smtClean="0">
                            <a:latin typeface="Cambria Math"/>
                            <a:ea typeface="Cambria Math" panose="02040503050406030204" pitchFamily="18" charset="0"/>
                            <a:cs typeface="Arial" panose="020B0604020202020204" pitchFamily="34" charset="0"/>
                          </a:rPr>
                        </m:ctrlPr>
                      </m:sSubSupPr>
                      <m:e>
                        <m:r>
                          <a:rPr lang="en-US" b="0" i="1" smtClean="0">
                            <a:latin typeface="Cambria Math" panose="02040503050406030204" pitchFamily="18" charset="0"/>
                            <a:ea typeface="Cambria Math" panose="02040503050406030204" pitchFamily="18" charset="0"/>
                            <a:cs typeface="Arial" panose="020B0604020202020204" pitchFamily="34" charset="0"/>
                          </a:rPr>
                          <m:t>𝑅</m:t>
                        </m:r>
                      </m:e>
                      <m:sub>
                        <m:r>
                          <a:rPr lang="en-US" b="0" i="1" smtClean="0">
                            <a:latin typeface="Cambria Math" panose="02040503050406030204" pitchFamily="18" charset="0"/>
                            <a:ea typeface="Cambria Math" panose="02040503050406030204" pitchFamily="18" charset="0"/>
                            <a:cs typeface="Arial" panose="020B0604020202020204" pitchFamily="34" charset="0"/>
                          </a:rPr>
                          <m:t>𝐴</m:t>
                        </m:r>
                      </m:sub>
                      <m:sup>
                        <m:r>
                          <a:rPr lang="en-US" b="0" i="1" smtClean="0">
                            <a:latin typeface="Cambria Math" panose="02040503050406030204" pitchFamily="18" charset="0"/>
                            <a:ea typeface="Cambria Math" panose="02040503050406030204" pitchFamily="18" charset="0"/>
                            <a:cs typeface="Arial" panose="020B0604020202020204" pitchFamily="34" charset="0"/>
                          </a:rPr>
                          <m:t>2</m:t>
                        </m:r>
                      </m:sup>
                    </m:sSubSup>
                    <m:r>
                      <a:rPr lang="en-US" b="0" i="1" smtClean="0">
                        <a:latin typeface="Cambria Math" panose="02040503050406030204" pitchFamily="18" charset="0"/>
                        <a:ea typeface="Cambria Math" panose="02040503050406030204" pitchFamily="18" charset="0"/>
                        <a:cs typeface="Arial" panose="020B0604020202020204" pitchFamily="34" charset="0"/>
                      </a:rPr>
                      <m:t> </m:t>
                    </m:r>
                    <m:r>
                      <a:rPr lang="en-US" b="0" i="1" smtClean="0">
                        <a:latin typeface="Cambria Math" panose="02040503050406030204" pitchFamily="18" charset="0"/>
                        <a:ea typeface="Cambria Math" panose="02040503050406030204" pitchFamily="18" charset="0"/>
                        <a:cs typeface="Arial" panose="020B0604020202020204" pitchFamily="34" charset="0"/>
                      </a:rPr>
                      <m:t>𝑠</m:t>
                    </m:r>
                    <m:r>
                      <a:rPr lang="en-US" b="0" i="1" smtClean="0">
                        <a:latin typeface="Cambria Math" panose="02040503050406030204" pitchFamily="18" charset="0"/>
                        <a:ea typeface="Cambria Math" panose="02040503050406030204" pitchFamily="18" charset="0"/>
                        <a:cs typeface="Arial" panose="020B0604020202020204" pitchFamily="34" charset="0"/>
                      </a:rPr>
                      <m:t>𝜏</m:t>
                    </m:r>
                  </m:oMath>
                </a14:m>
                <a:endParaRPr lang="en-US" dirty="0">
                  <a:latin typeface="Arial" panose="020B0604020202020204" pitchFamily="34" charset="0"/>
                  <a:cs typeface="Arial" panose="020B0604020202020204" pitchFamily="34" charset="0"/>
                </a:endParaRPr>
              </a:p>
            </p:txBody>
          </p:sp>
        </mc:Choice>
        <mc:Fallback xmlns="">
          <p:sp>
            <p:nvSpPr>
              <p:cNvPr id="13" name="Text Box 6"/>
              <p:cNvSpPr txBox="1">
                <a:spLocks noRot="1" noChangeAspect="1" noMove="1" noResize="1" noEditPoints="1" noAdjustHandles="1" noChangeArrowheads="1" noChangeShapeType="1" noTextEdit="1"/>
              </p:cNvSpPr>
              <p:nvPr/>
            </p:nvSpPr>
            <p:spPr bwMode="auto">
              <a:xfrm>
                <a:off x="6751786" y="3746413"/>
                <a:ext cx="2829284" cy="669222"/>
              </a:xfrm>
              <a:prstGeom prst="rect">
                <a:avLst/>
              </a:prstGeom>
              <a:blipFill rotWithShape="1">
                <a:blip r:embed="rId7"/>
                <a:stretch>
                  <a:fillRect/>
                </a:stretch>
              </a:blipFill>
              <a:ln w="9525">
                <a:noFill/>
                <a:miter lim="800000"/>
                <a:headEnd/>
                <a:tailEnd/>
              </a:ln>
              <a:effectLst/>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4" name="Прямоугольник 13"/>
              <p:cNvSpPr/>
              <p:nvPr/>
            </p:nvSpPr>
            <p:spPr>
              <a:xfrm>
                <a:off x="179898" y="4936084"/>
                <a:ext cx="8964102" cy="719299"/>
              </a:xfrm>
              <a:prstGeom prst="rect">
                <a:avLst/>
              </a:prstGeom>
            </p:spPr>
            <p:txBody>
              <a:bodyPr wrap="square">
                <a:spAutoFit/>
              </a:bodyPr>
              <a:lstStyle/>
              <a:p>
                <a:pPr algn="just"/>
                <a:r>
                  <a:rPr lang="en-US" sz="2000" dirty="0" smtClean="0">
                    <a:latin typeface="Arial" panose="020B0604020202020204" pitchFamily="34" charset="0"/>
                    <a:cs typeface="Arial" panose="020B0604020202020204" pitchFamily="34" charset="0"/>
                  </a:rPr>
                  <a:t>         </a:t>
                </a:r>
                <a:r>
                  <a:rPr lang="en-US" sz="2000" dirty="0" err="1" smtClean="0">
                    <a:latin typeface="Arial" panose="020B0604020202020204" pitchFamily="34" charset="0"/>
                    <a:cs typeface="Arial" panose="020B0604020202020204" pitchFamily="34" charset="0"/>
                  </a:rPr>
                  <a:t>Freezeout</a:t>
                </a:r>
                <a:r>
                  <a:rPr lang="en-US" sz="2000" dirty="0">
                    <a:latin typeface="Arial" panose="020B0604020202020204" pitchFamily="34" charset="0"/>
                    <a:cs typeface="Arial" panose="020B0604020202020204" pitchFamily="34" charset="0"/>
                  </a:rPr>
                  <a:t>:       </a:t>
                </a:r>
                <a14:m>
                  <m:oMath xmlns:m="http://schemas.openxmlformats.org/officeDocument/2006/math">
                    <m:r>
                      <a:rPr lang="en-US" sz="2000" dirty="0">
                        <a:latin typeface="Cambria Math" panose="02040503050406030204" pitchFamily="18" charset="0"/>
                        <a:ea typeface="Cambria Math" panose="02040503050406030204" pitchFamily="18" charset="0"/>
                      </a:rPr>
                      <m:t> </m:t>
                    </m:r>
                    <m:r>
                      <a:rPr lang="en-US" sz="2000">
                        <a:latin typeface="Cambria Math" panose="02040503050406030204" pitchFamily="18" charset="0"/>
                        <a:ea typeface="Cambria Math" panose="02040503050406030204" pitchFamily="18" charset="0"/>
                      </a:rPr>
                      <m:t> </m:t>
                    </m:r>
                    <m:sSub>
                      <m:sSubPr>
                        <m:ctrlPr>
                          <a:rPr lang="en-US" sz="2000" i="1" smtClean="0">
                            <a:latin typeface="Cambria Math"/>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𝑇</m:t>
                        </m:r>
                      </m:e>
                      <m:sub>
                        <m:r>
                          <a:rPr lang="en-US" sz="2000" b="0" i="1" smtClean="0">
                            <a:latin typeface="Cambria Math" panose="02040503050406030204" pitchFamily="18" charset="0"/>
                            <a:ea typeface="Cambria Math" panose="02040503050406030204" pitchFamily="18" charset="0"/>
                          </a:rPr>
                          <m:t>𝑓</m:t>
                        </m:r>
                      </m:sub>
                    </m:sSub>
                    <m:r>
                      <a:rPr lang="en-US" sz="2000" b="0" i="1" smtClean="0">
                        <a:latin typeface="Cambria Math" panose="02040503050406030204" pitchFamily="18" charset="0"/>
                        <a:ea typeface="Cambria Math" panose="02040503050406030204" pitchFamily="18" charset="0"/>
                      </a:rPr>
                      <m:t>=156</m:t>
                    </m:r>
                  </m:oMath>
                </a14:m>
                <a:r>
                  <a:rPr lang="en-US" sz="2000" dirty="0" smtClean="0">
                    <a:latin typeface="Arial" panose="020B0604020202020204" pitchFamily="34" charset="0"/>
                    <a:cs typeface="Arial" panose="020B0604020202020204" pitchFamily="34" charset="0"/>
                  </a:rPr>
                  <a:t> MeV,           </a:t>
                </a:r>
                <a14:m>
                  <m:oMath xmlns:m="http://schemas.openxmlformats.org/officeDocument/2006/math">
                    <m:f>
                      <m:fPr>
                        <m:ctrlPr>
                          <a:rPr lang="en-US" sz="2000" i="1">
                            <a:latin typeface="Cambria Math"/>
                            <a:cs typeface="Arial" panose="020B0604020202020204" pitchFamily="34" charset="0"/>
                          </a:rPr>
                        </m:ctrlPr>
                      </m:fPr>
                      <m:num>
                        <m:r>
                          <a:rPr lang="en-US" sz="2000" i="1">
                            <a:latin typeface="Cambria Math" panose="02040503050406030204" pitchFamily="18" charset="0"/>
                            <a:cs typeface="Arial" panose="020B0604020202020204" pitchFamily="34" charset="0"/>
                          </a:rPr>
                          <m:t>𝑑𝑆</m:t>
                        </m:r>
                        <m:r>
                          <a:rPr lang="en-US" sz="2000" i="1">
                            <a:latin typeface="Cambria Math" panose="02040503050406030204" pitchFamily="18" charset="0"/>
                            <a:ea typeface="Cambria Math" panose="02040503050406030204" pitchFamily="18" charset="0"/>
                            <a:cs typeface="Arial" panose="020B0604020202020204" pitchFamily="34" charset="0"/>
                          </a:rPr>
                          <m:t>(</m:t>
                        </m:r>
                        <m:sSub>
                          <m:sSubPr>
                            <m:ctrlPr>
                              <a:rPr lang="en-US" sz="2000" i="1">
                                <a:latin typeface="Cambria Math"/>
                                <a:ea typeface="Cambria Math" panose="02040503050406030204" pitchFamily="18" charset="0"/>
                                <a:cs typeface="Arial" panose="020B0604020202020204" pitchFamily="34" charset="0"/>
                              </a:rPr>
                            </m:ctrlPr>
                          </m:sSubPr>
                          <m:e>
                            <m:r>
                              <a:rPr lang="en-US" sz="2000" i="1">
                                <a:latin typeface="Cambria Math" panose="02040503050406030204" pitchFamily="18" charset="0"/>
                                <a:ea typeface="Cambria Math" panose="02040503050406030204" pitchFamily="18" charset="0"/>
                                <a:cs typeface="Arial" panose="020B0604020202020204" pitchFamily="34" charset="0"/>
                              </a:rPr>
                              <m:t>𝜏</m:t>
                            </m:r>
                          </m:e>
                          <m:sub>
                            <m:r>
                              <a:rPr lang="en-US" sz="2000" i="1">
                                <a:latin typeface="Cambria Math" panose="02040503050406030204" pitchFamily="18" charset="0"/>
                                <a:ea typeface="Cambria Math" panose="02040503050406030204" pitchFamily="18" charset="0"/>
                                <a:cs typeface="Arial" panose="020B0604020202020204" pitchFamily="34" charset="0"/>
                              </a:rPr>
                              <m:t>𝑓</m:t>
                            </m:r>
                          </m:sub>
                        </m:sSub>
                        <m:r>
                          <a:rPr lang="en-US" sz="2000" i="1">
                            <a:latin typeface="Cambria Math" panose="02040503050406030204" pitchFamily="18" charset="0"/>
                            <a:ea typeface="Cambria Math" panose="02040503050406030204" pitchFamily="18" charset="0"/>
                            <a:cs typeface="Arial" panose="020B0604020202020204" pitchFamily="34" charset="0"/>
                          </a:rPr>
                          <m:t>)</m:t>
                        </m:r>
                      </m:num>
                      <m:den>
                        <m:r>
                          <a:rPr lang="en-US" sz="2000" i="1">
                            <a:latin typeface="Cambria Math" panose="02040503050406030204" pitchFamily="18" charset="0"/>
                            <a:cs typeface="Arial" panose="020B0604020202020204" pitchFamily="34" charset="0"/>
                          </a:rPr>
                          <m:t>𝑑</m:t>
                        </m:r>
                        <m:r>
                          <a:rPr lang="en-US" sz="2000" i="1">
                            <a:latin typeface="Cambria Math" panose="02040503050406030204" pitchFamily="18" charset="0"/>
                            <a:ea typeface="Cambria Math" panose="02040503050406030204" pitchFamily="18" charset="0"/>
                            <a:cs typeface="Arial" panose="020B0604020202020204" pitchFamily="34" charset="0"/>
                          </a:rPr>
                          <m:t>𝜂</m:t>
                        </m:r>
                      </m:den>
                    </m:f>
                    <m:r>
                      <a:rPr lang="en-US" sz="2000" i="1">
                        <a:latin typeface="Cambria Math" panose="02040503050406030204" pitchFamily="18" charset="0"/>
                        <a:cs typeface="Arial" panose="020B0604020202020204" pitchFamily="34" charset="0"/>
                      </a:rPr>
                      <m:t>=</m:t>
                    </m:r>
                    <m:r>
                      <a:rPr lang="en-US" sz="2000" b="0" i="1" smtClean="0">
                        <a:latin typeface="Cambria Math" panose="02040503050406030204" pitchFamily="18" charset="0"/>
                        <a:ea typeface="Cambria Math" panose="02040503050406030204" pitchFamily="18" charset="0"/>
                        <a:cs typeface="Arial" panose="020B0604020202020204" pitchFamily="34" charset="0"/>
                      </a:rPr>
                      <m:t>6.3</m:t>
                    </m:r>
                    <m:sSub>
                      <m:sSubPr>
                        <m:ctrlPr>
                          <a:rPr lang="en-US" sz="2000" i="1" smtClean="0">
                            <a:latin typeface="Cambria Math"/>
                            <a:ea typeface="Cambria Math" panose="02040503050406030204" pitchFamily="18" charset="0"/>
                            <a:cs typeface="Arial" panose="020B0604020202020204" pitchFamily="34" charset="0"/>
                          </a:rPr>
                        </m:ctrlPr>
                      </m:sSubPr>
                      <m:e>
                        <m:d>
                          <m:dPr>
                            <m:begChr m:val=""/>
                            <m:endChr m:val="|"/>
                            <m:ctrlPr>
                              <a:rPr lang="en-US" sz="2000" i="1">
                                <a:latin typeface="Cambria Math"/>
                                <a:ea typeface="Cambria Math" panose="02040503050406030204" pitchFamily="18" charset="0"/>
                                <a:cs typeface="Arial" panose="020B0604020202020204" pitchFamily="34" charset="0"/>
                              </a:rPr>
                            </m:ctrlPr>
                          </m:dPr>
                          <m:e>
                            <m:f>
                              <m:fPr>
                                <m:ctrlPr>
                                  <a:rPr lang="en-US" sz="2000" i="1">
                                    <a:latin typeface="Cambria Math"/>
                                    <a:cs typeface="Arial" panose="020B0604020202020204" pitchFamily="34" charset="0"/>
                                  </a:rPr>
                                </m:ctrlPr>
                              </m:fPr>
                              <m:num>
                                <m:r>
                                  <a:rPr lang="en-US" sz="2000" i="1">
                                    <a:latin typeface="Cambria Math" panose="02040503050406030204" pitchFamily="18" charset="0"/>
                                    <a:cs typeface="Arial" panose="020B0604020202020204" pitchFamily="34" charset="0"/>
                                  </a:rPr>
                                  <m:t>𝑑</m:t>
                                </m:r>
                                <m:sSub>
                                  <m:sSubPr>
                                    <m:ctrlPr>
                                      <a:rPr lang="en-US" sz="2000" i="1">
                                        <a:latin typeface="Cambria Math"/>
                                        <a:cs typeface="Arial" panose="020B0604020202020204" pitchFamily="34" charset="0"/>
                                      </a:rPr>
                                    </m:ctrlPr>
                                  </m:sSubPr>
                                  <m:e>
                                    <m:r>
                                      <a:rPr lang="en-US" sz="2000" i="1">
                                        <a:latin typeface="Cambria Math" panose="02040503050406030204" pitchFamily="18" charset="0"/>
                                        <a:cs typeface="Arial" panose="020B0604020202020204" pitchFamily="34" charset="0"/>
                                      </a:rPr>
                                      <m:t>𝑁</m:t>
                                    </m:r>
                                  </m:e>
                                  <m:sub>
                                    <m:r>
                                      <a:rPr lang="en-US" sz="2000" i="1">
                                        <a:latin typeface="Cambria Math" panose="02040503050406030204" pitchFamily="18" charset="0"/>
                                        <a:ea typeface="Cambria Math" panose="02040503050406030204" pitchFamily="18" charset="0"/>
                                        <a:cs typeface="Arial" panose="020B0604020202020204" pitchFamily="34" charset="0"/>
                                      </a:rPr>
                                      <m:t>𝜋</m:t>
                                    </m:r>
                                  </m:sub>
                                </m:sSub>
                              </m:num>
                              <m:den>
                                <m:r>
                                  <a:rPr lang="en-US" sz="2000" i="1">
                                    <a:latin typeface="Cambria Math" panose="02040503050406030204" pitchFamily="18" charset="0"/>
                                    <a:cs typeface="Arial" panose="020B0604020202020204" pitchFamily="34" charset="0"/>
                                  </a:rPr>
                                  <m:t>𝑑</m:t>
                                </m:r>
                                <m:r>
                                  <a:rPr lang="en-US" sz="2000" i="1">
                                    <a:latin typeface="Cambria Math" panose="02040503050406030204" pitchFamily="18" charset="0"/>
                                    <a:ea typeface="Cambria Math" panose="02040503050406030204" pitchFamily="18" charset="0"/>
                                    <a:cs typeface="Arial" panose="020B0604020202020204" pitchFamily="34" charset="0"/>
                                  </a:rPr>
                                  <m:t>𝑦</m:t>
                                </m:r>
                              </m:den>
                            </m:f>
                          </m:e>
                        </m:d>
                      </m:e>
                      <m:sub>
                        <m:r>
                          <a:rPr lang="en-US" sz="2000" b="0" i="1" smtClean="0">
                            <a:latin typeface="Cambria Math" panose="02040503050406030204" pitchFamily="18" charset="0"/>
                            <a:ea typeface="Cambria Math" panose="02040503050406030204" pitchFamily="18" charset="0"/>
                            <a:cs typeface="Arial" panose="020B0604020202020204" pitchFamily="34" charset="0"/>
                          </a:rPr>
                          <m:t>𝑦</m:t>
                        </m:r>
                        <m:r>
                          <a:rPr lang="en-US" sz="2000" b="0" i="1" smtClean="0">
                            <a:latin typeface="Cambria Math" panose="02040503050406030204" pitchFamily="18" charset="0"/>
                            <a:ea typeface="Cambria Math" panose="02040503050406030204" pitchFamily="18" charset="0"/>
                            <a:cs typeface="Arial" panose="020B0604020202020204" pitchFamily="34" charset="0"/>
                          </a:rPr>
                          <m:t>=</m:t>
                        </m:r>
                        <m:r>
                          <a:rPr lang="en-US" sz="2000" b="0" i="1" smtClean="0">
                            <a:latin typeface="Cambria Math" panose="02040503050406030204" pitchFamily="18" charset="0"/>
                            <a:ea typeface="Cambria Math" panose="02040503050406030204" pitchFamily="18" charset="0"/>
                            <a:cs typeface="Arial" panose="020B0604020202020204" pitchFamily="34" charset="0"/>
                          </a:rPr>
                          <m:t>𝜂</m:t>
                        </m:r>
                      </m:sub>
                    </m:sSub>
                    <m:r>
                      <a:rPr lang="en-US" sz="2000" b="0" i="1" smtClean="0">
                        <a:latin typeface="Cambria Math" panose="02040503050406030204" pitchFamily="18" charset="0"/>
                        <a:ea typeface="Cambria Math" panose="02040503050406030204" pitchFamily="18" charset="0"/>
                        <a:cs typeface="Arial" panose="020B0604020202020204" pitchFamily="34" charset="0"/>
                      </a:rPr>
                      <m:t>=</m:t>
                    </m:r>
                    <m:r>
                      <a:rPr lang="en-US" sz="2000" i="1">
                        <a:latin typeface="Cambria Math" panose="02040503050406030204" pitchFamily="18" charset="0"/>
                        <a:ea typeface="Cambria Math" panose="02040503050406030204" pitchFamily="18" charset="0"/>
                        <a:cs typeface="Arial" panose="020B0604020202020204" pitchFamily="34" charset="0"/>
                      </a:rPr>
                      <m:t>𝜋</m:t>
                    </m:r>
                    <m:sSubSup>
                      <m:sSubSupPr>
                        <m:ctrlPr>
                          <a:rPr lang="en-US" sz="2000" i="1">
                            <a:latin typeface="Cambria Math"/>
                            <a:ea typeface="Cambria Math" panose="02040503050406030204" pitchFamily="18" charset="0"/>
                            <a:cs typeface="Arial" panose="020B0604020202020204" pitchFamily="34" charset="0"/>
                          </a:rPr>
                        </m:ctrlPr>
                      </m:sSubSupPr>
                      <m:e>
                        <m:r>
                          <a:rPr lang="en-US" sz="2000" i="1">
                            <a:latin typeface="Cambria Math" panose="02040503050406030204" pitchFamily="18" charset="0"/>
                            <a:ea typeface="Cambria Math" panose="02040503050406030204" pitchFamily="18" charset="0"/>
                            <a:cs typeface="Arial" panose="020B0604020202020204" pitchFamily="34" charset="0"/>
                          </a:rPr>
                          <m:t>𝑅</m:t>
                        </m:r>
                      </m:e>
                      <m:sub>
                        <m:r>
                          <a:rPr lang="en-US" sz="2000" i="1">
                            <a:latin typeface="Cambria Math" panose="02040503050406030204" pitchFamily="18" charset="0"/>
                            <a:ea typeface="Cambria Math" panose="02040503050406030204" pitchFamily="18" charset="0"/>
                            <a:cs typeface="Arial" panose="020B0604020202020204" pitchFamily="34" charset="0"/>
                          </a:rPr>
                          <m:t>𝐴</m:t>
                        </m:r>
                      </m:sub>
                      <m:sup>
                        <m:r>
                          <a:rPr lang="en-US" sz="2000" i="1">
                            <a:latin typeface="Cambria Math" panose="02040503050406030204" pitchFamily="18" charset="0"/>
                            <a:ea typeface="Cambria Math" panose="02040503050406030204" pitchFamily="18" charset="0"/>
                            <a:cs typeface="Arial" panose="020B0604020202020204" pitchFamily="34" charset="0"/>
                          </a:rPr>
                          <m:t>2</m:t>
                        </m:r>
                      </m:sup>
                    </m:sSubSup>
                    <m:r>
                      <a:rPr lang="en-US" sz="2000" i="1">
                        <a:latin typeface="Cambria Math" panose="02040503050406030204" pitchFamily="18" charset="0"/>
                        <a:ea typeface="Cambria Math" panose="02040503050406030204" pitchFamily="18" charset="0"/>
                        <a:cs typeface="Arial" panose="020B0604020202020204" pitchFamily="34" charset="0"/>
                      </a:rPr>
                      <m:t> </m:t>
                    </m:r>
                    <m:r>
                      <a:rPr lang="en-US" sz="2000" i="1">
                        <a:latin typeface="Cambria Math" panose="02040503050406030204" pitchFamily="18" charset="0"/>
                        <a:ea typeface="Cambria Math" panose="02040503050406030204" pitchFamily="18" charset="0"/>
                        <a:cs typeface="Arial" panose="020B0604020202020204" pitchFamily="34" charset="0"/>
                      </a:rPr>
                      <m:t>𝑠</m:t>
                    </m:r>
                    <m:r>
                      <a:rPr lang="en-US" sz="2000" b="0" i="1" smtClean="0">
                        <a:latin typeface="Cambria Math" panose="02040503050406030204" pitchFamily="18" charset="0"/>
                        <a:ea typeface="Cambria Math" panose="02040503050406030204" pitchFamily="18" charset="0"/>
                        <a:cs typeface="Arial" panose="020B0604020202020204" pitchFamily="34" charset="0"/>
                      </a:rPr>
                      <m:t>(</m:t>
                    </m:r>
                    <m:sSub>
                      <m:sSubPr>
                        <m:ctrlPr>
                          <a:rPr lang="en-US" sz="2000" b="0" i="1" smtClean="0">
                            <a:latin typeface="Cambria Math"/>
                            <a:ea typeface="Cambria Math" panose="02040503050406030204" pitchFamily="18" charset="0"/>
                            <a:cs typeface="Arial" panose="020B0604020202020204" pitchFamily="34" charset="0"/>
                          </a:rPr>
                        </m:ctrlPr>
                      </m:sSubPr>
                      <m:e>
                        <m:r>
                          <a:rPr lang="en-US" sz="2000" b="0" i="1" smtClean="0">
                            <a:latin typeface="Cambria Math" panose="02040503050406030204" pitchFamily="18" charset="0"/>
                            <a:ea typeface="Cambria Math" panose="02040503050406030204" pitchFamily="18" charset="0"/>
                            <a:cs typeface="Arial" panose="020B0604020202020204" pitchFamily="34" charset="0"/>
                          </a:rPr>
                          <m:t>𝜏</m:t>
                        </m:r>
                      </m:e>
                      <m:sub>
                        <m:r>
                          <a:rPr lang="en-US" sz="2000" b="0" i="1" smtClean="0">
                            <a:latin typeface="Cambria Math" panose="02040503050406030204" pitchFamily="18" charset="0"/>
                            <a:ea typeface="Cambria Math" panose="02040503050406030204" pitchFamily="18" charset="0"/>
                            <a:cs typeface="Arial" panose="020B0604020202020204" pitchFamily="34" charset="0"/>
                          </a:rPr>
                          <m:t>𝑓</m:t>
                        </m:r>
                      </m:sub>
                    </m:sSub>
                    <m:r>
                      <a:rPr lang="en-US" sz="2000" b="0" i="1" smtClean="0">
                        <a:latin typeface="Cambria Math" panose="02040503050406030204" pitchFamily="18" charset="0"/>
                        <a:ea typeface="Cambria Math" panose="02040503050406030204" pitchFamily="18" charset="0"/>
                        <a:cs typeface="Arial" panose="020B0604020202020204" pitchFamily="34" charset="0"/>
                      </a:rPr>
                      <m:t>)</m:t>
                    </m:r>
                    <m:sSub>
                      <m:sSubPr>
                        <m:ctrlPr>
                          <a:rPr lang="en-US" sz="2000" i="1">
                            <a:latin typeface="Cambria Math"/>
                            <a:ea typeface="Cambria Math" panose="02040503050406030204" pitchFamily="18" charset="0"/>
                            <a:cs typeface="Arial" panose="020B0604020202020204" pitchFamily="34" charset="0"/>
                          </a:rPr>
                        </m:ctrlPr>
                      </m:sSubPr>
                      <m:e>
                        <m:r>
                          <a:rPr lang="en-US" sz="2000" i="1">
                            <a:latin typeface="Cambria Math" panose="02040503050406030204" pitchFamily="18" charset="0"/>
                            <a:ea typeface="Cambria Math" panose="02040503050406030204" pitchFamily="18" charset="0"/>
                            <a:cs typeface="Arial" panose="020B0604020202020204" pitchFamily="34" charset="0"/>
                          </a:rPr>
                          <m:t>𝜏</m:t>
                        </m:r>
                      </m:e>
                      <m:sub>
                        <m:r>
                          <a:rPr lang="en-US" sz="2000" i="1">
                            <a:latin typeface="Cambria Math" panose="02040503050406030204" pitchFamily="18" charset="0"/>
                            <a:ea typeface="Cambria Math" panose="02040503050406030204" pitchFamily="18" charset="0"/>
                            <a:cs typeface="Arial" panose="020B0604020202020204" pitchFamily="34" charset="0"/>
                          </a:rPr>
                          <m:t>𝑓</m:t>
                        </m:r>
                      </m:sub>
                    </m:sSub>
                  </m:oMath>
                </a14:m>
                <a:endParaRPr lang="en-US" sz="2000" dirty="0">
                  <a:latin typeface="Arial" panose="020B0604020202020204" pitchFamily="34" charset="0"/>
                  <a:cs typeface="Arial" panose="020B0604020202020204" pitchFamily="34" charset="0"/>
                </a:endParaRPr>
              </a:p>
            </p:txBody>
          </p:sp>
        </mc:Choice>
        <mc:Fallback xmlns="">
          <p:sp>
            <p:nvSpPr>
              <p:cNvPr id="14" name="Прямоугольник 13"/>
              <p:cNvSpPr>
                <a:spLocks noRot="1" noChangeAspect="1" noMove="1" noResize="1" noEditPoints="1" noAdjustHandles="1" noChangeArrowheads="1" noChangeShapeType="1" noTextEdit="1"/>
              </p:cNvSpPr>
              <p:nvPr/>
            </p:nvSpPr>
            <p:spPr>
              <a:xfrm>
                <a:off x="179898" y="4936084"/>
                <a:ext cx="8964102" cy="719299"/>
              </a:xfrm>
              <a:prstGeom prst="rect">
                <a:avLst/>
              </a:prstGeom>
              <a:blipFill rotWithShape="1">
                <a:blip r:embed="rId8"/>
                <a:stretch>
                  <a:fillRect/>
                </a:stretch>
              </a:blipFill>
            </p:spPr>
            <p:txBody>
              <a:bodyPr/>
              <a:lstStyle/>
              <a:p>
                <a:r>
                  <a:rPr lang="de-DE">
                    <a:noFill/>
                  </a:rPr>
                  <a:t> </a:t>
                </a:r>
              </a:p>
            </p:txBody>
          </p:sp>
        </mc:Fallback>
      </mc:AlternateContent>
      <p:sp>
        <p:nvSpPr>
          <p:cNvPr id="15" name="AutoShape 17"/>
          <p:cNvSpPr>
            <a:spLocks noChangeArrowheads="1"/>
          </p:cNvSpPr>
          <p:nvPr/>
        </p:nvSpPr>
        <p:spPr bwMode="auto">
          <a:xfrm rot="2578696">
            <a:off x="3768296" y="5702756"/>
            <a:ext cx="579559" cy="217780"/>
          </a:xfrm>
          <a:prstGeom prst="rightArrow">
            <a:avLst>
              <a:gd name="adj1" fmla="val 50000"/>
              <a:gd name="adj2" fmla="val 141765"/>
            </a:avLst>
          </a:prstGeom>
          <a:solidFill>
            <a:schemeClr val="bg1"/>
          </a:solidFill>
          <a:ln w="9525" cap="flat" cmpd="sng">
            <a:solidFill>
              <a:schemeClr val="tx1"/>
            </a:solidFill>
            <a:miter lim="800000"/>
            <a:headEnd/>
            <a:tailEnd/>
          </a:ln>
          <a:effectLst/>
        </p:spPr>
        <p:txBody>
          <a:bodyPr anchor="ctr"/>
          <a:lstStyle/>
          <a:p>
            <a:endParaRPr lang="de-DE"/>
          </a:p>
        </p:txBody>
      </p:sp>
      <p:sp>
        <p:nvSpPr>
          <p:cNvPr id="16" name="AutoShape 17"/>
          <p:cNvSpPr>
            <a:spLocks noChangeArrowheads="1"/>
          </p:cNvSpPr>
          <p:nvPr/>
        </p:nvSpPr>
        <p:spPr bwMode="auto">
          <a:xfrm rot="8362014">
            <a:off x="5256099" y="5711573"/>
            <a:ext cx="579559" cy="217780"/>
          </a:xfrm>
          <a:prstGeom prst="rightArrow">
            <a:avLst>
              <a:gd name="adj1" fmla="val 50000"/>
              <a:gd name="adj2" fmla="val 141765"/>
            </a:avLst>
          </a:prstGeom>
          <a:solidFill>
            <a:schemeClr val="bg1"/>
          </a:solidFill>
          <a:ln w="9525" cap="flat" cmpd="sng">
            <a:solidFill>
              <a:schemeClr val="tx1"/>
            </a:solidFill>
            <a:miter lim="800000"/>
            <a:headEnd/>
            <a:tailEnd/>
          </a:ln>
          <a:effectLst/>
        </p:spPr>
        <p:txBody>
          <a:bodyPr anchor="ctr"/>
          <a:lstStyle/>
          <a:p>
            <a:endParaRPr lang="de-DE"/>
          </a:p>
        </p:txBody>
      </p:sp>
      <mc:AlternateContent xmlns:mc="http://schemas.openxmlformats.org/markup-compatibility/2006" xmlns:a14="http://schemas.microsoft.com/office/drawing/2010/main">
        <mc:Choice Requires="a14">
          <p:sp>
            <p:nvSpPr>
              <p:cNvPr id="17" name="Text Box 6"/>
              <p:cNvSpPr txBox="1">
                <a:spLocks noChangeArrowheads="1"/>
              </p:cNvSpPr>
              <p:nvPr/>
            </p:nvSpPr>
            <p:spPr bwMode="auto">
              <a:xfrm>
                <a:off x="2946121" y="6023341"/>
                <a:ext cx="3447359" cy="491288"/>
              </a:xfrm>
              <a:prstGeom prst="rect">
                <a:avLst/>
              </a:prstGeom>
              <a:noFill/>
              <a:ln w="9525">
                <a:noFill/>
                <a:miter lim="800000"/>
                <a:headEnd/>
                <a:tailEnd/>
              </a:ln>
              <a:effectLst/>
            </p:spPr>
            <p:txBody>
              <a:bodyPr wrap="square">
                <a:spAutoFit/>
              </a:bodyPr>
              <a:lstStyle/>
              <a:p>
                <a:pPr algn="just"/>
                <a14:m>
                  <m:oMathPara xmlns:m="http://schemas.openxmlformats.org/officeDocument/2006/math">
                    <m:oMathParaPr>
                      <m:jc m:val="centerGroup"/>
                    </m:oMathParaPr>
                    <m:oMath xmlns:m="http://schemas.openxmlformats.org/officeDocument/2006/math">
                      <m:sSub>
                        <m:sSubPr>
                          <m:ctrlPr>
                            <a:rPr lang="en-US" sz="2400" i="1" smtClean="0">
                              <a:latin typeface="Cambria Math"/>
                              <a:ea typeface="Cambria Math" panose="02040503050406030204" pitchFamily="18" charset="0"/>
                              <a:cs typeface="Arial" panose="020B0604020202020204" pitchFamily="34" charset="0"/>
                            </a:rPr>
                          </m:ctrlPr>
                        </m:sSubPr>
                        <m:e>
                          <m:r>
                            <a:rPr lang="en-US" sz="2400" b="0" i="1" smtClean="0">
                              <a:latin typeface="Cambria Math" panose="02040503050406030204" pitchFamily="18" charset="0"/>
                              <a:ea typeface="Cambria Math" panose="02040503050406030204" pitchFamily="18" charset="0"/>
                              <a:cs typeface="Arial" panose="020B0604020202020204" pitchFamily="34" charset="0"/>
                            </a:rPr>
                            <m:t>𝑇</m:t>
                          </m:r>
                        </m:e>
                        <m:sub>
                          <m:r>
                            <a:rPr lang="en-US" sz="2400" b="0" i="1" smtClean="0">
                              <a:latin typeface="Cambria Math" panose="02040503050406030204" pitchFamily="18" charset="0"/>
                              <a:ea typeface="Cambria Math" panose="02040503050406030204" pitchFamily="18" charset="0"/>
                              <a:cs typeface="Arial" panose="020B0604020202020204" pitchFamily="34" charset="0"/>
                            </a:rPr>
                            <m:t>0</m:t>
                          </m:r>
                        </m:sub>
                      </m:sSub>
                      <m:r>
                        <a:rPr lang="en-US" sz="2400" b="0" i="1" smtClean="0">
                          <a:latin typeface="Cambria Math" panose="02040503050406030204" pitchFamily="18" charset="0"/>
                          <a:ea typeface="Cambria Math" panose="02040503050406030204" pitchFamily="18" charset="0"/>
                          <a:cs typeface="Arial" panose="020B0604020202020204" pitchFamily="34" charset="0"/>
                        </a:rPr>
                        <m:t>, </m:t>
                      </m:r>
                      <m:sSub>
                        <m:sSubPr>
                          <m:ctrlPr>
                            <a:rPr lang="en-US" sz="2400" b="0" i="1" smtClean="0">
                              <a:latin typeface="Cambria Math"/>
                              <a:ea typeface="Cambria Math" panose="02040503050406030204" pitchFamily="18" charset="0"/>
                              <a:cs typeface="Arial" panose="020B0604020202020204" pitchFamily="34" charset="0"/>
                            </a:rPr>
                          </m:ctrlPr>
                        </m:sSubPr>
                        <m:e>
                          <m:r>
                            <a:rPr lang="en-US" sz="2400" b="0" i="1" smtClean="0">
                              <a:latin typeface="Cambria Math" panose="02040503050406030204" pitchFamily="18" charset="0"/>
                              <a:ea typeface="Cambria Math" panose="02040503050406030204" pitchFamily="18" charset="0"/>
                              <a:cs typeface="Arial" panose="020B0604020202020204" pitchFamily="34" charset="0"/>
                            </a:rPr>
                            <m:t> </m:t>
                          </m:r>
                          <m:r>
                            <a:rPr lang="en-US" sz="2400" b="0" i="1" smtClean="0">
                              <a:latin typeface="Cambria Math" panose="02040503050406030204" pitchFamily="18" charset="0"/>
                              <a:ea typeface="Cambria Math" panose="02040503050406030204" pitchFamily="18" charset="0"/>
                              <a:cs typeface="Arial" panose="020B0604020202020204" pitchFamily="34" charset="0"/>
                            </a:rPr>
                            <m:t>𝜏</m:t>
                          </m:r>
                        </m:e>
                        <m:sub>
                          <m:r>
                            <a:rPr lang="en-US" sz="2400" b="0" i="1" smtClean="0">
                              <a:latin typeface="Cambria Math" panose="02040503050406030204" pitchFamily="18" charset="0"/>
                              <a:ea typeface="Cambria Math" panose="02040503050406030204" pitchFamily="18" charset="0"/>
                              <a:cs typeface="Arial" panose="020B0604020202020204" pitchFamily="34" charset="0"/>
                            </a:rPr>
                            <m:t>𝑓</m:t>
                          </m:r>
                        </m:sub>
                      </m:sSub>
                    </m:oMath>
                  </m:oMathPara>
                </a14:m>
                <a:endParaRPr lang="en-US" sz="2400" dirty="0">
                  <a:latin typeface="Arial" panose="020B0604020202020204" pitchFamily="34" charset="0"/>
                  <a:cs typeface="Arial" panose="020B0604020202020204" pitchFamily="34" charset="0"/>
                </a:endParaRPr>
              </a:p>
            </p:txBody>
          </p:sp>
        </mc:Choice>
        <mc:Fallback xmlns="">
          <p:sp>
            <p:nvSpPr>
              <p:cNvPr id="17" name="Text Box 6"/>
              <p:cNvSpPr txBox="1">
                <a:spLocks noRot="1" noChangeAspect="1" noMove="1" noResize="1" noEditPoints="1" noAdjustHandles="1" noChangeArrowheads="1" noChangeShapeType="1" noTextEdit="1"/>
              </p:cNvSpPr>
              <p:nvPr/>
            </p:nvSpPr>
            <p:spPr bwMode="auto">
              <a:xfrm>
                <a:off x="2946121" y="6023341"/>
                <a:ext cx="3447359" cy="491288"/>
              </a:xfrm>
              <a:prstGeom prst="rect">
                <a:avLst/>
              </a:prstGeom>
              <a:blipFill rotWithShape="1">
                <a:blip r:embed="rId9"/>
                <a:stretch>
                  <a:fillRect b="-11111"/>
                </a:stretch>
              </a:blipFill>
              <a:ln w="9525">
                <a:noFill/>
                <a:miter lim="800000"/>
                <a:headEnd/>
                <a:tailEnd/>
              </a:ln>
              <a:effectLst/>
            </p:spPr>
            <p:txBody>
              <a:bodyPr/>
              <a:lstStyle/>
              <a:p>
                <a:r>
                  <a:rPr lang="de-DE">
                    <a:noFill/>
                  </a:rPr>
                  <a:t> </a:t>
                </a:r>
              </a:p>
            </p:txBody>
          </p:sp>
        </mc:Fallback>
      </mc:AlternateContent>
    </p:spTree>
    <p:extLst>
      <p:ext uri="{BB962C8B-B14F-4D97-AF65-F5344CB8AC3E}">
        <p14:creationId xmlns:p14="http://schemas.microsoft.com/office/powerpoint/2010/main" val="24581384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620"/>
            <a:ext cx="9144000" cy="683695"/>
          </a:xfrm>
          <a:ln>
            <a:solidFill>
              <a:schemeClr val="bg1"/>
            </a:solidFill>
          </a:ln>
        </p:spPr>
        <p:txBody>
          <a:bodyPr>
            <a:noAutofit/>
          </a:bodyPr>
          <a:lstStyle/>
          <a:p>
            <a:r>
              <a:rPr lang="de-DE" sz="2800" dirty="0" smtClean="0">
                <a:solidFill>
                  <a:srgbClr val="0070C0"/>
                </a:solidFill>
              </a:rPr>
              <a:t>Extreme Computing </a:t>
            </a:r>
            <a:r>
              <a:rPr lang="de-DE" sz="2800" dirty="0" err="1" smtClean="0">
                <a:solidFill>
                  <a:srgbClr val="0070C0"/>
                </a:solidFill>
              </a:rPr>
              <a:t>Challenges</a:t>
            </a:r>
            <a:r>
              <a:rPr lang="de-DE" sz="2800" dirty="0" smtClean="0">
                <a:solidFill>
                  <a:srgbClr val="0070C0"/>
                </a:solidFill>
              </a:rPr>
              <a:t> !!!</a:t>
            </a:r>
            <a:br>
              <a:rPr lang="de-DE" sz="2800" dirty="0" smtClean="0">
                <a:solidFill>
                  <a:srgbClr val="0070C0"/>
                </a:solidFill>
              </a:rPr>
            </a:br>
            <a:r>
              <a:rPr lang="de-DE" sz="2800" dirty="0" smtClean="0">
                <a:solidFill>
                  <a:srgbClr val="0070C0"/>
                </a:solidFill>
              </a:rPr>
              <a:t>=&gt; </a:t>
            </a:r>
            <a:r>
              <a:rPr lang="de-DE" sz="2800" dirty="0" err="1" smtClean="0">
                <a:solidFill>
                  <a:srgbClr val="0070C0"/>
                </a:solidFill>
              </a:rPr>
              <a:t>the</a:t>
            </a:r>
            <a:r>
              <a:rPr lang="de-DE" sz="2800" dirty="0" smtClean="0">
                <a:solidFill>
                  <a:srgbClr val="0070C0"/>
                </a:solidFill>
              </a:rPr>
              <a:t> </a:t>
            </a:r>
            <a:r>
              <a:rPr lang="en-US" sz="2800" b="1" dirty="0" smtClean="0">
                <a:solidFill>
                  <a:srgbClr val="0000CC"/>
                </a:solidFill>
              </a:rPr>
              <a:t>FAIR</a:t>
            </a:r>
            <a:r>
              <a:rPr lang="en-US" sz="2800" dirty="0" smtClean="0"/>
              <a:t> Tier 0 </a:t>
            </a:r>
            <a:r>
              <a:rPr lang="en-US" sz="2800" b="1" dirty="0" err="1" smtClean="0">
                <a:solidFill>
                  <a:srgbClr val="00B050"/>
                </a:solidFill>
              </a:rPr>
              <a:t>GreenCube</a:t>
            </a:r>
            <a:r>
              <a:rPr lang="en-US" sz="2800" dirty="0" smtClean="0"/>
              <a:t> Data Center</a:t>
            </a:r>
            <a:endParaRPr lang="en-US" sz="2800" dirty="0"/>
          </a:p>
        </p:txBody>
      </p:sp>
      <p:sp>
        <p:nvSpPr>
          <p:cNvPr id="4" name="Footer Placeholder 3"/>
          <p:cNvSpPr>
            <a:spLocks noGrp="1"/>
          </p:cNvSpPr>
          <p:nvPr>
            <p:ph type="ftr" sz="quarter" idx="11"/>
          </p:nvPr>
        </p:nvSpPr>
        <p:spPr/>
        <p:txBody>
          <a:bodyPr/>
          <a:lstStyle/>
          <a:p>
            <a:pPr>
              <a:defRPr/>
            </a:pPr>
            <a:r>
              <a:rPr lang="en-US" smtClean="0"/>
              <a:t>Horst Stoecker</a:t>
            </a:r>
            <a:endParaRPr lang="de-DE"/>
          </a:p>
        </p:txBody>
      </p:sp>
      <p:sp>
        <p:nvSpPr>
          <p:cNvPr id="6" name="Textfeld 2"/>
          <p:cNvSpPr txBox="1">
            <a:spLocks noChangeArrowheads="1"/>
          </p:cNvSpPr>
          <p:nvPr/>
        </p:nvSpPr>
        <p:spPr bwMode="auto">
          <a:xfrm>
            <a:off x="4211960" y="1026020"/>
            <a:ext cx="5670630"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9" tIns="45720" rIns="91439" bIns="45720">
            <a:spAutoFit/>
          </a:bodyPr>
          <a:lstStyle>
            <a:lvl1pPr marL="342900" indent="-342900" eaLnBrk="0" hangingPunct="0">
              <a:defRPr sz="4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9pPr>
          </a:lstStyle>
          <a:p>
            <a:pPr marL="0" indent="0" eaLnBrk="1" hangingPunct="1"/>
            <a:r>
              <a:rPr lang="de-DE" sz="2400" b="1" dirty="0" smtClean="0">
                <a:solidFill>
                  <a:srgbClr val="FF0000"/>
                </a:solidFill>
              </a:rPr>
              <a:t> ***</a:t>
            </a:r>
            <a:r>
              <a:rPr lang="de-DE" sz="2800" b="1" dirty="0" err="1" smtClean="0">
                <a:solidFill>
                  <a:srgbClr val="FF0000"/>
                </a:solidFill>
              </a:rPr>
              <a:t>No</a:t>
            </a:r>
            <a:r>
              <a:rPr lang="de-DE" sz="2800" b="1" dirty="0" smtClean="0">
                <a:solidFill>
                  <a:srgbClr val="FF0000"/>
                </a:solidFill>
              </a:rPr>
              <a:t>. 1</a:t>
            </a:r>
            <a:r>
              <a:rPr lang="de-DE" sz="2400" b="1" dirty="0" smtClean="0">
                <a:solidFill>
                  <a:srgbClr val="FF0000"/>
                </a:solidFill>
              </a:rPr>
              <a:t>***</a:t>
            </a:r>
            <a:r>
              <a:rPr lang="de-DE" sz="2000" b="1" dirty="0" smtClean="0">
                <a:solidFill>
                  <a:schemeClr val="tx1"/>
                </a:solidFill>
              </a:rPr>
              <a:t> </a:t>
            </a:r>
            <a:r>
              <a:rPr lang="de-DE" sz="2400" b="1" dirty="0" smtClean="0">
                <a:solidFill>
                  <a:srgbClr val="00B050"/>
                </a:solidFill>
              </a:rPr>
              <a:t>Green</a:t>
            </a:r>
            <a:r>
              <a:rPr lang="de-DE" sz="2400" b="1" dirty="0" smtClean="0">
                <a:solidFill>
                  <a:srgbClr val="0070C0"/>
                </a:solidFill>
              </a:rPr>
              <a:t>500: </a:t>
            </a:r>
            <a:r>
              <a:rPr lang="de-DE" sz="2400" b="1" dirty="0" smtClean="0"/>
              <a:t>Nov. 2014 </a:t>
            </a:r>
          </a:p>
          <a:p>
            <a:pPr marL="0" indent="0" eaLnBrk="1" hangingPunct="1"/>
            <a:endParaRPr lang="de-DE" sz="2000" b="1" dirty="0" smtClean="0">
              <a:solidFill>
                <a:srgbClr val="FF0000"/>
              </a:solidFill>
            </a:endParaRPr>
          </a:p>
          <a:p>
            <a:pPr marL="0" indent="0" eaLnBrk="1" hangingPunct="1"/>
            <a:r>
              <a:rPr lang="de-DE" sz="2000" b="1" dirty="0" smtClean="0">
                <a:solidFill>
                  <a:srgbClr val="FF0000"/>
                </a:solidFill>
              </a:rPr>
              <a:t> </a:t>
            </a:r>
            <a:r>
              <a:rPr lang="de-DE" sz="2400" b="1" dirty="0" smtClean="0">
                <a:solidFill>
                  <a:srgbClr val="0000CC"/>
                </a:solidFill>
              </a:rPr>
              <a:t>5.27 </a:t>
            </a:r>
            <a:r>
              <a:rPr lang="de-DE" sz="2400" b="1" dirty="0" err="1" smtClean="0">
                <a:solidFill>
                  <a:srgbClr val="0000CC"/>
                </a:solidFill>
              </a:rPr>
              <a:t>GFlops</a:t>
            </a:r>
            <a:r>
              <a:rPr lang="de-DE" sz="2400" b="1" dirty="0" smtClean="0">
                <a:solidFill>
                  <a:srgbClr val="0000CC"/>
                </a:solidFill>
              </a:rPr>
              <a:t>/Watt </a:t>
            </a:r>
            <a:r>
              <a:rPr lang="de-DE" sz="2400" b="1" dirty="0" smtClean="0">
                <a:solidFill>
                  <a:srgbClr val="FF0000"/>
                </a:solidFill>
              </a:rPr>
              <a:t>- World </a:t>
            </a:r>
            <a:r>
              <a:rPr lang="de-DE" sz="2400" b="1" dirty="0" err="1" smtClean="0">
                <a:solidFill>
                  <a:srgbClr val="FF0000"/>
                </a:solidFill>
              </a:rPr>
              <a:t>Record</a:t>
            </a:r>
            <a:endParaRPr lang="de-DE" sz="2000" b="1" dirty="0" smtClean="0">
              <a:solidFill>
                <a:srgbClr val="FF0000"/>
              </a:solidFill>
            </a:endParaRPr>
          </a:p>
          <a:p>
            <a:pPr marL="0" indent="0" eaLnBrk="1" hangingPunct="1"/>
            <a:endParaRPr lang="de-DE" sz="2000" b="1" dirty="0" smtClean="0">
              <a:solidFill>
                <a:srgbClr val="00B050"/>
              </a:solidFill>
            </a:endParaRPr>
          </a:p>
          <a:p>
            <a:pPr marL="0" indent="0" eaLnBrk="1" hangingPunct="1"/>
            <a:r>
              <a:rPr lang="de-DE" sz="2400" b="1" dirty="0" smtClean="0">
                <a:solidFill>
                  <a:schemeClr val="tx1"/>
                </a:solidFill>
              </a:rPr>
              <a:t>L-CSC GSI Darmstadt </a:t>
            </a:r>
            <a:r>
              <a:rPr lang="en-US" sz="2400" b="1" dirty="0" smtClean="0">
                <a:solidFill>
                  <a:schemeClr val="tx1"/>
                </a:solidFill>
              </a:rPr>
              <a:t>PUE &lt;1.07</a:t>
            </a:r>
            <a:endParaRPr lang="de-DE" sz="2000" b="1" dirty="0" smtClean="0">
              <a:solidFill>
                <a:srgbClr val="FF0000"/>
              </a:solidFill>
            </a:endParaRPr>
          </a:p>
          <a:p>
            <a:pPr marL="0" indent="0" eaLnBrk="1" hangingPunct="1"/>
            <a:r>
              <a:rPr lang="de-DE" sz="2000" b="1" dirty="0" smtClean="0">
                <a:solidFill>
                  <a:srgbClr val="00B050"/>
                </a:solidFill>
              </a:rPr>
              <a:t> </a:t>
            </a:r>
            <a:r>
              <a:rPr lang="de-DE" sz="2000" b="1" dirty="0" err="1" smtClean="0">
                <a:solidFill>
                  <a:srgbClr val="00B050"/>
                </a:solidFill>
              </a:rPr>
              <a:t>powerefficient</a:t>
            </a:r>
            <a:r>
              <a:rPr lang="de-DE" sz="2000" b="1" dirty="0" smtClean="0">
                <a:solidFill>
                  <a:srgbClr val="00B050"/>
                </a:solidFill>
              </a:rPr>
              <a:t> Supercomputer</a:t>
            </a:r>
            <a:endParaRPr lang="de-DE" sz="2000" b="1" dirty="0" smtClean="0">
              <a:solidFill>
                <a:srgbClr val="FF0000"/>
              </a:solidFill>
            </a:endParaRPr>
          </a:p>
          <a:p>
            <a:pPr marL="0" indent="0" eaLnBrk="1" hangingPunct="1"/>
            <a:r>
              <a:rPr lang="de-DE" sz="2000" dirty="0" smtClean="0">
                <a:solidFill>
                  <a:schemeClr val="tx1"/>
                </a:solidFill>
              </a:rPr>
              <a:t>AMD </a:t>
            </a:r>
            <a:r>
              <a:rPr lang="de-DE" sz="2000" dirty="0" err="1" smtClean="0">
                <a:solidFill>
                  <a:schemeClr val="tx1"/>
                </a:solidFill>
              </a:rPr>
              <a:t>FirePro</a:t>
            </a:r>
            <a:r>
              <a:rPr lang="de-DE" sz="2000" dirty="0" smtClean="0">
                <a:solidFill>
                  <a:schemeClr val="tx1"/>
                </a:solidFill>
              </a:rPr>
              <a:t> GPU, </a:t>
            </a:r>
            <a:r>
              <a:rPr lang="de-DE" sz="2000" dirty="0" smtClean="0"/>
              <a:t>Intel Xeon CPU</a:t>
            </a:r>
          </a:p>
        </p:txBody>
      </p:sp>
      <p:pic>
        <p:nvPicPr>
          <p:cNvPr id="7" name="Bild 2" descr="GSI_8 Reihen Konzept.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3609020"/>
            <a:ext cx="4481990" cy="3248981"/>
          </a:xfrm>
          <a:prstGeom prst="rect">
            <a:avLst/>
          </a:prstGeom>
        </p:spPr>
      </p:pic>
      <p:sp>
        <p:nvSpPr>
          <p:cNvPr id="9" name="TextBox 8"/>
          <p:cNvSpPr txBox="1"/>
          <p:nvPr/>
        </p:nvSpPr>
        <p:spPr>
          <a:xfrm>
            <a:off x="0" y="3789040"/>
            <a:ext cx="5337085" cy="2677656"/>
          </a:xfrm>
          <a:prstGeom prst="rect">
            <a:avLst/>
          </a:prstGeom>
          <a:noFill/>
        </p:spPr>
        <p:txBody>
          <a:bodyPr wrap="square" rtlCol="0">
            <a:spAutoFit/>
          </a:bodyPr>
          <a:lstStyle/>
          <a:p>
            <a:r>
              <a:rPr lang="en-US" dirty="0" smtClean="0"/>
              <a:t>Tier-0 data center: FAIR </a:t>
            </a:r>
            <a:r>
              <a:rPr lang="en-US" b="1" dirty="0" err="1" smtClean="0">
                <a:solidFill>
                  <a:srgbClr val="00B050"/>
                </a:solidFill>
              </a:rPr>
              <a:t>GreenCube</a:t>
            </a:r>
            <a:r>
              <a:rPr lang="en-US" b="1" dirty="0" smtClean="0">
                <a:solidFill>
                  <a:srgbClr val="00B050"/>
                </a:solidFill>
              </a:rPr>
              <a:t/>
            </a:r>
            <a:br>
              <a:rPr lang="en-US" b="1" dirty="0" smtClean="0">
                <a:solidFill>
                  <a:srgbClr val="00B050"/>
                </a:solidFill>
              </a:rPr>
            </a:br>
            <a:r>
              <a:rPr lang="en-US" dirty="0" smtClean="0"/>
              <a:t>Helmholtz funding 770 Racks 2.2m</a:t>
            </a:r>
          </a:p>
          <a:p>
            <a:pPr marL="342900" indent="-342900">
              <a:buFont typeface="Arial"/>
              <a:buChar char="•"/>
            </a:pPr>
            <a:r>
              <a:rPr lang="en-US" dirty="0" smtClean="0"/>
              <a:t>12 M€ building cost</a:t>
            </a:r>
          </a:p>
          <a:p>
            <a:pPr marL="342900" indent="-342900">
              <a:buFont typeface="Arial"/>
              <a:buChar char="•"/>
            </a:pPr>
            <a:r>
              <a:rPr lang="en-US" dirty="0" smtClean="0"/>
              <a:t>  7 M€ initial HPC installation</a:t>
            </a:r>
          </a:p>
          <a:p>
            <a:pPr marL="342900" indent="-342900">
              <a:buFont typeface="Arial"/>
              <a:buChar char="•"/>
            </a:pPr>
            <a:r>
              <a:rPr lang="en-US" dirty="0" smtClean="0"/>
              <a:t>Completion of CC in Q4/2015</a:t>
            </a:r>
          </a:p>
          <a:p>
            <a:pPr marL="342900" indent="-342900">
              <a:buFont typeface="Arial"/>
              <a:buChar char="•"/>
            </a:pPr>
            <a:r>
              <a:rPr lang="en-US" dirty="0" smtClean="0"/>
              <a:t>Max cooling power 12 MW</a:t>
            </a:r>
          </a:p>
          <a:p>
            <a:pPr marL="342900" indent="-342900">
              <a:buFont typeface="Arial"/>
              <a:buChar char="•"/>
            </a:pPr>
            <a:r>
              <a:rPr lang="en-US" dirty="0" smtClean="0"/>
              <a:t>Fully </a:t>
            </a:r>
            <a:r>
              <a:rPr lang="en-US" dirty="0" err="1" smtClean="0"/>
              <a:t>redundand</a:t>
            </a:r>
            <a:r>
              <a:rPr lang="en-US" dirty="0" smtClean="0"/>
              <a:t> (N+1)</a:t>
            </a:r>
            <a:endParaRPr lang="en-US" dirty="0"/>
          </a:p>
        </p:txBody>
      </p:sp>
      <p:pic>
        <p:nvPicPr>
          <p:cNvPr id="11"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rcRect l="5350" r="5350"/>
          <a:stretch>
            <a:fillRect/>
          </a:stretch>
        </p:blipFill>
        <p:spPr>
          <a:xfrm>
            <a:off x="-63515" y="908720"/>
            <a:ext cx="4247891" cy="2790310"/>
          </a:xfrm>
        </p:spPr>
      </p:pic>
      <p:sp>
        <p:nvSpPr>
          <p:cNvPr id="8" name="Datumsplatzhalter 7"/>
          <p:cNvSpPr>
            <a:spLocks noGrp="1"/>
          </p:cNvSpPr>
          <p:nvPr>
            <p:ph type="dt" sz="half" idx="10"/>
          </p:nvPr>
        </p:nvSpPr>
        <p:spPr/>
        <p:txBody>
          <a:bodyPr/>
          <a:lstStyle/>
          <a:p>
            <a:pPr>
              <a:defRPr/>
            </a:pPr>
            <a:fld id="{1767A980-8F68-40AD-A7FE-B2B8EF3E4FAA}" type="datetime1">
              <a:rPr lang="en-US" smtClean="0"/>
              <a:pPr>
                <a:defRPr/>
              </a:pPr>
              <a:t>10/5/2015</a:t>
            </a:fld>
            <a:endParaRPr lang="en-GB"/>
          </a:p>
        </p:txBody>
      </p:sp>
      <p:sp>
        <p:nvSpPr>
          <p:cNvPr id="10" name="Foliennummernplatzhalter 9"/>
          <p:cNvSpPr>
            <a:spLocks noGrp="1"/>
          </p:cNvSpPr>
          <p:nvPr>
            <p:ph type="sldNum" sz="quarter" idx="12"/>
          </p:nvPr>
        </p:nvSpPr>
        <p:spPr/>
        <p:txBody>
          <a:bodyPr/>
          <a:lstStyle/>
          <a:p>
            <a:pPr>
              <a:defRPr/>
            </a:pPr>
            <a:fld id="{8318FD4D-F9D6-4FD7-A96E-8F0752404E5C}" type="slidenum">
              <a:rPr lang="en-GB" smtClean="0"/>
              <a:pPr>
                <a:defRPr/>
              </a:pPr>
              <a:t>20</a:t>
            </a:fld>
            <a:endParaRPr lang="en-GB"/>
          </a:p>
        </p:txBody>
      </p:sp>
    </p:spTree>
    <p:extLst>
      <p:ext uri="{BB962C8B-B14F-4D97-AF65-F5344CB8AC3E}">
        <p14:creationId xmlns:p14="http://schemas.microsoft.com/office/powerpoint/2010/main" val="3927432699"/>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63820" y="98630"/>
            <a:ext cx="7772400" cy="587101"/>
          </a:xfrm>
        </p:spPr>
        <p:txBody>
          <a:bodyPr>
            <a:noAutofit/>
          </a:bodyPr>
          <a:lstStyle/>
          <a:p>
            <a:r>
              <a:rPr lang="en-US" sz="2400" dirty="0" smtClean="0"/>
              <a:t>Beyond standard quark configurations</a:t>
            </a:r>
            <a:endParaRPr lang="en-US" sz="2400" dirty="0"/>
          </a:p>
        </p:txBody>
      </p:sp>
      <p:sp>
        <p:nvSpPr>
          <p:cNvPr id="3" name="Inhaltsplatzhalter 2"/>
          <p:cNvSpPr>
            <a:spLocks noGrp="1"/>
          </p:cNvSpPr>
          <p:nvPr>
            <p:ph idx="1"/>
          </p:nvPr>
        </p:nvSpPr>
        <p:spPr>
          <a:xfrm>
            <a:off x="566471" y="667431"/>
            <a:ext cx="7659872" cy="400110"/>
          </a:xfrm>
        </p:spPr>
        <p:txBody>
          <a:bodyPr wrap="square">
            <a:spAutoFit/>
          </a:bodyPr>
          <a:lstStyle/>
          <a:p>
            <a:r>
              <a:rPr lang="en-US" sz="2000" dirty="0" smtClean="0">
                <a:solidFill>
                  <a:srgbClr val="C00000"/>
                </a:solidFill>
              </a:rPr>
              <a:t>QCD allows much more than what we have observed:</a:t>
            </a:r>
          </a:p>
        </p:txBody>
      </p:sp>
      <p:grpSp>
        <p:nvGrpSpPr>
          <p:cNvPr id="5" name="Gruppieren 28"/>
          <p:cNvGrpSpPr/>
          <p:nvPr/>
        </p:nvGrpSpPr>
        <p:grpSpPr>
          <a:xfrm>
            <a:off x="2104930" y="1053920"/>
            <a:ext cx="5046082" cy="1501135"/>
            <a:chOff x="1712640" y="1772816"/>
            <a:chExt cx="5466589" cy="1501135"/>
          </a:xfrm>
        </p:grpSpPr>
        <p:pic>
          <p:nvPicPr>
            <p:cNvPr id="15" name="Picture 14"/>
            <p:cNvPicPr>
              <a:picLocks noChangeAspect="1" noChangeArrowheads="1"/>
            </p:cNvPicPr>
            <p:nvPr/>
          </p:nvPicPr>
          <p:blipFill>
            <a:blip r:embed="rId2" cstate="print"/>
            <a:srcRect l="50933" t="20293" r="26657" b="56439"/>
            <a:stretch>
              <a:fillRect/>
            </a:stretch>
          </p:blipFill>
          <p:spPr bwMode="auto">
            <a:xfrm>
              <a:off x="1712640" y="1772816"/>
              <a:ext cx="1720811" cy="1238268"/>
            </a:xfrm>
            <a:prstGeom prst="rect">
              <a:avLst/>
            </a:prstGeom>
            <a:noFill/>
            <a:ln w="9525">
              <a:noFill/>
              <a:round/>
              <a:headEnd/>
              <a:tailEnd/>
            </a:ln>
          </p:spPr>
        </p:pic>
        <p:pic>
          <p:nvPicPr>
            <p:cNvPr id="16" name="Picture 13"/>
            <p:cNvPicPr>
              <a:picLocks noChangeAspect="1" noChangeArrowheads="1"/>
            </p:cNvPicPr>
            <p:nvPr/>
          </p:nvPicPr>
          <p:blipFill>
            <a:blip r:embed="rId3" cstate="print"/>
            <a:srcRect l="24277" t="22195" r="52361" b="57073"/>
            <a:stretch>
              <a:fillRect/>
            </a:stretch>
          </p:blipFill>
          <p:spPr bwMode="auto">
            <a:xfrm>
              <a:off x="5385048" y="1840291"/>
              <a:ext cx="1794181" cy="1103319"/>
            </a:xfrm>
            <a:prstGeom prst="rect">
              <a:avLst/>
            </a:prstGeom>
            <a:noFill/>
            <a:ln w="9525">
              <a:noFill/>
              <a:round/>
              <a:headEnd/>
              <a:tailEnd/>
            </a:ln>
          </p:spPr>
        </p:pic>
        <p:sp>
          <p:nvSpPr>
            <p:cNvPr id="17" name="Rectangle 11"/>
            <p:cNvSpPr>
              <a:spLocks/>
            </p:cNvSpPr>
            <p:nvPr/>
          </p:nvSpPr>
          <p:spPr bwMode="auto">
            <a:xfrm>
              <a:off x="2119992" y="2996952"/>
              <a:ext cx="950109" cy="276999"/>
            </a:xfrm>
            <a:prstGeom prst="rect">
              <a:avLst/>
            </a:prstGeom>
            <a:noFill/>
            <a:ln w="12700">
              <a:noFill/>
              <a:miter lim="800000"/>
              <a:headEnd/>
              <a:tailEnd/>
            </a:ln>
          </p:spPr>
          <p:txBody>
            <a:bodyPr wrap="none" lIns="0" tIns="0" rIns="29933" bIns="0">
              <a:spAutoFit/>
            </a:bodyPr>
            <a:lstStyle/>
            <a:p>
              <a:pPr marL="29232"/>
              <a:r>
                <a:rPr lang="en-US" dirty="0" smtClean="0">
                  <a:solidFill>
                    <a:srgbClr val="000000"/>
                  </a:solidFill>
                  <a:cs typeface="Arial" charset="0"/>
                  <a:sym typeface="Arial" charset="0"/>
                </a:rPr>
                <a:t>Baryons</a:t>
              </a:r>
            </a:p>
          </p:txBody>
        </p:sp>
        <p:sp>
          <p:nvSpPr>
            <p:cNvPr id="18" name="Rectangle 12"/>
            <p:cNvSpPr>
              <a:spLocks/>
            </p:cNvSpPr>
            <p:nvPr/>
          </p:nvSpPr>
          <p:spPr bwMode="auto">
            <a:xfrm>
              <a:off x="5848321" y="2996952"/>
              <a:ext cx="908350" cy="276999"/>
            </a:xfrm>
            <a:prstGeom prst="rect">
              <a:avLst/>
            </a:prstGeom>
            <a:noFill/>
            <a:ln w="12700">
              <a:noFill/>
              <a:miter lim="800000"/>
              <a:headEnd/>
              <a:tailEnd/>
            </a:ln>
          </p:spPr>
          <p:txBody>
            <a:bodyPr wrap="none" lIns="0" tIns="0" rIns="29933" bIns="0">
              <a:spAutoFit/>
            </a:bodyPr>
            <a:lstStyle/>
            <a:p>
              <a:pPr marL="29232"/>
              <a:r>
                <a:rPr lang="en-US" dirty="0" smtClean="0">
                  <a:solidFill>
                    <a:srgbClr val="000000"/>
                  </a:solidFill>
                  <a:cs typeface="Arial" charset="0"/>
                  <a:sym typeface="Arial" charset="0"/>
                </a:rPr>
                <a:t>Mesons</a:t>
              </a:r>
            </a:p>
          </p:txBody>
        </p:sp>
      </p:grpSp>
      <p:pic>
        <p:nvPicPr>
          <p:cNvPr id="28" name="Picture 27"/>
          <p:cNvPicPr>
            <a:picLocks noChangeAspect="1"/>
          </p:cNvPicPr>
          <p:nvPr/>
        </p:nvPicPr>
        <p:blipFill>
          <a:blip r:embed="rId4" cstate="print"/>
          <a:stretch>
            <a:fillRect/>
          </a:stretch>
        </p:blipFill>
        <p:spPr>
          <a:xfrm>
            <a:off x="116505" y="2290575"/>
            <a:ext cx="5807111" cy="4734146"/>
          </a:xfrm>
          <a:prstGeom prst="rect">
            <a:avLst/>
          </a:prstGeom>
        </p:spPr>
      </p:pic>
      <p:sp>
        <p:nvSpPr>
          <p:cNvPr id="31" name="TextBox 30"/>
          <p:cNvSpPr txBox="1"/>
          <p:nvPr/>
        </p:nvSpPr>
        <p:spPr>
          <a:xfrm>
            <a:off x="6545270" y="5933535"/>
            <a:ext cx="2416046" cy="369332"/>
          </a:xfrm>
          <a:prstGeom prst="rect">
            <a:avLst/>
          </a:prstGeom>
          <a:noFill/>
        </p:spPr>
        <p:txBody>
          <a:bodyPr wrap="none" rtlCol="0">
            <a:spAutoFit/>
          </a:bodyPr>
          <a:lstStyle/>
          <a:p>
            <a:r>
              <a:rPr lang="en-US" sz="1800" b="1" dirty="0" smtClean="0">
                <a:solidFill>
                  <a:srgbClr val="0000FF"/>
                </a:solidFill>
              </a:rPr>
              <a:t>Courtesy C. </a:t>
            </a:r>
            <a:r>
              <a:rPr lang="en-US" sz="1800" b="1" dirty="0" err="1" smtClean="0">
                <a:solidFill>
                  <a:srgbClr val="0000FF"/>
                </a:solidFill>
              </a:rPr>
              <a:t>Hanhart</a:t>
            </a:r>
            <a:endParaRPr lang="en-US" sz="1800" b="1" dirty="0">
              <a:solidFill>
                <a:srgbClr val="0000FF"/>
              </a:solidFill>
            </a:endParaRPr>
          </a:p>
        </p:txBody>
      </p:sp>
      <p:sp>
        <p:nvSpPr>
          <p:cNvPr id="32" name="Rectangle 16"/>
          <p:cNvSpPr>
            <a:spLocks/>
          </p:cNvSpPr>
          <p:nvPr/>
        </p:nvSpPr>
        <p:spPr bwMode="auto">
          <a:xfrm>
            <a:off x="386535" y="1853825"/>
            <a:ext cx="1343666" cy="369332"/>
          </a:xfrm>
          <a:prstGeom prst="rect">
            <a:avLst/>
          </a:prstGeom>
          <a:noFill/>
          <a:ln w="12700">
            <a:noFill/>
            <a:miter lim="800000"/>
            <a:headEnd/>
            <a:tailEnd/>
          </a:ln>
        </p:spPr>
        <p:txBody>
          <a:bodyPr wrap="none" lIns="0" tIns="0" rIns="42573" bIns="0">
            <a:spAutoFit/>
          </a:bodyPr>
          <a:lstStyle/>
          <a:p>
            <a:pPr marL="42094"/>
            <a:r>
              <a:rPr lang="en-US" b="1" dirty="0" smtClean="0">
                <a:solidFill>
                  <a:srgbClr val="FF0000"/>
                </a:solidFill>
                <a:latin typeface="+mn-lt"/>
                <a:sym typeface="Chalkboard Bold" charset="0"/>
              </a:rPr>
              <a:t>Exotica</a:t>
            </a:r>
          </a:p>
        </p:txBody>
      </p:sp>
      <p:sp>
        <p:nvSpPr>
          <p:cNvPr id="34" name="Rectangle 27"/>
          <p:cNvSpPr>
            <a:spLocks/>
          </p:cNvSpPr>
          <p:nvPr/>
        </p:nvSpPr>
        <p:spPr bwMode="auto">
          <a:xfrm>
            <a:off x="6817393" y="3473177"/>
            <a:ext cx="2326607" cy="1107996"/>
          </a:xfrm>
          <a:prstGeom prst="rect">
            <a:avLst/>
          </a:prstGeom>
          <a:noFill/>
          <a:ln w="12700">
            <a:noFill/>
            <a:miter lim="800000"/>
            <a:headEnd/>
            <a:tailEnd/>
          </a:ln>
        </p:spPr>
        <p:txBody>
          <a:bodyPr wrap="square" lIns="0" tIns="0" rIns="57799" bIns="0">
            <a:spAutoFit/>
          </a:bodyPr>
          <a:lstStyle/>
          <a:p>
            <a:pPr marL="42094"/>
            <a:r>
              <a:rPr lang="en-US" dirty="0" smtClean="0">
                <a:solidFill>
                  <a:srgbClr val="000000"/>
                </a:solidFill>
                <a:latin typeface="+mn-lt"/>
                <a:sym typeface="Chalkboard" pitchFamily="112" charset="0"/>
              </a:rPr>
              <a:t>may have J</a:t>
            </a:r>
            <a:r>
              <a:rPr lang="en-US" baseline="32000" dirty="0" smtClean="0">
                <a:solidFill>
                  <a:srgbClr val="000000"/>
                </a:solidFill>
                <a:latin typeface="+mn-lt"/>
                <a:sym typeface="Chalkboard" pitchFamily="112" charset="0"/>
              </a:rPr>
              <a:t>PC</a:t>
            </a:r>
            <a:r>
              <a:rPr lang="en-US" dirty="0" smtClean="0">
                <a:solidFill>
                  <a:srgbClr val="000000"/>
                </a:solidFill>
                <a:latin typeface="+mn-lt"/>
                <a:sym typeface="Chalkboard" pitchFamily="112" charset="0"/>
              </a:rPr>
              <a:t> not allowed for </a:t>
            </a:r>
            <a:r>
              <a:rPr lang="en-US" dirty="0" err="1" smtClean="0">
                <a:solidFill>
                  <a:srgbClr val="000000"/>
                </a:solidFill>
                <a:latin typeface="+mn-lt"/>
                <a:sym typeface="Chalkboard" pitchFamily="112" charset="0"/>
              </a:rPr>
              <a:t>qq</a:t>
            </a:r>
            <a:endParaRPr lang="en-US" dirty="0" smtClean="0">
              <a:solidFill>
                <a:srgbClr val="000000"/>
              </a:solidFill>
              <a:latin typeface="+mn-lt"/>
              <a:sym typeface="Chalkboard" pitchFamily="112" charset="0"/>
            </a:endParaRPr>
          </a:p>
        </p:txBody>
      </p:sp>
      <p:sp>
        <p:nvSpPr>
          <p:cNvPr id="35" name="Textfeld 20"/>
          <p:cNvSpPr txBox="1"/>
          <p:nvPr/>
        </p:nvSpPr>
        <p:spPr>
          <a:xfrm>
            <a:off x="7587335" y="3924055"/>
            <a:ext cx="133331" cy="369332"/>
          </a:xfrm>
          <a:prstGeom prst="rect">
            <a:avLst/>
          </a:prstGeom>
          <a:noFill/>
        </p:spPr>
        <p:txBody>
          <a:bodyPr wrap="square" lIns="0" tIns="0" rIns="0" bIns="0" rtlCol="0">
            <a:spAutoFit/>
          </a:bodyPr>
          <a:lstStyle/>
          <a:p>
            <a:r>
              <a:rPr lang="en-US" dirty="0" smtClean="0"/>
              <a:t>_</a:t>
            </a:r>
            <a:endParaRPr lang="en-US" dirty="0"/>
          </a:p>
        </p:txBody>
      </p:sp>
      <p:sp>
        <p:nvSpPr>
          <p:cNvPr id="4" name="Right Brace 3"/>
          <p:cNvSpPr/>
          <p:nvPr/>
        </p:nvSpPr>
        <p:spPr>
          <a:xfrm>
            <a:off x="6349572" y="2887579"/>
            <a:ext cx="323469" cy="1653468"/>
          </a:xfrm>
          <a:prstGeom prst="rightBrace">
            <a:avLst/>
          </a:prstGeom>
          <a:ln w="1905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Datumsplatzhalter 18"/>
          <p:cNvSpPr>
            <a:spLocks noGrp="1"/>
          </p:cNvSpPr>
          <p:nvPr>
            <p:ph type="dt" sz="half" idx="10"/>
          </p:nvPr>
        </p:nvSpPr>
        <p:spPr/>
        <p:txBody>
          <a:bodyPr/>
          <a:lstStyle/>
          <a:p>
            <a:pPr>
              <a:defRPr/>
            </a:pPr>
            <a:fld id="{52FBB0C9-5526-419D-84C3-A1AC3F074826}" type="datetime1">
              <a:rPr lang="en-US" smtClean="0"/>
              <a:pPr>
                <a:defRPr/>
              </a:pPr>
              <a:t>10/5/2015</a:t>
            </a:fld>
            <a:endParaRPr lang="en-GB"/>
          </a:p>
        </p:txBody>
      </p:sp>
      <p:sp>
        <p:nvSpPr>
          <p:cNvPr id="20" name="Foliennummernplatzhalter 19"/>
          <p:cNvSpPr>
            <a:spLocks noGrp="1"/>
          </p:cNvSpPr>
          <p:nvPr>
            <p:ph type="sldNum" sz="quarter" idx="12"/>
          </p:nvPr>
        </p:nvSpPr>
        <p:spPr/>
        <p:txBody>
          <a:bodyPr/>
          <a:lstStyle/>
          <a:p>
            <a:pPr>
              <a:defRPr/>
            </a:pPr>
            <a:fld id="{8318FD4D-F9D6-4FD7-A96E-8F0752404E5C}" type="slidenum">
              <a:rPr lang="en-GB" smtClean="0"/>
              <a:pPr>
                <a:defRPr/>
              </a:pPr>
              <a:t>21</a:t>
            </a:fld>
            <a:endParaRPr lang="en-GB"/>
          </a:p>
        </p:txBody>
      </p:sp>
      <p:sp>
        <p:nvSpPr>
          <p:cNvPr id="21" name="Fußzeilenplatzhalter 20"/>
          <p:cNvSpPr>
            <a:spLocks noGrp="1"/>
          </p:cNvSpPr>
          <p:nvPr>
            <p:ph type="ftr" sz="quarter" idx="11"/>
          </p:nvPr>
        </p:nvSpPr>
        <p:spPr/>
        <p:txBody>
          <a:bodyPr/>
          <a:lstStyle/>
          <a:p>
            <a:pPr>
              <a:defRPr/>
            </a:pPr>
            <a:r>
              <a:rPr lang="en-US" smtClean="0"/>
              <a:t>Horst Stoecker</a:t>
            </a:r>
            <a:endParaRPr lang="en-GB" dirty="0"/>
          </a:p>
        </p:txBody>
      </p:sp>
    </p:spTree>
    <p:extLst>
      <p:ext uri="{BB962C8B-B14F-4D97-AF65-F5344CB8AC3E}">
        <p14:creationId xmlns:p14="http://schemas.microsoft.com/office/powerpoint/2010/main" val="1113335982"/>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5"/>
          <p:cNvSpPr>
            <a:spLocks noGrp="1"/>
          </p:cNvSpPr>
          <p:nvPr>
            <p:ph type="sldNum" sz="quarter" idx="12"/>
          </p:nvPr>
        </p:nvSpPr>
        <p:spPr/>
        <p:txBody>
          <a:bodyPr/>
          <a:lstStyle/>
          <a:p>
            <a:fld id="{993F5166-C251-40A3-BA52-C9523A08DE1A}" type="slidenum">
              <a:rPr lang="en-US" altLang="ja-JP"/>
              <a:pPr/>
              <a:t>22</a:t>
            </a:fld>
            <a:endParaRPr lang="en-US" altLang="ja-JP"/>
          </a:p>
        </p:txBody>
      </p:sp>
      <p:sp>
        <p:nvSpPr>
          <p:cNvPr id="34820" name="Text Box 4"/>
          <p:cNvSpPr txBox="1">
            <a:spLocks noChangeArrowheads="1"/>
          </p:cNvSpPr>
          <p:nvPr/>
        </p:nvSpPr>
        <p:spPr bwMode="auto">
          <a:xfrm>
            <a:off x="966967" y="2565400"/>
            <a:ext cx="8017259" cy="707886"/>
          </a:xfrm>
          <a:prstGeom prst="rect">
            <a:avLst/>
          </a:prstGeom>
          <a:noFill/>
          <a:ln w="9525">
            <a:noFill/>
            <a:miter lim="800000"/>
            <a:headEnd/>
            <a:tailEnd/>
          </a:ln>
          <a:effectLst/>
        </p:spPr>
        <p:txBody>
          <a:bodyPr wrap="none">
            <a:spAutoFit/>
          </a:bodyPr>
          <a:lstStyle/>
          <a:p>
            <a:r>
              <a:rPr lang="en-US" altLang="ja-JP" sz="4000" dirty="0" smtClean="0"/>
              <a:t>Lattice QCD </a:t>
            </a:r>
            <a:r>
              <a:rPr lang="en-US" altLang="ja-JP" sz="4000" dirty="0" err="1" smtClean="0"/>
              <a:t>vs</a:t>
            </a:r>
            <a:r>
              <a:rPr lang="en-US" altLang="ja-JP" sz="4000" dirty="0" smtClean="0"/>
              <a:t> pure YM:</a:t>
            </a:r>
            <a:r>
              <a:rPr lang="en-US" altLang="ja-JP" sz="4000" i="0" dirty="0" smtClean="0"/>
              <a:t> </a:t>
            </a:r>
            <a:r>
              <a:rPr lang="en-US" altLang="ja-JP" sz="4000" i="0" dirty="0" err="1" smtClean="0"/>
              <a:t>glueballs</a:t>
            </a:r>
            <a:endParaRPr lang="en-US" altLang="ja-JP" sz="4000" i="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
          <p:cNvSpPr>
            <a:spLocks noGrp="1" noChangeArrowheads="1"/>
          </p:cNvSpPr>
          <p:nvPr>
            <p:ph type="title"/>
          </p:nvPr>
        </p:nvSpPr>
        <p:spPr>
          <a:xfrm>
            <a:off x="456481" y="-171400"/>
            <a:ext cx="8228160" cy="1009546"/>
          </a:xfrm>
        </p:spPr>
        <p:txBody>
          <a:bodyPr tIns="3520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err="1" smtClean="0">
                <a:solidFill>
                  <a:srgbClr val="FF0000"/>
                </a:solidFill>
              </a:rPr>
              <a:t>Glueball</a:t>
            </a:r>
            <a:r>
              <a:rPr lang="en-US" dirty="0" smtClean="0">
                <a:solidFill>
                  <a:srgbClr val="FF0000"/>
                </a:solidFill>
              </a:rPr>
              <a:t> spectrum</a:t>
            </a:r>
          </a:p>
        </p:txBody>
      </p:sp>
      <p:sp>
        <p:nvSpPr>
          <p:cNvPr id="16387" name="Text Box 3"/>
          <p:cNvSpPr txBox="1">
            <a:spLocks noChangeArrowheads="1"/>
          </p:cNvSpPr>
          <p:nvPr/>
        </p:nvSpPr>
        <p:spPr bwMode="auto">
          <a:xfrm>
            <a:off x="4710240" y="4734144"/>
            <a:ext cx="4433760" cy="1395155"/>
          </a:xfrm>
          <a:prstGeom prst="rect">
            <a:avLst/>
          </a:prstGeom>
          <a:noFill/>
          <a:ln w="9525">
            <a:noFill/>
            <a:round/>
            <a:headEnd/>
            <a:tailEnd/>
          </a:ln>
        </p:spPr>
        <p:txBody>
          <a:bodyPr wrap="none" lIns="81639" tIns="55221" rIns="81639" bIns="40820"/>
          <a:lstStyle/>
          <a:p>
            <a:pPr>
              <a:tabLst>
                <a:tab pos="656650" algn="l"/>
                <a:tab pos="1313299" algn="l"/>
                <a:tab pos="1969949" algn="l"/>
                <a:tab pos="2626599" algn="l"/>
                <a:tab pos="3283248" algn="l"/>
                <a:tab pos="3939898" algn="l"/>
                <a:tab pos="4596548" algn="l"/>
              </a:tabLst>
            </a:pPr>
            <a:r>
              <a:rPr lang="en-US" dirty="0">
                <a:solidFill>
                  <a:srgbClr val="000000"/>
                </a:solidFill>
              </a:rPr>
              <a:t>First unquenched results:</a:t>
            </a:r>
          </a:p>
          <a:p>
            <a:pPr>
              <a:tabLst>
                <a:tab pos="656650" algn="l"/>
                <a:tab pos="1313299" algn="l"/>
                <a:tab pos="1969949" algn="l"/>
                <a:tab pos="2626599" algn="l"/>
                <a:tab pos="3283248" algn="l"/>
                <a:tab pos="3939898" algn="l"/>
                <a:tab pos="4596548" algn="l"/>
              </a:tabLst>
            </a:pPr>
            <a:r>
              <a:rPr lang="en-US" dirty="0">
                <a:solidFill>
                  <a:srgbClr val="000000"/>
                </a:solidFill>
              </a:rPr>
              <a:t> </a:t>
            </a:r>
            <a:r>
              <a:rPr lang="en-US" dirty="0" err="1">
                <a:solidFill>
                  <a:srgbClr val="000000"/>
                </a:solidFill>
              </a:rPr>
              <a:t>pion</a:t>
            </a:r>
            <a:r>
              <a:rPr lang="en-US" dirty="0">
                <a:solidFill>
                  <a:srgbClr val="000000"/>
                </a:solidFill>
              </a:rPr>
              <a:t> mass 360 </a:t>
            </a:r>
            <a:r>
              <a:rPr lang="en-US" dirty="0" err="1">
                <a:solidFill>
                  <a:srgbClr val="000000"/>
                </a:solidFill>
              </a:rPr>
              <a:t>MeV</a:t>
            </a:r>
            <a:endParaRPr lang="en-US" dirty="0">
              <a:solidFill>
                <a:srgbClr val="000000"/>
              </a:solidFill>
            </a:endParaRPr>
          </a:p>
          <a:p>
            <a:pPr>
              <a:tabLst>
                <a:tab pos="656650" algn="l"/>
                <a:tab pos="1313299" algn="l"/>
                <a:tab pos="1969949" algn="l"/>
                <a:tab pos="2626599" algn="l"/>
                <a:tab pos="3283248" algn="l"/>
                <a:tab pos="3939898" algn="l"/>
                <a:tab pos="4596548" algn="l"/>
              </a:tabLst>
            </a:pPr>
            <a:r>
              <a:rPr lang="en-US" dirty="0">
                <a:solidFill>
                  <a:srgbClr val="000000"/>
                </a:solidFill>
              </a:rPr>
              <a:t>UKQCD </a:t>
            </a:r>
            <a:r>
              <a:rPr lang="en-US" dirty="0" smtClean="0">
                <a:solidFill>
                  <a:srgbClr val="000000"/>
                </a:solidFill>
              </a:rPr>
              <a:t>coll. </a:t>
            </a:r>
            <a:r>
              <a:rPr lang="en-US" dirty="0">
                <a:solidFill>
                  <a:srgbClr val="000000"/>
                </a:solidFill>
              </a:rPr>
              <a:t>PRD82 (‘10) 34501</a:t>
            </a:r>
          </a:p>
        </p:txBody>
      </p:sp>
      <p:sp>
        <p:nvSpPr>
          <p:cNvPr id="16388" name="Text Box 5"/>
          <p:cNvSpPr txBox="1">
            <a:spLocks noChangeArrowheads="1"/>
          </p:cNvSpPr>
          <p:nvPr/>
        </p:nvSpPr>
        <p:spPr bwMode="auto">
          <a:xfrm>
            <a:off x="414720" y="4734145"/>
            <a:ext cx="3993120" cy="1260140"/>
          </a:xfrm>
          <a:prstGeom prst="rect">
            <a:avLst/>
          </a:prstGeom>
          <a:noFill/>
          <a:ln w="9525">
            <a:noFill/>
            <a:round/>
            <a:headEnd/>
            <a:tailEnd/>
          </a:ln>
        </p:spPr>
        <p:txBody>
          <a:bodyPr wrap="none" lIns="81639" tIns="55221" rIns="81639" bIns="40820"/>
          <a:lstStyle/>
          <a:p>
            <a:pPr>
              <a:tabLst>
                <a:tab pos="656650" algn="l"/>
                <a:tab pos="1313299" algn="l"/>
                <a:tab pos="1969949" algn="l"/>
                <a:tab pos="2626599" algn="l"/>
                <a:tab pos="3283248" algn="l"/>
                <a:tab pos="3939898" algn="l"/>
              </a:tabLst>
            </a:pPr>
            <a:r>
              <a:rPr lang="en-US" dirty="0">
                <a:solidFill>
                  <a:srgbClr val="000000"/>
                </a:solidFill>
              </a:rPr>
              <a:t>Quenched results: </a:t>
            </a:r>
            <a:endParaRPr lang="en-US" dirty="0" smtClean="0">
              <a:solidFill>
                <a:srgbClr val="000000"/>
              </a:solidFill>
            </a:endParaRPr>
          </a:p>
          <a:p>
            <a:pPr>
              <a:tabLst>
                <a:tab pos="656650" algn="l"/>
                <a:tab pos="1313299" algn="l"/>
                <a:tab pos="1969949" algn="l"/>
                <a:tab pos="2626599" algn="l"/>
                <a:tab pos="3283248" algn="l"/>
                <a:tab pos="3939898" algn="l"/>
              </a:tabLst>
            </a:pPr>
            <a:r>
              <a:rPr lang="en-US" dirty="0" smtClean="0">
                <a:solidFill>
                  <a:srgbClr val="000000"/>
                </a:solidFill>
              </a:rPr>
              <a:t>Morningstar-</a:t>
            </a:r>
            <a:r>
              <a:rPr lang="en-US" dirty="0" err="1" smtClean="0">
                <a:solidFill>
                  <a:srgbClr val="000000"/>
                </a:solidFill>
              </a:rPr>
              <a:t>Peardon</a:t>
            </a:r>
            <a:endParaRPr lang="en-US" dirty="0">
              <a:solidFill>
                <a:srgbClr val="000000"/>
              </a:solidFill>
            </a:endParaRPr>
          </a:p>
          <a:p>
            <a:pPr>
              <a:tabLst>
                <a:tab pos="656650" algn="l"/>
                <a:tab pos="1313299" algn="l"/>
                <a:tab pos="1969949" algn="l"/>
                <a:tab pos="2626599" algn="l"/>
                <a:tab pos="3283248" algn="l"/>
                <a:tab pos="3939898" algn="l"/>
              </a:tabLst>
            </a:pPr>
            <a:r>
              <a:rPr lang="en-US" dirty="0" err="1">
                <a:solidFill>
                  <a:srgbClr val="000000"/>
                </a:solidFill>
              </a:rPr>
              <a:t>Phys.Rev</a:t>
            </a:r>
            <a:r>
              <a:rPr lang="en-US" dirty="0">
                <a:solidFill>
                  <a:srgbClr val="000000"/>
                </a:solidFill>
              </a:rPr>
              <a:t>. D73 014516 (‘06)</a:t>
            </a:r>
          </a:p>
        </p:txBody>
      </p:sp>
      <p:pic>
        <p:nvPicPr>
          <p:cNvPr id="16389" name="Bild 8" descr="morningstarglueballs.pdf"/>
          <p:cNvPicPr>
            <a:picLocks noChangeAspect="1"/>
          </p:cNvPicPr>
          <p:nvPr/>
        </p:nvPicPr>
        <p:blipFill>
          <a:blip r:embed="rId3" cstate="print"/>
          <a:srcRect/>
          <a:stretch>
            <a:fillRect/>
          </a:stretch>
        </p:blipFill>
        <p:spPr bwMode="auto">
          <a:xfrm>
            <a:off x="1" y="863715"/>
            <a:ext cx="4502880" cy="3871126"/>
          </a:xfrm>
          <a:prstGeom prst="rect">
            <a:avLst/>
          </a:prstGeom>
          <a:noFill/>
          <a:ln w="9525">
            <a:noFill/>
            <a:miter lim="800000"/>
            <a:headEnd/>
            <a:tailEnd/>
          </a:ln>
        </p:spPr>
      </p:pic>
      <p:pic>
        <p:nvPicPr>
          <p:cNvPr id="16390" name="Bild 9" descr="ukqcdglueballs.pdf"/>
          <p:cNvPicPr>
            <a:picLocks noChangeAspect="1"/>
          </p:cNvPicPr>
          <p:nvPr/>
        </p:nvPicPr>
        <p:blipFill>
          <a:blip r:embed="rId4" cstate="print"/>
          <a:srcRect/>
          <a:stretch>
            <a:fillRect/>
          </a:stretch>
        </p:blipFill>
        <p:spPr bwMode="auto">
          <a:xfrm>
            <a:off x="4617005" y="863715"/>
            <a:ext cx="4295520" cy="3732872"/>
          </a:xfrm>
          <a:prstGeom prst="rect">
            <a:avLst/>
          </a:prstGeom>
          <a:noFill/>
          <a:ln w="9525">
            <a:noFill/>
            <a:miter lim="800000"/>
            <a:headEnd/>
            <a:tailEnd/>
          </a:ln>
        </p:spPr>
      </p:pic>
      <p:sp>
        <p:nvSpPr>
          <p:cNvPr id="7" name="Datumsplatzhalter 6"/>
          <p:cNvSpPr>
            <a:spLocks noGrp="1"/>
          </p:cNvSpPr>
          <p:nvPr>
            <p:ph type="dt" sz="half" idx="10"/>
          </p:nvPr>
        </p:nvSpPr>
        <p:spPr/>
        <p:txBody>
          <a:bodyPr/>
          <a:lstStyle/>
          <a:p>
            <a:pPr>
              <a:defRPr/>
            </a:pPr>
            <a:fld id="{DD7D2725-23C7-47DF-83E3-E8B762EC5D7B}" type="datetime1">
              <a:rPr lang="en-US" smtClean="0"/>
              <a:pPr>
                <a:defRPr/>
              </a:pPr>
              <a:t>10/5/2015</a:t>
            </a:fld>
            <a:endParaRPr lang="en-GB"/>
          </a:p>
        </p:txBody>
      </p:sp>
      <p:sp>
        <p:nvSpPr>
          <p:cNvPr id="8" name="Foliennummernplatzhalter 7"/>
          <p:cNvSpPr>
            <a:spLocks noGrp="1"/>
          </p:cNvSpPr>
          <p:nvPr>
            <p:ph type="sldNum" sz="quarter" idx="12"/>
          </p:nvPr>
        </p:nvSpPr>
        <p:spPr/>
        <p:txBody>
          <a:bodyPr/>
          <a:lstStyle/>
          <a:p>
            <a:pPr>
              <a:defRPr/>
            </a:pPr>
            <a:fld id="{8318FD4D-F9D6-4FD7-A96E-8F0752404E5C}" type="slidenum">
              <a:rPr lang="en-GB" smtClean="0"/>
              <a:pPr>
                <a:defRPr/>
              </a:pPr>
              <a:t>23</a:t>
            </a:fld>
            <a:endParaRPr lang="en-GB"/>
          </a:p>
        </p:txBody>
      </p:sp>
      <p:sp>
        <p:nvSpPr>
          <p:cNvPr id="9" name="Fußzeilenplatzhalter 8"/>
          <p:cNvSpPr>
            <a:spLocks noGrp="1"/>
          </p:cNvSpPr>
          <p:nvPr>
            <p:ph type="ftr" sz="quarter" idx="11"/>
          </p:nvPr>
        </p:nvSpPr>
        <p:spPr/>
        <p:txBody>
          <a:bodyPr/>
          <a:lstStyle/>
          <a:p>
            <a:pPr>
              <a:defRPr/>
            </a:pPr>
            <a:r>
              <a:rPr lang="en-US" smtClean="0"/>
              <a:t>Horst Stoecker</a:t>
            </a:r>
            <a:endParaRPr lang="en-GB" dirty="0"/>
          </a:p>
        </p:txBody>
      </p:sp>
    </p:spTree>
    <p:extLst>
      <p:ext uri="{BB962C8B-B14F-4D97-AF65-F5344CB8AC3E}">
        <p14:creationId xmlns:p14="http://schemas.microsoft.com/office/powerpoint/2010/main" val="215840556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New Start on Old </a:t>
            </a:r>
            <a:r>
              <a:rPr lang="de-DE" dirty="0" err="1" smtClean="0"/>
              <a:t>ideas</a:t>
            </a:r>
            <a:r>
              <a:rPr lang="de-DE" smtClean="0"/>
              <a:t> !</a:t>
            </a:r>
            <a:endParaRPr lang="de-DE" dirty="0"/>
          </a:p>
        </p:txBody>
      </p:sp>
      <p:sp>
        <p:nvSpPr>
          <p:cNvPr id="3" name="Datumsplatzhalter 2"/>
          <p:cNvSpPr>
            <a:spLocks noGrp="1"/>
          </p:cNvSpPr>
          <p:nvPr>
            <p:ph type="dt" sz="half" idx="10"/>
          </p:nvPr>
        </p:nvSpPr>
        <p:spPr/>
        <p:txBody>
          <a:bodyPr/>
          <a:lstStyle/>
          <a:p>
            <a:pPr>
              <a:defRPr/>
            </a:pPr>
            <a:fld id="{86691989-177F-43E7-915B-384995535DDF}" type="datetime1">
              <a:rPr lang="en-US" smtClean="0"/>
              <a:pPr>
                <a:defRPr/>
              </a:pPr>
              <a:t>10/5/2015</a:t>
            </a:fld>
            <a:endParaRPr lang="en-US"/>
          </a:p>
        </p:txBody>
      </p:sp>
      <p:sp>
        <p:nvSpPr>
          <p:cNvPr id="4" name="Fußzeilenplatzhalter 3"/>
          <p:cNvSpPr>
            <a:spLocks noGrp="1"/>
          </p:cNvSpPr>
          <p:nvPr>
            <p:ph type="ftr" sz="quarter" idx="11"/>
          </p:nvPr>
        </p:nvSpPr>
        <p:spPr/>
        <p:txBody>
          <a:bodyPr/>
          <a:lstStyle/>
          <a:p>
            <a:pPr>
              <a:defRPr/>
            </a:pPr>
            <a:r>
              <a:rPr lang="en-US" smtClean="0"/>
              <a:t>Horst Stoecker</a:t>
            </a:r>
            <a:endParaRPr lang="en-US"/>
          </a:p>
        </p:txBody>
      </p:sp>
      <p:sp>
        <p:nvSpPr>
          <p:cNvPr id="5" name="Foliennummernplatzhalter 4"/>
          <p:cNvSpPr>
            <a:spLocks noGrp="1"/>
          </p:cNvSpPr>
          <p:nvPr>
            <p:ph type="sldNum" sz="quarter" idx="12"/>
          </p:nvPr>
        </p:nvSpPr>
        <p:spPr/>
        <p:txBody>
          <a:bodyPr/>
          <a:lstStyle/>
          <a:p>
            <a:pPr>
              <a:defRPr/>
            </a:pPr>
            <a:r>
              <a:rPr lang="en-US" smtClean="0"/>
              <a:t>M. Djordjevic </a:t>
            </a:r>
            <a:fld id="{5665E4C8-4345-4D96-B669-3D5E0BD740C5}" type="slidenum">
              <a:rPr lang="en-US" smtClean="0"/>
              <a:pPr>
                <a:defRPr/>
              </a:pPr>
              <a:t>24</a:t>
            </a:fld>
            <a:endParaRPr lang="en-US"/>
          </a:p>
        </p:txBody>
      </p:sp>
    </p:spTree>
    <p:extLst>
      <p:ext uri="{BB962C8B-B14F-4D97-AF65-F5344CB8AC3E}">
        <p14:creationId xmlns:p14="http://schemas.microsoft.com/office/powerpoint/2010/main" val="38593385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5"/>
          <p:cNvSpPr>
            <a:spLocks noGrp="1"/>
          </p:cNvSpPr>
          <p:nvPr>
            <p:ph type="sldNum" sz="quarter" idx="12"/>
          </p:nvPr>
        </p:nvSpPr>
        <p:spPr/>
        <p:txBody>
          <a:bodyPr/>
          <a:lstStyle/>
          <a:p>
            <a:fld id="{993F5166-C251-40A3-BA52-C9523A08DE1A}" type="slidenum">
              <a:rPr lang="en-US" altLang="ja-JP"/>
              <a:pPr/>
              <a:t>25</a:t>
            </a:fld>
            <a:endParaRPr lang="en-US" altLang="ja-JP"/>
          </a:p>
        </p:txBody>
      </p:sp>
      <p:sp>
        <p:nvSpPr>
          <p:cNvPr id="34820" name="Text Box 4"/>
          <p:cNvSpPr txBox="1">
            <a:spLocks noChangeArrowheads="1"/>
          </p:cNvSpPr>
          <p:nvPr/>
        </p:nvSpPr>
        <p:spPr bwMode="auto">
          <a:xfrm>
            <a:off x="321880" y="620885"/>
            <a:ext cx="7665560" cy="3970318"/>
          </a:xfrm>
          <a:prstGeom prst="rect">
            <a:avLst/>
          </a:prstGeom>
          <a:noFill/>
          <a:ln w="9525">
            <a:noFill/>
            <a:miter lim="800000"/>
            <a:headEnd/>
            <a:tailEnd/>
          </a:ln>
          <a:effectLst/>
        </p:spPr>
        <p:txBody>
          <a:bodyPr wrap="none">
            <a:spAutoFit/>
          </a:bodyPr>
          <a:lstStyle/>
          <a:p>
            <a:r>
              <a:rPr lang="en-US" altLang="ja-JP" sz="3600" i="0" dirty="0" smtClean="0">
                <a:solidFill>
                  <a:srgbClr val="0000FF"/>
                </a:solidFill>
              </a:rPr>
              <a:t>Pure YM gauge theory on the lattice:</a:t>
            </a:r>
          </a:p>
          <a:p>
            <a:endParaRPr lang="en-US" altLang="ja-JP" sz="3600" i="0" dirty="0" smtClean="0">
              <a:solidFill>
                <a:srgbClr val="0000FF"/>
              </a:solidFill>
            </a:endParaRPr>
          </a:p>
          <a:p>
            <a:r>
              <a:rPr lang="en-US" altLang="ja-JP" sz="3600" dirty="0" smtClean="0">
                <a:solidFill>
                  <a:srgbClr val="0000FF"/>
                </a:solidFill>
              </a:rPr>
              <a:t>a hot glue plasma</a:t>
            </a:r>
          </a:p>
          <a:p>
            <a:endParaRPr lang="en-US" altLang="ja-JP" sz="3600" dirty="0">
              <a:solidFill>
                <a:srgbClr val="0000FF"/>
              </a:solidFill>
            </a:endParaRPr>
          </a:p>
          <a:p>
            <a:r>
              <a:rPr lang="en-US" altLang="ja-JP" sz="3600" dirty="0">
                <a:solidFill>
                  <a:srgbClr val="0000FF"/>
                </a:solidFill>
              </a:rPr>
              <a:t>a</a:t>
            </a:r>
            <a:r>
              <a:rPr lang="en-US" altLang="ja-JP" sz="3600" dirty="0" smtClean="0">
                <a:solidFill>
                  <a:srgbClr val="0000FF"/>
                </a:solidFill>
              </a:rPr>
              <a:t> 1. Order </a:t>
            </a:r>
            <a:r>
              <a:rPr lang="en-US" altLang="ja-JP" sz="3600" dirty="0" err="1" smtClean="0">
                <a:solidFill>
                  <a:srgbClr val="0000FF"/>
                </a:solidFill>
              </a:rPr>
              <a:t>PhaseTransition</a:t>
            </a:r>
            <a:r>
              <a:rPr lang="en-US" altLang="ja-JP" sz="3600" dirty="0" smtClean="0">
                <a:solidFill>
                  <a:srgbClr val="0000FF"/>
                </a:solidFill>
              </a:rPr>
              <a:t>, </a:t>
            </a:r>
          </a:p>
          <a:p>
            <a:endParaRPr lang="en-US" altLang="ja-JP" sz="3600" dirty="0" smtClean="0">
              <a:solidFill>
                <a:srgbClr val="0000FF"/>
              </a:solidFill>
            </a:endParaRPr>
          </a:p>
          <a:p>
            <a:r>
              <a:rPr lang="en-US" altLang="ja-JP" sz="3600" dirty="0" smtClean="0">
                <a:solidFill>
                  <a:srgbClr val="0000FF"/>
                </a:solidFill>
              </a:rPr>
              <a:t>and a warm </a:t>
            </a:r>
            <a:r>
              <a:rPr lang="en-US" altLang="ja-JP" sz="3600" i="0" dirty="0" err="1" smtClean="0">
                <a:solidFill>
                  <a:srgbClr val="0000FF"/>
                </a:solidFill>
              </a:rPr>
              <a:t>Glueball</a:t>
            </a:r>
            <a:r>
              <a:rPr lang="en-US" altLang="ja-JP" sz="3600" i="0" dirty="0" smtClean="0">
                <a:solidFill>
                  <a:srgbClr val="0000FF"/>
                </a:solidFill>
              </a:rPr>
              <a:t> Fluid ! ?</a:t>
            </a:r>
            <a:endParaRPr lang="en-US" altLang="ja-JP" sz="3600" i="0" dirty="0">
              <a:solidFill>
                <a:srgbClr val="0000FF"/>
              </a:solidFill>
            </a:endParaRPr>
          </a:p>
        </p:txBody>
      </p:sp>
    </p:spTree>
    <p:extLst>
      <p:ext uri="{BB962C8B-B14F-4D97-AF65-F5344CB8AC3E}">
        <p14:creationId xmlns:p14="http://schemas.microsoft.com/office/powerpoint/2010/main" val="12199416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rot="5400000">
            <a:off x="5050087" y="2958709"/>
            <a:ext cx="6846107" cy="928688"/>
          </a:xfrm>
        </p:spPr>
        <p:txBody>
          <a:bodyPr>
            <a:noAutofit/>
          </a:bodyPr>
          <a:lstStyle/>
          <a:p>
            <a:r>
              <a:rPr lang="de-DE" sz="2400" dirty="0" smtClean="0"/>
              <a:t>SU(3)_</a:t>
            </a:r>
            <a:r>
              <a:rPr lang="de-DE" sz="2400" dirty="0" err="1" smtClean="0"/>
              <a:t>color</a:t>
            </a:r>
            <a:r>
              <a:rPr lang="de-DE" sz="2400" dirty="0" smtClean="0"/>
              <a:t> </a:t>
            </a:r>
            <a:r>
              <a:rPr lang="de-DE" sz="2400" dirty="0" err="1" smtClean="0"/>
              <a:t>Lattice</a:t>
            </a:r>
            <a:r>
              <a:rPr lang="de-DE" sz="2400" dirty="0" smtClean="0"/>
              <a:t> Gauge </a:t>
            </a:r>
            <a:r>
              <a:rPr lang="de-DE" sz="2400" dirty="0" err="1" smtClean="0"/>
              <a:t>Theory</a:t>
            </a:r>
            <a:r>
              <a:rPr lang="de-DE" sz="2400" dirty="0" smtClean="0"/>
              <a:t> </a:t>
            </a:r>
            <a:br>
              <a:rPr lang="de-DE" sz="2400" dirty="0" smtClean="0"/>
            </a:br>
            <a:r>
              <a:rPr lang="de-DE" sz="2400" dirty="0" smtClean="0"/>
              <a:t>Columbia Plot: Order </a:t>
            </a:r>
            <a:r>
              <a:rPr lang="de-DE" sz="2400" dirty="0" err="1" smtClean="0"/>
              <a:t>of</a:t>
            </a:r>
            <a:r>
              <a:rPr lang="de-DE" sz="2400" dirty="0" smtClean="0"/>
              <a:t> Phase Transition </a:t>
            </a:r>
            <a:br>
              <a:rPr lang="de-DE" sz="2400" dirty="0" smtClean="0"/>
            </a:br>
            <a:r>
              <a:rPr lang="de-DE" sz="2400" dirty="0" err="1" smtClean="0"/>
              <a:t>depends</a:t>
            </a:r>
            <a:r>
              <a:rPr lang="de-DE" sz="2400" dirty="0" smtClean="0"/>
              <a:t> on </a:t>
            </a:r>
            <a:r>
              <a:rPr lang="de-DE" sz="2400" dirty="0" err="1" smtClean="0"/>
              <a:t>quark</a:t>
            </a:r>
            <a:r>
              <a:rPr lang="de-DE" sz="2400" dirty="0" smtClean="0"/>
              <a:t> </a:t>
            </a:r>
            <a:r>
              <a:rPr lang="de-DE" sz="2400" dirty="0" err="1" smtClean="0"/>
              <a:t>masses</a:t>
            </a:r>
            <a:endParaRPr lang="de-DE" sz="2400" dirty="0"/>
          </a:p>
        </p:txBody>
      </p:sp>
      <p:sp>
        <p:nvSpPr>
          <p:cNvPr id="3" name="Datumsplatzhalter 2"/>
          <p:cNvSpPr>
            <a:spLocks noGrp="1"/>
          </p:cNvSpPr>
          <p:nvPr>
            <p:ph type="dt" sz="half" idx="10"/>
          </p:nvPr>
        </p:nvSpPr>
        <p:spPr/>
        <p:txBody>
          <a:bodyPr/>
          <a:lstStyle/>
          <a:p>
            <a:pPr>
              <a:defRPr/>
            </a:pPr>
            <a:fld id="{5AC34EDC-B7BB-44C8-9DC2-06D1221622E9}" type="datetime1">
              <a:rPr lang="en-US" smtClean="0"/>
              <a:pPr>
                <a:defRPr/>
              </a:pPr>
              <a:t>10/5/2015</a:t>
            </a:fld>
            <a:endParaRPr lang="en-GB"/>
          </a:p>
        </p:txBody>
      </p:sp>
      <p:sp>
        <p:nvSpPr>
          <p:cNvPr id="4" name="Fußzeilenplatzhalter 3"/>
          <p:cNvSpPr>
            <a:spLocks noGrp="1"/>
          </p:cNvSpPr>
          <p:nvPr>
            <p:ph type="ftr" sz="quarter" idx="11"/>
          </p:nvPr>
        </p:nvSpPr>
        <p:spPr/>
        <p:txBody>
          <a:bodyPr/>
          <a:lstStyle/>
          <a:p>
            <a:pPr>
              <a:defRPr/>
            </a:pPr>
            <a:r>
              <a:rPr lang="en-US" smtClean="0"/>
              <a:t>Horst Stoecker</a:t>
            </a:r>
            <a:endParaRPr lang="en-GB" dirty="0"/>
          </a:p>
        </p:txBody>
      </p:sp>
      <p:sp>
        <p:nvSpPr>
          <p:cNvPr id="5" name="Foliennummernplatzhalter 4"/>
          <p:cNvSpPr>
            <a:spLocks noGrp="1"/>
          </p:cNvSpPr>
          <p:nvPr>
            <p:ph type="sldNum" sz="quarter" idx="12"/>
          </p:nvPr>
        </p:nvSpPr>
        <p:spPr/>
        <p:txBody>
          <a:bodyPr/>
          <a:lstStyle/>
          <a:p>
            <a:pPr>
              <a:defRPr/>
            </a:pPr>
            <a:fld id="{8318FD4D-F9D6-4FD7-A96E-8F0752404E5C}" type="slidenum">
              <a:rPr lang="en-GB" smtClean="0"/>
              <a:pPr>
                <a:defRPr/>
              </a:pPr>
              <a:t>26</a:t>
            </a:fld>
            <a:endParaRPr lang="en-GB"/>
          </a:p>
        </p:txBody>
      </p:sp>
      <p:sp>
        <p:nvSpPr>
          <p:cNvPr id="6" name="Rechteck 5"/>
          <p:cNvSpPr/>
          <p:nvPr/>
        </p:nvSpPr>
        <p:spPr>
          <a:xfrm>
            <a:off x="1466655" y="773704"/>
            <a:ext cx="5985665" cy="54456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Bogen 6"/>
          <p:cNvSpPr/>
          <p:nvPr/>
        </p:nvSpPr>
        <p:spPr>
          <a:xfrm flipH="1">
            <a:off x="2816805" y="6039289"/>
            <a:ext cx="90010" cy="225025"/>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8" name="Bogen 7"/>
          <p:cNvSpPr/>
          <p:nvPr/>
        </p:nvSpPr>
        <p:spPr>
          <a:xfrm>
            <a:off x="1916705" y="3924055"/>
            <a:ext cx="914400" cy="914400"/>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pic>
        <p:nvPicPr>
          <p:cNvPr id="1679361" name="Picture 1" descr="E:\CB20D73D-4AAD-4D87-8913-C65C5A479979@fias.uni-frankfurt.png"/>
          <p:cNvPicPr>
            <a:picLocks noChangeAspect="1" noChangeArrowheads="1"/>
          </p:cNvPicPr>
          <p:nvPr/>
        </p:nvPicPr>
        <p:blipFill>
          <a:blip r:embed="rId2" cstate="print"/>
          <a:srcRect/>
          <a:stretch>
            <a:fillRect/>
          </a:stretch>
        </p:blipFill>
        <p:spPr bwMode="auto">
          <a:xfrm>
            <a:off x="1241630" y="638690"/>
            <a:ext cx="6255695" cy="5872360"/>
          </a:xfrm>
          <a:prstGeom prst="rect">
            <a:avLst/>
          </a:prstGeom>
          <a:noFill/>
        </p:spPr>
      </p:pic>
      <p:sp>
        <p:nvSpPr>
          <p:cNvPr id="10" name="Textfeld 9"/>
          <p:cNvSpPr txBox="1"/>
          <p:nvPr/>
        </p:nvSpPr>
        <p:spPr>
          <a:xfrm>
            <a:off x="5710425" y="-114201"/>
            <a:ext cx="2912977" cy="707886"/>
          </a:xfrm>
          <a:prstGeom prst="rect">
            <a:avLst/>
          </a:prstGeom>
          <a:noFill/>
        </p:spPr>
        <p:txBody>
          <a:bodyPr wrap="none" rtlCol="0">
            <a:spAutoFit/>
          </a:bodyPr>
          <a:lstStyle/>
          <a:p>
            <a:r>
              <a:rPr lang="de-DE" sz="2000" b="1" dirty="0" smtClean="0">
                <a:solidFill>
                  <a:srgbClr val="0000CC"/>
                </a:solidFill>
              </a:rPr>
              <a:t>pure </a:t>
            </a:r>
            <a:r>
              <a:rPr lang="de-DE" sz="2000" b="1" dirty="0" err="1" smtClean="0">
                <a:solidFill>
                  <a:srgbClr val="0000CC"/>
                </a:solidFill>
              </a:rPr>
              <a:t>gauge</a:t>
            </a:r>
            <a:r>
              <a:rPr lang="de-DE" sz="2000" b="1" dirty="0" smtClean="0">
                <a:solidFill>
                  <a:srgbClr val="0000CC"/>
                </a:solidFill>
              </a:rPr>
              <a:t>:  </a:t>
            </a:r>
            <a:r>
              <a:rPr lang="de-DE" sz="2000" b="1" dirty="0" err="1" smtClean="0">
                <a:solidFill>
                  <a:srgbClr val="FF0000"/>
                </a:solidFill>
              </a:rPr>
              <a:t>glue</a:t>
            </a:r>
            <a:r>
              <a:rPr lang="de-DE" sz="2000" b="1" dirty="0" smtClean="0">
                <a:solidFill>
                  <a:srgbClr val="FF0000"/>
                </a:solidFill>
              </a:rPr>
              <a:t> </a:t>
            </a:r>
            <a:r>
              <a:rPr lang="de-DE" sz="2000" b="1" dirty="0" err="1" smtClean="0">
                <a:solidFill>
                  <a:srgbClr val="FF0000"/>
                </a:solidFill>
              </a:rPr>
              <a:t>only</a:t>
            </a:r>
            <a:r>
              <a:rPr lang="de-DE" sz="2000" b="1" dirty="0" smtClean="0">
                <a:solidFill>
                  <a:srgbClr val="FF0000"/>
                </a:solidFill>
              </a:rPr>
              <a:t>!</a:t>
            </a:r>
          </a:p>
          <a:p>
            <a:r>
              <a:rPr lang="de-DE" sz="2000" b="1" dirty="0" smtClean="0">
                <a:solidFill>
                  <a:srgbClr val="0000CC"/>
                </a:solidFill>
              </a:rPr>
              <a:t>t=0.1fm/c</a:t>
            </a:r>
            <a:r>
              <a:rPr lang="de-DE" sz="2000" b="1" dirty="0" smtClean="0">
                <a:solidFill>
                  <a:srgbClr val="FF0000"/>
                </a:solidFill>
              </a:rPr>
              <a:t> :   </a:t>
            </a:r>
            <a:r>
              <a:rPr lang="de-DE" sz="2000" b="1" dirty="0" err="1" smtClean="0">
                <a:solidFill>
                  <a:srgbClr val="FF0000"/>
                </a:solidFill>
              </a:rPr>
              <a:t>No</a:t>
            </a:r>
            <a:r>
              <a:rPr lang="de-DE" sz="2000" b="1" dirty="0" smtClean="0">
                <a:solidFill>
                  <a:srgbClr val="FF0000"/>
                </a:solidFill>
              </a:rPr>
              <a:t> </a:t>
            </a:r>
            <a:r>
              <a:rPr lang="de-DE" sz="2000" b="1" dirty="0" smtClean="0">
                <a:solidFill>
                  <a:srgbClr val="0000CC"/>
                </a:solidFill>
              </a:rPr>
              <a:t>Quarks !</a:t>
            </a:r>
            <a:endParaRPr lang="de-DE" sz="2000" b="1" dirty="0">
              <a:solidFill>
                <a:srgbClr val="FF0000"/>
              </a:solidFill>
            </a:endParaRPr>
          </a:p>
        </p:txBody>
      </p:sp>
      <p:sp>
        <p:nvSpPr>
          <p:cNvPr id="12" name="Textfeld 11"/>
          <p:cNvSpPr txBox="1"/>
          <p:nvPr/>
        </p:nvSpPr>
        <p:spPr>
          <a:xfrm>
            <a:off x="3473377" y="705470"/>
            <a:ext cx="3756156" cy="1200329"/>
          </a:xfrm>
          <a:prstGeom prst="rect">
            <a:avLst/>
          </a:prstGeom>
          <a:noFill/>
        </p:spPr>
        <p:txBody>
          <a:bodyPr wrap="none" rtlCol="0">
            <a:spAutoFit/>
          </a:bodyPr>
          <a:lstStyle/>
          <a:p>
            <a:r>
              <a:rPr lang="de-DE" sz="1800" b="1" dirty="0" err="1" smtClean="0">
                <a:solidFill>
                  <a:srgbClr val="0000CC"/>
                </a:solidFill>
              </a:rPr>
              <a:t>Quenched</a:t>
            </a:r>
            <a:r>
              <a:rPr lang="de-DE" sz="1800" b="1" dirty="0" smtClean="0">
                <a:solidFill>
                  <a:srgbClr val="0000CC"/>
                </a:solidFill>
              </a:rPr>
              <a:t> QCD </a:t>
            </a:r>
            <a:r>
              <a:rPr lang="de-DE" sz="1800" b="1" dirty="0" err="1" smtClean="0">
                <a:solidFill>
                  <a:srgbClr val="FF0000"/>
                </a:solidFill>
              </a:rPr>
              <a:t>glue</a:t>
            </a:r>
            <a:r>
              <a:rPr lang="de-DE" sz="1800" b="1" dirty="0" smtClean="0">
                <a:solidFill>
                  <a:srgbClr val="FF0000"/>
                </a:solidFill>
              </a:rPr>
              <a:t> + </a:t>
            </a:r>
            <a:r>
              <a:rPr lang="de-DE" sz="1800" b="1" dirty="0" err="1" smtClean="0">
                <a:solidFill>
                  <a:srgbClr val="FF0000"/>
                </a:solidFill>
              </a:rPr>
              <a:t>Glue</a:t>
            </a:r>
            <a:r>
              <a:rPr lang="de-DE" sz="1800" b="1" dirty="0" err="1" smtClean="0">
                <a:solidFill>
                  <a:srgbClr val="0000CC"/>
                </a:solidFill>
              </a:rPr>
              <a:t>Balls</a:t>
            </a:r>
            <a:endParaRPr lang="de-DE" sz="1800" b="1" dirty="0" smtClean="0">
              <a:solidFill>
                <a:srgbClr val="0000CC"/>
              </a:solidFill>
            </a:endParaRPr>
          </a:p>
          <a:p>
            <a:r>
              <a:rPr lang="de-DE" sz="1800" b="1" dirty="0" smtClean="0">
                <a:solidFill>
                  <a:srgbClr val="0000CC"/>
                </a:solidFill>
              </a:rPr>
              <a:t>                                     </a:t>
            </a:r>
          </a:p>
          <a:p>
            <a:r>
              <a:rPr lang="de-DE" sz="1800" b="1" dirty="0" err="1" smtClean="0">
                <a:solidFill>
                  <a:srgbClr val="0000CC"/>
                </a:solidFill>
              </a:rPr>
              <a:t>few</a:t>
            </a:r>
            <a:r>
              <a:rPr lang="de-DE" sz="1800" b="1" dirty="0" smtClean="0">
                <a:solidFill>
                  <a:srgbClr val="FF0000"/>
                </a:solidFill>
              </a:rPr>
              <a:t> heavy </a:t>
            </a:r>
            <a:r>
              <a:rPr lang="de-DE" sz="1800" b="1" dirty="0" smtClean="0">
                <a:solidFill>
                  <a:srgbClr val="0000CC"/>
                </a:solidFill>
              </a:rPr>
              <a:t>Quarks</a:t>
            </a:r>
          </a:p>
          <a:p>
            <a:r>
              <a:rPr lang="de-DE" sz="1800" b="1" dirty="0" err="1" smtClean="0">
                <a:solidFill>
                  <a:srgbClr val="0000CC"/>
                </a:solidFill>
              </a:rPr>
              <a:t>T_cp</a:t>
            </a:r>
            <a:r>
              <a:rPr lang="de-DE" sz="1800" b="1" dirty="0" smtClean="0">
                <a:solidFill>
                  <a:srgbClr val="0000CC"/>
                </a:solidFill>
              </a:rPr>
              <a:t> =250 </a:t>
            </a:r>
            <a:r>
              <a:rPr lang="de-DE" sz="1800" b="1" dirty="0" err="1" smtClean="0">
                <a:solidFill>
                  <a:srgbClr val="0000CC"/>
                </a:solidFill>
              </a:rPr>
              <a:t>MeV</a:t>
            </a:r>
            <a:endParaRPr lang="de-DE" sz="1800" b="1" dirty="0">
              <a:solidFill>
                <a:srgbClr val="FF0000"/>
              </a:solidFill>
            </a:endParaRPr>
          </a:p>
        </p:txBody>
      </p:sp>
      <p:sp>
        <p:nvSpPr>
          <p:cNvPr id="25" name="Rechteck 24"/>
          <p:cNvSpPr/>
          <p:nvPr/>
        </p:nvSpPr>
        <p:spPr>
          <a:xfrm>
            <a:off x="-57595" y="132020"/>
            <a:ext cx="6125010" cy="461665"/>
          </a:xfrm>
          <a:prstGeom prst="rect">
            <a:avLst/>
          </a:prstGeom>
        </p:spPr>
        <p:txBody>
          <a:bodyPr wrap="none">
            <a:spAutoFit/>
          </a:bodyPr>
          <a:lstStyle/>
          <a:p>
            <a:r>
              <a:rPr lang="de-DE" b="1" dirty="0" smtClean="0">
                <a:solidFill>
                  <a:srgbClr val="0000CC"/>
                </a:solidFill>
              </a:rPr>
              <a:t>LHC &amp; RHIC: high </a:t>
            </a:r>
            <a:r>
              <a:rPr lang="de-DE" b="1" dirty="0" err="1" smtClean="0">
                <a:solidFill>
                  <a:srgbClr val="0000CC"/>
                </a:solidFill>
              </a:rPr>
              <a:t>mult</a:t>
            </a:r>
            <a:r>
              <a:rPr lang="de-DE" b="1" dirty="0" smtClean="0">
                <a:solidFill>
                  <a:srgbClr val="0000CC"/>
                </a:solidFill>
              </a:rPr>
              <a:t>. pp &amp; AA </a:t>
            </a:r>
            <a:r>
              <a:rPr lang="de-DE" b="1" dirty="0" err="1" smtClean="0">
                <a:solidFill>
                  <a:srgbClr val="0000CC"/>
                </a:solidFill>
              </a:rPr>
              <a:t>events</a:t>
            </a:r>
            <a:r>
              <a:rPr lang="de-DE" b="1" dirty="0" smtClean="0">
                <a:solidFill>
                  <a:srgbClr val="0000CC"/>
                </a:solidFill>
              </a:rPr>
              <a:t> </a:t>
            </a:r>
          </a:p>
        </p:txBody>
      </p:sp>
      <p:sp>
        <p:nvSpPr>
          <p:cNvPr id="26" name="Ellipse 25"/>
          <p:cNvSpPr/>
          <p:nvPr/>
        </p:nvSpPr>
        <p:spPr>
          <a:xfrm>
            <a:off x="4526995" y="4419110"/>
            <a:ext cx="1890210" cy="4500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b="1" dirty="0" smtClean="0">
              <a:solidFill>
                <a:srgbClr val="0000CC"/>
              </a:solidFill>
            </a:endParaRPr>
          </a:p>
        </p:txBody>
      </p:sp>
      <p:sp>
        <p:nvSpPr>
          <p:cNvPr id="27" name="Ellipse 26"/>
          <p:cNvSpPr/>
          <p:nvPr/>
        </p:nvSpPr>
        <p:spPr>
          <a:xfrm>
            <a:off x="6327195" y="1358770"/>
            <a:ext cx="900100" cy="5400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b="1" dirty="0" smtClean="0">
              <a:solidFill>
                <a:srgbClr val="0000CC"/>
              </a:solidFill>
            </a:endParaRPr>
          </a:p>
        </p:txBody>
      </p:sp>
      <p:sp>
        <p:nvSpPr>
          <p:cNvPr id="28" name="Ellipse 27"/>
          <p:cNvSpPr/>
          <p:nvPr/>
        </p:nvSpPr>
        <p:spPr>
          <a:xfrm>
            <a:off x="1646675" y="5139190"/>
            <a:ext cx="1890210" cy="450050"/>
          </a:xfrm>
          <a:prstGeom prst="ellipse">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b="1" dirty="0" smtClean="0">
              <a:solidFill>
                <a:srgbClr val="0000CC"/>
              </a:solidFill>
            </a:endParaRPr>
          </a:p>
        </p:txBody>
      </p:sp>
      <p:sp>
        <p:nvSpPr>
          <p:cNvPr id="29" name="Pfeil nach unten 28"/>
          <p:cNvSpPr/>
          <p:nvPr/>
        </p:nvSpPr>
        <p:spPr>
          <a:xfrm>
            <a:off x="7002270" y="0"/>
            <a:ext cx="225025" cy="728700"/>
          </a:xfrm>
          <a:prstGeom prst="down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200" dirty="0"/>
          </a:p>
        </p:txBody>
      </p:sp>
    </p:spTree>
    <p:extLst>
      <p:ext uri="{BB962C8B-B14F-4D97-AF65-F5344CB8AC3E}">
        <p14:creationId xmlns:p14="http://schemas.microsoft.com/office/powerpoint/2010/main" val="2530775408"/>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5895" y="-294430"/>
            <a:ext cx="9277490" cy="1143000"/>
          </a:xfrm>
        </p:spPr>
        <p:txBody>
          <a:bodyPr/>
          <a:lstStyle/>
          <a:p>
            <a:r>
              <a:rPr lang="de-DE" sz="2400" dirty="0" smtClean="0">
                <a:solidFill>
                  <a:srgbClr val="0000FF"/>
                </a:solidFill>
              </a:rPr>
              <a:t>Pure LGT thermal </a:t>
            </a:r>
            <a:r>
              <a:rPr lang="de-DE" sz="2400" dirty="0" err="1" smtClean="0">
                <a:solidFill>
                  <a:srgbClr val="0000FF"/>
                </a:solidFill>
              </a:rPr>
              <a:t>GlueBall</a:t>
            </a:r>
            <a:r>
              <a:rPr lang="de-DE" sz="2400" dirty="0" smtClean="0">
                <a:solidFill>
                  <a:srgbClr val="0000FF"/>
                </a:solidFill>
              </a:rPr>
              <a:t>-matter </a:t>
            </a:r>
            <a:r>
              <a:rPr lang="de-DE" sz="2400" dirty="0" err="1" smtClean="0">
                <a:solidFill>
                  <a:srgbClr val="0000FF"/>
                </a:solidFill>
              </a:rPr>
              <a:t>observed</a:t>
            </a:r>
            <a:r>
              <a:rPr lang="de-DE" sz="2400" dirty="0" smtClean="0">
                <a:solidFill>
                  <a:srgbClr val="0000FF"/>
                </a:solidFill>
              </a:rPr>
              <a:t> at RHIC </a:t>
            </a:r>
            <a:r>
              <a:rPr lang="de-DE" sz="2400" dirty="0" err="1" smtClean="0">
                <a:solidFill>
                  <a:srgbClr val="0000FF"/>
                </a:solidFill>
              </a:rPr>
              <a:t>and</a:t>
            </a:r>
            <a:r>
              <a:rPr lang="de-DE" sz="2400" dirty="0" smtClean="0">
                <a:solidFill>
                  <a:srgbClr val="0000FF"/>
                </a:solidFill>
              </a:rPr>
              <a:t> LHC !?</a:t>
            </a:r>
            <a:endParaRPr lang="de-DE" sz="2400" dirty="0">
              <a:solidFill>
                <a:srgbClr val="0000FF"/>
              </a:solidFill>
            </a:endParaRPr>
          </a:p>
        </p:txBody>
      </p:sp>
      <p:sp>
        <p:nvSpPr>
          <p:cNvPr id="3" name="Datumsplatzhalter 2"/>
          <p:cNvSpPr>
            <a:spLocks noGrp="1"/>
          </p:cNvSpPr>
          <p:nvPr>
            <p:ph type="dt" sz="half" idx="10"/>
          </p:nvPr>
        </p:nvSpPr>
        <p:spPr/>
        <p:txBody>
          <a:bodyPr/>
          <a:lstStyle/>
          <a:p>
            <a:pPr>
              <a:defRPr/>
            </a:pPr>
            <a:fld id="{B7BAE1A4-4422-4894-B7B6-F428CCD368E5}" type="datetime1">
              <a:rPr lang="en-US" smtClean="0"/>
              <a:pPr>
                <a:defRPr/>
              </a:pPr>
              <a:t>10/5/2015</a:t>
            </a:fld>
            <a:endParaRPr lang="en-GB"/>
          </a:p>
        </p:txBody>
      </p:sp>
      <p:sp>
        <p:nvSpPr>
          <p:cNvPr id="4" name="Fußzeilenplatzhalter 3"/>
          <p:cNvSpPr>
            <a:spLocks noGrp="1"/>
          </p:cNvSpPr>
          <p:nvPr>
            <p:ph type="ftr" sz="quarter" idx="11"/>
          </p:nvPr>
        </p:nvSpPr>
        <p:spPr/>
        <p:txBody>
          <a:bodyPr/>
          <a:lstStyle/>
          <a:p>
            <a:pPr>
              <a:defRPr/>
            </a:pPr>
            <a:r>
              <a:rPr lang="en-US" smtClean="0"/>
              <a:t>Horst Stoecker</a:t>
            </a:r>
            <a:endParaRPr lang="en-GB" dirty="0"/>
          </a:p>
        </p:txBody>
      </p:sp>
      <p:sp>
        <p:nvSpPr>
          <p:cNvPr id="5" name="Foliennummernplatzhalter 4"/>
          <p:cNvSpPr>
            <a:spLocks noGrp="1"/>
          </p:cNvSpPr>
          <p:nvPr>
            <p:ph type="sldNum" sz="quarter" idx="12"/>
          </p:nvPr>
        </p:nvSpPr>
        <p:spPr/>
        <p:txBody>
          <a:bodyPr/>
          <a:lstStyle/>
          <a:p>
            <a:pPr>
              <a:defRPr/>
            </a:pPr>
            <a:fld id="{8318FD4D-F9D6-4FD7-A96E-8F0752404E5C}" type="slidenum">
              <a:rPr lang="en-GB" smtClean="0"/>
              <a:pPr>
                <a:defRPr/>
              </a:pPr>
              <a:t>27</a:t>
            </a:fld>
            <a:endParaRPr lang="en-GB"/>
          </a:p>
        </p:txBody>
      </p:sp>
      <p:pic>
        <p:nvPicPr>
          <p:cNvPr id="6145" name="Picture 1"/>
          <p:cNvPicPr>
            <a:picLocks noChangeAspect="1" noChangeArrowheads="1"/>
          </p:cNvPicPr>
          <p:nvPr/>
        </p:nvPicPr>
        <p:blipFill>
          <a:blip r:embed="rId2" cstate="print"/>
          <a:srcRect/>
          <a:stretch>
            <a:fillRect/>
          </a:stretch>
        </p:blipFill>
        <p:spPr bwMode="auto">
          <a:xfrm>
            <a:off x="783771" y="469095"/>
            <a:ext cx="7540399" cy="6526970"/>
          </a:xfrm>
          <a:prstGeom prst="rect">
            <a:avLst/>
          </a:prstGeom>
          <a:noFill/>
          <a:ln w="9525">
            <a:noFill/>
            <a:miter lim="800000"/>
            <a:headEnd/>
            <a:tailEnd/>
          </a:ln>
          <a:effectLst/>
        </p:spPr>
      </p:pic>
      <p:sp>
        <p:nvSpPr>
          <p:cNvPr id="8" name="Textfeld 7"/>
          <p:cNvSpPr txBox="1"/>
          <p:nvPr/>
        </p:nvSpPr>
        <p:spPr>
          <a:xfrm>
            <a:off x="321880" y="5471870"/>
            <a:ext cx="3841373" cy="461665"/>
          </a:xfrm>
          <a:prstGeom prst="rect">
            <a:avLst/>
          </a:prstGeom>
          <a:noFill/>
        </p:spPr>
        <p:txBody>
          <a:bodyPr wrap="none" rtlCol="0">
            <a:spAutoFit/>
          </a:bodyPr>
          <a:lstStyle/>
          <a:p>
            <a:r>
              <a:rPr lang="en-US" dirty="0" smtClean="0">
                <a:solidFill>
                  <a:srgbClr val="0000FF"/>
                </a:solidFill>
              </a:rPr>
              <a:t>Harvey Meyer, Univ. Mainz</a:t>
            </a:r>
            <a:endParaRPr lang="en-US" dirty="0">
              <a:solidFill>
                <a:srgbClr val="0000FF"/>
              </a:solidFill>
            </a:endParaRPr>
          </a:p>
        </p:txBody>
      </p:sp>
    </p:spTree>
    <p:extLst>
      <p:ext uri="{BB962C8B-B14F-4D97-AF65-F5344CB8AC3E}">
        <p14:creationId xmlns:p14="http://schemas.microsoft.com/office/powerpoint/2010/main" val="2617003843"/>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Grp="1" noChangeArrowheads="1"/>
          </p:cNvSpPr>
          <p:nvPr>
            <p:ph type="title"/>
          </p:nvPr>
        </p:nvSpPr>
        <p:spPr>
          <a:xfrm>
            <a:off x="473670" y="0"/>
            <a:ext cx="8228160" cy="469095"/>
          </a:xfrm>
        </p:spPr>
        <p:txBody>
          <a:bodyPr tIns="3520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sz="2400" dirty="0" smtClean="0">
                <a:solidFill>
                  <a:srgbClr val="FF0000"/>
                </a:solidFill>
              </a:rPr>
              <a:t>Lattice Gauge Thermodynamics of the </a:t>
            </a:r>
            <a:r>
              <a:rPr lang="en-US" sz="2400" dirty="0" err="1" smtClean="0">
                <a:solidFill>
                  <a:srgbClr val="FF0000"/>
                </a:solidFill>
              </a:rPr>
              <a:t>GlueBall</a:t>
            </a:r>
            <a:r>
              <a:rPr lang="en-US" sz="2400" dirty="0">
                <a:solidFill>
                  <a:srgbClr val="FF0000"/>
                </a:solidFill>
              </a:rPr>
              <a:t>-</a:t>
            </a:r>
            <a:r>
              <a:rPr lang="en-US" sz="2400" dirty="0" smtClean="0">
                <a:solidFill>
                  <a:srgbClr val="FF0000"/>
                </a:solidFill>
              </a:rPr>
              <a:t>matter fluid</a:t>
            </a:r>
          </a:p>
        </p:txBody>
      </p:sp>
      <p:sp>
        <p:nvSpPr>
          <p:cNvPr id="18435" name="Text Box 3"/>
          <p:cNvSpPr txBox="1">
            <a:spLocks noChangeArrowheads="1"/>
          </p:cNvSpPr>
          <p:nvPr/>
        </p:nvSpPr>
        <p:spPr bwMode="auto">
          <a:xfrm>
            <a:off x="0" y="5105040"/>
            <a:ext cx="9144000" cy="1587445"/>
          </a:xfrm>
          <a:prstGeom prst="rect">
            <a:avLst/>
          </a:prstGeom>
          <a:noFill/>
          <a:ln w="9525">
            <a:noFill/>
            <a:round/>
            <a:headEnd/>
            <a:tailEnd/>
          </a:ln>
        </p:spPr>
        <p:txBody>
          <a:bodyPr wrap="none" lIns="81639" tIns="53620" rIns="81639" bIns="40820"/>
          <a:lstStyle/>
          <a:p>
            <a:pPr>
              <a:tabLst>
                <a:tab pos="656650" algn="l"/>
                <a:tab pos="1313299" algn="l"/>
                <a:tab pos="1969949" algn="l"/>
              </a:tabLst>
            </a:pPr>
            <a:r>
              <a:rPr lang="en-US" sz="1800" dirty="0">
                <a:solidFill>
                  <a:srgbClr val="0000FF"/>
                </a:solidFill>
              </a:rPr>
              <a:t>Wuppertal-Budapest </a:t>
            </a:r>
            <a:r>
              <a:rPr lang="en-US" sz="1800" dirty="0" smtClean="0">
                <a:solidFill>
                  <a:srgbClr val="0000FF"/>
                </a:solidFill>
              </a:rPr>
              <a:t>(W.-B.)Collaboration</a:t>
            </a:r>
            <a:r>
              <a:rPr lang="en-US" sz="1800" dirty="0">
                <a:solidFill>
                  <a:srgbClr val="0000FF"/>
                </a:solidFill>
              </a:rPr>
              <a:t>: JHEP 1207 56 (‘12</a:t>
            </a:r>
            <a:r>
              <a:rPr lang="en-US" sz="1800" dirty="0" smtClean="0">
                <a:solidFill>
                  <a:srgbClr val="0000FF"/>
                </a:solidFill>
              </a:rPr>
              <a:t>)</a:t>
            </a:r>
            <a:endParaRPr lang="en-US" sz="1800" dirty="0">
              <a:solidFill>
                <a:srgbClr val="0000FF"/>
              </a:solidFill>
            </a:endParaRPr>
          </a:p>
          <a:p>
            <a:pPr>
              <a:tabLst>
                <a:tab pos="656650" algn="l"/>
                <a:tab pos="1313299" algn="l"/>
                <a:tab pos="1969949" algn="l"/>
              </a:tabLst>
            </a:pPr>
            <a:r>
              <a:rPr lang="en-US" sz="1800" dirty="0">
                <a:solidFill>
                  <a:srgbClr val="0000FF"/>
                </a:solidFill>
              </a:rPr>
              <a:t>High precision continuum result for the quenched equation of state</a:t>
            </a:r>
            <a:r>
              <a:rPr lang="en-US" sz="1800" dirty="0" smtClean="0">
                <a:solidFill>
                  <a:srgbClr val="0000FF"/>
                </a:solidFill>
              </a:rPr>
              <a:t>.</a:t>
            </a:r>
            <a:endParaRPr lang="en-US" sz="1800" dirty="0">
              <a:solidFill>
                <a:srgbClr val="0000FF"/>
              </a:solidFill>
            </a:endParaRPr>
          </a:p>
          <a:p>
            <a:pPr>
              <a:tabLst>
                <a:tab pos="656650" algn="l"/>
                <a:tab pos="1313299" algn="l"/>
                <a:tab pos="1969949" algn="l"/>
              </a:tabLst>
            </a:pPr>
            <a:r>
              <a:rPr lang="en-US" sz="1800" dirty="0">
                <a:solidFill>
                  <a:srgbClr val="0000FF"/>
                </a:solidFill>
              </a:rPr>
              <a:t>L</a:t>
            </a:r>
            <a:r>
              <a:rPr lang="en-US" sz="1800" dirty="0" smtClean="0">
                <a:solidFill>
                  <a:srgbClr val="0000FF"/>
                </a:solidFill>
              </a:rPr>
              <a:t>ow </a:t>
            </a:r>
            <a:r>
              <a:rPr lang="en-US" sz="1800" dirty="0">
                <a:solidFill>
                  <a:srgbClr val="0000FF"/>
                </a:solidFill>
              </a:rPr>
              <a:t>temperature behavior </a:t>
            </a:r>
            <a:r>
              <a:rPr lang="en-US" sz="1800" dirty="0" smtClean="0">
                <a:solidFill>
                  <a:srgbClr val="0000FF"/>
                </a:solidFill>
              </a:rPr>
              <a:t>and phase transition described </a:t>
            </a:r>
            <a:r>
              <a:rPr lang="en-US" sz="1800" dirty="0">
                <a:solidFill>
                  <a:srgbClr val="0000FF"/>
                </a:solidFill>
              </a:rPr>
              <a:t>by </a:t>
            </a:r>
            <a:r>
              <a:rPr lang="en-US" sz="1800" dirty="0" err="1" smtClean="0">
                <a:solidFill>
                  <a:srgbClr val="0000FF"/>
                </a:solidFill>
              </a:rPr>
              <a:t>Hagedorn-GlueBall</a:t>
            </a:r>
            <a:r>
              <a:rPr lang="en-US" sz="1800" dirty="0" smtClean="0">
                <a:solidFill>
                  <a:srgbClr val="0000FF"/>
                </a:solidFill>
              </a:rPr>
              <a:t> </a:t>
            </a:r>
            <a:r>
              <a:rPr lang="en-US" sz="1800" dirty="0">
                <a:solidFill>
                  <a:srgbClr val="0000FF"/>
                </a:solidFill>
              </a:rPr>
              <a:t>spectrum</a:t>
            </a:r>
            <a:r>
              <a:rPr lang="en-US" sz="1800" dirty="0" smtClean="0">
                <a:solidFill>
                  <a:srgbClr val="0000FF"/>
                </a:solidFill>
              </a:rPr>
              <a:t>.</a:t>
            </a:r>
            <a:endParaRPr lang="en-US" sz="1800" dirty="0">
              <a:solidFill>
                <a:srgbClr val="0000FF"/>
              </a:solidFill>
            </a:endParaRPr>
          </a:p>
          <a:p>
            <a:pPr>
              <a:tabLst>
                <a:tab pos="656650" algn="l"/>
                <a:tab pos="1313299" algn="l"/>
                <a:tab pos="1969949" algn="l"/>
              </a:tabLst>
            </a:pPr>
            <a:r>
              <a:rPr lang="en-US" sz="1800" dirty="0" smtClean="0">
                <a:solidFill>
                  <a:srgbClr val="0000FF"/>
                </a:solidFill>
              </a:rPr>
              <a:t>W.-B. use 12 </a:t>
            </a:r>
            <a:r>
              <a:rPr lang="en-US" sz="1800" b="1" dirty="0" err="1" smtClean="0">
                <a:solidFill>
                  <a:srgbClr val="FF0000"/>
                </a:solidFill>
              </a:rPr>
              <a:t>GlueBall</a:t>
            </a:r>
            <a:r>
              <a:rPr lang="en-US" sz="1800" dirty="0" smtClean="0">
                <a:solidFill>
                  <a:srgbClr val="0000FF"/>
                </a:solidFill>
              </a:rPr>
              <a:t> states (</a:t>
            </a:r>
            <a:r>
              <a:rPr lang="de-DE" sz="1800" dirty="0" smtClean="0">
                <a:solidFill>
                  <a:srgbClr val="0000FF"/>
                </a:solidFill>
              </a:rPr>
              <a:t>M</a:t>
            </a:r>
            <a:r>
              <a:rPr lang="en-US" sz="1800" dirty="0" err="1" smtClean="0">
                <a:solidFill>
                  <a:srgbClr val="0000FF"/>
                </a:solidFill>
              </a:rPr>
              <a:t>orningstar-Peardon</a:t>
            </a:r>
            <a:r>
              <a:rPr lang="en-US" sz="1800" dirty="0" smtClean="0">
                <a:solidFill>
                  <a:srgbClr val="0000FF"/>
                </a:solidFill>
              </a:rPr>
              <a:t>) plus </a:t>
            </a:r>
            <a:r>
              <a:rPr lang="en-US" sz="1800" b="1" dirty="0" err="1" smtClean="0">
                <a:solidFill>
                  <a:srgbClr val="FF0000"/>
                </a:solidFill>
              </a:rPr>
              <a:t>Hagedorn</a:t>
            </a:r>
            <a:r>
              <a:rPr lang="en-US" sz="1800" b="1" dirty="0" smtClean="0">
                <a:solidFill>
                  <a:srgbClr val="FF0000"/>
                </a:solidFill>
              </a:rPr>
              <a:t>-GB</a:t>
            </a:r>
            <a:r>
              <a:rPr lang="en-US" sz="1800" dirty="0" smtClean="0">
                <a:solidFill>
                  <a:srgbClr val="0000FF"/>
                </a:solidFill>
              </a:rPr>
              <a:t> towers </a:t>
            </a:r>
          </a:p>
          <a:p>
            <a:pPr>
              <a:tabLst>
                <a:tab pos="656650" algn="l"/>
                <a:tab pos="1313299" algn="l"/>
                <a:tab pos="1969949" algn="l"/>
              </a:tabLst>
            </a:pPr>
            <a:r>
              <a:rPr lang="en-US" sz="1800" dirty="0" smtClean="0">
                <a:solidFill>
                  <a:srgbClr val="0000FF"/>
                </a:solidFill>
              </a:rPr>
              <a:t>(as proposed by Harvey </a:t>
            </a:r>
            <a:r>
              <a:rPr lang="en-US" sz="1800" dirty="0">
                <a:solidFill>
                  <a:srgbClr val="0000FF"/>
                </a:solidFill>
              </a:rPr>
              <a:t>Meyer).  </a:t>
            </a:r>
          </a:p>
        </p:txBody>
      </p:sp>
      <p:pic>
        <p:nvPicPr>
          <p:cNvPr id="18436" name="Bild 9" descr="coldtra.pdf"/>
          <p:cNvPicPr>
            <a:picLocks noChangeAspect="1"/>
          </p:cNvPicPr>
          <p:nvPr/>
        </p:nvPicPr>
        <p:blipFill>
          <a:blip r:embed="rId3" cstate="print"/>
          <a:srcRect/>
          <a:stretch>
            <a:fillRect/>
          </a:stretch>
        </p:blipFill>
        <p:spPr bwMode="auto">
          <a:xfrm>
            <a:off x="170090" y="165515"/>
            <a:ext cx="4933174" cy="5160860"/>
          </a:xfrm>
          <a:prstGeom prst="rect">
            <a:avLst/>
          </a:prstGeom>
          <a:noFill/>
          <a:ln w="9525">
            <a:noFill/>
            <a:miter lim="800000"/>
            <a:headEnd/>
            <a:tailEnd/>
          </a:ln>
        </p:spPr>
      </p:pic>
      <p:pic>
        <p:nvPicPr>
          <p:cNvPr id="18437" name="Bild 10" descr="hagedorn3.pdf"/>
          <p:cNvPicPr>
            <a:picLocks noChangeAspect="1"/>
          </p:cNvPicPr>
          <p:nvPr/>
        </p:nvPicPr>
        <p:blipFill>
          <a:blip r:embed="rId4" cstate="print"/>
          <a:srcRect/>
          <a:stretch>
            <a:fillRect/>
          </a:stretch>
        </p:blipFill>
        <p:spPr bwMode="auto">
          <a:xfrm>
            <a:off x="4647895" y="0"/>
            <a:ext cx="4553700" cy="5705850"/>
          </a:xfrm>
          <a:prstGeom prst="rect">
            <a:avLst/>
          </a:prstGeom>
          <a:noFill/>
          <a:ln w="9525">
            <a:noFill/>
            <a:miter lim="800000"/>
            <a:headEnd/>
            <a:tailEnd/>
          </a:ln>
        </p:spPr>
      </p:pic>
      <p:sp>
        <p:nvSpPr>
          <p:cNvPr id="6" name="Datumsplatzhalter 5"/>
          <p:cNvSpPr>
            <a:spLocks noGrp="1"/>
          </p:cNvSpPr>
          <p:nvPr>
            <p:ph type="dt" sz="half" idx="10"/>
          </p:nvPr>
        </p:nvSpPr>
        <p:spPr>
          <a:xfrm>
            <a:off x="457200" y="6671605"/>
            <a:ext cx="2133600" cy="476250"/>
          </a:xfrm>
        </p:spPr>
        <p:txBody>
          <a:bodyPr/>
          <a:lstStyle/>
          <a:p>
            <a:pPr>
              <a:defRPr/>
            </a:pPr>
            <a:fld id="{7F29167F-A638-48F3-8C43-6F971BBF3DD5}" type="datetime1">
              <a:rPr lang="en-US" smtClean="0"/>
              <a:pPr>
                <a:defRPr/>
              </a:pPr>
              <a:t>10/5/2015</a:t>
            </a:fld>
            <a:endParaRPr lang="en-GB" b="1" dirty="0"/>
          </a:p>
        </p:txBody>
      </p:sp>
      <p:sp>
        <p:nvSpPr>
          <p:cNvPr id="7" name="Foliennummernplatzhalter 6"/>
          <p:cNvSpPr>
            <a:spLocks noGrp="1"/>
          </p:cNvSpPr>
          <p:nvPr>
            <p:ph type="sldNum" sz="quarter" idx="12"/>
          </p:nvPr>
        </p:nvSpPr>
        <p:spPr/>
        <p:txBody>
          <a:bodyPr/>
          <a:lstStyle/>
          <a:p>
            <a:pPr>
              <a:defRPr/>
            </a:pPr>
            <a:fld id="{8318FD4D-F9D6-4FD7-A96E-8F0752404E5C}" type="slidenum">
              <a:rPr lang="en-GB" smtClean="0"/>
              <a:pPr>
                <a:defRPr/>
              </a:pPr>
              <a:t>28</a:t>
            </a:fld>
            <a:endParaRPr lang="en-GB" dirty="0"/>
          </a:p>
        </p:txBody>
      </p:sp>
      <p:sp>
        <p:nvSpPr>
          <p:cNvPr id="8" name="Fußzeilenplatzhalter 7"/>
          <p:cNvSpPr>
            <a:spLocks noGrp="1"/>
          </p:cNvSpPr>
          <p:nvPr>
            <p:ph type="ftr" sz="quarter" idx="11"/>
          </p:nvPr>
        </p:nvSpPr>
        <p:spPr>
          <a:xfrm>
            <a:off x="5319360" y="6245225"/>
            <a:ext cx="2895600" cy="476250"/>
          </a:xfrm>
        </p:spPr>
        <p:txBody>
          <a:bodyPr/>
          <a:lstStyle/>
          <a:p>
            <a:pPr>
              <a:defRPr/>
            </a:pPr>
            <a:r>
              <a:rPr lang="en-US" dirty="0" smtClean="0"/>
              <a:t>Horst </a:t>
            </a:r>
            <a:r>
              <a:rPr lang="en-US" dirty="0" err="1" smtClean="0"/>
              <a:t>Stoecker</a:t>
            </a:r>
            <a:endParaRPr lang="en-GB" dirty="0"/>
          </a:p>
        </p:txBody>
      </p:sp>
      <p:sp>
        <p:nvSpPr>
          <p:cNvPr id="9" name="Textfeld 8"/>
          <p:cNvSpPr txBox="1"/>
          <p:nvPr/>
        </p:nvSpPr>
        <p:spPr>
          <a:xfrm rot="20369188">
            <a:off x="1906073" y="3485092"/>
            <a:ext cx="1322798" cy="338554"/>
          </a:xfrm>
          <a:prstGeom prst="rect">
            <a:avLst/>
          </a:prstGeom>
          <a:noFill/>
        </p:spPr>
        <p:txBody>
          <a:bodyPr wrap="none" rtlCol="0">
            <a:spAutoFit/>
          </a:bodyPr>
          <a:lstStyle/>
          <a:p>
            <a:r>
              <a:rPr lang="de-DE" sz="1600" dirty="0" smtClean="0"/>
              <a:t>12 </a:t>
            </a:r>
            <a:r>
              <a:rPr lang="de-DE" sz="1600" dirty="0" err="1" smtClean="0"/>
              <a:t>Glueballs</a:t>
            </a:r>
            <a:endParaRPr lang="de-DE" sz="1600" dirty="0"/>
          </a:p>
        </p:txBody>
      </p:sp>
      <p:sp>
        <p:nvSpPr>
          <p:cNvPr id="10" name="Textfeld 9"/>
          <p:cNvSpPr txBox="1"/>
          <p:nvPr/>
        </p:nvSpPr>
        <p:spPr>
          <a:xfrm rot="20076247">
            <a:off x="701500" y="2982788"/>
            <a:ext cx="2553904" cy="338554"/>
          </a:xfrm>
          <a:prstGeom prst="rect">
            <a:avLst/>
          </a:prstGeom>
          <a:noFill/>
        </p:spPr>
        <p:txBody>
          <a:bodyPr wrap="none" rtlCol="0">
            <a:spAutoFit/>
          </a:bodyPr>
          <a:lstStyle/>
          <a:p>
            <a:r>
              <a:rPr lang="de-DE" sz="1600" dirty="0" err="1" smtClean="0"/>
              <a:t>Glueball</a:t>
            </a:r>
            <a:r>
              <a:rPr lang="de-DE" sz="1600" dirty="0" smtClean="0"/>
              <a:t>-Hagedorn-States</a:t>
            </a:r>
            <a:endParaRPr lang="de-DE" sz="1600" dirty="0"/>
          </a:p>
        </p:txBody>
      </p:sp>
      <p:sp>
        <p:nvSpPr>
          <p:cNvPr id="11" name="Gestreifter Pfeil nach rechts 10"/>
          <p:cNvSpPr/>
          <p:nvPr/>
        </p:nvSpPr>
        <p:spPr bwMode="auto">
          <a:xfrm>
            <a:off x="3433575" y="2518260"/>
            <a:ext cx="4857280" cy="484632"/>
          </a:xfrm>
          <a:prstGeom prst="stripedRightArrow">
            <a:avLst/>
          </a:prstGeom>
          <a:noFill/>
          <a:ln w="38100" cap="flat" cmpd="sng" algn="ctr">
            <a:solidFill>
              <a:srgbClr val="FF33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Arial" charset="0"/>
            </a:endParaRPr>
          </a:p>
        </p:txBody>
      </p:sp>
      <p:sp>
        <p:nvSpPr>
          <p:cNvPr id="12" name="Textfeld 11"/>
          <p:cNvSpPr txBox="1"/>
          <p:nvPr/>
        </p:nvSpPr>
        <p:spPr>
          <a:xfrm>
            <a:off x="5433371" y="2594155"/>
            <a:ext cx="2553904" cy="338554"/>
          </a:xfrm>
          <a:prstGeom prst="rect">
            <a:avLst/>
          </a:prstGeom>
          <a:noFill/>
        </p:spPr>
        <p:txBody>
          <a:bodyPr wrap="none" rtlCol="0">
            <a:spAutoFit/>
          </a:bodyPr>
          <a:lstStyle/>
          <a:p>
            <a:r>
              <a:rPr lang="de-DE" sz="1600" dirty="0" err="1" smtClean="0"/>
              <a:t>Glueball</a:t>
            </a:r>
            <a:r>
              <a:rPr lang="de-DE" sz="1600" dirty="0" smtClean="0"/>
              <a:t>-Hagedorn-States</a:t>
            </a:r>
            <a:endParaRPr lang="de-DE" sz="1600" dirty="0"/>
          </a:p>
        </p:txBody>
      </p:sp>
      <p:sp>
        <p:nvSpPr>
          <p:cNvPr id="13" name="Gestreifter Pfeil nach rechts 12"/>
          <p:cNvSpPr/>
          <p:nvPr/>
        </p:nvSpPr>
        <p:spPr bwMode="auto">
          <a:xfrm>
            <a:off x="4572000" y="544990"/>
            <a:ext cx="4553700" cy="484632"/>
          </a:xfrm>
          <a:prstGeom prst="stripedRightArrow">
            <a:avLst/>
          </a:prstGeom>
          <a:noFill/>
          <a:ln w="38100" cap="flat" cmpd="sng" algn="ctr">
            <a:solidFill>
              <a:srgbClr val="FF33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Arial" charset="0"/>
            </a:endParaRPr>
          </a:p>
        </p:txBody>
      </p:sp>
      <p:sp>
        <p:nvSpPr>
          <p:cNvPr id="14" name="Textfeld 13"/>
          <p:cNvSpPr txBox="1"/>
          <p:nvPr/>
        </p:nvSpPr>
        <p:spPr>
          <a:xfrm>
            <a:off x="5585771" y="585911"/>
            <a:ext cx="2894831" cy="338554"/>
          </a:xfrm>
          <a:prstGeom prst="rect">
            <a:avLst/>
          </a:prstGeom>
          <a:noFill/>
        </p:spPr>
        <p:txBody>
          <a:bodyPr wrap="none" rtlCol="0">
            <a:spAutoFit/>
          </a:bodyPr>
          <a:lstStyle/>
          <a:p>
            <a:r>
              <a:rPr lang="de-DE" sz="1600" dirty="0" smtClean="0"/>
              <a:t>Pure YM </a:t>
            </a:r>
            <a:r>
              <a:rPr lang="de-DE" sz="1600" dirty="0" err="1" smtClean="0"/>
              <a:t>gauge</a:t>
            </a:r>
            <a:r>
              <a:rPr lang="de-DE" sz="1600" dirty="0" smtClean="0"/>
              <a:t>: </a:t>
            </a:r>
            <a:r>
              <a:rPr lang="de-DE" sz="1600" dirty="0" err="1" smtClean="0"/>
              <a:t>Glue</a:t>
            </a:r>
            <a:r>
              <a:rPr lang="de-DE" sz="1600" dirty="0" smtClean="0"/>
              <a:t> Plasma</a:t>
            </a:r>
            <a:endParaRPr lang="de-DE" sz="1600" dirty="0"/>
          </a:p>
        </p:txBody>
      </p:sp>
    </p:spTree>
    <p:extLst>
      <p:ext uri="{BB962C8B-B14F-4D97-AF65-F5344CB8AC3E}">
        <p14:creationId xmlns:p14="http://schemas.microsoft.com/office/powerpoint/2010/main" val="398541563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p:cNvSpPr>
            <a:spLocks noGrp="1" noChangeArrowheads="1"/>
          </p:cNvSpPr>
          <p:nvPr>
            <p:ph type="title"/>
          </p:nvPr>
        </p:nvSpPr>
        <p:spPr>
          <a:xfrm>
            <a:off x="0" y="0"/>
            <a:ext cx="9657565" cy="733037"/>
          </a:xfrm>
        </p:spPr>
        <p:txBody>
          <a:bodyPr tIns="35203">
            <a:noAutofit/>
          </a:bodyPr>
          <a:lstStyle/>
          <a:p>
            <a:pPr>
              <a:tabLst>
                <a:tab pos="656650" algn="l"/>
                <a:tab pos="1313299" algn="l"/>
                <a:tab pos="1969949" algn="l"/>
                <a:tab pos="2626599" algn="l"/>
                <a:tab pos="3283248" algn="l"/>
                <a:tab pos="3939898" algn="l"/>
                <a:tab pos="4596548" algn="l"/>
                <a:tab pos="5253198" algn="l"/>
                <a:tab pos="5909847" algn="l"/>
                <a:tab pos="6566497" algn="l"/>
              </a:tabLst>
            </a:pPr>
            <a:r>
              <a:rPr lang="en-US" sz="2000" b="1" dirty="0" smtClean="0">
                <a:solidFill>
                  <a:srgbClr val="0000FF"/>
                </a:solidFill>
              </a:rPr>
              <a:t>Pure YM LGT </a:t>
            </a:r>
            <a:r>
              <a:rPr lang="en-US" sz="2000" b="1" dirty="0" smtClean="0">
                <a:solidFill>
                  <a:srgbClr val="000000"/>
                </a:solidFill>
              </a:rPr>
              <a:t>vs. 2+1 flavor Lattice QCD</a:t>
            </a:r>
            <a:r>
              <a:rPr lang="en-US" sz="2000" b="1" dirty="0" smtClean="0">
                <a:solidFill>
                  <a:srgbClr val="FF0000"/>
                </a:solidFill>
              </a:rPr>
              <a:t> </a:t>
            </a:r>
            <a:br>
              <a:rPr lang="en-US" sz="2000" b="1" dirty="0" smtClean="0">
                <a:solidFill>
                  <a:srgbClr val="FF0000"/>
                </a:solidFill>
              </a:rPr>
            </a:br>
            <a:r>
              <a:rPr lang="en-US" sz="2000" b="1" dirty="0" smtClean="0">
                <a:solidFill>
                  <a:srgbClr val="0000FF"/>
                </a:solidFill>
              </a:rPr>
              <a:t>Energy density (</a:t>
            </a:r>
            <a:r>
              <a:rPr lang="en-US" sz="2000" b="1" dirty="0" err="1" smtClean="0">
                <a:solidFill>
                  <a:srgbClr val="0000FF"/>
                </a:solidFill>
              </a:rPr>
              <a:t>EoS</a:t>
            </a:r>
            <a:r>
              <a:rPr lang="en-US" sz="2000" b="1" dirty="0" smtClean="0">
                <a:solidFill>
                  <a:srgbClr val="0000FF"/>
                </a:solidFill>
              </a:rPr>
              <a:t>)</a:t>
            </a:r>
            <a:r>
              <a:rPr lang="en-US" sz="2000" b="1" dirty="0" smtClean="0">
                <a:solidFill>
                  <a:srgbClr val="FF0000"/>
                </a:solidFill>
              </a:rPr>
              <a:t> DIFFERENT</a:t>
            </a:r>
            <a:r>
              <a:rPr lang="en-US" sz="2000" b="1" dirty="0" smtClean="0">
                <a:solidFill>
                  <a:srgbClr val="000000"/>
                </a:solidFill>
              </a:rPr>
              <a:t> for different </a:t>
            </a:r>
            <a:r>
              <a:rPr lang="en-US" sz="2000" b="1" dirty="0" smtClean="0">
                <a:solidFill>
                  <a:srgbClr val="0000CC"/>
                </a:solidFill>
              </a:rPr>
              <a:t>quark </a:t>
            </a:r>
            <a:r>
              <a:rPr lang="en-US" sz="2000" b="1" dirty="0" smtClean="0">
                <a:solidFill>
                  <a:srgbClr val="FF0000"/>
                </a:solidFill>
              </a:rPr>
              <a:t>masses</a:t>
            </a:r>
          </a:p>
        </p:txBody>
      </p:sp>
      <p:sp>
        <p:nvSpPr>
          <p:cNvPr id="14339" name="Text Box 4"/>
          <p:cNvSpPr txBox="1">
            <a:spLocks noChangeArrowheads="1"/>
          </p:cNvSpPr>
          <p:nvPr/>
        </p:nvSpPr>
        <p:spPr bwMode="auto">
          <a:xfrm>
            <a:off x="286560" y="728700"/>
            <a:ext cx="8570880" cy="1036909"/>
          </a:xfrm>
          <a:prstGeom prst="rect">
            <a:avLst/>
          </a:prstGeom>
          <a:noFill/>
          <a:ln w="9525">
            <a:noFill/>
            <a:round/>
            <a:headEnd/>
            <a:tailEnd/>
          </a:ln>
        </p:spPr>
        <p:txBody>
          <a:bodyPr lIns="81639" tIns="55221" rIns="81639" bIns="40820"/>
          <a:lstStyle/>
          <a:p>
            <a:pPr>
              <a:tabLst>
                <a:tab pos="656650" algn="l"/>
                <a:tab pos="1313299" algn="l"/>
                <a:tab pos="1969949" algn="l"/>
                <a:tab pos="2626599" algn="l"/>
                <a:tab pos="3283248" algn="l"/>
                <a:tab pos="3939898" algn="l"/>
                <a:tab pos="4596548" algn="l"/>
                <a:tab pos="5253198" algn="l"/>
                <a:tab pos="5909847" algn="l"/>
                <a:tab pos="6566497" algn="l"/>
              </a:tabLst>
            </a:pPr>
            <a:endParaRPr lang="en-US" sz="2500" dirty="0">
              <a:solidFill>
                <a:srgbClr val="000000"/>
              </a:solidFill>
            </a:endParaRPr>
          </a:p>
        </p:txBody>
      </p:sp>
      <p:sp>
        <p:nvSpPr>
          <p:cNvPr id="14341" name="Text Box 6"/>
          <p:cNvSpPr txBox="1">
            <a:spLocks noChangeArrowheads="1"/>
          </p:cNvSpPr>
          <p:nvPr/>
        </p:nvSpPr>
        <p:spPr bwMode="auto">
          <a:xfrm>
            <a:off x="6329860" y="935320"/>
            <a:ext cx="2644050" cy="4770530"/>
          </a:xfrm>
          <a:prstGeom prst="rect">
            <a:avLst/>
          </a:prstGeom>
          <a:noFill/>
          <a:ln w="9525">
            <a:noFill/>
            <a:round/>
            <a:headEnd/>
            <a:tailEnd/>
          </a:ln>
        </p:spPr>
        <p:txBody>
          <a:bodyPr wrap="none" lIns="81639" tIns="53620" rIns="81639" bIns="40820"/>
          <a:lstStyle/>
          <a:p>
            <a:pPr>
              <a:tabLst>
                <a:tab pos="656650" algn="l"/>
                <a:tab pos="1313299" algn="l"/>
                <a:tab pos="1969949" algn="l"/>
                <a:tab pos="2626599" algn="l"/>
                <a:tab pos="3283248" algn="l"/>
              </a:tabLst>
            </a:pPr>
            <a:r>
              <a:rPr lang="en-US" sz="2000" dirty="0">
                <a:solidFill>
                  <a:srgbClr val="000000"/>
                </a:solidFill>
              </a:rPr>
              <a:t>Energy </a:t>
            </a:r>
            <a:r>
              <a:rPr lang="en-US" sz="2000" dirty="0" smtClean="0">
                <a:solidFill>
                  <a:srgbClr val="000000"/>
                </a:solidFill>
              </a:rPr>
              <a:t>density from</a:t>
            </a:r>
          </a:p>
          <a:p>
            <a:pPr>
              <a:tabLst>
                <a:tab pos="656650" algn="l"/>
                <a:tab pos="1313299" algn="l"/>
                <a:tab pos="1969949" algn="l"/>
                <a:tab pos="2626599" algn="l"/>
                <a:tab pos="3283248" algn="l"/>
              </a:tabLst>
            </a:pPr>
            <a:r>
              <a:rPr lang="en-US" sz="2000" dirty="0" err="1" smtClean="0">
                <a:solidFill>
                  <a:srgbClr val="000000"/>
                </a:solidFill>
              </a:rPr>
              <a:t>Sz</a:t>
            </a:r>
            <a:r>
              <a:rPr lang="en-US" sz="2000" dirty="0" smtClean="0">
                <a:solidFill>
                  <a:srgbClr val="000000"/>
                </a:solidFill>
              </a:rPr>
              <a:t>. </a:t>
            </a:r>
            <a:r>
              <a:rPr lang="en-US" sz="2000" dirty="0" err="1" smtClean="0">
                <a:solidFill>
                  <a:srgbClr val="000000"/>
                </a:solidFill>
              </a:rPr>
              <a:t>Borsanyi</a:t>
            </a:r>
            <a:r>
              <a:rPr lang="en-US" sz="2000" dirty="0" smtClean="0">
                <a:solidFill>
                  <a:srgbClr val="000000"/>
                </a:solidFill>
              </a:rPr>
              <a:t> et al., W.P.</a:t>
            </a:r>
          </a:p>
          <a:p>
            <a:pPr>
              <a:tabLst>
                <a:tab pos="656650" algn="l"/>
                <a:tab pos="1313299" algn="l"/>
                <a:tab pos="1969949" algn="l"/>
                <a:tab pos="2626599" algn="l"/>
                <a:tab pos="3283248" algn="l"/>
              </a:tabLst>
            </a:pPr>
            <a:r>
              <a:rPr lang="en-US" sz="2000" dirty="0" smtClean="0">
                <a:solidFill>
                  <a:srgbClr val="000000"/>
                </a:solidFill>
              </a:rPr>
              <a:t>Wuppertal-Budapest </a:t>
            </a:r>
            <a:r>
              <a:rPr lang="en-US" sz="2000" dirty="0" err="1" smtClean="0">
                <a:solidFill>
                  <a:srgbClr val="000000"/>
                </a:solidFill>
              </a:rPr>
              <a:t>coll</a:t>
            </a:r>
            <a:endParaRPr lang="en-US" sz="2000" dirty="0" smtClean="0">
              <a:solidFill>
                <a:srgbClr val="000000"/>
              </a:solidFill>
            </a:endParaRPr>
          </a:p>
          <a:p>
            <a:pPr>
              <a:tabLst>
                <a:tab pos="656650" algn="l"/>
                <a:tab pos="1313299" algn="l"/>
                <a:tab pos="1969949" algn="l"/>
                <a:tab pos="2626599" algn="l"/>
                <a:tab pos="3283248" algn="l"/>
              </a:tabLst>
            </a:pPr>
            <a:r>
              <a:rPr lang="en-US" sz="2000" dirty="0" smtClean="0">
                <a:solidFill>
                  <a:srgbClr val="000000"/>
                </a:solidFill>
              </a:rPr>
              <a:t>JHEP 1011, 2010,077;</a:t>
            </a:r>
          </a:p>
          <a:p>
            <a:pPr>
              <a:tabLst>
                <a:tab pos="656650" algn="l"/>
                <a:tab pos="1313299" algn="l"/>
                <a:tab pos="1969949" algn="l"/>
                <a:tab pos="2626599" algn="l"/>
                <a:tab pos="3283248" algn="l"/>
              </a:tabLst>
            </a:pPr>
            <a:r>
              <a:rPr lang="en-US" sz="2000" dirty="0" smtClean="0">
                <a:solidFill>
                  <a:srgbClr val="000000"/>
                </a:solidFill>
              </a:rPr>
              <a:t>PLB730, 2014, 99 </a:t>
            </a:r>
          </a:p>
          <a:p>
            <a:pPr>
              <a:tabLst>
                <a:tab pos="656650" algn="l"/>
                <a:tab pos="1313299" algn="l"/>
                <a:tab pos="1969949" algn="l"/>
                <a:tab pos="2626599" algn="l"/>
                <a:tab pos="3283248" algn="l"/>
              </a:tabLst>
            </a:pPr>
            <a:endParaRPr lang="en-US" sz="2000" dirty="0" smtClean="0">
              <a:solidFill>
                <a:srgbClr val="000000"/>
              </a:solidFill>
            </a:endParaRPr>
          </a:p>
          <a:p>
            <a:pPr>
              <a:tabLst>
                <a:tab pos="656650" algn="l"/>
                <a:tab pos="1313299" algn="l"/>
                <a:tab pos="1969949" algn="l"/>
                <a:tab pos="2626599" algn="l"/>
                <a:tab pos="3283248" algn="l"/>
              </a:tabLst>
            </a:pPr>
            <a:endParaRPr lang="en-US" sz="2000" dirty="0" smtClean="0">
              <a:solidFill>
                <a:srgbClr val="000000"/>
              </a:solidFill>
            </a:endParaRPr>
          </a:p>
          <a:p>
            <a:pPr>
              <a:tabLst>
                <a:tab pos="656650" algn="l"/>
                <a:tab pos="1313299" algn="l"/>
                <a:tab pos="1969949" algn="l"/>
                <a:tab pos="2626599" algn="l"/>
                <a:tab pos="3283248" algn="l"/>
              </a:tabLst>
            </a:pPr>
            <a:r>
              <a:rPr lang="en-US" sz="2000" b="1" dirty="0" smtClean="0">
                <a:solidFill>
                  <a:srgbClr val="00B050"/>
                </a:solidFill>
              </a:rPr>
              <a:t>“physical point” 2+1</a:t>
            </a:r>
          </a:p>
          <a:p>
            <a:pPr>
              <a:tabLst>
                <a:tab pos="656650" algn="l"/>
                <a:tab pos="1313299" algn="l"/>
                <a:tab pos="1969949" algn="l"/>
                <a:tab pos="2626599" algn="l"/>
                <a:tab pos="3283248" algn="l"/>
              </a:tabLst>
            </a:pPr>
            <a:r>
              <a:rPr lang="en-US" sz="2000" b="1" dirty="0" err="1" smtClean="0">
                <a:solidFill>
                  <a:srgbClr val="00B050"/>
                </a:solidFill>
              </a:rPr>
              <a:t>T_c.o</a:t>
            </a:r>
            <a:r>
              <a:rPr lang="en-US" sz="2000" b="1" dirty="0" smtClean="0">
                <a:solidFill>
                  <a:srgbClr val="00B050"/>
                </a:solidFill>
              </a:rPr>
              <a:t>. = 155 </a:t>
            </a:r>
            <a:r>
              <a:rPr lang="en-US" sz="2000" b="1" dirty="0" err="1" smtClean="0">
                <a:solidFill>
                  <a:srgbClr val="00B050"/>
                </a:solidFill>
              </a:rPr>
              <a:t>MeV</a:t>
            </a:r>
            <a:endParaRPr lang="en-US" sz="2000" b="1" dirty="0" smtClean="0">
              <a:solidFill>
                <a:srgbClr val="00B050"/>
              </a:solidFill>
            </a:endParaRPr>
          </a:p>
          <a:p>
            <a:pPr>
              <a:tabLst>
                <a:tab pos="656650" algn="l"/>
                <a:tab pos="1313299" algn="l"/>
                <a:tab pos="1969949" algn="l"/>
                <a:tab pos="2626599" algn="l"/>
                <a:tab pos="3283248" algn="l"/>
              </a:tabLst>
            </a:pPr>
            <a:r>
              <a:rPr lang="en-US" sz="2000" b="1" dirty="0" smtClean="0">
                <a:solidFill>
                  <a:srgbClr val="00B050"/>
                </a:solidFill>
              </a:rPr>
              <a:t> </a:t>
            </a:r>
            <a:endParaRPr lang="en-US" sz="2000" b="1" dirty="0" smtClean="0">
              <a:solidFill>
                <a:srgbClr val="0000CC"/>
              </a:solidFill>
            </a:endParaRPr>
          </a:p>
          <a:p>
            <a:pPr>
              <a:tabLst>
                <a:tab pos="656650" algn="l"/>
                <a:tab pos="1313299" algn="l"/>
                <a:tab pos="1969949" algn="l"/>
                <a:tab pos="2626599" algn="l"/>
                <a:tab pos="3283248" algn="l"/>
              </a:tabLst>
            </a:pPr>
            <a:r>
              <a:rPr lang="en-US" sz="2000" b="1" dirty="0" err="1" smtClean="0">
                <a:solidFill>
                  <a:srgbClr val="0000CC"/>
                </a:solidFill>
              </a:rPr>
              <a:t>N_f</a:t>
            </a:r>
            <a:r>
              <a:rPr lang="en-US" sz="2000" b="1" dirty="0" smtClean="0">
                <a:solidFill>
                  <a:srgbClr val="0000CC"/>
                </a:solidFill>
              </a:rPr>
              <a:t> = 3, </a:t>
            </a:r>
            <a:r>
              <a:rPr lang="en-US" sz="2000" b="1" dirty="0" err="1" smtClean="0">
                <a:solidFill>
                  <a:srgbClr val="0000CC"/>
                </a:solidFill>
              </a:rPr>
              <a:t>m</a:t>
            </a:r>
            <a:r>
              <a:rPr lang="en-US" sz="2000" b="1" baseline="-25000" dirty="0" err="1" smtClean="0">
                <a:solidFill>
                  <a:srgbClr val="0000CC"/>
                </a:solidFill>
              </a:rPr>
              <a:t>u,d</a:t>
            </a:r>
            <a:r>
              <a:rPr lang="en-US" sz="2000" b="1" baseline="-25000" dirty="0" smtClean="0">
                <a:solidFill>
                  <a:srgbClr val="0000CC"/>
                </a:solidFill>
              </a:rPr>
              <a:t> </a:t>
            </a:r>
            <a:r>
              <a:rPr lang="en-US" sz="2000" b="1" dirty="0" smtClean="0">
                <a:solidFill>
                  <a:srgbClr val="0000CC"/>
                </a:solidFill>
              </a:rPr>
              <a:t>= m</a:t>
            </a:r>
            <a:r>
              <a:rPr lang="en-US" sz="2000" b="1" baseline="-25000" dirty="0" smtClean="0">
                <a:solidFill>
                  <a:srgbClr val="0000CC"/>
                </a:solidFill>
              </a:rPr>
              <a:t>s</a:t>
            </a:r>
            <a:r>
              <a:rPr lang="en-US" sz="2000" baseline="-25000" dirty="0" smtClean="0">
                <a:solidFill>
                  <a:srgbClr val="000000"/>
                </a:solidFill>
              </a:rPr>
              <a:t> </a:t>
            </a:r>
          </a:p>
          <a:p>
            <a:pPr>
              <a:tabLst>
                <a:tab pos="656650" algn="l"/>
                <a:tab pos="1313299" algn="l"/>
                <a:tab pos="1969949" algn="l"/>
                <a:tab pos="2626599" algn="l"/>
                <a:tab pos="3283248" algn="l"/>
              </a:tabLst>
            </a:pPr>
            <a:r>
              <a:rPr lang="en-US" b="1" dirty="0" err="1" smtClean="0">
                <a:solidFill>
                  <a:srgbClr val="0000CC"/>
                </a:solidFill>
              </a:rPr>
              <a:t>T_c.o</a:t>
            </a:r>
            <a:r>
              <a:rPr lang="en-US" b="1" dirty="0" smtClean="0">
                <a:solidFill>
                  <a:srgbClr val="0000CC"/>
                </a:solidFill>
              </a:rPr>
              <a:t>. = 220 </a:t>
            </a:r>
            <a:r>
              <a:rPr lang="en-US" b="1" dirty="0" err="1" smtClean="0">
                <a:solidFill>
                  <a:srgbClr val="0000CC"/>
                </a:solidFill>
              </a:rPr>
              <a:t>MeV</a:t>
            </a:r>
            <a:endParaRPr lang="en-US" b="1" dirty="0" smtClean="0">
              <a:solidFill>
                <a:srgbClr val="FF0000"/>
              </a:solidFill>
            </a:endParaRPr>
          </a:p>
          <a:p>
            <a:pPr>
              <a:tabLst>
                <a:tab pos="656650" algn="l"/>
                <a:tab pos="1313299" algn="l"/>
                <a:tab pos="1969949" algn="l"/>
                <a:tab pos="2626599" algn="l"/>
                <a:tab pos="3283248" algn="l"/>
              </a:tabLst>
            </a:pPr>
            <a:endParaRPr lang="en-US" sz="2000" b="1" dirty="0" smtClean="0">
              <a:solidFill>
                <a:srgbClr val="FF0000"/>
              </a:solidFill>
            </a:endParaRPr>
          </a:p>
          <a:p>
            <a:pPr>
              <a:tabLst>
                <a:tab pos="656650" algn="l"/>
                <a:tab pos="1313299" algn="l"/>
                <a:tab pos="1969949" algn="l"/>
                <a:tab pos="2626599" algn="l"/>
                <a:tab pos="3283248" algn="l"/>
              </a:tabLst>
            </a:pPr>
            <a:r>
              <a:rPr lang="en-US" sz="2000" b="1" dirty="0" smtClean="0">
                <a:solidFill>
                  <a:srgbClr val="FF0000"/>
                </a:solidFill>
              </a:rPr>
              <a:t>pure gauge YM</a:t>
            </a:r>
            <a:endParaRPr lang="en-US" sz="2000" dirty="0" smtClean="0">
              <a:solidFill>
                <a:srgbClr val="000000"/>
              </a:solidFill>
            </a:endParaRPr>
          </a:p>
          <a:p>
            <a:pPr>
              <a:tabLst>
                <a:tab pos="656650" algn="l"/>
                <a:tab pos="1313299" algn="l"/>
                <a:tab pos="1969949" algn="l"/>
                <a:tab pos="2626599" algn="l"/>
                <a:tab pos="3283248" algn="l"/>
              </a:tabLst>
            </a:pPr>
            <a:r>
              <a:rPr lang="en-US" b="1" dirty="0" err="1" smtClean="0">
                <a:solidFill>
                  <a:srgbClr val="FF0000"/>
                </a:solidFill>
              </a:rPr>
              <a:t>T_c</a:t>
            </a:r>
            <a:r>
              <a:rPr lang="en-US" b="1" dirty="0" smtClean="0">
                <a:solidFill>
                  <a:srgbClr val="FF0000"/>
                </a:solidFill>
              </a:rPr>
              <a:t> = 270 </a:t>
            </a:r>
            <a:r>
              <a:rPr lang="en-US" b="1" dirty="0" err="1" smtClean="0">
                <a:solidFill>
                  <a:srgbClr val="FF0000"/>
                </a:solidFill>
              </a:rPr>
              <a:t>MeV</a:t>
            </a:r>
            <a:endParaRPr lang="en-US" b="1" dirty="0" smtClean="0">
              <a:solidFill>
                <a:srgbClr val="FF0000"/>
              </a:solidFill>
            </a:endParaRPr>
          </a:p>
          <a:p>
            <a:pPr>
              <a:tabLst>
                <a:tab pos="656650" algn="l"/>
                <a:tab pos="1313299" algn="l"/>
                <a:tab pos="1969949" algn="l"/>
                <a:tab pos="2626599" algn="l"/>
                <a:tab pos="3283248" algn="l"/>
              </a:tabLst>
            </a:pPr>
            <a:endParaRPr lang="en-US" b="1" dirty="0" smtClean="0">
              <a:solidFill>
                <a:srgbClr val="FF0000"/>
              </a:solidFill>
            </a:endParaRPr>
          </a:p>
          <a:p>
            <a:pPr>
              <a:tabLst>
                <a:tab pos="656650" algn="l"/>
                <a:tab pos="1313299" algn="l"/>
                <a:tab pos="1969949" algn="l"/>
                <a:tab pos="2626599" algn="l"/>
                <a:tab pos="3283248" algn="l"/>
              </a:tabLst>
            </a:pPr>
            <a:r>
              <a:rPr lang="de-DE" sz="2000" dirty="0" smtClean="0">
                <a:solidFill>
                  <a:srgbClr val="000000"/>
                </a:solidFill>
              </a:rPr>
              <a:t>Q</a:t>
            </a:r>
            <a:r>
              <a:rPr lang="en-US" sz="2000" dirty="0" err="1">
                <a:solidFill>
                  <a:srgbClr val="000000"/>
                </a:solidFill>
              </a:rPr>
              <a:t>uenched</a:t>
            </a:r>
            <a:r>
              <a:rPr lang="en-US" sz="2000" dirty="0">
                <a:solidFill>
                  <a:srgbClr val="000000"/>
                </a:solidFill>
              </a:rPr>
              <a:t>: </a:t>
            </a:r>
            <a:r>
              <a:rPr lang="en-US" sz="2000" dirty="0" smtClean="0">
                <a:solidFill>
                  <a:srgbClr val="000000"/>
                </a:solidFill>
              </a:rPr>
              <a:t>W.B. coll.</a:t>
            </a:r>
          </a:p>
          <a:p>
            <a:pPr>
              <a:tabLst>
                <a:tab pos="656650" algn="l"/>
                <a:tab pos="1313299" algn="l"/>
                <a:tab pos="1969949" algn="l"/>
                <a:tab pos="2626599" algn="l"/>
                <a:tab pos="3283248" algn="l"/>
              </a:tabLst>
            </a:pPr>
            <a:r>
              <a:rPr lang="en-US" sz="2000" dirty="0" smtClean="0">
                <a:solidFill>
                  <a:srgbClr val="000000"/>
                </a:solidFill>
              </a:rPr>
              <a:t>JHEP 1207, 2012, 056</a:t>
            </a:r>
            <a:endParaRPr lang="en-US" sz="2000" dirty="0">
              <a:solidFill>
                <a:srgbClr val="000000"/>
              </a:solidFill>
            </a:endParaRPr>
          </a:p>
        </p:txBody>
      </p:sp>
      <p:pic>
        <p:nvPicPr>
          <p:cNvPr id="14342" name="Bild 9" descr="energy3.pdf"/>
          <p:cNvPicPr>
            <a:picLocks noChangeAspect="1"/>
          </p:cNvPicPr>
          <p:nvPr/>
        </p:nvPicPr>
        <p:blipFill>
          <a:blip r:embed="rId3" cstate="print"/>
          <a:srcRect/>
          <a:stretch>
            <a:fillRect/>
          </a:stretch>
        </p:blipFill>
        <p:spPr bwMode="auto">
          <a:xfrm>
            <a:off x="-57595" y="503675"/>
            <a:ext cx="6795755" cy="6075675"/>
          </a:xfrm>
          <a:prstGeom prst="rect">
            <a:avLst/>
          </a:prstGeom>
          <a:noFill/>
          <a:ln w="9525">
            <a:noFill/>
            <a:miter lim="800000"/>
            <a:headEnd/>
            <a:tailEnd/>
          </a:ln>
        </p:spPr>
      </p:pic>
      <p:sp>
        <p:nvSpPr>
          <p:cNvPr id="6" name="Datumsplatzhalter 5"/>
          <p:cNvSpPr>
            <a:spLocks noGrp="1"/>
          </p:cNvSpPr>
          <p:nvPr>
            <p:ph type="dt" sz="half" idx="10"/>
          </p:nvPr>
        </p:nvSpPr>
        <p:spPr/>
        <p:txBody>
          <a:bodyPr/>
          <a:lstStyle/>
          <a:p>
            <a:pPr>
              <a:defRPr/>
            </a:pPr>
            <a:fld id="{4BC784B8-47B5-41E4-93AA-24B31E36CBCA}" type="datetime1">
              <a:rPr lang="en-US" smtClean="0"/>
              <a:pPr>
                <a:defRPr/>
              </a:pPr>
              <a:t>10/5/2015</a:t>
            </a:fld>
            <a:endParaRPr lang="en-GB"/>
          </a:p>
        </p:txBody>
      </p:sp>
      <p:sp>
        <p:nvSpPr>
          <p:cNvPr id="7" name="Foliennummernplatzhalter 6"/>
          <p:cNvSpPr>
            <a:spLocks noGrp="1"/>
          </p:cNvSpPr>
          <p:nvPr>
            <p:ph type="sldNum" sz="quarter" idx="12"/>
          </p:nvPr>
        </p:nvSpPr>
        <p:spPr/>
        <p:txBody>
          <a:bodyPr/>
          <a:lstStyle/>
          <a:p>
            <a:pPr>
              <a:defRPr/>
            </a:pPr>
            <a:fld id="{8318FD4D-F9D6-4FD7-A96E-8F0752404E5C}" type="slidenum">
              <a:rPr lang="en-GB" smtClean="0"/>
              <a:pPr>
                <a:defRPr/>
              </a:pPr>
              <a:t>29</a:t>
            </a:fld>
            <a:endParaRPr lang="en-GB"/>
          </a:p>
        </p:txBody>
      </p:sp>
      <p:sp>
        <p:nvSpPr>
          <p:cNvPr id="8" name="Fußzeilenplatzhalter 7"/>
          <p:cNvSpPr>
            <a:spLocks noGrp="1"/>
          </p:cNvSpPr>
          <p:nvPr>
            <p:ph type="ftr" sz="quarter" idx="11"/>
          </p:nvPr>
        </p:nvSpPr>
        <p:spPr>
          <a:xfrm>
            <a:off x="1308515" y="6245225"/>
            <a:ext cx="5236755" cy="476250"/>
          </a:xfrm>
        </p:spPr>
        <p:txBody>
          <a:bodyPr/>
          <a:lstStyle/>
          <a:p>
            <a:pPr>
              <a:defRPr/>
            </a:pPr>
            <a:r>
              <a:rPr lang="en-US" smtClean="0"/>
              <a:t>Horst Stoecker</a:t>
            </a:r>
            <a:endParaRPr lang="en-GB" dirty="0"/>
          </a:p>
        </p:txBody>
      </p:sp>
      <p:sp>
        <p:nvSpPr>
          <p:cNvPr id="9" name="Eingekerbter Pfeil nach rechts 8"/>
          <p:cNvSpPr/>
          <p:nvPr/>
        </p:nvSpPr>
        <p:spPr bwMode="auto">
          <a:xfrm rot="10291581" flipV="1">
            <a:off x="2364099" y="5764909"/>
            <a:ext cx="1835073" cy="45719"/>
          </a:xfrm>
          <a:prstGeom prst="notchedRightArrow">
            <a:avLst/>
          </a:prstGeom>
          <a:noFill/>
          <a:ln w="38100" cap="flat" cmpd="sng" algn="ctr">
            <a:solidFill>
              <a:srgbClr val="FF33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Arial" charset="0"/>
            </a:endParaRPr>
          </a:p>
        </p:txBody>
      </p:sp>
      <p:sp>
        <p:nvSpPr>
          <p:cNvPr id="10" name="Textfeld 9"/>
          <p:cNvSpPr txBox="1"/>
          <p:nvPr/>
        </p:nvSpPr>
        <p:spPr>
          <a:xfrm>
            <a:off x="4268420" y="5254328"/>
            <a:ext cx="2527261" cy="830997"/>
          </a:xfrm>
          <a:prstGeom prst="rect">
            <a:avLst/>
          </a:prstGeom>
          <a:noFill/>
        </p:spPr>
        <p:txBody>
          <a:bodyPr wrap="square" rtlCol="0">
            <a:spAutoFit/>
          </a:bodyPr>
          <a:lstStyle/>
          <a:p>
            <a:r>
              <a:rPr lang="de-DE" sz="1600" dirty="0" smtClean="0">
                <a:solidFill>
                  <a:srgbClr val="FF0000"/>
                </a:solidFill>
              </a:rPr>
              <a:t>1. </a:t>
            </a:r>
            <a:r>
              <a:rPr lang="de-DE" sz="1600" dirty="0" err="1" smtClean="0">
                <a:solidFill>
                  <a:srgbClr val="FF0000"/>
                </a:solidFill>
              </a:rPr>
              <a:t>O.P.Transition</a:t>
            </a:r>
            <a:r>
              <a:rPr lang="de-DE" sz="1600" dirty="0" smtClean="0">
                <a:solidFill>
                  <a:srgbClr val="FF0000"/>
                </a:solidFill>
              </a:rPr>
              <a:t> </a:t>
            </a:r>
            <a:r>
              <a:rPr lang="de-DE" sz="1600" dirty="0" err="1" smtClean="0">
                <a:solidFill>
                  <a:srgbClr val="FF0000"/>
                </a:solidFill>
              </a:rPr>
              <a:t>from</a:t>
            </a:r>
            <a:r>
              <a:rPr lang="de-DE" sz="1600" dirty="0" smtClean="0">
                <a:solidFill>
                  <a:srgbClr val="FF0000"/>
                </a:solidFill>
              </a:rPr>
              <a:t> </a:t>
            </a:r>
            <a:r>
              <a:rPr lang="de-DE" sz="1600" dirty="0" err="1" smtClean="0">
                <a:solidFill>
                  <a:srgbClr val="FF0000"/>
                </a:solidFill>
              </a:rPr>
              <a:t>glue</a:t>
            </a:r>
            <a:r>
              <a:rPr lang="de-DE" sz="1600" dirty="0" smtClean="0">
                <a:solidFill>
                  <a:srgbClr val="FF0000"/>
                </a:solidFill>
              </a:rPr>
              <a:t>-plasma </a:t>
            </a:r>
            <a:r>
              <a:rPr lang="de-DE" sz="1600" dirty="0" err="1" smtClean="0">
                <a:solidFill>
                  <a:srgbClr val="FF0000"/>
                </a:solidFill>
              </a:rPr>
              <a:t>to</a:t>
            </a:r>
            <a:r>
              <a:rPr lang="de-DE" sz="1600" dirty="0" smtClean="0">
                <a:solidFill>
                  <a:srgbClr val="FF0000"/>
                </a:solidFill>
              </a:rPr>
              <a:t>     </a:t>
            </a:r>
            <a:r>
              <a:rPr lang="de-DE" sz="1600" dirty="0" err="1" smtClean="0">
                <a:solidFill>
                  <a:srgbClr val="FF0000"/>
                </a:solidFill>
              </a:rPr>
              <a:t>GlueBall</a:t>
            </a:r>
            <a:r>
              <a:rPr lang="de-DE" sz="1600" dirty="0" smtClean="0">
                <a:solidFill>
                  <a:srgbClr val="FF0000"/>
                </a:solidFill>
              </a:rPr>
              <a:t>-Hagedorn St.</a:t>
            </a:r>
            <a:endParaRPr lang="de-DE" sz="1600" dirty="0">
              <a:solidFill>
                <a:srgbClr val="FF0000"/>
              </a:solidFill>
            </a:endParaRPr>
          </a:p>
        </p:txBody>
      </p:sp>
      <p:sp>
        <p:nvSpPr>
          <p:cNvPr id="11" name="Textfeld 10"/>
          <p:cNvSpPr txBox="1"/>
          <p:nvPr/>
        </p:nvSpPr>
        <p:spPr>
          <a:xfrm rot="21121780">
            <a:off x="2079973" y="5482132"/>
            <a:ext cx="2270173" cy="338554"/>
          </a:xfrm>
          <a:prstGeom prst="rect">
            <a:avLst/>
          </a:prstGeom>
          <a:noFill/>
        </p:spPr>
        <p:txBody>
          <a:bodyPr wrap="none" rtlCol="0">
            <a:spAutoFit/>
          </a:bodyPr>
          <a:lstStyle/>
          <a:p>
            <a:r>
              <a:rPr lang="de-DE" sz="1600" dirty="0" smtClean="0">
                <a:solidFill>
                  <a:srgbClr val="FF0000"/>
                </a:solidFill>
              </a:rPr>
              <a:t>HagedornStates </a:t>
            </a:r>
            <a:r>
              <a:rPr lang="de-DE" sz="1600" dirty="0" err="1" smtClean="0">
                <a:solidFill>
                  <a:srgbClr val="FF0000"/>
                </a:solidFill>
              </a:rPr>
              <a:t>decay</a:t>
            </a:r>
            <a:endParaRPr lang="de-DE" sz="1600" dirty="0">
              <a:solidFill>
                <a:srgbClr val="FF0000"/>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pPr>
              <a:defRPr/>
            </a:pPr>
            <a:fld id="{7FFC872E-D74B-4E0D-8F3F-0D18661FC402}" type="datetime1">
              <a:rPr lang="en-US" smtClean="0"/>
              <a:pPr>
                <a:defRPr/>
              </a:pPr>
              <a:t>10/5/2015</a:t>
            </a:fld>
            <a:endParaRPr lang="en-US"/>
          </a:p>
        </p:txBody>
      </p:sp>
      <p:sp>
        <p:nvSpPr>
          <p:cNvPr id="3" name="Fußzeilenplatzhalter 2"/>
          <p:cNvSpPr>
            <a:spLocks noGrp="1"/>
          </p:cNvSpPr>
          <p:nvPr>
            <p:ph type="ftr" sz="quarter" idx="11"/>
          </p:nvPr>
        </p:nvSpPr>
        <p:spPr/>
        <p:txBody>
          <a:bodyPr/>
          <a:lstStyle/>
          <a:p>
            <a:pPr>
              <a:defRPr/>
            </a:pPr>
            <a:r>
              <a:rPr lang="en-US" smtClean="0"/>
              <a:t>Horst Stoecker</a:t>
            </a:r>
            <a:endParaRPr lang="en-US"/>
          </a:p>
        </p:txBody>
      </p:sp>
      <p:sp>
        <p:nvSpPr>
          <p:cNvPr id="4" name="Foliennummernplatzhalter 3"/>
          <p:cNvSpPr>
            <a:spLocks noGrp="1"/>
          </p:cNvSpPr>
          <p:nvPr>
            <p:ph type="sldNum" sz="quarter" idx="12"/>
          </p:nvPr>
        </p:nvSpPr>
        <p:spPr/>
        <p:txBody>
          <a:bodyPr/>
          <a:lstStyle/>
          <a:p>
            <a:pPr>
              <a:defRPr/>
            </a:pPr>
            <a:fld id="{92EDE6EE-DC89-4B12-A890-D1ABB2D21009}" type="slidenum">
              <a:rPr lang="en-US" smtClean="0"/>
              <a:pPr>
                <a:defRPr/>
              </a:pPr>
              <a:t>30</a:t>
            </a:fld>
            <a:endParaRPr lang="en-US" dirty="0"/>
          </a:p>
        </p:txBody>
      </p:sp>
      <p:pic>
        <p:nvPicPr>
          <p:cNvPr id="2242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794" y="165515"/>
            <a:ext cx="9823235" cy="56667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feld 4"/>
          <p:cNvSpPr txBox="1"/>
          <p:nvPr/>
        </p:nvSpPr>
        <p:spPr>
          <a:xfrm>
            <a:off x="1377493" y="6216480"/>
            <a:ext cx="2283767" cy="400110"/>
          </a:xfrm>
          <a:prstGeom prst="rect">
            <a:avLst/>
          </a:prstGeom>
          <a:noFill/>
        </p:spPr>
        <p:txBody>
          <a:bodyPr wrap="none" rtlCol="0">
            <a:spAutoFit/>
          </a:bodyPr>
          <a:lstStyle/>
          <a:p>
            <a:r>
              <a:rPr lang="de-DE" sz="2000" dirty="0" smtClean="0">
                <a:solidFill>
                  <a:srgbClr val="0000FF"/>
                </a:solidFill>
              </a:rPr>
              <a:t>V. </a:t>
            </a:r>
            <a:r>
              <a:rPr lang="de-DE" sz="2000" dirty="0" err="1" smtClean="0">
                <a:solidFill>
                  <a:srgbClr val="0000FF"/>
                </a:solidFill>
              </a:rPr>
              <a:t>Vovchenko</a:t>
            </a:r>
            <a:r>
              <a:rPr lang="de-DE" sz="2000" dirty="0" smtClean="0">
                <a:solidFill>
                  <a:srgbClr val="0000FF"/>
                </a:solidFill>
              </a:rPr>
              <a:t> et al</a:t>
            </a:r>
            <a:endParaRPr lang="de-DE" sz="2000" dirty="0">
              <a:solidFill>
                <a:srgbClr val="0000FF"/>
              </a:solidFill>
            </a:endParaRPr>
          </a:p>
        </p:txBody>
      </p:sp>
      <p:sp>
        <p:nvSpPr>
          <p:cNvPr id="7" name="Textfeld 6"/>
          <p:cNvSpPr txBox="1"/>
          <p:nvPr/>
        </p:nvSpPr>
        <p:spPr>
          <a:xfrm>
            <a:off x="3662649" y="5174585"/>
            <a:ext cx="5395195" cy="338554"/>
          </a:xfrm>
          <a:prstGeom prst="rect">
            <a:avLst/>
          </a:prstGeom>
          <a:noFill/>
        </p:spPr>
        <p:txBody>
          <a:bodyPr wrap="none" rtlCol="0">
            <a:spAutoFit/>
          </a:bodyPr>
          <a:lstStyle/>
          <a:p>
            <a:r>
              <a:rPr lang="de-DE" sz="1600" dirty="0" err="1" smtClean="0"/>
              <a:t>Glue</a:t>
            </a:r>
            <a:r>
              <a:rPr lang="de-DE" sz="1600" dirty="0" smtClean="0"/>
              <a:t> </a:t>
            </a:r>
            <a:r>
              <a:rPr lang="de-DE" sz="1600" dirty="0" err="1" smtClean="0"/>
              <a:t>plasma</a:t>
            </a:r>
            <a:r>
              <a:rPr lang="de-DE" sz="1600" dirty="0" smtClean="0"/>
              <a:t> </a:t>
            </a:r>
            <a:r>
              <a:rPr lang="de-DE" sz="1600" dirty="0" err="1" smtClean="0"/>
              <a:t>from</a:t>
            </a:r>
            <a:r>
              <a:rPr lang="de-DE" sz="1600" dirty="0" smtClean="0"/>
              <a:t> pure </a:t>
            </a:r>
            <a:r>
              <a:rPr lang="de-DE" sz="1600" dirty="0" err="1" smtClean="0"/>
              <a:t>lattice</a:t>
            </a:r>
            <a:r>
              <a:rPr lang="de-DE" sz="1600" dirty="0" smtClean="0"/>
              <a:t> </a:t>
            </a:r>
            <a:r>
              <a:rPr lang="de-DE" sz="1600" dirty="0" err="1" smtClean="0"/>
              <a:t>gauge</a:t>
            </a:r>
            <a:r>
              <a:rPr lang="de-DE" sz="1600" dirty="0" smtClean="0"/>
              <a:t> </a:t>
            </a:r>
            <a:r>
              <a:rPr lang="de-DE" sz="1600" dirty="0" err="1" smtClean="0"/>
              <a:t>theory</a:t>
            </a:r>
            <a:r>
              <a:rPr lang="de-DE" sz="1600" dirty="0" smtClean="0"/>
              <a:t>, </a:t>
            </a:r>
            <a:r>
              <a:rPr lang="de-DE" sz="1600" dirty="0" err="1" smtClean="0"/>
              <a:t>Bosanyi</a:t>
            </a:r>
            <a:r>
              <a:rPr lang="de-DE" sz="1600" dirty="0" smtClean="0"/>
              <a:t> et al</a:t>
            </a:r>
            <a:endParaRPr lang="de-DE" sz="1600" dirty="0"/>
          </a:p>
        </p:txBody>
      </p:sp>
    </p:spTree>
    <p:extLst>
      <p:ext uri="{BB962C8B-B14F-4D97-AF65-F5344CB8AC3E}">
        <p14:creationId xmlns:p14="http://schemas.microsoft.com/office/powerpoint/2010/main" val="36091774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8694" y="254215"/>
            <a:ext cx="3780000" cy="3359322"/>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2300" y="254215"/>
            <a:ext cx="3780000" cy="3359322"/>
          </a:xfrm>
          <a:prstGeom prst="rect">
            <a:avLst/>
          </a:prstGeom>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88133" y="3498678"/>
            <a:ext cx="3780000" cy="3359322"/>
          </a:xfrm>
          <a:prstGeom prst="rect">
            <a:avLst/>
          </a:prstGeom>
        </p:spPr>
      </p:pic>
      <p:sp>
        <p:nvSpPr>
          <p:cNvPr id="7" name="Textfeld 3"/>
          <p:cNvSpPr txBox="1"/>
          <p:nvPr/>
        </p:nvSpPr>
        <p:spPr>
          <a:xfrm>
            <a:off x="2967213" y="2507103"/>
            <a:ext cx="1377300" cy="430887"/>
          </a:xfrm>
          <a:prstGeom prst="rect">
            <a:avLst/>
          </a:prstGeom>
          <a:noFill/>
        </p:spPr>
        <p:txBody>
          <a:bodyPr wrap="none" rtlCol="0">
            <a:spAutoFit/>
          </a:bodyPr>
          <a:lstStyle/>
          <a:p>
            <a:r>
              <a:rPr lang="de-DE" sz="2200" b="1" dirty="0" err="1" smtClean="0">
                <a:solidFill>
                  <a:srgbClr val="FF0000"/>
                </a:solidFill>
              </a:rPr>
              <a:t>pressure</a:t>
            </a:r>
            <a:endParaRPr lang="de-DE" sz="2200" b="1" dirty="0">
              <a:solidFill>
                <a:srgbClr val="FF0000"/>
              </a:solidFill>
            </a:endParaRPr>
          </a:p>
        </p:txBody>
      </p:sp>
      <p:sp>
        <p:nvSpPr>
          <p:cNvPr id="8" name="Textfeld 3"/>
          <p:cNvSpPr txBox="1"/>
          <p:nvPr/>
        </p:nvSpPr>
        <p:spPr>
          <a:xfrm>
            <a:off x="6834005" y="2507103"/>
            <a:ext cx="2180405" cy="430887"/>
          </a:xfrm>
          <a:prstGeom prst="rect">
            <a:avLst/>
          </a:prstGeom>
          <a:noFill/>
        </p:spPr>
        <p:txBody>
          <a:bodyPr wrap="none" rtlCol="0">
            <a:spAutoFit/>
          </a:bodyPr>
          <a:lstStyle/>
          <a:p>
            <a:r>
              <a:rPr lang="de-DE" sz="2200" b="1" dirty="0" err="1" smtClean="0">
                <a:solidFill>
                  <a:srgbClr val="FF0000"/>
                </a:solidFill>
              </a:rPr>
              <a:t>energy</a:t>
            </a:r>
            <a:r>
              <a:rPr lang="de-DE" sz="2200" b="1" dirty="0" smtClean="0">
                <a:solidFill>
                  <a:srgbClr val="FF0000"/>
                </a:solidFill>
              </a:rPr>
              <a:t> </a:t>
            </a:r>
            <a:r>
              <a:rPr lang="de-DE" sz="2200" b="1" dirty="0" err="1" smtClean="0">
                <a:solidFill>
                  <a:srgbClr val="FF0000"/>
                </a:solidFill>
              </a:rPr>
              <a:t>density</a:t>
            </a:r>
            <a:endParaRPr lang="de-DE" sz="2200" b="1" dirty="0">
              <a:solidFill>
                <a:srgbClr val="FF0000"/>
              </a:solidFill>
            </a:endParaRPr>
          </a:p>
        </p:txBody>
      </p:sp>
      <p:sp>
        <p:nvSpPr>
          <p:cNvPr id="9" name="Textfeld 3"/>
          <p:cNvSpPr txBox="1"/>
          <p:nvPr/>
        </p:nvSpPr>
        <p:spPr>
          <a:xfrm>
            <a:off x="4642300" y="5808145"/>
            <a:ext cx="2291012" cy="430887"/>
          </a:xfrm>
          <a:prstGeom prst="rect">
            <a:avLst/>
          </a:prstGeom>
          <a:noFill/>
        </p:spPr>
        <p:txBody>
          <a:bodyPr wrap="none" rtlCol="0">
            <a:spAutoFit/>
          </a:bodyPr>
          <a:lstStyle/>
          <a:p>
            <a:r>
              <a:rPr lang="de-DE" sz="2200" b="1" dirty="0" err="1">
                <a:solidFill>
                  <a:srgbClr val="FF0000"/>
                </a:solidFill>
              </a:rPr>
              <a:t>e</a:t>
            </a:r>
            <a:r>
              <a:rPr lang="de-DE" sz="2200" b="1" dirty="0" err="1" smtClean="0">
                <a:solidFill>
                  <a:srgbClr val="FF0000"/>
                </a:solidFill>
              </a:rPr>
              <a:t>ntropy</a:t>
            </a:r>
            <a:r>
              <a:rPr lang="de-DE" sz="2200" b="1" dirty="0" smtClean="0">
                <a:solidFill>
                  <a:srgbClr val="FF0000"/>
                </a:solidFill>
              </a:rPr>
              <a:t> </a:t>
            </a:r>
            <a:r>
              <a:rPr lang="de-DE" sz="2200" b="1" dirty="0" err="1" smtClean="0">
                <a:solidFill>
                  <a:srgbClr val="FF0000"/>
                </a:solidFill>
              </a:rPr>
              <a:t>density</a:t>
            </a:r>
            <a:endParaRPr lang="de-DE" sz="2200" b="1" dirty="0">
              <a:solidFill>
                <a:srgbClr val="FF0000"/>
              </a:solidFill>
            </a:endParaRPr>
          </a:p>
        </p:txBody>
      </p:sp>
    </p:spTree>
    <p:extLst>
      <p:ext uri="{BB962C8B-B14F-4D97-AF65-F5344CB8AC3E}">
        <p14:creationId xmlns:p14="http://schemas.microsoft.com/office/powerpoint/2010/main" val="28489768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2270" y="1"/>
            <a:ext cx="3240000" cy="2879420"/>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84071" y="1"/>
            <a:ext cx="3240000" cy="2879420"/>
          </a:xfrm>
          <a:prstGeom prst="rect">
            <a:avLst/>
          </a:prstGeom>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31115" y="2879421"/>
            <a:ext cx="4320000" cy="3839226"/>
          </a:xfrm>
          <a:prstGeom prst="rect">
            <a:avLst/>
          </a:prstGeom>
        </p:spPr>
      </p:pic>
      <p:sp>
        <p:nvSpPr>
          <p:cNvPr id="7" name="Textfeld 3"/>
          <p:cNvSpPr txBox="1"/>
          <p:nvPr/>
        </p:nvSpPr>
        <p:spPr>
          <a:xfrm>
            <a:off x="1080830" y="108961"/>
            <a:ext cx="2356735" cy="1200329"/>
          </a:xfrm>
          <a:prstGeom prst="rect">
            <a:avLst/>
          </a:prstGeom>
          <a:noFill/>
        </p:spPr>
        <p:txBody>
          <a:bodyPr wrap="none" rtlCol="0">
            <a:spAutoFit/>
          </a:bodyPr>
          <a:lstStyle/>
          <a:p>
            <a:r>
              <a:rPr lang="de-DE" b="1" dirty="0" err="1" smtClean="0">
                <a:solidFill>
                  <a:srgbClr val="FF0000"/>
                </a:solidFill>
              </a:rPr>
              <a:t>pressure</a:t>
            </a:r>
            <a:r>
              <a:rPr lang="de-DE" b="1" dirty="0" smtClean="0">
                <a:solidFill>
                  <a:srgbClr val="FF0000"/>
                </a:solidFill>
              </a:rPr>
              <a:t> vs. </a:t>
            </a:r>
          </a:p>
          <a:p>
            <a:endParaRPr lang="de-DE" b="1" dirty="0">
              <a:solidFill>
                <a:srgbClr val="FF0000"/>
              </a:solidFill>
            </a:endParaRPr>
          </a:p>
          <a:p>
            <a:r>
              <a:rPr lang="de-DE" b="1" dirty="0" err="1" smtClean="0">
                <a:solidFill>
                  <a:srgbClr val="FF0000"/>
                </a:solidFill>
              </a:rPr>
              <a:t>energy</a:t>
            </a:r>
            <a:r>
              <a:rPr lang="de-DE" b="1" dirty="0" smtClean="0">
                <a:solidFill>
                  <a:srgbClr val="FF0000"/>
                </a:solidFill>
              </a:rPr>
              <a:t> </a:t>
            </a:r>
            <a:r>
              <a:rPr lang="de-DE" b="1" dirty="0" err="1" smtClean="0">
                <a:solidFill>
                  <a:srgbClr val="FF0000"/>
                </a:solidFill>
              </a:rPr>
              <a:t>density</a:t>
            </a:r>
            <a:endParaRPr lang="de-DE" b="1" dirty="0">
              <a:solidFill>
                <a:srgbClr val="FF0000"/>
              </a:solidFill>
            </a:endParaRPr>
          </a:p>
        </p:txBody>
      </p:sp>
      <p:sp>
        <p:nvSpPr>
          <p:cNvPr id="8" name="Textfeld 3"/>
          <p:cNvSpPr txBox="1"/>
          <p:nvPr/>
        </p:nvSpPr>
        <p:spPr>
          <a:xfrm>
            <a:off x="4942883" y="88193"/>
            <a:ext cx="3073277" cy="1200329"/>
          </a:xfrm>
          <a:prstGeom prst="rect">
            <a:avLst/>
          </a:prstGeom>
          <a:noFill/>
        </p:spPr>
        <p:txBody>
          <a:bodyPr wrap="none" rtlCol="0">
            <a:spAutoFit/>
          </a:bodyPr>
          <a:lstStyle/>
          <a:p>
            <a:r>
              <a:rPr lang="de-DE" b="1" dirty="0" err="1">
                <a:solidFill>
                  <a:srgbClr val="FF0000"/>
                </a:solidFill>
              </a:rPr>
              <a:t>e</a:t>
            </a:r>
            <a:r>
              <a:rPr lang="de-DE" b="1" dirty="0" err="1" smtClean="0">
                <a:solidFill>
                  <a:srgbClr val="FF0000"/>
                </a:solidFill>
              </a:rPr>
              <a:t>ntropy</a:t>
            </a:r>
            <a:r>
              <a:rPr lang="de-DE" b="1" dirty="0" smtClean="0">
                <a:solidFill>
                  <a:srgbClr val="FF0000"/>
                </a:solidFill>
              </a:rPr>
              <a:t> </a:t>
            </a:r>
            <a:r>
              <a:rPr lang="de-DE" b="1" dirty="0" err="1" smtClean="0">
                <a:solidFill>
                  <a:srgbClr val="FF0000"/>
                </a:solidFill>
              </a:rPr>
              <a:t>density</a:t>
            </a:r>
            <a:r>
              <a:rPr lang="de-DE" b="1" dirty="0" smtClean="0">
                <a:solidFill>
                  <a:srgbClr val="FF0000"/>
                </a:solidFill>
              </a:rPr>
              <a:t> vs. </a:t>
            </a:r>
          </a:p>
          <a:p>
            <a:endParaRPr lang="de-DE" b="1" dirty="0">
              <a:solidFill>
                <a:srgbClr val="FF0000"/>
              </a:solidFill>
            </a:endParaRPr>
          </a:p>
          <a:p>
            <a:r>
              <a:rPr lang="de-DE" b="1" dirty="0" err="1" smtClean="0">
                <a:solidFill>
                  <a:srgbClr val="FF0000"/>
                </a:solidFill>
              </a:rPr>
              <a:t>energy</a:t>
            </a:r>
            <a:r>
              <a:rPr lang="de-DE" b="1" dirty="0" smtClean="0">
                <a:solidFill>
                  <a:srgbClr val="FF0000"/>
                </a:solidFill>
              </a:rPr>
              <a:t> </a:t>
            </a:r>
            <a:r>
              <a:rPr lang="de-DE" b="1" dirty="0" err="1" smtClean="0">
                <a:solidFill>
                  <a:srgbClr val="FF0000"/>
                </a:solidFill>
              </a:rPr>
              <a:t>density</a:t>
            </a:r>
            <a:endParaRPr lang="de-DE" b="1" dirty="0">
              <a:solidFill>
                <a:srgbClr val="FF0000"/>
              </a:solidFill>
            </a:endParaRPr>
          </a:p>
        </p:txBody>
      </p:sp>
    </p:spTree>
    <p:extLst>
      <p:ext uri="{BB962C8B-B14F-4D97-AF65-F5344CB8AC3E}">
        <p14:creationId xmlns:p14="http://schemas.microsoft.com/office/powerpoint/2010/main" val="36042622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pPr>
              <a:defRPr/>
            </a:pPr>
            <a:fld id="{7FFC872E-D74B-4E0D-8F3F-0D18661FC402}" type="datetime1">
              <a:rPr lang="en-US" smtClean="0"/>
              <a:pPr>
                <a:defRPr/>
              </a:pPr>
              <a:t>10/5/2015</a:t>
            </a:fld>
            <a:endParaRPr lang="en-US"/>
          </a:p>
        </p:txBody>
      </p:sp>
      <p:sp>
        <p:nvSpPr>
          <p:cNvPr id="3" name="Fußzeilenplatzhalter 2"/>
          <p:cNvSpPr>
            <a:spLocks noGrp="1"/>
          </p:cNvSpPr>
          <p:nvPr>
            <p:ph type="ftr" sz="quarter" idx="11"/>
          </p:nvPr>
        </p:nvSpPr>
        <p:spPr/>
        <p:txBody>
          <a:bodyPr/>
          <a:lstStyle/>
          <a:p>
            <a:pPr>
              <a:defRPr/>
            </a:pPr>
            <a:r>
              <a:rPr lang="en-US" smtClean="0"/>
              <a:t>Horst Stoecker</a:t>
            </a:r>
            <a:endParaRPr lang="en-US"/>
          </a:p>
        </p:txBody>
      </p:sp>
      <p:sp>
        <p:nvSpPr>
          <p:cNvPr id="4" name="Foliennummernplatzhalter 3"/>
          <p:cNvSpPr>
            <a:spLocks noGrp="1"/>
          </p:cNvSpPr>
          <p:nvPr>
            <p:ph type="sldNum" sz="quarter" idx="12"/>
          </p:nvPr>
        </p:nvSpPr>
        <p:spPr/>
        <p:txBody>
          <a:bodyPr/>
          <a:lstStyle/>
          <a:p>
            <a:pPr>
              <a:defRPr/>
            </a:pPr>
            <a:r>
              <a:rPr lang="en-US" smtClean="0"/>
              <a:t>M. Djordjevic </a:t>
            </a:r>
            <a:fld id="{92EDE6EE-DC89-4B12-A890-D1ABB2D21009}" type="slidenum">
              <a:rPr lang="en-US" smtClean="0"/>
              <a:pPr>
                <a:defRPr/>
              </a:pPr>
              <a:t>33</a:t>
            </a:fld>
            <a:endParaRPr lang="en-US"/>
          </a:p>
        </p:txBody>
      </p:sp>
      <p:pic>
        <p:nvPicPr>
          <p:cNvPr id="219138" name="Picture 2" descr="C:\Users\HORSTS~1\AppData\Local\Temp\Bil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250" y="0"/>
            <a:ext cx="10558036" cy="6216480"/>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p:cNvSpPr txBox="1"/>
          <p:nvPr/>
        </p:nvSpPr>
        <p:spPr>
          <a:xfrm>
            <a:off x="1377493" y="6216480"/>
            <a:ext cx="2283767" cy="400110"/>
          </a:xfrm>
          <a:prstGeom prst="rect">
            <a:avLst/>
          </a:prstGeom>
          <a:noFill/>
        </p:spPr>
        <p:txBody>
          <a:bodyPr wrap="none" rtlCol="0">
            <a:spAutoFit/>
          </a:bodyPr>
          <a:lstStyle/>
          <a:p>
            <a:r>
              <a:rPr lang="de-DE" sz="2000" dirty="0" smtClean="0">
                <a:solidFill>
                  <a:srgbClr val="0000FF"/>
                </a:solidFill>
              </a:rPr>
              <a:t>V. </a:t>
            </a:r>
            <a:r>
              <a:rPr lang="de-DE" sz="2000" dirty="0" err="1" smtClean="0">
                <a:solidFill>
                  <a:srgbClr val="0000FF"/>
                </a:solidFill>
              </a:rPr>
              <a:t>Vovchenko</a:t>
            </a:r>
            <a:r>
              <a:rPr lang="de-DE" sz="2000" dirty="0" smtClean="0">
                <a:solidFill>
                  <a:srgbClr val="0000FF"/>
                </a:solidFill>
              </a:rPr>
              <a:t> et al</a:t>
            </a:r>
            <a:endParaRPr lang="de-DE" sz="2000" dirty="0">
              <a:solidFill>
                <a:srgbClr val="0000FF"/>
              </a:solidFill>
            </a:endParaRPr>
          </a:p>
        </p:txBody>
      </p:sp>
      <p:sp>
        <p:nvSpPr>
          <p:cNvPr id="7" name="Textfeld 6"/>
          <p:cNvSpPr txBox="1"/>
          <p:nvPr/>
        </p:nvSpPr>
        <p:spPr>
          <a:xfrm>
            <a:off x="2521223" y="3742723"/>
            <a:ext cx="6528582" cy="369332"/>
          </a:xfrm>
          <a:prstGeom prst="rect">
            <a:avLst/>
          </a:prstGeom>
          <a:noFill/>
        </p:spPr>
        <p:txBody>
          <a:bodyPr wrap="none" rtlCol="0">
            <a:spAutoFit/>
          </a:bodyPr>
          <a:lstStyle/>
          <a:p>
            <a:r>
              <a:rPr lang="de-DE" sz="1800" dirty="0" smtClean="0">
                <a:solidFill>
                  <a:srgbClr val="FF0000"/>
                </a:solidFill>
              </a:rPr>
              <a:t>F.O.P.T. </a:t>
            </a:r>
            <a:r>
              <a:rPr lang="de-DE" sz="1800" dirty="0" err="1" smtClean="0">
                <a:solidFill>
                  <a:srgbClr val="FF0000"/>
                </a:solidFill>
              </a:rPr>
              <a:t>from</a:t>
            </a:r>
            <a:r>
              <a:rPr lang="de-DE" sz="1800" dirty="0" smtClean="0">
                <a:solidFill>
                  <a:srgbClr val="FF0000"/>
                </a:solidFill>
              </a:rPr>
              <a:t> </a:t>
            </a:r>
            <a:r>
              <a:rPr lang="de-DE" sz="1800" dirty="0" err="1" smtClean="0">
                <a:solidFill>
                  <a:srgbClr val="FF0000"/>
                </a:solidFill>
              </a:rPr>
              <a:t>GlueBall</a:t>
            </a:r>
            <a:r>
              <a:rPr lang="de-DE" sz="1800" dirty="0" smtClean="0">
                <a:solidFill>
                  <a:srgbClr val="FF0000"/>
                </a:solidFill>
              </a:rPr>
              <a:t> fluid </a:t>
            </a:r>
            <a:r>
              <a:rPr lang="de-DE" sz="1800" dirty="0" err="1" smtClean="0">
                <a:solidFill>
                  <a:srgbClr val="FF0000"/>
                </a:solidFill>
              </a:rPr>
              <a:t>to</a:t>
            </a:r>
            <a:r>
              <a:rPr lang="de-DE" sz="1800" dirty="0" smtClean="0">
                <a:solidFill>
                  <a:srgbClr val="FF0000"/>
                </a:solidFill>
              </a:rPr>
              <a:t> pure </a:t>
            </a:r>
            <a:r>
              <a:rPr lang="de-DE" sz="1800" dirty="0" err="1" smtClean="0">
                <a:solidFill>
                  <a:srgbClr val="FF0000"/>
                </a:solidFill>
              </a:rPr>
              <a:t>glue</a:t>
            </a:r>
            <a:r>
              <a:rPr lang="de-DE" sz="1800" dirty="0" smtClean="0">
                <a:solidFill>
                  <a:srgbClr val="FF0000"/>
                </a:solidFill>
              </a:rPr>
              <a:t> </a:t>
            </a:r>
            <a:r>
              <a:rPr lang="de-DE" sz="1800" dirty="0" err="1" smtClean="0">
                <a:solidFill>
                  <a:srgbClr val="FF0000"/>
                </a:solidFill>
              </a:rPr>
              <a:t>plasma</a:t>
            </a:r>
            <a:r>
              <a:rPr lang="de-DE" sz="1800" dirty="0" smtClean="0">
                <a:solidFill>
                  <a:srgbClr val="FF0000"/>
                </a:solidFill>
              </a:rPr>
              <a:t>, </a:t>
            </a:r>
            <a:r>
              <a:rPr lang="de-DE" sz="1800" dirty="0" err="1" smtClean="0">
                <a:solidFill>
                  <a:srgbClr val="FF0000"/>
                </a:solidFill>
              </a:rPr>
              <a:t>Borsanyi</a:t>
            </a:r>
            <a:r>
              <a:rPr lang="de-DE" sz="1800" dirty="0" smtClean="0">
                <a:solidFill>
                  <a:srgbClr val="FF0000"/>
                </a:solidFill>
              </a:rPr>
              <a:t> et al</a:t>
            </a:r>
            <a:endParaRPr lang="de-DE" sz="1800" dirty="0">
              <a:solidFill>
                <a:srgbClr val="FF0000"/>
              </a:solidFill>
            </a:endParaRPr>
          </a:p>
        </p:txBody>
      </p:sp>
      <p:sp>
        <p:nvSpPr>
          <p:cNvPr id="8" name="Textfeld 7"/>
          <p:cNvSpPr txBox="1"/>
          <p:nvPr/>
        </p:nvSpPr>
        <p:spPr>
          <a:xfrm>
            <a:off x="-512965" y="393200"/>
            <a:ext cx="3570273" cy="923330"/>
          </a:xfrm>
          <a:prstGeom prst="rect">
            <a:avLst/>
          </a:prstGeom>
          <a:noFill/>
        </p:spPr>
        <p:txBody>
          <a:bodyPr wrap="none" rtlCol="0">
            <a:spAutoFit/>
          </a:bodyPr>
          <a:lstStyle/>
          <a:p>
            <a:r>
              <a:rPr lang="de-DE" sz="1800" dirty="0" err="1" smtClean="0">
                <a:solidFill>
                  <a:srgbClr val="0000FF"/>
                </a:solidFill>
              </a:rPr>
              <a:t>crossing</a:t>
            </a:r>
            <a:r>
              <a:rPr lang="de-DE" sz="1800" dirty="0" smtClean="0">
                <a:solidFill>
                  <a:srgbClr val="0000FF"/>
                </a:solidFill>
              </a:rPr>
              <a:t> </a:t>
            </a:r>
            <a:r>
              <a:rPr lang="de-DE" sz="1800" dirty="0" err="1" smtClean="0">
                <a:solidFill>
                  <a:srgbClr val="0000FF"/>
                </a:solidFill>
              </a:rPr>
              <a:t>from</a:t>
            </a:r>
            <a:r>
              <a:rPr lang="de-DE" sz="1800" dirty="0" smtClean="0">
                <a:solidFill>
                  <a:srgbClr val="0000FF"/>
                </a:solidFill>
              </a:rPr>
              <a:t> </a:t>
            </a:r>
            <a:r>
              <a:rPr lang="de-DE" sz="1800" dirty="0" err="1" smtClean="0">
                <a:solidFill>
                  <a:srgbClr val="0000FF"/>
                </a:solidFill>
              </a:rPr>
              <a:t>Hadronfluid</a:t>
            </a:r>
            <a:r>
              <a:rPr lang="de-DE" sz="1800" dirty="0" smtClean="0">
                <a:solidFill>
                  <a:srgbClr val="0000FF"/>
                </a:solidFill>
              </a:rPr>
              <a:t> </a:t>
            </a:r>
            <a:r>
              <a:rPr lang="de-DE" sz="1800" dirty="0" err="1" smtClean="0">
                <a:solidFill>
                  <a:srgbClr val="0000FF"/>
                </a:solidFill>
              </a:rPr>
              <a:t>to</a:t>
            </a:r>
            <a:r>
              <a:rPr lang="de-DE" sz="1800" dirty="0" smtClean="0">
                <a:solidFill>
                  <a:srgbClr val="0000FF"/>
                </a:solidFill>
              </a:rPr>
              <a:t> </a:t>
            </a:r>
          </a:p>
          <a:p>
            <a:r>
              <a:rPr lang="de-DE" sz="1800" dirty="0" smtClean="0">
                <a:solidFill>
                  <a:srgbClr val="0000FF"/>
                </a:solidFill>
              </a:rPr>
              <a:t>2+1 </a:t>
            </a:r>
            <a:r>
              <a:rPr lang="de-DE" sz="1800" dirty="0" err="1" smtClean="0">
                <a:solidFill>
                  <a:srgbClr val="0000FF"/>
                </a:solidFill>
              </a:rPr>
              <a:t>Nf</a:t>
            </a:r>
            <a:r>
              <a:rPr lang="de-DE" sz="1800" dirty="0" smtClean="0">
                <a:solidFill>
                  <a:srgbClr val="0000FF"/>
                </a:solidFill>
              </a:rPr>
              <a:t> </a:t>
            </a:r>
            <a:r>
              <a:rPr lang="de-DE" sz="1800" dirty="0" err="1" smtClean="0">
                <a:solidFill>
                  <a:srgbClr val="0000FF"/>
                </a:solidFill>
              </a:rPr>
              <a:t>quark</a:t>
            </a:r>
            <a:r>
              <a:rPr lang="de-DE" sz="1800" dirty="0" smtClean="0">
                <a:solidFill>
                  <a:srgbClr val="0000FF"/>
                </a:solidFill>
              </a:rPr>
              <a:t> </a:t>
            </a:r>
            <a:r>
              <a:rPr lang="de-DE" sz="1800" dirty="0" err="1" smtClean="0">
                <a:solidFill>
                  <a:srgbClr val="0000FF"/>
                </a:solidFill>
              </a:rPr>
              <a:t>gluon</a:t>
            </a:r>
            <a:r>
              <a:rPr lang="de-DE" sz="1800" dirty="0" smtClean="0">
                <a:solidFill>
                  <a:srgbClr val="0000FF"/>
                </a:solidFill>
              </a:rPr>
              <a:t> </a:t>
            </a:r>
            <a:r>
              <a:rPr lang="de-DE" sz="1800" dirty="0" err="1" smtClean="0">
                <a:solidFill>
                  <a:srgbClr val="0000FF"/>
                </a:solidFill>
              </a:rPr>
              <a:t>plasma</a:t>
            </a:r>
            <a:r>
              <a:rPr lang="de-DE" sz="1800" dirty="0" smtClean="0">
                <a:solidFill>
                  <a:srgbClr val="0000FF"/>
                </a:solidFill>
              </a:rPr>
              <a:t> </a:t>
            </a:r>
          </a:p>
          <a:p>
            <a:r>
              <a:rPr lang="de-DE" sz="1800" dirty="0" err="1" smtClean="0">
                <a:solidFill>
                  <a:srgbClr val="0000FF"/>
                </a:solidFill>
              </a:rPr>
              <a:t>Borsanyi</a:t>
            </a:r>
            <a:r>
              <a:rPr lang="de-DE" sz="1800" dirty="0" smtClean="0">
                <a:solidFill>
                  <a:srgbClr val="0000FF"/>
                </a:solidFill>
              </a:rPr>
              <a:t> et al, W.B. </a:t>
            </a:r>
            <a:r>
              <a:rPr lang="de-DE" sz="1800" dirty="0" err="1" smtClean="0">
                <a:solidFill>
                  <a:srgbClr val="0000FF"/>
                </a:solidFill>
              </a:rPr>
              <a:t>collaboration</a:t>
            </a:r>
            <a:endParaRPr lang="de-DE" sz="1800" dirty="0">
              <a:solidFill>
                <a:srgbClr val="0000FF"/>
              </a:solidFill>
            </a:endParaRPr>
          </a:p>
        </p:txBody>
      </p:sp>
    </p:spTree>
    <p:extLst>
      <p:ext uri="{BB962C8B-B14F-4D97-AF65-F5344CB8AC3E}">
        <p14:creationId xmlns:p14="http://schemas.microsoft.com/office/powerpoint/2010/main" val="102640703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253" y="940855"/>
            <a:ext cx="7543800" cy="4465081"/>
          </a:xfrm>
          <a:prstGeom prst="rect">
            <a:avLst/>
          </a:prstGeom>
        </p:spPr>
      </p:pic>
    </p:spTree>
    <p:extLst>
      <p:ext uri="{BB962C8B-B14F-4D97-AF65-F5344CB8AC3E}">
        <p14:creationId xmlns:p14="http://schemas.microsoft.com/office/powerpoint/2010/main" val="23987224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5"/>
          <p:cNvSpPr>
            <a:spLocks noGrp="1"/>
          </p:cNvSpPr>
          <p:nvPr>
            <p:ph type="sldNum" sz="quarter" idx="12"/>
          </p:nvPr>
        </p:nvSpPr>
        <p:spPr/>
        <p:txBody>
          <a:bodyPr/>
          <a:lstStyle/>
          <a:p>
            <a:fld id="{993F5166-C251-40A3-BA52-C9523A08DE1A}" type="slidenum">
              <a:rPr lang="en-US" altLang="ja-JP"/>
              <a:pPr/>
              <a:t>35</a:t>
            </a:fld>
            <a:endParaRPr lang="en-US" altLang="ja-JP"/>
          </a:p>
        </p:txBody>
      </p:sp>
      <p:sp>
        <p:nvSpPr>
          <p:cNvPr id="34820" name="Text Box 4"/>
          <p:cNvSpPr txBox="1">
            <a:spLocks noChangeArrowheads="1"/>
          </p:cNvSpPr>
          <p:nvPr/>
        </p:nvSpPr>
        <p:spPr bwMode="auto">
          <a:xfrm>
            <a:off x="-57594" y="2138785"/>
            <a:ext cx="9346318" cy="1323439"/>
          </a:xfrm>
          <a:prstGeom prst="rect">
            <a:avLst/>
          </a:prstGeom>
          <a:noFill/>
          <a:ln w="9525">
            <a:noFill/>
            <a:miter lim="800000"/>
            <a:headEnd/>
            <a:tailEnd/>
          </a:ln>
          <a:effectLst/>
        </p:spPr>
        <p:txBody>
          <a:bodyPr wrap="square">
            <a:spAutoFit/>
          </a:bodyPr>
          <a:lstStyle/>
          <a:p>
            <a:r>
              <a:rPr lang="en-US" altLang="ja-JP" sz="4000" dirty="0" smtClean="0"/>
              <a:t>Time evolution of high multiplicity pp AA</a:t>
            </a:r>
          </a:p>
          <a:p>
            <a:r>
              <a:rPr lang="en-US" altLang="ja-JP" sz="4000" dirty="0" smtClean="0"/>
              <a:t>at RHIC and LHC in pure YM scenario</a:t>
            </a:r>
            <a:endParaRPr lang="en-US" altLang="ja-JP" sz="4000" i="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621165" y="6381750"/>
            <a:ext cx="2133600" cy="476250"/>
          </a:xfrm>
        </p:spPr>
        <p:txBody>
          <a:bodyPr/>
          <a:lstStyle/>
          <a:p>
            <a:pPr>
              <a:defRPr/>
            </a:pPr>
            <a:r>
              <a:rPr lang="en-US" dirty="0" smtClean="0"/>
              <a:t> </a:t>
            </a:r>
            <a:fld id="{FE27732D-F746-4A13-AF01-9632074D25B9}" type="slidenum">
              <a:rPr lang="en-US" smtClean="0"/>
              <a:pPr>
                <a:defRPr/>
              </a:pPr>
              <a:t>36</a:t>
            </a:fld>
            <a:endParaRPr lang="en-US" dirty="0"/>
          </a:p>
        </p:txBody>
      </p:sp>
      <p:sp>
        <p:nvSpPr>
          <p:cNvPr id="4099" name="Rectangle 2"/>
          <p:cNvSpPr>
            <a:spLocks noChangeArrowheads="1"/>
          </p:cNvSpPr>
          <p:nvPr/>
        </p:nvSpPr>
        <p:spPr bwMode="auto">
          <a:xfrm>
            <a:off x="0" y="13725"/>
            <a:ext cx="9144000"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1pPr>
            <a:lvl2pPr marL="742950" indent="-28575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2pPr>
            <a:lvl3pPr marL="1143000" indent="-22860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3pPr>
            <a:lvl4pPr marL="1600200" indent="-22860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4pPr>
            <a:lvl5pPr marL="2057400" indent="-22860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9pPr>
          </a:lstStyle>
          <a:p>
            <a:pPr algn="ctr" eaLnBrk="1" hangingPunct="1">
              <a:spcBef>
                <a:spcPts val="2000"/>
              </a:spcBef>
              <a:buClr>
                <a:srgbClr val="FF0000"/>
              </a:buClr>
              <a:buSzPct val="100000"/>
              <a:buFont typeface="Wingdings" pitchFamily="2" charset="2"/>
              <a:buNone/>
            </a:pPr>
            <a:r>
              <a:rPr lang="en-GB" altLang="en-US" sz="2800" b="1" dirty="0" smtClean="0">
                <a:solidFill>
                  <a:srgbClr val="FF0000"/>
                </a:solidFill>
                <a:latin typeface="Times New Roman" pitchFamily="18" charset="0"/>
              </a:rPr>
              <a:t>Alternate Scenario: pure gauge matter in pp, </a:t>
            </a:r>
            <a:r>
              <a:rPr lang="en-GB" altLang="en-US" sz="2800" b="1" dirty="0" err="1" smtClean="0">
                <a:solidFill>
                  <a:srgbClr val="FF0000"/>
                </a:solidFill>
                <a:latin typeface="Times New Roman" pitchFamily="18" charset="0"/>
              </a:rPr>
              <a:t>pA</a:t>
            </a:r>
            <a:r>
              <a:rPr lang="en-GB" altLang="en-US" sz="2800" b="1" dirty="0" smtClean="0">
                <a:solidFill>
                  <a:srgbClr val="FF0000"/>
                </a:solidFill>
                <a:latin typeface="Times New Roman" pitchFamily="18" charset="0"/>
              </a:rPr>
              <a:t> – AA ? </a:t>
            </a:r>
            <a:endParaRPr lang="en-GB" altLang="en-US" sz="2800" b="1" dirty="0">
              <a:solidFill>
                <a:srgbClr val="FF0000"/>
              </a:solidFill>
              <a:latin typeface="Times New Roman" pitchFamily="18" charset="0"/>
            </a:endParaRPr>
          </a:p>
        </p:txBody>
      </p:sp>
      <p:sp>
        <p:nvSpPr>
          <p:cNvPr id="4100" name="Text Box 11"/>
          <p:cNvSpPr txBox="1">
            <a:spLocks noChangeArrowheads="1"/>
          </p:cNvSpPr>
          <p:nvPr/>
        </p:nvSpPr>
        <p:spPr bwMode="auto">
          <a:xfrm>
            <a:off x="473670" y="696780"/>
            <a:ext cx="8272555" cy="1694952"/>
          </a:xfrm>
          <a:prstGeom prst="rect">
            <a:avLst/>
          </a:prstGeom>
          <a:noFill/>
          <a:ln w="31680">
            <a:solidFill>
              <a:srgbClr val="99CC00"/>
            </a:solidFill>
            <a:miter lim="800000"/>
            <a:headEnd/>
            <a:tailEnd/>
          </a:ln>
          <a:extLst>
            <a:ext uri="{909E8E84-426E-40DD-AFC4-6F175D3DCCD1}">
              <a14:hiddenFill xmlns:a14="http://schemas.microsoft.com/office/drawing/2010/main">
                <a:solidFill>
                  <a:srgbClr val="FFFFFF"/>
                </a:solidFill>
              </a14:hiddenFill>
            </a:ext>
          </a:extLst>
        </p:spPr>
        <p:txBody>
          <a:bodyPr wrap="square" lIns="90000" tIns="46800" rIns="90000" bIns="46800">
            <a:spAutoFit/>
          </a:bodyPr>
          <a:lstStyle>
            <a:lvl1pPr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1pPr>
            <a:lvl2pPr marL="742950" indent="-28575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2pPr>
            <a:lvl3pPr marL="1143000" indent="-22860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3pPr>
            <a:lvl4pPr marL="1600200" indent="-22860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4pPr>
            <a:lvl5pPr marL="2057400" indent="-22860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9pPr>
          </a:lstStyle>
          <a:p>
            <a:pPr algn="ctr" eaLnBrk="1" hangingPunct="1">
              <a:spcBef>
                <a:spcPts val="1625"/>
              </a:spcBef>
              <a:buClr>
                <a:srgbClr val="3333CC"/>
              </a:buClr>
              <a:buSzPct val="100000"/>
              <a:buFont typeface="Times New Roman" pitchFamily="18" charset="0"/>
              <a:buNone/>
            </a:pPr>
            <a:r>
              <a:rPr lang="en-GB" altLang="en-US" sz="2600" b="1" dirty="0" smtClean="0">
                <a:solidFill>
                  <a:srgbClr val="3333CC"/>
                </a:solidFill>
                <a:latin typeface="Times New Roman" pitchFamily="18" charset="0"/>
              </a:rPr>
              <a:t>Initial </a:t>
            </a:r>
            <a:r>
              <a:rPr lang="en-GB" altLang="en-US" sz="2600" b="1" dirty="0" err="1" smtClean="0">
                <a:solidFill>
                  <a:srgbClr val="3333CC"/>
                </a:solidFill>
                <a:latin typeface="Times New Roman" pitchFamily="18" charset="0"/>
              </a:rPr>
              <a:t>Color</a:t>
            </a:r>
            <a:r>
              <a:rPr lang="en-GB" altLang="en-US" sz="2600" b="1" dirty="0" smtClean="0">
                <a:solidFill>
                  <a:srgbClr val="3333CC"/>
                </a:solidFill>
                <a:latin typeface="Times New Roman" pitchFamily="18" charset="0"/>
              </a:rPr>
              <a:t> Glass Condensate         </a:t>
            </a:r>
            <a:r>
              <a:rPr lang="en-GB" altLang="en-US" sz="2600" b="1" dirty="0" err="1" smtClean="0">
                <a:solidFill>
                  <a:srgbClr val="3333CC"/>
                </a:solidFill>
                <a:latin typeface="Times New Roman" pitchFamily="18" charset="0"/>
              </a:rPr>
              <a:t>Glasma</a:t>
            </a:r>
            <a:r>
              <a:rPr lang="en-GB" altLang="en-US" sz="2600" b="1" dirty="0" smtClean="0">
                <a:solidFill>
                  <a:srgbClr val="3333CC"/>
                </a:solidFill>
                <a:latin typeface="Times New Roman" pitchFamily="18" charset="0"/>
              </a:rPr>
              <a:t> </a:t>
            </a:r>
            <a:r>
              <a:rPr lang="en-GB" altLang="en-US" sz="2600" b="1" dirty="0" err="1" smtClean="0">
                <a:solidFill>
                  <a:srgbClr val="3333CC"/>
                </a:solidFill>
                <a:latin typeface="Times New Roman" pitchFamily="18" charset="0"/>
              </a:rPr>
              <a:t>thermalizes</a:t>
            </a:r>
            <a:r>
              <a:rPr lang="en-GB" altLang="en-US" sz="2600" b="1" dirty="0" smtClean="0">
                <a:solidFill>
                  <a:srgbClr val="3333CC"/>
                </a:solidFill>
                <a:latin typeface="Times New Roman" pitchFamily="18" charset="0"/>
              </a:rPr>
              <a:t> </a:t>
            </a:r>
            <a:r>
              <a:rPr lang="en-GB" altLang="en-US" sz="2600" b="1" dirty="0" smtClean="0">
                <a:solidFill>
                  <a:srgbClr val="FF0000"/>
                </a:solidFill>
                <a:latin typeface="Times New Roman" pitchFamily="18" charset="0"/>
              </a:rPr>
              <a:t>fast</a:t>
            </a:r>
            <a:r>
              <a:rPr lang="en-GB" altLang="en-US" sz="2600" b="1" dirty="0" smtClean="0">
                <a:solidFill>
                  <a:srgbClr val="3333CC"/>
                </a:solidFill>
                <a:latin typeface="Times New Roman" pitchFamily="18" charset="0"/>
              </a:rPr>
              <a:t> equilibration of Gluons, </a:t>
            </a:r>
            <a:r>
              <a:rPr lang="en-GB" altLang="en-US" sz="2600" b="1" dirty="0" smtClean="0">
                <a:solidFill>
                  <a:srgbClr val="FF0000"/>
                </a:solidFill>
                <a:latin typeface="Times New Roman" pitchFamily="18" charset="0"/>
              </a:rPr>
              <a:t>slow</a:t>
            </a:r>
            <a:r>
              <a:rPr lang="en-GB" altLang="en-US" sz="2600" b="1" dirty="0" smtClean="0">
                <a:solidFill>
                  <a:srgbClr val="3333CC"/>
                </a:solidFill>
                <a:latin typeface="Times New Roman" pitchFamily="18" charset="0"/>
              </a:rPr>
              <a:t> </a:t>
            </a:r>
            <a:r>
              <a:rPr lang="en-GB" altLang="en-US" sz="2600" b="1" dirty="0" err="1" smtClean="0">
                <a:solidFill>
                  <a:srgbClr val="3333CC"/>
                </a:solidFill>
                <a:latin typeface="Times New Roman" pitchFamily="18" charset="0"/>
              </a:rPr>
              <a:t>equil</a:t>
            </a:r>
            <a:r>
              <a:rPr lang="en-GB" altLang="en-US" sz="2600" b="1" dirty="0" smtClean="0">
                <a:solidFill>
                  <a:srgbClr val="3333CC"/>
                </a:solidFill>
                <a:latin typeface="Times New Roman" pitchFamily="18" charset="0"/>
              </a:rPr>
              <a:t>. of quarks               high pressure, entropy </a:t>
            </a:r>
            <a:r>
              <a:rPr lang="en-GB" altLang="en-US" sz="2600" b="1" dirty="0" smtClean="0">
                <a:solidFill>
                  <a:srgbClr val="FF0000"/>
                </a:solidFill>
                <a:latin typeface="Times New Roman" pitchFamily="18" charset="0"/>
              </a:rPr>
              <a:t>gluon</a:t>
            </a:r>
            <a:r>
              <a:rPr lang="en-GB" altLang="en-US" sz="2600" b="1" dirty="0" smtClean="0">
                <a:solidFill>
                  <a:srgbClr val="3333CC"/>
                </a:solidFill>
                <a:latin typeface="Times New Roman" pitchFamily="18" charset="0"/>
              </a:rPr>
              <a:t> plasma                               </a:t>
            </a:r>
            <a:r>
              <a:rPr lang="en-GB" altLang="en-US" sz="2600" b="1" dirty="0" smtClean="0">
                <a:solidFill>
                  <a:srgbClr val="FF0000"/>
                </a:solidFill>
                <a:latin typeface="Times New Roman" pitchFamily="18" charset="0"/>
              </a:rPr>
              <a:t>fast</a:t>
            </a:r>
            <a:r>
              <a:rPr lang="en-GB" altLang="en-US" sz="2600" b="1" dirty="0" smtClean="0">
                <a:solidFill>
                  <a:srgbClr val="3333CC"/>
                </a:solidFill>
                <a:latin typeface="Times New Roman" pitchFamily="18" charset="0"/>
              </a:rPr>
              <a:t> hydrodynamic expansion of </a:t>
            </a:r>
            <a:r>
              <a:rPr lang="en-GB" altLang="en-US" sz="2600" b="1" dirty="0" smtClean="0">
                <a:solidFill>
                  <a:srgbClr val="FF0000"/>
                </a:solidFill>
                <a:latin typeface="Times New Roman" pitchFamily="18" charset="0"/>
              </a:rPr>
              <a:t>gluon</a:t>
            </a:r>
            <a:r>
              <a:rPr lang="en-GB" altLang="en-US" sz="2600" b="1" dirty="0" smtClean="0">
                <a:solidFill>
                  <a:srgbClr val="3333CC"/>
                </a:solidFill>
                <a:latin typeface="Times New Roman" pitchFamily="18" charset="0"/>
              </a:rPr>
              <a:t> plasma.</a:t>
            </a:r>
            <a:endParaRPr lang="en-GB" altLang="en-US" sz="2600" b="1" dirty="0">
              <a:solidFill>
                <a:srgbClr val="3333CC"/>
              </a:solidFill>
              <a:latin typeface="Times New Roman" pitchFamily="18" charset="0"/>
            </a:endParaRPr>
          </a:p>
        </p:txBody>
      </p:sp>
      <p:sp>
        <p:nvSpPr>
          <p:cNvPr id="4101" name="Text Box 4"/>
          <p:cNvSpPr txBox="1">
            <a:spLocks noChangeArrowheads="1"/>
          </p:cNvSpPr>
          <p:nvPr/>
        </p:nvSpPr>
        <p:spPr bwMode="auto">
          <a:xfrm>
            <a:off x="0" y="3012452"/>
            <a:ext cx="9144000" cy="492443"/>
          </a:xfrm>
          <a:prstGeom prst="rect">
            <a:avLst/>
          </a:prstGeom>
          <a:solidFill>
            <a:schemeClr val="bg1"/>
          </a:solidFill>
          <a:ln w="31750">
            <a:solidFill>
              <a:schemeClr val="folHlink"/>
            </a:solidFill>
            <a:miter lim="800000"/>
            <a:headEnd/>
            <a:tailEnd/>
          </a:ln>
        </p:spPr>
        <p:txBody>
          <a:bodyPr wrap="square">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hangingPunct="1"/>
            <a:r>
              <a:rPr lang="en-US" altLang="en-US" sz="2600" b="1" dirty="0" smtClean="0">
                <a:solidFill>
                  <a:srgbClr val="3333CC"/>
                </a:solidFill>
                <a:latin typeface="Times New Roman" pitchFamily="18" charset="0"/>
                <a:cs typeface="Times New Roman" pitchFamily="18" charset="0"/>
              </a:rPr>
              <a:t>1. Order Phase Transition at </a:t>
            </a:r>
            <a:r>
              <a:rPr lang="en-US" altLang="en-US" sz="2600" b="1" dirty="0" err="1" smtClean="0">
                <a:solidFill>
                  <a:srgbClr val="3333CC"/>
                </a:solidFill>
                <a:latin typeface="Times New Roman" pitchFamily="18" charset="0"/>
                <a:cs typeface="Times New Roman" pitchFamily="18" charset="0"/>
              </a:rPr>
              <a:t>T_c</a:t>
            </a:r>
            <a:r>
              <a:rPr lang="en-US" altLang="en-US" sz="2600" b="1" dirty="0" smtClean="0">
                <a:solidFill>
                  <a:srgbClr val="3333CC"/>
                </a:solidFill>
                <a:latin typeface="Times New Roman" pitchFamily="18" charset="0"/>
                <a:cs typeface="Times New Roman" pitchFamily="18" charset="0"/>
              </a:rPr>
              <a:t> = 270 </a:t>
            </a:r>
            <a:r>
              <a:rPr lang="en-US" altLang="en-US" sz="2600" b="1" dirty="0" err="1" smtClean="0">
                <a:solidFill>
                  <a:srgbClr val="3333CC"/>
                </a:solidFill>
                <a:latin typeface="Times New Roman" pitchFamily="18" charset="0"/>
                <a:cs typeface="Times New Roman" pitchFamily="18" charset="0"/>
              </a:rPr>
              <a:t>MeV</a:t>
            </a:r>
            <a:r>
              <a:rPr lang="en-US" altLang="en-US" sz="2600" b="1" dirty="0" smtClean="0">
                <a:solidFill>
                  <a:srgbClr val="3333CC"/>
                </a:solidFill>
                <a:latin typeface="Times New Roman" pitchFamily="18" charset="0"/>
                <a:cs typeface="Times New Roman" pitchFamily="18" charset="0"/>
              </a:rPr>
              <a:t> of flavorless QCD. </a:t>
            </a:r>
            <a:endParaRPr lang="en-US" altLang="en-US" sz="2000" dirty="0">
              <a:solidFill>
                <a:srgbClr val="4D4D4D"/>
              </a:solidFill>
              <a:latin typeface="Times New Roman" pitchFamily="18" charset="0"/>
              <a:cs typeface="Times New Roman" pitchFamily="18" charset="0"/>
            </a:endParaRPr>
          </a:p>
        </p:txBody>
      </p:sp>
      <p:sp>
        <p:nvSpPr>
          <p:cNvPr id="4102" name="AutoShape 3"/>
          <p:cNvSpPr>
            <a:spLocks noChangeArrowheads="1"/>
          </p:cNvSpPr>
          <p:nvPr/>
        </p:nvSpPr>
        <p:spPr bwMode="auto">
          <a:xfrm>
            <a:off x="4268788" y="4794563"/>
            <a:ext cx="682625" cy="531812"/>
          </a:xfrm>
          <a:prstGeom prst="downArrow">
            <a:avLst>
              <a:gd name="adj1" fmla="val 50000"/>
              <a:gd name="adj2" fmla="val 25000"/>
            </a:avLst>
          </a:prstGeom>
          <a:solidFill>
            <a:srgbClr val="0000FF"/>
          </a:solidFill>
          <a:ln w="31750">
            <a:solidFill>
              <a:schemeClr val="folHlink"/>
            </a:solidFill>
            <a:miter lim="800000"/>
            <a:headEnd/>
            <a:tailEnd/>
          </a:ln>
        </p:spPr>
        <p:txBody>
          <a:bodyPr vert="eaVert"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endParaRPr lang="en-US" altLang="en-US"/>
          </a:p>
        </p:txBody>
      </p:sp>
      <p:sp>
        <p:nvSpPr>
          <p:cNvPr id="4103" name="Text Box 6"/>
          <p:cNvSpPr txBox="1">
            <a:spLocks noChangeArrowheads="1"/>
          </p:cNvSpPr>
          <p:nvPr/>
        </p:nvSpPr>
        <p:spPr bwMode="auto">
          <a:xfrm>
            <a:off x="0" y="5402270"/>
            <a:ext cx="9143999" cy="492443"/>
          </a:xfrm>
          <a:prstGeom prst="rect">
            <a:avLst/>
          </a:prstGeom>
          <a:solidFill>
            <a:schemeClr val="bg1"/>
          </a:solidFill>
          <a:ln w="31750">
            <a:solidFill>
              <a:schemeClr val="folHlink"/>
            </a:solidFill>
            <a:miter lim="800000"/>
            <a:headEnd/>
            <a:tailEnd/>
          </a:ln>
        </p:spPr>
        <p:txBody>
          <a:bodyPr wrap="square">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hangingPunct="1"/>
            <a:r>
              <a:rPr lang="en-US" altLang="en-US" sz="2600" b="1" dirty="0" err="1" smtClean="0">
                <a:solidFill>
                  <a:srgbClr val="3333CC"/>
                </a:solidFill>
                <a:latin typeface="Times New Roman" pitchFamily="18" charset="0"/>
                <a:cs typeface="Times New Roman" pitchFamily="18" charset="0"/>
              </a:rPr>
              <a:t>Glueball-Hagedornstates</a:t>
            </a:r>
            <a:r>
              <a:rPr lang="en-US" altLang="en-US" sz="2600" b="1" dirty="0" smtClean="0">
                <a:solidFill>
                  <a:srgbClr val="3333CC"/>
                </a:solidFill>
                <a:latin typeface="Times New Roman" pitchFamily="18" charset="0"/>
                <a:cs typeface="Times New Roman" pitchFamily="18" charset="0"/>
              </a:rPr>
              <a:t> mix with quarks, decay into Hadrons</a:t>
            </a:r>
            <a:endParaRPr lang="en-US" altLang="en-US" sz="2000" dirty="0">
              <a:solidFill>
                <a:srgbClr val="4D4D4D"/>
              </a:solidFill>
              <a:latin typeface="Times New Roman" pitchFamily="18" charset="0"/>
              <a:cs typeface="Times New Roman" pitchFamily="18" charset="0"/>
            </a:endParaRPr>
          </a:p>
        </p:txBody>
      </p:sp>
      <p:sp>
        <p:nvSpPr>
          <p:cNvPr id="4104" name="AutoShape 3"/>
          <p:cNvSpPr>
            <a:spLocks noChangeArrowheads="1"/>
          </p:cNvSpPr>
          <p:nvPr/>
        </p:nvSpPr>
        <p:spPr bwMode="auto">
          <a:xfrm>
            <a:off x="4268788" y="2442365"/>
            <a:ext cx="682625" cy="531813"/>
          </a:xfrm>
          <a:prstGeom prst="downArrow">
            <a:avLst>
              <a:gd name="adj1" fmla="val 50000"/>
              <a:gd name="adj2" fmla="val 25000"/>
            </a:avLst>
          </a:prstGeom>
          <a:solidFill>
            <a:srgbClr val="0000FF"/>
          </a:solidFill>
          <a:ln w="31750">
            <a:solidFill>
              <a:schemeClr val="folHlink"/>
            </a:solidFill>
            <a:miter lim="800000"/>
            <a:headEnd/>
            <a:tailEnd/>
          </a:ln>
        </p:spPr>
        <p:txBody>
          <a:bodyPr vert="eaVert"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endParaRPr lang="en-US" altLang="en-US"/>
          </a:p>
        </p:txBody>
      </p:sp>
      <p:sp>
        <p:nvSpPr>
          <p:cNvPr id="9" name="Datumsplatzhalter 8"/>
          <p:cNvSpPr>
            <a:spLocks noGrp="1"/>
          </p:cNvSpPr>
          <p:nvPr>
            <p:ph type="dt" sz="half" idx="10"/>
          </p:nvPr>
        </p:nvSpPr>
        <p:spPr/>
        <p:txBody>
          <a:bodyPr/>
          <a:lstStyle/>
          <a:p>
            <a:pPr>
              <a:defRPr/>
            </a:pPr>
            <a:fld id="{2D6F1E84-4CA8-4FCD-A7C3-DFAEB18DDEBB}" type="datetime1">
              <a:rPr lang="en-US" smtClean="0"/>
              <a:pPr>
                <a:defRPr/>
              </a:pPr>
              <a:t>10/5/2015</a:t>
            </a:fld>
            <a:endParaRPr lang="en-US"/>
          </a:p>
        </p:txBody>
      </p:sp>
      <p:sp>
        <p:nvSpPr>
          <p:cNvPr id="10" name="Fußzeilenplatzhalter 9"/>
          <p:cNvSpPr>
            <a:spLocks noGrp="1"/>
          </p:cNvSpPr>
          <p:nvPr>
            <p:ph type="ftr" sz="quarter" idx="11"/>
          </p:nvPr>
        </p:nvSpPr>
        <p:spPr/>
        <p:txBody>
          <a:bodyPr/>
          <a:lstStyle/>
          <a:p>
            <a:pPr>
              <a:defRPr/>
            </a:pPr>
            <a:r>
              <a:rPr lang="en-US" smtClean="0"/>
              <a:t>Horst Stoecker</a:t>
            </a:r>
            <a:endParaRPr lang="en-US"/>
          </a:p>
        </p:txBody>
      </p:sp>
      <p:sp>
        <p:nvSpPr>
          <p:cNvPr id="11" name="AutoShape 3"/>
          <p:cNvSpPr>
            <a:spLocks noChangeArrowheads="1"/>
          </p:cNvSpPr>
          <p:nvPr/>
        </p:nvSpPr>
        <p:spPr bwMode="auto">
          <a:xfrm rot="16200000">
            <a:off x="5255329" y="696507"/>
            <a:ext cx="227686" cy="531813"/>
          </a:xfrm>
          <a:prstGeom prst="downArrow">
            <a:avLst>
              <a:gd name="adj1" fmla="val 50000"/>
              <a:gd name="adj2" fmla="val 25000"/>
            </a:avLst>
          </a:prstGeom>
          <a:solidFill>
            <a:srgbClr val="0000FF"/>
          </a:solidFill>
          <a:ln w="31750">
            <a:solidFill>
              <a:schemeClr val="folHlink"/>
            </a:solidFill>
            <a:miter lim="800000"/>
            <a:headEnd/>
            <a:tailEnd/>
          </a:ln>
        </p:spPr>
        <p:txBody>
          <a:bodyPr vert="eaVert"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r>
              <a:rPr lang="en-US" altLang="en-US" dirty="0" smtClean="0"/>
              <a:t> </a:t>
            </a:r>
            <a:endParaRPr lang="en-US" altLang="en-US" dirty="0"/>
          </a:p>
        </p:txBody>
      </p:sp>
      <p:sp>
        <p:nvSpPr>
          <p:cNvPr id="15" name="AutoShape 3"/>
          <p:cNvSpPr>
            <a:spLocks noChangeArrowheads="1"/>
          </p:cNvSpPr>
          <p:nvPr/>
        </p:nvSpPr>
        <p:spPr bwMode="auto">
          <a:xfrm rot="16200000">
            <a:off x="853419" y="1910827"/>
            <a:ext cx="227686" cy="531813"/>
          </a:xfrm>
          <a:prstGeom prst="downArrow">
            <a:avLst>
              <a:gd name="adj1" fmla="val 50000"/>
              <a:gd name="adj2" fmla="val 25000"/>
            </a:avLst>
          </a:prstGeom>
          <a:solidFill>
            <a:srgbClr val="0000FF"/>
          </a:solidFill>
          <a:ln w="31750">
            <a:solidFill>
              <a:schemeClr val="folHlink"/>
            </a:solidFill>
            <a:miter lim="800000"/>
            <a:headEnd/>
            <a:tailEnd/>
          </a:ln>
        </p:spPr>
        <p:txBody>
          <a:bodyPr vert="eaVert"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r>
              <a:rPr lang="en-US" altLang="en-US" dirty="0" smtClean="0"/>
              <a:t> </a:t>
            </a:r>
            <a:endParaRPr lang="en-US" altLang="en-US" dirty="0"/>
          </a:p>
        </p:txBody>
      </p:sp>
      <p:sp>
        <p:nvSpPr>
          <p:cNvPr id="16" name="Text Box 4"/>
          <p:cNvSpPr txBox="1">
            <a:spLocks noChangeArrowheads="1"/>
          </p:cNvSpPr>
          <p:nvPr/>
        </p:nvSpPr>
        <p:spPr bwMode="auto">
          <a:xfrm>
            <a:off x="322490" y="4187950"/>
            <a:ext cx="8652029" cy="492443"/>
          </a:xfrm>
          <a:prstGeom prst="rect">
            <a:avLst/>
          </a:prstGeom>
          <a:solidFill>
            <a:schemeClr val="bg1"/>
          </a:solidFill>
          <a:ln w="31750">
            <a:solidFill>
              <a:schemeClr val="folHlink"/>
            </a:solidFill>
            <a:miter lim="800000"/>
            <a:headEnd/>
            <a:tailEnd/>
          </a:ln>
        </p:spPr>
        <p:txBody>
          <a:bodyPr wrap="square">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hangingPunct="1"/>
            <a:r>
              <a:rPr lang="en-US" altLang="en-US" sz="2600" b="1" dirty="0" smtClean="0">
                <a:solidFill>
                  <a:srgbClr val="3333CC"/>
                </a:solidFill>
                <a:latin typeface="Times New Roman" pitchFamily="18" charset="0"/>
                <a:cs typeface="Times New Roman" pitchFamily="18" charset="0"/>
              </a:rPr>
              <a:t>Transition from glue plasma in </a:t>
            </a:r>
            <a:r>
              <a:rPr lang="en-US" altLang="en-US" sz="2600" b="1" dirty="0" err="1" smtClean="0">
                <a:solidFill>
                  <a:srgbClr val="3333CC"/>
                </a:solidFill>
                <a:latin typeface="Times New Roman" pitchFamily="18" charset="0"/>
                <a:cs typeface="Times New Roman" pitchFamily="18" charset="0"/>
              </a:rPr>
              <a:t>GlueBall</a:t>
            </a:r>
            <a:r>
              <a:rPr lang="en-US" altLang="en-US" sz="2600" b="1" dirty="0" smtClean="0">
                <a:solidFill>
                  <a:srgbClr val="3333CC"/>
                </a:solidFill>
                <a:latin typeface="Times New Roman" pitchFamily="18" charset="0"/>
                <a:cs typeface="Times New Roman" pitchFamily="18" charset="0"/>
              </a:rPr>
              <a:t> fluid </a:t>
            </a:r>
            <a:endParaRPr lang="en-US" altLang="en-US" sz="2000" dirty="0">
              <a:solidFill>
                <a:srgbClr val="4D4D4D"/>
              </a:solidFill>
              <a:latin typeface="Times New Roman" pitchFamily="18" charset="0"/>
              <a:cs typeface="Times New Roman" pitchFamily="18" charset="0"/>
            </a:endParaRPr>
          </a:p>
        </p:txBody>
      </p:sp>
      <p:sp>
        <p:nvSpPr>
          <p:cNvPr id="17" name="AutoShape 3"/>
          <p:cNvSpPr>
            <a:spLocks noChangeArrowheads="1"/>
          </p:cNvSpPr>
          <p:nvPr/>
        </p:nvSpPr>
        <p:spPr bwMode="auto">
          <a:xfrm>
            <a:off x="4268850" y="3580790"/>
            <a:ext cx="682625" cy="531813"/>
          </a:xfrm>
          <a:prstGeom prst="downArrow">
            <a:avLst>
              <a:gd name="adj1" fmla="val 50000"/>
              <a:gd name="adj2" fmla="val 25000"/>
            </a:avLst>
          </a:prstGeom>
          <a:solidFill>
            <a:srgbClr val="0000FF"/>
          </a:solidFill>
          <a:ln w="31750">
            <a:solidFill>
              <a:schemeClr val="folHlink"/>
            </a:solidFill>
            <a:miter lim="800000"/>
            <a:headEnd/>
            <a:tailEnd/>
          </a:ln>
        </p:spPr>
        <p:txBody>
          <a:bodyPr vert="eaVert"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endParaRPr lang="en-US" altLang="en-US"/>
          </a:p>
        </p:txBody>
      </p:sp>
    </p:spTree>
    <p:extLst>
      <p:ext uri="{BB962C8B-B14F-4D97-AF65-F5344CB8AC3E}">
        <p14:creationId xmlns:p14="http://schemas.microsoft.com/office/powerpoint/2010/main" val="3531499438"/>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orst2"/>
          <p:cNvPicPr>
            <a:picLocks noChangeAspect="1" noChangeArrowheads="1"/>
          </p:cNvPicPr>
          <p:nvPr/>
        </p:nvPicPr>
        <p:blipFill>
          <a:blip r:embed="rId2" cstate="print"/>
          <a:srcRect/>
          <a:stretch>
            <a:fillRect/>
          </a:stretch>
        </p:blipFill>
        <p:spPr bwMode="auto">
          <a:xfrm>
            <a:off x="701355" y="165515"/>
            <a:ext cx="8182003" cy="5406610"/>
          </a:xfrm>
          <a:prstGeom prst="rect">
            <a:avLst/>
          </a:prstGeom>
          <a:noFill/>
          <a:ln w="9525">
            <a:noFill/>
            <a:miter lim="800000"/>
            <a:headEnd/>
            <a:tailEnd/>
          </a:ln>
        </p:spPr>
      </p:pic>
      <p:sp>
        <p:nvSpPr>
          <p:cNvPr id="3" name="Textfeld 2"/>
          <p:cNvSpPr txBox="1"/>
          <p:nvPr/>
        </p:nvSpPr>
        <p:spPr>
          <a:xfrm>
            <a:off x="-57595" y="165515"/>
            <a:ext cx="1237070" cy="4524315"/>
          </a:xfrm>
          <a:prstGeom prst="rect">
            <a:avLst/>
          </a:prstGeom>
          <a:noFill/>
        </p:spPr>
        <p:txBody>
          <a:bodyPr wrap="none" rtlCol="0">
            <a:spAutoFit/>
          </a:bodyPr>
          <a:lstStyle/>
          <a:p>
            <a:r>
              <a:rPr lang="de-DE" dirty="0" err="1" smtClean="0">
                <a:solidFill>
                  <a:srgbClr val="0000FF"/>
                </a:solidFill>
              </a:rPr>
              <a:t>Eff.Nf</a:t>
            </a:r>
            <a:r>
              <a:rPr lang="de-DE" dirty="0" smtClean="0">
                <a:solidFill>
                  <a:srgbClr val="0000FF"/>
                </a:solidFill>
              </a:rPr>
              <a:t>(t)</a:t>
            </a:r>
          </a:p>
          <a:p>
            <a:r>
              <a:rPr lang="de-DE" dirty="0" smtClean="0">
                <a:solidFill>
                  <a:srgbClr val="0000FF"/>
                </a:solidFill>
              </a:rPr>
              <a:t>0.0</a:t>
            </a:r>
          </a:p>
          <a:p>
            <a:endParaRPr lang="de-DE" dirty="0" smtClean="0">
              <a:solidFill>
                <a:srgbClr val="0000FF"/>
              </a:solidFill>
            </a:endParaRPr>
          </a:p>
          <a:p>
            <a:r>
              <a:rPr lang="de-DE" dirty="0" smtClean="0">
                <a:solidFill>
                  <a:srgbClr val="0000FF"/>
                </a:solidFill>
              </a:rPr>
              <a:t>0.1</a:t>
            </a:r>
          </a:p>
          <a:p>
            <a:endParaRPr lang="de-DE" dirty="0" smtClean="0">
              <a:solidFill>
                <a:srgbClr val="0000FF"/>
              </a:solidFill>
            </a:endParaRPr>
          </a:p>
          <a:p>
            <a:r>
              <a:rPr lang="de-DE" dirty="0" smtClean="0">
                <a:solidFill>
                  <a:srgbClr val="0000FF"/>
                </a:solidFill>
              </a:rPr>
              <a:t>0.2</a:t>
            </a:r>
          </a:p>
          <a:p>
            <a:endParaRPr lang="de-DE" dirty="0" smtClean="0">
              <a:solidFill>
                <a:srgbClr val="0000FF"/>
              </a:solidFill>
            </a:endParaRPr>
          </a:p>
          <a:p>
            <a:r>
              <a:rPr lang="de-DE" dirty="0" smtClean="0">
                <a:solidFill>
                  <a:srgbClr val="0000FF"/>
                </a:solidFill>
              </a:rPr>
              <a:t>0.3</a:t>
            </a:r>
          </a:p>
          <a:p>
            <a:endParaRPr lang="de-DE" dirty="0" smtClean="0">
              <a:solidFill>
                <a:srgbClr val="0000FF"/>
              </a:solidFill>
            </a:endParaRPr>
          </a:p>
          <a:p>
            <a:r>
              <a:rPr lang="de-DE" dirty="0" smtClean="0">
                <a:solidFill>
                  <a:srgbClr val="0000FF"/>
                </a:solidFill>
              </a:rPr>
              <a:t>0.6</a:t>
            </a:r>
          </a:p>
          <a:p>
            <a:endParaRPr lang="de-DE" dirty="0" smtClean="0">
              <a:solidFill>
                <a:srgbClr val="0000FF"/>
              </a:solidFill>
            </a:endParaRPr>
          </a:p>
          <a:p>
            <a:r>
              <a:rPr lang="de-DE" dirty="0" smtClean="0">
                <a:solidFill>
                  <a:srgbClr val="0000FF"/>
                </a:solidFill>
              </a:rPr>
              <a:t>0.9 </a:t>
            </a:r>
            <a:endParaRPr lang="de-DE" dirty="0">
              <a:solidFill>
                <a:srgbClr val="0000FF"/>
              </a:solidFill>
            </a:endParaRPr>
          </a:p>
        </p:txBody>
      </p:sp>
      <p:sp>
        <p:nvSpPr>
          <p:cNvPr id="4" name="Textfeld 3"/>
          <p:cNvSpPr txBox="1"/>
          <p:nvPr/>
        </p:nvSpPr>
        <p:spPr>
          <a:xfrm>
            <a:off x="321880" y="5478165"/>
            <a:ext cx="8901026" cy="1200329"/>
          </a:xfrm>
          <a:prstGeom prst="rect">
            <a:avLst/>
          </a:prstGeom>
          <a:noFill/>
        </p:spPr>
        <p:txBody>
          <a:bodyPr wrap="none" rtlCol="0">
            <a:spAutoFit/>
          </a:bodyPr>
          <a:lstStyle/>
          <a:p>
            <a:r>
              <a:rPr lang="de-DE" dirty="0" err="1" smtClean="0">
                <a:solidFill>
                  <a:srgbClr val="0000FF"/>
                </a:solidFill>
              </a:rPr>
              <a:t>Eff</a:t>
            </a:r>
            <a:r>
              <a:rPr lang="de-DE" dirty="0" smtClean="0">
                <a:solidFill>
                  <a:srgbClr val="0000FF"/>
                </a:solidFill>
              </a:rPr>
              <a:t>. </a:t>
            </a:r>
            <a:r>
              <a:rPr lang="de-DE" dirty="0" err="1" smtClean="0">
                <a:solidFill>
                  <a:srgbClr val="0000FF"/>
                </a:solidFill>
              </a:rPr>
              <a:t>Nf</a:t>
            </a:r>
            <a:r>
              <a:rPr lang="de-DE" dirty="0" smtClean="0">
                <a:solidFill>
                  <a:srgbClr val="0000FF"/>
                </a:solidFill>
              </a:rPr>
              <a:t>(t):   0    0.1         0.2                0.3           0.6              1.2  ...</a:t>
            </a:r>
          </a:p>
          <a:p>
            <a:endParaRPr lang="de-DE" dirty="0" smtClean="0">
              <a:solidFill>
                <a:srgbClr val="0000FF"/>
              </a:solidFill>
            </a:endParaRPr>
          </a:p>
          <a:p>
            <a:r>
              <a:rPr lang="de-DE" dirty="0" err="1" smtClean="0">
                <a:solidFill>
                  <a:srgbClr val="0000FF"/>
                </a:solidFill>
              </a:rPr>
              <a:t>Eff</a:t>
            </a:r>
            <a:r>
              <a:rPr lang="de-DE" dirty="0" smtClean="0">
                <a:solidFill>
                  <a:srgbClr val="0000FF"/>
                </a:solidFill>
              </a:rPr>
              <a:t>. </a:t>
            </a:r>
            <a:r>
              <a:rPr lang="de-DE" dirty="0" err="1" smtClean="0">
                <a:solidFill>
                  <a:srgbClr val="0000FF"/>
                </a:solidFill>
              </a:rPr>
              <a:t>Nf</a:t>
            </a:r>
            <a:r>
              <a:rPr lang="de-DE" dirty="0" smtClean="0">
                <a:solidFill>
                  <a:srgbClr val="0000FF"/>
                </a:solidFill>
              </a:rPr>
              <a:t>(t) </a:t>
            </a:r>
            <a:r>
              <a:rPr lang="de-DE" dirty="0" err="1" smtClean="0">
                <a:solidFill>
                  <a:srgbClr val="0000FF"/>
                </a:solidFill>
              </a:rPr>
              <a:t>is</a:t>
            </a:r>
            <a:r>
              <a:rPr lang="de-DE" dirty="0" smtClean="0">
                <a:solidFill>
                  <a:srgbClr val="0000FF"/>
                </a:solidFill>
              </a:rPr>
              <a:t> U.S. – </a:t>
            </a:r>
            <a:r>
              <a:rPr lang="de-DE" dirty="0" err="1" smtClean="0">
                <a:solidFill>
                  <a:srgbClr val="0000FF"/>
                </a:solidFill>
              </a:rPr>
              <a:t>parameter</a:t>
            </a:r>
            <a:r>
              <a:rPr lang="de-DE" dirty="0" smtClean="0">
                <a:solidFill>
                  <a:srgbClr val="0000FF"/>
                </a:solidFill>
              </a:rPr>
              <a:t> :    </a:t>
            </a:r>
            <a:r>
              <a:rPr lang="de-DE" dirty="0" err="1" smtClean="0">
                <a:solidFill>
                  <a:srgbClr val="0000FF"/>
                </a:solidFill>
              </a:rPr>
              <a:t>Nf</a:t>
            </a:r>
            <a:r>
              <a:rPr lang="de-DE" dirty="0" smtClean="0">
                <a:solidFill>
                  <a:srgbClr val="0000FF"/>
                </a:solidFill>
              </a:rPr>
              <a:t> = 2+1  ~  </a:t>
            </a:r>
            <a:r>
              <a:rPr lang="de-DE" dirty="0" err="1" smtClean="0">
                <a:solidFill>
                  <a:srgbClr val="0000FF"/>
                </a:solidFill>
              </a:rPr>
              <a:t>fugacity</a:t>
            </a:r>
            <a:r>
              <a:rPr lang="de-DE" dirty="0" smtClean="0">
                <a:solidFill>
                  <a:srgbClr val="0000FF"/>
                </a:solidFill>
              </a:rPr>
              <a:t> = 1</a:t>
            </a:r>
            <a:endParaRPr lang="de-DE" dirty="0">
              <a:solidFill>
                <a:srgbClr val="0000FF"/>
              </a:solidFill>
            </a:endParaRPr>
          </a:p>
        </p:txBody>
      </p:sp>
      <p:cxnSp>
        <p:nvCxnSpPr>
          <p:cNvPr id="6" name="Gerade Verbindung mit Pfeil 5"/>
          <p:cNvCxnSpPr/>
          <p:nvPr/>
        </p:nvCxnSpPr>
        <p:spPr bwMode="auto">
          <a:xfrm>
            <a:off x="5027370" y="2594155"/>
            <a:ext cx="4091002" cy="0"/>
          </a:xfrm>
          <a:prstGeom prst="straightConnector1">
            <a:avLst/>
          </a:prstGeom>
          <a:noFill/>
          <a:ln w="63500" cap="flat" cmpd="sng" algn="ctr">
            <a:solidFill>
              <a:srgbClr val="FF0000">
                <a:alpha val="50000"/>
              </a:srgbClr>
            </a:solidFill>
            <a:prstDash val="lgDash"/>
            <a:round/>
            <a:headEnd type="arrow"/>
            <a:tailEnd type="arrow"/>
          </a:ln>
          <a:effectLst/>
        </p:spPr>
      </p:cxnSp>
      <p:sp>
        <p:nvSpPr>
          <p:cNvPr id="2" name="Textfeld 1"/>
          <p:cNvSpPr txBox="1"/>
          <p:nvPr/>
        </p:nvSpPr>
        <p:spPr>
          <a:xfrm>
            <a:off x="5710425" y="2062890"/>
            <a:ext cx="2561920" cy="461665"/>
          </a:xfrm>
          <a:prstGeom prst="rect">
            <a:avLst/>
          </a:prstGeom>
          <a:noFill/>
        </p:spPr>
        <p:txBody>
          <a:bodyPr wrap="none" rtlCol="0">
            <a:spAutoFit/>
          </a:bodyPr>
          <a:lstStyle/>
          <a:p>
            <a:r>
              <a:rPr lang="de-DE" b="1" dirty="0" err="1" smtClean="0">
                <a:solidFill>
                  <a:srgbClr val="FF0000"/>
                </a:solidFill>
              </a:rPr>
              <a:t>GlueBalls</a:t>
            </a:r>
            <a:r>
              <a:rPr lang="de-DE" b="1" dirty="0" smtClean="0">
                <a:solidFill>
                  <a:srgbClr val="FF0000"/>
                </a:solidFill>
              </a:rPr>
              <a:t> </a:t>
            </a:r>
            <a:r>
              <a:rPr lang="de-DE" b="1" dirty="0" err="1" smtClean="0">
                <a:solidFill>
                  <a:srgbClr val="FF0000"/>
                </a:solidFill>
              </a:rPr>
              <a:t>decay</a:t>
            </a:r>
            <a:endParaRPr lang="de-DE" b="1" dirty="0">
              <a:solidFill>
                <a:srgbClr val="FF00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orst1"/>
          <p:cNvPicPr>
            <a:picLocks noChangeAspect="1" noChangeArrowheads="1"/>
          </p:cNvPicPr>
          <p:nvPr/>
        </p:nvPicPr>
        <p:blipFill>
          <a:blip r:embed="rId2" cstate="print"/>
          <a:srcRect/>
          <a:stretch>
            <a:fillRect/>
          </a:stretch>
        </p:blipFill>
        <p:spPr bwMode="auto">
          <a:xfrm>
            <a:off x="172810" y="864405"/>
            <a:ext cx="8801100" cy="5524500"/>
          </a:xfrm>
          <a:prstGeom prst="rect">
            <a:avLst/>
          </a:prstGeom>
          <a:noFill/>
          <a:ln w="9525">
            <a:noFill/>
            <a:miter lim="800000"/>
            <a:headEnd/>
            <a:tailEnd/>
          </a:ln>
        </p:spPr>
      </p:pic>
      <p:sp>
        <p:nvSpPr>
          <p:cNvPr id="2" name="Rad 1"/>
          <p:cNvSpPr/>
          <p:nvPr/>
        </p:nvSpPr>
        <p:spPr bwMode="auto">
          <a:xfrm>
            <a:off x="6393480" y="5098690"/>
            <a:ext cx="914400" cy="914400"/>
          </a:xfrm>
          <a:prstGeom prst="donut">
            <a:avLst/>
          </a:prstGeom>
          <a:noFill/>
          <a:ln w="38100" cap="flat" cmpd="sng" algn="ctr">
            <a:solidFill>
              <a:srgbClr val="FF33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Arial" charset="0"/>
            </a:endParaRPr>
          </a:p>
        </p:txBody>
      </p:sp>
      <p:sp>
        <p:nvSpPr>
          <p:cNvPr id="5" name="Textfeld 4"/>
          <p:cNvSpPr txBox="1"/>
          <p:nvPr/>
        </p:nvSpPr>
        <p:spPr>
          <a:xfrm>
            <a:off x="7380115" y="5320080"/>
            <a:ext cx="184731" cy="461665"/>
          </a:xfrm>
          <a:prstGeom prst="rect">
            <a:avLst/>
          </a:prstGeom>
          <a:noFill/>
        </p:spPr>
        <p:txBody>
          <a:bodyPr wrap="none" rtlCol="0">
            <a:spAutoFit/>
          </a:bodyPr>
          <a:lstStyle/>
          <a:p>
            <a:endParaRPr lang="de-DE" dirty="0"/>
          </a:p>
        </p:txBody>
      </p:sp>
      <p:sp>
        <p:nvSpPr>
          <p:cNvPr id="6" name="Textfeld 5"/>
          <p:cNvSpPr txBox="1"/>
          <p:nvPr/>
        </p:nvSpPr>
        <p:spPr>
          <a:xfrm>
            <a:off x="6772955" y="4719215"/>
            <a:ext cx="2372765" cy="461665"/>
          </a:xfrm>
          <a:prstGeom prst="rect">
            <a:avLst/>
          </a:prstGeom>
          <a:noFill/>
        </p:spPr>
        <p:txBody>
          <a:bodyPr wrap="none" rtlCol="0">
            <a:spAutoFit/>
          </a:bodyPr>
          <a:lstStyle/>
          <a:p>
            <a:r>
              <a:rPr lang="de-DE" b="1" i="1" dirty="0" err="1" smtClean="0">
                <a:solidFill>
                  <a:srgbClr val="FF0000"/>
                </a:solidFill>
              </a:rPr>
              <a:t>Hadronic</a:t>
            </a:r>
            <a:r>
              <a:rPr lang="de-DE" b="1" i="1" dirty="0" smtClean="0">
                <a:solidFill>
                  <a:srgbClr val="FF0000"/>
                </a:solidFill>
              </a:rPr>
              <a:t> Gas?</a:t>
            </a:r>
            <a:endParaRPr lang="de-DE" b="1" i="1" dirty="0">
              <a:solidFill>
                <a:srgbClr val="FF0000"/>
              </a:solidFill>
            </a:endParaRPr>
          </a:p>
        </p:txBody>
      </p:sp>
      <p:sp>
        <p:nvSpPr>
          <p:cNvPr id="7" name="Textfeld 6"/>
          <p:cNvSpPr txBox="1"/>
          <p:nvPr/>
        </p:nvSpPr>
        <p:spPr>
          <a:xfrm>
            <a:off x="1004935" y="3125420"/>
            <a:ext cx="2733441" cy="1200329"/>
          </a:xfrm>
          <a:prstGeom prst="rect">
            <a:avLst/>
          </a:prstGeom>
          <a:noFill/>
        </p:spPr>
        <p:txBody>
          <a:bodyPr wrap="none" rtlCol="0">
            <a:spAutoFit/>
          </a:bodyPr>
          <a:lstStyle/>
          <a:p>
            <a:r>
              <a:rPr lang="de-DE" b="1" dirty="0" err="1" smtClean="0">
                <a:solidFill>
                  <a:srgbClr val="FF0000"/>
                </a:solidFill>
              </a:rPr>
              <a:t>Hadronization</a:t>
            </a:r>
            <a:endParaRPr lang="de-DE" b="1" dirty="0" smtClean="0">
              <a:solidFill>
                <a:srgbClr val="FF0000"/>
              </a:solidFill>
            </a:endParaRPr>
          </a:p>
          <a:p>
            <a:r>
              <a:rPr lang="de-DE" b="1" dirty="0" err="1">
                <a:solidFill>
                  <a:srgbClr val="FF0000"/>
                </a:solidFill>
              </a:rPr>
              <a:t>o</a:t>
            </a:r>
            <a:r>
              <a:rPr lang="de-DE" b="1" dirty="0" err="1" smtClean="0">
                <a:solidFill>
                  <a:srgbClr val="FF0000"/>
                </a:solidFill>
              </a:rPr>
              <a:t>f</a:t>
            </a:r>
            <a:r>
              <a:rPr lang="de-DE" b="1" dirty="0" smtClean="0">
                <a:solidFill>
                  <a:srgbClr val="FF0000"/>
                </a:solidFill>
              </a:rPr>
              <a:t> </a:t>
            </a:r>
            <a:r>
              <a:rPr lang="de-DE" b="1" dirty="0" err="1" smtClean="0">
                <a:solidFill>
                  <a:srgbClr val="FF0000"/>
                </a:solidFill>
              </a:rPr>
              <a:t>GlueBalls</a:t>
            </a:r>
            <a:endParaRPr lang="de-DE" b="1" dirty="0" smtClean="0">
              <a:solidFill>
                <a:srgbClr val="FF0000"/>
              </a:solidFill>
            </a:endParaRPr>
          </a:p>
          <a:p>
            <a:r>
              <a:rPr lang="de-DE" b="1" dirty="0" smtClean="0">
                <a:solidFill>
                  <a:srgbClr val="FF0000"/>
                </a:solidFill>
              </a:rPr>
              <a:t>- </a:t>
            </a:r>
            <a:r>
              <a:rPr lang="de-DE" b="1" dirty="0" err="1" smtClean="0">
                <a:solidFill>
                  <a:srgbClr val="FF0000"/>
                </a:solidFill>
              </a:rPr>
              <a:t>HagedornStates</a:t>
            </a:r>
            <a:endParaRPr lang="de-DE" b="1" dirty="0">
              <a:solidFill>
                <a:srgbClr val="FF0000"/>
              </a:solidFill>
            </a:endParaRPr>
          </a:p>
        </p:txBody>
      </p:sp>
      <p:sp>
        <p:nvSpPr>
          <p:cNvPr id="8" name="Textfeld 7"/>
          <p:cNvSpPr txBox="1"/>
          <p:nvPr/>
        </p:nvSpPr>
        <p:spPr>
          <a:xfrm>
            <a:off x="4116630" y="3353105"/>
            <a:ext cx="2970685" cy="830997"/>
          </a:xfrm>
          <a:prstGeom prst="rect">
            <a:avLst/>
          </a:prstGeom>
          <a:noFill/>
        </p:spPr>
        <p:txBody>
          <a:bodyPr wrap="none" rtlCol="0">
            <a:spAutoFit/>
          </a:bodyPr>
          <a:lstStyle/>
          <a:p>
            <a:r>
              <a:rPr lang="de-DE" b="1" dirty="0" err="1" smtClean="0">
                <a:solidFill>
                  <a:srgbClr val="0000FF"/>
                </a:solidFill>
              </a:rPr>
              <a:t>Hadronization</a:t>
            </a:r>
            <a:r>
              <a:rPr lang="de-DE" b="1" dirty="0" smtClean="0">
                <a:solidFill>
                  <a:srgbClr val="0000FF"/>
                </a:solidFill>
              </a:rPr>
              <a:t> </a:t>
            </a:r>
            <a:r>
              <a:rPr lang="de-DE" b="1" dirty="0" err="1" smtClean="0">
                <a:solidFill>
                  <a:srgbClr val="0000FF"/>
                </a:solidFill>
              </a:rPr>
              <a:t>of</a:t>
            </a:r>
            <a:endParaRPr lang="de-DE" b="1" dirty="0" smtClean="0">
              <a:solidFill>
                <a:srgbClr val="0000FF"/>
              </a:solidFill>
            </a:endParaRPr>
          </a:p>
          <a:p>
            <a:r>
              <a:rPr lang="de-DE" b="1" dirty="0" err="1" smtClean="0">
                <a:solidFill>
                  <a:srgbClr val="0000FF"/>
                </a:solidFill>
              </a:rPr>
              <a:t>GlueBall</a:t>
            </a:r>
            <a:r>
              <a:rPr lang="de-DE" b="1" dirty="0" smtClean="0">
                <a:solidFill>
                  <a:srgbClr val="0000FF"/>
                </a:solidFill>
              </a:rPr>
              <a:t>-Hagedor</a:t>
            </a:r>
            <a:r>
              <a:rPr lang="de-DE" b="1" dirty="0">
                <a:solidFill>
                  <a:srgbClr val="0000FF"/>
                </a:solidFill>
              </a:rPr>
              <a:t>n</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239" y="1132123"/>
            <a:ext cx="7543800" cy="4929373"/>
          </a:xfrm>
          <a:prstGeom prst="rect">
            <a:avLst/>
          </a:prstGeom>
        </p:spPr>
      </p:pic>
      <mc:AlternateContent xmlns:mc="http://schemas.openxmlformats.org/markup-compatibility/2006" xmlns:a14="http://schemas.microsoft.com/office/drawing/2010/main">
        <mc:Choice Requires="a14">
          <p:sp>
            <p:nvSpPr>
              <p:cNvPr id="4" name="TextBox 3"/>
              <p:cNvSpPr txBox="1"/>
              <p:nvPr/>
            </p:nvSpPr>
            <p:spPr>
              <a:xfrm>
                <a:off x="2679898" y="271913"/>
                <a:ext cx="4281557" cy="494944"/>
              </a:xfrm>
              <a:prstGeom prst="rect">
                <a:avLst/>
              </a:prstGeom>
              <a:noFill/>
            </p:spPr>
            <p:txBody>
              <a:bodyPr wrap="none" lIns="0" tIns="0" rIns="0" bIns="0" rtlCol="0">
                <a:spAutoFit/>
              </a:bodyPr>
              <a:lstStyle/>
              <a:p>
                <a14:m>
                  <m:oMath xmlns:m="http://schemas.openxmlformats.org/officeDocument/2006/math">
                    <m:r>
                      <a:rPr lang="en-US" sz="2800" b="0" i="1" smtClean="0">
                        <a:latin typeface="Cambria Math" panose="02040503050406030204" pitchFamily="18" charset="0"/>
                        <a:ea typeface="Cambria Math" panose="02040503050406030204" pitchFamily="18" charset="0"/>
                      </a:rPr>
                      <m:t>𝜀</m:t>
                    </m:r>
                    <m:r>
                      <a:rPr lang="en-US" sz="2800" i="1" smtClean="0">
                        <a:latin typeface="Cambria Math" panose="02040503050406030204" pitchFamily="18" charset="0"/>
                      </a:rPr>
                      <m:t>=</m:t>
                    </m:r>
                    <m:sSub>
                      <m:sSubPr>
                        <m:ctrlPr>
                          <a:rPr lang="en-US" sz="2800" i="1" smtClean="0">
                            <a:latin typeface="Cambria Math"/>
                          </a:rPr>
                        </m:ctrlPr>
                      </m:sSubPr>
                      <m:e>
                        <m:r>
                          <a:rPr lang="en-US" sz="2800" i="1" smtClean="0">
                            <a:latin typeface="Cambria Math" panose="02040503050406030204" pitchFamily="18" charset="0"/>
                            <a:ea typeface="Cambria Math" panose="02040503050406030204" pitchFamily="18" charset="0"/>
                          </a:rPr>
                          <m:t>𝜆</m:t>
                        </m:r>
                      </m:e>
                      <m:sub>
                        <m:r>
                          <a:rPr lang="en-US" sz="2800" b="0" i="1" smtClean="0">
                            <a:latin typeface="Cambria Math" panose="02040503050406030204" pitchFamily="18" charset="0"/>
                          </a:rPr>
                          <m:t>𝑞</m:t>
                        </m:r>
                      </m:sub>
                    </m:sSub>
                    <m:sSub>
                      <m:sSubPr>
                        <m:ctrlPr>
                          <a:rPr lang="en-US" sz="2800" i="1" smtClean="0">
                            <a:latin typeface="Cambria Math"/>
                          </a:rPr>
                        </m:ctrlPr>
                      </m:sSubPr>
                      <m:e>
                        <m:r>
                          <a:rPr lang="en-US" sz="2800" b="0" i="1" smtClean="0">
                            <a:latin typeface="Cambria Math" panose="02040503050406030204" pitchFamily="18" charset="0"/>
                          </a:rPr>
                          <m:t> </m:t>
                        </m:r>
                        <m:r>
                          <a:rPr lang="en-US" sz="2800" b="0" i="1" smtClean="0">
                            <a:latin typeface="Cambria Math" panose="02040503050406030204" pitchFamily="18" charset="0"/>
                            <a:ea typeface="Cambria Math" panose="02040503050406030204" pitchFamily="18" charset="0"/>
                          </a:rPr>
                          <m:t>𝜀</m:t>
                        </m:r>
                      </m:e>
                      <m:sub>
                        <m:r>
                          <a:rPr lang="en-US" sz="2800" b="0" i="1" smtClean="0">
                            <a:latin typeface="Cambria Math" panose="02040503050406030204" pitchFamily="18" charset="0"/>
                          </a:rPr>
                          <m:t>𝑄𝐺𝑃</m:t>
                        </m:r>
                      </m:sub>
                    </m:sSub>
                    <m:r>
                      <a:rPr lang="en-US" sz="2800" b="0" i="1" smtClean="0">
                        <a:latin typeface="Cambria Math" panose="02040503050406030204" pitchFamily="18" charset="0"/>
                      </a:rPr>
                      <m:t>+</m:t>
                    </m:r>
                    <m:d>
                      <m:dPr>
                        <m:ctrlPr>
                          <a:rPr lang="en-US" sz="2800" b="0" i="1" smtClean="0">
                            <a:latin typeface="Cambria Math"/>
                          </a:rPr>
                        </m:ctrlPr>
                      </m:dPr>
                      <m:e>
                        <m:r>
                          <a:rPr lang="en-US" sz="2800" b="0" i="1" smtClean="0">
                            <a:latin typeface="Cambria Math" panose="02040503050406030204" pitchFamily="18" charset="0"/>
                          </a:rPr>
                          <m:t>1−</m:t>
                        </m:r>
                        <m:sSub>
                          <m:sSubPr>
                            <m:ctrlPr>
                              <a:rPr lang="en-US" sz="2800" i="1" smtClean="0">
                                <a:solidFill>
                                  <a:schemeClr val="tx1"/>
                                </a:solidFill>
                                <a:latin typeface="Cambria Math"/>
                              </a:rPr>
                            </m:ctrlPr>
                          </m:sSubPr>
                          <m:e>
                            <m:r>
                              <a:rPr lang="en-US" sz="2800" i="1">
                                <a:solidFill>
                                  <a:schemeClr val="tx1"/>
                                </a:solidFill>
                                <a:latin typeface="Cambria Math" panose="02040503050406030204" pitchFamily="18" charset="0"/>
                                <a:ea typeface="Cambria Math" panose="02040503050406030204" pitchFamily="18" charset="0"/>
                              </a:rPr>
                              <m:t>𝜆</m:t>
                            </m:r>
                          </m:e>
                          <m:sub>
                            <m:r>
                              <a:rPr lang="en-US" sz="2800" i="1">
                                <a:solidFill>
                                  <a:schemeClr val="tx1"/>
                                </a:solidFill>
                                <a:latin typeface="Cambria Math" panose="02040503050406030204" pitchFamily="18" charset="0"/>
                              </a:rPr>
                              <m:t>𝑞</m:t>
                            </m:r>
                          </m:sub>
                        </m:sSub>
                      </m:e>
                    </m:d>
                    <m:r>
                      <a:rPr lang="en-US" sz="2800" b="0" i="1" smtClean="0">
                        <a:solidFill>
                          <a:schemeClr val="tx1"/>
                        </a:solidFill>
                        <a:latin typeface="Cambria Math" panose="02040503050406030204" pitchFamily="18" charset="0"/>
                      </a:rPr>
                      <m:t> </m:t>
                    </m:r>
                    <m:sSub>
                      <m:sSubPr>
                        <m:ctrlPr>
                          <a:rPr lang="en-US" sz="2800" b="0" i="1" smtClean="0">
                            <a:solidFill>
                              <a:schemeClr val="tx1"/>
                            </a:solidFill>
                            <a:latin typeface="Cambria Math"/>
                          </a:rPr>
                        </m:ctrlPr>
                      </m:sSubPr>
                      <m:e>
                        <m:r>
                          <a:rPr lang="en-US" sz="2800" b="0" i="1" smtClean="0">
                            <a:solidFill>
                              <a:schemeClr val="tx1"/>
                            </a:solidFill>
                            <a:latin typeface="Cambria Math" panose="02040503050406030204" pitchFamily="18" charset="0"/>
                            <a:ea typeface="Cambria Math" panose="02040503050406030204" pitchFamily="18" charset="0"/>
                          </a:rPr>
                          <m:t>𝜀</m:t>
                        </m:r>
                      </m:e>
                      <m:sub>
                        <m:r>
                          <a:rPr lang="en-US" sz="2800" b="0" i="1" smtClean="0">
                            <a:solidFill>
                              <a:schemeClr val="tx1"/>
                            </a:solidFill>
                            <a:latin typeface="Cambria Math" panose="02040503050406030204" pitchFamily="18" charset="0"/>
                          </a:rPr>
                          <m:t>𝑌𝑀</m:t>
                        </m:r>
                      </m:sub>
                    </m:sSub>
                  </m:oMath>
                </a14:m>
                <a:r>
                  <a:rPr lang="en-US" sz="2800" dirty="0" smtClean="0">
                    <a:solidFill>
                      <a:schemeClr val="tx1"/>
                    </a:solidFill>
                  </a:rPr>
                  <a:t> </a:t>
                </a:r>
                <a:endParaRPr lang="uk-UA" sz="2800" dirty="0">
                  <a:solidFill>
                    <a:srgbClr val="FF0000"/>
                  </a:solidFill>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3573197" y="271913"/>
                <a:ext cx="4357218" cy="494944"/>
              </a:xfrm>
              <a:prstGeom prst="rect">
                <a:avLst/>
              </a:prstGeom>
              <a:blipFill rotWithShape="0">
                <a:blip r:embed="rId3"/>
                <a:stretch>
                  <a:fillRect/>
                </a:stretch>
              </a:blipFill>
            </p:spPr>
            <p:txBody>
              <a:bodyPr/>
              <a:lstStyle/>
              <a:p>
                <a:r>
                  <a:rPr lang="uk-UA">
                    <a:noFill/>
                  </a:rPr>
                  <a:t> </a:t>
                </a:r>
              </a:p>
            </p:txBody>
          </p:sp>
        </mc:Fallback>
      </mc:AlternateContent>
    </p:spTree>
    <p:extLst>
      <p:ext uri="{BB962C8B-B14F-4D97-AF65-F5344CB8AC3E}">
        <p14:creationId xmlns:p14="http://schemas.microsoft.com/office/powerpoint/2010/main" val="42945621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pPr>
              <a:defRPr/>
            </a:pPr>
            <a:fld id="{7FFC872E-D74B-4E0D-8F3F-0D18661FC402}" type="datetime1">
              <a:rPr lang="en-US" smtClean="0"/>
              <a:pPr>
                <a:defRPr/>
              </a:pPr>
              <a:t>10/5/2015</a:t>
            </a:fld>
            <a:endParaRPr lang="en-US"/>
          </a:p>
        </p:txBody>
      </p:sp>
      <p:sp>
        <p:nvSpPr>
          <p:cNvPr id="3" name="Fußzeilenplatzhalter 2"/>
          <p:cNvSpPr>
            <a:spLocks noGrp="1"/>
          </p:cNvSpPr>
          <p:nvPr>
            <p:ph type="ftr" sz="quarter" idx="11"/>
          </p:nvPr>
        </p:nvSpPr>
        <p:spPr/>
        <p:txBody>
          <a:bodyPr/>
          <a:lstStyle/>
          <a:p>
            <a:pPr>
              <a:defRPr/>
            </a:pPr>
            <a:r>
              <a:rPr lang="en-US" smtClean="0"/>
              <a:t>Horst Stoecker</a:t>
            </a:r>
            <a:endParaRPr lang="en-US"/>
          </a:p>
        </p:txBody>
      </p:sp>
      <p:sp>
        <p:nvSpPr>
          <p:cNvPr id="4" name="Foliennummernplatzhalter 3"/>
          <p:cNvSpPr>
            <a:spLocks noGrp="1"/>
          </p:cNvSpPr>
          <p:nvPr>
            <p:ph type="sldNum" sz="quarter" idx="12"/>
          </p:nvPr>
        </p:nvSpPr>
        <p:spPr/>
        <p:txBody>
          <a:bodyPr/>
          <a:lstStyle/>
          <a:p>
            <a:pPr>
              <a:defRPr/>
            </a:pPr>
            <a:r>
              <a:rPr lang="en-US" smtClean="0"/>
              <a:t>M. Djordjevic </a:t>
            </a:r>
            <a:fld id="{92EDE6EE-DC89-4B12-A890-D1ABB2D21009}" type="slidenum">
              <a:rPr lang="en-US" smtClean="0"/>
              <a:pPr>
                <a:defRPr/>
              </a:pPr>
              <a:t>40</a:t>
            </a:fld>
            <a:endParaRPr lang="en-US"/>
          </a:p>
        </p:txBody>
      </p:sp>
      <p:pic>
        <p:nvPicPr>
          <p:cNvPr id="220162" name="Picture 2" descr="C:\Users\HORSTS~1\AppData\Local\Temp\Bild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87" y="1228046"/>
            <a:ext cx="9246695" cy="44778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678220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249" y="1150381"/>
            <a:ext cx="7543800" cy="4886286"/>
          </a:xfrm>
          <a:prstGeom prst="rect">
            <a:avLst/>
          </a:prstGeom>
        </p:spPr>
      </p:pic>
      <mc:AlternateContent xmlns:mc="http://schemas.openxmlformats.org/markup-compatibility/2006" xmlns:a14="http://schemas.microsoft.com/office/drawing/2010/main">
        <mc:Choice Requires="a14">
          <p:sp>
            <p:nvSpPr>
              <p:cNvPr id="4" name="TextBox 3"/>
              <p:cNvSpPr txBox="1"/>
              <p:nvPr/>
            </p:nvSpPr>
            <p:spPr>
              <a:xfrm>
                <a:off x="2679898" y="271913"/>
                <a:ext cx="4374852" cy="494944"/>
              </a:xfrm>
              <a:prstGeom prst="rect">
                <a:avLst/>
              </a:prstGeom>
              <a:noFill/>
            </p:spPr>
            <p:txBody>
              <a:bodyPr wrap="none" lIns="0" tIns="0" rIns="0" bIns="0" rtlCol="0">
                <a:spAutoFit/>
              </a:bodyPr>
              <a:lstStyle/>
              <a:p>
                <a14:m>
                  <m:oMath xmlns:m="http://schemas.openxmlformats.org/officeDocument/2006/math">
                    <m:r>
                      <a:rPr lang="en-US" sz="2800" b="0" i="1" smtClean="0">
                        <a:latin typeface="Cambria Math" panose="02040503050406030204" pitchFamily="18" charset="0"/>
                      </a:rPr>
                      <m:t>𝑝</m:t>
                    </m:r>
                    <m:r>
                      <a:rPr lang="en-US" sz="2800" i="1" smtClean="0">
                        <a:latin typeface="Cambria Math" panose="02040503050406030204" pitchFamily="18" charset="0"/>
                      </a:rPr>
                      <m:t>=</m:t>
                    </m:r>
                    <m:sSub>
                      <m:sSubPr>
                        <m:ctrlPr>
                          <a:rPr lang="en-US" sz="2800" i="1" smtClean="0">
                            <a:latin typeface="Cambria Math"/>
                          </a:rPr>
                        </m:ctrlPr>
                      </m:sSubPr>
                      <m:e>
                        <m:r>
                          <a:rPr lang="en-US" sz="2800" i="1" smtClean="0">
                            <a:latin typeface="Cambria Math" panose="02040503050406030204" pitchFamily="18" charset="0"/>
                            <a:ea typeface="Cambria Math" panose="02040503050406030204" pitchFamily="18" charset="0"/>
                          </a:rPr>
                          <m:t>𝜆</m:t>
                        </m:r>
                      </m:e>
                      <m:sub>
                        <m:r>
                          <a:rPr lang="en-US" sz="2800" b="0" i="1" smtClean="0">
                            <a:latin typeface="Cambria Math" panose="02040503050406030204" pitchFamily="18" charset="0"/>
                          </a:rPr>
                          <m:t>𝑞</m:t>
                        </m:r>
                      </m:sub>
                    </m:sSub>
                    <m:sSub>
                      <m:sSubPr>
                        <m:ctrlPr>
                          <a:rPr lang="en-US" sz="2800" i="1" smtClean="0">
                            <a:latin typeface="Cambria Math"/>
                          </a:rPr>
                        </m:ctrlPr>
                      </m:sSubPr>
                      <m:e>
                        <m:r>
                          <a:rPr lang="en-US" sz="2800" b="0" i="1" smtClean="0">
                            <a:latin typeface="Cambria Math" panose="02040503050406030204" pitchFamily="18" charset="0"/>
                          </a:rPr>
                          <m:t> </m:t>
                        </m:r>
                        <m:r>
                          <a:rPr lang="en-US" sz="2800" b="0" i="1" smtClean="0">
                            <a:latin typeface="Cambria Math" panose="02040503050406030204" pitchFamily="18" charset="0"/>
                          </a:rPr>
                          <m:t>𝑝</m:t>
                        </m:r>
                      </m:e>
                      <m:sub>
                        <m:r>
                          <a:rPr lang="en-US" sz="2800" b="0" i="1" smtClean="0">
                            <a:latin typeface="Cambria Math" panose="02040503050406030204" pitchFamily="18" charset="0"/>
                          </a:rPr>
                          <m:t>𝑄𝐺𝑃</m:t>
                        </m:r>
                      </m:sub>
                    </m:sSub>
                    <m:r>
                      <a:rPr lang="en-US" sz="2800" b="0" i="1" smtClean="0">
                        <a:latin typeface="Cambria Math" panose="02040503050406030204" pitchFamily="18" charset="0"/>
                      </a:rPr>
                      <m:t>+</m:t>
                    </m:r>
                    <m:d>
                      <m:dPr>
                        <m:ctrlPr>
                          <a:rPr lang="en-US" sz="2800" b="0" i="1" smtClean="0">
                            <a:latin typeface="Cambria Math"/>
                          </a:rPr>
                        </m:ctrlPr>
                      </m:dPr>
                      <m:e>
                        <m:r>
                          <a:rPr lang="en-US" sz="2800" b="0" i="1" smtClean="0">
                            <a:latin typeface="Cambria Math" panose="02040503050406030204" pitchFamily="18" charset="0"/>
                          </a:rPr>
                          <m:t>1−</m:t>
                        </m:r>
                        <m:sSub>
                          <m:sSubPr>
                            <m:ctrlPr>
                              <a:rPr lang="en-US" sz="2800" i="1" smtClean="0">
                                <a:solidFill>
                                  <a:schemeClr val="tx1"/>
                                </a:solidFill>
                                <a:latin typeface="Cambria Math"/>
                              </a:rPr>
                            </m:ctrlPr>
                          </m:sSubPr>
                          <m:e>
                            <m:r>
                              <a:rPr lang="en-US" sz="2800" i="1">
                                <a:solidFill>
                                  <a:schemeClr val="tx1"/>
                                </a:solidFill>
                                <a:latin typeface="Cambria Math" panose="02040503050406030204" pitchFamily="18" charset="0"/>
                                <a:ea typeface="Cambria Math" panose="02040503050406030204" pitchFamily="18" charset="0"/>
                              </a:rPr>
                              <m:t>𝜆</m:t>
                            </m:r>
                          </m:e>
                          <m:sub>
                            <m:r>
                              <a:rPr lang="en-US" sz="2800" i="1">
                                <a:solidFill>
                                  <a:schemeClr val="tx1"/>
                                </a:solidFill>
                                <a:latin typeface="Cambria Math" panose="02040503050406030204" pitchFamily="18" charset="0"/>
                              </a:rPr>
                              <m:t>𝑞</m:t>
                            </m:r>
                          </m:sub>
                        </m:sSub>
                      </m:e>
                    </m:d>
                    <m:r>
                      <a:rPr lang="en-US" sz="2800" b="0" i="1" smtClean="0">
                        <a:solidFill>
                          <a:schemeClr val="tx1"/>
                        </a:solidFill>
                        <a:latin typeface="Cambria Math" panose="02040503050406030204" pitchFamily="18" charset="0"/>
                      </a:rPr>
                      <m:t> </m:t>
                    </m:r>
                    <m:sSub>
                      <m:sSubPr>
                        <m:ctrlPr>
                          <a:rPr lang="en-US" sz="2800" b="0" i="1" smtClean="0">
                            <a:solidFill>
                              <a:schemeClr val="tx1"/>
                            </a:solidFill>
                            <a:latin typeface="Cambria Math"/>
                          </a:rPr>
                        </m:ctrlPr>
                      </m:sSubPr>
                      <m:e>
                        <m:r>
                          <a:rPr lang="en-US" sz="2800" b="0" i="1" smtClean="0">
                            <a:solidFill>
                              <a:schemeClr val="tx1"/>
                            </a:solidFill>
                            <a:latin typeface="Cambria Math" panose="02040503050406030204" pitchFamily="18" charset="0"/>
                          </a:rPr>
                          <m:t>𝑝</m:t>
                        </m:r>
                      </m:e>
                      <m:sub>
                        <m:r>
                          <a:rPr lang="en-US" sz="2800" b="0" i="1" smtClean="0">
                            <a:solidFill>
                              <a:schemeClr val="tx1"/>
                            </a:solidFill>
                            <a:latin typeface="Cambria Math" panose="02040503050406030204" pitchFamily="18" charset="0"/>
                          </a:rPr>
                          <m:t>𝑌𝑀</m:t>
                        </m:r>
                      </m:sub>
                    </m:sSub>
                  </m:oMath>
                </a14:m>
                <a:r>
                  <a:rPr lang="en-US" sz="2800" dirty="0" smtClean="0">
                    <a:solidFill>
                      <a:schemeClr val="tx1"/>
                    </a:solidFill>
                  </a:rPr>
                  <a:t> </a:t>
                </a:r>
                <a:endParaRPr lang="uk-UA" sz="2800" dirty="0">
                  <a:solidFill>
                    <a:srgbClr val="FF0000"/>
                  </a:solidFill>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3573197" y="271913"/>
                <a:ext cx="4357218" cy="494944"/>
              </a:xfrm>
              <a:prstGeom prst="rect">
                <a:avLst/>
              </a:prstGeom>
              <a:blipFill rotWithShape="0">
                <a:blip r:embed="rId3"/>
                <a:stretch>
                  <a:fillRect/>
                </a:stretch>
              </a:blipFill>
            </p:spPr>
            <p:txBody>
              <a:bodyPr/>
              <a:lstStyle/>
              <a:p>
                <a:r>
                  <a:rPr lang="uk-UA">
                    <a:noFill/>
                  </a:rPr>
                  <a:t> </a:t>
                </a:r>
              </a:p>
            </p:txBody>
          </p:sp>
        </mc:Fallback>
      </mc:AlternateContent>
    </p:spTree>
    <p:extLst>
      <p:ext uri="{BB962C8B-B14F-4D97-AF65-F5344CB8AC3E}">
        <p14:creationId xmlns:p14="http://schemas.microsoft.com/office/powerpoint/2010/main" val="5217495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658" y="1166627"/>
            <a:ext cx="7543800" cy="4872675"/>
          </a:xfrm>
          <a:prstGeom prst="rect">
            <a:avLst/>
          </a:prstGeom>
        </p:spPr>
      </p:pic>
      <mc:AlternateContent xmlns:mc="http://schemas.openxmlformats.org/markup-compatibility/2006" xmlns:a14="http://schemas.microsoft.com/office/drawing/2010/main">
        <mc:Choice Requires="a14">
          <p:sp>
            <p:nvSpPr>
              <p:cNvPr id="4" name="TextBox 3"/>
              <p:cNvSpPr txBox="1"/>
              <p:nvPr/>
            </p:nvSpPr>
            <p:spPr>
              <a:xfrm>
                <a:off x="2679898" y="271913"/>
                <a:ext cx="4277325" cy="494944"/>
              </a:xfrm>
              <a:prstGeom prst="rect">
                <a:avLst/>
              </a:prstGeom>
              <a:noFill/>
            </p:spPr>
            <p:txBody>
              <a:bodyPr wrap="none" lIns="0" tIns="0" rIns="0" bIns="0" rtlCol="0">
                <a:spAutoFit/>
              </a:bodyPr>
              <a:lstStyle/>
              <a:p>
                <a14:m>
                  <m:oMath xmlns:m="http://schemas.openxmlformats.org/officeDocument/2006/math">
                    <m:r>
                      <a:rPr lang="en-US" sz="2800" b="0" i="1" smtClean="0">
                        <a:latin typeface="Cambria Math" panose="02040503050406030204" pitchFamily="18" charset="0"/>
                        <a:ea typeface="Cambria Math" panose="02040503050406030204" pitchFamily="18" charset="0"/>
                      </a:rPr>
                      <m:t>𝑠</m:t>
                    </m:r>
                    <m:r>
                      <a:rPr lang="en-US" sz="2800" i="1" smtClean="0">
                        <a:latin typeface="Cambria Math" panose="02040503050406030204" pitchFamily="18" charset="0"/>
                      </a:rPr>
                      <m:t>=</m:t>
                    </m:r>
                    <m:sSub>
                      <m:sSubPr>
                        <m:ctrlPr>
                          <a:rPr lang="en-US" sz="2800" i="1" smtClean="0">
                            <a:latin typeface="Cambria Math"/>
                          </a:rPr>
                        </m:ctrlPr>
                      </m:sSubPr>
                      <m:e>
                        <m:r>
                          <a:rPr lang="en-US" sz="2800" i="1" smtClean="0">
                            <a:latin typeface="Cambria Math" panose="02040503050406030204" pitchFamily="18" charset="0"/>
                            <a:ea typeface="Cambria Math" panose="02040503050406030204" pitchFamily="18" charset="0"/>
                          </a:rPr>
                          <m:t>𝜆</m:t>
                        </m:r>
                      </m:e>
                      <m:sub>
                        <m:r>
                          <a:rPr lang="en-US" sz="2800" b="0" i="1" smtClean="0">
                            <a:latin typeface="Cambria Math" panose="02040503050406030204" pitchFamily="18" charset="0"/>
                          </a:rPr>
                          <m:t>𝑞</m:t>
                        </m:r>
                      </m:sub>
                    </m:sSub>
                    <m:sSub>
                      <m:sSubPr>
                        <m:ctrlPr>
                          <a:rPr lang="en-US" sz="2800" i="1" smtClean="0">
                            <a:latin typeface="Cambria Math"/>
                          </a:rPr>
                        </m:ctrlPr>
                      </m:sSubPr>
                      <m:e>
                        <m:r>
                          <a:rPr lang="en-US" sz="2800" b="0" i="1" smtClean="0">
                            <a:latin typeface="Cambria Math" panose="02040503050406030204" pitchFamily="18" charset="0"/>
                          </a:rPr>
                          <m:t> </m:t>
                        </m:r>
                        <m:r>
                          <a:rPr lang="en-US" sz="2800" b="0" i="1" smtClean="0">
                            <a:latin typeface="Cambria Math" panose="02040503050406030204" pitchFamily="18" charset="0"/>
                            <a:ea typeface="Cambria Math" panose="02040503050406030204" pitchFamily="18" charset="0"/>
                          </a:rPr>
                          <m:t>𝑠</m:t>
                        </m:r>
                      </m:e>
                      <m:sub>
                        <m:r>
                          <a:rPr lang="en-US" sz="2800" b="0" i="1" smtClean="0">
                            <a:latin typeface="Cambria Math" panose="02040503050406030204" pitchFamily="18" charset="0"/>
                          </a:rPr>
                          <m:t>𝑄𝐺𝑃</m:t>
                        </m:r>
                      </m:sub>
                    </m:sSub>
                    <m:r>
                      <a:rPr lang="en-US" sz="2800" b="0" i="1" smtClean="0">
                        <a:latin typeface="Cambria Math" panose="02040503050406030204" pitchFamily="18" charset="0"/>
                      </a:rPr>
                      <m:t>+</m:t>
                    </m:r>
                    <m:d>
                      <m:dPr>
                        <m:ctrlPr>
                          <a:rPr lang="en-US" sz="2800" b="0" i="1" smtClean="0">
                            <a:latin typeface="Cambria Math"/>
                          </a:rPr>
                        </m:ctrlPr>
                      </m:dPr>
                      <m:e>
                        <m:r>
                          <a:rPr lang="en-US" sz="2800" b="0" i="1" smtClean="0">
                            <a:latin typeface="Cambria Math" panose="02040503050406030204" pitchFamily="18" charset="0"/>
                          </a:rPr>
                          <m:t>1−</m:t>
                        </m:r>
                        <m:sSub>
                          <m:sSubPr>
                            <m:ctrlPr>
                              <a:rPr lang="en-US" sz="2800" i="1" smtClean="0">
                                <a:solidFill>
                                  <a:schemeClr val="tx1"/>
                                </a:solidFill>
                                <a:latin typeface="Cambria Math"/>
                              </a:rPr>
                            </m:ctrlPr>
                          </m:sSubPr>
                          <m:e>
                            <m:r>
                              <a:rPr lang="en-US" sz="2800" i="1">
                                <a:solidFill>
                                  <a:schemeClr val="tx1"/>
                                </a:solidFill>
                                <a:latin typeface="Cambria Math" panose="02040503050406030204" pitchFamily="18" charset="0"/>
                                <a:ea typeface="Cambria Math" panose="02040503050406030204" pitchFamily="18" charset="0"/>
                              </a:rPr>
                              <m:t>𝜆</m:t>
                            </m:r>
                          </m:e>
                          <m:sub>
                            <m:r>
                              <a:rPr lang="en-US" sz="2800" i="1">
                                <a:solidFill>
                                  <a:schemeClr val="tx1"/>
                                </a:solidFill>
                                <a:latin typeface="Cambria Math" panose="02040503050406030204" pitchFamily="18" charset="0"/>
                              </a:rPr>
                              <m:t>𝑞</m:t>
                            </m:r>
                          </m:sub>
                        </m:sSub>
                      </m:e>
                    </m:d>
                    <m:r>
                      <a:rPr lang="en-US" sz="2800" b="0" i="1" smtClean="0">
                        <a:solidFill>
                          <a:schemeClr val="tx1"/>
                        </a:solidFill>
                        <a:latin typeface="Cambria Math" panose="02040503050406030204" pitchFamily="18" charset="0"/>
                      </a:rPr>
                      <m:t> </m:t>
                    </m:r>
                    <m:sSub>
                      <m:sSubPr>
                        <m:ctrlPr>
                          <a:rPr lang="en-US" sz="2800" b="0" i="1" smtClean="0">
                            <a:solidFill>
                              <a:schemeClr val="tx1"/>
                            </a:solidFill>
                            <a:latin typeface="Cambria Math"/>
                          </a:rPr>
                        </m:ctrlPr>
                      </m:sSubPr>
                      <m:e>
                        <m:r>
                          <a:rPr lang="en-US" sz="2800" b="0" i="1" smtClean="0">
                            <a:solidFill>
                              <a:schemeClr val="tx1"/>
                            </a:solidFill>
                            <a:latin typeface="Cambria Math" panose="02040503050406030204" pitchFamily="18" charset="0"/>
                            <a:ea typeface="Cambria Math" panose="02040503050406030204" pitchFamily="18" charset="0"/>
                          </a:rPr>
                          <m:t>𝑠</m:t>
                        </m:r>
                      </m:e>
                      <m:sub>
                        <m:r>
                          <a:rPr lang="en-US" sz="2800" b="0" i="1" smtClean="0">
                            <a:solidFill>
                              <a:schemeClr val="tx1"/>
                            </a:solidFill>
                            <a:latin typeface="Cambria Math" panose="02040503050406030204" pitchFamily="18" charset="0"/>
                          </a:rPr>
                          <m:t>𝑌𝑀</m:t>
                        </m:r>
                      </m:sub>
                    </m:sSub>
                  </m:oMath>
                </a14:m>
                <a:r>
                  <a:rPr lang="en-US" sz="2800" dirty="0" smtClean="0">
                    <a:solidFill>
                      <a:schemeClr val="tx1"/>
                    </a:solidFill>
                  </a:rPr>
                  <a:t> </a:t>
                </a:r>
                <a:endParaRPr lang="uk-UA" sz="2800" dirty="0">
                  <a:solidFill>
                    <a:srgbClr val="FF0000"/>
                  </a:solidFill>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3573197" y="271913"/>
                <a:ext cx="4357218" cy="494944"/>
              </a:xfrm>
              <a:prstGeom prst="rect">
                <a:avLst/>
              </a:prstGeom>
              <a:blipFill rotWithShape="0">
                <a:blip r:embed="rId3"/>
                <a:stretch>
                  <a:fillRect/>
                </a:stretch>
              </a:blipFill>
            </p:spPr>
            <p:txBody>
              <a:bodyPr/>
              <a:lstStyle/>
              <a:p>
                <a:r>
                  <a:rPr lang="uk-UA">
                    <a:noFill/>
                  </a:rPr>
                  <a:t> </a:t>
                </a:r>
              </a:p>
            </p:txBody>
          </p:sp>
        </mc:Fallback>
      </mc:AlternateContent>
    </p:spTree>
    <p:extLst>
      <p:ext uri="{BB962C8B-B14F-4D97-AF65-F5344CB8AC3E}">
        <p14:creationId xmlns:p14="http://schemas.microsoft.com/office/powerpoint/2010/main" val="39986216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0991" y="231507"/>
            <a:ext cx="3780000" cy="3359323"/>
          </a:xfrm>
          <a:prstGeom prst="rect">
            <a:avLst/>
          </a:prstGeom>
        </p:spPr>
      </p:pic>
      <p:sp>
        <p:nvSpPr>
          <p:cNvPr id="7" name="Textfeld 3"/>
          <p:cNvSpPr txBox="1"/>
          <p:nvPr/>
        </p:nvSpPr>
        <p:spPr>
          <a:xfrm>
            <a:off x="2766896" y="2507102"/>
            <a:ext cx="1377300" cy="430887"/>
          </a:xfrm>
          <a:prstGeom prst="rect">
            <a:avLst/>
          </a:prstGeom>
          <a:noFill/>
        </p:spPr>
        <p:txBody>
          <a:bodyPr wrap="none" rtlCol="0">
            <a:spAutoFit/>
          </a:bodyPr>
          <a:lstStyle/>
          <a:p>
            <a:r>
              <a:rPr lang="de-DE" sz="2200" b="1" dirty="0" err="1" smtClean="0">
                <a:solidFill>
                  <a:srgbClr val="FF0000"/>
                </a:solidFill>
              </a:rPr>
              <a:t>pressure</a:t>
            </a:r>
            <a:endParaRPr lang="de-DE" sz="2200" b="1" dirty="0">
              <a:solidFill>
                <a:srgbClr val="FF0000"/>
              </a:solidFill>
            </a:endParaRPr>
          </a:p>
        </p:txBody>
      </p:sp>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2300" y="231507"/>
            <a:ext cx="3780000" cy="3359323"/>
          </a:xfrm>
          <a:prstGeom prst="rect">
            <a:avLst/>
          </a:prstGeom>
        </p:spPr>
      </p:pic>
      <p:sp>
        <p:nvSpPr>
          <p:cNvPr id="8" name="Textfeld 3"/>
          <p:cNvSpPr txBox="1"/>
          <p:nvPr/>
        </p:nvSpPr>
        <p:spPr>
          <a:xfrm>
            <a:off x="6911642" y="2507102"/>
            <a:ext cx="2180405" cy="430887"/>
          </a:xfrm>
          <a:prstGeom prst="rect">
            <a:avLst/>
          </a:prstGeom>
          <a:noFill/>
        </p:spPr>
        <p:txBody>
          <a:bodyPr wrap="none" rtlCol="0">
            <a:spAutoFit/>
          </a:bodyPr>
          <a:lstStyle/>
          <a:p>
            <a:r>
              <a:rPr lang="de-DE" sz="2200" b="1" dirty="0" err="1" smtClean="0">
                <a:solidFill>
                  <a:srgbClr val="FF0000"/>
                </a:solidFill>
              </a:rPr>
              <a:t>energy</a:t>
            </a:r>
            <a:r>
              <a:rPr lang="de-DE" sz="2200" b="1" dirty="0" smtClean="0">
                <a:solidFill>
                  <a:srgbClr val="FF0000"/>
                </a:solidFill>
              </a:rPr>
              <a:t> </a:t>
            </a:r>
            <a:r>
              <a:rPr lang="de-DE" sz="2200" b="1" dirty="0" err="1" smtClean="0">
                <a:solidFill>
                  <a:srgbClr val="FF0000"/>
                </a:solidFill>
              </a:rPr>
              <a:t>density</a:t>
            </a:r>
            <a:endParaRPr lang="de-DE" sz="2200" b="1" dirty="0">
              <a:solidFill>
                <a:srgbClr val="FF0000"/>
              </a:solidFill>
            </a:endParaRPr>
          </a:p>
        </p:txBody>
      </p:sp>
      <p:pic>
        <p:nvPicPr>
          <p:cNvPr id="11" name="Рисунок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2551" y="3438293"/>
            <a:ext cx="3780000" cy="3359323"/>
          </a:xfrm>
          <a:prstGeom prst="rect">
            <a:avLst/>
          </a:prstGeom>
        </p:spPr>
      </p:pic>
      <p:sp>
        <p:nvSpPr>
          <p:cNvPr id="9" name="Textfeld 3"/>
          <p:cNvSpPr txBox="1"/>
          <p:nvPr/>
        </p:nvSpPr>
        <p:spPr>
          <a:xfrm>
            <a:off x="4687588" y="5765014"/>
            <a:ext cx="2291012" cy="430887"/>
          </a:xfrm>
          <a:prstGeom prst="rect">
            <a:avLst/>
          </a:prstGeom>
          <a:noFill/>
        </p:spPr>
        <p:txBody>
          <a:bodyPr wrap="none" rtlCol="0">
            <a:spAutoFit/>
          </a:bodyPr>
          <a:lstStyle/>
          <a:p>
            <a:r>
              <a:rPr lang="de-DE" sz="2200" b="1" dirty="0" err="1">
                <a:solidFill>
                  <a:srgbClr val="FF0000"/>
                </a:solidFill>
              </a:rPr>
              <a:t>e</a:t>
            </a:r>
            <a:r>
              <a:rPr lang="de-DE" sz="2200" b="1" dirty="0" err="1" smtClean="0">
                <a:solidFill>
                  <a:srgbClr val="FF0000"/>
                </a:solidFill>
              </a:rPr>
              <a:t>ntropy</a:t>
            </a:r>
            <a:r>
              <a:rPr lang="de-DE" sz="2200" b="1" dirty="0" smtClean="0">
                <a:solidFill>
                  <a:srgbClr val="FF0000"/>
                </a:solidFill>
              </a:rPr>
              <a:t> </a:t>
            </a:r>
            <a:r>
              <a:rPr lang="de-DE" sz="2200" b="1" dirty="0" err="1" smtClean="0">
                <a:solidFill>
                  <a:srgbClr val="FF0000"/>
                </a:solidFill>
              </a:rPr>
              <a:t>density</a:t>
            </a:r>
            <a:endParaRPr lang="de-DE" sz="2200" b="1" dirty="0">
              <a:solidFill>
                <a:srgbClr val="FF0000"/>
              </a:solidFill>
            </a:endParaRPr>
          </a:p>
        </p:txBody>
      </p:sp>
    </p:spTree>
    <p:extLst>
      <p:ext uri="{BB962C8B-B14F-4D97-AF65-F5344CB8AC3E}">
        <p14:creationId xmlns:p14="http://schemas.microsoft.com/office/powerpoint/2010/main" val="33550916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pPr>
              <a:defRPr/>
            </a:pPr>
            <a:fld id="{7FFC872E-D74B-4E0D-8F3F-0D18661FC402}" type="datetime1">
              <a:rPr lang="en-US" smtClean="0"/>
              <a:pPr>
                <a:defRPr/>
              </a:pPr>
              <a:t>10/5/2015</a:t>
            </a:fld>
            <a:endParaRPr lang="en-US"/>
          </a:p>
        </p:txBody>
      </p:sp>
      <p:sp>
        <p:nvSpPr>
          <p:cNvPr id="3" name="Fußzeilenplatzhalter 2"/>
          <p:cNvSpPr>
            <a:spLocks noGrp="1"/>
          </p:cNvSpPr>
          <p:nvPr>
            <p:ph type="ftr" sz="quarter" idx="11"/>
          </p:nvPr>
        </p:nvSpPr>
        <p:spPr/>
        <p:txBody>
          <a:bodyPr/>
          <a:lstStyle/>
          <a:p>
            <a:pPr>
              <a:defRPr/>
            </a:pPr>
            <a:r>
              <a:rPr lang="en-US" smtClean="0"/>
              <a:t>Horst Stoecker</a:t>
            </a:r>
            <a:endParaRPr lang="en-US"/>
          </a:p>
        </p:txBody>
      </p:sp>
      <p:sp>
        <p:nvSpPr>
          <p:cNvPr id="4" name="Foliennummernplatzhalter 3"/>
          <p:cNvSpPr>
            <a:spLocks noGrp="1"/>
          </p:cNvSpPr>
          <p:nvPr>
            <p:ph type="sldNum" sz="quarter" idx="12"/>
          </p:nvPr>
        </p:nvSpPr>
        <p:spPr/>
        <p:txBody>
          <a:bodyPr/>
          <a:lstStyle/>
          <a:p>
            <a:pPr>
              <a:defRPr/>
            </a:pPr>
            <a:r>
              <a:rPr lang="en-US" smtClean="0"/>
              <a:t>M. Djordjevic </a:t>
            </a:r>
            <a:fld id="{92EDE6EE-DC89-4B12-A890-D1ABB2D21009}" type="slidenum">
              <a:rPr lang="en-US" smtClean="0"/>
              <a:pPr>
                <a:defRPr/>
              </a:pPr>
              <a:t>44</a:t>
            </a:fld>
            <a:endParaRPr lang="en-US"/>
          </a:p>
        </p:txBody>
      </p:sp>
      <p:pic>
        <p:nvPicPr>
          <p:cNvPr id="221186" name="Picture 2" descr="C:\Users\HORSTS~1\AppData\Local\Temp\Bild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595" y="544990"/>
            <a:ext cx="9223668" cy="6375179"/>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p:cNvSpPr txBox="1"/>
          <p:nvPr/>
        </p:nvSpPr>
        <p:spPr>
          <a:xfrm>
            <a:off x="1022814" y="165515"/>
            <a:ext cx="7483588" cy="461665"/>
          </a:xfrm>
          <a:prstGeom prst="rect">
            <a:avLst/>
          </a:prstGeom>
          <a:noFill/>
        </p:spPr>
        <p:txBody>
          <a:bodyPr wrap="none" rtlCol="0">
            <a:spAutoFit/>
          </a:bodyPr>
          <a:lstStyle/>
          <a:p>
            <a:pPr algn="ctr"/>
            <a:r>
              <a:rPr lang="de-DE" b="1" dirty="0" smtClean="0">
                <a:solidFill>
                  <a:srgbClr val="002060"/>
                </a:solidFill>
              </a:rPr>
              <a:t>Time </a:t>
            </a:r>
            <a:r>
              <a:rPr lang="de-DE" b="1" dirty="0" err="1" smtClean="0">
                <a:solidFill>
                  <a:srgbClr val="002060"/>
                </a:solidFill>
              </a:rPr>
              <a:t>evolution</a:t>
            </a:r>
            <a:r>
              <a:rPr lang="de-DE" b="1" dirty="0" smtClean="0">
                <a:solidFill>
                  <a:srgbClr val="002060"/>
                </a:solidFill>
              </a:rPr>
              <a:t> </a:t>
            </a:r>
            <a:r>
              <a:rPr lang="de-DE" b="1" dirty="0" smtClean="0">
                <a:solidFill>
                  <a:srgbClr val="0000FF"/>
                </a:solidFill>
              </a:rPr>
              <a:t>T(t)</a:t>
            </a:r>
            <a:r>
              <a:rPr lang="de-DE" b="1" dirty="0" smtClean="0">
                <a:solidFill>
                  <a:srgbClr val="FF0000"/>
                </a:solidFill>
              </a:rPr>
              <a:t> </a:t>
            </a:r>
            <a:r>
              <a:rPr lang="de-DE" b="1" dirty="0" err="1" smtClean="0">
                <a:solidFill>
                  <a:srgbClr val="002060"/>
                </a:solidFill>
              </a:rPr>
              <a:t>of</a:t>
            </a:r>
            <a:r>
              <a:rPr lang="de-DE" b="1" dirty="0" smtClean="0">
                <a:solidFill>
                  <a:srgbClr val="FF0000"/>
                </a:solidFill>
              </a:rPr>
              <a:t> pp </a:t>
            </a:r>
            <a:r>
              <a:rPr lang="de-DE" b="1" dirty="0" err="1" smtClean="0">
                <a:solidFill>
                  <a:srgbClr val="002060"/>
                </a:solidFill>
              </a:rPr>
              <a:t>vs</a:t>
            </a:r>
            <a:r>
              <a:rPr lang="de-DE" b="1" dirty="0" smtClean="0">
                <a:solidFill>
                  <a:srgbClr val="FF0000"/>
                </a:solidFill>
              </a:rPr>
              <a:t> </a:t>
            </a:r>
            <a:r>
              <a:rPr lang="de-DE" b="1" dirty="0" smtClean="0">
                <a:solidFill>
                  <a:srgbClr val="0000FF"/>
                </a:solidFill>
              </a:rPr>
              <a:t>AA</a:t>
            </a:r>
            <a:r>
              <a:rPr lang="de-DE" b="1" dirty="0" smtClean="0">
                <a:solidFill>
                  <a:srgbClr val="FF0000"/>
                </a:solidFill>
              </a:rPr>
              <a:t> </a:t>
            </a:r>
            <a:r>
              <a:rPr lang="de-DE" b="1" dirty="0" err="1" smtClean="0">
                <a:solidFill>
                  <a:srgbClr val="002060"/>
                </a:solidFill>
              </a:rPr>
              <a:t>collisions</a:t>
            </a:r>
            <a:r>
              <a:rPr lang="de-DE" b="1" dirty="0" smtClean="0">
                <a:solidFill>
                  <a:srgbClr val="002060"/>
                </a:solidFill>
              </a:rPr>
              <a:t> at  RHIC</a:t>
            </a:r>
            <a:endParaRPr lang="de-DE" b="1" dirty="0">
              <a:solidFill>
                <a:srgbClr val="002060"/>
              </a:solidFill>
            </a:endParaRPr>
          </a:p>
        </p:txBody>
      </p:sp>
      <p:sp>
        <p:nvSpPr>
          <p:cNvPr id="7" name="Textfeld 6"/>
          <p:cNvSpPr txBox="1"/>
          <p:nvPr/>
        </p:nvSpPr>
        <p:spPr>
          <a:xfrm>
            <a:off x="1555584" y="3346810"/>
            <a:ext cx="1802096" cy="461665"/>
          </a:xfrm>
          <a:prstGeom prst="rect">
            <a:avLst/>
          </a:prstGeom>
          <a:noFill/>
        </p:spPr>
        <p:txBody>
          <a:bodyPr wrap="none" rtlCol="0">
            <a:spAutoFit/>
          </a:bodyPr>
          <a:lstStyle/>
          <a:p>
            <a:r>
              <a:rPr lang="de-DE" b="1" dirty="0" smtClean="0">
                <a:solidFill>
                  <a:srgbClr val="0000FF"/>
                </a:solidFill>
              </a:rPr>
              <a:t>2+1 </a:t>
            </a:r>
            <a:r>
              <a:rPr lang="de-DE" b="1" dirty="0" err="1" smtClean="0">
                <a:solidFill>
                  <a:srgbClr val="0000FF"/>
                </a:solidFill>
              </a:rPr>
              <a:t>flavors</a:t>
            </a:r>
            <a:endParaRPr lang="de-DE" b="1" dirty="0">
              <a:solidFill>
                <a:srgbClr val="0000FF"/>
              </a:solidFill>
            </a:endParaRPr>
          </a:p>
        </p:txBody>
      </p:sp>
      <p:sp>
        <p:nvSpPr>
          <p:cNvPr id="8" name="Textfeld 7"/>
          <p:cNvSpPr txBox="1"/>
          <p:nvPr/>
        </p:nvSpPr>
        <p:spPr>
          <a:xfrm>
            <a:off x="6045816" y="1835205"/>
            <a:ext cx="1410194" cy="461665"/>
          </a:xfrm>
          <a:prstGeom prst="rect">
            <a:avLst/>
          </a:prstGeom>
          <a:noFill/>
        </p:spPr>
        <p:txBody>
          <a:bodyPr wrap="none" rtlCol="0">
            <a:spAutoFit/>
          </a:bodyPr>
          <a:lstStyle/>
          <a:p>
            <a:r>
              <a:rPr lang="de-DE" b="1" dirty="0" smtClean="0">
                <a:solidFill>
                  <a:srgbClr val="FF0000"/>
                </a:solidFill>
              </a:rPr>
              <a:t>Pure YM</a:t>
            </a:r>
            <a:endParaRPr lang="de-DE" b="1" dirty="0">
              <a:solidFill>
                <a:srgbClr val="FF0000"/>
              </a:solidFill>
            </a:endParaRPr>
          </a:p>
        </p:txBody>
      </p:sp>
      <p:sp>
        <p:nvSpPr>
          <p:cNvPr id="5" name="Textfeld 4"/>
          <p:cNvSpPr txBox="1"/>
          <p:nvPr/>
        </p:nvSpPr>
        <p:spPr>
          <a:xfrm>
            <a:off x="2624684" y="6313010"/>
            <a:ext cx="2875724" cy="461665"/>
          </a:xfrm>
          <a:prstGeom prst="rect">
            <a:avLst/>
          </a:prstGeom>
          <a:noFill/>
        </p:spPr>
        <p:txBody>
          <a:bodyPr wrap="none" rtlCol="0">
            <a:spAutoFit/>
          </a:bodyPr>
          <a:lstStyle/>
          <a:p>
            <a:r>
              <a:rPr lang="de-DE" dirty="0" smtClean="0">
                <a:solidFill>
                  <a:srgbClr val="0000FF"/>
                </a:solidFill>
              </a:rPr>
              <a:t>V.  </a:t>
            </a:r>
            <a:r>
              <a:rPr lang="de-DE" dirty="0" err="1" smtClean="0">
                <a:solidFill>
                  <a:srgbClr val="0000FF"/>
                </a:solidFill>
              </a:rPr>
              <a:t>Vovchenko</a:t>
            </a:r>
            <a:r>
              <a:rPr lang="de-DE" dirty="0" smtClean="0">
                <a:solidFill>
                  <a:srgbClr val="0000FF"/>
                </a:solidFill>
              </a:rPr>
              <a:t> et al.</a:t>
            </a:r>
            <a:endParaRPr lang="de-DE" dirty="0">
              <a:solidFill>
                <a:srgbClr val="0000FF"/>
              </a:solidFill>
            </a:endParaRPr>
          </a:p>
        </p:txBody>
      </p:sp>
      <p:graphicFrame>
        <p:nvGraphicFramePr>
          <p:cNvPr id="9" name="Diagramm 8"/>
          <p:cNvGraphicFramePr/>
          <p:nvPr>
            <p:extLst>
              <p:ext uri="{D42A27DB-BD31-4B8C-83A1-F6EECF244321}">
                <p14:modId xmlns:p14="http://schemas.microsoft.com/office/powerpoint/2010/main" val="3632817529"/>
              </p:ext>
            </p:extLst>
          </p:nvPr>
        </p:nvGraphicFramePr>
        <p:xfrm>
          <a:off x="-285280" y="2066037"/>
          <a:ext cx="4070878" cy="12474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1" name="Diagramm 10"/>
          <p:cNvGraphicFramePr/>
          <p:nvPr>
            <p:extLst>
              <p:ext uri="{D42A27DB-BD31-4B8C-83A1-F6EECF244321}">
                <p14:modId xmlns:p14="http://schemas.microsoft.com/office/powerpoint/2010/main" val="851459858"/>
              </p:ext>
            </p:extLst>
          </p:nvPr>
        </p:nvGraphicFramePr>
        <p:xfrm>
          <a:off x="4192525" y="1986995"/>
          <a:ext cx="4070878" cy="124746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73169875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513" y="0"/>
            <a:ext cx="4253387" cy="6858000"/>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9614" y="0"/>
            <a:ext cx="3548960" cy="6858000"/>
          </a:xfrm>
          <a:prstGeom prst="rect">
            <a:avLst/>
          </a:prstGeom>
        </p:spPr>
      </p:pic>
    </p:spTree>
    <p:extLst>
      <p:ext uri="{BB962C8B-B14F-4D97-AF65-F5344CB8AC3E}">
        <p14:creationId xmlns:p14="http://schemas.microsoft.com/office/powerpoint/2010/main" val="25998099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387" y="0"/>
            <a:ext cx="6711227" cy="6858000"/>
          </a:xfrm>
          <a:prstGeom prst="rect">
            <a:avLst/>
          </a:prstGeom>
        </p:spPr>
      </p:pic>
    </p:spTree>
    <p:extLst>
      <p:ext uri="{BB962C8B-B14F-4D97-AF65-F5344CB8AC3E}">
        <p14:creationId xmlns:p14="http://schemas.microsoft.com/office/powerpoint/2010/main" val="1541959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9499" y="0"/>
            <a:ext cx="7205003" cy="6858000"/>
          </a:xfrm>
          <a:prstGeom prst="rect">
            <a:avLst/>
          </a:prstGeom>
        </p:spPr>
      </p:pic>
    </p:spTree>
    <p:extLst>
      <p:ext uri="{BB962C8B-B14F-4D97-AF65-F5344CB8AC3E}">
        <p14:creationId xmlns:p14="http://schemas.microsoft.com/office/powerpoint/2010/main" val="118032977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rot="5400000">
            <a:off x="4251667" y="2958709"/>
            <a:ext cx="6846107" cy="928688"/>
          </a:xfrm>
        </p:spPr>
        <p:txBody>
          <a:bodyPr>
            <a:noAutofit/>
          </a:bodyPr>
          <a:lstStyle/>
          <a:p>
            <a:r>
              <a:rPr lang="de-DE" sz="2000" dirty="0" smtClean="0"/>
              <a:t>SU(3)_</a:t>
            </a:r>
            <a:r>
              <a:rPr lang="de-DE" sz="2000" dirty="0" err="1" smtClean="0"/>
              <a:t>color</a:t>
            </a:r>
            <a:r>
              <a:rPr lang="de-DE" sz="2000" dirty="0" smtClean="0"/>
              <a:t> </a:t>
            </a:r>
            <a:r>
              <a:rPr lang="de-DE" sz="2000" dirty="0" err="1" smtClean="0"/>
              <a:t>Lattice</a:t>
            </a:r>
            <a:r>
              <a:rPr lang="de-DE" sz="2000" dirty="0" smtClean="0"/>
              <a:t> Gauge </a:t>
            </a:r>
            <a:r>
              <a:rPr lang="de-DE" sz="2000" dirty="0" err="1" smtClean="0"/>
              <a:t>Theory</a:t>
            </a:r>
            <a:r>
              <a:rPr lang="de-DE" sz="2000" dirty="0" smtClean="0"/>
              <a:t> </a:t>
            </a:r>
            <a:br>
              <a:rPr lang="de-DE" sz="2000" dirty="0" smtClean="0"/>
            </a:br>
            <a:r>
              <a:rPr lang="de-DE" sz="2000" dirty="0" smtClean="0"/>
              <a:t>Columbia Plot: Order </a:t>
            </a:r>
            <a:r>
              <a:rPr lang="de-DE" sz="2000" dirty="0" err="1" smtClean="0"/>
              <a:t>of</a:t>
            </a:r>
            <a:r>
              <a:rPr lang="de-DE" sz="2000" dirty="0" smtClean="0"/>
              <a:t> Phase Transition </a:t>
            </a:r>
            <a:br>
              <a:rPr lang="de-DE" sz="2000" dirty="0" smtClean="0"/>
            </a:br>
            <a:r>
              <a:rPr lang="de-DE" sz="2000" dirty="0" err="1" smtClean="0"/>
              <a:t>depends</a:t>
            </a:r>
            <a:r>
              <a:rPr lang="de-DE" sz="2000" dirty="0" smtClean="0"/>
              <a:t> on </a:t>
            </a:r>
            <a:r>
              <a:rPr lang="de-DE" sz="2000" dirty="0" err="1" smtClean="0"/>
              <a:t>quark</a:t>
            </a:r>
            <a:r>
              <a:rPr lang="de-DE" sz="2000" dirty="0" smtClean="0"/>
              <a:t> </a:t>
            </a:r>
            <a:r>
              <a:rPr lang="de-DE" sz="2000" dirty="0" err="1" smtClean="0"/>
              <a:t>masses</a:t>
            </a:r>
            <a:endParaRPr lang="de-DE" sz="2000" dirty="0"/>
          </a:p>
        </p:txBody>
      </p:sp>
      <p:sp>
        <p:nvSpPr>
          <p:cNvPr id="3" name="Datumsplatzhalter 2"/>
          <p:cNvSpPr>
            <a:spLocks noGrp="1"/>
          </p:cNvSpPr>
          <p:nvPr>
            <p:ph type="dt" sz="half" idx="10"/>
          </p:nvPr>
        </p:nvSpPr>
        <p:spPr/>
        <p:txBody>
          <a:bodyPr/>
          <a:lstStyle/>
          <a:p>
            <a:pPr>
              <a:defRPr/>
            </a:pPr>
            <a:fld id="{5AC34EDC-B7BB-44C8-9DC2-06D1221622E9}" type="datetime1">
              <a:rPr lang="en-US" smtClean="0"/>
              <a:pPr>
                <a:defRPr/>
              </a:pPr>
              <a:t>10/5/2015</a:t>
            </a:fld>
            <a:endParaRPr lang="en-GB"/>
          </a:p>
        </p:txBody>
      </p:sp>
      <p:sp>
        <p:nvSpPr>
          <p:cNvPr id="4" name="Fußzeilenplatzhalter 3"/>
          <p:cNvSpPr>
            <a:spLocks noGrp="1"/>
          </p:cNvSpPr>
          <p:nvPr>
            <p:ph type="ftr" sz="quarter" idx="11"/>
          </p:nvPr>
        </p:nvSpPr>
        <p:spPr/>
        <p:txBody>
          <a:bodyPr/>
          <a:lstStyle/>
          <a:p>
            <a:pPr>
              <a:defRPr/>
            </a:pPr>
            <a:r>
              <a:rPr lang="en-US" smtClean="0"/>
              <a:t>Horst Stoecker</a:t>
            </a:r>
            <a:endParaRPr lang="en-GB" dirty="0"/>
          </a:p>
        </p:txBody>
      </p:sp>
      <p:sp>
        <p:nvSpPr>
          <p:cNvPr id="5" name="Foliennummernplatzhalter 4"/>
          <p:cNvSpPr>
            <a:spLocks noGrp="1"/>
          </p:cNvSpPr>
          <p:nvPr>
            <p:ph type="sldNum" sz="quarter" idx="12"/>
          </p:nvPr>
        </p:nvSpPr>
        <p:spPr/>
        <p:txBody>
          <a:bodyPr/>
          <a:lstStyle/>
          <a:p>
            <a:pPr>
              <a:defRPr/>
            </a:pPr>
            <a:fld id="{8318FD4D-F9D6-4FD7-A96E-8F0752404E5C}" type="slidenum">
              <a:rPr lang="en-GB" smtClean="0"/>
              <a:pPr>
                <a:defRPr/>
              </a:pPr>
              <a:t>48</a:t>
            </a:fld>
            <a:endParaRPr lang="en-GB"/>
          </a:p>
        </p:txBody>
      </p:sp>
      <p:sp>
        <p:nvSpPr>
          <p:cNvPr id="6" name="Rechteck 5"/>
          <p:cNvSpPr/>
          <p:nvPr/>
        </p:nvSpPr>
        <p:spPr>
          <a:xfrm>
            <a:off x="1466655" y="773704"/>
            <a:ext cx="5985665" cy="54456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Bogen 6"/>
          <p:cNvSpPr/>
          <p:nvPr/>
        </p:nvSpPr>
        <p:spPr>
          <a:xfrm flipH="1">
            <a:off x="2816805" y="6039289"/>
            <a:ext cx="90010" cy="225025"/>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8" name="Bogen 7"/>
          <p:cNvSpPr/>
          <p:nvPr/>
        </p:nvSpPr>
        <p:spPr>
          <a:xfrm>
            <a:off x="1916705" y="3924055"/>
            <a:ext cx="914400" cy="914400"/>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pic>
        <p:nvPicPr>
          <p:cNvPr id="1679361" name="Picture 1" descr="E:\CB20D73D-4AAD-4D87-8913-C65C5A479979@fias.uni-frankfurt.png"/>
          <p:cNvPicPr>
            <a:picLocks noChangeAspect="1" noChangeArrowheads="1"/>
          </p:cNvPicPr>
          <p:nvPr/>
        </p:nvPicPr>
        <p:blipFill>
          <a:blip r:embed="rId2" cstate="print"/>
          <a:srcRect/>
          <a:stretch>
            <a:fillRect/>
          </a:stretch>
        </p:blipFill>
        <p:spPr bwMode="auto">
          <a:xfrm>
            <a:off x="1241630" y="638690"/>
            <a:ext cx="6255695" cy="5872360"/>
          </a:xfrm>
          <a:prstGeom prst="rect">
            <a:avLst/>
          </a:prstGeom>
          <a:noFill/>
        </p:spPr>
      </p:pic>
      <p:sp>
        <p:nvSpPr>
          <p:cNvPr id="10" name="Textfeld 9"/>
          <p:cNvSpPr txBox="1"/>
          <p:nvPr/>
        </p:nvSpPr>
        <p:spPr>
          <a:xfrm>
            <a:off x="5763581" y="-114201"/>
            <a:ext cx="2912977" cy="707886"/>
          </a:xfrm>
          <a:prstGeom prst="rect">
            <a:avLst/>
          </a:prstGeom>
          <a:noFill/>
        </p:spPr>
        <p:txBody>
          <a:bodyPr wrap="none" rtlCol="0">
            <a:spAutoFit/>
          </a:bodyPr>
          <a:lstStyle/>
          <a:p>
            <a:r>
              <a:rPr lang="de-DE" sz="2000" b="1" dirty="0" smtClean="0">
                <a:solidFill>
                  <a:srgbClr val="0000CC"/>
                </a:solidFill>
              </a:rPr>
              <a:t>pure </a:t>
            </a:r>
            <a:r>
              <a:rPr lang="de-DE" sz="2000" b="1" dirty="0" err="1" smtClean="0">
                <a:solidFill>
                  <a:srgbClr val="0000CC"/>
                </a:solidFill>
              </a:rPr>
              <a:t>gauge</a:t>
            </a:r>
            <a:r>
              <a:rPr lang="de-DE" sz="2000" b="1" dirty="0" smtClean="0">
                <a:solidFill>
                  <a:srgbClr val="0000CC"/>
                </a:solidFill>
              </a:rPr>
              <a:t>:  </a:t>
            </a:r>
            <a:r>
              <a:rPr lang="de-DE" sz="2000" b="1" dirty="0" err="1" smtClean="0">
                <a:solidFill>
                  <a:srgbClr val="FF0000"/>
                </a:solidFill>
              </a:rPr>
              <a:t>glue</a:t>
            </a:r>
            <a:r>
              <a:rPr lang="de-DE" sz="2000" b="1" dirty="0" smtClean="0">
                <a:solidFill>
                  <a:srgbClr val="FF0000"/>
                </a:solidFill>
              </a:rPr>
              <a:t> </a:t>
            </a:r>
            <a:r>
              <a:rPr lang="de-DE" sz="2000" b="1" dirty="0" err="1" smtClean="0">
                <a:solidFill>
                  <a:srgbClr val="FF0000"/>
                </a:solidFill>
              </a:rPr>
              <a:t>only</a:t>
            </a:r>
            <a:r>
              <a:rPr lang="de-DE" sz="2000" b="1" dirty="0" smtClean="0">
                <a:solidFill>
                  <a:srgbClr val="FF0000"/>
                </a:solidFill>
              </a:rPr>
              <a:t>!</a:t>
            </a:r>
          </a:p>
          <a:p>
            <a:r>
              <a:rPr lang="de-DE" sz="2000" b="1" dirty="0" smtClean="0">
                <a:solidFill>
                  <a:srgbClr val="0000CC"/>
                </a:solidFill>
              </a:rPr>
              <a:t>t=0.1fm/c</a:t>
            </a:r>
            <a:r>
              <a:rPr lang="de-DE" sz="2000" b="1" dirty="0" smtClean="0">
                <a:solidFill>
                  <a:srgbClr val="FF0000"/>
                </a:solidFill>
              </a:rPr>
              <a:t> :   </a:t>
            </a:r>
            <a:r>
              <a:rPr lang="de-DE" sz="2000" b="1" dirty="0" err="1" smtClean="0">
                <a:solidFill>
                  <a:srgbClr val="FF0000"/>
                </a:solidFill>
              </a:rPr>
              <a:t>No</a:t>
            </a:r>
            <a:r>
              <a:rPr lang="de-DE" sz="2000" b="1" dirty="0" smtClean="0">
                <a:solidFill>
                  <a:srgbClr val="FF0000"/>
                </a:solidFill>
              </a:rPr>
              <a:t> </a:t>
            </a:r>
            <a:r>
              <a:rPr lang="de-DE" sz="2000" b="1" dirty="0" smtClean="0">
                <a:solidFill>
                  <a:srgbClr val="0000CC"/>
                </a:solidFill>
              </a:rPr>
              <a:t>Quarks !</a:t>
            </a:r>
            <a:endParaRPr lang="de-DE" sz="2000" b="1" dirty="0">
              <a:solidFill>
                <a:srgbClr val="FF0000"/>
              </a:solidFill>
            </a:endParaRPr>
          </a:p>
        </p:txBody>
      </p:sp>
      <p:sp>
        <p:nvSpPr>
          <p:cNvPr id="11" name="Rechteck 10"/>
          <p:cNvSpPr/>
          <p:nvPr/>
        </p:nvSpPr>
        <p:spPr>
          <a:xfrm>
            <a:off x="4021000" y="2258870"/>
            <a:ext cx="2621230" cy="646331"/>
          </a:xfrm>
          <a:prstGeom prst="rect">
            <a:avLst/>
          </a:prstGeom>
        </p:spPr>
        <p:txBody>
          <a:bodyPr wrap="none">
            <a:spAutoFit/>
          </a:bodyPr>
          <a:lstStyle/>
          <a:p>
            <a:r>
              <a:rPr lang="de-DE" sz="1800" b="1" dirty="0" smtClean="0">
                <a:solidFill>
                  <a:srgbClr val="0000CC"/>
                </a:solidFill>
              </a:rPr>
              <a:t>2fm/c: </a:t>
            </a:r>
            <a:r>
              <a:rPr lang="de-DE" sz="1800" b="1" dirty="0" err="1" smtClean="0">
                <a:solidFill>
                  <a:srgbClr val="0000CC"/>
                </a:solidFill>
              </a:rPr>
              <a:t>Quarkdensity</a:t>
            </a:r>
            <a:r>
              <a:rPr lang="de-DE" sz="1800" b="1" dirty="0" smtClean="0">
                <a:solidFill>
                  <a:srgbClr val="0000CC"/>
                </a:solidFill>
              </a:rPr>
              <a:t> </a:t>
            </a:r>
          </a:p>
          <a:p>
            <a:r>
              <a:rPr lang="de-DE" sz="1800" b="1" dirty="0" err="1" smtClean="0">
                <a:solidFill>
                  <a:srgbClr val="0000CC"/>
                </a:solidFill>
              </a:rPr>
              <a:t>is</a:t>
            </a:r>
            <a:r>
              <a:rPr lang="de-DE" sz="1800" b="1" dirty="0" smtClean="0">
                <a:solidFill>
                  <a:srgbClr val="FF0000"/>
                </a:solidFill>
              </a:rPr>
              <a:t>    not</a:t>
            </a:r>
            <a:r>
              <a:rPr lang="de-DE" sz="1800" b="1" dirty="0" smtClean="0">
                <a:solidFill>
                  <a:srgbClr val="0000CC"/>
                </a:solidFill>
              </a:rPr>
              <a:t> </a:t>
            </a:r>
            <a:r>
              <a:rPr lang="de-DE" sz="1800" b="1" dirty="0" err="1" smtClean="0">
                <a:solidFill>
                  <a:srgbClr val="0000CC"/>
                </a:solidFill>
              </a:rPr>
              <a:t>yet</a:t>
            </a:r>
            <a:r>
              <a:rPr lang="de-DE" sz="1800" b="1" dirty="0" smtClean="0">
                <a:solidFill>
                  <a:srgbClr val="0000CC"/>
                </a:solidFill>
              </a:rPr>
              <a:t> </a:t>
            </a:r>
            <a:r>
              <a:rPr lang="de-DE" sz="1800" b="1" dirty="0" err="1" smtClean="0">
                <a:solidFill>
                  <a:srgbClr val="0000CC"/>
                </a:solidFill>
              </a:rPr>
              <a:t>equilibrated</a:t>
            </a:r>
            <a:r>
              <a:rPr lang="de-DE" sz="1800" b="1" dirty="0" smtClean="0">
                <a:solidFill>
                  <a:srgbClr val="0000CC"/>
                </a:solidFill>
              </a:rPr>
              <a:t>  </a:t>
            </a:r>
            <a:endParaRPr lang="de-DE" sz="1800" dirty="0"/>
          </a:p>
        </p:txBody>
      </p:sp>
      <p:sp>
        <p:nvSpPr>
          <p:cNvPr id="12" name="Textfeld 11"/>
          <p:cNvSpPr txBox="1"/>
          <p:nvPr/>
        </p:nvSpPr>
        <p:spPr>
          <a:xfrm>
            <a:off x="3473377" y="705470"/>
            <a:ext cx="3509294" cy="1200329"/>
          </a:xfrm>
          <a:prstGeom prst="rect">
            <a:avLst/>
          </a:prstGeom>
          <a:noFill/>
        </p:spPr>
        <p:txBody>
          <a:bodyPr wrap="none" rtlCol="0">
            <a:spAutoFit/>
          </a:bodyPr>
          <a:lstStyle/>
          <a:p>
            <a:r>
              <a:rPr lang="de-DE" sz="1800" b="1" dirty="0" err="1" smtClean="0">
                <a:solidFill>
                  <a:srgbClr val="0000CC"/>
                </a:solidFill>
              </a:rPr>
              <a:t>Quenched</a:t>
            </a:r>
            <a:r>
              <a:rPr lang="de-DE" sz="1800" b="1" dirty="0" smtClean="0">
                <a:solidFill>
                  <a:srgbClr val="0000CC"/>
                </a:solidFill>
              </a:rPr>
              <a:t> QCD: </a:t>
            </a:r>
            <a:r>
              <a:rPr lang="de-DE" sz="1800" b="1" dirty="0" err="1" smtClean="0">
                <a:solidFill>
                  <a:srgbClr val="FF0000"/>
                </a:solidFill>
              </a:rPr>
              <a:t>glue</a:t>
            </a:r>
            <a:r>
              <a:rPr lang="de-DE" sz="1800" b="1" dirty="0" smtClean="0">
                <a:solidFill>
                  <a:srgbClr val="FF0000"/>
                </a:solidFill>
              </a:rPr>
              <a:t>  +</a:t>
            </a:r>
            <a:r>
              <a:rPr lang="de-DE" sz="1800" b="1" dirty="0" err="1" smtClean="0">
                <a:solidFill>
                  <a:srgbClr val="FF0000"/>
                </a:solidFill>
              </a:rPr>
              <a:t>Glue</a:t>
            </a:r>
            <a:r>
              <a:rPr lang="de-DE" sz="1800" b="1" dirty="0" err="1" smtClean="0">
                <a:solidFill>
                  <a:srgbClr val="0000CC"/>
                </a:solidFill>
              </a:rPr>
              <a:t>Balls</a:t>
            </a:r>
            <a:endParaRPr lang="de-DE" sz="1800" b="1" dirty="0" smtClean="0">
              <a:solidFill>
                <a:srgbClr val="0000CC"/>
              </a:solidFill>
            </a:endParaRPr>
          </a:p>
          <a:p>
            <a:r>
              <a:rPr lang="de-DE" sz="1800" b="1" dirty="0" smtClean="0">
                <a:solidFill>
                  <a:srgbClr val="0000CC"/>
                </a:solidFill>
              </a:rPr>
              <a:t>                                     t=1fm/c</a:t>
            </a:r>
          </a:p>
          <a:p>
            <a:r>
              <a:rPr lang="de-DE" sz="1800" b="1" dirty="0" err="1" smtClean="0">
                <a:solidFill>
                  <a:srgbClr val="0000CC"/>
                </a:solidFill>
              </a:rPr>
              <a:t>few</a:t>
            </a:r>
            <a:r>
              <a:rPr lang="de-DE" sz="1800" b="1" dirty="0" smtClean="0">
                <a:solidFill>
                  <a:srgbClr val="FF0000"/>
                </a:solidFill>
              </a:rPr>
              <a:t> heavy </a:t>
            </a:r>
            <a:r>
              <a:rPr lang="de-DE" sz="1800" b="1" dirty="0" smtClean="0">
                <a:solidFill>
                  <a:srgbClr val="0000CC"/>
                </a:solidFill>
              </a:rPr>
              <a:t>Quarks</a:t>
            </a:r>
          </a:p>
          <a:p>
            <a:r>
              <a:rPr lang="de-DE" sz="1800" b="1" dirty="0" err="1" smtClean="0">
                <a:solidFill>
                  <a:srgbClr val="0000CC"/>
                </a:solidFill>
              </a:rPr>
              <a:t>T_cp</a:t>
            </a:r>
            <a:r>
              <a:rPr lang="de-DE" sz="1800" b="1" dirty="0" smtClean="0">
                <a:solidFill>
                  <a:srgbClr val="0000CC"/>
                </a:solidFill>
              </a:rPr>
              <a:t> =250 </a:t>
            </a:r>
            <a:r>
              <a:rPr lang="de-DE" sz="1800" b="1" dirty="0" err="1" smtClean="0">
                <a:solidFill>
                  <a:srgbClr val="0000CC"/>
                </a:solidFill>
              </a:rPr>
              <a:t>MeV</a:t>
            </a:r>
            <a:endParaRPr lang="de-DE" sz="1800" b="1" dirty="0">
              <a:solidFill>
                <a:srgbClr val="FF0000"/>
              </a:solidFill>
            </a:endParaRPr>
          </a:p>
        </p:txBody>
      </p:sp>
      <p:sp>
        <p:nvSpPr>
          <p:cNvPr id="22" name="Rechteck 21"/>
          <p:cNvSpPr/>
          <p:nvPr/>
        </p:nvSpPr>
        <p:spPr>
          <a:xfrm>
            <a:off x="3140921" y="2888940"/>
            <a:ext cx="2106154" cy="830997"/>
          </a:xfrm>
          <a:prstGeom prst="rect">
            <a:avLst/>
          </a:prstGeom>
        </p:spPr>
        <p:txBody>
          <a:bodyPr wrap="none">
            <a:spAutoFit/>
          </a:bodyPr>
          <a:lstStyle/>
          <a:p>
            <a:r>
              <a:rPr lang="de-DE" sz="1600" b="1" dirty="0" smtClean="0">
                <a:solidFill>
                  <a:srgbClr val="0000CC"/>
                </a:solidFill>
              </a:rPr>
              <a:t>3fm/c </a:t>
            </a:r>
            <a:r>
              <a:rPr lang="de-DE" sz="1600" b="1" dirty="0" err="1" smtClean="0">
                <a:solidFill>
                  <a:srgbClr val="0000CC"/>
                </a:solidFill>
              </a:rPr>
              <a:t>Hadronization</a:t>
            </a:r>
            <a:r>
              <a:rPr lang="de-DE" sz="1600" b="1" dirty="0" smtClean="0">
                <a:solidFill>
                  <a:srgbClr val="0000CC"/>
                </a:solidFill>
              </a:rPr>
              <a:t>?</a:t>
            </a:r>
          </a:p>
          <a:p>
            <a:endParaRPr lang="de-DE" sz="1600" b="1" dirty="0" smtClean="0">
              <a:solidFill>
                <a:srgbClr val="0000CC"/>
              </a:solidFill>
            </a:endParaRPr>
          </a:p>
          <a:p>
            <a:r>
              <a:rPr lang="de-DE" sz="1600" b="1" dirty="0" smtClean="0">
                <a:solidFill>
                  <a:srgbClr val="0000CC"/>
                </a:solidFill>
              </a:rPr>
              <a:t>    4fm/c </a:t>
            </a:r>
            <a:r>
              <a:rPr lang="de-DE" sz="1600" b="1" dirty="0" err="1" smtClean="0">
                <a:solidFill>
                  <a:srgbClr val="0000CC"/>
                </a:solidFill>
              </a:rPr>
              <a:t>Freeze</a:t>
            </a:r>
            <a:r>
              <a:rPr lang="de-DE" sz="1600" b="1" dirty="0" smtClean="0">
                <a:solidFill>
                  <a:srgbClr val="0000CC"/>
                </a:solidFill>
              </a:rPr>
              <a:t> Out ?</a:t>
            </a:r>
          </a:p>
        </p:txBody>
      </p:sp>
      <p:sp>
        <p:nvSpPr>
          <p:cNvPr id="25" name="Rechteck 24"/>
          <p:cNvSpPr/>
          <p:nvPr/>
        </p:nvSpPr>
        <p:spPr>
          <a:xfrm>
            <a:off x="26495" y="233645"/>
            <a:ext cx="5699637" cy="461665"/>
          </a:xfrm>
          <a:prstGeom prst="rect">
            <a:avLst/>
          </a:prstGeom>
        </p:spPr>
        <p:txBody>
          <a:bodyPr wrap="none">
            <a:spAutoFit/>
          </a:bodyPr>
          <a:lstStyle/>
          <a:p>
            <a:r>
              <a:rPr lang="de-DE" b="1" dirty="0" smtClean="0">
                <a:solidFill>
                  <a:srgbClr val="0000CC"/>
                </a:solidFill>
              </a:rPr>
              <a:t>LHC/FCC: time </a:t>
            </a:r>
            <a:r>
              <a:rPr lang="de-DE" b="1" dirty="0" err="1" smtClean="0">
                <a:solidFill>
                  <a:srgbClr val="0000CC"/>
                </a:solidFill>
              </a:rPr>
              <a:t>evol</a:t>
            </a:r>
            <a:r>
              <a:rPr lang="de-DE" b="1" dirty="0" smtClean="0">
                <a:solidFill>
                  <a:srgbClr val="0000CC"/>
                </a:solidFill>
              </a:rPr>
              <a:t>. </a:t>
            </a:r>
            <a:r>
              <a:rPr lang="de-DE" b="1" dirty="0" err="1" smtClean="0">
                <a:solidFill>
                  <a:srgbClr val="0000CC"/>
                </a:solidFill>
              </a:rPr>
              <a:t>high</a:t>
            </a:r>
            <a:r>
              <a:rPr lang="de-DE" b="1" dirty="0" smtClean="0">
                <a:solidFill>
                  <a:srgbClr val="0000CC"/>
                </a:solidFill>
              </a:rPr>
              <a:t> </a:t>
            </a:r>
            <a:r>
              <a:rPr lang="de-DE" b="1" dirty="0" err="1" smtClean="0">
                <a:solidFill>
                  <a:srgbClr val="0000CC"/>
                </a:solidFill>
              </a:rPr>
              <a:t>mult</a:t>
            </a:r>
            <a:r>
              <a:rPr lang="de-DE" b="1" dirty="0" smtClean="0">
                <a:solidFill>
                  <a:srgbClr val="0000CC"/>
                </a:solidFill>
              </a:rPr>
              <a:t>. pp &amp; AA</a:t>
            </a:r>
          </a:p>
        </p:txBody>
      </p:sp>
      <p:sp>
        <p:nvSpPr>
          <p:cNvPr id="26" name="Ellipse 25"/>
          <p:cNvSpPr/>
          <p:nvPr/>
        </p:nvSpPr>
        <p:spPr>
          <a:xfrm>
            <a:off x="4526995" y="4419110"/>
            <a:ext cx="1890210" cy="4500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b="1" dirty="0" smtClean="0">
              <a:solidFill>
                <a:srgbClr val="0000CC"/>
              </a:solidFill>
            </a:endParaRPr>
          </a:p>
        </p:txBody>
      </p:sp>
      <p:sp>
        <p:nvSpPr>
          <p:cNvPr id="27" name="Ellipse 26"/>
          <p:cNvSpPr/>
          <p:nvPr/>
        </p:nvSpPr>
        <p:spPr>
          <a:xfrm>
            <a:off x="6327195" y="1358770"/>
            <a:ext cx="900100" cy="5400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b="1" dirty="0" smtClean="0">
              <a:solidFill>
                <a:srgbClr val="0000CC"/>
              </a:solidFill>
            </a:endParaRPr>
          </a:p>
        </p:txBody>
      </p:sp>
      <p:sp>
        <p:nvSpPr>
          <p:cNvPr id="28" name="Ellipse 27"/>
          <p:cNvSpPr/>
          <p:nvPr/>
        </p:nvSpPr>
        <p:spPr>
          <a:xfrm>
            <a:off x="1646675" y="5139190"/>
            <a:ext cx="1890210" cy="450050"/>
          </a:xfrm>
          <a:prstGeom prst="ellipse">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b="1" dirty="0" smtClean="0">
              <a:solidFill>
                <a:srgbClr val="0000CC"/>
              </a:solidFill>
            </a:endParaRPr>
          </a:p>
        </p:txBody>
      </p:sp>
      <p:sp>
        <p:nvSpPr>
          <p:cNvPr id="29" name="Pfeil nach unten 28"/>
          <p:cNvSpPr/>
          <p:nvPr/>
        </p:nvSpPr>
        <p:spPr>
          <a:xfrm>
            <a:off x="7002270" y="0"/>
            <a:ext cx="225025" cy="728700"/>
          </a:xfrm>
          <a:prstGeom prst="down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200" dirty="0"/>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r>
              <a:rPr lang="en-US" dirty="0" smtClean="0"/>
              <a:t> </a:t>
            </a:r>
            <a:fld id="{F9362E70-2815-4931-BD50-FAA5750DDC00}" type="slidenum">
              <a:rPr lang="en-US" smtClean="0"/>
              <a:pPr>
                <a:defRPr/>
              </a:pPr>
              <a:t>49</a:t>
            </a:fld>
            <a:endParaRPr lang="en-US" dirty="0"/>
          </a:p>
        </p:txBody>
      </p:sp>
      <p:sp>
        <p:nvSpPr>
          <p:cNvPr id="5123" name="Rectangle 2"/>
          <p:cNvSpPr>
            <a:spLocks noChangeArrowheads="1"/>
          </p:cNvSpPr>
          <p:nvPr/>
        </p:nvSpPr>
        <p:spPr bwMode="auto">
          <a:xfrm>
            <a:off x="245985" y="13725"/>
            <a:ext cx="8898015" cy="586957"/>
          </a:xfrm>
          <a:prstGeom prst="rect">
            <a:avLst/>
          </a:prstGeom>
          <a:noFill/>
          <a:ln w="9525">
            <a:noFill/>
            <a:round/>
            <a:headEnd/>
            <a:tailEnd/>
          </a:ln>
        </p:spPr>
        <p:txBody>
          <a:bodyPr wrap="square" lIns="90000" tIns="46800" rIns="90000" bIns="46800">
            <a:spAutoFit/>
          </a:bodyPr>
          <a:lstStyle/>
          <a:p>
            <a:pPr algn="ctr" defTabSz="457200">
              <a:spcBef>
                <a:spcPts val="2000"/>
              </a:spcBef>
              <a:buClr>
                <a:srgbClr val="FF0000"/>
              </a:buClr>
              <a:buSzPct val="100000"/>
              <a:buFont typeface="Wingdings" pitchFamily="2" charset="2"/>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sz="3200" dirty="0" smtClean="0">
                <a:solidFill>
                  <a:srgbClr val="0000CC"/>
                </a:solidFill>
              </a:rPr>
              <a:t>„Time </a:t>
            </a:r>
            <a:r>
              <a:rPr lang="de-DE" sz="3200" dirty="0" err="1" smtClean="0">
                <a:solidFill>
                  <a:srgbClr val="FF0000"/>
                </a:solidFill>
              </a:rPr>
              <a:t>dependence</a:t>
            </a:r>
            <a:r>
              <a:rPr lang="de-DE" sz="3200" dirty="0" smtClean="0">
                <a:solidFill>
                  <a:srgbClr val="FF0000"/>
                </a:solidFill>
              </a:rPr>
              <a:t>“ in Columbia </a:t>
            </a:r>
            <a:r>
              <a:rPr lang="de-DE" sz="3200" dirty="0" err="1" smtClean="0">
                <a:solidFill>
                  <a:srgbClr val="FF0000"/>
                </a:solidFill>
              </a:rPr>
              <a:t>plot</a:t>
            </a:r>
            <a:r>
              <a:rPr lang="de-DE" sz="3200" dirty="0" smtClean="0">
                <a:solidFill>
                  <a:srgbClr val="FF0000"/>
                </a:solidFill>
              </a:rPr>
              <a:t>: </a:t>
            </a:r>
            <a:r>
              <a:rPr lang="de-DE" sz="3200" dirty="0" err="1" smtClean="0">
                <a:solidFill>
                  <a:srgbClr val="FF0000"/>
                </a:solidFill>
              </a:rPr>
              <a:t>N_f</a:t>
            </a:r>
            <a:r>
              <a:rPr lang="de-DE" sz="3200" dirty="0" smtClean="0">
                <a:solidFill>
                  <a:srgbClr val="FF0000"/>
                </a:solidFill>
              </a:rPr>
              <a:t> (t) </a:t>
            </a:r>
            <a:endParaRPr lang="en-GB" sz="3200" b="1" dirty="0">
              <a:solidFill>
                <a:srgbClr val="FF0000"/>
              </a:solidFill>
              <a:latin typeface="Times New Roman" pitchFamily="18" charset="0"/>
            </a:endParaRPr>
          </a:p>
        </p:txBody>
      </p:sp>
      <p:sp>
        <p:nvSpPr>
          <p:cNvPr id="5124" name="Text Box 11"/>
          <p:cNvSpPr txBox="1">
            <a:spLocks noChangeArrowheads="1"/>
          </p:cNvSpPr>
          <p:nvPr/>
        </p:nvSpPr>
        <p:spPr bwMode="auto">
          <a:xfrm>
            <a:off x="0" y="544990"/>
            <a:ext cx="9144000" cy="956288"/>
          </a:xfrm>
          <a:prstGeom prst="rect">
            <a:avLst/>
          </a:prstGeom>
          <a:noFill/>
          <a:ln w="31680">
            <a:solidFill>
              <a:srgbClr val="99CC00"/>
            </a:solidFill>
            <a:miter lim="800000"/>
            <a:headEnd/>
            <a:tailEnd/>
          </a:ln>
        </p:spPr>
        <p:txBody>
          <a:bodyPr wrap="square" lIns="90000" tIns="46800" rIns="90000" bIns="46800">
            <a:spAutoFit/>
          </a:bodyPr>
          <a:lstStyle/>
          <a:p>
            <a:r>
              <a:rPr lang="de-DE" sz="2800" dirty="0" smtClean="0">
                <a:solidFill>
                  <a:srgbClr val="0000CC"/>
                </a:solidFill>
                <a:latin typeface="Times New Roman" pitchFamily="18" charset="0"/>
                <a:cs typeface="Times New Roman" pitchFamily="18" charset="0"/>
              </a:rPr>
              <a:t>pp (&amp; AA?)  </a:t>
            </a:r>
            <a:r>
              <a:rPr lang="de-DE" sz="2800" dirty="0" err="1" smtClean="0">
                <a:solidFill>
                  <a:srgbClr val="0000CC"/>
                </a:solidFill>
                <a:latin typeface="Times New Roman" pitchFamily="18" charset="0"/>
                <a:cs typeface="Times New Roman" pitchFamily="18" charset="0"/>
              </a:rPr>
              <a:t>initial</a:t>
            </a:r>
            <a:r>
              <a:rPr lang="de-DE" sz="2800" dirty="0" smtClean="0">
                <a:solidFill>
                  <a:srgbClr val="0000CC"/>
                </a:solidFill>
                <a:latin typeface="Times New Roman" pitchFamily="18" charset="0"/>
                <a:cs typeface="Times New Roman" pitchFamily="18" charset="0"/>
              </a:rPr>
              <a:t>: Color Glass </a:t>
            </a:r>
            <a:r>
              <a:rPr lang="de-DE" sz="2800" dirty="0" err="1" smtClean="0">
                <a:solidFill>
                  <a:srgbClr val="0000CC"/>
                </a:solidFill>
                <a:latin typeface="Times New Roman" pitchFamily="18" charset="0"/>
                <a:cs typeface="Times New Roman" pitchFamily="18" charset="0"/>
              </a:rPr>
              <a:t>Condensate</a:t>
            </a:r>
            <a:r>
              <a:rPr lang="de-DE" sz="2800" dirty="0" smtClean="0">
                <a:solidFill>
                  <a:srgbClr val="0000CC"/>
                </a:solidFill>
                <a:latin typeface="Times New Roman" pitchFamily="18" charset="0"/>
                <a:cs typeface="Times New Roman" pitchFamily="18" charset="0"/>
              </a:rPr>
              <a:t>          t=0.1fm/c: </a:t>
            </a:r>
          </a:p>
          <a:p>
            <a:r>
              <a:rPr lang="de-DE" sz="2800" dirty="0" err="1" smtClean="0">
                <a:solidFill>
                  <a:srgbClr val="0000CC"/>
                </a:solidFill>
                <a:latin typeface="Times New Roman" pitchFamily="18" charset="0"/>
                <a:cs typeface="Times New Roman" pitchFamily="18" charset="0"/>
              </a:rPr>
              <a:t>glue</a:t>
            </a:r>
            <a:r>
              <a:rPr lang="de-DE" sz="2800" dirty="0" smtClean="0">
                <a:solidFill>
                  <a:srgbClr val="0000CC"/>
                </a:solidFill>
                <a:latin typeface="Times New Roman" pitchFamily="18" charset="0"/>
                <a:cs typeface="Times New Roman" pitchFamily="18" charset="0"/>
              </a:rPr>
              <a:t> </a:t>
            </a:r>
            <a:r>
              <a:rPr lang="de-DE" sz="2800" dirty="0" err="1" smtClean="0">
                <a:solidFill>
                  <a:srgbClr val="0000CC"/>
                </a:solidFill>
                <a:latin typeface="Times New Roman" pitchFamily="18" charset="0"/>
                <a:cs typeface="Times New Roman" pitchFamily="18" charset="0"/>
              </a:rPr>
              <a:t>thermalizes</a:t>
            </a:r>
            <a:r>
              <a:rPr lang="de-DE" sz="2800" dirty="0" smtClean="0">
                <a:solidFill>
                  <a:srgbClr val="0000CC"/>
                </a:solidFill>
                <a:latin typeface="Times New Roman" pitchFamily="18" charset="0"/>
                <a:cs typeface="Times New Roman" pitchFamily="18" charset="0"/>
              </a:rPr>
              <a:t> fast ~ </a:t>
            </a:r>
            <a:r>
              <a:rPr lang="de-DE" sz="2800" dirty="0" smtClean="0">
                <a:solidFill>
                  <a:srgbClr val="FF0000"/>
                </a:solidFill>
                <a:latin typeface="Times New Roman" pitchFamily="18" charset="0"/>
                <a:cs typeface="Times New Roman" pitchFamily="18" charset="0"/>
              </a:rPr>
              <a:t>pure </a:t>
            </a:r>
            <a:r>
              <a:rPr lang="de-DE" sz="2800" dirty="0" err="1" smtClean="0">
                <a:solidFill>
                  <a:srgbClr val="FF0000"/>
                </a:solidFill>
                <a:latin typeface="Times New Roman" pitchFamily="18" charset="0"/>
                <a:cs typeface="Times New Roman" pitchFamily="18" charset="0"/>
              </a:rPr>
              <a:t>glue-plasma</a:t>
            </a:r>
            <a:r>
              <a:rPr lang="en-GB" sz="2600" b="1" dirty="0" smtClean="0">
                <a:solidFill>
                  <a:srgbClr val="3333CC"/>
                </a:solidFill>
                <a:latin typeface="Times New Roman" pitchFamily="18" charset="0"/>
                <a:cs typeface="Times New Roman" pitchFamily="18" charset="0"/>
              </a:rPr>
              <a:t>:        </a:t>
            </a:r>
            <a:r>
              <a:rPr lang="de-DE" sz="2800" dirty="0" err="1" smtClean="0">
                <a:solidFill>
                  <a:srgbClr val="0000CC"/>
                </a:solidFill>
                <a:latin typeface="Times New Roman" pitchFamily="18" charset="0"/>
                <a:cs typeface="Times New Roman" pitchFamily="18" charset="0"/>
              </a:rPr>
              <a:t>N_</a:t>
            </a:r>
            <a:r>
              <a:rPr lang="de-DE" sz="2000" dirty="0" err="1" smtClean="0">
                <a:solidFill>
                  <a:srgbClr val="0000CC"/>
                </a:solidFill>
                <a:latin typeface="Times New Roman" pitchFamily="18" charset="0"/>
                <a:cs typeface="Times New Roman" pitchFamily="18" charset="0"/>
              </a:rPr>
              <a:t>f</a:t>
            </a:r>
            <a:r>
              <a:rPr lang="de-DE" sz="2800" dirty="0" smtClean="0">
                <a:solidFill>
                  <a:srgbClr val="0000CC"/>
                </a:solidFill>
                <a:latin typeface="Times New Roman" pitchFamily="18" charset="0"/>
                <a:cs typeface="Times New Roman" pitchFamily="18" charset="0"/>
              </a:rPr>
              <a:t> (t=0.1)=0.1</a:t>
            </a:r>
            <a:r>
              <a:rPr lang="en-GB" sz="2600" b="1" dirty="0" smtClean="0">
                <a:solidFill>
                  <a:srgbClr val="3333CC"/>
                </a:solidFill>
                <a:latin typeface="Times New Roman" pitchFamily="18" charset="0"/>
                <a:cs typeface="Times New Roman" pitchFamily="18" charset="0"/>
              </a:rPr>
              <a:t> </a:t>
            </a:r>
            <a:endParaRPr lang="en-GB" sz="2600" b="1" dirty="0">
              <a:solidFill>
                <a:srgbClr val="3333CC"/>
              </a:solidFill>
              <a:latin typeface="Times New Roman" pitchFamily="18" charset="0"/>
              <a:cs typeface="Times New Roman" pitchFamily="18" charset="0"/>
            </a:endParaRPr>
          </a:p>
        </p:txBody>
      </p:sp>
      <p:sp>
        <p:nvSpPr>
          <p:cNvPr id="5125" name="AutoShape 3"/>
          <p:cNvSpPr>
            <a:spLocks noChangeArrowheads="1"/>
          </p:cNvSpPr>
          <p:nvPr/>
        </p:nvSpPr>
        <p:spPr bwMode="auto">
          <a:xfrm>
            <a:off x="853575" y="1607277"/>
            <a:ext cx="379045" cy="455613"/>
          </a:xfrm>
          <a:prstGeom prst="downArrow">
            <a:avLst>
              <a:gd name="adj1" fmla="val 50000"/>
              <a:gd name="adj2" fmla="val 25000"/>
            </a:avLst>
          </a:prstGeom>
          <a:solidFill>
            <a:srgbClr val="0000FF"/>
          </a:solidFill>
          <a:ln w="31750">
            <a:solidFill>
              <a:schemeClr val="folHlink"/>
            </a:solidFill>
            <a:miter lim="800000"/>
            <a:headEnd/>
            <a:tailEnd/>
          </a:ln>
        </p:spPr>
        <p:txBody>
          <a:bodyPr vert="eaVert" wrap="none" anchor="ctr"/>
          <a:lstStyle/>
          <a:p>
            <a:pPr eaLnBrk="0" hangingPunct="0"/>
            <a:endParaRPr lang="en-US"/>
          </a:p>
        </p:txBody>
      </p:sp>
      <p:sp>
        <p:nvSpPr>
          <p:cNvPr id="5126" name="Text Box 4"/>
          <p:cNvSpPr txBox="1">
            <a:spLocks noChangeArrowheads="1"/>
          </p:cNvSpPr>
          <p:nvPr/>
        </p:nvSpPr>
        <p:spPr bwMode="auto">
          <a:xfrm>
            <a:off x="2013294" y="1607520"/>
            <a:ext cx="6808826" cy="1384995"/>
          </a:xfrm>
          <a:prstGeom prst="rect">
            <a:avLst/>
          </a:prstGeom>
          <a:solidFill>
            <a:schemeClr val="bg1"/>
          </a:solidFill>
          <a:ln w="31750">
            <a:solidFill>
              <a:schemeClr val="folHlink"/>
            </a:solidFill>
            <a:miter lim="800000"/>
            <a:headEnd/>
            <a:tailEnd/>
          </a:ln>
        </p:spPr>
        <p:txBody>
          <a:bodyPr wrap="square">
            <a:spAutoFit/>
          </a:bodyPr>
          <a:lstStyle/>
          <a:p>
            <a:pPr algn="ctr"/>
            <a:r>
              <a:rPr lang="de-DE" sz="2800" dirty="0" smtClean="0">
                <a:solidFill>
                  <a:srgbClr val="0000CC"/>
                </a:solidFill>
                <a:latin typeface="Times New Roman" pitchFamily="18" charset="0"/>
                <a:cs typeface="Times New Roman" pitchFamily="18" charset="0"/>
              </a:rPr>
              <a:t>Pure Yang Mills </a:t>
            </a:r>
            <a:r>
              <a:rPr lang="de-DE" sz="2800" dirty="0" err="1" smtClean="0">
                <a:solidFill>
                  <a:srgbClr val="0000CC"/>
                </a:solidFill>
                <a:latin typeface="Times New Roman" pitchFamily="18" charset="0"/>
                <a:cs typeface="Times New Roman" pitchFamily="18" charset="0"/>
              </a:rPr>
              <a:t>Lattice</a:t>
            </a:r>
            <a:r>
              <a:rPr lang="de-DE" sz="2800" dirty="0" smtClean="0">
                <a:solidFill>
                  <a:srgbClr val="0000CC"/>
                </a:solidFill>
                <a:latin typeface="Times New Roman" pitchFamily="18" charset="0"/>
                <a:cs typeface="Times New Roman" pitchFamily="18" charset="0"/>
              </a:rPr>
              <a:t> </a:t>
            </a:r>
            <a:r>
              <a:rPr lang="de-DE" sz="2800" dirty="0" err="1" smtClean="0">
                <a:solidFill>
                  <a:srgbClr val="0000CC"/>
                </a:solidFill>
                <a:latin typeface="Times New Roman" pitchFamily="18" charset="0"/>
                <a:cs typeface="Times New Roman" pitchFamily="18" charset="0"/>
              </a:rPr>
              <a:t>gauge</a:t>
            </a:r>
            <a:r>
              <a:rPr lang="de-DE" sz="2800" dirty="0" smtClean="0">
                <a:solidFill>
                  <a:srgbClr val="0000CC"/>
                </a:solidFill>
                <a:latin typeface="Times New Roman" pitchFamily="18" charset="0"/>
                <a:cs typeface="Times New Roman" pitchFamily="18" charset="0"/>
              </a:rPr>
              <a:t> </a:t>
            </a:r>
            <a:r>
              <a:rPr lang="de-DE" sz="2800" dirty="0" err="1" smtClean="0">
                <a:solidFill>
                  <a:srgbClr val="0000CC"/>
                </a:solidFill>
                <a:latin typeface="Times New Roman" pitchFamily="18" charset="0"/>
                <a:cs typeface="Times New Roman" pitchFamily="18" charset="0"/>
              </a:rPr>
              <a:t>theory</a:t>
            </a:r>
            <a:r>
              <a:rPr lang="de-DE" sz="2800" dirty="0" smtClean="0">
                <a:solidFill>
                  <a:srgbClr val="0000CC"/>
                </a:solidFill>
                <a:latin typeface="Times New Roman" pitchFamily="18" charset="0"/>
                <a:cs typeface="Times New Roman" pitchFamily="18" charset="0"/>
              </a:rPr>
              <a:t>:</a:t>
            </a:r>
            <a:endParaRPr lang="de-DE" sz="2800" dirty="0" smtClean="0">
              <a:solidFill>
                <a:srgbClr val="FF0000"/>
              </a:solidFill>
              <a:latin typeface="Times New Roman" pitchFamily="18" charset="0"/>
              <a:cs typeface="Times New Roman" pitchFamily="18" charset="0"/>
            </a:endParaRPr>
          </a:p>
          <a:p>
            <a:r>
              <a:rPr lang="de-DE" sz="2800" dirty="0" smtClean="0">
                <a:solidFill>
                  <a:srgbClr val="FF0000"/>
                </a:solidFill>
                <a:latin typeface="Times New Roman" pitchFamily="18" charset="0"/>
                <a:cs typeface="Times New Roman" pitchFamily="18" charset="0"/>
              </a:rPr>
              <a:t>1. Order</a:t>
            </a:r>
            <a:r>
              <a:rPr lang="de-DE" sz="2800" dirty="0" smtClean="0">
                <a:solidFill>
                  <a:srgbClr val="0000CC"/>
                </a:solidFill>
                <a:latin typeface="Times New Roman" pitchFamily="18" charset="0"/>
                <a:cs typeface="Times New Roman" pitchFamily="18" charset="0"/>
              </a:rPr>
              <a:t> Phase Transition </a:t>
            </a:r>
            <a:r>
              <a:rPr lang="de-DE" sz="2800" dirty="0" smtClean="0">
                <a:solidFill>
                  <a:srgbClr val="FF0000"/>
                </a:solidFill>
                <a:latin typeface="Times New Roman" pitchFamily="18" charset="0"/>
                <a:cs typeface="Times New Roman" pitchFamily="18" charset="0"/>
              </a:rPr>
              <a:t>@ </a:t>
            </a:r>
            <a:r>
              <a:rPr lang="de-DE" sz="2800" b="1" dirty="0" err="1" smtClean="0">
                <a:solidFill>
                  <a:srgbClr val="FF0000"/>
                </a:solidFill>
                <a:latin typeface="Times New Roman" pitchFamily="18" charset="0"/>
                <a:cs typeface="Times New Roman" pitchFamily="18" charset="0"/>
              </a:rPr>
              <a:t>T_c</a:t>
            </a:r>
            <a:r>
              <a:rPr lang="de-DE" sz="2800" b="1" dirty="0" smtClean="0">
                <a:solidFill>
                  <a:srgbClr val="FF0000"/>
                </a:solidFill>
                <a:latin typeface="Times New Roman" pitchFamily="18" charset="0"/>
                <a:cs typeface="Times New Roman" pitchFamily="18" charset="0"/>
              </a:rPr>
              <a:t> = 270MeV </a:t>
            </a:r>
            <a:r>
              <a:rPr lang="de-DE" sz="2800" b="1" dirty="0" smtClean="0">
                <a:solidFill>
                  <a:srgbClr val="0000CC"/>
                </a:solidFill>
                <a:latin typeface="Times New Roman" pitchFamily="18" charset="0"/>
                <a:cs typeface="Times New Roman" pitchFamily="18" charset="0"/>
              </a:rPr>
              <a:t>       </a:t>
            </a:r>
          </a:p>
          <a:p>
            <a:r>
              <a:rPr lang="de-DE" sz="2800" dirty="0" smtClean="0">
                <a:solidFill>
                  <a:srgbClr val="0000CC"/>
                </a:solidFill>
                <a:latin typeface="Times New Roman" pitchFamily="18" charset="0"/>
                <a:cs typeface="Times New Roman" pitchFamily="18" charset="0"/>
              </a:rPr>
              <a:t>        </a:t>
            </a:r>
            <a:r>
              <a:rPr lang="de-DE" sz="2800" dirty="0" err="1" smtClean="0">
                <a:solidFill>
                  <a:srgbClr val="0000CC"/>
                </a:solidFill>
                <a:latin typeface="Times New Roman" pitchFamily="18" charset="0"/>
                <a:cs typeface="Times New Roman" pitchFamily="18" charset="0"/>
              </a:rPr>
              <a:t>From</a:t>
            </a:r>
            <a:r>
              <a:rPr lang="de-DE" sz="2800" dirty="0" smtClean="0">
                <a:solidFill>
                  <a:srgbClr val="0000CC"/>
                </a:solidFill>
                <a:latin typeface="Times New Roman" pitchFamily="18" charset="0"/>
                <a:cs typeface="Times New Roman" pitchFamily="18" charset="0"/>
              </a:rPr>
              <a:t> </a:t>
            </a:r>
            <a:r>
              <a:rPr lang="de-DE" sz="2800" dirty="0" err="1" smtClean="0">
                <a:solidFill>
                  <a:srgbClr val="0000CC"/>
                </a:solidFill>
                <a:latin typeface="Times New Roman" pitchFamily="18" charset="0"/>
                <a:cs typeface="Times New Roman" pitchFamily="18" charset="0"/>
              </a:rPr>
              <a:t>glue</a:t>
            </a:r>
            <a:r>
              <a:rPr lang="de-DE" sz="2800" dirty="0" smtClean="0">
                <a:solidFill>
                  <a:srgbClr val="0000CC"/>
                </a:solidFill>
                <a:latin typeface="Times New Roman" pitchFamily="18" charset="0"/>
                <a:cs typeface="Times New Roman" pitchFamily="18" charset="0"/>
              </a:rPr>
              <a:t> </a:t>
            </a:r>
            <a:r>
              <a:rPr lang="de-DE" sz="2800" dirty="0" err="1" smtClean="0">
                <a:solidFill>
                  <a:srgbClr val="0000CC"/>
                </a:solidFill>
                <a:latin typeface="Times New Roman" pitchFamily="18" charset="0"/>
                <a:cs typeface="Times New Roman" pitchFamily="18" charset="0"/>
              </a:rPr>
              <a:t>plasma</a:t>
            </a:r>
            <a:r>
              <a:rPr lang="de-DE" sz="2800" dirty="0" smtClean="0">
                <a:solidFill>
                  <a:srgbClr val="0000CC"/>
                </a:solidFill>
                <a:latin typeface="Times New Roman" pitchFamily="18" charset="0"/>
                <a:cs typeface="Times New Roman" pitchFamily="18" charset="0"/>
              </a:rPr>
              <a:t> </a:t>
            </a:r>
            <a:r>
              <a:rPr lang="de-DE" sz="2800" dirty="0" err="1" smtClean="0">
                <a:solidFill>
                  <a:srgbClr val="0000CC"/>
                </a:solidFill>
                <a:latin typeface="Times New Roman" pitchFamily="18" charset="0"/>
                <a:cs typeface="Times New Roman" pitchFamily="18" charset="0"/>
              </a:rPr>
              <a:t>to</a:t>
            </a:r>
            <a:r>
              <a:rPr lang="de-DE" sz="2800" dirty="0" smtClean="0">
                <a:solidFill>
                  <a:srgbClr val="0000CC"/>
                </a:solidFill>
                <a:latin typeface="Times New Roman" pitchFamily="18" charset="0"/>
                <a:cs typeface="Times New Roman" pitchFamily="18" charset="0"/>
              </a:rPr>
              <a:t> </a:t>
            </a:r>
            <a:r>
              <a:rPr lang="de-DE" sz="2800" dirty="0" err="1" smtClean="0">
                <a:solidFill>
                  <a:srgbClr val="FF0000"/>
                </a:solidFill>
                <a:latin typeface="Times New Roman" pitchFamily="18" charset="0"/>
                <a:cs typeface="Times New Roman" pitchFamily="18" charset="0"/>
              </a:rPr>
              <a:t>GlueBall</a:t>
            </a:r>
            <a:r>
              <a:rPr lang="de-DE" sz="2800" dirty="0" smtClean="0">
                <a:solidFill>
                  <a:srgbClr val="FF0000"/>
                </a:solidFill>
                <a:latin typeface="Times New Roman" pitchFamily="18" charset="0"/>
                <a:cs typeface="Times New Roman" pitchFamily="18" charset="0"/>
              </a:rPr>
              <a:t> </a:t>
            </a:r>
            <a:r>
              <a:rPr lang="de-DE" sz="2800" dirty="0" smtClean="0">
                <a:solidFill>
                  <a:srgbClr val="0000FF"/>
                </a:solidFill>
                <a:latin typeface="Times New Roman" pitchFamily="18" charset="0"/>
                <a:cs typeface="Times New Roman" pitchFamily="18" charset="0"/>
              </a:rPr>
              <a:t>fluid</a:t>
            </a:r>
          </a:p>
        </p:txBody>
      </p:sp>
      <p:sp>
        <p:nvSpPr>
          <p:cNvPr id="5128" name="Text Box 6"/>
          <p:cNvSpPr txBox="1">
            <a:spLocks noChangeArrowheads="1"/>
          </p:cNvSpPr>
          <p:nvPr/>
        </p:nvSpPr>
        <p:spPr bwMode="auto">
          <a:xfrm>
            <a:off x="94195" y="3353105"/>
            <a:ext cx="4477805" cy="2677656"/>
          </a:xfrm>
          <a:prstGeom prst="rect">
            <a:avLst/>
          </a:prstGeom>
          <a:solidFill>
            <a:schemeClr val="bg1"/>
          </a:solidFill>
          <a:ln w="31750">
            <a:solidFill>
              <a:schemeClr val="folHlink"/>
            </a:solidFill>
            <a:miter lim="800000"/>
            <a:headEnd/>
            <a:tailEnd/>
          </a:ln>
        </p:spPr>
        <p:txBody>
          <a:bodyPr wrap="square">
            <a:spAutoFit/>
          </a:bodyPr>
          <a:lstStyle/>
          <a:p>
            <a:r>
              <a:rPr lang="de-DE" b="1" dirty="0" smtClean="0">
                <a:solidFill>
                  <a:srgbClr val="0000CC"/>
                </a:solidFill>
                <a:latin typeface="Times New Roman" pitchFamily="18" charset="0"/>
                <a:cs typeface="Times New Roman" pitchFamily="18" charset="0"/>
              </a:rPr>
              <a:t>Expansion </a:t>
            </a:r>
            <a:r>
              <a:rPr lang="de-DE" b="1" dirty="0" err="1" smtClean="0">
                <a:solidFill>
                  <a:srgbClr val="0000CC"/>
                </a:solidFill>
                <a:latin typeface="Times New Roman" pitchFamily="18" charset="0"/>
                <a:cs typeface="Times New Roman" pitchFamily="18" charset="0"/>
              </a:rPr>
              <a:t>to</a:t>
            </a:r>
            <a:r>
              <a:rPr lang="de-DE" b="1" dirty="0" smtClean="0">
                <a:solidFill>
                  <a:srgbClr val="0000CC"/>
                </a:solidFill>
                <a:latin typeface="Times New Roman" pitchFamily="18" charset="0"/>
                <a:cs typeface="Times New Roman" pitchFamily="18" charset="0"/>
              </a:rPr>
              <a:t> </a:t>
            </a:r>
            <a:r>
              <a:rPr lang="de-DE" b="1" dirty="0" err="1" smtClean="0">
                <a:solidFill>
                  <a:srgbClr val="0000CC"/>
                </a:solidFill>
                <a:latin typeface="Times New Roman" pitchFamily="18" charset="0"/>
                <a:cs typeface="Times New Roman" pitchFamily="18" charset="0"/>
              </a:rPr>
              <a:t>critical</a:t>
            </a:r>
            <a:r>
              <a:rPr lang="de-DE" b="1" dirty="0" smtClean="0">
                <a:solidFill>
                  <a:srgbClr val="0000CC"/>
                </a:solidFill>
                <a:latin typeface="Times New Roman" pitchFamily="18" charset="0"/>
                <a:cs typeface="Times New Roman" pitchFamily="18" charset="0"/>
              </a:rPr>
              <a:t> </a:t>
            </a:r>
            <a:r>
              <a:rPr lang="de-DE" b="1" dirty="0" err="1" smtClean="0">
                <a:solidFill>
                  <a:srgbClr val="FF0000"/>
                </a:solidFill>
                <a:latin typeface="Times New Roman" pitchFamily="18" charset="0"/>
                <a:cs typeface="Times New Roman" pitchFamily="18" charset="0"/>
              </a:rPr>
              <a:t>point</a:t>
            </a:r>
            <a:r>
              <a:rPr lang="de-DE" b="1" dirty="0" smtClean="0">
                <a:solidFill>
                  <a:srgbClr val="0000CC"/>
                </a:solidFill>
                <a:latin typeface="Times New Roman" pitchFamily="18" charset="0"/>
                <a:cs typeface="Times New Roman" pitchFamily="18" charset="0"/>
              </a:rPr>
              <a:t> </a:t>
            </a:r>
          </a:p>
          <a:p>
            <a:r>
              <a:rPr lang="de-DE" b="1" dirty="0" err="1" smtClean="0">
                <a:solidFill>
                  <a:srgbClr val="FF0000"/>
                </a:solidFill>
                <a:latin typeface="Times New Roman" pitchFamily="18" charset="0"/>
                <a:cs typeface="Times New Roman" pitchFamily="18" charset="0"/>
              </a:rPr>
              <a:t>T_cp</a:t>
            </a:r>
            <a:r>
              <a:rPr lang="de-DE" b="1" dirty="0" smtClean="0">
                <a:solidFill>
                  <a:srgbClr val="FF0000"/>
                </a:solidFill>
                <a:latin typeface="Times New Roman" pitchFamily="18" charset="0"/>
                <a:cs typeface="Times New Roman" pitchFamily="18" charset="0"/>
              </a:rPr>
              <a:t> =240 </a:t>
            </a:r>
            <a:r>
              <a:rPr lang="de-DE" b="1" dirty="0" err="1" smtClean="0">
                <a:solidFill>
                  <a:srgbClr val="FF0000"/>
                </a:solidFill>
                <a:latin typeface="Times New Roman" pitchFamily="18" charset="0"/>
                <a:cs typeface="Times New Roman" pitchFamily="18" charset="0"/>
              </a:rPr>
              <a:t>MeV</a:t>
            </a:r>
            <a:r>
              <a:rPr lang="de-DE" b="1" dirty="0" smtClean="0">
                <a:solidFill>
                  <a:srgbClr val="FF0000"/>
                </a:solidFill>
                <a:latin typeface="Times New Roman" pitchFamily="18" charset="0"/>
                <a:cs typeface="Times New Roman" pitchFamily="18" charset="0"/>
              </a:rPr>
              <a:t>  </a:t>
            </a:r>
            <a:r>
              <a:rPr lang="de-DE" b="1" dirty="0" smtClean="0">
                <a:solidFill>
                  <a:srgbClr val="0000CC"/>
                </a:solidFill>
                <a:latin typeface="Times New Roman" pitchFamily="18" charset="0"/>
                <a:cs typeface="Times New Roman" pitchFamily="18" charset="0"/>
              </a:rPr>
              <a:t>t~2 </a:t>
            </a:r>
            <a:r>
              <a:rPr lang="de-DE" b="1" dirty="0" err="1" smtClean="0">
                <a:solidFill>
                  <a:srgbClr val="0000CC"/>
                </a:solidFill>
                <a:latin typeface="Times New Roman" pitchFamily="18" charset="0"/>
                <a:cs typeface="Times New Roman" pitchFamily="18" charset="0"/>
              </a:rPr>
              <a:t>fm</a:t>
            </a:r>
            <a:r>
              <a:rPr lang="de-DE" b="1" dirty="0" smtClean="0">
                <a:solidFill>
                  <a:srgbClr val="0000CC"/>
                </a:solidFill>
                <a:latin typeface="Times New Roman" pitchFamily="18" charset="0"/>
                <a:cs typeface="Times New Roman" pitchFamily="18" charset="0"/>
              </a:rPr>
              <a:t>/c</a:t>
            </a:r>
          </a:p>
          <a:p>
            <a:endParaRPr lang="de-DE" b="1" dirty="0" smtClean="0">
              <a:solidFill>
                <a:srgbClr val="0000CC"/>
              </a:solidFill>
              <a:latin typeface="Times New Roman" pitchFamily="18" charset="0"/>
              <a:cs typeface="Times New Roman" pitchFamily="18" charset="0"/>
            </a:endParaRPr>
          </a:p>
          <a:p>
            <a:r>
              <a:rPr lang="de-DE" b="1" dirty="0" err="1" smtClean="0">
                <a:solidFill>
                  <a:srgbClr val="0000CC"/>
                </a:solidFill>
                <a:latin typeface="Times New Roman" pitchFamily="18" charset="0"/>
                <a:cs typeface="Times New Roman" pitchFamily="18" charset="0"/>
              </a:rPr>
              <a:t>more</a:t>
            </a:r>
            <a:r>
              <a:rPr lang="de-DE" b="1" dirty="0" smtClean="0">
                <a:solidFill>
                  <a:srgbClr val="0000CC"/>
                </a:solidFill>
                <a:latin typeface="Times New Roman" pitchFamily="18" charset="0"/>
                <a:cs typeface="Times New Roman" pitchFamily="18" charset="0"/>
              </a:rPr>
              <a:t> </a:t>
            </a:r>
            <a:r>
              <a:rPr lang="de-DE" b="1" dirty="0" err="1" smtClean="0">
                <a:solidFill>
                  <a:srgbClr val="0000CC"/>
                </a:solidFill>
                <a:latin typeface="Times New Roman" pitchFamily="18" charset="0"/>
                <a:cs typeface="Times New Roman" pitchFamily="18" charset="0"/>
              </a:rPr>
              <a:t>and</a:t>
            </a:r>
            <a:r>
              <a:rPr lang="de-DE" b="1" dirty="0" smtClean="0">
                <a:solidFill>
                  <a:srgbClr val="0000CC"/>
                </a:solidFill>
                <a:latin typeface="Times New Roman" pitchFamily="18" charset="0"/>
                <a:cs typeface="Times New Roman" pitchFamily="18" charset="0"/>
              </a:rPr>
              <a:t> </a:t>
            </a:r>
            <a:r>
              <a:rPr lang="de-DE" b="1" dirty="0" err="1" smtClean="0">
                <a:solidFill>
                  <a:srgbClr val="0000CC"/>
                </a:solidFill>
                <a:latin typeface="Times New Roman" pitchFamily="18" charset="0"/>
                <a:cs typeface="Times New Roman" pitchFamily="18" charset="0"/>
              </a:rPr>
              <a:t>more</a:t>
            </a:r>
            <a:r>
              <a:rPr lang="de-DE" b="1" dirty="0" smtClean="0">
                <a:solidFill>
                  <a:srgbClr val="0000CC"/>
                </a:solidFill>
                <a:latin typeface="Times New Roman" pitchFamily="18" charset="0"/>
                <a:cs typeface="Times New Roman" pitchFamily="18" charset="0"/>
              </a:rPr>
              <a:t> </a:t>
            </a:r>
            <a:r>
              <a:rPr lang="de-DE" b="1" dirty="0" err="1" smtClean="0">
                <a:solidFill>
                  <a:srgbClr val="0000CC"/>
                </a:solidFill>
                <a:latin typeface="Times New Roman" pitchFamily="18" charset="0"/>
                <a:cs typeface="Times New Roman" pitchFamily="18" charset="0"/>
              </a:rPr>
              <a:t>quarks</a:t>
            </a:r>
            <a:r>
              <a:rPr lang="de-DE" b="1" dirty="0" smtClean="0">
                <a:solidFill>
                  <a:srgbClr val="0000CC"/>
                </a:solidFill>
                <a:latin typeface="Times New Roman" pitchFamily="18" charset="0"/>
                <a:cs typeface="Times New Roman" pitchFamily="18" charset="0"/>
              </a:rPr>
              <a:t> </a:t>
            </a:r>
            <a:r>
              <a:rPr lang="de-DE" b="1" dirty="0" err="1" smtClean="0">
                <a:solidFill>
                  <a:srgbClr val="0000CC"/>
                </a:solidFill>
                <a:latin typeface="Times New Roman" pitchFamily="18" charset="0"/>
                <a:cs typeface="Times New Roman" pitchFamily="18" charset="0"/>
              </a:rPr>
              <a:t>produced</a:t>
            </a:r>
            <a:endParaRPr lang="de-DE" b="1" dirty="0" smtClean="0">
              <a:solidFill>
                <a:srgbClr val="0000CC"/>
              </a:solidFill>
              <a:latin typeface="Times New Roman" pitchFamily="18" charset="0"/>
              <a:cs typeface="Times New Roman" pitchFamily="18" charset="0"/>
            </a:endParaRPr>
          </a:p>
          <a:p>
            <a:r>
              <a:rPr lang="de-DE" b="1" dirty="0" err="1" smtClean="0">
                <a:solidFill>
                  <a:srgbClr val="0000CC"/>
                </a:solidFill>
                <a:latin typeface="Times New Roman" pitchFamily="18" charset="0"/>
                <a:cs typeface="Times New Roman" pitchFamily="18" charset="0"/>
              </a:rPr>
              <a:t>N_f</a:t>
            </a:r>
            <a:r>
              <a:rPr lang="de-DE" b="1" dirty="0" smtClean="0">
                <a:solidFill>
                  <a:srgbClr val="0000CC"/>
                </a:solidFill>
                <a:latin typeface="Times New Roman" pitchFamily="18" charset="0"/>
                <a:cs typeface="Times New Roman" pitchFamily="18" charset="0"/>
              </a:rPr>
              <a:t> (t=2fm/c) ~ 0.6</a:t>
            </a:r>
          </a:p>
          <a:p>
            <a:r>
              <a:rPr lang="de-DE" b="1" dirty="0" err="1" smtClean="0">
                <a:solidFill>
                  <a:srgbClr val="0000CC"/>
                </a:solidFill>
                <a:latin typeface="Times New Roman" pitchFamily="18" charset="0"/>
                <a:cs typeface="Times New Roman" pitchFamily="18" charset="0"/>
              </a:rPr>
              <a:t>GlueBalls</a:t>
            </a:r>
            <a:r>
              <a:rPr lang="de-DE" b="1" dirty="0" smtClean="0">
                <a:solidFill>
                  <a:srgbClr val="0000CC"/>
                </a:solidFill>
                <a:latin typeface="Times New Roman" pitchFamily="18" charset="0"/>
                <a:cs typeface="Times New Roman" pitchFamily="18" charset="0"/>
              </a:rPr>
              <a:t>, Hagedorn States Mix</a:t>
            </a:r>
          </a:p>
          <a:p>
            <a:endParaRPr lang="de-DE" b="1" dirty="0" smtClean="0">
              <a:solidFill>
                <a:srgbClr val="0000CC"/>
              </a:solidFill>
              <a:latin typeface="Times New Roman" pitchFamily="18" charset="0"/>
              <a:cs typeface="Times New Roman" pitchFamily="18" charset="0"/>
            </a:endParaRPr>
          </a:p>
        </p:txBody>
      </p:sp>
      <p:sp>
        <p:nvSpPr>
          <p:cNvPr id="9" name="Text Box 4"/>
          <p:cNvSpPr txBox="1">
            <a:spLocks noChangeArrowheads="1"/>
          </p:cNvSpPr>
          <p:nvPr/>
        </p:nvSpPr>
        <p:spPr bwMode="auto">
          <a:xfrm>
            <a:off x="94195" y="2146830"/>
            <a:ext cx="1821480" cy="523220"/>
          </a:xfrm>
          <a:prstGeom prst="rect">
            <a:avLst/>
          </a:prstGeom>
          <a:solidFill>
            <a:schemeClr val="bg1"/>
          </a:solidFill>
          <a:ln w="31750">
            <a:solidFill>
              <a:schemeClr val="folHlink"/>
            </a:solidFill>
            <a:miter lim="800000"/>
            <a:headEnd/>
            <a:tailEnd/>
          </a:ln>
        </p:spPr>
        <p:txBody>
          <a:bodyPr wrap="square">
            <a:spAutoFit/>
          </a:bodyPr>
          <a:lstStyle/>
          <a:p>
            <a:pPr algn="ctr"/>
            <a:r>
              <a:rPr lang="de-DE" sz="2800" b="1" dirty="0" smtClean="0">
                <a:solidFill>
                  <a:srgbClr val="FF0000"/>
                </a:solidFill>
                <a:latin typeface="Times New Roman" pitchFamily="18" charset="0"/>
                <a:cs typeface="Times New Roman" pitchFamily="18" charset="0"/>
              </a:rPr>
              <a:t>Expansion</a:t>
            </a:r>
          </a:p>
        </p:txBody>
      </p:sp>
      <p:sp>
        <p:nvSpPr>
          <p:cNvPr id="11" name="AutoShape 3"/>
          <p:cNvSpPr>
            <a:spLocks noChangeArrowheads="1"/>
          </p:cNvSpPr>
          <p:nvPr/>
        </p:nvSpPr>
        <p:spPr bwMode="auto">
          <a:xfrm rot="16200000">
            <a:off x="2105749" y="2555871"/>
            <a:ext cx="682625" cy="455613"/>
          </a:xfrm>
          <a:prstGeom prst="downArrow">
            <a:avLst>
              <a:gd name="adj1" fmla="val 50000"/>
              <a:gd name="adj2" fmla="val 25000"/>
            </a:avLst>
          </a:prstGeom>
          <a:solidFill>
            <a:srgbClr val="0000FF"/>
          </a:solidFill>
          <a:ln w="31750">
            <a:solidFill>
              <a:schemeClr val="folHlink"/>
            </a:solidFill>
            <a:miter lim="800000"/>
            <a:headEnd/>
            <a:tailEnd/>
          </a:ln>
        </p:spPr>
        <p:txBody>
          <a:bodyPr vert="eaVert" wrap="none" anchor="ctr"/>
          <a:lstStyle/>
          <a:p>
            <a:pPr eaLnBrk="0" hangingPunct="0"/>
            <a:endParaRPr lang="en-US"/>
          </a:p>
        </p:txBody>
      </p:sp>
      <p:sp>
        <p:nvSpPr>
          <p:cNvPr id="12" name="Text Box 4"/>
          <p:cNvSpPr txBox="1">
            <a:spLocks noChangeArrowheads="1"/>
          </p:cNvSpPr>
          <p:nvPr/>
        </p:nvSpPr>
        <p:spPr bwMode="auto">
          <a:xfrm>
            <a:off x="5255055" y="3808475"/>
            <a:ext cx="3749828" cy="2092881"/>
          </a:xfrm>
          <a:prstGeom prst="rect">
            <a:avLst/>
          </a:prstGeom>
          <a:solidFill>
            <a:schemeClr val="bg1"/>
          </a:solidFill>
          <a:ln w="31750">
            <a:solidFill>
              <a:schemeClr val="folHlink"/>
            </a:solidFill>
            <a:miter lim="800000"/>
            <a:headEnd/>
            <a:tailEnd/>
          </a:ln>
        </p:spPr>
        <p:txBody>
          <a:bodyPr wrap="square">
            <a:spAutoFit/>
          </a:bodyPr>
          <a:lstStyle/>
          <a:p>
            <a:pPr algn="ctr"/>
            <a:r>
              <a:rPr lang="en-US" sz="2600" b="1" dirty="0" smtClean="0">
                <a:solidFill>
                  <a:srgbClr val="3333CC"/>
                </a:solidFill>
                <a:latin typeface="Times New Roman" pitchFamily="18" charset="0"/>
                <a:cs typeface="Times New Roman" pitchFamily="18" charset="0"/>
              </a:rPr>
              <a:t>Sequential 2-body decays of </a:t>
            </a:r>
            <a:r>
              <a:rPr lang="en-US" sz="2600" b="1" dirty="0" err="1" smtClean="0">
                <a:solidFill>
                  <a:srgbClr val="3333CC"/>
                </a:solidFill>
                <a:latin typeface="Times New Roman" pitchFamily="18" charset="0"/>
                <a:cs typeface="Times New Roman" pitchFamily="18" charset="0"/>
              </a:rPr>
              <a:t>Glueball-Hagedorn</a:t>
            </a:r>
            <a:r>
              <a:rPr lang="en-US" sz="2600" b="1" dirty="0" smtClean="0">
                <a:solidFill>
                  <a:srgbClr val="3333CC"/>
                </a:solidFill>
                <a:latin typeface="Times New Roman" pitchFamily="18" charset="0"/>
                <a:cs typeface="Times New Roman" pitchFamily="18" charset="0"/>
              </a:rPr>
              <a:t> States can well explain the observed </a:t>
            </a:r>
            <a:r>
              <a:rPr lang="en-US" sz="2600" b="1" dirty="0" err="1" smtClean="0">
                <a:solidFill>
                  <a:srgbClr val="3333CC"/>
                </a:solidFill>
                <a:latin typeface="Times New Roman" pitchFamily="18" charset="0"/>
                <a:cs typeface="Times New Roman" pitchFamily="18" charset="0"/>
              </a:rPr>
              <a:t>hadron</a:t>
            </a:r>
            <a:r>
              <a:rPr lang="en-US" sz="2600" b="1" dirty="0" smtClean="0">
                <a:solidFill>
                  <a:srgbClr val="3333CC"/>
                </a:solidFill>
                <a:latin typeface="Times New Roman" pitchFamily="18" charset="0"/>
                <a:cs typeface="Times New Roman" pitchFamily="18" charset="0"/>
              </a:rPr>
              <a:t> yield ratios.</a:t>
            </a:r>
            <a:endParaRPr lang="en-US" sz="2000" dirty="0">
              <a:solidFill>
                <a:srgbClr val="FF0000"/>
              </a:solidFill>
              <a:latin typeface="Times New Roman" pitchFamily="18" charset="0"/>
              <a:cs typeface="Times New Roman" pitchFamily="18" charset="0"/>
            </a:endParaRPr>
          </a:p>
        </p:txBody>
      </p:sp>
      <p:cxnSp>
        <p:nvCxnSpPr>
          <p:cNvPr id="6" name="Straight Connector 5"/>
          <p:cNvCxnSpPr/>
          <p:nvPr/>
        </p:nvCxnSpPr>
        <p:spPr bwMode="auto">
          <a:xfrm>
            <a:off x="245985" y="4875899"/>
            <a:ext cx="4235477" cy="0"/>
          </a:xfrm>
          <a:prstGeom prst="line">
            <a:avLst/>
          </a:prstGeom>
          <a:noFill/>
          <a:ln w="19050" cap="flat" cmpd="sng" algn="ctr">
            <a:solidFill>
              <a:schemeClr val="bg2"/>
            </a:solidFill>
            <a:prstDash val="dash"/>
            <a:round/>
            <a:headEnd type="none" w="med" len="med"/>
            <a:tailEnd type="none" w="med" len="med"/>
          </a:ln>
          <a:effectLst/>
        </p:spPr>
      </p:cxnSp>
      <p:cxnSp>
        <p:nvCxnSpPr>
          <p:cNvPr id="18" name="Straight Connector 17"/>
          <p:cNvCxnSpPr/>
          <p:nvPr/>
        </p:nvCxnSpPr>
        <p:spPr bwMode="auto">
          <a:xfrm>
            <a:off x="231838" y="5325321"/>
            <a:ext cx="4249624" cy="0"/>
          </a:xfrm>
          <a:prstGeom prst="line">
            <a:avLst/>
          </a:prstGeom>
          <a:noFill/>
          <a:ln w="19050" cap="flat" cmpd="sng" algn="ctr">
            <a:solidFill>
              <a:schemeClr val="bg2"/>
            </a:solidFill>
            <a:prstDash val="dash"/>
            <a:round/>
            <a:headEnd type="none" w="med" len="med"/>
            <a:tailEnd type="none" w="med" len="med"/>
          </a:ln>
          <a:effectLst/>
        </p:spPr>
      </p:cxnSp>
      <p:cxnSp>
        <p:nvCxnSpPr>
          <p:cNvPr id="19" name="Straight Connector 18"/>
          <p:cNvCxnSpPr/>
          <p:nvPr/>
        </p:nvCxnSpPr>
        <p:spPr bwMode="auto">
          <a:xfrm>
            <a:off x="238911" y="5781745"/>
            <a:ext cx="4242551" cy="0"/>
          </a:xfrm>
          <a:prstGeom prst="line">
            <a:avLst/>
          </a:prstGeom>
          <a:noFill/>
          <a:ln w="19050" cap="flat" cmpd="sng" algn="ctr">
            <a:solidFill>
              <a:schemeClr val="bg2"/>
            </a:solidFill>
            <a:prstDash val="dash"/>
            <a:round/>
            <a:headEnd type="none" w="med" len="med"/>
            <a:tailEnd type="none" w="med" len="med"/>
          </a:ln>
          <a:effectLst/>
        </p:spPr>
      </p:cxnSp>
      <p:sp>
        <p:nvSpPr>
          <p:cNvPr id="16" name="Datumsplatzhalter 15"/>
          <p:cNvSpPr>
            <a:spLocks noGrp="1"/>
          </p:cNvSpPr>
          <p:nvPr>
            <p:ph type="dt" sz="half" idx="10"/>
          </p:nvPr>
        </p:nvSpPr>
        <p:spPr/>
        <p:txBody>
          <a:bodyPr/>
          <a:lstStyle/>
          <a:p>
            <a:pPr>
              <a:defRPr/>
            </a:pPr>
            <a:fld id="{C42683B6-2CE3-46D5-A6FD-CCA56B7BA856}" type="datetime1">
              <a:rPr lang="en-US" smtClean="0"/>
              <a:pPr>
                <a:defRPr/>
              </a:pPr>
              <a:t>10/5/2015</a:t>
            </a:fld>
            <a:endParaRPr lang="en-US"/>
          </a:p>
        </p:txBody>
      </p:sp>
      <p:sp>
        <p:nvSpPr>
          <p:cNvPr id="17" name="Fußzeilenplatzhalter 16"/>
          <p:cNvSpPr>
            <a:spLocks noGrp="1"/>
          </p:cNvSpPr>
          <p:nvPr>
            <p:ph type="ftr" sz="quarter" idx="11"/>
          </p:nvPr>
        </p:nvSpPr>
        <p:spPr/>
        <p:txBody>
          <a:bodyPr/>
          <a:lstStyle/>
          <a:p>
            <a:pPr>
              <a:defRPr/>
            </a:pPr>
            <a:r>
              <a:rPr lang="en-US" smtClean="0"/>
              <a:t>Horst Stoecker</a:t>
            </a:r>
            <a:endParaRPr lang="en-US"/>
          </a:p>
        </p:txBody>
      </p:sp>
      <p:sp>
        <p:nvSpPr>
          <p:cNvPr id="20" name="AutoShape 3"/>
          <p:cNvSpPr>
            <a:spLocks noChangeArrowheads="1"/>
          </p:cNvSpPr>
          <p:nvPr/>
        </p:nvSpPr>
        <p:spPr bwMode="auto">
          <a:xfrm>
            <a:off x="853575" y="2745945"/>
            <a:ext cx="379045" cy="455613"/>
          </a:xfrm>
          <a:prstGeom prst="downArrow">
            <a:avLst>
              <a:gd name="adj1" fmla="val 50000"/>
              <a:gd name="adj2" fmla="val 25000"/>
            </a:avLst>
          </a:prstGeom>
          <a:solidFill>
            <a:srgbClr val="0000FF"/>
          </a:solidFill>
          <a:ln w="31750">
            <a:solidFill>
              <a:schemeClr val="folHlink"/>
            </a:solidFill>
            <a:miter lim="800000"/>
            <a:headEnd/>
            <a:tailEnd/>
          </a:ln>
        </p:spPr>
        <p:txBody>
          <a:bodyPr vert="eaVert" wrap="none" anchor="ctr"/>
          <a:lstStyle/>
          <a:p>
            <a:pPr eaLnBrk="0" hangingPunct="0"/>
            <a:endParaRPr lang="en-US"/>
          </a:p>
        </p:txBody>
      </p:sp>
      <p:sp>
        <p:nvSpPr>
          <p:cNvPr id="21" name="AutoShape 3"/>
          <p:cNvSpPr>
            <a:spLocks noChangeArrowheads="1"/>
          </p:cNvSpPr>
          <p:nvPr/>
        </p:nvSpPr>
        <p:spPr bwMode="auto">
          <a:xfrm rot="16200000">
            <a:off x="4610041" y="4377781"/>
            <a:ext cx="682625" cy="455613"/>
          </a:xfrm>
          <a:prstGeom prst="downArrow">
            <a:avLst>
              <a:gd name="adj1" fmla="val 50000"/>
              <a:gd name="adj2" fmla="val 25000"/>
            </a:avLst>
          </a:prstGeom>
          <a:solidFill>
            <a:srgbClr val="0000FF"/>
          </a:solidFill>
          <a:ln w="31750">
            <a:solidFill>
              <a:schemeClr val="folHlink"/>
            </a:solidFill>
            <a:miter lim="800000"/>
            <a:headEnd/>
            <a:tailEnd/>
          </a:ln>
        </p:spPr>
        <p:txBody>
          <a:bodyPr vert="eaVert" wrap="none" anchor="ctr"/>
          <a:lstStyle/>
          <a:p>
            <a:pPr eaLnBrk="0" hangingPunct="0"/>
            <a:endParaRPr lang="en-US"/>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umsplatzhalter 1"/>
          <p:cNvSpPr>
            <a:spLocks noGrp="1"/>
          </p:cNvSpPr>
          <p:nvPr>
            <p:ph type="dt" sz="half" idx="10"/>
          </p:nvPr>
        </p:nvSpPr>
        <p:spPr/>
        <p:txBody>
          <a:bodyPr/>
          <a:lstStyle/>
          <a:p>
            <a:r>
              <a:rPr lang="en-US"/>
              <a:t>October 30, 2007</a:t>
            </a:r>
          </a:p>
        </p:txBody>
      </p:sp>
      <p:sp>
        <p:nvSpPr>
          <p:cNvPr id="11" name="Fußzeilenplatzhalter 2"/>
          <p:cNvSpPr>
            <a:spLocks noGrp="1"/>
          </p:cNvSpPr>
          <p:nvPr>
            <p:ph type="ftr" sz="quarter" idx="11"/>
          </p:nvPr>
        </p:nvSpPr>
        <p:spPr>
          <a:xfrm>
            <a:off x="1763885" y="6140340"/>
            <a:ext cx="6375180" cy="476250"/>
          </a:xfrm>
        </p:spPr>
        <p:txBody>
          <a:bodyPr/>
          <a:lstStyle/>
          <a:p>
            <a:r>
              <a:rPr lang="en-US" sz="2000" dirty="0" smtClean="0"/>
              <a:t>Courtesy of Curtis Meyer, Carnegie Mellon, ODU </a:t>
            </a:r>
            <a:r>
              <a:rPr lang="en-US" sz="2000" dirty="0"/>
              <a:t>Colloquium</a:t>
            </a:r>
          </a:p>
        </p:txBody>
      </p:sp>
      <p:sp>
        <p:nvSpPr>
          <p:cNvPr id="12" name="Foliennummernplatzhalter 3"/>
          <p:cNvSpPr>
            <a:spLocks noGrp="1"/>
          </p:cNvSpPr>
          <p:nvPr>
            <p:ph type="sldNum" sz="quarter" idx="12"/>
          </p:nvPr>
        </p:nvSpPr>
        <p:spPr/>
        <p:txBody>
          <a:bodyPr/>
          <a:lstStyle/>
          <a:p>
            <a:fld id="{779E3FA1-12C7-4B21-A4BE-8861FBE57470}" type="slidenum">
              <a:rPr lang="en-US"/>
              <a:pPr/>
              <a:t>50</a:t>
            </a:fld>
            <a:endParaRPr lang="en-US"/>
          </a:p>
        </p:txBody>
      </p:sp>
      <p:grpSp>
        <p:nvGrpSpPr>
          <p:cNvPr id="2" name="Group 11"/>
          <p:cNvGrpSpPr>
            <a:grpSpLocks/>
          </p:cNvGrpSpPr>
          <p:nvPr/>
        </p:nvGrpSpPr>
        <p:grpSpPr bwMode="auto">
          <a:xfrm>
            <a:off x="192088" y="1770063"/>
            <a:ext cx="7356475" cy="1236662"/>
            <a:chOff x="150" y="637"/>
            <a:chExt cx="4634" cy="779"/>
          </a:xfrm>
        </p:grpSpPr>
        <p:sp>
          <p:nvSpPr>
            <p:cNvPr id="52228" name="Rectangle 4"/>
            <p:cNvSpPr>
              <a:spLocks noChangeArrowheads="1"/>
            </p:cNvSpPr>
            <p:nvPr/>
          </p:nvSpPr>
          <p:spPr bwMode="auto">
            <a:xfrm>
              <a:off x="336" y="1032"/>
              <a:ext cx="4384" cy="384"/>
            </a:xfrm>
            <a:prstGeom prst="rect">
              <a:avLst/>
            </a:prstGeom>
            <a:solidFill>
              <a:srgbClr val="99CCFF"/>
            </a:solidFill>
            <a:ln w="31750">
              <a:solidFill>
                <a:srgbClr val="333399"/>
              </a:solidFill>
              <a:miter lim="800000"/>
              <a:headEnd/>
              <a:tailEnd/>
            </a:ln>
            <a:effectLst/>
          </p:spPr>
          <p:txBody>
            <a:bodyPr wrap="none" anchor="ctr"/>
            <a:lstStyle/>
            <a:p>
              <a:endParaRPr lang="de-DE"/>
            </a:p>
          </p:txBody>
        </p:sp>
        <p:sp>
          <p:nvSpPr>
            <p:cNvPr id="52230" name="Text Box 6"/>
            <p:cNvSpPr txBox="1">
              <a:spLocks noChangeArrowheads="1"/>
            </p:cNvSpPr>
            <p:nvPr/>
          </p:nvSpPr>
          <p:spPr bwMode="auto">
            <a:xfrm>
              <a:off x="150" y="637"/>
              <a:ext cx="4634" cy="288"/>
            </a:xfrm>
            <a:prstGeom prst="rect">
              <a:avLst/>
            </a:prstGeom>
            <a:noFill/>
            <a:ln w="25400">
              <a:noFill/>
              <a:miter lim="800000"/>
              <a:headEnd/>
              <a:tailEnd/>
            </a:ln>
            <a:effectLst/>
          </p:spPr>
          <p:txBody>
            <a:bodyPr wrap="none">
              <a:spAutoFit/>
            </a:bodyPr>
            <a:lstStyle/>
            <a:p>
              <a:r>
                <a:rPr lang="en-US" b="1">
                  <a:solidFill>
                    <a:srgbClr val="0099FF"/>
                  </a:solidFill>
                </a:rPr>
                <a:t>Glueballs should decay in a flavor-blind fashion.</a:t>
              </a:r>
            </a:p>
          </p:txBody>
        </p:sp>
        <p:graphicFrame>
          <p:nvGraphicFramePr>
            <p:cNvPr id="52231" name="Object 7"/>
            <p:cNvGraphicFramePr>
              <a:graphicFrameLocks noChangeAspect="1"/>
            </p:cNvGraphicFramePr>
            <p:nvPr/>
          </p:nvGraphicFramePr>
          <p:xfrm>
            <a:off x="364" y="1060"/>
            <a:ext cx="4288" cy="320"/>
          </p:xfrm>
          <a:graphic>
            <a:graphicData uri="http://schemas.openxmlformats.org/presentationml/2006/ole">
              <mc:AlternateContent xmlns:mc="http://schemas.openxmlformats.org/markup-compatibility/2006">
                <mc:Choice xmlns:v="urn:schemas-microsoft-com:vml" Requires="v">
                  <p:oleObj spid="_x0000_s217131" name="Equation" r:id="rId3" imgW="4254480" imgH="317160" progId="Equation.3">
                    <p:embed/>
                  </p:oleObj>
                </mc:Choice>
                <mc:Fallback>
                  <p:oleObj name="Equation" r:id="rId3" imgW="4254480" imgH="31716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 y="1060"/>
                          <a:ext cx="4288" cy="3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52234" name="Rectangle 10"/>
          <p:cNvSpPr>
            <a:spLocks noGrp="1" noChangeArrowheads="1"/>
          </p:cNvSpPr>
          <p:nvPr>
            <p:ph type="title" idx="4294967295"/>
          </p:nvPr>
        </p:nvSpPr>
        <p:spPr>
          <a:xfrm>
            <a:off x="0" y="0"/>
            <a:ext cx="9144000" cy="955675"/>
          </a:xfrm>
        </p:spPr>
        <p:txBody>
          <a:bodyPr/>
          <a:lstStyle/>
          <a:p>
            <a:r>
              <a:rPr lang="en-US" sz="3200" dirty="0"/>
              <a:t>Identification of </a:t>
            </a:r>
            <a:r>
              <a:rPr lang="en-US" sz="3200" dirty="0" err="1"/>
              <a:t>Glueballs</a:t>
            </a:r>
            <a:endParaRPr lang="en-US" sz="3200" dirty="0"/>
          </a:p>
        </p:txBody>
      </p:sp>
      <p:sp>
        <p:nvSpPr>
          <p:cNvPr id="52236" name="Text Box 12"/>
          <p:cNvSpPr txBox="1">
            <a:spLocks noChangeArrowheads="1"/>
          </p:cNvSpPr>
          <p:nvPr/>
        </p:nvSpPr>
        <p:spPr bwMode="auto">
          <a:xfrm>
            <a:off x="246063" y="844550"/>
            <a:ext cx="8413750" cy="822325"/>
          </a:xfrm>
          <a:prstGeom prst="rect">
            <a:avLst/>
          </a:prstGeom>
          <a:noFill/>
          <a:ln w="9525">
            <a:noFill/>
            <a:miter lim="800000"/>
            <a:headEnd/>
            <a:tailEnd/>
          </a:ln>
          <a:effectLst/>
        </p:spPr>
        <p:txBody>
          <a:bodyPr wrap="none">
            <a:spAutoFit/>
          </a:bodyPr>
          <a:lstStyle/>
          <a:p>
            <a:r>
              <a:rPr lang="en-US">
                <a:solidFill>
                  <a:srgbClr val="990000"/>
                </a:solidFill>
              </a:rPr>
              <a:t>Lightest Glueball predicted near two states of same Q.N..</a:t>
            </a:r>
          </a:p>
          <a:p>
            <a:r>
              <a:rPr lang="en-US"/>
              <a:t>    </a:t>
            </a:r>
            <a:r>
              <a:rPr lang="en-US">
                <a:solidFill>
                  <a:srgbClr val="0000FF"/>
                </a:solidFill>
              </a:rPr>
              <a:t>“Over population” Predict 2, see 3 states</a:t>
            </a:r>
          </a:p>
        </p:txBody>
      </p:sp>
      <p:sp>
        <p:nvSpPr>
          <p:cNvPr id="52237" name="Text Box 13"/>
          <p:cNvSpPr txBox="1">
            <a:spLocks noChangeArrowheads="1"/>
          </p:cNvSpPr>
          <p:nvPr/>
        </p:nvSpPr>
        <p:spPr bwMode="auto">
          <a:xfrm>
            <a:off x="292100" y="3359150"/>
            <a:ext cx="7127272" cy="1200329"/>
          </a:xfrm>
          <a:prstGeom prst="rect">
            <a:avLst/>
          </a:prstGeom>
          <a:noFill/>
          <a:ln w="9525">
            <a:noFill/>
            <a:miter lim="800000"/>
            <a:headEnd/>
            <a:tailEnd/>
          </a:ln>
          <a:effectLst/>
        </p:spPr>
        <p:txBody>
          <a:bodyPr wrap="none">
            <a:spAutoFit/>
          </a:bodyPr>
          <a:lstStyle/>
          <a:p>
            <a:r>
              <a:rPr lang="en-US" dirty="0">
                <a:solidFill>
                  <a:srgbClr val="990000"/>
                </a:solidFill>
              </a:rPr>
              <a:t>Production Mechanisms:</a:t>
            </a:r>
          </a:p>
          <a:p>
            <a:r>
              <a:rPr lang="en-US" dirty="0"/>
              <a:t>    </a:t>
            </a:r>
            <a:r>
              <a:rPr lang="en-US" dirty="0">
                <a:solidFill>
                  <a:srgbClr val="0000FF"/>
                </a:solidFill>
              </a:rPr>
              <a:t>Certain are expected to by </a:t>
            </a:r>
            <a:r>
              <a:rPr lang="en-US" b="1" dirty="0">
                <a:solidFill>
                  <a:srgbClr val="0000FF"/>
                </a:solidFill>
              </a:rPr>
              <a:t>Glue-rich</a:t>
            </a:r>
            <a:r>
              <a:rPr lang="en-US" dirty="0">
                <a:solidFill>
                  <a:srgbClr val="0000FF"/>
                </a:solidFill>
              </a:rPr>
              <a:t>, others are</a:t>
            </a:r>
          </a:p>
          <a:p>
            <a:r>
              <a:rPr lang="en-US" dirty="0">
                <a:solidFill>
                  <a:srgbClr val="0000FF"/>
                </a:solidFill>
              </a:rPr>
              <a:t>    Glue-poor. Where do you see them?</a:t>
            </a:r>
          </a:p>
        </p:txBody>
      </p:sp>
      <p:sp>
        <p:nvSpPr>
          <p:cNvPr id="52238" name="Text Box 14"/>
          <p:cNvSpPr txBox="1">
            <a:spLocks noChangeArrowheads="1"/>
          </p:cNvSpPr>
          <p:nvPr/>
        </p:nvSpPr>
        <p:spPr bwMode="auto">
          <a:xfrm>
            <a:off x="612775" y="4565650"/>
            <a:ext cx="2953053" cy="1200329"/>
          </a:xfrm>
          <a:prstGeom prst="rect">
            <a:avLst/>
          </a:prstGeom>
          <a:noFill/>
          <a:ln w="9525">
            <a:noFill/>
            <a:miter lim="800000"/>
            <a:headEnd/>
            <a:tailEnd/>
          </a:ln>
          <a:effectLst/>
        </p:spPr>
        <p:txBody>
          <a:bodyPr wrap="none">
            <a:spAutoFit/>
          </a:bodyPr>
          <a:lstStyle/>
          <a:p>
            <a:r>
              <a:rPr lang="en-US" dirty="0"/>
              <a:t>Proton-antiproton</a:t>
            </a:r>
          </a:p>
          <a:p>
            <a:r>
              <a:rPr lang="en-US" b="1" dirty="0">
                <a:solidFill>
                  <a:srgbClr val="0000FF"/>
                </a:solidFill>
              </a:rPr>
              <a:t>Central Production</a:t>
            </a:r>
          </a:p>
          <a:p>
            <a:r>
              <a:rPr lang="en-US" dirty="0"/>
              <a:t>J/</a:t>
            </a:r>
            <a:r>
              <a:rPr lang="en-US" dirty="0">
                <a:latin typeface="Symbol" pitchFamily="18" charset="2"/>
              </a:rPr>
              <a:t>y</a:t>
            </a:r>
            <a:r>
              <a:rPr lang="en-US" dirty="0"/>
              <a:t> decays</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a:xfrm>
            <a:off x="-361175" y="696780"/>
            <a:ext cx="9714559" cy="1143000"/>
          </a:xfrm>
        </p:spPr>
        <p:txBody>
          <a:bodyPr/>
          <a:lstStyle/>
          <a:p>
            <a:r>
              <a:rPr lang="en-US" altLang="ja-JP" sz="2400" b="1" dirty="0" smtClean="0">
                <a:solidFill>
                  <a:srgbClr val="0000FF"/>
                </a:solidFill>
              </a:rPr>
              <a:t>Holographic</a:t>
            </a:r>
            <a:r>
              <a:rPr lang="en-US" altLang="ja-JP" sz="2400" dirty="0" smtClean="0"/>
              <a:t> vs. lattice </a:t>
            </a:r>
            <a:r>
              <a:rPr lang="en-US" altLang="ja-JP" sz="2400" dirty="0" err="1" smtClean="0"/>
              <a:t>glueball</a:t>
            </a:r>
            <a:r>
              <a:rPr lang="en-US" altLang="ja-JP" sz="2400" dirty="0" smtClean="0"/>
              <a:t> spectra and decays</a:t>
            </a:r>
            <a:br>
              <a:rPr lang="en-US" altLang="ja-JP" sz="2400" dirty="0" smtClean="0"/>
            </a:br>
            <a:r>
              <a:rPr lang="en-US" altLang="ja-JP" sz="2400" dirty="0" smtClean="0"/>
              <a:t/>
            </a:r>
            <a:br>
              <a:rPr lang="en-US" altLang="ja-JP" sz="2400" dirty="0" smtClean="0"/>
            </a:br>
            <a:r>
              <a:rPr lang="en-US" altLang="ja-JP" sz="2400" dirty="0" smtClean="0"/>
              <a:t>Slides from</a:t>
            </a:r>
            <a:br>
              <a:rPr lang="en-US" altLang="ja-JP" sz="2400" dirty="0" smtClean="0"/>
            </a:br>
            <a:r>
              <a:rPr lang="en-US" altLang="ja-JP" sz="2400" dirty="0" smtClean="0">
                <a:solidFill>
                  <a:schemeClr val="tx1"/>
                </a:solidFill>
              </a:rPr>
              <a:t>Seiji </a:t>
            </a:r>
            <a:r>
              <a:rPr lang="en-US" altLang="ja-JP" sz="2400" dirty="0" err="1" smtClean="0">
                <a:solidFill>
                  <a:schemeClr val="tx1"/>
                </a:solidFill>
              </a:rPr>
              <a:t>Terashima</a:t>
            </a:r>
            <a:r>
              <a:rPr lang="en-US" altLang="ja-JP" sz="2400" dirty="0" smtClean="0">
                <a:solidFill>
                  <a:schemeClr val="tx1"/>
                </a:solidFill>
              </a:rPr>
              <a:t>, YITP, Kyoto, Koji Hashimoto, Riken, Chung-I Tan</a:t>
            </a:r>
            <a:r>
              <a:rPr lang="en-US" altLang="ja-JP" sz="2400" dirty="0"/>
              <a:t> arXiv:0709.2208</a:t>
            </a:r>
            <a:r>
              <a:rPr lang="en-US" altLang="ja-JP" sz="2400" dirty="0" smtClean="0">
                <a:solidFill>
                  <a:schemeClr val="tx1"/>
                </a:solidFill>
              </a:rPr>
              <a:t/>
            </a:r>
            <a:br>
              <a:rPr lang="en-US" altLang="ja-JP" sz="2400" dirty="0" smtClean="0">
                <a:solidFill>
                  <a:schemeClr val="tx1"/>
                </a:solidFill>
              </a:rPr>
            </a:br>
            <a:endParaRPr lang="de-DE" sz="2400" dirty="0"/>
          </a:p>
        </p:txBody>
      </p:sp>
      <p:sp>
        <p:nvSpPr>
          <p:cNvPr id="3" name="Datumsplatzhalter 2"/>
          <p:cNvSpPr>
            <a:spLocks noGrp="1"/>
          </p:cNvSpPr>
          <p:nvPr>
            <p:ph type="dt" sz="half" idx="10"/>
          </p:nvPr>
        </p:nvSpPr>
        <p:spPr/>
        <p:txBody>
          <a:bodyPr/>
          <a:lstStyle/>
          <a:p>
            <a:pPr>
              <a:defRPr/>
            </a:pPr>
            <a:fld id="{86691989-177F-43E7-915B-384995535DDF}" type="datetime1">
              <a:rPr lang="en-US" smtClean="0"/>
              <a:pPr>
                <a:defRPr/>
              </a:pPr>
              <a:t>10/5/2015</a:t>
            </a:fld>
            <a:endParaRPr lang="en-US"/>
          </a:p>
        </p:txBody>
      </p:sp>
      <p:sp>
        <p:nvSpPr>
          <p:cNvPr id="4" name="Fußzeilenplatzhalter 3"/>
          <p:cNvSpPr>
            <a:spLocks noGrp="1"/>
          </p:cNvSpPr>
          <p:nvPr>
            <p:ph type="ftr" sz="quarter" idx="11"/>
          </p:nvPr>
        </p:nvSpPr>
        <p:spPr/>
        <p:txBody>
          <a:bodyPr/>
          <a:lstStyle/>
          <a:p>
            <a:pPr>
              <a:defRPr/>
            </a:pPr>
            <a:r>
              <a:rPr lang="en-US" smtClean="0"/>
              <a:t>Horst Stoecker</a:t>
            </a:r>
            <a:endParaRPr lang="en-US"/>
          </a:p>
        </p:txBody>
      </p:sp>
      <p:sp>
        <p:nvSpPr>
          <p:cNvPr id="5" name="Foliennummernplatzhalter 4"/>
          <p:cNvSpPr>
            <a:spLocks noGrp="1"/>
          </p:cNvSpPr>
          <p:nvPr>
            <p:ph type="sldNum" sz="quarter" idx="12"/>
          </p:nvPr>
        </p:nvSpPr>
        <p:spPr/>
        <p:txBody>
          <a:bodyPr/>
          <a:lstStyle/>
          <a:p>
            <a:pPr>
              <a:defRPr/>
            </a:pPr>
            <a:r>
              <a:rPr lang="en-US" smtClean="0"/>
              <a:t>M. Djordjevic </a:t>
            </a:r>
            <a:fld id="{5665E4C8-4345-4D96-B669-3D5E0BD740C5}" type="slidenum">
              <a:rPr lang="en-US" smtClean="0"/>
              <a:pPr>
                <a:defRPr/>
              </a:pPr>
              <a:t>51</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4213" y="1700213"/>
            <a:ext cx="7772400" cy="1470025"/>
          </a:xfrm>
        </p:spPr>
        <p:txBody>
          <a:bodyPr/>
          <a:lstStyle/>
          <a:p>
            <a:r>
              <a:rPr lang="en-US" altLang="ja-JP" b="1"/>
              <a:t>Glueball Decay </a:t>
            </a:r>
            <a:br>
              <a:rPr lang="en-US" altLang="ja-JP" b="1"/>
            </a:br>
            <a:r>
              <a:rPr lang="en-US" altLang="ja-JP" b="1"/>
              <a:t>in Holographic QCD</a:t>
            </a:r>
          </a:p>
        </p:txBody>
      </p:sp>
      <p:sp>
        <p:nvSpPr>
          <p:cNvPr id="2051" name="Rectangle 3"/>
          <p:cNvSpPr>
            <a:spLocks noGrp="1" noChangeArrowheads="1"/>
          </p:cNvSpPr>
          <p:nvPr>
            <p:ph type="subTitle" idx="1"/>
          </p:nvPr>
        </p:nvSpPr>
        <p:spPr/>
        <p:txBody>
          <a:bodyPr/>
          <a:lstStyle/>
          <a:p>
            <a:pPr>
              <a:lnSpc>
                <a:spcPct val="80000"/>
              </a:lnSpc>
            </a:pPr>
            <a:r>
              <a:rPr lang="en-US" altLang="ja-JP" dirty="0"/>
              <a:t>Seiji </a:t>
            </a:r>
            <a:r>
              <a:rPr lang="en-US" altLang="ja-JP" dirty="0" err="1"/>
              <a:t>Terashima</a:t>
            </a:r>
            <a:r>
              <a:rPr lang="en-US" altLang="ja-JP" dirty="0"/>
              <a:t> (YITP, Kyoto)</a:t>
            </a:r>
          </a:p>
          <a:p>
            <a:pPr>
              <a:lnSpc>
                <a:spcPct val="80000"/>
              </a:lnSpc>
            </a:pPr>
            <a:endParaRPr lang="en-US" altLang="ja-JP" sz="2800" dirty="0"/>
          </a:p>
          <a:p>
            <a:pPr>
              <a:lnSpc>
                <a:spcPct val="80000"/>
              </a:lnSpc>
            </a:pPr>
            <a:r>
              <a:rPr lang="en-US" altLang="ja-JP" sz="2400" dirty="0"/>
              <a:t>Based on the work (arXiv:0709.2208) </a:t>
            </a:r>
          </a:p>
          <a:p>
            <a:pPr>
              <a:lnSpc>
                <a:spcPct val="80000"/>
              </a:lnSpc>
            </a:pPr>
            <a:r>
              <a:rPr lang="en-US" altLang="ja-JP" sz="2400" dirty="0"/>
              <a:t>in collaboration with Koji Hashimoto (Riken)</a:t>
            </a:r>
          </a:p>
          <a:p>
            <a:pPr>
              <a:lnSpc>
                <a:spcPct val="80000"/>
              </a:lnSpc>
            </a:pPr>
            <a:r>
              <a:rPr lang="en-US" altLang="ja-JP" sz="2400" dirty="0"/>
              <a:t>and Chung-I Tan (Brown)</a:t>
            </a:r>
          </a:p>
        </p:txBody>
      </p:sp>
      <p:sp>
        <p:nvSpPr>
          <p:cNvPr id="2052" name="Text Box 4"/>
          <p:cNvSpPr txBox="1">
            <a:spLocks noChangeArrowheads="1"/>
          </p:cNvSpPr>
          <p:nvPr/>
        </p:nvSpPr>
        <p:spPr bwMode="auto">
          <a:xfrm>
            <a:off x="5651500" y="5805488"/>
            <a:ext cx="2482850" cy="641350"/>
          </a:xfrm>
          <a:prstGeom prst="rect">
            <a:avLst/>
          </a:prstGeom>
          <a:noFill/>
          <a:ln w="9525">
            <a:noFill/>
            <a:miter lim="800000"/>
            <a:headEnd/>
            <a:tailEnd/>
          </a:ln>
          <a:effectLst/>
        </p:spPr>
        <p:txBody>
          <a:bodyPr wrap="none">
            <a:spAutoFit/>
          </a:bodyPr>
          <a:lstStyle/>
          <a:p>
            <a:r>
              <a:rPr lang="en-US" altLang="ja-JP" i="0"/>
              <a:t>2007 Dec. 18 at NCTS</a:t>
            </a:r>
          </a:p>
          <a:p>
            <a:r>
              <a:rPr lang="en-US" altLang="ja-JP" i="0"/>
              <a:t> </a:t>
            </a: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liennummernplatzhalter 5"/>
          <p:cNvSpPr>
            <a:spLocks noGrp="1"/>
          </p:cNvSpPr>
          <p:nvPr>
            <p:ph type="sldNum" sz="quarter" idx="12"/>
          </p:nvPr>
        </p:nvSpPr>
        <p:spPr/>
        <p:txBody>
          <a:bodyPr/>
          <a:lstStyle/>
          <a:p>
            <a:fld id="{D413B57B-FC7F-4C09-B082-8A74B4F0C96A}" type="slidenum">
              <a:rPr lang="en-US" altLang="ja-JP"/>
              <a:pPr/>
              <a:t>53</a:t>
            </a:fld>
            <a:endParaRPr lang="en-US" altLang="ja-JP"/>
          </a:p>
        </p:txBody>
      </p:sp>
      <p:pic>
        <p:nvPicPr>
          <p:cNvPr id="9220" name="Picture 4"/>
          <p:cNvPicPr>
            <a:picLocks noGrp="1" noChangeAspect="1" noChangeArrowheads="1"/>
          </p:cNvPicPr>
          <p:nvPr>
            <p:ph type="body" idx="1"/>
          </p:nvPr>
        </p:nvPicPr>
        <p:blipFill>
          <a:blip r:embed="rId2" cstate="print"/>
          <a:srcRect/>
          <a:stretch>
            <a:fillRect/>
          </a:stretch>
        </p:blipFill>
        <p:spPr>
          <a:xfrm>
            <a:off x="721123" y="696780"/>
            <a:ext cx="8404577" cy="5616230"/>
          </a:xfrm>
          <a:noFill/>
          <a:ln/>
        </p:spPr>
      </p:pic>
      <p:sp>
        <p:nvSpPr>
          <p:cNvPr id="9221" name="Text Box 5"/>
          <p:cNvSpPr txBox="1">
            <a:spLocks noChangeArrowheads="1"/>
          </p:cNvSpPr>
          <p:nvPr/>
        </p:nvSpPr>
        <p:spPr bwMode="auto">
          <a:xfrm>
            <a:off x="929040" y="6003135"/>
            <a:ext cx="3762120" cy="461665"/>
          </a:xfrm>
          <a:prstGeom prst="rect">
            <a:avLst/>
          </a:prstGeom>
          <a:noFill/>
          <a:ln w="9525">
            <a:noFill/>
            <a:miter lim="800000"/>
            <a:headEnd/>
            <a:tailEnd/>
          </a:ln>
          <a:effectLst/>
        </p:spPr>
        <p:txBody>
          <a:bodyPr wrap="none">
            <a:spAutoFit/>
          </a:bodyPr>
          <a:lstStyle/>
          <a:p>
            <a:r>
              <a:rPr lang="en-US" altLang="ja-JP" i="0" dirty="0" smtClean="0"/>
              <a:t> Brower-</a:t>
            </a:r>
            <a:r>
              <a:rPr lang="en-US" altLang="ja-JP" i="0" dirty="0" err="1" smtClean="0"/>
              <a:t>Mathur</a:t>
            </a:r>
            <a:r>
              <a:rPr lang="en-US" altLang="ja-JP" i="0" dirty="0" smtClean="0"/>
              <a:t>-Tan, 2000</a:t>
            </a:r>
            <a:endParaRPr lang="en-US" altLang="ja-JP" i="0" dirty="0"/>
          </a:p>
        </p:txBody>
      </p:sp>
      <p:sp>
        <p:nvSpPr>
          <p:cNvPr id="9223" name="Text Box 7"/>
          <p:cNvSpPr txBox="1">
            <a:spLocks noChangeArrowheads="1"/>
          </p:cNvSpPr>
          <p:nvPr/>
        </p:nvSpPr>
        <p:spPr bwMode="auto">
          <a:xfrm>
            <a:off x="2067465" y="6230820"/>
            <a:ext cx="1316386" cy="461665"/>
          </a:xfrm>
          <a:prstGeom prst="rect">
            <a:avLst/>
          </a:prstGeom>
          <a:noFill/>
          <a:ln w="9525">
            <a:noFill/>
            <a:miter lim="800000"/>
            <a:headEnd/>
            <a:tailEnd/>
          </a:ln>
          <a:effectLst/>
        </p:spPr>
        <p:txBody>
          <a:bodyPr wrap="none">
            <a:spAutoFit/>
          </a:bodyPr>
          <a:lstStyle/>
          <a:p>
            <a:r>
              <a:rPr lang="en-US" altLang="ja-JP" i="0" dirty="0" smtClean="0"/>
              <a:t>dropped</a:t>
            </a:r>
            <a:endParaRPr lang="en-US" altLang="ja-JP" i="0" dirty="0"/>
          </a:p>
        </p:txBody>
      </p:sp>
      <p:pic>
        <p:nvPicPr>
          <p:cNvPr id="9224" name="Picture 8"/>
          <p:cNvPicPr>
            <a:picLocks noChangeAspect="1" noChangeArrowheads="1"/>
          </p:cNvPicPr>
          <p:nvPr/>
        </p:nvPicPr>
        <p:blipFill>
          <a:blip r:embed="rId3" cstate="print"/>
          <a:srcRect/>
          <a:stretch>
            <a:fillRect/>
          </a:stretch>
        </p:blipFill>
        <p:spPr bwMode="auto">
          <a:xfrm>
            <a:off x="1156725" y="6359415"/>
            <a:ext cx="868362" cy="257175"/>
          </a:xfrm>
          <a:prstGeom prst="rect">
            <a:avLst/>
          </a:prstGeom>
          <a:noFill/>
          <a:ln w="9525">
            <a:noFill/>
            <a:miter lim="800000"/>
            <a:headEnd/>
            <a:tailEnd/>
          </a:ln>
          <a:effectLst/>
        </p:spPr>
      </p:pic>
      <p:sp>
        <p:nvSpPr>
          <p:cNvPr id="9226" name="Text Box 10"/>
          <p:cNvSpPr txBox="1">
            <a:spLocks noChangeArrowheads="1"/>
          </p:cNvSpPr>
          <p:nvPr/>
        </p:nvSpPr>
        <p:spPr bwMode="auto">
          <a:xfrm>
            <a:off x="2295150" y="4415635"/>
            <a:ext cx="1466850" cy="366712"/>
          </a:xfrm>
          <a:prstGeom prst="rect">
            <a:avLst/>
          </a:prstGeom>
          <a:noFill/>
          <a:ln w="9525">
            <a:noFill/>
            <a:miter lim="800000"/>
            <a:headEnd/>
            <a:tailEnd/>
          </a:ln>
          <a:effectLst/>
        </p:spPr>
        <p:txBody>
          <a:bodyPr wrap="none">
            <a:spAutoFit/>
          </a:bodyPr>
          <a:lstStyle/>
          <a:p>
            <a:r>
              <a:rPr lang="en-US" altLang="ja-JP" i="0" dirty="0"/>
              <a:t>Holographic </a:t>
            </a:r>
          </a:p>
        </p:txBody>
      </p:sp>
      <p:sp>
        <p:nvSpPr>
          <p:cNvPr id="9227" name="Text Box 11"/>
          <p:cNvSpPr txBox="1">
            <a:spLocks noChangeArrowheads="1"/>
          </p:cNvSpPr>
          <p:nvPr/>
        </p:nvSpPr>
        <p:spPr bwMode="auto">
          <a:xfrm>
            <a:off x="5482740" y="4637025"/>
            <a:ext cx="3829895" cy="461665"/>
          </a:xfrm>
          <a:prstGeom prst="rect">
            <a:avLst/>
          </a:prstGeom>
          <a:noFill/>
          <a:ln w="9525">
            <a:noFill/>
            <a:miter lim="800000"/>
            <a:headEnd/>
            <a:tailEnd/>
          </a:ln>
          <a:effectLst/>
        </p:spPr>
        <p:txBody>
          <a:bodyPr wrap="none">
            <a:spAutoFit/>
          </a:bodyPr>
          <a:lstStyle/>
          <a:p>
            <a:r>
              <a:rPr lang="en-US" altLang="ja-JP" i="0" dirty="0" smtClean="0"/>
              <a:t> Pure gauge Lattice SU(3)</a:t>
            </a:r>
            <a:endParaRPr lang="en-US" altLang="ja-JP" i="0" dirty="0"/>
          </a:p>
        </p:txBody>
      </p:sp>
      <p:sp>
        <p:nvSpPr>
          <p:cNvPr id="9228" name="Text Box 12"/>
          <p:cNvSpPr txBox="1">
            <a:spLocks noChangeArrowheads="1"/>
          </p:cNvSpPr>
          <p:nvPr/>
        </p:nvSpPr>
        <p:spPr bwMode="auto">
          <a:xfrm>
            <a:off x="5505681" y="4940605"/>
            <a:ext cx="3164649" cy="461665"/>
          </a:xfrm>
          <a:prstGeom prst="rect">
            <a:avLst/>
          </a:prstGeom>
          <a:noFill/>
          <a:ln w="9525">
            <a:noFill/>
            <a:miter lim="800000"/>
            <a:headEnd/>
            <a:tailEnd/>
          </a:ln>
          <a:effectLst/>
        </p:spPr>
        <p:txBody>
          <a:bodyPr wrap="none">
            <a:spAutoFit/>
          </a:bodyPr>
          <a:lstStyle/>
          <a:p>
            <a:r>
              <a:rPr lang="en-US" altLang="ja-JP" i="0" dirty="0" smtClean="0"/>
              <a:t>Morningstar-</a:t>
            </a:r>
            <a:r>
              <a:rPr lang="en-US" altLang="ja-JP" i="0" dirty="0" err="1" smtClean="0"/>
              <a:t>Peardon</a:t>
            </a:r>
            <a:endParaRPr lang="en-US" altLang="ja-JP" i="0" dirty="0"/>
          </a:p>
        </p:txBody>
      </p:sp>
      <p:sp>
        <p:nvSpPr>
          <p:cNvPr id="11" name="Rectangle 3"/>
          <p:cNvSpPr txBox="1">
            <a:spLocks noChangeArrowheads="1"/>
          </p:cNvSpPr>
          <p:nvPr/>
        </p:nvSpPr>
        <p:spPr bwMode="auto">
          <a:xfrm>
            <a:off x="1156725" y="1228045"/>
            <a:ext cx="64008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80000"/>
              </a:lnSpc>
              <a:spcBef>
                <a:spcPct val="20000"/>
              </a:spcBef>
              <a:spcAft>
                <a:spcPct val="0"/>
              </a:spcAft>
              <a:buClrTx/>
              <a:buSzTx/>
              <a:buFontTx/>
              <a:buChar char="•"/>
              <a:tabLst/>
              <a:defRPr/>
            </a:pPr>
            <a:endParaRPr kumimoji="0" lang="en-US" altLang="ja-JP" sz="2400" b="0" i="0" u="none" strike="noStrike" kern="0" cap="none" spc="0" normalizeH="0" baseline="0" noProof="0" dirty="0">
              <a:ln>
                <a:noFill/>
              </a:ln>
              <a:solidFill>
                <a:schemeClr val="tx1"/>
              </a:solidFill>
              <a:effectLst/>
              <a:uLnTx/>
              <a:uFillTx/>
              <a:latin typeface="+mn-lt"/>
              <a:ea typeface="+mn-ea"/>
              <a:cs typeface="+mn-cs"/>
            </a:endParaRPr>
          </a:p>
        </p:txBody>
      </p:sp>
      <p:sp>
        <p:nvSpPr>
          <p:cNvPr id="13" name="Titel 12"/>
          <p:cNvSpPr>
            <a:spLocks noGrp="1"/>
          </p:cNvSpPr>
          <p:nvPr>
            <p:ph type="title"/>
          </p:nvPr>
        </p:nvSpPr>
        <p:spPr>
          <a:xfrm>
            <a:off x="-227685" y="-138065"/>
            <a:ext cx="9656965" cy="1143000"/>
          </a:xfrm>
        </p:spPr>
        <p:txBody>
          <a:bodyPr/>
          <a:lstStyle/>
          <a:p>
            <a:pPr lvl="0"/>
            <a:r>
              <a:rPr lang="en-US" altLang="ja-JP" sz="2800" b="1" dirty="0" smtClean="0">
                <a:solidFill>
                  <a:srgbClr val="0000FF"/>
                </a:solidFill>
              </a:rPr>
              <a:t>Holographic</a:t>
            </a:r>
            <a:r>
              <a:rPr lang="en-US" altLang="ja-JP" sz="2400" dirty="0" smtClean="0"/>
              <a:t> vs. lattice </a:t>
            </a:r>
            <a:r>
              <a:rPr lang="en-US" altLang="ja-JP" sz="2400" dirty="0" err="1" smtClean="0"/>
              <a:t>glueball</a:t>
            </a:r>
            <a:r>
              <a:rPr lang="en-US" altLang="ja-JP" sz="2400" dirty="0" smtClean="0"/>
              <a:t> spectra </a:t>
            </a:r>
            <a:br>
              <a:rPr lang="en-US" altLang="ja-JP" sz="2400" dirty="0" smtClean="0"/>
            </a:br>
            <a:r>
              <a:rPr lang="en-US" altLang="ja-JP" sz="1800" dirty="0" smtClean="0">
                <a:solidFill>
                  <a:schemeClr val="tx1"/>
                </a:solidFill>
              </a:rPr>
              <a:t>Seiji </a:t>
            </a:r>
            <a:r>
              <a:rPr lang="en-US" altLang="ja-JP" sz="1800" dirty="0" err="1" smtClean="0">
                <a:solidFill>
                  <a:schemeClr val="tx1"/>
                </a:solidFill>
              </a:rPr>
              <a:t>Terashima,YITP,Kyoto</a:t>
            </a:r>
            <a:r>
              <a:rPr lang="en-US" altLang="ja-JP" sz="1800" dirty="0" smtClean="0">
                <a:solidFill>
                  <a:schemeClr val="tx1"/>
                </a:solidFill>
              </a:rPr>
              <a:t>, Koji </a:t>
            </a:r>
            <a:r>
              <a:rPr lang="en-US" altLang="ja-JP" sz="1800" dirty="0" err="1" smtClean="0">
                <a:solidFill>
                  <a:schemeClr val="tx1"/>
                </a:solidFill>
              </a:rPr>
              <a:t>Hashimoto,Riken</a:t>
            </a:r>
            <a:r>
              <a:rPr lang="en-US" altLang="ja-JP" sz="1800" dirty="0" smtClean="0">
                <a:solidFill>
                  <a:schemeClr val="tx1"/>
                </a:solidFill>
              </a:rPr>
              <a:t>, Chung-I </a:t>
            </a:r>
            <a:r>
              <a:rPr lang="en-US" altLang="ja-JP" sz="1800" dirty="0" err="1" smtClean="0">
                <a:solidFill>
                  <a:schemeClr val="tx1"/>
                </a:solidFill>
              </a:rPr>
              <a:t>Tan,Brown</a:t>
            </a:r>
            <a:r>
              <a:rPr lang="en-US" altLang="ja-JP" sz="1800" dirty="0" smtClean="0">
                <a:solidFill>
                  <a:schemeClr val="tx1"/>
                </a:solidFill>
              </a:rPr>
              <a:t>, arXiv:0709.2208 </a:t>
            </a:r>
            <a:endParaRPr lang="de-DE" sz="1800" dirty="0"/>
          </a:p>
        </p:txBody>
      </p:sp>
      <p:sp>
        <p:nvSpPr>
          <p:cNvPr id="14" name="Rectangle 2"/>
          <p:cNvSpPr txBox="1">
            <a:spLocks noChangeArrowheads="1"/>
          </p:cNvSpPr>
          <p:nvPr/>
        </p:nvSpPr>
        <p:spPr bwMode="auto">
          <a:xfrm>
            <a:off x="-285279" y="13725"/>
            <a:ext cx="9714559"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marR="0" lvl="0" indent="-342900" algn="ctr" defTabSz="914400" rtl="0" eaLnBrk="0" fontAlgn="base" latinLnBrk="0" hangingPunct="0">
              <a:lnSpc>
                <a:spcPct val="80000"/>
              </a:lnSpc>
              <a:spcBef>
                <a:spcPct val="20000"/>
              </a:spcBef>
              <a:spcAft>
                <a:spcPct val="0"/>
              </a:spcAft>
              <a:buClrTx/>
              <a:buSzTx/>
              <a:buFontTx/>
              <a:buNone/>
              <a:tabLst/>
              <a:defRPr/>
            </a:pPr>
            <a:endParaRPr kumimoji="0" lang="en-US" altLang="ja-JP" sz="2000" b="0" i="0" u="none" strike="noStrike" kern="0" cap="none" spc="0" normalizeH="0" baseline="0" noProof="0" dirty="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Foliennummernplatzhalter 5"/>
          <p:cNvSpPr>
            <a:spLocks noGrp="1"/>
          </p:cNvSpPr>
          <p:nvPr>
            <p:ph type="sldNum" sz="quarter" idx="12"/>
          </p:nvPr>
        </p:nvSpPr>
        <p:spPr/>
        <p:txBody>
          <a:bodyPr/>
          <a:lstStyle/>
          <a:p>
            <a:fld id="{DAB7556B-15B2-45D6-83F1-7B9C83DDBA4B}" type="slidenum">
              <a:rPr lang="en-US" altLang="ja-JP"/>
              <a:pPr/>
              <a:t>54</a:t>
            </a:fld>
            <a:endParaRPr lang="en-US" altLang="ja-JP"/>
          </a:p>
        </p:txBody>
      </p:sp>
      <p:sp>
        <p:nvSpPr>
          <p:cNvPr id="19458" name="Rectangle 2"/>
          <p:cNvSpPr>
            <a:spLocks noGrp="1" noChangeArrowheads="1"/>
          </p:cNvSpPr>
          <p:nvPr>
            <p:ph type="title"/>
          </p:nvPr>
        </p:nvSpPr>
        <p:spPr>
          <a:xfrm>
            <a:off x="0" y="-66745"/>
            <a:ext cx="9143999" cy="1143000"/>
          </a:xfrm>
        </p:spPr>
        <p:txBody>
          <a:bodyPr/>
          <a:lstStyle/>
          <a:p>
            <a:r>
              <a:rPr lang="en-US" altLang="ja-JP" sz="2800" dirty="0">
                <a:solidFill>
                  <a:schemeClr val="tx1"/>
                </a:solidFill>
              </a:rPr>
              <a:t>Adding quarks in </a:t>
            </a:r>
            <a:r>
              <a:rPr lang="en-US" altLang="ja-JP" sz="2800" dirty="0" err="1">
                <a:solidFill>
                  <a:schemeClr val="tx1"/>
                </a:solidFill>
              </a:rPr>
              <a:t>AdS</a:t>
            </a:r>
            <a:r>
              <a:rPr lang="en-US" altLang="ja-JP" sz="2800" dirty="0">
                <a:solidFill>
                  <a:schemeClr val="tx1"/>
                </a:solidFill>
              </a:rPr>
              <a:t>/CFT:  </a:t>
            </a:r>
            <a:r>
              <a:rPr lang="en-US" altLang="ja-JP" sz="2800" dirty="0">
                <a:solidFill>
                  <a:srgbClr val="0000FF"/>
                </a:solidFill>
              </a:rPr>
              <a:t>holographic</a:t>
            </a:r>
            <a:r>
              <a:rPr lang="en-US" altLang="ja-JP" sz="2800" dirty="0">
                <a:solidFill>
                  <a:schemeClr val="tx1"/>
                </a:solidFill>
              </a:rPr>
              <a:t> </a:t>
            </a:r>
            <a:r>
              <a:rPr lang="en-US" altLang="ja-JP" sz="2800" dirty="0" smtClean="0">
                <a:solidFill>
                  <a:schemeClr val="tx1"/>
                </a:solidFill>
              </a:rPr>
              <a:t>QCD </a:t>
            </a:r>
            <a:br>
              <a:rPr lang="en-US" altLang="ja-JP" sz="2800" dirty="0" smtClean="0">
                <a:solidFill>
                  <a:schemeClr val="tx1"/>
                </a:solidFill>
              </a:rPr>
            </a:br>
            <a:r>
              <a:rPr lang="en-US" altLang="ja-JP" sz="2800" dirty="0" smtClean="0">
                <a:solidFill>
                  <a:schemeClr val="tx1"/>
                </a:solidFill>
              </a:rPr>
              <a:t>slide courtesy </a:t>
            </a:r>
            <a:r>
              <a:rPr lang="en-US" altLang="ja-JP" sz="2400" dirty="0" err="1" smtClean="0">
                <a:solidFill>
                  <a:schemeClr val="tx1"/>
                </a:solidFill>
              </a:rPr>
              <a:t>Terashima</a:t>
            </a:r>
            <a:r>
              <a:rPr lang="en-US" altLang="ja-JP" sz="2400" dirty="0" smtClean="0">
                <a:solidFill>
                  <a:schemeClr val="tx1"/>
                </a:solidFill>
              </a:rPr>
              <a:t> et al</a:t>
            </a:r>
            <a:endParaRPr lang="en-US" altLang="ja-JP" sz="2400" dirty="0">
              <a:solidFill>
                <a:schemeClr val="tx1"/>
              </a:solidFill>
            </a:endParaRPr>
          </a:p>
        </p:txBody>
      </p:sp>
      <p:sp>
        <p:nvSpPr>
          <p:cNvPr id="19459" name="Rectangle 3"/>
          <p:cNvSpPr>
            <a:spLocks noGrp="1" noChangeArrowheads="1"/>
          </p:cNvSpPr>
          <p:nvPr>
            <p:ph type="body" idx="1"/>
          </p:nvPr>
        </p:nvSpPr>
        <p:spPr>
          <a:xfrm>
            <a:off x="287338" y="1125538"/>
            <a:ext cx="8856662" cy="4525962"/>
          </a:xfrm>
        </p:spPr>
        <p:txBody>
          <a:bodyPr/>
          <a:lstStyle/>
          <a:p>
            <a:r>
              <a:rPr lang="en-US" altLang="ja-JP" sz="2000" dirty="0">
                <a:solidFill>
                  <a:schemeClr val="accent2"/>
                </a:solidFill>
              </a:rPr>
              <a:t>Adding </a:t>
            </a:r>
            <a:r>
              <a:rPr lang="en-US" altLang="ja-JP" sz="2000" dirty="0" err="1">
                <a:solidFill>
                  <a:schemeClr val="accent2"/>
                </a:solidFill>
              </a:rPr>
              <a:t>Nf</a:t>
            </a:r>
            <a:r>
              <a:rPr lang="en-US" altLang="ja-JP" sz="2000" dirty="0">
                <a:solidFill>
                  <a:schemeClr val="accent2"/>
                </a:solidFill>
              </a:rPr>
              <a:t> flavors</a:t>
            </a:r>
            <a:r>
              <a:rPr lang="en-US" altLang="ja-JP" sz="2000" dirty="0"/>
              <a:t>  </a:t>
            </a:r>
            <a:r>
              <a:rPr lang="en-US" altLang="ja-JP" sz="2000" dirty="0">
                <a:cs typeface="Arial" charset="0"/>
              </a:rPr>
              <a:t>→ adding another kind of D-</a:t>
            </a:r>
            <a:r>
              <a:rPr lang="en-US" altLang="ja-JP" sz="2000" dirty="0" err="1">
                <a:cs typeface="Arial" charset="0"/>
              </a:rPr>
              <a:t>branes</a:t>
            </a:r>
            <a:r>
              <a:rPr lang="en-US" altLang="ja-JP" sz="2000" dirty="0">
                <a:cs typeface="Arial" charset="0"/>
              </a:rPr>
              <a:t> as probe</a:t>
            </a:r>
            <a:r>
              <a:rPr lang="en-US" altLang="ja-JP" sz="2000" dirty="0" smtClean="0">
                <a:cs typeface="Arial" charset="0"/>
              </a:rPr>
              <a:t>.</a:t>
            </a:r>
            <a:endParaRPr lang="en-US" altLang="ja-JP" sz="2000" dirty="0">
              <a:cs typeface="Arial" charset="0"/>
            </a:endParaRPr>
          </a:p>
          <a:p>
            <a:r>
              <a:rPr lang="en-US" altLang="ja-JP" sz="2000" dirty="0">
                <a:cs typeface="Arial" charset="0"/>
              </a:rPr>
              <a:t>Here, we add </a:t>
            </a:r>
            <a:r>
              <a:rPr lang="en-US" altLang="ja-JP" sz="2000" dirty="0" err="1">
                <a:cs typeface="Arial" charset="0"/>
              </a:rPr>
              <a:t>Nf</a:t>
            </a:r>
            <a:r>
              <a:rPr lang="en-US" altLang="ja-JP" sz="2000" dirty="0">
                <a:cs typeface="Arial" charset="0"/>
              </a:rPr>
              <a:t> pairs of </a:t>
            </a:r>
            <a:r>
              <a:rPr lang="en-US" altLang="ja-JP" sz="2000" dirty="0">
                <a:solidFill>
                  <a:srgbClr val="CC0000"/>
                </a:solidFill>
                <a:cs typeface="Arial" charset="0"/>
              </a:rPr>
              <a:t>D8-brane and anti-D8-brane</a:t>
            </a:r>
            <a:r>
              <a:rPr lang="en-US" altLang="ja-JP" sz="2000" dirty="0">
                <a:cs typeface="Arial" charset="0"/>
              </a:rPr>
              <a:t>.</a:t>
            </a:r>
          </a:p>
          <a:p>
            <a:pPr>
              <a:buFontTx/>
              <a:buNone/>
            </a:pPr>
            <a:r>
              <a:rPr lang="en-US" altLang="ja-JP" sz="2000" dirty="0">
                <a:cs typeface="Arial" charset="0"/>
              </a:rPr>
              <a:t>      This model has spontaneously broken </a:t>
            </a:r>
            <a:r>
              <a:rPr lang="en-US" altLang="ja-JP" sz="2000" dirty="0" err="1">
                <a:cs typeface="Arial" charset="0"/>
              </a:rPr>
              <a:t>chiral</a:t>
            </a:r>
            <a:r>
              <a:rPr lang="en-US" altLang="ja-JP" sz="2000" dirty="0">
                <a:cs typeface="Arial" charset="0"/>
              </a:rPr>
              <a:t> symmetry, </a:t>
            </a:r>
          </a:p>
          <a:p>
            <a:pPr>
              <a:buFontTx/>
              <a:buNone/>
            </a:pPr>
            <a:r>
              <a:rPr lang="en-US" altLang="ja-JP" sz="2000" dirty="0">
                <a:cs typeface="Arial" charset="0"/>
              </a:rPr>
              <a:t>      so there is </a:t>
            </a:r>
            <a:r>
              <a:rPr lang="en-US" altLang="ja-JP" sz="2000" dirty="0" err="1">
                <a:solidFill>
                  <a:srgbClr val="CC0000"/>
                </a:solidFill>
                <a:cs typeface="Arial" charset="0"/>
              </a:rPr>
              <a:t>massless</a:t>
            </a:r>
            <a:r>
              <a:rPr lang="en-US" altLang="ja-JP" sz="2000" dirty="0">
                <a:solidFill>
                  <a:srgbClr val="CC0000"/>
                </a:solidFill>
                <a:cs typeface="Arial" charset="0"/>
              </a:rPr>
              <a:t> </a:t>
            </a:r>
            <a:r>
              <a:rPr lang="en-US" altLang="ja-JP" sz="2000" dirty="0" err="1">
                <a:solidFill>
                  <a:srgbClr val="CC0000"/>
                </a:solidFill>
                <a:cs typeface="Arial" charset="0"/>
              </a:rPr>
              <a:t>pion</a:t>
            </a:r>
            <a:r>
              <a:rPr lang="en-US" altLang="ja-JP" sz="2000" dirty="0">
                <a:cs typeface="Arial" charset="0"/>
              </a:rPr>
              <a:t>. </a:t>
            </a:r>
          </a:p>
          <a:p>
            <a:pPr>
              <a:buFontTx/>
              <a:buNone/>
            </a:pPr>
            <a:endParaRPr lang="en-US" altLang="ja-JP" sz="2000" dirty="0">
              <a:cs typeface="Arial" charset="0"/>
            </a:endParaRPr>
          </a:p>
          <a:p>
            <a:pPr>
              <a:buFontTx/>
              <a:buNone/>
            </a:pPr>
            <a:r>
              <a:rPr lang="en-US" altLang="ja-JP" sz="2000" dirty="0">
                <a:cs typeface="Arial" charset="0"/>
              </a:rPr>
              <a:t>    Let us consider </a:t>
            </a:r>
            <a:r>
              <a:rPr lang="en-US" altLang="ja-JP" sz="2000" dirty="0">
                <a:solidFill>
                  <a:schemeClr val="accent2"/>
                </a:solidFill>
                <a:cs typeface="Arial" charset="0"/>
              </a:rPr>
              <a:t>gravity dual</a:t>
            </a:r>
            <a:r>
              <a:rPr lang="en-US" altLang="ja-JP" sz="2000" dirty="0">
                <a:cs typeface="Arial" charset="0"/>
              </a:rPr>
              <a:t>, i.e. the </a:t>
            </a:r>
            <a:r>
              <a:rPr lang="en-US" altLang="ja-JP" sz="2000" dirty="0">
                <a:solidFill>
                  <a:schemeClr val="accent2"/>
                </a:solidFill>
                <a:cs typeface="Arial" charset="0"/>
              </a:rPr>
              <a:t>D8-branes in the Witten’s background.</a:t>
            </a:r>
            <a:endParaRPr lang="en-US" altLang="ja-JP" sz="2000" dirty="0">
              <a:cs typeface="Arial" charset="0"/>
            </a:endParaRPr>
          </a:p>
          <a:p>
            <a:pPr>
              <a:buFontTx/>
              <a:buNone/>
            </a:pPr>
            <a:r>
              <a:rPr lang="en-US" altLang="ja-JP" sz="2000" dirty="0">
                <a:cs typeface="Arial" charset="0"/>
              </a:rPr>
              <a:t>    (D8-brane and anti-D8-brane are connected and </a:t>
            </a:r>
          </a:p>
          <a:p>
            <a:pPr>
              <a:buFontTx/>
              <a:buNone/>
            </a:pPr>
            <a:r>
              <a:rPr lang="en-US" altLang="ja-JP" sz="2000" dirty="0">
                <a:cs typeface="Arial" charset="0"/>
              </a:rPr>
              <a:t>     become smooth curved D8-branes as a result of the curved background.)</a:t>
            </a:r>
          </a:p>
          <a:p>
            <a:pPr>
              <a:buFontTx/>
              <a:buNone/>
            </a:pPr>
            <a:endParaRPr lang="en-US" altLang="ja-JP" sz="2000" dirty="0">
              <a:cs typeface="Arial" charset="0"/>
            </a:endParaRPr>
          </a:p>
          <a:p>
            <a:pPr>
              <a:buFontTx/>
              <a:buNone/>
            </a:pPr>
            <a:r>
              <a:rPr lang="en-US" altLang="ja-JP" sz="2000" dirty="0">
                <a:cs typeface="Arial" charset="0"/>
              </a:rPr>
              <a:t>The D8-brane action is </a:t>
            </a:r>
          </a:p>
          <a:p>
            <a:pPr>
              <a:buFontTx/>
              <a:buNone/>
            </a:pPr>
            <a:endParaRPr lang="en-US" altLang="ja-JP" sz="2000" dirty="0">
              <a:cs typeface="Arial" charset="0"/>
            </a:endParaRPr>
          </a:p>
          <a:p>
            <a:pPr>
              <a:buFontTx/>
              <a:buNone/>
            </a:pPr>
            <a:endParaRPr lang="en-US" altLang="ja-JP" sz="2000" dirty="0">
              <a:cs typeface="Arial" charset="0"/>
            </a:endParaRPr>
          </a:p>
          <a:p>
            <a:pPr lvl="4"/>
            <a:endParaRPr lang="en-US" altLang="ja-JP" sz="1400" dirty="0">
              <a:cs typeface="Arial" charset="0"/>
            </a:endParaRPr>
          </a:p>
          <a:p>
            <a:endParaRPr lang="en-US" altLang="ja-JP" sz="2000" dirty="0">
              <a:cs typeface="Arial" charset="0"/>
            </a:endParaRPr>
          </a:p>
        </p:txBody>
      </p:sp>
      <p:sp>
        <p:nvSpPr>
          <p:cNvPr id="19460" name="Text Box 4"/>
          <p:cNvSpPr txBox="1">
            <a:spLocks noChangeArrowheads="1"/>
          </p:cNvSpPr>
          <p:nvPr/>
        </p:nvSpPr>
        <p:spPr bwMode="auto">
          <a:xfrm>
            <a:off x="7308850" y="1484313"/>
            <a:ext cx="1774845" cy="830997"/>
          </a:xfrm>
          <a:prstGeom prst="rect">
            <a:avLst/>
          </a:prstGeom>
          <a:noFill/>
          <a:ln w="9525">
            <a:noFill/>
            <a:miter lim="800000"/>
            <a:headEnd/>
            <a:tailEnd/>
          </a:ln>
          <a:effectLst/>
        </p:spPr>
        <p:txBody>
          <a:bodyPr wrap="none">
            <a:spAutoFit/>
          </a:bodyPr>
          <a:lstStyle/>
          <a:p>
            <a:r>
              <a:rPr lang="en-US" altLang="ja-JP" i="0" dirty="0" err="1" smtClean="0">
                <a:solidFill>
                  <a:schemeClr val="folHlink"/>
                </a:solidFill>
              </a:rPr>
              <a:t>Karch</a:t>
            </a:r>
            <a:r>
              <a:rPr lang="en-US" altLang="ja-JP" i="0" dirty="0" smtClean="0">
                <a:solidFill>
                  <a:schemeClr val="folHlink"/>
                </a:solidFill>
              </a:rPr>
              <a:t>-Katz</a:t>
            </a:r>
            <a:endParaRPr lang="en-US" altLang="ja-JP" i="0" dirty="0">
              <a:solidFill>
                <a:schemeClr val="folHlink"/>
              </a:solidFill>
            </a:endParaRPr>
          </a:p>
          <a:p>
            <a:r>
              <a:rPr lang="en-US" altLang="ja-JP" i="0" dirty="0">
                <a:solidFill>
                  <a:schemeClr val="folHlink"/>
                </a:solidFill>
              </a:rPr>
              <a:t>Myers et.al.</a:t>
            </a:r>
          </a:p>
        </p:txBody>
      </p:sp>
      <p:sp>
        <p:nvSpPr>
          <p:cNvPr id="19461" name="Text Box 5"/>
          <p:cNvSpPr txBox="1">
            <a:spLocks noChangeArrowheads="1"/>
          </p:cNvSpPr>
          <p:nvPr/>
        </p:nvSpPr>
        <p:spPr bwMode="auto">
          <a:xfrm>
            <a:off x="7092950" y="2205038"/>
            <a:ext cx="1797050" cy="366712"/>
          </a:xfrm>
          <a:prstGeom prst="rect">
            <a:avLst/>
          </a:prstGeom>
          <a:noFill/>
          <a:ln w="9525">
            <a:noFill/>
            <a:miter lim="800000"/>
            <a:headEnd/>
            <a:tailEnd/>
          </a:ln>
          <a:effectLst/>
        </p:spPr>
        <p:txBody>
          <a:bodyPr wrap="none">
            <a:spAutoFit/>
          </a:bodyPr>
          <a:lstStyle/>
          <a:p>
            <a:r>
              <a:rPr lang="en-US" altLang="ja-JP" i="0">
                <a:solidFill>
                  <a:schemeClr val="folHlink"/>
                </a:solidFill>
              </a:rPr>
              <a:t>Sakai-Sugimoto</a:t>
            </a:r>
          </a:p>
        </p:txBody>
      </p:sp>
      <p:pic>
        <p:nvPicPr>
          <p:cNvPr id="19467" name="Picture 11"/>
          <p:cNvPicPr>
            <a:picLocks noChangeAspect="1" noChangeArrowheads="1"/>
          </p:cNvPicPr>
          <p:nvPr/>
        </p:nvPicPr>
        <p:blipFill>
          <a:blip r:embed="rId2" cstate="print"/>
          <a:srcRect/>
          <a:stretch>
            <a:fillRect/>
          </a:stretch>
        </p:blipFill>
        <p:spPr bwMode="auto">
          <a:xfrm>
            <a:off x="321880" y="4766965"/>
            <a:ext cx="8424863" cy="711200"/>
          </a:xfrm>
          <a:prstGeom prst="rect">
            <a:avLst/>
          </a:prstGeom>
          <a:noFill/>
          <a:ln w="9525">
            <a:noFill/>
            <a:miter lim="800000"/>
            <a:headEnd/>
            <a:tailEnd/>
          </a:ln>
          <a:effectLst/>
        </p:spPr>
      </p:pic>
      <p:sp>
        <p:nvSpPr>
          <p:cNvPr id="19468" name="Text Box 12"/>
          <p:cNvSpPr txBox="1">
            <a:spLocks noChangeArrowheads="1"/>
          </p:cNvSpPr>
          <p:nvPr/>
        </p:nvSpPr>
        <p:spPr bwMode="auto">
          <a:xfrm>
            <a:off x="321880" y="5305740"/>
            <a:ext cx="8725466" cy="400110"/>
          </a:xfrm>
          <a:prstGeom prst="rect">
            <a:avLst/>
          </a:prstGeom>
          <a:noFill/>
          <a:ln w="9525">
            <a:noFill/>
            <a:miter lim="800000"/>
            <a:headEnd/>
            <a:tailEnd/>
          </a:ln>
          <a:effectLst/>
        </p:spPr>
        <p:txBody>
          <a:bodyPr wrap="none">
            <a:spAutoFit/>
          </a:bodyPr>
          <a:lstStyle/>
          <a:p>
            <a:r>
              <a:rPr lang="en-US" altLang="ja-JP" sz="2000" i="0" dirty="0"/>
              <a:t>where F is the field strength of the 9-dim. gauge fields on the </a:t>
            </a:r>
            <a:r>
              <a:rPr lang="en-US" altLang="ja-JP" sz="2000" i="0" dirty="0" err="1"/>
              <a:t>Nf</a:t>
            </a:r>
            <a:r>
              <a:rPr lang="en-US" altLang="ja-JP" sz="2000" i="0" dirty="0"/>
              <a:t> D8-branes.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liennummernplatzhalter 5"/>
          <p:cNvSpPr>
            <a:spLocks noGrp="1"/>
          </p:cNvSpPr>
          <p:nvPr>
            <p:ph type="sldNum" sz="quarter" idx="12"/>
          </p:nvPr>
        </p:nvSpPr>
        <p:spPr/>
        <p:txBody>
          <a:bodyPr/>
          <a:lstStyle/>
          <a:p>
            <a:fld id="{DB246567-3F93-4589-A5B8-9BCAD2F9A8C4}" type="slidenum">
              <a:rPr lang="en-US" altLang="ja-JP"/>
              <a:pPr/>
              <a:t>55</a:t>
            </a:fld>
            <a:endParaRPr lang="en-US" altLang="ja-JP"/>
          </a:p>
        </p:txBody>
      </p:sp>
      <p:sp>
        <p:nvSpPr>
          <p:cNvPr id="32770" name="Rectangle 2"/>
          <p:cNvSpPr>
            <a:spLocks noGrp="1" noChangeArrowheads="1"/>
          </p:cNvSpPr>
          <p:nvPr>
            <p:ph type="title"/>
          </p:nvPr>
        </p:nvSpPr>
        <p:spPr>
          <a:xfrm>
            <a:off x="457200" y="-213960"/>
            <a:ext cx="8229600" cy="1143000"/>
          </a:xfrm>
        </p:spPr>
        <p:txBody>
          <a:bodyPr/>
          <a:lstStyle/>
          <a:p>
            <a:r>
              <a:rPr lang="en-US" altLang="ja-JP" sz="2400" b="1" dirty="0"/>
              <a:t>Generic feature of </a:t>
            </a:r>
            <a:r>
              <a:rPr lang="en-US" altLang="ja-JP" sz="2400" b="1" dirty="0">
                <a:solidFill>
                  <a:srgbClr val="FF0000"/>
                </a:solidFill>
              </a:rPr>
              <a:t>holographic </a:t>
            </a:r>
            <a:r>
              <a:rPr lang="en-US" altLang="ja-JP" sz="2400" b="1" dirty="0" err="1">
                <a:solidFill>
                  <a:srgbClr val="FF0000"/>
                </a:solidFill>
              </a:rPr>
              <a:t>glueball</a:t>
            </a:r>
            <a:r>
              <a:rPr lang="en-US" altLang="ja-JP" sz="2400" b="1" dirty="0">
                <a:solidFill>
                  <a:srgbClr val="FF0000"/>
                </a:solidFill>
              </a:rPr>
              <a:t> </a:t>
            </a:r>
            <a:r>
              <a:rPr lang="en-US" altLang="ja-JP" sz="2400" b="1" dirty="0" smtClean="0">
                <a:solidFill>
                  <a:srgbClr val="FF0000"/>
                </a:solidFill>
              </a:rPr>
              <a:t>decay</a:t>
            </a:r>
            <a:r>
              <a:rPr lang="en-US" altLang="ja-JP" sz="2400" b="1" dirty="0" smtClean="0"/>
              <a:t/>
            </a:r>
            <a:br>
              <a:rPr lang="en-US" altLang="ja-JP" sz="2400" b="1" dirty="0" smtClean="0"/>
            </a:br>
            <a:r>
              <a:rPr lang="en-US" altLang="ja-JP" sz="2000" dirty="0" smtClean="0"/>
              <a:t>slide courtesy</a:t>
            </a:r>
            <a:r>
              <a:rPr lang="en-US" altLang="ja-JP" sz="2400" b="1" dirty="0" smtClean="0"/>
              <a:t> </a:t>
            </a:r>
            <a:r>
              <a:rPr lang="en-US" altLang="ja-JP" sz="2000" dirty="0" err="1" smtClean="0"/>
              <a:t>Terashima</a:t>
            </a:r>
            <a:r>
              <a:rPr lang="en-US" altLang="ja-JP" sz="2000" dirty="0" smtClean="0"/>
              <a:t> et al</a:t>
            </a:r>
            <a:endParaRPr lang="en-US" altLang="ja-JP" sz="2400" dirty="0"/>
          </a:p>
        </p:txBody>
      </p:sp>
      <p:sp>
        <p:nvSpPr>
          <p:cNvPr id="32771" name="Rectangle 3"/>
          <p:cNvSpPr>
            <a:spLocks noGrp="1" noChangeArrowheads="1"/>
          </p:cNvSpPr>
          <p:nvPr>
            <p:ph type="body" idx="1"/>
          </p:nvPr>
        </p:nvSpPr>
        <p:spPr>
          <a:xfrm>
            <a:off x="468313" y="772675"/>
            <a:ext cx="8229600" cy="4897437"/>
          </a:xfrm>
        </p:spPr>
        <p:txBody>
          <a:bodyPr/>
          <a:lstStyle/>
          <a:p>
            <a:pPr marL="609600" indent="-609600">
              <a:lnSpc>
                <a:spcPct val="90000"/>
              </a:lnSpc>
            </a:pPr>
            <a:r>
              <a:rPr lang="en-US" altLang="ja-JP" sz="2000" dirty="0" err="1"/>
              <a:t>Glueballs</a:t>
            </a:r>
            <a:r>
              <a:rPr lang="en-US" altLang="ja-JP" sz="2000" dirty="0"/>
              <a:t> are </a:t>
            </a:r>
            <a:r>
              <a:rPr lang="en-US" altLang="ja-JP" sz="2000" b="1" dirty="0">
                <a:solidFill>
                  <a:srgbClr val="0000FF"/>
                </a:solidFill>
              </a:rPr>
              <a:t>obviously flavor-blind</a:t>
            </a:r>
            <a:r>
              <a:rPr lang="en-US" altLang="ja-JP" sz="2000" dirty="0"/>
              <a:t>. </a:t>
            </a:r>
            <a:endParaRPr lang="en-US" altLang="ja-JP" sz="2000" dirty="0" smtClean="0"/>
          </a:p>
          <a:p>
            <a:pPr marL="609600" indent="-609600">
              <a:lnSpc>
                <a:spcPct val="90000"/>
              </a:lnSpc>
            </a:pPr>
            <a:r>
              <a:rPr lang="en-US" altLang="ja-JP" sz="2000" dirty="0" smtClean="0"/>
              <a:t>Thus </a:t>
            </a:r>
            <a:r>
              <a:rPr lang="en-US" altLang="ja-JP" sz="2000" dirty="0"/>
              <a:t>couplings to mesons are universal against flavors.</a:t>
            </a:r>
          </a:p>
          <a:p>
            <a:pPr marL="609600" indent="-609600">
              <a:lnSpc>
                <a:spcPct val="90000"/>
              </a:lnSpc>
            </a:pPr>
            <a:endParaRPr lang="en-US" altLang="ja-JP" sz="2000" dirty="0"/>
          </a:p>
          <a:p>
            <a:pPr marL="609600" indent="-609600">
              <a:lnSpc>
                <a:spcPct val="90000"/>
              </a:lnSpc>
            </a:pPr>
            <a:r>
              <a:rPr lang="en-US" altLang="ja-JP" sz="2000" dirty="0"/>
              <a:t>From the D8-brane action, </a:t>
            </a:r>
          </a:p>
          <a:p>
            <a:pPr marL="609600" indent="-609600">
              <a:lnSpc>
                <a:spcPct val="90000"/>
              </a:lnSpc>
            </a:pPr>
            <a:endParaRPr lang="en-US" altLang="ja-JP" sz="2000" dirty="0"/>
          </a:p>
          <a:p>
            <a:pPr marL="609600" indent="-609600">
              <a:lnSpc>
                <a:spcPct val="90000"/>
              </a:lnSpc>
              <a:buFontTx/>
              <a:buNone/>
            </a:pPr>
            <a:r>
              <a:rPr lang="en-US" altLang="ja-JP" sz="2000" dirty="0"/>
              <a:t>        </a:t>
            </a:r>
          </a:p>
          <a:p>
            <a:pPr marL="609600" indent="-609600">
              <a:lnSpc>
                <a:spcPct val="90000"/>
              </a:lnSpc>
              <a:buFontTx/>
              <a:buNone/>
            </a:pPr>
            <a:r>
              <a:rPr lang="en-US" altLang="ja-JP" sz="2000" dirty="0"/>
              <a:t>  we see that</a:t>
            </a:r>
          </a:p>
          <a:p>
            <a:pPr marL="609600" indent="-609600">
              <a:lnSpc>
                <a:spcPct val="90000"/>
              </a:lnSpc>
              <a:buFontTx/>
              <a:buNone/>
            </a:pPr>
            <a:r>
              <a:rPr lang="en-US" altLang="ja-JP" sz="2000" dirty="0"/>
              <a:t>(1) No </a:t>
            </a:r>
            <a:r>
              <a:rPr lang="en-US" altLang="ja-JP" sz="2000" dirty="0" err="1"/>
              <a:t>glueball</a:t>
            </a:r>
            <a:r>
              <a:rPr lang="en-US" altLang="ja-JP" sz="2000" dirty="0"/>
              <a:t> interaction involving more than two </a:t>
            </a:r>
            <a:r>
              <a:rPr lang="en-US" altLang="ja-JP" sz="2000" dirty="0" err="1"/>
              <a:t>pions</a:t>
            </a:r>
            <a:r>
              <a:rPr lang="en-US" altLang="ja-JP" sz="2000" dirty="0"/>
              <a:t>. because</a:t>
            </a:r>
          </a:p>
          <a:p>
            <a:pPr marL="609600" indent="-609600">
              <a:lnSpc>
                <a:spcPct val="90000"/>
              </a:lnSpc>
              <a:buFontTx/>
              <a:buNone/>
            </a:pPr>
            <a:r>
              <a:rPr lang="en-US" altLang="ja-JP" sz="2000" dirty="0"/>
              <a:t>         </a:t>
            </a:r>
          </a:p>
          <a:p>
            <a:pPr marL="609600" indent="-609600">
              <a:lnSpc>
                <a:spcPct val="90000"/>
              </a:lnSpc>
              <a:buFontTx/>
              <a:buNone/>
            </a:pPr>
            <a:r>
              <a:rPr lang="en-US" altLang="ja-JP" sz="2000" dirty="0"/>
              <a:t>       </a:t>
            </a:r>
            <a:r>
              <a:rPr lang="en-US" altLang="ja-JP" sz="2000" dirty="0">
                <a:solidFill>
                  <a:srgbClr val="FF0000"/>
                </a:solidFill>
              </a:rPr>
              <a:t>Decay of any </a:t>
            </a:r>
            <a:r>
              <a:rPr lang="en-US" altLang="ja-JP" sz="2000" dirty="0" err="1">
                <a:solidFill>
                  <a:srgbClr val="FF0000"/>
                </a:solidFill>
              </a:rPr>
              <a:t>glueball</a:t>
            </a:r>
            <a:r>
              <a:rPr lang="en-US" altLang="ja-JP" sz="2000" dirty="0">
                <a:solidFill>
                  <a:srgbClr val="FF0000"/>
                </a:solidFill>
              </a:rPr>
              <a:t> to 4      is suppressed</a:t>
            </a:r>
            <a:r>
              <a:rPr lang="en-US" altLang="ja-JP" sz="2000" dirty="0">
                <a:solidFill>
                  <a:srgbClr val="660033"/>
                </a:solidFill>
              </a:rPr>
              <a:t>. Prediction of the holographic QCD</a:t>
            </a:r>
            <a:r>
              <a:rPr lang="en-US" altLang="ja-JP" sz="2000" b="1" dirty="0" smtClean="0">
                <a:solidFill>
                  <a:srgbClr val="0000FF"/>
                </a:solidFill>
              </a:rPr>
              <a:t>!   =&gt; this is signature of </a:t>
            </a:r>
            <a:r>
              <a:rPr lang="en-US" altLang="ja-JP" sz="2000" b="1" dirty="0" err="1" smtClean="0">
                <a:solidFill>
                  <a:srgbClr val="0000FF"/>
                </a:solidFill>
              </a:rPr>
              <a:t>Centaro</a:t>
            </a:r>
            <a:r>
              <a:rPr lang="en-US" altLang="ja-JP" sz="2000" b="1" dirty="0" smtClean="0">
                <a:solidFill>
                  <a:srgbClr val="0000FF"/>
                </a:solidFill>
              </a:rPr>
              <a:t> events !?</a:t>
            </a:r>
            <a:endParaRPr lang="en-US" altLang="ja-JP" sz="2000" b="1" dirty="0">
              <a:solidFill>
                <a:srgbClr val="0000FF"/>
              </a:solidFill>
            </a:endParaRPr>
          </a:p>
          <a:p>
            <a:pPr marL="609600" indent="-609600">
              <a:lnSpc>
                <a:spcPct val="90000"/>
              </a:lnSpc>
              <a:buFontTx/>
              <a:buNone/>
            </a:pPr>
            <a:endParaRPr lang="en-US" altLang="ja-JP" sz="1800" dirty="0"/>
          </a:p>
          <a:p>
            <a:pPr marL="609600" indent="-609600">
              <a:lnSpc>
                <a:spcPct val="90000"/>
              </a:lnSpc>
              <a:buFontTx/>
              <a:buNone/>
            </a:pPr>
            <a:r>
              <a:rPr lang="en-US" altLang="ja-JP" sz="2000" dirty="0"/>
              <a:t>(2) Direct couplings of a </a:t>
            </a:r>
            <a:r>
              <a:rPr lang="en-US" altLang="ja-JP" sz="2000" dirty="0" err="1"/>
              <a:t>glueball</a:t>
            </a:r>
            <a:r>
              <a:rPr lang="en-US" altLang="ja-JP" sz="2000" dirty="0"/>
              <a:t> with more than five meson are suppressed. (implies “vector meson dominance”): No </a:t>
            </a:r>
          </a:p>
          <a:p>
            <a:pPr marL="609600" indent="-609600">
              <a:lnSpc>
                <a:spcPct val="90000"/>
              </a:lnSpc>
              <a:buFontTx/>
              <a:buNone/>
            </a:pPr>
            <a:r>
              <a:rPr lang="en-US" altLang="ja-JP" sz="2000" dirty="0"/>
              <a:t>  </a:t>
            </a:r>
          </a:p>
        </p:txBody>
      </p:sp>
      <p:pic>
        <p:nvPicPr>
          <p:cNvPr id="32772" name="Picture 4"/>
          <p:cNvPicPr>
            <a:picLocks noChangeAspect="1" noChangeArrowheads="1"/>
          </p:cNvPicPr>
          <p:nvPr/>
        </p:nvPicPr>
        <p:blipFill>
          <a:blip r:embed="rId2" cstate="print"/>
          <a:srcRect/>
          <a:stretch>
            <a:fillRect/>
          </a:stretch>
        </p:blipFill>
        <p:spPr bwMode="auto">
          <a:xfrm>
            <a:off x="700837" y="2062890"/>
            <a:ext cx="8424863" cy="711200"/>
          </a:xfrm>
          <a:prstGeom prst="rect">
            <a:avLst/>
          </a:prstGeom>
          <a:noFill/>
          <a:ln w="9525">
            <a:noFill/>
            <a:miter lim="800000"/>
            <a:headEnd/>
            <a:tailEnd/>
          </a:ln>
          <a:effectLst/>
        </p:spPr>
      </p:pic>
      <p:pic>
        <p:nvPicPr>
          <p:cNvPr id="32773" name="Picture 5"/>
          <p:cNvPicPr>
            <a:picLocks noChangeAspect="1" noChangeArrowheads="1"/>
          </p:cNvPicPr>
          <p:nvPr/>
        </p:nvPicPr>
        <p:blipFill>
          <a:blip r:embed="rId3" cstate="print"/>
          <a:srcRect/>
          <a:stretch>
            <a:fillRect/>
          </a:stretch>
        </p:blipFill>
        <p:spPr bwMode="auto">
          <a:xfrm>
            <a:off x="1010635" y="3462400"/>
            <a:ext cx="5686425" cy="346075"/>
          </a:xfrm>
          <a:prstGeom prst="rect">
            <a:avLst/>
          </a:prstGeom>
          <a:noFill/>
          <a:ln w="9525">
            <a:noFill/>
            <a:miter lim="800000"/>
            <a:headEnd/>
            <a:tailEnd/>
          </a:ln>
          <a:effectLst/>
        </p:spPr>
      </p:pic>
      <p:pic>
        <p:nvPicPr>
          <p:cNvPr id="32774" name="Picture 6"/>
          <p:cNvPicPr>
            <a:picLocks noChangeAspect="1" noChangeArrowheads="1"/>
          </p:cNvPicPr>
          <p:nvPr/>
        </p:nvPicPr>
        <p:blipFill>
          <a:blip r:embed="rId4" cstate="print"/>
          <a:srcRect/>
          <a:stretch>
            <a:fillRect/>
          </a:stretch>
        </p:blipFill>
        <p:spPr bwMode="auto">
          <a:xfrm>
            <a:off x="6775097" y="3429000"/>
            <a:ext cx="1439863" cy="287338"/>
          </a:xfrm>
          <a:prstGeom prst="rect">
            <a:avLst/>
          </a:prstGeom>
          <a:noFill/>
          <a:ln w="9525">
            <a:noFill/>
            <a:miter lim="800000"/>
            <a:headEnd/>
            <a:tailEnd/>
          </a:ln>
          <a:effectLst/>
        </p:spPr>
      </p:pic>
      <p:pic>
        <p:nvPicPr>
          <p:cNvPr id="32775" name="Picture 7"/>
          <p:cNvPicPr>
            <a:picLocks noChangeAspect="1" noChangeArrowheads="1"/>
          </p:cNvPicPr>
          <p:nvPr/>
        </p:nvPicPr>
        <p:blipFill>
          <a:blip r:embed="rId5" cstate="print"/>
          <a:srcRect/>
          <a:stretch>
            <a:fillRect/>
          </a:stretch>
        </p:blipFill>
        <p:spPr bwMode="auto">
          <a:xfrm>
            <a:off x="3995738" y="3808475"/>
            <a:ext cx="360362" cy="250825"/>
          </a:xfrm>
          <a:prstGeom prst="rect">
            <a:avLst/>
          </a:prstGeom>
          <a:noFill/>
          <a:ln w="9525">
            <a:noFill/>
            <a:miter lim="800000"/>
            <a:headEnd/>
            <a:tailEnd/>
          </a:ln>
          <a:effectLst/>
        </p:spPr>
      </p:pic>
      <p:pic>
        <p:nvPicPr>
          <p:cNvPr id="32778" name="Picture 10"/>
          <p:cNvPicPr>
            <a:picLocks noChangeAspect="1" noChangeArrowheads="1"/>
          </p:cNvPicPr>
          <p:nvPr/>
        </p:nvPicPr>
        <p:blipFill>
          <a:blip r:embed="rId6" cstate="print"/>
          <a:srcRect/>
          <a:stretch>
            <a:fillRect/>
          </a:stretch>
        </p:blipFill>
        <p:spPr bwMode="auto">
          <a:xfrm>
            <a:off x="7235825" y="4946900"/>
            <a:ext cx="1057275" cy="287338"/>
          </a:xfrm>
          <a:prstGeom prst="rect">
            <a:avLst/>
          </a:prstGeom>
          <a:noFill/>
          <a:ln w="9525">
            <a:noFill/>
            <a:miter lim="800000"/>
            <a:headEnd/>
            <a:tailEnd/>
          </a:ln>
          <a:effectLst/>
        </p:spPr>
      </p:pic>
      <p:sp>
        <p:nvSpPr>
          <p:cNvPr id="32779" name="Text Box 11"/>
          <p:cNvSpPr txBox="1">
            <a:spLocks noChangeArrowheads="1"/>
          </p:cNvSpPr>
          <p:nvPr/>
        </p:nvSpPr>
        <p:spPr bwMode="auto">
          <a:xfrm>
            <a:off x="588110" y="5402270"/>
            <a:ext cx="4591050" cy="366712"/>
          </a:xfrm>
          <a:prstGeom prst="rect">
            <a:avLst/>
          </a:prstGeom>
          <a:noFill/>
          <a:ln w="9525">
            <a:noFill/>
            <a:miter lim="800000"/>
            <a:headEnd/>
            <a:tailEnd/>
          </a:ln>
          <a:effectLst/>
        </p:spPr>
        <p:txBody>
          <a:bodyPr wrap="none">
            <a:spAutoFit/>
          </a:bodyPr>
          <a:lstStyle/>
          <a:p>
            <a:r>
              <a:rPr lang="en-US" altLang="ja-JP" dirty="0"/>
              <a:t>These are from “Holographic gauge” choice</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Foliennummernplatzhalter 5"/>
          <p:cNvSpPr>
            <a:spLocks noGrp="1"/>
          </p:cNvSpPr>
          <p:nvPr>
            <p:ph type="sldNum" sz="quarter" idx="12"/>
          </p:nvPr>
        </p:nvSpPr>
        <p:spPr/>
        <p:txBody>
          <a:bodyPr/>
          <a:lstStyle/>
          <a:p>
            <a:fld id="{3F83AAE4-7CAB-44D3-BB33-66DB85059574}" type="slidenum">
              <a:rPr lang="en-US" altLang="ja-JP"/>
              <a:pPr/>
              <a:t>56</a:t>
            </a:fld>
            <a:endParaRPr lang="en-US" altLang="ja-JP"/>
          </a:p>
        </p:txBody>
      </p:sp>
      <p:sp>
        <p:nvSpPr>
          <p:cNvPr id="52226" name="Rectangle 2"/>
          <p:cNvSpPr>
            <a:spLocks noGrp="1" noChangeArrowheads="1"/>
          </p:cNvSpPr>
          <p:nvPr>
            <p:ph type="title"/>
          </p:nvPr>
        </p:nvSpPr>
        <p:spPr>
          <a:xfrm>
            <a:off x="-209385" y="85045"/>
            <a:ext cx="9562770" cy="1143000"/>
          </a:xfrm>
          <a:ln>
            <a:solidFill>
              <a:srgbClr val="CC0000"/>
            </a:solidFill>
          </a:ln>
        </p:spPr>
        <p:txBody>
          <a:bodyPr/>
          <a:lstStyle/>
          <a:p>
            <a:r>
              <a:rPr lang="en-US" altLang="ja-JP" sz="3200" dirty="0" smtClean="0"/>
              <a:t>But no </a:t>
            </a:r>
            <a:r>
              <a:rPr lang="en-US" altLang="ja-JP" sz="3200" dirty="0"/>
              <a:t>mixing </a:t>
            </a:r>
            <a:r>
              <a:rPr lang="en-US" altLang="ja-JP" sz="3200" dirty="0" smtClean="0"/>
              <a:t>between </a:t>
            </a:r>
            <a:r>
              <a:rPr lang="en-US" altLang="ja-JP" sz="3200" dirty="0" smtClean="0">
                <a:solidFill>
                  <a:srgbClr val="CC0000"/>
                </a:solidFill>
              </a:rPr>
              <a:t>lightest </a:t>
            </a:r>
            <a:r>
              <a:rPr lang="en-US" altLang="ja-JP" sz="3200" dirty="0" err="1">
                <a:solidFill>
                  <a:srgbClr val="CC0000"/>
                </a:solidFill>
              </a:rPr>
              <a:t>glueball</a:t>
            </a:r>
            <a:r>
              <a:rPr lang="en-US" altLang="ja-JP" sz="3200" dirty="0"/>
              <a:t> and </a:t>
            </a:r>
            <a:r>
              <a:rPr lang="en-US" altLang="ja-JP" sz="3200" dirty="0" smtClean="0"/>
              <a:t>meson</a:t>
            </a:r>
            <a:br>
              <a:rPr lang="en-US" altLang="ja-JP" sz="3200" dirty="0" smtClean="0"/>
            </a:br>
            <a:r>
              <a:rPr lang="en-US" altLang="ja-JP" sz="2400" dirty="0" smtClean="0"/>
              <a:t>slide courtesy </a:t>
            </a:r>
            <a:r>
              <a:rPr lang="en-US" altLang="ja-JP" sz="2400" dirty="0" err="1" smtClean="0"/>
              <a:t>S.Terashima</a:t>
            </a:r>
            <a:r>
              <a:rPr lang="en-US" altLang="ja-JP" sz="2400" dirty="0" smtClean="0"/>
              <a:t> et al </a:t>
            </a:r>
            <a:endParaRPr lang="en-US" altLang="ja-JP" sz="3200" dirty="0"/>
          </a:p>
        </p:txBody>
      </p:sp>
      <p:sp>
        <p:nvSpPr>
          <p:cNvPr id="52227" name="Rectangle 3"/>
          <p:cNvSpPr>
            <a:spLocks noGrp="1" noChangeArrowheads="1"/>
          </p:cNvSpPr>
          <p:nvPr>
            <p:ph type="body" idx="1"/>
          </p:nvPr>
        </p:nvSpPr>
        <p:spPr>
          <a:xfrm>
            <a:off x="457200" y="1600200"/>
            <a:ext cx="8229600" cy="2116138"/>
          </a:xfrm>
        </p:spPr>
        <p:txBody>
          <a:bodyPr/>
          <a:lstStyle/>
          <a:p>
            <a:r>
              <a:rPr lang="en-US" altLang="ja-JP" sz="2800"/>
              <a:t>Scalar mesons = transverse scalar of D8-branes, denoted by y, which is essentially </a:t>
            </a:r>
            <a:r>
              <a:rPr lang="el-GR" altLang="ja-JP" sz="2800">
                <a:cs typeface="Arial" charset="0"/>
              </a:rPr>
              <a:t>τ</a:t>
            </a:r>
            <a:r>
              <a:rPr lang="en-US" altLang="ja-JP" sz="2800"/>
              <a:t>.</a:t>
            </a:r>
          </a:p>
          <a:p>
            <a:endParaRPr lang="en-US" altLang="ja-JP" sz="2800"/>
          </a:p>
          <a:p>
            <a:r>
              <a:rPr lang="en-US" altLang="ja-JP" sz="2800"/>
              <a:t>Terms linear in y in the D8-action is: </a:t>
            </a:r>
          </a:p>
        </p:txBody>
      </p:sp>
      <p:pic>
        <p:nvPicPr>
          <p:cNvPr id="52229" name="Picture 5"/>
          <p:cNvPicPr>
            <a:picLocks noChangeAspect="1" noChangeArrowheads="1"/>
          </p:cNvPicPr>
          <p:nvPr/>
        </p:nvPicPr>
        <p:blipFill>
          <a:blip r:embed="rId2" cstate="print"/>
          <a:srcRect/>
          <a:stretch>
            <a:fillRect/>
          </a:stretch>
        </p:blipFill>
        <p:spPr bwMode="auto">
          <a:xfrm>
            <a:off x="1962150" y="3813175"/>
            <a:ext cx="4929188" cy="962025"/>
          </a:xfrm>
          <a:prstGeom prst="rect">
            <a:avLst/>
          </a:prstGeom>
          <a:noFill/>
          <a:ln w="9525">
            <a:noFill/>
            <a:miter lim="800000"/>
            <a:headEnd/>
            <a:tailEnd/>
          </a:ln>
          <a:effectLst/>
        </p:spPr>
      </p:pic>
      <p:pic>
        <p:nvPicPr>
          <p:cNvPr id="52230" name="Picture 6"/>
          <p:cNvPicPr>
            <a:picLocks noChangeAspect="1" noChangeArrowheads="1"/>
          </p:cNvPicPr>
          <p:nvPr/>
        </p:nvPicPr>
        <p:blipFill>
          <a:blip r:embed="rId3" cstate="print"/>
          <a:srcRect/>
          <a:stretch>
            <a:fillRect/>
          </a:stretch>
        </p:blipFill>
        <p:spPr bwMode="auto">
          <a:xfrm>
            <a:off x="2051050" y="4652963"/>
            <a:ext cx="4797425" cy="477837"/>
          </a:xfrm>
          <a:prstGeom prst="rect">
            <a:avLst/>
          </a:prstGeom>
          <a:noFill/>
          <a:ln w="9525">
            <a:noFill/>
            <a:miter lim="800000"/>
            <a:headEnd/>
            <a:tailEnd/>
          </a:ln>
          <a:effectLst/>
        </p:spPr>
      </p:pic>
      <p:sp>
        <p:nvSpPr>
          <p:cNvPr id="52231" name="Text Box 7"/>
          <p:cNvSpPr txBox="1">
            <a:spLocks noChangeArrowheads="1"/>
          </p:cNvSpPr>
          <p:nvPr/>
        </p:nvSpPr>
        <p:spPr bwMode="auto">
          <a:xfrm>
            <a:off x="468313" y="5229225"/>
            <a:ext cx="8355012" cy="1187450"/>
          </a:xfrm>
          <a:prstGeom prst="rect">
            <a:avLst/>
          </a:prstGeom>
          <a:noFill/>
          <a:ln w="9525">
            <a:noFill/>
            <a:miter lim="800000"/>
            <a:headEnd/>
            <a:tailEnd/>
          </a:ln>
          <a:effectLst/>
        </p:spPr>
        <p:txBody>
          <a:bodyPr wrap="none">
            <a:spAutoFit/>
          </a:bodyPr>
          <a:lstStyle/>
          <a:p>
            <a:r>
              <a:rPr lang="en-US" altLang="ja-JP" sz="2400" i="0" dirty="0">
                <a:solidFill>
                  <a:schemeClr val="accent2"/>
                </a:solidFill>
              </a:rPr>
              <a:t>All of these vanish for the lightest </a:t>
            </a:r>
            <a:r>
              <a:rPr lang="en-US" altLang="ja-JP" sz="2400" i="0" dirty="0" err="1">
                <a:solidFill>
                  <a:schemeClr val="accent2"/>
                </a:solidFill>
              </a:rPr>
              <a:t>glueball</a:t>
            </a:r>
            <a:r>
              <a:rPr lang="en-US" altLang="ja-JP" sz="2400" i="0" dirty="0">
                <a:solidFill>
                  <a:schemeClr val="accent2"/>
                </a:solidFill>
              </a:rPr>
              <a:t>.</a:t>
            </a:r>
          </a:p>
          <a:p>
            <a:r>
              <a:rPr lang="en-US" altLang="ja-JP" sz="2400" i="0" dirty="0">
                <a:solidFill>
                  <a:schemeClr val="accent2"/>
                </a:solidFill>
              </a:rPr>
              <a:t>No mixing with mesons at order</a:t>
            </a:r>
          </a:p>
          <a:p>
            <a:r>
              <a:rPr lang="en-US" altLang="ja-JP" sz="2400" i="0" dirty="0">
                <a:solidFill>
                  <a:schemeClr val="accent2"/>
                </a:solidFill>
              </a:rPr>
              <a:t>This is very important to distinguish the </a:t>
            </a:r>
            <a:r>
              <a:rPr lang="en-US" altLang="ja-JP" sz="2400" i="0" dirty="0" err="1">
                <a:solidFill>
                  <a:schemeClr val="accent2"/>
                </a:solidFill>
              </a:rPr>
              <a:t>glueball</a:t>
            </a:r>
            <a:r>
              <a:rPr lang="en-US" altLang="ja-JP" sz="2400" i="0" dirty="0">
                <a:solidFill>
                  <a:schemeClr val="accent2"/>
                </a:solidFill>
              </a:rPr>
              <a:t> and meson. </a:t>
            </a:r>
          </a:p>
        </p:txBody>
      </p:sp>
      <p:pic>
        <p:nvPicPr>
          <p:cNvPr id="52232" name="Picture 8"/>
          <p:cNvPicPr>
            <a:picLocks noChangeAspect="1" noChangeArrowheads="1"/>
          </p:cNvPicPr>
          <p:nvPr/>
        </p:nvPicPr>
        <p:blipFill>
          <a:blip r:embed="rId4" cstate="print"/>
          <a:srcRect/>
          <a:stretch>
            <a:fillRect/>
          </a:stretch>
        </p:blipFill>
        <p:spPr bwMode="auto">
          <a:xfrm>
            <a:off x="4932363" y="5661025"/>
            <a:ext cx="1008062" cy="428625"/>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Foliennummernplatzhalter 5"/>
          <p:cNvSpPr>
            <a:spLocks noGrp="1"/>
          </p:cNvSpPr>
          <p:nvPr>
            <p:ph type="sldNum" sz="quarter" idx="12"/>
          </p:nvPr>
        </p:nvSpPr>
        <p:spPr/>
        <p:txBody>
          <a:bodyPr/>
          <a:lstStyle/>
          <a:p>
            <a:fld id="{993F5166-C251-40A3-BA52-C9523A08DE1A}" type="slidenum">
              <a:rPr lang="en-US" altLang="ja-JP"/>
              <a:pPr/>
              <a:t>57</a:t>
            </a:fld>
            <a:endParaRPr lang="en-US" altLang="ja-JP"/>
          </a:p>
        </p:txBody>
      </p:sp>
      <p:sp>
        <p:nvSpPr>
          <p:cNvPr id="34820" name="Text Box 4"/>
          <p:cNvSpPr txBox="1">
            <a:spLocks noChangeArrowheads="1"/>
          </p:cNvSpPr>
          <p:nvPr/>
        </p:nvSpPr>
        <p:spPr bwMode="auto">
          <a:xfrm>
            <a:off x="966967" y="2565400"/>
            <a:ext cx="7399783" cy="1077218"/>
          </a:xfrm>
          <a:prstGeom prst="rect">
            <a:avLst/>
          </a:prstGeom>
          <a:noFill/>
          <a:ln w="9525">
            <a:noFill/>
            <a:miter lim="800000"/>
            <a:headEnd/>
            <a:tailEnd/>
          </a:ln>
          <a:effectLst/>
        </p:spPr>
        <p:txBody>
          <a:bodyPr wrap="none">
            <a:spAutoFit/>
          </a:bodyPr>
          <a:lstStyle/>
          <a:p>
            <a:r>
              <a:rPr lang="en-US" altLang="ja-JP" sz="4000" i="0" dirty="0" smtClean="0"/>
              <a:t>Decay </a:t>
            </a:r>
            <a:r>
              <a:rPr lang="en-US" altLang="ja-JP" sz="4000" i="0" dirty="0"/>
              <a:t>of lightest scalar </a:t>
            </a:r>
            <a:r>
              <a:rPr lang="en-US" altLang="ja-JP" sz="4000" i="0" dirty="0" err="1" smtClean="0"/>
              <a:t>glueball</a:t>
            </a:r>
            <a:endParaRPr lang="en-US" altLang="ja-JP" sz="4000" i="0" dirty="0" smtClean="0"/>
          </a:p>
          <a:p>
            <a:r>
              <a:rPr lang="en-US" altLang="ja-JP" dirty="0" err="1" smtClean="0"/>
              <a:t>Terashima</a:t>
            </a:r>
            <a:r>
              <a:rPr lang="en-US" altLang="ja-JP" dirty="0" smtClean="0"/>
              <a:t> et al</a:t>
            </a:r>
            <a:endParaRPr lang="en-US" altLang="ja-JP" i="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Foliennummernplatzhalter 5"/>
          <p:cNvSpPr>
            <a:spLocks noGrp="1"/>
          </p:cNvSpPr>
          <p:nvPr>
            <p:ph type="sldNum" sz="quarter" idx="12"/>
          </p:nvPr>
        </p:nvSpPr>
        <p:spPr/>
        <p:txBody>
          <a:bodyPr/>
          <a:lstStyle/>
          <a:p>
            <a:fld id="{2023A176-CC4A-4AC8-9E81-F1E5EFF21F00}" type="slidenum">
              <a:rPr lang="en-US" altLang="ja-JP"/>
              <a:pPr/>
              <a:t>58</a:t>
            </a:fld>
            <a:endParaRPr lang="en-US" altLang="ja-JP"/>
          </a:p>
        </p:txBody>
      </p:sp>
      <p:sp>
        <p:nvSpPr>
          <p:cNvPr id="25604" name="Text Box 4"/>
          <p:cNvSpPr txBox="1">
            <a:spLocks noChangeArrowheads="1"/>
          </p:cNvSpPr>
          <p:nvPr/>
        </p:nvSpPr>
        <p:spPr bwMode="auto">
          <a:xfrm>
            <a:off x="1023938" y="614363"/>
            <a:ext cx="3021012" cy="396875"/>
          </a:xfrm>
          <a:prstGeom prst="rect">
            <a:avLst/>
          </a:prstGeom>
          <a:noFill/>
          <a:ln w="9525">
            <a:noFill/>
            <a:miter lim="800000"/>
            <a:headEnd/>
            <a:tailEnd/>
          </a:ln>
          <a:effectLst/>
        </p:spPr>
        <p:txBody>
          <a:bodyPr wrap="none">
            <a:spAutoFit/>
          </a:bodyPr>
          <a:lstStyle/>
          <a:p>
            <a:r>
              <a:rPr lang="en-US" altLang="ja-JP" sz="2000" i="0" dirty="0"/>
              <a:t>Lightest </a:t>
            </a:r>
            <a:r>
              <a:rPr lang="en-US" altLang="ja-JP" sz="2000" i="0" dirty="0" err="1"/>
              <a:t>glueball</a:t>
            </a:r>
            <a:r>
              <a:rPr lang="en-US" altLang="ja-JP" sz="2000" i="0" dirty="0"/>
              <a:t> mass is </a:t>
            </a:r>
          </a:p>
        </p:txBody>
      </p:sp>
      <p:pic>
        <p:nvPicPr>
          <p:cNvPr id="25605" name="Picture 5"/>
          <p:cNvPicPr>
            <a:picLocks noChangeAspect="1" noChangeArrowheads="1"/>
          </p:cNvPicPr>
          <p:nvPr/>
        </p:nvPicPr>
        <p:blipFill>
          <a:blip r:embed="rId2" cstate="print"/>
          <a:srcRect/>
          <a:stretch>
            <a:fillRect/>
          </a:stretch>
        </p:blipFill>
        <p:spPr bwMode="auto">
          <a:xfrm>
            <a:off x="4067175" y="620713"/>
            <a:ext cx="2559050" cy="411162"/>
          </a:xfrm>
          <a:prstGeom prst="rect">
            <a:avLst/>
          </a:prstGeom>
          <a:noFill/>
          <a:ln w="9525">
            <a:noFill/>
            <a:miter lim="800000"/>
            <a:headEnd/>
            <a:tailEnd/>
          </a:ln>
          <a:effectLst/>
        </p:spPr>
      </p:pic>
      <p:pic>
        <p:nvPicPr>
          <p:cNvPr id="25606" name="Picture 6"/>
          <p:cNvPicPr>
            <a:picLocks noChangeAspect="1" noChangeArrowheads="1"/>
          </p:cNvPicPr>
          <p:nvPr/>
        </p:nvPicPr>
        <p:blipFill>
          <a:blip r:embed="rId3" cstate="print"/>
          <a:srcRect/>
          <a:stretch>
            <a:fillRect/>
          </a:stretch>
        </p:blipFill>
        <p:spPr bwMode="auto">
          <a:xfrm>
            <a:off x="1116013" y="1268413"/>
            <a:ext cx="6211887" cy="477837"/>
          </a:xfrm>
          <a:prstGeom prst="rect">
            <a:avLst/>
          </a:prstGeom>
          <a:noFill/>
          <a:ln w="9525">
            <a:noFill/>
            <a:miter lim="800000"/>
            <a:headEnd/>
            <a:tailEnd/>
          </a:ln>
          <a:effectLst/>
        </p:spPr>
      </p:pic>
      <p:pic>
        <p:nvPicPr>
          <p:cNvPr id="25607" name="Picture 7"/>
          <p:cNvPicPr>
            <a:picLocks noChangeAspect="1" noChangeArrowheads="1"/>
          </p:cNvPicPr>
          <p:nvPr/>
        </p:nvPicPr>
        <p:blipFill>
          <a:blip r:embed="rId4" cstate="print"/>
          <a:srcRect/>
          <a:stretch>
            <a:fillRect/>
          </a:stretch>
        </p:blipFill>
        <p:spPr bwMode="auto">
          <a:xfrm>
            <a:off x="2537497" y="1929908"/>
            <a:ext cx="2262188" cy="436562"/>
          </a:xfrm>
          <a:prstGeom prst="rect">
            <a:avLst/>
          </a:prstGeom>
          <a:noFill/>
          <a:ln w="9525">
            <a:noFill/>
            <a:miter lim="800000"/>
            <a:headEnd/>
            <a:tailEnd/>
          </a:ln>
          <a:effectLst/>
        </p:spPr>
      </p:pic>
      <p:sp>
        <p:nvSpPr>
          <p:cNvPr id="25608" name="Text Box 8"/>
          <p:cNvSpPr txBox="1">
            <a:spLocks noChangeArrowheads="1"/>
          </p:cNvSpPr>
          <p:nvPr/>
        </p:nvSpPr>
        <p:spPr bwMode="auto">
          <a:xfrm>
            <a:off x="1308515" y="1849196"/>
            <a:ext cx="7513605" cy="1200329"/>
          </a:xfrm>
          <a:prstGeom prst="rect">
            <a:avLst/>
          </a:prstGeom>
          <a:noFill/>
          <a:ln w="9525">
            <a:noFill/>
            <a:miter lim="800000"/>
            <a:headEnd/>
            <a:tailEnd/>
          </a:ln>
          <a:effectLst/>
        </p:spPr>
        <p:txBody>
          <a:bodyPr wrap="square">
            <a:spAutoFit/>
          </a:bodyPr>
          <a:lstStyle/>
          <a:p>
            <a:r>
              <a:rPr lang="en-US" altLang="ja-JP" i="0" dirty="0"/>
              <a:t>We </a:t>
            </a:r>
            <a:r>
              <a:rPr lang="en-US" altLang="ja-JP" i="0" dirty="0" smtClean="0"/>
              <a:t>have                                 </a:t>
            </a:r>
            <a:endParaRPr lang="en-US" altLang="ja-JP" dirty="0"/>
          </a:p>
          <a:p>
            <a:endParaRPr lang="en-US" altLang="ja-JP" i="0" dirty="0" smtClean="0"/>
          </a:p>
          <a:p>
            <a:r>
              <a:rPr lang="en-US" altLang="ja-JP" i="0" dirty="0" smtClean="0"/>
              <a:t> </a:t>
            </a:r>
            <a:r>
              <a:rPr lang="en-US" altLang="ja-JP" b="1" i="0" dirty="0" smtClean="0">
                <a:solidFill>
                  <a:srgbClr val="FF0000"/>
                </a:solidFill>
              </a:rPr>
              <a:t>Thus </a:t>
            </a:r>
            <a:r>
              <a:rPr lang="en-US" altLang="ja-JP" b="1" i="0" dirty="0" smtClean="0">
                <a:solidFill>
                  <a:srgbClr val="0000FF"/>
                </a:solidFill>
              </a:rPr>
              <a:t>NO</a:t>
            </a:r>
            <a:r>
              <a:rPr lang="en-US" altLang="ja-JP" b="1" i="0" dirty="0" smtClean="0">
                <a:solidFill>
                  <a:srgbClr val="FF0000"/>
                </a:solidFill>
              </a:rPr>
              <a:t> 2 </a:t>
            </a:r>
            <a:r>
              <a:rPr lang="el-GR" altLang="ja-JP" b="1" i="0" dirty="0">
                <a:solidFill>
                  <a:srgbClr val="0000FF"/>
                </a:solidFill>
              </a:rPr>
              <a:t>ρ</a:t>
            </a:r>
            <a:r>
              <a:rPr lang="en-US" altLang="ja-JP" b="1" i="0" dirty="0">
                <a:solidFill>
                  <a:srgbClr val="FF0000"/>
                </a:solidFill>
              </a:rPr>
              <a:t>-meson decay </a:t>
            </a:r>
            <a:r>
              <a:rPr lang="en-US" altLang="ja-JP" b="1" i="0" dirty="0" smtClean="0">
                <a:solidFill>
                  <a:srgbClr val="FF0000"/>
                </a:solidFill>
              </a:rPr>
              <a:t>in </a:t>
            </a:r>
            <a:r>
              <a:rPr lang="en-US" altLang="ja-JP" b="1" i="0" dirty="0">
                <a:solidFill>
                  <a:srgbClr val="FF0000"/>
                </a:solidFill>
              </a:rPr>
              <a:t>holographic QCD</a:t>
            </a:r>
            <a:endParaRPr lang="el-GR" altLang="ja-JP" b="1" i="0" dirty="0">
              <a:solidFill>
                <a:srgbClr val="FF0000"/>
              </a:solidFill>
            </a:endParaRPr>
          </a:p>
        </p:txBody>
      </p:sp>
      <p:pic>
        <p:nvPicPr>
          <p:cNvPr id="25609" name="Picture 9"/>
          <p:cNvPicPr>
            <a:picLocks noChangeAspect="1" noChangeArrowheads="1"/>
          </p:cNvPicPr>
          <p:nvPr/>
        </p:nvPicPr>
        <p:blipFill>
          <a:blip r:embed="rId5" cstate="print"/>
          <a:srcRect/>
          <a:stretch>
            <a:fillRect/>
          </a:stretch>
        </p:blipFill>
        <p:spPr bwMode="auto">
          <a:xfrm>
            <a:off x="1763713" y="4149725"/>
            <a:ext cx="1768475" cy="428625"/>
          </a:xfrm>
          <a:prstGeom prst="rect">
            <a:avLst/>
          </a:prstGeom>
          <a:noFill/>
          <a:ln w="9525">
            <a:noFill/>
            <a:miter lim="800000"/>
            <a:headEnd/>
            <a:tailEnd/>
          </a:ln>
          <a:effectLst/>
        </p:spPr>
      </p:pic>
      <p:pic>
        <p:nvPicPr>
          <p:cNvPr id="25610" name="Picture 10"/>
          <p:cNvPicPr>
            <a:picLocks noChangeAspect="1" noChangeArrowheads="1"/>
          </p:cNvPicPr>
          <p:nvPr/>
        </p:nvPicPr>
        <p:blipFill>
          <a:blip r:embed="rId6" cstate="print"/>
          <a:srcRect/>
          <a:stretch>
            <a:fillRect/>
          </a:stretch>
        </p:blipFill>
        <p:spPr bwMode="auto">
          <a:xfrm>
            <a:off x="3635375" y="4149725"/>
            <a:ext cx="1473200" cy="377825"/>
          </a:xfrm>
          <a:prstGeom prst="rect">
            <a:avLst/>
          </a:prstGeom>
          <a:noFill/>
          <a:ln w="9525">
            <a:noFill/>
            <a:miter lim="800000"/>
            <a:headEnd/>
            <a:tailEnd/>
          </a:ln>
          <a:effectLst/>
        </p:spPr>
      </p:pic>
      <p:pic>
        <p:nvPicPr>
          <p:cNvPr id="25611" name="Picture 11"/>
          <p:cNvPicPr>
            <a:picLocks noChangeAspect="1" noChangeArrowheads="1"/>
          </p:cNvPicPr>
          <p:nvPr/>
        </p:nvPicPr>
        <p:blipFill>
          <a:blip r:embed="rId7" cstate="print"/>
          <a:srcRect/>
          <a:stretch>
            <a:fillRect/>
          </a:stretch>
        </p:blipFill>
        <p:spPr bwMode="auto">
          <a:xfrm>
            <a:off x="1763713" y="4581525"/>
            <a:ext cx="912812" cy="304800"/>
          </a:xfrm>
          <a:prstGeom prst="rect">
            <a:avLst/>
          </a:prstGeom>
          <a:noFill/>
          <a:ln w="9525">
            <a:noFill/>
            <a:miter lim="800000"/>
            <a:headEnd/>
            <a:tailEnd/>
          </a:ln>
          <a:effectLst/>
        </p:spPr>
      </p:pic>
      <p:sp>
        <p:nvSpPr>
          <p:cNvPr id="25612" name="Text Box 12"/>
          <p:cNvSpPr txBox="1">
            <a:spLocks noChangeArrowheads="1"/>
          </p:cNvSpPr>
          <p:nvPr/>
        </p:nvSpPr>
        <p:spPr bwMode="auto">
          <a:xfrm>
            <a:off x="1311275" y="3736975"/>
            <a:ext cx="1403350" cy="366713"/>
          </a:xfrm>
          <a:prstGeom prst="rect">
            <a:avLst/>
          </a:prstGeom>
          <a:noFill/>
          <a:ln w="9525">
            <a:noFill/>
            <a:miter lim="800000"/>
            <a:headEnd/>
            <a:tailEnd/>
          </a:ln>
          <a:effectLst/>
        </p:spPr>
        <p:txBody>
          <a:bodyPr wrap="none">
            <a:spAutoFit/>
          </a:bodyPr>
          <a:lstStyle/>
          <a:p>
            <a:r>
              <a:rPr lang="en-US" altLang="ja-JP" i="0"/>
              <a:t>We will use </a:t>
            </a:r>
          </a:p>
        </p:txBody>
      </p:sp>
      <p:sp>
        <p:nvSpPr>
          <p:cNvPr id="25613" name="Text Box 13"/>
          <p:cNvSpPr txBox="1">
            <a:spLocks noChangeArrowheads="1"/>
          </p:cNvSpPr>
          <p:nvPr/>
        </p:nvSpPr>
        <p:spPr bwMode="auto">
          <a:xfrm>
            <a:off x="1816100" y="3232150"/>
            <a:ext cx="5060950" cy="366713"/>
          </a:xfrm>
          <a:prstGeom prst="rect">
            <a:avLst/>
          </a:prstGeom>
          <a:noFill/>
          <a:ln w="9525">
            <a:noFill/>
            <a:miter lim="800000"/>
            <a:headEnd/>
            <a:tailEnd/>
          </a:ln>
          <a:effectLst/>
        </p:spPr>
        <p:txBody>
          <a:bodyPr wrap="none">
            <a:spAutoFit/>
          </a:bodyPr>
          <a:lstStyle/>
          <a:p>
            <a:r>
              <a:rPr lang="en-US" altLang="ja-JP" i="0"/>
              <a:t>(In the experiment, M=1507MeV, m</a:t>
            </a:r>
            <a:r>
              <a:rPr lang="el-GR" altLang="ja-JP" i="0">
                <a:cs typeface="Arial" charset="0"/>
              </a:rPr>
              <a:t>ρ</a:t>
            </a:r>
            <a:r>
              <a:rPr lang="en-US" altLang="ja-JP" i="0">
                <a:cs typeface="Arial" charset="0"/>
              </a:rPr>
              <a:t>=775MeV)</a:t>
            </a:r>
            <a:endParaRPr lang="el-GR" altLang="ja-JP" i="0">
              <a:cs typeface="Arial" charset="0"/>
            </a:endParaRPr>
          </a:p>
        </p:txBody>
      </p:sp>
      <p:sp>
        <p:nvSpPr>
          <p:cNvPr id="2" name="Rechteck 1"/>
          <p:cNvSpPr/>
          <p:nvPr/>
        </p:nvSpPr>
        <p:spPr>
          <a:xfrm>
            <a:off x="1322504" y="5699555"/>
            <a:ext cx="7083542" cy="461665"/>
          </a:xfrm>
          <a:prstGeom prst="rect">
            <a:avLst/>
          </a:prstGeom>
        </p:spPr>
        <p:txBody>
          <a:bodyPr wrap="none">
            <a:spAutoFit/>
          </a:bodyPr>
          <a:lstStyle/>
          <a:p>
            <a:r>
              <a:rPr lang="en-US" altLang="ja-JP" dirty="0" smtClean="0"/>
              <a:t>Slide courtesy </a:t>
            </a:r>
            <a:r>
              <a:rPr lang="en-US" altLang="ja-JP" dirty="0" err="1" smtClean="0"/>
              <a:t>S.Terashima</a:t>
            </a:r>
            <a:r>
              <a:rPr lang="en-US" altLang="ja-JP" dirty="0" smtClean="0"/>
              <a:t> eta al arXiv:0709.2208</a:t>
            </a:r>
            <a:endParaRPr lang="de-DE"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Foliennummernplatzhalter 5"/>
          <p:cNvSpPr>
            <a:spLocks noGrp="1"/>
          </p:cNvSpPr>
          <p:nvPr>
            <p:ph type="sldNum" sz="quarter" idx="12"/>
          </p:nvPr>
        </p:nvSpPr>
        <p:spPr/>
        <p:txBody>
          <a:bodyPr/>
          <a:lstStyle/>
          <a:p>
            <a:fld id="{67EC53CD-D4A1-420B-B0EB-BB0B4135B5A4}" type="slidenum">
              <a:rPr lang="en-US" altLang="ja-JP"/>
              <a:pPr/>
              <a:t>59</a:t>
            </a:fld>
            <a:endParaRPr lang="en-US" altLang="ja-JP"/>
          </a:p>
        </p:txBody>
      </p:sp>
      <p:sp>
        <p:nvSpPr>
          <p:cNvPr id="53250" name="Rectangle 2"/>
          <p:cNvSpPr>
            <a:spLocks noGrp="1" noChangeArrowheads="1"/>
          </p:cNvSpPr>
          <p:nvPr>
            <p:ph type="title"/>
          </p:nvPr>
        </p:nvSpPr>
        <p:spPr/>
        <p:txBody>
          <a:bodyPr/>
          <a:lstStyle/>
          <a:p>
            <a:r>
              <a:rPr lang="en-US" altLang="ja-JP" sz="3200"/>
              <a:t>Possible decay process (from kinematics)</a:t>
            </a:r>
          </a:p>
        </p:txBody>
      </p:sp>
      <p:pic>
        <p:nvPicPr>
          <p:cNvPr id="53252" name="Picture 4"/>
          <p:cNvPicPr>
            <a:picLocks noGrp="1" noChangeAspect="1" noChangeArrowheads="1"/>
          </p:cNvPicPr>
          <p:nvPr>
            <p:ph type="body" idx="1"/>
          </p:nvPr>
        </p:nvPicPr>
        <p:blipFill>
          <a:blip r:embed="rId2" cstate="print"/>
          <a:srcRect/>
          <a:stretch>
            <a:fillRect/>
          </a:stretch>
        </p:blipFill>
        <p:spPr>
          <a:xfrm>
            <a:off x="684213" y="1557338"/>
            <a:ext cx="7299325" cy="2501900"/>
          </a:xfrm>
          <a:noFill/>
          <a:ln/>
        </p:spPr>
      </p:pic>
      <p:pic>
        <p:nvPicPr>
          <p:cNvPr id="53253" name="Picture 5"/>
          <p:cNvPicPr>
            <a:picLocks noChangeAspect="1" noChangeArrowheads="1"/>
          </p:cNvPicPr>
          <p:nvPr/>
        </p:nvPicPr>
        <p:blipFill>
          <a:blip r:embed="rId3" cstate="print"/>
          <a:srcRect/>
          <a:stretch>
            <a:fillRect/>
          </a:stretch>
        </p:blipFill>
        <p:spPr bwMode="auto">
          <a:xfrm>
            <a:off x="250825" y="4292600"/>
            <a:ext cx="4572000" cy="2089150"/>
          </a:xfrm>
          <a:prstGeom prst="rect">
            <a:avLst/>
          </a:prstGeom>
          <a:noFill/>
          <a:ln w="9525">
            <a:noFill/>
            <a:miter lim="800000"/>
            <a:headEnd/>
            <a:tailEnd/>
          </a:ln>
          <a:effectLst/>
        </p:spPr>
      </p:pic>
      <p:sp>
        <p:nvSpPr>
          <p:cNvPr id="53254" name="Text Box 6"/>
          <p:cNvSpPr txBox="1">
            <a:spLocks noChangeArrowheads="1"/>
          </p:cNvSpPr>
          <p:nvPr/>
        </p:nvSpPr>
        <p:spPr bwMode="auto">
          <a:xfrm>
            <a:off x="4643438" y="4005263"/>
            <a:ext cx="4105275" cy="1927225"/>
          </a:xfrm>
          <a:prstGeom prst="rect">
            <a:avLst/>
          </a:prstGeom>
          <a:noFill/>
          <a:ln w="9525">
            <a:solidFill>
              <a:schemeClr val="accent2"/>
            </a:solidFill>
            <a:miter lim="800000"/>
            <a:headEnd/>
            <a:tailEnd/>
          </a:ln>
          <a:effectLst/>
        </p:spPr>
        <p:txBody>
          <a:bodyPr>
            <a:spAutoFit/>
          </a:bodyPr>
          <a:lstStyle/>
          <a:p>
            <a:r>
              <a:rPr lang="en-US" altLang="ja-JP" sz="2400" i="0"/>
              <a:t>Branching ratio for f0(1500):</a:t>
            </a:r>
          </a:p>
          <a:p>
            <a:endParaRPr lang="en-US" altLang="ja-JP" sz="2400" i="0"/>
          </a:p>
          <a:p>
            <a:r>
              <a:rPr lang="en-US" altLang="ja-JP" sz="2400" i="0"/>
              <a:t>  (a) 35%</a:t>
            </a:r>
          </a:p>
          <a:p>
            <a:r>
              <a:rPr lang="en-US" altLang="ja-JP" sz="2400" i="0"/>
              <a:t>  (b)+(c) 49%</a:t>
            </a:r>
          </a:p>
          <a:p>
            <a:r>
              <a:rPr lang="en-US" altLang="ja-JP" sz="2400" i="0"/>
              <a:t>  (d) 7 %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78610220-90E3-4C11-A560-66BFDA47C11E}" type="slidenum">
              <a:rPr lang="en-US" altLang="ja-JP"/>
              <a:pPr/>
              <a:t>60</a:t>
            </a:fld>
            <a:endParaRPr lang="en-US" altLang="ja-JP"/>
          </a:p>
        </p:txBody>
      </p:sp>
      <p:sp>
        <p:nvSpPr>
          <p:cNvPr id="26629" name="Text Box 5"/>
          <p:cNvSpPr txBox="1">
            <a:spLocks noChangeArrowheads="1"/>
          </p:cNvSpPr>
          <p:nvPr/>
        </p:nvSpPr>
        <p:spPr bwMode="auto">
          <a:xfrm>
            <a:off x="-57595" y="165515"/>
            <a:ext cx="9518953" cy="5940088"/>
          </a:xfrm>
          <a:prstGeom prst="rect">
            <a:avLst/>
          </a:prstGeom>
          <a:noFill/>
          <a:ln w="9525">
            <a:noFill/>
            <a:miter lim="800000"/>
            <a:headEnd/>
            <a:tailEnd/>
          </a:ln>
          <a:effectLst/>
        </p:spPr>
        <p:txBody>
          <a:bodyPr wrap="none">
            <a:spAutoFit/>
          </a:bodyPr>
          <a:lstStyle/>
          <a:p>
            <a:r>
              <a:rPr lang="en-US" altLang="ja-JP" sz="2000" b="1" i="0" dirty="0" smtClean="0">
                <a:solidFill>
                  <a:srgbClr val="660033"/>
                </a:solidFill>
              </a:rPr>
              <a:t> Quote </a:t>
            </a:r>
            <a:r>
              <a:rPr lang="en-US" altLang="ja-JP" sz="2000" b="1" i="0" dirty="0" err="1" smtClean="0">
                <a:solidFill>
                  <a:srgbClr val="660033"/>
                </a:solidFill>
              </a:rPr>
              <a:t>S.Terashima</a:t>
            </a:r>
            <a:r>
              <a:rPr lang="en-US" altLang="ja-JP" sz="2000" b="1" i="0" dirty="0" smtClean="0">
                <a:solidFill>
                  <a:srgbClr val="660033"/>
                </a:solidFill>
              </a:rPr>
              <a:t> et al: </a:t>
            </a:r>
          </a:p>
          <a:p>
            <a:r>
              <a:rPr lang="en-US" altLang="ja-JP" sz="2000" b="1" i="0" dirty="0" smtClean="0">
                <a:solidFill>
                  <a:srgbClr val="660033"/>
                </a:solidFill>
              </a:rPr>
              <a:t>First </a:t>
            </a:r>
            <a:r>
              <a:rPr lang="en-US" altLang="ja-JP" sz="2000" b="1" i="0" dirty="0">
                <a:solidFill>
                  <a:srgbClr val="660033"/>
                </a:solidFill>
              </a:rPr>
              <a:t>attempt</a:t>
            </a:r>
            <a:r>
              <a:rPr lang="en-US" altLang="ja-JP" sz="2000" i="0" dirty="0"/>
              <a:t> in </a:t>
            </a:r>
            <a:r>
              <a:rPr lang="en-US" altLang="ja-JP" sz="2000" i="0" dirty="0">
                <a:solidFill>
                  <a:schemeClr val="accent2"/>
                </a:solidFill>
              </a:rPr>
              <a:t>computing decays of </a:t>
            </a:r>
            <a:r>
              <a:rPr lang="en-US" altLang="ja-JP" sz="2000" i="0" dirty="0" err="1">
                <a:solidFill>
                  <a:schemeClr val="accent2"/>
                </a:solidFill>
              </a:rPr>
              <a:t>glueballs</a:t>
            </a:r>
            <a:r>
              <a:rPr lang="en-US" altLang="ja-JP" sz="2000" i="0" dirty="0">
                <a:solidFill>
                  <a:schemeClr val="accent2"/>
                </a:solidFill>
              </a:rPr>
              <a:t> to </a:t>
            </a:r>
          </a:p>
          <a:p>
            <a:r>
              <a:rPr lang="en-US" altLang="ja-JP" sz="2000" i="0" dirty="0">
                <a:solidFill>
                  <a:schemeClr val="accent2"/>
                </a:solidFill>
              </a:rPr>
              <a:t>mesons using a holographic QCD</a:t>
            </a:r>
            <a:r>
              <a:rPr lang="en-US" altLang="ja-JP" sz="2000" i="0" dirty="0"/>
              <a:t> (Sakai-Sugimoto model). </a:t>
            </a:r>
          </a:p>
          <a:p>
            <a:endParaRPr lang="en-US" altLang="ja-JP" sz="2000" i="0" dirty="0"/>
          </a:p>
          <a:p>
            <a:r>
              <a:rPr lang="en-US" altLang="ja-JP" sz="2000" i="0" dirty="0">
                <a:solidFill>
                  <a:schemeClr val="accent2"/>
                </a:solidFill>
              </a:rPr>
              <a:t>The holographic QCD is, in principle, equivalent to QCD</a:t>
            </a:r>
            <a:r>
              <a:rPr lang="en-US" altLang="ja-JP" sz="2000" i="0" dirty="0"/>
              <a:t>. </a:t>
            </a:r>
          </a:p>
          <a:p>
            <a:r>
              <a:rPr lang="en-US" altLang="ja-JP" sz="2000" i="0" dirty="0"/>
              <a:t>We therefore expect that the holographic approach should provide </a:t>
            </a:r>
          </a:p>
          <a:p>
            <a:r>
              <a:rPr lang="en-US" altLang="ja-JP" sz="2000" i="0" dirty="0"/>
              <a:t>interesting information on strong coupling physics of QCD. </a:t>
            </a:r>
          </a:p>
          <a:p>
            <a:endParaRPr lang="en-US" altLang="ja-JP" sz="2000" i="0" dirty="0"/>
          </a:p>
          <a:p>
            <a:r>
              <a:rPr lang="en-US" altLang="ja-JP" sz="2000" i="0" dirty="0">
                <a:solidFill>
                  <a:schemeClr val="accent2"/>
                </a:solidFill>
              </a:rPr>
              <a:t>Explicit couplings between the lightest </a:t>
            </a:r>
            <a:r>
              <a:rPr lang="en-US" altLang="ja-JP" sz="2000" i="0" dirty="0" err="1">
                <a:solidFill>
                  <a:schemeClr val="accent2"/>
                </a:solidFill>
              </a:rPr>
              <a:t>glueball</a:t>
            </a:r>
            <a:r>
              <a:rPr lang="en-US" altLang="ja-JP" sz="2000" i="0" dirty="0">
                <a:solidFill>
                  <a:schemeClr val="accent2"/>
                </a:solidFill>
              </a:rPr>
              <a:t> and the mesons are given</a:t>
            </a:r>
            <a:r>
              <a:rPr lang="en-US" altLang="ja-JP" sz="2000" i="0" dirty="0"/>
              <a:t>, </a:t>
            </a:r>
          </a:p>
          <a:p>
            <a:r>
              <a:rPr lang="en-US" altLang="ja-JP" sz="2000" i="0" dirty="0"/>
              <a:t>and the associated </a:t>
            </a:r>
            <a:r>
              <a:rPr lang="en-US" altLang="ja-JP" sz="2000" i="0" dirty="0">
                <a:solidFill>
                  <a:schemeClr val="accent2"/>
                </a:solidFill>
              </a:rPr>
              <a:t>decay products/widths are calculated</a:t>
            </a:r>
            <a:r>
              <a:rPr lang="en-US" altLang="ja-JP" sz="2000" i="0" dirty="0"/>
              <a:t>. </a:t>
            </a:r>
          </a:p>
          <a:p>
            <a:endParaRPr lang="en-US" altLang="ja-JP" sz="2000" i="0" dirty="0"/>
          </a:p>
          <a:p>
            <a:r>
              <a:rPr lang="en-US" altLang="ja-JP" sz="2000" i="0" dirty="0"/>
              <a:t>Our results are </a:t>
            </a:r>
            <a:r>
              <a:rPr lang="en-US" altLang="ja-JP" sz="2000" i="0" dirty="0">
                <a:solidFill>
                  <a:schemeClr val="accent2"/>
                </a:solidFill>
              </a:rPr>
              <a:t>consistent with the experimental data</a:t>
            </a:r>
            <a:r>
              <a:rPr lang="en-US" altLang="ja-JP" sz="2000" i="0" dirty="0"/>
              <a:t> of the decay for the f0(1500) </a:t>
            </a:r>
          </a:p>
          <a:p>
            <a:r>
              <a:rPr lang="en-US" altLang="ja-JP" sz="2000" i="0" dirty="0"/>
              <a:t>which is thought to be the best candidate of a </a:t>
            </a:r>
            <a:r>
              <a:rPr lang="en-US" altLang="ja-JP" sz="2000" i="0" dirty="0" err="1"/>
              <a:t>glueball</a:t>
            </a:r>
            <a:r>
              <a:rPr lang="en-US" altLang="ja-JP" sz="2000" i="0" dirty="0"/>
              <a:t> in the </a:t>
            </a:r>
            <a:r>
              <a:rPr lang="en-US" altLang="ja-JP" sz="2000" i="0" dirty="0" err="1"/>
              <a:t>hadronic</a:t>
            </a:r>
            <a:r>
              <a:rPr lang="en-US" altLang="ja-JP" sz="2000" i="0" dirty="0"/>
              <a:t> spectrum.</a:t>
            </a:r>
          </a:p>
          <a:p>
            <a:endParaRPr lang="en-US" altLang="ja-JP" sz="2000" i="0" dirty="0"/>
          </a:p>
          <a:p>
            <a:r>
              <a:rPr lang="en-US" altLang="ja-JP" sz="2000" i="0" dirty="0"/>
              <a:t>We have shown that there is </a:t>
            </a:r>
            <a:r>
              <a:rPr lang="en-US" altLang="ja-JP" sz="2000" i="0" dirty="0">
                <a:solidFill>
                  <a:schemeClr val="accent2"/>
                </a:solidFill>
              </a:rPr>
              <a:t>no mixing with the mesons</a:t>
            </a:r>
            <a:r>
              <a:rPr lang="en-US" altLang="ja-JP" sz="2000" i="0" dirty="0"/>
              <a:t> at the leading order.</a:t>
            </a:r>
          </a:p>
          <a:p>
            <a:r>
              <a:rPr lang="en-US" altLang="ja-JP" sz="2000" i="0" dirty="0"/>
              <a:t>Decay of </a:t>
            </a:r>
            <a:r>
              <a:rPr lang="en-US" altLang="ja-JP" sz="2000" i="0" dirty="0">
                <a:solidFill>
                  <a:schemeClr val="accent2"/>
                </a:solidFill>
              </a:rPr>
              <a:t>any </a:t>
            </a:r>
            <a:r>
              <a:rPr lang="en-US" altLang="ja-JP" sz="2000" i="0" dirty="0" err="1">
                <a:solidFill>
                  <a:schemeClr val="accent2"/>
                </a:solidFill>
              </a:rPr>
              <a:t>glueball</a:t>
            </a:r>
            <a:r>
              <a:rPr lang="en-US" altLang="ja-JP" sz="2000" i="0" dirty="0">
                <a:solidFill>
                  <a:schemeClr val="accent2"/>
                </a:solidFill>
              </a:rPr>
              <a:t> to 4      is suppressed</a:t>
            </a:r>
            <a:r>
              <a:rPr lang="en-US" altLang="ja-JP" sz="2000" i="0" dirty="0"/>
              <a:t>. </a:t>
            </a:r>
            <a:endParaRPr lang="en-US" altLang="ja-JP" sz="2000" i="0" dirty="0" smtClean="0"/>
          </a:p>
          <a:p>
            <a:endParaRPr lang="en-US" altLang="ja-JP" sz="2000" i="0" dirty="0"/>
          </a:p>
          <a:p>
            <a:r>
              <a:rPr lang="en-US" altLang="ja-JP" sz="2000" i="0" dirty="0">
                <a:solidFill>
                  <a:srgbClr val="660033"/>
                </a:solidFill>
              </a:rPr>
              <a:t>This is a prediction of the holographic QCD! </a:t>
            </a:r>
          </a:p>
          <a:p>
            <a:endParaRPr lang="en-US" altLang="ja-JP" sz="2000" i="0" dirty="0">
              <a:solidFill>
                <a:srgbClr val="660033"/>
              </a:solidFill>
            </a:endParaRPr>
          </a:p>
        </p:txBody>
      </p:sp>
      <p:pic>
        <p:nvPicPr>
          <p:cNvPr id="26630" name="Picture 6"/>
          <p:cNvPicPr>
            <a:picLocks noChangeAspect="1" noChangeArrowheads="1"/>
          </p:cNvPicPr>
          <p:nvPr/>
        </p:nvPicPr>
        <p:blipFill>
          <a:blip r:embed="rId2" cstate="print"/>
          <a:srcRect/>
          <a:stretch>
            <a:fillRect/>
          </a:stretch>
        </p:blipFill>
        <p:spPr bwMode="auto">
          <a:xfrm>
            <a:off x="2978205" y="4847865"/>
            <a:ext cx="360362" cy="250825"/>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4213" y="1700213"/>
            <a:ext cx="7772400" cy="1470025"/>
          </a:xfrm>
        </p:spPr>
        <p:txBody>
          <a:bodyPr/>
          <a:lstStyle/>
          <a:p>
            <a:r>
              <a:rPr lang="en-US" altLang="ja-JP" sz="3200" b="1" dirty="0" smtClean="0"/>
              <a:t>End of input from</a:t>
            </a:r>
            <a:br>
              <a:rPr lang="en-US" altLang="ja-JP" sz="3200" b="1" dirty="0" smtClean="0"/>
            </a:br>
            <a:r>
              <a:rPr lang="en-US" altLang="ja-JP" sz="3200" b="1" dirty="0" smtClean="0"/>
              <a:t> “</a:t>
            </a:r>
            <a:r>
              <a:rPr lang="en-US" altLang="ja-JP" sz="3200" b="1" dirty="0" err="1" smtClean="0"/>
              <a:t>Glueball</a:t>
            </a:r>
            <a:r>
              <a:rPr lang="en-US" altLang="ja-JP" sz="3200" b="1" dirty="0" smtClean="0"/>
              <a:t> </a:t>
            </a:r>
            <a:r>
              <a:rPr lang="en-US" altLang="ja-JP" sz="3200" b="1" dirty="0"/>
              <a:t>Decay </a:t>
            </a:r>
            <a:br>
              <a:rPr lang="en-US" altLang="ja-JP" sz="3200" b="1" dirty="0"/>
            </a:br>
            <a:r>
              <a:rPr lang="en-US" altLang="ja-JP" sz="3200" b="1" dirty="0"/>
              <a:t>in Holographic </a:t>
            </a:r>
            <a:r>
              <a:rPr lang="en-US" altLang="ja-JP" sz="3200" b="1" dirty="0" smtClean="0"/>
              <a:t>QCD”</a:t>
            </a:r>
            <a:endParaRPr lang="en-US" altLang="ja-JP" sz="3200" b="1" dirty="0"/>
          </a:p>
        </p:txBody>
      </p:sp>
      <p:sp>
        <p:nvSpPr>
          <p:cNvPr id="2051" name="Rectangle 3"/>
          <p:cNvSpPr>
            <a:spLocks noGrp="1" noChangeArrowheads="1"/>
          </p:cNvSpPr>
          <p:nvPr>
            <p:ph type="subTitle" idx="1"/>
          </p:nvPr>
        </p:nvSpPr>
        <p:spPr/>
        <p:txBody>
          <a:bodyPr/>
          <a:lstStyle/>
          <a:p>
            <a:pPr>
              <a:lnSpc>
                <a:spcPct val="80000"/>
              </a:lnSpc>
            </a:pPr>
            <a:r>
              <a:rPr lang="en-US" altLang="ja-JP" dirty="0"/>
              <a:t>Seiji </a:t>
            </a:r>
            <a:r>
              <a:rPr lang="en-US" altLang="ja-JP" dirty="0" err="1"/>
              <a:t>Terashima</a:t>
            </a:r>
            <a:r>
              <a:rPr lang="en-US" altLang="ja-JP" dirty="0"/>
              <a:t> (YITP, Kyoto)</a:t>
            </a:r>
          </a:p>
          <a:p>
            <a:pPr>
              <a:lnSpc>
                <a:spcPct val="80000"/>
              </a:lnSpc>
            </a:pPr>
            <a:endParaRPr lang="en-US" altLang="ja-JP" sz="2800" dirty="0"/>
          </a:p>
          <a:p>
            <a:pPr>
              <a:lnSpc>
                <a:spcPct val="80000"/>
              </a:lnSpc>
            </a:pPr>
            <a:r>
              <a:rPr lang="en-US" altLang="ja-JP" sz="2400" dirty="0"/>
              <a:t>Based on the work (arXiv:0709.2208) </a:t>
            </a:r>
          </a:p>
          <a:p>
            <a:pPr>
              <a:lnSpc>
                <a:spcPct val="80000"/>
              </a:lnSpc>
            </a:pPr>
            <a:r>
              <a:rPr lang="en-US" altLang="ja-JP" sz="2400" dirty="0"/>
              <a:t>in collaboration with Koji Hashimoto (Riken)</a:t>
            </a:r>
          </a:p>
          <a:p>
            <a:pPr>
              <a:lnSpc>
                <a:spcPct val="80000"/>
              </a:lnSpc>
            </a:pPr>
            <a:r>
              <a:rPr lang="en-US" altLang="ja-JP" sz="2400" dirty="0"/>
              <a:t>and Chung-I Tan (Brown)</a:t>
            </a:r>
          </a:p>
        </p:txBody>
      </p:sp>
      <p:sp>
        <p:nvSpPr>
          <p:cNvPr id="2052" name="Text Box 4"/>
          <p:cNvSpPr txBox="1">
            <a:spLocks noChangeArrowheads="1"/>
          </p:cNvSpPr>
          <p:nvPr/>
        </p:nvSpPr>
        <p:spPr bwMode="auto">
          <a:xfrm>
            <a:off x="5651500" y="5805488"/>
            <a:ext cx="2482850" cy="641350"/>
          </a:xfrm>
          <a:prstGeom prst="rect">
            <a:avLst/>
          </a:prstGeom>
          <a:noFill/>
          <a:ln w="9525">
            <a:noFill/>
            <a:miter lim="800000"/>
            <a:headEnd/>
            <a:tailEnd/>
          </a:ln>
          <a:effectLst/>
        </p:spPr>
        <p:txBody>
          <a:bodyPr wrap="none">
            <a:spAutoFit/>
          </a:bodyPr>
          <a:lstStyle/>
          <a:p>
            <a:r>
              <a:rPr lang="en-US" altLang="ja-JP" i="0"/>
              <a:t>2007 Dec. 18 at NCTS</a:t>
            </a:r>
          </a:p>
          <a:p>
            <a:r>
              <a:rPr lang="en-US" altLang="ja-JP" i="0"/>
              <a:t> </a:t>
            </a: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idx="4294967295"/>
          </p:nvPr>
        </p:nvSpPr>
        <p:spPr>
          <a:xfrm>
            <a:off x="-133490" y="89620"/>
            <a:ext cx="9486875" cy="520700"/>
          </a:xfrm>
          <a:ln/>
          <a:effectLst>
            <a:outerShdw dist="101823" dir="2700000" algn="ctr" rotWithShape="0">
              <a:srgbClr val="E6E6E6">
                <a:alpha val="50027"/>
              </a:srgbClr>
            </a:outerShdw>
          </a:effectLst>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sz="2400" b="1" dirty="0" smtClean="0">
                <a:solidFill>
                  <a:srgbClr val="0000FF"/>
                </a:solidFill>
              </a:rPr>
              <a:t>Bootstrap (Max Beitel, Kai Gallmeister, Carsten Greiner)</a:t>
            </a:r>
            <a:endParaRPr lang="de-DE" sz="2400" b="1" dirty="0">
              <a:solidFill>
                <a:srgbClr val="0000FF"/>
              </a:solidFill>
            </a:endParaRPr>
          </a:p>
        </p:txBody>
      </p:sp>
      <p:sp>
        <p:nvSpPr>
          <p:cNvPr id="9218" name="Rectangle 2"/>
          <p:cNvSpPr>
            <a:spLocks noGrp="1" noChangeArrowheads="1"/>
          </p:cNvSpPr>
          <p:nvPr>
            <p:ph type="body" idx="4294967295"/>
          </p:nvPr>
        </p:nvSpPr>
        <p:spPr>
          <a:xfrm>
            <a:off x="250825" y="469095"/>
            <a:ext cx="8642350" cy="5753100"/>
          </a:xfrm>
          <a:ln/>
        </p:spPr>
        <p:txBody>
          <a:bodyPr/>
          <a:lstStyle/>
          <a:p>
            <a: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e-DE" dirty="0"/>
          </a:p>
          <a:p>
            <a:pPr marL="341313" indent="-341313">
              <a:buFont typeface="Times New Roman"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de-DE" dirty="0" err="1"/>
              <a:t>Assumption</a:t>
            </a:r>
            <a:r>
              <a:rPr lang="de-DE" dirty="0"/>
              <a:t>: </a:t>
            </a:r>
            <a:r>
              <a:rPr lang="de-DE" dirty="0" err="1"/>
              <a:t>only</a:t>
            </a:r>
            <a:r>
              <a:rPr lang="de-DE" dirty="0"/>
              <a:t> 2-body (</a:t>
            </a:r>
            <a:r>
              <a:rPr lang="de-DE" dirty="0" err="1"/>
              <a:t>detailed</a:t>
            </a:r>
            <a:r>
              <a:rPr lang="de-DE" dirty="0"/>
              <a:t> </a:t>
            </a:r>
            <a:r>
              <a:rPr lang="de-DE" dirty="0" err="1"/>
              <a:t>balance</a:t>
            </a:r>
            <a:r>
              <a:rPr lang="de-DE" dirty="0" smtClean="0"/>
              <a:t>!)</a:t>
            </a:r>
            <a:r>
              <a:rPr lang="de-DE" dirty="0"/>
              <a:t/>
            </a:r>
            <a:br>
              <a:rPr lang="de-DE" dirty="0"/>
            </a:br>
            <a:endParaRPr lang="de-DE" dirty="0" smtClean="0"/>
          </a:p>
          <a:p>
            <a:pPr marL="341313" indent="-341313">
              <a:buFont typeface="Times New Roman"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e-DE" dirty="0" smtClean="0"/>
          </a:p>
          <a:p>
            <a:pPr marL="341313" indent="-341313">
              <a:buFont typeface="Times New Roman"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de-DE" dirty="0" smtClean="0"/>
              <a:t>Bootstrap </a:t>
            </a:r>
            <a:r>
              <a:rPr lang="de-DE" dirty="0" err="1" smtClean="0"/>
              <a:t>equation</a:t>
            </a:r>
            <a:endParaRPr lang="de-DE" dirty="0" smtClean="0"/>
          </a:p>
          <a:p>
            <a:pPr marL="341313" indent="-341313">
              <a:buFont typeface="Times New Roman"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de-DE" dirty="0"/>
              <a:t/>
            </a:r>
            <a:br>
              <a:rPr lang="de-DE" dirty="0"/>
            </a:br>
            <a:endParaRPr lang="de-DE" dirty="0"/>
          </a:p>
          <a:p>
            <a:pPr marL="341313" indent="-341313">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e-DE" dirty="0"/>
          </a:p>
          <a:p>
            <a:pPr marL="341313" indent="-341313">
              <a:buFont typeface="Times New Roman"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de-DE" dirty="0"/>
              <a:t>Total </a:t>
            </a:r>
            <a:r>
              <a:rPr lang="de-DE" dirty="0" err="1"/>
              <a:t>decay</a:t>
            </a:r>
            <a:r>
              <a:rPr lang="de-DE" dirty="0"/>
              <a:t> </a:t>
            </a:r>
            <a:r>
              <a:rPr lang="de-DE" dirty="0" err="1"/>
              <a:t>width</a:t>
            </a:r>
            <a:r>
              <a:rPr lang="de-DE" dirty="0"/>
              <a:t> </a:t>
            </a:r>
            <a:r>
              <a:rPr lang="de-DE" sz="2000" dirty="0"/>
              <a:t>(via </a:t>
            </a:r>
            <a:r>
              <a:rPr lang="de-DE" sz="2000" dirty="0" err="1"/>
              <a:t>detailed</a:t>
            </a:r>
            <a:r>
              <a:rPr lang="de-DE" sz="2000" dirty="0"/>
              <a:t> </a:t>
            </a:r>
            <a:r>
              <a:rPr lang="de-DE" sz="2000" dirty="0" err="1"/>
              <a:t>balance</a:t>
            </a:r>
            <a:r>
              <a:rPr lang="de-DE" sz="2000" dirty="0"/>
              <a:t>)</a:t>
            </a:r>
          </a:p>
        </p:txBody>
      </p:sp>
      <p:sp>
        <p:nvSpPr>
          <p:cNvPr id="9219" name="Text Box 3"/>
          <p:cNvSpPr txBox="1">
            <a:spLocks noChangeArrowheads="1"/>
          </p:cNvSpPr>
          <p:nvPr/>
        </p:nvSpPr>
        <p:spPr bwMode="auto">
          <a:xfrm>
            <a:off x="3924300" y="720725"/>
            <a:ext cx="5075238" cy="900113"/>
          </a:xfrm>
          <a:prstGeom prst="rect">
            <a:avLst/>
          </a:prstGeom>
          <a:noFill/>
          <a:ln w="9525" cap="flat">
            <a:noFill/>
            <a:round/>
            <a:headEnd/>
            <a:tailEnd/>
          </a:ln>
          <a:effectLst/>
        </p:spPr>
        <p:txBody>
          <a:bodyPr lIns="90000" tIns="45000" rIns="90000" bIns="45000"/>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sz="1500">
                <a:solidFill>
                  <a:srgbClr val="009933"/>
                </a:solidFill>
                <a:ea typeface="DejaVu Sans" charset="0"/>
                <a:cs typeface="DejaVu Sans" charset="0"/>
              </a:rPr>
              <a:t>cf. S. Frautschi, PRD 3 (1971) 2821</a:t>
            </a:r>
            <a:br>
              <a:rPr lang="de-DE" sz="1500">
                <a:solidFill>
                  <a:srgbClr val="009933"/>
                </a:solidFill>
                <a:ea typeface="DejaVu Sans" charset="0"/>
                <a:cs typeface="DejaVu Sans" charset="0"/>
              </a:rPr>
            </a:br>
            <a:r>
              <a:rPr lang="de-DE" sz="1500">
                <a:solidFill>
                  <a:srgbClr val="009933"/>
                </a:solidFill>
                <a:ea typeface="DejaVu Sans" charset="0"/>
                <a:cs typeface="DejaVu Sans" charset="0"/>
              </a:rPr>
              <a:t>C. Hamer, S. Frautschi, PRD 4 (1971) 2125</a:t>
            </a:r>
          </a:p>
        </p:txBody>
      </p:sp>
      <p:grpSp>
        <p:nvGrpSpPr>
          <p:cNvPr id="2" name="Group 4"/>
          <p:cNvGrpSpPr>
            <a:grpSpLocks/>
          </p:cNvGrpSpPr>
          <p:nvPr/>
        </p:nvGrpSpPr>
        <p:grpSpPr bwMode="auto">
          <a:xfrm>
            <a:off x="934420" y="1986995"/>
            <a:ext cx="1816100" cy="369887"/>
            <a:chOff x="4297" y="1581"/>
            <a:chExt cx="1144" cy="233"/>
          </a:xfrm>
        </p:grpSpPr>
        <p:sp>
          <p:nvSpPr>
            <p:cNvPr id="9221" name="Freeform 5"/>
            <p:cNvSpPr>
              <a:spLocks noChangeArrowheads="1"/>
            </p:cNvSpPr>
            <p:nvPr/>
          </p:nvSpPr>
          <p:spPr bwMode="auto">
            <a:xfrm>
              <a:off x="4297" y="1581"/>
              <a:ext cx="1144" cy="232"/>
            </a:xfrm>
            <a:custGeom>
              <a:avLst/>
              <a:gdLst/>
              <a:ahLst/>
              <a:cxnLst>
                <a:cxn ang="0">
                  <a:pos x="2525" y="1028"/>
                </a:cxn>
                <a:cxn ang="0">
                  <a:pos x="0" y="1028"/>
                </a:cxn>
                <a:cxn ang="0">
                  <a:pos x="0" y="0"/>
                </a:cxn>
                <a:cxn ang="0">
                  <a:pos x="5050" y="0"/>
                </a:cxn>
                <a:cxn ang="0">
                  <a:pos x="5050" y="1028"/>
                </a:cxn>
                <a:cxn ang="0">
                  <a:pos x="2525" y="1028"/>
                </a:cxn>
              </a:cxnLst>
              <a:rect l="0" t="0" r="r" b="b"/>
              <a:pathLst>
                <a:path w="5051" h="1029">
                  <a:moveTo>
                    <a:pt x="2525" y="1028"/>
                  </a:moveTo>
                  <a:lnTo>
                    <a:pt x="0" y="1028"/>
                  </a:lnTo>
                  <a:lnTo>
                    <a:pt x="0" y="0"/>
                  </a:lnTo>
                  <a:lnTo>
                    <a:pt x="5050" y="0"/>
                  </a:lnTo>
                  <a:lnTo>
                    <a:pt x="5050" y="1028"/>
                  </a:lnTo>
                  <a:lnTo>
                    <a:pt x="2525" y="1028"/>
                  </a:lnTo>
                </a:path>
              </a:pathLst>
            </a:custGeom>
            <a:solidFill>
              <a:srgbClr val="FFFFFF">
                <a:alpha val="0"/>
              </a:srgbClr>
            </a:solidFill>
            <a:ln w="12600" cap="flat">
              <a:noFill/>
              <a:miter lim="800000"/>
              <a:headEnd/>
              <a:tailEnd/>
            </a:ln>
            <a:effectLst/>
          </p:spPr>
          <p:txBody>
            <a:bodyPr wrap="none" anchor="ctr"/>
            <a:lstStyle/>
            <a:p>
              <a:endParaRPr lang="de-DE"/>
            </a:p>
          </p:txBody>
        </p:sp>
        <p:sp>
          <p:nvSpPr>
            <p:cNvPr id="9222" name="Freeform 6"/>
            <p:cNvSpPr>
              <a:spLocks noChangeArrowheads="1"/>
            </p:cNvSpPr>
            <p:nvPr/>
          </p:nvSpPr>
          <p:spPr bwMode="auto">
            <a:xfrm>
              <a:off x="4361" y="1581"/>
              <a:ext cx="85" cy="38"/>
            </a:xfrm>
            <a:custGeom>
              <a:avLst/>
              <a:gdLst/>
              <a:ahLst/>
              <a:cxnLst>
                <a:cxn ang="0">
                  <a:pos x="302" y="101"/>
                </a:cxn>
                <a:cxn ang="0">
                  <a:pos x="262" y="151"/>
                </a:cxn>
                <a:cxn ang="0">
                  <a:pos x="278" y="170"/>
                </a:cxn>
                <a:cxn ang="0">
                  <a:pos x="295" y="158"/>
                </a:cxn>
                <a:cxn ang="0">
                  <a:pos x="362" y="103"/>
                </a:cxn>
                <a:cxn ang="0">
                  <a:pos x="377" y="84"/>
                </a:cxn>
                <a:cxn ang="0">
                  <a:pos x="365" y="67"/>
                </a:cxn>
                <a:cxn ang="0">
                  <a:pos x="329" y="19"/>
                </a:cxn>
                <a:cxn ang="0">
                  <a:pos x="312" y="0"/>
                </a:cxn>
                <a:cxn ang="0">
                  <a:pos x="295" y="17"/>
                </a:cxn>
                <a:cxn ang="0">
                  <a:pos x="317" y="67"/>
                </a:cxn>
                <a:cxn ang="0">
                  <a:pos x="29" y="67"/>
                </a:cxn>
                <a:cxn ang="0">
                  <a:pos x="0" y="84"/>
                </a:cxn>
                <a:cxn ang="0">
                  <a:pos x="29" y="101"/>
                </a:cxn>
                <a:cxn ang="0">
                  <a:pos x="302" y="101"/>
                </a:cxn>
              </a:cxnLst>
              <a:rect l="0" t="0" r="r" b="b"/>
              <a:pathLst>
                <a:path w="378" h="171">
                  <a:moveTo>
                    <a:pt x="302" y="101"/>
                  </a:moveTo>
                  <a:cubicBezTo>
                    <a:pt x="290" y="113"/>
                    <a:pt x="262" y="137"/>
                    <a:pt x="262" y="151"/>
                  </a:cubicBezTo>
                  <a:cubicBezTo>
                    <a:pt x="262" y="161"/>
                    <a:pt x="269" y="170"/>
                    <a:pt x="278" y="170"/>
                  </a:cubicBezTo>
                  <a:cubicBezTo>
                    <a:pt x="286" y="170"/>
                    <a:pt x="290" y="163"/>
                    <a:pt x="295" y="158"/>
                  </a:cubicBezTo>
                  <a:cubicBezTo>
                    <a:pt x="305" y="146"/>
                    <a:pt x="324" y="122"/>
                    <a:pt x="362" y="103"/>
                  </a:cubicBezTo>
                  <a:cubicBezTo>
                    <a:pt x="367" y="98"/>
                    <a:pt x="377" y="96"/>
                    <a:pt x="377" y="84"/>
                  </a:cubicBezTo>
                  <a:cubicBezTo>
                    <a:pt x="377" y="77"/>
                    <a:pt x="370" y="72"/>
                    <a:pt x="365" y="67"/>
                  </a:cubicBezTo>
                  <a:cubicBezTo>
                    <a:pt x="346" y="55"/>
                    <a:pt x="336" y="38"/>
                    <a:pt x="329" y="19"/>
                  </a:cubicBezTo>
                  <a:cubicBezTo>
                    <a:pt x="329" y="12"/>
                    <a:pt x="324" y="0"/>
                    <a:pt x="312" y="0"/>
                  </a:cubicBezTo>
                  <a:cubicBezTo>
                    <a:pt x="300" y="0"/>
                    <a:pt x="295" y="12"/>
                    <a:pt x="295" y="17"/>
                  </a:cubicBezTo>
                  <a:cubicBezTo>
                    <a:pt x="295" y="22"/>
                    <a:pt x="302" y="50"/>
                    <a:pt x="317" y="67"/>
                  </a:cubicBezTo>
                  <a:lnTo>
                    <a:pt x="29" y="67"/>
                  </a:lnTo>
                  <a:cubicBezTo>
                    <a:pt x="14" y="67"/>
                    <a:pt x="0" y="67"/>
                    <a:pt x="0" y="84"/>
                  </a:cubicBezTo>
                  <a:cubicBezTo>
                    <a:pt x="0" y="101"/>
                    <a:pt x="14" y="101"/>
                    <a:pt x="29" y="101"/>
                  </a:cubicBezTo>
                  <a:lnTo>
                    <a:pt x="302" y="101"/>
                  </a:lnTo>
                </a:path>
              </a:pathLst>
            </a:custGeom>
            <a:solidFill>
              <a:srgbClr val="000000"/>
            </a:solidFill>
            <a:ln w="12600" cap="flat">
              <a:noFill/>
              <a:miter lim="800000"/>
              <a:headEnd/>
              <a:tailEnd/>
            </a:ln>
            <a:effectLst/>
          </p:spPr>
          <p:txBody>
            <a:bodyPr wrap="none" anchor="ctr"/>
            <a:lstStyle/>
            <a:p>
              <a:endParaRPr lang="de-DE"/>
            </a:p>
          </p:txBody>
        </p:sp>
        <p:sp>
          <p:nvSpPr>
            <p:cNvPr id="9223" name="Freeform 7"/>
            <p:cNvSpPr>
              <a:spLocks noChangeArrowheads="1"/>
            </p:cNvSpPr>
            <p:nvPr/>
          </p:nvSpPr>
          <p:spPr bwMode="auto">
            <a:xfrm>
              <a:off x="4307" y="1631"/>
              <a:ext cx="136" cy="139"/>
            </a:xfrm>
            <a:custGeom>
              <a:avLst/>
              <a:gdLst/>
              <a:ahLst/>
              <a:cxnLst>
                <a:cxn ang="0">
                  <a:pos x="602" y="10"/>
                </a:cxn>
                <a:cxn ang="0">
                  <a:pos x="593" y="0"/>
                </a:cxn>
                <a:cxn ang="0">
                  <a:pos x="578" y="10"/>
                </a:cxn>
                <a:cxn ang="0">
                  <a:pos x="521" y="74"/>
                </a:cxn>
                <a:cxn ang="0">
                  <a:pos x="379" y="0"/>
                </a:cxn>
                <a:cxn ang="0">
                  <a:pos x="0" y="384"/>
                </a:cxn>
                <a:cxn ang="0">
                  <a:pos x="230" y="617"/>
                </a:cxn>
                <a:cxn ang="0">
                  <a:pos x="413" y="543"/>
                </a:cxn>
                <a:cxn ang="0">
                  <a:pos x="506" y="394"/>
                </a:cxn>
                <a:cxn ang="0">
                  <a:pos x="494" y="387"/>
                </a:cxn>
                <a:cxn ang="0">
                  <a:pos x="485" y="394"/>
                </a:cxn>
                <a:cxn ang="0">
                  <a:pos x="398" y="528"/>
                </a:cxn>
                <a:cxn ang="0">
                  <a:pos x="242" y="591"/>
                </a:cxn>
                <a:cxn ang="0">
                  <a:pos x="77" y="413"/>
                </a:cxn>
                <a:cxn ang="0">
                  <a:pos x="180" y="130"/>
                </a:cxn>
                <a:cxn ang="0">
                  <a:pos x="386" y="26"/>
                </a:cxn>
                <a:cxn ang="0">
                  <a:pos x="523" y="190"/>
                </a:cxn>
                <a:cxn ang="0">
                  <a:pos x="521" y="233"/>
                </a:cxn>
                <a:cxn ang="0">
                  <a:pos x="533" y="242"/>
                </a:cxn>
                <a:cxn ang="0">
                  <a:pos x="547" y="226"/>
                </a:cxn>
                <a:cxn ang="0">
                  <a:pos x="602" y="10"/>
                </a:cxn>
              </a:cxnLst>
              <a:rect l="0" t="0" r="r" b="b"/>
              <a:pathLst>
                <a:path w="603" h="618">
                  <a:moveTo>
                    <a:pt x="602" y="10"/>
                  </a:moveTo>
                  <a:cubicBezTo>
                    <a:pt x="602" y="5"/>
                    <a:pt x="600" y="0"/>
                    <a:pt x="593" y="0"/>
                  </a:cubicBezTo>
                  <a:cubicBezTo>
                    <a:pt x="590" y="0"/>
                    <a:pt x="588" y="0"/>
                    <a:pt x="578" y="10"/>
                  </a:cubicBezTo>
                  <a:lnTo>
                    <a:pt x="521" y="74"/>
                  </a:lnTo>
                  <a:cubicBezTo>
                    <a:pt x="511" y="62"/>
                    <a:pt x="473" y="0"/>
                    <a:pt x="379" y="0"/>
                  </a:cubicBezTo>
                  <a:cubicBezTo>
                    <a:pt x="190" y="0"/>
                    <a:pt x="0" y="187"/>
                    <a:pt x="0" y="384"/>
                  </a:cubicBezTo>
                  <a:cubicBezTo>
                    <a:pt x="0" y="523"/>
                    <a:pt x="101" y="617"/>
                    <a:pt x="230" y="617"/>
                  </a:cubicBezTo>
                  <a:cubicBezTo>
                    <a:pt x="302" y="617"/>
                    <a:pt x="367" y="581"/>
                    <a:pt x="413" y="543"/>
                  </a:cubicBezTo>
                  <a:cubicBezTo>
                    <a:pt x="492" y="473"/>
                    <a:pt x="506" y="396"/>
                    <a:pt x="506" y="394"/>
                  </a:cubicBezTo>
                  <a:cubicBezTo>
                    <a:pt x="506" y="387"/>
                    <a:pt x="497" y="387"/>
                    <a:pt x="494" y="387"/>
                  </a:cubicBezTo>
                  <a:cubicBezTo>
                    <a:pt x="490" y="387"/>
                    <a:pt x="487" y="387"/>
                    <a:pt x="485" y="394"/>
                  </a:cubicBezTo>
                  <a:cubicBezTo>
                    <a:pt x="478" y="418"/>
                    <a:pt x="458" y="478"/>
                    <a:pt x="398" y="528"/>
                  </a:cubicBezTo>
                  <a:cubicBezTo>
                    <a:pt x="341" y="576"/>
                    <a:pt x="288" y="591"/>
                    <a:pt x="242" y="591"/>
                  </a:cubicBezTo>
                  <a:cubicBezTo>
                    <a:pt x="168" y="591"/>
                    <a:pt x="77" y="545"/>
                    <a:pt x="77" y="413"/>
                  </a:cubicBezTo>
                  <a:cubicBezTo>
                    <a:pt x="77" y="365"/>
                    <a:pt x="96" y="228"/>
                    <a:pt x="180" y="130"/>
                  </a:cubicBezTo>
                  <a:cubicBezTo>
                    <a:pt x="230" y="70"/>
                    <a:pt x="310" y="26"/>
                    <a:pt x="386" y="26"/>
                  </a:cubicBezTo>
                  <a:cubicBezTo>
                    <a:pt x="473" y="26"/>
                    <a:pt x="523" y="91"/>
                    <a:pt x="523" y="190"/>
                  </a:cubicBezTo>
                  <a:cubicBezTo>
                    <a:pt x="523" y="223"/>
                    <a:pt x="521" y="226"/>
                    <a:pt x="521" y="233"/>
                  </a:cubicBezTo>
                  <a:cubicBezTo>
                    <a:pt x="521" y="242"/>
                    <a:pt x="530" y="242"/>
                    <a:pt x="533" y="242"/>
                  </a:cubicBezTo>
                  <a:cubicBezTo>
                    <a:pt x="545" y="242"/>
                    <a:pt x="545" y="240"/>
                    <a:pt x="547" y="226"/>
                  </a:cubicBezTo>
                  <a:lnTo>
                    <a:pt x="602" y="10"/>
                  </a:lnTo>
                </a:path>
              </a:pathLst>
            </a:custGeom>
            <a:solidFill>
              <a:srgbClr val="000000"/>
            </a:solidFill>
            <a:ln w="12600" cap="flat">
              <a:noFill/>
              <a:miter lim="800000"/>
              <a:headEnd/>
              <a:tailEnd/>
            </a:ln>
            <a:effectLst/>
          </p:spPr>
          <p:txBody>
            <a:bodyPr wrap="none" anchor="ctr"/>
            <a:lstStyle/>
            <a:p>
              <a:endParaRPr lang="de-DE"/>
            </a:p>
          </p:txBody>
        </p:sp>
        <p:sp>
          <p:nvSpPr>
            <p:cNvPr id="9224" name="Freeform 8"/>
            <p:cNvSpPr>
              <a:spLocks noChangeArrowheads="1"/>
            </p:cNvSpPr>
            <p:nvPr/>
          </p:nvSpPr>
          <p:spPr bwMode="auto">
            <a:xfrm>
              <a:off x="4512" y="1696"/>
              <a:ext cx="127" cy="44"/>
            </a:xfrm>
            <a:custGeom>
              <a:avLst/>
              <a:gdLst/>
              <a:ahLst/>
              <a:cxnLst>
                <a:cxn ang="0">
                  <a:pos x="535" y="34"/>
                </a:cxn>
                <a:cxn ang="0">
                  <a:pos x="564" y="17"/>
                </a:cxn>
                <a:cxn ang="0">
                  <a:pos x="535" y="0"/>
                </a:cxn>
                <a:cxn ang="0">
                  <a:pos x="29" y="0"/>
                </a:cxn>
                <a:cxn ang="0">
                  <a:pos x="0" y="17"/>
                </a:cxn>
                <a:cxn ang="0">
                  <a:pos x="29" y="34"/>
                </a:cxn>
                <a:cxn ang="0">
                  <a:pos x="535" y="34"/>
                </a:cxn>
                <a:cxn ang="0">
                  <a:pos x="535" y="199"/>
                </a:cxn>
                <a:cxn ang="0">
                  <a:pos x="564" y="182"/>
                </a:cxn>
                <a:cxn ang="0">
                  <a:pos x="535" y="166"/>
                </a:cxn>
                <a:cxn ang="0">
                  <a:pos x="29" y="166"/>
                </a:cxn>
                <a:cxn ang="0">
                  <a:pos x="0" y="182"/>
                </a:cxn>
                <a:cxn ang="0">
                  <a:pos x="29" y="199"/>
                </a:cxn>
                <a:cxn ang="0">
                  <a:pos x="535" y="199"/>
                </a:cxn>
              </a:cxnLst>
              <a:rect l="0" t="0" r="r" b="b"/>
              <a:pathLst>
                <a:path w="565" h="200">
                  <a:moveTo>
                    <a:pt x="535" y="34"/>
                  </a:moveTo>
                  <a:cubicBezTo>
                    <a:pt x="547" y="34"/>
                    <a:pt x="564" y="34"/>
                    <a:pt x="564" y="17"/>
                  </a:cubicBezTo>
                  <a:cubicBezTo>
                    <a:pt x="564" y="0"/>
                    <a:pt x="547" y="0"/>
                    <a:pt x="535" y="0"/>
                  </a:cubicBezTo>
                  <a:lnTo>
                    <a:pt x="29" y="0"/>
                  </a:lnTo>
                  <a:cubicBezTo>
                    <a:pt x="17" y="0"/>
                    <a:pt x="0" y="0"/>
                    <a:pt x="0" y="17"/>
                  </a:cubicBezTo>
                  <a:cubicBezTo>
                    <a:pt x="0" y="34"/>
                    <a:pt x="17" y="34"/>
                    <a:pt x="29" y="34"/>
                  </a:cubicBezTo>
                  <a:lnTo>
                    <a:pt x="535" y="34"/>
                  </a:lnTo>
                  <a:close/>
                  <a:moveTo>
                    <a:pt x="535" y="199"/>
                  </a:moveTo>
                  <a:cubicBezTo>
                    <a:pt x="547" y="199"/>
                    <a:pt x="564" y="199"/>
                    <a:pt x="564" y="182"/>
                  </a:cubicBezTo>
                  <a:cubicBezTo>
                    <a:pt x="564" y="166"/>
                    <a:pt x="547" y="166"/>
                    <a:pt x="535" y="166"/>
                  </a:cubicBezTo>
                  <a:lnTo>
                    <a:pt x="29" y="166"/>
                  </a:lnTo>
                  <a:cubicBezTo>
                    <a:pt x="17" y="166"/>
                    <a:pt x="0" y="166"/>
                    <a:pt x="0" y="182"/>
                  </a:cubicBezTo>
                  <a:cubicBezTo>
                    <a:pt x="0" y="199"/>
                    <a:pt x="17" y="199"/>
                    <a:pt x="29" y="199"/>
                  </a:cubicBezTo>
                  <a:lnTo>
                    <a:pt x="535" y="199"/>
                  </a:lnTo>
                  <a:close/>
                </a:path>
              </a:pathLst>
            </a:custGeom>
            <a:solidFill>
              <a:srgbClr val="000000"/>
            </a:solidFill>
            <a:ln w="12600" cap="flat">
              <a:noFill/>
              <a:miter lim="800000"/>
              <a:headEnd/>
              <a:tailEnd/>
            </a:ln>
            <a:effectLst/>
          </p:spPr>
          <p:txBody>
            <a:bodyPr wrap="none" anchor="ctr"/>
            <a:lstStyle/>
            <a:p>
              <a:endParaRPr lang="de-DE"/>
            </a:p>
          </p:txBody>
        </p:sp>
        <p:sp>
          <p:nvSpPr>
            <p:cNvPr id="9225" name="Freeform 9"/>
            <p:cNvSpPr>
              <a:spLocks noChangeArrowheads="1"/>
            </p:cNvSpPr>
            <p:nvPr/>
          </p:nvSpPr>
          <p:spPr bwMode="auto">
            <a:xfrm>
              <a:off x="4721" y="1622"/>
              <a:ext cx="44" cy="191"/>
            </a:xfrm>
            <a:custGeom>
              <a:avLst/>
              <a:gdLst/>
              <a:ahLst/>
              <a:cxnLst>
                <a:cxn ang="0">
                  <a:pos x="199" y="838"/>
                </a:cxn>
                <a:cxn ang="0">
                  <a:pos x="182" y="819"/>
                </a:cxn>
                <a:cxn ang="0">
                  <a:pos x="50" y="423"/>
                </a:cxn>
                <a:cxn ang="0">
                  <a:pos x="187" y="24"/>
                </a:cxn>
                <a:cxn ang="0">
                  <a:pos x="199" y="10"/>
                </a:cxn>
                <a:cxn ang="0">
                  <a:pos x="190" y="0"/>
                </a:cxn>
                <a:cxn ang="0">
                  <a:pos x="53" y="166"/>
                </a:cxn>
                <a:cxn ang="0">
                  <a:pos x="0" y="423"/>
                </a:cxn>
                <a:cxn ang="0">
                  <a:pos x="55" y="687"/>
                </a:cxn>
                <a:cxn ang="0">
                  <a:pos x="190" y="845"/>
                </a:cxn>
                <a:cxn ang="0">
                  <a:pos x="199" y="838"/>
                </a:cxn>
              </a:cxnLst>
              <a:rect l="0" t="0" r="r" b="b"/>
              <a:pathLst>
                <a:path w="200" h="846">
                  <a:moveTo>
                    <a:pt x="199" y="838"/>
                  </a:moveTo>
                  <a:cubicBezTo>
                    <a:pt x="199" y="836"/>
                    <a:pt x="199" y="833"/>
                    <a:pt x="182" y="819"/>
                  </a:cubicBezTo>
                  <a:cubicBezTo>
                    <a:pt x="77" y="713"/>
                    <a:pt x="50" y="552"/>
                    <a:pt x="50" y="423"/>
                  </a:cubicBezTo>
                  <a:cubicBezTo>
                    <a:pt x="50" y="276"/>
                    <a:pt x="82" y="130"/>
                    <a:pt x="187" y="24"/>
                  </a:cubicBezTo>
                  <a:cubicBezTo>
                    <a:pt x="199" y="12"/>
                    <a:pt x="199" y="12"/>
                    <a:pt x="199" y="10"/>
                  </a:cubicBezTo>
                  <a:cubicBezTo>
                    <a:pt x="199" y="2"/>
                    <a:pt x="194" y="0"/>
                    <a:pt x="190" y="0"/>
                  </a:cubicBezTo>
                  <a:cubicBezTo>
                    <a:pt x="180" y="0"/>
                    <a:pt x="103" y="58"/>
                    <a:pt x="53" y="166"/>
                  </a:cubicBezTo>
                  <a:cubicBezTo>
                    <a:pt x="10" y="259"/>
                    <a:pt x="0" y="353"/>
                    <a:pt x="0" y="423"/>
                  </a:cubicBezTo>
                  <a:cubicBezTo>
                    <a:pt x="0" y="490"/>
                    <a:pt x="10" y="591"/>
                    <a:pt x="55" y="687"/>
                  </a:cubicBezTo>
                  <a:cubicBezTo>
                    <a:pt x="108" y="792"/>
                    <a:pt x="180" y="845"/>
                    <a:pt x="190" y="845"/>
                  </a:cubicBezTo>
                  <a:cubicBezTo>
                    <a:pt x="194" y="845"/>
                    <a:pt x="199" y="843"/>
                    <a:pt x="199" y="838"/>
                  </a:cubicBezTo>
                </a:path>
              </a:pathLst>
            </a:custGeom>
            <a:solidFill>
              <a:srgbClr val="000000"/>
            </a:solidFill>
            <a:ln w="12600" cap="flat">
              <a:noFill/>
              <a:miter lim="800000"/>
              <a:headEnd/>
              <a:tailEnd/>
            </a:ln>
            <a:effectLst/>
          </p:spPr>
          <p:txBody>
            <a:bodyPr wrap="none" anchor="ctr"/>
            <a:lstStyle/>
            <a:p>
              <a:endParaRPr lang="de-DE"/>
            </a:p>
          </p:txBody>
        </p:sp>
        <p:sp>
          <p:nvSpPr>
            <p:cNvPr id="9226" name="Freeform 10"/>
            <p:cNvSpPr>
              <a:spLocks noChangeArrowheads="1"/>
            </p:cNvSpPr>
            <p:nvPr/>
          </p:nvSpPr>
          <p:spPr bwMode="auto">
            <a:xfrm>
              <a:off x="4784" y="1635"/>
              <a:ext cx="136" cy="131"/>
            </a:xfrm>
            <a:custGeom>
              <a:avLst/>
              <a:gdLst/>
              <a:ahLst/>
              <a:cxnLst>
                <a:cxn ang="0">
                  <a:pos x="101" y="514"/>
                </a:cxn>
                <a:cxn ang="0">
                  <a:pos x="24" y="552"/>
                </a:cxn>
                <a:cxn ang="0">
                  <a:pos x="0" y="569"/>
                </a:cxn>
                <a:cxn ang="0">
                  <a:pos x="24" y="579"/>
                </a:cxn>
                <a:cxn ang="0">
                  <a:pos x="326" y="579"/>
                </a:cxn>
                <a:cxn ang="0">
                  <a:pos x="559" y="396"/>
                </a:cxn>
                <a:cxn ang="0">
                  <a:pos x="427" y="276"/>
                </a:cxn>
                <a:cxn ang="0">
                  <a:pos x="605" y="118"/>
                </a:cxn>
                <a:cxn ang="0">
                  <a:pos x="446" y="0"/>
                </a:cxn>
                <a:cxn ang="0">
                  <a:pos x="163" y="0"/>
                </a:cxn>
                <a:cxn ang="0">
                  <a:pos x="139" y="17"/>
                </a:cxn>
                <a:cxn ang="0">
                  <a:pos x="161" y="26"/>
                </a:cxn>
                <a:cxn ang="0">
                  <a:pos x="194" y="29"/>
                </a:cxn>
                <a:cxn ang="0">
                  <a:pos x="216" y="41"/>
                </a:cxn>
                <a:cxn ang="0">
                  <a:pos x="214" y="58"/>
                </a:cxn>
                <a:cxn ang="0">
                  <a:pos x="101" y="514"/>
                </a:cxn>
                <a:cxn ang="0">
                  <a:pos x="228" y="269"/>
                </a:cxn>
                <a:cxn ang="0">
                  <a:pos x="281" y="58"/>
                </a:cxn>
                <a:cxn ang="0">
                  <a:pos x="326" y="26"/>
                </a:cxn>
                <a:cxn ang="0">
                  <a:pos x="434" y="26"/>
                </a:cxn>
                <a:cxn ang="0">
                  <a:pos x="528" y="113"/>
                </a:cxn>
                <a:cxn ang="0">
                  <a:pos x="350" y="269"/>
                </a:cxn>
                <a:cxn ang="0">
                  <a:pos x="228" y="269"/>
                </a:cxn>
                <a:cxn ang="0">
                  <a:pos x="190" y="552"/>
                </a:cxn>
                <a:cxn ang="0">
                  <a:pos x="170" y="552"/>
                </a:cxn>
                <a:cxn ang="0">
                  <a:pos x="161" y="543"/>
                </a:cxn>
                <a:cxn ang="0">
                  <a:pos x="163" y="523"/>
                </a:cxn>
                <a:cxn ang="0">
                  <a:pos x="223" y="288"/>
                </a:cxn>
                <a:cxn ang="0">
                  <a:pos x="382" y="288"/>
                </a:cxn>
                <a:cxn ang="0">
                  <a:pos x="480" y="387"/>
                </a:cxn>
                <a:cxn ang="0">
                  <a:pos x="305" y="552"/>
                </a:cxn>
                <a:cxn ang="0">
                  <a:pos x="190" y="552"/>
                </a:cxn>
              </a:cxnLst>
              <a:rect l="0" t="0" r="r" b="b"/>
              <a:pathLst>
                <a:path w="606" h="580">
                  <a:moveTo>
                    <a:pt x="101" y="514"/>
                  </a:moveTo>
                  <a:cubicBezTo>
                    <a:pt x="91" y="545"/>
                    <a:pt x="89" y="552"/>
                    <a:pt x="24" y="552"/>
                  </a:cubicBezTo>
                  <a:cubicBezTo>
                    <a:pt x="10" y="552"/>
                    <a:pt x="0" y="552"/>
                    <a:pt x="0" y="569"/>
                  </a:cubicBezTo>
                  <a:cubicBezTo>
                    <a:pt x="0" y="579"/>
                    <a:pt x="7" y="579"/>
                    <a:pt x="24" y="579"/>
                  </a:cubicBezTo>
                  <a:lnTo>
                    <a:pt x="326" y="579"/>
                  </a:lnTo>
                  <a:cubicBezTo>
                    <a:pt x="458" y="579"/>
                    <a:pt x="559" y="478"/>
                    <a:pt x="559" y="396"/>
                  </a:cubicBezTo>
                  <a:cubicBezTo>
                    <a:pt x="559" y="334"/>
                    <a:pt x="509" y="286"/>
                    <a:pt x="427" y="276"/>
                  </a:cubicBezTo>
                  <a:cubicBezTo>
                    <a:pt x="516" y="259"/>
                    <a:pt x="605" y="197"/>
                    <a:pt x="605" y="118"/>
                  </a:cubicBezTo>
                  <a:cubicBezTo>
                    <a:pt x="605" y="55"/>
                    <a:pt x="550" y="0"/>
                    <a:pt x="446" y="0"/>
                  </a:cubicBezTo>
                  <a:lnTo>
                    <a:pt x="163" y="0"/>
                  </a:lnTo>
                  <a:cubicBezTo>
                    <a:pt x="146" y="0"/>
                    <a:pt x="139" y="0"/>
                    <a:pt x="139" y="17"/>
                  </a:cubicBezTo>
                  <a:cubicBezTo>
                    <a:pt x="139" y="26"/>
                    <a:pt x="146" y="26"/>
                    <a:pt x="161" y="26"/>
                  </a:cubicBezTo>
                  <a:cubicBezTo>
                    <a:pt x="163" y="26"/>
                    <a:pt x="180" y="26"/>
                    <a:pt x="194" y="29"/>
                  </a:cubicBezTo>
                  <a:cubicBezTo>
                    <a:pt x="209" y="29"/>
                    <a:pt x="216" y="31"/>
                    <a:pt x="216" y="41"/>
                  </a:cubicBezTo>
                  <a:cubicBezTo>
                    <a:pt x="216" y="46"/>
                    <a:pt x="216" y="48"/>
                    <a:pt x="214" y="58"/>
                  </a:cubicBezTo>
                  <a:lnTo>
                    <a:pt x="101" y="514"/>
                  </a:lnTo>
                  <a:close/>
                  <a:moveTo>
                    <a:pt x="228" y="269"/>
                  </a:moveTo>
                  <a:lnTo>
                    <a:pt x="281" y="58"/>
                  </a:lnTo>
                  <a:cubicBezTo>
                    <a:pt x="288" y="29"/>
                    <a:pt x="290" y="26"/>
                    <a:pt x="326" y="26"/>
                  </a:cubicBezTo>
                  <a:lnTo>
                    <a:pt x="434" y="26"/>
                  </a:lnTo>
                  <a:cubicBezTo>
                    <a:pt x="509" y="26"/>
                    <a:pt x="528" y="77"/>
                    <a:pt x="528" y="113"/>
                  </a:cubicBezTo>
                  <a:cubicBezTo>
                    <a:pt x="528" y="187"/>
                    <a:pt x="454" y="269"/>
                    <a:pt x="350" y="269"/>
                  </a:cubicBezTo>
                  <a:lnTo>
                    <a:pt x="228" y="269"/>
                  </a:lnTo>
                  <a:close/>
                  <a:moveTo>
                    <a:pt x="190" y="552"/>
                  </a:moveTo>
                  <a:cubicBezTo>
                    <a:pt x="178" y="552"/>
                    <a:pt x="175" y="552"/>
                    <a:pt x="170" y="552"/>
                  </a:cubicBezTo>
                  <a:cubicBezTo>
                    <a:pt x="163" y="550"/>
                    <a:pt x="161" y="550"/>
                    <a:pt x="161" y="543"/>
                  </a:cubicBezTo>
                  <a:cubicBezTo>
                    <a:pt x="161" y="540"/>
                    <a:pt x="161" y="538"/>
                    <a:pt x="163" y="523"/>
                  </a:cubicBezTo>
                  <a:lnTo>
                    <a:pt x="223" y="288"/>
                  </a:lnTo>
                  <a:lnTo>
                    <a:pt x="382" y="288"/>
                  </a:lnTo>
                  <a:cubicBezTo>
                    <a:pt x="463" y="288"/>
                    <a:pt x="480" y="351"/>
                    <a:pt x="480" y="387"/>
                  </a:cubicBezTo>
                  <a:cubicBezTo>
                    <a:pt x="480" y="471"/>
                    <a:pt x="406" y="552"/>
                    <a:pt x="305" y="552"/>
                  </a:cubicBezTo>
                  <a:lnTo>
                    <a:pt x="190" y="552"/>
                  </a:lnTo>
                  <a:close/>
                </a:path>
              </a:pathLst>
            </a:custGeom>
            <a:solidFill>
              <a:srgbClr val="000000"/>
            </a:solidFill>
            <a:ln w="12600" cap="flat">
              <a:noFill/>
              <a:miter lim="800000"/>
              <a:headEnd/>
              <a:tailEnd/>
            </a:ln>
            <a:effectLst/>
          </p:spPr>
          <p:txBody>
            <a:bodyPr wrap="none" anchor="ctr"/>
            <a:lstStyle/>
            <a:p>
              <a:endParaRPr lang="de-DE"/>
            </a:p>
          </p:txBody>
        </p:sp>
        <p:sp>
          <p:nvSpPr>
            <p:cNvPr id="9227" name="Freeform 11"/>
            <p:cNvSpPr>
              <a:spLocks noChangeArrowheads="1"/>
            </p:cNvSpPr>
            <p:nvPr/>
          </p:nvSpPr>
          <p:spPr bwMode="auto">
            <a:xfrm>
              <a:off x="4947" y="1745"/>
              <a:ext cx="22" cy="57"/>
            </a:xfrm>
            <a:custGeom>
              <a:avLst/>
              <a:gdLst/>
              <a:ahLst/>
              <a:cxnLst>
                <a:cxn ang="0">
                  <a:pos x="101" y="89"/>
                </a:cxn>
                <a:cxn ang="0">
                  <a:pos x="46" y="0"/>
                </a:cxn>
                <a:cxn ang="0">
                  <a:pos x="0" y="46"/>
                </a:cxn>
                <a:cxn ang="0">
                  <a:pos x="46" y="91"/>
                </a:cxn>
                <a:cxn ang="0">
                  <a:pos x="77" y="79"/>
                </a:cxn>
                <a:cxn ang="0">
                  <a:pos x="79" y="77"/>
                </a:cxn>
                <a:cxn ang="0">
                  <a:pos x="82" y="89"/>
                </a:cxn>
                <a:cxn ang="0">
                  <a:pos x="24" y="233"/>
                </a:cxn>
                <a:cxn ang="0">
                  <a:pos x="14" y="245"/>
                </a:cxn>
                <a:cxn ang="0">
                  <a:pos x="22" y="254"/>
                </a:cxn>
                <a:cxn ang="0">
                  <a:pos x="101" y="89"/>
                </a:cxn>
              </a:cxnLst>
              <a:rect l="0" t="0" r="r" b="b"/>
              <a:pathLst>
                <a:path w="102" h="255">
                  <a:moveTo>
                    <a:pt x="101" y="89"/>
                  </a:moveTo>
                  <a:cubicBezTo>
                    <a:pt x="101" y="34"/>
                    <a:pt x="79" y="0"/>
                    <a:pt x="46" y="0"/>
                  </a:cubicBezTo>
                  <a:cubicBezTo>
                    <a:pt x="17" y="0"/>
                    <a:pt x="0" y="22"/>
                    <a:pt x="0" y="46"/>
                  </a:cubicBezTo>
                  <a:cubicBezTo>
                    <a:pt x="0" y="67"/>
                    <a:pt x="17" y="91"/>
                    <a:pt x="46" y="91"/>
                  </a:cubicBezTo>
                  <a:cubicBezTo>
                    <a:pt x="55" y="91"/>
                    <a:pt x="67" y="86"/>
                    <a:pt x="77" y="79"/>
                  </a:cubicBezTo>
                  <a:cubicBezTo>
                    <a:pt x="79" y="77"/>
                    <a:pt x="79" y="77"/>
                    <a:pt x="79" y="77"/>
                  </a:cubicBezTo>
                  <a:cubicBezTo>
                    <a:pt x="82" y="77"/>
                    <a:pt x="82" y="77"/>
                    <a:pt x="82" y="89"/>
                  </a:cubicBezTo>
                  <a:cubicBezTo>
                    <a:pt x="82" y="154"/>
                    <a:pt x="53" y="204"/>
                    <a:pt x="24" y="233"/>
                  </a:cubicBezTo>
                  <a:cubicBezTo>
                    <a:pt x="14" y="240"/>
                    <a:pt x="14" y="242"/>
                    <a:pt x="14" y="245"/>
                  </a:cubicBezTo>
                  <a:cubicBezTo>
                    <a:pt x="14" y="252"/>
                    <a:pt x="19" y="254"/>
                    <a:pt x="22" y="254"/>
                  </a:cubicBezTo>
                  <a:cubicBezTo>
                    <a:pt x="31" y="254"/>
                    <a:pt x="101" y="190"/>
                    <a:pt x="101" y="89"/>
                  </a:cubicBezTo>
                </a:path>
              </a:pathLst>
            </a:custGeom>
            <a:solidFill>
              <a:srgbClr val="000000"/>
            </a:solidFill>
            <a:ln w="12600" cap="flat">
              <a:noFill/>
              <a:miter lim="800000"/>
              <a:headEnd/>
              <a:tailEnd/>
            </a:ln>
            <a:effectLst/>
          </p:spPr>
          <p:txBody>
            <a:bodyPr wrap="none" anchor="ctr"/>
            <a:lstStyle/>
            <a:p>
              <a:endParaRPr lang="de-DE"/>
            </a:p>
          </p:txBody>
        </p:sp>
        <p:sp>
          <p:nvSpPr>
            <p:cNvPr id="9228" name="Freeform 12"/>
            <p:cNvSpPr>
              <a:spLocks noChangeArrowheads="1"/>
            </p:cNvSpPr>
            <p:nvPr/>
          </p:nvSpPr>
          <p:spPr bwMode="auto">
            <a:xfrm>
              <a:off x="5025" y="1631"/>
              <a:ext cx="113" cy="139"/>
            </a:xfrm>
            <a:custGeom>
              <a:avLst/>
              <a:gdLst/>
              <a:ahLst/>
              <a:cxnLst>
                <a:cxn ang="0">
                  <a:pos x="502" y="10"/>
                </a:cxn>
                <a:cxn ang="0">
                  <a:pos x="494" y="0"/>
                </a:cxn>
                <a:cxn ang="0">
                  <a:pos x="478" y="12"/>
                </a:cxn>
                <a:cxn ang="0">
                  <a:pos x="437" y="60"/>
                </a:cxn>
                <a:cxn ang="0">
                  <a:pos x="317" y="0"/>
                </a:cxn>
                <a:cxn ang="0">
                  <a:pos x="106" y="199"/>
                </a:cxn>
                <a:cxn ang="0">
                  <a:pos x="194" y="319"/>
                </a:cxn>
                <a:cxn ang="0">
                  <a:pos x="286" y="343"/>
                </a:cxn>
                <a:cxn ang="0">
                  <a:pos x="365" y="435"/>
                </a:cxn>
                <a:cxn ang="0">
                  <a:pos x="211" y="591"/>
                </a:cxn>
                <a:cxn ang="0">
                  <a:pos x="62" y="466"/>
                </a:cxn>
                <a:cxn ang="0">
                  <a:pos x="67" y="420"/>
                </a:cxn>
                <a:cxn ang="0">
                  <a:pos x="70" y="415"/>
                </a:cxn>
                <a:cxn ang="0">
                  <a:pos x="60" y="406"/>
                </a:cxn>
                <a:cxn ang="0">
                  <a:pos x="50" y="408"/>
                </a:cxn>
                <a:cxn ang="0">
                  <a:pos x="0" y="607"/>
                </a:cxn>
                <a:cxn ang="0">
                  <a:pos x="10" y="617"/>
                </a:cxn>
                <a:cxn ang="0">
                  <a:pos x="24" y="603"/>
                </a:cxn>
                <a:cxn ang="0">
                  <a:pos x="67" y="555"/>
                </a:cxn>
                <a:cxn ang="0">
                  <a:pos x="209" y="617"/>
                </a:cxn>
                <a:cxn ang="0">
                  <a:pos x="425" y="399"/>
                </a:cxn>
                <a:cxn ang="0">
                  <a:pos x="384" y="300"/>
                </a:cxn>
                <a:cxn ang="0">
                  <a:pos x="276" y="257"/>
                </a:cxn>
                <a:cxn ang="0">
                  <a:pos x="218" y="242"/>
                </a:cxn>
                <a:cxn ang="0">
                  <a:pos x="168" y="163"/>
                </a:cxn>
                <a:cxn ang="0">
                  <a:pos x="314" y="24"/>
                </a:cxn>
                <a:cxn ang="0">
                  <a:pos x="437" y="156"/>
                </a:cxn>
                <a:cxn ang="0">
                  <a:pos x="434" y="202"/>
                </a:cxn>
                <a:cxn ang="0">
                  <a:pos x="444" y="211"/>
                </a:cxn>
                <a:cxn ang="0">
                  <a:pos x="456" y="194"/>
                </a:cxn>
                <a:cxn ang="0">
                  <a:pos x="502" y="10"/>
                </a:cxn>
              </a:cxnLst>
              <a:rect l="0" t="0" r="r" b="b"/>
              <a:pathLst>
                <a:path w="503" h="618">
                  <a:moveTo>
                    <a:pt x="502" y="10"/>
                  </a:moveTo>
                  <a:cubicBezTo>
                    <a:pt x="502" y="5"/>
                    <a:pt x="502" y="0"/>
                    <a:pt x="494" y="0"/>
                  </a:cubicBezTo>
                  <a:cubicBezTo>
                    <a:pt x="490" y="0"/>
                    <a:pt x="487" y="0"/>
                    <a:pt x="478" y="12"/>
                  </a:cubicBezTo>
                  <a:lnTo>
                    <a:pt x="437" y="60"/>
                  </a:lnTo>
                  <a:cubicBezTo>
                    <a:pt x="415" y="22"/>
                    <a:pt x="372" y="0"/>
                    <a:pt x="317" y="0"/>
                  </a:cubicBezTo>
                  <a:cubicBezTo>
                    <a:pt x="209" y="0"/>
                    <a:pt x="106" y="98"/>
                    <a:pt x="106" y="199"/>
                  </a:cubicBezTo>
                  <a:cubicBezTo>
                    <a:pt x="106" y="269"/>
                    <a:pt x="151" y="307"/>
                    <a:pt x="194" y="319"/>
                  </a:cubicBezTo>
                  <a:lnTo>
                    <a:pt x="286" y="343"/>
                  </a:lnTo>
                  <a:cubicBezTo>
                    <a:pt x="317" y="351"/>
                    <a:pt x="365" y="365"/>
                    <a:pt x="365" y="435"/>
                  </a:cubicBezTo>
                  <a:cubicBezTo>
                    <a:pt x="365" y="509"/>
                    <a:pt x="295" y="591"/>
                    <a:pt x="211" y="591"/>
                  </a:cubicBezTo>
                  <a:cubicBezTo>
                    <a:pt x="156" y="591"/>
                    <a:pt x="62" y="571"/>
                    <a:pt x="62" y="466"/>
                  </a:cubicBezTo>
                  <a:cubicBezTo>
                    <a:pt x="62" y="447"/>
                    <a:pt x="67" y="425"/>
                    <a:pt x="67" y="420"/>
                  </a:cubicBezTo>
                  <a:cubicBezTo>
                    <a:pt x="70" y="418"/>
                    <a:pt x="70" y="415"/>
                    <a:pt x="70" y="415"/>
                  </a:cubicBezTo>
                  <a:cubicBezTo>
                    <a:pt x="70" y="406"/>
                    <a:pt x="62" y="406"/>
                    <a:pt x="60" y="406"/>
                  </a:cubicBezTo>
                  <a:cubicBezTo>
                    <a:pt x="55" y="406"/>
                    <a:pt x="53" y="406"/>
                    <a:pt x="50" y="408"/>
                  </a:cubicBezTo>
                  <a:cubicBezTo>
                    <a:pt x="48" y="411"/>
                    <a:pt x="0" y="605"/>
                    <a:pt x="0" y="607"/>
                  </a:cubicBezTo>
                  <a:cubicBezTo>
                    <a:pt x="0" y="612"/>
                    <a:pt x="5" y="617"/>
                    <a:pt x="10" y="617"/>
                  </a:cubicBezTo>
                  <a:cubicBezTo>
                    <a:pt x="14" y="617"/>
                    <a:pt x="14" y="615"/>
                    <a:pt x="24" y="603"/>
                  </a:cubicBezTo>
                  <a:lnTo>
                    <a:pt x="67" y="555"/>
                  </a:lnTo>
                  <a:cubicBezTo>
                    <a:pt x="103" y="605"/>
                    <a:pt x="161" y="617"/>
                    <a:pt x="209" y="617"/>
                  </a:cubicBezTo>
                  <a:cubicBezTo>
                    <a:pt x="324" y="617"/>
                    <a:pt x="425" y="504"/>
                    <a:pt x="425" y="399"/>
                  </a:cubicBezTo>
                  <a:cubicBezTo>
                    <a:pt x="425" y="339"/>
                    <a:pt x="396" y="310"/>
                    <a:pt x="384" y="300"/>
                  </a:cubicBezTo>
                  <a:cubicBezTo>
                    <a:pt x="365" y="279"/>
                    <a:pt x="350" y="276"/>
                    <a:pt x="276" y="257"/>
                  </a:cubicBezTo>
                  <a:cubicBezTo>
                    <a:pt x="257" y="252"/>
                    <a:pt x="226" y="242"/>
                    <a:pt x="218" y="242"/>
                  </a:cubicBezTo>
                  <a:cubicBezTo>
                    <a:pt x="197" y="233"/>
                    <a:pt x="168" y="209"/>
                    <a:pt x="168" y="163"/>
                  </a:cubicBezTo>
                  <a:cubicBezTo>
                    <a:pt x="168" y="96"/>
                    <a:pt x="235" y="24"/>
                    <a:pt x="314" y="24"/>
                  </a:cubicBezTo>
                  <a:cubicBezTo>
                    <a:pt x="386" y="24"/>
                    <a:pt x="437" y="60"/>
                    <a:pt x="437" y="156"/>
                  </a:cubicBezTo>
                  <a:cubicBezTo>
                    <a:pt x="437" y="182"/>
                    <a:pt x="434" y="197"/>
                    <a:pt x="434" y="202"/>
                  </a:cubicBezTo>
                  <a:cubicBezTo>
                    <a:pt x="434" y="204"/>
                    <a:pt x="434" y="211"/>
                    <a:pt x="444" y="211"/>
                  </a:cubicBezTo>
                  <a:cubicBezTo>
                    <a:pt x="454" y="211"/>
                    <a:pt x="454" y="209"/>
                    <a:pt x="456" y="194"/>
                  </a:cubicBezTo>
                  <a:lnTo>
                    <a:pt x="502" y="10"/>
                  </a:lnTo>
                </a:path>
              </a:pathLst>
            </a:custGeom>
            <a:solidFill>
              <a:srgbClr val="000000"/>
            </a:solidFill>
            <a:ln w="12600" cap="flat">
              <a:noFill/>
              <a:miter lim="800000"/>
              <a:headEnd/>
              <a:tailEnd/>
            </a:ln>
            <a:effectLst/>
          </p:spPr>
          <p:txBody>
            <a:bodyPr wrap="none" anchor="ctr"/>
            <a:lstStyle/>
            <a:p>
              <a:endParaRPr lang="de-DE"/>
            </a:p>
          </p:txBody>
        </p:sp>
        <p:sp>
          <p:nvSpPr>
            <p:cNvPr id="9229" name="Freeform 13"/>
            <p:cNvSpPr>
              <a:spLocks noChangeArrowheads="1"/>
            </p:cNvSpPr>
            <p:nvPr/>
          </p:nvSpPr>
          <p:spPr bwMode="auto">
            <a:xfrm>
              <a:off x="5149" y="1745"/>
              <a:ext cx="22" cy="57"/>
            </a:xfrm>
            <a:custGeom>
              <a:avLst/>
              <a:gdLst/>
              <a:ahLst/>
              <a:cxnLst>
                <a:cxn ang="0">
                  <a:pos x="101" y="89"/>
                </a:cxn>
                <a:cxn ang="0">
                  <a:pos x="46" y="0"/>
                </a:cxn>
                <a:cxn ang="0">
                  <a:pos x="0" y="46"/>
                </a:cxn>
                <a:cxn ang="0">
                  <a:pos x="46" y="91"/>
                </a:cxn>
                <a:cxn ang="0">
                  <a:pos x="77" y="79"/>
                </a:cxn>
                <a:cxn ang="0">
                  <a:pos x="82" y="77"/>
                </a:cxn>
                <a:cxn ang="0">
                  <a:pos x="82" y="89"/>
                </a:cxn>
                <a:cxn ang="0">
                  <a:pos x="24" y="233"/>
                </a:cxn>
                <a:cxn ang="0">
                  <a:pos x="14" y="245"/>
                </a:cxn>
                <a:cxn ang="0">
                  <a:pos x="22" y="254"/>
                </a:cxn>
                <a:cxn ang="0">
                  <a:pos x="101" y="89"/>
                </a:cxn>
              </a:cxnLst>
              <a:rect l="0" t="0" r="r" b="b"/>
              <a:pathLst>
                <a:path w="102" h="255">
                  <a:moveTo>
                    <a:pt x="101" y="89"/>
                  </a:moveTo>
                  <a:cubicBezTo>
                    <a:pt x="101" y="34"/>
                    <a:pt x="79" y="0"/>
                    <a:pt x="46" y="0"/>
                  </a:cubicBezTo>
                  <a:cubicBezTo>
                    <a:pt x="17" y="0"/>
                    <a:pt x="0" y="22"/>
                    <a:pt x="0" y="46"/>
                  </a:cubicBezTo>
                  <a:cubicBezTo>
                    <a:pt x="0" y="67"/>
                    <a:pt x="17" y="91"/>
                    <a:pt x="46" y="91"/>
                  </a:cubicBezTo>
                  <a:cubicBezTo>
                    <a:pt x="55" y="91"/>
                    <a:pt x="67" y="86"/>
                    <a:pt x="77" y="79"/>
                  </a:cubicBezTo>
                  <a:cubicBezTo>
                    <a:pt x="79" y="77"/>
                    <a:pt x="79" y="77"/>
                    <a:pt x="82" y="77"/>
                  </a:cubicBezTo>
                  <a:lnTo>
                    <a:pt x="82" y="89"/>
                  </a:lnTo>
                  <a:cubicBezTo>
                    <a:pt x="82" y="154"/>
                    <a:pt x="53" y="204"/>
                    <a:pt x="24" y="233"/>
                  </a:cubicBezTo>
                  <a:cubicBezTo>
                    <a:pt x="14" y="240"/>
                    <a:pt x="14" y="242"/>
                    <a:pt x="14" y="245"/>
                  </a:cubicBezTo>
                  <a:cubicBezTo>
                    <a:pt x="14" y="252"/>
                    <a:pt x="19" y="254"/>
                    <a:pt x="22" y="254"/>
                  </a:cubicBezTo>
                  <a:cubicBezTo>
                    <a:pt x="31" y="254"/>
                    <a:pt x="101" y="190"/>
                    <a:pt x="101" y="89"/>
                  </a:cubicBezTo>
                </a:path>
              </a:pathLst>
            </a:custGeom>
            <a:solidFill>
              <a:srgbClr val="000000"/>
            </a:solidFill>
            <a:ln w="12600" cap="flat">
              <a:noFill/>
              <a:miter lim="800000"/>
              <a:headEnd/>
              <a:tailEnd/>
            </a:ln>
            <a:effectLst/>
          </p:spPr>
          <p:txBody>
            <a:bodyPr wrap="none" anchor="ctr"/>
            <a:lstStyle/>
            <a:p>
              <a:endParaRPr lang="de-DE"/>
            </a:p>
          </p:txBody>
        </p:sp>
        <p:sp>
          <p:nvSpPr>
            <p:cNvPr id="9230" name="Freeform 14"/>
            <p:cNvSpPr>
              <a:spLocks noChangeArrowheads="1"/>
            </p:cNvSpPr>
            <p:nvPr/>
          </p:nvSpPr>
          <p:spPr bwMode="auto">
            <a:xfrm>
              <a:off x="5227" y="1631"/>
              <a:ext cx="132" cy="172"/>
            </a:xfrm>
            <a:custGeom>
              <a:avLst/>
              <a:gdLst/>
              <a:ahLst/>
              <a:cxnLst>
                <a:cxn ang="0">
                  <a:pos x="329" y="591"/>
                </a:cxn>
                <a:cxn ang="0">
                  <a:pos x="586" y="228"/>
                </a:cxn>
                <a:cxn ang="0">
                  <a:pos x="370" y="0"/>
                </a:cxn>
                <a:cxn ang="0">
                  <a:pos x="0" y="389"/>
                </a:cxn>
                <a:cxn ang="0">
                  <a:pos x="216" y="615"/>
                </a:cxn>
                <a:cxn ang="0">
                  <a:pos x="300" y="603"/>
                </a:cxn>
                <a:cxn ang="0">
                  <a:pos x="298" y="667"/>
                </a:cxn>
                <a:cxn ang="0">
                  <a:pos x="367" y="761"/>
                </a:cxn>
                <a:cxn ang="0">
                  <a:pos x="509" y="598"/>
                </a:cxn>
                <a:cxn ang="0">
                  <a:pos x="499" y="588"/>
                </a:cxn>
                <a:cxn ang="0">
                  <a:pos x="490" y="598"/>
                </a:cxn>
                <a:cxn ang="0">
                  <a:pos x="389" y="679"/>
                </a:cxn>
                <a:cxn ang="0">
                  <a:pos x="329" y="591"/>
                </a:cxn>
                <a:cxn ang="0">
                  <a:pos x="170" y="586"/>
                </a:cxn>
                <a:cxn ang="0">
                  <a:pos x="74" y="415"/>
                </a:cxn>
                <a:cxn ang="0">
                  <a:pos x="161" y="146"/>
                </a:cxn>
                <a:cxn ang="0">
                  <a:pos x="365" y="22"/>
                </a:cxn>
                <a:cxn ang="0">
                  <a:pos x="511" y="202"/>
                </a:cxn>
                <a:cxn ang="0">
                  <a:pos x="326" y="562"/>
                </a:cxn>
                <a:cxn ang="0">
                  <a:pos x="250" y="471"/>
                </a:cxn>
                <a:cxn ang="0">
                  <a:pos x="163" y="557"/>
                </a:cxn>
                <a:cxn ang="0">
                  <a:pos x="170" y="586"/>
                </a:cxn>
                <a:cxn ang="0">
                  <a:pos x="221" y="595"/>
                </a:cxn>
                <a:cxn ang="0">
                  <a:pos x="182" y="557"/>
                </a:cxn>
                <a:cxn ang="0">
                  <a:pos x="250" y="490"/>
                </a:cxn>
                <a:cxn ang="0">
                  <a:pos x="302" y="562"/>
                </a:cxn>
                <a:cxn ang="0">
                  <a:pos x="293" y="579"/>
                </a:cxn>
                <a:cxn ang="0">
                  <a:pos x="221" y="595"/>
                </a:cxn>
              </a:cxnLst>
              <a:rect l="0" t="0" r="r" b="b"/>
              <a:pathLst>
                <a:path w="587" h="762">
                  <a:moveTo>
                    <a:pt x="329" y="591"/>
                  </a:moveTo>
                  <a:cubicBezTo>
                    <a:pt x="461" y="543"/>
                    <a:pt x="586" y="391"/>
                    <a:pt x="586" y="228"/>
                  </a:cubicBezTo>
                  <a:cubicBezTo>
                    <a:pt x="586" y="91"/>
                    <a:pt x="494" y="0"/>
                    <a:pt x="370" y="0"/>
                  </a:cubicBezTo>
                  <a:cubicBezTo>
                    <a:pt x="187" y="0"/>
                    <a:pt x="0" y="192"/>
                    <a:pt x="0" y="389"/>
                  </a:cubicBezTo>
                  <a:cubicBezTo>
                    <a:pt x="0" y="531"/>
                    <a:pt x="96" y="615"/>
                    <a:pt x="216" y="615"/>
                  </a:cubicBezTo>
                  <a:cubicBezTo>
                    <a:pt x="238" y="615"/>
                    <a:pt x="266" y="612"/>
                    <a:pt x="300" y="603"/>
                  </a:cubicBezTo>
                  <a:cubicBezTo>
                    <a:pt x="298" y="655"/>
                    <a:pt x="298" y="658"/>
                    <a:pt x="298" y="667"/>
                  </a:cubicBezTo>
                  <a:cubicBezTo>
                    <a:pt x="298" y="694"/>
                    <a:pt x="298" y="761"/>
                    <a:pt x="367" y="761"/>
                  </a:cubicBezTo>
                  <a:cubicBezTo>
                    <a:pt x="468" y="761"/>
                    <a:pt x="509" y="605"/>
                    <a:pt x="509" y="598"/>
                  </a:cubicBezTo>
                  <a:cubicBezTo>
                    <a:pt x="509" y="591"/>
                    <a:pt x="502" y="588"/>
                    <a:pt x="499" y="588"/>
                  </a:cubicBezTo>
                  <a:cubicBezTo>
                    <a:pt x="492" y="588"/>
                    <a:pt x="490" y="593"/>
                    <a:pt x="490" y="598"/>
                  </a:cubicBezTo>
                  <a:cubicBezTo>
                    <a:pt x="468" y="658"/>
                    <a:pt x="420" y="679"/>
                    <a:pt x="389" y="679"/>
                  </a:cubicBezTo>
                  <a:cubicBezTo>
                    <a:pt x="350" y="679"/>
                    <a:pt x="338" y="655"/>
                    <a:pt x="329" y="591"/>
                  </a:cubicBezTo>
                  <a:close/>
                  <a:moveTo>
                    <a:pt x="170" y="586"/>
                  </a:moveTo>
                  <a:cubicBezTo>
                    <a:pt x="103" y="559"/>
                    <a:pt x="74" y="492"/>
                    <a:pt x="74" y="415"/>
                  </a:cubicBezTo>
                  <a:cubicBezTo>
                    <a:pt x="74" y="358"/>
                    <a:pt x="96" y="238"/>
                    <a:pt x="161" y="146"/>
                  </a:cubicBezTo>
                  <a:cubicBezTo>
                    <a:pt x="223" y="60"/>
                    <a:pt x="302" y="22"/>
                    <a:pt x="365" y="22"/>
                  </a:cubicBezTo>
                  <a:cubicBezTo>
                    <a:pt x="449" y="22"/>
                    <a:pt x="511" y="86"/>
                    <a:pt x="511" y="202"/>
                  </a:cubicBezTo>
                  <a:cubicBezTo>
                    <a:pt x="511" y="286"/>
                    <a:pt x="468" y="483"/>
                    <a:pt x="326" y="562"/>
                  </a:cubicBezTo>
                  <a:cubicBezTo>
                    <a:pt x="322" y="533"/>
                    <a:pt x="312" y="471"/>
                    <a:pt x="250" y="471"/>
                  </a:cubicBezTo>
                  <a:cubicBezTo>
                    <a:pt x="206" y="471"/>
                    <a:pt x="163" y="514"/>
                    <a:pt x="163" y="557"/>
                  </a:cubicBezTo>
                  <a:cubicBezTo>
                    <a:pt x="163" y="574"/>
                    <a:pt x="170" y="583"/>
                    <a:pt x="170" y="586"/>
                  </a:cubicBezTo>
                  <a:close/>
                  <a:moveTo>
                    <a:pt x="221" y="595"/>
                  </a:moveTo>
                  <a:cubicBezTo>
                    <a:pt x="211" y="595"/>
                    <a:pt x="182" y="595"/>
                    <a:pt x="182" y="557"/>
                  </a:cubicBezTo>
                  <a:cubicBezTo>
                    <a:pt x="182" y="523"/>
                    <a:pt x="216" y="490"/>
                    <a:pt x="250" y="490"/>
                  </a:cubicBezTo>
                  <a:cubicBezTo>
                    <a:pt x="286" y="490"/>
                    <a:pt x="302" y="511"/>
                    <a:pt x="302" y="562"/>
                  </a:cubicBezTo>
                  <a:cubicBezTo>
                    <a:pt x="302" y="574"/>
                    <a:pt x="302" y="576"/>
                    <a:pt x="293" y="579"/>
                  </a:cubicBezTo>
                  <a:cubicBezTo>
                    <a:pt x="271" y="588"/>
                    <a:pt x="245" y="595"/>
                    <a:pt x="221" y="595"/>
                  </a:cubicBezTo>
                  <a:close/>
                </a:path>
              </a:pathLst>
            </a:custGeom>
            <a:solidFill>
              <a:srgbClr val="000000"/>
            </a:solidFill>
            <a:ln w="12600" cap="flat">
              <a:noFill/>
              <a:miter lim="800000"/>
              <a:headEnd/>
              <a:tailEnd/>
            </a:ln>
            <a:effectLst/>
          </p:spPr>
          <p:txBody>
            <a:bodyPr wrap="none" anchor="ctr"/>
            <a:lstStyle/>
            <a:p>
              <a:endParaRPr lang="de-DE"/>
            </a:p>
          </p:txBody>
        </p:sp>
        <p:sp>
          <p:nvSpPr>
            <p:cNvPr id="9231" name="Freeform 15"/>
            <p:cNvSpPr>
              <a:spLocks noChangeArrowheads="1"/>
            </p:cNvSpPr>
            <p:nvPr/>
          </p:nvSpPr>
          <p:spPr bwMode="auto">
            <a:xfrm>
              <a:off x="5379" y="1622"/>
              <a:ext cx="44" cy="191"/>
            </a:xfrm>
            <a:custGeom>
              <a:avLst/>
              <a:gdLst/>
              <a:ahLst/>
              <a:cxnLst>
                <a:cxn ang="0">
                  <a:pos x="199" y="423"/>
                </a:cxn>
                <a:cxn ang="0">
                  <a:pos x="142" y="158"/>
                </a:cxn>
                <a:cxn ang="0">
                  <a:pos x="10" y="0"/>
                </a:cxn>
                <a:cxn ang="0">
                  <a:pos x="0" y="10"/>
                </a:cxn>
                <a:cxn ang="0">
                  <a:pos x="17" y="29"/>
                </a:cxn>
                <a:cxn ang="0">
                  <a:pos x="149" y="423"/>
                </a:cxn>
                <a:cxn ang="0">
                  <a:pos x="12" y="824"/>
                </a:cxn>
                <a:cxn ang="0">
                  <a:pos x="0" y="838"/>
                </a:cxn>
                <a:cxn ang="0">
                  <a:pos x="10" y="845"/>
                </a:cxn>
                <a:cxn ang="0">
                  <a:pos x="144" y="682"/>
                </a:cxn>
                <a:cxn ang="0">
                  <a:pos x="199" y="423"/>
                </a:cxn>
              </a:cxnLst>
              <a:rect l="0" t="0" r="r" b="b"/>
              <a:pathLst>
                <a:path w="200" h="846">
                  <a:moveTo>
                    <a:pt x="199" y="423"/>
                  </a:moveTo>
                  <a:cubicBezTo>
                    <a:pt x="199" y="358"/>
                    <a:pt x="190" y="254"/>
                    <a:pt x="142" y="158"/>
                  </a:cubicBezTo>
                  <a:cubicBezTo>
                    <a:pt x="91" y="55"/>
                    <a:pt x="17" y="0"/>
                    <a:pt x="10" y="0"/>
                  </a:cubicBezTo>
                  <a:cubicBezTo>
                    <a:pt x="2" y="0"/>
                    <a:pt x="0" y="2"/>
                    <a:pt x="0" y="10"/>
                  </a:cubicBezTo>
                  <a:cubicBezTo>
                    <a:pt x="0" y="12"/>
                    <a:pt x="0" y="12"/>
                    <a:pt x="17" y="29"/>
                  </a:cubicBezTo>
                  <a:cubicBezTo>
                    <a:pt x="101" y="113"/>
                    <a:pt x="149" y="247"/>
                    <a:pt x="149" y="423"/>
                  </a:cubicBezTo>
                  <a:cubicBezTo>
                    <a:pt x="149" y="569"/>
                    <a:pt x="118" y="718"/>
                    <a:pt x="12" y="824"/>
                  </a:cubicBezTo>
                  <a:cubicBezTo>
                    <a:pt x="0" y="833"/>
                    <a:pt x="0" y="836"/>
                    <a:pt x="0" y="838"/>
                  </a:cubicBezTo>
                  <a:cubicBezTo>
                    <a:pt x="0" y="843"/>
                    <a:pt x="2" y="845"/>
                    <a:pt x="10" y="845"/>
                  </a:cubicBezTo>
                  <a:cubicBezTo>
                    <a:pt x="17" y="845"/>
                    <a:pt x="94" y="788"/>
                    <a:pt x="144" y="682"/>
                  </a:cubicBezTo>
                  <a:cubicBezTo>
                    <a:pt x="187" y="588"/>
                    <a:pt x="199" y="495"/>
                    <a:pt x="199" y="423"/>
                  </a:cubicBezTo>
                </a:path>
              </a:pathLst>
            </a:custGeom>
            <a:solidFill>
              <a:srgbClr val="000000"/>
            </a:solidFill>
            <a:ln w="12600" cap="flat">
              <a:noFill/>
              <a:miter lim="800000"/>
              <a:headEnd/>
              <a:tailEnd/>
            </a:ln>
            <a:effectLst/>
          </p:spPr>
          <p:txBody>
            <a:bodyPr wrap="none" anchor="ctr"/>
            <a:lstStyle/>
            <a:p>
              <a:endParaRPr lang="de-DE"/>
            </a:p>
          </p:txBody>
        </p:sp>
      </p:grpSp>
      <p:grpSp>
        <p:nvGrpSpPr>
          <p:cNvPr id="3" name="Group 16"/>
          <p:cNvGrpSpPr>
            <a:grpSpLocks/>
          </p:cNvGrpSpPr>
          <p:nvPr/>
        </p:nvGrpSpPr>
        <p:grpSpPr bwMode="auto">
          <a:xfrm>
            <a:off x="911225" y="3277210"/>
            <a:ext cx="7248525" cy="1322388"/>
            <a:chOff x="574" y="1928"/>
            <a:chExt cx="4566" cy="833"/>
          </a:xfrm>
        </p:grpSpPr>
        <p:sp>
          <p:nvSpPr>
            <p:cNvPr id="9233" name="Freeform 17"/>
            <p:cNvSpPr>
              <a:spLocks noChangeArrowheads="1"/>
            </p:cNvSpPr>
            <p:nvPr/>
          </p:nvSpPr>
          <p:spPr bwMode="auto">
            <a:xfrm>
              <a:off x="574" y="1930"/>
              <a:ext cx="4566" cy="830"/>
            </a:xfrm>
            <a:custGeom>
              <a:avLst/>
              <a:gdLst/>
              <a:ahLst/>
              <a:cxnLst>
                <a:cxn ang="0">
                  <a:pos x="10067" y="3665"/>
                </a:cxn>
                <a:cxn ang="0">
                  <a:pos x="0" y="3665"/>
                </a:cxn>
                <a:cxn ang="0">
                  <a:pos x="0" y="0"/>
                </a:cxn>
                <a:cxn ang="0">
                  <a:pos x="20137" y="0"/>
                </a:cxn>
                <a:cxn ang="0">
                  <a:pos x="20137" y="3665"/>
                </a:cxn>
                <a:cxn ang="0">
                  <a:pos x="10067" y="3665"/>
                </a:cxn>
              </a:cxnLst>
              <a:rect l="0" t="0" r="r" b="b"/>
              <a:pathLst>
                <a:path w="20138" h="3666">
                  <a:moveTo>
                    <a:pt x="10067" y="3665"/>
                  </a:moveTo>
                  <a:lnTo>
                    <a:pt x="0" y="3665"/>
                  </a:lnTo>
                  <a:lnTo>
                    <a:pt x="0" y="0"/>
                  </a:lnTo>
                  <a:lnTo>
                    <a:pt x="20137" y="0"/>
                  </a:lnTo>
                  <a:lnTo>
                    <a:pt x="20137" y="3665"/>
                  </a:lnTo>
                  <a:lnTo>
                    <a:pt x="10067" y="3665"/>
                  </a:lnTo>
                </a:path>
              </a:pathLst>
            </a:custGeom>
            <a:solidFill>
              <a:srgbClr val="FFFFFF">
                <a:alpha val="0"/>
              </a:srgbClr>
            </a:solidFill>
            <a:ln w="12600" cap="flat">
              <a:noFill/>
              <a:miter lim="800000"/>
              <a:headEnd/>
              <a:tailEnd/>
            </a:ln>
            <a:effectLst/>
          </p:spPr>
          <p:txBody>
            <a:bodyPr wrap="none" anchor="ctr"/>
            <a:lstStyle/>
            <a:p>
              <a:endParaRPr lang="de-DE"/>
            </a:p>
          </p:txBody>
        </p:sp>
        <p:sp>
          <p:nvSpPr>
            <p:cNvPr id="9234" name="Freeform 18"/>
            <p:cNvSpPr>
              <a:spLocks noChangeArrowheads="1"/>
            </p:cNvSpPr>
            <p:nvPr/>
          </p:nvSpPr>
          <p:spPr bwMode="auto">
            <a:xfrm>
              <a:off x="579" y="2116"/>
              <a:ext cx="84" cy="77"/>
            </a:xfrm>
            <a:custGeom>
              <a:avLst/>
              <a:gdLst/>
              <a:ahLst/>
              <a:cxnLst>
                <a:cxn ang="0">
                  <a:pos x="207" y="46"/>
                </a:cxn>
                <a:cxn ang="0">
                  <a:pos x="339" y="46"/>
                </a:cxn>
                <a:cxn ang="0">
                  <a:pos x="376" y="18"/>
                </a:cxn>
                <a:cxn ang="0">
                  <a:pos x="345" y="0"/>
                </a:cxn>
                <a:cxn ang="0">
                  <a:pos x="128" y="0"/>
                </a:cxn>
                <a:cxn ang="0">
                  <a:pos x="48" y="37"/>
                </a:cxn>
                <a:cxn ang="0">
                  <a:pos x="0" y="106"/>
                </a:cxn>
                <a:cxn ang="0">
                  <a:pos x="9" y="114"/>
                </a:cxn>
                <a:cxn ang="0">
                  <a:pos x="22" y="106"/>
                </a:cxn>
                <a:cxn ang="0">
                  <a:pos x="121" y="46"/>
                </a:cxn>
                <a:cxn ang="0">
                  <a:pos x="185" y="46"/>
                </a:cxn>
                <a:cxn ang="0">
                  <a:pos x="110" y="295"/>
                </a:cxn>
                <a:cxn ang="0">
                  <a:pos x="101" y="323"/>
                </a:cxn>
                <a:cxn ang="0">
                  <a:pos x="123" y="345"/>
                </a:cxn>
                <a:cxn ang="0">
                  <a:pos x="156" y="310"/>
                </a:cxn>
                <a:cxn ang="0">
                  <a:pos x="207" y="46"/>
                </a:cxn>
              </a:cxnLst>
              <a:rect l="0" t="0" r="r" b="b"/>
              <a:pathLst>
                <a:path w="377" h="346">
                  <a:moveTo>
                    <a:pt x="207" y="46"/>
                  </a:moveTo>
                  <a:lnTo>
                    <a:pt x="339" y="46"/>
                  </a:lnTo>
                  <a:cubicBezTo>
                    <a:pt x="348" y="46"/>
                    <a:pt x="376" y="46"/>
                    <a:pt x="376" y="18"/>
                  </a:cubicBezTo>
                  <a:cubicBezTo>
                    <a:pt x="376" y="0"/>
                    <a:pt x="361" y="0"/>
                    <a:pt x="345" y="0"/>
                  </a:cubicBezTo>
                  <a:lnTo>
                    <a:pt x="128" y="0"/>
                  </a:lnTo>
                  <a:cubicBezTo>
                    <a:pt x="112" y="0"/>
                    <a:pt x="81" y="0"/>
                    <a:pt x="48" y="37"/>
                  </a:cubicBezTo>
                  <a:cubicBezTo>
                    <a:pt x="22" y="64"/>
                    <a:pt x="0" y="101"/>
                    <a:pt x="0" y="106"/>
                  </a:cubicBezTo>
                  <a:cubicBezTo>
                    <a:pt x="0" y="108"/>
                    <a:pt x="0" y="114"/>
                    <a:pt x="9" y="114"/>
                  </a:cubicBezTo>
                  <a:cubicBezTo>
                    <a:pt x="15" y="114"/>
                    <a:pt x="18" y="112"/>
                    <a:pt x="22" y="106"/>
                  </a:cubicBezTo>
                  <a:cubicBezTo>
                    <a:pt x="59" y="46"/>
                    <a:pt x="103" y="46"/>
                    <a:pt x="121" y="46"/>
                  </a:cubicBezTo>
                  <a:lnTo>
                    <a:pt x="185" y="46"/>
                  </a:lnTo>
                  <a:lnTo>
                    <a:pt x="110" y="295"/>
                  </a:lnTo>
                  <a:cubicBezTo>
                    <a:pt x="106" y="304"/>
                    <a:pt x="101" y="321"/>
                    <a:pt x="101" y="323"/>
                  </a:cubicBezTo>
                  <a:cubicBezTo>
                    <a:pt x="101" y="332"/>
                    <a:pt x="106" y="345"/>
                    <a:pt x="123" y="345"/>
                  </a:cubicBezTo>
                  <a:cubicBezTo>
                    <a:pt x="150" y="345"/>
                    <a:pt x="154" y="323"/>
                    <a:pt x="156" y="310"/>
                  </a:cubicBezTo>
                  <a:lnTo>
                    <a:pt x="207" y="46"/>
                  </a:lnTo>
                </a:path>
              </a:pathLst>
            </a:custGeom>
            <a:solidFill>
              <a:srgbClr val="000000"/>
            </a:solidFill>
            <a:ln w="12600" cap="flat">
              <a:noFill/>
              <a:miter lim="800000"/>
              <a:headEnd/>
              <a:tailEnd/>
            </a:ln>
            <a:effectLst/>
          </p:spPr>
          <p:txBody>
            <a:bodyPr wrap="none" anchor="ctr"/>
            <a:lstStyle/>
            <a:p>
              <a:endParaRPr lang="de-DE"/>
            </a:p>
          </p:txBody>
        </p:sp>
        <p:sp>
          <p:nvSpPr>
            <p:cNvPr id="9235" name="Freeform 19"/>
            <p:cNvSpPr>
              <a:spLocks noChangeArrowheads="1"/>
            </p:cNvSpPr>
            <p:nvPr/>
          </p:nvSpPr>
          <p:spPr bwMode="auto">
            <a:xfrm>
              <a:off x="696" y="2131"/>
              <a:ext cx="60" cy="25"/>
            </a:xfrm>
            <a:custGeom>
              <a:avLst/>
              <a:gdLst/>
              <a:ahLst/>
              <a:cxnLst>
                <a:cxn ang="0">
                  <a:pos x="207" y="70"/>
                </a:cxn>
                <a:cxn ang="0">
                  <a:pos x="183" y="101"/>
                </a:cxn>
                <a:cxn ang="0">
                  <a:pos x="196" y="114"/>
                </a:cxn>
                <a:cxn ang="0">
                  <a:pos x="209" y="106"/>
                </a:cxn>
                <a:cxn ang="0">
                  <a:pos x="253" y="73"/>
                </a:cxn>
                <a:cxn ang="0">
                  <a:pos x="268" y="57"/>
                </a:cxn>
                <a:cxn ang="0">
                  <a:pos x="257" y="44"/>
                </a:cxn>
                <a:cxn ang="0">
                  <a:pos x="231" y="11"/>
                </a:cxn>
                <a:cxn ang="0">
                  <a:pos x="218" y="0"/>
                </a:cxn>
                <a:cxn ang="0">
                  <a:pos x="205" y="13"/>
                </a:cxn>
                <a:cxn ang="0">
                  <a:pos x="218" y="44"/>
                </a:cxn>
                <a:cxn ang="0">
                  <a:pos x="22" y="44"/>
                </a:cxn>
                <a:cxn ang="0">
                  <a:pos x="0" y="57"/>
                </a:cxn>
                <a:cxn ang="0">
                  <a:pos x="22" y="70"/>
                </a:cxn>
                <a:cxn ang="0">
                  <a:pos x="207" y="70"/>
                </a:cxn>
              </a:cxnLst>
              <a:rect l="0" t="0" r="r" b="b"/>
              <a:pathLst>
                <a:path w="269" h="115">
                  <a:moveTo>
                    <a:pt x="207" y="70"/>
                  </a:moveTo>
                  <a:cubicBezTo>
                    <a:pt x="202" y="75"/>
                    <a:pt x="183" y="92"/>
                    <a:pt x="183" y="101"/>
                  </a:cubicBezTo>
                  <a:cubicBezTo>
                    <a:pt x="183" y="108"/>
                    <a:pt x="189" y="114"/>
                    <a:pt x="196" y="114"/>
                  </a:cubicBezTo>
                  <a:cubicBezTo>
                    <a:pt x="202" y="114"/>
                    <a:pt x="207" y="110"/>
                    <a:pt x="209" y="106"/>
                  </a:cubicBezTo>
                  <a:cubicBezTo>
                    <a:pt x="222" y="90"/>
                    <a:pt x="240" y="79"/>
                    <a:pt x="253" y="73"/>
                  </a:cubicBezTo>
                  <a:cubicBezTo>
                    <a:pt x="262" y="68"/>
                    <a:pt x="268" y="66"/>
                    <a:pt x="268" y="57"/>
                  </a:cubicBezTo>
                  <a:cubicBezTo>
                    <a:pt x="268" y="51"/>
                    <a:pt x="262" y="46"/>
                    <a:pt x="257" y="44"/>
                  </a:cubicBezTo>
                  <a:cubicBezTo>
                    <a:pt x="240" y="33"/>
                    <a:pt x="233" y="20"/>
                    <a:pt x="231" y="11"/>
                  </a:cubicBezTo>
                  <a:cubicBezTo>
                    <a:pt x="231" y="9"/>
                    <a:pt x="227" y="0"/>
                    <a:pt x="218" y="0"/>
                  </a:cubicBezTo>
                  <a:cubicBezTo>
                    <a:pt x="213" y="0"/>
                    <a:pt x="205" y="4"/>
                    <a:pt x="205" y="13"/>
                  </a:cubicBezTo>
                  <a:cubicBezTo>
                    <a:pt x="205" y="22"/>
                    <a:pt x="213" y="37"/>
                    <a:pt x="218" y="44"/>
                  </a:cubicBezTo>
                  <a:lnTo>
                    <a:pt x="22" y="44"/>
                  </a:lnTo>
                  <a:cubicBezTo>
                    <a:pt x="13" y="44"/>
                    <a:pt x="0" y="44"/>
                    <a:pt x="0" y="57"/>
                  </a:cubicBezTo>
                  <a:cubicBezTo>
                    <a:pt x="0" y="70"/>
                    <a:pt x="13" y="70"/>
                    <a:pt x="22" y="70"/>
                  </a:cubicBezTo>
                  <a:lnTo>
                    <a:pt x="207" y="70"/>
                  </a:lnTo>
                </a:path>
              </a:pathLst>
            </a:custGeom>
            <a:solidFill>
              <a:srgbClr val="000000"/>
            </a:solidFill>
            <a:ln w="12600" cap="flat">
              <a:noFill/>
              <a:miter lim="800000"/>
              <a:headEnd/>
              <a:tailEnd/>
            </a:ln>
            <a:effectLst/>
          </p:spPr>
          <p:txBody>
            <a:bodyPr wrap="none" anchor="ctr"/>
            <a:lstStyle/>
            <a:p>
              <a:endParaRPr lang="de-DE"/>
            </a:p>
          </p:txBody>
        </p:sp>
        <p:sp>
          <p:nvSpPr>
            <p:cNvPr id="9236" name="Freeform 20"/>
            <p:cNvSpPr>
              <a:spLocks noChangeArrowheads="1"/>
            </p:cNvSpPr>
            <p:nvPr/>
          </p:nvSpPr>
          <p:spPr bwMode="auto">
            <a:xfrm>
              <a:off x="659" y="2164"/>
              <a:ext cx="94" cy="89"/>
            </a:xfrm>
            <a:custGeom>
              <a:avLst/>
              <a:gdLst/>
              <a:ahLst/>
              <a:cxnLst>
                <a:cxn ang="0">
                  <a:pos x="420" y="7"/>
                </a:cxn>
                <a:cxn ang="0">
                  <a:pos x="414" y="0"/>
                </a:cxn>
                <a:cxn ang="0">
                  <a:pos x="405" y="7"/>
                </a:cxn>
                <a:cxn ang="0">
                  <a:pos x="363" y="48"/>
                </a:cxn>
                <a:cxn ang="0">
                  <a:pos x="262" y="0"/>
                </a:cxn>
                <a:cxn ang="0">
                  <a:pos x="0" y="240"/>
                </a:cxn>
                <a:cxn ang="0">
                  <a:pos x="167" y="394"/>
                </a:cxn>
                <a:cxn ang="0">
                  <a:pos x="306" y="341"/>
                </a:cxn>
                <a:cxn ang="0">
                  <a:pos x="359" y="253"/>
                </a:cxn>
                <a:cxn ang="0">
                  <a:pos x="350" y="244"/>
                </a:cxn>
                <a:cxn ang="0">
                  <a:pos x="341" y="253"/>
                </a:cxn>
                <a:cxn ang="0">
                  <a:pos x="176" y="374"/>
                </a:cxn>
                <a:cxn ang="0">
                  <a:pos x="55" y="257"/>
                </a:cxn>
                <a:cxn ang="0">
                  <a:pos x="121" y="86"/>
                </a:cxn>
                <a:cxn ang="0">
                  <a:pos x="266" y="20"/>
                </a:cxn>
                <a:cxn ang="0">
                  <a:pos x="367" y="125"/>
                </a:cxn>
                <a:cxn ang="0">
                  <a:pos x="365" y="150"/>
                </a:cxn>
                <a:cxn ang="0">
                  <a:pos x="376" y="156"/>
                </a:cxn>
                <a:cxn ang="0">
                  <a:pos x="387" y="143"/>
                </a:cxn>
                <a:cxn ang="0">
                  <a:pos x="420" y="7"/>
                </a:cxn>
              </a:cxnLst>
              <a:rect l="0" t="0" r="r" b="b"/>
              <a:pathLst>
                <a:path w="421" h="395">
                  <a:moveTo>
                    <a:pt x="420" y="7"/>
                  </a:moveTo>
                  <a:cubicBezTo>
                    <a:pt x="420" y="4"/>
                    <a:pt x="418" y="0"/>
                    <a:pt x="414" y="0"/>
                  </a:cubicBezTo>
                  <a:cubicBezTo>
                    <a:pt x="409" y="0"/>
                    <a:pt x="409" y="0"/>
                    <a:pt x="405" y="7"/>
                  </a:cubicBezTo>
                  <a:lnTo>
                    <a:pt x="363" y="48"/>
                  </a:lnTo>
                  <a:cubicBezTo>
                    <a:pt x="359" y="42"/>
                    <a:pt x="328" y="0"/>
                    <a:pt x="262" y="0"/>
                  </a:cubicBezTo>
                  <a:cubicBezTo>
                    <a:pt x="130" y="0"/>
                    <a:pt x="0" y="117"/>
                    <a:pt x="0" y="240"/>
                  </a:cubicBezTo>
                  <a:cubicBezTo>
                    <a:pt x="0" y="328"/>
                    <a:pt x="70" y="394"/>
                    <a:pt x="167" y="394"/>
                  </a:cubicBezTo>
                  <a:cubicBezTo>
                    <a:pt x="196" y="394"/>
                    <a:pt x="249" y="387"/>
                    <a:pt x="306" y="341"/>
                  </a:cubicBezTo>
                  <a:cubicBezTo>
                    <a:pt x="348" y="304"/>
                    <a:pt x="359" y="257"/>
                    <a:pt x="359" y="253"/>
                  </a:cubicBezTo>
                  <a:cubicBezTo>
                    <a:pt x="359" y="244"/>
                    <a:pt x="354" y="244"/>
                    <a:pt x="350" y="244"/>
                  </a:cubicBezTo>
                  <a:cubicBezTo>
                    <a:pt x="343" y="244"/>
                    <a:pt x="343" y="249"/>
                    <a:pt x="341" y="253"/>
                  </a:cubicBezTo>
                  <a:cubicBezTo>
                    <a:pt x="319" y="328"/>
                    <a:pt x="242" y="374"/>
                    <a:pt x="176" y="374"/>
                  </a:cubicBezTo>
                  <a:cubicBezTo>
                    <a:pt x="119" y="374"/>
                    <a:pt x="55" y="343"/>
                    <a:pt x="55" y="257"/>
                  </a:cubicBezTo>
                  <a:cubicBezTo>
                    <a:pt x="55" y="242"/>
                    <a:pt x="57" y="156"/>
                    <a:pt x="121" y="86"/>
                  </a:cubicBezTo>
                  <a:cubicBezTo>
                    <a:pt x="158" y="44"/>
                    <a:pt x="216" y="20"/>
                    <a:pt x="266" y="20"/>
                  </a:cubicBezTo>
                  <a:cubicBezTo>
                    <a:pt x="330" y="20"/>
                    <a:pt x="367" y="66"/>
                    <a:pt x="367" y="125"/>
                  </a:cubicBezTo>
                  <a:cubicBezTo>
                    <a:pt x="367" y="141"/>
                    <a:pt x="365" y="145"/>
                    <a:pt x="365" y="150"/>
                  </a:cubicBezTo>
                  <a:cubicBezTo>
                    <a:pt x="365" y="156"/>
                    <a:pt x="372" y="156"/>
                    <a:pt x="376" y="156"/>
                  </a:cubicBezTo>
                  <a:cubicBezTo>
                    <a:pt x="385" y="156"/>
                    <a:pt x="385" y="154"/>
                    <a:pt x="387" y="143"/>
                  </a:cubicBezTo>
                  <a:lnTo>
                    <a:pt x="420" y="7"/>
                  </a:lnTo>
                </a:path>
              </a:pathLst>
            </a:custGeom>
            <a:solidFill>
              <a:srgbClr val="000000"/>
            </a:solidFill>
            <a:ln w="12600" cap="flat">
              <a:noFill/>
              <a:miter lim="800000"/>
              <a:headEnd/>
              <a:tailEnd/>
            </a:ln>
            <a:effectLst/>
          </p:spPr>
          <p:txBody>
            <a:bodyPr wrap="none" anchor="ctr"/>
            <a:lstStyle/>
            <a:p>
              <a:endParaRPr lang="de-DE"/>
            </a:p>
          </p:txBody>
        </p:sp>
        <p:sp>
          <p:nvSpPr>
            <p:cNvPr id="9237" name="Freeform 21"/>
            <p:cNvSpPr>
              <a:spLocks noChangeArrowheads="1"/>
            </p:cNvSpPr>
            <p:nvPr/>
          </p:nvSpPr>
          <p:spPr bwMode="auto">
            <a:xfrm>
              <a:off x="786" y="2060"/>
              <a:ext cx="41" cy="175"/>
            </a:xfrm>
            <a:custGeom>
              <a:avLst/>
              <a:gdLst/>
              <a:ahLst/>
              <a:cxnLst>
                <a:cxn ang="0">
                  <a:pos x="183" y="768"/>
                </a:cxn>
                <a:cxn ang="0">
                  <a:pos x="167" y="750"/>
                </a:cxn>
                <a:cxn ang="0">
                  <a:pos x="46" y="387"/>
                </a:cxn>
                <a:cxn ang="0">
                  <a:pos x="172" y="22"/>
                </a:cxn>
                <a:cxn ang="0">
                  <a:pos x="183" y="9"/>
                </a:cxn>
                <a:cxn ang="0">
                  <a:pos x="174" y="0"/>
                </a:cxn>
                <a:cxn ang="0">
                  <a:pos x="48" y="152"/>
                </a:cxn>
                <a:cxn ang="0">
                  <a:pos x="0" y="387"/>
                </a:cxn>
                <a:cxn ang="0">
                  <a:pos x="51" y="629"/>
                </a:cxn>
                <a:cxn ang="0">
                  <a:pos x="174" y="774"/>
                </a:cxn>
                <a:cxn ang="0">
                  <a:pos x="183" y="768"/>
                </a:cxn>
              </a:cxnLst>
              <a:rect l="0" t="0" r="r" b="b"/>
              <a:pathLst>
                <a:path w="184" h="775">
                  <a:moveTo>
                    <a:pt x="183" y="768"/>
                  </a:moveTo>
                  <a:cubicBezTo>
                    <a:pt x="183" y="766"/>
                    <a:pt x="183" y="763"/>
                    <a:pt x="167" y="750"/>
                  </a:cubicBezTo>
                  <a:cubicBezTo>
                    <a:pt x="70" y="653"/>
                    <a:pt x="46" y="506"/>
                    <a:pt x="46" y="387"/>
                  </a:cubicBezTo>
                  <a:cubicBezTo>
                    <a:pt x="46" y="253"/>
                    <a:pt x="75" y="119"/>
                    <a:pt x="172" y="22"/>
                  </a:cubicBezTo>
                  <a:cubicBezTo>
                    <a:pt x="183" y="11"/>
                    <a:pt x="183" y="11"/>
                    <a:pt x="183" y="9"/>
                  </a:cubicBezTo>
                  <a:cubicBezTo>
                    <a:pt x="183" y="2"/>
                    <a:pt x="178" y="0"/>
                    <a:pt x="174" y="0"/>
                  </a:cubicBezTo>
                  <a:cubicBezTo>
                    <a:pt x="165" y="0"/>
                    <a:pt x="95" y="53"/>
                    <a:pt x="48" y="152"/>
                  </a:cubicBezTo>
                  <a:cubicBezTo>
                    <a:pt x="9" y="238"/>
                    <a:pt x="0" y="323"/>
                    <a:pt x="0" y="387"/>
                  </a:cubicBezTo>
                  <a:cubicBezTo>
                    <a:pt x="0" y="449"/>
                    <a:pt x="9" y="541"/>
                    <a:pt x="51" y="629"/>
                  </a:cubicBezTo>
                  <a:cubicBezTo>
                    <a:pt x="99" y="726"/>
                    <a:pt x="165" y="774"/>
                    <a:pt x="174" y="774"/>
                  </a:cubicBezTo>
                  <a:cubicBezTo>
                    <a:pt x="178" y="774"/>
                    <a:pt x="183" y="772"/>
                    <a:pt x="183" y="768"/>
                  </a:cubicBezTo>
                </a:path>
              </a:pathLst>
            </a:custGeom>
            <a:solidFill>
              <a:srgbClr val="000000"/>
            </a:solidFill>
            <a:ln w="12600" cap="flat">
              <a:noFill/>
              <a:miter lim="800000"/>
              <a:headEnd/>
              <a:tailEnd/>
            </a:ln>
            <a:effectLst/>
          </p:spPr>
          <p:txBody>
            <a:bodyPr wrap="none" anchor="ctr"/>
            <a:lstStyle/>
            <a:p>
              <a:endParaRPr lang="de-DE"/>
            </a:p>
          </p:txBody>
        </p:sp>
        <p:sp>
          <p:nvSpPr>
            <p:cNvPr id="9238" name="Freeform 22"/>
            <p:cNvSpPr>
              <a:spLocks noChangeArrowheads="1"/>
            </p:cNvSpPr>
            <p:nvPr/>
          </p:nvSpPr>
          <p:spPr bwMode="auto">
            <a:xfrm>
              <a:off x="842" y="2114"/>
              <a:ext cx="143" cy="79"/>
            </a:xfrm>
            <a:custGeom>
              <a:avLst/>
              <a:gdLst/>
              <a:ahLst/>
              <a:cxnLst>
                <a:cxn ang="0">
                  <a:pos x="46" y="297"/>
                </a:cxn>
                <a:cxn ang="0">
                  <a:pos x="40" y="332"/>
                </a:cxn>
                <a:cxn ang="0">
                  <a:pos x="62" y="352"/>
                </a:cxn>
                <a:cxn ang="0">
                  <a:pos x="90" y="330"/>
                </a:cxn>
                <a:cxn ang="0">
                  <a:pos x="106" y="273"/>
                </a:cxn>
                <a:cxn ang="0">
                  <a:pos x="121" y="202"/>
                </a:cxn>
                <a:cxn ang="0">
                  <a:pos x="134" y="152"/>
                </a:cxn>
                <a:cxn ang="0">
                  <a:pos x="145" y="112"/>
                </a:cxn>
                <a:cxn ang="0">
                  <a:pos x="271" y="18"/>
                </a:cxn>
                <a:cxn ang="0">
                  <a:pos x="312" y="73"/>
                </a:cxn>
                <a:cxn ang="0">
                  <a:pos x="301" y="136"/>
                </a:cxn>
                <a:cxn ang="0">
                  <a:pos x="279" y="227"/>
                </a:cxn>
                <a:cxn ang="0">
                  <a:pos x="264" y="286"/>
                </a:cxn>
                <a:cxn ang="0">
                  <a:pos x="255" y="332"/>
                </a:cxn>
                <a:cxn ang="0">
                  <a:pos x="277" y="352"/>
                </a:cxn>
                <a:cxn ang="0">
                  <a:pos x="312" y="308"/>
                </a:cxn>
                <a:cxn ang="0">
                  <a:pos x="359" y="121"/>
                </a:cxn>
                <a:cxn ang="0">
                  <a:pos x="486" y="18"/>
                </a:cxn>
                <a:cxn ang="0">
                  <a:pos x="528" y="73"/>
                </a:cxn>
                <a:cxn ang="0">
                  <a:pos x="480" y="246"/>
                </a:cxn>
                <a:cxn ang="0">
                  <a:pos x="471" y="288"/>
                </a:cxn>
                <a:cxn ang="0">
                  <a:pos x="535" y="352"/>
                </a:cxn>
                <a:cxn ang="0">
                  <a:pos x="636" y="233"/>
                </a:cxn>
                <a:cxn ang="0">
                  <a:pos x="627" y="224"/>
                </a:cxn>
                <a:cxn ang="0">
                  <a:pos x="614" y="240"/>
                </a:cxn>
                <a:cxn ang="0">
                  <a:pos x="535" y="334"/>
                </a:cxn>
                <a:cxn ang="0">
                  <a:pos x="517" y="310"/>
                </a:cxn>
                <a:cxn ang="0">
                  <a:pos x="530" y="255"/>
                </a:cxn>
                <a:cxn ang="0">
                  <a:pos x="579" y="84"/>
                </a:cxn>
                <a:cxn ang="0">
                  <a:pos x="488" y="0"/>
                </a:cxn>
                <a:cxn ang="0">
                  <a:pos x="363" y="75"/>
                </a:cxn>
                <a:cxn ang="0">
                  <a:pos x="337" y="20"/>
                </a:cxn>
                <a:cxn ang="0">
                  <a:pos x="275" y="0"/>
                </a:cxn>
                <a:cxn ang="0">
                  <a:pos x="152" y="68"/>
                </a:cxn>
                <a:cxn ang="0">
                  <a:pos x="81" y="0"/>
                </a:cxn>
                <a:cxn ang="0">
                  <a:pos x="24" y="44"/>
                </a:cxn>
                <a:cxn ang="0">
                  <a:pos x="0" y="119"/>
                </a:cxn>
                <a:cxn ang="0">
                  <a:pos x="9" y="128"/>
                </a:cxn>
                <a:cxn ang="0">
                  <a:pos x="22" y="110"/>
                </a:cxn>
                <a:cxn ang="0">
                  <a:pos x="79" y="18"/>
                </a:cxn>
                <a:cxn ang="0">
                  <a:pos x="103" y="53"/>
                </a:cxn>
                <a:cxn ang="0">
                  <a:pos x="90" y="119"/>
                </a:cxn>
                <a:cxn ang="0">
                  <a:pos x="46" y="297"/>
                </a:cxn>
              </a:cxnLst>
              <a:rect l="0" t="0" r="r" b="b"/>
              <a:pathLst>
                <a:path w="637" h="353">
                  <a:moveTo>
                    <a:pt x="46" y="297"/>
                  </a:moveTo>
                  <a:cubicBezTo>
                    <a:pt x="44" y="310"/>
                    <a:pt x="40" y="328"/>
                    <a:pt x="40" y="332"/>
                  </a:cubicBezTo>
                  <a:cubicBezTo>
                    <a:pt x="40" y="345"/>
                    <a:pt x="51" y="352"/>
                    <a:pt x="62" y="352"/>
                  </a:cubicBezTo>
                  <a:cubicBezTo>
                    <a:pt x="70" y="352"/>
                    <a:pt x="84" y="345"/>
                    <a:pt x="90" y="330"/>
                  </a:cubicBezTo>
                  <a:cubicBezTo>
                    <a:pt x="90" y="330"/>
                    <a:pt x="99" y="293"/>
                    <a:pt x="106" y="273"/>
                  </a:cubicBezTo>
                  <a:lnTo>
                    <a:pt x="121" y="202"/>
                  </a:lnTo>
                  <a:cubicBezTo>
                    <a:pt x="125" y="187"/>
                    <a:pt x="132" y="169"/>
                    <a:pt x="134" y="152"/>
                  </a:cubicBezTo>
                  <a:cubicBezTo>
                    <a:pt x="139" y="139"/>
                    <a:pt x="145" y="114"/>
                    <a:pt x="145" y="112"/>
                  </a:cubicBezTo>
                  <a:cubicBezTo>
                    <a:pt x="156" y="88"/>
                    <a:pt x="198" y="18"/>
                    <a:pt x="271" y="18"/>
                  </a:cubicBezTo>
                  <a:cubicBezTo>
                    <a:pt x="306" y="18"/>
                    <a:pt x="312" y="46"/>
                    <a:pt x="312" y="73"/>
                  </a:cubicBezTo>
                  <a:cubicBezTo>
                    <a:pt x="312" y="90"/>
                    <a:pt x="308" y="112"/>
                    <a:pt x="301" y="136"/>
                  </a:cubicBezTo>
                  <a:lnTo>
                    <a:pt x="279" y="227"/>
                  </a:lnTo>
                  <a:lnTo>
                    <a:pt x="264" y="286"/>
                  </a:lnTo>
                  <a:cubicBezTo>
                    <a:pt x="262" y="301"/>
                    <a:pt x="255" y="328"/>
                    <a:pt x="255" y="332"/>
                  </a:cubicBezTo>
                  <a:cubicBezTo>
                    <a:pt x="255" y="345"/>
                    <a:pt x="266" y="352"/>
                    <a:pt x="277" y="352"/>
                  </a:cubicBezTo>
                  <a:cubicBezTo>
                    <a:pt x="301" y="352"/>
                    <a:pt x="306" y="332"/>
                    <a:pt x="312" y="308"/>
                  </a:cubicBezTo>
                  <a:cubicBezTo>
                    <a:pt x="323" y="264"/>
                    <a:pt x="352" y="152"/>
                    <a:pt x="359" y="121"/>
                  </a:cubicBezTo>
                  <a:cubicBezTo>
                    <a:pt x="361" y="110"/>
                    <a:pt x="403" y="18"/>
                    <a:pt x="486" y="18"/>
                  </a:cubicBezTo>
                  <a:cubicBezTo>
                    <a:pt x="519" y="18"/>
                    <a:pt x="528" y="44"/>
                    <a:pt x="528" y="73"/>
                  </a:cubicBezTo>
                  <a:cubicBezTo>
                    <a:pt x="528" y="117"/>
                    <a:pt x="495" y="205"/>
                    <a:pt x="480" y="246"/>
                  </a:cubicBezTo>
                  <a:cubicBezTo>
                    <a:pt x="473" y="264"/>
                    <a:pt x="471" y="273"/>
                    <a:pt x="471" y="288"/>
                  </a:cubicBezTo>
                  <a:cubicBezTo>
                    <a:pt x="471" y="326"/>
                    <a:pt x="497" y="352"/>
                    <a:pt x="535" y="352"/>
                  </a:cubicBezTo>
                  <a:cubicBezTo>
                    <a:pt x="607" y="352"/>
                    <a:pt x="636" y="240"/>
                    <a:pt x="636" y="233"/>
                  </a:cubicBezTo>
                  <a:cubicBezTo>
                    <a:pt x="636" y="224"/>
                    <a:pt x="629" y="224"/>
                    <a:pt x="627" y="224"/>
                  </a:cubicBezTo>
                  <a:cubicBezTo>
                    <a:pt x="618" y="224"/>
                    <a:pt x="618" y="227"/>
                    <a:pt x="614" y="240"/>
                  </a:cubicBezTo>
                  <a:cubicBezTo>
                    <a:pt x="603" y="279"/>
                    <a:pt x="579" y="334"/>
                    <a:pt x="535" y="334"/>
                  </a:cubicBezTo>
                  <a:cubicBezTo>
                    <a:pt x="521" y="334"/>
                    <a:pt x="517" y="328"/>
                    <a:pt x="517" y="310"/>
                  </a:cubicBezTo>
                  <a:cubicBezTo>
                    <a:pt x="517" y="290"/>
                    <a:pt x="524" y="271"/>
                    <a:pt x="530" y="255"/>
                  </a:cubicBezTo>
                  <a:cubicBezTo>
                    <a:pt x="546" y="213"/>
                    <a:pt x="579" y="128"/>
                    <a:pt x="579" y="84"/>
                  </a:cubicBezTo>
                  <a:cubicBezTo>
                    <a:pt x="579" y="33"/>
                    <a:pt x="548" y="0"/>
                    <a:pt x="488" y="0"/>
                  </a:cubicBezTo>
                  <a:cubicBezTo>
                    <a:pt x="431" y="0"/>
                    <a:pt x="392" y="35"/>
                    <a:pt x="363" y="75"/>
                  </a:cubicBezTo>
                  <a:cubicBezTo>
                    <a:pt x="361" y="66"/>
                    <a:pt x="359" y="40"/>
                    <a:pt x="337" y="20"/>
                  </a:cubicBezTo>
                  <a:cubicBezTo>
                    <a:pt x="319" y="4"/>
                    <a:pt x="293" y="0"/>
                    <a:pt x="275" y="0"/>
                  </a:cubicBezTo>
                  <a:cubicBezTo>
                    <a:pt x="205" y="0"/>
                    <a:pt x="165" y="51"/>
                    <a:pt x="152" y="68"/>
                  </a:cubicBezTo>
                  <a:cubicBezTo>
                    <a:pt x="150" y="24"/>
                    <a:pt x="117" y="0"/>
                    <a:pt x="81" y="0"/>
                  </a:cubicBezTo>
                  <a:cubicBezTo>
                    <a:pt x="46" y="0"/>
                    <a:pt x="31" y="31"/>
                    <a:pt x="24" y="44"/>
                  </a:cubicBezTo>
                  <a:cubicBezTo>
                    <a:pt x="11" y="73"/>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lnTo>
                    <a:pt x="46" y="297"/>
                  </a:lnTo>
                </a:path>
              </a:pathLst>
            </a:custGeom>
            <a:solidFill>
              <a:srgbClr val="000000"/>
            </a:solidFill>
            <a:ln w="12600" cap="flat">
              <a:noFill/>
              <a:miter lim="800000"/>
              <a:headEnd/>
              <a:tailEnd/>
            </a:ln>
            <a:effectLst/>
          </p:spPr>
          <p:txBody>
            <a:bodyPr wrap="none" anchor="ctr"/>
            <a:lstStyle/>
            <a:p>
              <a:endParaRPr lang="de-DE"/>
            </a:p>
          </p:txBody>
        </p:sp>
        <p:sp>
          <p:nvSpPr>
            <p:cNvPr id="9239" name="Freeform 23"/>
            <p:cNvSpPr>
              <a:spLocks noChangeArrowheads="1"/>
            </p:cNvSpPr>
            <p:nvPr/>
          </p:nvSpPr>
          <p:spPr bwMode="auto">
            <a:xfrm>
              <a:off x="1000" y="2060"/>
              <a:ext cx="41" cy="175"/>
            </a:xfrm>
            <a:custGeom>
              <a:avLst/>
              <a:gdLst/>
              <a:ahLst/>
              <a:cxnLst>
                <a:cxn ang="0">
                  <a:pos x="183" y="387"/>
                </a:cxn>
                <a:cxn ang="0">
                  <a:pos x="130" y="145"/>
                </a:cxn>
                <a:cxn ang="0">
                  <a:pos x="9" y="0"/>
                </a:cxn>
                <a:cxn ang="0">
                  <a:pos x="0" y="9"/>
                </a:cxn>
                <a:cxn ang="0">
                  <a:pos x="15" y="26"/>
                </a:cxn>
                <a:cxn ang="0">
                  <a:pos x="136" y="387"/>
                </a:cxn>
                <a:cxn ang="0">
                  <a:pos x="11" y="755"/>
                </a:cxn>
                <a:cxn ang="0">
                  <a:pos x="0" y="768"/>
                </a:cxn>
                <a:cxn ang="0">
                  <a:pos x="9" y="774"/>
                </a:cxn>
                <a:cxn ang="0">
                  <a:pos x="132" y="625"/>
                </a:cxn>
                <a:cxn ang="0">
                  <a:pos x="183" y="387"/>
                </a:cxn>
              </a:cxnLst>
              <a:rect l="0" t="0" r="r" b="b"/>
              <a:pathLst>
                <a:path w="184" h="775">
                  <a:moveTo>
                    <a:pt x="183" y="387"/>
                  </a:moveTo>
                  <a:cubicBezTo>
                    <a:pt x="183" y="328"/>
                    <a:pt x="174" y="233"/>
                    <a:pt x="130" y="145"/>
                  </a:cubicBezTo>
                  <a:cubicBezTo>
                    <a:pt x="84" y="51"/>
                    <a:pt x="15" y="0"/>
                    <a:pt x="9" y="0"/>
                  </a:cubicBezTo>
                  <a:cubicBezTo>
                    <a:pt x="2" y="0"/>
                    <a:pt x="0" y="2"/>
                    <a:pt x="0" y="9"/>
                  </a:cubicBezTo>
                  <a:cubicBezTo>
                    <a:pt x="0" y="11"/>
                    <a:pt x="0" y="11"/>
                    <a:pt x="15" y="26"/>
                  </a:cubicBezTo>
                  <a:cubicBezTo>
                    <a:pt x="92" y="103"/>
                    <a:pt x="136" y="227"/>
                    <a:pt x="136" y="387"/>
                  </a:cubicBezTo>
                  <a:cubicBezTo>
                    <a:pt x="136" y="521"/>
                    <a:pt x="108" y="658"/>
                    <a:pt x="11" y="755"/>
                  </a:cubicBezTo>
                  <a:cubicBezTo>
                    <a:pt x="0" y="763"/>
                    <a:pt x="0" y="766"/>
                    <a:pt x="0" y="768"/>
                  </a:cubicBezTo>
                  <a:cubicBezTo>
                    <a:pt x="0" y="772"/>
                    <a:pt x="2" y="774"/>
                    <a:pt x="9" y="774"/>
                  </a:cubicBezTo>
                  <a:cubicBezTo>
                    <a:pt x="15" y="774"/>
                    <a:pt x="86" y="722"/>
                    <a:pt x="132" y="625"/>
                  </a:cubicBezTo>
                  <a:cubicBezTo>
                    <a:pt x="172" y="539"/>
                    <a:pt x="183" y="453"/>
                    <a:pt x="183" y="387"/>
                  </a:cubicBezTo>
                </a:path>
              </a:pathLst>
            </a:custGeom>
            <a:solidFill>
              <a:srgbClr val="000000"/>
            </a:solidFill>
            <a:ln w="12600" cap="flat">
              <a:noFill/>
              <a:miter lim="800000"/>
              <a:headEnd/>
              <a:tailEnd/>
            </a:ln>
            <a:effectLst/>
          </p:spPr>
          <p:txBody>
            <a:bodyPr wrap="none" anchor="ctr"/>
            <a:lstStyle/>
            <a:p>
              <a:endParaRPr lang="de-DE"/>
            </a:p>
          </p:txBody>
        </p:sp>
        <p:sp>
          <p:nvSpPr>
            <p:cNvPr id="9240" name="Freeform 24"/>
            <p:cNvSpPr>
              <a:spLocks noChangeArrowheads="1"/>
            </p:cNvSpPr>
            <p:nvPr/>
          </p:nvSpPr>
          <p:spPr bwMode="auto">
            <a:xfrm>
              <a:off x="1118" y="2127"/>
              <a:ext cx="116" cy="41"/>
            </a:xfrm>
            <a:custGeom>
              <a:avLst/>
              <a:gdLst/>
              <a:ahLst/>
              <a:cxnLst>
                <a:cxn ang="0">
                  <a:pos x="491" y="31"/>
                </a:cxn>
                <a:cxn ang="0">
                  <a:pos x="517" y="15"/>
                </a:cxn>
                <a:cxn ang="0">
                  <a:pos x="491" y="0"/>
                </a:cxn>
                <a:cxn ang="0">
                  <a:pos x="26" y="0"/>
                </a:cxn>
                <a:cxn ang="0">
                  <a:pos x="0" y="15"/>
                </a:cxn>
                <a:cxn ang="0">
                  <a:pos x="26" y="31"/>
                </a:cxn>
                <a:cxn ang="0">
                  <a:pos x="491" y="31"/>
                </a:cxn>
                <a:cxn ang="0">
                  <a:pos x="491" y="183"/>
                </a:cxn>
                <a:cxn ang="0">
                  <a:pos x="517" y="167"/>
                </a:cxn>
                <a:cxn ang="0">
                  <a:pos x="491" y="152"/>
                </a:cxn>
                <a:cxn ang="0">
                  <a:pos x="26" y="152"/>
                </a:cxn>
                <a:cxn ang="0">
                  <a:pos x="0" y="167"/>
                </a:cxn>
                <a:cxn ang="0">
                  <a:pos x="26" y="183"/>
                </a:cxn>
                <a:cxn ang="0">
                  <a:pos x="491" y="183"/>
                </a:cxn>
              </a:cxnLst>
              <a:rect l="0" t="0" r="r" b="b"/>
              <a:pathLst>
                <a:path w="518" h="184">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lnTo>
                    <a:pt x="491" y="31"/>
                  </a:ln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lnTo>
                    <a:pt x="491" y="183"/>
                  </a:lnTo>
                  <a:close/>
                </a:path>
              </a:pathLst>
            </a:custGeom>
            <a:solidFill>
              <a:srgbClr val="000000"/>
            </a:solidFill>
            <a:ln w="12600" cap="flat">
              <a:noFill/>
              <a:miter lim="800000"/>
              <a:headEnd/>
              <a:tailEnd/>
            </a:ln>
            <a:effectLst/>
          </p:spPr>
          <p:txBody>
            <a:bodyPr wrap="none" anchor="ctr"/>
            <a:lstStyle/>
            <a:p>
              <a:endParaRPr lang="de-DE"/>
            </a:p>
          </p:txBody>
        </p:sp>
        <p:sp>
          <p:nvSpPr>
            <p:cNvPr id="9241" name="Freeform 25"/>
            <p:cNvSpPr>
              <a:spLocks noChangeArrowheads="1"/>
            </p:cNvSpPr>
            <p:nvPr/>
          </p:nvSpPr>
          <p:spPr bwMode="auto">
            <a:xfrm>
              <a:off x="1403" y="1953"/>
              <a:ext cx="125" cy="123"/>
            </a:xfrm>
            <a:custGeom>
              <a:avLst/>
              <a:gdLst/>
              <a:ahLst/>
              <a:cxnLst>
                <a:cxn ang="0">
                  <a:pos x="260" y="53"/>
                </a:cxn>
                <a:cxn ang="0">
                  <a:pos x="282" y="24"/>
                </a:cxn>
                <a:cxn ang="0">
                  <a:pos x="328" y="24"/>
                </a:cxn>
                <a:cxn ang="0">
                  <a:pos x="469" y="101"/>
                </a:cxn>
                <a:cxn ang="0">
                  <a:pos x="427" y="211"/>
                </a:cxn>
                <a:cxn ang="0">
                  <a:pos x="295" y="255"/>
                </a:cxn>
                <a:cxn ang="0">
                  <a:pos x="209" y="255"/>
                </a:cxn>
                <a:cxn ang="0">
                  <a:pos x="260" y="53"/>
                </a:cxn>
                <a:cxn ang="0">
                  <a:pos x="372" y="266"/>
                </a:cxn>
                <a:cxn ang="0">
                  <a:pos x="541" y="117"/>
                </a:cxn>
                <a:cxn ang="0">
                  <a:pos x="370" y="0"/>
                </a:cxn>
                <a:cxn ang="0">
                  <a:pos x="150" y="0"/>
                </a:cxn>
                <a:cxn ang="0">
                  <a:pos x="128" y="15"/>
                </a:cxn>
                <a:cxn ang="0">
                  <a:pos x="147" y="24"/>
                </a:cxn>
                <a:cxn ang="0">
                  <a:pos x="178" y="26"/>
                </a:cxn>
                <a:cxn ang="0">
                  <a:pos x="198" y="37"/>
                </a:cxn>
                <a:cxn ang="0">
                  <a:pos x="196" y="53"/>
                </a:cxn>
                <a:cxn ang="0">
                  <a:pos x="92" y="469"/>
                </a:cxn>
                <a:cxn ang="0">
                  <a:pos x="22" y="506"/>
                </a:cxn>
                <a:cxn ang="0">
                  <a:pos x="0" y="521"/>
                </a:cxn>
                <a:cxn ang="0">
                  <a:pos x="11" y="530"/>
                </a:cxn>
                <a:cxn ang="0">
                  <a:pos x="108" y="528"/>
                </a:cxn>
                <a:cxn ang="0">
                  <a:pos x="207" y="530"/>
                </a:cxn>
                <a:cxn ang="0">
                  <a:pos x="222" y="515"/>
                </a:cxn>
                <a:cxn ang="0">
                  <a:pos x="200" y="506"/>
                </a:cxn>
                <a:cxn ang="0">
                  <a:pos x="150" y="493"/>
                </a:cxn>
                <a:cxn ang="0">
                  <a:pos x="154" y="480"/>
                </a:cxn>
                <a:cxn ang="0">
                  <a:pos x="205" y="273"/>
                </a:cxn>
                <a:cxn ang="0">
                  <a:pos x="297" y="273"/>
                </a:cxn>
                <a:cxn ang="0">
                  <a:pos x="381" y="343"/>
                </a:cxn>
                <a:cxn ang="0">
                  <a:pos x="370" y="398"/>
                </a:cxn>
                <a:cxn ang="0">
                  <a:pos x="359" y="464"/>
                </a:cxn>
                <a:cxn ang="0">
                  <a:pos x="462" y="548"/>
                </a:cxn>
                <a:cxn ang="0">
                  <a:pos x="554" y="458"/>
                </a:cxn>
                <a:cxn ang="0">
                  <a:pos x="546" y="449"/>
                </a:cxn>
                <a:cxn ang="0">
                  <a:pos x="535" y="460"/>
                </a:cxn>
                <a:cxn ang="0">
                  <a:pos x="464" y="530"/>
                </a:cxn>
                <a:cxn ang="0">
                  <a:pos x="433" y="482"/>
                </a:cxn>
                <a:cxn ang="0">
                  <a:pos x="440" y="394"/>
                </a:cxn>
                <a:cxn ang="0">
                  <a:pos x="444" y="359"/>
                </a:cxn>
                <a:cxn ang="0">
                  <a:pos x="372" y="266"/>
                </a:cxn>
              </a:cxnLst>
              <a:rect l="0" t="0" r="r" b="b"/>
              <a:pathLst>
                <a:path w="555" h="549">
                  <a:moveTo>
                    <a:pt x="260" y="53"/>
                  </a:moveTo>
                  <a:cubicBezTo>
                    <a:pt x="264" y="35"/>
                    <a:pt x="266" y="26"/>
                    <a:pt x="282" y="24"/>
                  </a:cubicBezTo>
                  <a:cubicBezTo>
                    <a:pt x="288" y="24"/>
                    <a:pt x="312" y="24"/>
                    <a:pt x="328" y="24"/>
                  </a:cubicBezTo>
                  <a:cubicBezTo>
                    <a:pt x="383" y="24"/>
                    <a:pt x="469" y="24"/>
                    <a:pt x="469" y="101"/>
                  </a:cubicBezTo>
                  <a:cubicBezTo>
                    <a:pt x="469" y="128"/>
                    <a:pt x="458" y="180"/>
                    <a:pt x="427" y="211"/>
                  </a:cubicBezTo>
                  <a:cubicBezTo>
                    <a:pt x="407" y="231"/>
                    <a:pt x="365" y="255"/>
                    <a:pt x="295" y="255"/>
                  </a:cubicBezTo>
                  <a:lnTo>
                    <a:pt x="209" y="255"/>
                  </a:lnTo>
                  <a:lnTo>
                    <a:pt x="260" y="53"/>
                  </a:lnTo>
                  <a:close/>
                  <a:moveTo>
                    <a:pt x="372" y="266"/>
                  </a:moveTo>
                  <a:cubicBezTo>
                    <a:pt x="449" y="249"/>
                    <a:pt x="541" y="196"/>
                    <a:pt x="541" y="117"/>
                  </a:cubicBezTo>
                  <a:cubicBezTo>
                    <a:pt x="541" y="51"/>
                    <a:pt x="473" y="0"/>
                    <a:pt x="370" y="0"/>
                  </a:cubicBezTo>
                  <a:lnTo>
                    <a:pt x="150" y="0"/>
                  </a:lnTo>
                  <a:cubicBezTo>
                    <a:pt x="134" y="0"/>
                    <a:pt x="128" y="0"/>
                    <a:pt x="128" y="15"/>
                  </a:cubicBezTo>
                  <a:cubicBezTo>
                    <a:pt x="128" y="24"/>
                    <a:pt x="134" y="24"/>
                    <a:pt x="147" y="24"/>
                  </a:cubicBezTo>
                  <a:cubicBezTo>
                    <a:pt x="150" y="24"/>
                    <a:pt x="165" y="24"/>
                    <a:pt x="178" y="26"/>
                  </a:cubicBezTo>
                  <a:cubicBezTo>
                    <a:pt x="191" y="26"/>
                    <a:pt x="198" y="29"/>
                    <a:pt x="198" y="37"/>
                  </a:cubicBezTo>
                  <a:cubicBezTo>
                    <a:pt x="198" y="42"/>
                    <a:pt x="198" y="44"/>
                    <a:pt x="196" y="53"/>
                  </a:cubicBezTo>
                  <a:lnTo>
                    <a:pt x="92" y="469"/>
                  </a:lnTo>
                  <a:cubicBezTo>
                    <a:pt x="84" y="499"/>
                    <a:pt x="81" y="506"/>
                    <a:pt x="22" y="506"/>
                  </a:cubicBezTo>
                  <a:cubicBezTo>
                    <a:pt x="7" y="506"/>
                    <a:pt x="0" y="506"/>
                    <a:pt x="0" y="521"/>
                  </a:cubicBezTo>
                  <a:cubicBezTo>
                    <a:pt x="0" y="530"/>
                    <a:pt x="9" y="530"/>
                    <a:pt x="11" y="530"/>
                  </a:cubicBezTo>
                  <a:cubicBezTo>
                    <a:pt x="33" y="530"/>
                    <a:pt x="88" y="528"/>
                    <a:pt x="108" y="528"/>
                  </a:cubicBezTo>
                  <a:cubicBezTo>
                    <a:pt x="130" y="528"/>
                    <a:pt x="185" y="530"/>
                    <a:pt x="207" y="530"/>
                  </a:cubicBezTo>
                  <a:cubicBezTo>
                    <a:pt x="213" y="530"/>
                    <a:pt x="222" y="530"/>
                    <a:pt x="222" y="515"/>
                  </a:cubicBezTo>
                  <a:cubicBezTo>
                    <a:pt x="222" y="506"/>
                    <a:pt x="216" y="506"/>
                    <a:pt x="200" y="506"/>
                  </a:cubicBezTo>
                  <a:cubicBezTo>
                    <a:pt x="172" y="506"/>
                    <a:pt x="150" y="506"/>
                    <a:pt x="150" y="493"/>
                  </a:cubicBezTo>
                  <a:cubicBezTo>
                    <a:pt x="150" y="488"/>
                    <a:pt x="152" y="484"/>
                    <a:pt x="154" y="480"/>
                  </a:cubicBezTo>
                  <a:lnTo>
                    <a:pt x="205" y="273"/>
                  </a:lnTo>
                  <a:lnTo>
                    <a:pt x="297" y="273"/>
                  </a:lnTo>
                  <a:cubicBezTo>
                    <a:pt x="367" y="273"/>
                    <a:pt x="381" y="317"/>
                    <a:pt x="381" y="343"/>
                  </a:cubicBezTo>
                  <a:cubicBezTo>
                    <a:pt x="381" y="356"/>
                    <a:pt x="374" y="381"/>
                    <a:pt x="370" y="398"/>
                  </a:cubicBezTo>
                  <a:cubicBezTo>
                    <a:pt x="365" y="420"/>
                    <a:pt x="359" y="449"/>
                    <a:pt x="359" y="464"/>
                  </a:cubicBezTo>
                  <a:cubicBezTo>
                    <a:pt x="359" y="548"/>
                    <a:pt x="451" y="548"/>
                    <a:pt x="462" y="548"/>
                  </a:cubicBezTo>
                  <a:cubicBezTo>
                    <a:pt x="528" y="548"/>
                    <a:pt x="554" y="469"/>
                    <a:pt x="554" y="458"/>
                  </a:cubicBezTo>
                  <a:cubicBezTo>
                    <a:pt x="554" y="449"/>
                    <a:pt x="546" y="449"/>
                    <a:pt x="546" y="449"/>
                  </a:cubicBezTo>
                  <a:cubicBezTo>
                    <a:pt x="539" y="449"/>
                    <a:pt x="537" y="453"/>
                    <a:pt x="535" y="460"/>
                  </a:cubicBezTo>
                  <a:cubicBezTo>
                    <a:pt x="515" y="517"/>
                    <a:pt x="482" y="530"/>
                    <a:pt x="464" y="530"/>
                  </a:cubicBezTo>
                  <a:cubicBezTo>
                    <a:pt x="438" y="530"/>
                    <a:pt x="433" y="513"/>
                    <a:pt x="433" y="482"/>
                  </a:cubicBezTo>
                  <a:cubicBezTo>
                    <a:pt x="433" y="460"/>
                    <a:pt x="438" y="420"/>
                    <a:pt x="440" y="394"/>
                  </a:cubicBezTo>
                  <a:cubicBezTo>
                    <a:pt x="442" y="383"/>
                    <a:pt x="444" y="370"/>
                    <a:pt x="444" y="359"/>
                  </a:cubicBezTo>
                  <a:cubicBezTo>
                    <a:pt x="444" y="299"/>
                    <a:pt x="392" y="275"/>
                    <a:pt x="372" y="266"/>
                  </a:cubicBezTo>
                  <a:close/>
                </a:path>
              </a:pathLst>
            </a:custGeom>
            <a:solidFill>
              <a:srgbClr val="000000"/>
            </a:solidFill>
            <a:ln w="12600" cap="flat">
              <a:noFill/>
              <a:miter lim="800000"/>
              <a:headEnd/>
              <a:tailEnd/>
            </a:ln>
            <a:effectLst/>
          </p:spPr>
          <p:txBody>
            <a:bodyPr wrap="none" anchor="ctr"/>
            <a:lstStyle/>
            <a:p>
              <a:endParaRPr lang="de-DE"/>
            </a:p>
          </p:txBody>
        </p:sp>
        <p:sp>
          <p:nvSpPr>
            <p:cNvPr id="9242" name="Freeform 26"/>
            <p:cNvSpPr>
              <a:spLocks noChangeArrowheads="1"/>
            </p:cNvSpPr>
            <p:nvPr/>
          </p:nvSpPr>
          <p:spPr bwMode="auto">
            <a:xfrm>
              <a:off x="1536" y="1928"/>
              <a:ext cx="56" cy="84"/>
            </a:xfrm>
            <a:custGeom>
              <a:avLst/>
              <a:gdLst/>
              <a:ahLst/>
              <a:cxnLst>
                <a:cxn ang="0">
                  <a:pos x="119" y="180"/>
                </a:cxn>
                <a:cxn ang="0">
                  <a:pos x="194" y="268"/>
                </a:cxn>
                <a:cxn ang="0">
                  <a:pos x="121" y="354"/>
                </a:cxn>
                <a:cxn ang="0">
                  <a:pos x="29" y="317"/>
                </a:cxn>
                <a:cxn ang="0">
                  <a:pos x="62" y="286"/>
                </a:cxn>
                <a:cxn ang="0">
                  <a:pos x="31" y="257"/>
                </a:cxn>
                <a:cxn ang="0">
                  <a:pos x="0" y="288"/>
                </a:cxn>
                <a:cxn ang="0">
                  <a:pos x="123" y="372"/>
                </a:cxn>
                <a:cxn ang="0">
                  <a:pos x="251" y="268"/>
                </a:cxn>
                <a:cxn ang="0">
                  <a:pos x="156" y="169"/>
                </a:cxn>
                <a:cxn ang="0">
                  <a:pos x="233" y="75"/>
                </a:cxn>
                <a:cxn ang="0">
                  <a:pos x="123" y="0"/>
                </a:cxn>
                <a:cxn ang="0">
                  <a:pos x="18" y="73"/>
                </a:cxn>
                <a:cxn ang="0">
                  <a:pos x="46" y="101"/>
                </a:cxn>
                <a:cxn ang="0">
                  <a:pos x="73" y="75"/>
                </a:cxn>
                <a:cxn ang="0">
                  <a:pos x="46" y="46"/>
                </a:cxn>
                <a:cxn ang="0">
                  <a:pos x="123" y="15"/>
                </a:cxn>
                <a:cxn ang="0">
                  <a:pos x="180" y="75"/>
                </a:cxn>
                <a:cxn ang="0">
                  <a:pos x="158" y="141"/>
                </a:cxn>
                <a:cxn ang="0">
                  <a:pos x="99" y="163"/>
                </a:cxn>
                <a:cxn ang="0">
                  <a:pos x="81" y="165"/>
                </a:cxn>
                <a:cxn ang="0">
                  <a:pos x="77" y="172"/>
                </a:cxn>
                <a:cxn ang="0">
                  <a:pos x="90" y="180"/>
                </a:cxn>
                <a:cxn ang="0">
                  <a:pos x="119" y="180"/>
                </a:cxn>
              </a:cxnLst>
              <a:rect l="0" t="0" r="r" b="b"/>
              <a:pathLst>
                <a:path w="252" h="373">
                  <a:moveTo>
                    <a:pt x="119" y="180"/>
                  </a:moveTo>
                  <a:cubicBezTo>
                    <a:pt x="163" y="180"/>
                    <a:pt x="194" y="209"/>
                    <a:pt x="194" y="268"/>
                  </a:cubicBezTo>
                  <a:cubicBezTo>
                    <a:pt x="194" y="334"/>
                    <a:pt x="154" y="354"/>
                    <a:pt x="121" y="354"/>
                  </a:cubicBezTo>
                  <a:cubicBezTo>
                    <a:pt x="99" y="354"/>
                    <a:pt x="53" y="350"/>
                    <a:pt x="29" y="317"/>
                  </a:cubicBezTo>
                  <a:cubicBezTo>
                    <a:pt x="55" y="317"/>
                    <a:pt x="62" y="297"/>
                    <a:pt x="62" y="286"/>
                  </a:cubicBezTo>
                  <a:cubicBezTo>
                    <a:pt x="62" y="268"/>
                    <a:pt x="48" y="257"/>
                    <a:pt x="31" y="257"/>
                  </a:cubicBezTo>
                  <a:cubicBezTo>
                    <a:pt x="15" y="257"/>
                    <a:pt x="0" y="266"/>
                    <a:pt x="0" y="288"/>
                  </a:cubicBezTo>
                  <a:cubicBezTo>
                    <a:pt x="0" y="339"/>
                    <a:pt x="57" y="372"/>
                    <a:pt x="123" y="372"/>
                  </a:cubicBezTo>
                  <a:cubicBezTo>
                    <a:pt x="198" y="372"/>
                    <a:pt x="251" y="321"/>
                    <a:pt x="251" y="268"/>
                  </a:cubicBezTo>
                  <a:cubicBezTo>
                    <a:pt x="251" y="224"/>
                    <a:pt x="216" y="183"/>
                    <a:pt x="156" y="169"/>
                  </a:cubicBezTo>
                  <a:cubicBezTo>
                    <a:pt x="213" y="150"/>
                    <a:pt x="233" y="108"/>
                    <a:pt x="233" y="75"/>
                  </a:cubicBezTo>
                  <a:cubicBezTo>
                    <a:pt x="233" y="33"/>
                    <a:pt x="185" y="0"/>
                    <a:pt x="123" y="0"/>
                  </a:cubicBezTo>
                  <a:cubicBezTo>
                    <a:pt x="64" y="0"/>
                    <a:pt x="18" y="29"/>
                    <a:pt x="18" y="73"/>
                  </a:cubicBezTo>
                  <a:cubicBezTo>
                    <a:pt x="18" y="92"/>
                    <a:pt x="29" y="101"/>
                    <a:pt x="46" y="101"/>
                  </a:cubicBezTo>
                  <a:cubicBezTo>
                    <a:pt x="62" y="101"/>
                    <a:pt x="73" y="90"/>
                    <a:pt x="73" y="75"/>
                  </a:cubicBezTo>
                  <a:cubicBezTo>
                    <a:pt x="73" y="57"/>
                    <a:pt x="62" y="46"/>
                    <a:pt x="46" y="46"/>
                  </a:cubicBezTo>
                  <a:cubicBezTo>
                    <a:pt x="64" y="22"/>
                    <a:pt x="101" y="15"/>
                    <a:pt x="123" y="15"/>
                  </a:cubicBezTo>
                  <a:cubicBezTo>
                    <a:pt x="147" y="15"/>
                    <a:pt x="180" y="29"/>
                    <a:pt x="180" y="75"/>
                  </a:cubicBezTo>
                  <a:cubicBezTo>
                    <a:pt x="180" y="99"/>
                    <a:pt x="174" y="123"/>
                    <a:pt x="158" y="141"/>
                  </a:cubicBezTo>
                  <a:cubicBezTo>
                    <a:pt x="141" y="161"/>
                    <a:pt x="125" y="163"/>
                    <a:pt x="99" y="163"/>
                  </a:cubicBezTo>
                  <a:cubicBezTo>
                    <a:pt x="86" y="165"/>
                    <a:pt x="84" y="165"/>
                    <a:pt x="81" y="165"/>
                  </a:cubicBezTo>
                  <a:cubicBezTo>
                    <a:pt x="81" y="165"/>
                    <a:pt x="77" y="165"/>
                    <a:pt x="77" y="172"/>
                  </a:cubicBezTo>
                  <a:cubicBezTo>
                    <a:pt x="77" y="180"/>
                    <a:pt x="81" y="180"/>
                    <a:pt x="90" y="180"/>
                  </a:cubicBezTo>
                  <a:lnTo>
                    <a:pt x="119" y="180"/>
                  </a:lnTo>
                </a:path>
              </a:pathLst>
            </a:custGeom>
            <a:solidFill>
              <a:srgbClr val="000000"/>
            </a:solidFill>
            <a:ln w="12600" cap="flat">
              <a:noFill/>
              <a:miter lim="800000"/>
              <a:headEnd/>
              <a:tailEnd/>
            </a:ln>
            <a:effectLst/>
          </p:spPr>
          <p:txBody>
            <a:bodyPr wrap="none" anchor="ctr"/>
            <a:lstStyle/>
            <a:p>
              <a:endParaRPr lang="de-DE"/>
            </a:p>
          </p:txBody>
        </p:sp>
        <p:sp>
          <p:nvSpPr>
            <p:cNvPr id="9243" name="Freeform 27"/>
            <p:cNvSpPr>
              <a:spLocks noChangeArrowheads="1"/>
            </p:cNvSpPr>
            <p:nvPr/>
          </p:nvSpPr>
          <p:spPr bwMode="auto">
            <a:xfrm>
              <a:off x="1314" y="2144"/>
              <a:ext cx="377" cy="7"/>
            </a:xfrm>
            <a:custGeom>
              <a:avLst/>
              <a:gdLst/>
              <a:ahLst/>
              <a:cxnLst>
                <a:cxn ang="0">
                  <a:pos x="832" y="33"/>
                </a:cxn>
                <a:cxn ang="0">
                  <a:pos x="0" y="33"/>
                </a:cxn>
                <a:cxn ang="0">
                  <a:pos x="0" y="0"/>
                </a:cxn>
                <a:cxn ang="0">
                  <a:pos x="1665" y="0"/>
                </a:cxn>
                <a:cxn ang="0">
                  <a:pos x="1665" y="33"/>
                </a:cxn>
                <a:cxn ang="0">
                  <a:pos x="832" y="33"/>
                </a:cxn>
              </a:cxnLst>
              <a:rect l="0" t="0" r="r" b="b"/>
              <a:pathLst>
                <a:path w="1666" h="34">
                  <a:moveTo>
                    <a:pt x="832" y="33"/>
                  </a:moveTo>
                  <a:lnTo>
                    <a:pt x="0" y="33"/>
                  </a:lnTo>
                  <a:lnTo>
                    <a:pt x="0" y="0"/>
                  </a:lnTo>
                  <a:lnTo>
                    <a:pt x="1665" y="0"/>
                  </a:lnTo>
                  <a:lnTo>
                    <a:pt x="1665" y="33"/>
                  </a:lnTo>
                  <a:lnTo>
                    <a:pt x="832" y="33"/>
                  </a:lnTo>
                </a:path>
              </a:pathLst>
            </a:custGeom>
            <a:solidFill>
              <a:srgbClr val="000000"/>
            </a:solidFill>
            <a:ln w="12600" cap="flat">
              <a:noFill/>
              <a:miter lim="800000"/>
              <a:headEnd/>
              <a:tailEnd/>
            </a:ln>
            <a:effectLst/>
          </p:spPr>
          <p:txBody>
            <a:bodyPr wrap="none" anchor="ctr"/>
            <a:lstStyle/>
            <a:p>
              <a:endParaRPr lang="de-DE"/>
            </a:p>
          </p:txBody>
        </p:sp>
        <p:sp>
          <p:nvSpPr>
            <p:cNvPr id="9244" name="Freeform 28"/>
            <p:cNvSpPr>
              <a:spLocks noChangeArrowheads="1"/>
            </p:cNvSpPr>
            <p:nvPr/>
          </p:nvSpPr>
          <p:spPr bwMode="auto">
            <a:xfrm>
              <a:off x="1321" y="2194"/>
              <a:ext cx="72" cy="121"/>
            </a:xfrm>
            <a:custGeom>
              <a:avLst/>
              <a:gdLst/>
              <a:ahLst/>
              <a:cxnLst>
                <a:cxn ang="0">
                  <a:pos x="194" y="244"/>
                </a:cxn>
                <a:cxn ang="0">
                  <a:pos x="301" y="108"/>
                </a:cxn>
                <a:cxn ang="0">
                  <a:pos x="158" y="0"/>
                </a:cxn>
                <a:cxn ang="0">
                  <a:pos x="22" y="106"/>
                </a:cxn>
                <a:cxn ang="0">
                  <a:pos x="62" y="145"/>
                </a:cxn>
                <a:cxn ang="0">
                  <a:pos x="101" y="106"/>
                </a:cxn>
                <a:cxn ang="0">
                  <a:pos x="53" y="68"/>
                </a:cxn>
                <a:cxn ang="0">
                  <a:pos x="156" y="20"/>
                </a:cxn>
                <a:cxn ang="0">
                  <a:pos x="231" y="106"/>
                </a:cxn>
                <a:cxn ang="0">
                  <a:pos x="209" y="196"/>
                </a:cxn>
                <a:cxn ang="0">
                  <a:pos x="139" y="235"/>
                </a:cxn>
                <a:cxn ang="0">
                  <a:pos x="110" y="238"/>
                </a:cxn>
                <a:cxn ang="0">
                  <a:pos x="97" y="246"/>
                </a:cxn>
                <a:cxn ang="0">
                  <a:pos x="117" y="255"/>
                </a:cxn>
                <a:cxn ang="0">
                  <a:pos x="150" y="255"/>
                </a:cxn>
                <a:cxn ang="0">
                  <a:pos x="242" y="385"/>
                </a:cxn>
                <a:cxn ang="0">
                  <a:pos x="154" y="513"/>
                </a:cxn>
                <a:cxn ang="0">
                  <a:pos x="35" y="453"/>
                </a:cxn>
                <a:cxn ang="0">
                  <a:pos x="88" y="411"/>
                </a:cxn>
                <a:cxn ang="0">
                  <a:pos x="44" y="367"/>
                </a:cxn>
                <a:cxn ang="0">
                  <a:pos x="0" y="411"/>
                </a:cxn>
                <a:cxn ang="0">
                  <a:pos x="156" y="535"/>
                </a:cxn>
                <a:cxn ang="0">
                  <a:pos x="323" y="385"/>
                </a:cxn>
                <a:cxn ang="0">
                  <a:pos x="194" y="244"/>
                </a:cxn>
              </a:cxnLst>
              <a:rect l="0" t="0" r="r" b="b"/>
              <a:pathLst>
                <a:path w="324" h="536">
                  <a:moveTo>
                    <a:pt x="194" y="244"/>
                  </a:moveTo>
                  <a:cubicBezTo>
                    <a:pt x="257" y="222"/>
                    <a:pt x="301" y="169"/>
                    <a:pt x="301" y="108"/>
                  </a:cubicBezTo>
                  <a:cubicBezTo>
                    <a:pt x="301" y="44"/>
                    <a:pt x="233" y="0"/>
                    <a:pt x="158" y="0"/>
                  </a:cubicBezTo>
                  <a:cubicBezTo>
                    <a:pt x="79" y="0"/>
                    <a:pt x="22" y="46"/>
                    <a:pt x="22" y="106"/>
                  </a:cubicBezTo>
                  <a:cubicBezTo>
                    <a:pt x="22" y="132"/>
                    <a:pt x="37" y="145"/>
                    <a:pt x="62" y="145"/>
                  </a:cubicBezTo>
                  <a:cubicBezTo>
                    <a:pt x="86" y="145"/>
                    <a:pt x="101" y="130"/>
                    <a:pt x="101" y="106"/>
                  </a:cubicBezTo>
                  <a:cubicBezTo>
                    <a:pt x="101" y="68"/>
                    <a:pt x="64" y="68"/>
                    <a:pt x="53" y="68"/>
                  </a:cubicBezTo>
                  <a:cubicBezTo>
                    <a:pt x="77" y="29"/>
                    <a:pt x="128" y="20"/>
                    <a:pt x="156" y="20"/>
                  </a:cubicBezTo>
                  <a:cubicBezTo>
                    <a:pt x="187" y="20"/>
                    <a:pt x="231" y="37"/>
                    <a:pt x="231" y="106"/>
                  </a:cubicBezTo>
                  <a:cubicBezTo>
                    <a:pt x="231" y="117"/>
                    <a:pt x="229" y="161"/>
                    <a:pt x="209" y="196"/>
                  </a:cubicBezTo>
                  <a:cubicBezTo>
                    <a:pt x="185" y="233"/>
                    <a:pt x="158" y="235"/>
                    <a:pt x="139" y="235"/>
                  </a:cubicBezTo>
                  <a:cubicBezTo>
                    <a:pt x="132" y="235"/>
                    <a:pt x="114" y="238"/>
                    <a:pt x="110" y="238"/>
                  </a:cubicBezTo>
                  <a:cubicBezTo>
                    <a:pt x="103" y="238"/>
                    <a:pt x="97" y="240"/>
                    <a:pt x="97" y="246"/>
                  </a:cubicBezTo>
                  <a:cubicBezTo>
                    <a:pt x="97" y="255"/>
                    <a:pt x="103" y="255"/>
                    <a:pt x="117" y="255"/>
                  </a:cubicBezTo>
                  <a:lnTo>
                    <a:pt x="150" y="255"/>
                  </a:lnTo>
                  <a:cubicBezTo>
                    <a:pt x="213" y="255"/>
                    <a:pt x="242" y="308"/>
                    <a:pt x="242" y="385"/>
                  </a:cubicBezTo>
                  <a:cubicBezTo>
                    <a:pt x="242" y="491"/>
                    <a:pt x="189" y="513"/>
                    <a:pt x="154" y="513"/>
                  </a:cubicBezTo>
                  <a:cubicBezTo>
                    <a:pt x="121" y="513"/>
                    <a:pt x="64" y="499"/>
                    <a:pt x="35" y="453"/>
                  </a:cubicBezTo>
                  <a:cubicBezTo>
                    <a:pt x="64" y="458"/>
                    <a:pt x="88" y="440"/>
                    <a:pt x="88" y="411"/>
                  </a:cubicBezTo>
                  <a:cubicBezTo>
                    <a:pt x="88" y="383"/>
                    <a:pt x="66" y="367"/>
                    <a:pt x="44" y="367"/>
                  </a:cubicBezTo>
                  <a:cubicBezTo>
                    <a:pt x="24" y="367"/>
                    <a:pt x="0" y="378"/>
                    <a:pt x="0" y="411"/>
                  </a:cubicBezTo>
                  <a:cubicBezTo>
                    <a:pt x="0" y="484"/>
                    <a:pt x="73" y="535"/>
                    <a:pt x="156" y="535"/>
                  </a:cubicBezTo>
                  <a:cubicBezTo>
                    <a:pt x="253" y="535"/>
                    <a:pt x="323" y="464"/>
                    <a:pt x="323" y="385"/>
                  </a:cubicBezTo>
                  <a:cubicBezTo>
                    <a:pt x="323" y="321"/>
                    <a:pt x="275" y="260"/>
                    <a:pt x="194" y="244"/>
                  </a:cubicBezTo>
                </a:path>
              </a:pathLst>
            </a:custGeom>
            <a:solidFill>
              <a:srgbClr val="000000"/>
            </a:solidFill>
            <a:ln w="12600" cap="flat">
              <a:noFill/>
              <a:miter lim="800000"/>
              <a:headEnd/>
              <a:tailEnd/>
            </a:ln>
            <a:effectLst/>
          </p:spPr>
          <p:txBody>
            <a:bodyPr wrap="none" anchor="ctr"/>
            <a:lstStyle/>
            <a:p>
              <a:endParaRPr lang="de-DE"/>
            </a:p>
          </p:txBody>
        </p:sp>
        <p:sp>
          <p:nvSpPr>
            <p:cNvPr id="9245" name="Freeform 29"/>
            <p:cNvSpPr>
              <a:spLocks noChangeArrowheads="1"/>
            </p:cNvSpPr>
            <p:nvPr/>
          </p:nvSpPr>
          <p:spPr bwMode="auto">
            <a:xfrm>
              <a:off x="1406" y="2236"/>
              <a:ext cx="94" cy="77"/>
            </a:xfrm>
            <a:custGeom>
              <a:avLst/>
              <a:gdLst/>
              <a:ahLst/>
              <a:cxnLst>
                <a:cxn ang="0">
                  <a:pos x="185" y="46"/>
                </a:cxn>
                <a:cxn ang="0">
                  <a:pos x="273" y="46"/>
                </a:cxn>
                <a:cxn ang="0">
                  <a:pos x="240" y="246"/>
                </a:cxn>
                <a:cxn ang="0">
                  <a:pos x="246" y="306"/>
                </a:cxn>
                <a:cxn ang="0">
                  <a:pos x="275" y="343"/>
                </a:cxn>
                <a:cxn ang="0">
                  <a:pos x="306" y="315"/>
                </a:cxn>
                <a:cxn ang="0">
                  <a:pos x="301" y="297"/>
                </a:cxn>
                <a:cxn ang="0">
                  <a:pos x="279" y="169"/>
                </a:cxn>
                <a:cxn ang="0">
                  <a:pos x="293" y="46"/>
                </a:cxn>
                <a:cxn ang="0">
                  <a:pos x="381" y="46"/>
                </a:cxn>
                <a:cxn ang="0">
                  <a:pos x="420" y="18"/>
                </a:cxn>
                <a:cxn ang="0">
                  <a:pos x="389" y="0"/>
                </a:cxn>
                <a:cxn ang="0">
                  <a:pos x="128" y="0"/>
                </a:cxn>
                <a:cxn ang="0">
                  <a:pos x="48" y="37"/>
                </a:cxn>
                <a:cxn ang="0">
                  <a:pos x="0" y="106"/>
                </a:cxn>
                <a:cxn ang="0">
                  <a:pos x="9" y="114"/>
                </a:cxn>
                <a:cxn ang="0">
                  <a:pos x="22" y="106"/>
                </a:cxn>
                <a:cxn ang="0">
                  <a:pos x="121" y="46"/>
                </a:cxn>
                <a:cxn ang="0">
                  <a:pos x="165" y="46"/>
                </a:cxn>
                <a:cxn ang="0">
                  <a:pos x="66" y="304"/>
                </a:cxn>
                <a:cxn ang="0">
                  <a:pos x="59" y="323"/>
                </a:cxn>
                <a:cxn ang="0">
                  <a:pos x="81" y="343"/>
                </a:cxn>
                <a:cxn ang="0">
                  <a:pos x="121" y="293"/>
                </a:cxn>
                <a:cxn ang="0">
                  <a:pos x="141" y="218"/>
                </a:cxn>
                <a:cxn ang="0">
                  <a:pos x="185" y="46"/>
                </a:cxn>
              </a:cxnLst>
              <a:rect l="0" t="0" r="r" b="b"/>
              <a:pathLst>
                <a:path w="421" h="344">
                  <a:moveTo>
                    <a:pt x="185" y="46"/>
                  </a:moveTo>
                  <a:lnTo>
                    <a:pt x="273" y="46"/>
                  </a:lnTo>
                  <a:cubicBezTo>
                    <a:pt x="246" y="161"/>
                    <a:pt x="240" y="194"/>
                    <a:pt x="240" y="246"/>
                  </a:cubicBezTo>
                  <a:cubicBezTo>
                    <a:pt x="240" y="257"/>
                    <a:pt x="240" y="279"/>
                    <a:pt x="246" y="306"/>
                  </a:cubicBezTo>
                  <a:cubicBezTo>
                    <a:pt x="255" y="339"/>
                    <a:pt x="262" y="343"/>
                    <a:pt x="275" y="343"/>
                  </a:cubicBezTo>
                  <a:cubicBezTo>
                    <a:pt x="290" y="343"/>
                    <a:pt x="306" y="330"/>
                    <a:pt x="306" y="315"/>
                  </a:cubicBezTo>
                  <a:cubicBezTo>
                    <a:pt x="306" y="310"/>
                    <a:pt x="306" y="308"/>
                    <a:pt x="301" y="297"/>
                  </a:cubicBezTo>
                  <a:cubicBezTo>
                    <a:pt x="279" y="242"/>
                    <a:pt x="279" y="191"/>
                    <a:pt x="279" y="169"/>
                  </a:cubicBezTo>
                  <a:cubicBezTo>
                    <a:pt x="279" y="128"/>
                    <a:pt x="284" y="86"/>
                    <a:pt x="293" y="46"/>
                  </a:cubicBezTo>
                  <a:lnTo>
                    <a:pt x="381" y="46"/>
                  </a:lnTo>
                  <a:cubicBezTo>
                    <a:pt x="392" y="46"/>
                    <a:pt x="420" y="46"/>
                    <a:pt x="420" y="18"/>
                  </a:cubicBezTo>
                  <a:cubicBezTo>
                    <a:pt x="420" y="0"/>
                    <a:pt x="403" y="0"/>
                    <a:pt x="389" y="0"/>
                  </a:cubicBezTo>
                  <a:lnTo>
                    <a:pt x="128" y="0"/>
                  </a:lnTo>
                  <a:cubicBezTo>
                    <a:pt x="112" y="0"/>
                    <a:pt x="81" y="0"/>
                    <a:pt x="48" y="37"/>
                  </a:cubicBezTo>
                  <a:cubicBezTo>
                    <a:pt x="20" y="66"/>
                    <a:pt x="0" y="103"/>
                    <a:pt x="0" y="106"/>
                  </a:cubicBezTo>
                  <a:cubicBezTo>
                    <a:pt x="0" y="108"/>
                    <a:pt x="0" y="114"/>
                    <a:pt x="9" y="114"/>
                  </a:cubicBezTo>
                  <a:cubicBezTo>
                    <a:pt x="15" y="114"/>
                    <a:pt x="18" y="112"/>
                    <a:pt x="22" y="106"/>
                  </a:cubicBezTo>
                  <a:cubicBezTo>
                    <a:pt x="59" y="46"/>
                    <a:pt x="106" y="46"/>
                    <a:pt x="121" y="46"/>
                  </a:cubicBezTo>
                  <a:lnTo>
                    <a:pt x="165" y="46"/>
                  </a:lnTo>
                  <a:cubicBezTo>
                    <a:pt x="141" y="139"/>
                    <a:pt x="99" y="233"/>
                    <a:pt x="66" y="304"/>
                  </a:cubicBezTo>
                  <a:cubicBezTo>
                    <a:pt x="59" y="317"/>
                    <a:pt x="59" y="317"/>
                    <a:pt x="59" y="323"/>
                  </a:cubicBezTo>
                  <a:cubicBezTo>
                    <a:pt x="59" y="339"/>
                    <a:pt x="73" y="343"/>
                    <a:pt x="81" y="343"/>
                  </a:cubicBezTo>
                  <a:cubicBezTo>
                    <a:pt x="106" y="343"/>
                    <a:pt x="112" y="321"/>
                    <a:pt x="121" y="293"/>
                  </a:cubicBezTo>
                  <a:cubicBezTo>
                    <a:pt x="132" y="257"/>
                    <a:pt x="132" y="255"/>
                    <a:pt x="141" y="218"/>
                  </a:cubicBezTo>
                  <a:lnTo>
                    <a:pt x="185" y="46"/>
                  </a:lnTo>
                </a:path>
              </a:pathLst>
            </a:custGeom>
            <a:solidFill>
              <a:srgbClr val="000000"/>
            </a:solidFill>
            <a:ln w="12600" cap="flat">
              <a:noFill/>
              <a:miter lim="800000"/>
              <a:headEnd/>
              <a:tailEnd/>
            </a:ln>
            <a:effectLst/>
          </p:spPr>
          <p:txBody>
            <a:bodyPr wrap="none" anchor="ctr"/>
            <a:lstStyle/>
            <a:p>
              <a:endParaRPr lang="de-DE"/>
            </a:p>
          </p:txBody>
        </p:sp>
        <p:sp>
          <p:nvSpPr>
            <p:cNvPr id="9246" name="Freeform 30"/>
            <p:cNvSpPr>
              <a:spLocks noChangeArrowheads="1"/>
            </p:cNvSpPr>
            <p:nvPr/>
          </p:nvSpPr>
          <p:spPr bwMode="auto">
            <a:xfrm>
              <a:off x="1541" y="2234"/>
              <a:ext cx="143" cy="79"/>
            </a:xfrm>
            <a:custGeom>
              <a:avLst/>
              <a:gdLst/>
              <a:ahLst/>
              <a:cxnLst>
                <a:cxn ang="0">
                  <a:pos x="46" y="297"/>
                </a:cxn>
                <a:cxn ang="0">
                  <a:pos x="40" y="332"/>
                </a:cxn>
                <a:cxn ang="0">
                  <a:pos x="62" y="352"/>
                </a:cxn>
                <a:cxn ang="0">
                  <a:pos x="90" y="330"/>
                </a:cxn>
                <a:cxn ang="0">
                  <a:pos x="106" y="273"/>
                </a:cxn>
                <a:cxn ang="0">
                  <a:pos x="121" y="202"/>
                </a:cxn>
                <a:cxn ang="0">
                  <a:pos x="134" y="152"/>
                </a:cxn>
                <a:cxn ang="0">
                  <a:pos x="145" y="112"/>
                </a:cxn>
                <a:cxn ang="0">
                  <a:pos x="271" y="18"/>
                </a:cxn>
                <a:cxn ang="0">
                  <a:pos x="312" y="73"/>
                </a:cxn>
                <a:cxn ang="0">
                  <a:pos x="301" y="136"/>
                </a:cxn>
                <a:cxn ang="0">
                  <a:pos x="279" y="227"/>
                </a:cxn>
                <a:cxn ang="0">
                  <a:pos x="264" y="286"/>
                </a:cxn>
                <a:cxn ang="0">
                  <a:pos x="255" y="332"/>
                </a:cxn>
                <a:cxn ang="0">
                  <a:pos x="277" y="352"/>
                </a:cxn>
                <a:cxn ang="0">
                  <a:pos x="312" y="308"/>
                </a:cxn>
                <a:cxn ang="0">
                  <a:pos x="359" y="121"/>
                </a:cxn>
                <a:cxn ang="0">
                  <a:pos x="486" y="18"/>
                </a:cxn>
                <a:cxn ang="0">
                  <a:pos x="528" y="73"/>
                </a:cxn>
                <a:cxn ang="0">
                  <a:pos x="480" y="246"/>
                </a:cxn>
                <a:cxn ang="0">
                  <a:pos x="471" y="288"/>
                </a:cxn>
                <a:cxn ang="0">
                  <a:pos x="535" y="352"/>
                </a:cxn>
                <a:cxn ang="0">
                  <a:pos x="636" y="233"/>
                </a:cxn>
                <a:cxn ang="0">
                  <a:pos x="627" y="224"/>
                </a:cxn>
                <a:cxn ang="0">
                  <a:pos x="614" y="240"/>
                </a:cxn>
                <a:cxn ang="0">
                  <a:pos x="535" y="334"/>
                </a:cxn>
                <a:cxn ang="0">
                  <a:pos x="517" y="310"/>
                </a:cxn>
                <a:cxn ang="0">
                  <a:pos x="530" y="255"/>
                </a:cxn>
                <a:cxn ang="0">
                  <a:pos x="579" y="84"/>
                </a:cxn>
                <a:cxn ang="0">
                  <a:pos x="488" y="0"/>
                </a:cxn>
                <a:cxn ang="0">
                  <a:pos x="363" y="75"/>
                </a:cxn>
                <a:cxn ang="0">
                  <a:pos x="337" y="20"/>
                </a:cxn>
                <a:cxn ang="0">
                  <a:pos x="273" y="0"/>
                </a:cxn>
                <a:cxn ang="0">
                  <a:pos x="152" y="68"/>
                </a:cxn>
                <a:cxn ang="0">
                  <a:pos x="81" y="0"/>
                </a:cxn>
                <a:cxn ang="0">
                  <a:pos x="24" y="44"/>
                </a:cxn>
                <a:cxn ang="0">
                  <a:pos x="0" y="119"/>
                </a:cxn>
                <a:cxn ang="0">
                  <a:pos x="9" y="128"/>
                </a:cxn>
                <a:cxn ang="0">
                  <a:pos x="22" y="110"/>
                </a:cxn>
                <a:cxn ang="0">
                  <a:pos x="79" y="18"/>
                </a:cxn>
                <a:cxn ang="0">
                  <a:pos x="103" y="53"/>
                </a:cxn>
                <a:cxn ang="0">
                  <a:pos x="90" y="119"/>
                </a:cxn>
                <a:cxn ang="0">
                  <a:pos x="46" y="297"/>
                </a:cxn>
              </a:cxnLst>
              <a:rect l="0" t="0" r="r" b="b"/>
              <a:pathLst>
                <a:path w="637" h="353">
                  <a:moveTo>
                    <a:pt x="46" y="297"/>
                  </a:moveTo>
                  <a:cubicBezTo>
                    <a:pt x="44" y="310"/>
                    <a:pt x="40" y="328"/>
                    <a:pt x="40" y="332"/>
                  </a:cubicBezTo>
                  <a:cubicBezTo>
                    <a:pt x="40" y="345"/>
                    <a:pt x="51" y="352"/>
                    <a:pt x="62" y="352"/>
                  </a:cubicBezTo>
                  <a:cubicBezTo>
                    <a:pt x="70" y="352"/>
                    <a:pt x="84" y="345"/>
                    <a:pt x="90" y="330"/>
                  </a:cubicBezTo>
                  <a:cubicBezTo>
                    <a:pt x="90" y="330"/>
                    <a:pt x="99" y="293"/>
                    <a:pt x="106" y="273"/>
                  </a:cubicBezTo>
                  <a:lnTo>
                    <a:pt x="121" y="202"/>
                  </a:lnTo>
                  <a:cubicBezTo>
                    <a:pt x="125" y="187"/>
                    <a:pt x="132" y="169"/>
                    <a:pt x="134" y="152"/>
                  </a:cubicBezTo>
                  <a:cubicBezTo>
                    <a:pt x="139" y="139"/>
                    <a:pt x="145" y="114"/>
                    <a:pt x="145" y="112"/>
                  </a:cubicBezTo>
                  <a:cubicBezTo>
                    <a:pt x="156" y="88"/>
                    <a:pt x="198" y="18"/>
                    <a:pt x="271" y="18"/>
                  </a:cubicBezTo>
                  <a:cubicBezTo>
                    <a:pt x="306" y="18"/>
                    <a:pt x="312" y="46"/>
                    <a:pt x="312" y="73"/>
                  </a:cubicBezTo>
                  <a:cubicBezTo>
                    <a:pt x="312" y="90"/>
                    <a:pt x="308" y="112"/>
                    <a:pt x="301" y="136"/>
                  </a:cubicBezTo>
                  <a:lnTo>
                    <a:pt x="279" y="227"/>
                  </a:lnTo>
                  <a:lnTo>
                    <a:pt x="264" y="286"/>
                  </a:lnTo>
                  <a:cubicBezTo>
                    <a:pt x="262" y="301"/>
                    <a:pt x="255" y="328"/>
                    <a:pt x="255" y="332"/>
                  </a:cubicBezTo>
                  <a:cubicBezTo>
                    <a:pt x="255" y="345"/>
                    <a:pt x="266" y="352"/>
                    <a:pt x="277" y="352"/>
                  </a:cubicBezTo>
                  <a:cubicBezTo>
                    <a:pt x="301" y="352"/>
                    <a:pt x="306" y="332"/>
                    <a:pt x="312" y="308"/>
                  </a:cubicBezTo>
                  <a:cubicBezTo>
                    <a:pt x="323" y="264"/>
                    <a:pt x="352" y="152"/>
                    <a:pt x="359" y="121"/>
                  </a:cubicBezTo>
                  <a:cubicBezTo>
                    <a:pt x="361" y="110"/>
                    <a:pt x="403" y="18"/>
                    <a:pt x="486" y="18"/>
                  </a:cubicBezTo>
                  <a:cubicBezTo>
                    <a:pt x="519" y="18"/>
                    <a:pt x="528" y="44"/>
                    <a:pt x="528" y="73"/>
                  </a:cubicBezTo>
                  <a:cubicBezTo>
                    <a:pt x="528" y="117"/>
                    <a:pt x="495" y="205"/>
                    <a:pt x="480" y="246"/>
                  </a:cubicBezTo>
                  <a:cubicBezTo>
                    <a:pt x="473" y="264"/>
                    <a:pt x="471" y="273"/>
                    <a:pt x="471" y="288"/>
                  </a:cubicBezTo>
                  <a:cubicBezTo>
                    <a:pt x="471" y="326"/>
                    <a:pt x="497" y="352"/>
                    <a:pt x="535" y="352"/>
                  </a:cubicBezTo>
                  <a:cubicBezTo>
                    <a:pt x="607" y="352"/>
                    <a:pt x="636" y="240"/>
                    <a:pt x="636" y="233"/>
                  </a:cubicBezTo>
                  <a:cubicBezTo>
                    <a:pt x="636" y="224"/>
                    <a:pt x="629" y="224"/>
                    <a:pt x="627" y="224"/>
                  </a:cubicBezTo>
                  <a:cubicBezTo>
                    <a:pt x="618" y="224"/>
                    <a:pt x="618" y="227"/>
                    <a:pt x="614" y="240"/>
                  </a:cubicBezTo>
                  <a:cubicBezTo>
                    <a:pt x="603" y="279"/>
                    <a:pt x="579" y="334"/>
                    <a:pt x="535" y="334"/>
                  </a:cubicBezTo>
                  <a:cubicBezTo>
                    <a:pt x="521" y="334"/>
                    <a:pt x="517" y="328"/>
                    <a:pt x="517" y="310"/>
                  </a:cubicBezTo>
                  <a:cubicBezTo>
                    <a:pt x="517" y="290"/>
                    <a:pt x="524" y="271"/>
                    <a:pt x="530" y="255"/>
                  </a:cubicBezTo>
                  <a:cubicBezTo>
                    <a:pt x="546" y="213"/>
                    <a:pt x="579" y="128"/>
                    <a:pt x="579" y="84"/>
                  </a:cubicBezTo>
                  <a:cubicBezTo>
                    <a:pt x="579" y="33"/>
                    <a:pt x="548" y="0"/>
                    <a:pt x="488" y="0"/>
                  </a:cubicBezTo>
                  <a:cubicBezTo>
                    <a:pt x="431" y="0"/>
                    <a:pt x="392" y="35"/>
                    <a:pt x="363" y="75"/>
                  </a:cubicBezTo>
                  <a:cubicBezTo>
                    <a:pt x="361" y="66"/>
                    <a:pt x="359" y="40"/>
                    <a:pt x="337" y="20"/>
                  </a:cubicBezTo>
                  <a:cubicBezTo>
                    <a:pt x="319" y="4"/>
                    <a:pt x="293" y="0"/>
                    <a:pt x="273" y="0"/>
                  </a:cubicBezTo>
                  <a:cubicBezTo>
                    <a:pt x="205" y="0"/>
                    <a:pt x="165" y="51"/>
                    <a:pt x="152" y="68"/>
                  </a:cubicBezTo>
                  <a:cubicBezTo>
                    <a:pt x="150" y="24"/>
                    <a:pt x="117" y="0"/>
                    <a:pt x="81" y="0"/>
                  </a:cubicBezTo>
                  <a:cubicBezTo>
                    <a:pt x="46" y="0"/>
                    <a:pt x="31" y="31"/>
                    <a:pt x="24" y="44"/>
                  </a:cubicBezTo>
                  <a:cubicBezTo>
                    <a:pt x="11" y="73"/>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lnTo>
                    <a:pt x="46" y="297"/>
                  </a:lnTo>
                </a:path>
              </a:pathLst>
            </a:custGeom>
            <a:solidFill>
              <a:srgbClr val="000000"/>
            </a:solidFill>
            <a:ln w="12600" cap="flat">
              <a:noFill/>
              <a:miter lim="800000"/>
              <a:headEnd/>
              <a:tailEnd/>
            </a:ln>
            <a:effectLst/>
          </p:spPr>
          <p:txBody>
            <a:bodyPr wrap="none" anchor="ctr"/>
            <a:lstStyle/>
            <a:p>
              <a:endParaRPr lang="de-DE"/>
            </a:p>
          </p:txBody>
        </p:sp>
        <p:sp>
          <p:nvSpPr>
            <p:cNvPr id="9247" name="Freeform 31"/>
            <p:cNvSpPr>
              <a:spLocks noChangeArrowheads="1"/>
            </p:cNvSpPr>
            <p:nvPr/>
          </p:nvSpPr>
          <p:spPr bwMode="auto">
            <a:xfrm>
              <a:off x="1814" y="2024"/>
              <a:ext cx="233" cy="245"/>
            </a:xfrm>
            <a:custGeom>
              <a:avLst/>
              <a:gdLst/>
              <a:ahLst/>
              <a:cxnLst>
                <a:cxn ang="0">
                  <a:pos x="937" y="1085"/>
                </a:cxn>
                <a:cxn ang="0">
                  <a:pos x="1032" y="836"/>
                </a:cxn>
                <a:cxn ang="0">
                  <a:pos x="1012" y="836"/>
                </a:cxn>
                <a:cxn ang="0">
                  <a:pos x="810" y="992"/>
                </a:cxn>
                <a:cxn ang="0">
                  <a:pos x="570" y="1016"/>
                </a:cxn>
                <a:cxn ang="0">
                  <a:pos x="101" y="1016"/>
                </a:cxn>
                <a:cxn ang="0">
                  <a:pos x="497" y="554"/>
                </a:cxn>
                <a:cxn ang="0">
                  <a:pos x="504" y="543"/>
                </a:cxn>
                <a:cxn ang="0">
                  <a:pos x="497" y="530"/>
                </a:cxn>
                <a:cxn ang="0">
                  <a:pos x="136" y="37"/>
                </a:cxn>
                <a:cxn ang="0">
                  <a:pos x="561" y="37"/>
                </a:cxn>
                <a:cxn ang="0">
                  <a:pos x="744" y="51"/>
                </a:cxn>
                <a:cxn ang="0">
                  <a:pos x="913" y="108"/>
                </a:cxn>
                <a:cxn ang="0">
                  <a:pos x="1012" y="218"/>
                </a:cxn>
                <a:cxn ang="0">
                  <a:pos x="1032" y="218"/>
                </a:cxn>
                <a:cxn ang="0">
                  <a:pos x="937" y="0"/>
                </a:cxn>
                <a:cxn ang="0">
                  <a:pos x="22" y="0"/>
                </a:cxn>
                <a:cxn ang="0">
                  <a:pos x="0" y="4"/>
                </a:cxn>
                <a:cxn ang="0">
                  <a:pos x="0" y="31"/>
                </a:cxn>
                <a:cxn ang="0">
                  <a:pos x="409" y="592"/>
                </a:cxn>
                <a:cxn ang="0">
                  <a:pos x="9" y="1063"/>
                </a:cxn>
                <a:cxn ang="0">
                  <a:pos x="0" y="1076"/>
                </a:cxn>
                <a:cxn ang="0">
                  <a:pos x="22" y="1085"/>
                </a:cxn>
                <a:cxn ang="0">
                  <a:pos x="937" y="1085"/>
                </a:cxn>
              </a:cxnLst>
              <a:rect l="0" t="0" r="r" b="b"/>
              <a:pathLst>
                <a:path w="1033" h="1086">
                  <a:moveTo>
                    <a:pt x="937" y="1085"/>
                  </a:moveTo>
                  <a:lnTo>
                    <a:pt x="1032" y="836"/>
                  </a:lnTo>
                  <a:lnTo>
                    <a:pt x="1012" y="836"/>
                  </a:lnTo>
                  <a:cubicBezTo>
                    <a:pt x="981" y="917"/>
                    <a:pt x="900" y="970"/>
                    <a:pt x="810" y="992"/>
                  </a:cubicBezTo>
                  <a:cubicBezTo>
                    <a:pt x="794" y="997"/>
                    <a:pt x="717" y="1016"/>
                    <a:pt x="570" y="1016"/>
                  </a:cubicBezTo>
                  <a:lnTo>
                    <a:pt x="101" y="1016"/>
                  </a:lnTo>
                  <a:lnTo>
                    <a:pt x="497" y="554"/>
                  </a:lnTo>
                  <a:cubicBezTo>
                    <a:pt x="502" y="548"/>
                    <a:pt x="504" y="546"/>
                    <a:pt x="504" y="543"/>
                  </a:cubicBezTo>
                  <a:cubicBezTo>
                    <a:pt x="504" y="541"/>
                    <a:pt x="504" y="539"/>
                    <a:pt x="497" y="530"/>
                  </a:cubicBezTo>
                  <a:lnTo>
                    <a:pt x="136" y="37"/>
                  </a:lnTo>
                  <a:lnTo>
                    <a:pt x="561" y="37"/>
                  </a:lnTo>
                  <a:cubicBezTo>
                    <a:pt x="667" y="37"/>
                    <a:pt x="737" y="48"/>
                    <a:pt x="744" y="51"/>
                  </a:cubicBezTo>
                  <a:cubicBezTo>
                    <a:pt x="785" y="55"/>
                    <a:pt x="851" y="68"/>
                    <a:pt x="913" y="108"/>
                  </a:cubicBezTo>
                  <a:cubicBezTo>
                    <a:pt x="933" y="121"/>
                    <a:pt x="986" y="154"/>
                    <a:pt x="1012" y="218"/>
                  </a:cubicBezTo>
                  <a:lnTo>
                    <a:pt x="1032" y="218"/>
                  </a:lnTo>
                  <a:lnTo>
                    <a:pt x="937" y="0"/>
                  </a:lnTo>
                  <a:lnTo>
                    <a:pt x="22" y="0"/>
                  </a:lnTo>
                  <a:cubicBezTo>
                    <a:pt x="4" y="0"/>
                    <a:pt x="2" y="0"/>
                    <a:pt x="0" y="4"/>
                  </a:cubicBezTo>
                  <a:cubicBezTo>
                    <a:pt x="0" y="9"/>
                    <a:pt x="0" y="22"/>
                    <a:pt x="0" y="31"/>
                  </a:cubicBezTo>
                  <a:lnTo>
                    <a:pt x="409" y="592"/>
                  </a:lnTo>
                  <a:lnTo>
                    <a:pt x="9" y="1063"/>
                  </a:lnTo>
                  <a:cubicBezTo>
                    <a:pt x="0" y="1071"/>
                    <a:pt x="0" y="1076"/>
                    <a:pt x="0" y="1076"/>
                  </a:cubicBezTo>
                  <a:cubicBezTo>
                    <a:pt x="0" y="1085"/>
                    <a:pt x="9" y="1085"/>
                    <a:pt x="22" y="1085"/>
                  </a:cubicBezTo>
                  <a:lnTo>
                    <a:pt x="937" y="1085"/>
                  </a:lnTo>
                </a:path>
              </a:pathLst>
            </a:custGeom>
            <a:solidFill>
              <a:srgbClr val="000000"/>
            </a:solidFill>
            <a:ln w="12600" cap="flat">
              <a:noFill/>
              <a:miter lim="800000"/>
              <a:headEnd/>
              <a:tailEnd/>
            </a:ln>
            <a:effectLst/>
          </p:spPr>
          <p:txBody>
            <a:bodyPr wrap="none" anchor="ctr"/>
            <a:lstStyle/>
            <a:p>
              <a:endParaRPr lang="de-DE"/>
            </a:p>
          </p:txBody>
        </p:sp>
        <p:sp>
          <p:nvSpPr>
            <p:cNvPr id="9248" name="Freeform 32"/>
            <p:cNvSpPr>
              <a:spLocks noChangeArrowheads="1"/>
            </p:cNvSpPr>
            <p:nvPr/>
          </p:nvSpPr>
          <p:spPr bwMode="auto">
            <a:xfrm>
              <a:off x="1786" y="2317"/>
              <a:ext cx="60" cy="25"/>
            </a:xfrm>
            <a:custGeom>
              <a:avLst/>
              <a:gdLst/>
              <a:ahLst/>
              <a:cxnLst>
                <a:cxn ang="0">
                  <a:pos x="207" y="70"/>
                </a:cxn>
                <a:cxn ang="0">
                  <a:pos x="183" y="101"/>
                </a:cxn>
                <a:cxn ang="0">
                  <a:pos x="196" y="114"/>
                </a:cxn>
                <a:cxn ang="0">
                  <a:pos x="209" y="106"/>
                </a:cxn>
                <a:cxn ang="0">
                  <a:pos x="253" y="73"/>
                </a:cxn>
                <a:cxn ang="0">
                  <a:pos x="268" y="57"/>
                </a:cxn>
                <a:cxn ang="0">
                  <a:pos x="257" y="44"/>
                </a:cxn>
                <a:cxn ang="0">
                  <a:pos x="231" y="11"/>
                </a:cxn>
                <a:cxn ang="0">
                  <a:pos x="218" y="0"/>
                </a:cxn>
                <a:cxn ang="0">
                  <a:pos x="205" y="13"/>
                </a:cxn>
                <a:cxn ang="0">
                  <a:pos x="218" y="44"/>
                </a:cxn>
                <a:cxn ang="0">
                  <a:pos x="22" y="44"/>
                </a:cxn>
                <a:cxn ang="0">
                  <a:pos x="0" y="57"/>
                </a:cxn>
                <a:cxn ang="0">
                  <a:pos x="22" y="70"/>
                </a:cxn>
                <a:cxn ang="0">
                  <a:pos x="207" y="70"/>
                </a:cxn>
              </a:cxnLst>
              <a:rect l="0" t="0" r="r" b="b"/>
              <a:pathLst>
                <a:path w="269" h="115">
                  <a:moveTo>
                    <a:pt x="207" y="70"/>
                  </a:moveTo>
                  <a:cubicBezTo>
                    <a:pt x="202" y="75"/>
                    <a:pt x="183" y="92"/>
                    <a:pt x="183" y="101"/>
                  </a:cubicBezTo>
                  <a:cubicBezTo>
                    <a:pt x="183" y="108"/>
                    <a:pt x="189" y="114"/>
                    <a:pt x="196" y="114"/>
                  </a:cubicBezTo>
                  <a:cubicBezTo>
                    <a:pt x="202" y="114"/>
                    <a:pt x="207" y="110"/>
                    <a:pt x="209" y="106"/>
                  </a:cubicBezTo>
                  <a:cubicBezTo>
                    <a:pt x="222" y="90"/>
                    <a:pt x="240" y="79"/>
                    <a:pt x="253" y="73"/>
                  </a:cubicBezTo>
                  <a:cubicBezTo>
                    <a:pt x="262" y="68"/>
                    <a:pt x="268" y="66"/>
                    <a:pt x="268" y="57"/>
                  </a:cubicBezTo>
                  <a:cubicBezTo>
                    <a:pt x="268" y="51"/>
                    <a:pt x="262" y="46"/>
                    <a:pt x="257" y="44"/>
                  </a:cubicBezTo>
                  <a:cubicBezTo>
                    <a:pt x="240" y="33"/>
                    <a:pt x="233" y="20"/>
                    <a:pt x="231" y="11"/>
                  </a:cubicBezTo>
                  <a:cubicBezTo>
                    <a:pt x="231" y="9"/>
                    <a:pt x="227" y="0"/>
                    <a:pt x="218" y="0"/>
                  </a:cubicBezTo>
                  <a:cubicBezTo>
                    <a:pt x="213" y="0"/>
                    <a:pt x="205" y="4"/>
                    <a:pt x="205" y="13"/>
                  </a:cubicBezTo>
                  <a:cubicBezTo>
                    <a:pt x="205" y="22"/>
                    <a:pt x="213" y="37"/>
                    <a:pt x="218" y="44"/>
                  </a:cubicBezTo>
                  <a:lnTo>
                    <a:pt x="22" y="44"/>
                  </a:lnTo>
                  <a:cubicBezTo>
                    <a:pt x="13" y="44"/>
                    <a:pt x="0" y="44"/>
                    <a:pt x="0" y="57"/>
                  </a:cubicBezTo>
                  <a:cubicBezTo>
                    <a:pt x="0" y="70"/>
                    <a:pt x="13" y="70"/>
                    <a:pt x="22" y="70"/>
                  </a:cubicBezTo>
                  <a:lnTo>
                    <a:pt x="207" y="70"/>
                  </a:lnTo>
                </a:path>
              </a:pathLst>
            </a:custGeom>
            <a:solidFill>
              <a:srgbClr val="000000"/>
            </a:solidFill>
            <a:ln w="12600" cap="flat">
              <a:noFill/>
              <a:miter lim="800000"/>
              <a:headEnd/>
              <a:tailEnd/>
            </a:ln>
            <a:effectLst/>
          </p:spPr>
          <p:txBody>
            <a:bodyPr wrap="none" anchor="ctr"/>
            <a:lstStyle/>
            <a:p>
              <a:endParaRPr lang="de-DE"/>
            </a:p>
          </p:txBody>
        </p:sp>
        <p:sp>
          <p:nvSpPr>
            <p:cNvPr id="9249" name="Freeform 33"/>
            <p:cNvSpPr>
              <a:spLocks noChangeArrowheads="1"/>
            </p:cNvSpPr>
            <p:nvPr/>
          </p:nvSpPr>
          <p:spPr bwMode="auto">
            <a:xfrm>
              <a:off x="1750" y="2350"/>
              <a:ext cx="94" cy="89"/>
            </a:xfrm>
            <a:custGeom>
              <a:avLst/>
              <a:gdLst/>
              <a:ahLst/>
              <a:cxnLst>
                <a:cxn ang="0">
                  <a:pos x="420" y="7"/>
                </a:cxn>
                <a:cxn ang="0">
                  <a:pos x="414" y="0"/>
                </a:cxn>
                <a:cxn ang="0">
                  <a:pos x="403" y="7"/>
                </a:cxn>
                <a:cxn ang="0">
                  <a:pos x="363" y="48"/>
                </a:cxn>
                <a:cxn ang="0">
                  <a:pos x="262" y="0"/>
                </a:cxn>
                <a:cxn ang="0">
                  <a:pos x="0" y="240"/>
                </a:cxn>
                <a:cxn ang="0">
                  <a:pos x="167" y="394"/>
                </a:cxn>
                <a:cxn ang="0">
                  <a:pos x="304" y="341"/>
                </a:cxn>
                <a:cxn ang="0">
                  <a:pos x="359" y="253"/>
                </a:cxn>
                <a:cxn ang="0">
                  <a:pos x="350" y="244"/>
                </a:cxn>
                <a:cxn ang="0">
                  <a:pos x="341" y="253"/>
                </a:cxn>
                <a:cxn ang="0">
                  <a:pos x="176" y="374"/>
                </a:cxn>
                <a:cxn ang="0">
                  <a:pos x="55" y="257"/>
                </a:cxn>
                <a:cxn ang="0">
                  <a:pos x="121" y="86"/>
                </a:cxn>
                <a:cxn ang="0">
                  <a:pos x="266" y="20"/>
                </a:cxn>
                <a:cxn ang="0">
                  <a:pos x="367" y="125"/>
                </a:cxn>
                <a:cxn ang="0">
                  <a:pos x="365" y="150"/>
                </a:cxn>
                <a:cxn ang="0">
                  <a:pos x="376" y="156"/>
                </a:cxn>
                <a:cxn ang="0">
                  <a:pos x="387" y="143"/>
                </a:cxn>
                <a:cxn ang="0">
                  <a:pos x="420" y="7"/>
                </a:cxn>
              </a:cxnLst>
              <a:rect l="0" t="0" r="r" b="b"/>
              <a:pathLst>
                <a:path w="421" h="395">
                  <a:moveTo>
                    <a:pt x="420" y="7"/>
                  </a:moveTo>
                  <a:cubicBezTo>
                    <a:pt x="420" y="4"/>
                    <a:pt x="418" y="0"/>
                    <a:pt x="414" y="0"/>
                  </a:cubicBezTo>
                  <a:cubicBezTo>
                    <a:pt x="409" y="0"/>
                    <a:pt x="409" y="0"/>
                    <a:pt x="403" y="7"/>
                  </a:cubicBezTo>
                  <a:lnTo>
                    <a:pt x="363" y="48"/>
                  </a:lnTo>
                  <a:cubicBezTo>
                    <a:pt x="359" y="42"/>
                    <a:pt x="328" y="0"/>
                    <a:pt x="262" y="0"/>
                  </a:cubicBezTo>
                  <a:cubicBezTo>
                    <a:pt x="130" y="0"/>
                    <a:pt x="0" y="117"/>
                    <a:pt x="0" y="240"/>
                  </a:cubicBezTo>
                  <a:cubicBezTo>
                    <a:pt x="0" y="328"/>
                    <a:pt x="70" y="394"/>
                    <a:pt x="167" y="394"/>
                  </a:cubicBezTo>
                  <a:cubicBezTo>
                    <a:pt x="196" y="394"/>
                    <a:pt x="249" y="387"/>
                    <a:pt x="304" y="341"/>
                  </a:cubicBezTo>
                  <a:cubicBezTo>
                    <a:pt x="348" y="304"/>
                    <a:pt x="359" y="257"/>
                    <a:pt x="359" y="253"/>
                  </a:cubicBezTo>
                  <a:cubicBezTo>
                    <a:pt x="359" y="244"/>
                    <a:pt x="354" y="244"/>
                    <a:pt x="350" y="244"/>
                  </a:cubicBezTo>
                  <a:cubicBezTo>
                    <a:pt x="343" y="244"/>
                    <a:pt x="343" y="249"/>
                    <a:pt x="341" y="253"/>
                  </a:cubicBezTo>
                  <a:cubicBezTo>
                    <a:pt x="319" y="328"/>
                    <a:pt x="242" y="374"/>
                    <a:pt x="176" y="374"/>
                  </a:cubicBezTo>
                  <a:cubicBezTo>
                    <a:pt x="119" y="374"/>
                    <a:pt x="55" y="343"/>
                    <a:pt x="55" y="257"/>
                  </a:cubicBezTo>
                  <a:cubicBezTo>
                    <a:pt x="55" y="242"/>
                    <a:pt x="57" y="156"/>
                    <a:pt x="121" y="86"/>
                  </a:cubicBezTo>
                  <a:cubicBezTo>
                    <a:pt x="158" y="44"/>
                    <a:pt x="216" y="20"/>
                    <a:pt x="266" y="20"/>
                  </a:cubicBezTo>
                  <a:cubicBezTo>
                    <a:pt x="330" y="20"/>
                    <a:pt x="367" y="66"/>
                    <a:pt x="367" y="125"/>
                  </a:cubicBezTo>
                  <a:cubicBezTo>
                    <a:pt x="367" y="141"/>
                    <a:pt x="365" y="145"/>
                    <a:pt x="365" y="150"/>
                  </a:cubicBezTo>
                  <a:cubicBezTo>
                    <a:pt x="365" y="156"/>
                    <a:pt x="372" y="156"/>
                    <a:pt x="376" y="156"/>
                  </a:cubicBezTo>
                  <a:cubicBezTo>
                    <a:pt x="385" y="156"/>
                    <a:pt x="385" y="154"/>
                    <a:pt x="387" y="143"/>
                  </a:cubicBezTo>
                  <a:lnTo>
                    <a:pt x="420" y="7"/>
                  </a:lnTo>
                </a:path>
              </a:pathLst>
            </a:custGeom>
            <a:solidFill>
              <a:srgbClr val="000000"/>
            </a:solidFill>
            <a:ln w="12600" cap="flat">
              <a:noFill/>
              <a:miter lim="800000"/>
              <a:headEnd/>
              <a:tailEnd/>
            </a:ln>
            <a:effectLst/>
          </p:spPr>
          <p:txBody>
            <a:bodyPr wrap="none" anchor="ctr"/>
            <a:lstStyle/>
            <a:p>
              <a:endParaRPr lang="de-DE"/>
            </a:p>
          </p:txBody>
        </p:sp>
        <p:sp>
          <p:nvSpPr>
            <p:cNvPr id="9250" name="Freeform 34"/>
            <p:cNvSpPr>
              <a:spLocks noChangeArrowheads="1"/>
            </p:cNvSpPr>
            <p:nvPr/>
          </p:nvSpPr>
          <p:spPr bwMode="auto">
            <a:xfrm>
              <a:off x="1854" y="2395"/>
              <a:ext cx="36" cy="58"/>
            </a:xfrm>
            <a:custGeom>
              <a:avLst/>
              <a:gdLst/>
              <a:ahLst/>
              <a:cxnLst>
                <a:cxn ang="0">
                  <a:pos x="99" y="11"/>
                </a:cxn>
                <a:cxn ang="0">
                  <a:pos x="86" y="0"/>
                </a:cxn>
                <a:cxn ang="0">
                  <a:pos x="7" y="24"/>
                </a:cxn>
                <a:cxn ang="0">
                  <a:pos x="0" y="24"/>
                </a:cxn>
                <a:cxn ang="0">
                  <a:pos x="0" y="42"/>
                </a:cxn>
                <a:cxn ang="0">
                  <a:pos x="7" y="42"/>
                </a:cxn>
                <a:cxn ang="0">
                  <a:pos x="64" y="31"/>
                </a:cxn>
                <a:cxn ang="0">
                  <a:pos x="64" y="227"/>
                </a:cxn>
                <a:cxn ang="0">
                  <a:pos x="22" y="242"/>
                </a:cxn>
                <a:cxn ang="0">
                  <a:pos x="2" y="242"/>
                </a:cxn>
                <a:cxn ang="0">
                  <a:pos x="2" y="260"/>
                </a:cxn>
                <a:cxn ang="0">
                  <a:pos x="81" y="257"/>
                </a:cxn>
                <a:cxn ang="0">
                  <a:pos x="161" y="260"/>
                </a:cxn>
                <a:cxn ang="0">
                  <a:pos x="161" y="242"/>
                </a:cxn>
                <a:cxn ang="0">
                  <a:pos x="141" y="242"/>
                </a:cxn>
                <a:cxn ang="0">
                  <a:pos x="99" y="227"/>
                </a:cxn>
                <a:cxn ang="0">
                  <a:pos x="99" y="11"/>
                </a:cxn>
              </a:cxnLst>
              <a:rect l="0" t="0" r="r" b="b"/>
              <a:pathLst>
                <a:path w="162" h="261">
                  <a:moveTo>
                    <a:pt x="99" y="11"/>
                  </a:moveTo>
                  <a:cubicBezTo>
                    <a:pt x="99" y="0"/>
                    <a:pt x="99" y="0"/>
                    <a:pt x="86" y="0"/>
                  </a:cubicBezTo>
                  <a:cubicBezTo>
                    <a:pt x="57" y="24"/>
                    <a:pt x="15" y="24"/>
                    <a:pt x="7" y="24"/>
                  </a:cubicBezTo>
                  <a:lnTo>
                    <a:pt x="0" y="24"/>
                  </a:lnTo>
                  <a:lnTo>
                    <a:pt x="0" y="42"/>
                  </a:lnTo>
                  <a:lnTo>
                    <a:pt x="7" y="42"/>
                  </a:lnTo>
                  <a:cubicBezTo>
                    <a:pt x="15" y="42"/>
                    <a:pt x="42" y="42"/>
                    <a:pt x="64" y="31"/>
                  </a:cubicBezTo>
                  <a:lnTo>
                    <a:pt x="64" y="227"/>
                  </a:lnTo>
                  <a:cubicBezTo>
                    <a:pt x="64" y="238"/>
                    <a:pt x="64" y="242"/>
                    <a:pt x="22" y="242"/>
                  </a:cubicBezTo>
                  <a:lnTo>
                    <a:pt x="2" y="242"/>
                  </a:lnTo>
                  <a:lnTo>
                    <a:pt x="2" y="260"/>
                  </a:lnTo>
                  <a:cubicBezTo>
                    <a:pt x="24" y="257"/>
                    <a:pt x="59" y="257"/>
                    <a:pt x="81" y="257"/>
                  </a:cubicBezTo>
                  <a:cubicBezTo>
                    <a:pt x="106" y="257"/>
                    <a:pt x="139" y="257"/>
                    <a:pt x="161" y="260"/>
                  </a:cubicBezTo>
                  <a:lnTo>
                    <a:pt x="161" y="242"/>
                  </a:lnTo>
                  <a:lnTo>
                    <a:pt x="141" y="242"/>
                  </a:lnTo>
                  <a:cubicBezTo>
                    <a:pt x="99" y="242"/>
                    <a:pt x="99" y="238"/>
                    <a:pt x="99" y="227"/>
                  </a:cubicBezTo>
                  <a:lnTo>
                    <a:pt x="99" y="11"/>
                  </a:lnTo>
                </a:path>
              </a:pathLst>
            </a:custGeom>
            <a:solidFill>
              <a:srgbClr val="000000"/>
            </a:solidFill>
            <a:ln w="12600" cap="flat">
              <a:noFill/>
              <a:miter lim="800000"/>
              <a:headEnd/>
              <a:tailEnd/>
            </a:ln>
            <a:effectLst/>
          </p:spPr>
          <p:txBody>
            <a:bodyPr wrap="none" anchor="ctr"/>
            <a:lstStyle/>
            <a:p>
              <a:endParaRPr lang="de-DE"/>
            </a:p>
          </p:txBody>
        </p:sp>
        <p:sp>
          <p:nvSpPr>
            <p:cNvPr id="9251" name="Freeform 35"/>
            <p:cNvSpPr>
              <a:spLocks noChangeArrowheads="1"/>
            </p:cNvSpPr>
            <p:nvPr/>
          </p:nvSpPr>
          <p:spPr bwMode="auto">
            <a:xfrm>
              <a:off x="1924" y="2422"/>
              <a:ext cx="15" cy="38"/>
            </a:xfrm>
            <a:custGeom>
              <a:avLst/>
              <a:gdLst/>
              <a:ahLst/>
              <a:cxnLst>
                <a:cxn ang="0">
                  <a:pos x="55" y="55"/>
                </a:cxn>
                <a:cxn ang="0">
                  <a:pos x="11" y="154"/>
                </a:cxn>
                <a:cxn ang="0">
                  <a:pos x="9" y="161"/>
                </a:cxn>
                <a:cxn ang="0">
                  <a:pos x="15" y="169"/>
                </a:cxn>
                <a:cxn ang="0">
                  <a:pos x="70" y="59"/>
                </a:cxn>
                <a:cxn ang="0">
                  <a:pos x="31" y="0"/>
                </a:cxn>
                <a:cxn ang="0">
                  <a:pos x="0" y="31"/>
                </a:cxn>
                <a:cxn ang="0">
                  <a:pos x="33" y="64"/>
                </a:cxn>
                <a:cxn ang="0">
                  <a:pos x="55" y="55"/>
                </a:cxn>
              </a:cxnLst>
              <a:rect l="0" t="0" r="r" b="b"/>
              <a:pathLst>
                <a:path w="71" h="170">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3"/>
                    <a:pt x="0" y="31"/>
                  </a:cubicBezTo>
                  <a:cubicBezTo>
                    <a:pt x="0" y="48"/>
                    <a:pt x="13" y="64"/>
                    <a:pt x="33" y="64"/>
                  </a:cubicBezTo>
                  <a:cubicBezTo>
                    <a:pt x="46" y="64"/>
                    <a:pt x="55" y="55"/>
                    <a:pt x="55" y="55"/>
                  </a:cubicBezTo>
                </a:path>
              </a:pathLst>
            </a:custGeom>
            <a:solidFill>
              <a:srgbClr val="000000"/>
            </a:solidFill>
            <a:ln w="12600" cap="flat">
              <a:noFill/>
              <a:miter lim="800000"/>
              <a:headEnd/>
              <a:tailEnd/>
            </a:ln>
            <a:effectLst/>
          </p:spPr>
          <p:txBody>
            <a:bodyPr wrap="none" anchor="ctr"/>
            <a:lstStyle/>
            <a:p>
              <a:endParaRPr lang="de-DE"/>
            </a:p>
          </p:txBody>
        </p:sp>
        <p:sp>
          <p:nvSpPr>
            <p:cNvPr id="9252" name="Freeform 36"/>
            <p:cNvSpPr>
              <a:spLocks noChangeArrowheads="1"/>
            </p:cNvSpPr>
            <p:nvPr/>
          </p:nvSpPr>
          <p:spPr bwMode="auto">
            <a:xfrm>
              <a:off x="1997" y="2317"/>
              <a:ext cx="60" cy="25"/>
            </a:xfrm>
            <a:custGeom>
              <a:avLst/>
              <a:gdLst/>
              <a:ahLst/>
              <a:cxnLst>
                <a:cxn ang="0">
                  <a:pos x="207" y="70"/>
                </a:cxn>
                <a:cxn ang="0">
                  <a:pos x="183" y="101"/>
                </a:cxn>
                <a:cxn ang="0">
                  <a:pos x="196" y="114"/>
                </a:cxn>
                <a:cxn ang="0">
                  <a:pos x="209" y="106"/>
                </a:cxn>
                <a:cxn ang="0">
                  <a:pos x="253" y="73"/>
                </a:cxn>
                <a:cxn ang="0">
                  <a:pos x="268" y="57"/>
                </a:cxn>
                <a:cxn ang="0">
                  <a:pos x="257" y="44"/>
                </a:cxn>
                <a:cxn ang="0">
                  <a:pos x="231" y="11"/>
                </a:cxn>
                <a:cxn ang="0">
                  <a:pos x="218" y="0"/>
                </a:cxn>
                <a:cxn ang="0">
                  <a:pos x="205" y="13"/>
                </a:cxn>
                <a:cxn ang="0">
                  <a:pos x="218" y="44"/>
                </a:cxn>
                <a:cxn ang="0">
                  <a:pos x="22" y="44"/>
                </a:cxn>
                <a:cxn ang="0">
                  <a:pos x="0" y="57"/>
                </a:cxn>
                <a:cxn ang="0">
                  <a:pos x="22" y="70"/>
                </a:cxn>
                <a:cxn ang="0">
                  <a:pos x="207" y="70"/>
                </a:cxn>
              </a:cxnLst>
              <a:rect l="0" t="0" r="r" b="b"/>
              <a:pathLst>
                <a:path w="269" h="115">
                  <a:moveTo>
                    <a:pt x="207" y="70"/>
                  </a:moveTo>
                  <a:cubicBezTo>
                    <a:pt x="202" y="75"/>
                    <a:pt x="183" y="92"/>
                    <a:pt x="183" y="101"/>
                  </a:cubicBezTo>
                  <a:cubicBezTo>
                    <a:pt x="183" y="108"/>
                    <a:pt x="189" y="114"/>
                    <a:pt x="196" y="114"/>
                  </a:cubicBezTo>
                  <a:cubicBezTo>
                    <a:pt x="202" y="114"/>
                    <a:pt x="207" y="110"/>
                    <a:pt x="209" y="106"/>
                  </a:cubicBezTo>
                  <a:cubicBezTo>
                    <a:pt x="222" y="90"/>
                    <a:pt x="240" y="79"/>
                    <a:pt x="253" y="73"/>
                  </a:cubicBezTo>
                  <a:cubicBezTo>
                    <a:pt x="262" y="68"/>
                    <a:pt x="268" y="66"/>
                    <a:pt x="268" y="57"/>
                  </a:cubicBezTo>
                  <a:cubicBezTo>
                    <a:pt x="268" y="51"/>
                    <a:pt x="262" y="46"/>
                    <a:pt x="257" y="44"/>
                  </a:cubicBezTo>
                  <a:cubicBezTo>
                    <a:pt x="240" y="33"/>
                    <a:pt x="233" y="20"/>
                    <a:pt x="231" y="11"/>
                  </a:cubicBezTo>
                  <a:cubicBezTo>
                    <a:pt x="231" y="9"/>
                    <a:pt x="227" y="0"/>
                    <a:pt x="218" y="0"/>
                  </a:cubicBezTo>
                  <a:cubicBezTo>
                    <a:pt x="213" y="0"/>
                    <a:pt x="205" y="4"/>
                    <a:pt x="205" y="13"/>
                  </a:cubicBezTo>
                  <a:cubicBezTo>
                    <a:pt x="205" y="22"/>
                    <a:pt x="213" y="37"/>
                    <a:pt x="218" y="44"/>
                  </a:cubicBezTo>
                  <a:lnTo>
                    <a:pt x="22" y="44"/>
                  </a:lnTo>
                  <a:cubicBezTo>
                    <a:pt x="13" y="44"/>
                    <a:pt x="0" y="44"/>
                    <a:pt x="0" y="57"/>
                  </a:cubicBezTo>
                  <a:cubicBezTo>
                    <a:pt x="0" y="70"/>
                    <a:pt x="13" y="70"/>
                    <a:pt x="22" y="70"/>
                  </a:cubicBezTo>
                  <a:lnTo>
                    <a:pt x="207" y="70"/>
                  </a:lnTo>
                </a:path>
              </a:pathLst>
            </a:custGeom>
            <a:solidFill>
              <a:srgbClr val="000000"/>
            </a:solidFill>
            <a:ln w="12600" cap="flat">
              <a:noFill/>
              <a:miter lim="800000"/>
              <a:headEnd/>
              <a:tailEnd/>
            </a:ln>
            <a:effectLst/>
          </p:spPr>
          <p:txBody>
            <a:bodyPr wrap="none" anchor="ctr"/>
            <a:lstStyle/>
            <a:p>
              <a:endParaRPr lang="de-DE"/>
            </a:p>
          </p:txBody>
        </p:sp>
        <p:sp>
          <p:nvSpPr>
            <p:cNvPr id="9253" name="Freeform 37"/>
            <p:cNvSpPr>
              <a:spLocks noChangeArrowheads="1"/>
            </p:cNvSpPr>
            <p:nvPr/>
          </p:nvSpPr>
          <p:spPr bwMode="auto">
            <a:xfrm>
              <a:off x="1960" y="2350"/>
              <a:ext cx="94" cy="89"/>
            </a:xfrm>
            <a:custGeom>
              <a:avLst/>
              <a:gdLst/>
              <a:ahLst/>
              <a:cxnLst>
                <a:cxn ang="0">
                  <a:pos x="420" y="7"/>
                </a:cxn>
                <a:cxn ang="0">
                  <a:pos x="414" y="0"/>
                </a:cxn>
                <a:cxn ang="0">
                  <a:pos x="403" y="7"/>
                </a:cxn>
                <a:cxn ang="0">
                  <a:pos x="363" y="48"/>
                </a:cxn>
                <a:cxn ang="0">
                  <a:pos x="262" y="0"/>
                </a:cxn>
                <a:cxn ang="0">
                  <a:pos x="0" y="240"/>
                </a:cxn>
                <a:cxn ang="0">
                  <a:pos x="167" y="394"/>
                </a:cxn>
                <a:cxn ang="0">
                  <a:pos x="304" y="341"/>
                </a:cxn>
                <a:cxn ang="0">
                  <a:pos x="359" y="253"/>
                </a:cxn>
                <a:cxn ang="0">
                  <a:pos x="350" y="244"/>
                </a:cxn>
                <a:cxn ang="0">
                  <a:pos x="341" y="253"/>
                </a:cxn>
                <a:cxn ang="0">
                  <a:pos x="176" y="374"/>
                </a:cxn>
                <a:cxn ang="0">
                  <a:pos x="55" y="257"/>
                </a:cxn>
                <a:cxn ang="0">
                  <a:pos x="121" y="86"/>
                </a:cxn>
                <a:cxn ang="0">
                  <a:pos x="266" y="20"/>
                </a:cxn>
                <a:cxn ang="0">
                  <a:pos x="367" y="125"/>
                </a:cxn>
                <a:cxn ang="0">
                  <a:pos x="365" y="150"/>
                </a:cxn>
                <a:cxn ang="0">
                  <a:pos x="376" y="156"/>
                </a:cxn>
                <a:cxn ang="0">
                  <a:pos x="387" y="143"/>
                </a:cxn>
                <a:cxn ang="0">
                  <a:pos x="420" y="7"/>
                </a:cxn>
              </a:cxnLst>
              <a:rect l="0" t="0" r="r" b="b"/>
              <a:pathLst>
                <a:path w="421" h="395">
                  <a:moveTo>
                    <a:pt x="420" y="7"/>
                  </a:moveTo>
                  <a:cubicBezTo>
                    <a:pt x="420" y="4"/>
                    <a:pt x="418" y="0"/>
                    <a:pt x="414" y="0"/>
                  </a:cubicBezTo>
                  <a:cubicBezTo>
                    <a:pt x="409" y="0"/>
                    <a:pt x="409" y="0"/>
                    <a:pt x="403" y="7"/>
                  </a:cubicBezTo>
                  <a:lnTo>
                    <a:pt x="363" y="48"/>
                  </a:lnTo>
                  <a:cubicBezTo>
                    <a:pt x="359" y="42"/>
                    <a:pt x="328" y="0"/>
                    <a:pt x="262" y="0"/>
                  </a:cubicBezTo>
                  <a:cubicBezTo>
                    <a:pt x="130" y="0"/>
                    <a:pt x="0" y="117"/>
                    <a:pt x="0" y="240"/>
                  </a:cubicBezTo>
                  <a:cubicBezTo>
                    <a:pt x="0" y="328"/>
                    <a:pt x="70" y="394"/>
                    <a:pt x="167" y="394"/>
                  </a:cubicBezTo>
                  <a:cubicBezTo>
                    <a:pt x="196" y="394"/>
                    <a:pt x="249" y="387"/>
                    <a:pt x="304" y="341"/>
                  </a:cubicBezTo>
                  <a:cubicBezTo>
                    <a:pt x="348" y="304"/>
                    <a:pt x="359" y="257"/>
                    <a:pt x="359" y="253"/>
                  </a:cubicBezTo>
                  <a:cubicBezTo>
                    <a:pt x="359" y="244"/>
                    <a:pt x="354" y="244"/>
                    <a:pt x="350" y="244"/>
                  </a:cubicBezTo>
                  <a:cubicBezTo>
                    <a:pt x="343" y="244"/>
                    <a:pt x="343" y="249"/>
                    <a:pt x="341" y="253"/>
                  </a:cubicBezTo>
                  <a:cubicBezTo>
                    <a:pt x="319" y="328"/>
                    <a:pt x="242" y="374"/>
                    <a:pt x="176" y="374"/>
                  </a:cubicBezTo>
                  <a:cubicBezTo>
                    <a:pt x="119" y="374"/>
                    <a:pt x="55" y="343"/>
                    <a:pt x="55" y="257"/>
                  </a:cubicBezTo>
                  <a:cubicBezTo>
                    <a:pt x="55" y="242"/>
                    <a:pt x="57" y="156"/>
                    <a:pt x="121" y="86"/>
                  </a:cubicBezTo>
                  <a:cubicBezTo>
                    <a:pt x="158" y="44"/>
                    <a:pt x="216" y="20"/>
                    <a:pt x="266" y="20"/>
                  </a:cubicBezTo>
                  <a:cubicBezTo>
                    <a:pt x="330" y="20"/>
                    <a:pt x="367" y="66"/>
                    <a:pt x="367" y="125"/>
                  </a:cubicBezTo>
                  <a:cubicBezTo>
                    <a:pt x="367" y="141"/>
                    <a:pt x="365" y="145"/>
                    <a:pt x="365" y="150"/>
                  </a:cubicBezTo>
                  <a:cubicBezTo>
                    <a:pt x="365" y="156"/>
                    <a:pt x="372" y="156"/>
                    <a:pt x="376" y="156"/>
                  </a:cubicBezTo>
                  <a:cubicBezTo>
                    <a:pt x="385" y="156"/>
                    <a:pt x="385" y="154"/>
                    <a:pt x="387" y="143"/>
                  </a:cubicBezTo>
                  <a:lnTo>
                    <a:pt x="420" y="7"/>
                  </a:lnTo>
                </a:path>
              </a:pathLst>
            </a:custGeom>
            <a:solidFill>
              <a:srgbClr val="000000"/>
            </a:solidFill>
            <a:ln w="12600" cap="flat">
              <a:noFill/>
              <a:miter lim="800000"/>
              <a:headEnd/>
              <a:tailEnd/>
            </a:ln>
            <a:effectLst/>
          </p:spPr>
          <p:txBody>
            <a:bodyPr wrap="none" anchor="ctr"/>
            <a:lstStyle/>
            <a:p>
              <a:endParaRPr lang="de-DE"/>
            </a:p>
          </p:txBody>
        </p:sp>
        <p:sp>
          <p:nvSpPr>
            <p:cNvPr id="9254" name="Freeform 38"/>
            <p:cNvSpPr>
              <a:spLocks noChangeArrowheads="1"/>
            </p:cNvSpPr>
            <p:nvPr/>
          </p:nvSpPr>
          <p:spPr bwMode="auto">
            <a:xfrm>
              <a:off x="2060" y="2395"/>
              <a:ext cx="43" cy="58"/>
            </a:xfrm>
            <a:custGeom>
              <a:avLst/>
              <a:gdLst/>
              <a:ahLst/>
              <a:cxnLst>
                <a:cxn ang="0">
                  <a:pos x="194" y="185"/>
                </a:cxn>
                <a:cxn ang="0">
                  <a:pos x="178" y="185"/>
                </a:cxn>
                <a:cxn ang="0">
                  <a:pos x="167" y="220"/>
                </a:cxn>
                <a:cxn ang="0">
                  <a:pos x="125" y="222"/>
                </a:cxn>
                <a:cxn ang="0">
                  <a:pos x="48" y="222"/>
                </a:cxn>
                <a:cxn ang="0">
                  <a:pos x="128" y="165"/>
                </a:cxn>
                <a:cxn ang="0">
                  <a:pos x="194" y="77"/>
                </a:cxn>
                <a:cxn ang="0">
                  <a:pos x="92" y="0"/>
                </a:cxn>
                <a:cxn ang="0">
                  <a:pos x="0" y="68"/>
                </a:cxn>
                <a:cxn ang="0">
                  <a:pos x="22" y="92"/>
                </a:cxn>
                <a:cxn ang="0">
                  <a:pos x="46" y="70"/>
                </a:cxn>
                <a:cxn ang="0">
                  <a:pos x="24" y="46"/>
                </a:cxn>
                <a:cxn ang="0">
                  <a:pos x="84" y="18"/>
                </a:cxn>
                <a:cxn ang="0">
                  <a:pos x="152" y="77"/>
                </a:cxn>
                <a:cxn ang="0">
                  <a:pos x="99" y="161"/>
                </a:cxn>
                <a:cxn ang="0">
                  <a:pos x="4" y="242"/>
                </a:cxn>
                <a:cxn ang="0">
                  <a:pos x="0" y="249"/>
                </a:cxn>
                <a:cxn ang="0">
                  <a:pos x="0" y="260"/>
                </a:cxn>
                <a:cxn ang="0">
                  <a:pos x="183" y="260"/>
                </a:cxn>
                <a:cxn ang="0">
                  <a:pos x="194" y="185"/>
                </a:cxn>
              </a:cxnLst>
              <a:rect l="0" t="0" r="r" b="b"/>
              <a:pathLst>
                <a:path w="195" h="261">
                  <a:moveTo>
                    <a:pt x="194" y="185"/>
                  </a:moveTo>
                  <a:lnTo>
                    <a:pt x="178" y="185"/>
                  </a:lnTo>
                  <a:cubicBezTo>
                    <a:pt x="178" y="191"/>
                    <a:pt x="174" y="216"/>
                    <a:pt x="167" y="220"/>
                  </a:cubicBezTo>
                  <a:cubicBezTo>
                    <a:pt x="163" y="222"/>
                    <a:pt x="132" y="222"/>
                    <a:pt x="125" y="222"/>
                  </a:cubicBezTo>
                  <a:lnTo>
                    <a:pt x="48" y="222"/>
                  </a:lnTo>
                  <a:cubicBezTo>
                    <a:pt x="75" y="202"/>
                    <a:pt x="103" y="180"/>
                    <a:pt x="128" y="165"/>
                  </a:cubicBezTo>
                  <a:cubicBezTo>
                    <a:pt x="163" y="141"/>
                    <a:pt x="194" y="119"/>
                    <a:pt x="194" y="77"/>
                  </a:cubicBezTo>
                  <a:cubicBezTo>
                    <a:pt x="194" y="29"/>
                    <a:pt x="147" y="0"/>
                    <a:pt x="92" y="0"/>
                  </a:cubicBezTo>
                  <a:cubicBezTo>
                    <a:pt x="40" y="0"/>
                    <a:pt x="0" y="31"/>
                    <a:pt x="0" y="68"/>
                  </a:cubicBezTo>
                  <a:cubicBezTo>
                    <a:pt x="0" y="88"/>
                    <a:pt x="18" y="92"/>
                    <a:pt x="22" y="92"/>
                  </a:cubicBezTo>
                  <a:cubicBezTo>
                    <a:pt x="33" y="92"/>
                    <a:pt x="46" y="86"/>
                    <a:pt x="46" y="70"/>
                  </a:cubicBezTo>
                  <a:cubicBezTo>
                    <a:pt x="46" y="55"/>
                    <a:pt x="35" y="48"/>
                    <a:pt x="24" y="46"/>
                  </a:cubicBezTo>
                  <a:cubicBezTo>
                    <a:pt x="35" y="29"/>
                    <a:pt x="57" y="18"/>
                    <a:pt x="84" y="18"/>
                  </a:cubicBezTo>
                  <a:cubicBezTo>
                    <a:pt x="121" y="18"/>
                    <a:pt x="152" y="40"/>
                    <a:pt x="152" y="77"/>
                  </a:cubicBezTo>
                  <a:cubicBezTo>
                    <a:pt x="152" y="110"/>
                    <a:pt x="130" y="136"/>
                    <a:pt x="99" y="161"/>
                  </a:cubicBezTo>
                  <a:lnTo>
                    <a:pt x="4" y="242"/>
                  </a:lnTo>
                  <a:cubicBezTo>
                    <a:pt x="0" y="244"/>
                    <a:pt x="0" y="244"/>
                    <a:pt x="0" y="249"/>
                  </a:cubicBezTo>
                  <a:lnTo>
                    <a:pt x="0" y="260"/>
                  </a:lnTo>
                  <a:lnTo>
                    <a:pt x="183" y="260"/>
                  </a:lnTo>
                  <a:lnTo>
                    <a:pt x="194" y="185"/>
                  </a:lnTo>
                </a:path>
              </a:pathLst>
            </a:custGeom>
            <a:solidFill>
              <a:srgbClr val="000000"/>
            </a:solidFill>
            <a:ln w="12600" cap="flat">
              <a:noFill/>
              <a:miter lim="800000"/>
              <a:headEnd/>
              <a:tailEnd/>
            </a:ln>
            <a:effectLst/>
          </p:spPr>
          <p:txBody>
            <a:bodyPr wrap="none" anchor="ctr"/>
            <a:lstStyle/>
            <a:p>
              <a:endParaRPr lang="de-DE"/>
            </a:p>
          </p:txBody>
        </p:sp>
        <p:sp>
          <p:nvSpPr>
            <p:cNvPr id="9255" name="Freeform 39"/>
            <p:cNvSpPr>
              <a:spLocks noChangeArrowheads="1"/>
            </p:cNvSpPr>
            <p:nvPr/>
          </p:nvSpPr>
          <p:spPr bwMode="auto">
            <a:xfrm>
              <a:off x="2160" y="1953"/>
              <a:ext cx="155" cy="389"/>
            </a:xfrm>
            <a:custGeom>
              <a:avLst/>
              <a:gdLst/>
              <a:ahLst/>
              <a:cxnLst>
                <a:cxn ang="0">
                  <a:pos x="37" y="1685"/>
                </a:cxn>
                <a:cxn ang="0">
                  <a:pos x="75" y="1648"/>
                </a:cxn>
                <a:cxn ang="0">
                  <a:pos x="37" y="1610"/>
                </a:cxn>
                <a:cxn ang="0">
                  <a:pos x="0" y="1648"/>
                </a:cxn>
                <a:cxn ang="0">
                  <a:pos x="86" y="1720"/>
                </a:cxn>
                <a:cxn ang="0">
                  <a:pos x="304" y="1316"/>
                </a:cxn>
                <a:cxn ang="0">
                  <a:pos x="455" y="574"/>
                </a:cxn>
                <a:cxn ang="0">
                  <a:pos x="539" y="154"/>
                </a:cxn>
                <a:cxn ang="0">
                  <a:pos x="605" y="18"/>
                </a:cxn>
                <a:cxn ang="0">
                  <a:pos x="651" y="35"/>
                </a:cxn>
                <a:cxn ang="0">
                  <a:pos x="614" y="73"/>
                </a:cxn>
                <a:cxn ang="0">
                  <a:pos x="649" y="110"/>
                </a:cxn>
                <a:cxn ang="0">
                  <a:pos x="689" y="73"/>
                </a:cxn>
                <a:cxn ang="0">
                  <a:pos x="603" y="0"/>
                </a:cxn>
                <a:cxn ang="0">
                  <a:pos x="458" y="242"/>
                </a:cxn>
                <a:cxn ang="0">
                  <a:pos x="266" y="1146"/>
                </a:cxn>
                <a:cxn ang="0">
                  <a:pos x="198" y="1500"/>
                </a:cxn>
                <a:cxn ang="0">
                  <a:pos x="84" y="1703"/>
                </a:cxn>
                <a:cxn ang="0">
                  <a:pos x="37" y="1685"/>
                </a:cxn>
              </a:cxnLst>
              <a:rect l="0" t="0" r="r" b="b"/>
              <a:pathLst>
                <a:path w="690" h="1721">
                  <a:moveTo>
                    <a:pt x="37" y="1685"/>
                  </a:moveTo>
                  <a:cubicBezTo>
                    <a:pt x="62" y="1683"/>
                    <a:pt x="75" y="1668"/>
                    <a:pt x="75" y="1648"/>
                  </a:cubicBezTo>
                  <a:cubicBezTo>
                    <a:pt x="75" y="1621"/>
                    <a:pt x="55" y="1610"/>
                    <a:pt x="37" y="1610"/>
                  </a:cubicBezTo>
                  <a:cubicBezTo>
                    <a:pt x="20" y="1610"/>
                    <a:pt x="0" y="1621"/>
                    <a:pt x="0" y="1648"/>
                  </a:cubicBezTo>
                  <a:cubicBezTo>
                    <a:pt x="0" y="1687"/>
                    <a:pt x="40" y="1720"/>
                    <a:pt x="86" y="1720"/>
                  </a:cubicBezTo>
                  <a:cubicBezTo>
                    <a:pt x="205" y="1720"/>
                    <a:pt x="249" y="1540"/>
                    <a:pt x="304" y="1316"/>
                  </a:cubicBezTo>
                  <a:cubicBezTo>
                    <a:pt x="363" y="1069"/>
                    <a:pt x="414" y="823"/>
                    <a:pt x="455" y="574"/>
                  </a:cubicBezTo>
                  <a:cubicBezTo>
                    <a:pt x="484" y="409"/>
                    <a:pt x="513" y="255"/>
                    <a:pt x="539" y="154"/>
                  </a:cubicBezTo>
                  <a:cubicBezTo>
                    <a:pt x="548" y="117"/>
                    <a:pt x="574" y="18"/>
                    <a:pt x="605" y="18"/>
                  </a:cubicBezTo>
                  <a:cubicBezTo>
                    <a:pt x="629" y="18"/>
                    <a:pt x="649" y="31"/>
                    <a:pt x="651" y="35"/>
                  </a:cubicBezTo>
                  <a:cubicBezTo>
                    <a:pt x="627" y="37"/>
                    <a:pt x="614" y="53"/>
                    <a:pt x="614" y="73"/>
                  </a:cubicBezTo>
                  <a:cubicBezTo>
                    <a:pt x="614" y="99"/>
                    <a:pt x="631" y="110"/>
                    <a:pt x="649" y="110"/>
                  </a:cubicBezTo>
                  <a:cubicBezTo>
                    <a:pt x="669" y="110"/>
                    <a:pt x="689" y="99"/>
                    <a:pt x="689" y="73"/>
                  </a:cubicBezTo>
                  <a:cubicBezTo>
                    <a:pt x="689" y="31"/>
                    <a:pt x="647" y="0"/>
                    <a:pt x="603" y="0"/>
                  </a:cubicBezTo>
                  <a:cubicBezTo>
                    <a:pt x="546" y="0"/>
                    <a:pt x="502" y="84"/>
                    <a:pt x="458" y="242"/>
                  </a:cubicBezTo>
                  <a:cubicBezTo>
                    <a:pt x="455" y="251"/>
                    <a:pt x="350" y="640"/>
                    <a:pt x="266" y="1146"/>
                  </a:cubicBezTo>
                  <a:cubicBezTo>
                    <a:pt x="244" y="1265"/>
                    <a:pt x="222" y="1393"/>
                    <a:pt x="198" y="1500"/>
                  </a:cubicBezTo>
                  <a:cubicBezTo>
                    <a:pt x="183" y="1558"/>
                    <a:pt x="147" y="1703"/>
                    <a:pt x="84" y="1703"/>
                  </a:cubicBezTo>
                  <a:cubicBezTo>
                    <a:pt x="57" y="1703"/>
                    <a:pt x="37" y="1685"/>
                    <a:pt x="37" y="1685"/>
                  </a:cubicBezTo>
                </a:path>
              </a:pathLst>
            </a:custGeom>
            <a:solidFill>
              <a:srgbClr val="000000"/>
            </a:solidFill>
            <a:ln w="12600" cap="flat">
              <a:noFill/>
              <a:miter lim="800000"/>
              <a:headEnd/>
              <a:tailEnd/>
            </a:ln>
            <a:effectLst/>
          </p:spPr>
          <p:txBody>
            <a:bodyPr wrap="none" anchor="ctr"/>
            <a:lstStyle/>
            <a:p>
              <a:endParaRPr lang="de-DE"/>
            </a:p>
          </p:txBody>
        </p:sp>
        <p:sp>
          <p:nvSpPr>
            <p:cNvPr id="9256" name="Freeform 40"/>
            <p:cNvSpPr>
              <a:spLocks noChangeArrowheads="1"/>
            </p:cNvSpPr>
            <p:nvPr/>
          </p:nvSpPr>
          <p:spPr bwMode="auto">
            <a:xfrm>
              <a:off x="2277" y="1953"/>
              <a:ext cx="155" cy="389"/>
            </a:xfrm>
            <a:custGeom>
              <a:avLst/>
              <a:gdLst/>
              <a:ahLst/>
              <a:cxnLst>
                <a:cxn ang="0">
                  <a:pos x="37" y="1685"/>
                </a:cxn>
                <a:cxn ang="0">
                  <a:pos x="75" y="1648"/>
                </a:cxn>
                <a:cxn ang="0">
                  <a:pos x="37" y="1610"/>
                </a:cxn>
                <a:cxn ang="0">
                  <a:pos x="0" y="1648"/>
                </a:cxn>
                <a:cxn ang="0">
                  <a:pos x="86" y="1720"/>
                </a:cxn>
                <a:cxn ang="0">
                  <a:pos x="304" y="1316"/>
                </a:cxn>
                <a:cxn ang="0">
                  <a:pos x="455" y="574"/>
                </a:cxn>
                <a:cxn ang="0">
                  <a:pos x="539" y="154"/>
                </a:cxn>
                <a:cxn ang="0">
                  <a:pos x="605" y="18"/>
                </a:cxn>
                <a:cxn ang="0">
                  <a:pos x="651" y="35"/>
                </a:cxn>
                <a:cxn ang="0">
                  <a:pos x="614" y="73"/>
                </a:cxn>
                <a:cxn ang="0">
                  <a:pos x="649" y="110"/>
                </a:cxn>
                <a:cxn ang="0">
                  <a:pos x="689" y="73"/>
                </a:cxn>
                <a:cxn ang="0">
                  <a:pos x="603" y="0"/>
                </a:cxn>
                <a:cxn ang="0">
                  <a:pos x="458" y="242"/>
                </a:cxn>
                <a:cxn ang="0">
                  <a:pos x="266" y="1146"/>
                </a:cxn>
                <a:cxn ang="0">
                  <a:pos x="198" y="1500"/>
                </a:cxn>
                <a:cxn ang="0">
                  <a:pos x="84" y="1703"/>
                </a:cxn>
                <a:cxn ang="0">
                  <a:pos x="37" y="1685"/>
                </a:cxn>
              </a:cxnLst>
              <a:rect l="0" t="0" r="r" b="b"/>
              <a:pathLst>
                <a:path w="690" h="1721">
                  <a:moveTo>
                    <a:pt x="37" y="1685"/>
                  </a:moveTo>
                  <a:cubicBezTo>
                    <a:pt x="62" y="1683"/>
                    <a:pt x="75" y="1668"/>
                    <a:pt x="75" y="1648"/>
                  </a:cubicBezTo>
                  <a:cubicBezTo>
                    <a:pt x="75" y="1621"/>
                    <a:pt x="55" y="1610"/>
                    <a:pt x="37" y="1610"/>
                  </a:cubicBezTo>
                  <a:cubicBezTo>
                    <a:pt x="20" y="1610"/>
                    <a:pt x="0" y="1621"/>
                    <a:pt x="0" y="1648"/>
                  </a:cubicBezTo>
                  <a:cubicBezTo>
                    <a:pt x="0" y="1687"/>
                    <a:pt x="40" y="1720"/>
                    <a:pt x="86" y="1720"/>
                  </a:cubicBezTo>
                  <a:cubicBezTo>
                    <a:pt x="205" y="1720"/>
                    <a:pt x="249" y="1540"/>
                    <a:pt x="304" y="1316"/>
                  </a:cubicBezTo>
                  <a:cubicBezTo>
                    <a:pt x="363" y="1069"/>
                    <a:pt x="414" y="823"/>
                    <a:pt x="455" y="574"/>
                  </a:cubicBezTo>
                  <a:cubicBezTo>
                    <a:pt x="484" y="409"/>
                    <a:pt x="513" y="255"/>
                    <a:pt x="539" y="154"/>
                  </a:cubicBezTo>
                  <a:cubicBezTo>
                    <a:pt x="548" y="117"/>
                    <a:pt x="574" y="18"/>
                    <a:pt x="605" y="18"/>
                  </a:cubicBezTo>
                  <a:cubicBezTo>
                    <a:pt x="629" y="18"/>
                    <a:pt x="649" y="31"/>
                    <a:pt x="651" y="35"/>
                  </a:cubicBezTo>
                  <a:cubicBezTo>
                    <a:pt x="627" y="37"/>
                    <a:pt x="614" y="53"/>
                    <a:pt x="614" y="73"/>
                  </a:cubicBezTo>
                  <a:cubicBezTo>
                    <a:pt x="614" y="99"/>
                    <a:pt x="631" y="110"/>
                    <a:pt x="649" y="110"/>
                  </a:cubicBezTo>
                  <a:cubicBezTo>
                    <a:pt x="669" y="110"/>
                    <a:pt x="689" y="99"/>
                    <a:pt x="689" y="73"/>
                  </a:cubicBezTo>
                  <a:cubicBezTo>
                    <a:pt x="689" y="31"/>
                    <a:pt x="647" y="0"/>
                    <a:pt x="603" y="0"/>
                  </a:cubicBezTo>
                  <a:cubicBezTo>
                    <a:pt x="546" y="0"/>
                    <a:pt x="502" y="84"/>
                    <a:pt x="458" y="242"/>
                  </a:cubicBezTo>
                  <a:cubicBezTo>
                    <a:pt x="455" y="251"/>
                    <a:pt x="350" y="640"/>
                    <a:pt x="266" y="1146"/>
                  </a:cubicBezTo>
                  <a:cubicBezTo>
                    <a:pt x="244" y="1265"/>
                    <a:pt x="222" y="1393"/>
                    <a:pt x="198" y="1500"/>
                  </a:cubicBezTo>
                  <a:cubicBezTo>
                    <a:pt x="183" y="1558"/>
                    <a:pt x="147" y="1703"/>
                    <a:pt x="84" y="1703"/>
                  </a:cubicBezTo>
                  <a:cubicBezTo>
                    <a:pt x="57" y="1703"/>
                    <a:pt x="37" y="1685"/>
                    <a:pt x="37" y="1685"/>
                  </a:cubicBezTo>
                </a:path>
              </a:pathLst>
            </a:custGeom>
            <a:solidFill>
              <a:srgbClr val="000000"/>
            </a:solidFill>
            <a:ln w="12600" cap="flat">
              <a:noFill/>
              <a:miter lim="800000"/>
              <a:headEnd/>
              <a:tailEnd/>
            </a:ln>
            <a:effectLst/>
          </p:spPr>
          <p:txBody>
            <a:bodyPr wrap="none" anchor="ctr"/>
            <a:lstStyle/>
            <a:p>
              <a:endParaRPr lang="de-DE"/>
            </a:p>
          </p:txBody>
        </p:sp>
        <p:sp>
          <p:nvSpPr>
            <p:cNvPr id="9257" name="Freeform 41"/>
            <p:cNvSpPr>
              <a:spLocks noChangeArrowheads="1"/>
            </p:cNvSpPr>
            <p:nvPr/>
          </p:nvSpPr>
          <p:spPr bwMode="auto">
            <a:xfrm>
              <a:off x="2477" y="2069"/>
              <a:ext cx="86" cy="123"/>
            </a:xfrm>
            <a:custGeom>
              <a:avLst/>
              <a:gdLst/>
              <a:ahLst/>
              <a:cxnLst>
                <a:cxn ang="0">
                  <a:pos x="268" y="495"/>
                </a:cxn>
                <a:cxn ang="0">
                  <a:pos x="268" y="548"/>
                </a:cxn>
                <a:cxn ang="0">
                  <a:pos x="383" y="539"/>
                </a:cxn>
                <a:cxn ang="0">
                  <a:pos x="383" y="515"/>
                </a:cxn>
                <a:cxn ang="0">
                  <a:pos x="323" y="471"/>
                </a:cxn>
                <a:cxn ang="0">
                  <a:pos x="323" y="0"/>
                </a:cxn>
                <a:cxn ang="0">
                  <a:pos x="211" y="9"/>
                </a:cxn>
                <a:cxn ang="0">
                  <a:pos x="211" y="33"/>
                </a:cxn>
                <a:cxn ang="0">
                  <a:pos x="271" y="77"/>
                </a:cxn>
                <a:cxn ang="0">
                  <a:pos x="271" y="244"/>
                </a:cxn>
                <a:cxn ang="0">
                  <a:pos x="174" y="196"/>
                </a:cxn>
                <a:cxn ang="0">
                  <a:pos x="0" y="372"/>
                </a:cxn>
                <a:cxn ang="0">
                  <a:pos x="165" y="548"/>
                </a:cxn>
                <a:cxn ang="0">
                  <a:pos x="268" y="495"/>
                </a:cxn>
                <a:cxn ang="0">
                  <a:pos x="268" y="288"/>
                </a:cxn>
                <a:cxn ang="0">
                  <a:pos x="268" y="447"/>
                </a:cxn>
                <a:cxn ang="0">
                  <a:pos x="260" y="475"/>
                </a:cxn>
                <a:cxn ang="0">
                  <a:pos x="169" y="530"/>
                </a:cxn>
                <a:cxn ang="0">
                  <a:pos x="88" y="480"/>
                </a:cxn>
                <a:cxn ang="0">
                  <a:pos x="64" y="372"/>
                </a:cxn>
                <a:cxn ang="0">
                  <a:pos x="88" y="262"/>
                </a:cxn>
                <a:cxn ang="0">
                  <a:pos x="176" y="213"/>
                </a:cxn>
                <a:cxn ang="0">
                  <a:pos x="260" y="260"/>
                </a:cxn>
                <a:cxn ang="0">
                  <a:pos x="268" y="288"/>
                </a:cxn>
              </a:cxnLst>
              <a:rect l="0" t="0" r="r" b="b"/>
              <a:pathLst>
                <a:path w="384" h="549">
                  <a:moveTo>
                    <a:pt x="268" y="495"/>
                  </a:moveTo>
                  <a:lnTo>
                    <a:pt x="268" y="548"/>
                  </a:lnTo>
                  <a:lnTo>
                    <a:pt x="383" y="539"/>
                  </a:lnTo>
                  <a:lnTo>
                    <a:pt x="383" y="515"/>
                  </a:lnTo>
                  <a:cubicBezTo>
                    <a:pt x="330" y="515"/>
                    <a:pt x="323" y="508"/>
                    <a:pt x="323" y="471"/>
                  </a:cubicBezTo>
                  <a:lnTo>
                    <a:pt x="323" y="0"/>
                  </a:lnTo>
                  <a:lnTo>
                    <a:pt x="211" y="9"/>
                  </a:lnTo>
                  <a:lnTo>
                    <a:pt x="211" y="33"/>
                  </a:lnTo>
                  <a:cubicBezTo>
                    <a:pt x="266" y="33"/>
                    <a:pt x="271" y="37"/>
                    <a:pt x="271" y="77"/>
                  </a:cubicBezTo>
                  <a:lnTo>
                    <a:pt x="271" y="244"/>
                  </a:lnTo>
                  <a:cubicBezTo>
                    <a:pt x="249" y="216"/>
                    <a:pt x="216" y="196"/>
                    <a:pt x="174" y="196"/>
                  </a:cubicBezTo>
                  <a:cubicBezTo>
                    <a:pt x="81" y="196"/>
                    <a:pt x="0" y="273"/>
                    <a:pt x="0" y="372"/>
                  </a:cubicBezTo>
                  <a:cubicBezTo>
                    <a:pt x="0" y="471"/>
                    <a:pt x="77" y="548"/>
                    <a:pt x="165" y="548"/>
                  </a:cubicBezTo>
                  <a:cubicBezTo>
                    <a:pt x="216" y="548"/>
                    <a:pt x="249" y="521"/>
                    <a:pt x="268" y="495"/>
                  </a:cubicBezTo>
                  <a:close/>
                  <a:moveTo>
                    <a:pt x="268" y="288"/>
                  </a:moveTo>
                  <a:lnTo>
                    <a:pt x="268" y="447"/>
                  </a:lnTo>
                  <a:cubicBezTo>
                    <a:pt x="268" y="462"/>
                    <a:pt x="268" y="462"/>
                    <a:pt x="260" y="475"/>
                  </a:cubicBezTo>
                  <a:cubicBezTo>
                    <a:pt x="238" y="513"/>
                    <a:pt x="202" y="530"/>
                    <a:pt x="169" y="530"/>
                  </a:cubicBezTo>
                  <a:cubicBezTo>
                    <a:pt x="134" y="530"/>
                    <a:pt x="106" y="510"/>
                    <a:pt x="88" y="480"/>
                  </a:cubicBezTo>
                  <a:cubicBezTo>
                    <a:pt x="66" y="449"/>
                    <a:pt x="64" y="405"/>
                    <a:pt x="64" y="372"/>
                  </a:cubicBezTo>
                  <a:cubicBezTo>
                    <a:pt x="64" y="343"/>
                    <a:pt x="66" y="297"/>
                    <a:pt x="88" y="262"/>
                  </a:cubicBezTo>
                  <a:cubicBezTo>
                    <a:pt x="106" y="238"/>
                    <a:pt x="134" y="213"/>
                    <a:pt x="176" y="213"/>
                  </a:cubicBezTo>
                  <a:cubicBezTo>
                    <a:pt x="205" y="213"/>
                    <a:pt x="235" y="224"/>
                    <a:pt x="260" y="260"/>
                  </a:cubicBezTo>
                  <a:cubicBezTo>
                    <a:pt x="268" y="273"/>
                    <a:pt x="268" y="275"/>
                    <a:pt x="268" y="288"/>
                  </a:cubicBezTo>
                  <a:close/>
                </a:path>
              </a:pathLst>
            </a:custGeom>
            <a:solidFill>
              <a:srgbClr val="000000"/>
            </a:solidFill>
            <a:ln w="12600" cap="flat">
              <a:noFill/>
              <a:miter lim="800000"/>
              <a:headEnd/>
              <a:tailEnd/>
            </a:ln>
            <a:effectLst/>
          </p:spPr>
          <p:txBody>
            <a:bodyPr wrap="none" anchor="ctr"/>
            <a:lstStyle/>
            <a:p>
              <a:endParaRPr lang="de-DE"/>
            </a:p>
          </p:txBody>
        </p:sp>
        <p:sp>
          <p:nvSpPr>
            <p:cNvPr id="9258" name="Freeform 42"/>
            <p:cNvSpPr>
              <a:spLocks noChangeArrowheads="1"/>
            </p:cNvSpPr>
            <p:nvPr/>
          </p:nvSpPr>
          <p:spPr bwMode="auto">
            <a:xfrm>
              <a:off x="2574" y="2114"/>
              <a:ext cx="143" cy="79"/>
            </a:xfrm>
            <a:custGeom>
              <a:avLst/>
              <a:gdLst/>
              <a:ahLst/>
              <a:cxnLst>
                <a:cxn ang="0">
                  <a:pos x="46" y="297"/>
                </a:cxn>
                <a:cxn ang="0">
                  <a:pos x="40" y="332"/>
                </a:cxn>
                <a:cxn ang="0">
                  <a:pos x="62" y="352"/>
                </a:cxn>
                <a:cxn ang="0">
                  <a:pos x="90" y="330"/>
                </a:cxn>
                <a:cxn ang="0">
                  <a:pos x="106" y="273"/>
                </a:cxn>
                <a:cxn ang="0">
                  <a:pos x="121" y="202"/>
                </a:cxn>
                <a:cxn ang="0">
                  <a:pos x="134" y="152"/>
                </a:cxn>
                <a:cxn ang="0">
                  <a:pos x="145" y="112"/>
                </a:cxn>
                <a:cxn ang="0">
                  <a:pos x="271" y="18"/>
                </a:cxn>
                <a:cxn ang="0">
                  <a:pos x="312" y="73"/>
                </a:cxn>
                <a:cxn ang="0">
                  <a:pos x="301" y="136"/>
                </a:cxn>
                <a:cxn ang="0">
                  <a:pos x="279" y="227"/>
                </a:cxn>
                <a:cxn ang="0">
                  <a:pos x="264" y="286"/>
                </a:cxn>
                <a:cxn ang="0">
                  <a:pos x="255" y="332"/>
                </a:cxn>
                <a:cxn ang="0">
                  <a:pos x="277" y="352"/>
                </a:cxn>
                <a:cxn ang="0">
                  <a:pos x="312" y="308"/>
                </a:cxn>
                <a:cxn ang="0">
                  <a:pos x="359" y="121"/>
                </a:cxn>
                <a:cxn ang="0">
                  <a:pos x="486" y="18"/>
                </a:cxn>
                <a:cxn ang="0">
                  <a:pos x="528" y="73"/>
                </a:cxn>
                <a:cxn ang="0">
                  <a:pos x="480" y="246"/>
                </a:cxn>
                <a:cxn ang="0">
                  <a:pos x="471" y="288"/>
                </a:cxn>
                <a:cxn ang="0">
                  <a:pos x="535" y="352"/>
                </a:cxn>
                <a:cxn ang="0">
                  <a:pos x="636" y="233"/>
                </a:cxn>
                <a:cxn ang="0">
                  <a:pos x="627" y="224"/>
                </a:cxn>
                <a:cxn ang="0">
                  <a:pos x="614" y="240"/>
                </a:cxn>
                <a:cxn ang="0">
                  <a:pos x="535" y="334"/>
                </a:cxn>
                <a:cxn ang="0">
                  <a:pos x="517" y="310"/>
                </a:cxn>
                <a:cxn ang="0">
                  <a:pos x="530" y="255"/>
                </a:cxn>
                <a:cxn ang="0">
                  <a:pos x="579" y="84"/>
                </a:cxn>
                <a:cxn ang="0">
                  <a:pos x="488" y="0"/>
                </a:cxn>
                <a:cxn ang="0">
                  <a:pos x="363" y="75"/>
                </a:cxn>
                <a:cxn ang="0">
                  <a:pos x="337" y="20"/>
                </a:cxn>
                <a:cxn ang="0">
                  <a:pos x="275" y="0"/>
                </a:cxn>
                <a:cxn ang="0">
                  <a:pos x="152" y="68"/>
                </a:cxn>
                <a:cxn ang="0">
                  <a:pos x="81" y="0"/>
                </a:cxn>
                <a:cxn ang="0">
                  <a:pos x="24" y="44"/>
                </a:cxn>
                <a:cxn ang="0">
                  <a:pos x="0" y="119"/>
                </a:cxn>
                <a:cxn ang="0">
                  <a:pos x="9" y="128"/>
                </a:cxn>
                <a:cxn ang="0">
                  <a:pos x="22" y="110"/>
                </a:cxn>
                <a:cxn ang="0">
                  <a:pos x="79" y="18"/>
                </a:cxn>
                <a:cxn ang="0">
                  <a:pos x="103" y="53"/>
                </a:cxn>
                <a:cxn ang="0">
                  <a:pos x="90" y="119"/>
                </a:cxn>
                <a:cxn ang="0">
                  <a:pos x="46" y="297"/>
                </a:cxn>
              </a:cxnLst>
              <a:rect l="0" t="0" r="r" b="b"/>
              <a:pathLst>
                <a:path w="637" h="353">
                  <a:moveTo>
                    <a:pt x="46" y="297"/>
                  </a:moveTo>
                  <a:cubicBezTo>
                    <a:pt x="44" y="310"/>
                    <a:pt x="40" y="328"/>
                    <a:pt x="40" y="332"/>
                  </a:cubicBezTo>
                  <a:cubicBezTo>
                    <a:pt x="40" y="345"/>
                    <a:pt x="51" y="352"/>
                    <a:pt x="62" y="352"/>
                  </a:cubicBezTo>
                  <a:cubicBezTo>
                    <a:pt x="70" y="352"/>
                    <a:pt x="84" y="345"/>
                    <a:pt x="90" y="330"/>
                  </a:cubicBezTo>
                  <a:cubicBezTo>
                    <a:pt x="90" y="330"/>
                    <a:pt x="99" y="293"/>
                    <a:pt x="106" y="273"/>
                  </a:cubicBezTo>
                  <a:lnTo>
                    <a:pt x="121" y="202"/>
                  </a:lnTo>
                  <a:cubicBezTo>
                    <a:pt x="125" y="187"/>
                    <a:pt x="132" y="169"/>
                    <a:pt x="134" y="152"/>
                  </a:cubicBezTo>
                  <a:cubicBezTo>
                    <a:pt x="139" y="139"/>
                    <a:pt x="145" y="114"/>
                    <a:pt x="145" y="112"/>
                  </a:cubicBezTo>
                  <a:cubicBezTo>
                    <a:pt x="156" y="88"/>
                    <a:pt x="198" y="18"/>
                    <a:pt x="271" y="18"/>
                  </a:cubicBezTo>
                  <a:cubicBezTo>
                    <a:pt x="306" y="18"/>
                    <a:pt x="312" y="46"/>
                    <a:pt x="312" y="73"/>
                  </a:cubicBezTo>
                  <a:cubicBezTo>
                    <a:pt x="312" y="90"/>
                    <a:pt x="308" y="112"/>
                    <a:pt x="301" y="136"/>
                  </a:cubicBezTo>
                  <a:lnTo>
                    <a:pt x="279" y="227"/>
                  </a:lnTo>
                  <a:lnTo>
                    <a:pt x="264" y="286"/>
                  </a:lnTo>
                  <a:cubicBezTo>
                    <a:pt x="262" y="301"/>
                    <a:pt x="255" y="328"/>
                    <a:pt x="255" y="332"/>
                  </a:cubicBezTo>
                  <a:cubicBezTo>
                    <a:pt x="255" y="345"/>
                    <a:pt x="266" y="352"/>
                    <a:pt x="277" y="352"/>
                  </a:cubicBezTo>
                  <a:cubicBezTo>
                    <a:pt x="301" y="352"/>
                    <a:pt x="306" y="332"/>
                    <a:pt x="312" y="308"/>
                  </a:cubicBezTo>
                  <a:cubicBezTo>
                    <a:pt x="323" y="264"/>
                    <a:pt x="352" y="152"/>
                    <a:pt x="359" y="121"/>
                  </a:cubicBezTo>
                  <a:cubicBezTo>
                    <a:pt x="361" y="110"/>
                    <a:pt x="403" y="18"/>
                    <a:pt x="486" y="18"/>
                  </a:cubicBezTo>
                  <a:cubicBezTo>
                    <a:pt x="519" y="18"/>
                    <a:pt x="528" y="44"/>
                    <a:pt x="528" y="73"/>
                  </a:cubicBezTo>
                  <a:cubicBezTo>
                    <a:pt x="528" y="117"/>
                    <a:pt x="495" y="205"/>
                    <a:pt x="480" y="246"/>
                  </a:cubicBezTo>
                  <a:cubicBezTo>
                    <a:pt x="473" y="264"/>
                    <a:pt x="471" y="273"/>
                    <a:pt x="471" y="288"/>
                  </a:cubicBezTo>
                  <a:cubicBezTo>
                    <a:pt x="471" y="326"/>
                    <a:pt x="497" y="352"/>
                    <a:pt x="535" y="352"/>
                  </a:cubicBezTo>
                  <a:cubicBezTo>
                    <a:pt x="607" y="352"/>
                    <a:pt x="636" y="240"/>
                    <a:pt x="636" y="233"/>
                  </a:cubicBezTo>
                  <a:cubicBezTo>
                    <a:pt x="636" y="224"/>
                    <a:pt x="629" y="224"/>
                    <a:pt x="627" y="224"/>
                  </a:cubicBezTo>
                  <a:cubicBezTo>
                    <a:pt x="618" y="224"/>
                    <a:pt x="618" y="227"/>
                    <a:pt x="614" y="240"/>
                  </a:cubicBezTo>
                  <a:cubicBezTo>
                    <a:pt x="603" y="279"/>
                    <a:pt x="579" y="334"/>
                    <a:pt x="535" y="334"/>
                  </a:cubicBezTo>
                  <a:cubicBezTo>
                    <a:pt x="521" y="334"/>
                    <a:pt x="517" y="328"/>
                    <a:pt x="517" y="310"/>
                  </a:cubicBezTo>
                  <a:cubicBezTo>
                    <a:pt x="517" y="290"/>
                    <a:pt x="524" y="271"/>
                    <a:pt x="530" y="255"/>
                  </a:cubicBezTo>
                  <a:cubicBezTo>
                    <a:pt x="546" y="213"/>
                    <a:pt x="579" y="128"/>
                    <a:pt x="579" y="84"/>
                  </a:cubicBezTo>
                  <a:cubicBezTo>
                    <a:pt x="579" y="33"/>
                    <a:pt x="548" y="0"/>
                    <a:pt x="488" y="0"/>
                  </a:cubicBezTo>
                  <a:cubicBezTo>
                    <a:pt x="431" y="0"/>
                    <a:pt x="392" y="35"/>
                    <a:pt x="363" y="75"/>
                  </a:cubicBezTo>
                  <a:cubicBezTo>
                    <a:pt x="361" y="66"/>
                    <a:pt x="359" y="40"/>
                    <a:pt x="337" y="20"/>
                  </a:cubicBezTo>
                  <a:cubicBezTo>
                    <a:pt x="319" y="4"/>
                    <a:pt x="293" y="0"/>
                    <a:pt x="275" y="0"/>
                  </a:cubicBezTo>
                  <a:cubicBezTo>
                    <a:pt x="205" y="0"/>
                    <a:pt x="165" y="51"/>
                    <a:pt x="152" y="68"/>
                  </a:cubicBezTo>
                  <a:cubicBezTo>
                    <a:pt x="150" y="24"/>
                    <a:pt x="117" y="0"/>
                    <a:pt x="81" y="0"/>
                  </a:cubicBezTo>
                  <a:cubicBezTo>
                    <a:pt x="46" y="0"/>
                    <a:pt x="31" y="31"/>
                    <a:pt x="24" y="44"/>
                  </a:cubicBezTo>
                  <a:cubicBezTo>
                    <a:pt x="11" y="73"/>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lnTo>
                    <a:pt x="46" y="297"/>
                  </a:lnTo>
                </a:path>
              </a:pathLst>
            </a:custGeom>
            <a:solidFill>
              <a:srgbClr val="000000"/>
            </a:solidFill>
            <a:ln w="12600" cap="flat">
              <a:noFill/>
              <a:miter lim="800000"/>
              <a:headEnd/>
              <a:tailEnd/>
            </a:ln>
            <a:effectLst/>
          </p:spPr>
          <p:txBody>
            <a:bodyPr wrap="none" anchor="ctr"/>
            <a:lstStyle/>
            <a:p>
              <a:endParaRPr lang="de-DE"/>
            </a:p>
          </p:txBody>
        </p:sp>
        <p:sp>
          <p:nvSpPr>
            <p:cNvPr id="9259" name="Freeform 43"/>
            <p:cNvSpPr>
              <a:spLocks noChangeArrowheads="1"/>
            </p:cNvSpPr>
            <p:nvPr/>
          </p:nvSpPr>
          <p:spPr bwMode="auto">
            <a:xfrm>
              <a:off x="2736" y="2136"/>
              <a:ext cx="45" cy="81"/>
            </a:xfrm>
            <a:custGeom>
              <a:avLst/>
              <a:gdLst/>
              <a:ahLst/>
              <a:cxnLst>
                <a:cxn ang="0">
                  <a:pos x="123" y="15"/>
                </a:cxn>
                <a:cxn ang="0">
                  <a:pos x="108" y="0"/>
                </a:cxn>
                <a:cxn ang="0">
                  <a:pos x="0" y="35"/>
                </a:cxn>
                <a:cxn ang="0">
                  <a:pos x="0" y="55"/>
                </a:cxn>
                <a:cxn ang="0">
                  <a:pos x="79" y="40"/>
                </a:cxn>
                <a:cxn ang="0">
                  <a:pos x="79" y="317"/>
                </a:cxn>
                <a:cxn ang="0">
                  <a:pos x="24" y="341"/>
                </a:cxn>
                <a:cxn ang="0">
                  <a:pos x="4" y="341"/>
                </a:cxn>
                <a:cxn ang="0">
                  <a:pos x="4" y="361"/>
                </a:cxn>
                <a:cxn ang="0">
                  <a:pos x="101" y="359"/>
                </a:cxn>
                <a:cxn ang="0">
                  <a:pos x="200" y="361"/>
                </a:cxn>
                <a:cxn ang="0">
                  <a:pos x="200" y="341"/>
                </a:cxn>
                <a:cxn ang="0">
                  <a:pos x="178" y="341"/>
                </a:cxn>
                <a:cxn ang="0">
                  <a:pos x="123" y="317"/>
                </a:cxn>
                <a:cxn ang="0">
                  <a:pos x="123" y="15"/>
                </a:cxn>
              </a:cxnLst>
              <a:rect l="0" t="0" r="r" b="b"/>
              <a:pathLst>
                <a:path w="201" h="362">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lnTo>
                    <a:pt x="123" y="15"/>
                  </a:lnTo>
                </a:path>
              </a:pathLst>
            </a:custGeom>
            <a:solidFill>
              <a:srgbClr val="000000"/>
            </a:solidFill>
            <a:ln w="12600" cap="flat">
              <a:noFill/>
              <a:miter lim="800000"/>
              <a:headEnd/>
              <a:tailEnd/>
            </a:ln>
            <a:effectLst/>
          </p:spPr>
          <p:txBody>
            <a:bodyPr wrap="none" anchor="ctr"/>
            <a:lstStyle/>
            <a:p>
              <a:endParaRPr lang="de-DE"/>
            </a:p>
          </p:txBody>
        </p:sp>
        <p:sp>
          <p:nvSpPr>
            <p:cNvPr id="9260" name="Freeform 44"/>
            <p:cNvSpPr>
              <a:spLocks noChangeArrowheads="1"/>
            </p:cNvSpPr>
            <p:nvPr/>
          </p:nvSpPr>
          <p:spPr bwMode="auto">
            <a:xfrm>
              <a:off x="2807" y="2069"/>
              <a:ext cx="86" cy="123"/>
            </a:xfrm>
            <a:custGeom>
              <a:avLst/>
              <a:gdLst/>
              <a:ahLst/>
              <a:cxnLst>
                <a:cxn ang="0">
                  <a:pos x="268" y="495"/>
                </a:cxn>
                <a:cxn ang="0">
                  <a:pos x="268" y="548"/>
                </a:cxn>
                <a:cxn ang="0">
                  <a:pos x="383" y="539"/>
                </a:cxn>
                <a:cxn ang="0">
                  <a:pos x="383" y="515"/>
                </a:cxn>
                <a:cxn ang="0">
                  <a:pos x="323" y="471"/>
                </a:cxn>
                <a:cxn ang="0">
                  <a:pos x="323" y="0"/>
                </a:cxn>
                <a:cxn ang="0">
                  <a:pos x="211" y="9"/>
                </a:cxn>
                <a:cxn ang="0">
                  <a:pos x="211" y="33"/>
                </a:cxn>
                <a:cxn ang="0">
                  <a:pos x="271" y="77"/>
                </a:cxn>
                <a:cxn ang="0">
                  <a:pos x="271" y="244"/>
                </a:cxn>
                <a:cxn ang="0">
                  <a:pos x="174" y="196"/>
                </a:cxn>
                <a:cxn ang="0">
                  <a:pos x="0" y="372"/>
                </a:cxn>
                <a:cxn ang="0">
                  <a:pos x="165" y="548"/>
                </a:cxn>
                <a:cxn ang="0">
                  <a:pos x="268" y="495"/>
                </a:cxn>
                <a:cxn ang="0">
                  <a:pos x="268" y="288"/>
                </a:cxn>
                <a:cxn ang="0">
                  <a:pos x="268" y="447"/>
                </a:cxn>
                <a:cxn ang="0">
                  <a:pos x="260" y="475"/>
                </a:cxn>
                <a:cxn ang="0">
                  <a:pos x="169" y="530"/>
                </a:cxn>
                <a:cxn ang="0">
                  <a:pos x="88" y="480"/>
                </a:cxn>
                <a:cxn ang="0">
                  <a:pos x="64" y="372"/>
                </a:cxn>
                <a:cxn ang="0">
                  <a:pos x="88" y="262"/>
                </a:cxn>
                <a:cxn ang="0">
                  <a:pos x="176" y="213"/>
                </a:cxn>
                <a:cxn ang="0">
                  <a:pos x="260" y="260"/>
                </a:cxn>
                <a:cxn ang="0">
                  <a:pos x="268" y="288"/>
                </a:cxn>
              </a:cxnLst>
              <a:rect l="0" t="0" r="r" b="b"/>
              <a:pathLst>
                <a:path w="384" h="549">
                  <a:moveTo>
                    <a:pt x="268" y="495"/>
                  </a:moveTo>
                  <a:lnTo>
                    <a:pt x="268" y="548"/>
                  </a:lnTo>
                  <a:lnTo>
                    <a:pt x="383" y="539"/>
                  </a:lnTo>
                  <a:lnTo>
                    <a:pt x="383" y="515"/>
                  </a:lnTo>
                  <a:cubicBezTo>
                    <a:pt x="330" y="515"/>
                    <a:pt x="323" y="508"/>
                    <a:pt x="323" y="471"/>
                  </a:cubicBezTo>
                  <a:lnTo>
                    <a:pt x="323" y="0"/>
                  </a:lnTo>
                  <a:lnTo>
                    <a:pt x="211" y="9"/>
                  </a:lnTo>
                  <a:lnTo>
                    <a:pt x="211" y="33"/>
                  </a:lnTo>
                  <a:cubicBezTo>
                    <a:pt x="266" y="33"/>
                    <a:pt x="271" y="37"/>
                    <a:pt x="271" y="77"/>
                  </a:cubicBezTo>
                  <a:lnTo>
                    <a:pt x="271" y="244"/>
                  </a:lnTo>
                  <a:cubicBezTo>
                    <a:pt x="249" y="216"/>
                    <a:pt x="216" y="196"/>
                    <a:pt x="174" y="196"/>
                  </a:cubicBezTo>
                  <a:cubicBezTo>
                    <a:pt x="81" y="196"/>
                    <a:pt x="0" y="273"/>
                    <a:pt x="0" y="372"/>
                  </a:cubicBezTo>
                  <a:cubicBezTo>
                    <a:pt x="0" y="471"/>
                    <a:pt x="77" y="548"/>
                    <a:pt x="165" y="548"/>
                  </a:cubicBezTo>
                  <a:cubicBezTo>
                    <a:pt x="216" y="548"/>
                    <a:pt x="249" y="521"/>
                    <a:pt x="268" y="495"/>
                  </a:cubicBezTo>
                  <a:close/>
                  <a:moveTo>
                    <a:pt x="268" y="288"/>
                  </a:moveTo>
                  <a:lnTo>
                    <a:pt x="268" y="447"/>
                  </a:lnTo>
                  <a:cubicBezTo>
                    <a:pt x="268" y="462"/>
                    <a:pt x="268" y="462"/>
                    <a:pt x="260" y="475"/>
                  </a:cubicBezTo>
                  <a:cubicBezTo>
                    <a:pt x="238" y="513"/>
                    <a:pt x="202" y="530"/>
                    <a:pt x="169" y="530"/>
                  </a:cubicBezTo>
                  <a:cubicBezTo>
                    <a:pt x="134" y="530"/>
                    <a:pt x="106" y="510"/>
                    <a:pt x="88" y="480"/>
                  </a:cubicBezTo>
                  <a:cubicBezTo>
                    <a:pt x="66" y="449"/>
                    <a:pt x="64" y="405"/>
                    <a:pt x="64" y="372"/>
                  </a:cubicBezTo>
                  <a:cubicBezTo>
                    <a:pt x="64" y="343"/>
                    <a:pt x="66" y="297"/>
                    <a:pt x="88" y="262"/>
                  </a:cubicBezTo>
                  <a:cubicBezTo>
                    <a:pt x="106" y="238"/>
                    <a:pt x="134" y="213"/>
                    <a:pt x="176" y="213"/>
                  </a:cubicBezTo>
                  <a:cubicBezTo>
                    <a:pt x="205" y="213"/>
                    <a:pt x="235" y="224"/>
                    <a:pt x="260" y="260"/>
                  </a:cubicBezTo>
                  <a:cubicBezTo>
                    <a:pt x="268" y="273"/>
                    <a:pt x="268" y="275"/>
                    <a:pt x="268" y="288"/>
                  </a:cubicBezTo>
                  <a:close/>
                </a:path>
              </a:pathLst>
            </a:custGeom>
            <a:solidFill>
              <a:srgbClr val="000000"/>
            </a:solidFill>
            <a:ln w="12600" cap="flat">
              <a:noFill/>
              <a:miter lim="800000"/>
              <a:headEnd/>
              <a:tailEnd/>
            </a:ln>
            <a:effectLst/>
          </p:spPr>
          <p:txBody>
            <a:bodyPr wrap="none" anchor="ctr"/>
            <a:lstStyle/>
            <a:p>
              <a:endParaRPr lang="de-DE"/>
            </a:p>
          </p:txBody>
        </p:sp>
        <p:sp>
          <p:nvSpPr>
            <p:cNvPr id="9261" name="Freeform 45"/>
            <p:cNvSpPr>
              <a:spLocks noChangeArrowheads="1"/>
            </p:cNvSpPr>
            <p:nvPr/>
          </p:nvSpPr>
          <p:spPr bwMode="auto">
            <a:xfrm>
              <a:off x="2903" y="2114"/>
              <a:ext cx="143" cy="79"/>
            </a:xfrm>
            <a:custGeom>
              <a:avLst/>
              <a:gdLst/>
              <a:ahLst/>
              <a:cxnLst>
                <a:cxn ang="0">
                  <a:pos x="46" y="297"/>
                </a:cxn>
                <a:cxn ang="0">
                  <a:pos x="40" y="332"/>
                </a:cxn>
                <a:cxn ang="0">
                  <a:pos x="62" y="352"/>
                </a:cxn>
                <a:cxn ang="0">
                  <a:pos x="90" y="330"/>
                </a:cxn>
                <a:cxn ang="0">
                  <a:pos x="106" y="273"/>
                </a:cxn>
                <a:cxn ang="0">
                  <a:pos x="121" y="202"/>
                </a:cxn>
                <a:cxn ang="0">
                  <a:pos x="134" y="152"/>
                </a:cxn>
                <a:cxn ang="0">
                  <a:pos x="145" y="112"/>
                </a:cxn>
                <a:cxn ang="0">
                  <a:pos x="271" y="18"/>
                </a:cxn>
                <a:cxn ang="0">
                  <a:pos x="312" y="73"/>
                </a:cxn>
                <a:cxn ang="0">
                  <a:pos x="301" y="136"/>
                </a:cxn>
                <a:cxn ang="0">
                  <a:pos x="279" y="227"/>
                </a:cxn>
                <a:cxn ang="0">
                  <a:pos x="264" y="286"/>
                </a:cxn>
                <a:cxn ang="0">
                  <a:pos x="255" y="332"/>
                </a:cxn>
                <a:cxn ang="0">
                  <a:pos x="277" y="352"/>
                </a:cxn>
                <a:cxn ang="0">
                  <a:pos x="312" y="308"/>
                </a:cxn>
                <a:cxn ang="0">
                  <a:pos x="359" y="121"/>
                </a:cxn>
                <a:cxn ang="0">
                  <a:pos x="486" y="18"/>
                </a:cxn>
                <a:cxn ang="0">
                  <a:pos x="528" y="73"/>
                </a:cxn>
                <a:cxn ang="0">
                  <a:pos x="480" y="246"/>
                </a:cxn>
                <a:cxn ang="0">
                  <a:pos x="471" y="288"/>
                </a:cxn>
                <a:cxn ang="0">
                  <a:pos x="535" y="352"/>
                </a:cxn>
                <a:cxn ang="0">
                  <a:pos x="636" y="233"/>
                </a:cxn>
                <a:cxn ang="0">
                  <a:pos x="627" y="224"/>
                </a:cxn>
                <a:cxn ang="0">
                  <a:pos x="614" y="240"/>
                </a:cxn>
                <a:cxn ang="0">
                  <a:pos x="535" y="334"/>
                </a:cxn>
                <a:cxn ang="0">
                  <a:pos x="517" y="310"/>
                </a:cxn>
                <a:cxn ang="0">
                  <a:pos x="530" y="255"/>
                </a:cxn>
                <a:cxn ang="0">
                  <a:pos x="579" y="84"/>
                </a:cxn>
                <a:cxn ang="0">
                  <a:pos x="488" y="0"/>
                </a:cxn>
                <a:cxn ang="0">
                  <a:pos x="363" y="75"/>
                </a:cxn>
                <a:cxn ang="0">
                  <a:pos x="337" y="20"/>
                </a:cxn>
                <a:cxn ang="0">
                  <a:pos x="275" y="0"/>
                </a:cxn>
                <a:cxn ang="0">
                  <a:pos x="152" y="68"/>
                </a:cxn>
                <a:cxn ang="0">
                  <a:pos x="81" y="0"/>
                </a:cxn>
                <a:cxn ang="0">
                  <a:pos x="24" y="44"/>
                </a:cxn>
                <a:cxn ang="0">
                  <a:pos x="0" y="119"/>
                </a:cxn>
                <a:cxn ang="0">
                  <a:pos x="9" y="128"/>
                </a:cxn>
                <a:cxn ang="0">
                  <a:pos x="22" y="110"/>
                </a:cxn>
                <a:cxn ang="0">
                  <a:pos x="79" y="18"/>
                </a:cxn>
                <a:cxn ang="0">
                  <a:pos x="103" y="53"/>
                </a:cxn>
                <a:cxn ang="0">
                  <a:pos x="90" y="119"/>
                </a:cxn>
                <a:cxn ang="0">
                  <a:pos x="46" y="297"/>
                </a:cxn>
              </a:cxnLst>
              <a:rect l="0" t="0" r="r" b="b"/>
              <a:pathLst>
                <a:path w="637" h="353">
                  <a:moveTo>
                    <a:pt x="46" y="297"/>
                  </a:moveTo>
                  <a:cubicBezTo>
                    <a:pt x="44" y="310"/>
                    <a:pt x="40" y="328"/>
                    <a:pt x="40" y="332"/>
                  </a:cubicBezTo>
                  <a:cubicBezTo>
                    <a:pt x="40" y="345"/>
                    <a:pt x="51" y="352"/>
                    <a:pt x="62" y="352"/>
                  </a:cubicBezTo>
                  <a:cubicBezTo>
                    <a:pt x="70" y="352"/>
                    <a:pt x="84" y="345"/>
                    <a:pt x="90" y="330"/>
                  </a:cubicBezTo>
                  <a:cubicBezTo>
                    <a:pt x="90" y="330"/>
                    <a:pt x="99" y="293"/>
                    <a:pt x="106" y="273"/>
                  </a:cubicBezTo>
                  <a:lnTo>
                    <a:pt x="121" y="202"/>
                  </a:lnTo>
                  <a:cubicBezTo>
                    <a:pt x="125" y="187"/>
                    <a:pt x="132" y="169"/>
                    <a:pt x="134" y="152"/>
                  </a:cubicBezTo>
                  <a:cubicBezTo>
                    <a:pt x="139" y="139"/>
                    <a:pt x="145" y="114"/>
                    <a:pt x="145" y="112"/>
                  </a:cubicBezTo>
                  <a:cubicBezTo>
                    <a:pt x="156" y="88"/>
                    <a:pt x="198" y="18"/>
                    <a:pt x="271" y="18"/>
                  </a:cubicBezTo>
                  <a:cubicBezTo>
                    <a:pt x="306" y="18"/>
                    <a:pt x="312" y="46"/>
                    <a:pt x="312" y="73"/>
                  </a:cubicBezTo>
                  <a:cubicBezTo>
                    <a:pt x="312" y="90"/>
                    <a:pt x="308" y="112"/>
                    <a:pt x="301" y="136"/>
                  </a:cubicBezTo>
                  <a:lnTo>
                    <a:pt x="279" y="227"/>
                  </a:lnTo>
                  <a:lnTo>
                    <a:pt x="264" y="286"/>
                  </a:lnTo>
                  <a:cubicBezTo>
                    <a:pt x="262" y="301"/>
                    <a:pt x="255" y="328"/>
                    <a:pt x="255" y="332"/>
                  </a:cubicBezTo>
                  <a:cubicBezTo>
                    <a:pt x="255" y="345"/>
                    <a:pt x="266" y="352"/>
                    <a:pt x="277" y="352"/>
                  </a:cubicBezTo>
                  <a:cubicBezTo>
                    <a:pt x="301" y="352"/>
                    <a:pt x="306" y="332"/>
                    <a:pt x="312" y="308"/>
                  </a:cubicBezTo>
                  <a:cubicBezTo>
                    <a:pt x="323" y="264"/>
                    <a:pt x="352" y="152"/>
                    <a:pt x="359" y="121"/>
                  </a:cubicBezTo>
                  <a:cubicBezTo>
                    <a:pt x="361" y="110"/>
                    <a:pt x="403" y="18"/>
                    <a:pt x="486" y="18"/>
                  </a:cubicBezTo>
                  <a:cubicBezTo>
                    <a:pt x="519" y="18"/>
                    <a:pt x="528" y="44"/>
                    <a:pt x="528" y="73"/>
                  </a:cubicBezTo>
                  <a:cubicBezTo>
                    <a:pt x="528" y="117"/>
                    <a:pt x="495" y="205"/>
                    <a:pt x="480" y="246"/>
                  </a:cubicBezTo>
                  <a:cubicBezTo>
                    <a:pt x="473" y="264"/>
                    <a:pt x="471" y="273"/>
                    <a:pt x="471" y="288"/>
                  </a:cubicBezTo>
                  <a:cubicBezTo>
                    <a:pt x="471" y="326"/>
                    <a:pt x="497" y="352"/>
                    <a:pt x="535" y="352"/>
                  </a:cubicBezTo>
                  <a:cubicBezTo>
                    <a:pt x="607" y="352"/>
                    <a:pt x="636" y="240"/>
                    <a:pt x="636" y="233"/>
                  </a:cubicBezTo>
                  <a:cubicBezTo>
                    <a:pt x="636" y="224"/>
                    <a:pt x="629" y="224"/>
                    <a:pt x="627" y="224"/>
                  </a:cubicBezTo>
                  <a:cubicBezTo>
                    <a:pt x="618" y="224"/>
                    <a:pt x="618" y="227"/>
                    <a:pt x="614" y="240"/>
                  </a:cubicBezTo>
                  <a:cubicBezTo>
                    <a:pt x="603" y="279"/>
                    <a:pt x="579" y="334"/>
                    <a:pt x="535" y="334"/>
                  </a:cubicBezTo>
                  <a:cubicBezTo>
                    <a:pt x="521" y="334"/>
                    <a:pt x="517" y="328"/>
                    <a:pt x="517" y="310"/>
                  </a:cubicBezTo>
                  <a:cubicBezTo>
                    <a:pt x="517" y="290"/>
                    <a:pt x="524" y="271"/>
                    <a:pt x="530" y="255"/>
                  </a:cubicBezTo>
                  <a:cubicBezTo>
                    <a:pt x="546" y="213"/>
                    <a:pt x="579" y="128"/>
                    <a:pt x="579" y="84"/>
                  </a:cubicBezTo>
                  <a:cubicBezTo>
                    <a:pt x="579" y="33"/>
                    <a:pt x="548" y="0"/>
                    <a:pt x="488" y="0"/>
                  </a:cubicBezTo>
                  <a:cubicBezTo>
                    <a:pt x="431" y="0"/>
                    <a:pt x="392" y="35"/>
                    <a:pt x="363" y="75"/>
                  </a:cubicBezTo>
                  <a:cubicBezTo>
                    <a:pt x="361" y="66"/>
                    <a:pt x="359" y="40"/>
                    <a:pt x="337" y="20"/>
                  </a:cubicBezTo>
                  <a:cubicBezTo>
                    <a:pt x="319" y="4"/>
                    <a:pt x="293" y="0"/>
                    <a:pt x="275" y="0"/>
                  </a:cubicBezTo>
                  <a:cubicBezTo>
                    <a:pt x="205" y="0"/>
                    <a:pt x="165" y="51"/>
                    <a:pt x="152" y="68"/>
                  </a:cubicBezTo>
                  <a:cubicBezTo>
                    <a:pt x="150" y="24"/>
                    <a:pt x="117" y="0"/>
                    <a:pt x="81" y="0"/>
                  </a:cubicBezTo>
                  <a:cubicBezTo>
                    <a:pt x="46" y="0"/>
                    <a:pt x="31" y="31"/>
                    <a:pt x="24" y="44"/>
                  </a:cubicBezTo>
                  <a:cubicBezTo>
                    <a:pt x="11" y="73"/>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lnTo>
                    <a:pt x="46" y="297"/>
                  </a:lnTo>
                </a:path>
              </a:pathLst>
            </a:custGeom>
            <a:solidFill>
              <a:srgbClr val="000000"/>
            </a:solidFill>
            <a:ln w="12600" cap="flat">
              <a:noFill/>
              <a:miter lim="800000"/>
              <a:headEnd/>
              <a:tailEnd/>
            </a:ln>
            <a:effectLst/>
          </p:spPr>
          <p:txBody>
            <a:bodyPr wrap="none" anchor="ctr"/>
            <a:lstStyle/>
            <a:p>
              <a:endParaRPr lang="de-DE"/>
            </a:p>
          </p:txBody>
        </p:sp>
        <p:sp>
          <p:nvSpPr>
            <p:cNvPr id="9262" name="Freeform 46"/>
            <p:cNvSpPr>
              <a:spLocks noChangeArrowheads="1"/>
            </p:cNvSpPr>
            <p:nvPr/>
          </p:nvSpPr>
          <p:spPr bwMode="auto">
            <a:xfrm>
              <a:off x="3059" y="2136"/>
              <a:ext cx="54" cy="81"/>
            </a:xfrm>
            <a:custGeom>
              <a:avLst/>
              <a:gdLst/>
              <a:ahLst/>
              <a:cxnLst>
                <a:cxn ang="0">
                  <a:pos x="242" y="262"/>
                </a:cxn>
                <a:cxn ang="0">
                  <a:pos x="222" y="262"/>
                </a:cxn>
                <a:cxn ang="0">
                  <a:pos x="209" y="312"/>
                </a:cxn>
                <a:cxn ang="0">
                  <a:pos x="154" y="315"/>
                </a:cxn>
                <a:cxn ang="0">
                  <a:pos x="55" y="315"/>
                </a:cxn>
                <a:cxn ang="0">
                  <a:pos x="163" y="224"/>
                </a:cxn>
                <a:cxn ang="0">
                  <a:pos x="242" y="106"/>
                </a:cxn>
                <a:cxn ang="0">
                  <a:pos x="114" y="0"/>
                </a:cxn>
                <a:cxn ang="0">
                  <a:pos x="0" y="97"/>
                </a:cxn>
                <a:cxn ang="0">
                  <a:pos x="29" y="128"/>
                </a:cxn>
                <a:cxn ang="0">
                  <a:pos x="57" y="99"/>
                </a:cxn>
                <a:cxn ang="0">
                  <a:pos x="26" y="70"/>
                </a:cxn>
                <a:cxn ang="0">
                  <a:pos x="106" y="20"/>
                </a:cxn>
                <a:cxn ang="0">
                  <a:pos x="189" y="106"/>
                </a:cxn>
                <a:cxn ang="0">
                  <a:pos x="136" y="211"/>
                </a:cxn>
                <a:cxn ang="0">
                  <a:pos x="4" y="341"/>
                </a:cxn>
                <a:cxn ang="0">
                  <a:pos x="0" y="361"/>
                </a:cxn>
                <a:cxn ang="0">
                  <a:pos x="224" y="361"/>
                </a:cxn>
                <a:cxn ang="0">
                  <a:pos x="242" y="262"/>
                </a:cxn>
              </a:cxnLst>
              <a:rect l="0" t="0" r="r" b="b"/>
              <a:pathLst>
                <a:path w="243" h="362">
                  <a:moveTo>
                    <a:pt x="242" y="262"/>
                  </a:moveTo>
                  <a:lnTo>
                    <a:pt x="222" y="262"/>
                  </a:lnTo>
                  <a:cubicBezTo>
                    <a:pt x="222" y="275"/>
                    <a:pt x="216" y="306"/>
                    <a:pt x="209" y="312"/>
                  </a:cubicBezTo>
                  <a:cubicBezTo>
                    <a:pt x="205" y="315"/>
                    <a:pt x="163" y="315"/>
                    <a:pt x="154" y="315"/>
                  </a:cubicBezTo>
                  <a:lnTo>
                    <a:pt x="55" y="315"/>
                  </a:lnTo>
                  <a:cubicBezTo>
                    <a:pt x="112" y="264"/>
                    <a:pt x="130" y="249"/>
                    <a:pt x="163" y="224"/>
                  </a:cubicBezTo>
                  <a:cubicBezTo>
                    <a:pt x="205" y="191"/>
                    <a:pt x="242" y="158"/>
                    <a:pt x="242" y="106"/>
                  </a:cubicBezTo>
                  <a:cubicBezTo>
                    <a:pt x="242" y="40"/>
                    <a:pt x="183" y="0"/>
                    <a:pt x="114" y="0"/>
                  </a:cubicBezTo>
                  <a:cubicBezTo>
                    <a:pt x="46" y="0"/>
                    <a:pt x="0" y="48"/>
                    <a:pt x="0" y="97"/>
                  </a:cubicBezTo>
                  <a:cubicBezTo>
                    <a:pt x="0" y="125"/>
                    <a:pt x="24" y="128"/>
                    <a:pt x="29" y="128"/>
                  </a:cubicBezTo>
                  <a:cubicBezTo>
                    <a:pt x="42" y="128"/>
                    <a:pt x="57" y="119"/>
                    <a:pt x="57" y="99"/>
                  </a:cubicBezTo>
                  <a:cubicBezTo>
                    <a:pt x="57" y="90"/>
                    <a:pt x="55" y="70"/>
                    <a:pt x="26" y="70"/>
                  </a:cubicBezTo>
                  <a:cubicBezTo>
                    <a:pt x="42" y="31"/>
                    <a:pt x="79" y="20"/>
                    <a:pt x="106" y="20"/>
                  </a:cubicBezTo>
                  <a:cubicBezTo>
                    <a:pt x="161" y="20"/>
                    <a:pt x="189" y="62"/>
                    <a:pt x="189" y="106"/>
                  </a:cubicBezTo>
                  <a:cubicBezTo>
                    <a:pt x="189" y="154"/>
                    <a:pt x="154" y="191"/>
                    <a:pt x="136" y="211"/>
                  </a:cubicBezTo>
                  <a:lnTo>
                    <a:pt x="4" y="341"/>
                  </a:lnTo>
                  <a:cubicBezTo>
                    <a:pt x="0" y="345"/>
                    <a:pt x="0" y="345"/>
                    <a:pt x="0" y="361"/>
                  </a:cubicBezTo>
                  <a:lnTo>
                    <a:pt x="224" y="361"/>
                  </a:lnTo>
                  <a:lnTo>
                    <a:pt x="242" y="262"/>
                  </a:lnTo>
                </a:path>
              </a:pathLst>
            </a:custGeom>
            <a:solidFill>
              <a:srgbClr val="000000"/>
            </a:solidFill>
            <a:ln w="12600" cap="flat">
              <a:noFill/>
              <a:miter lim="800000"/>
              <a:headEnd/>
              <a:tailEnd/>
            </a:ln>
            <a:effectLst/>
          </p:spPr>
          <p:txBody>
            <a:bodyPr wrap="none" anchor="ctr"/>
            <a:lstStyle/>
            <a:p>
              <a:endParaRPr lang="de-DE"/>
            </a:p>
          </p:txBody>
        </p:sp>
        <p:sp>
          <p:nvSpPr>
            <p:cNvPr id="9263" name="Freeform 47"/>
            <p:cNvSpPr>
              <a:spLocks noChangeArrowheads="1"/>
            </p:cNvSpPr>
            <p:nvPr/>
          </p:nvSpPr>
          <p:spPr bwMode="auto">
            <a:xfrm>
              <a:off x="3165" y="2114"/>
              <a:ext cx="143" cy="79"/>
            </a:xfrm>
            <a:custGeom>
              <a:avLst/>
              <a:gdLst/>
              <a:ahLst/>
              <a:cxnLst>
                <a:cxn ang="0">
                  <a:pos x="46" y="297"/>
                </a:cxn>
                <a:cxn ang="0">
                  <a:pos x="40" y="332"/>
                </a:cxn>
                <a:cxn ang="0">
                  <a:pos x="62" y="352"/>
                </a:cxn>
                <a:cxn ang="0">
                  <a:pos x="90" y="330"/>
                </a:cxn>
                <a:cxn ang="0">
                  <a:pos x="106" y="273"/>
                </a:cxn>
                <a:cxn ang="0">
                  <a:pos x="121" y="202"/>
                </a:cxn>
                <a:cxn ang="0">
                  <a:pos x="134" y="152"/>
                </a:cxn>
                <a:cxn ang="0">
                  <a:pos x="145" y="112"/>
                </a:cxn>
                <a:cxn ang="0">
                  <a:pos x="271" y="18"/>
                </a:cxn>
                <a:cxn ang="0">
                  <a:pos x="312" y="73"/>
                </a:cxn>
                <a:cxn ang="0">
                  <a:pos x="301" y="136"/>
                </a:cxn>
                <a:cxn ang="0">
                  <a:pos x="279" y="227"/>
                </a:cxn>
                <a:cxn ang="0">
                  <a:pos x="264" y="286"/>
                </a:cxn>
                <a:cxn ang="0">
                  <a:pos x="255" y="332"/>
                </a:cxn>
                <a:cxn ang="0">
                  <a:pos x="277" y="352"/>
                </a:cxn>
                <a:cxn ang="0">
                  <a:pos x="312" y="308"/>
                </a:cxn>
                <a:cxn ang="0">
                  <a:pos x="359" y="121"/>
                </a:cxn>
                <a:cxn ang="0">
                  <a:pos x="486" y="18"/>
                </a:cxn>
                <a:cxn ang="0">
                  <a:pos x="528" y="73"/>
                </a:cxn>
                <a:cxn ang="0">
                  <a:pos x="480" y="246"/>
                </a:cxn>
                <a:cxn ang="0">
                  <a:pos x="471" y="288"/>
                </a:cxn>
                <a:cxn ang="0">
                  <a:pos x="535" y="352"/>
                </a:cxn>
                <a:cxn ang="0">
                  <a:pos x="636" y="233"/>
                </a:cxn>
                <a:cxn ang="0">
                  <a:pos x="627" y="224"/>
                </a:cxn>
                <a:cxn ang="0">
                  <a:pos x="614" y="240"/>
                </a:cxn>
                <a:cxn ang="0">
                  <a:pos x="535" y="334"/>
                </a:cxn>
                <a:cxn ang="0">
                  <a:pos x="517" y="310"/>
                </a:cxn>
                <a:cxn ang="0">
                  <a:pos x="530" y="255"/>
                </a:cxn>
                <a:cxn ang="0">
                  <a:pos x="579" y="84"/>
                </a:cxn>
                <a:cxn ang="0">
                  <a:pos x="488" y="0"/>
                </a:cxn>
                <a:cxn ang="0">
                  <a:pos x="363" y="75"/>
                </a:cxn>
                <a:cxn ang="0">
                  <a:pos x="337" y="20"/>
                </a:cxn>
                <a:cxn ang="0">
                  <a:pos x="275" y="0"/>
                </a:cxn>
                <a:cxn ang="0">
                  <a:pos x="152" y="68"/>
                </a:cxn>
                <a:cxn ang="0">
                  <a:pos x="81" y="0"/>
                </a:cxn>
                <a:cxn ang="0">
                  <a:pos x="24" y="44"/>
                </a:cxn>
                <a:cxn ang="0">
                  <a:pos x="0" y="119"/>
                </a:cxn>
                <a:cxn ang="0">
                  <a:pos x="9" y="128"/>
                </a:cxn>
                <a:cxn ang="0">
                  <a:pos x="22" y="110"/>
                </a:cxn>
                <a:cxn ang="0">
                  <a:pos x="79" y="18"/>
                </a:cxn>
                <a:cxn ang="0">
                  <a:pos x="103" y="53"/>
                </a:cxn>
                <a:cxn ang="0">
                  <a:pos x="90" y="119"/>
                </a:cxn>
                <a:cxn ang="0">
                  <a:pos x="46" y="297"/>
                </a:cxn>
              </a:cxnLst>
              <a:rect l="0" t="0" r="r" b="b"/>
              <a:pathLst>
                <a:path w="637" h="353">
                  <a:moveTo>
                    <a:pt x="46" y="297"/>
                  </a:moveTo>
                  <a:cubicBezTo>
                    <a:pt x="44" y="310"/>
                    <a:pt x="40" y="328"/>
                    <a:pt x="40" y="332"/>
                  </a:cubicBezTo>
                  <a:cubicBezTo>
                    <a:pt x="40" y="345"/>
                    <a:pt x="51" y="352"/>
                    <a:pt x="62" y="352"/>
                  </a:cubicBezTo>
                  <a:cubicBezTo>
                    <a:pt x="70" y="352"/>
                    <a:pt x="84" y="345"/>
                    <a:pt x="90" y="330"/>
                  </a:cubicBezTo>
                  <a:cubicBezTo>
                    <a:pt x="90" y="330"/>
                    <a:pt x="99" y="293"/>
                    <a:pt x="106" y="273"/>
                  </a:cubicBezTo>
                  <a:lnTo>
                    <a:pt x="121" y="202"/>
                  </a:lnTo>
                  <a:cubicBezTo>
                    <a:pt x="125" y="187"/>
                    <a:pt x="132" y="169"/>
                    <a:pt x="134" y="152"/>
                  </a:cubicBezTo>
                  <a:cubicBezTo>
                    <a:pt x="139" y="139"/>
                    <a:pt x="145" y="114"/>
                    <a:pt x="145" y="112"/>
                  </a:cubicBezTo>
                  <a:cubicBezTo>
                    <a:pt x="156" y="88"/>
                    <a:pt x="198" y="18"/>
                    <a:pt x="271" y="18"/>
                  </a:cubicBezTo>
                  <a:cubicBezTo>
                    <a:pt x="306" y="18"/>
                    <a:pt x="312" y="46"/>
                    <a:pt x="312" y="73"/>
                  </a:cubicBezTo>
                  <a:cubicBezTo>
                    <a:pt x="312" y="90"/>
                    <a:pt x="308" y="112"/>
                    <a:pt x="301" y="136"/>
                  </a:cubicBezTo>
                  <a:lnTo>
                    <a:pt x="279" y="227"/>
                  </a:lnTo>
                  <a:lnTo>
                    <a:pt x="264" y="286"/>
                  </a:lnTo>
                  <a:cubicBezTo>
                    <a:pt x="262" y="301"/>
                    <a:pt x="255" y="328"/>
                    <a:pt x="255" y="332"/>
                  </a:cubicBezTo>
                  <a:cubicBezTo>
                    <a:pt x="255" y="345"/>
                    <a:pt x="266" y="352"/>
                    <a:pt x="277" y="352"/>
                  </a:cubicBezTo>
                  <a:cubicBezTo>
                    <a:pt x="301" y="352"/>
                    <a:pt x="306" y="332"/>
                    <a:pt x="312" y="308"/>
                  </a:cubicBezTo>
                  <a:cubicBezTo>
                    <a:pt x="323" y="264"/>
                    <a:pt x="352" y="152"/>
                    <a:pt x="359" y="121"/>
                  </a:cubicBezTo>
                  <a:cubicBezTo>
                    <a:pt x="361" y="110"/>
                    <a:pt x="403" y="18"/>
                    <a:pt x="486" y="18"/>
                  </a:cubicBezTo>
                  <a:cubicBezTo>
                    <a:pt x="519" y="18"/>
                    <a:pt x="528" y="44"/>
                    <a:pt x="528" y="73"/>
                  </a:cubicBezTo>
                  <a:cubicBezTo>
                    <a:pt x="528" y="117"/>
                    <a:pt x="495" y="205"/>
                    <a:pt x="480" y="246"/>
                  </a:cubicBezTo>
                  <a:cubicBezTo>
                    <a:pt x="473" y="264"/>
                    <a:pt x="471" y="273"/>
                    <a:pt x="471" y="288"/>
                  </a:cubicBezTo>
                  <a:cubicBezTo>
                    <a:pt x="471" y="326"/>
                    <a:pt x="497" y="352"/>
                    <a:pt x="535" y="352"/>
                  </a:cubicBezTo>
                  <a:cubicBezTo>
                    <a:pt x="607" y="352"/>
                    <a:pt x="636" y="240"/>
                    <a:pt x="636" y="233"/>
                  </a:cubicBezTo>
                  <a:cubicBezTo>
                    <a:pt x="636" y="224"/>
                    <a:pt x="629" y="224"/>
                    <a:pt x="627" y="224"/>
                  </a:cubicBezTo>
                  <a:cubicBezTo>
                    <a:pt x="618" y="224"/>
                    <a:pt x="618" y="227"/>
                    <a:pt x="614" y="240"/>
                  </a:cubicBezTo>
                  <a:cubicBezTo>
                    <a:pt x="603" y="279"/>
                    <a:pt x="579" y="334"/>
                    <a:pt x="535" y="334"/>
                  </a:cubicBezTo>
                  <a:cubicBezTo>
                    <a:pt x="521" y="334"/>
                    <a:pt x="517" y="328"/>
                    <a:pt x="517" y="310"/>
                  </a:cubicBezTo>
                  <a:cubicBezTo>
                    <a:pt x="517" y="290"/>
                    <a:pt x="524" y="271"/>
                    <a:pt x="530" y="255"/>
                  </a:cubicBezTo>
                  <a:cubicBezTo>
                    <a:pt x="546" y="213"/>
                    <a:pt x="579" y="128"/>
                    <a:pt x="579" y="84"/>
                  </a:cubicBezTo>
                  <a:cubicBezTo>
                    <a:pt x="579" y="33"/>
                    <a:pt x="548" y="0"/>
                    <a:pt x="488" y="0"/>
                  </a:cubicBezTo>
                  <a:cubicBezTo>
                    <a:pt x="431" y="0"/>
                    <a:pt x="392" y="35"/>
                    <a:pt x="363" y="75"/>
                  </a:cubicBezTo>
                  <a:cubicBezTo>
                    <a:pt x="361" y="66"/>
                    <a:pt x="359" y="40"/>
                    <a:pt x="337" y="20"/>
                  </a:cubicBezTo>
                  <a:cubicBezTo>
                    <a:pt x="319" y="4"/>
                    <a:pt x="293" y="0"/>
                    <a:pt x="275" y="0"/>
                  </a:cubicBezTo>
                  <a:cubicBezTo>
                    <a:pt x="205" y="0"/>
                    <a:pt x="165" y="51"/>
                    <a:pt x="152" y="68"/>
                  </a:cubicBezTo>
                  <a:cubicBezTo>
                    <a:pt x="150" y="24"/>
                    <a:pt x="117" y="0"/>
                    <a:pt x="81" y="0"/>
                  </a:cubicBezTo>
                  <a:cubicBezTo>
                    <a:pt x="46" y="0"/>
                    <a:pt x="31" y="31"/>
                    <a:pt x="24" y="44"/>
                  </a:cubicBezTo>
                  <a:cubicBezTo>
                    <a:pt x="11" y="73"/>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lnTo>
                    <a:pt x="46" y="297"/>
                  </a:lnTo>
                </a:path>
              </a:pathLst>
            </a:custGeom>
            <a:solidFill>
              <a:srgbClr val="000000"/>
            </a:solidFill>
            <a:ln w="12600" cap="flat">
              <a:noFill/>
              <a:miter lim="800000"/>
              <a:headEnd/>
              <a:tailEnd/>
            </a:ln>
            <a:effectLst/>
          </p:spPr>
          <p:txBody>
            <a:bodyPr wrap="none" anchor="ctr"/>
            <a:lstStyle/>
            <a:p>
              <a:endParaRPr lang="de-DE"/>
            </a:p>
          </p:txBody>
        </p:sp>
        <p:sp>
          <p:nvSpPr>
            <p:cNvPr id="9264" name="Freeform 48"/>
            <p:cNvSpPr>
              <a:spLocks noChangeArrowheads="1"/>
            </p:cNvSpPr>
            <p:nvPr/>
          </p:nvSpPr>
          <p:spPr bwMode="auto">
            <a:xfrm>
              <a:off x="3326" y="2136"/>
              <a:ext cx="45" cy="81"/>
            </a:xfrm>
            <a:custGeom>
              <a:avLst/>
              <a:gdLst/>
              <a:ahLst/>
              <a:cxnLst>
                <a:cxn ang="0">
                  <a:pos x="123" y="15"/>
                </a:cxn>
                <a:cxn ang="0">
                  <a:pos x="108" y="0"/>
                </a:cxn>
                <a:cxn ang="0">
                  <a:pos x="0" y="35"/>
                </a:cxn>
                <a:cxn ang="0">
                  <a:pos x="0" y="55"/>
                </a:cxn>
                <a:cxn ang="0">
                  <a:pos x="79" y="40"/>
                </a:cxn>
                <a:cxn ang="0">
                  <a:pos x="79" y="317"/>
                </a:cxn>
                <a:cxn ang="0">
                  <a:pos x="24" y="341"/>
                </a:cxn>
                <a:cxn ang="0">
                  <a:pos x="4" y="341"/>
                </a:cxn>
                <a:cxn ang="0">
                  <a:pos x="4" y="361"/>
                </a:cxn>
                <a:cxn ang="0">
                  <a:pos x="101" y="359"/>
                </a:cxn>
                <a:cxn ang="0">
                  <a:pos x="200" y="361"/>
                </a:cxn>
                <a:cxn ang="0">
                  <a:pos x="200" y="341"/>
                </a:cxn>
                <a:cxn ang="0">
                  <a:pos x="178" y="341"/>
                </a:cxn>
                <a:cxn ang="0">
                  <a:pos x="123" y="317"/>
                </a:cxn>
                <a:cxn ang="0">
                  <a:pos x="123" y="15"/>
                </a:cxn>
              </a:cxnLst>
              <a:rect l="0" t="0" r="r" b="b"/>
              <a:pathLst>
                <a:path w="201" h="362">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lnTo>
                    <a:pt x="123" y="15"/>
                  </a:lnTo>
                </a:path>
              </a:pathLst>
            </a:custGeom>
            <a:solidFill>
              <a:srgbClr val="000000"/>
            </a:solidFill>
            <a:ln w="12600" cap="flat">
              <a:noFill/>
              <a:miter lim="800000"/>
              <a:headEnd/>
              <a:tailEnd/>
            </a:ln>
            <a:effectLst/>
          </p:spPr>
          <p:txBody>
            <a:bodyPr wrap="none" anchor="ctr"/>
            <a:lstStyle/>
            <a:p>
              <a:endParaRPr lang="de-DE"/>
            </a:p>
          </p:txBody>
        </p:sp>
        <p:sp>
          <p:nvSpPr>
            <p:cNvPr id="9265" name="Freeform 49"/>
            <p:cNvSpPr>
              <a:spLocks noChangeArrowheads="1"/>
            </p:cNvSpPr>
            <p:nvPr/>
          </p:nvSpPr>
          <p:spPr bwMode="auto">
            <a:xfrm>
              <a:off x="3396" y="2116"/>
              <a:ext cx="84" cy="77"/>
            </a:xfrm>
            <a:custGeom>
              <a:avLst/>
              <a:gdLst/>
              <a:ahLst/>
              <a:cxnLst>
                <a:cxn ang="0">
                  <a:pos x="207" y="46"/>
                </a:cxn>
                <a:cxn ang="0">
                  <a:pos x="339" y="46"/>
                </a:cxn>
                <a:cxn ang="0">
                  <a:pos x="376" y="18"/>
                </a:cxn>
                <a:cxn ang="0">
                  <a:pos x="345" y="0"/>
                </a:cxn>
                <a:cxn ang="0">
                  <a:pos x="128" y="0"/>
                </a:cxn>
                <a:cxn ang="0">
                  <a:pos x="48" y="37"/>
                </a:cxn>
                <a:cxn ang="0">
                  <a:pos x="0" y="106"/>
                </a:cxn>
                <a:cxn ang="0">
                  <a:pos x="9" y="114"/>
                </a:cxn>
                <a:cxn ang="0">
                  <a:pos x="22" y="106"/>
                </a:cxn>
                <a:cxn ang="0">
                  <a:pos x="121" y="46"/>
                </a:cxn>
                <a:cxn ang="0">
                  <a:pos x="185" y="46"/>
                </a:cxn>
                <a:cxn ang="0">
                  <a:pos x="110" y="295"/>
                </a:cxn>
                <a:cxn ang="0">
                  <a:pos x="101" y="323"/>
                </a:cxn>
                <a:cxn ang="0">
                  <a:pos x="123" y="345"/>
                </a:cxn>
                <a:cxn ang="0">
                  <a:pos x="156" y="310"/>
                </a:cxn>
                <a:cxn ang="0">
                  <a:pos x="207" y="46"/>
                </a:cxn>
              </a:cxnLst>
              <a:rect l="0" t="0" r="r" b="b"/>
              <a:pathLst>
                <a:path w="377" h="346">
                  <a:moveTo>
                    <a:pt x="207" y="46"/>
                  </a:moveTo>
                  <a:lnTo>
                    <a:pt x="339" y="46"/>
                  </a:lnTo>
                  <a:cubicBezTo>
                    <a:pt x="348" y="46"/>
                    <a:pt x="376" y="46"/>
                    <a:pt x="376" y="18"/>
                  </a:cubicBezTo>
                  <a:cubicBezTo>
                    <a:pt x="376" y="0"/>
                    <a:pt x="361" y="0"/>
                    <a:pt x="345" y="0"/>
                  </a:cubicBezTo>
                  <a:lnTo>
                    <a:pt x="128" y="0"/>
                  </a:lnTo>
                  <a:cubicBezTo>
                    <a:pt x="112" y="0"/>
                    <a:pt x="81" y="0"/>
                    <a:pt x="48" y="37"/>
                  </a:cubicBezTo>
                  <a:cubicBezTo>
                    <a:pt x="22" y="64"/>
                    <a:pt x="0" y="101"/>
                    <a:pt x="0" y="106"/>
                  </a:cubicBezTo>
                  <a:cubicBezTo>
                    <a:pt x="0" y="108"/>
                    <a:pt x="0" y="114"/>
                    <a:pt x="9" y="114"/>
                  </a:cubicBezTo>
                  <a:cubicBezTo>
                    <a:pt x="15" y="114"/>
                    <a:pt x="18" y="112"/>
                    <a:pt x="22" y="106"/>
                  </a:cubicBezTo>
                  <a:cubicBezTo>
                    <a:pt x="59" y="46"/>
                    <a:pt x="103" y="46"/>
                    <a:pt x="121" y="46"/>
                  </a:cubicBezTo>
                  <a:lnTo>
                    <a:pt x="185" y="46"/>
                  </a:lnTo>
                  <a:lnTo>
                    <a:pt x="110" y="295"/>
                  </a:lnTo>
                  <a:cubicBezTo>
                    <a:pt x="106" y="304"/>
                    <a:pt x="101" y="321"/>
                    <a:pt x="101" y="323"/>
                  </a:cubicBezTo>
                  <a:cubicBezTo>
                    <a:pt x="101" y="332"/>
                    <a:pt x="106" y="345"/>
                    <a:pt x="123" y="345"/>
                  </a:cubicBezTo>
                  <a:cubicBezTo>
                    <a:pt x="150" y="345"/>
                    <a:pt x="154" y="323"/>
                    <a:pt x="156" y="310"/>
                  </a:cubicBezTo>
                  <a:lnTo>
                    <a:pt x="207" y="46"/>
                  </a:lnTo>
                </a:path>
              </a:pathLst>
            </a:custGeom>
            <a:solidFill>
              <a:srgbClr val="000000"/>
            </a:solidFill>
            <a:ln w="12600" cap="flat">
              <a:noFill/>
              <a:miter lim="800000"/>
              <a:headEnd/>
              <a:tailEnd/>
            </a:ln>
            <a:effectLst/>
          </p:spPr>
          <p:txBody>
            <a:bodyPr wrap="none" anchor="ctr"/>
            <a:lstStyle/>
            <a:p>
              <a:endParaRPr lang="de-DE"/>
            </a:p>
          </p:txBody>
        </p:sp>
        <p:sp>
          <p:nvSpPr>
            <p:cNvPr id="9266" name="Freeform 50"/>
            <p:cNvSpPr>
              <a:spLocks noChangeArrowheads="1"/>
            </p:cNvSpPr>
            <p:nvPr/>
          </p:nvSpPr>
          <p:spPr bwMode="auto">
            <a:xfrm>
              <a:off x="3513" y="2131"/>
              <a:ext cx="60" cy="25"/>
            </a:xfrm>
            <a:custGeom>
              <a:avLst/>
              <a:gdLst/>
              <a:ahLst/>
              <a:cxnLst>
                <a:cxn ang="0">
                  <a:pos x="207" y="70"/>
                </a:cxn>
                <a:cxn ang="0">
                  <a:pos x="183" y="101"/>
                </a:cxn>
                <a:cxn ang="0">
                  <a:pos x="196" y="114"/>
                </a:cxn>
                <a:cxn ang="0">
                  <a:pos x="209" y="106"/>
                </a:cxn>
                <a:cxn ang="0">
                  <a:pos x="253" y="73"/>
                </a:cxn>
                <a:cxn ang="0">
                  <a:pos x="268" y="57"/>
                </a:cxn>
                <a:cxn ang="0">
                  <a:pos x="257" y="44"/>
                </a:cxn>
                <a:cxn ang="0">
                  <a:pos x="231" y="11"/>
                </a:cxn>
                <a:cxn ang="0">
                  <a:pos x="218" y="0"/>
                </a:cxn>
                <a:cxn ang="0">
                  <a:pos x="205" y="13"/>
                </a:cxn>
                <a:cxn ang="0">
                  <a:pos x="218" y="44"/>
                </a:cxn>
                <a:cxn ang="0">
                  <a:pos x="22" y="44"/>
                </a:cxn>
                <a:cxn ang="0">
                  <a:pos x="0" y="57"/>
                </a:cxn>
                <a:cxn ang="0">
                  <a:pos x="22" y="70"/>
                </a:cxn>
                <a:cxn ang="0">
                  <a:pos x="207" y="70"/>
                </a:cxn>
              </a:cxnLst>
              <a:rect l="0" t="0" r="r" b="b"/>
              <a:pathLst>
                <a:path w="269" h="115">
                  <a:moveTo>
                    <a:pt x="207" y="70"/>
                  </a:moveTo>
                  <a:cubicBezTo>
                    <a:pt x="202" y="75"/>
                    <a:pt x="183" y="92"/>
                    <a:pt x="183" y="101"/>
                  </a:cubicBezTo>
                  <a:cubicBezTo>
                    <a:pt x="183" y="108"/>
                    <a:pt x="189" y="114"/>
                    <a:pt x="196" y="114"/>
                  </a:cubicBezTo>
                  <a:cubicBezTo>
                    <a:pt x="202" y="114"/>
                    <a:pt x="207" y="110"/>
                    <a:pt x="209" y="106"/>
                  </a:cubicBezTo>
                  <a:cubicBezTo>
                    <a:pt x="222" y="90"/>
                    <a:pt x="240" y="79"/>
                    <a:pt x="253" y="73"/>
                  </a:cubicBezTo>
                  <a:cubicBezTo>
                    <a:pt x="262" y="68"/>
                    <a:pt x="268" y="66"/>
                    <a:pt x="268" y="57"/>
                  </a:cubicBezTo>
                  <a:cubicBezTo>
                    <a:pt x="268" y="51"/>
                    <a:pt x="262" y="46"/>
                    <a:pt x="257" y="44"/>
                  </a:cubicBezTo>
                  <a:cubicBezTo>
                    <a:pt x="240" y="33"/>
                    <a:pt x="233" y="20"/>
                    <a:pt x="231" y="11"/>
                  </a:cubicBezTo>
                  <a:cubicBezTo>
                    <a:pt x="231" y="9"/>
                    <a:pt x="227" y="0"/>
                    <a:pt x="218" y="0"/>
                  </a:cubicBezTo>
                  <a:cubicBezTo>
                    <a:pt x="213" y="0"/>
                    <a:pt x="205" y="4"/>
                    <a:pt x="205" y="13"/>
                  </a:cubicBezTo>
                  <a:cubicBezTo>
                    <a:pt x="205" y="22"/>
                    <a:pt x="213" y="37"/>
                    <a:pt x="218" y="44"/>
                  </a:cubicBezTo>
                  <a:lnTo>
                    <a:pt x="22" y="44"/>
                  </a:lnTo>
                  <a:cubicBezTo>
                    <a:pt x="13" y="44"/>
                    <a:pt x="0" y="44"/>
                    <a:pt x="0" y="57"/>
                  </a:cubicBezTo>
                  <a:cubicBezTo>
                    <a:pt x="0" y="70"/>
                    <a:pt x="13" y="70"/>
                    <a:pt x="22" y="70"/>
                  </a:cubicBezTo>
                  <a:lnTo>
                    <a:pt x="207" y="70"/>
                  </a:lnTo>
                </a:path>
              </a:pathLst>
            </a:custGeom>
            <a:solidFill>
              <a:srgbClr val="000000"/>
            </a:solidFill>
            <a:ln w="12600" cap="flat">
              <a:noFill/>
              <a:miter lim="800000"/>
              <a:headEnd/>
              <a:tailEnd/>
            </a:ln>
            <a:effectLst/>
          </p:spPr>
          <p:txBody>
            <a:bodyPr wrap="none" anchor="ctr"/>
            <a:lstStyle/>
            <a:p>
              <a:endParaRPr lang="de-DE"/>
            </a:p>
          </p:txBody>
        </p:sp>
        <p:sp>
          <p:nvSpPr>
            <p:cNvPr id="9267" name="Freeform 51"/>
            <p:cNvSpPr>
              <a:spLocks noChangeArrowheads="1"/>
            </p:cNvSpPr>
            <p:nvPr/>
          </p:nvSpPr>
          <p:spPr bwMode="auto">
            <a:xfrm>
              <a:off x="3477" y="2164"/>
              <a:ext cx="94" cy="89"/>
            </a:xfrm>
            <a:custGeom>
              <a:avLst/>
              <a:gdLst/>
              <a:ahLst/>
              <a:cxnLst>
                <a:cxn ang="0">
                  <a:pos x="420" y="7"/>
                </a:cxn>
                <a:cxn ang="0">
                  <a:pos x="414" y="0"/>
                </a:cxn>
                <a:cxn ang="0">
                  <a:pos x="405" y="7"/>
                </a:cxn>
                <a:cxn ang="0">
                  <a:pos x="363" y="48"/>
                </a:cxn>
                <a:cxn ang="0">
                  <a:pos x="262" y="0"/>
                </a:cxn>
                <a:cxn ang="0">
                  <a:pos x="0" y="240"/>
                </a:cxn>
                <a:cxn ang="0">
                  <a:pos x="167" y="394"/>
                </a:cxn>
                <a:cxn ang="0">
                  <a:pos x="306" y="341"/>
                </a:cxn>
                <a:cxn ang="0">
                  <a:pos x="359" y="253"/>
                </a:cxn>
                <a:cxn ang="0">
                  <a:pos x="350" y="244"/>
                </a:cxn>
                <a:cxn ang="0">
                  <a:pos x="341" y="253"/>
                </a:cxn>
                <a:cxn ang="0">
                  <a:pos x="176" y="374"/>
                </a:cxn>
                <a:cxn ang="0">
                  <a:pos x="55" y="257"/>
                </a:cxn>
                <a:cxn ang="0">
                  <a:pos x="121" y="86"/>
                </a:cxn>
                <a:cxn ang="0">
                  <a:pos x="266" y="20"/>
                </a:cxn>
                <a:cxn ang="0">
                  <a:pos x="367" y="125"/>
                </a:cxn>
                <a:cxn ang="0">
                  <a:pos x="365" y="150"/>
                </a:cxn>
                <a:cxn ang="0">
                  <a:pos x="376" y="156"/>
                </a:cxn>
                <a:cxn ang="0">
                  <a:pos x="387" y="143"/>
                </a:cxn>
                <a:cxn ang="0">
                  <a:pos x="420" y="7"/>
                </a:cxn>
              </a:cxnLst>
              <a:rect l="0" t="0" r="r" b="b"/>
              <a:pathLst>
                <a:path w="421" h="395">
                  <a:moveTo>
                    <a:pt x="420" y="7"/>
                  </a:moveTo>
                  <a:cubicBezTo>
                    <a:pt x="420" y="4"/>
                    <a:pt x="418" y="0"/>
                    <a:pt x="414" y="0"/>
                  </a:cubicBezTo>
                  <a:cubicBezTo>
                    <a:pt x="409" y="0"/>
                    <a:pt x="409" y="0"/>
                    <a:pt x="405" y="7"/>
                  </a:cubicBezTo>
                  <a:lnTo>
                    <a:pt x="363" y="48"/>
                  </a:lnTo>
                  <a:cubicBezTo>
                    <a:pt x="359" y="42"/>
                    <a:pt x="328" y="0"/>
                    <a:pt x="262" y="0"/>
                  </a:cubicBezTo>
                  <a:cubicBezTo>
                    <a:pt x="130" y="0"/>
                    <a:pt x="0" y="117"/>
                    <a:pt x="0" y="240"/>
                  </a:cubicBezTo>
                  <a:cubicBezTo>
                    <a:pt x="0" y="328"/>
                    <a:pt x="70" y="394"/>
                    <a:pt x="167" y="394"/>
                  </a:cubicBezTo>
                  <a:cubicBezTo>
                    <a:pt x="196" y="394"/>
                    <a:pt x="249" y="387"/>
                    <a:pt x="306" y="341"/>
                  </a:cubicBezTo>
                  <a:cubicBezTo>
                    <a:pt x="348" y="304"/>
                    <a:pt x="359" y="257"/>
                    <a:pt x="359" y="253"/>
                  </a:cubicBezTo>
                  <a:cubicBezTo>
                    <a:pt x="359" y="244"/>
                    <a:pt x="354" y="244"/>
                    <a:pt x="350" y="244"/>
                  </a:cubicBezTo>
                  <a:cubicBezTo>
                    <a:pt x="343" y="244"/>
                    <a:pt x="343" y="249"/>
                    <a:pt x="341" y="253"/>
                  </a:cubicBezTo>
                  <a:cubicBezTo>
                    <a:pt x="319" y="328"/>
                    <a:pt x="242" y="374"/>
                    <a:pt x="176" y="374"/>
                  </a:cubicBezTo>
                  <a:cubicBezTo>
                    <a:pt x="119" y="374"/>
                    <a:pt x="55" y="343"/>
                    <a:pt x="55" y="257"/>
                  </a:cubicBezTo>
                  <a:cubicBezTo>
                    <a:pt x="55" y="242"/>
                    <a:pt x="57" y="156"/>
                    <a:pt x="121" y="86"/>
                  </a:cubicBezTo>
                  <a:cubicBezTo>
                    <a:pt x="158" y="44"/>
                    <a:pt x="216" y="20"/>
                    <a:pt x="266" y="20"/>
                  </a:cubicBezTo>
                  <a:cubicBezTo>
                    <a:pt x="330" y="20"/>
                    <a:pt x="367" y="66"/>
                    <a:pt x="367" y="125"/>
                  </a:cubicBezTo>
                  <a:cubicBezTo>
                    <a:pt x="367" y="141"/>
                    <a:pt x="365" y="145"/>
                    <a:pt x="365" y="150"/>
                  </a:cubicBezTo>
                  <a:cubicBezTo>
                    <a:pt x="365" y="156"/>
                    <a:pt x="372" y="156"/>
                    <a:pt x="376" y="156"/>
                  </a:cubicBezTo>
                  <a:cubicBezTo>
                    <a:pt x="385" y="156"/>
                    <a:pt x="385" y="154"/>
                    <a:pt x="387" y="143"/>
                  </a:cubicBezTo>
                  <a:lnTo>
                    <a:pt x="420" y="7"/>
                  </a:lnTo>
                </a:path>
              </a:pathLst>
            </a:custGeom>
            <a:solidFill>
              <a:srgbClr val="000000"/>
            </a:solidFill>
            <a:ln w="12600" cap="flat">
              <a:noFill/>
              <a:miter lim="800000"/>
              <a:headEnd/>
              <a:tailEnd/>
            </a:ln>
            <a:effectLst/>
          </p:spPr>
          <p:txBody>
            <a:bodyPr wrap="none" anchor="ctr"/>
            <a:lstStyle/>
            <a:p>
              <a:endParaRPr lang="de-DE"/>
            </a:p>
          </p:txBody>
        </p:sp>
        <p:sp>
          <p:nvSpPr>
            <p:cNvPr id="9268" name="Freeform 52"/>
            <p:cNvSpPr>
              <a:spLocks noChangeArrowheads="1"/>
            </p:cNvSpPr>
            <p:nvPr/>
          </p:nvSpPr>
          <p:spPr bwMode="auto">
            <a:xfrm>
              <a:off x="3581" y="2209"/>
              <a:ext cx="36" cy="58"/>
            </a:xfrm>
            <a:custGeom>
              <a:avLst/>
              <a:gdLst/>
              <a:ahLst/>
              <a:cxnLst>
                <a:cxn ang="0">
                  <a:pos x="99" y="11"/>
                </a:cxn>
                <a:cxn ang="0">
                  <a:pos x="86" y="0"/>
                </a:cxn>
                <a:cxn ang="0">
                  <a:pos x="7" y="24"/>
                </a:cxn>
                <a:cxn ang="0">
                  <a:pos x="0" y="24"/>
                </a:cxn>
                <a:cxn ang="0">
                  <a:pos x="0" y="42"/>
                </a:cxn>
                <a:cxn ang="0">
                  <a:pos x="7" y="42"/>
                </a:cxn>
                <a:cxn ang="0">
                  <a:pos x="64" y="31"/>
                </a:cxn>
                <a:cxn ang="0">
                  <a:pos x="64" y="227"/>
                </a:cxn>
                <a:cxn ang="0">
                  <a:pos x="22" y="242"/>
                </a:cxn>
                <a:cxn ang="0">
                  <a:pos x="2" y="242"/>
                </a:cxn>
                <a:cxn ang="0">
                  <a:pos x="2" y="260"/>
                </a:cxn>
                <a:cxn ang="0">
                  <a:pos x="81" y="257"/>
                </a:cxn>
                <a:cxn ang="0">
                  <a:pos x="161" y="260"/>
                </a:cxn>
                <a:cxn ang="0">
                  <a:pos x="161" y="242"/>
                </a:cxn>
                <a:cxn ang="0">
                  <a:pos x="141" y="242"/>
                </a:cxn>
                <a:cxn ang="0">
                  <a:pos x="99" y="227"/>
                </a:cxn>
                <a:cxn ang="0">
                  <a:pos x="99" y="11"/>
                </a:cxn>
              </a:cxnLst>
              <a:rect l="0" t="0" r="r" b="b"/>
              <a:pathLst>
                <a:path w="162" h="261">
                  <a:moveTo>
                    <a:pt x="99" y="11"/>
                  </a:moveTo>
                  <a:cubicBezTo>
                    <a:pt x="99" y="0"/>
                    <a:pt x="99" y="0"/>
                    <a:pt x="86" y="0"/>
                  </a:cubicBezTo>
                  <a:cubicBezTo>
                    <a:pt x="57" y="24"/>
                    <a:pt x="15" y="24"/>
                    <a:pt x="7" y="24"/>
                  </a:cubicBezTo>
                  <a:lnTo>
                    <a:pt x="0" y="24"/>
                  </a:lnTo>
                  <a:lnTo>
                    <a:pt x="0" y="42"/>
                  </a:lnTo>
                  <a:lnTo>
                    <a:pt x="7" y="42"/>
                  </a:lnTo>
                  <a:cubicBezTo>
                    <a:pt x="15" y="42"/>
                    <a:pt x="42" y="42"/>
                    <a:pt x="64" y="31"/>
                  </a:cubicBezTo>
                  <a:lnTo>
                    <a:pt x="64" y="227"/>
                  </a:lnTo>
                  <a:cubicBezTo>
                    <a:pt x="64" y="238"/>
                    <a:pt x="64" y="242"/>
                    <a:pt x="22" y="242"/>
                  </a:cubicBezTo>
                  <a:lnTo>
                    <a:pt x="2" y="242"/>
                  </a:lnTo>
                  <a:lnTo>
                    <a:pt x="2" y="260"/>
                  </a:lnTo>
                  <a:cubicBezTo>
                    <a:pt x="24" y="257"/>
                    <a:pt x="59" y="257"/>
                    <a:pt x="81" y="257"/>
                  </a:cubicBezTo>
                  <a:cubicBezTo>
                    <a:pt x="106" y="257"/>
                    <a:pt x="139" y="257"/>
                    <a:pt x="161" y="260"/>
                  </a:cubicBezTo>
                  <a:lnTo>
                    <a:pt x="161" y="242"/>
                  </a:lnTo>
                  <a:lnTo>
                    <a:pt x="141" y="242"/>
                  </a:lnTo>
                  <a:cubicBezTo>
                    <a:pt x="99" y="242"/>
                    <a:pt x="99" y="238"/>
                    <a:pt x="99" y="227"/>
                  </a:cubicBezTo>
                  <a:lnTo>
                    <a:pt x="99" y="11"/>
                  </a:lnTo>
                </a:path>
              </a:pathLst>
            </a:custGeom>
            <a:solidFill>
              <a:srgbClr val="000000"/>
            </a:solidFill>
            <a:ln w="12600" cap="flat">
              <a:noFill/>
              <a:miter lim="800000"/>
              <a:headEnd/>
              <a:tailEnd/>
            </a:ln>
            <a:effectLst/>
          </p:spPr>
          <p:txBody>
            <a:bodyPr wrap="none" anchor="ctr"/>
            <a:lstStyle/>
            <a:p>
              <a:endParaRPr lang="de-DE"/>
            </a:p>
          </p:txBody>
        </p:sp>
        <p:sp>
          <p:nvSpPr>
            <p:cNvPr id="9269" name="Freeform 53"/>
            <p:cNvSpPr>
              <a:spLocks noChangeArrowheads="1"/>
            </p:cNvSpPr>
            <p:nvPr/>
          </p:nvSpPr>
          <p:spPr bwMode="auto">
            <a:xfrm>
              <a:off x="3663" y="2060"/>
              <a:ext cx="41" cy="175"/>
            </a:xfrm>
            <a:custGeom>
              <a:avLst/>
              <a:gdLst/>
              <a:ahLst/>
              <a:cxnLst>
                <a:cxn ang="0">
                  <a:pos x="183" y="768"/>
                </a:cxn>
                <a:cxn ang="0">
                  <a:pos x="167" y="750"/>
                </a:cxn>
                <a:cxn ang="0">
                  <a:pos x="46" y="387"/>
                </a:cxn>
                <a:cxn ang="0">
                  <a:pos x="172" y="22"/>
                </a:cxn>
                <a:cxn ang="0">
                  <a:pos x="183" y="9"/>
                </a:cxn>
                <a:cxn ang="0">
                  <a:pos x="174" y="0"/>
                </a:cxn>
                <a:cxn ang="0">
                  <a:pos x="48" y="152"/>
                </a:cxn>
                <a:cxn ang="0">
                  <a:pos x="0" y="387"/>
                </a:cxn>
                <a:cxn ang="0">
                  <a:pos x="51" y="629"/>
                </a:cxn>
                <a:cxn ang="0">
                  <a:pos x="174" y="774"/>
                </a:cxn>
                <a:cxn ang="0">
                  <a:pos x="183" y="768"/>
                </a:cxn>
              </a:cxnLst>
              <a:rect l="0" t="0" r="r" b="b"/>
              <a:pathLst>
                <a:path w="184" h="775">
                  <a:moveTo>
                    <a:pt x="183" y="768"/>
                  </a:moveTo>
                  <a:cubicBezTo>
                    <a:pt x="183" y="766"/>
                    <a:pt x="183" y="763"/>
                    <a:pt x="167" y="750"/>
                  </a:cubicBezTo>
                  <a:cubicBezTo>
                    <a:pt x="70" y="653"/>
                    <a:pt x="46" y="506"/>
                    <a:pt x="46" y="387"/>
                  </a:cubicBezTo>
                  <a:cubicBezTo>
                    <a:pt x="46" y="253"/>
                    <a:pt x="75" y="119"/>
                    <a:pt x="172" y="22"/>
                  </a:cubicBezTo>
                  <a:cubicBezTo>
                    <a:pt x="183" y="11"/>
                    <a:pt x="183" y="11"/>
                    <a:pt x="183" y="9"/>
                  </a:cubicBezTo>
                  <a:cubicBezTo>
                    <a:pt x="183" y="2"/>
                    <a:pt x="178" y="0"/>
                    <a:pt x="174" y="0"/>
                  </a:cubicBezTo>
                  <a:cubicBezTo>
                    <a:pt x="165" y="0"/>
                    <a:pt x="95" y="53"/>
                    <a:pt x="48" y="152"/>
                  </a:cubicBezTo>
                  <a:cubicBezTo>
                    <a:pt x="9" y="238"/>
                    <a:pt x="0" y="323"/>
                    <a:pt x="0" y="387"/>
                  </a:cubicBezTo>
                  <a:cubicBezTo>
                    <a:pt x="0" y="449"/>
                    <a:pt x="9" y="541"/>
                    <a:pt x="51" y="629"/>
                  </a:cubicBezTo>
                  <a:cubicBezTo>
                    <a:pt x="99" y="726"/>
                    <a:pt x="165" y="774"/>
                    <a:pt x="174" y="774"/>
                  </a:cubicBezTo>
                  <a:cubicBezTo>
                    <a:pt x="178" y="774"/>
                    <a:pt x="183" y="772"/>
                    <a:pt x="183" y="768"/>
                  </a:cubicBezTo>
                </a:path>
              </a:pathLst>
            </a:custGeom>
            <a:solidFill>
              <a:srgbClr val="000000"/>
            </a:solidFill>
            <a:ln w="12600" cap="flat">
              <a:noFill/>
              <a:miter lim="800000"/>
              <a:headEnd/>
              <a:tailEnd/>
            </a:ln>
            <a:effectLst/>
          </p:spPr>
          <p:txBody>
            <a:bodyPr wrap="none" anchor="ctr"/>
            <a:lstStyle/>
            <a:p>
              <a:endParaRPr lang="de-DE"/>
            </a:p>
          </p:txBody>
        </p:sp>
        <p:sp>
          <p:nvSpPr>
            <p:cNvPr id="9270" name="Freeform 54"/>
            <p:cNvSpPr>
              <a:spLocks noChangeArrowheads="1"/>
            </p:cNvSpPr>
            <p:nvPr/>
          </p:nvSpPr>
          <p:spPr bwMode="auto">
            <a:xfrm>
              <a:off x="3719" y="2114"/>
              <a:ext cx="143" cy="79"/>
            </a:xfrm>
            <a:custGeom>
              <a:avLst/>
              <a:gdLst/>
              <a:ahLst/>
              <a:cxnLst>
                <a:cxn ang="0">
                  <a:pos x="46" y="297"/>
                </a:cxn>
                <a:cxn ang="0">
                  <a:pos x="40" y="332"/>
                </a:cxn>
                <a:cxn ang="0">
                  <a:pos x="62" y="352"/>
                </a:cxn>
                <a:cxn ang="0">
                  <a:pos x="90" y="330"/>
                </a:cxn>
                <a:cxn ang="0">
                  <a:pos x="106" y="273"/>
                </a:cxn>
                <a:cxn ang="0">
                  <a:pos x="121" y="202"/>
                </a:cxn>
                <a:cxn ang="0">
                  <a:pos x="134" y="152"/>
                </a:cxn>
                <a:cxn ang="0">
                  <a:pos x="145" y="112"/>
                </a:cxn>
                <a:cxn ang="0">
                  <a:pos x="271" y="18"/>
                </a:cxn>
                <a:cxn ang="0">
                  <a:pos x="312" y="73"/>
                </a:cxn>
                <a:cxn ang="0">
                  <a:pos x="301" y="136"/>
                </a:cxn>
                <a:cxn ang="0">
                  <a:pos x="279" y="227"/>
                </a:cxn>
                <a:cxn ang="0">
                  <a:pos x="264" y="286"/>
                </a:cxn>
                <a:cxn ang="0">
                  <a:pos x="255" y="332"/>
                </a:cxn>
                <a:cxn ang="0">
                  <a:pos x="277" y="352"/>
                </a:cxn>
                <a:cxn ang="0">
                  <a:pos x="312" y="308"/>
                </a:cxn>
                <a:cxn ang="0">
                  <a:pos x="359" y="121"/>
                </a:cxn>
                <a:cxn ang="0">
                  <a:pos x="486" y="18"/>
                </a:cxn>
                <a:cxn ang="0">
                  <a:pos x="528" y="73"/>
                </a:cxn>
                <a:cxn ang="0">
                  <a:pos x="480" y="246"/>
                </a:cxn>
                <a:cxn ang="0">
                  <a:pos x="471" y="288"/>
                </a:cxn>
                <a:cxn ang="0">
                  <a:pos x="535" y="352"/>
                </a:cxn>
                <a:cxn ang="0">
                  <a:pos x="636" y="233"/>
                </a:cxn>
                <a:cxn ang="0">
                  <a:pos x="627" y="224"/>
                </a:cxn>
                <a:cxn ang="0">
                  <a:pos x="614" y="240"/>
                </a:cxn>
                <a:cxn ang="0">
                  <a:pos x="535" y="334"/>
                </a:cxn>
                <a:cxn ang="0">
                  <a:pos x="517" y="310"/>
                </a:cxn>
                <a:cxn ang="0">
                  <a:pos x="530" y="255"/>
                </a:cxn>
                <a:cxn ang="0">
                  <a:pos x="579" y="84"/>
                </a:cxn>
                <a:cxn ang="0">
                  <a:pos x="488" y="0"/>
                </a:cxn>
                <a:cxn ang="0">
                  <a:pos x="363" y="75"/>
                </a:cxn>
                <a:cxn ang="0">
                  <a:pos x="337" y="20"/>
                </a:cxn>
                <a:cxn ang="0">
                  <a:pos x="275" y="0"/>
                </a:cxn>
                <a:cxn ang="0">
                  <a:pos x="152" y="68"/>
                </a:cxn>
                <a:cxn ang="0">
                  <a:pos x="81" y="0"/>
                </a:cxn>
                <a:cxn ang="0">
                  <a:pos x="24" y="44"/>
                </a:cxn>
                <a:cxn ang="0">
                  <a:pos x="0" y="119"/>
                </a:cxn>
                <a:cxn ang="0">
                  <a:pos x="9" y="128"/>
                </a:cxn>
                <a:cxn ang="0">
                  <a:pos x="22" y="110"/>
                </a:cxn>
                <a:cxn ang="0">
                  <a:pos x="79" y="18"/>
                </a:cxn>
                <a:cxn ang="0">
                  <a:pos x="103" y="53"/>
                </a:cxn>
                <a:cxn ang="0">
                  <a:pos x="90" y="119"/>
                </a:cxn>
                <a:cxn ang="0">
                  <a:pos x="46" y="297"/>
                </a:cxn>
              </a:cxnLst>
              <a:rect l="0" t="0" r="r" b="b"/>
              <a:pathLst>
                <a:path w="637" h="353">
                  <a:moveTo>
                    <a:pt x="46" y="297"/>
                  </a:moveTo>
                  <a:cubicBezTo>
                    <a:pt x="44" y="310"/>
                    <a:pt x="40" y="328"/>
                    <a:pt x="40" y="332"/>
                  </a:cubicBezTo>
                  <a:cubicBezTo>
                    <a:pt x="40" y="345"/>
                    <a:pt x="51" y="352"/>
                    <a:pt x="62" y="352"/>
                  </a:cubicBezTo>
                  <a:cubicBezTo>
                    <a:pt x="70" y="352"/>
                    <a:pt x="84" y="345"/>
                    <a:pt x="90" y="330"/>
                  </a:cubicBezTo>
                  <a:cubicBezTo>
                    <a:pt x="90" y="330"/>
                    <a:pt x="99" y="293"/>
                    <a:pt x="106" y="273"/>
                  </a:cubicBezTo>
                  <a:lnTo>
                    <a:pt x="121" y="202"/>
                  </a:lnTo>
                  <a:cubicBezTo>
                    <a:pt x="125" y="187"/>
                    <a:pt x="132" y="169"/>
                    <a:pt x="134" y="152"/>
                  </a:cubicBezTo>
                  <a:cubicBezTo>
                    <a:pt x="139" y="139"/>
                    <a:pt x="145" y="114"/>
                    <a:pt x="145" y="112"/>
                  </a:cubicBezTo>
                  <a:cubicBezTo>
                    <a:pt x="156" y="88"/>
                    <a:pt x="198" y="18"/>
                    <a:pt x="271" y="18"/>
                  </a:cubicBezTo>
                  <a:cubicBezTo>
                    <a:pt x="306" y="18"/>
                    <a:pt x="312" y="46"/>
                    <a:pt x="312" y="73"/>
                  </a:cubicBezTo>
                  <a:cubicBezTo>
                    <a:pt x="312" y="90"/>
                    <a:pt x="308" y="112"/>
                    <a:pt x="301" y="136"/>
                  </a:cubicBezTo>
                  <a:lnTo>
                    <a:pt x="279" y="227"/>
                  </a:lnTo>
                  <a:lnTo>
                    <a:pt x="264" y="286"/>
                  </a:lnTo>
                  <a:cubicBezTo>
                    <a:pt x="262" y="301"/>
                    <a:pt x="255" y="328"/>
                    <a:pt x="255" y="332"/>
                  </a:cubicBezTo>
                  <a:cubicBezTo>
                    <a:pt x="255" y="345"/>
                    <a:pt x="266" y="352"/>
                    <a:pt x="277" y="352"/>
                  </a:cubicBezTo>
                  <a:cubicBezTo>
                    <a:pt x="301" y="352"/>
                    <a:pt x="306" y="332"/>
                    <a:pt x="312" y="308"/>
                  </a:cubicBezTo>
                  <a:cubicBezTo>
                    <a:pt x="323" y="264"/>
                    <a:pt x="352" y="152"/>
                    <a:pt x="359" y="121"/>
                  </a:cubicBezTo>
                  <a:cubicBezTo>
                    <a:pt x="361" y="110"/>
                    <a:pt x="403" y="18"/>
                    <a:pt x="486" y="18"/>
                  </a:cubicBezTo>
                  <a:cubicBezTo>
                    <a:pt x="519" y="18"/>
                    <a:pt x="528" y="44"/>
                    <a:pt x="528" y="73"/>
                  </a:cubicBezTo>
                  <a:cubicBezTo>
                    <a:pt x="528" y="117"/>
                    <a:pt x="495" y="205"/>
                    <a:pt x="480" y="246"/>
                  </a:cubicBezTo>
                  <a:cubicBezTo>
                    <a:pt x="473" y="264"/>
                    <a:pt x="471" y="273"/>
                    <a:pt x="471" y="288"/>
                  </a:cubicBezTo>
                  <a:cubicBezTo>
                    <a:pt x="471" y="326"/>
                    <a:pt x="497" y="352"/>
                    <a:pt x="535" y="352"/>
                  </a:cubicBezTo>
                  <a:cubicBezTo>
                    <a:pt x="607" y="352"/>
                    <a:pt x="636" y="240"/>
                    <a:pt x="636" y="233"/>
                  </a:cubicBezTo>
                  <a:cubicBezTo>
                    <a:pt x="636" y="224"/>
                    <a:pt x="629" y="224"/>
                    <a:pt x="627" y="224"/>
                  </a:cubicBezTo>
                  <a:cubicBezTo>
                    <a:pt x="618" y="224"/>
                    <a:pt x="618" y="227"/>
                    <a:pt x="614" y="240"/>
                  </a:cubicBezTo>
                  <a:cubicBezTo>
                    <a:pt x="603" y="279"/>
                    <a:pt x="579" y="334"/>
                    <a:pt x="535" y="334"/>
                  </a:cubicBezTo>
                  <a:cubicBezTo>
                    <a:pt x="521" y="334"/>
                    <a:pt x="517" y="328"/>
                    <a:pt x="517" y="310"/>
                  </a:cubicBezTo>
                  <a:cubicBezTo>
                    <a:pt x="517" y="290"/>
                    <a:pt x="524" y="271"/>
                    <a:pt x="530" y="255"/>
                  </a:cubicBezTo>
                  <a:cubicBezTo>
                    <a:pt x="546" y="213"/>
                    <a:pt x="579" y="128"/>
                    <a:pt x="579" y="84"/>
                  </a:cubicBezTo>
                  <a:cubicBezTo>
                    <a:pt x="579" y="33"/>
                    <a:pt x="548" y="0"/>
                    <a:pt x="488" y="0"/>
                  </a:cubicBezTo>
                  <a:cubicBezTo>
                    <a:pt x="431" y="0"/>
                    <a:pt x="392" y="35"/>
                    <a:pt x="363" y="75"/>
                  </a:cubicBezTo>
                  <a:cubicBezTo>
                    <a:pt x="361" y="66"/>
                    <a:pt x="359" y="40"/>
                    <a:pt x="337" y="20"/>
                  </a:cubicBezTo>
                  <a:cubicBezTo>
                    <a:pt x="319" y="4"/>
                    <a:pt x="293" y="0"/>
                    <a:pt x="275" y="0"/>
                  </a:cubicBezTo>
                  <a:cubicBezTo>
                    <a:pt x="205" y="0"/>
                    <a:pt x="165" y="51"/>
                    <a:pt x="152" y="68"/>
                  </a:cubicBezTo>
                  <a:cubicBezTo>
                    <a:pt x="150" y="24"/>
                    <a:pt x="117" y="0"/>
                    <a:pt x="81" y="0"/>
                  </a:cubicBezTo>
                  <a:cubicBezTo>
                    <a:pt x="46" y="0"/>
                    <a:pt x="31" y="31"/>
                    <a:pt x="24" y="44"/>
                  </a:cubicBezTo>
                  <a:cubicBezTo>
                    <a:pt x="11" y="73"/>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lnTo>
                    <a:pt x="46" y="297"/>
                  </a:lnTo>
                </a:path>
              </a:pathLst>
            </a:custGeom>
            <a:solidFill>
              <a:srgbClr val="000000"/>
            </a:solidFill>
            <a:ln w="12600" cap="flat">
              <a:noFill/>
              <a:miter lim="800000"/>
              <a:headEnd/>
              <a:tailEnd/>
            </a:ln>
            <a:effectLst/>
          </p:spPr>
          <p:txBody>
            <a:bodyPr wrap="none" anchor="ctr"/>
            <a:lstStyle/>
            <a:p>
              <a:endParaRPr lang="de-DE"/>
            </a:p>
          </p:txBody>
        </p:sp>
        <p:sp>
          <p:nvSpPr>
            <p:cNvPr id="9271" name="Freeform 55"/>
            <p:cNvSpPr>
              <a:spLocks noChangeArrowheads="1"/>
            </p:cNvSpPr>
            <p:nvPr/>
          </p:nvSpPr>
          <p:spPr bwMode="auto">
            <a:xfrm>
              <a:off x="3880" y="2136"/>
              <a:ext cx="45" cy="81"/>
            </a:xfrm>
            <a:custGeom>
              <a:avLst/>
              <a:gdLst/>
              <a:ahLst/>
              <a:cxnLst>
                <a:cxn ang="0">
                  <a:pos x="123" y="15"/>
                </a:cxn>
                <a:cxn ang="0">
                  <a:pos x="108" y="0"/>
                </a:cxn>
                <a:cxn ang="0">
                  <a:pos x="0" y="35"/>
                </a:cxn>
                <a:cxn ang="0">
                  <a:pos x="0" y="55"/>
                </a:cxn>
                <a:cxn ang="0">
                  <a:pos x="79" y="40"/>
                </a:cxn>
                <a:cxn ang="0">
                  <a:pos x="79" y="317"/>
                </a:cxn>
                <a:cxn ang="0">
                  <a:pos x="24" y="341"/>
                </a:cxn>
                <a:cxn ang="0">
                  <a:pos x="4" y="341"/>
                </a:cxn>
                <a:cxn ang="0">
                  <a:pos x="4" y="361"/>
                </a:cxn>
                <a:cxn ang="0">
                  <a:pos x="101" y="359"/>
                </a:cxn>
                <a:cxn ang="0">
                  <a:pos x="200" y="361"/>
                </a:cxn>
                <a:cxn ang="0">
                  <a:pos x="200" y="341"/>
                </a:cxn>
                <a:cxn ang="0">
                  <a:pos x="178" y="341"/>
                </a:cxn>
                <a:cxn ang="0">
                  <a:pos x="123" y="317"/>
                </a:cxn>
                <a:cxn ang="0">
                  <a:pos x="123" y="15"/>
                </a:cxn>
              </a:cxnLst>
              <a:rect l="0" t="0" r="r" b="b"/>
              <a:pathLst>
                <a:path w="201" h="362">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lnTo>
                    <a:pt x="123" y="15"/>
                  </a:lnTo>
                </a:path>
              </a:pathLst>
            </a:custGeom>
            <a:solidFill>
              <a:srgbClr val="000000"/>
            </a:solidFill>
            <a:ln w="12600" cap="flat">
              <a:noFill/>
              <a:miter lim="800000"/>
              <a:headEnd/>
              <a:tailEnd/>
            </a:ln>
            <a:effectLst/>
          </p:spPr>
          <p:txBody>
            <a:bodyPr wrap="none" anchor="ctr"/>
            <a:lstStyle/>
            <a:p>
              <a:endParaRPr lang="de-DE"/>
            </a:p>
          </p:txBody>
        </p:sp>
        <p:sp>
          <p:nvSpPr>
            <p:cNvPr id="9272" name="Freeform 56"/>
            <p:cNvSpPr>
              <a:spLocks noChangeArrowheads="1"/>
            </p:cNvSpPr>
            <p:nvPr/>
          </p:nvSpPr>
          <p:spPr bwMode="auto">
            <a:xfrm>
              <a:off x="3956" y="2060"/>
              <a:ext cx="41" cy="175"/>
            </a:xfrm>
            <a:custGeom>
              <a:avLst/>
              <a:gdLst/>
              <a:ahLst/>
              <a:cxnLst>
                <a:cxn ang="0">
                  <a:pos x="183" y="387"/>
                </a:cxn>
                <a:cxn ang="0">
                  <a:pos x="130" y="145"/>
                </a:cxn>
                <a:cxn ang="0">
                  <a:pos x="9" y="0"/>
                </a:cxn>
                <a:cxn ang="0">
                  <a:pos x="0" y="9"/>
                </a:cxn>
                <a:cxn ang="0">
                  <a:pos x="15" y="26"/>
                </a:cxn>
                <a:cxn ang="0">
                  <a:pos x="136" y="387"/>
                </a:cxn>
                <a:cxn ang="0">
                  <a:pos x="11" y="755"/>
                </a:cxn>
                <a:cxn ang="0">
                  <a:pos x="0" y="768"/>
                </a:cxn>
                <a:cxn ang="0">
                  <a:pos x="9" y="774"/>
                </a:cxn>
                <a:cxn ang="0">
                  <a:pos x="132" y="625"/>
                </a:cxn>
                <a:cxn ang="0">
                  <a:pos x="183" y="387"/>
                </a:cxn>
              </a:cxnLst>
              <a:rect l="0" t="0" r="r" b="b"/>
              <a:pathLst>
                <a:path w="184" h="775">
                  <a:moveTo>
                    <a:pt x="183" y="387"/>
                  </a:moveTo>
                  <a:cubicBezTo>
                    <a:pt x="183" y="328"/>
                    <a:pt x="174" y="233"/>
                    <a:pt x="130" y="145"/>
                  </a:cubicBezTo>
                  <a:cubicBezTo>
                    <a:pt x="84" y="51"/>
                    <a:pt x="15" y="0"/>
                    <a:pt x="9" y="0"/>
                  </a:cubicBezTo>
                  <a:cubicBezTo>
                    <a:pt x="2" y="0"/>
                    <a:pt x="0" y="2"/>
                    <a:pt x="0" y="9"/>
                  </a:cubicBezTo>
                  <a:cubicBezTo>
                    <a:pt x="0" y="11"/>
                    <a:pt x="0" y="11"/>
                    <a:pt x="15" y="26"/>
                  </a:cubicBezTo>
                  <a:cubicBezTo>
                    <a:pt x="92" y="103"/>
                    <a:pt x="136" y="227"/>
                    <a:pt x="136" y="387"/>
                  </a:cubicBezTo>
                  <a:cubicBezTo>
                    <a:pt x="136" y="521"/>
                    <a:pt x="108" y="658"/>
                    <a:pt x="11" y="755"/>
                  </a:cubicBezTo>
                  <a:cubicBezTo>
                    <a:pt x="0" y="763"/>
                    <a:pt x="0" y="766"/>
                    <a:pt x="0" y="768"/>
                  </a:cubicBezTo>
                  <a:cubicBezTo>
                    <a:pt x="0" y="772"/>
                    <a:pt x="2" y="774"/>
                    <a:pt x="9" y="774"/>
                  </a:cubicBezTo>
                  <a:cubicBezTo>
                    <a:pt x="15" y="774"/>
                    <a:pt x="86" y="722"/>
                    <a:pt x="132" y="625"/>
                  </a:cubicBezTo>
                  <a:cubicBezTo>
                    <a:pt x="172" y="539"/>
                    <a:pt x="183" y="453"/>
                    <a:pt x="183" y="387"/>
                  </a:cubicBezTo>
                </a:path>
              </a:pathLst>
            </a:custGeom>
            <a:solidFill>
              <a:srgbClr val="000000"/>
            </a:solidFill>
            <a:ln w="12600" cap="flat">
              <a:noFill/>
              <a:miter lim="800000"/>
              <a:headEnd/>
              <a:tailEnd/>
            </a:ln>
            <a:effectLst/>
          </p:spPr>
          <p:txBody>
            <a:bodyPr wrap="none" anchor="ctr"/>
            <a:lstStyle/>
            <a:p>
              <a:endParaRPr lang="de-DE"/>
            </a:p>
          </p:txBody>
        </p:sp>
        <p:sp>
          <p:nvSpPr>
            <p:cNvPr id="9273" name="Freeform 57"/>
            <p:cNvSpPr>
              <a:spLocks noChangeArrowheads="1"/>
            </p:cNvSpPr>
            <p:nvPr/>
          </p:nvSpPr>
          <p:spPr bwMode="auto">
            <a:xfrm>
              <a:off x="4048" y="2114"/>
              <a:ext cx="143" cy="79"/>
            </a:xfrm>
            <a:custGeom>
              <a:avLst/>
              <a:gdLst/>
              <a:ahLst/>
              <a:cxnLst>
                <a:cxn ang="0">
                  <a:pos x="46" y="297"/>
                </a:cxn>
                <a:cxn ang="0">
                  <a:pos x="40" y="332"/>
                </a:cxn>
                <a:cxn ang="0">
                  <a:pos x="62" y="352"/>
                </a:cxn>
                <a:cxn ang="0">
                  <a:pos x="90" y="330"/>
                </a:cxn>
                <a:cxn ang="0">
                  <a:pos x="106" y="273"/>
                </a:cxn>
                <a:cxn ang="0">
                  <a:pos x="121" y="202"/>
                </a:cxn>
                <a:cxn ang="0">
                  <a:pos x="134" y="152"/>
                </a:cxn>
                <a:cxn ang="0">
                  <a:pos x="145" y="112"/>
                </a:cxn>
                <a:cxn ang="0">
                  <a:pos x="271" y="18"/>
                </a:cxn>
                <a:cxn ang="0">
                  <a:pos x="312" y="73"/>
                </a:cxn>
                <a:cxn ang="0">
                  <a:pos x="301" y="136"/>
                </a:cxn>
                <a:cxn ang="0">
                  <a:pos x="279" y="227"/>
                </a:cxn>
                <a:cxn ang="0">
                  <a:pos x="264" y="286"/>
                </a:cxn>
                <a:cxn ang="0">
                  <a:pos x="255" y="332"/>
                </a:cxn>
                <a:cxn ang="0">
                  <a:pos x="277" y="352"/>
                </a:cxn>
                <a:cxn ang="0">
                  <a:pos x="312" y="308"/>
                </a:cxn>
                <a:cxn ang="0">
                  <a:pos x="359" y="121"/>
                </a:cxn>
                <a:cxn ang="0">
                  <a:pos x="486" y="18"/>
                </a:cxn>
                <a:cxn ang="0">
                  <a:pos x="528" y="73"/>
                </a:cxn>
                <a:cxn ang="0">
                  <a:pos x="480" y="246"/>
                </a:cxn>
                <a:cxn ang="0">
                  <a:pos x="471" y="288"/>
                </a:cxn>
                <a:cxn ang="0">
                  <a:pos x="535" y="352"/>
                </a:cxn>
                <a:cxn ang="0">
                  <a:pos x="636" y="233"/>
                </a:cxn>
                <a:cxn ang="0">
                  <a:pos x="627" y="224"/>
                </a:cxn>
                <a:cxn ang="0">
                  <a:pos x="614" y="240"/>
                </a:cxn>
                <a:cxn ang="0">
                  <a:pos x="535" y="334"/>
                </a:cxn>
                <a:cxn ang="0">
                  <a:pos x="517" y="310"/>
                </a:cxn>
                <a:cxn ang="0">
                  <a:pos x="530" y="255"/>
                </a:cxn>
                <a:cxn ang="0">
                  <a:pos x="579" y="84"/>
                </a:cxn>
                <a:cxn ang="0">
                  <a:pos x="488" y="0"/>
                </a:cxn>
                <a:cxn ang="0">
                  <a:pos x="363" y="75"/>
                </a:cxn>
                <a:cxn ang="0">
                  <a:pos x="337" y="20"/>
                </a:cxn>
                <a:cxn ang="0">
                  <a:pos x="275" y="0"/>
                </a:cxn>
                <a:cxn ang="0">
                  <a:pos x="152" y="68"/>
                </a:cxn>
                <a:cxn ang="0">
                  <a:pos x="81" y="0"/>
                </a:cxn>
                <a:cxn ang="0">
                  <a:pos x="24" y="44"/>
                </a:cxn>
                <a:cxn ang="0">
                  <a:pos x="0" y="119"/>
                </a:cxn>
                <a:cxn ang="0">
                  <a:pos x="9" y="128"/>
                </a:cxn>
                <a:cxn ang="0">
                  <a:pos x="22" y="110"/>
                </a:cxn>
                <a:cxn ang="0">
                  <a:pos x="79" y="18"/>
                </a:cxn>
                <a:cxn ang="0">
                  <a:pos x="103" y="53"/>
                </a:cxn>
                <a:cxn ang="0">
                  <a:pos x="90" y="119"/>
                </a:cxn>
                <a:cxn ang="0">
                  <a:pos x="46" y="297"/>
                </a:cxn>
              </a:cxnLst>
              <a:rect l="0" t="0" r="r" b="b"/>
              <a:pathLst>
                <a:path w="637" h="353">
                  <a:moveTo>
                    <a:pt x="46" y="297"/>
                  </a:moveTo>
                  <a:cubicBezTo>
                    <a:pt x="44" y="310"/>
                    <a:pt x="40" y="328"/>
                    <a:pt x="40" y="332"/>
                  </a:cubicBezTo>
                  <a:cubicBezTo>
                    <a:pt x="40" y="345"/>
                    <a:pt x="51" y="352"/>
                    <a:pt x="62" y="352"/>
                  </a:cubicBezTo>
                  <a:cubicBezTo>
                    <a:pt x="70" y="352"/>
                    <a:pt x="84" y="345"/>
                    <a:pt x="90" y="330"/>
                  </a:cubicBezTo>
                  <a:cubicBezTo>
                    <a:pt x="90" y="330"/>
                    <a:pt x="99" y="293"/>
                    <a:pt x="106" y="273"/>
                  </a:cubicBezTo>
                  <a:lnTo>
                    <a:pt x="121" y="202"/>
                  </a:lnTo>
                  <a:cubicBezTo>
                    <a:pt x="125" y="187"/>
                    <a:pt x="132" y="169"/>
                    <a:pt x="134" y="152"/>
                  </a:cubicBezTo>
                  <a:cubicBezTo>
                    <a:pt x="139" y="139"/>
                    <a:pt x="145" y="114"/>
                    <a:pt x="145" y="112"/>
                  </a:cubicBezTo>
                  <a:cubicBezTo>
                    <a:pt x="156" y="88"/>
                    <a:pt x="198" y="18"/>
                    <a:pt x="271" y="18"/>
                  </a:cubicBezTo>
                  <a:cubicBezTo>
                    <a:pt x="306" y="18"/>
                    <a:pt x="312" y="46"/>
                    <a:pt x="312" y="73"/>
                  </a:cubicBezTo>
                  <a:cubicBezTo>
                    <a:pt x="312" y="90"/>
                    <a:pt x="308" y="112"/>
                    <a:pt x="301" y="136"/>
                  </a:cubicBezTo>
                  <a:lnTo>
                    <a:pt x="279" y="227"/>
                  </a:lnTo>
                  <a:lnTo>
                    <a:pt x="264" y="286"/>
                  </a:lnTo>
                  <a:cubicBezTo>
                    <a:pt x="262" y="301"/>
                    <a:pt x="255" y="328"/>
                    <a:pt x="255" y="332"/>
                  </a:cubicBezTo>
                  <a:cubicBezTo>
                    <a:pt x="255" y="345"/>
                    <a:pt x="266" y="352"/>
                    <a:pt x="277" y="352"/>
                  </a:cubicBezTo>
                  <a:cubicBezTo>
                    <a:pt x="301" y="352"/>
                    <a:pt x="306" y="332"/>
                    <a:pt x="312" y="308"/>
                  </a:cubicBezTo>
                  <a:cubicBezTo>
                    <a:pt x="323" y="264"/>
                    <a:pt x="352" y="152"/>
                    <a:pt x="359" y="121"/>
                  </a:cubicBezTo>
                  <a:cubicBezTo>
                    <a:pt x="361" y="110"/>
                    <a:pt x="403" y="18"/>
                    <a:pt x="486" y="18"/>
                  </a:cubicBezTo>
                  <a:cubicBezTo>
                    <a:pt x="519" y="18"/>
                    <a:pt x="528" y="44"/>
                    <a:pt x="528" y="73"/>
                  </a:cubicBezTo>
                  <a:cubicBezTo>
                    <a:pt x="528" y="117"/>
                    <a:pt x="495" y="205"/>
                    <a:pt x="480" y="246"/>
                  </a:cubicBezTo>
                  <a:cubicBezTo>
                    <a:pt x="473" y="264"/>
                    <a:pt x="471" y="273"/>
                    <a:pt x="471" y="288"/>
                  </a:cubicBezTo>
                  <a:cubicBezTo>
                    <a:pt x="471" y="326"/>
                    <a:pt x="497" y="352"/>
                    <a:pt x="535" y="352"/>
                  </a:cubicBezTo>
                  <a:cubicBezTo>
                    <a:pt x="607" y="352"/>
                    <a:pt x="636" y="240"/>
                    <a:pt x="636" y="233"/>
                  </a:cubicBezTo>
                  <a:cubicBezTo>
                    <a:pt x="636" y="224"/>
                    <a:pt x="629" y="224"/>
                    <a:pt x="627" y="224"/>
                  </a:cubicBezTo>
                  <a:cubicBezTo>
                    <a:pt x="618" y="224"/>
                    <a:pt x="618" y="227"/>
                    <a:pt x="614" y="240"/>
                  </a:cubicBezTo>
                  <a:cubicBezTo>
                    <a:pt x="603" y="279"/>
                    <a:pt x="579" y="334"/>
                    <a:pt x="535" y="334"/>
                  </a:cubicBezTo>
                  <a:cubicBezTo>
                    <a:pt x="521" y="334"/>
                    <a:pt x="517" y="328"/>
                    <a:pt x="517" y="310"/>
                  </a:cubicBezTo>
                  <a:cubicBezTo>
                    <a:pt x="517" y="290"/>
                    <a:pt x="524" y="271"/>
                    <a:pt x="530" y="255"/>
                  </a:cubicBezTo>
                  <a:cubicBezTo>
                    <a:pt x="546" y="213"/>
                    <a:pt x="579" y="128"/>
                    <a:pt x="579" y="84"/>
                  </a:cubicBezTo>
                  <a:cubicBezTo>
                    <a:pt x="579" y="33"/>
                    <a:pt x="548" y="0"/>
                    <a:pt x="488" y="0"/>
                  </a:cubicBezTo>
                  <a:cubicBezTo>
                    <a:pt x="431" y="0"/>
                    <a:pt x="392" y="35"/>
                    <a:pt x="363" y="75"/>
                  </a:cubicBezTo>
                  <a:cubicBezTo>
                    <a:pt x="361" y="66"/>
                    <a:pt x="359" y="40"/>
                    <a:pt x="337" y="20"/>
                  </a:cubicBezTo>
                  <a:cubicBezTo>
                    <a:pt x="319" y="4"/>
                    <a:pt x="293" y="0"/>
                    <a:pt x="275" y="0"/>
                  </a:cubicBezTo>
                  <a:cubicBezTo>
                    <a:pt x="205" y="0"/>
                    <a:pt x="165" y="51"/>
                    <a:pt x="152" y="68"/>
                  </a:cubicBezTo>
                  <a:cubicBezTo>
                    <a:pt x="150" y="24"/>
                    <a:pt x="117" y="0"/>
                    <a:pt x="81" y="0"/>
                  </a:cubicBezTo>
                  <a:cubicBezTo>
                    <a:pt x="46" y="0"/>
                    <a:pt x="31" y="31"/>
                    <a:pt x="24" y="44"/>
                  </a:cubicBezTo>
                  <a:cubicBezTo>
                    <a:pt x="11" y="73"/>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lnTo>
                    <a:pt x="46" y="297"/>
                  </a:lnTo>
                </a:path>
              </a:pathLst>
            </a:custGeom>
            <a:solidFill>
              <a:srgbClr val="000000"/>
            </a:solidFill>
            <a:ln w="12600" cap="flat">
              <a:noFill/>
              <a:miter lim="800000"/>
              <a:headEnd/>
              <a:tailEnd/>
            </a:ln>
            <a:effectLst/>
          </p:spPr>
          <p:txBody>
            <a:bodyPr wrap="none" anchor="ctr"/>
            <a:lstStyle/>
            <a:p>
              <a:endParaRPr lang="de-DE"/>
            </a:p>
          </p:txBody>
        </p:sp>
        <p:sp>
          <p:nvSpPr>
            <p:cNvPr id="9274" name="Freeform 58"/>
            <p:cNvSpPr>
              <a:spLocks noChangeArrowheads="1"/>
            </p:cNvSpPr>
            <p:nvPr/>
          </p:nvSpPr>
          <p:spPr bwMode="auto">
            <a:xfrm>
              <a:off x="4204" y="2136"/>
              <a:ext cx="54" cy="81"/>
            </a:xfrm>
            <a:custGeom>
              <a:avLst/>
              <a:gdLst/>
              <a:ahLst/>
              <a:cxnLst>
                <a:cxn ang="0">
                  <a:pos x="242" y="262"/>
                </a:cxn>
                <a:cxn ang="0">
                  <a:pos x="222" y="262"/>
                </a:cxn>
                <a:cxn ang="0">
                  <a:pos x="209" y="312"/>
                </a:cxn>
                <a:cxn ang="0">
                  <a:pos x="154" y="315"/>
                </a:cxn>
                <a:cxn ang="0">
                  <a:pos x="55" y="315"/>
                </a:cxn>
                <a:cxn ang="0">
                  <a:pos x="163" y="224"/>
                </a:cxn>
                <a:cxn ang="0">
                  <a:pos x="242" y="106"/>
                </a:cxn>
                <a:cxn ang="0">
                  <a:pos x="114" y="0"/>
                </a:cxn>
                <a:cxn ang="0">
                  <a:pos x="0" y="97"/>
                </a:cxn>
                <a:cxn ang="0">
                  <a:pos x="29" y="128"/>
                </a:cxn>
                <a:cxn ang="0">
                  <a:pos x="57" y="99"/>
                </a:cxn>
                <a:cxn ang="0">
                  <a:pos x="26" y="70"/>
                </a:cxn>
                <a:cxn ang="0">
                  <a:pos x="106" y="20"/>
                </a:cxn>
                <a:cxn ang="0">
                  <a:pos x="189" y="106"/>
                </a:cxn>
                <a:cxn ang="0">
                  <a:pos x="136" y="211"/>
                </a:cxn>
                <a:cxn ang="0">
                  <a:pos x="4" y="341"/>
                </a:cxn>
                <a:cxn ang="0">
                  <a:pos x="0" y="361"/>
                </a:cxn>
                <a:cxn ang="0">
                  <a:pos x="224" y="361"/>
                </a:cxn>
                <a:cxn ang="0">
                  <a:pos x="242" y="262"/>
                </a:cxn>
              </a:cxnLst>
              <a:rect l="0" t="0" r="r" b="b"/>
              <a:pathLst>
                <a:path w="243" h="362">
                  <a:moveTo>
                    <a:pt x="242" y="262"/>
                  </a:moveTo>
                  <a:lnTo>
                    <a:pt x="222" y="262"/>
                  </a:lnTo>
                  <a:cubicBezTo>
                    <a:pt x="222" y="275"/>
                    <a:pt x="216" y="306"/>
                    <a:pt x="209" y="312"/>
                  </a:cubicBezTo>
                  <a:cubicBezTo>
                    <a:pt x="205" y="315"/>
                    <a:pt x="163" y="315"/>
                    <a:pt x="154" y="315"/>
                  </a:cubicBezTo>
                  <a:lnTo>
                    <a:pt x="55" y="315"/>
                  </a:lnTo>
                  <a:cubicBezTo>
                    <a:pt x="112" y="264"/>
                    <a:pt x="130" y="249"/>
                    <a:pt x="163" y="224"/>
                  </a:cubicBezTo>
                  <a:cubicBezTo>
                    <a:pt x="205" y="191"/>
                    <a:pt x="242" y="158"/>
                    <a:pt x="242" y="106"/>
                  </a:cubicBezTo>
                  <a:cubicBezTo>
                    <a:pt x="242" y="40"/>
                    <a:pt x="183" y="0"/>
                    <a:pt x="114" y="0"/>
                  </a:cubicBezTo>
                  <a:cubicBezTo>
                    <a:pt x="46" y="0"/>
                    <a:pt x="0" y="48"/>
                    <a:pt x="0" y="97"/>
                  </a:cubicBezTo>
                  <a:cubicBezTo>
                    <a:pt x="0" y="125"/>
                    <a:pt x="24" y="128"/>
                    <a:pt x="29" y="128"/>
                  </a:cubicBezTo>
                  <a:cubicBezTo>
                    <a:pt x="42" y="128"/>
                    <a:pt x="57" y="119"/>
                    <a:pt x="57" y="99"/>
                  </a:cubicBezTo>
                  <a:cubicBezTo>
                    <a:pt x="57" y="90"/>
                    <a:pt x="55" y="70"/>
                    <a:pt x="26" y="70"/>
                  </a:cubicBezTo>
                  <a:cubicBezTo>
                    <a:pt x="42" y="31"/>
                    <a:pt x="79" y="20"/>
                    <a:pt x="106" y="20"/>
                  </a:cubicBezTo>
                  <a:cubicBezTo>
                    <a:pt x="161" y="20"/>
                    <a:pt x="189" y="62"/>
                    <a:pt x="189" y="106"/>
                  </a:cubicBezTo>
                  <a:cubicBezTo>
                    <a:pt x="189" y="154"/>
                    <a:pt x="154" y="191"/>
                    <a:pt x="136" y="211"/>
                  </a:cubicBezTo>
                  <a:lnTo>
                    <a:pt x="4" y="341"/>
                  </a:lnTo>
                  <a:cubicBezTo>
                    <a:pt x="0" y="345"/>
                    <a:pt x="0" y="345"/>
                    <a:pt x="0" y="361"/>
                  </a:cubicBezTo>
                  <a:lnTo>
                    <a:pt x="224" y="361"/>
                  </a:lnTo>
                  <a:lnTo>
                    <a:pt x="242" y="262"/>
                  </a:lnTo>
                </a:path>
              </a:pathLst>
            </a:custGeom>
            <a:solidFill>
              <a:srgbClr val="000000"/>
            </a:solidFill>
            <a:ln w="12600" cap="flat">
              <a:noFill/>
              <a:miter lim="800000"/>
              <a:headEnd/>
              <a:tailEnd/>
            </a:ln>
            <a:effectLst/>
          </p:spPr>
          <p:txBody>
            <a:bodyPr wrap="none" anchor="ctr"/>
            <a:lstStyle/>
            <a:p>
              <a:endParaRPr lang="de-DE"/>
            </a:p>
          </p:txBody>
        </p:sp>
        <p:sp>
          <p:nvSpPr>
            <p:cNvPr id="9275" name="Freeform 59"/>
            <p:cNvSpPr>
              <a:spLocks noChangeArrowheads="1"/>
            </p:cNvSpPr>
            <p:nvPr/>
          </p:nvSpPr>
          <p:spPr bwMode="auto">
            <a:xfrm>
              <a:off x="4280" y="2116"/>
              <a:ext cx="84" cy="77"/>
            </a:xfrm>
            <a:custGeom>
              <a:avLst/>
              <a:gdLst/>
              <a:ahLst/>
              <a:cxnLst>
                <a:cxn ang="0">
                  <a:pos x="207" y="46"/>
                </a:cxn>
                <a:cxn ang="0">
                  <a:pos x="339" y="46"/>
                </a:cxn>
                <a:cxn ang="0">
                  <a:pos x="376" y="18"/>
                </a:cxn>
                <a:cxn ang="0">
                  <a:pos x="345" y="0"/>
                </a:cxn>
                <a:cxn ang="0">
                  <a:pos x="128" y="0"/>
                </a:cxn>
                <a:cxn ang="0">
                  <a:pos x="48" y="37"/>
                </a:cxn>
                <a:cxn ang="0">
                  <a:pos x="0" y="106"/>
                </a:cxn>
                <a:cxn ang="0">
                  <a:pos x="9" y="114"/>
                </a:cxn>
                <a:cxn ang="0">
                  <a:pos x="22" y="106"/>
                </a:cxn>
                <a:cxn ang="0">
                  <a:pos x="121" y="46"/>
                </a:cxn>
                <a:cxn ang="0">
                  <a:pos x="185" y="46"/>
                </a:cxn>
                <a:cxn ang="0">
                  <a:pos x="110" y="295"/>
                </a:cxn>
                <a:cxn ang="0">
                  <a:pos x="101" y="323"/>
                </a:cxn>
                <a:cxn ang="0">
                  <a:pos x="123" y="345"/>
                </a:cxn>
                <a:cxn ang="0">
                  <a:pos x="156" y="310"/>
                </a:cxn>
                <a:cxn ang="0">
                  <a:pos x="207" y="46"/>
                </a:cxn>
              </a:cxnLst>
              <a:rect l="0" t="0" r="r" b="b"/>
              <a:pathLst>
                <a:path w="377" h="346">
                  <a:moveTo>
                    <a:pt x="207" y="46"/>
                  </a:moveTo>
                  <a:lnTo>
                    <a:pt x="339" y="46"/>
                  </a:lnTo>
                  <a:cubicBezTo>
                    <a:pt x="348" y="46"/>
                    <a:pt x="376" y="46"/>
                    <a:pt x="376" y="18"/>
                  </a:cubicBezTo>
                  <a:cubicBezTo>
                    <a:pt x="376" y="0"/>
                    <a:pt x="361" y="0"/>
                    <a:pt x="345" y="0"/>
                  </a:cubicBezTo>
                  <a:lnTo>
                    <a:pt x="128" y="0"/>
                  </a:lnTo>
                  <a:cubicBezTo>
                    <a:pt x="112" y="0"/>
                    <a:pt x="81" y="0"/>
                    <a:pt x="48" y="37"/>
                  </a:cubicBezTo>
                  <a:cubicBezTo>
                    <a:pt x="22" y="64"/>
                    <a:pt x="0" y="101"/>
                    <a:pt x="0" y="106"/>
                  </a:cubicBezTo>
                  <a:cubicBezTo>
                    <a:pt x="0" y="108"/>
                    <a:pt x="0" y="114"/>
                    <a:pt x="9" y="114"/>
                  </a:cubicBezTo>
                  <a:cubicBezTo>
                    <a:pt x="15" y="114"/>
                    <a:pt x="18" y="112"/>
                    <a:pt x="22" y="106"/>
                  </a:cubicBezTo>
                  <a:cubicBezTo>
                    <a:pt x="59" y="46"/>
                    <a:pt x="103" y="46"/>
                    <a:pt x="121" y="46"/>
                  </a:cubicBezTo>
                  <a:lnTo>
                    <a:pt x="185" y="46"/>
                  </a:lnTo>
                  <a:lnTo>
                    <a:pt x="110" y="295"/>
                  </a:lnTo>
                  <a:cubicBezTo>
                    <a:pt x="106" y="304"/>
                    <a:pt x="101" y="321"/>
                    <a:pt x="101" y="323"/>
                  </a:cubicBezTo>
                  <a:cubicBezTo>
                    <a:pt x="101" y="332"/>
                    <a:pt x="106" y="345"/>
                    <a:pt x="123" y="345"/>
                  </a:cubicBezTo>
                  <a:cubicBezTo>
                    <a:pt x="150" y="345"/>
                    <a:pt x="154" y="323"/>
                    <a:pt x="156" y="310"/>
                  </a:cubicBezTo>
                  <a:lnTo>
                    <a:pt x="207" y="46"/>
                  </a:lnTo>
                </a:path>
              </a:pathLst>
            </a:custGeom>
            <a:solidFill>
              <a:srgbClr val="000000"/>
            </a:solidFill>
            <a:ln w="12600" cap="flat">
              <a:noFill/>
              <a:miter lim="800000"/>
              <a:headEnd/>
              <a:tailEnd/>
            </a:ln>
            <a:effectLst/>
          </p:spPr>
          <p:txBody>
            <a:bodyPr wrap="none" anchor="ctr"/>
            <a:lstStyle/>
            <a:p>
              <a:endParaRPr lang="de-DE"/>
            </a:p>
          </p:txBody>
        </p:sp>
        <p:sp>
          <p:nvSpPr>
            <p:cNvPr id="9276" name="Freeform 60"/>
            <p:cNvSpPr>
              <a:spLocks noChangeArrowheads="1"/>
            </p:cNvSpPr>
            <p:nvPr/>
          </p:nvSpPr>
          <p:spPr bwMode="auto">
            <a:xfrm>
              <a:off x="4397" y="2131"/>
              <a:ext cx="60" cy="25"/>
            </a:xfrm>
            <a:custGeom>
              <a:avLst/>
              <a:gdLst/>
              <a:ahLst/>
              <a:cxnLst>
                <a:cxn ang="0">
                  <a:pos x="207" y="70"/>
                </a:cxn>
                <a:cxn ang="0">
                  <a:pos x="183" y="101"/>
                </a:cxn>
                <a:cxn ang="0">
                  <a:pos x="196" y="114"/>
                </a:cxn>
                <a:cxn ang="0">
                  <a:pos x="209" y="106"/>
                </a:cxn>
                <a:cxn ang="0">
                  <a:pos x="253" y="73"/>
                </a:cxn>
                <a:cxn ang="0">
                  <a:pos x="268" y="57"/>
                </a:cxn>
                <a:cxn ang="0">
                  <a:pos x="257" y="44"/>
                </a:cxn>
                <a:cxn ang="0">
                  <a:pos x="231" y="11"/>
                </a:cxn>
                <a:cxn ang="0">
                  <a:pos x="218" y="0"/>
                </a:cxn>
                <a:cxn ang="0">
                  <a:pos x="205" y="13"/>
                </a:cxn>
                <a:cxn ang="0">
                  <a:pos x="218" y="44"/>
                </a:cxn>
                <a:cxn ang="0">
                  <a:pos x="22" y="44"/>
                </a:cxn>
                <a:cxn ang="0">
                  <a:pos x="0" y="57"/>
                </a:cxn>
                <a:cxn ang="0">
                  <a:pos x="22" y="70"/>
                </a:cxn>
                <a:cxn ang="0">
                  <a:pos x="207" y="70"/>
                </a:cxn>
              </a:cxnLst>
              <a:rect l="0" t="0" r="r" b="b"/>
              <a:pathLst>
                <a:path w="269" h="115">
                  <a:moveTo>
                    <a:pt x="207" y="70"/>
                  </a:moveTo>
                  <a:cubicBezTo>
                    <a:pt x="202" y="75"/>
                    <a:pt x="183" y="92"/>
                    <a:pt x="183" y="101"/>
                  </a:cubicBezTo>
                  <a:cubicBezTo>
                    <a:pt x="183" y="108"/>
                    <a:pt x="189" y="114"/>
                    <a:pt x="196" y="114"/>
                  </a:cubicBezTo>
                  <a:cubicBezTo>
                    <a:pt x="202" y="114"/>
                    <a:pt x="207" y="110"/>
                    <a:pt x="209" y="106"/>
                  </a:cubicBezTo>
                  <a:cubicBezTo>
                    <a:pt x="222" y="90"/>
                    <a:pt x="240" y="79"/>
                    <a:pt x="253" y="73"/>
                  </a:cubicBezTo>
                  <a:cubicBezTo>
                    <a:pt x="262" y="68"/>
                    <a:pt x="268" y="66"/>
                    <a:pt x="268" y="57"/>
                  </a:cubicBezTo>
                  <a:cubicBezTo>
                    <a:pt x="268" y="51"/>
                    <a:pt x="262" y="46"/>
                    <a:pt x="257" y="44"/>
                  </a:cubicBezTo>
                  <a:cubicBezTo>
                    <a:pt x="240" y="33"/>
                    <a:pt x="233" y="20"/>
                    <a:pt x="231" y="11"/>
                  </a:cubicBezTo>
                  <a:cubicBezTo>
                    <a:pt x="231" y="9"/>
                    <a:pt x="227" y="0"/>
                    <a:pt x="218" y="0"/>
                  </a:cubicBezTo>
                  <a:cubicBezTo>
                    <a:pt x="213" y="0"/>
                    <a:pt x="205" y="4"/>
                    <a:pt x="205" y="13"/>
                  </a:cubicBezTo>
                  <a:cubicBezTo>
                    <a:pt x="205" y="22"/>
                    <a:pt x="213" y="37"/>
                    <a:pt x="218" y="44"/>
                  </a:cubicBezTo>
                  <a:lnTo>
                    <a:pt x="22" y="44"/>
                  </a:lnTo>
                  <a:cubicBezTo>
                    <a:pt x="13" y="44"/>
                    <a:pt x="0" y="44"/>
                    <a:pt x="0" y="57"/>
                  </a:cubicBezTo>
                  <a:cubicBezTo>
                    <a:pt x="0" y="70"/>
                    <a:pt x="13" y="70"/>
                    <a:pt x="22" y="70"/>
                  </a:cubicBezTo>
                  <a:lnTo>
                    <a:pt x="207" y="70"/>
                  </a:lnTo>
                </a:path>
              </a:pathLst>
            </a:custGeom>
            <a:solidFill>
              <a:srgbClr val="000000"/>
            </a:solidFill>
            <a:ln w="12600" cap="flat">
              <a:noFill/>
              <a:miter lim="800000"/>
              <a:headEnd/>
              <a:tailEnd/>
            </a:ln>
            <a:effectLst/>
          </p:spPr>
          <p:txBody>
            <a:bodyPr wrap="none" anchor="ctr"/>
            <a:lstStyle/>
            <a:p>
              <a:endParaRPr lang="de-DE"/>
            </a:p>
          </p:txBody>
        </p:sp>
        <p:sp>
          <p:nvSpPr>
            <p:cNvPr id="9277" name="Freeform 61"/>
            <p:cNvSpPr>
              <a:spLocks noChangeArrowheads="1"/>
            </p:cNvSpPr>
            <p:nvPr/>
          </p:nvSpPr>
          <p:spPr bwMode="auto">
            <a:xfrm>
              <a:off x="4360" y="2164"/>
              <a:ext cx="94" cy="89"/>
            </a:xfrm>
            <a:custGeom>
              <a:avLst/>
              <a:gdLst/>
              <a:ahLst/>
              <a:cxnLst>
                <a:cxn ang="0">
                  <a:pos x="420" y="7"/>
                </a:cxn>
                <a:cxn ang="0">
                  <a:pos x="414" y="0"/>
                </a:cxn>
                <a:cxn ang="0">
                  <a:pos x="405" y="7"/>
                </a:cxn>
                <a:cxn ang="0">
                  <a:pos x="363" y="48"/>
                </a:cxn>
                <a:cxn ang="0">
                  <a:pos x="262" y="0"/>
                </a:cxn>
                <a:cxn ang="0">
                  <a:pos x="0" y="240"/>
                </a:cxn>
                <a:cxn ang="0">
                  <a:pos x="167" y="394"/>
                </a:cxn>
                <a:cxn ang="0">
                  <a:pos x="306" y="341"/>
                </a:cxn>
                <a:cxn ang="0">
                  <a:pos x="359" y="253"/>
                </a:cxn>
                <a:cxn ang="0">
                  <a:pos x="350" y="244"/>
                </a:cxn>
                <a:cxn ang="0">
                  <a:pos x="341" y="253"/>
                </a:cxn>
                <a:cxn ang="0">
                  <a:pos x="176" y="374"/>
                </a:cxn>
                <a:cxn ang="0">
                  <a:pos x="55" y="257"/>
                </a:cxn>
                <a:cxn ang="0">
                  <a:pos x="121" y="86"/>
                </a:cxn>
                <a:cxn ang="0">
                  <a:pos x="266" y="20"/>
                </a:cxn>
                <a:cxn ang="0">
                  <a:pos x="367" y="125"/>
                </a:cxn>
                <a:cxn ang="0">
                  <a:pos x="365" y="150"/>
                </a:cxn>
                <a:cxn ang="0">
                  <a:pos x="376" y="156"/>
                </a:cxn>
                <a:cxn ang="0">
                  <a:pos x="387" y="143"/>
                </a:cxn>
                <a:cxn ang="0">
                  <a:pos x="420" y="7"/>
                </a:cxn>
              </a:cxnLst>
              <a:rect l="0" t="0" r="r" b="b"/>
              <a:pathLst>
                <a:path w="421" h="395">
                  <a:moveTo>
                    <a:pt x="420" y="7"/>
                  </a:moveTo>
                  <a:cubicBezTo>
                    <a:pt x="420" y="4"/>
                    <a:pt x="418" y="0"/>
                    <a:pt x="414" y="0"/>
                  </a:cubicBezTo>
                  <a:cubicBezTo>
                    <a:pt x="409" y="0"/>
                    <a:pt x="409" y="0"/>
                    <a:pt x="405" y="7"/>
                  </a:cubicBezTo>
                  <a:lnTo>
                    <a:pt x="363" y="48"/>
                  </a:lnTo>
                  <a:cubicBezTo>
                    <a:pt x="359" y="42"/>
                    <a:pt x="328" y="0"/>
                    <a:pt x="262" y="0"/>
                  </a:cubicBezTo>
                  <a:cubicBezTo>
                    <a:pt x="130" y="0"/>
                    <a:pt x="0" y="117"/>
                    <a:pt x="0" y="240"/>
                  </a:cubicBezTo>
                  <a:cubicBezTo>
                    <a:pt x="0" y="328"/>
                    <a:pt x="70" y="394"/>
                    <a:pt x="167" y="394"/>
                  </a:cubicBezTo>
                  <a:cubicBezTo>
                    <a:pt x="196" y="394"/>
                    <a:pt x="249" y="387"/>
                    <a:pt x="306" y="341"/>
                  </a:cubicBezTo>
                  <a:cubicBezTo>
                    <a:pt x="348" y="304"/>
                    <a:pt x="359" y="257"/>
                    <a:pt x="359" y="253"/>
                  </a:cubicBezTo>
                  <a:cubicBezTo>
                    <a:pt x="359" y="244"/>
                    <a:pt x="354" y="244"/>
                    <a:pt x="350" y="244"/>
                  </a:cubicBezTo>
                  <a:cubicBezTo>
                    <a:pt x="343" y="244"/>
                    <a:pt x="343" y="249"/>
                    <a:pt x="341" y="253"/>
                  </a:cubicBezTo>
                  <a:cubicBezTo>
                    <a:pt x="319" y="328"/>
                    <a:pt x="242" y="374"/>
                    <a:pt x="176" y="374"/>
                  </a:cubicBezTo>
                  <a:cubicBezTo>
                    <a:pt x="119" y="374"/>
                    <a:pt x="55" y="343"/>
                    <a:pt x="55" y="257"/>
                  </a:cubicBezTo>
                  <a:cubicBezTo>
                    <a:pt x="55" y="242"/>
                    <a:pt x="57" y="156"/>
                    <a:pt x="121" y="86"/>
                  </a:cubicBezTo>
                  <a:cubicBezTo>
                    <a:pt x="158" y="44"/>
                    <a:pt x="216" y="20"/>
                    <a:pt x="266" y="20"/>
                  </a:cubicBezTo>
                  <a:cubicBezTo>
                    <a:pt x="330" y="20"/>
                    <a:pt x="367" y="66"/>
                    <a:pt x="367" y="125"/>
                  </a:cubicBezTo>
                  <a:cubicBezTo>
                    <a:pt x="367" y="141"/>
                    <a:pt x="365" y="145"/>
                    <a:pt x="365" y="150"/>
                  </a:cubicBezTo>
                  <a:cubicBezTo>
                    <a:pt x="365" y="156"/>
                    <a:pt x="372" y="156"/>
                    <a:pt x="376" y="156"/>
                  </a:cubicBezTo>
                  <a:cubicBezTo>
                    <a:pt x="385" y="156"/>
                    <a:pt x="385" y="154"/>
                    <a:pt x="387" y="143"/>
                  </a:cubicBezTo>
                  <a:lnTo>
                    <a:pt x="420" y="7"/>
                  </a:lnTo>
                </a:path>
              </a:pathLst>
            </a:custGeom>
            <a:solidFill>
              <a:srgbClr val="000000"/>
            </a:solidFill>
            <a:ln w="12600" cap="flat">
              <a:noFill/>
              <a:miter lim="800000"/>
              <a:headEnd/>
              <a:tailEnd/>
            </a:ln>
            <a:effectLst/>
          </p:spPr>
          <p:txBody>
            <a:bodyPr wrap="none" anchor="ctr"/>
            <a:lstStyle/>
            <a:p>
              <a:endParaRPr lang="de-DE"/>
            </a:p>
          </p:txBody>
        </p:sp>
        <p:sp>
          <p:nvSpPr>
            <p:cNvPr id="9278" name="Freeform 62"/>
            <p:cNvSpPr>
              <a:spLocks noChangeArrowheads="1"/>
            </p:cNvSpPr>
            <p:nvPr/>
          </p:nvSpPr>
          <p:spPr bwMode="auto">
            <a:xfrm>
              <a:off x="4459" y="2209"/>
              <a:ext cx="44" cy="58"/>
            </a:xfrm>
            <a:custGeom>
              <a:avLst/>
              <a:gdLst/>
              <a:ahLst/>
              <a:cxnLst>
                <a:cxn ang="0">
                  <a:pos x="196" y="185"/>
                </a:cxn>
                <a:cxn ang="0">
                  <a:pos x="178" y="185"/>
                </a:cxn>
                <a:cxn ang="0">
                  <a:pos x="167" y="220"/>
                </a:cxn>
                <a:cxn ang="0">
                  <a:pos x="125" y="222"/>
                </a:cxn>
                <a:cxn ang="0">
                  <a:pos x="48" y="222"/>
                </a:cxn>
                <a:cxn ang="0">
                  <a:pos x="128" y="165"/>
                </a:cxn>
                <a:cxn ang="0">
                  <a:pos x="196" y="77"/>
                </a:cxn>
                <a:cxn ang="0">
                  <a:pos x="92" y="0"/>
                </a:cxn>
                <a:cxn ang="0">
                  <a:pos x="0" y="68"/>
                </a:cxn>
                <a:cxn ang="0">
                  <a:pos x="22" y="92"/>
                </a:cxn>
                <a:cxn ang="0">
                  <a:pos x="46" y="70"/>
                </a:cxn>
                <a:cxn ang="0">
                  <a:pos x="24" y="46"/>
                </a:cxn>
                <a:cxn ang="0">
                  <a:pos x="84" y="18"/>
                </a:cxn>
                <a:cxn ang="0">
                  <a:pos x="154" y="77"/>
                </a:cxn>
                <a:cxn ang="0">
                  <a:pos x="101" y="161"/>
                </a:cxn>
                <a:cxn ang="0">
                  <a:pos x="4" y="242"/>
                </a:cxn>
                <a:cxn ang="0">
                  <a:pos x="0" y="249"/>
                </a:cxn>
                <a:cxn ang="0">
                  <a:pos x="0" y="260"/>
                </a:cxn>
                <a:cxn ang="0">
                  <a:pos x="183" y="260"/>
                </a:cxn>
                <a:cxn ang="0">
                  <a:pos x="196" y="185"/>
                </a:cxn>
              </a:cxnLst>
              <a:rect l="0" t="0" r="r" b="b"/>
              <a:pathLst>
                <a:path w="197" h="261">
                  <a:moveTo>
                    <a:pt x="196" y="185"/>
                  </a:moveTo>
                  <a:lnTo>
                    <a:pt x="178" y="185"/>
                  </a:lnTo>
                  <a:cubicBezTo>
                    <a:pt x="178" y="191"/>
                    <a:pt x="174" y="216"/>
                    <a:pt x="167" y="220"/>
                  </a:cubicBezTo>
                  <a:cubicBezTo>
                    <a:pt x="163" y="222"/>
                    <a:pt x="132" y="222"/>
                    <a:pt x="125" y="222"/>
                  </a:cubicBezTo>
                  <a:lnTo>
                    <a:pt x="48" y="222"/>
                  </a:lnTo>
                  <a:cubicBezTo>
                    <a:pt x="75" y="202"/>
                    <a:pt x="103" y="180"/>
                    <a:pt x="128" y="165"/>
                  </a:cubicBezTo>
                  <a:cubicBezTo>
                    <a:pt x="163" y="141"/>
                    <a:pt x="196" y="119"/>
                    <a:pt x="196" y="77"/>
                  </a:cubicBezTo>
                  <a:cubicBezTo>
                    <a:pt x="196" y="29"/>
                    <a:pt x="147" y="0"/>
                    <a:pt x="92" y="0"/>
                  </a:cubicBezTo>
                  <a:cubicBezTo>
                    <a:pt x="40" y="0"/>
                    <a:pt x="0" y="31"/>
                    <a:pt x="0" y="68"/>
                  </a:cubicBezTo>
                  <a:cubicBezTo>
                    <a:pt x="0" y="88"/>
                    <a:pt x="18" y="92"/>
                    <a:pt x="22" y="92"/>
                  </a:cubicBezTo>
                  <a:cubicBezTo>
                    <a:pt x="33" y="92"/>
                    <a:pt x="46" y="86"/>
                    <a:pt x="46" y="70"/>
                  </a:cubicBezTo>
                  <a:cubicBezTo>
                    <a:pt x="46" y="55"/>
                    <a:pt x="35" y="48"/>
                    <a:pt x="24" y="46"/>
                  </a:cubicBezTo>
                  <a:cubicBezTo>
                    <a:pt x="35" y="29"/>
                    <a:pt x="57" y="18"/>
                    <a:pt x="84" y="18"/>
                  </a:cubicBezTo>
                  <a:cubicBezTo>
                    <a:pt x="121" y="18"/>
                    <a:pt x="154" y="40"/>
                    <a:pt x="154" y="77"/>
                  </a:cubicBezTo>
                  <a:cubicBezTo>
                    <a:pt x="154" y="110"/>
                    <a:pt x="130" y="136"/>
                    <a:pt x="101" y="161"/>
                  </a:cubicBezTo>
                  <a:lnTo>
                    <a:pt x="4" y="242"/>
                  </a:lnTo>
                  <a:cubicBezTo>
                    <a:pt x="0" y="244"/>
                    <a:pt x="0" y="244"/>
                    <a:pt x="0" y="249"/>
                  </a:cubicBezTo>
                  <a:lnTo>
                    <a:pt x="0" y="260"/>
                  </a:lnTo>
                  <a:lnTo>
                    <a:pt x="183" y="260"/>
                  </a:lnTo>
                  <a:lnTo>
                    <a:pt x="196" y="185"/>
                  </a:lnTo>
                </a:path>
              </a:pathLst>
            </a:custGeom>
            <a:solidFill>
              <a:srgbClr val="000000"/>
            </a:solidFill>
            <a:ln w="12600" cap="flat">
              <a:noFill/>
              <a:miter lim="800000"/>
              <a:headEnd/>
              <a:tailEnd/>
            </a:ln>
            <a:effectLst/>
          </p:spPr>
          <p:txBody>
            <a:bodyPr wrap="none" anchor="ctr"/>
            <a:lstStyle/>
            <a:p>
              <a:endParaRPr lang="de-DE"/>
            </a:p>
          </p:txBody>
        </p:sp>
        <p:sp>
          <p:nvSpPr>
            <p:cNvPr id="9279" name="Freeform 63"/>
            <p:cNvSpPr>
              <a:spLocks noChangeArrowheads="1"/>
            </p:cNvSpPr>
            <p:nvPr/>
          </p:nvSpPr>
          <p:spPr bwMode="auto">
            <a:xfrm>
              <a:off x="4546" y="2060"/>
              <a:ext cx="41" cy="175"/>
            </a:xfrm>
            <a:custGeom>
              <a:avLst/>
              <a:gdLst/>
              <a:ahLst/>
              <a:cxnLst>
                <a:cxn ang="0">
                  <a:pos x="183" y="768"/>
                </a:cxn>
                <a:cxn ang="0">
                  <a:pos x="167" y="750"/>
                </a:cxn>
                <a:cxn ang="0">
                  <a:pos x="46" y="387"/>
                </a:cxn>
                <a:cxn ang="0">
                  <a:pos x="172" y="22"/>
                </a:cxn>
                <a:cxn ang="0">
                  <a:pos x="183" y="9"/>
                </a:cxn>
                <a:cxn ang="0">
                  <a:pos x="174" y="0"/>
                </a:cxn>
                <a:cxn ang="0">
                  <a:pos x="48" y="152"/>
                </a:cxn>
                <a:cxn ang="0">
                  <a:pos x="0" y="387"/>
                </a:cxn>
                <a:cxn ang="0">
                  <a:pos x="51" y="629"/>
                </a:cxn>
                <a:cxn ang="0">
                  <a:pos x="174" y="774"/>
                </a:cxn>
                <a:cxn ang="0">
                  <a:pos x="183" y="768"/>
                </a:cxn>
              </a:cxnLst>
              <a:rect l="0" t="0" r="r" b="b"/>
              <a:pathLst>
                <a:path w="184" h="775">
                  <a:moveTo>
                    <a:pt x="183" y="768"/>
                  </a:moveTo>
                  <a:cubicBezTo>
                    <a:pt x="183" y="766"/>
                    <a:pt x="183" y="763"/>
                    <a:pt x="167" y="750"/>
                  </a:cubicBezTo>
                  <a:cubicBezTo>
                    <a:pt x="70" y="653"/>
                    <a:pt x="46" y="506"/>
                    <a:pt x="46" y="387"/>
                  </a:cubicBezTo>
                  <a:cubicBezTo>
                    <a:pt x="46" y="253"/>
                    <a:pt x="75" y="119"/>
                    <a:pt x="172" y="22"/>
                  </a:cubicBezTo>
                  <a:cubicBezTo>
                    <a:pt x="183" y="11"/>
                    <a:pt x="183" y="11"/>
                    <a:pt x="183" y="9"/>
                  </a:cubicBezTo>
                  <a:cubicBezTo>
                    <a:pt x="183" y="2"/>
                    <a:pt x="178" y="0"/>
                    <a:pt x="174" y="0"/>
                  </a:cubicBezTo>
                  <a:cubicBezTo>
                    <a:pt x="165" y="0"/>
                    <a:pt x="95" y="53"/>
                    <a:pt x="48" y="152"/>
                  </a:cubicBezTo>
                  <a:cubicBezTo>
                    <a:pt x="9" y="238"/>
                    <a:pt x="0" y="323"/>
                    <a:pt x="0" y="387"/>
                  </a:cubicBezTo>
                  <a:cubicBezTo>
                    <a:pt x="0" y="449"/>
                    <a:pt x="9" y="541"/>
                    <a:pt x="51" y="629"/>
                  </a:cubicBezTo>
                  <a:cubicBezTo>
                    <a:pt x="99" y="726"/>
                    <a:pt x="165" y="774"/>
                    <a:pt x="174" y="774"/>
                  </a:cubicBezTo>
                  <a:cubicBezTo>
                    <a:pt x="178" y="774"/>
                    <a:pt x="183" y="772"/>
                    <a:pt x="183" y="768"/>
                  </a:cubicBezTo>
                </a:path>
              </a:pathLst>
            </a:custGeom>
            <a:solidFill>
              <a:srgbClr val="000000"/>
            </a:solidFill>
            <a:ln w="12600" cap="flat">
              <a:noFill/>
              <a:miter lim="800000"/>
              <a:headEnd/>
              <a:tailEnd/>
            </a:ln>
            <a:effectLst/>
          </p:spPr>
          <p:txBody>
            <a:bodyPr wrap="none" anchor="ctr"/>
            <a:lstStyle/>
            <a:p>
              <a:endParaRPr lang="de-DE"/>
            </a:p>
          </p:txBody>
        </p:sp>
        <p:sp>
          <p:nvSpPr>
            <p:cNvPr id="9280" name="Freeform 64"/>
            <p:cNvSpPr>
              <a:spLocks noChangeArrowheads="1"/>
            </p:cNvSpPr>
            <p:nvPr/>
          </p:nvSpPr>
          <p:spPr bwMode="auto">
            <a:xfrm>
              <a:off x="4602" y="2114"/>
              <a:ext cx="143" cy="79"/>
            </a:xfrm>
            <a:custGeom>
              <a:avLst/>
              <a:gdLst/>
              <a:ahLst/>
              <a:cxnLst>
                <a:cxn ang="0">
                  <a:pos x="46" y="297"/>
                </a:cxn>
                <a:cxn ang="0">
                  <a:pos x="40" y="332"/>
                </a:cxn>
                <a:cxn ang="0">
                  <a:pos x="62" y="352"/>
                </a:cxn>
                <a:cxn ang="0">
                  <a:pos x="90" y="330"/>
                </a:cxn>
                <a:cxn ang="0">
                  <a:pos x="106" y="273"/>
                </a:cxn>
                <a:cxn ang="0">
                  <a:pos x="121" y="202"/>
                </a:cxn>
                <a:cxn ang="0">
                  <a:pos x="134" y="152"/>
                </a:cxn>
                <a:cxn ang="0">
                  <a:pos x="145" y="112"/>
                </a:cxn>
                <a:cxn ang="0">
                  <a:pos x="271" y="18"/>
                </a:cxn>
                <a:cxn ang="0">
                  <a:pos x="312" y="73"/>
                </a:cxn>
                <a:cxn ang="0">
                  <a:pos x="301" y="136"/>
                </a:cxn>
                <a:cxn ang="0">
                  <a:pos x="279" y="227"/>
                </a:cxn>
                <a:cxn ang="0">
                  <a:pos x="264" y="286"/>
                </a:cxn>
                <a:cxn ang="0">
                  <a:pos x="255" y="332"/>
                </a:cxn>
                <a:cxn ang="0">
                  <a:pos x="277" y="352"/>
                </a:cxn>
                <a:cxn ang="0">
                  <a:pos x="312" y="308"/>
                </a:cxn>
                <a:cxn ang="0">
                  <a:pos x="359" y="121"/>
                </a:cxn>
                <a:cxn ang="0">
                  <a:pos x="486" y="18"/>
                </a:cxn>
                <a:cxn ang="0">
                  <a:pos x="528" y="73"/>
                </a:cxn>
                <a:cxn ang="0">
                  <a:pos x="480" y="246"/>
                </a:cxn>
                <a:cxn ang="0">
                  <a:pos x="471" y="288"/>
                </a:cxn>
                <a:cxn ang="0">
                  <a:pos x="535" y="352"/>
                </a:cxn>
                <a:cxn ang="0">
                  <a:pos x="636" y="233"/>
                </a:cxn>
                <a:cxn ang="0">
                  <a:pos x="627" y="224"/>
                </a:cxn>
                <a:cxn ang="0">
                  <a:pos x="614" y="240"/>
                </a:cxn>
                <a:cxn ang="0">
                  <a:pos x="535" y="334"/>
                </a:cxn>
                <a:cxn ang="0">
                  <a:pos x="517" y="310"/>
                </a:cxn>
                <a:cxn ang="0">
                  <a:pos x="530" y="255"/>
                </a:cxn>
                <a:cxn ang="0">
                  <a:pos x="579" y="84"/>
                </a:cxn>
                <a:cxn ang="0">
                  <a:pos x="488" y="0"/>
                </a:cxn>
                <a:cxn ang="0">
                  <a:pos x="363" y="75"/>
                </a:cxn>
                <a:cxn ang="0">
                  <a:pos x="337" y="20"/>
                </a:cxn>
                <a:cxn ang="0">
                  <a:pos x="273" y="0"/>
                </a:cxn>
                <a:cxn ang="0">
                  <a:pos x="152" y="68"/>
                </a:cxn>
                <a:cxn ang="0">
                  <a:pos x="81" y="0"/>
                </a:cxn>
                <a:cxn ang="0">
                  <a:pos x="24" y="44"/>
                </a:cxn>
                <a:cxn ang="0">
                  <a:pos x="0" y="119"/>
                </a:cxn>
                <a:cxn ang="0">
                  <a:pos x="9" y="128"/>
                </a:cxn>
                <a:cxn ang="0">
                  <a:pos x="22" y="110"/>
                </a:cxn>
                <a:cxn ang="0">
                  <a:pos x="79" y="18"/>
                </a:cxn>
                <a:cxn ang="0">
                  <a:pos x="103" y="53"/>
                </a:cxn>
                <a:cxn ang="0">
                  <a:pos x="90" y="119"/>
                </a:cxn>
                <a:cxn ang="0">
                  <a:pos x="46" y="297"/>
                </a:cxn>
              </a:cxnLst>
              <a:rect l="0" t="0" r="r" b="b"/>
              <a:pathLst>
                <a:path w="637" h="353">
                  <a:moveTo>
                    <a:pt x="46" y="297"/>
                  </a:moveTo>
                  <a:cubicBezTo>
                    <a:pt x="44" y="310"/>
                    <a:pt x="40" y="328"/>
                    <a:pt x="40" y="332"/>
                  </a:cubicBezTo>
                  <a:cubicBezTo>
                    <a:pt x="40" y="345"/>
                    <a:pt x="51" y="352"/>
                    <a:pt x="62" y="352"/>
                  </a:cubicBezTo>
                  <a:cubicBezTo>
                    <a:pt x="70" y="352"/>
                    <a:pt x="84" y="345"/>
                    <a:pt x="90" y="330"/>
                  </a:cubicBezTo>
                  <a:cubicBezTo>
                    <a:pt x="90" y="330"/>
                    <a:pt x="99" y="293"/>
                    <a:pt x="106" y="273"/>
                  </a:cubicBezTo>
                  <a:lnTo>
                    <a:pt x="121" y="202"/>
                  </a:lnTo>
                  <a:cubicBezTo>
                    <a:pt x="125" y="187"/>
                    <a:pt x="132" y="169"/>
                    <a:pt x="134" y="152"/>
                  </a:cubicBezTo>
                  <a:cubicBezTo>
                    <a:pt x="139" y="139"/>
                    <a:pt x="145" y="114"/>
                    <a:pt x="145" y="112"/>
                  </a:cubicBezTo>
                  <a:cubicBezTo>
                    <a:pt x="156" y="88"/>
                    <a:pt x="198" y="18"/>
                    <a:pt x="271" y="18"/>
                  </a:cubicBezTo>
                  <a:cubicBezTo>
                    <a:pt x="306" y="18"/>
                    <a:pt x="312" y="46"/>
                    <a:pt x="312" y="73"/>
                  </a:cubicBezTo>
                  <a:cubicBezTo>
                    <a:pt x="312" y="90"/>
                    <a:pt x="308" y="112"/>
                    <a:pt x="301" y="136"/>
                  </a:cubicBezTo>
                  <a:lnTo>
                    <a:pt x="279" y="227"/>
                  </a:lnTo>
                  <a:lnTo>
                    <a:pt x="264" y="286"/>
                  </a:lnTo>
                  <a:cubicBezTo>
                    <a:pt x="262" y="301"/>
                    <a:pt x="255" y="328"/>
                    <a:pt x="255" y="332"/>
                  </a:cubicBezTo>
                  <a:cubicBezTo>
                    <a:pt x="255" y="345"/>
                    <a:pt x="266" y="352"/>
                    <a:pt x="277" y="352"/>
                  </a:cubicBezTo>
                  <a:cubicBezTo>
                    <a:pt x="301" y="352"/>
                    <a:pt x="306" y="332"/>
                    <a:pt x="312" y="308"/>
                  </a:cubicBezTo>
                  <a:cubicBezTo>
                    <a:pt x="323" y="264"/>
                    <a:pt x="352" y="152"/>
                    <a:pt x="359" y="121"/>
                  </a:cubicBezTo>
                  <a:cubicBezTo>
                    <a:pt x="361" y="110"/>
                    <a:pt x="403" y="18"/>
                    <a:pt x="486" y="18"/>
                  </a:cubicBezTo>
                  <a:cubicBezTo>
                    <a:pt x="519" y="18"/>
                    <a:pt x="528" y="44"/>
                    <a:pt x="528" y="73"/>
                  </a:cubicBezTo>
                  <a:cubicBezTo>
                    <a:pt x="528" y="117"/>
                    <a:pt x="495" y="205"/>
                    <a:pt x="480" y="246"/>
                  </a:cubicBezTo>
                  <a:cubicBezTo>
                    <a:pt x="473" y="264"/>
                    <a:pt x="471" y="273"/>
                    <a:pt x="471" y="288"/>
                  </a:cubicBezTo>
                  <a:cubicBezTo>
                    <a:pt x="471" y="326"/>
                    <a:pt x="497" y="352"/>
                    <a:pt x="535" y="352"/>
                  </a:cubicBezTo>
                  <a:cubicBezTo>
                    <a:pt x="607" y="352"/>
                    <a:pt x="636" y="240"/>
                    <a:pt x="636" y="233"/>
                  </a:cubicBezTo>
                  <a:cubicBezTo>
                    <a:pt x="636" y="224"/>
                    <a:pt x="629" y="224"/>
                    <a:pt x="627" y="224"/>
                  </a:cubicBezTo>
                  <a:cubicBezTo>
                    <a:pt x="618" y="224"/>
                    <a:pt x="618" y="227"/>
                    <a:pt x="614" y="240"/>
                  </a:cubicBezTo>
                  <a:cubicBezTo>
                    <a:pt x="603" y="279"/>
                    <a:pt x="579" y="334"/>
                    <a:pt x="535" y="334"/>
                  </a:cubicBezTo>
                  <a:cubicBezTo>
                    <a:pt x="521" y="334"/>
                    <a:pt x="517" y="328"/>
                    <a:pt x="517" y="310"/>
                  </a:cubicBezTo>
                  <a:cubicBezTo>
                    <a:pt x="517" y="290"/>
                    <a:pt x="524" y="271"/>
                    <a:pt x="530" y="255"/>
                  </a:cubicBezTo>
                  <a:cubicBezTo>
                    <a:pt x="546" y="213"/>
                    <a:pt x="579" y="128"/>
                    <a:pt x="579" y="84"/>
                  </a:cubicBezTo>
                  <a:cubicBezTo>
                    <a:pt x="579" y="33"/>
                    <a:pt x="548" y="0"/>
                    <a:pt x="488" y="0"/>
                  </a:cubicBezTo>
                  <a:cubicBezTo>
                    <a:pt x="431" y="0"/>
                    <a:pt x="392" y="35"/>
                    <a:pt x="363" y="75"/>
                  </a:cubicBezTo>
                  <a:cubicBezTo>
                    <a:pt x="361" y="66"/>
                    <a:pt x="359" y="40"/>
                    <a:pt x="337" y="20"/>
                  </a:cubicBezTo>
                  <a:cubicBezTo>
                    <a:pt x="319" y="4"/>
                    <a:pt x="293" y="0"/>
                    <a:pt x="273" y="0"/>
                  </a:cubicBezTo>
                  <a:cubicBezTo>
                    <a:pt x="205" y="0"/>
                    <a:pt x="165" y="51"/>
                    <a:pt x="152" y="68"/>
                  </a:cubicBezTo>
                  <a:cubicBezTo>
                    <a:pt x="150" y="24"/>
                    <a:pt x="117" y="0"/>
                    <a:pt x="81" y="0"/>
                  </a:cubicBezTo>
                  <a:cubicBezTo>
                    <a:pt x="46" y="0"/>
                    <a:pt x="31" y="31"/>
                    <a:pt x="24" y="44"/>
                  </a:cubicBezTo>
                  <a:cubicBezTo>
                    <a:pt x="11" y="73"/>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lnTo>
                    <a:pt x="46" y="297"/>
                  </a:lnTo>
                </a:path>
              </a:pathLst>
            </a:custGeom>
            <a:solidFill>
              <a:srgbClr val="000000"/>
            </a:solidFill>
            <a:ln w="12600" cap="flat">
              <a:noFill/>
              <a:miter lim="800000"/>
              <a:headEnd/>
              <a:tailEnd/>
            </a:ln>
            <a:effectLst/>
          </p:spPr>
          <p:txBody>
            <a:bodyPr wrap="none" anchor="ctr"/>
            <a:lstStyle/>
            <a:p>
              <a:endParaRPr lang="de-DE"/>
            </a:p>
          </p:txBody>
        </p:sp>
        <p:sp>
          <p:nvSpPr>
            <p:cNvPr id="9281" name="Freeform 65"/>
            <p:cNvSpPr>
              <a:spLocks noChangeArrowheads="1"/>
            </p:cNvSpPr>
            <p:nvPr/>
          </p:nvSpPr>
          <p:spPr bwMode="auto">
            <a:xfrm>
              <a:off x="4758" y="2136"/>
              <a:ext cx="54" cy="81"/>
            </a:xfrm>
            <a:custGeom>
              <a:avLst/>
              <a:gdLst/>
              <a:ahLst/>
              <a:cxnLst>
                <a:cxn ang="0">
                  <a:pos x="242" y="262"/>
                </a:cxn>
                <a:cxn ang="0">
                  <a:pos x="222" y="262"/>
                </a:cxn>
                <a:cxn ang="0">
                  <a:pos x="209" y="312"/>
                </a:cxn>
                <a:cxn ang="0">
                  <a:pos x="154" y="315"/>
                </a:cxn>
                <a:cxn ang="0">
                  <a:pos x="55" y="315"/>
                </a:cxn>
                <a:cxn ang="0">
                  <a:pos x="163" y="224"/>
                </a:cxn>
                <a:cxn ang="0">
                  <a:pos x="242" y="106"/>
                </a:cxn>
                <a:cxn ang="0">
                  <a:pos x="114" y="0"/>
                </a:cxn>
                <a:cxn ang="0">
                  <a:pos x="0" y="97"/>
                </a:cxn>
                <a:cxn ang="0">
                  <a:pos x="29" y="128"/>
                </a:cxn>
                <a:cxn ang="0">
                  <a:pos x="57" y="99"/>
                </a:cxn>
                <a:cxn ang="0">
                  <a:pos x="26" y="70"/>
                </a:cxn>
                <a:cxn ang="0">
                  <a:pos x="106" y="20"/>
                </a:cxn>
                <a:cxn ang="0">
                  <a:pos x="189" y="106"/>
                </a:cxn>
                <a:cxn ang="0">
                  <a:pos x="136" y="211"/>
                </a:cxn>
                <a:cxn ang="0">
                  <a:pos x="4" y="341"/>
                </a:cxn>
                <a:cxn ang="0">
                  <a:pos x="0" y="361"/>
                </a:cxn>
                <a:cxn ang="0">
                  <a:pos x="224" y="361"/>
                </a:cxn>
                <a:cxn ang="0">
                  <a:pos x="242" y="262"/>
                </a:cxn>
              </a:cxnLst>
              <a:rect l="0" t="0" r="r" b="b"/>
              <a:pathLst>
                <a:path w="243" h="362">
                  <a:moveTo>
                    <a:pt x="242" y="262"/>
                  </a:moveTo>
                  <a:lnTo>
                    <a:pt x="222" y="262"/>
                  </a:lnTo>
                  <a:cubicBezTo>
                    <a:pt x="222" y="275"/>
                    <a:pt x="216" y="306"/>
                    <a:pt x="209" y="312"/>
                  </a:cubicBezTo>
                  <a:cubicBezTo>
                    <a:pt x="205" y="315"/>
                    <a:pt x="163" y="315"/>
                    <a:pt x="154" y="315"/>
                  </a:cubicBezTo>
                  <a:lnTo>
                    <a:pt x="55" y="315"/>
                  </a:lnTo>
                  <a:cubicBezTo>
                    <a:pt x="112" y="264"/>
                    <a:pt x="130" y="249"/>
                    <a:pt x="163" y="224"/>
                  </a:cubicBezTo>
                  <a:cubicBezTo>
                    <a:pt x="205" y="191"/>
                    <a:pt x="242" y="158"/>
                    <a:pt x="242" y="106"/>
                  </a:cubicBezTo>
                  <a:cubicBezTo>
                    <a:pt x="242" y="40"/>
                    <a:pt x="183" y="0"/>
                    <a:pt x="114" y="0"/>
                  </a:cubicBezTo>
                  <a:cubicBezTo>
                    <a:pt x="46" y="0"/>
                    <a:pt x="0" y="48"/>
                    <a:pt x="0" y="97"/>
                  </a:cubicBezTo>
                  <a:cubicBezTo>
                    <a:pt x="0" y="125"/>
                    <a:pt x="24" y="128"/>
                    <a:pt x="29" y="128"/>
                  </a:cubicBezTo>
                  <a:cubicBezTo>
                    <a:pt x="42" y="128"/>
                    <a:pt x="57" y="119"/>
                    <a:pt x="57" y="99"/>
                  </a:cubicBezTo>
                  <a:cubicBezTo>
                    <a:pt x="57" y="90"/>
                    <a:pt x="55" y="70"/>
                    <a:pt x="26" y="70"/>
                  </a:cubicBezTo>
                  <a:cubicBezTo>
                    <a:pt x="42" y="31"/>
                    <a:pt x="79" y="20"/>
                    <a:pt x="106" y="20"/>
                  </a:cubicBezTo>
                  <a:cubicBezTo>
                    <a:pt x="161" y="20"/>
                    <a:pt x="189" y="62"/>
                    <a:pt x="189" y="106"/>
                  </a:cubicBezTo>
                  <a:cubicBezTo>
                    <a:pt x="189" y="154"/>
                    <a:pt x="154" y="191"/>
                    <a:pt x="136" y="211"/>
                  </a:cubicBezTo>
                  <a:lnTo>
                    <a:pt x="4" y="341"/>
                  </a:lnTo>
                  <a:cubicBezTo>
                    <a:pt x="0" y="345"/>
                    <a:pt x="0" y="345"/>
                    <a:pt x="0" y="361"/>
                  </a:cubicBezTo>
                  <a:lnTo>
                    <a:pt x="224" y="361"/>
                  </a:lnTo>
                  <a:lnTo>
                    <a:pt x="242" y="262"/>
                  </a:lnTo>
                </a:path>
              </a:pathLst>
            </a:custGeom>
            <a:solidFill>
              <a:srgbClr val="000000"/>
            </a:solidFill>
            <a:ln w="12600" cap="flat">
              <a:noFill/>
              <a:miter lim="800000"/>
              <a:headEnd/>
              <a:tailEnd/>
            </a:ln>
            <a:effectLst/>
          </p:spPr>
          <p:txBody>
            <a:bodyPr wrap="none" anchor="ctr"/>
            <a:lstStyle/>
            <a:p>
              <a:endParaRPr lang="de-DE"/>
            </a:p>
          </p:txBody>
        </p:sp>
        <p:sp>
          <p:nvSpPr>
            <p:cNvPr id="9282" name="Freeform 66"/>
            <p:cNvSpPr>
              <a:spLocks noChangeArrowheads="1"/>
            </p:cNvSpPr>
            <p:nvPr/>
          </p:nvSpPr>
          <p:spPr bwMode="auto">
            <a:xfrm>
              <a:off x="4839" y="2060"/>
              <a:ext cx="41" cy="175"/>
            </a:xfrm>
            <a:custGeom>
              <a:avLst/>
              <a:gdLst/>
              <a:ahLst/>
              <a:cxnLst>
                <a:cxn ang="0">
                  <a:pos x="183" y="387"/>
                </a:cxn>
                <a:cxn ang="0">
                  <a:pos x="130" y="145"/>
                </a:cxn>
                <a:cxn ang="0">
                  <a:pos x="9" y="0"/>
                </a:cxn>
                <a:cxn ang="0">
                  <a:pos x="0" y="9"/>
                </a:cxn>
                <a:cxn ang="0">
                  <a:pos x="15" y="26"/>
                </a:cxn>
                <a:cxn ang="0">
                  <a:pos x="136" y="387"/>
                </a:cxn>
                <a:cxn ang="0">
                  <a:pos x="11" y="755"/>
                </a:cxn>
                <a:cxn ang="0">
                  <a:pos x="0" y="768"/>
                </a:cxn>
                <a:cxn ang="0">
                  <a:pos x="9" y="774"/>
                </a:cxn>
                <a:cxn ang="0">
                  <a:pos x="132" y="625"/>
                </a:cxn>
                <a:cxn ang="0">
                  <a:pos x="183" y="387"/>
                </a:cxn>
              </a:cxnLst>
              <a:rect l="0" t="0" r="r" b="b"/>
              <a:pathLst>
                <a:path w="184" h="775">
                  <a:moveTo>
                    <a:pt x="183" y="387"/>
                  </a:moveTo>
                  <a:cubicBezTo>
                    <a:pt x="183" y="328"/>
                    <a:pt x="174" y="233"/>
                    <a:pt x="130" y="145"/>
                  </a:cubicBezTo>
                  <a:cubicBezTo>
                    <a:pt x="84" y="51"/>
                    <a:pt x="15" y="0"/>
                    <a:pt x="9" y="0"/>
                  </a:cubicBezTo>
                  <a:cubicBezTo>
                    <a:pt x="2" y="0"/>
                    <a:pt x="0" y="2"/>
                    <a:pt x="0" y="9"/>
                  </a:cubicBezTo>
                  <a:cubicBezTo>
                    <a:pt x="0" y="11"/>
                    <a:pt x="0" y="11"/>
                    <a:pt x="15" y="26"/>
                  </a:cubicBezTo>
                  <a:cubicBezTo>
                    <a:pt x="92" y="103"/>
                    <a:pt x="136" y="227"/>
                    <a:pt x="136" y="387"/>
                  </a:cubicBezTo>
                  <a:cubicBezTo>
                    <a:pt x="136" y="521"/>
                    <a:pt x="108" y="658"/>
                    <a:pt x="11" y="755"/>
                  </a:cubicBezTo>
                  <a:cubicBezTo>
                    <a:pt x="0" y="763"/>
                    <a:pt x="0" y="766"/>
                    <a:pt x="0" y="768"/>
                  </a:cubicBezTo>
                  <a:cubicBezTo>
                    <a:pt x="0" y="772"/>
                    <a:pt x="2" y="774"/>
                    <a:pt x="9" y="774"/>
                  </a:cubicBezTo>
                  <a:cubicBezTo>
                    <a:pt x="15" y="774"/>
                    <a:pt x="86" y="722"/>
                    <a:pt x="132" y="625"/>
                  </a:cubicBezTo>
                  <a:cubicBezTo>
                    <a:pt x="172" y="539"/>
                    <a:pt x="183" y="453"/>
                    <a:pt x="183" y="387"/>
                  </a:cubicBezTo>
                </a:path>
              </a:pathLst>
            </a:custGeom>
            <a:solidFill>
              <a:srgbClr val="000000"/>
            </a:solidFill>
            <a:ln w="12600" cap="flat">
              <a:noFill/>
              <a:miter lim="800000"/>
              <a:headEnd/>
              <a:tailEnd/>
            </a:ln>
            <a:effectLst/>
          </p:spPr>
          <p:txBody>
            <a:bodyPr wrap="none" anchor="ctr"/>
            <a:lstStyle/>
            <a:p>
              <a:endParaRPr lang="de-DE"/>
            </a:p>
          </p:txBody>
        </p:sp>
        <p:sp>
          <p:nvSpPr>
            <p:cNvPr id="9283" name="Freeform 67"/>
            <p:cNvSpPr>
              <a:spLocks noChangeArrowheads="1"/>
            </p:cNvSpPr>
            <p:nvPr/>
          </p:nvSpPr>
          <p:spPr bwMode="auto">
            <a:xfrm>
              <a:off x="2527" y="2631"/>
              <a:ext cx="84" cy="84"/>
            </a:xfrm>
            <a:custGeom>
              <a:avLst/>
              <a:gdLst/>
              <a:ahLst/>
              <a:cxnLst>
                <a:cxn ang="0">
                  <a:pos x="189" y="165"/>
                </a:cxn>
                <a:cxn ang="0">
                  <a:pos x="33" y="11"/>
                </a:cxn>
                <a:cxn ang="0">
                  <a:pos x="15" y="0"/>
                </a:cxn>
                <a:cxn ang="0">
                  <a:pos x="0" y="15"/>
                </a:cxn>
                <a:cxn ang="0">
                  <a:pos x="11" y="31"/>
                </a:cxn>
                <a:cxn ang="0">
                  <a:pos x="165" y="187"/>
                </a:cxn>
                <a:cxn ang="0">
                  <a:pos x="11" y="343"/>
                </a:cxn>
                <a:cxn ang="0">
                  <a:pos x="0" y="359"/>
                </a:cxn>
                <a:cxn ang="0">
                  <a:pos x="15" y="374"/>
                </a:cxn>
                <a:cxn ang="0">
                  <a:pos x="33" y="363"/>
                </a:cxn>
                <a:cxn ang="0">
                  <a:pos x="187" y="209"/>
                </a:cxn>
                <a:cxn ang="0">
                  <a:pos x="348" y="370"/>
                </a:cxn>
                <a:cxn ang="0">
                  <a:pos x="361" y="374"/>
                </a:cxn>
                <a:cxn ang="0">
                  <a:pos x="376" y="359"/>
                </a:cxn>
                <a:cxn ang="0">
                  <a:pos x="374" y="350"/>
                </a:cxn>
                <a:cxn ang="0">
                  <a:pos x="209" y="187"/>
                </a:cxn>
                <a:cxn ang="0">
                  <a:pos x="352" y="46"/>
                </a:cxn>
                <a:cxn ang="0">
                  <a:pos x="372" y="26"/>
                </a:cxn>
                <a:cxn ang="0">
                  <a:pos x="376" y="15"/>
                </a:cxn>
                <a:cxn ang="0">
                  <a:pos x="361" y="0"/>
                </a:cxn>
                <a:cxn ang="0">
                  <a:pos x="343" y="11"/>
                </a:cxn>
                <a:cxn ang="0">
                  <a:pos x="189" y="165"/>
                </a:cxn>
              </a:cxnLst>
              <a:rect l="0" t="0" r="r" b="b"/>
              <a:pathLst>
                <a:path w="377" h="375">
                  <a:moveTo>
                    <a:pt x="189" y="165"/>
                  </a:moveTo>
                  <a:lnTo>
                    <a:pt x="33" y="11"/>
                  </a:lnTo>
                  <a:cubicBezTo>
                    <a:pt x="24" y="2"/>
                    <a:pt x="22" y="0"/>
                    <a:pt x="15" y="0"/>
                  </a:cubicBezTo>
                  <a:cubicBezTo>
                    <a:pt x="9" y="0"/>
                    <a:pt x="0" y="7"/>
                    <a:pt x="0" y="15"/>
                  </a:cubicBezTo>
                  <a:cubicBezTo>
                    <a:pt x="0" y="22"/>
                    <a:pt x="2" y="22"/>
                    <a:pt x="11" y="31"/>
                  </a:cubicBezTo>
                  <a:lnTo>
                    <a:pt x="165" y="187"/>
                  </a:lnTo>
                  <a:lnTo>
                    <a:pt x="11" y="343"/>
                  </a:lnTo>
                  <a:cubicBezTo>
                    <a:pt x="2" y="352"/>
                    <a:pt x="0" y="354"/>
                    <a:pt x="0" y="359"/>
                  </a:cubicBezTo>
                  <a:cubicBezTo>
                    <a:pt x="0" y="367"/>
                    <a:pt x="9" y="374"/>
                    <a:pt x="15" y="374"/>
                  </a:cubicBezTo>
                  <a:cubicBezTo>
                    <a:pt x="22" y="374"/>
                    <a:pt x="24" y="374"/>
                    <a:pt x="33" y="363"/>
                  </a:cubicBezTo>
                  <a:lnTo>
                    <a:pt x="187" y="209"/>
                  </a:lnTo>
                  <a:lnTo>
                    <a:pt x="348" y="370"/>
                  </a:lnTo>
                  <a:cubicBezTo>
                    <a:pt x="350" y="372"/>
                    <a:pt x="356" y="374"/>
                    <a:pt x="361" y="374"/>
                  </a:cubicBezTo>
                  <a:cubicBezTo>
                    <a:pt x="370" y="374"/>
                    <a:pt x="376" y="367"/>
                    <a:pt x="376" y="359"/>
                  </a:cubicBezTo>
                  <a:cubicBezTo>
                    <a:pt x="376" y="359"/>
                    <a:pt x="376" y="354"/>
                    <a:pt x="374" y="350"/>
                  </a:cubicBezTo>
                  <a:cubicBezTo>
                    <a:pt x="372" y="350"/>
                    <a:pt x="249" y="227"/>
                    <a:pt x="209" y="187"/>
                  </a:cubicBezTo>
                  <a:lnTo>
                    <a:pt x="352" y="46"/>
                  </a:lnTo>
                  <a:cubicBezTo>
                    <a:pt x="356" y="40"/>
                    <a:pt x="367" y="31"/>
                    <a:pt x="372" y="26"/>
                  </a:cubicBezTo>
                  <a:cubicBezTo>
                    <a:pt x="372" y="24"/>
                    <a:pt x="376" y="22"/>
                    <a:pt x="376" y="15"/>
                  </a:cubicBezTo>
                  <a:cubicBezTo>
                    <a:pt x="376" y="7"/>
                    <a:pt x="370" y="0"/>
                    <a:pt x="361" y="0"/>
                  </a:cubicBezTo>
                  <a:cubicBezTo>
                    <a:pt x="354" y="0"/>
                    <a:pt x="350" y="2"/>
                    <a:pt x="343" y="11"/>
                  </a:cubicBezTo>
                  <a:lnTo>
                    <a:pt x="189" y="165"/>
                  </a:lnTo>
                </a:path>
              </a:pathLst>
            </a:custGeom>
            <a:solidFill>
              <a:srgbClr val="000000"/>
            </a:solidFill>
            <a:ln w="12600" cap="flat">
              <a:noFill/>
              <a:miter lim="800000"/>
              <a:headEnd/>
              <a:tailEnd/>
            </a:ln>
            <a:effectLst/>
          </p:spPr>
          <p:txBody>
            <a:bodyPr wrap="none" anchor="ctr"/>
            <a:lstStyle/>
            <a:p>
              <a:endParaRPr lang="de-DE"/>
            </a:p>
          </p:txBody>
        </p:sp>
        <p:sp>
          <p:nvSpPr>
            <p:cNvPr id="9284" name="Freeform 68"/>
            <p:cNvSpPr>
              <a:spLocks noChangeArrowheads="1"/>
            </p:cNvSpPr>
            <p:nvPr/>
          </p:nvSpPr>
          <p:spPr bwMode="auto">
            <a:xfrm>
              <a:off x="2729" y="2639"/>
              <a:ext cx="91" cy="111"/>
            </a:xfrm>
            <a:custGeom>
              <a:avLst/>
              <a:gdLst/>
              <a:ahLst/>
              <a:cxnLst>
                <a:cxn ang="0">
                  <a:pos x="59" y="438"/>
                </a:cxn>
                <a:cxn ang="0">
                  <a:pos x="18" y="471"/>
                </a:cxn>
                <a:cxn ang="0">
                  <a:pos x="0" y="484"/>
                </a:cxn>
                <a:cxn ang="0">
                  <a:pos x="11" y="495"/>
                </a:cxn>
                <a:cxn ang="0">
                  <a:pos x="75" y="491"/>
                </a:cxn>
                <a:cxn ang="0">
                  <a:pos x="152" y="495"/>
                </a:cxn>
                <a:cxn ang="0">
                  <a:pos x="167" y="477"/>
                </a:cxn>
                <a:cxn ang="0">
                  <a:pos x="147" y="471"/>
                </a:cxn>
                <a:cxn ang="0">
                  <a:pos x="108" y="458"/>
                </a:cxn>
                <a:cxn ang="0">
                  <a:pos x="147" y="301"/>
                </a:cxn>
                <a:cxn ang="0">
                  <a:pos x="218" y="352"/>
                </a:cxn>
                <a:cxn ang="0">
                  <a:pos x="405" y="123"/>
                </a:cxn>
                <a:cxn ang="0">
                  <a:pos x="301" y="0"/>
                </a:cxn>
                <a:cxn ang="0">
                  <a:pos x="200" y="57"/>
                </a:cxn>
                <a:cxn ang="0">
                  <a:pos x="130" y="0"/>
                </a:cxn>
                <a:cxn ang="0">
                  <a:pos x="73" y="44"/>
                </a:cxn>
                <a:cxn ang="0">
                  <a:pos x="48" y="119"/>
                </a:cxn>
                <a:cxn ang="0">
                  <a:pos x="57" y="128"/>
                </a:cxn>
                <a:cxn ang="0">
                  <a:pos x="73" y="110"/>
                </a:cxn>
                <a:cxn ang="0">
                  <a:pos x="128" y="18"/>
                </a:cxn>
                <a:cxn ang="0">
                  <a:pos x="152" y="53"/>
                </a:cxn>
                <a:cxn ang="0">
                  <a:pos x="147" y="92"/>
                </a:cxn>
                <a:cxn ang="0">
                  <a:pos x="59" y="438"/>
                </a:cxn>
                <a:cxn ang="0">
                  <a:pos x="196" y="101"/>
                </a:cxn>
                <a:cxn ang="0">
                  <a:pos x="238" y="46"/>
                </a:cxn>
                <a:cxn ang="0">
                  <a:pos x="299" y="18"/>
                </a:cxn>
                <a:cxn ang="0">
                  <a:pos x="350" y="90"/>
                </a:cxn>
                <a:cxn ang="0">
                  <a:pos x="310" y="255"/>
                </a:cxn>
                <a:cxn ang="0">
                  <a:pos x="218" y="334"/>
                </a:cxn>
                <a:cxn ang="0">
                  <a:pos x="156" y="266"/>
                </a:cxn>
                <a:cxn ang="0">
                  <a:pos x="158" y="253"/>
                </a:cxn>
                <a:cxn ang="0">
                  <a:pos x="196" y="101"/>
                </a:cxn>
              </a:cxnLst>
              <a:rect l="0" t="0" r="r" b="b"/>
              <a:pathLst>
                <a:path w="406" h="496">
                  <a:moveTo>
                    <a:pt x="59" y="438"/>
                  </a:moveTo>
                  <a:cubicBezTo>
                    <a:pt x="53" y="464"/>
                    <a:pt x="53" y="471"/>
                    <a:pt x="18" y="471"/>
                  </a:cubicBezTo>
                  <a:cubicBezTo>
                    <a:pt x="9" y="471"/>
                    <a:pt x="0" y="471"/>
                    <a:pt x="0" y="484"/>
                  </a:cubicBezTo>
                  <a:cubicBezTo>
                    <a:pt x="0" y="491"/>
                    <a:pt x="4" y="495"/>
                    <a:pt x="11" y="495"/>
                  </a:cubicBezTo>
                  <a:cubicBezTo>
                    <a:pt x="31" y="495"/>
                    <a:pt x="53" y="491"/>
                    <a:pt x="75" y="491"/>
                  </a:cubicBezTo>
                  <a:cubicBezTo>
                    <a:pt x="101" y="491"/>
                    <a:pt x="128" y="495"/>
                    <a:pt x="152" y="495"/>
                  </a:cubicBezTo>
                  <a:cubicBezTo>
                    <a:pt x="156" y="495"/>
                    <a:pt x="167" y="495"/>
                    <a:pt x="167" y="477"/>
                  </a:cubicBezTo>
                  <a:cubicBezTo>
                    <a:pt x="167" y="471"/>
                    <a:pt x="158" y="471"/>
                    <a:pt x="147" y="471"/>
                  </a:cubicBezTo>
                  <a:cubicBezTo>
                    <a:pt x="108" y="471"/>
                    <a:pt x="108" y="464"/>
                    <a:pt x="108" y="458"/>
                  </a:cubicBezTo>
                  <a:cubicBezTo>
                    <a:pt x="108" y="449"/>
                    <a:pt x="141" y="321"/>
                    <a:pt x="147" y="301"/>
                  </a:cubicBezTo>
                  <a:cubicBezTo>
                    <a:pt x="156" y="326"/>
                    <a:pt x="178" y="352"/>
                    <a:pt x="218" y="352"/>
                  </a:cubicBezTo>
                  <a:cubicBezTo>
                    <a:pt x="308" y="352"/>
                    <a:pt x="405" y="238"/>
                    <a:pt x="405" y="123"/>
                  </a:cubicBezTo>
                  <a:cubicBezTo>
                    <a:pt x="405" y="51"/>
                    <a:pt x="361" y="0"/>
                    <a:pt x="301" y="0"/>
                  </a:cubicBezTo>
                  <a:cubicBezTo>
                    <a:pt x="264" y="0"/>
                    <a:pt x="227" y="29"/>
                    <a:pt x="200" y="57"/>
                  </a:cubicBezTo>
                  <a:cubicBezTo>
                    <a:pt x="194" y="15"/>
                    <a:pt x="158" y="0"/>
                    <a:pt x="130" y="0"/>
                  </a:cubicBezTo>
                  <a:cubicBezTo>
                    <a:pt x="95" y="0"/>
                    <a:pt x="79" y="31"/>
                    <a:pt x="73" y="44"/>
                  </a:cubicBezTo>
                  <a:cubicBezTo>
                    <a:pt x="59" y="70"/>
                    <a:pt x="48" y="117"/>
                    <a:pt x="48" y="119"/>
                  </a:cubicBezTo>
                  <a:cubicBezTo>
                    <a:pt x="48" y="128"/>
                    <a:pt x="57" y="128"/>
                    <a:pt x="57" y="128"/>
                  </a:cubicBezTo>
                  <a:cubicBezTo>
                    <a:pt x="66" y="128"/>
                    <a:pt x="66" y="128"/>
                    <a:pt x="73" y="110"/>
                  </a:cubicBezTo>
                  <a:cubicBezTo>
                    <a:pt x="86" y="55"/>
                    <a:pt x="101" y="18"/>
                    <a:pt x="128" y="18"/>
                  </a:cubicBezTo>
                  <a:cubicBezTo>
                    <a:pt x="141" y="18"/>
                    <a:pt x="152" y="24"/>
                    <a:pt x="152" y="53"/>
                  </a:cubicBezTo>
                  <a:cubicBezTo>
                    <a:pt x="152" y="70"/>
                    <a:pt x="150" y="79"/>
                    <a:pt x="147" y="92"/>
                  </a:cubicBezTo>
                  <a:lnTo>
                    <a:pt x="59" y="438"/>
                  </a:lnTo>
                  <a:close/>
                  <a:moveTo>
                    <a:pt x="196" y="101"/>
                  </a:moveTo>
                  <a:cubicBezTo>
                    <a:pt x="202" y="79"/>
                    <a:pt x="222" y="57"/>
                    <a:pt x="238" y="46"/>
                  </a:cubicBezTo>
                  <a:cubicBezTo>
                    <a:pt x="264" y="22"/>
                    <a:pt x="286" y="18"/>
                    <a:pt x="299" y="18"/>
                  </a:cubicBezTo>
                  <a:cubicBezTo>
                    <a:pt x="332" y="18"/>
                    <a:pt x="350" y="44"/>
                    <a:pt x="350" y="90"/>
                  </a:cubicBezTo>
                  <a:cubicBezTo>
                    <a:pt x="350" y="136"/>
                    <a:pt x="323" y="224"/>
                    <a:pt x="310" y="255"/>
                  </a:cubicBezTo>
                  <a:cubicBezTo>
                    <a:pt x="284" y="310"/>
                    <a:pt x="246" y="334"/>
                    <a:pt x="218" y="334"/>
                  </a:cubicBezTo>
                  <a:cubicBezTo>
                    <a:pt x="167" y="334"/>
                    <a:pt x="156" y="271"/>
                    <a:pt x="156" y="266"/>
                  </a:cubicBezTo>
                  <a:cubicBezTo>
                    <a:pt x="156" y="264"/>
                    <a:pt x="156" y="262"/>
                    <a:pt x="158" y="253"/>
                  </a:cubicBezTo>
                  <a:lnTo>
                    <a:pt x="196" y="101"/>
                  </a:lnTo>
                  <a:close/>
                </a:path>
              </a:pathLst>
            </a:custGeom>
            <a:solidFill>
              <a:srgbClr val="000000"/>
            </a:solidFill>
            <a:ln w="12600" cap="flat">
              <a:noFill/>
              <a:miter lim="800000"/>
              <a:headEnd/>
              <a:tailEnd/>
            </a:ln>
            <a:effectLst/>
          </p:spPr>
          <p:txBody>
            <a:bodyPr wrap="none" anchor="ctr"/>
            <a:lstStyle/>
            <a:p>
              <a:endParaRPr lang="de-DE"/>
            </a:p>
          </p:txBody>
        </p:sp>
        <p:sp>
          <p:nvSpPr>
            <p:cNvPr id="9285" name="Freeform 69"/>
            <p:cNvSpPr>
              <a:spLocks noChangeArrowheads="1"/>
            </p:cNvSpPr>
            <p:nvPr/>
          </p:nvSpPr>
          <p:spPr bwMode="auto">
            <a:xfrm>
              <a:off x="2828" y="2689"/>
              <a:ext cx="52" cy="56"/>
            </a:xfrm>
            <a:custGeom>
              <a:avLst/>
              <a:gdLst/>
              <a:ahLst/>
              <a:cxnLst>
                <a:cxn ang="0">
                  <a:pos x="187" y="26"/>
                </a:cxn>
                <a:cxn ang="0">
                  <a:pos x="172" y="51"/>
                </a:cxn>
                <a:cxn ang="0">
                  <a:pos x="198" y="75"/>
                </a:cxn>
                <a:cxn ang="0">
                  <a:pos x="224" y="48"/>
                </a:cxn>
                <a:cxn ang="0">
                  <a:pos x="132" y="0"/>
                </a:cxn>
                <a:cxn ang="0">
                  <a:pos x="0" y="125"/>
                </a:cxn>
                <a:cxn ang="0">
                  <a:pos x="130" y="249"/>
                </a:cxn>
                <a:cxn ang="0">
                  <a:pos x="231" y="178"/>
                </a:cxn>
                <a:cxn ang="0">
                  <a:pos x="222" y="172"/>
                </a:cxn>
                <a:cxn ang="0">
                  <a:pos x="211" y="180"/>
                </a:cxn>
                <a:cxn ang="0">
                  <a:pos x="136" y="231"/>
                </a:cxn>
                <a:cxn ang="0">
                  <a:pos x="51" y="125"/>
                </a:cxn>
                <a:cxn ang="0">
                  <a:pos x="134" y="18"/>
                </a:cxn>
                <a:cxn ang="0">
                  <a:pos x="187" y="26"/>
                </a:cxn>
              </a:cxnLst>
              <a:rect l="0" t="0" r="r" b="b"/>
              <a:pathLst>
                <a:path w="232" h="250">
                  <a:moveTo>
                    <a:pt x="187" y="26"/>
                  </a:moveTo>
                  <a:cubicBezTo>
                    <a:pt x="178" y="31"/>
                    <a:pt x="172" y="40"/>
                    <a:pt x="172" y="51"/>
                  </a:cubicBezTo>
                  <a:cubicBezTo>
                    <a:pt x="172" y="64"/>
                    <a:pt x="183" y="75"/>
                    <a:pt x="198" y="75"/>
                  </a:cubicBezTo>
                  <a:cubicBezTo>
                    <a:pt x="213" y="75"/>
                    <a:pt x="224" y="66"/>
                    <a:pt x="224" y="48"/>
                  </a:cubicBezTo>
                  <a:cubicBezTo>
                    <a:pt x="224" y="0"/>
                    <a:pt x="147" y="0"/>
                    <a:pt x="132" y="0"/>
                  </a:cubicBezTo>
                  <a:cubicBezTo>
                    <a:pt x="51" y="0"/>
                    <a:pt x="0" y="64"/>
                    <a:pt x="0" y="125"/>
                  </a:cubicBezTo>
                  <a:cubicBezTo>
                    <a:pt x="0" y="194"/>
                    <a:pt x="59" y="249"/>
                    <a:pt x="130" y="249"/>
                  </a:cubicBezTo>
                  <a:cubicBezTo>
                    <a:pt x="211" y="249"/>
                    <a:pt x="231" y="185"/>
                    <a:pt x="231" y="178"/>
                  </a:cubicBezTo>
                  <a:cubicBezTo>
                    <a:pt x="231" y="172"/>
                    <a:pt x="224" y="172"/>
                    <a:pt x="222" y="172"/>
                  </a:cubicBezTo>
                  <a:cubicBezTo>
                    <a:pt x="213" y="172"/>
                    <a:pt x="213" y="174"/>
                    <a:pt x="211" y="180"/>
                  </a:cubicBezTo>
                  <a:cubicBezTo>
                    <a:pt x="198" y="216"/>
                    <a:pt x="169" y="231"/>
                    <a:pt x="136" y="231"/>
                  </a:cubicBezTo>
                  <a:cubicBezTo>
                    <a:pt x="99" y="231"/>
                    <a:pt x="51" y="205"/>
                    <a:pt x="51" y="125"/>
                  </a:cubicBezTo>
                  <a:cubicBezTo>
                    <a:pt x="51" y="55"/>
                    <a:pt x="84" y="18"/>
                    <a:pt x="134" y="18"/>
                  </a:cubicBezTo>
                  <a:cubicBezTo>
                    <a:pt x="141" y="18"/>
                    <a:pt x="167" y="18"/>
                    <a:pt x="187" y="26"/>
                  </a:cubicBezTo>
                </a:path>
              </a:pathLst>
            </a:custGeom>
            <a:solidFill>
              <a:srgbClr val="000000"/>
            </a:solidFill>
            <a:ln w="12600" cap="flat">
              <a:noFill/>
              <a:miter lim="800000"/>
              <a:headEnd/>
              <a:tailEnd/>
            </a:ln>
            <a:effectLst/>
          </p:spPr>
          <p:txBody>
            <a:bodyPr wrap="none" anchor="ctr"/>
            <a:lstStyle/>
            <a:p>
              <a:endParaRPr lang="de-DE"/>
            </a:p>
          </p:txBody>
        </p:sp>
        <p:sp>
          <p:nvSpPr>
            <p:cNvPr id="9286" name="Freeform 70"/>
            <p:cNvSpPr>
              <a:spLocks noChangeArrowheads="1"/>
            </p:cNvSpPr>
            <p:nvPr/>
          </p:nvSpPr>
          <p:spPr bwMode="auto">
            <a:xfrm>
              <a:off x="2891" y="2689"/>
              <a:ext cx="103" cy="54"/>
            </a:xfrm>
            <a:custGeom>
              <a:avLst/>
              <a:gdLst/>
              <a:ahLst/>
              <a:cxnLst>
                <a:cxn ang="0">
                  <a:pos x="418" y="75"/>
                </a:cxn>
                <a:cxn ang="0">
                  <a:pos x="337" y="0"/>
                </a:cxn>
                <a:cxn ang="0">
                  <a:pos x="249" y="51"/>
                </a:cxn>
                <a:cxn ang="0">
                  <a:pos x="169" y="0"/>
                </a:cxn>
                <a:cxn ang="0">
                  <a:pos x="81" y="53"/>
                </a:cxn>
                <a:cxn ang="0">
                  <a:pos x="79" y="53"/>
                </a:cxn>
                <a:cxn ang="0">
                  <a:pos x="79" y="0"/>
                </a:cxn>
                <a:cxn ang="0">
                  <a:pos x="0" y="7"/>
                </a:cxn>
                <a:cxn ang="0">
                  <a:pos x="0" y="26"/>
                </a:cxn>
                <a:cxn ang="0">
                  <a:pos x="42" y="57"/>
                </a:cxn>
                <a:cxn ang="0">
                  <a:pos x="42" y="198"/>
                </a:cxn>
                <a:cxn ang="0">
                  <a:pos x="0" y="222"/>
                </a:cxn>
                <a:cxn ang="0">
                  <a:pos x="0" y="242"/>
                </a:cxn>
                <a:cxn ang="0">
                  <a:pos x="62" y="240"/>
                </a:cxn>
                <a:cxn ang="0">
                  <a:pos x="125" y="242"/>
                </a:cxn>
                <a:cxn ang="0">
                  <a:pos x="125" y="222"/>
                </a:cxn>
                <a:cxn ang="0">
                  <a:pos x="84" y="198"/>
                </a:cxn>
                <a:cxn ang="0">
                  <a:pos x="84" y="99"/>
                </a:cxn>
                <a:cxn ang="0">
                  <a:pos x="165" y="15"/>
                </a:cxn>
                <a:cxn ang="0">
                  <a:pos x="207" y="73"/>
                </a:cxn>
                <a:cxn ang="0">
                  <a:pos x="207" y="198"/>
                </a:cxn>
                <a:cxn ang="0">
                  <a:pos x="167" y="222"/>
                </a:cxn>
                <a:cxn ang="0">
                  <a:pos x="167" y="242"/>
                </a:cxn>
                <a:cxn ang="0">
                  <a:pos x="229" y="240"/>
                </a:cxn>
                <a:cxn ang="0">
                  <a:pos x="293" y="242"/>
                </a:cxn>
                <a:cxn ang="0">
                  <a:pos x="293" y="222"/>
                </a:cxn>
                <a:cxn ang="0">
                  <a:pos x="251" y="198"/>
                </a:cxn>
                <a:cxn ang="0">
                  <a:pos x="251" y="99"/>
                </a:cxn>
                <a:cxn ang="0">
                  <a:pos x="332" y="15"/>
                </a:cxn>
                <a:cxn ang="0">
                  <a:pos x="374" y="73"/>
                </a:cxn>
                <a:cxn ang="0">
                  <a:pos x="374" y="198"/>
                </a:cxn>
                <a:cxn ang="0">
                  <a:pos x="334" y="222"/>
                </a:cxn>
                <a:cxn ang="0">
                  <a:pos x="334" y="242"/>
                </a:cxn>
                <a:cxn ang="0">
                  <a:pos x="396" y="240"/>
                </a:cxn>
                <a:cxn ang="0">
                  <a:pos x="458" y="242"/>
                </a:cxn>
                <a:cxn ang="0">
                  <a:pos x="458" y="222"/>
                </a:cxn>
                <a:cxn ang="0">
                  <a:pos x="418" y="198"/>
                </a:cxn>
                <a:cxn ang="0">
                  <a:pos x="418" y="75"/>
                </a:cxn>
              </a:cxnLst>
              <a:rect l="0" t="0" r="r" b="b"/>
              <a:pathLst>
                <a:path w="459" h="243">
                  <a:moveTo>
                    <a:pt x="418" y="75"/>
                  </a:moveTo>
                  <a:cubicBezTo>
                    <a:pt x="418" y="29"/>
                    <a:pt x="394" y="0"/>
                    <a:pt x="337" y="0"/>
                  </a:cubicBezTo>
                  <a:cubicBezTo>
                    <a:pt x="293" y="0"/>
                    <a:pt x="264" y="24"/>
                    <a:pt x="249" y="51"/>
                  </a:cubicBezTo>
                  <a:cubicBezTo>
                    <a:pt x="238" y="11"/>
                    <a:pt x="209" y="0"/>
                    <a:pt x="169" y="0"/>
                  </a:cubicBezTo>
                  <a:cubicBezTo>
                    <a:pt x="125" y="0"/>
                    <a:pt x="97" y="24"/>
                    <a:pt x="81" y="53"/>
                  </a:cubicBezTo>
                  <a:lnTo>
                    <a:pt x="79" y="53"/>
                  </a:lnTo>
                  <a:lnTo>
                    <a:pt x="79" y="0"/>
                  </a:lnTo>
                  <a:lnTo>
                    <a:pt x="0" y="7"/>
                  </a:lnTo>
                  <a:lnTo>
                    <a:pt x="0" y="26"/>
                  </a:lnTo>
                  <a:cubicBezTo>
                    <a:pt x="37" y="26"/>
                    <a:pt x="42" y="29"/>
                    <a:pt x="42" y="57"/>
                  </a:cubicBezTo>
                  <a:lnTo>
                    <a:pt x="42" y="198"/>
                  </a:lnTo>
                  <a:cubicBezTo>
                    <a:pt x="42" y="222"/>
                    <a:pt x="35" y="222"/>
                    <a:pt x="0" y="222"/>
                  </a:cubicBezTo>
                  <a:lnTo>
                    <a:pt x="0" y="242"/>
                  </a:lnTo>
                  <a:cubicBezTo>
                    <a:pt x="0" y="242"/>
                    <a:pt x="40" y="240"/>
                    <a:pt x="62" y="240"/>
                  </a:cubicBezTo>
                  <a:cubicBezTo>
                    <a:pt x="81" y="240"/>
                    <a:pt x="119" y="240"/>
                    <a:pt x="125" y="242"/>
                  </a:cubicBezTo>
                  <a:lnTo>
                    <a:pt x="125" y="222"/>
                  </a:lnTo>
                  <a:cubicBezTo>
                    <a:pt x="90" y="222"/>
                    <a:pt x="84" y="222"/>
                    <a:pt x="84" y="198"/>
                  </a:cubicBezTo>
                  <a:lnTo>
                    <a:pt x="84" y="99"/>
                  </a:lnTo>
                  <a:cubicBezTo>
                    <a:pt x="84" y="42"/>
                    <a:pt x="130" y="15"/>
                    <a:pt x="165" y="15"/>
                  </a:cubicBezTo>
                  <a:cubicBezTo>
                    <a:pt x="202" y="15"/>
                    <a:pt x="207" y="46"/>
                    <a:pt x="207" y="73"/>
                  </a:cubicBezTo>
                  <a:lnTo>
                    <a:pt x="207" y="198"/>
                  </a:lnTo>
                  <a:cubicBezTo>
                    <a:pt x="207" y="222"/>
                    <a:pt x="202" y="222"/>
                    <a:pt x="167" y="222"/>
                  </a:cubicBezTo>
                  <a:lnTo>
                    <a:pt x="167" y="242"/>
                  </a:lnTo>
                  <a:cubicBezTo>
                    <a:pt x="167" y="242"/>
                    <a:pt x="207" y="240"/>
                    <a:pt x="229" y="240"/>
                  </a:cubicBezTo>
                  <a:cubicBezTo>
                    <a:pt x="249" y="240"/>
                    <a:pt x="286" y="240"/>
                    <a:pt x="293" y="242"/>
                  </a:cubicBezTo>
                  <a:lnTo>
                    <a:pt x="293" y="222"/>
                  </a:lnTo>
                  <a:cubicBezTo>
                    <a:pt x="255" y="222"/>
                    <a:pt x="251" y="222"/>
                    <a:pt x="251" y="198"/>
                  </a:cubicBezTo>
                  <a:lnTo>
                    <a:pt x="251" y="99"/>
                  </a:lnTo>
                  <a:cubicBezTo>
                    <a:pt x="251" y="42"/>
                    <a:pt x="295" y="15"/>
                    <a:pt x="332" y="15"/>
                  </a:cubicBezTo>
                  <a:cubicBezTo>
                    <a:pt x="370" y="15"/>
                    <a:pt x="374" y="46"/>
                    <a:pt x="374" y="73"/>
                  </a:cubicBezTo>
                  <a:lnTo>
                    <a:pt x="374" y="198"/>
                  </a:lnTo>
                  <a:cubicBezTo>
                    <a:pt x="374" y="222"/>
                    <a:pt x="370" y="222"/>
                    <a:pt x="334" y="222"/>
                  </a:cubicBezTo>
                  <a:lnTo>
                    <a:pt x="334" y="242"/>
                  </a:lnTo>
                  <a:cubicBezTo>
                    <a:pt x="334" y="242"/>
                    <a:pt x="374" y="240"/>
                    <a:pt x="396" y="240"/>
                  </a:cubicBezTo>
                  <a:cubicBezTo>
                    <a:pt x="416" y="240"/>
                    <a:pt x="453" y="240"/>
                    <a:pt x="458" y="242"/>
                  </a:cubicBezTo>
                  <a:lnTo>
                    <a:pt x="458" y="222"/>
                  </a:lnTo>
                  <a:cubicBezTo>
                    <a:pt x="422" y="222"/>
                    <a:pt x="418" y="222"/>
                    <a:pt x="418" y="198"/>
                  </a:cubicBezTo>
                  <a:lnTo>
                    <a:pt x="418" y="75"/>
                  </a:lnTo>
                </a:path>
              </a:pathLst>
            </a:custGeom>
            <a:solidFill>
              <a:srgbClr val="000000"/>
            </a:solidFill>
            <a:ln w="12600" cap="flat">
              <a:noFill/>
              <a:miter lim="800000"/>
              <a:headEnd/>
              <a:tailEnd/>
            </a:ln>
            <a:effectLst/>
          </p:spPr>
          <p:txBody>
            <a:bodyPr wrap="none" anchor="ctr"/>
            <a:lstStyle/>
            <a:p>
              <a:endParaRPr lang="de-DE"/>
            </a:p>
          </p:txBody>
        </p:sp>
        <p:sp>
          <p:nvSpPr>
            <p:cNvPr id="9287" name="Freeform 71"/>
            <p:cNvSpPr>
              <a:spLocks noChangeArrowheads="1"/>
            </p:cNvSpPr>
            <p:nvPr/>
          </p:nvSpPr>
          <p:spPr bwMode="auto">
            <a:xfrm>
              <a:off x="3026" y="2586"/>
              <a:ext cx="41" cy="175"/>
            </a:xfrm>
            <a:custGeom>
              <a:avLst/>
              <a:gdLst/>
              <a:ahLst/>
              <a:cxnLst>
                <a:cxn ang="0">
                  <a:pos x="183" y="768"/>
                </a:cxn>
                <a:cxn ang="0">
                  <a:pos x="167" y="750"/>
                </a:cxn>
                <a:cxn ang="0">
                  <a:pos x="46" y="387"/>
                </a:cxn>
                <a:cxn ang="0">
                  <a:pos x="172" y="22"/>
                </a:cxn>
                <a:cxn ang="0">
                  <a:pos x="183" y="9"/>
                </a:cxn>
                <a:cxn ang="0">
                  <a:pos x="174" y="0"/>
                </a:cxn>
                <a:cxn ang="0">
                  <a:pos x="48" y="152"/>
                </a:cxn>
                <a:cxn ang="0">
                  <a:pos x="0" y="387"/>
                </a:cxn>
                <a:cxn ang="0">
                  <a:pos x="51" y="629"/>
                </a:cxn>
                <a:cxn ang="0">
                  <a:pos x="174" y="774"/>
                </a:cxn>
                <a:cxn ang="0">
                  <a:pos x="183" y="768"/>
                </a:cxn>
              </a:cxnLst>
              <a:rect l="0" t="0" r="r" b="b"/>
              <a:pathLst>
                <a:path w="184" h="775">
                  <a:moveTo>
                    <a:pt x="183" y="768"/>
                  </a:moveTo>
                  <a:cubicBezTo>
                    <a:pt x="183" y="766"/>
                    <a:pt x="183" y="763"/>
                    <a:pt x="167" y="750"/>
                  </a:cubicBezTo>
                  <a:cubicBezTo>
                    <a:pt x="70" y="653"/>
                    <a:pt x="46" y="506"/>
                    <a:pt x="46" y="387"/>
                  </a:cubicBezTo>
                  <a:cubicBezTo>
                    <a:pt x="46" y="253"/>
                    <a:pt x="75" y="119"/>
                    <a:pt x="172" y="22"/>
                  </a:cubicBezTo>
                  <a:cubicBezTo>
                    <a:pt x="183" y="11"/>
                    <a:pt x="183" y="11"/>
                    <a:pt x="183" y="9"/>
                  </a:cubicBezTo>
                  <a:cubicBezTo>
                    <a:pt x="183" y="2"/>
                    <a:pt x="178" y="0"/>
                    <a:pt x="174" y="0"/>
                  </a:cubicBezTo>
                  <a:cubicBezTo>
                    <a:pt x="165" y="0"/>
                    <a:pt x="95" y="53"/>
                    <a:pt x="48" y="152"/>
                  </a:cubicBezTo>
                  <a:cubicBezTo>
                    <a:pt x="9" y="238"/>
                    <a:pt x="0" y="323"/>
                    <a:pt x="0" y="387"/>
                  </a:cubicBezTo>
                  <a:cubicBezTo>
                    <a:pt x="0" y="449"/>
                    <a:pt x="9" y="541"/>
                    <a:pt x="51" y="629"/>
                  </a:cubicBezTo>
                  <a:cubicBezTo>
                    <a:pt x="99" y="726"/>
                    <a:pt x="165" y="774"/>
                    <a:pt x="174" y="774"/>
                  </a:cubicBezTo>
                  <a:cubicBezTo>
                    <a:pt x="178" y="774"/>
                    <a:pt x="183" y="772"/>
                    <a:pt x="183" y="768"/>
                  </a:cubicBezTo>
                </a:path>
              </a:pathLst>
            </a:custGeom>
            <a:solidFill>
              <a:srgbClr val="000000"/>
            </a:solidFill>
            <a:ln w="12600" cap="flat">
              <a:noFill/>
              <a:miter lim="800000"/>
              <a:headEnd/>
              <a:tailEnd/>
            </a:ln>
            <a:effectLst/>
          </p:spPr>
          <p:txBody>
            <a:bodyPr wrap="none" anchor="ctr"/>
            <a:lstStyle/>
            <a:p>
              <a:endParaRPr lang="de-DE"/>
            </a:p>
          </p:txBody>
        </p:sp>
        <p:sp>
          <p:nvSpPr>
            <p:cNvPr id="9288" name="Freeform 72"/>
            <p:cNvSpPr>
              <a:spLocks noChangeArrowheads="1"/>
            </p:cNvSpPr>
            <p:nvPr/>
          </p:nvSpPr>
          <p:spPr bwMode="auto">
            <a:xfrm>
              <a:off x="3081" y="2639"/>
              <a:ext cx="143" cy="79"/>
            </a:xfrm>
            <a:custGeom>
              <a:avLst/>
              <a:gdLst/>
              <a:ahLst/>
              <a:cxnLst>
                <a:cxn ang="0">
                  <a:pos x="46" y="297"/>
                </a:cxn>
                <a:cxn ang="0">
                  <a:pos x="40" y="332"/>
                </a:cxn>
                <a:cxn ang="0">
                  <a:pos x="62" y="352"/>
                </a:cxn>
                <a:cxn ang="0">
                  <a:pos x="90" y="330"/>
                </a:cxn>
                <a:cxn ang="0">
                  <a:pos x="106" y="273"/>
                </a:cxn>
                <a:cxn ang="0">
                  <a:pos x="121" y="202"/>
                </a:cxn>
                <a:cxn ang="0">
                  <a:pos x="134" y="152"/>
                </a:cxn>
                <a:cxn ang="0">
                  <a:pos x="145" y="112"/>
                </a:cxn>
                <a:cxn ang="0">
                  <a:pos x="271" y="18"/>
                </a:cxn>
                <a:cxn ang="0">
                  <a:pos x="312" y="73"/>
                </a:cxn>
                <a:cxn ang="0">
                  <a:pos x="301" y="136"/>
                </a:cxn>
                <a:cxn ang="0">
                  <a:pos x="279" y="227"/>
                </a:cxn>
                <a:cxn ang="0">
                  <a:pos x="264" y="286"/>
                </a:cxn>
                <a:cxn ang="0">
                  <a:pos x="255" y="332"/>
                </a:cxn>
                <a:cxn ang="0">
                  <a:pos x="277" y="352"/>
                </a:cxn>
                <a:cxn ang="0">
                  <a:pos x="312" y="308"/>
                </a:cxn>
                <a:cxn ang="0">
                  <a:pos x="359" y="121"/>
                </a:cxn>
                <a:cxn ang="0">
                  <a:pos x="486" y="18"/>
                </a:cxn>
                <a:cxn ang="0">
                  <a:pos x="528" y="73"/>
                </a:cxn>
                <a:cxn ang="0">
                  <a:pos x="480" y="246"/>
                </a:cxn>
                <a:cxn ang="0">
                  <a:pos x="471" y="288"/>
                </a:cxn>
                <a:cxn ang="0">
                  <a:pos x="535" y="352"/>
                </a:cxn>
                <a:cxn ang="0">
                  <a:pos x="636" y="233"/>
                </a:cxn>
                <a:cxn ang="0">
                  <a:pos x="627" y="224"/>
                </a:cxn>
                <a:cxn ang="0">
                  <a:pos x="614" y="240"/>
                </a:cxn>
                <a:cxn ang="0">
                  <a:pos x="535" y="334"/>
                </a:cxn>
                <a:cxn ang="0">
                  <a:pos x="517" y="310"/>
                </a:cxn>
                <a:cxn ang="0">
                  <a:pos x="530" y="255"/>
                </a:cxn>
                <a:cxn ang="0">
                  <a:pos x="579" y="84"/>
                </a:cxn>
                <a:cxn ang="0">
                  <a:pos x="488" y="0"/>
                </a:cxn>
                <a:cxn ang="0">
                  <a:pos x="363" y="75"/>
                </a:cxn>
                <a:cxn ang="0">
                  <a:pos x="337" y="20"/>
                </a:cxn>
                <a:cxn ang="0">
                  <a:pos x="275" y="0"/>
                </a:cxn>
                <a:cxn ang="0">
                  <a:pos x="152" y="68"/>
                </a:cxn>
                <a:cxn ang="0">
                  <a:pos x="81" y="0"/>
                </a:cxn>
                <a:cxn ang="0">
                  <a:pos x="24" y="44"/>
                </a:cxn>
                <a:cxn ang="0">
                  <a:pos x="0" y="119"/>
                </a:cxn>
                <a:cxn ang="0">
                  <a:pos x="9" y="128"/>
                </a:cxn>
                <a:cxn ang="0">
                  <a:pos x="22" y="110"/>
                </a:cxn>
                <a:cxn ang="0">
                  <a:pos x="79" y="18"/>
                </a:cxn>
                <a:cxn ang="0">
                  <a:pos x="103" y="53"/>
                </a:cxn>
                <a:cxn ang="0">
                  <a:pos x="90" y="119"/>
                </a:cxn>
                <a:cxn ang="0">
                  <a:pos x="46" y="297"/>
                </a:cxn>
              </a:cxnLst>
              <a:rect l="0" t="0" r="r" b="b"/>
              <a:pathLst>
                <a:path w="637" h="353">
                  <a:moveTo>
                    <a:pt x="46" y="297"/>
                  </a:moveTo>
                  <a:cubicBezTo>
                    <a:pt x="44" y="310"/>
                    <a:pt x="40" y="328"/>
                    <a:pt x="40" y="332"/>
                  </a:cubicBezTo>
                  <a:cubicBezTo>
                    <a:pt x="40" y="345"/>
                    <a:pt x="51" y="352"/>
                    <a:pt x="62" y="352"/>
                  </a:cubicBezTo>
                  <a:cubicBezTo>
                    <a:pt x="70" y="352"/>
                    <a:pt x="84" y="345"/>
                    <a:pt x="90" y="330"/>
                  </a:cubicBezTo>
                  <a:cubicBezTo>
                    <a:pt x="90" y="330"/>
                    <a:pt x="99" y="293"/>
                    <a:pt x="106" y="273"/>
                  </a:cubicBezTo>
                  <a:lnTo>
                    <a:pt x="121" y="202"/>
                  </a:lnTo>
                  <a:cubicBezTo>
                    <a:pt x="125" y="187"/>
                    <a:pt x="132" y="169"/>
                    <a:pt x="134" y="152"/>
                  </a:cubicBezTo>
                  <a:cubicBezTo>
                    <a:pt x="139" y="139"/>
                    <a:pt x="145" y="114"/>
                    <a:pt x="145" y="112"/>
                  </a:cubicBezTo>
                  <a:cubicBezTo>
                    <a:pt x="156" y="88"/>
                    <a:pt x="198" y="18"/>
                    <a:pt x="271" y="18"/>
                  </a:cubicBezTo>
                  <a:cubicBezTo>
                    <a:pt x="306" y="18"/>
                    <a:pt x="312" y="46"/>
                    <a:pt x="312" y="73"/>
                  </a:cubicBezTo>
                  <a:cubicBezTo>
                    <a:pt x="312" y="90"/>
                    <a:pt x="308" y="112"/>
                    <a:pt x="301" y="136"/>
                  </a:cubicBezTo>
                  <a:lnTo>
                    <a:pt x="279" y="227"/>
                  </a:lnTo>
                  <a:lnTo>
                    <a:pt x="264" y="286"/>
                  </a:lnTo>
                  <a:cubicBezTo>
                    <a:pt x="262" y="301"/>
                    <a:pt x="255" y="328"/>
                    <a:pt x="255" y="332"/>
                  </a:cubicBezTo>
                  <a:cubicBezTo>
                    <a:pt x="255" y="345"/>
                    <a:pt x="266" y="352"/>
                    <a:pt x="277" y="352"/>
                  </a:cubicBezTo>
                  <a:cubicBezTo>
                    <a:pt x="301" y="352"/>
                    <a:pt x="306" y="332"/>
                    <a:pt x="312" y="308"/>
                  </a:cubicBezTo>
                  <a:cubicBezTo>
                    <a:pt x="323" y="264"/>
                    <a:pt x="352" y="152"/>
                    <a:pt x="359" y="121"/>
                  </a:cubicBezTo>
                  <a:cubicBezTo>
                    <a:pt x="361" y="110"/>
                    <a:pt x="403" y="18"/>
                    <a:pt x="486" y="18"/>
                  </a:cubicBezTo>
                  <a:cubicBezTo>
                    <a:pt x="519" y="18"/>
                    <a:pt x="528" y="44"/>
                    <a:pt x="528" y="73"/>
                  </a:cubicBezTo>
                  <a:cubicBezTo>
                    <a:pt x="528" y="117"/>
                    <a:pt x="495" y="205"/>
                    <a:pt x="480" y="246"/>
                  </a:cubicBezTo>
                  <a:cubicBezTo>
                    <a:pt x="473" y="264"/>
                    <a:pt x="471" y="273"/>
                    <a:pt x="471" y="288"/>
                  </a:cubicBezTo>
                  <a:cubicBezTo>
                    <a:pt x="471" y="326"/>
                    <a:pt x="497" y="352"/>
                    <a:pt x="535" y="352"/>
                  </a:cubicBezTo>
                  <a:cubicBezTo>
                    <a:pt x="607" y="352"/>
                    <a:pt x="636" y="240"/>
                    <a:pt x="636" y="233"/>
                  </a:cubicBezTo>
                  <a:cubicBezTo>
                    <a:pt x="636" y="224"/>
                    <a:pt x="629" y="224"/>
                    <a:pt x="627" y="224"/>
                  </a:cubicBezTo>
                  <a:cubicBezTo>
                    <a:pt x="618" y="224"/>
                    <a:pt x="618" y="227"/>
                    <a:pt x="614" y="240"/>
                  </a:cubicBezTo>
                  <a:cubicBezTo>
                    <a:pt x="603" y="279"/>
                    <a:pt x="579" y="334"/>
                    <a:pt x="535" y="334"/>
                  </a:cubicBezTo>
                  <a:cubicBezTo>
                    <a:pt x="521" y="334"/>
                    <a:pt x="517" y="328"/>
                    <a:pt x="517" y="310"/>
                  </a:cubicBezTo>
                  <a:cubicBezTo>
                    <a:pt x="517" y="290"/>
                    <a:pt x="524" y="271"/>
                    <a:pt x="530" y="255"/>
                  </a:cubicBezTo>
                  <a:cubicBezTo>
                    <a:pt x="546" y="213"/>
                    <a:pt x="579" y="128"/>
                    <a:pt x="579" y="84"/>
                  </a:cubicBezTo>
                  <a:cubicBezTo>
                    <a:pt x="579" y="33"/>
                    <a:pt x="548" y="0"/>
                    <a:pt x="488" y="0"/>
                  </a:cubicBezTo>
                  <a:cubicBezTo>
                    <a:pt x="431" y="0"/>
                    <a:pt x="392" y="35"/>
                    <a:pt x="363" y="75"/>
                  </a:cubicBezTo>
                  <a:cubicBezTo>
                    <a:pt x="361" y="66"/>
                    <a:pt x="359" y="40"/>
                    <a:pt x="337" y="20"/>
                  </a:cubicBezTo>
                  <a:cubicBezTo>
                    <a:pt x="319" y="4"/>
                    <a:pt x="293" y="0"/>
                    <a:pt x="275" y="0"/>
                  </a:cubicBezTo>
                  <a:cubicBezTo>
                    <a:pt x="205" y="0"/>
                    <a:pt x="165" y="51"/>
                    <a:pt x="152" y="68"/>
                  </a:cubicBezTo>
                  <a:cubicBezTo>
                    <a:pt x="150" y="24"/>
                    <a:pt x="117" y="0"/>
                    <a:pt x="81" y="0"/>
                  </a:cubicBezTo>
                  <a:cubicBezTo>
                    <a:pt x="46" y="0"/>
                    <a:pt x="31" y="31"/>
                    <a:pt x="24" y="44"/>
                  </a:cubicBezTo>
                  <a:cubicBezTo>
                    <a:pt x="11" y="73"/>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lnTo>
                    <a:pt x="46" y="297"/>
                  </a:lnTo>
                </a:path>
              </a:pathLst>
            </a:custGeom>
            <a:solidFill>
              <a:srgbClr val="000000"/>
            </a:solidFill>
            <a:ln w="12600" cap="flat">
              <a:noFill/>
              <a:miter lim="800000"/>
              <a:headEnd/>
              <a:tailEnd/>
            </a:ln>
            <a:effectLst/>
          </p:spPr>
          <p:txBody>
            <a:bodyPr wrap="none" anchor="ctr"/>
            <a:lstStyle/>
            <a:p>
              <a:endParaRPr lang="de-DE"/>
            </a:p>
          </p:txBody>
        </p:sp>
        <p:sp>
          <p:nvSpPr>
            <p:cNvPr id="9289" name="Freeform 73"/>
            <p:cNvSpPr>
              <a:spLocks noChangeArrowheads="1"/>
            </p:cNvSpPr>
            <p:nvPr/>
          </p:nvSpPr>
          <p:spPr bwMode="auto">
            <a:xfrm>
              <a:off x="3245" y="2698"/>
              <a:ext cx="20" cy="52"/>
            </a:xfrm>
            <a:custGeom>
              <a:avLst/>
              <a:gdLst/>
              <a:ahLst/>
              <a:cxnLst>
                <a:cxn ang="0">
                  <a:pos x="92" y="81"/>
                </a:cxn>
                <a:cxn ang="0">
                  <a:pos x="42" y="0"/>
                </a:cxn>
                <a:cxn ang="0">
                  <a:pos x="0" y="42"/>
                </a:cxn>
                <a:cxn ang="0">
                  <a:pos x="42" y="84"/>
                </a:cxn>
                <a:cxn ang="0">
                  <a:pos x="70" y="73"/>
                </a:cxn>
                <a:cxn ang="0">
                  <a:pos x="75" y="70"/>
                </a:cxn>
                <a:cxn ang="0">
                  <a:pos x="75" y="81"/>
                </a:cxn>
                <a:cxn ang="0">
                  <a:pos x="22" y="213"/>
                </a:cxn>
                <a:cxn ang="0">
                  <a:pos x="13" y="224"/>
                </a:cxn>
                <a:cxn ang="0">
                  <a:pos x="20" y="233"/>
                </a:cxn>
                <a:cxn ang="0">
                  <a:pos x="92" y="81"/>
                </a:cxn>
              </a:cxnLst>
              <a:rect l="0" t="0" r="r" b="b"/>
              <a:pathLst>
                <a:path w="93" h="234">
                  <a:moveTo>
                    <a:pt x="92" y="81"/>
                  </a:moveTo>
                  <a:cubicBezTo>
                    <a:pt x="92" y="31"/>
                    <a:pt x="73" y="0"/>
                    <a:pt x="42" y="0"/>
                  </a:cubicBezTo>
                  <a:cubicBezTo>
                    <a:pt x="15" y="0"/>
                    <a:pt x="0" y="20"/>
                    <a:pt x="0" y="42"/>
                  </a:cubicBezTo>
                  <a:cubicBezTo>
                    <a:pt x="0" y="62"/>
                    <a:pt x="15" y="84"/>
                    <a:pt x="42" y="84"/>
                  </a:cubicBezTo>
                  <a:cubicBezTo>
                    <a:pt x="51" y="84"/>
                    <a:pt x="62" y="79"/>
                    <a:pt x="70" y="73"/>
                  </a:cubicBezTo>
                  <a:cubicBezTo>
                    <a:pt x="73" y="70"/>
                    <a:pt x="73" y="70"/>
                    <a:pt x="75" y="70"/>
                  </a:cubicBezTo>
                  <a:lnTo>
                    <a:pt x="75" y="81"/>
                  </a:lnTo>
                  <a:cubicBezTo>
                    <a:pt x="75" y="141"/>
                    <a:pt x="48" y="187"/>
                    <a:pt x="22" y="213"/>
                  </a:cubicBezTo>
                  <a:cubicBezTo>
                    <a:pt x="13" y="220"/>
                    <a:pt x="13" y="222"/>
                    <a:pt x="13" y="224"/>
                  </a:cubicBezTo>
                  <a:cubicBezTo>
                    <a:pt x="13" y="231"/>
                    <a:pt x="18" y="233"/>
                    <a:pt x="20" y="233"/>
                  </a:cubicBezTo>
                  <a:cubicBezTo>
                    <a:pt x="29" y="233"/>
                    <a:pt x="92" y="174"/>
                    <a:pt x="92" y="81"/>
                  </a:cubicBezTo>
                </a:path>
              </a:pathLst>
            </a:custGeom>
            <a:solidFill>
              <a:srgbClr val="000000"/>
            </a:solidFill>
            <a:ln w="12600" cap="flat">
              <a:noFill/>
              <a:miter lim="800000"/>
              <a:headEnd/>
              <a:tailEnd/>
            </a:ln>
            <a:effectLst/>
          </p:spPr>
          <p:txBody>
            <a:bodyPr wrap="none" anchor="ctr"/>
            <a:lstStyle/>
            <a:p>
              <a:endParaRPr lang="de-DE"/>
            </a:p>
          </p:txBody>
        </p:sp>
        <p:sp>
          <p:nvSpPr>
            <p:cNvPr id="9290" name="Freeform 74"/>
            <p:cNvSpPr>
              <a:spLocks noChangeArrowheads="1"/>
            </p:cNvSpPr>
            <p:nvPr/>
          </p:nvSpPr>
          <p:spPr bwMode="auto">
            <a:xfrm>
              <a:off x="3313" y="2639"/>
              <a:ext cx="143" cy="79"/>
            </a:xfrm>
            <a:custGeom>
              <a:avLst/>
              <a:gdLst/>
              <a:ahLst/>
              <a:cxnLst>
                <a:cxn ang="0">
                  <a:pos x="46" y="297"/>
                </a:cxn>
                <a:cxn ang="0">
                  <a:pos x="40" y="332"/>
                </a:cxn>
                <a:cxn ang="0">
                  <a:pos x="62" y="352"/>
                </a:cxn>
                <a:cxn ang="0">
                  <a:pos x="90" y="330"/>
                </a:cxn>
                <a:cxn ang="0">
                  <a:pos x="106" y="273"/>
                </a:cxn>
                <a:cxn ang="0">
                  <a:pos x="121" y="202"/>
                </a:cxn>
                <a:cxn ang="0">
                  <a:pos x="134" y="152"/>
                </a:cxn>
                <a:cxn ang="0">
                  <a:pos x="145" y="112"/>
                </a:cxn>
                <a:cxn ang="0">
                  <a:pos x="271" y="18"/>
                </a:cxn>
                <a:cxn ang="0">
                  <a:pos x="312" y="73"/>
                </a:cxn>
                <a:cxn ang="0">
                  <a:pos x="301" y="136"/>
                </a:cxn>
                <a:cxn ang="0">
                  <a:pos x="279" y="227"/>
                </a:cxn>
                <a:cxn ang="0">
                  <a:pos x="264" y="286"/>
                </a:cxn>
                <a:cxn ang="0">
                  <a:pos x="255" y="332"/>
                </a:cxn>
                <a:cxn ang="0">
                  <a:pos x="277" y="352"/>
                </a:cxn>
                <a:cxn ang="0">
                  <a:pos x="312" y="308"/>
                </a:cxn>
                <a:cxn ang="0">
                  <a:pos x="359" y="121"/>
                </a:cxn>
                <a:cxn ang="0">
                  <a:pos x="486" y="18"/>
                </a:cxn>
                <a:cxn ang="0">
                  <a:pos x="528" y="73"/>
                </a:cxn>
                <a:cxn ang="0">
                  <a:pos x="480" y="246"/>
                </a:cxn>
                <a:cxn ang="0">
                  <a:pos x="471" y="288"/>
                </a:cxn>
                <a:cxn ang="0">
                  <a:pos x="535" y="352"/>
                </a:cxn>
                <a:cxn ang="0">
                  <a:pos x="636" y="233"/>
                </a:cxn>
                <a:cxn ang="0">
                  <a:pos x="627" y="224"/>
                </a:cxn>
                <a:cxn ang="0">
                  <a:pos x="614" y="240"/>
                </a:cxn>
                <a:cxn ang="0">
                  <a:pos x="535" y="334"/>
                </a:cxn>
                <a:cxn ang="0">
                  <a:pos x="517" y="310"/>
                </a:cxn>
                <a:cxn ang="0">
                  <a:pos x="530" y="255"/>
                </a:cxn>
                <a:cxn ang="0">
                  <a:pos x="579" y="84"/>
                </a:cxn>
                <a:cxn ang="0">
                  <a:pos x="488" y="0"/>
                </a:cxn>
                <a:cxn ang="0">
                  <a:pos x="363" y="75"/>
                </a:cxn>
                <a:cxn ang="0">
                  <a:pos x="337" y="20"/>
                </a:cxn>
                <a:cxn ang="0">
                  <a:pos x="275" y="0"/>
                </a:cxn>
                <a:cxn ang="0">
                  <a:pos x="152" y="68"/>
                </a:cxn>
                <a:cxn ang="0">
                  <a:pos x="81" y="0"/>
                </a:cxn>
                <a:cxn ang="0">
                  <a:pos x="24" y="44"/>
                </a:cxn>
                <a:cxn ang="0">
                  <a:pos x="0" y="119"/>
                </a:cxn>
                <a:cxn ang="0">
                  <a:pos x="9" y="128"/>
                </a:cxn>
                <a:cxn ang="0">
                  <a:pos x="22" y="110"/>
                </a:cxn>
                <a:cxn ang="0">
                  <a:pos x="79" y="18"/>
                </a:cxn>
                <a:cxn ang="0">
                  <a:pos x="103" y="53"/>
                </a:cxn>
                <a:cxn ang="0">
                  <a:pos x="90" y="119"/>
                </a:cxn>
                <a:cxn ang="0">
                  <a:pos x="46" y="297"/>
                </a:cxn>
              </a:cxnLst>
              <a:rect l="0" t="0" r="r" b="b"/>
              <a:pathLst>
                <a:path w="637" h="353">
                  <a:moveTo>
                    <a:pt x="46" y="297"/>
                  </a:moveTo>
                  <a:cubicBezTo>
                    <a:pt x="44" y="310"/>
                    <a:pt x="40" y="328"/>
                    <a:pt x="40" y="332"/>
                  </a:cubicBezTo>
                  <a:cubicBezTo>
                    <a:pt x="40" y="345"/>
                    <a:pt x="51" y="352"/>
                    <a:pt x="62" y="352"/>
                  </a:cubicBezTo>
                  <a:cubicBezTo>
                    <a:pt x="70" y="352"/>
                    <a:pt x="84" y="345"/>
                    <a:pt x="90" y="330"/>
                  </a:cubicBezTo>
                  <a:cubicBezTo>
                    <a:pt x="90" y="330"/>
                    <a:pt x="99" y="293"/>
                    <a:pt x="106" y="273"/>
                  </a:cubicBezTo>
                  <a:lnTo>
                    <a:pt x="121" y="202"/>
                  </a:lnTo>
                  <a:cubicBezTo>
                    <a:pt x="125" y="187"/>
                    <a:pt x="132" y="169"/>
                    <a:pt x="134" y="152"/>
                  </a:cubicBezTo>
                  <a:cubicBezTo>
                    <a:pt x="139" y="139"/>
                    <a:pt x="145" y="114"/>
                    <a:pt x="145" y="112"/>
                  </a:cubicBezTo>
                  <a:cubicBezTo>
                    <a:pt x="156" y="88"/>
                    <a:pt x="198" y="18"/>
                    <a:pt x="271" y="18"/>
                  </a:cubicBezTo>
                  <a:cubicBezTo>
                    <a:pt x="306" y="18"/>
                    <a:pt x="312" y="46"/>
                    <a:pt x="312" y="73"/>
                  </a:cubicBezTo>
                  <a:cubicBezTo>
                    <a:pt x="312" y="90"/>
                    <a:pt x="308" y="112"/>
                    <a:pt x="301" y="136"/>
                  </a:cubicBezTo>
                  <a:lnTo>
                    <a:pt x="279" y="227"/>
                  </a:lnTo>
                  <a:lnTo>
                    <a:pt x="264" y="286"/>
                  </a:lnTo>
                  <a:cubicBezTo>
                    <a:pt x="262" y="301"/>
                    <a:pt x="255" y="328"/>
                    <a:pt x="255" y="332"/>
                  </a:cubicBezTo>
                  <a:cubicBezTo>
                    <a:pt x="255" y="345"/>
                    <a:pt x="266" y="352"/>
                    <a:pt x="277" y="352"/>
                  </a:cubicBezTo>
                  <a:cubicBezTo>
                    <a:pt x="301" y="352"/>
                    <a:pt x="306" y="332"/>
                    <a:pt x="312" y="308"/>
                  </a:cubicBezTo>
                  <a:cubicBezTo>
                    <a:pt x="323" y="264"/>
                    <a:pt x="352" y="152"/>
                    <a:pt x="359" y="121"/>
                  </a:cubicBezTo>
                  <a:cubicBezTo>
                    <a:pt x="361" y="110"/>
                    <a:pt x="403" y="18"/>
                    <a:pt x="486" y="18"/>
                  </a:cubicBezTo>
                  <a:cubicBezTo>
                    <a:pt x="519" y="18"/>
                    <a:pt x="528" y="44"/>
                    <a:pt x="528" y="73"/>
                  </a:cubicBezTo>
                  <a:cubicBezTo>
                    <a:pt x="528" y="117"/>
                    <a:pt x="495" y="205"/>
                    <a:pt x="480" y="246"/>
                  </a:cubicBezTo>
                  <a:cubicBezTo>
                    <a:pt x="473" y="264"/>
                    <a:pt x="471" y="273"/>
                    <a:pt x="471" y="288"/>
                  </a:cubicBezTo>
                  <a:cubicBezTo>
                    <a:pt x="471" y="326"/>
                    <a:pt x="497" y="352"/>
                    <a:pt x="535" y="352"/>
                  </a:cubicBezTo>
                  <a:cubicBezTo>
                    <a:pt x="607" y="352"/>
                    <a:pt x="636" y="240"/>
                    <a:pt x="636" y="233"/>
                  </a:cubicBezTo>
                  <a:cubicBezTo>
                    <a:pt x="636" y="224"/>
                    <a:pt x="629" y="224"/>
                    <a:pt x="627" y="224"/>
                  </a:cubicBezTo>
                  <a:cubicBezTo>
                    <a:pt x="618" y="224"/>
                    <a:pt x="618" y="227"/>
                    <a:pt x="614" y="240"/>
                  </a:cubicBezTo>
                  <a:cubicBezTo>
                    <a:pt x="603" y="279"/>
                    <a:pt x="579" y="334"/>
                    <a:pt x="535" y="334"/>
                  </a:cubicBezTo>
                  <a:cubicBezTo>
                    <a:pt x="521" y="334"/>
                    <a:pt x="517" y="328"/>
                    <a:pt x="517" y="310"/>
                  </a:cubicBezTo>
                  <a:cubicBezTo>
                    <a:pt x="517" y="290"/>
                    <a:pt x="524" y="271"/>
                    <a:pt x="530" y="255"/>
                  </a:cubicBezTo>
                  <a:cubicBezTo>
                    <a:pt x="546" y="213"/>
                    <a:pt x="579" y="128"/>
                    <a:pt x="579" y="84"/>
                  </a:cubicBezTo>
                  <a:cubicBezTo>
                    <a:pt x="579" y="33"/>
                    <a:pt x="548" y="0"/>
                    <a:pt x="488" y="0"/>
                  </a:cubicBezTo>
                  <a:cubicBezTo>
                    <a:pt x="431" y="0"/>
                    <a:pt x="392" y="35"/>
                    <a:pt x="363" y="75"/>
                  </a:cubicBezTo>
                  <a:cubicBezTo>
                    <a:pt x="361" y="66"/>
                    <a:pt x="359" y="40"/>
                    <a:pt x="337" y="20"/>
                  </a:cubicBezTo>
                  <a:cubicBezTo>
                    <a:pt x="319" y="4"/>
                    <a:pt x="293" y="0"/>
                    <a:pt x="275" y="0"/>
                  </a:cubicBezTo>
                  <a:cubicBezTo>
                    <a:pt x="205" y="0"/>
                    <a:pt x="165" y="51"/>
                    <a:pt x="152" y="68"/>
                  </a:cubicBezTo>
                  <a:cubicBezTo>
                    <a:pt x="150" y="24"/>
                    <a:pt x="117" y="0"/>
                    <a:pt x="81" y="0"/>
                  </a:cubicBezTo>
                  <a:cubicBezTo>
                    <a:pt x="46" y="0"/>
                    <a:pt x="31" y="31"/>
                    <a:pt x="24" y="44"/>
                  </a:cubicBezTo>
                  <a:cubicBezTo>
                    <a:pt x="11" y="73"/>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lnTo>
                    <a:pt x="46" y="297"/>
                  </a:lnTo>
                </a:path>
              </a:pathLst>
            </a:custGeom>
            <a:solidFill>
              <a:srgbClr val="000000"/>
            </a:solidFill>
            <a:ln w="12600" cap="flat">
              <a:noFill/>
              <a:miter lim="800000"/>
              <a:headEnd/>
              <a:tailEnd/>
            </a:ln>
            <a:effectLst/>
          </p:spPr>
          <p:txBody>
            <a:bodyPr wrap="none" anchor="ctr"/>
            <a:lstStyle/>
            <a:p>
              <a:endParaRPr lang="de-DE"/>
            </a:p>
          </p:txBody>
        </p:sp>
        <p:sp>
          <p:nvSpPr>
            <p:cNvPr id="9291" name="Freeform 75"/>
            <p:cNvSpPr>
              <a:spLocks noChangeArrowheads="1"/>
            </p:cNvSpPr>
            <p:nvPr/>
          </p:nvSpPr>
          <p:spPr bwMode="auto">
            <a:xfrm>
              <a:off x="3475" y="2662"/>
              <a:ext cx="45" cy="81"/>
            </a:xfrm>
            <a:custGeom>
              <a:avLst/>
              <a:gdLst/>
              <a:ahLst/>
              <a:cxnLst>
                <a:cxn ang="0">
                  <a:pos x="123" y="15"/>
                </a:cxn>
                <a:cxn ang="0">
                  <a:pos x="108" y="0"/>
                </a:cxn>
                <a:cxn ang="0">
                  <a:pos x="0" y="35"/>
                </a:cxn>
                <a:cxn ang="0">
                  <a:pos x="0" y="55"/>
                </a:cxn>
                <a:cxn ang="0">
                  <a:pos x="79" y="40"/>
                </a:cxn>
                <a:cxn ang="0">
                  <a:pos x="79" y="317"/>
                </a:cxn>
                <a:cxn ang="0">
                  <a:pos x="24" y="341"/>
                </a:cxn>
                <a:cxn ang="0">
                  <a:pos x="4" y="341"/>
                </a:cxn>
                <a:cxn ang="0">
                  <a:pos x="4" y="361"/>
                </a:cxn>
                <a:cxn ang="0">
                  <a:pos x="101" y="359"/>
                </a:cxn>
                <a:cxn ang="0">
                  <a:pos x="200" y="361"/>
                </a:cxn>
                <a:cxn ang="0">
                  <a:pos x="200" y="341"/>
                </a:cxn>
                <a:cxn ang="0">
                  <a:pos x="178" y="341"/>
                </a:cxn>
                <a:cxn ang="0">
                  <a:pos x="123" y="317"/>
                </a:cxn>
                <a:cxn ang="0">
                  <a:pos x="123" y="15"/>
                </a:cxn>
              </a:cxnLst>
              <a:rect l="0" t="0" r="r" b="b"/>
              <a:pathLst>
                <a:path w="201" h="362">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lnTo>
                    <a:pt x="123" y="15"/>
                  </a:lnTo>
                </a:path>
              </a:pathLst>
            </a:custGeom>
            <a:solidFill>
              <a:srgbClr val="000000"/>
            </a:solidFill>
            <a:ln w="12600" cap="flat">
              <a:noFill/>
              <a:miter lim="800000"/>
              <a:headEnd/>
              <a:tailEnd/>
            </a:ln>
            <a:effectLst/>
          </p:spPr>
          <p:txBody>
            <a:bodyPr wrap="none" anchor="ctr"/>
            <a:lstStyle/>
            <a:p>
              <a:endParaRPr lang="de-DE"/>
            </a:p>
          </p:txBody>
        </p:sp>
        <p:sp>
          <p:nvSpPr>
            <p:cNvPr id="9292" name="Freeform 76"/>
            <p:cNvSpPr>
              <a:spLocks noChangeArrowheads="1"/>
            </p:cNvSpPr>
            <p:nvPr/>
          </p:nvSpPr>
          <p:spPr bwMode="auto">
            <a:xfrm>
              <a:off x="3555" y="2698"/>
              <a:ext cx="20" cy="52"/>
            </a:xfrm>
            <a:custGeom>
              <a:avLst/>
              <a:gdLst/>
              <a:ahLst/>
              <a:cxnLst>
                <a:cxn ang="0">
                  <a:pos x="92" y="81"/>
                </a:cxn>
                <a:cxn ang="0">
                  <a:pos x="42" y="0"/>
                </a:cxn>
                <a:cxn ang="0">
                  <a:pos x="0" y="42"/>
                </a:cxn>
                <a:cxn ang="0">
                  <a:pos x="42" y="84"/>
                </a:cxn>
                <a:cxn ang="0">
                  <a:pos x="70" y="73"/>
                </a:cxn>
                <a:cxn ang="0">
                  <a:pos x="73" y="70"/>
                </a:cxn>
                <a:cxn ang="0">
                  <a:pos x="75" y="81"/>
                </a:cxn>
                <a:cxn ang="0">
                  <a:pos x="22" y="213"/>
                </a:cxn>
                <a:cxn ang="0">
                  <a:pos x="13" y="224"/>
                </a:cxn>
                <a:cxn ang="0">
                  <a:pos x="20" y="233"/>
                </a:cxn>
                <a:cxn ang="0">
                  <a:pos x="92" y="81"/>
                </a:cxn>
              </a:cxnLst>
              <a:rect l="0" t="0" r="r" b="b"/>
              <a:pathLst>
                <a:path w="93" h="234">
                  <a:moveTo>
                    <a:pt x="92" y="81"/>
                  </a:moveTo>
                  <a:cubicBezTo>
                    <a:pt x="92" y="31"/>
                    <a:pt x="73" y="0"/>
                    <a:pt x="42" y="0"/>
                  </a:cubicBezTo>
                  <a:cubicBezTo>
                    <a:pt x="15" y="0"/>
                    <a:pt x="0" y="20"/>
                    <a:pt x="0" y="42"/>
                  </a:cubicBezTo>
                  <a:cubicBezTo>
                    <a:pt x="0" y="62"/>
                    <a:pt x="15" y="84"/>
                    <a:pt x="42" y="84"/>
                  </a:cubicBezTo>
                  <a:cubicBezTo>
                    <a:pt x="51" y="84"/>
                    <a:pt x="62" y="79"/>
                    <a:pt x="70" y="73"/>
                  </a:cubicBezTo>
                  <a:cubicBezTo>
                    <a:pt x="73" y="70"/>
                    <a:pt x="73" y="70"/>
                    <a:pt x="73" y="70"/>
                  </a:cubicBezTo>
                  <a:cubicBezTo>
                    <a:pt x="75" y="70"/>
                    <a:pt x="75" y="70"/>
                    <a:pt x="75" y="81"/>
                  </a:cubicBezTo>
                  <a:cubicBezTo>
                    <a:pt x="75" y="141"/>
                    <a:pt x="48" y="187"/>
                    <a:pt x="22" y="213"/>
                  </a:cubicBezTo>
                  <a:cubicBezTo>
                    <a:pt x="13" y="220"/>
                    <a:pt x="13" y="222"/>
                    <a:pt x="13" y="224"/>
                  </a:cubicBezTo>
                  <a:cubicBezTo>
                    <a:pt x="13" y="231"/>
                    <a:pt x="18" y="233"/>
                    <a:pt x="20" y="233"/>
                  </a:cubicBezTo>
                  <a:cubicBezTo>
                    <a:pt x="29" y="233"/>
                    <a:pt x="92" y="174"/>
                    <a:pt x="92" y="81"/>
                  </a:cubicBezTo>
                </a:path>
              </a:pathLst>
            </a:custGeom>
            <a:solidFill>
              <a:srgbClr val="000000"/>
            </a:solidFill>
            <a:ln w="12600" cap="flat">
              <a:noFill/>
              <a:miter lim="800000"/>
              <a:headEnd/>
              <a:tailEnd/>
            </a:ln>
            <a:effectLst/>
          </p:spPr>
          <p:txBody>
            <a:bodyPr wrap="none" anchor="ctr"/>
            <a:lstStyle/>
            <a:p>
              <a:endParaRPr lang="de-DE"/>
            </a:p>
          </p:txBody>
        </p:sp>
        <p:sp>
          <p:nvSpPr>
            <p:cNvPr id="9293" name="Freeform 77"/>
            <p:cNvSpPr>
              <a:spLocks noChangeArrowheads="1"/>
            </p:cNvSpPr>
            <p:nvPr/>
          </p:nvSpPr>
          <p:spPr bwMode="auto">
            <a:xfrm>
              <a:off x="3623" y="2639"/>
              <a:ext cx="143" cy="79"/>
            </a:xfrm>
            <a:custGeom>
              <a:avLst/>
              <a:gdLst/>
              <a:ahLst/>
              <a:cxnLst>
                <a:cxn ang="0">
                  <a:pos x="46" y="297"/>
                </a:cxn>
                <a:cxn ang="0">
                  <a:pos x="40" y="332"/>
                </a:cxn>
                <a:cxn ang="0">
                  <a:pos x="62" y="352"/>
                </a:cxn>
                <a:cxn ang="0">
                  <a:pos x="90" y="330"/>
                </a:cxn>
                <a:cxn ang="0">
                  <a:pos x="106" y="273"/>
                </a:cxn>
                <a:cxn ang="0">
                  <a:pos x="121" y="202"/>
                </a:cxn>
                <a:cxn ang="0">
                  <a:pos x="134" y="152"/>
                </a:cxn>
                <a:cxn ang="0">
                  <a:pos x="145" y="112"/>
                </a:cxn>
                <a:cxn ang="0">
                  <a:pos x="271" y="18"/>
                </a:cxn>
                <a:cxn ang="0">
                  <a:pos x="312" y="73"/>
                </a:cxn>
                <a:cxn ang="0">
                  <a:pos x="301" y="136"/>
                </a:cxn>
                <a:cxn ang="0">
                  <a:pos x="279" y="227"/>
                </a:cxn>
                <a:cxn ang="0">
                  <a:pos x="264" y="286"/>
                </a:cxn>
                <a:cxn ang="0">
                  <a:pos x="255" y="332"/>
                </a:cxn>
                <a:cxn ang="0">
                  <a:pos x="277" y="352"/>
                </a:cxn>
                <a:cxn ang="0">
                  <a:pos x="312" y="308"/>
                </a:cxn>
                <a:cxn ang="0">
                  <a:pos x="359" y="121"/>
                </a:cxn>
                <a:cxn ang="0">
                  <a:pos x="486" y="18"/>
                </a:cxn>
                <a:cxn ang="0">
                  <a:pos x="528" y="73"/>
                </a:cxn>
                <a:cxn ang="0">
                  <a:pos x="480" y="246"/>
                </a:cxn>
                <a:cxn ang="0">
                  <a:pos x="471" y="288"/>
                </a:cxn>
                <a:cxn ang="0">
                  <a:pos x="535" y="352"/>
                </a:cxn>
                <a:cxn ang="0">
                  <a:pos x="636" y="233"/>
                </a:cxn>
                <a:cxn ang="0">
                  <a:pos x="627" y="224"/>
                </a:cxn>
                <a:cxn ang="0">
                  <a:pos x="614" y="240"/>
                </a:cxn>
                <a:cxn ang="0">
                  <a:pos x="535" y="334"/>
                </a:cxn>
                <a:cxn ang="0">
                  <a:pos x="517" y="310"/>
                </a:cxn>
                <a:cxn ang="0">
                  <a:pos x="530" y="255"/>
                </a:cxn>
                <a:cxn ang="0">
                  <a:pos x="579" y="84"/>
                </a:cxn>
                <a:cxn ang="0">
                  <a:pos x="488" y="0"/>
                </a:cxn>
                <a:cxn ang="0">
                  <a:pos x="363" y="75"/>
                </a:cxn>
                <a:cxn ang="0">
                  <a:pos x="337" y="20"/>
                </a:cxn>
                <a:cxn ang="0">
                  <a:pos x="275" y="0"/>
                </a:cxn>
                <a:cxn ang="0">
                  <a:pos x="152" y="68"/>
                </a:cxn>
                <a:cxn ang="0">
                  <a:pos x="81" y="0"/>
                </a:cxn>
                <a:cxn ang="0">
                  <a:pos x="24" y="44"/>
                </a:cxn>
                <a:cxn ang="0">
                  <a:pos x="0" y="119"/>
                </a:cxn>
                <a:cxn ang="0">
                  <a:pos x="9" y="128"/>
                </a:cxn>
                <a:cxn ang="0">
                  <a:pos x="22" y="110"/>
                </a:cxn>
                <a:cxn ang="0">
                  <a:pos x="79" y="18"/>
                </a:cxn>
                <a:cxn ang="0">
                  <a:pos x="103" y="53"/>
                </a:cxn>
                <a:cxn ang="0">
                  <a:pos x="90" y="119"/>
                </a:cxn>
                <a:cxn ang="0">
                  <a:pos x="46" y="297"/>
                </a:cxn>
              </a:cxnLst>
              <a:rect l="0" t="0" r="r" b="b"/>
              <a:pathLst>
                <a:path w="637" h="353">
                  <a:moveTo>
                    <a:pt x="46" y="297"/>
                  </a:moveTo>
                  <a:cubicBezTo>
                    <a:pt x="44" y="310"/>
                    <a:pt x="40" y="328"/>
                    <a:pt x="40" y="332"/>
                  </a:cubicBezTo>
                  <a:cubicBezTo>
                    <a:pt x="40" y="345"/>
                    <a:pt x="51" y="352"/>
                    <a:pt x="62" y="352"/>
                  </a:cubicBezTo>
                  <a:cubicBezTo>
                    <a:pt x="70" y="352"/>
                    <a:pt x="84" y="345"/>
                    <a:pt x="90" y="330"/>
                  </a:cubicBezTo>
                  <a:cubicBezTo>
                    <a:pt x="90" y="330"/>
                    <a:pt x="101" y="293"/>
                    <a:pt x="106" y="273"/>
                  </a:cubicBezTo>
                  <a:lnTo>
                    <a:pt x="121" y="202"/>
                  </a:lnTo>
                  <a:cubicBezTo>
                    <a:pt x="125" y="187"/>
                    <a:pt x="132" y="169"/>
                    <a:pt x="134" y="152"/>
                  </a:cubicBezTo>
                  <a:cubicBezTo>
                    <a:pt x="139" y="139"/>
                    <a:pt x="145" y="114"/>
                    <a:pt x="145" y="112"/>
                  </a:cubicBezTo>
                  <a:cubicBezTo>
                    <a:pt x="156" y="88"/>
                    <a:pt x="198" y="18"/>
                    <a:pt x="271" y="18"/>
                  </a:cubicBezTo>
                  <a:cubicBezTo>
                    <a:pt x="306" y="18"/>
                    <a:pt x="312" y="46"/>
                    <a:pt x="312" y="73"/>
                  </a:cubicBezTo>
                  <a:cubicBezTo>
                    <a:pt x="312" y="90"/>
                    <a:pt x="308" y="112"/>
                    <a:pt x="301" y="136"/>
                  </a:cubicBezTo>
                  <a:lnTo>
                    <a:pt x="279" y="227"/>
                  </a:lnTo>
                  <a:lnTo>
                    <a:pt x="264" y="286"/>
                  </a:lnTo>
                  <a:cubicBezTo>
                    <a:pt x="262" y="301"/>
                    <a:pt x="255" y="328"/>
                    <a:pt x="255" y="332"/>
                  </a:cubicBezTo>
                  <a:cubicBezTo>
                    <a:pt x="255" y="345"/>
                    <a:pt x="266" y="352"/>
                    <a:pt x="277" y="352"/>
                  </a:cubicBezTo>
                  <a:cubicBezTo>
                    <a:pt x="301" y="352"/>
                    <a:pt x="306" y="332"/>
                    <a:pt x="312" y="308"/>
                  </a:cubicBezTo>
                  <a:cubicBezTo>
                    <a:pt x="323" y="264"/>
                    <a:pt x="352" y="152"/>
                    <a:pt x="359" y="121"/>
                  </a:cubicBezTo>
                  <a:cubicBezTo>
                    <a:pt x="361" y="110"/>
                    <a:pt x="403" y="18"/>
                    <a:pt x="486" y="18"/>
                  </a:cubicBezTo>
                  <a:cubicBezTo>
                    <a:pt x="519" y="18"/>
                    <a:pt x="528" y="44"/>
                    <a:pt x="528" y="73"/>
                  </a:cubicBezTo>
                  <a:cubicBezTo>
                    <a:pt x="528" y="117"/>
                    <a:pt x="495" y="205"/>
                    <a:pt x="480" y="246"/>
                  </a:cubicBezTo>
                  <a:cubicBezTo>
                    <a:pt x="473" y="264"/>
                    <a:pt x="471" y="273"/>
                    <a:pt x="471" y="288"/>
                  </a:cubicBezTo>
                  <a:cubicBezTo>
                    <a:pt x="471" y="326"/>
                    <a:pt x="497" y="352"/>
                    <a:pt x="535" y="352"/>
                  </a:cubicBezTo>
                  <a:cubicBezTo>
                    <a:pt x="607" y="352"/>
                    <a:pt x="636" y="240"/>
                    <a:pt x="636" y="233"/>
                  </a:cubicBezTo>
                  <a:cubicBezTo>
                    <a:pt x="636" y="224"/>
                    <a:pt x="629" y="224"/>
                    <a:pt x="627" y="224"/>
                  </a:cubicBezTo>
                  <a:cubicBezTo>
                    <a:pt x="618" y="224"/>
                    <a:pt x="618" y="227"/>
                    <a:pt x="614" y="240"/>
                  </a:cubicBezTo>
                  <a:cubicBezTo>
                    <a:pt x="603" y="279"/>
                    <a:pt x="579" y="334"/>
                    <a:pt x="535" y="334"/>
                  </a:cubicBezTo>
                  <a:cubicBezTo>
                    <a:pt x="521" y="334"/>
                    <a:pt x="517" y="328"/>
                    <a:pt x="517" y="310"/>
                  </a:cubicBezTo>
                  <a:cubicBezTo>
                    <a:pt x="517" y="290"/>
                    <a:pt x="524" y="271"/>
                    <a:pt x="530" y="255"/>
                  </a:cubicBezTo>
                  <a:cubicBezTo>
                    <a:pt x="546" y="213"/>
                    <a:pt x="579" y="128"/>
                    <a:pt x="579" y="84"/>
                  </a:cubicBezTo>
                  <a:cubicBezTo>
                    <a:pt x="579" y="33"/>
                    <a:pt x="548" y="0"/>
                    <a:pt x="488" y="0"/>
                  </a:cubicBezTo>
                  <a:cubicBezTo>
                    <a:pt x="431" y="0"/>
                    <a:pt x="392" y="35"/>
                    <a:pt x="363" y="75"/>
                  </a:cubicBezTo>
                  <a:cubicBezTo>
                    <a:pt x="361" y="66"/>
                    <a:pt x="359" y="40"/>
                    <a:pt x="337" y="20"/>
                  </a:cubicBezTo>
                  <a:cubicBezTo>
                    <a:pt x="319" y="4"/>
                    <a:pt x="293" y="0"/>
                    <a:pt x="275" y="0"/>
                  </a:cubicBezTo>
                  <a:cubicBezTo>
                    <a:pt x="205" y="0"/>
                    <a:pt x="165" y="51"/>
                    <a:pt x="152" y="68"/>
                  </a:cubicBezTo>
                  <a:cubicBezTo>
                    <a:pt x="150" y="24"/>
                    <a:pt x="117" y="0"/>
                    <a:pt x="81" y="0"/>
                  </a:cubicBezTo>
                  <a:cubicBezTo>
                    <a:pt x="46" y="0"/>
                    <a:pt x="31" y="31"/>
                    <a:pt x="24" y="44"/>
                  </a:cubicBezTo>
                  <a:cubicBezTo>
                    <a:pt x="11" y="73"/>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lnTo>
                    <a:pt x="46" y="297"/>
                  </a:lnTo>
                </a:path>
              </a:pathLst>
            </a:custGeom>
            <a:solidFill>
              <a:srgbClr val="000000"/>
            </a:solidFill>
            <a:ln w="12600" cap="flat">
              <a:noFill/>
              <a:miter lim="800000"/>
              <a:headEnd/>
              <a:tailEnd/>
            </a:ln>
            <a:effectLst/>
          </p:spPr>
          <p:txBody>
            <a:bodyPr wrap="none" anchor="ctr"/>
            <a:lstStyle/>
            <a:p>
              <a:endParaRPr lang="de-DE"/>
            </a:p>
          </p:txBody>
        </p:sp>
        <p:sp>
          <p:nvSpPr>
            <p:cNvPr id="9294" name="Freeform 78"/>
            <p:cNvSpPr>
              <a:spLocks noChangeArrowheads="1"/>
            </p:cNvSpPr>
            <p:nvPr/>
          </p:nvSpPr>
          <p:spPr bwMode="auto">
            <a:xfrm>
              <a:off x="3778" y="2662"/>
              <a:ext cx="54" cy="81"/>
            </a:xfrm>
            <a:custGeom>
              <a:avLst/>
              <a:gdLst/>
              <a:ahLst/>
              <a:cxnLst>
                <a:cxn ang="0">
                  <a:pos x="242" y="262"/>
                </a:cxn>
                <a:cxn ang="0">
                  <a:pos x="222" y="262"/>
                </a:cxn>
                <a:cxn ang="0">
                  <a:pos x="209" y="312"/>
                </a:cxn>
                <a:cxn ang="0">
                  <a:pos x="154" y="315"/>
                </a:cxn>
                <a:cxn ang="0">
                  <a:pos x="55" y="315"/>
                </a:cxn>
                <a:cxn ang="0">
                  <a:pos x="163" y="224"/>
                </a:cxn>
                <a:cxn ang="0">
                  <a:pos x="242" y="106"/>
                </a:cxn>
                <a:cxn ang="0">
                  <a:pos x="114" y="0"/>
                </a:cxn>
                <a:cxn ang="0">
                  <a:pos x="0" y="97"/>
                </a:cxn>
                <a:cxn ang="0">
                  <a:pos x="29" y="128"/>
                </a:cxn>
                <a:cxn ang="0">
                  <a:pos x="57" y="99"/>
                </a:cxn>
                <a:cxn ang="0">
                  <a:pos x="26" y="70"/>
                </a:cxn>
                <a:cxn ang="0">
                  <a:pos x="106" y="20"/>
                </a:cxn>
                <a:cxn ang="0">
                  <a:pos x="189" y="106"/>
                </a:cxn>
                <a:cxn ang="0">
                  <a:pos x="136" y="211"/>
                </a:cxn>
                <a:cxn ang="0">
                  <a:pos x="4" y="341"/>
                </a:cxn>
                <a:cxn ang="0">
                  <a:pos x="0" y="361"/>
                </a:cxn>
                <a:cxn ang="0">
                  <a:pos x="224" y="361"/>
                </a:cxn>
                <a:cxn ang="0">
                  <a:pos x="242" y="262"/>
                </a:cxn>
              </a:cxnLst>
              <a:rect l="0" t="0" r="r" b="b"/>
              <a:pathLst>
                <a:path w="243" h="362">
                  <a:moveTo>
                    <a:pt x="242" y="262"/>
                  </a:moveTo>
                  <a:lnTo>
                    <a:pt x="222" y="262"/>
                  </a:lnTo>
                  <a:cubicBezTo>
                    <a:pt x="222" y="275"/>
                    <a:pt x="216" y="306"/>
                    <a:pt x="209" y="312"/>
                  </a:cubicBezTo>
                  <a:cubicBezTo>
                    <a:pt x="205" y="315"/>
                    <a:pt x="163" y="315"/>
                    <a:pt x="154" y="315"/>
                  </a:cubicBezTo>
                  <a:lnTo>
                    <a:pt x="55" y="315"/>
                  </a:lnTo>
                  <a:cubicBezTo>
                    <a:pt x="112" y="264"/>
                    <a:pt x="130" y="249"/>
                    <a:pt x="163" y="224"/>
                  </a:cubicBezTo>
                  <a:cubicBezTo>
                    <a:pt x="205" y="191"/>
                    <a:pt x="242" y="158"/>
                    <a:pt x="242" y="106"/>
                  </a:cubicBezTo>
                  <a:cubicBezTo>
                    <a:pt x="242" y="40"/>
                    <a:pt x="183" y="0"/>
                    <a:pt x="114" y="0"/>
                  </a:cubicBezTo>
                  <a:cubicBezTo>
                    <a:pt x="46" y="0"/>
                    <a:pt x="0" y="48"/>
                    <a:pt x="0" y="97"/>
                  </a:cubicBezTo>
                  <a:cubicBezTo>
                    <a:pt x="0" y="125"/>
                    <a:pt x="24" y="128"/>
                    <a:pt x="29" y="128"/>
                  </a:cubicBezTo>
                  <a:cubicBezTo>
                    <a:pt x="42" y="128"/>
                    <a:pt x="57" y="119"/>
                    <a:pt x="57" y="99"/>
                  </a:cubicBezTo>
                  <a:cubicBezTo>
                    <a:pt x="57" y="90"/>
                    <a:pt x="55" y="70"/>
                    <a:pt x="26" y="70"/>
                  </a:cubicBezTo>
                  <a:cubicBezTo>
                    <a:pt x="42" y="31"/>
                    <a:pt x="79" y="20"/>
                    <a:pt x="106" y="20"/>
                  </a:cubicBezTo>
                  <a:cubicBezTo>
                    <a:pt x="161" y="20"/>
                    <a:pt x="189" y="62"/>
                    <a:pt x="189" y="106"/>
                  </a:cubicBezTo>
                  <a:cubicBezTo>
                    <a:pt x="189" y="154"/>
                    <a:pt x="154" y="191"/>
                    <a:pt x="136" y="211"/>
                  </a:cubicBezTo>
                  <a:lnTo>
                    <a:pt x="4" y="341"/>
                  </a:lnTo>
                  <a:cubicBezTo>
                    <a:pt x="0" y="345"/>
                    <a:pt x="0" y="345"/>
                    <a:pt x="0" y="361"/>
                  </a:cubicBezTo>
                  <a:lnTo>
                    <a:pt x="224" y="361"/>
                  </a:lnTo>
                  <a:lnTo>
                    <a:pt x="242" y="262"/>
                  </a:lnTo>
                </a:path>
              </a:pathLst>
            </a:custGeom>
            <a:solidFill>
              <a:srgbClr val="000000"/>
            </a:solidFill>
            <a:ln w="12600" cap="flat">
              <a:noFill/>
              <a:miter lim="800000"/>
              <a:headEnd/>
              <a:tailEnd/>
            </a:ln>
            <a:effectLst/>
          </p:spPr>
          <p:txBody>
            <a:bodyPr wrap="none" anchor="ctr"/>
            <a:lstStyle/>
            <a:p>
              <a:endParaRPr lang="de-DE"/>
            </a:p>
          </p:txBody>
        </p:sp>
        <p:sp>
          <p:nvSpPr>
            <p:cNvPr id="9295" name="Freeform 79"/>
            <p:cNvSpPr>
              <a:spLocks noChangeArrowheads="1"/>
            </p:cNvSpPr>
            <p:nvPr/>
          </p:nvSpPr>
          <p:spPr bwMode="auto">
            <a:xfrm>
              <a:off x="3859" y="2586"/>
              <a:ext cx="41" cy="175"/>
            </a:xfrm>
            <a:custGeom>
              <a:avLst/>
              <a:gdLst/>
              <a:ahLst/>
              <a:cxnLst>
                <a:cxn ang="0">
                  <a:pos x="183" y="387"/>
                </a:cxn>
                <a:cxn ang="0">
                  <a:pos x="130" y="145"/>
                </a:cxn>
                <a:cxn ang="0">
                  <a:pos x="9" y="0"/>
                </a:cxn>
                <a:cxn ang="0">
                  <a:pos x="0" y="9"/>
                </a:cxn>
                <a:cxn ang="0">
                  <a:pos x="15" y="26"/>
                </a:cxn>
                <a:cxn ang="0">
                  <a:pos x="136" y="387"/>
                </a:cxn>
                <a:cxn ang="0">
                  <a:pos x="11" y="755"/>
                </a:cxn>
                <a:cxn ang="0">
                  <a:pos x="0" y="768"/>
                </a:cxn>
                <a:cxn ang="0">
                  <a:pos x="9" y="774"/>
                </a:cxn>
                <a:cxn ang="0">
                  <a:pos x="132" y="625"/>
                </a:cxn>
                <a:cxn ang="0">
                  <a:pos x="183" y="387"/>
                </a:cxn>
              </a:cxnLst>
              <a:rect l="0" t="0" r="r" b="b"/>
              <a:pathLst>
                <a:path w="184" h="775">
                  <a:moveTo>
                    <a:pt x="183" y="387"/>
                  </a:moveTo>
                  <a:cubicBezTo>
                    <a:pt x="183" y="328"/>
                    <a:pt x="174" y="233"/>
                    <a:pt x="130" y="145"/>
                  </a:cubicBezTo>
                  <a:cubicBezTo>
                    <a:pt x="84" y="51"/>
                    <a:pt x="15" y="0"/>
                    <a:pt x="9" y="0"/>
                  </a:cubicBezTo>
                  <a:cubicBezTo>
                    <a:pt x="2" y="0"/>
                    <a:pt x="0" y="2"/>
                    <a:pt x="0" y="9"/>
                  </a:cubicBezTo>
                  <a:cubicBezTo>
                    <a:pt x="0" y="11"/>
                    <a:pt x="0" y="11"/>
                    <a:pt x="15" y="26"/>
                  </a:cubicBezTo>
                  <a:cubicBezTo>
                    <a:pt x="92" y="103"/>
                    <a:pt x="136" y="227"/>
                    <a:pt x="136" y="387"/>
                  </a:cubicBezTo>
                  <a:cubicBezTo>
                    <a:pt x="136" y="521"/>
                    <a:pt x="108" y="658"/>
                    <a:pt x="11" y="755"/>
                  </a:cubicBezTo>
                  <a:cubicBezTo>
                    <a:pt x="0" y="763"/>
                    <a:pt x="0" y="766"/>
                    <a:pt x="0" y="768"/>
                  </a:cubicBezTo>
                  <a:cubicBezTo>
                    <a:pt x="0" y="772"/>
                    <a:pt x="2" y="774"/>
                    <a:pt x="9" y="774"/>
                  </a:cubicBezTo>
                  <a:cubicBezTo>
                    <a:pt x="15" y="774"/>
                    <a:pt x="86" y="724"/>
                    <a:pt x="132" y="625"/>
                  </a:cubicBezTo>
                  <a:cubicBezTo>
                    <a:pt x="172" y="539"/>
                    <a:pt x="183" y="453"/>
                    <a:pt x="183" y="387"/>
                  </a:cubicBezTo>
                </a:path>
              </a:pathLst>
            </a:custGeom>
            <a:solidFill>
              <a:srgbClr val="000000"/>
            </a:solidFill>
            <a:ln w="12600" cap="flat">
              <a:noFill/>
              <a:miter lim="800000"/>
              <a:headEnd/>
              <a:tailEnd/>
            </a:ln>
            <a:effectLst/>
          </p:spPr>
          <p:txBody>
            <a:bodyPr wrap="none" anchor="ctr"/>
            <a:lstStyle/>
            <a:p>
              <a:endParaRPr lang="de-DE"/>
            </a:p>
          </p:txBody>
        </p:sp>
        <p:sp>
          <p:nvSpPr>
            <p:cNvPr id="9296" name="Freeform 80"/>
            <p:cNvSpPr>
              <a:spLocks noChangeArrowheads="1"/>
            </p:cNvSpPr>
            <p:nvPr/>
          </p:nvSpPr>
          <p:spPr bwMode="auto">
            <a:xfrm>
              <a:off x="3954" y="2592"/>
              <a:ext cx="72" cy="126"/>
            </a:xfrm>
            <a:custGeom>
              <a:avLst/>
              <a:gdLst/>
              <a:ahLst/>
              <a:cxnLst>
                <a:cxn ang="0">
                  <a:pos x="174" y="213"/>
                </a:cxn>
                <a:cxn ang="0">
                  <a:pos x="0" y="431"/>
                </a:cxn>
                <a:cxn ang="0">
                  <a:pos x="123" y="561"/>
                </a:cxn>
                <a:cxn ang="0">
                  <a:pos x="279" y="332"/>
                </a:cxn>
                <a:cxn ang="0">
                  <a:pos x="222" y="187"/>
                </a:cxn>
                <a:cxn ang="0">
                  <a:pos x="147" y="62"/>
                </a:cxn>
                <a:cxn ang="0">
                  <a:pos x="189" y="24"/>
                </a:cxn>
                <a:cxn ang="0">
                  <a:pos x="246" y="46"/>
                </a:cxn>
                <a:cxn ang="0">
                  <a:pos x="288" y="66"/>
                </a:cxn>
                <a:cxn ang="0">
                  <a:pos x="319" y="35"/>
                </a:cxn>
                <a:cxn ang="0">
                  <a:pos x="279" y="9"/>
                </a:cxn>
                <a:cxn ang="0">
                  <a:pos x="216" y="0"/>
                </a:cxn>
                <a:cxn ang="0">
                  <a:pos x="125" y="79"/>
                </a:cxn>
                <a:cxn ang="0">
                  <a:pos x="174" y="213"/>
                </a:cxn>
                <a:cxn ang="0">
                  <a:pos x="183" y="229"/>
                </a:cxn>
                <a:cxn ang="0">
                  <a:pos x="224" y="363"/>
                </a:cxn>
                <a:cxn ang="0">
                  <a:pos x="123" y="543"/>
                </a:cxn>
                <a:cxn ang="0">
                  <a:pos x="48" y="453"/>
                </a:cxn>
                <a:cxn ang="0">
                  <a:pos x="183" y="229"/>
                </a:cxn>
              </a:cxnLst>
              <a:rect l="0" t="0" r="r" b="b"/>
              <a:pathLst>
                <a:path w="320" h="562">
                  <a:moveTo>
                    <a:pt x="174" y="213"/>
                  </a:moveTo>
                  <a:cubicBezTo>
                    <a:pt x="75" y="235"/>
                    <a:pt x="0" y="337"/>
                    <a:pt x="0" y="431"/>
                  </a:cubicBezTo>
                  <a:cubicBezTo>
                    <a:pt x="0" y="506"/>
                    <a:pt x="51" y="561"/>
                    <a:pt x="123" y="561"/>
                  </a:cubicBezTo>
                  <a:cubicBezTo>
                    <a:pt x="213" y="561"/>
                    <a:pt x="279" y="440"/>
                    <a:pt x="279" y="332"/>
                  </a:cubicBezTo>
                  <a:cubicBezTo>
                    <a:pt x="279" y="262"/>
                    <a:pt x="249" y="222"/>
                    <a:pt x="222" y="187"/>
                  </a:cubicBezTo>
                  <a:cubicBezTo>
                    <a:pt x="194" y="154"/>
                    <a:pt x="147" y="95"/>
                    <a:pt x="147" y="62"/>
                  </a:cubicBezTo>
                  <a:cubicBezTo>
                    <a:pt x="147" y="44"/>
                    <a:pt x="163" y="24"/>
                    <a:pt x="189" y="24"/>
                  </a:cubicBezTo>
                  <a:cubicBezTo>
                    <a:pt x="213" y="24"/>
                    <a:pt x="229" y="35"/>
                    <a:pt x="246" y="46"/>
                  </a:cubicBezTo>
                  <a:cubicBezTo>
                    <a:pt x="262" y="55"/>
                    <a:pt x="277" y="66"/>
                    <a:pt x="288" y="66"/>
                  </a:cubicBezTo>
                  <a:cubicBezTo>
                    <a:pt x="308" y="66"/>
                    <a:pt x="319" y="46"/>
                    <a:pt x="319" y="35"/>
                  </a:cubicBezTo>
                  <a:cubicBezTo>
                    <a:pt x="319" y="18"/>
                    <a:pt x="306" y="15"/>
                    <a:pt x="279" y="9"/>
                  </a:cubicBezTo>
                  <a:cubicBezTo>
                    <a:pt x="238" y="0"/>
                    <a:pt x="227" y="0"/>
                    <a:pt x="216" y="0"/>
                  </a:cubicBezTo>
                  <a:cubicBezTo>
                    <a:pt x="154" y="0"/>
                    <a:pt x="125" y="33"/>
                    <a:pt x="125" y="79"/>
                  </a:cubicBezTo>
                  <a:cubicBezTo>
                    <a:pt x="125" y="121"/>
                    <a:pt x="150" y="165"/>
                    <a:pt x="174" y="213"/>
                  </a:cubicBezTo>
                  <a:close/>
                  <a:moveTo>
                    <a:pt x="183" y="229"/>
                  </a:moveTo>
                  <a:cubicBezTo>
                    <a:pt x="202" y="266"/>
                    <a:pt x="224" y="308"/>
                    <a:pt x="224" y="363"/>
                  </a:cubicBezTo>
                  <a:cubicBezTo>
                    <a:pt x="224" y="414"/>
                    <a:pt x="196" y="543"/>
                    <a:pt x="123" y="543"/>
                  </a:cubicBezTo>
                  <a:cubicBezTo>
                    <a:pt x="79" y="543"/>
                    <a:pt x="48" y="513"/>
                    <a:pt x="48" y="453"/>
                  </a:cubicBezTo>
                  <a:cubicBezTo>
                    <a:pt x="48" y="403"/>
                    <a:pt x="77" y="257"/>
                    <a:pt x="183" y="229"/>
                  </a:cubicBezTo>
                  <a:close/>
                </a:path>
              </a:pathLst>
            </a:custGeom>
            <a:solidFill>
              <a:srgbClr val="000000"/>
            </a:solidFill>
            <a:ln w="12600" cap="flat">
              <a:noFill/>
              <a:miter lim="800000"/>
              <a:headEnd/>
              <a:tailEnd/>
            </a:ln>
            <a:effectLst/>
          </p:spPr>
          <p:txBody>
            <a:bodyPr wrap="none" anchor="ctr"/>
            <a:lstStyle/>
            <a:p>
              <a:endParaRPr lang="de-DE"/>
            </a:p>
          </p:txBody>
        </p:sp>
        <p:sp>
          <p:nvSpPr>
            <p:cNvPr id="9297" name="Freeform 81"/>
            <p:cNvSpPr>
              <a:spLocks noChangeArrowheads="1"/>
            </p:cNvSpPr>
            <p:nvPr/>
          </p:nvSpPr>
          <p:spPr bwMode="auto">
            <a:xfrm>
              <a:off x="4048" y="2586"/>
              <a:ext cx="41" cy="175"/>
            </a:xfrm>
            <a:custGeom>
              <a:avLst/>
              <a:gdLst/>
              <a:ahLst/>
              <a:cxnLst>
                <a:cxn ang="0">
                  <a:pos x="183" y="768"/>
                </a:cxn>
                <a:cxn ang="0">
                  <a:pos x="167" y="750"/>
                </a:cxn>
                <a:cxn ang="0">
                  <a:pos x="46" y="387"/>
                </a:cxn>
                <a:cxn ang="0">
                  <a:pos x="172" y="22"/>
                </a:cxn>
                <a:cxn ang="0">
                  <a:pos x="183" y="9"/>
                </a:cxn>
                <a:cxn ang="0">
                  <a:pos x="174" y="0"/>
                </a:cxn>
                <a:cxn ang="0">
                  <a:pos x="48" y="152"/>
                </a:cxn>
                <a:cxn ang="0">
                  <a:pos x="0" y="387"/>
                </a:cxn>
                <a:cxn ang="0">
                  <a:pos x="51" y="629"/>
                </a:cxn>
                <a:cxn ang="0">
                  <a:pos x="174" y="774"/>
                </a:cxn>
                <a:cxn ang="0">
                  <a:pos x="183" y="768"/>
                </a:cxn>
              </a:cxnLst>
              <a:rect l="0" t="0" r="r" b="b"/>
              <a:pathLst>
                <a:path w="184" h="775">
                  <a:moveTo>
                    <a:pt x="183" y="768"/>
                  </a:moveTo>
                  <a:cubicBezTo>
                    <a:pt x="183" y="766"/>
                    <a:pt x="183" y="763"/>
                    <a:pt x="167" y="750"/>
                  </a:cubicBezTo>
                  <a:cubicBezTo>
                    <a:pt x="70" y="653"/>
                    <a:pt x="46" y="506"/>
                    <a:pt x="46" y="387"/>
                  </a:cubicBezTo>
                  <a:cubicBezTo>
                    <a:pt x="46" y="253"/>
                    <a:pt x="75" y="119"/>
                    <a:pt x="172" y="22"/>
                  </a:cubicBezTo>
                  <a:cubicBezTo>
                    <a:pt x="183" y="11"/>
                    <a:pt x="183" y="11"/>
                    <a:pt x="183" y="9"/>
                  </a:cubicBezTo>
                  <a:cubicBezTo>
                    <a:pt x="183" y="2"/>
                    <a:pt x="178" y="0"/>
                    <a:pt x="174" y="0"/>
                  </a:cubicBezTo>
                  <a:cubicBezTo>
                    <a:pt x="165" y="0"/>
                    <a:pt x="95" y="53"/>
                    <a:pt x="48" y="152"/>
                  </a:cubicBezTo>
                  <a:cubicBezTo>
                    <a:pt x="9" y="238"/>
                    <a:pt x="0" y="323"/>
                    <a:pt x="0" y="387"/>
                  </a:cubicBezTo>
                  <a:cubicBezTo>
                    <a:pt x="0" y="449"/>
                    <a:pt x="9" y="541"/>
                    <a:pt x="51" y="629"/>
                  </a:cubicBezTo>
                  <a:cubicBezTo>
                    <a:pt x="99" y="726"/>
                    <a:pt x="165" y="774"/>
                    <a:pt x="174" y="774"/>
                  </a:cubicBezTo>
                  <a:cubicBezTo>
                    <a:pt x="178" y="774"/>
                    <a:pt x="183" y="772"/>
                    <a:pt x="183" y="768"/>
                  </a:cubicBezTo>
                </a:path>
              </a:pathLst>
            </a:custGeom>
            <a:solidFill>
              <a:srgbClr val="000000"/>
            </a:solidFill>
            <a:ln w="12600" cap="flat">
              <a:noFill/>
              <a:miter lim="800000"/>
              <a:headEnd/>
              <a:tailEnd/>
            </a:ln>
            <a:effectLst/>
          </p:spPr>
          <p:txBody>
            <a:bodyPr wrap="none" anchor="ctr"/>
            <a:lstStyle/>
            <a:p>
              <a:endParaRPr lang="de-DE"/>
            </a:p>
          </p:txBody>
        </p:sp>
        <p:sp>
          <p:nvSpPr>
            <p:cNvPr id="9298" name="Freeform 82"/>
            <p:cNvSpPr>
              <a:spLocks noChangeArrowheads="1"/>
            </p:cNvSpPr>
            <p:nvPr/>
          </p:nvSpPr>
          <p:spPr bwMode="auto">
            <a:xfrm>
              <a:off x="4157" y="2548"/>
              <a:ext cx="77" cy="35"/>
            </a:xfrm>
            <a:custGeom>
              <a:avLst/>
              <a:gdLst/>
              <a:ahLst/>
              <a:cxnLst>
                <a:cxn ang="0">
                  <a:pos x="277" y="92"/>
                </a:cxn>
                <a:cxn ang="0">
                  <a:pos x="240" y="139"/>
                </a:cxn>
                <a:cxn ang="0">
                  <a:pos x="255" y="156"/>
                </a:cxn>
                <a:cxn ang="0">
                  <a:pos x="271" y="145"/>
                </a:cxn>
                <a:cxn ang="0">
                  <a:pos x="332" y="95"/>
                </a:cxn>
                <a:cxn ang="0">
                  <a:pos x="345" y="77"/>
                </a:cxn>
                <a:cxn ang="0">
                  <a:pos x="334" y="62"/>
                </a:cxn>
                <a:cxn ang="0">
                  <a:pos x="301" y="18"/>
                </a:cxn>
                <a:cxn ang="0">
                  <a:pos x="286" y="0"/>
                </a:cxn>
                <a:cxn ang="0">
                  <a:pos x="271" y="15"/>
                </a:cxn>
                <a:cxn ang="0">
                  <a:pos x="290" y="62"/>
                </a:cxn>
                <a:cxn ang="0">
                  <a:pos x="26" y="62"/>
                </a:cxn>
                <a:cxn ang="0">
                  <a:pos x="0" y="77"/>
                </a:cxn>
                <a:cxn ang="0">
                  <a:pos x="26" y="92"/>
                </a:cxn>
                <a:cxn ang="0">
                  <a:pos x="277" y="92"/>
                </a:cxn>
              </a:cxnLst>
              <a:rect l="0" t="0" r="r" b="b"/>
              <a:pathLst>
                <a:path w="346" h="157">
                  <a:moveTo>
                    <a:pt x="277" y="92"/>
                  </a:moveTo>
                  <a:cubicBezTo>
                    <a:pt x="266" y="103"/>
                    <a:pt x="240" y="125"/>
                    <a:pt x="240" y="139"/>
                  </a:cubicBezTo>
                  <a:cubicBezTo>
                    <a:pt x="240" y="147"/>
                    <a:pt x="246" y="156"/>
                    <a:pt x="255" y="156"/>
                  </a:cubicBezTo>
                  <a:cubicBezTo>
                    <a:pt x="262" y="156"/>
                    <a:pt x="266" y="150"/>
                    <a:pt x="271" y="145"/>
                  </a:cubicBezTo>
                  <a:cubicBezTo>
                    <a:pt x="279" y="134"/>
                    <a:pt x="297" y="112"/>
                    <a:pt x="332" y="95"/>
                  </a:cubicBezTo>
                  <a:cubicBezTo>
                    <a:pt x="337" y="90"/>
                    <a:pt x="345" y="88"/>
                    <a:pt x="345" y="77"/>
                  </a:cubicBezTo>
                  <a:cubicBezTo>
                    <a:pt x="345" y="70"/>
                    <a:pt x="339" y="66"/>
                    <a:pt x="334" y="62"/>
                  </a:cubicBezTo>
                  <a:cubicBezTo>
                    <a:pt x="317" y="51"/>
                    <a:pt x="308" y="35"/>
                    <a:pt x="301" y="18"/>
                  </a:cubicBezTo>
                  <a:cubicBezTo>
                    <a:pt x="301" y="11"/>
                    <a:pt x="297" y="0"/>
                    <a:pt x="286" y="0"/>
                  </a:cubicBezTo>
                  <a:cubicBezTo>
                    <a:pt x="275" y="0"/>
                    <a:pt x="271" y="11"/>
                    <a:pt x="271" y="15"/>
                  </a:cubicBezTo>
                  <a:cubicBezTo>
                    <a:pt x="271" y="20"/>
                    <a:pt x="277" y="46"/>
                    <a:pt x="290" y="62"/>
                  </a:cubicBezTo>
                  <a:lnTo>
                    <a:pt x="26" y="62"/>
                  </a:lnTo>
                  <a:cubicBezTo>
                    <a:pt x="13" y="62"/>
                    <a:pt x="0" y="62"/>
                    <a:pt x="0" y="77"/>
                  </a:cubicBezTo>
                  <a:cubicBezTo>
                    <a:pt x="0" y="92"/>
                    <a:pt x="13" y="92"/>
                    <a:pt x="26" y="92"/>
                  </a:cubicBezTo>
                  <a:lnTo>
                    <a:pt x="277" y="92"/>
                  </a:lnTo>
                </a:path>
              </a:pathLst>
            </a:custGeom>
            <a:solidFill>
              <a:srgbClr val="000000"/>
            </a:solidFill>
            <a:ln w="12600" cap="flat">
              <a:noFill/>
              <a:miter lim="800000"/>
              <a:headEnd/>
              <a:tailEnd/>
            </a:ln>
            <a:effectLst/>
          </p:spPr>
          <p:txBody>
            <a:bodyPr wrap="none" anchor="ctr"/>
            <a:lstStyle/>
            <a:p>
              <a:endParaRPr lang="de-DE"/>
            </a:p>
          </p:txBody>
        </p:sp>
        <p:sp>
          <p:nvSpPr>
            <p:cNvPr id="9299" name="Freeform 83"/>
            <p:cNvSpPr>
              <a:spLocks noChangeArrowheads="1"/>
            </p:cNvSpPr>
            <p:nvPr/>
          </p:nvSpPr>
          <p:spPr bwMode="auto">
            <a:xfrm>
              <a:off x="4108" y="2594"/>
              <a:ext cx="124" cy="127"/>
            </a:xfrm>
            <a:custGeom>
              <a:avLst/>
              <a:gdLst/>
              <a:ahLst/>
              <a:cxnLst>
                <a:cxn ang="0">
                  <a:pos x="552" y="9"/>
                </a:cxn>
                <a:cxn ang="0">
                  <a:pos x="543" y="0"/>
                </a:cxn>
                <a:cxn ang="0">
                  <a:pos x="530" y="9"/>
                </a:cxn>
                <a:cxn ang="0">
                  <a:pos x="477" y="68"/>
                </a:cxn>
                <a:cxn ang="0">
                  <a:pos x="348" y="0"/>
                </a:cxn>
                <a:cxn ang="0">
                  <a:pos x="0" y="352"/>
                </a:cxn>
                <a:cxn ang="0">
                  <a:pos x="211" y="565"/>
                </a:cxn>
                <a:cxn ang="0">
                  <a:pos x="378" y="497"/>
                </a:cxn>
                <a:cxn ang="0">
                  <a:pos x="464" y="361"/>
                </a:cxn>
                <a:cxn ang="0">
                  <a:pos x="453" y="354"/>
                </a:cxn>
                <a:cxn ang="0">
                  <a:pos x="444" y="361"/>
                </a:cxn>
                <a:cxn ang="0">
                  <a:pos x="365" y="484"/>
                </a:cxn>
                <a:cxn ang="0">
                  <a:pos x="222" y="541"/>
                </a:cxn>
                <a:cxn ang="0">
                  <a:pos x="70" y="378"/>
                </a:cxn>
                <a:cxn ang="0">
                  <a:pos x="165" y="119"/>
                </a:cxn>
                <a:cxn ang="0">
                  <a:pos x="354" y="24"/>
                </a:cxn>
                <a:cxn ang="0">
                  <a:pos x="480" y="174"/>
                </a:cxn>
                <a:cxn ang="0">
                  <a:pos x="477" y="213"/>
                </a:cxn>
                <a:cxn ang="0">
                  <a:pos x="488" y="222"/>
                </a:cxn>
                <a:cxn ang="0">
                  <a:pos x="502" y="205"/>
                </a:cxn>
                <a:cxn ang="0">
                  <a:pos x="552" y="9"/>
                </a:cxn>
              </a:cxnLst>
              <a:rect l="0" t="0" r="r" b="b"/>
              <a:pathLst>
                <a:path w="553" h="566">
                  <a:moveTo>
                    <a:pt x="552" y="9"/>
                  </a:moveTo>
                  <a:cubicBezTo>
                    <a:pt x="552" y="4"/>
                    <a:pt x="550" y="0"/>
                    <a:pt x="543" y="0"/>
                  </a:cubicBezTo>
                  <a:cubicBezTo>
                    <a:pt x="541" y="0"/>
                    <a:pt x="539" y="0"/>
                    <a:pt x="530" y="9"/>
                  </a:cubicBezTo>
                  <a:lnTo>
                    <a:pt x="477" y="68"/>
                  </a:lnTo>
                  <a:cubicBezTo>
                    <a:pt x="471" y="57"/>
                    <a:pt x="433" y="0"/>
                    <a:pt x="348" y="0"/>
                  </a:cubicBezTo>
                  <a:cubicBezTo>
                    <a:pt x="174" y="0"/>
                    <a:pt x="0" y="172"/>
                    <a:pt x="0" y="352"/>
                  </a:cubicBezTo>
                  <a:cubicBezTo>
                    <a:pt x="0" y="480"/>
                    <a:pt x="92" y="565"/>
                    <a:pt x="211" y="565"/>
                  </a:cubicBezTo>
                  <a:cubicBezTo>
                    <a:pt x="277" y="565"/>
                    <a:pt x="337" y="532"/>
                    <a:pt x="378" y="497"/>
                  </a:cubicBezTo>
                  <a:cubicBezTo>
                    <a:pt x="451" y="433"/>
                    <a:pt x="464" y="363"/>
                    <a:pt x="464" y="361"/>
                  </a:cubicBezTo>
                  <a:cubicBezTo>
                    <a:pt x="464" y="354"/>
                    <a:pt x="455" y="354"/>
                    <a:pt x="453" y="354"/>
                  </a:cubicBezTo>
                  <a:cubicBezTo>
                    <a:pt x="449" y="354"/>
                    <a:pt x="447" y="354"/>
                    <a:pt x="444" y="361"/>
                  </a:cubicBezTo>
                  <a:cubicBezTo>
                    <a:pt x="438" y="383"/>
                    <a:pt x="420" y="438"/>
                    <a:pt x="365" y="484"/>
                  </a:cubicBezTo>
                  <a:cubicBezTo>
                    <a:pt x="312" y="528"/>
                    <a:pt x="264" y="541"/>
                    <a:pt x="222" y="541"/>
                  </a:cubicBezTo>
                  <a:cubicBezTo>
                    <a:pt x="154" y="541"/>
                    <a:pt x="70" y="499"/>
                    <a:pt x="70" y="378"/>
                  </a:cubicBezTo>
                  <a:cubicBezTo>
                    <a:pt x="70" y="334"/>
                    <a:pt x="88" y="209"/>
                    <a:pt x="165" y="119"/>
                  </a:cubicBezTo>
                  <a:cubicBezTo>
                    <a:pt x="211" y="64"/>
                    <a:pt x="286" y="24"/>
                    <a:pt x="354" y="24"/>
                  </a:cubicBezTo>
                  <a:cubicBezTo>
                    <a:pt x="433" y="24"/>
                    <a:pt x="480" y="84"/>
                    <a:pt x="480" y="174"/>
                  </a:cubicBezTo>
                  <a:cubicBezTo>
                    <a:pt x="480" y="205"/>
                    <a:pt x="477" y="205"/>
                    <a:pt x="477" y="213"/>
                  </a:cubicBezTo>
                  <a:cubicBezTo>
                    <a:pt x="477" y="222"/>
                    <a:pt x="486" y="222"/>
                    <a:pt x="488" y="222"/>
                  </a:cubicBezTo>
                  <a:cubicBezTo>
                    <a:pt x="499" y="222"/>
                    <a:pt x="499" y="220"/>
                    <a:pt x="502" y="205"/>
                  </a:cubicBezTo>
                  <a:lnTo>
                    <a:pt x="552" y="9"/>
                  </a:lnTo>
                </a:path>
              </a:pathLst>
            </a:custGeom>
            <a:solidFill>
              <a:srgbClr val="000000"/>
            </a:solidFill>
            <a:ln w="12600" cap="flat">
              <a:noFill/>
              <a:miter lim="800000"/>
              <a:headEnd/>
              <a:tailEnd/>
            </a:ln>
            <a:effectLst/>
          </p:spPr>
          <p:txBody>
            <a:bodyPr wrap="none" anchor="ctr"/>
            <a:lstStyle/>
            <a:p>
              <a:endParaRPr lang="de-DE"/>
            </a:p>
          </p:txBody>
        </p:sp>
        <p:sp>
          <p:nvSpPr>
            <p:cNvPr id="9300" name="Freeform 84"/>
            <p:cNvSpPr>
              <a:spLocks noChangeArrowheads="1"/>
            </p:cNvSpPr>
            <p:nvPr/>
          </p:nvSpPr>
          <p:spPr bwMode="auto">
            <a:xfrm>
              <a:off x="4290" y="2670"/>
              <a:ext cx="107" cy="7"/>
            </a:xfrm>
            <a:custGeom>
              <a:avLst/>
              <a:gdLst/>
              <a:ahLst/>
              <a:cxnLst>
                <a:cxn ang="0">
                  <a:pos x="447" y="33"/>
                </a:cxn>
                <a:cxn ang="0">
                  <a:pos x="475" y="18"/>
                </a:cxn>
                <a:cxn ang="0">
                  <a:pos x="447" y="0"/>
                </a:cxn>
                <a:cxn ang="0">
                  <a:pos x="26" y="0"/>
                </a:cxn>
                <a:cxn ang="0">
                  <a:pos x="0" y="18"/>
                </a:cxn>
                <a:cxn ang="0">
                  <a:pos x="26" y="33"/>
                </a:cxn>
                <a:cxn ang="0">
                  <a:pos x="447" y="33"/>
                </a:cxn>
              </a:cxnLst>
              <a:rect l="0" t="0" r="r" b="b"/>
              <a:pathLst>
                <a:path w="476" h="34">
                  <a:moveTo>
                    <a:pt x="447" y="33"/>
                  </a:moveTo>
                  <a:cubicBezTo>
                    <a:pt x="460" y="33"/>
                    <a:pt x="475" y="33"/>
                    <a:pt x="475" y="18"/>
                  </a:cubicBezTo>
                  <a:cubicBezTo>
                    <a:pt x="475" y="0"/>
                    <a:pt x="460" y="0"/>
                    <a:pt x="447" y="0"/>
                  </a:cubicBezTo>
                  <a:lnTo>
                    <a:pt x="26" y="0"/>
                  </a:lnTo>
                  <a:cubicBezTo>
                    <a:pt x="13" y="0"/>
                    <a:pt x="0" y="0"/>
                    <a:pt x="0" y="18"/>
                  </a:cubicBezTo>
                  <a:cubicBezTo>
                    <a:pt x="0" y="33"/>
                    <a:pt x="13" y="33"/>
                    <a:pt x="26" y="33"/>
                  </a:cubicBezTo>
                  <a:lnTo>
                    <a:pt x="447" y="33"/>
                  </a:lnTo>
                </a:path>
              </a:pathLst>
            </a:custGeom>
            <a:solidFill>
              <a:srgbClr val="000000"/>
            </a:solidFill>
            <a:ln w="12600" cap="flat">
              <a:noFill/>
              <a:miter lim="800000"/>
              <a:headEnd/>
              <a:tailEnd/>
            </a:ln>
            <a:effectLst/>
          </p:spPr>
          <p:txBody>
            <a:bodyPr wrap="none" anchor="ctr"/>
            <a:lstStyle/>
            <a:p>
              <a:endParaRPr lang="de-DE"/>
            </a:p>
          </p:txBody>
        </p:sp>
        <p:sp>
          <p:nvSpPr>
            <p:cNvPr id="9301" name="Freeform 85"/>
            <p:cNvSpPr>
              <a:spLocks noChangeArrowheads="1"/>
            </p:cNvSpPr>
            <p:nvPr/>
          </p:nvSpPr>
          <p:spPr bwMode="auto">
            <a:xfrm>
              <a:off x="4509" y="2548"/>
              <a:ext cx="77" cy="35"/>
            </a:xfrm>
            <a:custGeom>
              <a:avLst/>
              <a:gdLst/>
              <a:ahLst/>
              <a:cxnLst>
                <a:cxn ang="0">
                  <a:pos x="277" y="92"/>
                </a:cxn>
                <a:cxn ang="0">
                  <a:pos x="240" y="139"/>
                </a:cxn>
                <a:cxn ang="0">
                  <a:pos x="255" y="156"/>
                </a:cxn>
                <a:cxn ang="0">
                  <a:pos x="271" y="145"/>
                </a:cxn>
                <a:cxn ang="0">
                  <a:pos x="332" y="95"/>
                </a:cxn>
                <a:cxn ang="0">
                  <a:pos x="345" y="77"/>
                </a:cxn>
                <a:cxn ang="0">
                  <a:pos x="334" y="62"/>
                </a:cxn>
                <a:cxn ang="0">
                  <a:pos x="301" y="18"/>
                </a:cxn>
                <a:cxn ang="0">
                  <a:pos x="286" y="0"/>
                </a:cxn>
                <a:cxn ang="0">
                  <a:pos x="271" y="15"/>
                </a:cxn>
                <a:cxn ang="0">
                  <a:pos x="290" y="62"/>
                </a:cxn>
                <a:cxn ang="0">
                  <a:pos x="26" y="62"/>
                </a:cxn>
                <a:cxn ang="0">
                  <a:pos x="0" y="77"/>
                </a:cxn>
                <a:cxn ang="0">
                  <a:pos x="26" y="92"/>
                </a:cxn>
                <a:cxn ang="0">
                  <a:pos x="277" y="92"/>
                </a:cxn>
              </a:cxnLst>
              <a:rect l="0" t="0" r="r" b="b"/>
              <a:pathLst>
                <a:path w="346" h="157">
                  <a:moveTo>
                    <a:pt x="277" y="92"/>
                  </a:moveTo>
                  <a:cubicBezTo>
                    <a:pt x="266" y="103"/>
                    <a:pt x="240" y="125"/>
                    <a:pt x="240" y="139"/>
                  </a:cubicBezTo>
                  <a:cubicBezTo>
                    <a:pt x="240" y="147"/>
                    <a:pt x="246" y="156"/>
                    <a:pt x="255" y="156"/>
                  </a:cubicBezTo>
                  <a:cubicBezTo>
                    <a:pt x="262" y="156"/>
                    <a:pt x="266" y="150"/>
                    <a:pt x="271" y="145"/>
                  </a:cubicBezTo>
                  <a:cubicBezTo>
                    <a:pt x="279" y="134"/>
                    <a:pt x="297" y="112"/>
                    <a:pt x="332" y="95"/>
                  </a:cubicBezTo>
                  <a:cubicBezTo>
                    <a:pt x="337" y="90"/>
                    <a:pt x="345" y="88"/>
                    <a:pt x="345" y="77"/>
                  </a:cubicBezTo>
                  <a:cubicBezTo>
                    <a:pt x="345" y="70"/>
                    <a:pt x="339" y="66"/>
                    <a:pt x="334" y="62"/>
                  </a:cubicBezTo>
                  <a:cubicBezTo>
                    <a:pt x="317" y="51"/>
                    <a:pt x="308" y="35"/>
                    <a:pt x="301" y="18"/>
                  </a:cubicBezTo>
                  <a:cubicBezTo>
                    <a:pt x="301" y="11"/>
                    <a:pt x="297" y="0"/>
                    <a:pt x="286" y="0"/>
                  </a:cubicBezTo>
                  <a:cubicBezTo>
                    <a:pt x="275" y="0"/>
                    <a:pt x="271" y="11"/>
                    <a:pt x="271" y="15"/>
                  </a:cubicBezTo>
                  <a:cubicBezTo>
                    <a:pt x="271" y="20"/>
                    <a:pt x="277" y="46"/>
                    <a:pt x="290" y="62"/>
                  </a:cubicBezTo>
                  <a:lnTo>
                    <a:pt x="26" y="62"/>
                  </a:lnTo>
                  <a:cubicBezTo>
                    <a:pt x="13" y="62"/>
                    <a:pt x="0" y="62"/>
                    <a:pt x="0" y="77"/>
                  </a:cubicBezTo>
                  <a:cubicBezTo>
                    <a:pt x="0" y="92"/>
                    <a:pt x="13" y="92"/>
                    <a:pt x="26" y="92"/>
                  </a:cubicBezTo>
                  <a:lnTo>
                    <a:pt x="277" y="92"/>
                  </a:lnTo>
                </a:path>
              </a:pathLst>
            </a:custGeom>
            <a:solidFill>
              <a:srgbClr val="000000"/>
            </a:solidFill>
            <a:ln w="12600" cap="flat">
              <a:noFill/>
              <a:miter lim="800000"/>
              <a:headEnd/>
              <a:tailEnd/>
            </a:ln>
            <a:effectLst/>
          </p:spPr>
          <p:txBody>
            <a:bodyPr wrap="none" anchor="ctr"/>
            <a:lstStyle/>
            <a:p>
              <a:endParaRPr lang="de-DE"/>
            </a:p>
          </p:txBody>
        </p:sp>
        <p:sp>
          <p:nvSpPr>
            <p:cNvPr id="9302" name="Freeform 86"/>
            <p:cNvSpPr>
              <a:spLocks noChangeArrowheads="1"/>
            </p:cNvSpPr>
            <p:nvPr/>
          </p:nvSpPr>
          <p:spPr bwMode="auto">
            <a:xfrm>
              <a:off x="4459" y="2594"/>
              <a:ext cx="124" cy="127"/>
            </a:xfrm>
            <a:custGeom>
              <a:avLst/>
              <a:gdLst/>
              <a:ahLst/>
              <a:cxnLst>
                <a:cxn ang="0">
                  <a:pos x="552" y="9"/>
                </a:cxn>
                <a:cxn ang="0">
                  <a:pos x="543" y="0"/>
                </a:cxn>
                <a:cxn ang="0">
                  <a:pos x="530" y="9"/>
                </a:cxn>
                <a:cxn ang="0">
                  <a:pos x="477" y="68"/>
                </a:cxn>
                <a:cxn ang="0">
                  <a:pos x="348" y="0"/>
                </a:cxn>
                <a:cxn ang="0">
                  <a:pos x="0" y="352"/>
                </a:cxn>
                <a:cxn ang="0">
                  <a:pos x="211" y="565"/>
                </a:cxn>
                <a:cxn ang="0">
                  <a:pos x="378" y="497"/>
                </a:cxn>
                <a:cxn ang="0">
                  <a:pos x="464" y="361"/>
                </a:cxn>
                <a:cxn ang="0">
                  <a:pos x="453" y="354"/>
                </a:cxn>
                <a:cxn ang="0">
                  <a:pos x="444" y="361"/>
                </a:cxn>
                <a:cxn ang="0">
                  <a:pos x="365" y="484"/>
                </a:cxn>
                <a:cxn ang="0">
                  <a:pos x="222" y="541"/>
                </a:cxn>
                <a:cxn ang="0">
                  <a:pos x="70" y="378"/>
                </a:cxn>
                <a:cxn ang="0">
                  <a:pos x="165" y="119"/>
                </a:cxn>
                <a:cxn ang="0">
                  <a:pos x="354" y="24"/>
                </a:cxn>
                <a:cxn ang="0">
                  <a:pos x="480" y="174"/>
                </a:cxn>
                <a:cxn ang="0">
                  <a:pos x="477" y="213"/>
                </a:cxn>
                <a:cxn ang="0">
                  <a:pos x="488" y="222"/>
                </a:cxn>
                <a:cxn ang="0">
                  <a:pos x="502" y="205"/>
                </a:cxn>
                <a:cxn ang="0">
                  <a:pos x="552" y="9"/>
                </a:cxn>
              </a:cxnLst>
              <a:rect l="0" t="0" r="r" b="b"/>
              <a:pathLst>
                <a:path w="553" h="566">
                  <a:moveTo>
                    <a:pt x="552" y="9"/>
                  </a:moveTo>
                  <a:cubicBezTo>
                    <a:pt x="552" y="4"/>
                    <a:pt x="550" y="0"/>
                    <a:pt x="543" y="0"/>
                  </a:cubicBezTo>
                  <a:cubicBezTo>
                    <a:pt x="541" y="0"/>
                    <a:pt x="539" y="0"/>
                    <a:pt x="530" y="9"/>
                  </a:cubicBezTo>
                  <a:lnTo>
                    <a:pt x="477" y="68"/>
                  </a:lnTo>
                  <a:cubicBezTo>
                    <a:pt x="469" y="57"/>
                    <a:pt x="433" y="0"/>
                    <a:pt x="348" y="0"/>
                  </a:cubicBezTo>
                  <a:cubicBezTo>
                    <a:pt x="174" y="0"/>
                    <a:pt x="0" y="172"/>
                    <a:pt x="0" y="352"/>
                  </a:cubicBezTo>
                  <a:cubicBezTo>
                    <a:pt x="0" y="480"/>
                    <a:pt x="92" y="565"/>
                    <a:pt x="211" y="565"/>
                  </a:cubicBezTo>
                  <a:cubicBezTo>
                    <a:pt x="277" y="565"/>
                    <a:pt x="337" y="532"/>
                    <a:pt x="378" y="497"/>
                  </a:cubicBezTo>
                  <a:cubicBezTo>
                    <a:pt x="451" y="433"/>
                    <a:pt x="464" y="363"/>
                    <a:pt x="464" y="361"/>
                  </a:cubicBezTo>
                  <a:cubicBezTo>
                    <a:pt x="464" y="354"/>
                    <a:pt x="455" y="354"/>
                    <a:pt x="453" y="354"/>
                  </a:cubicBezTo>
                  <a:cubicBezTo>
                    <a:pt x="449" y="354"/>
                    <a:pt x="447" y="354"/>
                    <a:pt x="444" y="361"/>
                  </a:cubicBezTo>
                  <a:cubicBezTo>
                    <a:pt x="438" y="383"/>
                    <a:pt x="420" y="438"/>
                    <a:pt x="365" y="484"/>
                  </a:cubicBezTo>
                  <a:cubicBezTo>
                    <a:pt x="312" y="528"/>
                    <a:pt x="264" y="541"/>
                    <a:pt x="222" y="541"/>
                  </a:cubicBezTo>
                  <a:cubicBezTo>
                    <a:pt x="154" y="541"/>
                    <a:pt x="70" y="499"/>
                    <a:pt x="70" y="378"/>
                  </a:cubicBezTo>
                  <a:cubicBezTo>
                    <a:pt x="70" y="334"/>
                    <a:pt x="88" y="209"/>
                    <a:pt x="165" y="119"/>
                  </a:cubicBezTo>
                  <a:cubicBezTo>
                    <a:pt x="211" y="64"/>
                    <a:pt x="284" y="24"/>
                    <a:pt x="354" y="24"/>
                  </a:cubicBezTo>
                  <a:cubicBezTo>
                    <a:pt x="433" y="24"/>
                    <a:pt x="480" y="84"/>
                    <a:pt x="480" y="174"/>
                  </a:cubicBezTo>
                  <a:cubicBezTo>
                    <a:pt x="480" y="205"/>
                    <a:pt x="477" y="205"/>
                    <a:pt x="477" y="213"/>
                  </a:cubicBezTo>
                  <a:cubicBezTo>
                    <a:pt x="477" y="222"/>
                    <a:pt x="486" y="222"/>
                    <a:pt x="488" y="222"/>
                  </a:cubicBezTo>
                  <a:cubicBezTo>
                    <a:pt x="499" y="222"/>
                    <a:pt x="499" y="220"/>
                    <a:pt x="502" y="205"/>
                  </a:cubicBezTo>
                  <a:lnTo>
                    <a:pt x="552" y="9"/>
                  </a:lnTo>
                </a:path>
              </a:pathLst>
            </a:custGeom>
            <a:solidFill>
              <a:srgbClr val="000000"/>
            </a:solidFill>
            <a:ln w="12600" cap="flat">
              <a:noFill/>
              <a:miter lim="800000"/>
              <a:headEnd/>
              <a:tailEnd/>
            </a:ln>
            <a:effectLst/>
          </p:spPr>
          <p:txBody>
            <a:bodyPr wrap="none" anchor="ctr"/>
            <a:lstStyle/>
            <a:p>
              <a:endParaRPr lang="de-DE"/>
            </a:p>
          </p:txBody>
        </p:sp>
        <p:sp>
          <p:nvSpPr>
            <p:cNvPr id="9303" name="Freeform 87"/>
            <p:cNvSpPr>
              <a:spLocks noChangeArrowheads="1"/>
            </p:cNvSpPr>
            <p:nvPr/>
          </p:nvSpPr>
          <p:spPr bwMode="auto">
            <a:xfrm>
              <a:off x="4589" y="2662"/>
              <a:ext cx="45" cy="81"/>
            </a:xfrm>
            <a:custGeom>
              <a:avLst/>
              <a:gdLst/>
              <a:ahLst/>
              <a:cxnLst>
                <a:cxn ang="0">
                  <a:pos x="123" y="15"/>
                </a:cxn>
                <a:cxn ang="0">
                  <a:pos x="108" y="0"/>
                </a:cxn>
                <a:cxn ang="0">
                  <a:pos x="0" y="35"/>
                </a:cxn>
                <a:cxn ang="0">
                  <a:pos x="0" y="55"/>
                </a:cxn>
                <a:cxn ang="0">
                  <a:pos x="79" y="40"/>
                </a:cxn>
                <a:cxn ang="0">
                  <a:pos x="79" y="317"/>
                </a:cxn>
                <a:cxn ang="0">
                  <a:pos x="24" y="341"/>
                </a:cxn>
                <a:cxn ang="0">
                  <a:pos x="4" y="341"/>
                </a:cxn>
                <a:cxn ang="0">
                  <a:pos x="4" y="361"/>
                </a:cxn>
                <a:cxn ang="0">
                  <a:pos x="101" y="359"/>
                </a:cxn>
                <a:cxn ang="0">
                  <a:pos x="200" y="361"/>
                </a:cxn>
                <a:cxn ang="0">
                  <a:pos x="200" y="341"/>
                </a:cxn>
                <a:cxn ang="0">
                  <a:pos x="178" y="341"/>
                </a:cxn>
                <a:cxn ang="0">
                  <a:pos x="123" y="317"/>
                </a:cxn>
                <a:cxn ang="0">
                  <a:pos x="123" y="15"/>
                </a:cxn>
              </a:cxnLst>
              <a:rect l="0" t="0" r="r" b="b"/>
              <a:pathLst>
                <a:path w="201" h="362">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lnTo>
                    <a:pt x="123" y="15"/>
                  </a:lnTo>
                </a:path>
              </a:pathLst>
            </a:custGeom>
            <a:solidFill>
              <a:srgbClr val="000000"/>
            </a:solidFill>
            <a:ln w="12600" cap="flat">
              <a:noFill/>
              <a:miter lim="800000"/>
              <a:headEnd/>
              <a:tailEnd/>
            </a:ln>
            <a:effectLst/>
          </p:spPr>
          <p:txBody>
            <a:bodyPr wrap="none" anchor="ctr"/>
            <a:lstStyle/>
            <a:p>
              <a:endParaRPr lang="de-DE"/>
            </a:p>
          </p:txBody>
        </p:sp>
        <p:sp>
          <p:nvSpPr>
            <p:cNvPr id="9304" name="Freeform 88"/>
            <p:cNvSpPr>
              <a:spLocks noChangeArrowheads="1"/>
            </p:cNvSpPr>
            <p:nvPr/>
          </p:nvSpPr>
          <p:spPr bwMode="auto">
            <a:xfrm>
              <a:off x="4708" y="2670"/>
              <a:ext cx="107" cy="7"/>
            </a:xfrm>
            <a:custGeom>
              <a:avLst/>
              <a:gdLst/>
              <a:ahLst/>
              <a:cxnLst>
                <a:cxn ang="0">
                  <a:pos x="447" y="33"/>
                </a:cxn>
                <a:cxn ang="0">
                  <a:pos x="475" y="18"/>
                </a:cxn>
                <a:cxn ang="0">
                  <a:pos x="447" y="0"/>
                </a:cxn>
                <a:cxn ang="0">
                  <a:pos x="26" y="0"/>
                </a:cxn>
                <a:cxn ang="0">
                  <a:pos x="0" y="18"/>
                </a:cxn>
                <a:cxn ang="0">
                  <a:pos x="26" y="33"/>
                </a:cxn>
                <a:cxn ang="0">
                  <a:pos x="447" y="33"/>
                </a:cxn>
              </a:cxnLst>
              <a:rect l="0" t="0" r="r" b="b"/>
              <a:pathLst>
                <a:path w="476" h="34">
                  <a:moveTo>
                    <a:pt x="447" y="33"/>
                  </a:moveTo>
                  <a:cubicBezTo>
                    <a:pt x="460" y="33"/>
                    <a:pt x="475" y="33"/>
                    <a:pt x="475" y="18"/>
                  </a:cubicBezTo>
                  <a:cubicBezTo>
                    <a:pt x="475" y="0"/>
                    <a:pt x="460" y="0"/>
                    <a:pt x="447" y="0"/>
                  </a:cubicBezTo>
                  <a:lnTo>
                    <a:pt x="26" y="0"/>
                  </a:lnTo>
                  <a:cubicBezTo>
                    <a:pt x="13" y="0"/>
                    <a:pt x="0" y="0"/>
                    <a:pt x="0" y="18"/>
                  </a:cubicBezTo>
                  <a:cubicBezTo>
                    <a:pt x="0" y="33"/>
                    <a:pt x="13" y="33"/>
                    <a:pt x="26" y="33"/>
                  </a:cubicBezTo>
                  <a:lnTo>
                    <a:pt x="447" y="33"/>
                  </a:lnTo>
                </a:path>
              </a:pathLst>
            </a:custGeom>
            <a:solidFill>
              <a:srgbClr val="000000"/>
            </a:solidFill>
            <a:ln w="12600" cap="flat">
              <a:noFill/>
              <a:miter lim="800000"/>
              <a:headEnd/>
              <a:tailEnd/>
            </a:ln>
            <a:effectLst/>
          </p:spPr>
          <p:txBody>
            <a:bodyPr wrap="none" anchor="ctr"/>
            <a:lstStyle/>
            <a:p>
              <a:endParaRPr lang="de-DE"/>
            </a:p>
          </p:txBody>
        </p:sp>
        <p:sp>
          <p:nvSpPr>
            <p:cNvPr id="9305" name="Freeform 89"/>
            <p:cNvSpPr>
              <a:spLocks noChangeArrowheads="1"/>
            </p:cNvSpPr>
            <p:nvPr/>
          </p:nvSpPr>
          <p:spPr bwMode="auto">
            <a:xfrm>
              <a:off x="4926" y="2548"/>
              <a:ext cx="77" cy="35"/>
            </a:xfrm>
            <a:custGeom>
              <a:avLst/>
              <a:gdLst/>
              <a:ahLst/>
              <a:cxnLst>
                <a:cxn ang="0">
                  <a:pos x="277" y="92"/>
                </a:cxn>
                <a:cxn ang="0">
                  <a:pos x="240" y="139"/>
                </a:cxn>
                <a:cxn ang="0">
                  <a:pos x="255" y="156"/>
                </a:cxn>
                <a:cxn ang="0">
                  <a:pos x="271" y="145"/>
                </a:cxn>
                <a:cxn ang="0">
                  <a:pos x="332" y="95"/>
                </a:cxn>
                <a:cxn ang="0">
                  <a:pos x="345" y="77"/>
                </a:cxn>
                <a:cxn ang="0">
                  <a:pos x="334" y="62"/>
                </a:cxn>
                <a:cxn ang="0">
                  <a:pos x="301" y="18"/>
                </a:cxn>
                <a:cxn ang="0">
                  <a:pos x="286" y="0"/>
                </a:cxn>
                <a:cxn ang="0">
                  <a:pos x="271" y="15"/>
                </a:cxn>
                <a:cxn ang="0">
                  <a:pos x="290" y="62"/>
                </a:cxn>
                <a:cxn ang="0">
                  <a:pos x="26" y="62"/>
                </a:cxn>
                <a:cxn ang="0">
                  <a:pos x="0" y="77"/>
                </a:cxn>
                <a:cxn ang="0">
                  <a:pos x="26" y="92"/>
                </a:cxn>
                <a:cxn ang="0">
                  <a:pos x="277" y="92"/>
                </a:cxn>
              </a:cxnLst>
              <a:rect l="0" t="0" r="r" b="b"/>
              <a:pathLst>
                <a:path w="346" h="157">
                  <a:moveTo>
                    <a:pt x="277" y="92"/>
                  </a:moveTo>
                  <a:cubicBezTo>
                    <a:pt x="266" y="103"/>
                    <a:pt x="240" y="125"/>
                    <a:pt x="240" y="139"/>
                  </a:cubicBezTo>
                  <a:cubicBezTo>
                    <a:pt x="240" y="147"/>
                    <a:pt x="246" y="156"/>
                    <a:pt x="255" y="156"/>
                  </a:cubicBezTo>
                  <a:cubicBezTo>
                    <a:pt x="262" y="156"/>
                    <a:pt x="266" y="150"/>
                    <a:pt x="271" y="145"/>
                  </a:cubicBezTo>
                  <a:cubicBezTo>
                    <a:pt x="279" y="134"/>
                    <a:pt x="297" y="112"/>
                    <a:pt x="332" y="95"/>
                  </a:cubicBezTo>
                  <a:cubicBezTo>
                    <a:pt x="337" y="90"/>
                    <a:pt x="345" y="88"/>
                    <a:pt x="345" y="77"/>
                  </a:cubicBezTo>
                  <a:cubicBezTo>
                    <a:pt x="345" y="70"/>
                    <a:pt x="339" y="66"/>
                    <a:pt x="334" y="62"/>
                  </a:cubicBezTo>
                  <a:cubicBezTo>
                    <a:pt x="317" y="51"/>
                    <a:pt x="308" y="35"/>
                    <a:pt x="301" y="18"/>
                  </a:cubicBezTo>
                  <a:cubicBezTo>
                    <a:pt x="301" y="11"/>
                    <a:pt x="297" y="0"/>
                    <a:pt x="286" y="0"/>
                  </a:cubicBezTo>
                  <a:cubicBezTo>
                    <a:pt x="275" y="0"/>
                    <a:pt x="271" y="11"/>
                    <a:pt x="271" y="15"/>
                  </a:cubicBezTo>
                  <a:cubicBezTo>
                    <a:pt x="271" y="20"/>
                    <a:pt x="277" y="46"/>
                    <a:pt x="290" y="62"/>
                  </a:cubicBezTo>
                  <a:lnTo>
                    <a:pt x="26" y="62"/>
                  </a:lnTo>
                  <a:cubicBezTo>
                    <a:pt x="13" y="62"/>
                    <a:pt x="0" y="62"/>
                    <a:pt x="0" y="77"/>
                  </a:cubicBezTo>
                  <a:cubicBezTo>
                    <a:pt x="0" y="92"/>
                    <a:pt x="13" y="92"/>
                    <a:pt x="26" y="92"/>
                  </a:cubicBezTo>
                  <a:lnTo>
                    <a:pt x="277" y="92"/>
                  </a:lnTo>
                </a:path>
              </a:pathLst>
            </a:custGeom>
            <a:solidFill>
              <a:srgbClr val="000000"/>
            </a:solidFill>
            <a:ln w="12600" cap="flat">
              <a:noFill/>
              <a:miter lim="800000"/>
              <a:headEnd/>
              <a:tailEnd/>
            </a:ln>
            <a:effectLst/>
          </p:spPr>
          <p:txBody>
            <a:bodyPr wrap="none" anchor="ctr"/>
            <a:lstStyle/>
            <a:p>
              <a:endParaRPr lang="de-DE"/>
            </a:p>
          </p:txBody>
        </p:sp>
        <p:sp>
          <p:nvSpPr>
            <p:cNvPr id="9306" name="Freeform 90"/>
            <p:cNvSpPr>
              <a:spLocks noChangeArrowheads="1"/>
            </p:cNvSpPr>
            <p:nvPr/>
          </p:nvSpPr>
          <p:spPr bwMode="auto">
            <a:xfrm>
              <a:off x="4877" y="2594"/>
              <a:ext cx="124" cy="127"/>
            </a:xfrm>
            <a:custGeom>
              <a:avLst/>
              <a:gdLst/>
              <a:ahLst/>
              <a:cxnLst>
                <a:cxn ang="0">
                  <a:pos x="552" y="9"/>
                </a:cxn>
                <a:cxn ang="0">
                  <a:pos x="543" y="0"/>
                </a:cxn>
                <a:cxn ang="0">
                  <a:pos x="530" y="9"/>
                </a:cxn>
                <a:cxn ang="0">
                  <a:pos x="477" y="68"/>
                </a:cxn>
                <a:cxn ang="0">
                  <a:pos x="348" y="0"/>
                </a:cxn>
                <a:cxn ang="0">
                  <a:pos x="0" y="352"/>
                </a:cxn>
                <a:cxn ang="0">
                  <a:pos x="211" y="565"/>
                </a:cxn>
                <a:cxn ang="0">
                  <a:pos x="378" y="497"/>
                </a:cxn>
                <a:cxn ang="0">
                  <a:pos x="464" y="361"/>
                </a:cxn>
                <a:cxn ang="0">
                  <a:pos x="453" y="354"/>
                </a:cxn>
                <a:cxn ang="0">
                  <a:pos x="444" y="361"/>
                </a:cxn>
                <a:cxn ang="0">
                  <a:pos x="365" y="484"/>
                </a:cxn>
                <a:cxn ang="0">
                  <a:pos x="222" y="541"/>
                </a:cxn>
                <a:cxn ang="0">
                  <a:pos x="70" y="378"/>
                </a:cxn>
                <a:cxn ang="0">
                  <a:pos x="165" y="119"/>
                </a:cxn>
                <a:cxn ang="0">
                  <a:pos x="354" y="24"/>
                </a:cxn>
                <a:cxn ang="0">
                  <a:pos x="480" y="174"/>
                </a:cxn>
                <a:cxn ang="0">
                  <a:pos x="477" y="213"/>
                </a:cxn>
                <a:cxn ang="0">
                  <a:pos x="488" y="222"/>
                </a:cxn>
                <a:cxn ang="0">
                  <a:pos x="502" y="205"/>
                </a:cxn>
                <a:cxn ang="0">
                  <a:pos x="552" y="9"/>
                </a:cxn>
              </a:cxnLst>
              <a:rect l="0" t="0" r="r" b="b"/>
              <a:pathLst>
                <a:path w="553" h="566">
                  <a:moveTo>
                    <a:pt x="552" y="9"/>
                  </a:moveTo>
                  <a:cubicBezTo>
                    <a:pt x="552" y="4"/>
                    <a:pt x="550" y="0"/>
                    <a:pt x="543" y="0"/>
                  </a:cubicBezTo>
                  <a:cubicBezTo>
                    <a:pt x="541" y="0"/>
                    <a:pt x="539" y="0"/>
                    <a:pt x="530" y="9"/>
                  </a:cubicBezTo>
                  <a:lnTo>
                    <a:pt x="477" y="68"/>
                  </a:lnTo>
                  <a:cubicBezTo>
                    <a:pt x="471" y="57"/>
                    <a:pt x="433" y="0"/>
                    <a:pt x="348" y="0"/>
                  </a:cubicBezTo>
                  <a:cubicBezTo>
                    <a:pt x="174" y="0"/>
                    <a:pt x="0" y="172"/>
                    <a:pt x="0" y="352"/>
                  </a:cubicBezTo>
                  <a:cubicBezTo>
                    <a:pt x="0" y="480"/>
                    <a:pt x="92" y="565"/>
                    <a:pt x="211" y="565"/>
                  </a:cubicBezTo>
                  <a:cubicBezTo>
                    <a:pt x="277" y="565"/>
                    <a:pt x="337" y="532"/>
                    <a:pt x="378" y="497"/>
                  </a:cubicBezTo>
                  <a:cubicBezTo>
                    <a:pt x="451" y="433"/>
                    <a:pt x="464" y="363"/>
                    <a:pt x="464" y="361"/>
                  </a:cubicBezTo>
                  <a:cubicBezTo>
                    <a:pt x="464" y="354"/>
                    <a:pt x="455" y="354"/>
                    <a:pt x="453" y="354"/>
                  </a:cubicBezTo>
                  <a:cubicBezTo>
                    <a:pt x="449" y="354"/>
                    <a:pt x="447" y="354"/>
                    <a:pt x="444" y="361"/>
                  </a:cubicBezTo>
                  <a:cubicBezTo>
                    <a:pt x="438" y="383"/>
                    <a:pt x="420" y="438"/>
                    <a:pt x="365" y="484"/>
                  </a:cubicBezTo>
                  <a:cubicBezTo>
                    <a:pt x="312" y="528"/>
                    <a:pt x="264" y="541"/>
                    <a:pt x="222" y="541"/>
                  </a:cubicBezTo>
                  <a:cubicBezTo>
                    <a:pt x="154" y="541"/>
                    <a:pt x="70" y="499"/>
                    <a:pt x="70" y="378"/>
                  </a:cubicBezTo>
                  <a:cubicBezTo>
                    <a:pt x="70" y="334"/>
                    <a:pt x="88" y="209"/>
                    <a:pt x="165" y="119"/>
                  </a:cubicBezTo>
                  <a:cubicBezTo>
                    <a:pt x="211" y="64"/>
                    <a:pt x="286" y="24"/>
                    <a:pt x="354" y="24"/>
                  </a:cubicBezTo>
                  <a:cubicBezTo>
                    <a:pt x="433" y="24"/>
                    <a:pt x="480" y="84"/>
                    <a:pt x="480" y="174"/>
                  </a:cubicBezTo>
                  <a:cubicBezTo>
                    <a:pt x="480" y="205"/>
                    <a:pt x="477" y="205"/>
                    <a:pt x="477" y="213"/>
                  </a:cubicBezTo>
                  <a:cubicBezTo>
                    <a:pt x="477" y="222"/>
                    <a:pt x="486" y="222"/>
                    <a:pt x="488" y="222"/>
                  </a:cubicBezTo>
                  <a:cubicBezTo>
                    <a:pt x="499" y="222"/>
                    <a:pt x="499" y="220"/>
                    <a:pt x="502" y="205"/>
                  </a:cubicBezTo>
                  <a:lnTo>
                    <a:pt x="552" y="9"/>
                  </a:lnTo>
                </a:path>
              </a:pathLst>
            </a:custGeom>
            <a:solidFill>
              <a:srgbClr val="000000"/>
            </a:solidFill>
            <a:ln w="12600" cap="flat">
              <a:noFill/>
              <a:miter lim="800000"/>
              <a:headEnd/>
              <a:tailEnd/>
            </a:ln>
            <a:effectLst/>
          </p:spPr>
          <p:txBody>
            <a:bodyPr wrap="none" anchor="ctr"/>
            <a:lstStyle/>
            <a:p>
              <a:endParaRPr lang="de-DE"/>
            </a:p>
          </p:txBody>
        </p:sp>
        <p:sp>
          <p:nvSpPr>
            <p:cNvPr id="9307" name="Freeform 91"/>
            <p:cNvSpPr>
              <a:spLocks noChangeArrowheads="1"/>
            </p:cNvSpPr>
            <p:nvPr/>
          </p:nvSpPr>
          <p:spPr bwMode="auto">
            <a:xfrm>
              <a:off x="5001" y="2662"/>
              <a:ext cx="54" cy="81"/>
            </a:xfrm>
            <a:custGeom>
              <a:avLst/>
              <a:gdLst/>
              <a:ahLst/>
              <a:cxnLst>
                <a:cxn ang="0">
                  <a:pos x="242" y="262"/>
                </a:cxn>
                <a:cxn ang="0">
                  <a:pos x="222" y="262"/>
                </a:cxn>
                <a:cxn ang="0">
                  <a:pos x="209" y="312"/>
                </a:cxn>
                <a:cxn ang="0">
                  <a:pos x="154" y="315"/>
                </a:cxn>
                <a:cxn ang="0">
                  <a:pos x="55" y="315"/>
                </a:cxn>
                <a:cxn ang="0">
                  <a:pos x="163" y="224"/>
                </a:cxn>
                <a:cxn ang="0">
                  <a:pos x="242" y="106"/>
                </a:cxn>
                <a:cxn ang="0">
                  <a:pos x="114" y="0"/>
                </a:cxn>
                <a:cxn ang="0">
                  <a:pos x="0" y="97"/>
                </a:cxn>
                <a:cxn ang="0">
                  <a:pos x="29" y="128"/>
                </a:cxn>
                <a:cxn ang="0">
                  <a:pos x="57" y="99"/>
                </a:cxn>
                <a:cxn ang="0">
                  <a:pos x="26" y="70"/>
                </a:cxn>
                <a:cxn ang="0">
                  <a:pos x="106" y="20"/>
                </a:cxn>
                <a:cxn ang="0">
                  <a:pos x="189" y="106"/>
                </a:cxn>
                <a:cxn ang="0">
                  <a:pos x="136" y="211"/>
                </a:cxn>
                <a:cxn ang="0">
                  <a:pos x="4" y="341"/>
                </a:cxn>
                <a:cxn ang="0">
                  <a:pos x="0" y="361"/>
                </a:cxn>
                <a:cxn ang="0">
                  <a:pos x="224" y="361"/>
                </a:cxn>
                <a:cxn ang="0">
                  <a:pos x="242" y="262"/>
                </a:cxn>
              </a:cxnLst>
              <a:rect l="0" t="0" r="r" b="b"/>
              <a:pathLst>
                <a:path w="243" h="362">
                  <a:moveTo>
                    <a:pt x="242" y="262"/>
                  </a:moveTo>
                  <a:lnTo>
                    <a:pt x="222" y="262"/>
                  </a:lnTo>
                  <a:cubicBezTo>
                    <a:pt x="222" y="275"/>
                    <a:pt x="216" y="306"/>
                    <a:pt x="209" y="312"/>
                  </a:cubicBezTo>
                  <a:cubicBezTo>
                    <a:pt x="205" y="315"/>
                    <a:pt x="163" y="315"/>
                    <a:pt x="154" y="315"/>
                  </a:cubicBezTo>
                  <a:lnTo>
                    <a:pt x="55" y="315"/>
                  </a:lnTo>
                  <a:cubicBezTo>
                    <a:pt x="112" y="264"/>
                    <a:pt x="130" y="249"/>
                    <a:pt x="163" y="224"/>
                  </a:cubicBezTo>
                  <a:cubicBezTo>
                    <a:pt x="205" y="191"/>
                    <a:pt x="242" y="158"/>
                    <a:pt x="242" y="106"/>
                  </a:cubicBezTo>
                  <a:cubicBezTo>
                    <a:pt x="242" y="40"/>
                    <a:pt x="183" y="0"/>
                    <a:pt x="114" y="0"/>
                  </a:cubicBezTo>
                  <a:cubicBezTo>
                    <a:pt x="46" y="0"/>
                    <a:pt x="0" y="48"/>
                    <a:pt x="0" y="97"/>
                  </a:cubicBezTo>
                  <a:cubicBezTo>
                    <a:pt x="0" y="125"/>
                    <a:pt x="24" y="128"/>
                    <a:pt x="29" y="128"/>
                  </a:cubicBezTo>
                  <a:cubicBezTo>
                    <a:pt x="42" y="128"/>
                    <a:pt x="57" y="119"/>
                    <a:pt x="57" y="99"/>
                  </a:cubicBezTo>
                  <a:cubicBezTo>
                    <a:pt x="57" y="90"/>
                    <a:pt x="55" y="70"/>
                    <a:pt x="26" y="70"/>
                  </a:cubicBezTo>
                  <a:cubicBezTo>
                    <a:pt x="42" y="31"/>
                    <a:pt x="79" y="20"/>
                    <a:pt x="106" y="20"/>
                  </a:cubicBezTo>
                  <a:cubicBezTo>
                    <a:pt x="161" y="20"/>
                    <a:pt x="189" y="62"/>
                    <a:pt x="189" y="106"/>
                  </a:cubicBezTo>
                  <a:cubicBezTo>
                    <a:pt x="189" y="154"/>
                    <a:pt x="154" y="191"/>
                    <a:pt x="136" y="211"/>
                  </a:cubicBezTo>
                  <a:lnTo>
                    <a:pt x="4" y="341"/>
                  </a:lnTo>
                  <a:cubicBezTo>
                    <a:pt x="0" y="345"/>
                    <a:pt x="0" y="345"/>
                    <a:pt x="0" y="361"/>
                  </a:cubicBezTo>
                  <a:lnTo>
                    <a:pt x="224" y="361"/>
                  </a:lnTo>
                  <a:lnTo>
                    <a:pt x="242" y="262"/>
                  </a:lnTo>
                </a:path>
              </a:pathLst>
            </a:custGeom>
            <a:solidFill>
              <a:srgbClr val="000000"/>
            </a:solidFill>
            <a:ln w="12600" cap="flat">
              <a:noFill/>
              <a:miter lim="800000"/>
              <a:headEnd/>
              <a:tailEnd/>
            </a:ln>
            <a:effectLst/>
          </p:spPr>
          <p:txBody>
            <a:bodyPr wrap="none" anchor="ctr"/>
            <a:lstStyle/>
            <a:p>
              <a:endParaRPr lang="de-DE"/>
            </a:p>
          </p:txBody>
        </p:sp>
        <p:sp>
          <p:nvSpPr>
            <p:cNvPr id="9308" name="Freeform 92"/>
            <p:cNvSpPr>
              <a:spLocks noChangeArrowheads="1"/>
            </p:cNvSpPr>
            <p:nvPr/>
          </p:nvSpPr>
          <p:spPr bwMode="auto">
            <a:xfrm>
              <a:off x="5082" y="2586"/>
              <a:ext cx="41" cy="175"/>
            </a:xfrm>
            <a:custGeom>
              <a:avLst/>
              <a:gdLst/>
              <a:ahLst/>
              <a:cxnLst>
                <a:cxn ang="0">
                  <a:pos x="183" y="387"/>
                </a:cxn>
                <a:cxn ang="0">
                  <a:pos x="130" y="145"/>
                </a:cxn>
                <a:cxn ang="0">
                  <a:pos x="9" y="0"/>
                </a:cxn>
                <a:cxn ang="0">
                  <a:pos x="0" y="9"/>
                </a:cxn>
                <a:cxn ang="0">
                  <a:pos x="15" y="26"/>
                </a:cxn>
                <a:cxn ang="0">
                  <a:pos x="136" y="387"/>
                </a:cxn>
                <a:cxn ang="0">
                  <a:pos x="11" y="755"/>
                </a:cxn>
                <a:cxn ang="0">
                  <a:pos x="0" y="768"/>
                </a:cxn>
                <a:cxn ang="0">
                  <a:pos x="9" y="774"/>
                </a:cxn>
                <a:cxn ang="0">
                  <a:pos x="132" y="625"/>
                </a:cxn>
                <a:cxn ang="0">
                  <a:pos x="183" y="387"/>
                </a:cxn>
              </a:cxnLst>
              <a:rect l="0" t="0" r="r" b="b"/>
              <a:pathLst>
                <a:path w="184" h="775">
                  <a:moveTo>
                    <a:pt x="183" y="387"/>
                  </a:moveTo>
                  <a:cubicBezTo>
                    <a:pt x="183" y="328"/>
                    <a:pt x="174" y="233"/>
                    <a:pt x="130" y="145"/>
                  </a:cubicBezTo>
                  <a:cubicBezTo>
                    <a:pt x="84" y="51"/>
                    <a:pt x="15" y="0"/>
                    <a:pt x="9" y="0"/>
                  </a:cubicBezTo>
                  <a:cubicBezTo>
                    <a:pt x="2" y="0"/>
                    <a:pt x="0" y="2"/>
                    <a:pt x="0" y="9"/>
                  </a:cubicBezTo>
                  <a:cubicBezTo>
                    <a:pt x="0" y="11"/>
                    <a:pt x="0" y="11"/>
                    <a:pt x="15" y="26"/>
                  </a:cubicBezTo>
                  <a:cubicBezTo>
                    <a:pt x="92" y="103"/>
                    <a:pt x="136" y="227"/>
                    <a:pt x="136" y="387"/>
                  </a:cubicBezTo>
                  <a:cubicBezTo>
                    <a:pt x="136" y="521"/>
                    <a:pt x="108" y="658"/>
                    <a:pt x="11" y="755"/>
                  </a:cubicBezTo>
                  <a:cubicBezTo>
                    <a:pt x="0" y="763"/>
                    <a:pt x="0" y="766"/>
                    <a:pt x="0" y="768"/>
                  </a:cubicBezTo>
                  <a:cubicBezTo>
                    <a:pt x="0" y="772"/>
                    <a:pt x="2" y="774"/>
                    <a:pt x="9" y="774"/>
                  </a:cubicBezTo>
                  <a:cubicBezTo>
                    <a:pt x="15" y="774"/>
                    <a:pt x="86" y="724"/>
                    <a:pt x="132" y="625"/>
                  </a:cubicBezTo>
                  <a:cubicBezTo>
                    <a:pt x="172" y="539"/>
                    <a:pt x="183" y="453"/>
                    <a:pt x="183" y="387"/>
                  </a:cubicBezTo>
                </a:path>
              </a:pathLst>
            </a:custGeom>
            <a:solidFill>
              <a:srgbClr val="000000"/>
            </a:solidFill>
            <a:ln w="12600" cap="flat">
              <a:noFill/>
              <a:miter lim="800000"/>
              <a:headEnd/>
              <a:tailEnd/>
            </a:ln>
            <a:effectLst/>
          </p:spPr>
          <p:txBody>
            <a:bodyPr wrap="none" anchor="ctr"/>
            <a:lstStyle/>
            <a:p>
              <a:endParaRPr lang="de-DE"/>
            </a:p>
          </p:txBody>
        </p:sp>
      </p:grpSp>
      <p:grpSp>
        <p:nvGrpSpPr>
          <p:cNvPr id="4" name="Group 93"/>
          <p:cNvGrpSpPr>
            <a:grpSpLocks/>
          </p:cNvGrpSpPr>
          <p:nvPr/>
        </p:nvGrpSpPr>
        <p:grpSpPr bwMode="auto">
          <a:xfrm>
            <a:off x="839740" y="5484092"/>
            <a:ext cx="7299325" cy="1284288"/>
            <a:chOff x="538" y="3312"/>
            <a:chExt cx="4598" cy="809"/>
          </a:xfrm>
        </p:grpSpPr>
        <p:sp>
          <p:nvSpPr>
            <p:cNvPr id="9310" name="Freeform 94"/>
            <p:cNvSpPr>
              <a:spLocks noChangeArrowheads="1"/>
            </p:cNvSpPr>
            <p:nvPr/>
          </p:nvSpPr>
          <p:spPr bwMode="auto">
            <a:xfrm>
              <a:off x="538" y="3312"/>
              <a:ext cx="4599" cy="808"/>
            </a:xfrm>
            <a:custGeom>
              <a:avLst/>
              <a:gdLst/>
              <a:ahLst/>
              <a:cxnLst>
                <a:cxn ang="0">
                  <a:pos x="10140" y="3567"/>
                </a:cxn>
                <a:cxn ang="0">
                  <a:pos x="0" y="3567"/>
                </a:cxn>
                <a:cxn ang="0">
                  <a:pos x="0" y="0"/>
                </a:cxn>
                <a:cxn ang="0">
                  <a:pos x="20282" y="0"/>
                </a:cxn>
                <a:cxn ang="0">
                  <a:pos x="20282" y="3567"/>
                </a:cxn>
                <a:cxn ang="0">
                  <a:pos x="10140" y="3567"/>
                </a:cxn>
              </a:cxnLst>
              <a:rect l="0" t="0" r="r" b="b"/>
              <a:pathLst>
                <a:path w="20283" h="3568">
                  <a:moveTo>
                    <a:pt x="10140" y="3567"/>
                  </a:moveTo>
                  <a:lnTo>
                    <a:pt x="0" y="3567"/>
                  </a:lnTo>
                  <a:lnTo>
                    <a:pt x="0" y="0"/>
                  </a:lnTo>
                  <a:lnTo>
                    <a:pt x="20282" y="0"/>
                  </a:lnTo>
                  <a:lnTo>
                    <a:pt x="20282" y="3567"/>
                  </a:lnTo>
                  <a:lnTo>
                    <a:pt x="10140" y="3567"/>
                  </a:lnTo>
                </a:path>
              </a:pathLst>
            </a:custGeom>
            <a:solidFill>
              <a:srgbClr val="FFFFFF">
                <a:alpha val="0"/>
              </a:srgbClr>
            </a:solidFill>
            <a:ln w="12600" cap="flat">
              <a:noFill/>
              <a:miter lim="800000"/>
              <a:headEnd/>
              <a:tailEnd/>
            </a:ln>
            <a:effectLst/>
          </p:spPr>
          <p:txBody>
            <a:bodyPr wrap="none" anchor="ctr"/>
            <a:lstStyle/>
            <a:p>
              <a:endParaRPr lang="de-DE"/>
            </a:p>
          </p:txBody>
        </p:sp>
        <p:sp>
          <p:nvSpPr>
            <p:cNvPr id="9311" name="Freeform 95"/>
            <p:cNvSpPr>
              <a:spLocks noChangeArrowheads="1"/>
            </p:cNvSpPr>
            <p:nvPr/>
          </p:nvSpPr>
          <p:spPr bwMode="auto">
            <a:xfrm>
              <a:off x="544" y="3431"/>
              <a:ext cx="96" cy="119"/>
            </a:xfrm>
            <a:custGeom>
              <a:avLst/>
              <a:gdLst/>
              <a:ahLst/>
              <a:cxnLst>
                <a:cxn ang="0">
                  <a:pos x="405" y="0"/>
                </a:cxn>
                <a:cxn ang="0">
                  <a:pos x="0" y="0"/>
                </a:cxn>
                <a:cxn ang="0">
                  <a:pos x="0" y="24"/>
                </a:cxn>
                <a:cxn ang="0">
                  <a:pos x="18" y="24"/>
                </a:cxn>
                <a:cxn ang="0">
                  <a:pos x="79" y="62"/>
                </a:cxn>
                <a:cxn ang="0">
                  <a:pos x="79" y="466"/>
                </a:cxn>
                <a:cxn ang="0">
                  <a:pos x="18" y="504"/>
                </a:cxn>
                <a:cxn ang="0">
                  <a:pos x="0" y="504"/>
                </a:cxn>
                <a:cxn ang="0">
                  <a:pos x="0" y="528"/>
                </a:cxn>
                <a:cxn ang="0">
                  <a:pos x="119" y="526"/>
                </a:cxn>
                <a:cxn ang="0">
                  <a:pos x="249" y="528"/>
                </a:cxn>
                <a:cxn ang="0">
                  <a:pos x="249" y="504"/>
                </a:cxn>
                <a:cxn ang="0">
                  <a:pos x="222" y="504"/>
                </a:cxn>
                <a:cxn ang="0">
                  <a:pos x="150" y="466"/>
                </a:cxn>
                <a:cxn ang="0">
                  <a:pos x="150" y="55"/>
                </a:cxn>
                <a:cxn ang="0">
                  <a:pos x="187" y="24"/>
                </a:cxn>
                <a:cxn ang="0">
                  <a:pos x="268" y="24"/>
                </a:cxn>
                <a:cxn ang="0">
                  <a:pos x="407" y="174"/>
                </a:cxn>
                <a:cxn ang="0">
                  <a:pos x="427" y="174"/>
                </a:cxn>
                <a:cxn ang="0">
                  <a:pos x="405" y="0"/>
                </a:cxn>
              </a:cxnLst>
              <a:rect l="0" t="0" r="r" b="b"/>
              <a:pathLst>
                <a:path w="428" h="529">
                  <a:moveTo>
                    <a:pt x="405" y="0"/>
                  </a:moveTo>
                  <a:lnTo>
                    <a:pt x="0" y="0"/>
                  </a:lnTo>
                  <a:lnTo>
                    <a:pt x="0" y="24"/>
                  </a:lnTo>
                  <a:lnTo>
                    <a:pt x="18" y="24"/>
                  </a:lnTo>
                  <a:cubicBezTo>
                    <a:pt x="79" y="24"/>
                    <a:pt x="79" y="33"/>
                    <a:pt x="79" y="62"/>
                  </a:cubicBezTo>
                  <a:lnTo>
                    <a:pt x="79" y="466"/>
                  </a:lnTo>
                  <a:cubicBezTo>
                    <a:pt x="79" y="495"/>
                    <a:pt x="79" y="504"/>
                    <a:pt x="18" y="504"/>
                  </a:cubicBezTo>
                  <a:lnTo>
                    <a:pt x="0" y="504"/>
                  </a:lnTo>
                  <a:lnTo>
                    <a:pt x="0" y="528"/>
                  </a:lnTo>
                  <a:cubicBezTo>
                    <a:pt x="26" y="526"/>
                    <a:pt x="88" y="526"/>
                    <a:pt x="119" y="526"/>
                  </a:cubicBezTo>
                  <a:cubicBezTo>
                    <a:pt x="150" y="526"/>
                    <a:pt x="220" y="526"/>
                    <a:pt x="249" y="528"/>
                  </a:cubicBezTo>
                  <a:lnTo>
                    <a:pt x="249" y="504"/>
                  </a:lnTo>
                  <a:lnTo>
                    <a:pt x="222" y="504"/>
                  </a:lnTo>
                  <a:cubicBezTo>
                    <a:pt x="150" y="504"/>
                    <a:pt x="150" y="493"/>
                    <a:pt x="150" y="466"/>
                  </a:cubicBezTo>
                  <a:lnTo>
                    <a:pt x="150" y="55"/>
                  </a:lnTo>
                  <a:cubicBezTo>
                    <a:pt x="150" y="29"/>
                    <a:pt x="152" y="24"/>
                    <a:pt x="187" y="24"/>
                  </a:cubicBezTo>
                  <a:lnTo>
                    <a:pt x="268" y="24"/>
                  </a:lnTo>
                  <a:cubicBezTo>
                    <a:pt x="378" y="24"/>
                    <a:pt x="394" y="70"/>
                    <a:pt x="407" y="174"/>
                  </a:cubicBezTo>
                  <a:lnTo>
                    <a:pt x="427" y="174"/>
                  </a:lnTo>
                  <a:lnTo>
                    <a:pt x="405" y="0"/>
                  </a:lnTo>
                </a:path>
              </a:pathLst>
            </a:custGeom>
            <a:solidFill>
              <a:srgbClr val="000000"/>
            </a:solidFill>
            <a:ln w="12600" cap="flat">
              <a:noFill/>
              <a:miter lim="800000"/>
              <a:headEnd/>
              <a:tailEnd/>
            </a:ln>
            <a:effectLst/>
          </p:spPr>
          <p:txBody>
            <a:bodyPr wrap="none" anchor="ctr"/>
            <a:lstStyle/>
            <a:p>
              <a:endParaRPr lang="de-DE"/>
            </a:p>
          </p:txBody>
        </p:sp>
        <p:sp>
          <p:nvSpPr>
            <p:cNvPr id="9312" name="Freeform 96"/>
            <p:cNvSpPr>
              <a:spLocks noChangeArrowheads="1"/>
            </p:cNvSpPr>
            <p:nvPr/>
          </p:nvSpPr>
          <p:spPr bwMode="auto">
            <a:xfrm>
              <a:off x="693" y="3490"/>
              <a:ext cx="60" cy="25"/>
            </a:xfrm>
            <a:custGeom>
              <a:avLst/>
              <a:gdLst/>
              <a:ahLst/>
              <a:cxnLst>
                <a:cxn ang="0">
                  <a:pos x="207" y="70"/>
                </a:cxn>
                <a:cxn ang="0">
                  <a:pos x="183" y="101"/>
                </a:cxn>
                <a:cxn ang="0">
                  <a:pos x="196" y="114"/>
                </a:cxn>
                <a:cxn ang="0">
                  <a:pos x="209" y="106"/>
                </a:cxn>
                <a:cxn ang="0">
                  <a:pos x="253" y="73"/>
                </a:cxn>
                <a:cxn ang="0">
                  <a:pos x="268" y="57"/>
                </a:cxn>
                <a:cxn ang="0">
                  <a:pos x="257" y="44"/>
                </a:cxn>
                <a:cxn ang="0">
                  <a:pos x="231" y="11"/>
                </a:cxn>
                <a:cxn ang="0">
                  <a:pos x="218" y="0"/>
                </a:cxn>
                <a:cxn ang="0">
                  <a:pos x="205" y="13"/>
                </a:cxn>
                <a:cxn ang="0">
                  <a:pos x="218" y="44"/>
                </a:cxn>
                <a:cxn ang="0">
                  <a:pos x="22" y="44"/>
                </a:cxn>
                <a:cxn ang="0">
                  <a:pos x="0" y="57"/>
                </a:cxn>
                <a:cxn ang="0">
                  <a:pos x="22" y="70"/>
                </a:cxn>
                <a:cxn ang="0">
                  <a:pos x="207" y="70"/>
                </a:cxn>
              </a:cxnLst>
              <a:rect l="0" t="0" r="r" b="b"/>
              <a:pathLst>
                <a:path w="269" h="115">
                  <a:moveTo>
                    <a:pt x="207" y="70"/>
                  </a:moveTo>
                  <a:cubicBezTo>
                    <a:pt x="202" y="75"/>
                    <a:pt x="183" y="92"/>
                    <a:pt x="183" y="101"/>
                  </a:cubicBezTo>
                  <a:cubicBezTo>
                    <a:pt x="183" y="108"/>
                    <a:pt x="189" y="114"/>
                    <a:pt x="196" y="114"/>
                  </a:cubicBezTo>
                  <a:cubicBezTo>
                    <a:pt x="202" y="114"/>
                    <a:pt x="207" y="110"/>
                    <a:pt x="209" y="106"/>
                  </a:cubicBezTo>
                  <a:cubicBezTo>
                    <a:pt x="222" y="90"/>
                    <a:pt x="240" y="79"/>
                    <a:pt x="253" y="73"/>
                  </a:cubicBezTo>
                  <a:cubicBezTo>
                    <a:pt x="262" y="68"/>
                    <a:pt x="268" y="66"/>
                    <a:pt x="268" y="57"/>
                  </a:cubicBezTo>
                  <a:cubicBezTo>
                    <a:pt x="268" y="51"/>
                    <a:pt x="262" y="46"/>
                    <a:pt x="257" y="44"/>
                  </a:cubicBezTo>
                  <a:cubicBezTo>
                    <a:pt x="240" y="33"/>
                    <a:pt x="233" y="20"/>
                    <a:pt x="231" y="11"/>
                  </a:cubicBezTo>
                  <a:cubicBezTo>
                    <a:pt x="231" y="9"/>
                    <a:pt x="227" y="0"/>
                    <a:pt x="218" y="0"/>
                  </a:cubicBezTo>
                  <a:cubicBezTo>
                    <a:pt x="213" y="0"/>
                    <a:pt x="205" y="4"/>
                    <a:pt x="205" y="13"/>
                  </a:cubicBezTo>
                  <a:cubicBezTo>
                    <a:pt x="205" y="22"/>
                    <a:pt x="213" y="37"/>
                    <a:pt x="218" y="44"/>
                  </a:cubicBezTo>
                  <a:lnTo>
                    <a:pt x="22" y="44"/>
                  </a:lnTo>
                  <a:cubicBezTo>
                    <a:pt x="13" y="44"/>
                    <a:pt x="0" y="44"/>
                    <a:pt x="0" y="57"/>
                  </a:cubicBezTo>
                  <a:cubicBezTo>
                    <a:pt x="0" y="70"/>
                    <a:pt x="13" y="70"/>
                    <a:pt x="22" y="70"/>
                  </a:cubicBezTo>
                  <a:lnTo>
                    <a:pt x="207" y="70"/>
                  </a:lnTo>
                </a:path>
              </a:pathLst>
            </a:custGeom>
            <a:solidFill>
              <a:srgbClr val="000000"/>
            </a:solidFill>
            <a:ln w="12600" cap="flat">
              <a:noFill/>
              <a:miter lim="800000"/>
              <a:headEnd/>
              <a:tailEnd/>
            </a:ln>
            <a:effectLst/>
          </p:spPr>
          <p:txBody>
            <a:bodyPr wrap="none" anchor="ctr"/>
            <a:lstStyle/>
            <a:p>
              <a:endParaRPr lang="de-DE"/>
            </a:p>
          </p:txBody>
        </p:sp>
        <p:sp>
          <p:nvSpPr>
            <p:cNvPr id="9313" name="Freeform 97"/>
            <p:cNvSpPr>
              <a:spLocks noChangeArrowheads="1"/>
            </p:cNvSpPr>
            <p:nvPr/>
          </p:nvSpPr>
          <p:spPr bwMode="auto">
            <a:xfrm>
              <a:off x="656" y="3523"/>
              <a:ext cx="94" cy="89"/>
            </a:xfrm>
            <a:custGeom>
              <a:avLst/>
              <a:gdLst/>
              <a:ahLst/>
              <a:cxnLst>
                <a:cxn ang="0">
                  <a:pos x="420" y="7"/>
                </a:cxn>
                <a:cxn ang="0">
                  <a:pos x="414" y="0"/>
                </a:cxn>
                <a:cxn ang="0">
                  <a:pos x="405" y="7"/>
                </a:cxn>
                <a:cxn ang="0">
                  <a:pos x="363" y="48"/>
                </a:cxn>
                <a:cxn ang="0">
                  <a:pos x="262" y="0"/>
                </a:cxn>
                <a:cxn ang="0">
                  <a:pos x="0" y="240"/>
                </a:cxn>
                <a:cxn ang="0">
                  <a:pos x="167" y="394"/>
                </a:cxn>
                <a:cxn ang="0">
                  <a:pos x="304" y="341"/>
                </a:cxn>
                <a:cxn ang="0">
                  <a:pos x="359" y="253"/>
                </a:cxn>
                <a:cxn ang="0">
                  <a:pos x="350" y="244"/>
                </a:cxn>
                <a:cxn ang="0">
                  <a:pos x="341" y="253"/>
                </a:cxn>
                <a:cxn ang="0">
                  <a:pos x="176" y="374"/>
                </a:cxn>
                <a:cxn ang="0">
                  <a:pos x="55" y="257"/>
                </a:cxn>
                <a:cxn ang="0">
                  <a:pos x="121" y="86"/>
                </a:cxn>
                <a:cxn ang="0">
                  <a:pos x="266" y="20"/>
                </a:cxn>
                <a:cxn ang="0">
                  <a:pos x="367" y="125"/>
                </a:cxn>
                <a:cxn ang="0">
                  <a:pos x="365" y="150"/>
                </a:cxn>
                <a:cxn ang="0">
                  <a:pos x="376" y="156"/>
                </a:cxn>
                <a:cxn ang="0">
                  <a:pos x="387" y="143"/>
                </a:cxn>
                <a:cxn ang="0">
                  <a:pos x="420" y="7"/>
                </a:cxn>
              </a:cxnLst>
              <a:rect l="0" t="0" r="r" b="b"/>
              <a:pathLst>
                <a:path w="421" h="395">
                  <a:moveTo>
                    <a:pt x="420" y="7"/>
                  </a:moveTo>
                  <a:cubicBezTo>
                    <a:pt x="420" y="4"/>
                    <a:pt x="418" y="0"/>
                    <a:pt x="414" y="0"/>
                  </a:cubicBezTo>
                  <a:cubicBezTo>
                    <a:pt x="409" y="0"/>
                    <a:pt x="409" y="0"/>
                    <a:pt x="405" y="7"/>
                  </a:cubicBezTo>
                  <a:lnTo>
                    <a:pt x="363" y="48"/>
                  </a:lnTo>
                  <a:cubicBezTo>
                    <a:pt x="359" y="42"/>
                    <a:pt x="328" y="0"/>
                    <a:pt x="262" y="0"/>
                  </a:cubicBezTo>
                  <a:cubicBezTo>
                    <a:pt x="130" y="0"/>
                    <a:pt x="0" y="117"/>
                    <a:pt x="0" y="240"/>
                  </a:cubicBezTo>
                  <a:cubicBezTo>
                    <a:pt x="0" y="328"/>
                    <a:pt x="70" y="394"/>
                    <a:pt x="167" y="394"/>
                  </a:cubicBezTo>
                  <a:cubicBezTo>
                    <a:pt x="196" y="394"/>
                    <a:pt x="249" y="387"/>
                    <a:pt x="304" y="341"/>
                  </a:cubicBezTo>
                  <a:cubicBezTo>
                    <a:pt x="348" y="304"/>
                    <a:pt x="359" y="257"/>
                    <a:pt x="359" y="253"/>
                  </a:cubicBezTo>
                  <a:cubicBezTo>
                    <a:pt x="359" y="244"/>
                    <a:pt x="354" y="244"/>
                    <a:pt x="350" y="244"/>
                  </a:cubicBezTo>
                  <a:cubicBezTo>
                    <a:pt x="343" y="244"/>
                    <a:pt x="343" y="249"/>
                    <a:pt x="341" y="253"/>
                  </a:cubicBezTo>
                  <a:cubicBezTo>
                    <a:pt x="319" y="328"/>
                    <a:pt x="242" y="374"/>
                    <a:pt x="176" y="374"/>
                  </a:cubicBezTo>
                  <a:cubicBezTo>
                    <a:pt x="119" y="374"/>
                    <a:pt x="55" y="343"/>
                    <a:pt x="55" y="257"/>
                  </a:cubicBezTo>
                  <a:cubicBezTo>
                    <a:pt x="55" y="242"/>
                    <a:pt x="57" y="156"/>
                    <a:pt x="121" y="86"/>
                  </a:cubicBezTo>
                  <a:cubicBezTo>
                    <a:pt x="158" y="44"/>
                    <a:pt x="216" y="20"/>
                    <a:pt x="266" y="20"/>
                  </a:cubicBezTo>
                  <a:cubicBezTo>
                    <a:pt x="330" y="20"/>
                    <a:pt x="367" y="66"/>
                    <a:pt x="367" y="125"/>
                  </a:cubicBezTo>
                  <a:cubicBezTo>
                    <a:pt x="367" y="141"/>
                    <a:pt x="365" y="145"/>
                    <a:pt x="365" y="150"/>
                  </a:cubicBezTo>
                  <a:cubicBezTo>
                    <a:pt x="365" y="156"/>
                    <a:pt x="372" y="156"/>
                    <a:pt x="376" y="156"/>
                  </a:cubicBezTo>
                  <a:cubicBezTo>
                    <a:pt x="385" y="156"/>
                    <a:pt x="385" y="154"/>
                    <a:pt x="387" y="143"/>
                  </a:cubicBezTo>
                  <a:lnTo>
                    <a:pt x="420" y="7"/>
                  </a:lnTo>
                </a:path>
              </a:pathLst>
            </a:custGeom>
            <a:solidFill>
              <a:srgbClr val="000000"/>
            </a:solidFill>
            <a:ln w="12600" cap="flat">
              <a:noFill/>
              <a:miter lim="800000"/>
              <a:headEnd/>
              <a:tailEnd/>
            </a:ln>
            <a:effectLst/>
          </p:spPr>
          <p:txBody>
            <a:bodyPr wrap="none" anchor="ctr"/>
            <a:lstStyle/>
            <a:p>
              <a:endParaRPr lang="de-DE"/>
            </a:p>
          </p:txBody>
        </p:sp>
        <p:sp>
          <p:nvSpPr>
            <p:cNvPr id="9314" name="Freeform 98"/>
            <p:cNvSpPr>
              <a:spLocks noChangeArrowheads="1"/>
            </p:cNvSpPr>
            <p:nvPr/>
          </p:nvSpPr>
          <p:spPr bwMode="auto">
            <a:xfrm>
              <a:off x="783" y="3419"/>
              <a:ext cx="41" cy="175"/>
            </a:xfrm>
            <a:custGeom>
              <a:avLst/>
              <a:gdLst/>
              <a:ahLst/>
              <a:cxnLst>
                <a:cxn ang="0">
                  <a:pos x="183" y="768"/>
                </a:cxn>
                <a:cxn ang="0">
                  <a:pos x="167" y="750"/>
                </a:cxn>
                <a:cxn ang="0">
                  <a:pos x="46" y="387"/>
                </a:cxn>
                <a:cxn ang="0">
                  <a:pos x="172" y="22"/>
                </a:cxn>
                <a:cxn ang="0">
                  <a:pos x="183" y="9"/>
                </a:cxn>
                <a:cxn ang="0">
                  <a:pos x="174" y="0"/>
                </a:cxn>
                <a:cxn ang="0">
                  <a:pos x="48" y="152"/>
                </a:cxn>
                <a:cxn ang="0">
                  <a:pos x="0" y="387"/>
                </a:cxn>
                <a:cxn ang="0">
                  <a:pos x="51" y="629"/>
                </a:cxn>
                <a:cxn ang="0">
                  <a:pos x="174" y="774"/>
                </a:cxn>
                <a:cxn ang="0">
                  <a:pos x="183" y="768"/>
                </a:cxn>
              </a:cxnLst>
              <a:rect l="0" t="0" r="r" b="b"/>
              <a:pathLst>
                <a:path w="184" h="775">
                  <a:moveTo>
                    <a:pt x="183" y="768"/>
                  </a:moveTo>
                  <a:cubicBezTo>
                    <a:pt x="183" y="766"/>
                    <a:pt x="183" y="763"/>
                    <a:pt x="167" y="750"/>
                  </a:cubicBezTo>
                  <a:cubicBezTo>
                    <a:pt x="70" y="653"/>
                    <a:pt x="46" y="506"/>
                    <a:pt x="46" y="387"/>
                  </a:cubicBezTo>
                  <a:cubicBezTo>
                    <a:pt x="46" y="253"/>
                    <a:pt x="75" y="119"/>
                    <a:pt x="172" y="22"/>
                  </a:cubicBezTo>
                  <a:cubicBezTo>
                    <a:pt x="183" y="11"/>
                    <a:pt x="183" y="11"/>
                    <a:pt x="183" y="9"/>
                  </a:cubicBezTo>
                  <a:cubicBezTo>
                    <a:pt x="183" y="2"/>
                    <a:pt x="178" y="0"/>
                    <a:pt x="174" y="0"/>
                  </a:cubicBezTo>
                  <a:cubicBezTo>
                    <a:pt x="165" y="0"/>
                    <a:pt x="95" y="53"/>
                    <a:pt x="48" y="152"/>
                  </a:cubicBezTo>
                  <a:cubicBezTo>
                    <a:pt x="9" y="238"/>
                    <a:pt x="0" y="323"/>
                    <a:pt x="0" y="387"/>
                  </a:cubicBezTo>
                  <a:cubicBezTo>
                    <a:pt x="0" y="449"/>
                    <a:pt x="9" y="541"/>
                    <a:pt x="51" y="629"/>
                  </a:cubicBezTo>
                  <a:cubicBezTo>
                    <a:pt x="99" y="726"/>
                    <a:pt x="165" y="774"/>
                    <a:pt x="174" y="774"/>
                  </a:cubicBezTo>
                  <a:cubicBezTo>
                    <a:pt x="178" y="774"/>
                    <a:pt x="183" y="772"/>
                    <a:pt x="183" y="768"/>
                  </a:cubicBezTo>
                </a:path>
              </a:pathLst>
            </a:custGeom>
            <a:solidFill>
              <a:srgbClr val="000000"/>
            </a:solidFill>
            <a:ln w="12600" cap="flat">
              <a:noFill/>
              <a:miter lim="800000"/>
              <a:headEnd/>
              <a:tailEnd/>
            </a:ln>
            <a:effectLst/>
          </p:spPr>
          <p:txBody>
            <a:bodyPr wrap="none" anchor="ctr"/>
            <a:lstStyle/>
            <a:p>
              <a:endParaRPr lang="de-DE"/>
            </a:p>
          </p:txBody>
        </p:sp>
        <p:sp>
          <p:nvSpPr>
            <p:cNvPr id="9315" name="Freeform 99"/>
            <p:cNvSpPr>
              <a:spLocks noChangeArrowheads="1"/>
            </p:cNvSpPr>
            <p:nvPr/>
          </p:nvSpPr>
          <p:spPr bwMode="auto">
            <a:xfrm>
              <a:off x="839" y="3473"/>
              <a:ext cx="143" cy="79"/>
            </a:xfrm>
            <a:custGeom>
              <a:avLst/>
              <a:gdLst/>
              <a:ahLst/>
              <a:cxnLst>
                <a:cxn ang="0">
                  <a:pos x="46" y="297"/>
                </a:cxn>
                <a:cxn ang="0">
                  <a:pos x="40" y="332"/>
                </a:cxn>
                <a:cxn ang="0">
                  <a:pos x="62" y="352"/>
                </a:cxn>
                <a:cxn ang="0">
                  <a:pos x="90" y="330"/>
                </a:cxn>
                <a:cxn ang="0">
                  <a:pos x="106" y="273"/>
                </a:cxn>
                <a:cxn ang="0">
                  <a:pos x="121" y="202"/>
                </a:cxn>
                <a:cxn ang="0">
                  <a:pos x="134" y="152"/>
                </a:cxn>
                <a:cxn ang="0">
                  <a:pos x="145" y="112"/>
                </a:cxn>
                <a:cxn ang="0">
                  <a:pos x="271" y="18"/>
                </a:cxn>
                <a:cxn ang="0">
                  <a:pos x="312" y="73"/>
                </a:cxn>
                <a:cxn ang="0">
                  <a:pos x="301" y="136"/>
                </a:cxn>
                <a:cxn ang="0">
                  <a:pos x="279" y="227"/>
                </a:cxn>
                <a:cxn ang="0">
                  <a:pos x="264" y="286"/>
                </a:cxn>
                <a:cxn ang="0">
                  <a:pos x="255" y="332"/>
                </a:cxn>
                <a:cxn ang="0">
                  <a:pos x="277" y="352"/>
                </a:cxn>
                <a:cxn ang="0">
                  <a:pos x="312" y="308"/>
                </a:cxn>
                <a:cxn ang="0">
                  <a:pos x="359" y="121"/>
                </a:cxn>
                <a:cxn ang="0">
                  <a:pos x="486" y="18"/>
                </a:cxn>
                <a:cxn ang="0">
                  <a:pos x="528" y="73"/>
                </a:cxn>
                <a:cxn ang="0">
                  <a:pos x="480" y="246"/>
                </a:cxn>
                <a:cxn ang="0">
                  <a:pos x="471" y="288"/>
                </a:cxn>
                <a:cxn ang="0">
                  <a:pos x="535" y="352"/>
                </a:cxn>
                <a:cxn ang="0">
                  <a:pos x="636" y="233"/>
                </a:cxn>
                <a:cxn ang="0">
                  <a:pos x="627" y="224"/>
                </a:cxn>
                <a:cxn ang="0">
                  <a:pos x="614" y="240"/>
                </a:cxn>
                <a:cxn ang="0">
                  <a:pos x="535" y="334"/>
                </a:cxn>
                <a:cxn ang="0">
                  <a:pos x="517" y="310"/>
                </a:cxn>
                <a:cxn ang="0">
                  <a:pos x="530" y="255"/>
                </a:cxn>
                <a:cxn ang="0">
                  <a:pos x="579" y="84"/>
                </a:cxn>
                <a:cxn ang="0">
                  <a:pos x="488" y="0"/>
                </a:cxn>
                <a:cxn ang="0">
                  <a:pos x="363" y="75"/>
                </a:cxn>
                <a:cxn ang="0">
                  <a:pos x="337" y="20"/>
                </a:cxn>
                <a:cxn ang="0">
                  <a:pos x="275" y="0"/>
                </a:cxn>
                <a:cxn ang="0">
                  <a:pos x="152" y="68"/>
                </a:cxn>
                <a:cxn ang="0">
                  <a:pos x="81" y="0"/>
                </a:cxn>
                <a:cxn ang="0">
                  <a:pos x="24" y="44"/>
                </a:cxn>
                <a:cxn ang="0">
                  <a:pos x="0" y="119"/>
                </a:cxn>
                <a:cxn ang="0">
                  <a:pos x="9" y="128"/>
                </a:cxn>
                <a:cxn ang="0">
                  <a:pos x="22" y="110"/>
                </a:cxn>
                <a:cxn ang="0">
                  <a:pos x="79" y="18"/>
                </a:cxn>
                <a:cxn ang="0">
                  <a:pos x="103" y="53"/>
                </a:cxn>
                <a:cxn ang="0">
                  <a:pos x="90" y="119"/>
                </a:cxn>
                <a:cxn ang="0">
                  <a:pos x="46" y="297"/>
                </a:cxn>
              </a:cxnLst>
              <a:rect l="0" t="0" r="r" b="b"/>
              <a:pathLst>
                <a:path w="637" h="353">
                  <a:moveTo>
                    <a:pt x="46" y="297"/>
                  </a:moveTo>
                  <a:cubicBezTo>
                    <a:pt x="44" y="310"/>
                    <a:pt x="40" y="328"/>
                    <a:pt x="40" y="332"/>
                  </a:cubicBezTo>
                  <a:cubicBezTo>
                    <a:pt x="40" y="345"/>
                    <a:pt x="51" y="352"/>
                    <a:pt x="62" y="352"/>
                  </a:cubicBezTo>
                  <a:cubicBezTo>
                    <a:pt x="70" y="352"/>
                    <a:pt x="84" y="345"/>
                    <a:pt x="90" y="330"/>
                  </a:cubicBezTo>
                  <a:cubicBezTo>
                    <a:pt x="90" y="330"/>
                    <a:pt x="101" y="293"/>
                    <a:pt x="106" y="273"/>
                  </a:cubicBezTo>
                  <a:lnTo>
                    <a:pt x="121" y="202"/>
                  </a:lnTo>
                  <a:cubicBezTo>
                    <a:pt x="125" y="187"/>
                    <a:pt x="132" y="169"/>
                    <a:pt x="134" y="152"/>
                  </a:cubicBezTo>
                  <a:cubicBezTo>
                    <a:pt x="139" y="139"/>
                    <a:pt x="145" y="114"/>
                    <a:pt x="145" y="112"/>
                  </a:cubicBezTo>
                  <a:cubicBezTo>
                    <a:pt x="156" y="88"/>
                    <a:pt x="198" y="18"/>
                    <a:pt x="271" y="18"/>
                  </a:cubicBezTo>
                  <a:cubicBezTo>
                    <a:pt x="306" y="18"/>
                    <a:pt x="312" y="46"/>
                    <a:pt x="312" y="73"/>
                  </a:cubicBezTo>
                  <a:cubicBezTo>
                    <a:pt x="312" y="90"/>
                    <a:pt x="308" y="112"/>
                    <a:pt x="301" y="136"/>
                  </a:cubicBezTo>
                  <a:lnTo>
                    <a:pt x="279" y="227"/>
                  </a:lnTo>
                  <a:lnTo>
                    <a:pt x="264" y="286"/>
                  </a:lnTo>
                  <a:cubicBezTo>
                    <a:pt x="262" y="301"/>
                    <a:pt x="255" y="328"/>
                    <a:pt x="255" y="332"/>
                  </a:cubicBezTo>
                  <a:cubicBezTo>
                    <a:pt x="255" y="345"/>
                    <a:pt x="266" y="352"/>
                    <a:pt x="277" y="352"/>
                  </a:cubicBezTo>
                  <a:cubicBezTo>
                    <a:pt x="301" y="352"/>
                    <a:pt x="306" y="332"/>
                    <a:pt x="312" y="308"/>
                  </a:cubicBezTo>
                  <a:cubicBezTo>
                    <a:pt x="323" y="264"/>
                    <a:pt x="352" y="152"/>
                    <a:pt x="359" y="121"/>
                  </a:cubicBezTo>
                  <a:cubicBezTo>
                    <a:pt x="361" y="110"/>
                    <a:pt x="403" y="18"/>
                    <a:pt x="486" y="18"/>
                  </a:cubicBezTo>
                  <a:cubicBezTo>
                    <a:pt x="519" y="18"/>
                    <a:pt x="528" y="44"/>
                    <a:pt x="528" y="73"/>
                  </a:cubicBezTo>
                  <a:cubicBezTo>
                    <a:pt x="528" y="117"/>
                    <a:pt x="495" y="205"/>
                    <a:pt x="480" y="246"/>
                  </a:cubicBezTo>
                  <a:cubicBezTo>
                    <a:pt x="473" y="264"/>
                    <a:pt x="471" y="273"/>
                    <a:pt x="471" y="288"/>
                  </a:cubicBezTo>
                  <a:cubicBezTo>
                    <a:pt x="471" y="326"/>
                    <a:pt x="497" y="352"/>
                    <a:pt x="535" y="352"/>
                  </a:cubicBezTo>
                  <a:cubicBezTo>
                    <a:pt x="607" y="352"/>
                    <a:pt x="636" y="240"/>
                    <a:pt x="636" y="233"/>
                  </a:cubicBezTo>
                  <a:cubicBezTo>
                    <a:pt x="636" y="224"/>
                    <a:pt x="629" y="224"/>
                    <a:pt x="627" y="224"/>
                  </a:cubicBezTo>
                  <a:cubicBezTo>
                    <a:pt x="618" y="224"/>
                    <a:pt x="618" y="227"/>
                    <a:pt x="614" y="240"/>
                  </a:cubicBezTo>
                  <a:cubicBezTo>
                    <a:pt x="603" y="279"/>
                    <a:pt x="579" y="334"/>
                    <a:pt x="535" y="334"/>
                  </a:cubicBezTo>
                  <a:cubicBezTo>
                    <a:pt x="521" y="334"/>
                    <a:pt x="517" y="328"/>
                    <a:pt x="517" y="310"/>
                  </a:cubicBezTo>
                  <a:cubicBezTo>
                    <a:pt x="517" y="290"/>
                    <a:pt x="524" y="271"/>
                    <a:pt x="530" y="255"/>
                  </a:cubicBezTo>
                  <a:cubicBezTo>
                    <a:pt x="546" y="213"/>
                    <a:pt x="579" y="128"/>
                    <a:pt x="579" y="84"/>
                  </a:cubicBezTo>
                  <a:cubicBezTo>
                    <a:pt x="579" y="33"/>
                    <a:pt x="548" y="0"/>
                    <a:pt x="488" y="0"/>
                  </a:cubicBezTo>
                  <a:cubicBezTo>
                    <a:pt x="431" y="0"/>
                    <a:pt x="392" y="35"/>
                    <a:pt x="363" y="75"/>
                  </a:cubicBezTo>
                  <a:cubicBezTo>
                    <a:pt x="361" y="66"/>
                    <a:pt x="359" y="40"/>
                    <a:pt x="337" y="20"/>
                  </a:cubicBezTo>
                  <a:cubicBezTo>
                    <a:pt x="319" y="4"/>
                    <a:pt x="293" y="0"/>
                    <a:pt x="275" y="0"/>
                  </a:cubicBezTo>
                  <a:cubicBezTo>
                    <a:pt x="205" y="0"/>
                    <a:pt x="167" y="51"/>
                    <a:pt x="152" y="68"/>
                  </a:cubicBezTo>
                  <a:cubicBezTo>
                    <a:pt x="150" y="24"/>
                    <a:pt x="117" y="0"/>
                    <a:pt x="81" y="0"/>
                  </a:cubicBezTo>
                  <a:cubicBezTo>
                    <a:pt x="46" y="0"/>
                    <a:pt x="31" y="31"/>
                    <a:pt x="24" y="44"/>
                  </a:cubicBezTo>
                  <a:cubicBezTo>
                    <a:pt x="11" y="73"/>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lnTo>
                    <a:pt x="46" y="297"/>
                  </a:lnTo>
                </a:path>
              </a:pathLst>
            </a:custGeom>
            <a:solidFill>
              <a:srgbClr val="000000"/>
            </a:solidFill>
            <a:ln w="12600" cap="flat">
              <a:noFill/>
              <a:miter lim="800000"/>
              <a:headEnd/>
              <a:tailEnd/>
            </a:ln>
            <a:effectLst/>
          </p:spPr>
          <p:txBody>
            <a:bodyPr wrap="none" anchor="ctr"/>
            <a:lstStyle/>
            <a:p>
              <a:endParaRPr lang="de-DE"/>
            </a:p>
          </p:txBody>
        </p:sp>
        <p:sp>
          <p:nvSpPr>
            <p:cNvPr id="9316" name="Freeform 100"/>
            <p:cNvSpPr>
              <a:spLocks noChangeArrowheads="1"/>
            </p:cNvSpPr>
            <p:nvPr/>
          </p:nvSpPr>
          <p:spPr bwMode="auto">
            <a:xfrm>
              <a:off x="997" y="3419"/>
              <a:ext cx="41" cy="175"/>
            </a:xfrm>
            <a:custGeom>
              <a:avLst/>
              <a:gdLst/>
              <a:ahLst/>
              <a:cxnLst>
                <a:cxn ang="0">
                  <a:pos x="183" y="387"/>
                </a:cxn>
                <a:cxn ang="0">
                  <a:pos x="130" y="145"/>
                </a:cxn>
                <a:cxn ang="0">
                  <a:pos x="9" y="0"/>
                </a:cxn>
                <a:cxn ang="0">
                  <a:pos x="0" y="9"/>
                </a:cxn>
                <a:cxn ang="0">
                  <a:pos x="15" y="26"/>
                </a:cxn>
                <a:cxn ang="0">
                  <a:pos x="136" y="387"/>
                </a:cxn>
                <a:cxn ang="0">
                  <a:pos x="11" y="755"/>
                </a:cxn>
                <a:cxn ang="0">
                  <a:pos x="0" y="768"/>
                </a:cxn>
                <a:cxn ang="0">
                  <a:pos x="9" y="774"/>
                </a:cxn>
                <a:cxn ang="0">
                  <a:pos x="132" y="625"/>
                </a:cxn>
                <a:cxn ang="0">
                  <a:pos x="183" y="387"/>
                </a:cxn>
              </a:cxnLst>
              <a:rect l="0" t="0" r="r" b="b"/>
              <a:pathLst>
                <a:path w="184" h="775">
                  <a:moveTo>
                    <a:pt x="183" y="387"/>
                  </a:moveTo>
                  <a:cubicBezTo>
                    <a:pt x="183" y="328"/>
                    <a:pt x="174" y="233"/>
                    <a:pt x="130" y="145"/>
                  </a:cubicBezTo>
                  <a:cubicBezTo>
                    <a:pt x="84" y="51"/>
                    <a:pt x="15" y="0"/>
                    <a:pt x="9" y="0"/>
                  </a:cubicBezTo>
                  <a:cubicBezTo>
                    <a:pt x="2" y="0"/>
                    <a:pt x="0" y="2"/>
                    <a:pt x="0" y="9"/>
                  </a:cubicBezTo>
                  <a:cubicBezTo>
                    <a:pt x="0" y="11"/>
                    <a:pt x="0" y="11"/>
                    <a:pt x="15" y="26"/>
                  </a:cubicBezTo>
                  <a:cubicBezTo>
                    <a:pt x="92" y="103"/>
                    <a:pt x="136" y="227"/>
                    <a:pt x="136" y="387"/>
                  </a:cubicBezTo>
                  <a:cubicBezTo>
                    <a:pt x="136" y="521"/>
                    <a:pt x="108" y="658"/>
                    <a:pt x="11" y="755"/>
                  </a:cubicBezTo>
                  <a:cubicBezTo>
                    <a:pt x="0" y="763"/>
                    <a:pt x="0" y="766"/>
                    <a:pt x="0" y="768"/>
                  </a:cubicBezTo>
                  <a:cubicBezTo>
                    <a:pt x="0" y="772"/>
                    <a:pt x="2" y="774"/>
                    <a:pt x="9" y="774"/>
                  </a:cubicBezTo>
                  <a:cubicBezTo>
                    <a:pt x="15" y="774"/>
                    <a:pt x="86" y="722"/>
                    <a:pt x="132" y="625"/>
                  </a:cubicBezTo>
                  <a:cubicBezTo>
                    <a:pt x="172" y="539"/>
                    <a:pt x="183" y="453"/>
                    <a:pt x="183" y="387"/>
                  </a:cubicBezTo>
                </a:path>
              </a:pathLst>
            </a:custGeom>
            <a:solidFill>
              <a:srgbClr val="000000"/>
            </a:solidFill>
            <a:ln w="12600" cap="flat">
              <a:noFill/>
              <a:miter lim="800000"/>
              <a:headEnd/>
              <a:tailEnd/>
            </a:ln>
            <a:effectLst/>
          </p:spPr>
          <p:txBody>
            <a:bodyPr wrap="none" anchor="ctr"/>
            <a:lstStyle/>
            <a:p>
              <a:endParaRPr lang="de-DE"/>
            </a:p>
          </p:txBody>
        </p:sp>
        <p:sp>
          <p:nvSpPr>
            <p:cNvPr id="9317" name="Freeform 101"/>
            <p:cNvSpPr>
              <a:spLocks noChangeArrowheads="1"/>
            </p:cNvSpPr>
            <p:nvPr/>
          </p:nvSpPr>
          <p:spPr bwMode="auto">
            <a:xfrm>
              <a:off x="1115" y="3486"/>
              <a:ext cx="116" cy="41"/>
            </a:xfrm>
            <a:custGeom>
              <a:avLst/>
              <a:gdLst/>
              <a:ahLst/>
              <a:cxnLst>
                <a:cxn ang="0">
                  <a:pos x="491" y="31"/>
                </a:cxn>
                <a:cxn ang="0">
                  <a:pos x="517" y="15"/>
                </a:cxn>
                <a:cxn ang="0">
                  <a:pos x="491" y="0"/>
                </a:cxn>
                <a:cxn ang="0">
                  <a:pos x="26" y="0"/>
                </a:cxn>
                <a:cxn ang="0">
                  <a:pos x="0" y="15"/>
                </a:cxn>
                <a:cxn ang="0">
                  <a:pos x="26" y="31"/>
                </a:cxn>
                <a:cxn ang="0">
                  <a:pos x="491" y="31"/>
                </a:cxn>
                <a:cxn ang="0">
                  <a:pos x="491" y="183"/>
                </a:cxn>
                <a:cxn ang="0">
                  <a:pos x="517" y="167"/>
                </a:cxn>
                <a:cxn ang="0">
                  <a:pos x="491" y="152"/>
                </a:cxn>
                <a:cxn ang="0">
                  <a:pos x="26" y="152"/>
                </a:cxn>
                <a:cxn ang="0">
                  <a:pos x="0" y="167"/>
                </a:cxn>
                <a:cxn ang="0">
                  <a:pos x="26" y="183"/>
                </a:cxn>
                <a:cxn ang="0">
                  <a:pos x="491" y="183"/>
                </a:cxn>
              </a:cxnLst>
              <a:rect l="0" t="0" r="r" b="b"/>
              <a:pathLst>
                <a:path w="518" h="184">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lnTo>
                    <a:pt x="491" y="31"/>
                  </a:ln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lnTo>
                    <a:pt x="491" y="183"/>
                  </a:lnTo>
                  <a:close/>
                </a:path>
              </a:pathLst>
            </a:custGeom>
            <a:solidFill>
              <a:srgbClr val="000000"/>
            </a:solidFill>
            <a:ln w="12600" cap="flat">
              <a:noFill/>
              <a:miter lim="800000"/>
              <a:headEnd/>
              <a:tailEnd/>
            </a:ln>
            <a:effectLst/>
          </p:spPr>
          <p:txBody>
            <a:bodyPr wrap="none" anchor="ctr"/>
            <a:lstStyle/>
            <a:p>
              <a:endParaRPr lang="de-DE"/>
            </a:p>
          </p:txBody>
        </p:sp>
        <p:sp>
          <p:nvSpPr>
            <p:cNvPr id="9318" name="Freeform 102"/>
            <p:cNvSpPr>
              <a:spLocks noChangeArrowheads="1"/>
            </p:cNvSpPr>
            <p:nvPr/>
          </p:nvSpPr>
          <p:spPr bwMode="auto">
            <a:xfrm>
              <a:off x="1657" y="3356"/>
              <a:ext cx="92" cy="77"/>
            </a:xfrm>
            <a:custGeom>
              <a:avLst/>
              <a:gdLst/>
              <a:ahLst/>
              <a:cxnLst>
                <a:cxn ang="0">
                  <a:pos x="374" y="46"/>
                </a:cxn>
                <a:cxn ang="0">
                  <a:pos x="411" y="18"/>
                </a:cxn>
                <a:cxn ang="0">
                  <a:pos x="381" y="0"/>
                </a:cxn>
                <a:cxn ang="0">
                  <a:pos x="205" y="0"/>
                </a:cxn>
                <a:cxn ang="0">
                  <a:pos x="0" y="220"/>
                </a:cxn>
                <a:cxn ang="0">
                  <a:pos x="117" y="343"/>
                </a:cxn>
                <a:cxn ang="0">
                  <a:pos x="312" y="130"/>
                </a:cxn>
                <a:cxn ang="0">
                  <a:pos x="288" y="46"/>
                </a:cxn>
                <a:cxn ang="0">
                  <a:pos x="374" y="46"/>
                </a:cxn>
                <a:cxn ang="0">
                  <a:pos x="117" y="328"/>
                </a:cxn>
                <a:cxn ang="0">
                  <a:pos x="48" y="242"/>
                </a:cxn>
                <a:cxn ang="0">
                  <a:pos x="86" y="110"/>
                </a:cxn>
                <a:cxn ang="0">
                  <a:pos x="191" y="46"/>
                </a:cxn>
                <a:cxn ang="0">
                  <a:pos x="262" y="121"/>
                </a:cxn>
                <a:cxn ang="0">
                  <a:pos x="220" y="260"/>
                </a:cxn>
                <a:cxn ang="0">
                  <a:pos x="117" y="328"/>
                </a:cxn>
              </a:cxnLst>
              <a:rect l="0" t="0" r="r" b="b"/>
              <a:pathLst>
                <a:path w="412" h="344">
                  <a:moveTo>
                    <a:pt x="374" y="46"/>
                  </a:moveTo>
                  <a:cubicBezTo>
                    <a:pt x="383" y="46"/>
                    <a:pt x="411" y="46"/>
                    <a:pt x="411" y="18"/>
                  </a:cubicBezTo>
                  <a:cubicBezTo>
                    <a:pt x="411" y="0"/>
                    <a:pt x="396" y="0"/>
                    <a:pt x="381" y="0"/>
                  </a:cubicBezTo>
                  <a:lnTo>
                    <a:pt x="205" y="0"/>
                  </a:lnTo>
                  <a:cubicBezTo>
                    <a:pt x="86" y="0"/>
                    <a:pt x="0" y="128"/>
                    <a:pt x="0" y="220"/>
                  </a:cubicBezTo>
                  <a:cubicBezTo>
                    <a:pt x="0" y="290"/>
                    <a:pt x="46" y="343"/>
                    <a:pt x="117" y="343"/>
                  </a:cubicBezTo>
                  <a:cubicBezTo>
                    <a:pt x="209" y="343"/>
                    <a:pt x="312" y="251"/>
                    <a:pt x="312" y="130"/>
                  </a:cubicBezTo>
                  <a:cubicBezTo>
                    <a:pt x="312" y="117"/>
                    <a:pt x="312" y="79"/>
                    <a:pt x="288" y="46"/>
                  </a:cubicBezTo>
                  <a:lnTo>
                    <a:pt x="374" y="46"/>
                  </a:lnTo>
                  <a:close/>
                  <a:moveTo>
                    <a:pt x="117" y="328"/>
                  </a:moveTo>
                  <a:cubicBezTo>
                    <a:pt x="79" y="328"/>
                    <a:pt x="48" y="299"/>
                    <a:pt x="48" y="242"/>
                  </a:cubicBezTo>
                  <a:cubicBezTo>
                    <a:pt x="48" y="220"/>
                    <a:pt x="57" y="156"/>
                    <a:pt x="86" y="110"/>
                  </a:cubicBezTo>
                  <a:cubicBezTo>
                    <a:pt x="117" y="55"/>
                    <a:pt x="165" y="46"/>
                    <a:pt x="191" y="46"/>
                  </a:cubicBezTo>
                  <a:cubicBezTo>
                    <a:pt x="255" y="46"/>
                    <a:pt x="262" y="97"/>
                    <a:pt x="262" y="121"/>
                  </a:cubicBezTo>
                  <a:cubicBezTo>
                    <a:pt x="262" y="156"/>
                    <a:pt x="246" y="220"/>
                    <a:pt x="220" y="260"/>
                  </a:cubicBezTo>
                  <a:cubicBezTo>
                    <a:pt x="189" y="306"/>
                    <a:pt x="147" y="328"/>
                    <a:pt x="117" y="328"/>
                  </a:cubicBezTo>
                  <a:close/>
                </a:path>
              </a:pathLst>
            </a:custGeom>
            <a:solidFill>
              <a:srgbClr val="000000"/>
            </a:solidFill>
            <a:ln w="12600" cap="flat">
              <a:noFill/>
              <a:miter lim="800000"/>
              <a:headEnd/>
              <a:tailEnd/>
            </a:ln>
            <a:effectLst/>
          </p:spPr>
          <p:txBody>
            <a:bodyPr wrap="none" anchor="ctr"/>
            <a:lstStyle/>
            <a:p>
              <a:endParaRPr lang="de-DE"/>
            </a:p>
          </p:txBody>
        </p:sp>
        <p:sp>
          <p:nvSpPr>
            <p:cNvPr id="9319" name="Freeform 103"/>
            <p:cNvSpPr>
              <a:spLocks noChangeArrowheads="1"/>
            </p:cNvSpPr>
            <p:nvPr/>
          </p:nvSpPr>
          <p:spPr bwMode="auto">
            <a:xfrm>
              <a:off x="1311" y="3503"/>
              <a:ext cx="787" cy="7"/>
            </a:xfrm>
            <a:custGeom>
              <a:avLst/>
              <a:gdLst/>
              <a:ahLst/>
              <a:cxnLst>
                <a:cxn ang="0">
                  <a:pos x="1736" y="33"/>
                </a:cxn>
                <a:cxn ang="0">
                  <a:pos x="0" y="33"/>
                </a:cxn>
                <a:cxn ang="0">
                  <a:pos x="0" y="0"/>
                </a:cxn>
                <a:cxn ang="0">
                  <a:pos x="3472" y="0"/>
                </a:cxn>
                <a:cxn ang="0">
                  <a:pos x="3472" y="33"/>
                </a:cxn>
                <a:cxn ang="0">
                  <a:pos x="1736" y="33"/>
                </a:cxn>
              </a:cxnLst>
              <a:rect l="0" t="0" r="r" b="b"/>
              <a:pathLst>
                <a:path w="3473" h="34">
                  <a:moveTo>
                    <a:pt x="1736" y="33"/>
                  </a:moveTo>
                  <a:lnTo>
                    <a:pt x="0" y="33"/>
                  </a:lnTo>
                  <a:lnTo>
                    <a:pt x="0" y="0"/>
                  </a:lnTo>
                  <a:lnTo>
                    <a:pt x="3472" y="0"/>
                  </a:lnTo>
                  <a:lnTo>
                    <a:pt x="3472" y="33"/>
                  </a:lnTo>
                  <a:lnTo>
                    <a:pt x="1736" y="33"/>
                  </a:lnTo>
                </a:path>
              </a:pathLst>
            </a:custGeom>
            <a:solidFill>
              <a:srgbClr val="000000"/>
            </a:solidFill>
            <a:ln w="12600" cap="flat">
              <a:noFill/>
              <a:miter lim="800000"/>
              <a:headEnd/>
              <a:tailEnd/>
            </a:ln>
            <a:effectLst/>
          </p:spPr>
          <p:txBody>
            <a:bodyPr wrap="none" anchor="ctr"/>
            <a:lstStyle/>
            <a:p>
              <a:endParaRPr lang="de-DE"/>
            </a:p>
          </p:txBody>
        </p:sp>
        <p:sp>
          <p:nvSpPr>
            <p:cNvPr id="9320" name="Freeform 104"/>
            <p:cNvSpPr>
              <a:spLocks noChangeArrowheads="1"/>
            </p:cNvSpPr>
            <p:nvPr/>
          </p:nvSpPr>
          <p:spPr bwMode="auto">
            <a:xfrm>
              <a:off x="1319" y="3554"/>
              <a:ext cx="70" cy="116"/>
            </a:xfrm>
            <a:custGeom>
              <a:avLst/>
              <a:gdLst/>
              <a:ahLst/>
              <a:cxnLst>
                <a:cxn ang="0">
                  <a:pos x="59" y="458"/>
                </a:cxn>
                <a:cxn ang="0">
                  <a:pos x="143" y="378"/>
                </a:cxn>
                <a:cxn ang="0">
                  <a:pos x="310" y="150"/>
                </a:cxn>
                <a:cxn ang="0">
                  <a:pos x="145" y="0"/>
                </a:cxn>
                <a:cxn ang="0">
                  <a:pos x="0" y="141"/>
                </a:cxn>
                <a:cxn ang="0">
                  <a:pos x="42" y="185"/>
                </a:cxn>
                <a:cxn ang="0">
                  <a:pos x="81" y="143"/>
                </a:cxn>
                <a:cxn ang="0">
                  <a:pos x="40" y="103"/>
                </a:cxn>
                <a:cxn ang="0">
                  <a:pos x="31" y="103"/>
                </a:cxn>
                <a:cxn ang="0">
                  <a:pos x="136" y="24"/>
                </a:cxn>
                <a:cxn ang="0">
                  <a:pos x="240" y="150"/>
                </a:cxn>
                <a:cxn ang="0">
                  <a:pos x="158" y="321"/>
                </a:cxn>
                <a:cxn ang="0">
                  <a:pos x="9" y="488"/>
                </a:cxn>
                <a:cxn ang="0">
                  <a:pos x="0" y="517"/>
                </a:cxn>
                <a:cxn ang="0">
                  <a:pos x="288" y="517"/>
                </a:cxn>
                <a:cxn ang="0">
                  <a:pos x="310" y="383"/>
                </a:cxn>
                <a:cxn ang="0">
                  <a:pos x="290" y="383"/>
                </a:cxn>
                <a:cxn ang="0">
                  <a:pos x="275" y="451"/>
                </a:cxn>
                <a:cxn ang="0">
                  <a:pos x="200" y="458"/>
                </a:cxn>
                <a:cxn ang="0">
                  <a:pos x="59" y="458"/>
                </a:cxn>
              </a:cxnLst>
              <a:rect l="0" t="0" r="r" b="b"/>
              <a:pathLst>
                <a:path w="311" h="518">
                  <a:moveTo>
                    <a:pt x="59" y="458"/>
                  </a:moveTo>
                  <a:lnTo>
                    <a:pt x="143" y="378"/>
                  </a:lnTo>
                  <a:cubicBezTo>
                    <a:pt x="264" y="271"/>
                    <a:pt x="310" y="229"/>
                    <a:pt x="310" y="150"/>
                  </a:cubicBezTo>
                  <a:cubicBezTo>
                    <a:pt x="310" y="62"/>
                    <a:pt x="240" y="0"/>
                    <a:pt x="145" y="0"/>
                  </a:cubicBezTo>
                  <a:cubicBezTo>
                    <a:pt x="57" y="0"/>
                    <a:pt x="0" y="70"/>
                    <a:pt x="0" y="141"/>
                  </a:cubicBezTo>
                  <a:cubicBezTo>
                    <a:pt x="0" y="185"/>
                    <a:pt x="40" y="185"/>
                    <a:pt x="42" y="185"/>
                  </a:cubicBezTo>
                  <a:cubicBezTo>
                    <a:pt x="55" y="185"/>
                    <a:pt x="81" y="174"/>
                    <a:pt x="81" y="143"/>
                  </a:cubicBezTo>
                  <a:cubicBezTo>
                    <a:pt x="81" y="123"/>
                    <a:pt x="68" y="103"/>
                    <a:pt x="40" y="103"/>
                  </a:cubicBezTo>
                  <a:cubicBezTo>
                    <a:pt x="35" y="103"/>
                    <a:pt x="33" y="103"/>
                    <a:pt x="31" y="103"/>
                  </a:cubicBezTo>
                  <a:cubicBezTo>
                    <a:pt x="48" y="53"/>
                    <a:pt x="90" y="24"/>
                    <a:pt x="136" y="24"/>
                  </a:cubicBezTo>
                  <a:cubicBezTo>
                    <a:pt x="207" y="24"/>
                    <a:pt x="240" y="88"/>
                    <a:pt x="240" y="150"/>
                  </a:cubicBezTo>
                  <a:cubicBezTo>
                    <a:pt x="240" y="213"/>
                    <a:pt x="200" y="275"/>
                    <a:pt x="158" y="321"/>
                  </a:cubicBezTo>
                  <a:lnTo>
                    <a:pt x="9" y="488"/>
                  </a:lnTo>
                  <a:cubicBezTo>
                    <a:pt x="0" y="497"/>
                    <a:pt x="0" y="499"/>
                    <a:pt x="0" y="517"/>
                  </a:cubicBezTo>
                  <a:lnTo>
                    <a:pt x="288" y="517"/>
                  </a:lnTo>
                  <a:lnTo>
                    <a:pt x="310" y="383"/>
                  </a:lnTo>
                  <a:lnTo>
                    <a:pt x="290" y="383"/>
                  </a:lnTo>
                  <a:cubicBezTo>
                    <a:pt x="288" y="405"/>
                    <a:pt x="282" y="440"/>
                    <a:pt x="275" y="451"/>
                  </a:cubicBezTo>
                  <a:cubicBezTo>
                    <a:pt x="268" y="458"/>
                    <a:pt x="218" y="458"/>
                    <a:pt x="200" y="458"/>
                  </a:cubicBezTo>
                  <a:lnTo>
                    <a:pt x="59" y="458"/>
                  </a:lnTo>
                </a:path>
              </a:pathLst>
            </a:custGeom>
            <a:solidFill>
              <a:srgbClr val="000000"/>
            </a:solidFill>
            <a:ln w="12600" cap="flat">
              <a:noFill/>
              <a:miter lim="800000"/>
              <a:headEnd/>
              <a:tailEnd/>
            </a:ln>
            <a:effectLst/>
          </p:spPr>
          <p:txBody>
            <a:bodyPr wrap="none" anchor="ctr"/>
            <a:lstStyle/>
            <a:p>
              <a:endParaRPr lang="de-DE"/>
            </a:p>
          </p:txBody>
        </p:sp>
        <p:sp>
          <p:nvSpPr>
            <p:cNvPr id="9321" name="Freeform 105"/>
            <p:cNvSpPr>
              <a:spLocks noChangeArrowheads="1"/>
            </p:cNvSpPr>
            <p:nvPr/>
          </p:nvSpPr>
          <p:spPr bwMode="auto">
            <a:xfrm>
              <a:off x="1402" y="3595"/>
              <a:ext cx="94" cy="77"/>
            </a:xfrm>
            <a:custGeom>
              <a:avLst/>
              <a:gdLst/>
              <a:ahLst/>
              <a:cxnLst>
                <a:cxn ang="0">
                  <a:pos x="185" y="46"/>
                </a:cxn>
                <a:cxn ang="0">
                  <a:pos x="273" y="46"/>
                </a:cxn>
                <a:cxn ang="0">
                  <a:pos x="240" y="246"/>
                </a:cxn>
                <a:cxn ang="0">
                  <a:pos x="246" y="306"/>
                </a:cxn>
                <a:cxn ang="0">
                  <a:pos x="275" y="343"/>
                </a:cxn>
                <a:cxn ang="0">
                  <a:pos x="306" y="315"/>
                </a:cxn>
                <a:cxn ang="0">
                  <a:pos x="301" y="297"/>
                </a:cxn>
                <a:cxn ang="0">
                  <a:pos x="279" y="169"/>
                </a:cxn>
                <a:cxn ang="0">
                  <a:pos x="293" y="46"/>
                </a:cxn>
                <a:cxn ang="0">
                  <a:pos x="381" y="46"/>
                </a:cxn>
                <a:cxn ang="0">
                  <a:pos x="420" y="18"/>
                </a:cxn>
                <a:cxn ang="0">
                  <a:pos x="389" y="0"/>
                </a:cxn>
                <a:cxn ang="0">
                  <a:pos x="128" y="0"/>
                </a:cxn>
                <a:cxn ang="0">
                  <a:pos x="48" y="37"/>
                </a:cxn>
                <a:cxn ang="0">
                  <a:pos x="0" y="106"/>
                </a:cxn>
                <a:cxn ang="0">
                  <a:pos x="9" y="114"/>
                </a:cxn>
                <a:cxn ang="0">
                  <a:pos x="22" y="106"/>
                </a:cxn>
                <a:cxn ang="0">
                  <a:pos x="121" y="46"/>
                </a:cxn>
                <a:cxn ang="0">
                  <a:pos x="165" y="46"/>
                </a:cxn>
                <a:cxn ang="0">
                  <a:pos x="66" y="304"/>
                </a:cxn>
                <a:cxn ang="0">
                  <a:pos x="59" y="323"/>
                </a:cxn>
                <a:cxn ang="0">
                  <a:pos x="81" y="343"/>
                </a:cxn>
                <a:cxn ang="0">
                  <a:pos x="121" y="293"/>
                </a:cxn>
                <a:cxn ang="0">
                  <a:pos x="141" y="218"/>
                </a:cxn>
                <a:cxn ang="0">
                  <a:pos x="185" y="46"/>
                </a:cxn>
              </a:cxnLst>
              <a:rect l="0" t="0" r="r" b="b"/>
              <a:pathLst>
                <a:path w="421" h="344">
                  <a:moveTo>
                    <a:pt x="185" y="46"/>
                  </a:moveTo>
                  <a:lnTo>
                    <a:pt x="273" y="46"/>
                  </a:lnTo>
                  <a:cubicBezTo>
                    <a:pt x="246" y="161"/>
                    <a:pt x="240" y="194"/>
                    <a:pt x="240" y="246"/>
                  </a:cubicBezTo>
                  <a:cubicBezTo>
                    <a:pt x="240" y="257"/>
                    <a:pt x="240" y="279"/>
                    <a:pt x="246" y="306"/>
                  </a:cubicBezTo>
                  <a:cubicBezTo>
                    <a:pt x="255" y="339"/>
                    <a:pt x="262" y="343"/>
                    <a:pt x="275" y="343"/>
                  </a:cubicBezTo>
                  <a:cubicBezTo>
                    <a:pt x="290" y="343"/>
                    <a:pt x="306" y="330"/>
                    <a:pt x="306" y="315"/>
                  </a:cubicBezTo>
                  <a:cubicBezTo>
                    <a:pt x="306" y="310"/>
                    <a:pt x="306" y="308"/>
                    <a:pt x="301" y="297"/>
                  </a:cubicBezTo>
                  <a:cubicBezTo>
                    <a:pt x="279" y="242"/>
                    <a:pt x="279" y="191"/>
                    <a:pt x="279" y="169"/>
                  </a:cubicBezTo>
                  <a:cubicBezTo>
                    <a:pt x="279" y="128"/>
                    <a:pt x="284" y="86"/>
                    <a:pt x="293" y="46"/>
                  </a:cubicBezTo>
                  <a:lnTo>
                    <a:pt x="381" y="46"/>
                  </a:lnTo>
                  <a:cubicBezTo>
                    <a:pt x="392" y="46"/>
                    <a:pt x="420" y="46"/>
                    <a:pt x="420" y="18"/>
                  </a:cubicBezTo>
                  <a:cubicBezTo>
                    <a:pt x="420" y="0"/>
                    <a:pt x="403" y="0"/>
                    <a:pt x="389" y="0"/>
                  </a:cubicBezTo>
                  <a:lnTo>
                    <a:pt x="128" y="0"/>
                  </a:lnTo>
                  <a:cubicBezTo>
                    <a:pt x="110" y="0"/>
                    <a:pt x="81" y="0"/>
                    <a:pt x="48" y="37"/>
                  </a:cubicBezTo>
                  <a:cubicBezTo>
                    <a:pt x="20" y="66"/>
                    <a:pt x="0" y="103"/>
                    <a:pt x="0" y="106"/>
                  </a:cubicBezTo>
                  <a:cubicBezTo>
                    <a:pt x="0" y="108"/>
                    <a:pt x="0" y="114"/>
                    <a:pt x="9" y="114"/>
                  </a:cubicBezTo>
                  <a:cubicBezTo>
                    <a:pt x="15" y="114"/>
                    <a:pt x="18" y="112"/>
                    <a:pt x="22" y="106"/>
                  </a:cubicBezTo>
                  <a:cubicBezTo>
                    <a:pt x="59" y="46"/>
                    <a:pt x="106" y="46"/>
                    <a:pt x="121" y="46"/>
                  </a:cubicBezTo>
                  <a:lnTo>
                    <a:pt x="165" y="46"/>
                  </a:lnTo>
                  <a:cubicBezTo>
                    <a:pt x="141" y="139"/>
                    <a:pt x="99" y="233"/>
                    <a:pt x="66" y="304"/>
                  </a:cubicBezTo>
                  <a:cubicBezTo>
                    <a:pt x="59" y="317"/>
                    <a:pt x="59" y="317"/>
                    <a:pt x="59" y="323"/>
                  </a:cubicBezTo>
                  <a:cubicBezTo>
                    <a:pt x="59" y="339"/>
                    <a:pt x="70" y="343"/>
                    <a:pt x="81" y="343"/>
                  </a:cubicBezTo>
                  <a:cubicBezTo>
                    <a:pt x="106" y="343"/>
                    <a:pt x="110" y="321"/>
                    <a:pt x="121" y="293"/>
                  </a:cubicBezTo>
                  <a:cubicBezTo>
                    <a:pt x="132" y="257"/>
                    <a:pt x="132" y="255"/>
                    <a:pt x="141" y="218"/>
                  </a:cubicBezTo>
                  <a:lnTo>
                    <a:pt x="185" y="46"/>
                  </a:lnTo>
                </a:path>
              </a:pathLst>
            </a:custGeom>
            <a:solidFill>
              <a:srgbClr val="000000"/>
            </a:solidFill>
            <a:ln w="12600" cap="flat">
              <a:noFill/>
              <a:miter lim="800000"/>
              <a:headEnd/>
              <a:tailEnd/>
            </a:ln>
            <a:effectLst/>
          </p:spPr>
          <p:txBody>
            <a:bodyPr wrap="none" anchor="ctr"/>
            <a:lstStyle/>
            <a:p>
              <a:endParaRPr lang="de-DE"/>
            </a:p>
          </p:txBody>
        </p:sp>
        <p:sp>
          <p:nvSpPr>
            <p:cNvPr id="9322" name="Freeform 106"/>
            <p:cNvSpPr>
              <a:spLocks noChangeArrowheads="1"/>
            </p:cNvSpPr>
            <p:nvPr/>
          </p:nvSpPr>
          <p:spPr bwMode="auto">
            <a:xfrm>
              <a:off x="1512" y="3539"/>
              <a:ext cx="54" cy="81"/>
            </a:xfrm>
            <a:custGeom>
              <a:avLst/>
              <a:gdLst/>
              <a:ahLst/>
              <a:cxnLst>
                <a:cxn ang="0">
                  <a:pos x="242" y="262"/>
                </a:cxn>
                <a:cxn ang="0">
                  <a:pos x="222" y="262"/>
                </a:cxn>
                <a:cxn ang="0">
                  <a:pos x="209" y="312"/>
                </a:cxn>
                <a:cxn ang="0">
                  <a:pos x="154" y="315"/>
                </a:cxn>
                <a:cxn ang="0">
                  <a:pos x="55" y="315"/>
                </a:cxn>
                <a:cxn ang="0">
                  <a:pos x="163" y="224"/>
                </a:cxn>
                <a:cxn ang="0">
                  <a:pos x="242" y="106"/>
                </a:cxn>
                <a:cxn ang="0">
                  <a:pos x="114" y="0"/>
                </a:cxn>
                <a:cxn ang="0">
                  <a:pos x="0" y="97"/>
                </a:cxn>
                <a:cxn ang="0">
                  <a:pos x="29" y="128"/>
                </a:cxn>
                <a:cxn ang="0">
                  <a:pos x="57" y="99"/>
                </a:cxn>
                <a:cxn ang="0">
                  <a:pos x="26" y="70"/>
                </a:cxn>
                <a:cxn ang="0">
                  <a:pos x="106" y="20"/>
                </a:cxn>
                <a:cxn ang="0">
                  <a:pos x="189" y="106"/>
                </a:cxn>
                <a:cxn ang="0">
                  <a:pos x="136" y="211"/>
                </a:cxn>
                <a:cxn ang="0">
                  <a:pos x="4" y="341"/>
                </a:cxn>
                <a:cxn ang="0">
                  <a:pos x="0" y="361"/>
                </a:cxn>
                <a:cxn ang="0">
                  <a:pos x="224" y="361"/>
                </a:cxn>
                <a:cxn ang="0">
                  <a:pos x="242" y="262"/>
                </a:cxn>
              </a:cxnLst>
              <a:rect l="0" t="0" r="r" b="b"/>
              <a:pathLst>
                <a:path w="243" h="362">
                  <a:moveTo>
                    <a:pt x="242" y="262"/>
                  </a:moveTo>
                  <a:lnTo>
                    <a:pt x="222" y="262"/>
                  </a:lnTo>
                  <a:cubicBezTo>
                    <a:pt x="222" y="275"/>
                    <a:pt x="216" y="306"/>
                    <a:pt x="209" y="312"/>
                  </a:cubicBezTo>
                  <a:cubicBezTo>
                    <a:pt x="205" y="315"/>
                    <a:pt x="163" y="315"/>
                    <a:pt x="154" y="315"/>
                  </a:cubicBezTo>
                  <a:lnTo>
                    <a:pt x="55" y="315"/>
                  </a:lnTo>
                  <a:cubicBezTo>
                    <a:pt x="112" y="264"/>
                    <a:pt x="130" y="249"/>
                    <a:pt x="163" y="224"/>
                  </a:cubicBezTo>
                  <a:cubicBezTo>
                    <a:pt x="205" y="191"/>
                    <a:pt x="242" y="158"/>
                    <a:pt x="242" y="106"/>
                  </a:cubicBezTo>
                  <a:cubicBezTo>
                    <a:pt x="242" y="40"/>
                    <a:pt x="183" y="0"/>
                    <a:pt x="114" y="0"/>
                  </a:cubicBezTo>
                  <a:cubicBezTo>
                    <a:pt x="46" y="0"/>
                    <a:pt x="0" y="48"/>
                    <a:pt x="0" y="97"/>
                  </a:cubicBezTo>
                  <a:cubicBezTo>
                    <a:pt x="0" y="125"/>
                    <a:pt x="24" y="128"/>
                    <a:pt x="29" y="128"/>
                  </a:cubicBezTo>
                  <a:cubicBezTo>
                    <a:pt x="42" y="128"/>
                    <a:pt x="57" y="119"/>
                    <a:pt x="57" y="99"/>
                  </a:cubicBezTo>
                  <a:cubicBezTo>
                    <a:pt x="57" y="90"/>
                    <a:pt x="55" y="70"/>
                    <a:pt x="26" y="70"/>
                  </a:cubicBezTo>
                  <a:cubicBezTo>
                    <a:pt x="42" y="31"/>
                    <a:pt x="79" y="20"/>
                    <a:pt x="106" y="20"/>
                  </a:cubicBezTo>
                  <a:cubicBezTo>
                    <a:pt x="161" y="20"/>
                    <a:pt x="189" y="62"/>
                    <a:pt x="189" y="106"/>
                  </a:cubicBezTo>
                  <a:cubicBezTo>
                    <a:pt x="189" y="154"/>
                    <a:pt x="154" y="191"/>
                    <a:pt x="136" y="211"/>
                  </a:cubicBezTo>
                  <a:lnTo>
                    <a:pt x="4" y="341"/>
                  </a:lnTo>
                  <a:cubicBezTo>
                    <a:pt x="0" y="345"/>
                    <a:pt x="0" y="345"/>
                    <a:pt x="0" y="361"/>
                  </a:cubicBezTo>
                  <a:lnTo>
                    <a:pt x="224" y="361"/>
                  </a:lnTo>
                  <a:lnTo>
                    <a:pt x="242" y="262"/>
                  </a:lnTo>
                </a:path>
              </a:pathLst>
            </a:custGeom>
            <a:solidFill>
              <a:srgbClr val="000000"/>
            </a:solidFill>
            <a:ln w="12600" cap="flat">
              <a:noFill/>
              <a:miter lim="800000"/>
              <a:headEnd/>
              <a:tailEnd/>
            </a:ln>
            <a:effectLst/>
          </p:spPr>
          <p:txBody>
            <a:bodyPr wrap="none" anchor="ctr"/>
            <a:lstStyle/>
            <a:p>
              <a:endParaRPr lang="de-DE"/>
            </a:p>
          </p:txBody>
        </p:sp>
        <p:sp>
          <p:nvSpPr>
            <p:cNvPr id="9323" name="Freeform 107"/>
            <p:cNvSpPr>
              <a:spLocks noChangeArrowheads="1"/>
            </p:cNvSpPr>
            <p:nvPr/>
          </p:nvSpPr>
          <p:spPr bwMode="auto">
            <a:xfrm>
              <a:off x="1616" y="3595"/>
              <a:ext cx="84" cy="77"/>
            </a:xfrm>
            <a:custGeom>
              <a:avLst/>
              <a:gdLst/>
              <a:ahLst/>
              <a:cxnLst>
                <a:cxn ang="0">
                  <a:pos x="207" y="46"/>
                </a:cxn>
                <a:cxn ang="0">
                  <a:pos x="339" y="46"/>
                </a:cxn>
                <a:cxn ang="0">
                  <a:pos x="376" y="18"/>
                </a:cxn>
                <a:cxn ang="0">
                  <a:pos x="345" y="0"/>
                </a:cxn>
                <a:cxn ang="0">
                  <a:pos x="128" y="0"/>
                </a:cxn>
                <a:cxn ang="0">
                  <a:pos x="48" y="37"/>
                </a:cxn>
                <a:cxn ang="0">
                  <a:pos x="0" y="106"/>
                </a:cxn>
                <a:cxn ang="0">
                  <a:pos x="9" y="114"/>
                </a:cxn>
                <a:cxn ang="0">
                  <a:pos x="22" y="106"/>
                </a:cxn>
                <a:cxn ang="0">
                  <a:pos x="121" y="46"/>
                </a:cxn>
                <a:cxn ang="0">
                  <a:pos x="185" y="46"/>
                </a:cxn>
                <a:cxn ang="0">
                  <a:pos x="108" y="295"/>
                </a:cxn>
                <a:cxn ang="0">
                  <a:pos x="101" y="323"/>
                </a:cxn>
                <a:cxn ang="0">
                  <a:pos x="123" y="345"/>
                </a:cxn>
                <a:cxn ang="0">
                  <a:pos x="156" y="310"/>
                </a:cxn>
                <a:cxn ang="0">
                  <a:pos x="207" y="46"/>
                </a:cxn>
              </a:cxnLst>
              <a:rect l="0" t="0" r="r" b="b"/>
              <a:pathLst>
                <a:path w="377" h="346">
                  <a:moveTo>
                    <a:pt x="207" y="46"/>
                  </a:moveTo>
                  <a:lnTo>
                    <a:pt x="339" y="46"/>
                  </a:lnTo>
                  <a:cubicBezTo>
                    <a:pt x="348" y="46"/>
                    <a:pt x="376" y="46"/>
                    <a:pt x="376" y="18"/>
                  </a:cubicBezTo>
                  <a:cubicBezTo>
                    <a:pt x="376" y="0"/>
                    <a:pt x="361" y="0"/>
                    <a:pt x="345" y="0"/>
                  </a:cubicBezTo>
                  <a:lnTo>
                    <a:pt x="128" y="0"/>
                  </a:lnTo>
                  <a:cubicBezTo>
                    <a:pt x="112" y="0"/>
                    <a:pt x="81" y="0"/>
                    <a:pt x="48" y="37"/>
                  </a:cubicBezTo>
                  <a:cubicBezTo>
                    <a:pt x="22" y="64"/>
                    <a:pt x="0" y="101"/>
                    <a:pt x="0" y="106"/>
                  </a:cubicBezTo>
                  <a:cubicBezTo>
                    <a:pt x="0" y="108"/>
                    <a:pt x="0" y="114"/>
                    <a:pt x="9" y="114"/>
                  </a:cubicBezTo>
                  <a:cubicBezTo>
                    <a:pt x="15" y="114"/>
                    <a:pt x="18" y="112"/>
                    <a:pt x="22" y="106"/>
                  </a:cubicBezTo>
                  <a:cubicBezTo>
                    <a:pt x="59" y="46"/>
                    <a:pt x="103" y="46"/>
                    <a:pt x="121" y="46"/>
                  </a:cubicBezTo>
                  <a:lnTo>
                    <a:pt x="185" y="46"/>
                  </a:lnTo>
                  <a:lnTo>
                    <a:pt x="108" y="295"/>
                  </a:lnTo>
                  <a:cubicBezTo>
                    <a:pt x="106" y="304"/>
                    <a:pt x="101" y="321"/>
                    <a:pt x="101" y="323"/>
                  </a:cubicBezTo>
                  <a:cubicBezTo>
                    <a:pt x="101" y="332"/>
                    <a:pt x="106" y="345"/>
                    <a:pt x="123" y="345"/>
                  </a:cubicBezTo>
                  <a:cubicBezTo>
                    <a:pt x="150" y="345"/>
                    <a:pt x="154" y="323"/>
                    <a:pt x="156" y="310"/>
                  </a:cubicBezTo>
                  <a:lnTo>
                    <a:pt x="207" y="46"/>
                  </a:lnTo>
                </a:path>
              </a:pathLst>
            </a:custGeom>
            <a:solidFill>
              <a:srgbClr val="000000"/>
            </a:solidFill>
            <a:ln w="12600" cap="flat">
              <a:noFill/>
              <a:miter lim="800000"/>
              <a:headEnd/>
              <a:tailEnd/>
            </a:ln>
            <a:effectLst/>
          </p:spPr>
          <p:txBody>
            <a:bodyPr wrap="none" anchor="ctr"/>
            <a:lstStyle/>
            <a:p>
              <a:endParaRPr lang="de-DE"/>
            </a:p>
          </p:txBody>
        </p:sp>
        <p:sp>
          <p:nvSpPr>
            <p:cNvPr id="9324" name="Freeform 108"/>
            <p:cNvSpPr>
              <a:spLocks noChangeArrowheads="1"/>
            </p:cNvSpPr>
            <p:nvPr/>
          </p:nvSpPr>
          <p:spPr bwMode="auto">
            <a:xfrm>
              <a:off x="1733" y="3610"/>
              <a:ext cx="60" cy="25"/>
            </a:xfrm>
            <a:custGeom>
              <a:avLst/>
              <a:gdLst/>
              <a:ahLst/>
              <a:cxnLst>
                <a:cxn ang="0">
                  <a:pos x="207" y="70"/>
                </a:cxn>
                <a:cxn ang="0">
                  <a:pos x="183" y="101"/>
                </a:cxn>
                <a:cxn ang="0">
                  <a:pos x="196" y="114"/>
                </a:cxn>
                <a:cxn ang="0">
                  <a:pos x="209" y="106"/>
                </a:cxn>
                <a:cxn ang="0">
                  <a:pos x="253" y="73"/>
                </a:cxn>
                <a:cxn ang="0">
                  <a:pos x="268" y="57"/>
                </a:cxn>
                <a:cxn ang="0">
                  <a:pos x="257" y="44"/>
                </a:cxn>
                <a:cxn ang="0">
                  <a:pos x="231" y="11"/>
                </a:cxn>
                <a:cxn ang="0">
                  <a:pos x="218" y="0"/>
                </a:cxn>
                <a:cxn ang="0">
                  <a:pos x="205" y="13"/>
                </a:cxn>
                <a:cxn ang="0">
                  <a:pos x="218" y="44"/>
                </a:cxn>
                <a:cxn ang="0">
                  <a:pos x="22" y="44"/>
                </a:cxn>
                <a:cxn ang="0">
                  <a:pos x="0" y="57"/>
                </a:cxn>
                <a:cxn ang="0">
                  <a:pos x="22" y="70"/>
                </a:cxn>
                <a:cxn ang="0">
                  <a:pos x="207" y="70"/>
                </a:cxn>
              </a:cxnLst>
              <a:rect l="0" t="0" r="r" b="b"/>
              <a:pathLst>
                <a:path w="269" h="115">
                  <a:moveTo>
                    <a:pt x="207" y="70"/>
                  </a:moveTo>
                  <a:cubicBezTo>
                    <a:pt x="202" y="75"/>
                    <a:pt x="183" y="92"/>
                    <a:pt x="183" y="101"/>
                  </a:cubicBezTo>
                  <a:cubicBezTo>
                    <a:pt x="183" y="108"/>
                    <a:pt x="189" y="114"/>
                    <a:pt x="196" y="114"/>
                  </a:cubicBezTo>
                  <a:cubicBezTo>
                    <a:pt x="202" y="114"/>
                    <a:pt x="207" y="110"/>
                    <a:pt x="209" y="106"/>
                  </a:cubicBezTo>
                  <a:cubicBezTo>
                    <a:pt x="222" y="90"/>
                    <a:pt x="240" y="79"/>
                    <a:pt x="253" y="73"/>
                  </a:cubicBezTo>
                  <a:cubicBezTo>
                    <a:pt x="262" y="68"/>
                    <a:pt x="268" y="66"/>
                    <a:pt x="268" y="57"/>
                  </a:cubicBezTo>
                  <a:cubicBezTo>
                    <a:pt x="268" y="51"/>
                    <a:pt x="262" y="46"/>
                    <a:pt x="257" y="44"/>
                  </a:cubicBezTo>
                  <a:cubicBezTo>
                    <a:pt x="240" y="33"/>
                    <a:pt x="233" y="20"/>
                    <a:pt x="231" y="11"/>
                  </a:cubicBezTo>
                  <a:cubicBezTo>
                    <a:pt x="231" y="9"/>
                    <a:pt x="227" y="0"/>
                    <a:pt x="218" y="0"/>
                  </a:cubicBezTo>
                  <a:cubicBezTo>
                    <a:pt x="213" y="0"/>
                    <a:pt x="205" y="4"/>
                    <a:pt x="205" y="13"/>
                  </a:cubicBezTo>
                  <a:cubicBezTo>
                    <a:pt x="205" y="22"/>
                    <a:pt x="213" y="37"/>
                    <a:pt x="218" y="44"/>
                  </a:cubicBezTo>
                  <a:lnTo>
                    <a:pt x="22" y="44"/>
                  </a:lnTo>
                  <a:cubicBezTo>
                    <a:pt x="13" y="44"/>
                    <a:pt x="0" y="44"/>
                    <a:pt x="0" y="57"/>
                  </a:cubicBezTo>
                  <a:cubicBezTo>
                    <a:pt x="0" y="70"/>
                    <a:pt x="13" y="70"/>
                    <a:pt x="22" y="70"/>
                  </a:cubicBezTo>
                  <a:lnTo>
                    <a:pt x="207" y="70"/>
                  </a:lnTo>
                </a:path>
              </a:pathLst>
            </a:custGeom>
            <a:solidFill>
              <a:srgbClr val="000000"/>
            </a:solidFill>
            <a:ln w="12600" cap="flat">
              <a:noFill/>
              <a:miter lim="800000"/>
              <a:headEnd/>
              <a:tailEnd/>
            </a:ln>
            <a:effectLst/>
          </p:spPr>
          <p:txBody>
            <a:bodyPr wrap="none" anchor="ctr"/>
            <a:lstStyle/>
            <a:p>
              <a:endParaRPr lang="de-DE"/>
            </a:p>
          </p:txBody>
        </p:sp>
        <p:sp>
          <p:nvSpPr>
            <p:cNvPr id="9325" name="Freeform 109"/>
            <p:cNvSpPr>
              <a:spLocks noChangeArrowheads="1"/>
            </p:cNvSpPr>
            <p:nvPr/>
          </p:nvSpPr>
          <p:spPr bwMode="auto">
            <a:xfrm>
              <a:off x="1697" y="3643"/>
              <a:ext cx="94" cy="89"/>
            </a:xfrm>
            <a:custGeom>
              <a:avLst/>
              <a:gdLst/>
              <a:ahLst/>
              <a:cxnLst>
                <a:cxn ang="0">
                  <a:pos x="420" y="7"/>
                </a:cxn>
                <a:cxn ang="0">
                  <a:pos x="414" y="0"/>
                </a:cxn>
                <a:cxn ang="0">
                  <a:pos x="403" y="7"/>
                </a:cxn>
                <a:cxn ang="0">
                  <a:pos x="363" y="48"/>
                </a:cxn>
                <a:cxn ang="0">
                  <a:pos x="262" y="0"/>
                </a:cxn>
                <a:cxn ang="0">
                  <a:pos x="0" y="240"/>
                </a:cxn>
                <a:cxn ang="0">
                  <a:pos x="167" y="394"/>
                </a:cxn>
                <a:cxn ang="0">
                  <a:pos x="304" y="341"/>
                </a:cxn>
                <a:cxn ang="0">
                  <a:pos x="359" y="253"/>
                </a:cxn>
                <a:cxn ang="0">
                  <a:pos x="350" y="244"/>
                </a:cxn>
                <a:cxn ang="0">
                  <a:pos x="341" y="253"/>
                </a:cxn>
                <a:cxn ang="0">
                  <a:pos x="176" y="374"/>
                </a:cxn>
                <a:cxn ang="0">
                  <a:pos x="55" y="257"/>
                </a:cxn>
                <a:cxn ang="0">
                  <a:pos x="121" y="86"/>
                </a:cxn>
                <a:cxn ang="0">
                  <a:pos x="266" y="20"/>
                </a:cxn>
                <a:cxn ang="0">
                  <a:pos x="367" y="125"/>
                </a:cxn>
                <a:cxn ang="0">
                  <a:pos x="365" y="150"/>
                </a:cxn>
                <a:cxn ang="0">
                  <a:pos x="376" y="156"/>
                </a:cxn>
                <a:cxn ang="0">
                  <a:pos x="387" y="143"/>
                </a:cxn>
                <a:cxn ang="0">
                  <a:pos x="420" y="7"/>
                </a:cxn>
              </a:cxnLst>
              <a:rect l="0" t="0" r="r" b="b"/>
              <a:pathLst>
                <a:path w="421" h="395">
                  <a:moveTo>
                    <a:pt x="420" y="7"/>
                  </a:moveTo>
                  <a:cubicBezTo>
                    <a:pt x="420" y="4"/>
                    <a:pt x="418" y="0"/>
                    <a:pt x="414" y="0"/>
                  </a:cubicBezTo>
                  <a:cubicBezTo>
                    <a:pt x="409" y="0"/>
                    <a:pt x="409" y="0"/>
                    <a:pt x="403" y="7"/>
                  </a:cubicBezTo>
                  <a:lnTo>
                    <a:pt x="363" y="48"/>
                  </a:lnTo>
                  <a:cubicBezTo>
                    <a:pt x="359" y="42"/>
                    <a:pt x="328" y="0"/>
                    <a:pt x="262" y="0"/>
                  </a:cubicBezTo>
                  <a:cubicBezTo>
                    <a:pt x="130" y="0"/>
                    <a:pt x="0" y="117"/>
                    <a:pt x="0" y="240"/>
                  </a:cubicBezTo>
                  <a:cubicBezTo>
                    <a:pt x="0" y="328"/>
                    <a:pt x="70" y="394"/>
                    <a:pt x="167" y="394"/>
                  </a:cubicBezTo>
                  <a:cubicBezTo>
                    <a:pt x="196" y="394"/>
                    <a:pt x="249" y="387"/>
                    <a:pt x="304" y="341"/>
                  </a:cubicBezTo>
                  <a:cubicBezTo>
                    <a:pt x="348" y="304"/>
                    <a:pt x="359" y="257"/>
                    <a:pt x="359" y="253"/>
                  </a:cubicBezTo>
                  <a:cubicBezTo>
                    <a:pt x="359" y="244"/>
                    <a:pt x="354" y="244"/>
                    <a:pt x="350" y="244"/>
                  </a:cubicBezTo>
                  <a:cubicBezTo>
                    <a:pt x="343" y="244"/>
                    <a:pt x="343" y="249"/>
                    <a:pt x="341" y="253"/>
                  </a:cubicBezTo>
                  <a:cubicBezTo>
                    <a:pt x="319" y="328"/>
                    <a:pt x="242" y="374"/>
                    <a:pt x="176" y="374"/>
                  </a:cubicBezTo>
                  <a:cubicBezTo>
                    <a:pt x="119" y="374"/>
                    <a:pt x="55" y="343"/>
                    <a:pt x="55" y="257"/>
                  </a:cubicBezTo>
                  <a:cubicBezTo>
                    <a:pt x="55" y="242"/>
                    <a:pt x="57" y="156"/>
                    <a:pt x="121" y="86"/>
                  </a:cubicBezTo>
                  <a:cubicBezTo>
                    <a:pt x="158" y="44"/>
                    <a:pt x="216" y="20"/>
                    <a:pt x="266" y="20"/>
                  </a:cubicBezTo>
                  <a:cubicBezTo>
                    <a:pt x="330" y="20"/>
                    <a:pt x="367" y="66"/>
                    <a:pt x="367" y="125"/>
                  </a:cubicBezTo>
                  <a:cubicBezTo>
                    <a:pt x="367" y="141"/>
                    <a:pt x="365" y="145"/>
                    <a:pt x="365" y="150"/>
                  </a:cubicBezTo>
                  <a:cubicBezTo>
                    <a:pt x="365" y="156"/>
                    <a:pt x="372" y="156"/>
                    <a:pt x="376" y="156"/>
                  </a:cubicBezTo>
                  <a:cubicBezTo>
                    <a:pt x="385" y="156"/>
                    <a:pt x="385" y="154"/>
                    <a:pt x="387" y="143"/>
                  </a:cubicBezTo>
                  <a:lnTo>
                    <a:pt x="420" y="7"/>
                  </a:lnTo>
                </a:path>
              </a:pathLst>
            </a:custGeom>
            <a:solidFill>
              <a:srgbClr val="000000"/>
            </a:solidFill>
            <a:ln w="12600" cap="flat">
              <a:noFill/>
              <a:miter lim="800000"/>
              <a:headEnd/>
              <a:tailEnd/>
            </a:ln>
            <a:effectLst/>
          </p:spPr>
          <p:txBody>
            <a:bodyPr wrap="none" anchor="ctr"/>
            <a:lstStyle/>
            <a:p>
              <a:endParaRPr lang="de-DE"/>
            </a:p>
          </p:txBody>
        </p:sp>
        <p:sp>
          <p:nvSpPr>
            <p:cNvPr id="9326" name="Freeform 110"/>
            <p:cNvSpPr>
              <a:spLocks noChangeArrowheads="1"/>
            </p:cNvSpPr>
            <p:nvPr/>
          </p:nvSpPr>
          <p:spPr bwMode="auto">
            <a:xfrm>
              <a:off x="1823" y="3539"/>
              <a:ext cx="41" cy="175"/>
            </a:xfrm>
            <a:custGeom>
              <a:avLst/>
              <a:gdLst/>
              <a:ahLst/>
              <a:cxnLst>
                <a:cxn ang="0">
                  <a:pos x="183" y="768"/>
                </a:cxn>
                <a:cxn ang="0">
                  <a:pos x="167" y="750"/>
                </a:cxn>
                <a:cxn ang="0">
                  <a:pos x="46" y="387"/>
                </a:cxn>
                <a:cxn ang="0">
                  <a:pos x="172" y="22"/>
                </a:cxn>
                <a:cxn ang="0">
                  <a:pos x="183" y="9"/>
                </a:cxn>
                <a:cxn ang="0">
                  <a:pos x="174" y="0"/>
                </a:cxn>
                <a:cxn ang="0">
                  <a:pos x="48" y="152"/>
                </a:cxn>
                <a:cxn ang="0">
                  <a:pos x="0" y="387"/>
                </a:cxn>
                <a:cxn ang="0">
                  <a:pos x="51" y="629"/>
                </a:cxn>
                <a:cxn ang="0">
                  <a:pos x="174" y="774"/>
                </a:cxn>
                <a:cxn ang="0">
                  <a:pos x="183" y="768"/>
                </a:cxn>
              </a:cxnLst>
              <a:rect l="0" t="0" r="r" b="b"/>
              <a:pathLst>
                <a:path w="184" h="775">
                  <a:moveTo>
                    <a:pt x="183" y="768"/>
                  </a:moveTo>
                  <a:cubicBezTo>
                    <a:pt x="183" y="766"/>
                    <a:pt x="183" y="763"/>
                    <a:pt x="167" y="750"/>
                  </a:cubicBezTo>
                  <a:cubicBezTo>
                    <a:pt x="70" y="653"/>
                    <a:pt x="46" y="506"/>
                    <a:pt x="46" y="387"/>
                  </a:cubicBezTo>
                  <a:cubicBezTo>
                    <a:pt x="46" y="253"/>
                    <a:pt x="75" y="119"/>
                    <a:pt x="172" y="22"/>
                  </a:cubicBezTo>
                  <a:cubicBezTo>
                    <a:pt x="183" y="11"/>
                    <a:pt x="183" y="11"/>
                    <a:pt x="183" y="9"/>
                  </a:cubicBezTo>
                  <a:cubicBezTo>
                    <a:pt x="183" y="2"/>
                    <a:pt x="178" y="0"/>
                    <a:pt x="174" y="0"/>
                  </a:cubicBezTo>
                  <a:cubicBezTo>
                    <a:pt x="165" y="0"/>
                    <a:pt x="95" y="53"/>
                    <a:pt x="48" y="152"/>
                  </a:cubicBezTo>
                  <a:cubicBezTo>
                    <a:pt x="9" y="238"/>
                    <a:pt x="0" y="323"/>
                    <a:pt x="0" y="387"/>
                  </a:cubicBezTo>
                  <a:cubicBezTo>
                    <a:pt x="0" y="449"/>
                    <a:pt x="9" y="541"/>
                    <a:pt x="51" y="629"/>
                  </a:cubicBezTo>
                  <a:cubicBezTo>
                    <a:pt x="99" y="726"/>
                    <a:pt x="165" y="774"/>
                    <a:pt x="174" y="774"/>
                  </a:cubicBezTo>
                  <a:cubicBezTo>
                    <a:pt x="178" y="774"/>
                    <a:pt x="183" y="772"/>
                    <a:pt x="183" y="768"/>
                  </a:cubicBezTo>
                </a:path>
              </a:pathLst>
            </a:custGeom>
            <a:solidFill>
              <a:srgbClr val="000000"/>
            </a:solidFill>
            <a:ln w="12600" cap="flat">
              <a:noFill/>
              <a:miter lim="800000"/>
              <a:headEnd/>
              <a:tailEnd/>
            </a:ln>
            <a:effectLst/>
          </p:spPr>
          <p:txBody>
            <a:bodyPr wrap="none" anchor="ctr"/>
            <a:lstStyle/>
            <a:p>
              <a:endParaRPr lang="de-DE"/>
            </a:p>
          </p:txBody>
        </p:sp>
        <p:sp>
          <p:nvSpPr>
            <p:cNvPr id="9327" name="Freeform 111"/>
            <p:cNvSpPr>
              <a:spLocks noChangeArrowheads="1"/>
            </p:cNvSpPr>
            <p:nvPr/>
          </p:nvSpPr>
          <p:spPr bwMode="auto">
            <a:xfrm>
              <a:off x="1879" y="3593"/>
              <a:ext cx="143" cy="79"/>
            </a:xfrm>
            <a:custGeom>
              <a:avLst/>
              <a:gdLst/>
              <a:ahLst/>
              <a:cxnLst>
                <a:cxn ang="0">
                  <a:pos x="46" y="297"/>
                </a:cxn>
                <a:cxn ang="0">
                  <a:pos x="40" y="332"/>
                </a:cxn>
                <a:cxn ang="0">
                  <a:pos x="62" y="352"/>
                </a:cxn>
                <a:cxn ang="0">
                  <a:pos x="90" y="330"/>
                </a:cxn>
                <a:cxn ang="0">
                  <a:pos x="106" y="273"/>
                </a:cxn>
                <a:cxn ang="0">
                  <a:pos x="121" y="202"/>
                </a:cxn>
                <a:cxn ang="0">
                  <a:pos x="134" y="152"/>
                </a:cxn>
                <a:cxn ang="0">
                  <a:pos x="145" y="112"/>
                </a:cxn>
                <a:cxn ang="0">
                  <a:pos x="271" y="18"/>
                </a:cxn>
                <a:cxn ang="0">
                  <a:pos x="312" y="73"/>
                </a:cxn>
                <a:cxn ang="0">
                  <a:pos x="301" y="136"/>
                </a:cxn>
                <a:cxn ang="0">
                  <a:pos x="279" y="227"/>
                </a:cxn>
                <a:cxn ang="0">
                  <a:pos x="264" y="286"/>
                </a:cxn>
                <a:cxn ang="0">
                  <a:pos x="255" y="332"/>
                </a:cxn>
                <a:cxn ang="0">
                  <a:pos x="277" y="352"/>
                </a:cxn>
                <a:cxn ang="0">
                  <a:pos x="312" y="308"/>
                </a:cxn>
                <a:cxn ang="0">
                  <a:pos x="359" y="121"/>
                </a:cxn>
                <a:cxn ang="0">
                  <a:pos x="486" y="18"/>
                </a:cxn>
                <a:cxn ang="0">
                  <a:pos x="528" y="73"/>
                </a:cxn>
                <a:cxn ang="0">
                  <a:pos x="480" y="246"/>
                </a:cxn>
                <a:cxn ang="0">
                  <a:pos x="471" y="288"/>
                </a:cxn>
                <a:cxn ang="0">
                  <a:pos x="535" y="352"/>
                </a:cxn>
                <a:cxn ang="0">
                  <a:pos x="636" y="233"/>
                </a:cxn>
                <a:cxn ang="0">
                  <a:pos x="627" y="224"/>
                </a:cxn>
                <a:cxn ang="0">
                  <a:pos x="614" y="240"/>
                </a:cxn>
                <a:cxn ang="0">
                  <a:pos x="535" y="334"/>
                </a:cxn>
                <a:cxn ang="0">
                  <a:pos x="517" y="310"/>
                </a:cxn>
                <a:cxn ang="0">
                  <a:pos x="530" y="255"/>
                </a:cxn>
                <a:cxn ang="0">
                  <a:pos x="579" y="84"/>
                </a:cxn>
                <a:cxn ang="0">
                  <a:pos x="488" y="0"/>
                </a:cxn>
                <a:cxn ang="0">
                  <a:pos x="363" y="75"/>
                </a:cxn>
                <a:cxn ang="0">
                  <a:pos x="337" y="20"/>
                </a:cxn>
                <a:cxn ang="0">
                  <a:pos x="275" y="0"/>
                </a:cxn>
                <a:cxn ang="0">
                  <a:pos x="152" y="68"/>
                </a:cxn>
                <a:cxn ang="0">
                  <a:pos x="81" y="0"/>
                </a:cxn>
                <a:cxn ang="0">
                  <a:pos x="24" y="44"/>
                </a:cxn>
                <a:cxn ang="0">
                  <a:pos x="0" y="119"/>
                </a:cxn>
                <a:cxn ang="0">
                  <a:pos x="9" y="128"/>
                </a:cxn>
                <a:cxn ang="0">
                  <a:pos x="22" y="110"/>
                </a:cxn>
                <a:cxn ang="0">
                  <a:pos x="79" y="18"/>
                </a:cxn>
                <a:cxn ang="0">
                  <a:pos x="103" y="53"/>
                </a:cxn>
                <a:cxn ang="0">
                  <a:pos x="90" y="119"/>
                </a:cxn>
                <a:cxn ang="0">
                  <a:pos x="46" y="297"/>
                </a:cxn>
              </a:cxnLst>
              <a:rect l="0" t="0" r="r" b="b"/>
              <a:pathLst>
                <a:path w="637" h="353">
                  <a:moveTo>
                    <a:pt x="46" y="297"/>
                  </a:moveTo>
                  <a:cubicBezTo>
                    <a:pt x="44" y="310"/>
                    <a:pt x="40" y="328"/>
                    <a:pt x="40" y="332"/>
                  </a:cubicBezTo>
                  <a:cubicBezTo>
                    <a:pt x="40" y="345"/>
                    <a:pt x="51" y="352"/>
                    <a:pt x="62" y="352"/>
                  </a:cubicBezTo>
                  <a:cubicBezTo>
                    <a:pt x="70" y="352"/>
                    <a:pt x="84" y="345"/>
                    <a:pt x="90" y="330"/>
                  </a:cubicBezTo>
                  <a:cubicBezTo>
                    <a:pt x="90" y="330"/>
                    <a:pt x="99" y="293"/>
                    <a:pt x="106" y="273"/>
                  </a:cubicBezTo>
                  <a:lnTo>
                    <a:pt x="121" y="202"/>
                  </a:lnTo>
                  <a:cubicBezTo>
                    <a:pt x="125" y="187"/>
                    <a:pt x="132" y="169"/>
                    <a:pt x="134" y="152"/>
                  </a:cubicBezTo>
                  <a:cubicBezTo>
                    <a:pt x="139" y="139"/>
                    <a:pt x="145" y="114"/>
                    <a:pt x="145" y="112"/>
                  </a:cubicBezTo>
                  <a:cubicBezTo>
                    <a:pt x="156" y="88"/>
                    <a:pt x="198" y="18"/>
                    <a:pt x="271" y="18"/>
                  </a:cubicBezTo>
                  <a:cubicBezTo>
                    <a:pt x="306" y="18"/>
                    <a:pt x="312" y="46"/>
                    <a:pt x="312" y="73"/>
                  </a:cubicBezTo>
                  <a:cubicBezTo>
                    <a:pt x="312" y="90"/>
                    <a:pt x="308" y="112"/>
                    <a:pt x="301" y="136"/>
                  </a:cubicBezTo>
                  <a:lnTo>
                    <a:pt x="279" y="227"/>
                  </a:lnTo>
                  <a:lnTo>
                    <a:pt x="264" y="286"/>
                  </a:lnTo>
                  <a:cubicBezTo>
                    <a:pt x="262" y="301"/>
                    <a:pt x="255" y="328"/>
                    <a:pt x="255" y="332"/>
                  </a:cubicBezTo>
                  <a:cubicBezTo>
                    <a:pt x="255" y="345"/>
                    <a:pt x="266" y="352"/>
                    <a:pt x="277" y="352"/>
                  </a:cubicBezTo>
                  <a:cubicBezTo>
                    <a:pt x="301" y="352"/>
                    <a:pt x="306" y="332"/>
                    <a:pt x="312" y="308"/>
                  </a:cubicBezTo>
                  <a:cubicBezTo>
                    <a:pt x="323" y="264"/>
                    <a:pt x="352" y="152"/>
                    <a:pt x="359" y="121"/>
                  </a:cubicBezTo>
                  <a:cubicBezTo>
                    <a:pt x="361" y="110"/>
                    <a:pt x="403" y="18"/>
                    <a:pt x="486" y="18"/>
                  </a:cubicBezTo>
                  <a:cubicBezTo>
                    <a:pt x="519" y="18"/>
                    <a:pt x="528" y="44"/>
                    <a:pt x="528" y="73"/>
                  </a:cubicBezTo>
                  <a:cubicBezTo>
                    <a:pt x="528" y="117"/>
                    <a:pt x="495" y="205"/>
                    <a:pt x="480" y="246"/>
                  </a:cubicBezTo>
                  <a:cubicBezTo>
                    <a:pt x="473" y="264"/>
                    <a:pt x="471" y="273"/>
                    <a:pt x="471" y="288"/>
                  </a:cubicBezTo>
                  <a:cubicBezTo>
                    <a:pt x="471" y="326"/>
                    <a:pt x="497" y="352"/>
                    <a:pt x="535" y="352"/>
                  </a:cubicBezTo>
                  <a:cubicBezTo>
                    <a:pt x="607" y="352"/>
                    <a:pt x="636" y="240"/>
                    <a:pt x="636" y="233"/>
                  </a:cubicBezTo>
                  <a:cubicBezTo>
                    <a:pt x="636" y="224"/>
                    <a:pt x="629" y="224"/>
                    <a:pt x="627" y="224"/>
                  </a:cubicBezTo>
                  <a:cubicBezTo>
                    <a:pt x="618" y="224"/>
                    <a:pt x="618" y="227"/>
                    <a:pt x="614" y="240"/>
                  </a:cubicBezTo>
                  <a:cubicBezTo>
                    <a:pt x="603" y="279"/>
                    <a:pt x="579" y="334"/>
                    <a:pt x="535" y="334"/>
                  </a:cubicBezTo>
                  <a:cubicBezTo>
                    <a:pt x="521" y="334"/>
                    <a:pt x="517" y="328"/>
                    <a:pt x="517" y="310"/>
                  </a:cubicBezTo>
                  <a:cubicBezTo>
                    <a:pt x="517" y="290"/>
                    <a:pt x="524" y="271"/>
                    <a:pt x="530" y="255"/>
                  </a:cubicBezTo>
                  <a:cubicBezTo>
                    <a:pt x="546" y="213"/>
                    <a:pt x="579" y="128"/>
                    <a:pt x="579" y="84"/>
                  </a:cubicBezTo>
                  <a:cubicBezTo>
                    <a:pt x="579" y="33"/>
                    <a:pt x="548" y="0"/>
                    <a:pt x="488" y="0"/>
                  </a:cubicBezTo>
                  <a:cubicBezTo>
                    <a:pt x="431" y="0"/>
                    <a:pt x="392" y="35"/>
                    <a:pt x="363" y="75"/>
                  </a:cubicBezTo>
                  <a:cubicBezTo>
                    <a:pt x="361" y="66"/>
                    <a:pt x="359" y="40"/>
                    <a:pt x="337" y="20"/>
                  </a:cubicBezTo>
                  <a:cubicBezTo>
                    <a:pt x="319" y="4"/>
                    <a:pt x="293" y="0"/>
                    <a:pt x="275" y="0"/>
                  </a:cubicBezTo>
                  <a:cubicBezTo>
                    <a:pt x="205" y="0"/>
                    <a:pt x="165" y="51"/>
                    <a:pt x="152" y="68"/>
                  </a:cubicBezTo>
                  <a:cubicBezTo>
                    <a:pt x="150" y="24"/>
                    <a:pt x="117" y="0"/>
                    <a:pt x="81" y="0"/>
                  </a:cubicBezTo>
                  <a:cubicBezTo>
                    <a:pt x="46" y="0"/>
                    <a:pt x="31" y="31"/>
                    <a:pt x="24" y="44"/>
                  </a:cubicBezTo>
                  <a:cubicBezTo>
                    <a:pt x="11" y="73"/>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lnTo>
                    <a:pt x="46" y="297"/>
                  </a:lnTo>
                </a:path>
              </a:pathLst>
            </a:custGeom>
            <a:solidFill>
              <a:srgbClr val="000000"/>
            </a:solidFill>
            <a:ln w="12600" cap="flat">
              <a:noFill/>
              <a:miter lim="800000"/>
              <a:headEnd/>
              <a:tailEnd/>
            </a:ln>
            <a:effectLst/>
          </p:spPr>
          <p:txBody>
            <a:bodyPr wrap="none" anchor="ctr"/>
            <a:lstStyle/>
            <a:p>
              <a:endParaRPr lang="de-DE"/>
            </a:p>
          </p:txBody>
        </p:sp>
        <p:sp>
          <p:nvSpPr>
            <p:cNvPr id="9328" name="Freeform 112"/>
            <p:cNvSpPr>
              <a:spLocks noChangeArrowheads="1"/>
            </p:cNvSpPr>
            <p:nvPr/>
          </p:nvSpPr>
          <p:spPr bwMode="auto">
            <a:xfrm>
              <a:off x="2037" y="3539"/>
              <a:ext cx="41" cy="175"/>
            </a:xfrm>
            <a:custGeom>
              <a:avLst/>
              <a:gdLst/>
              <a:ahLst/>
              <a:cxnLst>
                <a:cxn ang="0">
                  <a:pos x="183" y="387"/>
                </a:cxn>
                <a:cxn ang="0">
                  <a:pos x="130" y="145"/>
                </a:cxn>
                <a:cxn ang="0">
                  <a:pos x="9" y="0"/>
                </a:cxn>
                <a:cxn ang="0">
                  <a:pos x="0" y="9"/>
                </a:cxn>
                <a:cxn ang="0">
                  <a:pos x="15" y="26"/>
                </a:cxn>
                <a:cxn ang="0">
                  <a:pos x="136" y="387"/>
                </a:cxn>
                <a:cxn ang="0">
                  <a:pos x="11" y="755"/>
                </a:cxn>
                <a:cxn ang="0">
                  <a:pos x="0" y="768"/>
                </a:cxn>
                <a:cxn ang="0">
                  <a:pos x="9" y="774"/>
                </a:cxn>
                <a:cxn ang="0">
                  <a:pos x="132" y="625"/>
                </a:cxn>
                <a:cxn ang="0">
                  <a:pos x="183" y="387"/>
                </a:cxn>
              </a:cxnLst>
              <a:rect l="0" t="0" r="r" b="b"/>
              <a:pathLst>
                <a:path w="184" h="775">
                  <a:moveTo>
                    <a:pt x="183" y="387"/>
                  </a:moveTo>
                  <a:cubicBezTo>
                    <a:pt x="183" y="328"/>
                    <a:pt x="174" y="233"/>
                    <a:pt x="130" y="145"/>
                  </a:cubicBezTo>
                  <a:cubicBezTo>
                    <a:pt x="84" y="51"/>
                    <a:pt x="15" y="0"/>
                    <a:pt x="9" y="0"/>
                  </a:cubicBezTo>
                  <a:cubicBezTo>
                    <a:pt x="2" y="0"/>
                    <a:pt x="0" y="2"/>
                    <a:pt x="0" y="9"/>
                  </a:cubicBezTo>
                  <a:cubicBezTo>
                    <a:pt x="0" y="11"/>
                    <a:pt x="0" y="11"/>
                    <a:pt x="15" y="26"/>
                  </a:cubicBezTo>
                  <a:cubicBezTo>
                    <a:pt x="92" y="103"/>
                    <a:pt x="136" y="227"/>
                    <a:pt x="136" y="387"/>
                  </a:cubicBezTo>
                  <a:cubicBezTo>
                    <a:pt x="136" y="521"/>
                    <a:pt x="108" y="658"/>
                    <a:pt x="11" y="755"/>
                  </a:cubicBezTo>
                  <a:cubicBezTo>
                    <a:pt x="0" y="763"/>
                    <a:pt x="0" y="766"/>
                    <a:pt x="0" y="768"/>
                  </a:cubicBezTo>
                  <a:cubicBezTo>
                    <a:pt x="0" y="772"/>
                    <a:pt x="2" y="774"/>
                    <a:pt x="9" y="774"/>
                  </a:cubicBezTo>
                  <a:cubicBezTo>
                    <a:pt x="15" y="774"/>
                    <a:pt x="86" y="722"/>
                    <a:pt x="132" y="625"/>
                  </a:cubicBezTo>
                  <a:cubicBezTo>
                    <a:pt x="172" y="539"/>
                    <a:pt x="183" y="453"/>
                    <a:pt x="183" y="387"/>
                  </a:cubicBezTo>
                </a:path>
              </a:pathLst>
            </a:custGeom>
            <a:solidFill>
              <a:srgbClr val="000000"/>
            </a:solidFill>
            <a:ln w="12600" cap="flat">
              <a:noFill/>
              <a:miter lim="800000"/>
              <a:headEnd/>
              <a:tailEnd/>
            </a:ln>
            <a:effectLst/>
          </p:spPr>
          <p:txBody>
            <a:bodyPr wrap="none" anchor="ctr"/>
            <a:lstStyle/>
            <a:p>
              <a:endParaRPr lang="de-DE"/>
            </a:p>
          </p:txBody>
        </p:sp>
        <p:sp>
          <p:nvSpPr>
            <p:cNvPr id="9329" name="Freeform 113"/>
            <p:cNvSpPr>
              <a:spLocks noChangeArrowheads="1"/>
            </p:cNvSpPr>
            <p:nvPr/>
          </p:nvSpPr>
          <p:spPr bwMode="auto">
            <a:xfrm>
              <a:off x="2221" y="3384"/>
              <a:ext cx="233" cy="245"/>
            </a:xfrm>
            <a:custGeom>
              <a:avLst/>
              <a:gdLst/>
              <a:ahLst/>
              <a:cxnLst>
                <a:cxn ang="0">
                  <a:pos x="937" y="1085"/>
                </a:cxn>
                <a:cxn ang="0">
                  <a:pos x="1032" y="836"/>
                </a:cxn>
                <a:cxn ang="0">
                  <a:pos x="1012" y="836"/>
                </a:cxn>
                <a:cxn ang="0">
                  <a:pos x="810" y="992"/>
                </a:cxn>
                <a:cxn ang="0">
                  <a:pos x="570" y="1017"/>
                </a:cxn>
                <a:cxn ang="0">
                  <a:pos x="101" y="1017"/>
                </a:cxn>
                <a:cxn ang="0">
                  <a:pos x="497" y="554"/>
                </a:cxn>
                <a:cxn ang="0">
                  <a:pos x="504" y="543"/>
                </a:cxn>
                <a:cxn ang="0">
                  <a:pos x="497" y="530"/>
                </a:cxn>
                <a:cxn ang="0">
                  <a:pos x="136" y="37"/>
                </a:cxn>
                <a:cxn ang="0">
                  <a:pos x="561" y="37"/>
                </a:cxn>
                <a:cxn ang="0">
                  <a:pos x="744" y="51"/>
                </a:cxn>
                <a:cxn ang="0">
                  <a:pos x="913" y="108"/>
                </a:cxn>
                <a:cxn ang="0">
                  <a:pos x="1012" y="218"/>
                </a:cxn>
                <a:cxn ang="0">
                  <a:pos x="1032" y="218"/>
                </a:cxn>
                <a:cxn ang="0">
                  <a:pos x="937" y="0"/>
                </a:cxn>
                <a:cxn ang="0">
                  <a:pos x="22" y="0"/>
                </a:cxn>
                <a:cxn ang="0">
                  <a:pos x="0" y="4"/>
                </a:cxn>
                <a:cxn ang="0">
                  <a:pos x="0" y="31"/>
                </a:cxn>
                <a:cxn ang="0">
                  <a:pos x="409" y="592"/>
                </a:cxn>
                <a:cxn ang="0">
                  <a:pos x="9" y="1063"/>
                </a:cxn>
                <a:cxn ang="0">
                  <a:pos x="0" y="1076"/>
                </a:cxn>
                <a:cxn ang="0">
                  <a:pos x="22" y="1085"/>
                </a:cxn>
                <a:cxn ang="0">
                  <a:pos x="937" y="1085"/>
                </a:cxn>
              </a:cxnLst>
              <a:rect l="0" t="0" r="r" b="b"/>
              <a:pathLst>
                <a:path w="1033" h="1086">
                  <a:moveTo>
                    <a:pt x="937" y="1085"/>
                  </a:moveTo>
                  <a:lnTo>
                    <a:pt x="1032" y="836"/>
                  </a:lnTo>
                  <a:lnTo>
                    <a:pt x="1012" y="836"/>
                  </a:lnTo>
                  <a:cubicBezTo>
                    <a:pt x="981" y="918"/>
                    <a:pt x="900" y="970"/>
                    <a:pt x="810" y="992"/>
                  </a:cubicBezTo>
                  <a:cubicBezTo>
                    <a:pt x="794" y="997"/>
                    <a:pt x="717" y="1017"/>
                    <a:pt x="570" y="1017"/>
                  </a:cubicBezTo>
                  <a:lnTo>
                    <a:pt x="101" y="1017"/>
                  </a:lnTo>
                  <a:lnTo>
                    <a:pt x="497" y="554"/>
                  </a:lnTo>
                  <a:cubicBezTo>
                    <a:pt x="502" y="548"/>
                    <a:pt x="504" y="546"/>
                    <a:pt x="504" y="543"/>
                  </a:cubicBezTo>
                  <a:cubicBezTo>
                    <a:pt x="504" y="541"/>
                    <a:pt x="504" y="539"/>
                    <a:pt x="497" y="530"/>
                  </a:cubicBezTo>
                  <a:lnTo>
                    <a:pt x="136" y="37"/>
                  </a:lnTo>
                  <a:lnTo>
                    <a:pt x="561" y="37"/>
                  </a:lnTo>
                  <a:cubicBezTo>
                    <a:pt x="667" y="37"/>
                    <a:pt x="737" y="48"/>
                    <a:pt x="744" y="51"/>
                  </a:cubicBezTo>
                  <a:cubicBezTo>
                    <a:pt x="785" y="55"/>
                    <a:pt x="851" y="68"/>
                    <a:pt x="913" y="108"/>
                  </a:cubicBezTo>
                  <a:cubicBezTo>
                    <a:pt x="933" y="121"/>
                    <a:pt x="986" y="154"/>
                    <a:pt x="1012" y="218"/>
                  </a:cubicBezTo>
                  <a:lnTo>
                    <a:pt x="1032" y="218"/>
                  </a:lnTo>
                  <a:lnTo>
                    <a:pt x="937" y="0"/>
                  </a:lnTo>
                  <a:lnTo>
                    <a:pt x="22" y="0"/>
                  </a:lnTo>
                  <a:cubicBezTo>
                    <a:pt x="4" y="0"/>
                    <a:pt x="2" y="0"/>
                    <a:pt x="0" y="4"/>
                  </a:cubicBezTo>
                  <a:cubicBezTo>
                    <a:pt x="0" y="9"/>
                    <a:pt x="0" y="22"/>
                    <a:pt x="0" y="31"/>
                  </a:cubicBezTo>
                  <a:lnTo>
                    <a:pt x="409" y="592"/>
                  </a:lnTo>
                  <a:lnTo>
                    <a:pt x="9" y="1063"/>
                  </a:lnTo>
                  <a:cubicBezTo>
                    <a:pt x="0" y="1072"/>
                    <a:pt x="0" y="1076"/>
                    <a:pt x="0" y="1076"/>
                  </a:cubicBezTo>
                  <a:cubicBezTo>
                    <a:pt x="0" y="1085"/>
                    <a:pt x="7" y="1085"/>
                    <a:pt x="22" y="1085"/>
                  </a:cubicBezTo>
                  <a:lnTo>
                    <a:pt x="937" y="1085"/>
                  </a:lnTo>
                </a:path>
              </a:pathLst>
            </a:custGeom>
            <a:solidFill>
              <a:srgbClr val="000000"/>
            </a:solidFill>
            <a:ln w="12600" cap="flat">
              <a:noFill/>
              <a:miter lim="800000"/>
              <a:headEnd/>
              <a:tailEnd/>
            </a:ln>
            <a:effectLst/>
          </p:spPr>
          <p:txBody>
            <a:bodyPr wrap="none" anchor="ctr"/>
            <a:lstStyle/>
            <a:p>
              <a:endParaRPr lang="de-DE"/>
            </a:p>
          </p:txBody>
        </p:sp>
        <p:sp>
          <p:nvSpPr>
            <p:cNvPr id="9330" name="Freeform 114"/>
            <p:cNvSpPr>
              <a:spLocks noChangeArrowheads="1"/>
            </p:cNvSpPr>
            <p:nvPr/>
          </p:nvSpPr>
          <p:spPr bwMode="auto">
            <a:xfrm>
              <a:off x="2193" y="3676"/>
              <a:ext cx="60" cy="25"/>
            </a:xfrm>
            <a:custGeom>
              <a:avLst/>
              <a:gdLst/>
              <a:ahLst/>
              <a:cxnLst>
                <a:cxn ang="0">
                  <a:pos x="207" y="70"/>
                </a:cxn>
                <a:cxn ang="0">
                  <a:pos x="183" y="101"/>
                </a:cxn>
                <a:cxn ang="0">
                  <a:pos x="196" y="114"/>
                </a:cxn>
                <a:cxn ang="0">
                  <a:pos x="209" y="106"/>
                </a:cxn>
                <a:cxn ang="0">
                  <a:pos x="253" y="73"/>
                </a:cxn>
                <a:cxn ang="0">
                  <a:pos x="268" y="57"/>
                </a:cxn>
                <a:cxn ang="0">
                  <a:pos x="257" y="44"/>
                </a:cxn>
                <a:cxn ang="0">
                  <a:pos x="231" y="11"/>
                </a:cxn>
                <a:cxn ang="0">
                  <a:pos x="218" y="0"/>
                </a:cxn>
                <a:cxn ang="0">
                  <a:pos x="205" y="13"/>
                </a:cxn>
                <a:cxn ang="0">
                  <a:pos x="218" y="44"/>
                </a:cxn>
                <a:cxn ang="0">
                  <a:pos x="22" y="44"/>
                </a:cxn>
                <a:cxn ang="0">
                  <a:pos x="0" y="57"/>
                </a:cxn>
                <a:cxn ang="0">
                  <a:pos x="22" y="70"/>
                </a:cxn>
                <a:cxn ang="0">
                  <a:pos x="207" y="70"/>
                </a:cxn>
              </a:cxnLst>
              <a:rect l="0" t="0" r="r" b="b"/>
              <a:pathLst>
                <a:path w="269" h="115">
                  <a:moveTo>
                    <a:pt x="207" y="70"/>
                  </a:moveTo>
                  <a:cubicBezTo>
                    <a:pt x="202" y="75"/>
                    <a:pt x="183" y="92"/>
                    <a:pt x="183" y="101"/>
                  </a:cubicBezTo>
                  <a:cubicBezTo>
                    <a:pt x="183" y="108"/>
                    <a:pt x="189" y="114"/>
                    <a:pt x="196" y="114"/>
                  </a:cubicBezTo>
                  <a:cubicBezTo>
                    <a:pt x="202" y="114"/>
                    <a:pt x="207" y="110"/>
                    <a:pt x="209" y="106"/>
                  </a:cubicBezTo>
                  <a:cubicBezTo>
                    <a:pt x="222" y="90"/>
                    <a:pt x="240" y="79"/>
                    <a:pt x="253" y="73"/>
                  </a:cubicBezTo>
                  <a:cubicBezTo>
                    <a:pt x="262" y="68"/>
                    <a:pt x="268" y="66"/>
                    <a:pt x="268" y="57"/>
                  </a:cubicBezTo>
                  <a:cubicBezTo>
                    <a:pt x="268" y="51"/>
                    <a:pt x="262" y="46"/>
                    <a:pt x="257" y="44"/>
                  </a:cubicBezTo>
                  <a:cubicBezTo>
                    <a:pt x="240" y="33"/>
                    <a:pt x="233" y="20"/>
                    <a:pt x="231" y="11"/>
                  </a:cubicBezTo>
                  <a:cubicBezTo>
                    <a:pt x="231" y="9"/>
                    <a:pt x="227" y="0"/>
                    <a:pt x="218" y="0"/>
                  </a:cubicBezTo>
                  <a:cubicBezTo>
                    <a:pt x="213" y="0"/>
                    <a:pt x="205" y="4"/>
                    <a:pt x="205" y="13"/>
                  </a:cubicBezTo>
                  <a:cubicBezTo>
                    <a:pt x="205" y="22"/>
                    <a:pt x="213" y="37"/>
                    <a:pt x="218" y="44"/>
                  </a:cubicBezTo>
                  <a:lnTo>
                    <a:pt x="22" y="44"/>
                  </a:lnTo>
                  <a:cubicBezTo>
                    <a:pt x="13" y="44"/>
                    <a:pt x="0" y="44"/>
                    <a:pt x="0" y="57"/>
                  </a:cubicBezTo>
                  <a:cubicBezTo>
                    <a:pt x="0" y="70"/>
                    <a:pt x="13" y="70"/>
                    <a:pt x="22" y="70"/>
                  </a:cubicBezTo>
                  <a:lnTo>
                    <a:pt x="207" y="70"/>
                  </a:lnTo>
                </a:path>
              </a:pathLst>
            </a:custGeom>
            <a:solidFill>
              <a:srgbClr val="000000"/>
            </a:solidFill>
            <a:ln w="12600" cap="flat">
              <a:noFill/>
              <a:miter lim="800000"/>
              <a:headEnd/>
              <a:tailEnd/>
            </a:ln>
            <a:effectLst/>
          </p:spPr>
          <p:txBody>
            <a:bodyPr wrap="none" anchor="ctr"/>
            <a:lstStyle/>
            <a:p>
              <a:endParaRPr lang="de-DE"/>
            </a:p>
          </p:txBody>
        </p:sp>
        <p:sp>
          <p:nvSpPr>
            <p:cNvPr id="9331" name="Freeform 115"/>
            <p:cNvSpPr>
              <a:spLocks noChangeArrowheads="1"/>
            </p:cNvSpPr>
            <p:nvPr/>
          </p:nvSpPr>
          <p:spPr bwMode="auto">
            <a:xfrm>
              <a:off x="2156" y="3709"/>
              <a:ext cx="94" cy="89"/>
            </a:xfrm>
            <a:custGeom>
              <a:avLst/>
              <a:gdLst/>
              <a:ahLst/>
              <a:cxnLst>
                <a:cxn ang="0">
                  <a:pos x="420" y="7"/>
                </a:cxn>
                <a:cxn ang="0">
                  <a:pos x="414" y="0"/>
                </a:cxn>
                <a:cxn ang="0">
                  <a:pos x="403" y="7"/>
                </a:cxn>
                <a:cxn ang="0">
                  <a:pos x="363" y="48"/>
                </a:cxn>
                <a:cxn ang="0">
                  <a:pos x="262" y="0"/>
                </a:cxn>
                <a:cxn ang="0">
                  <a:pos x="0" y="240"/>
                </a:cxn>
                <a:cxn ang="0">
                  <a:pos x="167" y="394"/>
                </a:cxn>
                <a:cxn ang="0">
                  <a:pos x="304" y="341"/>
                </a:cxn>
                <a:cxn ang="0">
                  <a:pos x="359" y="253"/>
                </a:cxn>
                <a:cxn ang="0">
                  <a:pos x="350" y="244"/>
                </a:cxn>
                <a:cxn ang="0">
                  <a:pos x="341" y="253"/>
                </a:cxn>
                <a:cxn ang="0">
                  <a:pos x="176" y="374"/>
                </a:cxn>
                <a:cxn ang="0">
                  <a:pos x="55" y="257"/>
                </a:cxn>
                <a:cxn ang="0">
                  <a:pos x="121" y="86"/>
                </a:cxn>
                <a:cxn ang="0">
                  <a:pos x="266" y="20"/>
                </a:cxn>
                <a:cxn ang="0">
                  <a:pos x="367" y="125"/>
                </a:cxn>
                <a:cxn ang="0">
                  <a:pos x="365" y="150"/>
                </a:cxn>
                <a:cxn ang="0">
                  <a:pos x="376" y="156"/>
                </a:cxn>
                <a:cxn ang="0">
                  <a:pos x="387" y="143"/>
                </a:cxn>
                <a:cxn ang="0">
                  <a:pos x="420" y="7"/>
                </a:cxn>
              </a:cxnLst>
              <a:rect l="0" t="0" r="r" b="b"/>
              <a:pathLst>
                <a:path w="421" h="395">
                  <a:moveTo>
                    <a:pt x="420" y="7"/>
                  </a:moveTo>
                  <a:cubicBezTo>
                    <a:pt x="420" y="4"/>
                    <a:pt x="418" y="0"/>
                    <a:pt x="414" y="0"/>
                  </a:cubicBezTo>
                  <a:cubicBezTo>
                    <a:pt x="409" y="0"/>
                    <a:pt x="409" y="0"/>
                    <a:pt x="403" y="7"/>
                  </a:cubicBezTo>
                  <a:lnTo>
                    <a:pt x="363" y="48"/>
                  </a:lnTo>
                  <a:cubicBezTo>
                    <a:pt x="359" y="42"/>
                    <a:pt x="328" y="0"/>
                    <a:pt x="262" y="0"/>
                  </a:cubicBezTo>
                  <a:cubicBezTo>
                    <a:pt x="130" y="0"/>
                    <a:pt x="0" y="117"/>
                    <a:pt x="0" y="240"/>
                  </a:cubicBezTo>
                  <a:cubicBezTo>
                    <a:pt x="0" y="328"/>
                    <a:pt x="70" y="394"/>
                    <a:pt x="167" y="394"/>
                  </a:cubicBezTo>
                  <a:cubicBezTo>
                    <a:pt x="196" y="394"/>
                    <a:pt x="249" y="387"/>
                    <a:pt x="304" y="341"/>
                  </a:cubicBezTo>
                  <a:cubicBezTo>
                    <a:pt x="348" y="304"/>
                    <a:pt x="359" y="257"/>
                    <a:pt x="359" y="253"/>
                  </a:cubicBezTo>
                  <a:cubicBezTo>
                    <a:pt x="359" y="244"/>
                    <a:pt x="354" y="244"/>
                    <a:pt x="350" y="244"/>
                  </a:cubicBezTo>
                  <a:cubicBezTo>
                    <a:pt x="343" y="244"/>
                    <a:pt x="343" y="249"/>
                    <a:pt x="341" y="253"/>
                  </a:cubicBezTo>
                  <a:cubicBezTo>
                    <a:pt x="319" y="328"/>
                    <a:pt x="242" y="374"/>
                    <a:pt x="176" y="374"/>
                  </a:cubicBezTo>
                  <a:cubicBezTo>
                    <a:pt x="119" y="374"/>
                    <a:pt x="55" y="343"/>
                    <a:pt x="55" y="257"/>
                  </a:cubicBezTo>
                  <a:cubicBezTo>
                    <a:pt x="55" y="242"/>
                    <a:pt x="57" y="156"/>
                    <a:pt x="121" y="86"/>
                  </a:cubicBezTo>
                  <a:cubicBezTo>
                    <a:pt x="158" y="44"/>
                    <a:pt x="216" y="20"/>
                    <a:pt x="266" y="20"/>
                  </a:cubicBezTo>
                  <a:cubicBezTo>
                    <a:pt x="330" y="20"/>
                    <a:pt x="367" y="66"/>
                    <a:pt x="367" y="125"/>
                  </a:cubicBezTo>
                  <a:cubicBezTo>
                    <a:pt x="367" y="141"/>
                    <a:pt x="365" y="145"/>
                    <a:pt x="365" y="150"/>
                  </a:cubicBezTo>
                  <a:cubicBezTo>
                    <a:pt x="365" y="156"/>
                    <a:pt x="372" y="156"/>
                    <a:pt x="376" y="156"/>
                  </a:cubicBezTo>
                  <a:cubicBezTo>
                    <a:pt x="385" y="156"/>
                    <a:pt x="385" y="154"/>
                    <a:pt x="387" y="143"/>
                  </a:cubicBezTo>
                  <a:lnTo>
                    <a:pt x="420" y="7"/>
                  </a:lnTo>
                </a:path>
              </a:pathLst>
            </a:custGeom>
            <a:solidFill>
              <a:srgbClr val="000000"/>
            </a:solidFill>
            <a:ln w="12600" cap="flat">
              <a:noFill/>
              <a:miter lim="800000"/>
              <a:headEnd/>
              <a:tailEnd/>
            </a:ln>
            <a:effectLst/>
          </p:spPr>
          <p:txBody>
            <a:bodyPr wrap="none" anchor="ctr"/>
            <a:lstStyle/>
            <a:p>
              <a:endParaRPr lang="de-DE"/>
            </a:p>
          </p:txBody>
        </p:sp>
        <p:sp>
          <p:nvSpPr>
            <p:cNvPr id="9332" name="Freeform 116"/>
            <p:cNvSpPr>
              <a:spLocks noChangeArrowheads="1"/>
            </p:cNvSpPr>
            <p:nvPr/>
          </p:nvSpPr>
          <p:spPr bwMode="auto">
            <a:xfrm>
              <a:off x="2260" y="3755"/>
              <a:ext cx="36" cy="58"/>
            </a:xfrm>
            <a:custGeom>
              <a:avLst/>
              <a:gdLst/>
              <a:ahLst/>
              <a:cxnLst>
                <a:cxn ang="0">
                  <a:pos x="99" y="11"/>
                </a:cxn>
                <a:cxn ang="0">
                  <a:pos x="86" y="0"/>
                </a:cxn>
                <a:cxn ang="0">
                  <a:pos x="7" y="24"/>
                </a:cxn>
                <a:cxn ang="0">
                  <a:pos x="0" y="24"/>
                </a:cxn>
                <a:cxn ang="0">
                  <a:pos x="0" y="42"/>
                </a:cxn>
                <a:cxn ang="0">
                  <a:pos x="7" y="42"/>
                </a:cxn>
                <a:cxn ang="0">
                  <a:pos x="64" y="31"/>
                </a:cxn>
                <a:cxn ang="0">
                  <a:pos x="64" y="227"/>
                </a:cxn>
                <a:cxn ang="0">
                  <a:pos x="22" y="242"/>
                </a:cxn>
                <a:cxn ang="0">
                  <a:pos x="2" y="242"/>
                </a:cxn>
                <a:cxn ang="0">
                  <a:pos x="2" y="260"/>
                </a:cxn>
                <a:cxn ang="0">
                  <a:pos x="81" y="257"/>
                </a:cxn>
                <a:cxn ang="0">
                  <a:pos x="161" y="260"/>
                </a:cxn>
                <a:cxn ang="0">
                  <a:pos x="161" y="242"/>
                </a:cxn>
                <a:cxn ang="0">
                  <a:pos x="141" y="242"/>
                </a:cxn>
                <a:cxn ang="0">
                  <a:pos x="99" y="227"/>
                </a:cxn>
                <a:cxn ang="0">
                  <a:pos x="99" y="11"/>
                </a:cxn>
              </a:cxnLst>
              <a:rect l="0" t="0" r="r" b="b"/>
              <a:pathLst>
                <a:path w="162" h="261">
                  <a:moveTo>
                    <a:pt x="99" y="11"/>
                  </a:moveTo>
                  <a:cubicBezTo>
                    <a:pt x="99" y="0"/>
                    <a:pt x="99" y="0"/>
                    <a:pt x="86" y="0"/>
                  </a:cubicBezTo>
                  <a:cubicBezTo>
                    <a:pt x="57" y="24"/>
                    <a:pt x="15" y="24"/>
                    <a:pt x="7" y="24"/>
                  </a:cubicBezTo>
                  <a:lnTo>
                    <a:pt x="0" y="24"/>
                  </a:lnTo>
                  <a:lnTo>
                    <a:pt x="0" y="42"/>
                  </a:lnTo>
                  <a:lnTo>
                    <a:pt x="7" y="42"/>
                  </a:lnTo>
                  <a:cubicBezTo>
                    <a:pt x="15" y="42"/>
                    <a:pt x="42" y="42"/>
                    <a:pt x="64" y="31"/>
                  </a:cubicBezTo>
                  <a:lnTo>
                    <a:pt x="64" y="227"/>
                  </a:lnTo>
                  <a:cubicBezTo>
                    <a:pt x="64" y="238"/>
                    <a:pt x="64" y="242"/>
                    <a:pt x="22" y="242"/>
                  </a:cubicBezTo>
                  <a:lnTo>
                    <a:pt x="2" y="242"/>
                  </a:lnTo>
                  <a:lnTo>
                    <a:pt x="2" y="260"/>
                  </a:lnTo>
                  <a:cubicBezTo>
                    <a:pt x="24" y="257"/>
                    <a:pt x="59" y="257"/>
                    <a:pt x="81" y="257"/>
                  </a:cubicBezTo>
                  <a:cubicBezTo>
                    <a:pt x="106" y="257"/>
                    <a:pt x="139" y="257"/>
                    <a:pt x="161" y="260"/>
                  </a:cubicBezTo>
                  <a:lnTo>
                    <a:pt x="161" y="242"/>
                  </a:lnTo>
                  <a:lnTo>
                    <a:pt x="141" y="242"/>
                  </a:lnTo>
                  <a:cubicBezTo>
                    <a:pt x="99" y="242"/>
                    <a:pt x="99" y="238"/>
                    <a:pt x="99" y="227"/>
                  </a:cubicBezTo>
                  <a:lnTo>
                    <a:pt x="99" y="11"/>
                  </a:lnTo>
                </a:path>
              </a:pathLst>
            </a:custGeom>
            <a:solidFill>
              <a:srgbClr val="000000"/>
            </a:solidFill>
            <a:ln w="12600" cap="flat">
              <a:noFill/>
              <a:miter lim="800000"/>
              <a:headEnd/>
              <a:tailEnd/>
            </a:ln>
            <a:effectLst/>
          </p:spPr>
          <p:txBody>
            <a:bodyPr wrap="none" anchor="ctr"/>
            <a:lstStyle/>
            <a:p>
              <a:endParaRPr lang="de-DE"/>
            </a:p>
          </p:txBody>
        </p:sp>
        <p:sp>
          <p:nvSpPr>
            <p:cNvPr id="9333" name="Freeform 117"/>
            <p:cNvSpPr>
              <a:spLocks noChangeArrowheads="1"/>
            </p:cNvSpPr>
            <p:nvPr/>
          </p:nvSpPr>
          <p:spPr bwMode="auto">
            <a:xfrm>
              <a:off x="2330" y="3781"/>
              <a:ext cx="15" cy="38"/>
            </a:xfrm>
            <a:custGeom>
              <a:avLst/>
              <a:gdLst/>
              <a:ahLst/>
              <a:cxnLst>
                <a:cxn ang="0">
                  <a:pos x="55" y="55"/>
                </a:cxn>
                <a:cxn ang="0">
                  <a:pos x="11" y="154"/>
                </a:cxn>
                <a:cxn ang="0">
                  <a:pos x="9" y="161"/>
                </a:cxn>
                <a:cxn ang="0">
                  <a:pos x="15" y="169"/>
                </a:cxn>
                <a:cxn ang="0">
                  <a:pos x="70" y="59"/>
                </a:cxn>
                <a:cxn ang="0">
                  <a:pos x="31" y="0"/>
                </a:cxn>
                <a:cxn ang="0">
                  <a:pos x="0" y="31"/>
                </a:cxn>
                <a:cxn ang="0">
                  <a:pos x="33" y="64"/>
                </a:cxn>
                <a:cxn ang="0">
                  <a:pos x="55" y="55"/>
                </a:cxn>
              </a:cxnLst>
              <a:rect l="0" t="0" r="r" b="b"/>
              <a:pathLst>
                <a:path w="71" h="170">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3"/>
                    <a:pt x="0" y="31"/>
                  </a:cubicBezTo>
                  <a:cubicBezTo>
                    <a:pt x="0" y="48"/>
                    <a:pt x="13" y="64"/>
                    <a:pt x="33" y="64"/>
                  </a:cubicBezTo>
                  <a:cubicBezTo>
                    <a:pt x="46" y="64"/>
                    <a:pt x="55" y="55"/>
                    <a:pt x="55" y="55"/>
                  </a:cubicBezTo>
                </a:path>
              </a:pathLst>
            </a:custGeom>
            <a:solidFill>
              <a:srgbClr val="000000"/>
            </a:solidFill>
            <a:ln w="12600" cap="flat">
              <a:noFill/>
              <a:miter lim="800000"/>
              <a:headEnd/>
              <a:tailEnd/>
            </a:ln>
            <a:effectLst/>
          </p:spPr>
          <p:txBody>
            <a:bodyPr wrap="none" anchor="ctr"/>
            <a:lstStyle/>
            <a:p>
              <a:endParaRPr lang="de-DE"/>
            </a:p>
          </p:txBody>
        </p:sp>
        <p:sp>
          <p:nvSpPr>
            <p:cNvPr id="9334" name="Freeform 118"/>
            <p:cNvSpPr>
              <a:spLocks noChangeArrowheads="1"/>
            </p:cNvSpPr>
            <p:nvPr/>
          </p:nvSpPr>
          <p:spPr bwMode="auto">
            <a:xfrm>
              <a:off x="2403" y="3676"/>
              <a:ext cx="60" cy="25"/>
            </a:xfrm>
            <a:custGeom>
              <a:avLst/>
              <a:gdLst/>
              <a:ahLst/>
              <a:cxnLst>
                <a:cxn ang="0">
                  <a:pos x="207" y="70"/>
                </a:cxn>
                <a:cxn ang="0">
                  <a:pos x="183" y="101"/>
                </a:cxn>
                <a:cxn ang="0">
                  <a:pos x="196" y="114"/>
                </a:cxn>
                <a:cxn ang="0">
                  <a:pos x="209" y="106"/>
                </a:cxn>
                <a:cxn ang="0">
                  <a:pos x="253" y="73"/>
                </a:cxn>
                <a:cxn ang="0">
                  <a:pos x="268" y="57"/>
                </a:cxn>
                <a:cxn ang="0">
                  <a:pos x="257" y="44"/>
                </a:cxn>
                <a:cxn ang="0">
                  <a:pos x="231" y="11"/>
                </a:cxn>
                <a:cxn ang="0">
                  <a:pos x="218" y="0"/>
                </a:cxn>
                <a:cxn ang="0">
                  <a:pos x="205" y="13"/>
                </a:cxn>
                <a:cxn ang="0">
                  <a:pos x="218" y="44"/>
                </a:cxn>
                <a:cxn ang="0">
                  <a:pos x="22" y="44"/>
                </a:cxn>
                <a:cxn ang="0">
                  <a:pos x="0" y="57"/>
                </a:cxn>
                <a:cxn ang="0">
                  <a:pos x="22" y="70"/>
                </a:cxn>
                <a:cxn ang="0">
                  <a:pos x="207" y="70"/>
                </a:cxn>
              </a:cxnLst>
              <a:rect l="0" t="0" r="r" b="b"/>
              <a:pathLst>
                <a:path w="269" h="115">
                  <a:moveTo>
                    <a:pt x="207" y="70"/>
                  </a:moveTo>
                  <a:cubicBezTo>
                    <a:pt x="202" y="75"/>
                    <a:pt x="183" y="92"/>
                    <a:pt x="183" y="101"/>
                  </a:cubicBezTo>
                  <a:cubicBezTo>
                    <a:pt x="183" y="108"/>
                    <a:pt x="189" y="114"/>
                    <a:pt x="196" y="114"/>
                  </a:cubicBezTo>
                  <a:cubicBezTo>
                    <a:pt x="202" y="114"/>
                    <a:pt x="207" y="110"/>
                    <a:pt x="209" y="106"/>
                  </a:cubicBezTo>
                  <a:cubicBezTo>
                    <a:pt x="222" y="90"/>
                    <a:pt x="240" y="79"/>
                    <a:pt x="253" y="73"/>
                  </a:cubicBezTo>
                  <a:cubicBezTo>
                    <a:pt x="262" y="68"/>
                    <a:pt x="268" y="66"/>
                    <a:pt x="268" y="57"/>
                  </a:cubicBezTo>
                  <a:cubicBezTo>
                    <a:pt x="268" y="51"/>
                    <a:pt x="262" y="46"/>
                    <a:pt x="257" y="44"/>
                  </a:cubicBezTo>
                  <a:cubicBezTo>
                    <a:pt x="240" y="33"/>
                    <a:pt x="233" y="20"/>
                    <a:pt x="231" y="11"/>
                  </a:cubicBezTo>
                  <a:cubicBezTo>
                    <a:pt x="231" y="9"/>
                    <a:pt x="227" y="0"/>
                    <a:pt x="218" y="0"/>
                  </a:cubicBezTo>
                  <a:cubicBezTo>
                    <a:pt x="213" y="0"/>
                    <a:pt x="205" y="4"/>
                    <a:pt x="205" y="13"/>
                  </a:cubicBezTo>
                  <a:cubicBezTo>
                    <a:pt x="205" y="22"/>
                    <a:pt x="213" y="37"/>
                    <a:pt x="218" y="44"/>
                  </a:cubicBezTo>
                  <a:lnTo>
                    <a:pt x="22" y="44"/>
                  </a:lnTo>
                  <a:cubicBezTo>
                    <a:pt x="13" y="44"/>
                    <a:pt x="0" y="44"/>
                    <a:pt x="0" y="57"/>
                  </a:cubicBezTo>
                  <a:cubicBezTo>
                    <a:pt x="0" y="70"/>
                    <a:pt x="13" y="70"/>
                    <a:pt x="22" y="70"/>
                  </a:cubicBezTo>
                  <a:lnTo>
                    <a:pt x="207" y="70"/>
                  </a:lnTo>
                </a:path>
              </a:pathLst>
            </a:custGeom>
            <a:solidFill>
              <a:srgbClr val="000000"/>
            </a:solidFill>
            <a:ln w="12600" cap="flat">
              <a:noFill/>
              <a:miter lim="800000"/>
              <a:headEnd/>
              <a:tailEnd/>
            </a:ln>
            <a:effectLst/>
          </p:spPr>
          <p:txBody>
            <a:bodyPr wrap="none" anchor="ctr"/>
            <a:lstStyle/>
            <a:p>
              <a:endParaRPr lang="de-DE"/>
            </a:p>
          </p:txBody>
        </p:sp>
        <p:sp>
          <p:nvSpPr>
            <p:cNvPr id="9335" name="Freeform 119"/>
            <p:cNvSpPr>
              <a:spLocks noChangeArrowheads="1"/>
            </p:cNvSpPr>
            <p:nvPr/>
          </p:nvSpPr>
          <p:spPr bwMode="auto">
            <a:xfrm>
              <a:off x="2367" y="3709"/>
              <a:ext cx="94" cy="89"/>
            </a:xfrm>
            <a:custGeom>
              <a:avLst/>
              <a:gdLst/>
              <a:ahLst/>
              <a:cxnLst>
                <a:cxn ang="0">
                  <a:pos x="420" y="7"/>
                </a:cxn>
                <a:cxn ang="0">
                  <a:pos x="414" y="0"/>
                </a:cxn>
                <a:cxn ang="0">
                  <a:pos x="403" y="7"/>
                </a:cxn>
                <a:cxn ang="0">
                  <a:pos x="363" y="48"/>
                </a:cxn>
                <a:cxn ang="0">
                  <a:pos x="262" y="0"/>
                </a:cxn>
                <a:cxn ang="0">
                  <a:pos x="0" y="240"/>
                </a:cxn>
                <a:cxn ang="0">
                  <a:pos x="167" y="394"/>
                </a:cxn>
                <a:cxn ang="0">
                  <a:pos x="304" y="341"/>
                </a:cxn>
                <a:cxn ang="0">
                  <a:pos x="359" y="253"/>
                </a:cxn>
                <a:cxn ang="0">
                  <a:pos x="350" y="244"/>
                </a:cxn>
                <a:cxn ang="0">
                  <a:pos x="341" y="253"/>
                </a:cxn>
                <a:cxn ang="0">
                  <a:pos x="176" y="374"/>
                </a:cxn>
                <a:cxn ang="0">
                  <a:pos x="55" y="257"/>
                </a:cxn>
                <a:cxn ang="0">
                  <a:pos x="121" y="86"/>
                </a:cxn>
                <a:cxn ang="0">
                  <a:pos x="266" y="20"/>
                </a:cxn>
                <a:cxn ang="0">
                  <a:pos x="367" y="125"/>
                </a:cxn>
                <a:cxn ang="0">
                  <a:pos x="365" y="150"/>
                </a:cxn>
                <a:cxn ang="0">
                  <a:pos x="376" y="156"/>
                </a:cxn>
                <a:cxn ang="0">
                  <a:pos x="387" y="143"/>
                </a:cxn>
                <a:cxn ang="0">
                  <a:pos x="420" y="7"/>
                </a:cxn>
              </a:cxnLst>
              <a:rect l="0" t="0" r="r" b="b"/>
              <a:pathLst>
                <a:path w="421" h="395">
                  <a:moveTo>
                    <a:pt x="420" y="7"/>
                  </a:moveTo>
                  <a:cubicBezTo>
                    <a:pt x="420" y="4"/>
                    <a:pt x="418" y="0"/>
                    <a:pt x="414" y="0"/>
                  </a:cubicBezTo>
                  <a:cubicBezTo>
                    <a:pt x="409" y="0"/>
                    <a:pt x="409" y="0"/>
                    <a:pt x="403" y="7"/>
                  </a:cubicBezTo>
                  <a:lnTo>
                    <a:pt x="363" y="48"/>
                  </a:lnTo>
                  <a:cubicBezTo>
                    <a:pt x="359" y="42"/>
                    <a:pt x="328" y="0"/>
                    <a:pt x="262" y="0"/>
                  </a:cubicBezTo>
                  <a:cubicBezTo>
                    <a:pt x="130" y="0"/>
                    <a:pt x="0" y="117"/>
                    <a:pt x="0" y="240"/>
                  </a:cubicBezTo>
                  <a:cubicBezTo>
                    <a:pt x="0" y="328"/>
                    <a:pt x="70" y="394"/>
                    <a:pt x="167" y="394"/>
                  </a:cubicBezTo>
                  <a:cubicBezTo>
                    <a:pt x="196" y="394"/>
                    <a:pt x="249" y="387"/>
                    <a:pt x="304" y="341"/>
                  </a:cubicBezTo>
                  <a:cubicBezTo>
                    <a:pt x="348" y="304"/>
                    <a:pt x="359" y="257"/>
                    <a:pt x="359" y="253"/>
                  </a:cubicBezTo>
                  <a:cubicBezTo>
                    <a:pt x="359" y="244"/>
                    <a:pt x="354" y="244"/>
                    <a:pt x="350" y="244"/>
                  </a:cubicBezTo>
                  <a:cubicBezTo>
                    <a:pt x="343" y="244"/>
                    <a:pt x="343" y="249"/>
                    <a:pt x="341" y="253"/>
                  </a:cubicBezTo>
                  <a:cubicBezTo>
                    <a:pt x="319" y="328"/>
                    <a:pt x="242" y="374"/>
                    <a:pt x="176" y="374"/>
                  </a:cubicBezTo>
                  <a:cubicBezTo>
                    <a:pt x="119" y="374"/>
                    <a:pt x="55" y="343"/>
                    <a:pt x="55" y="257"/>
                  </a:cubicBezTo>
                  <a:cubicBezTo>
                    <a:pt x="55" y="242"/>
                    <a:pt x="57" y="156"/>
                    <a:pt x="121" y="86"/>
                  </a:cubicBezTo>
                  <a:cubicBezTo>
                    <a:pt x="158" y="44"/>
                    <a:pt x="216" y="20"/>
                    <a:pt x="266" y="20"/>
                  </a:cubicBezTo>
                  <a:cubicBezTo>
                    <a:pt x="330" y="20"/>
                    <a:pt x="367" y="66"/>
                    <a:pt x="367" y="125"/>
                  </a:cubicBezTo>
                  <a:cubicBezTo>
                    <a:pt x="367" y="141"/>
                    <a:pt x="365" y="145"/>
                    <a:pt x="365" y="150"/>
                  </a:cubicBezTo>
                  <a:cubicBezTo>
                    <a:pt x="365" y="156"/>
                    <a:pt x="372" y="156"/>
                    <a:pt x="376" y="156"/>
                  </a:cubicBezTo>
                  <a:cubicBezTo>
                    <a:pt x="385" y="156"/>
                    <a:pt x="385" y="154"/>
                    <a:pt x="387" y="143"/>
                  </a:cubicBezTo>
                  <a:lnTo>
                    <a:pt x="420" y="7"/>
                  </a:lnTo>
                </a:path>
              </a:pathLst>
            </a:custGeom>
            <a:solidFill>
              <a:srgbClr val="000000"/>
            </a:solidFill>
            <a:ln w="12600" cap="flat">
              <a:noFill/>
              <a:miter lim="800000"/>
              <a:headEnd/>
              <a:tailEnd/>
            </a:ln>
            <a:effectLst/>
          </p:spPr>
          <p:txBody>
            <a:bodyPr wrap="none" anchor="ctr"/>
            <a:lstStyle/>
            <a:p>
              <a:endParaRPr lang="de-DE"/>
            </a:p>
          </p:txBody>
        </p:sp>
        <p:sp>
          <p:nvSpPr>
            <p:cNvPr id="9336" name="Freeform 120"/>
            <p:cNvSpPr>
              <a:spLocks noChangeArrowheads="1"/>
            </p:cNvSpPr>
            <p:nvPr/>
          </p:nvSpPr>
          <p:spPr bwMode="auto">
            <a:xfrm>
              <a:off x="2466" y="3755"/>
              <a:ext cx="43" cy="58"/>
            </a:xfrm>
            <a:custGeom>
              <a:avLst/>
              <a:gdLst/>
              <a:ahLst/>
              <a:cxnLst>
                <a:cxn ang="0">
                  <a:pos x="194" y="185"/>
                </a:cxn>
                <a:cxn ang="0">
                  <a:pos x="178" y="185"/>
                </a:cxn>
                <a:cxn ang="0">
                  <a:pos x="167" y="220"/>
                </a:cxn>
                <a:cxn ang="0">
                  <a:pos x="125" y="222"/>
                </a:cxn>
                <a:cxn ang="0">
                  <a:pos x="48" y="222"/>
                </a:cxn>
                <a:cxn ang="0">
                  <a:pos x="128" y="165"/>
                </a:cxn>
                <a:cxn ang="0">
                  <a:pos x="194" y="77"/>
                </a:cxn>
                <a:cxn ang="0">
                  <a:pos x="92" y="0"/>
                </a:cxn>
                <a:cxn ang="0">
                  <a:pos x="0" y="68"/>
                </a:cxn>
                <a:cxn ang="0">
                  <a:pos x="22" y="92"/>
                </a:cxn>
                <a:cxn ang="0">
                  <a:pos x="46" y="70"/>
                </a:cxn>
                <a:cxn ang="0">
                  <a:pos x="24" y="46"/>
                </a:cxn>
                <a:cxn ang="0">
                  <a:pos x="84" y="18"/>
                </a:cxn>
                <a:cxn ang="0">
                  <a:pos x="152" y="77"/>
                </a:cxn>
                <a:cxn ang="0">
                  <a:pos x="99" y="161"/>
                </a:cxn>
                <a:cxn ang="0">
                  <a:pos x="4" y="242"/>
                </a:cxn>
                <a:cxn ang="0">
                  <a:pos x="0" y="249"/>
                </a:cxn>
                <a:cxn ang="0">
                  <a:pos x="0" y="260"/>
                </a:cxn>
                <a:cxn ang="0">
                  <a:pos x="183" y="260"/>
                </a:cxn>
                <a:cxn ang="0">
                  <a:pos x="194" y="185"/>
                </a:cxn>
              </a:cxnLst>
              <a:rect l="0" t="0" r="r" b="b"/>
              <a:pathLst>
                <a:path w="195" h="261">
                  <a:moveTo>
                    <a:pt x="194" y="185"/>
                  </a:moveTo>
                  <a:lnTo>
                    <a:pt x="178" y="185"/>
                  </a:lnTo>
                  <a:cubicBezTo>
                    <a:pt x="178" y="191"/>
                    <a:pt x="174" y="216"/>
                    <a:pt x="167" y="220"/>
                  </a:cubicBezTo>
                  <a:cubicBezTo>
                    <a:pt x="163" y="222"/>
                    <a:pt x="132" y="222"/>
                    <a:pt x="125" y="222"/>
                  </a:cubicBezTo>
                  <a:lnTo>
                    <a:pt x="48" y="222"/>
                  </a:lnTo>
                  <a:cubicBezTo>
                    <a:pt x="75" y="202"/>
                    <a:pt x="103" y="180"/>
                    <a:pt x="128" y="165"/>
                  </a:cubicBezTo>
                  <a:cubicBezTo>
                    <a:pt x="163" y="141"/>
                    <a:pt x="194" y="119"/>
                    <a:pt x="194" y="77"/>
                  </a:cubicBezTo>
                  <a:cubicBezTo>
                    <a:pt x="194" y="29"/>
                    <a:pt x="147" y="0"/>
                    <a:pt x="92" y="0"/>
                  </a:cubicBezTo>
                  <a:cubicBezTo>
                    <a:pt x="40" y="0"/>
                    <a:pt x="0" y="31"/>
                    <a:pt x="0" y="68"/>
                  </a:cubicBezTo>
                  <a:cubicBezTo>
                    <a:pt x="0" y="88"/>
                    <a:pt x="18" y="92"/>
                    <a:pt x="22" y="92"/>
                  </a:cubicBezTo>
                  <a:cubicBezTo>
                    <a:pt x="33" y="92"/>
                    <a:pt x="46" y="86"/>
                    <a:pt x="46" y="70"/>
                  </a:cubicBezTo>
                  <a:cubicBezTo>
                    <a:pt x="46" y="55"/>
                    <a:pt x="35" y="48"/>
                    <a:pt x="24" y="46"/>
                  </a:cubicBezTo>
                  <a:cubicBezTo>
                    <a:pt x="35" y="29"/>
                    <a:pt x="57" y="18"/>
                    <a:pt x="84" y="18"/>
                  </a:cubicBezTo>
                  <a:cubicBezTo>
                    <a:pt x="121" y="18"/>
                    <a:pt x="152" y="40"/>
                    <a:pt x="152" y="77"/>
                  </a:cubicBezTo>
                  <a:cubicBezTo>
                    <a:pt x="152" y="110"/>
                    <a:pt x="130" y="136"/>
                    <a:pt x="99" y="161"/>
                  </a:cubicBezTo>
                  <a:lnTo>
                    <a:pt x="4" y="242"/>
                  </a:lnTo>
                  <a:cubicBezTo>
                    <a:pt x="0" y="244"/>
                    <a:pt x="0" y="244"/>
                    <a:pt x="0" y="249"/>
                  </a:cubicBezTo>
                  <a:lnTo>
                    <a:pt x="0" y="260"/>
                  </a:lnTo>
                  <a:lnTo>
                    <a:pt x="183" y="260"/>
                  </a:lnTo>
                  <a:lnTo>
                    <a:pt x="194" y="185"/>
                  </a:lnTo>
                </a:path>
              </a:pathLst>
            </a:custGeom>
            <a:solidFill>
              <a:srgbClr val="000000"/>
            </a:solidFill>
            <a:ln w="12600" cap="flat">
              <a:noFill/>
              <a:miter lim="800000"/>
              <a:headEnd/>
              <a:tailEnd/>
            </a:ln>
            <a:effectLst/>
          </p:spPr>
          <p:txBody>
            <a:bodyPr wrap="none" anchor="ctr"/>
            <a:lstStyle/>
            <a:p>
              <a:endParaRPr lang="de-DE"/>
            </a:p>
          </p:txBody>
        </p:sp>
        <p:sp>
          <p:nvSpPr>
            <p:cNvPr id="9337" name="Freeform 121"/>
            <p:cNvSpPr>
              <a:spLocks noChangeArrowheads="1"/>
            </p:cNvSpPr>
            <p:nvPr/>
          </p:nvSpPr>
          <p:spPr bwMode="auto">
            <a:xfrm>
              <a:off x="2566" y="3312"/>
              <a:ext cx="155" cy="390"/>
            </a:xfrm>
            <a:custGeom>
              <a:avLst/>
              <a:gdLst/>
              <a:ahLst/>
              <a:cxnLst>
                <a:cxn ang="0">
                  <a:pos x="37" y="1685"/>
                </a:cxn>
                <a:cxn ang="0">
                  <a:pos x="75" y="1648"/>
                </a:cxn>
                <a:cxn ang="0">
                  <a:pos x="37" y="1611"/>
                </a:cxn>
                <a:cxn ang="0">
                  <a:pos x="0" y="1648"/>
                </a:cxn>
                <a:cxn ang="0">
                  <a:pos x="86" y="1721"/>
                </a:cxn>
                <a:cxn ang="0">
                  <a:pos x="304" y="1316"/>
                </a:cxn>
                <a:cxn ang="0">
                  <a:pos x="455" y="574"/>
                </a:cxn>
                <a:cxn ang="0">
                  <a:pos x="539" y="154"/>
                </a:cxn>
                <a:cxn ang="0">
                  <a:pos x="605" y="18"/>
                </a:cxn>
                <a:cxn ang="0">
                  <a:pos x="651" y="35"/>
                </a:cxn>
                <a:cxn ang="0">
                  <a:pos x="614" y="73"/>
                </a:cxn>
                <a:cxn ang="0">
                  <a:pos x="649" y="110"/>
                </a:cxn>
                <a:cxn ang="0">
                  <a:pos x="689" y="73"/>
                </a:cxn>
                <a:cxn ang="0">
                  <a:pos x="603" y="0"/>
                </a:cxn>
                <a:cxn ang="0">
                  <a:pos x="458" y="242"/>
                </a:cxn>
                <a:cxn ang="0">
                  <a:pos x="266" y="1146"/>
                </a:cxn>
                <a:cxn ang="0">
                  <a:pos x="198" y="1501"/>
                </a:cxn>
                <a:cxn ang="0">
                  <a:pos x="84" y="1703"/>
                </a:cxn>
                <a:cxn ang="0">
                  <a:pos x="37" y="1685"/>
                </a:cxn>
              </a:cxnLst>
              <a:rect l="0" t="0" r="r" b="b"/>
              <a:pathLst>
                <a:path w="690" h="1722">
                  <a:moveTo>
                    <a:pt x="37" y="1685"/>
                  </a:moveTo>
                  <a:cubicBezTo>
                    <a:pt x="62" y="1683"/>
                    <a:pt x="75" y="1668"/>
                    <a:pt x="75" y="1648"/>
                  </a:cubicBezTo>
                  <a:cubicBezTo>
                    <a:pt x="75" y="1622"/>
                    <a:pt x="55" y="1611"/>
                    <a:pt x="37" y="1611"/>
                  </a:cubicBezTo>
                  <a:cubicBezTo>
                    <a:pt x="20" y="1611"/>
                    <a:pt x="0" y="1622"/>
                    <a:pt x="0" y="1648"/>
                  </a:cubicBezTo>
                  <a:cubicBezTo>
                    <a:pt x="0" y="1688"/>
                    <a:pt x="40" y="1721"/>
                    <a:pt x="86" y="1721"/>
                  </a:cubicBezTo>
                  <a:cubicBezTo>
                    <a:pt x="205" y="1721"/>
                    <a:pt x="249" y="1540"/>
                    <a:pt x="304" y="1316"/>
                  </a:cubicBezTo>
                  <a:cubicBezTo>
                    <a:pt x="363" y="1069"/>
                    <a:pt x="414" y="823"/>
                    <a:pt x="455" y="574"/>
                  </a:cubicBezTo>
                  <a:cubicBezTo>
                    <a:pt x="484" y="409"/>
                    <a:pt x="513" y="255"/>
                    <a:pt x="539" y="154"/>
                  </a:cubicBezTo>
                  <a:cubicBezTo>
                    <a:pt x="548" y="117"/>
                    <a:pt x="574" y="18"/>
                    <a:pt x="605" y="18"/>
                  </a:cubicBezTo>
                  <a:cubicBezTo>
                    <a:pt x="629" y="18"/>
                    <a:pt x="649" y="31"/>
                    <a:pt x="651" y="35"/>
                  </a:cubicBezTo>
                  <a:cubicBezTo>
                    <a:pt x="627" y="37"/>
                    <a:pt x="614" y="53"/>
                    <a:pt x="614" y="73"/>
                  </a:cubicBezTo>
                  <a:cubicBezTo>
                    <a:pt x="614" y="99"/>
                    <a:pt x="631" y="110"/>
                    <a:pt x="649" y="110"/>
                  </a:cubicBezTo>
                  <a:cubicBezTo>
                    <a:pt x="669" y="110"/>
                    <a:pt x="689" y="99"/>
                    <a:pt x="689" y="73"/>
                  </a:cubicBezTo>
                  <a:cubicBezTo>
                    <a:pt x="689" y="31"/>
                    <a:pt x="647" y="0"/>
                    <a:pt x="603" y="0"/>
                  </a:cubicBezTo>
                  <a:cubicBezTo>
                    <a:pt x="546" y="0"/>
                    <a:pt x="502" y="84"/>
                    <a:pt x="458" y="242"/>
                  </a:cubicBezTo>
                  <a:cubicBezTo>
                    <a:pt x="455" y="251"/>
                    <a:pt x="350" y="640"/>
                    <a:pt x="266" y="1146"/>
                  </a:cubicBezTo>
                  <a:cubicBezTo>
                    <a:pt x="244" y="1265"/>
                    <a:pt x="222" y="1393"/>
                    <a:pt x="198" y="1501"/>
                  </a:cubicBezTo>
                  <a:cubicBezTo>
                    <a:pt x="183" y="1558"/>
                    <a:pt x="147" y="1703"/>
                    <a:pt x="84" y="1703"/>
                  </a:cubicBezTo>
                  <a:cubicBezTo>
                    <a:pt x="57" y="1703"/>
                    <a:pt x="37" y="1685"/>
                    <a:pt x="37" y="1685"/>
                  </a:cubicBezTo>
                </a:path>
              </a:pathLst>
            </a:custGeom>
            <a:solidFill>
              <a:srgbClr val="000000"/>
            </a:solidFill>
            <a:ln w="12600" cap="flat">
              <a:noFill/>
              <a:miter lim="800000"/>
              <a:headEnd/>
              <a:tailEnd/>
            </a:ln>
            <a:effectLst/>
          </p:spPr>
          <p:txBody>
            <a:bodyPr wrap="none" anchor="ctr"/>
            <a:lstStyle/>
            <a:p>
              <a:endParaRPr lang="de-DE"/>
            </a:p>
          </p:txBody>
        </p:sp>
        <p:sp>
          <p:nvSpPr>
            <p:cNvPr id="9338" name="Freeform 122"/>
            <p:cNvSpPr>
              <a:spLocks noChangeArrowheads="1"/>
            </p:cNvSpPr>
            <p:nvPr/>
          </p:nvSpPr>
          <p:spPr bwMode="auto">
            <a:xfrm>
              <a:off x="2683" y="3312"/>
              <a:ext cx="155" cy="390"/>
            </a:xfrm>
            <a:custGeom>
              <a:avLst/>
              <a:gdLst/>
              <a:ahLst/>
              <a:cxnLst>
                <a:cxn ang="0">
                  <a:pos x="37" y="1685"/>
                </a:cxn>
                <a:cxn ang="0">
                  <a:pos x="75" y="1648"/>
                </a:cxn>
                <a:cxn ang="0">
                  <a:pos x="37" y="1611"/>
                </a:cxn>
                <a:cxn ang="0">
                  <a:pos x="0" y="1648"/>
                </a:cxn>
                <a:cxn ang="0">
                  <a:pos x="86" y="1721"/>
                </a:cxn>
                <a:cxn ang="0">
                  <a:pos x="304" y="1316"/>
                </a:cxn>
                <a:cxn ang="0">
                  <a:pos x="455" y="574"/>
                </a:cxn>
                <a:cxn ang="0">
                  <a:pos x="539" y="154"/>
                </a:cxn>
                <a:cxn ang="0">
                  <a:pos x="605" y="18"/>
                </a:cxn>
                <a:cxn ang="0">
                  <a:pos x="651" y="35"/>
                </a:cxn>
                <a:cxn ang="0">
                  <a:pos x="614" y="73"/>
                </a:cxn>
                <a:cxn ang="0">
                  <a:pos x="649" y="110"/>
                </a:cxn>
                <a:cxn ang="0">
                  <a:pos x="689" y="73"/>
                </a:cxn>
                <a:cxn ang="0">
                  <a:pos x="603" y="0"/>
                </a:cxn>
                <a:cxn ang="0">
                  <a:pos x="458" y="242"/>
                </a:cxn>
                <a:cxn ang="0">
                  <a:pos x="266" y="1146"/>
                </a:cxn>
                <a:cxn ang="0">
                  <a:pos x="198" y="1501"/>
                </a:cxn>
                <a:cxn ang="0">
                  <a:pos x="84" y="1703"/>
                </a:cxn>
                <a:cxn ang="0">
                  <a:pos x="37" y="1685"/>
                </a:cxn>
              </a:cxnLst>
              <a:rect l="0" t="0" r="r" b="b"/>
              <a:pathLst>
                <a:path w="690" h="1722">
                  <a:moveTo>
                    <a:pt x="37" y="1685"/>
                  </a:moveTo>
                  <a:cubicBezTo>
                    <a:pt x="62" y="1683"/>
                    <a:pt x="75" y="1668"/>
                    <a:pt x="75" y="1648"/>
                  </a:cubicBezTo>
                  <a:cubicBezTo>
                    <a:pt x="75" y="1622"/>
                    <a:pt x="55" y="1611"/>
                    <a:pt x="37" y="1611"/>
                  </a:cubicBezTo>
                  <a:cubicBezTo>
                    <a:pt x="20" y="1611"/>
                    <a:pt x="0" y="1622"/>
                    <a:pt x="0" y="1648"/>
                  </a:cubicBezTo>
                  <a:cubicBezTo>
                    <a:pt x="0" y="1688"/>
                    <a:pt x="40" y="1721"/>
                    <a:pt x="86" y="1721"/>
                  </a:cubicBezTo>
                  <a:cubicBezTo>
                    <a:pt x="205" y="1721"/>
                    <a:pt x="249" y="1540"/>
                    <a:pt x="304" y="1316"/>
                  </a:cubicBezTo>
                  <a:cubicBezTo>
                    <a:pt x="363" y="1069"/>
                    <a:pt x="414" y="823"/>
                    <a:pt x="455" y="574"/>
                  </a:cubicBezTo>
                  <a:cubicBezTo>
                    <a:pt x="484" y="409"/>
                    <a:pt x="513" y="255"/>
                    <a:pt x="539" y="154"/>
                  </a:cubicBezTo>
                  <a:cubicBezTo>
                    <a:pt x="548" y="117"/>
                    <a:pt x="574" y="18"/>
                    <a:pt x="605" y="18"/>
                  </a:cubicBezTo>
                  <a:cubicBezTo>
                    <a:pt x="629" y="18"/>
                    <a:pt x="649" y="31"/>
                    <a:pt x="651" y="35"/>
                  </a:cubicBezTo>
                  <a:cubicBezTo>
                    <a:pt x="627" y="37"/>
                    <a:pt x="614" y="53"/>
                    <a:pt x="614" y="73"/>
                  </a:cubicBezTo>
                  <a:cubicBezTo>
                    <a:pt x="614" y="99"/>
                    <a:pt x="631" y="110"/>
                    <a:pt x="649" y="110"/>
                  </a:cubicBezTo>
                  <a:cubicBezTo>
                    <a:pt x="669" y="110"/>
                    <a:pt x="689" y="99"/>
                    <a:pt x="689" y="73"/>
                  </a:cubicBezTo>
                  <a:cubicBezTo>
                    <a:pt x="689" y="31"/>
                    <a:pt x="647" y="0"/>
                    <a:pt x="603" y="0"/>
                  </a:cubicBezTo>
                  <a:cubicBezTo>
                    <a:pt x="546" y="0"/>
                    <a:pt x="502" y="84"/>
                    <a:pt x="458" y="242"/>
                  </a:cubicBezTo>
                  <a:cubicBezTo>
                    <a:pt x="455" y="251"/>
                    <a:pt x="350" y="640"/>
                    <a:pt x="266" y="1146"/>
                  </a:cubicBezTo>
                  <a:cubicBezTo>
                    <a:pt x="244" y="1265"/>
                    <a:pt x="222" y="1393"/>
                    <a:pt x="198" y="1501"/>
                  </a:cubicBezTo>
                  <a:cubicBezTo>
                    <a:pt x="183" y="1558"/>
                    <a:pt x="147" y="1703"/>
                    <a:pt x="84" y="1703"/>
                  </a:cubicBezTo>
                  <a:cubicBezTo>
                    <a:pt x="57" y="1703"/>
                    <a:pt x="37" y="1685"/>
                    <a:pt x="37" y="1685"/>
                  </a:cubicBezTo>
                </a:path>
              </a:pathLst>
            </a:custGeom>
            <a:solidFill>
              <a:srgbClr val="000000"/>
            </a:solidFill>
            <a:ln w="12600" cap="flat">
              <a:noFill/>
              <a:miter lim="800000"/>
              <a:headEnd/>
              <a:tailEnd/>
            </a:ln>
            <a:effectLst/>
          </p:spPr>
          <p:txBody>
            <a:bodyPr wrap="none" anchor="ctr"/>
            <a:lstStyle/>
            <a:p>
              <a:endParaRPr lang="de-DE"/>
            </a:p>
          </p:txBody>
        </p:sp>
        <p:sp>
          <p:nvSpPr>
            <p:cNvPr id="9339" name="Freeform 123"/>
            <p:cNvSpPr>
              <a:spLocks noChangeArrowheads="1"/>
            </p:cNvSpPr>
            <p:nvPr/>
          </p:nvSpPr>
          <p:spPr bwMode="auto">
            <a:xfrm>
              <a:off x="2884" y="3429"/>
              <a:ext cx="86" cy="123"/>
            </a:xfrm>
            <a:custGeom>
              <a:avLst/>
              <a:gdLst/>
              <a:ahLst/>
              <a:cxnLst>
                <a:cxn ang="0">
                  <a:pos x="268" y="495"/>
                </a:cxn>
                <a:cxn ang="0">
                  <a:pos x="268" y="548"/>
                </a:cxn>
                <a:cxn ang="0">
                  <a:pos x="383" y="539"/>
                </a:cxn>
                <a:cxn ang="0">
                  <a:pos x="383" y="515"/>
                </a:cxn>
                <a:cxn ang="0">
                  <a:pos x="323" y="471"/>
                </a:cxn>
                <a:cxn ang="0">
                  <a:pos x="323" y="0"/>
                </a:cxn>
                <a:cxn ang="0">
                  <a:pos x="211" y="9"/>
                </a:cxn>
                <a:cxn ang="0">
                  <a:pos x="211" y="33"/>
                </a:cxn>
                <a:cxn ang="0">
                  <a:pos x="271" y="77"/>
                </a:cxn>
                <a:cxn ang="0">
                  <a:pos x="271" y="244"/>
                </a:cxn>
                <a:cxn ang="0">
                  <a:pos x="174" y="196"/>
                </a:cxn>
                <a:cxn ang="0">
                  <a:pos x="0" y="372"/>
                </a:cxn>
                <a:cxn ang="0">
                  <a:pos x="165" y="548"/>
                </a:cxn>
                <a:cxn ang="0">
                  <a:pos x="268" y="495"/>
                </a:cxn>
                <a:cxn ang="0">
                  <a:pos x="268" y="288"/>
                </a:cxn>
                <a:cxn ang="0">
                  <a:pos x="268" y="447"/>
                </a:cxn>
                <a:cxn ang="0">
                  <a:pos x="260" y="475"/>
                </a:cxn>
                <a:cxn ang="0">
                  <a:pos x="169" y="530"/>
                </a:cxn>
                <a:cxn ang="0">
                  <a:pos x="88" y="480"/>
                </a:cxn>
                <a:cxn ang="0">
                  <a:pos x="64" y="372"/>
                </a:cxn>
                <a:cxn ang="0">
                  <a:pos x="88" y="262"/>
                </a:cxn>
                <a:cxn ang="0">
                  <a:pos x="176" y="213"/>
                </a:cxn>
                <a:cxn ang="0">
                  <a:pos x="260" y="260"/>
                </a:cxn>
                <a:cxn ang="0">
                  <a:pos x="268" y="288"/>
                </a:cxn>
              </a:cxnLst>
              <a:rect l="0" t="0" r="r" b="b"/>
              <a:pathLst>
                <a:path w="384" h="549">
                  <a:moveTo>
                    <a:pt x="268" y="495"/>
                  </a:moveTo>
                  <a:lnTo>
                    <a:pt x="268" y="548"/>
                  </a:lnTo>
                  <a:lnTo>
                    <a:pt x="383" y="539"/>
                  </a:lnTo>
                  <a:lnTo>
                    <a:pt x="383" y="515"/>
                  </a:lnTo>
                  <a:cubicBezTo>
                    <a:pt x="330" y="515"/>
                    <a:pt x="323" y="508"/>
                    <a:pt x="323" y="471"/>
                  </a:cubicBezTo>
                  <a:lnTo>
                    <a:pt x="323" y="0"/>
                  </a:lnTo>
                  <a:lnTo>
                    <a:pt x="211" y="9"/>
                  </a:lnTo>
                  <a:lnTo>
                    <a:pt x="211" y="33"/>
                  </a:lnTo>
                  <a:cubicBezTo>
                    <a:pt x="266" y="33"/>
                    <a:pt x="271" y="37"/>
                    <a:pt x="271" y="77"/>
                  </a:cubicBezTo>
                  <a:lnTo>
                    <a:pt x="271" y="244"/>
                  </a:lnTo>
                  <a:cubicBezTo>
                    <a:pt x="249" y="216"/>
                    <a:pt x="216" y="196"/>
                    <a:pt x="174" y="196"/>
                  </a:cubicBezTo>
                  <a:cubicBezTo>
                    <a:pt x="81" y="196"/>
                    <a:pt x="0" y="273"/>
                    <a:pt x="0" y="372"/>
                  </a:cubicBezTo>
                  <a:cubicBezTo>
                    <a:pt x="0" y="471"/>
                    <a:pt x="77" y="548"/>
                    <a:pt x="165" y="548"/>
                  </a:cubicBezTo>
                  <a:cubicBezTo>
                    <a:pt x="216" y="548"/>
                    <a:pt x="249" y="521"/>
                    <a:pt x="268" y="495"/>
                  </a:cubicBezTo>
                  <a:close/>
                  <a:moveTo>
                    <a:pt x="268" y="288"/>
                  </a:moveTo>
                  <a:lnTo>
                    <a:pt x="268" y="447"/>
                  </a:lnTo>
                  <a:cubicBezTo>
                    <a:pt x="268" y="462"/>
                    <a:pt x="268" y="462"/>
                    <a:pt x="260" y="475"/>
                  </a:cubicBezTo>
                  <a:cubicBezTo>
                    <a:pt x="238" y="513"/>
                    <a:pt x="202" y="530"/>
                    <a:pt x="169" y="530"/>
                  </a:cubicBezTo>
                  <a:cubicBezTo>
                    <a:pt x="134" y="530"/>
                    <a:pt x="106" y="510"/>
                    <a:pt x="88" y="480"/>
                  </a:cubicBezTo>
                  <a:cubicBezTo>
                    <a:pt x="66" y="449"/>
                    <a:pt x="64" y="405"/>
                    <a:pt x="64" y="372"/>
                  </a:cubicBezTo>
                  <a:cubicBezTo>
                    <a:pt x="64" y="343"/>
                    <a:pt x="66" y="297"/>
                    <a:pt x="88" y="262"/>
                  </a:cubicBezTo>
                  <a:cubicBezTo>
                    <a:pt x="106" y="238"/>
                    <a:pt x="134" y="213"/>
                    <a:pt x="176" y="213"/>
                  </a:cubicBezTo>
                  <a:cubicBezTo>
                    <a:pt x="205" y="213"/>
                    <a:pt x="235" y="224"/>
                    <a:pt x="260" y="260"/>
                  </a:cubicBezTo>
                  <a:cubicBezTo>
                    <a:pt x="268" y="273"/>
                    <a:pt x="268" y="275"/>
                    <a:pt x="268" y="288"/>
                  </a:cubicBezTo>
                  <a:close/>
                </a:path>
              </a:pathLst>
            </a:custGeom>
            <a:solidFill>
              <a:srgbClr val="000000"/>
            </a:solidFill>
            <a:ln w="12600" cap="flat">
              <a:noFill/>
              <a:miter lim="800000"/>
              <a:headEnd/>
              <a:tailEnd/>
            </a:ln>
            <a:effectLst/>
          </p:spPr>
          <p:txBody>
            <a:bodyPr wrap="none" anchor="ctr"/>
            <a:lstStyle/>
            <a:p>
              <a:endParaRPr lang="de-DE"/>
            </a:p>
          </p:txBody>
        </p:sp>
        <p:sp>
          <p:nvSpPr>
            <p:cNvPr id="9340" name="Freeform 124"/>
            <p:cNvSpPr>
              <a:spLocks noChangeArrowheads="1"/>
            </p:cNvSpPr>
            <p:nvPr/>
          </p:nvSpPr>
          <p:spPr bwMode="auto">
            <a:xfrm>
              <a:off x="2980" y="3473"/>
              <a:ext cx="143" cy="79"/>
            </a:xfrm>
            <a:custGeom>
              <a:avLst/>
              <a:gdLst/>
              <a:ahLst/>
              <a:cxnLst>
                <a:cxn ang="0">
                  <a:pos x="46" y="297"/>
                </a:cxn>
                <a:cxn ang="0">
                  <a:pos x="40" y="332"/>
                </a:cxn>
                <a:cxn ang="0">
                  <a:pos x="62" y="352"/>
                </a:cxn>
                <a:cxn ang="0">
                  <a:pos x="90" y="330"/>
                </a:cxn>
                <a:cxn ang="0">
                  <a:pos x="106" y="273"/>
                </a:cxn>
                <a:cxn ang="0">
                  <a:pos x="121" y="202"/>
                </a:cxn>
                <a:cxn ang="0">
                  <a:pos x="134" y="152"/>
                </a:cxn>
                <a:cxn ang="0">
                  <a:pos x="145" y="112"/>
                </a:cxn>
                <a:cxn ang="0">
                  <a:pos x="271" y="18"/>
                </a:cxn>
                <a:cxn ang="0">
                  <a:pos x="312" y="73"/>
                </a:cxn>
                <a:cxn ang="0">
                  <a:pos x="301" y="136"/>
                </a:cxn>
                <a:cxn ang="0">
                  <a:pos x="279" y="227"/>
                </a:cxn>
                <a:cxn ang="0">
                  <a:pos x="264" y="286"/>
                </a:cxn>
                <a:cxn ang="0">
                  <a:pos x="255" y="332"/>
                </a:cxn>
                <a:cxn ang="0">
                  <a:pos x="277" y="352"/>
                </a:cxn>
                <a:cxn ang="0">
                  <a:pos x="312" y="308"/>
                </a:cxn>
                <a:cxn ang="0">
                  <a:pos x="359" y="121"/>
                </a:cxn>
                <a:cxn ang="0">
                  <a:pos x="486" y="18"/>
                </a:cxn>
                <a:cxn ang="0">
                  <a:pos x="528" y="73"/>
                </a:cxn>
                <a:cxn ang="0">
                  <a:pos x="480" y="246"/>
                </a:cxn>
                <a:cxn ang="0">
                  <a:pos x="471" y="288"/>
                </a:cxn>
                <a:cxn ang="0">
                  <a:pos x="535" y="352"/>
                </a:cxn>
                <a:cxn ang="0">
                  <a:pos x="636" y="233"/>
                </a:cxn>
                <a:cxn ang="0">
                  <a:pos x="627" y="224"/>
                </a:cxn>
                <a:cxn ang="0">
                  <a:pos x="614" y="240"/>
                </a:cxn>
                <a:cxn ang="0">
                  <a:pos x="535" y="334"/>
                </a:cxn>
                <a:cxn ang="0">
                  <a:pos x="517" y="310"/>
                </a:cxn>
                <a:cxn ang="0">
                  <a:pos x="530" y="255"/>
                </a:cxn>
                <a:cxn ang="0">
                  <a:pos x="579" y="84"/>
                </a:cxn>
                <a:cxn ang="0">
                  <a:pos x="488" y="0"/>
                </a:cxn>
                <a:cxn ang="0">
                  <a:pos x="363" y="75"/>
                </a:cxn>
                <a:cxn ang="0">
                  <a:pos x="337" y="20"/>
                </a:cxn>
                <a:cxn ang="0">
                  <a:pos x="275" y="0"/>
                </a:cxn>
                <a:cxn ang="0">
                  <a:pos x="152" y="68"/>
                </a:cxn>
                <a:cxn ang="0">
                  <a:pos x="81" y="0"/>
                </a:cxn>
                <a:cxn ang="0">
                  <a:pos x="24" y="44"/>
                </a:cxn>
                <a:cxn ang="0">
                  <a:pos x="0" y="119"/>
                </a:cxn>
                <a:cxn ang="0">
                  <a:pos x="9" y="128"/>
                </a:cxn>
                <a:cxn ang="0">
                  <a:pos x="22" y="110"/>
                </a:cxn>
                <a:cxn ang="0">
                  <a:pos x="79" y="18"/>
                </a:cxn>
                <a:cxn ang="0">
                  <a:pos x="103" y="53"/>
                </a:cxn>
                <a:cxn ang="0">
                  <a:pos x="90" y="119"/>
                </a:cxn>
                <a:cxn ang="0">
                  <a:pos x="46" y="297"/>
                </a:cxn>
              </a:cxnLst>
              <a:rect l="0" t="0" r="r" b="b"/>
              <a:pathLst>
                <a:path w="637" h="353">
                  <a:moveTo>
                    <a:pt x="46" y="297"/>
                  </a:moveTo>
                  <a:cubicBezTo>
                    <a:pt x="44" y="310"/>
                    <a:pt x="40" y="328"/>
                    <a:pt x="40" y="332"/>
                  </a:cubicBezTo>
                  <a:cubicBezTo>
                    <a:pt x="40" y="345"/>
                    <a:pt x="51" y="352"/>
                    <a:pt x="62" y="352"/>
                  </a:cubicBezTo>
                  <a:cubicBezTo>
                    <a:pt x="70" y="352"/>
                    <a:pt x="84" y="345"/>
                    <a:pt x="90" y="330"/>
                  </a:cubicBezTo>
                  <a:cubicBezTo>
                    <a:pt x="90" y="330"/>
                    <a:pt x="99" y="293"/>
                    <a:pt x="106" y="273"/>
                  </a:cubicBezTo>
                  <a:lnTo>
                    <a:pt x="121" y="202"/>
                  </a:lnTo>
                  <a:cubicBezTo>
                    <a:pt x="125" y="187"/>
                    <a:pt x="132" y="169"/>
                    <a:pt x="134" y="152"/>
                  </a:cubicBezTo>
                  <a:cubicBezTo>
                    <a:pt x="139" y="139"/>
                    <a:pt x="145" y="114"/>
                    <a:pt x="145" y="112"/>
                  </a:cubicBezTo>
                  <a:cubicBezTo>
                    <a:pt x="156" y="88"/>
                    <a:pt x="198" y="18"/>
                    <a:pt x="271" y="18"/>
                  </a:cubicBezTo>
                  <a:cubicBezTo>
                    <a:pt x="306" y="18"/>
                    <a:pt x="312" y="46"/>
                    <a:pt x="312" y="73"/>
                  </a:cubicBezTo>
                  <a:cubicBezTo>
                    <a:pt x="312" y="90"/>
                    <a:pt x="308" y="112"/>
                    <a:pt x="301" y="136"/>
                  </a:cubicBezTo>
                  <a:lnTo>
                    <a:pt x="279" y="227"/>
                  </a:lnTo>
                  <a:lnTo>
                    <a:pt x="264" y="286"/>
                  </a:lnTo>
                  <a:cubicBezTo>
                    <a:pt x="262" y="301"/>
                    <a:pt x="255" y="328"/>
                    <a:pt x="255" y="332"/>
                  </a:cubicBezTo>
                  <a:cubicBezTo>
                    <a:pt x="255" y="345"/>
                    <a:pt x="266" y="352"/>
                    <a:pt x="277" y="352"/>
                  </a:cubicBezTo>
                  <a:cubicBezTo>
                    <a:pt x="301" y="352"/>
                    <a:pt x="306" y="332"/>
                    <a:pt x="312" y="308"/>
                  </a:cubicBezTo>
                  <a:cubicBezTo>
                    <a:pt x="323" y="264"/>
                    <a:pt x="352" y="152"/>
                    <a:pt x="359" y="121"/>
                  </a:cubicBezTo>
                  <a:cubicBezTo>
                    <a:pt x="361" y="110"/>
                    <a:pt x="403" y="18"/>
                    <a:pt x="486" y="18"/>
                  </a:cubicBezTo>
                  <a:cubicBezTo>
                    <a:pt x="519" y="18"/>
                    <a:pt x="528" y="44"/>
                    <a:pt x="528" y="73"/>
                  </a:cubicBezTo>
                  <a:cubicBezTo>
                    <a:pt x="528" y="117"/>
                    <a:pt x="495" y="205"/>
                    <a:pt x="480" y="246"/>
                  </a:cubicBezTo>
                  <a:cubicBezTo>
                    <a:pt x="473" y="264"/>
                    <a:pt x="471" y="273"/>
                    <a:pt x="471" y="288"/>
                  </a:cubicBezTo>
                  <a:cubicBezTo>
                    <a:pt x="471" y="326"/>
                    <a:pt x="497" y="352"/>
                    <a:pt x="535" y="352"/>
                  </a:cubicBezTo>
                  <a:cubicBezTo>
                    <a:pt x="607" y="352"/>
                    <a:pt x="636" y="240"/>
                    <a:pt x="636" y="233"/>
                  </a:cubicBezTo>
                  <a:cubicBezTo>
                    <a:pt x="636" y="224"/>
                    <a:pt x="629" y="224"/>
                    <a:pt x="627" y="224"/>
                  </a:cubicBezTo>
                  <a:cubicBezTo>
                    <a:pt x="618" y="224"/>
                    <a:pt x="618" y="227"/>
                    <a:pt x="614" y="240"/>
                  </a:cubicBezTo>
                  <a:cubicBezTo>
                    <a:pt x="603" y="279"/>
                    <a:pt x="579" y="334"/>
                    <a:pt x="535" y="334"/>
                  </a:cubicBezTo>
                  <a:cubicBezTo>
                    <a:pt x="521" y="334"/>
                    <a:pt x="517" y="328"/>
                    <a:pt x="517" y="310"/>
                  </a:cubicBezTo>
                  <a:cubicBezTo>
                    <a:pt x="517" y="290"/>
                    <a:pt x="524" y="271"/>
                    <a:pt x="530" y="255"/>
                  </a:cubicBezTo>
                  <a:cubicBezTo>
                    <a:pt x="546" y="213"/>
                    <a:pt x="579" y="128"/>
                    <a:pt x="579" y="84"/>
                  </a:cubicBezTo>
                  <a:cubicBezTo>
                    <a:pt x="579" y="33"/>
                    <a:pt x="548" y="0"/>
                    <a:pt x="488" y="0"/>
                  </a:cubicBezTo>
                  <a:cubicBezTo>
                    <a:pt x="431" y="0"/>
                    <a:pt x="392" y="35"/>
                    <a:pt x="363" y="75"/>
                  </a:cubicBezTo>
                  <a:cubicBezTo>
                    <a:pt x="361" y="66"/>
                    <a:pt x="359" y="40"/>
                    <a:pt x="337" y="20"/>
                  </a:cubicBezTo>
                  <a:cubicBezTo>
                    <a:pt x="319" y="4"/>
                    <a:pt x="293" y="0"/>
                    <a:pt x="275" y="0"/>
                  </a:cubicBezTo>
                  <a:cubicBezTo>
                    <a:pt x="205" y="0"/>
                    <a:pt x="165" y="51"/>
                    <a:pt x="152" y="68"/>
                  </a:cubicBezTo>
                  <a:cubicBezTo>
                    <a:pt x="150" y="24"/>
                    <a:pt x="117" y="0"/>
                    <a:pt x="81" y="0"/>
                  </a:cubicBezTo>
                  <a:cubicBezTo>
                    <a:pt x="46" y="0"/>
                    <a:pt x="31" y="31"/>
                    <a:pt x="24" y="44"/>
                  </a:cubicBezTo>
                  <a:cubicBezTo>
                    <a:pt x="11" y="73"/>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lnTo>
                    <a:pt x="46" y="297"/>
                  </a:lnTo>
                </a:path>
              </a:pathLst>
            </a:custGeom>
            <a:solidFill>
              <a:srgbClr val="000000"/>
            </a:solidFill>
            <a:ln w="12600" cap="flat">
              <a:noFill/>
              <a:miter lim="800000"/>
              <a:headEnd/>
              <a:tailEnd/>
            </a:ln>
            <a:effectLst/>
          </p:spPr>
          <p:txBody>
            <a:bodyPr wrap="none" anchor="ctr"/>
            <a:lstStyle/>
            <a:p>
              <a:endParaRPr lang="de-DE"/>
            </a:p>
          </p:txBody>
        </p:sp>
        <p:sp>
          <p:nvSpPr>
            <p:cNvPr id="9341" name="Freeform 125"/>
            <p:cNvSpPr>
              <a:spLocks noChangeArrowheads="1"/>
            </p:cNvSpPr>
            <p:nvPr/>
          </p:nvSpPr>
          <p:spPr bwMode="auto">
            <a:xfrm>
              <a:off x="3142" y="3496"/>
              <a:ext cx="45" cy="81"/>
            </a:xfrm>
            <a:custGeom>
              <a:avLst/>
              <a:gdLst/>
              <a:ahLst/>
              <a:cxnLst>
                <a:cxn ang="0">
                  <a:pos x="123" y="15"/>
                </a:cxn>
                <a:cxn ang="0">
                  <a:pos x="108" y="0"/>
                </a:cxn>
                <a:cxn ang="0">
                  <a:pos x="0" y="35"/>
                </a:cxn>
                <a:cxn ang="0">
                  <a:pos x="0" y="55"/>
                </a:cxn>
                <a:cxn ang="0">
                  <a:pos x="79" y="40"/>
                </a:cxn>
                <a:cxn ang="0">
                  <a:pos x="79" y="317"/>
                </a:cxn>
                <a:cxn ang="0">
                  <a:pos x="24" y="341"/>
                </a:cxn>
                <a:cxn ang="0">
                  <a:pos x="4" y="341"/>
                </a:cxn>
                <a:cxn ang="0">
                  <a:pos x="4" y="361"/>
                </a:cxn>
                <a:cxn ang="0">
                  <a:pos x="101" y="359"/>
                </a:cxn>
                <a:cxn ang="0">
                  <a:pos x="200" y="361"/>
                </a:cxn>
                <a:cxn ang="0">
                  <a:pos x="200" y="341"/>
                </a:cxn>
                <a:cxn ang="0">
                  <a:pos x="178" y="341"/>
                </a:cxn>
                <a:cxn ang="0">
                  <a:pos x="123" y="317"/>
                </a:cxn>
                <a:cxn ang="0">
                  <a:pos x="123" y="15"/>
                </a:cxn>
              </a:cxnLst>
              <a:rect l="0" t="0" r="r" b="b"/>
              <a:pathLst>
                <a:path w="201" h="362">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lnTo>
                    <a:pt x="123" y="15"/>
                  </a:lnTo>
                </a:path>
              </a:pathLst>
            </a:custGeom>
            <a:solidFill>
              <a:srgbClr val="000000"/>
            </a:solidFill>
            <a:ln w="12600" cap="flat">
              <a:noFill/>
              <a:miter lim="800000"/>
              <a:headEnd/>
              <a:tailEnd/>
            </a:ln>
            <a:effectLst/>
          </p:spPr>
          <p:txBody>
            <a:bodyPr wrap="none" anchor="ctr"/>
            <a:lstStyle/>
            <a:p>
              <a:endParaRPr lang="de-DE"/>
            </a:p>
          </p:txBody>
        </p:sp>
        <p:sp>
          <p:nvSpPr>
            <p:cNvPr id="9342" name="Freeform 126"/>
            <p:cNvSpPr>
              <a:spLocks noChangeArrowheads="1"/>
            </p:cNvSpPr>
            <p:nvPr/>
          </p:nvSpPr>
          <p:spPr bwMode="auto">
            <a:xfrm>
              <a:off x="3214" y="3429"/>
              <a:ext cx="86" cy="123"/>
            </a:xfrm>
            <a:custGeom>
              <a:avLst/>
              <a:gdLst/>
              <a:ahLst/>
              <a:cxnLst>
                <a:cxn ang="0">
                  <a:pos x="268" y="495"/>
                </a:cxn>
                <a:cxn ang="0">
                  <a:pos x="268" y="548"/>
                </a:cxn>
                <a:cxn ang="0">
                  <a:pos x="383" y="539"/>
                </a:cxn>
                <a:cxn ang="0">
                  <a:pos x="383" y="515"/>
                </a:cxn>
                <a:cxn ang="0">
                  <a:pos x="323" y="471"/>
                </a:cxn>
                <a:cxn ang="0">
                  <a:pos x="323" y="0"/>
                </a:cxn>
                <a:cxn ang="0">
                  <a:pos x="211" y="9"/>
                </a:cxn>
                <a:cxn ang="0">
                  <a:pos x="211" y="33"/>
                </a:cxn>
                <a:cxn ang="0">
                  <a:pos x="271" y="77"/>
                </a:cxn>
                <a:cxn ang="0">
                  <a:pos x="271" y="244"/>
                </a:cxn>
                <a:cxn ang="0">
                  <a:pos x="174" y="196"/>
                </a:cxn>
                <a:cxn ang="0">
                  <a:pos x="0" y="372"/>
                </a:cxn>
                <a:cxn ang="0">
                  <a:pos x="165" y="548"/>
                </a:cxn>
                <a:cxn ang="0">
                  <a:pos x="268" y="495"/>
                </a:cxn>
                <a:cxn ang="0">
                  <a:pos x="268" y="288"/>
                </a:cxn>
                <a:cxn ang="0">
                  <a:pos x="268" y="447"/>
                </a:cxn>
                <a:cxn ang="0">
                  <a:pos x="260" y="475"/>
                </a:cxn>
                <a:cxn ang="0">
                  <a:pos x="169" y="530"/>
                </a:cxn>
                <a:cxn ang="0">
                  <a:pos x="88" y="480"/>
                </a:cxn>
                <a:cxn ang="0">
                  <a:pos x="64" y="372"/>
                </a:cxn>
                <a:cxn ang="0">
                  <a:pos x="88" y="262"/>
                </a:cxn>
                <a:cxn ang="0">
                  <a:pos x="176" y="213"/>
                </a:cxn>
                <a:cxn ang="0">
                  <a:pos x="260" y="260"/>
                </a:cxn>
                <a:cxn ang="0">
                  <a:pos x="268" y="288"/>
                </a:cxn>
              </a:cxnLst>
              <a:rect l="0" t="0" r="r" b="b"/>
              <a:pathLst>
                <a:path w="384" h="549">
                  <a:moveTo>
                    <a:pt x="268" y="495"/>
                  </a:moveTo>
                  <a:lnTo>
                    <a:pt x="268" y="548"/>
                  </a:lnTo>
                  <a:lnTo>
                    <a:pt x="383" y="539"/>
                  </a:lnTo>
                  <a:lnTo>
                    <a:pt x="383" y="515"/>
                  </a:lnTo>
                  <a:cubicBezTo>
                    <a:pt x="330" y="515"/>
                    <a:pt x="323" y="508"/>
                    <a:pt x="323" y="471"/>
                  </a:cubicBezTo>
                  <a:lnTo>
                    <a:pt x="323" y="0"/>
                  </a:lnTo>
                  <a:lnTo>
                    <a:pt x="211" y="9"/>
                  </a:lnTo>
                  <a:lnTo>
                    <a:pt x="211" y="33"/>
                  </a:lnTo>
                  <a:cubicBezTo>
                    <a:pt x="266" y="33"/>
                    <a:pt x="271" y="37"/>
                    <a:pt x="271" y="77"/>
                  </a:cubicBezTo>
                  <a:lnTo>
                    <a:pt x="271" y="244"/>
                  </a:lnTo>
                  <a:cubicBezTo>
                    <a:pt x="249" y="216"/>
                    <a:pt x="216" y="196"/>
                    <a:pt x="174" y="196"/>
                  </a:cubicBezTo>
                  <a:cubicBezTo>
                    <a:pt x="81" y="196"/>
                    <a:pt x="0" y="273"/>
                    <a:pt x="0" y="372"/>
                  </a:cubicBezTo>
                  <a:cubicBezTo>
                    <a:pt x="0" y="471"/>
                    <a:pt x="77" y="548"/>
                    <a:pt x="165" y="548"/>
                  </a:cubicBezTo>
                  <a:cubicBezTo>
                    <a:pt x="216" y="548"/>
                    <a:pt x="249" y="521"/>
                    <a:pt x="268" y="495"/>
                  </a:cubicBezTo>
                  <a:close/>
                  <a:moveTo>
                    <a:pt x="268" y="288"/>
                  </a:moveTo>
                  <a:lnTo>
                    <a:pt x="268" y="447"/>
                  </a:lnTo>
                  <a:cubicBezTo>
                    <a:pt x="268" y="462"/>
                    <a:pt x="268" y="462"/>
                    <a:pt x="260" y="475"/>
                  </a:cubicBezTo>
                  <a:cubicBezTo>
                    <a:pt x="238" y="513"/>
                    <a:pt x="202" y="530"/>
                    <a:pt x="169" y="530"/>
                  </a:cubicBezTo>
                  <a:cubicBezTo>
                    <a:pt x="134" y="530"/>
                    <a:pt x="106" y="510"/>
                    <a:pt x="88" y="480"/>
                  </a:cubicBezTo>
                  <a:cubicBezTo>
                    <a:pt x="66" y="449"/>
                    <a:pt x="64" y="405"/>
                    <a:pt x="64" y="372"/>
                  </a:cubicBezTo>
                  <a:cubicBezTo>
                    <a:pt x="64" y="343"/>
                    <a:pt x="66" y="297"/>
                    <a:pt x="88" y="262"/>
                  </a:cubicBezTo>
                  <a:cubicBezTo>
                    <a:pt x="106" y="238"/>
                    <a:pt x="134" y="213"/>
                    <a:pt x="176" y="213"/>
                  </a:cubicBezTo>
                  <a:cubicBezTo>
                    <a:pt x="205" y="213"/>
                    <a:pt x="235" y="224"/>
                    <a:pt x="260" y="260"/>
                  </a:cubicBezTo>
                  <a:cubicBezTo>
                    <a:pt x="268" y="273"/>
                    <a:pt x="268" y="275"/>
                    <a:pt x="268" y="288"/>
                  </a:cubicBezTo>
                  <a:close/>
                </a:path>
              </a:pathLst>
            </a:custGeom>
            <a:solidFill>
              <a:srgbClr val="000000"/>
            </a:solidFill>
            <a:ln w="12600" cap="flat">
              <a:noFill/>
              <a:miter lim="800000"/>
              <a:headEnd/>
              <a:tailEnd/>
            </a:ln>
            <a:effectLst/>
          </p:spPr>
          <p:txBody>
            <a:bodyPr wrap="none" anchor="ctr"/>
            <a:lstStyle/>
            <a:p>
              <a:endParaRPr lang="de-DE"/>
            </a:p>
          </p:txBody>
        </p:sp>
        <p:sp>
          <p:nvSpPr>
            <p:cNvPr id="9343" name="Freeform 127"/>
            <p:cNvSpPr>
              <a:spLocks noChangeArrowheads="1"/>
            </p:cNvSpPr>
            <p:nvPr/>
          </p:nvSpPr>
          <p:spPr bwMode="auto">
            <a:xfrm>
              <a:off x="3310" y="3473"/>
              <a:ext cx="143" cy="79"/>
            </a:xfrm>
            <a:custGeom>
              <a:avLst/>
              <a:gdLst/>
              <a:ahLst/>
              <a:cxnLst>
                <a:cxn ang="0">
                  <a:pos x="46" y="297"/>
                </a:cxn>
                <a:cxn ang="0">
                  <a:pos x="40" y="332"/>
                </a:cxn>
                <a:cxn ang="0">
                  <a:pos x="62" y="352"/>
                </a:cxn>
                <a:cxn ang="0">
                  <a:pos x="90" y="330"/>
                </a:cxn>
                <a:cxn ang="0">
                  <a:pos x="106" y="273"/>
                </a:cxn>
                <a:cxn ang="0">
                  <a:pos x="121" y="202"/>
                </a:cxn>
                <a:cxn ang="0">
                  <a:pos x="134" y="152"/>
                </a:cxn>
                <a:cxn ang="0">
                  <a:pos x="145" y="112"/>
                </a:cxn>
                <a:cxn ang="0">
                  <a:pos x="271" y="18"/>
                </a:cxn>
                <a:cxn ang="0">
                  <a:pos x="312" y="73"/>
                </a:cxn>
                <a:cxn ang="0">
                  <a:pos x="301" y="136"/>
                </a:cxn>
                <a:cxn ang="0">
                  <a:pos x="279" y="227"/>
                </a:cxn>
                <a:cxn ang="0">
                  <a:pos x="264" y="286"/>
                </a:cxn>
                <a:cxn ang="0">
                  <a:pos x="255" y="332"/>
                </a:cxn>
                <a:cxn ang="0">
                  <a:pos x="277" y="352"/>
                </a:cxn>
                <a:cxn ang="0">
                  <a:pos x="312" y="308"/>
                </a:cxn>
                <a:cxn ang="0">
                  <a:pos x="359" y="121"/>
                </a:cxn>
                <a:cxn ang="0">
                  <a:pos x="486" y="18"/>
                </a:cxn>
                <a:cxn ang="0">
                  <a:pos x="528" y="73"/>
                </a:cxn>
                <a:cxn ang="0">
                  <a:pos x="480" y="246"/>
                </a:cxn>
                <a:cxn ang="0">
                  <a:pos x="471" y="288"/>
                </a:cxn>
                <a:cxn ang="0">
                  <a:pos x="535" y="352"/>
                </a:cxn>
                <a:cxn ang="0">
                  <a:pos x="636" y="233"/>
                </a:cxn>
                <a:cxn ang="0">
                  <a:pos x="627" y="224"/>
                </a:cxn>
                <a:cxn ang="0">
                  <a:pos x="614" y="240"/>
                </a:cxn>
                <a:cxn ang="0">
                  <a:pos x="535" y="334"/>
                </a:cxn>
                <a:cxn ang="0">
                  <a:pos x="517" y="310"/>
                </a:cxn>
                <a:cxn ang="0">
                  <a:pos x="530" y="255"/>
                </a:cxn>
                <a:cxn ang="0">
                  <a:pos x="579" y="84"/>
                </a:cxn>
                <a:cxn ang="0">
                  <a:pos x="488" y="0"/>
                </a:cxn>
                <a:cxn ang="0">
                  <a:pos x="363" y="75"/>
                </a:cxn>
                <a:cxn ang="0">
                  <a:pos x="337" y="20"/>
                </a:cxn>
                <a:cxn ang="0">
                  <a:pos x="273" y="0"/>
                </a:cxn>
                <a:cxn ang="0">
                  <a:pos x="152" y="68"/>
                </a:cxn>
                <a:cxn ang="0">
                  <a:pos x="81" y="0"/>
                </a:cxn>
                <a:cxn ang="0">
                  <a:pos x="24" y="44"/>
                </a:cxn>
                <a:cxn ang="0">
                  <a:pos x="0" y="119"/>
                </a:cxn>
                <a:cxn ang="0">
                  <a:pos x="9" y="128"/>
                </a:cxn>
                <a:cxn ang="0">
                  <a:pos x="22" y="110"/>
                </a:cxn>
                <a:cxn ang="0">
                  <a:pos x="79" y="18"/>
                </a:cxn>
                <a:cxn ang="0">
                  <a:pos x="103" y="53"/>
                </a:cxn>
                <a:cxn ang="0">
                  <a:pos x="90" y="119"/>
                </a:cxn>
                <a:cxn ang="0">
                  <a:pos x="46" y="297"/>
                </a:cxn>
              </a:cxnLst>
              <a:rect l="0" t="0" r="r" b="b"/>
              <a:pathLst>
                <a:path w="637" h="353">
                  <a:moveTo>
                    <a:pt x="46" y="297"/>
                  </a:moveTo>
                  <a:cubicBezTo>
                    <a:pt x="44" y="310"/>
                    <a:pt x="40" y="328"/>
                    <a:pt x="40" y="332"/>
                  </a:cubicBezTo>
                  <a:cubicBezTo>
                    <a:pt x="40" y="345"/>
                    <a:pt x="51" y="352"/>
                    <a:pt x="62" y="352"/>
                  </a:cubicBezTo>
                  <a:cubicBezTo>
                    <a:pt x="70" y="352"/>
                    <a:pt x="84" y="345"/>
                    <a:pt x="90" y="330"/>
                  </a:cubicBezTo>
                  <a:cubicBezTo>
                    <a:pt x="90" y="330"/>
                    <a:pt x="99" y="293"/>
                    <a:pt x="106" y="273"/>
                  </a:cubicBezTo>
                  <a:lnTo>
                    <a:pt x="121" y="202"/>
                  </a:lnTo>
                  <a:cubicBezTo>
                    <a:pt x="125" y="187"/>
                    <a:pt x="132" y="169"/>
                    <a:pt x="134" y="152"/>
                  </a:cubicBezTo>
                  <a:cubicBezTo>
                    <a:pt x="139" y="139"/>
                    <a:pt x="145" y="114"/>
                    <a:pt x="145" y="112"/>
                  </a:cubicBezTo>
                  <a:cubicBezTo>
                    <a:pt x="156" y="88"/>
                    <a:pt x="198" y="18"/>
                    <a:pt x="271" y="18"/>
                  </a:cubicBezTo>
                  <a:cubicBezTo>
                    <a:pt x="306" y="18"/>
                    <a:pt x="312" y="46"/>
                    <a:pt x="312" y="73"/>
                  </a:cubicBezTo>
                  <a:cubicBezTo>
                    <a:pt x="312" y="90"/>
                    <a:pt x="308" y="112"/>
                    <a:pt x="301" y="136"/>
                  </a:cubicBezTo>
                  <a:lnTo>
                    <a:pt x="279" y="227"/>
                  </a:lnTo>
                  <a:lnTo>
                    <a:pt x="264" y="286"/>
                  </a:lnTo>
                  <a:cubicBezTo>
                    <a:pt x="262" y="301"/>
                    <a:pt x="255" y="328"/>
                    <a:pt x="255" y="332"/>
                  </a:cubicBezTo>
                  <a:cubicBezTo>
                    <a:pt x="255" y="345"/>
                    <a:pt x="266" y="352"/>
                    <a:pt x="277" y="352"/>
                  </a:cubicBezTo>
                  <a:cubicBezTo>
                    <a:pt x="301" y="352"/>
                    <a:pt x="306" y="332"/>
                    <a:pt x="312" y="308"/>
                  </a:cubicBezTo>
                  <a:cubicBezTo>
                    <a:pt x="323" y="264"/>
                    <a:pt x="352" y="152"/>
                    <a:pt x="359" y="121"/>
                  </a:cubicBezTo>
                  <a:cubicBezTo>
                    <a:pt x="361" y="110"/>
                    <a:pt x="403" y="18"/>
                    <a:pt x="486" y="18"/>
                  </a:cubicBezTo>
                  <a:cubicBezTo>
                    <a:pt x="519" y="18"/>
                    <a:pt x="528" y="44"/>
                    <a:pt x="528" y="73"/>
                  </a:cubicBezTo>
                  <a:cubicBezTo>
                    <a:pt x="528" y="117"/>
                    <a:pt x="495" y="205"/>
                    <a:pt x="480" y="246"/>
                  </a:cubicBezTo>
                  <a:cubicBezTo>
                    <a:pt x="473" y="264"/>
                    <a:pt x="471" y="273"/>
                    <a:pt x="471" y="288"/>
                  </a:cubicBezTo>
                  <a:cubicBezTo>
                    <a:pt x="471" y="326"/>
                    <a:pt x="497" y="352"/>
                    <a:pt x="535" y="352"/>
                  </a:cubicBezTo>
                  <a:cubicBezTo>
                    <a:pt x="607" y="352"/>
                    <a:pt x="636" y="240"/>
                    <a:pt x="636" y="233"/>
                  </a:cubicBezTo>
                  <a:cubicBezTo>
                    <a:pt x="636" y="224"/>
                    <a:pt x="629" y="224"/>
                    <a:pt x="627" y="224"/>
                  </a:cubicBezTo>
                  <a:cubicBezTo>
                    <a:pt x="618" y="224"/>
                    <a:pt x="618" y="227"/>
                    <a:pt x="614" y="240"/>
                  </a:cubicBezTo>
                  <a:cubicBezTo>
                    <a:pt x="603" y="279"/>
                    <a:pt x="579" y="334"/>
                    <a:pt x="535" y="334"/>
                  </a:cubicBezTo>
                  <a:cubicBezTo>
                    <a:pt x="521" y="334"/>
                    <a:pt x="517" y="328"/>
                    <a:pt x="517" y="310"/>
                  </a:cubicBezTo>
                  <a:cubicBezTo>
                    <a:pt x="517" y="290"/>
                    <a:pt x="524" y="271"/>
                    <a:pt x="530" y="255"/>
                  </a:cubicBezTo>
                  <a:cubicBezTo>
                    <a:pt x="546" y="213"/>
                    <a:pt x="579" y="128"/>
                    <a:pt x="579" y="84"/>
                  </a:cubicBezTo>
                  <a:cubicBezTo>
                    <a:pt x="579" y="33"/>
                    <a:pt x="548" y="0"/>
                    <a:pt x="488" y="0"/>
                  </a:cubicBezTo>
                  <a:cubicBezTo>
                    <a:pt x="431" y="0"/>
                    <a:pt x="392" y="35"/>
                    <a:pt x="363" y="75"/>
                  </a:cubicBezTo>
                  <a:cubicBezTo>
                    <a:pt x="361" y="66"/>
                    <a:pt x="359" y="40"/>
                    <a:pt x="337" y="20"/>
                  </a:cubicBezTo>
                  <a:cubicBezTo>
                    <a:pt x="319" y="4"/>
                    <a:pt x="293" y="0"/>
                    <a:pt x="273" y="0"/>
                  </a:cubicBezTo>
                  <a:cubicBezTo>
                    <a:pt x="205" y="0"/>
                    <a:pt x="165" y="51"/>
                    <a:pt x="152" y="68"/>
                  </a:cubicBezTo>
                  <a:cubicBezTo>
                    <a:pt x="150" y="24"/>
                    <a:pt x="117" y="0"/>
                    <a:pt x="81" y="0"/>
                  </a:cubicBezTo>
                  <a:cubicBezTo>
                    <a:pt x="46" y="0"/>
                    <a:pt x="31" y="31"/>
                    <a:pt x="24" y="44"/>
                  </a:cubicBezTo>
                  <a:cubicBezTo>
                    <a:pt x="11" y="73"/>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lnTo>
                    <a:pt x="46" y="297"/>
                  </a:lnTo>
                </a:path>
              </a:pathLst>
            </a:custGeom>
            <a:solidFill>
              <a:srgbClr val="000000"/>
            </a:solidFill>
            <a:ln w="12600" cap="flat">
              <a:noFill/>
              <a:miter lim="800000"/>
              <a:headEnd/>
              <a:tailEnd/>
            </a:ln>
            <a:effectLst/>
          </p:spPr>
          <p:txBody>
            <a:bodyPr wrap="none" anchor="ctr"/>
            <a:lstStyle/>
            <a:p>
              <a:endParaRPr lang="de-DE"/>
            </a:p>
          </p:txBody>
        </p:sp>
        <p:sp>
          <p:nvSpPr>
            <p:cNvPr id="9344" name="Freeform 128"/>
            <p:cNvSpPr>
              <a:spLocks noChangeArrowheads="1"/>
            </p:cNvSpPr>
            <p:nvPr/>
          </p:nvSpPr>
          <p:spPr bwMode="auto">
            <a:xfrm>
              <a:off x="3466" y="3496"/>
              <a:ext cx="54" cy="81"/>
            </a:xfrm>
            <a:custGeom>
              <a:avLst/>
              <a:gdLst/>
              <a:ahLst/>
              <a:cxnLst>
                <a:cxn ang="0">
                  <a:pos x="242" y="262"/>
                </a:cxn>
                <a:cxn ang="0">
                  <a:pos x="222" y="262"/>
                </a:cxn>
                <a:cxn ang="0">
                  <a:pos x="209" y="312"/>
                </a:cxn>
                <a:cxn ang="0">
                  <a:pos x="154" y="315"/>
                </a:cxn>
                <a:cxn ang="0">
                  <a:pos x="55" y="315"/>
                </a:cxn>
                <a:cxn ang="0">
                  <a:pos x="163" y="224"/>
                </a:cxn>
                <a:cxn ang="0">
                  <a:pos x="242" y="106"/>
                </a:cxn>
                <a:cxn ang="0">
                  <a:pos x="114" y="0"/>
                </a:cxn>
                <a:cxn ang="0">
                  <a:pos x="0" y="97"/>
                </a:cxn>
                <a:cxn ang="0">
                  <a:pos x="29" y="128"/>
                </a:cxn>
                <a:cxn ang="0">
                  <a:pos x="57" y="99"/>
                </a:cxn>
                <a:cxn ang="0">
                  <a:pos x="26" y="70"/>
                </a:cxn>
                <a:cxn ang="0">
                  <a:pos x="106" y="20"/>
                </a:cxn>
                <a:cxn ang="0">
                  <a:pos x="189" y="106"/>
                </a:cxn>
                <a:cxn ang="0">
                  <a:pos x="136" y="211"/>
                </a:cxn>
                <a:cxn ang="0">
                  <a:pos x="4" y="341"/>
                </a:cxn>
                <a:cxn ang="0">
                  <a:pos x="0" y="361"/>
                </a:cxn>
                <a:cxn ang="0">
                  <a:pos x="224" y="361"/>
                </a:cxn>
                <a:cxn ang="0">
                  <a:pos x="242" y="262"/>
                </a:cxn>
              </a:cxnLst>
              <a:rect l="0" t="0" r="r" b="b"/>
              <a:pathLst>
                <a:path w="243" h="362">
                  <a:moveTo>
                    <a:pt x="242" y="262"/>
                  </a:moveTo>
                  <a:lnTo>
                    <a:pt x="222" y="262"/>
                  </a:lnTo>
                  <a:cubicBezTo>
                    <a:pt x="222" y="275"/>
                    <a:pt x="216" y="306"/>
                    <a:pt x="209" y="312"/>
                  </a:cubicBezTo>
                  <a:cubicBezTo>
                    <a:pt x="205" y="315"/>
                    <a:pt x="163" y="315"/>
                    <a:pt x="154" y="315"/>
                  </a:cubicBezTo>
                  <a:lnTo>
                    <a:pt x="55" y="315"/>
                  </a:lnTo>
                  <a:cubicBezTo>
                    <a:pt x="112" y="264"/>
                    <a:pt x="130" y="249"/>
                    <a:pt x="163" y="224"/>
                  </a:cubicBezTo>
                  <a:cubicBezTo>
                    <a:pt x="205" y="191"/>
                    <a:pt x="242" y="158"/>
                    <a:pt x="242" y="106"/>
                  </a:cubicBezTo>
                  <a:cubicBezTo>
                    <a:pt x="242" y="40"/>
                    <a:pt x="183" y="0"/>
                    <a:pt x="114" y="0"/>
                  </a:cubicBezTo>
                  <a:cubicBezTo>
                    <a:pt x="46" y="0"/>
                    <a:pt x="0" y="48"/>
                    <a:pt x="0" y="97"/>
                  </a:cubicBezTo>
                  <a:cubicBezTo>
                    <a:pt x="0" y="125"/>
                    <a:pt x="24" y="128"/>
                    <a:pt x="29" y="128"/>
                  </a:cubicBezTo>
                  <a:cubicBezTo>
                    <a:pt x="42" y="128"/>
                    <a:pt x="57" y="119"/>
                    <a:pt x="57" y="99"/>
                  </a:cubicBezTo>
                  <a:cubicBezTo>
                    <a:pt x="57" y="90"/>
                    <a:pt x="55" y="70"/>
                    <a:pt x="26" y="70"/>
                  </a:cubicBezTo>
                  <a:cubicBezTo>
                    <a:pt x="42" y="31"/>
                    <a:pt x="79" y="20"/>
                    <a:pt x="106" y="20"/>
                  </a:cubicBezTo>
                  <a:cubicBezTo>
                    <a:pt x="161" y="20"/>
                    <a:pt x="189" y="62"/>
                    <a:pt x="189" y="106"/>
                  </a:cubicBezTo>
                  <a:cubicBezTo>
                    <a:pt x="189" y="154"/>
                    <a:pt x="154" y="191"/>
                    <a:pt x="136" y="211"/>
                  </a:cubicBezTo>
                  <a:lnTo>
                    <a:pt x="4" y="341"/>
                  </a:lnTo>
                  <a:cubicBezTo>
                    <a:pt x="0" y="345"/>
                    <a:pt x="0" y="345"/>
                    <a:pt x="0" y="361"/>
                  </a:cubicBezTo>
                  <a:lnTo>
                    <a:pt x="224" y="361"/>
                  </a:lnTo>
                  <a:lnTo>
                    <a:pt x="242" y="262"/>
                  </a:lnTo>
                </a:path>
              </a:pathLst>
            </a:custGeom>
            <a:solidFill>
              <a:srgbClr val="000000"/>
            </a:solidFill>
            <a:ln w="12600" cap="flat">
              <a:noFill/>
              <a:miter lim="800000"/>
              <a:headEnd/>
              <a:tailEnd/>
            </a:ln>
            <a:effectLst/>
          </p:spPr>
          <p:txBody>
            <a:bodyPr wrap="none" anchor="ctr"/>
            <a:lstStyle/>
            <a:p>
              <a:endParaRPr lang="de-DE"/>
            </a:p>
          </p:txBody>
        </p:sp>
        <p:sp>
          <p:nvSpPr>
            <p:cNvPr id="9345" name="Freeform 129"/>
            <p:cNvSpPr>
              <a:spLocks noChangeArrowheads="1"/>
            </p:cNvSpPr>
            <p:nvPr/>
          </p:nvSpPr>
          <p:spPr bwMode="auto">
            <a:xfrm>
              <a:off x="3571" y="3475"/>
              <a:ext cx="84" cy="77"/>
            </a:xfrm>
            <a:custGeom>
              <a:avLst/>
              <a:gdLst/>
              <a:ahLst/>
              <a:cxnLst>
                <a:cxn ang="0">
                  <a:pos x="207" y="46"/>
                </a:cxn>
                <a:cxn ang="0">
                  <a:pos x="339" y="46"/>
                </a:cxn>
                <a:cxn ang="0">
                  <a:pos x="376" y="18"/>
                </a:cxn>
                <a:cxn ang="0">
                  <a:pos x="345" y="0"/>
                </a:cxn>
                <a:cxn ang="0">
                  <a:pos x="128" y="0"/>
                </a:cxn>
                <a:cxn ang="0">
                  <a:pos x="48" y="37"/>
                </a:cxn>
                <a:cxn ang="0">
                  <a:pos x="0" y="106"/>
                </a:cxn>
                <a:cxn ang="0">
                  <a:pos x="9" y="114"/>
                </a:cxn>
                <a:cxn ang="0">
                  <a:pos x="22" y="106"/>
                </a:cxn>
                <a:cxn ang="0">
                  <a:pos x="121" y="46"/>
                </a:cxn>
                <a:cxn ang="0">
                  <a:pos x="185" y="46"/>
                </a:cxn>
                <a:cxn ang="0">
                  <a:pos x="110" y="295"/>
                </a:cxn>
                <a:cxn ang="0">
                  <a:pos x="101" y="323"/>
                </a:cxn>
                <a:cxn ang="0">
                  <a:pos x="123" y="345"/>
                </a:cxn>
                <a:cxn ang="0">
                  <a:pos x="156" y="310"/>
                </a:cxn>
                <a:cxn ang="0">
                  <a:pos x="207" y="46"/>
                </a:cxn>
              </a:cxnLst>
              <a:rect l="0" t="0" r="r" b="b"/>
              <a:pathLst>
                <a:path w="377" h="346">
                  <a:moveTo>
                    <a:pt x="207" y="46"/>
                  </a:moveTo>
                  <a:lnTo>
                    <a:pt x="339" y="46"/>
                  </a:lnTo>
                  <a:cubicBezTo>
                    <a:pt x="348" y="46"/>
                    <a:pt x="376" y="46"/>
                    <a:pt x="376" y="18"/>
                  </a:cubicBezTo>
                  <a:cubicBezTo>
                    <a:pt x="376" y="0"/>
                    <a:pt x="361" y="0"/>
                    <a:pt x="345" y="0"/>
                  </a:cubicBezTo>
                  <a:lnTo>
                    <a:pt x="128" y="0"/>
                  </a:lnTo>
                  <a:cubicBezTo>
                    <a:pt x="112" y="0"/>
                    <a:pt x="81" y="0"/>
                    <a:pt x="48" y="37"/>
                  </a:cubicBezTo>
                  <a:cubicBezTo>
                    <a:pt x="22" y="64"/>
                    <a:pt x="0" y="101"/>
                    <a:pt x="0" y="106"/>
                  </a:cubicBezTo>
                  <a:cubicBezTo>
                    <a:pt x="0" y="108"/>
                    <a:pt x="0" y="114"/>
                    <a:pt x="9" y="114"/>
                  </a:cubicBezTo>
                  <a:cubicBezTo>
                    <a:pt x="15" y="114"/>
                    <a:pt x="18" y="112"/>
                    <a:pt x="22" y="106"/>
                  </a:cubicBezTo>
                  <a:cubicBezTo>
                    <a:pt x="59" y="46"/>
                    <a:pt x="103" y="46"/>
                    <a:pt x="121" y="46"/>
                  </a:cubicBezTo>
                  <a:lnTo>
                    <a:pt x="185" y="46"/>
                  </a:lnTo>
                  <a:lnTo>
                    <a:pt x="110" y="295"/>
                  </a:lnTo>
                  <a:cubicBezTo>
                    <a:pt x="106" y="304"/>
                    <a:pt x="101" y="321"/>
                    <a:pt x="101" y="323"/>
                  </a:cubicBezTo>
                  <a:cubicBezTo>
                    <a:pt x="101" y="332"/>
                    <a:pt x="106" y="345"/>
                    <a:pt x="123" y="345"/>
                  </a:cubicBezTo>
                  <a:cubicBezTo>
                    <a:pt x="150" y="345"/>
                    <a:pt x="154" y="323"/>
                    <a:pt x="156" y="310"/>
                  </a:cubicBezTo>
                  <a:lnTo>
                    <a:pt x="207" y="46"/>
                  </a:lnTo>
                </a:path>
              </a:pathLst>
            </a:custGeom>
            <a:solidFill>
              <a:srgbClr val="000000"/>
            </a:solidFill>
            <a:ln w="12600" cap="flat">
              <a:noFill/>
              <a:miter lim="800000"/>
              <a:headEnd/>
              <a:tailEnd/>
            </a:ln>
            <a:effectLst/>
          </p:spPr>
          <p:txBody>
            <a:bodyPr wrap="none" anchor="ctr"/>
            <a:lstStyle/>
            <a:p>
              <a:endParaRPr lang="de-DE"/>
            </a:p>
          </p:txBody>
        </p:sp>
        <p:sp>
          <p:nvSpPr>
            <p:cNvPr id="9346" name="Freeform 130"/>
            <p:cNvSpPr>
              <a:spLocks noChangeArrowheads="1"/>
            </p:cNvSpPr>
            <p:nvPr/>
          </p:nvSpPr>
          <p:spPr bwMode="auto">
            <a:xfrm>
              <a:off x="3688" y="3490"/>
              <a:ext cx="60" cy="25"/>
            </a:xfrm>
            <a:custGeom>
              <a:avLst/>
              <a:gdLst/>
              <a:ahLst/>
              <a:cxnLst>
                <a:cxn ang="0">
                  <a:pos x="207" y="70"/>
                </a:cxn>
                <a:cxn ang="0">
                  <a:pos x="183" y="101"/>
                </a:cxn>
                <a:cxn ang="0">
                  <a:pos x="196" y="114"/>
                </a:cxn>
                <a:cxn ang="0">
                  <a:pos x="209" y="106"/>
                </a:cxn>
                <a:cxn ang="0">
                  <a:pos x="253" y="73"/>
                </a:cxn>
                <a:cxn ang="0">
                  <a:pos x="268" y="57"/>
                </a:cxn>
                <a:cxn ang="0">
                  <a:pos x="257" y="44"/>
                </a:cxn>
                <a:cxn ang="0">
                  <a:pos x="231" y="11"/>
                </a:cxn>
                <a:cxn ang="0">
                  <a:pos x="218" y="0"/>
                </a:cxn>
                <a:cxn ang="0">
                  <a:pos x="205" y="13"/>
                </a:cxn>
                <a:cxn ang="0">
                  <a:pos x="218" y="44"/>
                </a:cxn>
                <a:cxn ang="0">
                  <a:pos x="22" y="44"/>
                </a:cxn>
                <a:cxn ang="0">
                  <a:pos x="0" y="57"/>
                </a:cxn>
                <a:cxn ang="0">
                  <a:pos x="22" y="70"/>
                </a:cxn>
                <a:cxn ang="0">
                  <a:pos x="207" y="70"/>
                </a:cxn>
              </a:cxnLst>
              <a:rect l="0" t="0" r="r" b="b"/>
              <a:pathLst>
                <a:path w="269" h="115">
                  <a:moveTo>
                    <a:pt x="207" y="70"/>
                  </a:moveTo>
                  <a:cubicBezTo>
                    <a:pt x="202" y="75"/>
                    <a:pt x="183" y="92"/>
                    <a:pt x="183" y="101"/>
                  </a:cubicBezTo>
                  <a:cubicBezTo>
                    <a:pt x="183" y="108"/>
                    <a:pt x="189" y="114"/>
                    <a:pt x="196" y="114"/>
                  </a:cubicBezTo>
                  <a:cubicBezTo>
                    <a:pt x="202" y="114"/>
                    <a:pt x="207" y="110"/>
                    <a:pt x="209" y="106"/>
                  </a:cubicBezTo>
                  <a:cubicBezTo>
                    <a:pt x="222" y="90"/>
                    <a:pt x="240" y="79"/>
                    <a:pt x="253" y="73"/>
                  </a:cubicBezTo>
                  <a:cubicBezTo>
                    <a:pt x="262" y="68"/>
                    <a:pt x="268" y="66"/>
                    <a:pt x="268" y="57"/>
                  </a:cubicBezTo>
                  <a:cubicBezTo>
                    <a:pt x="268" y="51"/>
                    <a:pt x="262" y="46"/>
                    <a:pt x="257" y="44"/>
                  </a:cubicBezTo>
                  <a:cubicBezTo>
                    <a:pt x="240" y="33"/>
                    <a:pt x="233" y="20"/>
                    <a:pt x="231" y="11"/>
                  </a:cubicBezTo>
                  <a:cubicBezTo>
                    <a:pt x="231" y="9"/>
                    <a:pt x="227" y="0"/>
                    <a:pt x="218" y="0"/>
                  </a:cubicBezTo>
                  <a:cubicBezTo>
                    <a:pt x="213" y="0"/>
                    <a:pt x="205" y="4"/>
                    <a:pt x="205" y="13"/>
                  </a:cubicBezTo>
                  <a:cubicBezTo>
                    <a:pt x="205" y="22"/>
                    <a:pt x="213" y="37"/>
                    <a:pt x="218" y="44"/>
                  </a:cubicBezTo>
                  <a:lnTo>
                    <a:pt x="22" y="44"/>
                  </a:lnTo>
                  <a:cubicBezTo>
                    <a:pt x="13" y="44"/>
                    <a:pt x="0" y="44"/>
                    <a:pt x="0" y="57"/>
                  </a:cubicBezTo>
                  <a:cubicBezTo>
                    <a:pt x="0" y="70"/>
                    <a:pt x="13" y="70"/>
                    <a:pt x="22" y="70"/>
                  </a:cubicBezTo>
                  <a:lnTo>
                    <a:pt x="207" y="70"/>
                  </a:lnTo>
                </a:path>
              </a:pathLst>
            </a:custGeom>
            <a:solidFill>
              <a:srgbClr val="000000"/>
            </a:solidFill>
            <a:ln w="12600" cap="flat">
              <a:noFill/>
              <a:miter lim="800000"/>
              <a:headEnd/>
              <a:tailEnd/>
            </a:ln>
            <a:effectLst/>
          </p:spPr>
          <p:txBody>
            <a:bodyPr wrap="none" anchor="ctr"/>
            <a:lstStyle/>
            <a:p>
              <a:endParaRPr lang="de-DE"/>
            </a:p>
          </p:txBody>
        </p:sp>
        <p:sp>
          <p:nvSpPr>
            <p:cNvPr id="9347" name="Freeform 131"/>
            <p:cNvSpPr>
              <a:spLocks noChangeArrowheads="1"/>
            </p:cNvSpPr>
            <p:nvPr/>
          </p:nvSpPr>
          <p:spPr bwMode="auto">
            <a:xfrm>
              <a:off x="3651" y="3523"/>
              <a:ext cx="94" cy="89"/>
            </a:xfrm>
            <a:custGeom>
              <a:avLst/>
              <a:gdLst/>
              <a:ahLst/>
              <a:cxnLst>
                <a:cxn ang="0">
                  <a:pos x="420" y="7"/>
                </a:cxn>
                <a:cxn ang="0">
                  <a:pos x="414" y="0"/>
                </a:cxn>
                <a:cxn ang="0">
                  <a:pos x="405" y="7"/>
                </a:cxn>
                <a:cxn ang="0">
                  <a:pos x="363" y="48"/>
                </a:cxn>
                <a:cxn ang="0">
                  <a:pos x="262" y="0"/>
                </a:cxn>
                <a:cxn ang="0">
                  <a:pos x="0" y="240"/>
                </a:cxn>
                <a:cxn ang="0">
                  <a:pos x="167" y="394"/>
                </a:cxn>
                <a:cxn ang="0">
                  <a:pos x="306" y="341"/>
                </a:cxn>
                <a:cxn ang="0">
                  <a:pos x="359" y="253"/>
                </a:cxn>
                <a:cxn ang="0">
                  <a:pos x="350" y="244"/>
                </a:cxn>
                <a:cxn ang="0">
                  <a:pos x="341" y="253"/>
                </a:cxn>
                <a:cxn ang="0">
                  <a:pos x="176" y="374"/>
                </a:cxn>
                <a:cxn ang="0">
                  <a:pos x="55" y="257"/>
                </a:cxn>
                <a:cxn ang="0">
                  <a:pos x="121" y="86"/>
                </a:cxn>
                <a:cxn ang="0">
                  <a:pos x="266" y="20"/>
                </a:cxn>
                <a:cxn ang="0">
                  <a:pos x="367" y="125"/>
                </a:cxn>
                <a:cxn ang="0">
                  <a:pos x="365" y="150"/>
                </a:cxn>
                <a:cxn ang="0">
                  <a:pos x="376" y="156"/>
                </a:cxn>
                <a:cxn ang="0">
                  <a:pos x="387" y="143"/>
                </a:cxn>
                <a:cxn ang="0">
                  <a:pos x="420" y="7"/>
                </a:cxn>
              </a:cxnLst>
              <a:rect l="0" t="0" r="r" b="b"/>
              <a:pathLst>
                <a:path w="421" h="395">
                  <a:moveTo>
                    <a:pt x="420" y="7"/>
                  </a:moveTo>
                  <a:cubicBezTo>
                    <a:pt x="420" y="4"/>
                    <a:pt x="418" y="0"/>
                    <a:pt x="414" y="0"/>
                  </a:cubicBezTo>
                  <a:cubicBezTo>
                    <a:pt x="409" y="0"/>
                    <a:pt x="409" y="0"/>
                    <a:pt x="405" y="7"/>
                  </a:cubicBezTo>
                  <a:lnTo>
                    <a:pt x="363" y="48"/>
                  </a:lnTo>
                  <a:cubicBezTo>
                    <a:pt x="359" y="42"/>
                    <a:pt x="328" y="0"/>
                    <a:pt x="262" y="0"/>
                  </a:cubicBezTo>
                  <a:cubicBezTo>
                    <a:pt x="130" y="0"/>
                    <a:pt x="0" y="117"/>
                    <a:pt x="0" y="240"/>
                  </a:cubicBezTo>
                  <a:cubicBezTo>
                    <a:pt x="0" y="328"/>
                    <a:pt x="70" y="394"/>
                    <a:pt x="167" y="394"/>
                  </a:cubicBezTo>
                  <a:cubicBezTo>
                    <a:pt x="196" y="394"/>
                    <a:pt x="249" y="387"/>
                    <a:pt x="306" y="341"/>
                  </a:cubicBezTo>
                  <a:cubicBezTo>
                    <a:pt x="348" y="304"/>
                    <a:pt x="359" y="257"/>
                    <a:pt x="359" y="253"/>
                  </a:cubicBezTo>
                  <a:cubicBezTo>
                    <a:pt x="359" y="244"/>
                    <a:pt x="354" y="244"/>
                    <a:pt x="350" y="244"/>
                  </a:cubicBezTo>
                  <a:cubicBezTo>
                    <a:pt x="343" y="244"/>
                    <a:pt x="343" y="249"/>
                    <a:pt x="341" y="253"/>
                  </a:cubicBezTo>
                  <a:cubicBezTo>
                    <a:pt x="319" y="328"/>
                    <a:pt x="242" y="374"/>
                    <a:pt x="176" y="374"/>
                  </a:cubicBezTo>
                  <a:cubicBezTo>
                    <a:pt x="119" y="374"/>
                    <a:pt x="55" y="343"/>
                    <a:pt x="55" y="257"/>
                  </a:cubicBezTo>
                  <a:cubicBezTo>
                    <a:pt x="55" y="242"/>
                    <a:pt x="57" y="156"/>
                    <a:pt x="121" y="86"/>
                  </a:cubicBezTo>
                  <a:cubicBezTo>
                    <a:pt x="158" y="44"/>
                    <a:pt x="216" y="20"/>
                    <a:pt x="266" y="20"/>
                  </a:cubicBezTo>
                  <a:cubicBezTo>
                    <a:pt x="330" y="20"/>
                    <a:pt x="367" y="66"/>
                    <a:pt x="367" y="125"/>
                  </a:cubicBezTo>
                  <a:cubicBezTo>
                    <a:pt x="367" y="141"/>
                    <a:pt x="365" y="145"/>
                    <a:pt x="365" y="150"/>
                  </a:cubicBezTo>
                  <a:cubicBezTo>
                    <a:pt x="365" y="156"/>
                    <a:pt x="372" y="156"/>
                    <a:pt x="376" y="156"/>
                  </a:cubicBezTo>
                  <a:cubicBezTo>
                    <a:pt x="385" y="156"/>
                    <a:pt x="385" y="154"/>
                    <a:pt x="387" y="143"/>
                  </a:cubicBezTo>
                  <a:lnTo>
                    <a:pt x="420" y="7"/>
                  </a:lnTo>
                </a:path>
              </a:pathLst>
            </a:custGeom>
            <a:solidFill>
              <a:srgbClr val="000000"/>
            </a:solidFill>
            <a:ln w="12600" cap="flat">
              <a:noFill/>
              <a:miter lim="800000"/>
              <a:headEnd/>
              <a:tailEnd/>
            </a:ln>
            <a:effectLst/>
          </p:spPr>
          <p:txBody>
            <a:bodyPr wrap="none" anchor="ctr"/>
            <a:lstStyle/>
            <a:p>
              <a:endParaRPr lang="de-DE"/>
            </a:p>
          </p:txBody>
        </p:sp>
        <p:sp>
          <p:nvSpPr>
            <p:cNvPr id="9348" name="Freeform 132"/>
            <p:cNvSpPr>
              <a:spLocks noChangeArrowheads="1"/>
            </p:cNvSpPr>
            <p:nvPr/>
          </p:nvSpPr>
          <p:spPr bwMode="auto">
            <a:xfrm>
              <a:off x="3755" y="3568"/>
              <a:ext cx="36" cy="58"/>
            </a:xfrm>
            <a:custGeom>
              <a:avLst/>
              <a:gdLst/>
              <a:ahLst/>
              <a:cxnLst>
                <a:cxn ang="0">
                  <a:pos x="99" y="11"/>
                </a:cxn>
                <a:cxn ang="0">
                  <a:pos x="86" y="0"/>
                </a:cxn>
                <a:cxn ang="0">
                  <a:pos x="7" y="24"/>
                </a:cxn>
                <a:cxn ang="0">
                  <a:pos x="0" y="24"/>
                </a:cxn>
                <a:cxn ang="0">
                  <a:pos x="0" y="42"/>
                </a:cxn>
                <a:cxn ang="0">
                  <a:pos x="7" y="42"/>
                </a:cxn>
                <a:cxn ang="0">
                  <a:pos x="64" y="31"/>
                </a:cxn>
                <a:cxn ang="0">
                  <a:pos x="64" y="227"/>
                </a:cxn>
                <a:cxn ang="0">
                  <a:pos x="22" y="242"/>
                </a:cxn>
                <a:cxn ang="0">
                  <a:pos x="2" y="242"/>
                </a:cxn>
                <a:cxn ang="0">
                  <a:pos x="2" y="260"/>
                </a:cxn>
                <a:cxn ang="0">
                  <a:pos x="81" y="257"/>
                </a:cxn>
                <a:cxn ang="0">
                  <a:pos x="161" y="260"/>
                </a:cxn>
                <a:cxn ang="0">
                  <a:pos x="161" y="242"/>
                </a:cxn>
                <a:cxn ang="0">
                  <a:pos x="141" y="242"/>
                </a:cxn>
                <a:cxn ang="0">
                  <a:pos x="99" y="227"/>
                </a:cxn>
                <a:cxn ang="0">
                  <a:pos x="99" y="11"/>
                </a:cxn>
              </a:cxnLst>
              <a:rect l="0" t="0" r="r" b="b"/>
              <a:pathLst>
                <a:path w="162" h="261">
                  <a:moveTo>
                    <a:pt x="99" y="11"/>
                  </a:moveTo>
                  <a:cubicBezTo>
                    <a:pt x="99" y="0"/>
                    <a:pt x="99" y="0"/>
                    <a:pt x="86" y="0"/>
                  </a:cubicBezTo>
                  <a:cubicBezTo>
                    <a:pt x="57" y="24"/>
                    <a:pt x="15" y="24"/>
                    <a:pt x="7" y="24"/>
                  </a:cubicBezTo>
                  <a:lnTo>
                    <a:pt x="0" y="24"/>
                  </a:lnTo>
                  <a:lnTo>
                    <a:pt x="0" y="42"/>
                  </a:lnTo>
                  <a:lnTo>
                    <a:pt x="7" y="42"/>
                  </a:lnTo>
                  <a:cubicBezTo>
                    <a:pt x="15" y="42"/>
                    <a:pt x="42" y="42"/>
                    <a:pt x="64" y="31"/>
                  </a:cubicBezTo>
                  <a:lnTo>
                    <a:pt x="64" y="227"/>
                  </a:lnTo>
                  <a:cubicBezTo>
                    <a:pt x="64" y="238"/>
                    <a:pt x="64" y="242"/>
                    <a:pt x="22" y="242"/>
                  </a:cubicBezTo>
                  <a:lnTo>
                    <a:pt x="2" y="242"/>
                  </a:lnTo>
                  <a:lnTo>
                    <a:pt x="2" y="260"/>
                  </a:lnTo>
                  <a:cubicBezTo>
                    <a:pt x="24" y="257"/>
                    <a:pt x="59" y="257"/>
                    <a:pt x="81" y="257"/>
                  </a:cubicBezTo>
                  <a:cubicBezTo>
                    <a:pt x="106" y="257"/>
                    <a:pt x="139" y="257"/>
                    <a:pt x="161" y="260"/>
                  </a:cubicBezTo>
                  <a:lnTo>
                    <a:pt x="161" y="242"/>
                  </a:lnTo>
                  <a:lnTo>
                    <a:pt x="141" y="242"/>
                  </a:lnTo>
                  <a:cubicBezTo>
                    <a:pt x="99" y="242"/>
                    <a:pt x="99" y="238"/>
                    <a:pt x="99" y="227"/>
                  </a:cubicBezTo>
                  <a:lnTo>
                    <a:pt x="99" y="11"/>
                  </a:lnTo>
                </a:path>
              </a:pathLst>
            </a:custGeom>
            <a:solidFill>
              <a:srgbClr val="000000"/>
            </a:solidFill>
            <a:ln w="12600" cap="flat">
              <a:noFill/>
              <a:miter lim="800000"/>
              <a:headEnd/>
              <a:tailEnd/>
            </a:ln>
            <a:effectLst/>
          </p:spPr>
          <p:txBody>
            <a:bodyPr wrap="none" anchor="ctr"/>
            <a:lstStyle/>
            <a:p>
              <a:endParaRPr lang="de-DE"/>
            </a:p>
          </p:txBody>
        </p:sp>
        <p:sp>
          <p:nvSpPr>
            <p:cNvPr id="9349" name="Freeform 133"/>
            <p:cNvSpPr>
              <a:spLocks noChangeArrowheads="1"/>
            </p:cNvSpPr>
            <p:nvPr/>
          </p:nvSpPr>
          <p:spPr bwMode="auto">
            <a:xfrm>
              <a:off x="3838" y="3419"/>
              <a:ext cx="41" cy="175"/>
            </a:xfrm>
            <a:custGeom>
              <a:avLst/>
              <a:gdLst/>
              <a:ahLst/>
              <a:cxnLst>
                <a:cxn ang="0">
                  <a:pos x="183" y="768"/>
                </a:cxn>
                <a:cxn ang="0">
                  <a:pos x="167" y="750"/>
                </a:cxn>
                <a:cxn ang="0">
                  <a:pos x="46" y="387"/>
                </a:cxn>
                <a:cxn ang="0">
                  <a:pos x="172" y="22"/>
                </a:cxn>
                <a:cxn ang="0">
                  <a:pos x="183" y="9"/>
                </a:cxn>
                <a:cxn ang="0">
                  <a:pos x="174" y="0"/>
                </a:cxn>
                <a:cxn ang="0">
                  <a:pos x="48" y="152"/>
                </a:cxn>
                <a:cxn ang="0">
                  <a:pos x="0" y="387"/>
                </a:cxn>
                <a:cxn ang="0">
                  <a:pos x="51" y="629"/>
                </a:cxn>
                <a:cxn ang="0">
                  <a:pos x="174" y="774"/>
                </a:cxn>
                <a:cxn ang="0">
                  <a:pos x="183" y="768"/>
                </a:cxn>
              </a:cxnLst>
              <a:rect l="0" t="0" r="r" b="b"/>
              <a:pathLst>
                <a:path w="184" h="775">
                  <a:moveTo>
                    <a:pt x="183" y="768"/>
                  </a:moveTo>
                  <a:cubicBezTo>
                    <a:pt x="183" y="766"/>
                    <a:pt x="183" y="763"/>
                    <a:pt x="167" y="750"/>
                  </a:cubicBezTo>
                  <a:cubicBezTo>
                    <a:pt x="70" y="653"/>
                    <a:pt x="46" y="506"/>
                    <a:pt x="46" y="387"/>
                  </a:cubicBezTo>
                  <a:cubicBezTo>
                    <a:pt x="46" y="253"/>
                    <a:pt x="75" y="119"/>
                    <a:pt x="172" y="22"/>
                  </a:cubicBezTo>
                  <a:cubicBezTo>
                    <a:pt x="183" y="11"/>
                    <a:pt x="183" y="11"/>
                    <a:pt x="183" y="9"/>
                  </a:cubicBezTo>
                  <a:cubicBezTo>
                    <a:pt x="183" y="2"/>
                    <a:pt x="178" y="0"/>
                    <a:pt x="174" y="0"/>
                  </a:cubicBezTo>
                  <a:cubicBezTo>
                    <a:pt x="165" y="0"/>
                    <a:pt x="95" y="53"/>
                    <a:pt x="48" y="152"/>
                  </a:cubicBezTo>
                  <a:cubicBezTo>
                    <a:pt x="9" y="238"/>
                    <a:pt x="0" y="323"/>
                    <a:pt x="0" y="387"/>
                  </a:cubicBezTo>
                  <a:cubicBezTo>
                    <a:pt x="0" y="449"/>
                    <a:pt x="9" y="541"/>
                    <a:pt x="51" y="629"/>
                  </a:cubicBezTo>
                  <a:cubicBezTo>
                    <a:pt x="99" y="726"/>
                    <a:pt x="165" y="774"/>
                    <a:pt x="174" y="774"/>
                  </a:cubicBezTo>
                  <a:cubicBezTo>
                    <a:pt x="178" y="774"/>
                    <a:pt x="183" y="772"/>
                    <a:pt x="183" y="768"/>
                  </a:cubicBezTo>
                </a:path>
              </a:pathLst>
            </a:custGeom>
            <a:solidFill>
              <a:srgbClr val="000000"/>
            </a:solidFill>
            <a:ln w="12600" cap="flat">
              <a:noFill/>
              <a:miter lim="800000"/>
              <a:headEnd/>
              <a:tailEnd/>
            </a:ln>
            <a:effectLst/>
          </p:spPr>
          <p:txBody>
            <a:bodyPr wrap="none" anchor="ctr"/>
            <a:lstStyle/>
            <a:p>
              <a:endParaRPr lang="de-DE"/>
            </a:p>
          </p:txBody>
        </p:sp>
        <p:sp>
          <p:nvSpPr>
            <p:cNvPr id="9350" name="Freeform 134"/>
            <p:cNvSpPr>
              <a:spLocks noChangeArrowheads="1"/>
            </p:cNvSpPr>
            <p:nvPr/>
          </p:nvSpPr>
          <p:spPr bwMode="auto">
            <a:xfrm>
              <a:off x="3893" y="3473"/>
              <a:ext cx="143" cy="79"/>
            </a:xfrm>
            <a:custGeom>
              <a:avLst/>
              <a:gdLst/>
              <a:ahLst/>
              <a:cxnLst>
                <a:cxn ang="0">
                  <a:pos x="46" y="297"/>
                </a:cxn>
                <a:cxn ang="0">
                  <a:pos x="40" y="332"/>
                </a:cxn>
                <a:cxn ang="0">
                  <a:pos x="62" y="352"/>
                </a:cxn>
                <a:cxn ang="0">
                  <a:pos x="90" y="330"/>
                </a:cxn>
                <a:cxn ang="0">
                  <a:pos x="106" y="273"/>
                </a:cxn>
                <a:cxn ang="0">
                  <a:pos x="121" y="202"/>
                </a:cxn>
                <a:cxn ang="0">
                  <a:pos x="134" y="152"/>
                </a:cxn>
                <a:cxn ang="0">
                  <a:pos x="145" y="112"/>
                </a:cxn>
                <a:cxn ang="0">
                  <a:pos x="271" y="18"/>
                </a:cxn>
                <a:cxn ang="0">
                  <a:pos x="312" y="73"/>
                </a:cxn>
                <a:cxn ang="0">
                  <a:pos x="301" y="136"/>
                </a:cxn>
                <a:cxn ang="0">
                  <a:pos x="279" y="227"/>
                </a:cxn>
                <a:cxn ang="0">
                  <a:pos x="264" y="286"/>
                </a:cxn>
                <a:cxn ang="0">
                  <a:pos x="255" y="332"/>
                </a:cxn>
                <a:cxn ang="0">
                  <a:pos x="277" y="352"/>
                </a:cxn>
                <a:cxn ang="0">
                  <a:pos x="312" y="308"/>
                </a:cxn>
                <a:cxn ang="0">
                  <a:pos x="359" y="121"/>
                </a:cxn>
                <a:cxn ang="0">
                  <a:pos x="486" y="18"/>
                </a:cxn>
                <a:cxn ang="0">
                  <a:pos x="528" y="73"/>
                </a:cxn>
                <a:cxn ang="0">
                  <a:pos x="480" y="246"/>
                </a:cxn>
                <a:cxn ang="0">
                  <a:pos x="471" y="288"/>
                </a:cxn>
                <a:cxn ang="0">
                  <a:pos x="535" y="352"/>
                </a:cxn>
                <a:cxn ang="0">
                  <a:pos x="636" y="233"/>
                </a:cxn>
                <a:cxn ang="0">
                  <a:pos x="627" y="224"/>
                </a:cxn>
                <a:cxn ang="0">
                  <a:pos x="614" y="240"/>
                </a:cxn>
                <a:cxn ang="0">
                  <a:pos x="535" y="334"/>
                </a:cxn>
                <a:cxn ang="0">
                  <a:pos x="517" y="310"/>
                </a:cxn>
                <a:cxn ang="0">
                  <a:pos x="530" y="255"/>
                </a:cxn>
                <a:cxn ang="0">
                  <a:pos x="579" y="84"/>
                </a:cxn>
                <a:cxn ang="0">
                  <a:pos x="488" y="0"/>
                </a:cxn>
                <a:cxn ang="0">
                  <a:pos x="363" y="75"/>
                </a:cxn>
                <a:cxn ang="0">
                  <a:pos x="337" y="20"/>
                </a:cxn>
                <a:cxn ang="0">
                  <a:pos x="273" y="0"/>
                </a:cxn>
                <a:cxn ang="0">
                  <a:pos x="152" y="68"/>
                </a:cxn>
                <a:cxn ang="0">
                  <a:pos x="81" y="0"/>
                </a:cxn>
                <a:cxn ang="0">
                  <a:pos x="24" y="44"/>
                </a:cxn>
                <a:cxn ang="0">
                  <a:pos x="0" y="119"/>
                </a:cxn>
                <a:cxn ang="0">
                  <a:pos x="9" y="128"/>
                </a:cxn>
                <a:cxn ang="0">
                  <a:pos x="22" y="110"/>
                </a:cxn>
                <a:cxn ang="0">
                  <a:pos x="79" y="18"/>
                </a:cxn>
                <a:cxn ang="0">
                  <a:pos x="103" y="53"/>
                </a:cxn>
                <a:cxn ang="0">
                  <a:pos x="90" y="119"/>
                </a:cxn>
                <a:cxn ang="0">
                  <a:pos x="46" y="297"/>
                </a:cxn>
              </a:cxnLst>
              <a:rect l="0" t="0" r="r" b="b"/>
              <a:pathLst>
                <a:path w="637" h="353">
                  <a:moveTo>
                    <a:pt x="46" y="297"/>
                  </a:moveTo>
                  <a:cubicBezTo>
                    <a:pt x="44" y="310"/>
                    <a:pt x="40" y="328"/>
                    <a:pt x="40" y="332"/>
                  </a:cubicBezTo>
                  <a:cubicBezTo>
                    <a:pt x="40" y="345"/>
                    <a:pt x="51" y="352"/>
                    <a:pt x="62" y="352"/>
                  </a:cubicBezTo>
                  <a:cubicBezTo>
                    <a:pt x="70" y="352"/>
                    <a:pt x="84" y="345"/>
                    <a:pt x="90" y="330"/>
                  </a:cubicBezTo>
                  <a:cubicBezTo>
                    <a:pt x="90" y="330"/>
                    <a:pt x="99" y="293"/>
                    <a:pt x="106" y="273"/>
                  </a:cubicBezTo>
                  <a:lnTo>
                    <a:pt x="121" y="202"/>
                  </a:lnTo>
                  <a:cubicBezTo>
                    <a:pt x="125" y="187"/>
                    <a:pt x="132" y="169"/>
                    <a:pt x="134" y="152"/>
                  </a:cubicBezTo>
                  <a:cubicBezTo>
                    <a:pt x="139" y="139"/>
                    <a:pt x="145" y="114"/>
                    <a:pt x="145" y="112"/>
                  </a:cubicBezTo>
                  <a:cubicBezTo>
                    <a:pt x="156" y="88"/>
                    <a:pt x="198" y="18"/>
                    <a:pt x="271" y="18"/>
                  </a:cubicBezTo>
                  <a:cubicBezTo>
                    <a:pt x="306" y="18"/>
                    <a:pt x="312" y="46"/>
                    <a:pt x="312" y="73"/>
                  </a:cubicBezTo>
                  <a:cubicBezTo>
                    <a:pt x="312" y="90"/>
                    <a:pt x="308" y="112"/>
                    <a:pt x="301" y="136"/>
                  </a:cubicBezTo>
                  <a:lnTo>
                    <a:pt x="279" y="227"/>
                  </a:lnTo>
                  <a:lnTo>
                    <a:pt x="264" y="286"/>
                  </a:lnTo>
                  <a:cubicBezTo>
                    <a:pt x="262" y="301"/>
                    <a:pt x="255" y="328"/>
                    <a:pt x="255" y="332"/>
                  </a:cubicBezTo>
                  <a:cubicBezTo>
                    <a:pt x="255" y="345"/>
                    <a:pt x="266" y="352"/>
                    <a:pt x="277" y="352"/>
                  </a:cubicBezTo>
                  <a:cubicBezTo>
                    <a:pt x="301" y="352"/>
                    <a:pt x="306" y="332"/>
                    <a:pt x="312" y="308"/>
                  </a:cubicBezTo>
                  <a:cubicBezTo>
                    <a:pt x="323" y="264"/>
                    <a:pt x="352" y="152"/>
                    <a:pt x="359" y="121"/>
                  </a:cubicBezTo>
                  <a:cubicBezTo>
                    <a:pt x="361" y="110"/>
                    <a:pt x="403" y="18"/>
                    <a:pt x="486" y="18"/>
                  </a:cubicBezTo>
                  <a:cubicBezTo>
                    <a:pt x="519" y="18"/>
                    <a:pt x="528" y="44"/>
                    <a:pt x="528" y="73"/>
                  </a:cubicBezTo>
                  <a:cubicBezTo>
                    <a:pt x="528" y="117"/>
                    <a:pt x="495" y="205"/>
                    <a:pt x="480" y="246"/>
                  </a:cubicBezTo>
                  <a:cubicBezTo>
                    <a:pt x="473" y="264"/>
                    <a:pt x="471" y="273"/>
                    <a:pt x="471" y="288"/>
                  </a:cubicBezTo>
                  <a:cubicBezTo>
                    <a:pt x="471" y="326"/>
                    <a:pt x="497" y="352"/>
                    <a:pt x="535" y="352"/>
                  </a:cubicBezTo>
                  <a:cubicBezTo>
                    <a:pt x="607" y="352"/>
                    <a:pt x="636" y="240"/>
                    <a:pt x="636" y="233"/>
                  </a:cubicBezTo>
                  <a:cubicBezTo>
                    <a:pt x="636" y="224"/>
                    <a:pt x="629" y="224"/>
                    <a:pt x="627" y="224"/>
                  </a:cubicBezTo>
                  <a:cubicBezTo>
                    <a:pt x="618" y="224"/>
                    <a:pt x="618" y="227"/>
                    <a:pt x="614" y="240"/>
                  </a:cubicBezTo>
                  <a:cubicBezTo>
                    <a:pt x="603" y="279"/>
                    <a:pt x="579" y="334"/>
                    <a:pt x="535" y="334"/>
                  </a:cubicBezTo>
                  <a:cubicBezTo>
                    <a:pt x="521" y="334"/>
                    <a:pt x="517" y="328"/>
                    <a:pt x="517" y="310"/>
                  </a:cubicBezTo>
                  <a:cubicBezTo>
                    <a:pt x="517" y="290"/>
                    <a:pt x="524" y="271"/>
                    <a:pt x="530" y="255"/>
                  </a:cubicBezTo>
                  <a:cubicBezTo>
                    <a:pt x="546" y="213"/>
                    <a:pt x="579" y="128"/>
                    <a:pt x="579" y="84"/>
                  </a:cubicBezTo>
                  <a:cubicBezTo>
                    <a:pt x="579" y="33"/>
                    <a:pt x="548" y="0"/>
                    <a:pt x="488" y="0"/>
                  </a:cubicBezTo>
                  <a:cubicBezTo>
                    <a:pt x="431" y="0"/>
                    <a:pt x="392" y="35"/>
                    <a:pt x="363" y="75"/>
                  </a:cubicBezTo>
                  <a:cubicBezTo>
                    <a:pt x="361" y="66"/>
                    <a:pt x="359" y="40"/>
                    <a:pt x="337" y="20"/>
                  </a:cubicBezTo>
                  <a:cubicBezTo>
                    <a:pt x="319" y="4"/>
                    <a:pt x="293" y="0"/>
                    <a:pt x="273" y="0"/>
                  </a:cubicBezTo>
                  <a:cubicBezTo>
                    <a:pt x="205" y="0"/>
                    <a:pt x="165" y="51"/>
                    <a:pt x="152" y="68"/>
                  </a:cubicBezTo>
                  <a:cubicBezTo>
                    <a:pt x="150" y="24"/>
                    <a:pt x="117" y="0"/>
                    <a:pt x="81" y="0"/>
                  </a:cubicBezTo>
                  <a:cubicBezTo>
                    <a:pt x="46" y="0"/>
                    <a:pt x="31" y="31"/>
                    <a:pt x="24" y="44"/>
                  </a:cubicBezTo>
                  <a:cubicBezTo>
                    <a:pt x="11" y="73"/>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lnTo>
                    <a:pt x="46" y="297"/>
                  </a:lnTo>
                </a:path>
              </a:pathLst>
            </a:custGeom>
            <a:solidFill>
              <a:srgbClr val="000000"/>
            </a:solidFill>
            <a:ln w="12600" cap="flat">
              <a:noFill/>
              <a:miter lim="800000"/>
              <a:headEnd/>
              <a:tailEnd/>
            </a:ln>
            <a:effectLst/>
          </p:spPr>
          <p:txBody>
            <a:bodyPr wrap="none" anchor="ctr"/>
            <a:lstStyle/>
            <a:p>
              <a:endParaRPr lang="de-DE"/>
            </a:p>
          </p:txBody>
        </p:sp>
        <p:sp>
          <p:nvSpPr>
            <p:cNvPr id="9351" name="Freeform 135"/>
            <p:cNvSpPr>
              <a:spLocks noChangeArrowheads="1"/>
            </p:cNvSpPr>
            <p:nvPr/>
          </p:nvSpPr>
          <p:spPr bwMode="auto">
            <a:xfrm>
              <a:off x="4055" y="3496"/>
              <a:ext cx="45" cy="81"/>
            </a:xfrm>
            <a:custGeom>
              <a:avLst/>
              <a:gdLst/>
              <a:ahLst/>
              <a:cxnLst>
                <a:cxn ang="0">
                  <a:pos x="123" y="15"/>
                </a:cxn>
                <a:cxn ang="0">
                  <a:pos x="108" y="0"/>
                </a:cxn>
                <a:cxn ang="0">
                  <a:pos x="0" y="35"/>
                </a:cxn>
                <a:cxn ang="0">
                  <a:pos x="0" y="55"/>
                </a:cxn>
                <a:cxn ang="0">
                  <a:pos x="79" y="40"/>
                </a:cxn>
                <a:cxn ang="0">
                  <a:pos x="79" y="317"/>
                </a:cxn>
                <a:cxn ang="0">
                  <a:pos x="24" y="341"/>
                </a:cxn>
                <a:cxn ang="0">
                  <a:pos x="4" y="341"/>
                </a:cxn>
                <a:cxn ang="0">
                  <a:pos x="4" y="361"/>
                </a:cxn>
                <a:cxn ang="0">
                  <a:pos x="101" y="359"/>
                </a:cxn>
                <a:cxn ang="0">
                  <a:pos x="200" y="361"/>
                </a:cxn>
                <a:cxn ang="0">
                  <a:pos x="200" y="341"/>
                </a:cxn>
                <a:cxn ang="0">
                  <a:pos x="178" y="341"/>
                </a:cxn>
                <a:cxn ang="0">
                  <a:pos x="123" y="317"/>
                </a:cxn>
                <a:cxn ang="0">
                  <a:pos x="123" y="15"/>
                </a:cxn>
              </a:cxnLst>
              <a:rect l="0" t="0" r="r" b="b"/>
              <a:pathLst>
                <a:path w="201" h="362">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lnTo>
                    <a:pt x="123" y="15"/>
                  </a:lnTo>
                </a:path>
              </a:pathLst>
            </a:custGeom>
            <a:solidFill>
              <a:srgbClr val="000000"/>
            </a:solidFill>
            <a:ln w="12600" cap="flat">
              <a:noFill/>
              <a:miter lim="800000"/>
              <a:headEnd/>
              <a:tailEnd/>
            </a:ln>
            <a:effectLst/>
          </p:spPr>
          <p:txBody>
            <a:bodyPr wrap="none" anchor="ctr"/>
            <a:lstStyle/>
            <a:p>
              <a:endParaRPr lang="de-DE"/>
            </a:p>
          </p:txBody>
        </p:sp>
        <p:sp>
          <p:nvSpPr>
            <p:cNvPr id="9352" name="Freeform 136"/>
            <p:cNvSpPr>
              <a:spLocks noChangeArrowheads="1"/>
            </p:cNvSpPr>
            <p:nvPr/>
          </p:nvSpPr>
          <p:spPr bwMode="auto">
            <a:xfrm>
              <a:off x="4130" y="3419"/>
              <a:ext cx="41" cy="175"/>
            </a:xfrm>
            <a:custGeom>
              <a:avLst/>
              <a:gdLst/>
              <a:ahLst/>
              <a:cxnLst>
                <a:cxn ang="0">
                  <a:pos x="183" y="387"/>
                </a:cxn>
                <a:cxn ang="0">
                  <a:pos x="130" y="145"/>
                </a:cxn>
                <a:cxn ang="0">
                  <a:pos x="9" y="0"/>
                </a:cxn>
                <a:cxn ang="0">
                  <a:pos x="0" y="9"/>
                </a:cxn>
                <a:cxn ang="0">
                  <a:pos x="15" y="26"/>
                </a:cxn>
                <a:cxn ang="0">
                  <a:pos x="136" y="387"/>
                </a:cxn>
                <a:cxn ang="0">
                  <a:pos x="11" y="755"/>
                </a:cxn>
                <a:cxn ang="0">
                  <a:pos x="0" y="768"/>
                </a:cxn>
                <a:cxn ang="0">
                  <a:pos x="9" y="774"/>
                </a:cxn>
                <a:cxn ang="0">
                  <a:pos x="132" y="625"/>
                </a:cxn>
                <a:cxn ang="0">
                  <a:pos x="183" y="387"/>
                </a:cxn>
              </a:cxnLst>
              <a:rect l="0" t="0" r="r" b="b"/>
              <a:pathLst>
                <a:path w="184" h="775">
                  <a:moveTo>
                    <a:pt x="183" y="387"/>
                  </a:moveTo>
                  <a:cubicBezTo>
                    <a:pt x="183" y="328"/>
                    <a:pt x="174" y="233"/>
                    <a:pt x="130" y="145"/>
                  </a:cubicBezTo>
                  <a:cubicBezTo>
                    <a:pt x="84" y="51"/>
                    <a:pt x="15" y="0"/>
                    <a:pt x="9" y="0"/>
                  </a:cubicBezTo>
                  <a:cubicBezTo>
                    <a:pt x="2" y="0"/>
                    <a:pt x="0" y="2"/>
                    <a:pt x="0" y="9"/>
                  </a:cubicBezTo>
                  <a:cubicBezTo>
                    <a:pt x="0" y="11"/>
                    <a:pt x="0" y="11"/>
                    <a:pt x="15" y="26"/>
                  </a:cubicBezTo>
                  <a:cubicBezTo>
                    <a:pt x="92" y="103"/>
                    <a:pt x="136" y="227"/>
                    <a:pt x="136" y="387"/>
                  </a:cubicBezTo>
                  <a:cubicBezTo>
                    <a:pt x="136" y="521"/>
                    <a:pt x="108" y="658"/>
                    <a:pt x="11" y="755"/>
                  </a:cubicBezTo>
                  <a:cubicBezTo>
                    <a:pt x="0" y="763"/>
                    <a:pt x="0" y="766"/>
                    <a:pt x="0" y="768"/>
                  </a:cubicBezTo>
                  <a:cubicBezTo>
                    <a:pt x="0" y="772"/>
                    <a:pt x="2" y="774"/>
                    <a:pt x="9" y="774"/>
                  </a:cubicBezTo>
                  <a:cubicBezTo>
                    <a:pt x="15" y="774"/>
                    <a:pt x="86" y="722"/>
                    <a:pt x="132" y="625"/>
                  </a:cubicBezTo>
                  <a:cubicBezTo>
                    <a:pt x="172" y="539"/>
                    <a:pt x="183" y="453"/>
                    <a:pt x="183" y="387"/>
                  </a:cubicBezTo>
                </a:path>
              </a:pathLst>
            </a:custGeom>
            <a:solidFill>
              <a:srgbClr val="000000"/>
            </a:solidFill>
            <a:ln w="12600" cap="flat">
              <a:noFill/>
              <a:miter lim="800000"/>
              <a:headEnd/>
              <a:tailEnd/>
            </a:ln>
            <a:effectLst/>
          </p:spPr>
          <p:txBody>
            <a:bodyPr wrap="none" anchor="ctr"/>
            <a:lstStyle/>
            <a:p>
              <a:endParaRPr lang="de-DE"/>
            </a:p>
          </p:txBody>
        </p:sp>
        <p:sp>
          <p:nvSpPr>
            <p:cNvPr id="9353" name="Freeform 137"/>
            <p:cNvSpPr>
              <a:spLocks noChangeArrowheads="1"/>
            </p:cNvSpPr>
            <p:nvPr/>
          </p:nvSpPr>
          <p:spPr bwMode="auto">
            <a:xfrm>
              <a:off x="4222" y="3475"/>
              <a:ext cx="84" cy="77"/>
            </a:xfrm>
            <a:custGeom>
              <a:avLst/>
              <a:gdLst/>
              <a:ahLst/>
              <a:cxnLst>
                <a:cxn ang="0">
                  <a:pos x="207" y="46"/>
                </a:cxn>
                <a:cxn ang="0">
                  <a:pos x="339" y="46"/>
                </a:cxn>
                <a:cxn ang="0">
                  <a:pos x="376" y="18"/>
                </a:cxn>
                <a:cxn ang="0">
                  <a:pos x="345" y="0"/>
                </a:cxn>
                <a:cxn ang="0">
                  <a:pos x="128" y="0"/>
                </a:cxn>
                <a:cxn ang="0">
                  <a:pos x="48" y="37"/>
                </a:cxn>
                <a:cxn ang="0">
                  <a:pos x="0" y="106"/>
                </a:cxn>
                <a:cxn ang="0">
                  <a:pos x="9" y="114"/>
                </a:cxn>
                <a:cxn ang="0">
                  <a:pos x="22" y="106"/>
                </a:cxn>
                <a:cxn ang="0">
                  <a:pos x="121" y="46"/>
                </a:cxn>
                <a:cxn ang="0">
                  <a:pos x="185" y="46"/>
                </a:cxn>
                <a:cxn ang="0">
                  <a:pos x="110" y="295"/>
                </a:cxn>
                <a:cxn ang="0">
                  <a:pos x="101" y="323"/>
                </a:cxn>
                <a:cxn ang="0">
                  <a:pos x="123" y="345"/>
                </a:cxn>
                <a:cxn ang="0">
                  <a:pos x="156" y="310"/>
                </a:cxn>
                <a:cxn ang="0">
                  <a:pos x="207" y="46"/>
                </a:cxn>
              </a:cxnLst>
              <a:rect l="0" t="0" r="r" b="b"/>
              <a:pathLst>
                <a:path w="377" h="346">
                  <a:moveTo>
                    <a:pt x="207" y="46"/>
                  </a:moveTo>
                  <a:lnTo>
                    <a:pt x="339" y="46"/>
                  </a:lnTo>
                  <a:cubicBezTo>
                    <a:pt x="348" y="46"/>
                    <a:pt x="376" y="46"/>
                    <a:pt x="376" y="18"/>
                  </a:cubicBezTo>
                  <a:cubicBezTo>
                    <a:pt x="376" y="0"/>
                    <a:pt x="361" y="0"/>
                    <a:pt x="345" y="0"/>
                  </a:cubicBezTo>
                  <a:lnTo>
                    <a:pt x="128" y="0"/>
                  </a:lnTo>
                  <a:cubicBezTo>
                    <a:pt x="112" y="0"/>
                    <a:pt x="81" y="0"/>
                    <a:pt x="48" y="37"/>
                  </a:cubicBezTo>
                  <a:cubicBezTo>
                    <a:pt x="22" y="64"/>
                    <a:pt x="0" y="101"/>
                    <a:pt x="0" y="106"/>
                  </a:cubicBezTo>
                  <a:cubicBezTo>
                    <a:pt x="0" y="108"/>
                    <a:pt x="0" y="114"/>
                    <a:pt x="9" y="114"/>
                  </a:cubicBezTo>
                  <a:cubicBezTo>
                    <a:pt x="15" y="114"/>
                    <a:pt x="18" y="112"/>
                    <a:pt x="22" y="106"/>
                  </a:cubicBezTo>
                  <a:cubicBezTo>
                    <a:pt x="59" y="46"/>
                    <a:pt x="103" y="46"/>
                    <a:pt x="121" y="46"/>
                  </a:cubicBezTo>
                  <a:lnTo>
                    <a:pt x="185" y="46"/>
                  </a:lnTo>
                  <a:lnTo>
                    <a:pt x="110" y="295"/>
                  </a:lnTo>
                  <a:cubicBezTo>
                    <a:pt x="106" y="304"/>
                    <a:pt x="101" y="321"/>
                    <a:pt x="101" y="323"/>
                  </a:cubicBezTo>
                  <a:cubicBezTo>
                    <a:pt x="101" y="332"/>
                    <a:pt x="106" y="345"/>
                    <a:pt x="123" y="345"/>
                  </a:cubicBezTo>
                  <a:cubicBezTo>
                    <a:pt x="150" y="345"/>
                    <a:pt x="154" y="323"/>
                    <a:pt x="156" y="310"/>
                  </a:cubicBezTo>
                  <a:lnTo>
                    <a:pt x="207" y="46"/>
                  </a:lnTo>
                </a:path>
              </a:pathLst>
            </a:custGeom>
            <a:solidFill>
              <a:srgbClr val="000000"/>
            </a:solidFill>
            <a:ln w="12600" cap="flat">
              <a:noFill/>
              <a:miter lim="800000"/>
              <a:headEnd/>
              <a:tailEnd/>
            </a:ln>
            <a:effectLst/>
          </p:spPr>
          <p:txBody>
            <a:bodyPr wrap="none" anchor="ctr"/>
            <a:lstStyle/>
            <a:p>
              <a:endParaRPr lang="de-DE"/>
            </a:p>
          </p:txBody>
        </p:sp>
        <p:sp>
          <p:nvSpPr>
            <p:cNvPr id="9354" name="Freeform 138"/>
            <p:cNvSpPr>
              <a:spLocks noChangeArrowheads="1"/>
            </p:cNvSpPr>
            <p:nvPr/>
          </p:nvSpPr>
          <p:spPr bwMode="auto">
            <a:xfrm>
              <a:off x="4339" y="3490"/>
              <a:ext cx="60" cy="25"/>
            </a:xfrm>
            <a:custGeom>
              <a:avLst/>
              <a:gdLst/>
              <a:ahLst/>
              <a:cxnLst>
                <a:cxn ang="0">
                  <a:pos x="207" y="70"/>
                </a:cxn>
                <a:cxn ang="0">
                  <a:pos x="183" y="101"/>
                </a:cxn>
                <a:cxn ang="0">
                  <a:pos x="196" y="114"/>
                </a:cxn>
                <a:cxn ang="0">
                  <a:pos x="209" y="106"/>
                </a:cxn>
                <a:cxn ang="0">
                  <a:pos x="253" y="73"/>
                </a:cxn>
                <a:cxn ang="0">
                  <a:pos x="268" y="57"/>
                </a:cxn>
                <a:cxn ang="0">
                  <a:pos x="257" y="44"/>
                </a:cxn>
                <a:cxn ang="0">
                  <a:pos x="231" y="11"/>
                </a:cxn>
                <a:cxn ang="0">
                  <a:pos x="218" y="0"/>
                </a:cxn>
                <a:cxn ang="0">
                  <a:pos x="205" y="13"/>
                </a:cxn>
                <a:cxn ang="0">
                  <a:pos x="218" y="44"/>
                </a:cxn>
                <a:cxn ang="0">
                  <a:pos x="22" y="44"/>
                </a:cxn>
                <a:cxn ang="0">
                  <a:pos x="0" y="57"/>
                </a:cxn>
                <a:cxn ang="0">
                  <a:pos x="22" y="70"/>
                </a:cxn>
                <a:cxn ang="0">
                  <a:pos x="207" y="70"/>
                </a:cxn>
              </a:cxnLst>
              <a:rect l="0" t="0" r="r" b="b"/>
              <a:pathLst>
                <a:path w="269" h="115">
                  <a:moveTo>
                    <a:pt x="207" y="70"/>
                  </a:moveTo>
                  <a:cubicBezTo>
                    <a:pt x="202" y="75"/>
                    <a:pt x="183" y="92"/>
                    <a:pt x="183" y="101"/>
                  </a:cubicBezTo>
                  <a:cubicBezTo>
                    <a:pt x="183" y="108"/>
                    <a:pt x="189" y="114"/>
                    <a:pt x="196" y="114"/>
                  </a:cubicBezTo>
                  <a:cubicBezTo>
                    <a:pt x="202" y="114"/>
                    <a:pt x="207" y="110"/>
                    <a:pt x="209" y="106"/>
                  </a:cubicBezTo>
                  <a:cubicBezTo>
                    <a:pt x="222" y="90"/>
                    <a:pt x="240" y="79"/>
                    <a:pt x="253" y="73"/>
                  </a:cubicBezTo>
                  <a:cubicBezTo>
                    <a:pt x="262" y="68"/>
                    <a:pt x="268" y="66"/>
                    <a:pt x="268" y="57"/>
                  </a:cubicBezTo>
                  <a:cubicBezTo>
                    <a:pt x="268" y="51"/>
                    <a:pt x="262" y="46"/>
                    <a:pt x="257" y="44"/>
                  </a:cubicBezTo>
                  <a:cubicBezTo>
                    <a:pt x="240" y="33"/>
                    <a:pt x="233" y="20"/>
                    <a:pt x="231" y="11"/>
                  </a:cubicBezTo>
                  <a:cubicBezTo>
                    <a:pt x="231" y="9"/>
                    <a:pt x="227" y="0"/>
                    <a:pt x="218" y="0"/>
                  </a:cubicBezTo>
                  <a:cubicBezTo>
                    <a:pt x="213" y="0"/>
                    <a:pt x="205" y="4"/>
                    <a:pt x="205" y="13"/>
                  </a:cubicBezTo>
                  <a:cubicBezTo>
                    <a:pt x="205" y="22"/>
                    <a:pt x="213" y="37"/>
                    <a:pt x="218" y="44"/>
                  </a:cubicBezTo>
                  <a:lnTo>
                    <a:pt x="22" y="44"/>
                  </a:lnTo>
                  <a:cubicBezTo>
                    <a:pt x="13" y="44"/>
                    <a:pt x="0" y="44"/>
                    <a:pt x="0" y="57"/>
                  </a:cubicBezTo>
                  <a:cubicBezTo>
                    <a:pt x="0" y="70"/>
                    <a:pt x="13" y="70"/>
                    <a:pt x="22" y="70"/>
                  </a:cubicBezTo>
                  <a:lnTo>
                    <a:pt x="207" y="70"/>
                  </a:lnTo>
                </a:path>
              </a:pathLst>
            </a:custGeom>
            <a:solidFill>
              <a:srgbClr val="000000"/>
            </a:solidFill>
            <a:ln w="12600" cap="flat">
              <a:noFill/>
              <a:miter lim="800000"/>
              <a:headEnd/>
              <a:tailEnd/>
            </a:ln>
            <a:effectLst/>
          </p:spPr>
          <p:txBody>
            <a:bodyPr wrap="none" anchor="ctr"/>
            <a:lstStyle/>
            <a:p>
              <a:endParaRPr lang="de-DE"/>
            </a:p>
          </p:txBody>
        </p:sp>
        <p:sp>
          <p:nvSpPr>
            <p:cNvPr id="9355" name="Freeform 139"/>
            <p:cNvSpPr>
              <a:spLocks noChangeArrowheads="1"/>
            </p:cNvSpPr>
            <p:nvPr/>
          </p:nvSpPr>
          <p:spPr bwMode="auto">
            <a:xfrm>
              <a:off x="4302" y="3523"/>
              <a:ext cx="94" cy="89"/>
            </a:xfrm>
            <a:custGeom>
              <a:avLst/>
              <a:gdLst/>
              <a:ahLst/>
              <a:cxnLst>
                <a:cxn ang="0">
                  <a:pos x="420" y="7"/>
                </a:cxn>
                <a:cxn ang="0">
                  <a:pos x="414" y="0"/>
                </a:cxn>
                <a:cxn ang="0">
                  <a:pos x="405" y="7"/>
                </a:cxn>
                <a:cxn ang="0">
                  <a:pos x="363" y="48"/>
                </a:cxn>
                <a:cxn ang="0">
                  <a:pos x="262" y="0"/>
                </a:cxn>
                <a:cxn ang="0">
                  <a:pos x="0" y="240"/>
                </a:cxn>
                <a:cxn ang="0">
                  <a:pos x="167" y="394"/>
                </a:cxn>
                <a:cxn ang="0">
                  <a:pos x="304" y="341"/>
                </a:cxn>
                <a:cxn ang="0">
                  <a:pos x="359" y="253"/>
                </a:cxn>
                <a:cxn ang="0">
                  <a:pos x="350" y="244"/>
                </a:cxn>
                <a:cxn ang="0">
                  <a:pos x="341" y="253"/>
                </a:cxn>
                <a:cxn ang="0">
                  <a:pos x="176" y="374"/>
                </a:cxn>
                <a:cxn ang="0">
                  <a:pos x="55" y="257"/>
                </a:cxn>
                <a:cxn ang="0">
                  <a:pos x="121" y="86"/>
                </a:cxn>
                <a:cxn ang="0">
                  <a:pos x="266" y="20"/>
                </a:cxn>
                <a:cxn ang="0">
                  <a:pos x="367" y="125"/>
                </a:cxn>
                <a:cxn ang="0">
                  <a:pos x="365" y="150"/>
                </a:cxn>
                <a:cxn ang="0">
                  <a:pos x="376" y="156"/>
                </a:cxn>
                <a:cxn ang="0">
                  <a:pos x="387" y="143"/>
                </a:cxn>
                <a:cxn ang="0">
                  <a:pos x="420" y="7"/>
                </a:cxn>
              </a:cxnLst>
              <a:rect l="0" t="0" r="r" b="b"/>
              <a:pathLst>
                <a:path w="421" h="395">
                  <a:moveTo>
                    <a:pt x="420" y="7"/>
                  </a:moveTo>
                  <a:cubicBezTo>
                    <a:pt x="420" y="4"/>
                    <a:pt x="418" y="0"/>
                    <a:pt x="414" y="0"/>
                  </a:cubicBezTo>
                  <a:cubicBezTo>
                    <a:pt x="409" y="0"/>
                    <a:pt x="409" y="0"/>
                    <a:pt x="405" y="7"/>
                  </a:cubicBezTo>
                  <a:lnTo>
                    <a:pt x="363" y="48"/>
                  </a:lnTo>
                  <a:cubicBezTo>
                    <a:pt x="359" y="42"/>
                    <a:pt x="328" y="0"/>
                    <a:pt x="262" y="0"/>
                  </a:cubicBezTo>
                  <a:cubicBezTo>
                    <a:pt x="130" y="0"/>
                    <a:pt x="0" y="117"/>
                    <a:pt x="0" y="240"/>
                  </a:cubicBezTo>
                  <a:cubicBezTo>
                    <a:pt x="0" y="328"/>
                    <a:pt x="70" y="394"/>
                    <a:pt x="167" y="394"/>
                  </a:cubicBezTo>
                  <a:cubicBezTo>
                    <a:pt x="196" y="394"/>
                    <a:pt x="249" y="387"/>
                    <a:pt x="304" y="341"/>
                  </a:cubicBezTo>
                  <a:cubicBezTo>
                    <a:pt x="348" y="304"/>
                    <a:pt x="359" y="257"/>
                    <a:pt x="359" y="253"/>
                  </a:cubicBezTo>
                  <a:cubicBezTo>
                    <a:pt x="359" y="244"/>
                    <a:pt x="354" y="244"/>
                    <a:pt x="350" y="244"/>
                  </a:cubicBezTo>
                  <a:cubicBezTo>
                    <a:pt x="343" y="244"/>
                    <a:pt x="343" y="249"/>
                    <a:pt x="341" y="253"/>
                  </a:cubicBezTo>
                  <a:cubicBezTo>
                    <a:pt x="319" y="328"/>
                    <a:pt x="242" y="374"/>
                    <a:pt x="176" y="374"/>
                  </a:cubicBezTo>
                  <a:cubicBezTo>
                    <a:pt x="119" y="374"/>
                    <a:pt x="55" y="343"/>
                    <a:pt x="55" y="257"/>
                  </a:cubicBezTo>
                  <a:cubicBezTo>
                    <a:pt x="55" y="242"/>
                    <a:pt x="57" y="156"/>
                    <a:pt x="121" y="86"/>
                  </a:cubicBezTo>
                  <a:cubicBezTo>
                    <a:pt x="158" y="44"/>
                    <a:pt x="216" y="20"/>
                    <a:pt x="266" y="20"/>
                  </a:cubicBezTo>
                  <a:cubicBezTo>
                    <a:pt x="330" y="20"/>
                    <a:pt x="367" y="66"/>
                    <a:pt x="367" y="125"/>
                  </a:cubicBezTo>
                  <a:cubicBezTo>
                    <a:pt x="367" y="141"/>
                    <a:pt x="365" y="145"/>
                    <a:pt x="365" y="150"/>
                  </a:cubicBezTo>
                  <a:cubicBezTo>
                    <a:pt x="365" y="156"/>
                    <a:pt x="372" y="156"/>
                    <a:pt x="376" y="156"/>
                  </a:cubicBezTo>
                  <a:cubicBezTo>
                    <a:pt x="385" y="156"/>
                    <a:pt x="385" y="154"/>
                    <a:pt x="387" y="143"/>
                  </a:cubicBezTo>
                  <a:lnTo>
                    <a:pt x="420" y="7"/>
                  </a:lnTo>
                </a:path>
              </a:pathLst>
            </a:custGeom>
            <a:solidFill>
              <a:srgbClr val="000000"/>
            </a:solidFill>
            <a:ln w="12600" cap="flat">
              <a:noFill/>
              <a:miter lim="800000"/>
              <a:headEnd/>
              <a:tailEnd/>
            </a:ln>
            <a:effectLst/>
          </p:spPr>
          <p:txBody>
            <a:bodyPr wrap="none" anchor="ctr"/>
            <a:lstStyle/>
            <a:p>
              <a:endParaRPr lang="de-DE"/>
            </a:p>
          </p:txBody>
        </p:sp>
        <p:sp>
          <p:nvSpPr>
            <p:cNvPr id="9356" name="Freeform 140"/>
            <p:cNvSpPr>
              <a:spLocks noChangeArrowheads="1"/>
            </p:cNvSpPr>
            <p:nvPr/>
          </p:nvSpPr>
          <p:spPr bwMode="auto">
            <a:xfrm>
              <a:off x="4402" y="3568"/>
              <a:ext cx="44" cy="58"/>
            </a:xfrm>
            <a:custGeom>
              <a:avLst/>
              <a:gdLst/>
              <a:ahLst/>
              <a:cxnLst>
                <a:cxn ang="0">
                  <a:pos x="196" y="185"/>
                </a:cxn>
                <a:cxn ang="0">
                  <a:pos x="178" y="185"/>
                </a:cxn>
                <a:cxn ang="0">
                  <a:pos x="167" y="220"/>
                </a:cxn>
                <a:cxn ang="0">
                  <a:pos x="125" y="222"/>
                </a:cxn>
                <a:cxn ang="0">
                  <a:pos x="48" y="222"/>
                </a:cxn>
                <a:cxn ang="0">
                  <a:pos x="128" y="165"/>
                </a:cxn>
                <a:cxn ang="0">
                  <a:pos x="196" y="77"/>
                </a:cxn>
                <a:cxn ang="0">
                  <a:pos x="92" y="0"/>
                </a:cxn>
                <a:cxn ang="0">
                  <a:pos x="0" y="68"/>
                </a:cxn>
                <a:cxn ang="0">
                  <a:pos x="22" y="92"/>
                </a:cxn>
                <a:cxn ang="0">
                  <a:pos x="46" y="70"/>
                </a:cxn>
                <a:cxn ang="0">
                  <a:pos x="24" y="46"/>
                </a:cxn>
                <a:cxn ang="0">
                  <a:pos x="84" y="18"/>
                </a:cxn>
                <a:cxn ang="0">
                  <a:pos x="154" y="77"/>
                </a:cxn>
                <a:cxn ang="0">
                  <a:pos x="99" y="161"/>
                </a:cxn>
                <a:cxn ang="0">
                  <a:pos x="4" y="242"/>
                </a:cxn>
                <a:cxn ang="0">
                  <a:pos x="0" y="249"/>
                </a:cxn>
                <a:cxn ang="0">
                  <a:pos x="0" y="260"/>
                </a:cxn>
                <a:cxn ang="0">
                  <a:pos x="183" y="260"/>
                </a:cxn>
                <a:cxn ang="0">
                  <a:pos x="196" y="185"/>
                </a:cxn>
              </a:cxnLst>
              <a:rect l="0" t="0" r="r" b="b"/>
              <a:pathLst>
                <a:path w="197" h="261">
                  <a:moveTo>
                    <a:pt x="196" y="185"/>
                  </a:moveTo>
                  <a:lnTo>
                    <a:pt x="178" y="185"/>
                  </a:lnTo>
                  <a:cubicBezTo>
                    <a:pt x="178" y="191"/>
                    <a:pt x="174" y="216"/>
                    <a:pt x="167" y="220"/>
                  </a:cubicBezTo>
                  <a:cubicBezTo>
                    <a:pt x="163" y="222"/>
                    <a:pt x="132" y="222"/>
                    <a:pt x="125" y="222"/>
                  </a:cubicBezTo>
                  <a:lnTo>
                    <a:pt x="48" y="222"/>
                  </a:lnTo>
                  <a:cubicBezTo>
                    <a:pt x="75" y="202"/>
                    <a:pt x="103" y="180"/>
                    <a:pt x="128" y="165"/>
                  </a:cubicBezTo>
                  <a:cubicBezTo>
                    <a:pt x="163" y="141"/>
                    <a:pt x="196" y="119"/>
                    <a:pt x="196" y="77"/>
                  </a:cubicBezTo>
                  <a:cubicBezTo>
                    <a:pt x="196" y="29"/>
                    <a:pt x="147" y="0"/>
                    <a:pt x="92" y="0"/>
                  </a:cubicBezTo>
                  <a:cubicBezTo>
                    <a:pt x="40" y="0"/>
                    <a:pt x="0" y="31"/>
                    <a:pt x="0" y="68"/>
                  </a:cubicBezTo>
                  <a:cubicBezTo>
                    <a:pt x="0" y="88"/>
                    <a:pt x="18" y="92"/>
                    <a:pt x="22" y="92"/>
                  </a:cubicBezTo>
                  <a:cubicBezTo>
                    <a:pt x="33" y="92"/>
                    <a:pt x="46" y="86"/>
                    <a:pt x="46" y="70"/>
                  </a:cubicBezTo>
                  <a:cubicBezTo>
                    <a:pt x="46" y="55"/>
                    <a:pt x="35" y="48"/>
                    <a:pt x="24" y="46"/>
                  </a:cubicBezTo>
                  <a:cubicBezTo>
                    <a:pt x="35" y="29"/>
                    <a:pt x="57" y="18"/>
                    <a:pt x="84" y="18"/>
                  </a:cubicBezTo>
                  <a:cubicBezTo>
                    <a:pt x="121" y="18"/>
                    <a:pt x="154" y="40"/>
                    <a:pt x="154" y="77"/>
                  </a:cubicBezTo>
                  <a:cubicBezTo>
                    <a:pt x="154" y="110"/>
                    <a:pt x="130" y="136"/>
                    <a:pt x="99" y="161"/>
                  </a:cubicBezTo>
                  <a:lnTo>
                    <a:pt x="4" y="242"/>
                  </a:lnTo>
                  <a:cubicBezTo>
                    <a:pt x="0" y="244"/>
                    <a:pt x="0" y="244"/>
                    <a:pt x="0" y="249"/>
                  </a:cubicBezTo>
                  <a:lnTo>
                    <a:pt x="0" y="260"/>
                  </a:lnTo>
                  <a:lnTo>
                    <a:pt x="183" y="260"/>
                  </a:lnTo>
                  <a:lnTo>
                    <a:pt x="196" y="185"/>
                  </a:lnTo>
                </a:path>
              </a:pathLst>
            </a:custGeom>
            <a:solidFill>
              <a:srgbClr val="000000"/>
            </a:solidFill>
            <a:ln w="12600" cap="flat">
              <a:noFill/>
              <a:miter lim="800000"/>
              <a:headEnd/>
              <a:tailEnd/>
            </a:ln>
            <a:effectLst/>
          </p:spPr>
          <p:txBody>
            <a:bodyPr wrap="none" anchor="ctr"/>
            <a:lstStyle/>
            <a:p>
              <a:endParaRPr lang="de-DE"/>
            </a:p>
          </p:txBody>
        </p:sp>
        <p:sp>
          <p:nvSpPr>
            <p:cNvPr id="9357" name="Freeform 141"/>
            <p:cNvSpPr>
              <a:spLocks noChangeArrowheads="1"/>
            </p:cNvSpPr>
            <p:nvPr/>
          </p:nvSpPr>
          <p:spPr bwMode="auto">
            <a:xfrm>
              <a:off x="4489" y="3419"/>
              <a:ext cx="41" cy="175"/>
            </a:xfrm>
            <a:custGeom>
              <a:avLst/>
              <a:gdLst/>
              <a:ahLst/>
              <a:cxnLst>
                <a:cxn ang="0">
                  <a:pos x="183" y="768"/>
                </a:cxn>
                <a:cxn ang="0">
                  <a:pos x="167" y="750"/>
                </a:cxn>
                <a:cxn ang="0">
                  <a:pos x="46" y="387"/>
                </a:cxn>
                <a:cxn ang="0">
                  <a:pos x="172" y="22"/>
                </a:cxn>
                <a:cxn ang="0">
                  <a:pos x="183" y="9"/>
                </a:cxn>
                <a:cxn ang="0">
                  <a:pos x="174" y="0"/>
                </a:cxn>
                <a:cxn ang="0">
                  <a:pos x="48" y="152"/>
                </a:cxn>
                <a:cxn ang="0">
                  <a:pos x="0" y="387"/>
                </a:cxn>
                <a:cxn ang="0">
                  <a:pos x="51" y="629"/>
                </a:cxn>
                <a:cxn ang="0">
                  <a:pos x="174" y="774"/>
                </a:cxn>
                <a:cxn ang="0">
                  <a:pos x="183" y="768"/>
                </a:cxn>
              </a:cxnLst>
              <a:rect l="0" t="0" r="r" b="b"/>
              <a:pathLst>
                <a:path w="184" h="775">
                  <a:moveTo>
                    <a:pt x="183" y="768"/>
                  </a:moveTo>
                  <a:cubicBezTo>
                    <a:pt x="183" y="766"/>
                    <a:pt x="183" y="763"/>
                    <a:pt x="167" y="750"/>
                  </a:cubicBezTo>
                  <a:cubicBezTo>
                    <a:pt x="70" y="653"/>
                    <a:pt x="46" y="506"/>
                    <a:pt x="46" y="387"/>
                  </a:cubicBezTo>
                  <a:cubicBezTo>
                    <a:pt x="46" y="253"/>
                    <a:pt x="75" y="119"/>
                    <a:pt x="172" y="22"/>
                  </a:cubicBezTo>
                  <a:cubicBezTo>
                    <a:pt x="183" y="11"/>
                    <a:pt x="183" y="11"/>
                    <a:pt x="183" y="9"/>
                  </a:cubicBezTo>
                  <a:cubicBezTo>
                    <a:pt x="183" y="2"/>
                    <a:pt x="178" y="0"/>
                    <a:pt x="174" y="0"/>
                  </a:cubicBezTo>
                  <a:cubicBezTo>
                    <a:pt x="165" y="0"/>
                    <a:pt x="95" y="53"/>
                    <a:pt x="48" y="152"/>
                  </a:cubicBezTo>
                  <a:cubicBezTo>
                    <a:pt x="9" y="238"/>
                    <a:pt x="0" y="323"/>
                    <a:pt x="0" y="387"/>
                  </a:cubicBezTo>
                  <a:cubicBezTo>
                    <a:pt x="0" y="449"/>
                    <a:pt x="9" y="541"/>
                    <a:pt x="51" y="629"/>
                  </a:cubicBezTo>
                  <a:cubicBezTo>
                    <a:pt x="99" y="726"/>
                    <a:pt x="165" y="774"/>
                    <a:pt x="174" y="774"/>
                  </a:cubicBezTo>
                  <a:cubicBezTo>
                    <a:pt x="178" y="774"/>
                    <a:pt x="183" y="772"/>
                    <a:pt x="183" y="768"/>
                  </a:cubicBezTo>
                </a:path>
              </a:pathLst>
            </a:custGeom>
            <a:solidFill>
              <a:srgbClr val="000000"/>
            </a:solidFill>
            <a:ln w="12600" cap="flat">
              <a:noFill/>
              <a:miter lim="800000"/>
              <a:headEnd/>
              <a:tailEnd/>
            </a:ln>
            <a:effectLst/>
          </p:spPr>
          <p:txBody>
            <a:bodyPr wrap="none" anchor="ctr"/>
            <a:lstStyle/>
            <a:p>
              <a:endParaRPr lang="de-DE"/>
            </a:p>
          </p:txBody>
        </p:sp>
        <p:sp>
          <p:nvSpPr>
            <p:cNvPr id="9358" name="Freeform 142"/>
            <p:cNvSpPr>
              <a:spLocks noChangeArrowheads="1"/>
            </p:cNvSpPr>
            <p:nvPr/>
          </p:nvSpPr>
          <p:spPr bwMode="auto">
            <a:xfrm>
              <a:off x="4545" y="3473"/>
              <a:ext cx="143" cy="79"/>
            </a:xfrm>
            <a:custGeom>
              <a:avLst/>
              <a:gdLst/>
              <a:ahLst/>
              <a:cxnLst>
                <a:cxn ang="0">
                  <a:pos x="46" y="297"/>
                </a:cxn>
                <a:cxn ang="0">
                  <a:pos x="40" y="332"/>
                </a:cxn>
                <a:cxn ang="0">
                  <a:pos x="62" y="352"/>
                </a:cxn>
                <a:cxn ang="0">
                  <a:pos x="90" y="330"/>
                </a:cxn>
                <a:cxn ang="0">
                  <a:pos x="106" y="273"/>
                </a:cxn>
                <a:cxn ang="0">
                  <a:pos x="121" y="202"/>
                </a:cxn>
                <a:cxn ang="0">
                  <a:pos x="134" y="152"/>
                </a:cxn>
                <a:cxn ang="0">
                  <a:pos x="145" y="112"/>
                </a:cxn>
                <a:cxn ang="0">
                  <a:pos x="271" y="18"/>
                </a:cxn>
                <a:cxn ang="0">
                  <a:pos x="312" y="73"/>
                </a:cxn>
                <a:cxn ang="0">
                  <a:pos x="301" y="136"/>
                </a:cxn>
                <a:cxn ang="0">
                  <a:pos x="279" y="227"/>
                </a:cxn>
                <a:cxn ang="0">
                  <a:pos x="264" y="286"/>
                </a:cxn>
                <a:cxn ang="0">
                  <a:pos x="255" y="332"/>
                </a:cxn>
                <a:cxn ang="0">
                  <a:pos x="277" y="352"/>
                </a:cxn>
                <a:cxn ang="0">
                  <a:pos x="312" y="308"/>
                </a:cxn>
                <a:cxn ang="0">
                  <a:pos x="359" y="121"/>
                </a:cxn>
                <a:cxn ang="0">
                  <a:pos x="486" y="18"/>
                </a:cxn>
                <a:cxn ang="0">
                  <a:pos x="528" y="73"/>
                </a:cxn>
                <a:cxn ang="0">
                  <a:pos x="480" y="246"/>
                </a:cxn>
                <a:cxn ang="0">
                  <a:pos x="471" y="288"/>
                </a:cxn>
                <a:cxn ang="0">
                  <a:pos x="535" y="352"/>
                </a:cxn>
                <a:cxn ang="0">
                  <a:pos x="636" y="233"/>
                </a:cxn>
                <a:cxn ang="0">
                  <a:pos x="627" y="224"/>
                </a:cxn>
                <a:cxn ang="0">
                  <a:pos x="614" y="240"/>
                </a:cxn>
                <a:cxn ang="0">
                  <a:pos x="535" y="334"/>
                </a:cxn>
                <a:cxn ang="0">
                  <a:pos x="517" y="310"/>
                </a:cxn>
                <a:cxn ang="0">
                  <a:pos x="530" y="255"/>
                </a:cxn>
                <a:cxn ang="0">
                  <a:pos x="579" y="84"/>
                </a:cxn>
                <a:cxn ang="0">
                  <a:pos x="488" y="0"/>
                </a:cxn>
                <a:cxn ang="0">
                  <a:pos x="363" y="75"/>
                </a:cxn>
                <a:cxn ang="0">
                  <a:pos x="337" y="20"/>
                </a:cxn>
                <a:cxn ang="0">
                  <a:pos x="275" y="0"/>
                </a:cxn>
                <a:cxn ang="0">
                  <a:pos x="152" y="68"/>
                </a:cxn>
                <a:cxn ang="0">
                  <a:pos x="81" y="0"/>
                </a:cxn>
                <a:cxn ang="0">
                  <a:pos x="24" y="44"/>
                </a:cxn>
                <a:cxn ang="0">
                  <a:pos x="0" y="119"/>
                </a:cxn>
                <a:cxn ang="0">
                  <a:pos x="9" y="128"/>
                </a:cxn>
                <a:cxn ang="0">
                  <a:pos x="22" y="110"/>
                </a:cxn>
                <a:cxn ang="0">
                  <a:pos x="79" y="18"/>
                </a:cxn>
                <a:cxn ang="0">
                  <a:pos x="103" y="53"/>
                </a:cxn>
                <a:cxn ang="0">
                  <a:pos x="90" y="119"/>
                </a:cxn>
                <a:cxn ang="0">
                  <a:pos x="46" y="297"/>
                </a:cxn>
              </a:cxnLst>
              <a:rect l="0" t="0" r="r" b="b"/>
              <a:pathLst>
                <a:path w="637" h="353">
                  <a:moveTo>
                    <a:pt x="46" y="297"/>
                  </a:moveTo>
                  <a:cubicBezTo>
                    <a:pt x="44" y="310"/>
                    <a:pt x="40" y="328"/>
                    <a:pt x="40" y="332"/>
                  </a:cubicBezTo>
                  <a:cubicBezTo>
                    <a:pt x="40" y="345"/>
                    <a:pt x="51" y="352"/>
                    <a:pt x="62" y="352"/>
                  </a:cubicBezTo>
                  <a:cubicBezTo>
                    <a:pt x="70" y="352"/>
                    <a:pt x="84" y="345"/>
                    <a:pt x="90" y="330"/>
                  </a:cubicBezTo>
                  <a:cubicBezTo>
                    <a:pt x="90" y="330"/>
                    <a:pt x="101" y="293"/>
                    <a:pt x="106" y="273"/>
                  </a:cubicBezTo>
                  <a:lnTo>
                    <a:pt x="121" y="202"/>
                  </a:lnTo>
                  <a:cubicBezTo>
                    <a:pt x="125" y="187"/>
                    <a:pt x="132" y="169"/>
                    <a:pt x="134" y="152"/>
                  </a:cubicBezTo>
                  <a:cubicBezTo>
                    <a:pt x="139" y="139"/>
                    <a:pt x="145" y="114"/>
                    <a:pt x="145" y="112"/>
                  </a:cubicBezTo>
                  <a:cubicBezTo>
                    <a:pt x="156" y="88"/>
                    <a:pt x="198" y="18"/>
                    <a:pt x="271" y="18"/>
                  </a:cubicBezTo>
                  <a:cubicBezTo>
                    <a:pt x="306" y="18"/>
                    <a:pt x="312" y="46"/>
                    <a:pt x="312" y="73"/>
                  </a:cubicBezTo>
                  <a:cubicBezTo>
                    <a:pt x="312" y="90"/>
                    <a:pt x="308" y="112"/>
                    <a:pt x="301" y="136"/>
                  </a:cubicBezTo>
                  <a:lnTo>
                    <a:pt x="279" y="227"/>
                  </a:lnTo>
                  <a:lnTo>
                    <a:pt x="264" y="286"/>
                  </a:lnTo>
                  <a:cubicBezTo>
                    <a:pt x="262" y="301"/>
                    <a:pt x="255" y="328"/>
                    <a:pt x="255" y="332"/>
                  </a:cubicBezTo>
                  <a:cubicBezTo>
                    <a:pt x="255" y="345"/>
                    <a:pt x="266" y="352"/>
                    <a:pt x="277" y="352"/>
                  </a:cubicBezTo>
                  <a:cubicBezTo>
                    <a:pt x="301" y="352"/>
                    <a:pt x="306" y="332"/>
                    <a:pt x="312" y="308"/>
                  </a:cubicBezTo>
                  <a:cubicBezTo>
                    <a:pt x="323" y="264"/>
                    <a:pt x="352" y="152"/>
                    <a:pt x="359" y="121"/>
                  </a:cubicBezTo>
                  <a:cubicBezTo>
                    <a:pt x="361" y="110"/>
                    <a:pt x="403" y="18"/>
                    <a:pt x="486" y="18"/>
                  </a:cubicBezTo>
                  <a:cubicBezTo>
                    <a:pt x="519" y="18"/>
                    <a:pt x="528" y="44"/>
                    <a:pt x="528" y="73"/>
                  </a:cubicBezTo>
                  <a:cubicBezTo>
                    <a:pt x="528" y="117"/>
                    <a:pt x="495" y="205"/>
                    <a:pt x="480" y="246"/>
                  </a:cubicBezTo>
                  <a:cubicBezTo>
                    <a:pt x="473" y="264"/>
                    <a:pt x="471" y="273"/>
                    <a:pt x="471" y="288"/>
                  </a:cubicBezTo>
                  <a:cubicBezTo>
                    <a:pt x="471" y="326"/>
                    <a:pt x="497" y="352"/>
                    <a:pt x="535" y="352"/>
                  </a:cubicBezTo>
                  <a:cubicBezTo>
                    <a:pt x="607" y="352"/>
                    <a:pt x="636" y="240"/>
                    <a:pt x="636" y="233"/>
                  </a:cubicBezTo>
                  <a:cubicBezTo>
                    <a:pt x="636" y="224"/>
                    <a:pt x="629" y="224"/>
                    <a:pt x="627" y="224"/>
                  </a:cubicBezTo>
                  <a:cubicBezTo>
                    <a:pt x="618" y="224"/>
                    <a:pt x="618" y="227"/>
                    <a:pt x="614" y="240"/>
                  </a:cubicBezTo>
                  <a:cubicBezTo>
                    <a:pt x="603" y="279"/>
                    <a:pt x="579" y="334"/>
                    <a:pt x="535" y="334"/>
                  </a:cubicBezTo>
                  <a:cubicBezTo>
                    <a:pt x="521" y="334"/>
                    <a:pt x="517" y="328"/>
                    <a:pt x="517" y="310"/>
                  </a:cubicBezTo>
                  <a:cubicBezTo>
                    <a:pt x="517" y="290"/>
                    <a:pt x="524" y="271"/>
                    <a:pt x="530" y="255"/>
                  </a:cubicBezTo>
                  <a:cubicBezTo>
                    <a:pt x="546" y="213"/>
                    <a:pt x="579" y="128"/>
                    <a:pt x="579" y="84"/>
                  </a:cubicBezTo>
                  <a:cubicBezTo>
                    <a:pt x="579" y="33"/>
                    <a:pt x="548" y="0"/>
                    <a:pt x="488" y="0"/>
                  </a:cubicBezTo>
                  <a:cubicBezTo>
                    <a:pt x="431" y="0"/>
                    <a:pt x="392" y="35"/>
                    <a:pt x="363" y="75"/>
                  </a:cubicBezTo>
                  <a:cubicBezTo>
                    <a:pt x="361" y="66"/>
                    <a:pt x="359" y="40"/>
                    <a:pt x="337" y="20"/>
                  </a:cubicBezTo>
                  <a:cubicBezTo>
                    <a:pt x="319" y="4"/>
                    <a:pt x="293" y="0"/>
                    <a:pt x="275" y="0"/>
                  </a:cubicBezTo>
                  <a:cubicBezTo>
                    <a:pt x="205" y="0"/>
                    <a:pt x="165" y="51"/>
                    <a:pt x="152" y="68"/>
                  </a:cubicBezTo>
                  <a:cubicBezTo>
                    <a:pt x="150" y="24"/>
                    <a:pt x="117" y="0"/>
                    <a:pt x="81" y="0"/>
                  </a:cubicBezTo>
                  <a:cubicBezTo>
                    <a:pt x="46" y="0"/>
                    <a:pt x="31" y="31"/>
                    <a:pt x="24" y="44"/>
                  </a:cubicBezTo>
                  <a:cubicBezTo>
                    <a:pt x="11" y="73"/>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lnTo>
                    <a:pt x="46" y="297"/>
                  </a:lnTo>
                </a:path>
              </a:pathLst>
            </a:custGeom>
            <a:solidFill>
              <a:srgbClr val="000000"/>
            </a:solidFill>
            <a:ln w="12600" cap="flat">
              <a:noFill/>
              <a:miter lim="800000"/>
              <a:headEnd/>
              <a:tailEnd/>
            </a:ln>
            <a:effectLst/>
          </p:spPr>
          <p:txBody>
            <a:bodyPr wrap="none" anchor="ctr"/>
            <a:lstStyle/>
            <a:p>
              <a:endParaRPr lang="de-DE"/>
            </a:p>
          </p:txBody>
        </p:sp>
        <p:sp>
          <p:nvSpPr>
            <p:cNvPr id="9359" name="Freeform 143"/>
            <p:cNvSpPr>
              <a:spLocks noChangeArrowheads="1"/>
            </p:cNvSpPr>
            <p:nvPr/>
          </p:nvSpPr>
          <p:spPr bwMode="auto">
            <a:xfrm>
              <a:off x="4701" y="3496"/>
              <a:ext cx="54" cy="81"/>
            </a:xfrm>
            <a:custGeom>
              <a:avLst/>
              <a:gdLst/>
              <a:ahLst/>
              <a:cxnLst>
                <a:cxn ang="0">
                  <a:pos x="242" y="262"/>
                </a:cxn>
                <a:cxn ang="0">
                  <a:pos x="222" y="262"/>
                </a:cxn>
                <a:cxn ang="0">
                  <a:pos x="209" y="312"/>
                </a:cxn>
                <a:cxn ang="0">
                  <a:pos x="154" y="315"/>
                </a:cxn>
                <a:cxn ang="0">
                  <a:pos x="55" y="315"/>
                </a:cxn>
                <a:cxn ang="0">
                  <a:pos x="163" y="224"/>
                </a:cxn>
                <a:cxn ang="0">
                  <a:pos x="242" y="106"/>
                </a:cxn>
                <a:cxn ang="0">
                  <a:pos x="114" y="0"/>
                </a:cxn>
                <a:cxn ang="0">
                  <a:pos x="0" y="97"/>
                </a:cxn>
                <a:cxn ang="0">
                  <a:pos x="29" y="128"/>
                </a:cxn>
                <a:cxn ang="0">
                  <a:pos x="57" y="99"/>
                </a:cxn>
                <a:cxn ang="0">
                  <a:pos x="26" y="70"/>
                </a:cxn>
                <a:cxn ang="0">
                  <a:pos x="106" y="20"/>
                </a:cxn>
                <a:cxn ang="0">
                  <a:pos x="189" y="106"/>
                </a:cxn>
                <a:cxn ang="0">
                  <a:pos x="136" y="211"/>
                </a:cxn>
                <a:cxn ang="0">
                  <a:pos x="4" y="341"/>
                </a:cxn>
                <a:cxn ang="0">
                  <a:pos x="0" y="361"/>
                </a:cxn>
                <a:cxn ang="0">
                  <a:pos x="224" y="361"/>
                </a:cxn>
                <a:cxn ang="0">
                  <a:pos x="242" y="262"/>
                </a:cxn>
              </a:cxnLst>
              <a:rect l="0" t="0" r="r" b="b"/>
              <a:pathLst>
                <a:path w="243" h="362">
                  <a:moveTo>
                    <a:pt x="242" y="262"/>
                  </a:moveTo>
                  <a:lnTo>
                    <a:pt x="222" y="262"/>
                  </a:lnTo>
                  <a:cubicBezTo>
                    <a:pt x="222" y="275"/>
                    <a:pt x="216" y="306"/>
                    <a:pt x="209" y="312"/>
                  </a:cubicBezTo>
                  <a:cubicBezTo>
                    <a:pt x="205" y="315"/>
                    <a:pt x="163" y="315"/>
                    <a:pt x="154" y="315"/>
                  </a:cubicBezTo>
                  <a:lnTo>
                    <a:pt x="55" y="315"/>
                  </a:lnTo>
                  <a:cubicBezTo>
                    <a:pt x="112" y="264"/>
                    <a:pt x="130" y="249"/>
                    <a:pt x="163" y="224"/>
                  </a:cubicBezTo>
                  <a:cubicBezTo>
                    <a:pt x="205" y="191"/>
                    <a:pt x="242" y="158"/>
                    <a:pt x="242" y="106"/>
                  </a:cubicBezTo>
                  <a:cubicBezTo>
                    <a:pt x="242" y="40"/>
                    <a:pt x="183" y="0"/>
                    <a:pt x="114" y="0"/>
                  </a:cubicBezTo>
                  <a:cubicBezTo>
                    <a:pt x="46" y="0"/>
                    <a:pt x="0" y="48"/>
                    <a:pt x="0" y="97"/>
                  </a:cubicBezTo>
                  <a:cubicBezTo>
                    <a:pt x="0" y="125"/>
                    <a:pt x="24" y="128"/>
                    <a:pt x="29" y="128"/>
                  </a:cubicBezTo>
                  <a:cubicBezTo>
                    <a:pt x="42" y="128"/>
                    <a:pt x="57" y="119"/>
                    <a:pt x="57" y="99"/>
                  </a:cubicBezTo>
                  <a:cubicBezTo>
                    <a:pt x="57" y="90"/>
                    <a:pt x="55" y="70"/>
                    <a:pt x="26" y="70"/>
                  </a:cubicBezTo>
                  <a:cubicBezTo>
                    <a:pt x="42" y="31"/>
                    <a:pt x="79" y="20"/>
                    <a:pt x="106" y="20"/>
                  </a:cubicBezTo>
                  <a:cubicBezTo>
                    <a:pt x="161" y="20"/>
                    <a:pt x="189" y="62"/>
                    <a:pt x="189" y="106"/>
                  </a:cubicBezTo>
                  <a:cubicBezTo>
                    <a:pt x="189" y="154"/>
                    <a:pt x="154" y="191"/>
                    <a:pt x="136" y="211"/>
                  </a:cubicBezTo>
                  <a:lnTo>
                    <a:pt x="4" y="341"/>
                  </a:lnTo>
                  <a:cubicBezTo>
                    <a:pt x="0" y="345"/>
                    <a:pt x="0" y="345"/>
                    <a:pt x="0" y="361"/>
                  </a:cubicBezTo>
                  <a:lnTo>
                    <a:pt x="224" y="361"/>
                  </a:lnTo>
                  <a:lnTo>
                    <a:pt x="242" y="262"/>
                  </a:lnTo>
                </a:path>
              </a:pathLst>
            </a:custGeom>
            <a:solidFill>
              <a:srgbClr val="000000"/>
            </a:solidFill>
            <a:ln w="12600" cap="flat">
              <a:noFill/>
              <a:miter lim="800000"/>
              <a:headEnd/>
              <a:tailEnd/>
            </a:ln>
            <a:effectLst/>
          </p:spPr>
          <p:txBody>
            <a:bodyPr wrap="none" anchor="ctr"/>
            <a:lstStyle/>
            <a:p>
              <a:endParaRPr lang="de-DE"/>
            </a:p>
          </p:txBody>
        </p:sp>
        <p:sp>
          <p:nvSpPr>
            <p:cNvPr id="9360" name="Freeform 144"/>
            <p:cNvSpPr>
              <a:spLocks noChangeArrowheads="1"/>
            </p:cNvSpPr>
            <p:nvPr/>
          </p:nvSpPr>
          <p:spPr bwMode="auto">
            <a:xfrm>
              <a:off x="4781" y="3419"/>
              <a:ext cx="41" cy="175"/>
            </a:xfrm>
            <a:custGeom>
              <a:avLst/>
              <a:gdLst/>
              <a:ahLst/>
              <a:cxnLst>
                <a:cxn ang="0">
                  <a:pos x="183" y="387"/>
                </a:cxn>
                <a:cxn ang="0">
                  <a:pos x="130" y="145"/>
                </a:cxn>
                <a:cxn ang="0">
                  <a:pos x="9" y="0"/>
                </a:cxn>
                <a:cxn ang="0">
                  <a:pos x="0" y="9"/>
                </a:cxn>
                <a:cxn ang="0">
                  <a:pos x="15" y="26"/>
                </a:cxn>
                <a:cxn ang="0">
                  <a:pos x="136" y="387"/>
                </a:cxn>
                <a:cxn ang="0">
                  <a:pos x="11" y="755"/>
                </a:cxn>
                <a:cxn ang="0">
                  <a:pos x="0" y="768"/>
                </a:cxn>
                <a:cxn ang="0">
                  <a:pos x="9" y="774"/>
                </a:cxn>
                <a:cxn ang="0">
                  <a:pos x="132" y="625"/>
                </a:cxn>
                <a:cxn ang="0">
                  <a:pos x="183" y="387"/>
                </a:cxn>
              </a:cxnLst>
              <a:rect l="0" t="0" r="r" b="b"/>
              <a:pathLst>
                <a:path w="184" h="775">
                  <a:moveTo>
                    <a:pt x="183" y="387"/>
                  </a:moveTo>
                  <a:cubicBezTo>
                    <a:pt x="183" y="328"/>
                    <a:pt x="174" y="233"/>
                    <a:pt x="130" y="145"/>
                  </a:cubicBezTo>
                  <a:cubicBezTo>
                    <a:pt x="84" y="51"/>
                    <a:pt x="15" y="0"/>
                    <a:pt x="9" y="0"/>
                  </a:cubicBezTo>
                  <a:cubicBezTo>
                    <a:pt x="2" y="0"/>
                    <a:pt x="0" y="2"/>
                    <a:pt x="0" y="9"/>
                  </a:cubicBezTo>
                  <a:cubicBezTo>
                    <a:pt x="0" y="11"/>
                    <a:pt x="0" y="11"/>
                    <a:pt x="15" y="26"/>
                  </a:cubicBezTo>
                  <a:cubicBezTo>
                    <a:pt x="92" y="103"/>
                    <a:pt x="136" y="227"/>
                    <a:pt x="136" y="387"/>
                  </a:cubicBezTo>
                  <a:cubicBezTo>
                    <a:pt x="136" y="521"/>
                    <a:pt x="108" y="658"/>
                    <a:pt x="11" y="755"/>
                  </a:cubicBezTo>
                  <a:cubicBezTo>
                    <a:pt x="0" y="763"/>
                    <a:pt x="0" y="766"/>
                    <a:pt x="0" y="768"/>
                  </a:cubicBezTo>
                  <a:cubicBezTo>
                    <a:pt x="0" y="772"/>
                    <a:pt x="2" y="774"/>
                    <a:pt x="9" y="774"/>
                  </a:cubicBezTo>
                  <a:cubicBezTo>
                    <a:pt x="15" y="774"/>
                    <a:pt x="86" y="722"/>
                    <a:pt x="132" y="625"/>
                  </a:cubicBezTo>
                  <a:cubicBezTo>
                    <a:pt x="172" y="539"/>
                    <a:pt x="183" y="453"/>
                    <a:pt x="183" y="387"/>
                  </a:cubicBezTo>
                </a:path>
              </a:pathLst>
            </a:custGeom>
            <a:solidFill>
              <a:srgbClr val="000000"/>
            </a:solidFill>
            <a:ln w="12600" cap="flat">
              <a:noFill/>
              <a:miter lim="800000"/>
              <a:headEnd/>
              <a:tailEnd/>
            </a:ln>
            <a:effectLst/>
          </p:spPr>
          <p:txBody>
            <a:bodyPr wrap="none" anchor="ctr"/>
            <a:lstStyle/>
            <a:p>
              <a:endParaRPr lang="de-DE"/>
            </a:p>
          </p:txBody>
        </p:sp>
        <p:sp>
          <p:nvSpPr>
            <p:cNvPr id="9361" name="Freeform 145"/>
            <p:cNvSpPr>
              <a:spLocks noChangeArrowheads="1"/>
            </p:cNvSpPr>
            <p:nvPr/>
          </p:nvSpPr>
          <p:spPr bwMode="auto">
            <a:xfrm>
              <a:off x="2524" y="3991"/>
              <a:ext cx="84" cy="84"/>
            </a:xfrm>
            <a:custGeom>
              <a:avLst/>
              <a:gdLst/>
              <a:ahLst/>
              <a:cxnLst>
                <a:cxn ang="0">
                  <a:pos x="189" y="165"/>
                </a:cxn>
                <a:cxn ang="0">
                  <a:pos x="33" y="11"/>
                </a:cxn>
                <a:cxn ang="0">
                  <a:pos x="15" y="0"/>
                </a:cxn>
                <a:cxn ang="0">
                  <a:pos x="0" y="15"/>
                </a:cxn>
                <a:cxn ang="0">
                  <a:pos x="11" y="31"/>
                </a:cxn>
                <a:cxn ang="0">
                  <a:pos x="165" y="187"/>
                </a:cxn>
                <a:cxn ang="0">
                  <a:pos x="11" y="343"/>
                </a:cxn>
                <a:cxn ang="0">
                  <a:pos x="0" y="359"/>
                </a:cxn>
                <a:cxn ang="0">
                  <a:pos x="15" y="374"/>
                </a:cxn>
                <a:cxn ang="0">
                  <a:pos x="33" y="363"/>
                </a:cxn>
                <a:cxn ang="0">
                  <a:pos x="187" y="209"/>
                </a:cxn>
                <a:cxn ang="0">
                  <a:pos x="348" y="370"/>
                </a:cxn>
                <a:cxn ang="0">
                  <a:pos x="361" y="374"/>
                </a:cxn>
                <a:cxn ang="0">
                  <a:pos x="376" y="359"/>
                </a:cxn>
                <a:cxn ang="0">
                  <a:pos x="374" y="350"/>
                </a:cxn>
                <a:cxn ang="0">
                  <a:pos x="209" y="187"/>
                </a:cxn>
                <a:cxn ang="0">
                  <a:pos x="352" y="46"/>
                </a:cxn>
                <a:cxn ang="0">
                  <a:pos x="372" y="26"/>
                </a:cxn>
                <a:cxn ang="0">
                  <a:pos x="376" y="15"/>
                </a:cxn>
                <a:cxn ang="0">
                  <a:pos x="361" y="0"/>
                </a:cxn>
                <a:cxn ang="0">
                  <a:pos x="343" y="11"/>
                </a:cxn>
                <a:cxn ang="0">
                  <a:pos x="189" y="165"/>
                </a:cxn>
              </a:cxnLst>
              <a:rect l="0" t="0" r="r" b="b"/>
              <a:pathLst>
                <a:path w="377" h="375">
                  <a:moveTo>
                    <a:pt x="189" y="165"/>
                  </a:moveTo>
                  <a:lnTo>
                    <a:pt x="33" y="11"/>
                  </a:lnTo>
                  <a:cubicBezTo>
                    <a:pt x="24" y="2"/>
                    <a:pt x="22" y="0"/>
                    <a:pt x="15" y="0"/>
                  </a:cubicBezTo>
                  <a:cubicBezTo>
                    <a:pt x="9" y="0"/>
                    <a:pt x="0" y="7"/>
                    <a:pt x="0" y="15"/>
                  </a:cubicBezTo>
                  <a:cubicBezTo>
                    <a:pt x="0" y="22"/>
                    <a:pt x="2" y="22"/>
                    <a:pt x="11" y="31"/>
                  </a:cubicBezTo>
                  <a:lnTo>
                    <a:pt x="165" y="187"/>
                  </a:lnTo>
                  <a:lnTo>
                    <a:pt x="11" y="343"/>
                  </a:lnTo>
                  <a:cubicBezTo>
                    <a:pt x="2" y="352"/>
                    <a:pt x="0" y="354"/>
                    <a:pt x="0" y="359"/>
                  </a:cubicBezTo>
                  <a:cubicBezTo>
                    <a:pt x="0" y="367"/>
                    <a:pt x="9" y="374"/>
                    <a:pt x="15" y="374"/>
                  </a:cubicBezTo>
                  <a:cubicBezTo>
                    <a:pt x="22" y="374"/>
                    <a:pt x="24" y="374"/>
                    <a:pt x="33" y="363"/>
                  </a:cubicBezTo>
                  <a:lnTo>
                    <a:pt x="187" y="209"/>
                  </a:lnTo>
                  <a:lnTo>
                    <a:pt x="348" y="370"/>
                  </a:lnTo>
                  <a:cubicBezTo>
                    <a:pt x="350" y="372"/>
                    <a:pt x="356" y="374"/>
                    <a:pt x="361" y="374"/>
                  </a:cubicBezTo>
                  <a:cubicBezTo>
                    <a:pt x="370" y="374"/>
                    <a:pt x="376" y="367"/>
                    <a:pt x="376" y="359"/>
                  </a:cubicBezTo>
                  <a:cubicBezTo>
                    <a:pt x="376" y="359"/>
                    <a:pt x="376" y="354"/>
                    <a:pt x="374" y="350"/>
                  </a:cubicBezTo>
                  <a:cubicBezTo>
                    <a:pt x="372" y="350"/>
                    <a:pt x="249" y="227"/>
                    <a:pt x="209" y="187"/>
                  </a:cubicBezTo>
                  <a:lnTo>
                    <a:pt x="352" y="46"/>
                  </a:lnTo>
                  <a:cubicBezTo>
                    <a:pt x="356" y="40"/>
                    <a:pt x="367" y="31"/>
                    <a:pt x="372" y="26"/>
                  </a:cubicBezTo>
                  <a:cubicBezTo>
                    <a:pt x="372" y="24"/>
                    <a:pt x="376" y="22"/>
                    <a:pt x="376" y="15"/>
                  </a:cubicBezTo>
                  <a:cubicBezTo>
                    <a:pt x="376" y="7"/>
                    <a:pt x="370" y="0"/>
                    <a:pt x="361" y="0"/>
                  </a:cubicBezTo>
                  <a:cubicBezTo>
                    <a:pt x="354" y="0"/>
                    <a:pt x="350" y="2"/>
                    <a:pt x="343" y="11"/>
                  </a:cubicBezTo>
                  <a:lnTo>
                    <a:pt x="189" y="165"/>
                  </a:lnTo>
                </a:path>
              </a:pathLst>
            </a:custGeom>
            <a:solidFill>
              <a:srgbClr val="000000"/>
            </a:solidFill>
            <a:ln w="12600" cap="flat">
              <a:noFill/>
              <a:miter lim="800000"/>
              <a:headEnd/>
              <a:tailEnd/>
            </a:ln>
            <a:effectLst/>
          </p:spPr>
          <p:txBody>
            <a:bodyPr wrap="none" anchor="ctr"/>
            <a:lstStyle/>
            <a:p>
              <a:endParaRPr lang="de-DE"/>
            </a:p>
          </p:txBody>
        </p:sp>
        <p:sp>
          <p:nvSpPr>
            <p:cNvPr id="9362" name="Freeform 146"/>
            <p:cNvSpPr>
              <a:spLocks noChangeArrowheads="1"/>
            </p:cNvSpPr>
            <p:nvPr/>
          </p:nvSpPr>
          <p:spPr bwMode="auto">
            <a:xfrm>
              <a:off x="2726" y="3999"/>
              <a:ext cx="91" cy="111"/>
            </a:xfrm>
            <a:custGeom>
              <a:avLst/>
              <a:gdLst/>
              <a:ahLst/>
              <a:cxnLst>
                <a:cxn ang="0">
                  <a:pos x="59" y="438"/>
                </a:cxn>
                <a:cxn ang="0">
                  <a:pos x="18" y="471"/>
                </a:cxn>
                <a:cxn ang="0">
                  <a:pos x="0" y="484"/>
                </a:cxn>
                <a:cxn ang="0">
                  <a:pos x="11" y="495"/>
                </a:cxn>
                <a:cxn ang="0">
                  <a:pos x="75" y="491"/>
                </a:cxn>
                <a:cxn ang="0">
                  <a:pos x="152" y="495"/>
                </a:cxn>
                <a:cxn ang="0">
                  <a:pos x="167" y="477"/>
                </a:cxn>
                <a:cxn ang="0">
                  <a:pos x="147" y="471"/>
                </a:cxn>
                <a:cxn ang="0">
                  <a:pos x="108" y="458"/>
                </a:cxn>
                <a:cxn ang="0">
                  <a:pos x="147" y="301"/>
                </a:cxn>
                <a:cxn ang="0">
                  <a:pos x="218" y="352"/>
                </a:cxn>
                <a:cxn ang="0">
                  <a:pos x="405" y="123"/>
                </a:cxn>
                <a:cxn ang="0">
                  <a:pos x="301" y="0"/>
                </a:cxn>
                <a:cxn ang="0">
                  <a:pos x="200" y="57"/>
                </a:cxn>
                <a:cxn ang="0">
                  <a:pos x="130" y="0"/>
                </a:cxn>
                <a:cxn ang="0">
                  <a:pos x="73" y="44"/>
                </a:cxn>
                <a:cxn ang="0">
                  <a:pos x="48" y="119"/>
                </a:cxn>
                <a:cxn ang="0">
                  <a:pos x="57" y="128"/>
                </a:cxn>
                <a:cxn ang="0">
                  <a:pos x="70" y="110"/>
                </a:cxn>
                <a:cxn ang="0">
                  <a:pos x="128" y="18"/>
                </a:cxn>
                <a:cxn ang="0">
                  <a:pos x="152" y="53"/>
                </a:cxn>
                <a:cxn ang="0">
                  <a:pos x="147" y="92"/>
                </a:cxn>
                <a:cxn ang="0">
                  <a:pos x="59" y="438"/>
                </a:cxn>
                <a:cxn ang="0">
                  <a:pos x="196" y="101"/>
                </a:cxn>
                <a:cxn ang="0">
                  <a:pos x="238" y="46"/>
                </a:cxn>
                <a:cxn ang="0">
                  <a:pos x="299" y="18"/>
                </a:cxn>
                <a:cxn ang="0">
                  <a:pos x="350" y="90"/>
                </a:cxn>
                <a:cxn ang="0">
                  <a:pos x="310" y="255"/>
                </a:cxn>
                <a:cxn ang="0">
                  <a:pos x="218" y="334"/>
                </a:cxn>
                <a:cxn ang="0">
                  <a:pos x="156" y="266"/>
                </a:cxn>
                <a:cxn ang="0">
                  <a:pos x="158" y="253"/>
                </a:cxn>
                <a:cxn ang="0">
                  <a:pos x="196" y="101"/>
                </a:cxn>
              </a:cxnLst>
              <a:rect l="0" t="0" r="r" b="b"/>
              <a:pathLst>
                <a:path w="406" h="496">
                  <a:moveTo>
                    <a:pt x="59" y="438"/>
                  </a:moveTo>
                  <a:cubicBezTo>
                    <a:pt x="53" y="464"/>
                    <a:pt x="53" y="471"/>
                    <a:pt x="18" y="471"/>
                  </a:cubicBezTo>
                  <a:cubicBezTo>
                    <a:pt x="9" y="471"/>
                    <a:pt x="0" y="471"/>
                    <a:pt x="0" y="484"/>
                  </a:cubicBezTo>
                  <a:cubicBezTo>
                    <a:pt x="0" y="491"/>
                    <a:pt x="4" y="495"/>
                    <a:pt x="11" y="495"/>
                  </a:cubicBezTo>
                  <a:cubicBezTo>
                    <a:pt x="31" y="495"/>
                    <a:pt x="53" y="491"/>
                    <a:pt x="75" y="491"/>
                  </a:cubicBezTo>
                  <a:cubicBezTo>
                    <a:pt x="101" y="491"/>
                    <a:pt x="128" y="495"/>
                    <a:pt x="152" y="495"/>
                  </a:cubicBezTo>
                  <a:cubicBezTo>
                    <a:pt x="156" y="495"/>
                    <a:pt x="167" y="495"/>
                    <a:pt x="167" y="477"/>
                  </a:cubicBezTo>
                  <a:cubicBezTo>
                    <a:pt x="167" y="471"/>
                    <a:pt x="158" y="471"/>
                    <a:pt x="147" y="471"/>
                  </a:cubicBezTo>
                  <a:cubicBezTo>
                    <a:pt x="108" y="471"/>
                    <a:pt x="108" y="464"/>
                    <a:pt x="108" y="458"/>
                  </a:cubicBezTo>
                  <a:cubicBezTo>
                    <a:pt x="108" y="449"/>
                    <a:pt x="141" y="321"/>
                    <a:pt x="147" y="301"/>
                  </a:cubicBezTo>
                  <a:cubicBezTo>
                    <a:pt x="156" y="326"/>
                    <a:pt x="178" y="352"/>
                    <a:pt x="218" y="352"/>
                  </a:cubicBezTo>
                  <a:cubicBezTo>
                    <a:pt x="308" y="352"/>
                    <a:pt x="405" y="238"/>
                    <a:pt x="405" y="123"/>
                  </a:cubicBezTo>
                  <a:cubicBezTo>
                    <a:pt x="405" y="51"/>
                    <a:pt x="361" y="0"/>
                    <a:pt x="301" y="0"/>
                  </a:cubicBezTo>
                  <a:cubicBezTo>
                    <a:pt x="264" y="0"/>
                    <a:pt x="227" y="29"/>
                    <a:pt x="200" y="57"/>
                  </a:cubicBezTo>
                  <a:cubicBezTo>
                    <a:pt x="194" y="15"/>
                    <a:pt x="158" y="0"/>
                    <a:pt x="130" y="0"/>
                  </a:cubicBezTo>
                  <a:cubicBezTo>
                    <a:pt x="95" y="0"/>
                    <a:pt x="79" y="31"/>
                    <a:pt x="73" y="44"/>
                  </a:cubicBezTo>
                  <a:cubicBezTo>
                    <a:pt x="59" y="70"/>
                    <a:pt x="48" y="117"/>
                    <a:pt x="48" y="119"/>
                  </a:cubicBezTo>
                  <a:cubicBezTo>
                    <a:pt x="48" y="128"/>
                    <a:pt x="57" y="128"/>
                    <a:pt x="57" y="128"/>
                  </a:cubicBezTo>
                  <a:cubicBezTo>
                    <a:pt x="66" y="128"/>
                    <a:pt x="66" y="128"/>
                    <a:pt x="70" y="110"/>
                  </a:cubicBezTo>
                  <a:cubicBezTo>
                    <a:pt x="86" y="55"/>
                    <a:pt x="101" y="18"/>
                    <a:pt x="128" y="18"/>
                  </a:cubicBezTo>
                  <a:cubicBezTo>
                    <a:pt x="141" y="18"/>
                    <a:pt x="152" y="24"/>
                    <a:pt x="152" y="53"/>
                  </a:cubicBezTo>
                  <a:cubicBezTo>
                    <a:pt x="152" y="70"/>
                    <a:pt x="150" y="79"/>
                    <a:pt x="147" y="92"/>
                  </a:cubicBezTo>
                  <a:lnTo>
                    <a:pt x="59" y="438"/>
                  </a:lnTo>
                  <a:close/>
                  <a:moveTo>
                    <a:pt x="196" y="101"/>
                  </a:moveTo>
                  <a:cubicBezTo>
                    <a:pt x="202" y="79"/>
                    <a:pt x="222" y="57"/>
                    <a:pt x="238" y="46"/>
                  </a:cubicBezTo>
                  <a:cubicBezTo>
                    <a:pt x="264" y="22"/>
                    <a:pt x="286" y="18"/>
                    <a:pt x="299" y="18"/>
                  </a:cubicBezTo>
                  <a:cubicBezTo>
                    <a:pt x="332" y="18"/>
                    <a:pt x="350" y="44"/>
                    <a:pt x="350" y="90"/>
                  </a:cubicBezTo>
                  <a:cubicBezTo>
                    <a:pt x="350" y="136"/>
                    <a:pt x="323" y="224"/>
                    <a:pt x="310" y="255"/>
                  </a:cubicBezTo>
                  <a:cubicBezTo>
                    <a:pt x="284" y="310"/>
                    <a:pt x="246" y="334"/>
                    <a:pt x="218" y="334"/>
                  </a:cubicBezTo>
                  <a:cubicBezTo>
                    <a:pt x="167" y="334"/>
                    <a:pt x="156" y="271"/>
                    <a:pt x="156" y="266"/>
                  </a:cubicBezTo>
                  <a:cubicBezTo>
                    <a:pt x="156" y="264"/>
                    <a:pt x="156" y="262"/>
                    <a:pt x="158" y="253"/>
                  </a:cubicBezTo>
                  <a:lnTo>
                    <a:pt x="196" y="101"/>
                  </a:lnTo>
                  <a:close/>
                </a:path>
              </a:pathLst>
            </a:custGeom>
            <a:solidFill>
              <a:srgbClr val="000000"/>
            </a:solidFill>
            <a:ln w="12600" cap="flat">
              <a:noFill/>
              <a:miter lim="800000"/>
              <a:headEnd/>
              <a:tailEnd/>
            </a:ln>
            <a:effectLst/>
          </p:spPr>
          <p:txBody>
            <a:bodyPr wrap="none" anchor="ctr"/>
            <a:lstStyle/>
            <a:p>
              <a:endParaRPr lang="de-DE"/>
            </a:p>
          </p:txBody>
        </p:sp>
        <p:sp>
          <p:nvSpPr>
            <p:cNvPr id="9363" name="Freeform 147"/>
            <p:cNvSpPr>
              <a:spLocks noChangeArrowheads="1"/>
            </p:cNvSpPr>
            <p:nvPr/>
          </p:nvSpPr>
          <p:spPr bwMode="auto">
            <a:xfrm>
              <a:off x="2827" y="3923"/>
              <a:ext cx="54" cy="81"/>
            </a:xfrm>
            <a:custGeom>
              <a:avLst/>
              <a:gdLst/>
              <a:ahLst/>
              <a:cxnLst>
                <a:cxn ang="0">
                  <a:pos x="242" y="262"/>
                </a:cxn>
                <a:cxn ang="0">
                  <a:pos x="222" y="262"/>
                </a:cxn>
                <a:cxn ang="0">
                  <a:pos x="209" y="312"/>
                </a:cxn>
                <a:cxn ang="0">
                  <a:pos x="154" y="315"/>
                </a:cxn>
                <a:cxn ang="0">
                  <a:pos x="55" y="315"/>
                </a:cxn>
                <a:cxn ang="0">
                  <a:pos x="163" y="224"/>
                </a:cxn>
                <a:cxn ang="0">
                  <a:pos x="242" y="106"/>
                </a:cxn>
                <a:cxn ang="0">
                  <a:pos x="114" y="0"/>
                </a:cxn>
                <a:cxn ang="0">
                  <a:pos x="0" y="97"/>
                </a:cxn>
                <a:cxn ang="0">
                  <a:pos x="29" y="128"/>
                </a:cxn>
                <a:cxn ang="0">
                  <a:pos x="57" y="99"/>
                </a:cxn>
                <a:cxn ang="0">
                  <a:pos x="26" y="70"/>
                </a:cxn>
                <a:cxn ang="0">
                  <a:pos x="106" y="20"/>
                </a:cxn>
                <a:cxn ang="0">
                  <a:pos x="189" y="106"/>
                </a:cxn>
                <a:cxn ang="0">
                  <a:pos x="136" y="211"/>
                </a:cxn>
                <a:cxn ang="0">
                  <a:pos x="4" y="341"/>
                </a:cxn>
                <a:cxn ang="0">
                  <a:pos x="0" y="361"/>
                </a:cxn>
                <a:cxn ang="0">
                  <a:pos x="224" y="361"/>
                </a:cxn>
                <a:cxn ang="0">
                  <a:pos x="242" y="262"/>
                </a:cxn>
              </a:cxnLst>
              <a:rect l="0" t="0" r="r" b="b"/>
              <a:pathLst>
                <a:path w="243" h="362">
                  <a:moveTo>
                    <a:pt x="242" y="262"/>
                  </a:moveTo>
                  <a:lnTo>
                    <a:pt x="222" y="262"/>
                  </a:lnTo>
                  <a:cubicBezTo>
                    <a:pt x="222" y="275"/>
                    <a:pt x="216" y="306"/>
                    <a:pt x="209" y="312"/>
                  </a:cubicBezTo>
                  <a:cubicBezTo>
                    <a:pt x="205" y="315"/>
                    <a:pt x="163" y="315"/>
                    <a:pt x="154" y="315"/>
                  </a:cubicBezTo>
                  <a:lnTo>
                    <a:pt x="55" y="315"/>
                  </a:lnTo>
                  <a:cubicBezTo>
                    <a:pt x="112" y="264"/>
                    <a:pt x="130" y="249"/>
                    <a:pt x="163" y="224"/>
                  </a:cubicBezTo>
                  <a:cubicBezTo>
                    <a:pt x="205" y="191"/>
                    <a:pt x="242" y="158"/>
                    <a:pt x="242" y="106"/>
                  </a:cubicBezTo>
                  <a:cubicBezTo>
                    <a:pt x="242" y="40"/>
                    <a:pt x="183" y="0"/>
                    <a:pt x="114" y="0"/>
                  </a:cubicBezTo>
                  <a:cubicBezTo>
                    <a:pt x="46" y="0"/>
                    <a:pt x="0" y="48"/>
                    <a:pt x="0" y="97"/>
                  </a:cubicBezTo>
                  <a:cubicBezTo>
                    <a:pt x="0" y="125"/>
                    <a:pt x="24" y="128"/>
                    <a:pt x="29" y="128"/>
                  </a:cubicBezTo>
                  <a:cubicBezTo>
                    <a:pt x="42" y="128"/>
                    <a:pt x="57" y="119"/>
                    <a:pt x="57" y="99"/>
                  </a:cubicBezTo>
                  <a:cubicBezTo>
                    <a:pt x="57" y="90"/>
                    <a:pt x="55" y="70"/>
                    <a:pt x="26" y="70"/>
                  </a:cubicBezTo>
                  <a:cubicBezTo>
                    <a:pt x="42" y="31"/>
                    <a:pt x="79" y="20"/>
                    <a:pt x="106" y="20"/>
                  </a:cubicBezTo>
                  <a:cubicBezTo>
                    <a:pt x="161" y="20"/>
                    <a:pt x="189" y="62"/>
                    <a:pt x="189" y="106"/>
                  </a:cubicBezTo>
                  <a:cubicBezTo>
                    <a:pt x="189" y="154"/>
                    <a:pt x="154" y="191"/>
                    <a:pt x="136" y="211"/>
                  </a:cubicBezTo>
                  <a:lnTo>
                    <a:pt x="4" y="341"/>
                  </a:lnTo>
                  <a:cubicBezTo>
                    <a:pt x="0" y="345"/>
                    <a:pt x="0" y="345"/>
                    <a:pt x="0" y="361"/>
                  </a:cubicBezTo>
                  <a:lnTo>
                    <a:pt x="224" y="361"/>
                  </a:lnTo>
                  <a:lnTo>
                    <a:pt x="242" y="262"/>
                  </a:lnTo>
                </a:path>
              </a:pathLst>
            </a:custGeom>
            <a:solidFill>
              <a:srgbClr val="000000"/>
            </a:solidFill>
            <a:ln w="12600" cap="flat">
              <a:noFill/>
              <a:miter lim="800000"/>
              <a:headEnd/>
              <a:tailEnd/>
            </a:ln>
            <a:effectLst/>
          </p:spPr>
          <p:txBody>
            <a:bodyPr wrap="none" anchor="ctr"/>
            <a:lstStyle/>
            <a:p>
              <a:endParaRPr lang="de-DE"/>
            </a:p>
          </p:txBody>
        </p:sp>
        <p:sp>
          <p:nvSpPr>
            <p:cNvPr id="9364" name="Freeform 148"/>
            <p:cNvSpPr>
              <a:spLocks noChangeArrowheads="1"/>
            </p:cNvSpPr>
            <p:nvPr/>
          </p:nvSpPr>
          <p:spPr bwMode="auto">
            <a:xfrm>
              <a:off x="2825" y="4065"/>
              <a:ext cx="52" cy="56"/>
            </a:xfrm>
            <a:custGeom>
              <a:avLst/>
              <a:gdLst/>
              <a:ahLst/>
              <a:cxnLst>
                <a:cxn ang="0">
                  <a:pos x="187" y="26"/>
                </a:cxn>
                <a:cxn ang="0">
                  <a:pos x="172" y="51"/>
                </a:cxn>
                <a:cxn ang="0">
                  <a:pos x="198" y="75"/>
                </a:cxn>
                <a:cxn ang="0">
                  <a:pos x="224" y="48"/>
                </a:cxn>
                <a:cxn ang="0">
                  <a:pos x="132" y="0"/>
                </a:cxn>
                <a:cxn ang="0">
                  <a:pos x="0" y="125"/>
                </a:cxn>
                <a:cxn ang="0">
                  <a:pos x="130" y="249"/>
                </a:cxn>
                <a:cxn ang="0">
                  <a:pos x="231" y="178"/>
                </a:cxn>
                <a:cxn ang="0">
                  <a:pos x="222" y="172"/>
                </a:cxn>
                <a:cxn ang="0">
                  <a:pos x="211" y="180"/>
                </a:cxn>
                <a:cxn ang="0">
                  <a:pos x="136" y="231"/>
                </a:cxn>
                <a:cxn ang="0">
                  <a:pos x="51" y="125"/>
                </a:cxn>
                <a:cxn ang="0">
                  <a:pos x="134" y="18"/>
                </a:cxn>
                <a:cxn ang="0">
                  <a:pos x="187" y="26"/>
                </a:cxn>
              </a:cxnLst>
              <a:rect l="0" t="0" r="r" b="b"/>
              <a:pathLst>
                <a:path w="232" h="250">
                  <a:moveTo>
                    <a:pt x="187" y="26"/>
                  </a:moveTo>
                  <a:cubicBezTo>
                    <a:pt x="178" y="31"/>
                    <a:pt x="172" y="40"/>
                    <a:pt x="172" y="51"/>
                  </a:cubicBezTo>
                  <a:cubicBezTo>
                    <a:pt x="172" y="64"/>
                    <a:pt x="183" y="75"/>
                    <a:pt x="198" y="75"/>
                  </a:cubicBezTo>
                  <a:cubicBezTo>
                    <a:pt x="213" y="75"/>
                    <a:pt x="224" y="66"/>
                    <a:pt x="224" y="48"/>
                  </a:cubicBezTo>
                  <a:cubicBezTo>
                    <a:pt x="224" y="0"/>
                    <a:pt x="147" y="0"/>
                    <a:pt x="132" y="0"/>
                  </a:cubicBezTo>
                  <a:cubicBezTo>
                    <a:pt x="51" y="0"/>
                    <a:pt x="0" y="64"/>
                    <a:pt x="0" y="125"/>
                  </a:cubicBezTo>
                  <a:cubicBezTo>
                    <a:pt x="0" y="194"/>
                    <a:pt x="59" y="249"/>
                    <a:pt x="130" y="249"/>
                  </a:cubicBezTo>
                  <a:cubicBezTo>
                    <a:pt x="211" y="249"/>
                    <a:pt x="231" y="185"/>
                    <a:pt x="231" y="178"/>
                  </a:cubicBezTo>
                  <a:cubicBezTo>
                    <a:pt x="231" y="172"/>
                    <a:pt x="224" y="172"/>
                    <a:pt x="222" y="172"/>
                  </a:cubicBezTo>
                  <a:cubicBezTo>
                    <a:pt x="213" y="172"/>
                    <a:pt x="213" y="174"/>
                    <a:pt x="211" y="180"/>
                  </a:cubicBezTo>
                  <a:cubicBezTo>
                    <a:pt x="198" y="216"/>
                    <a:pt x="169" y="231"/>
                    <a:pt x="136" y="231"/>
                  </a:cubicBezTo>
                  <a:cubicBezTo>
                    <a:pt x="99" y="231"/>
                    <a:pt x="51" y="205"/>
                    <a:pt x="51" y="125"/>
                  </a:cubicBezTo>
                  <a:cubicBezTo>
                    <a:pt x="51" y="55"/>
                    <a:pt x="84" y="18"/>
                    <a:pt x="134" y="18"/>
                  </a:cubicBezTo>
                  <a:cubicBezTo>
                    <a:pt x="141" y="18"/>
                    <a:pt x="167" y="18"/>
                    <a:pt x="187" y="26"/>
                  </a:cubicBezTo>
                </a:path>
              </a:pathLst>
            </a:custGeom>
            <a:solidFill>
              <a:srgbClr val="000000"/>
            </a:solidFill>
            <a:ln w="12600" cap="flat">
              <a:noFill/>
              <a:miter lim="800000"/>
              <a:headEnd/>
              <a:tailEnd/>
            </a:ln>
            <a:effectLst/>
          </p:spPr>
          <p:txBody>
            <a:bodyPr wrap="none" anchor="ctr"/>
            <a:lstStyle/>
            <a:p>
              <a:endParaRPr lang="de-DE"/>
            </a:p>
          </p:txBody>
        </p:sp>
        <p:sp>
          <p:nvSpPr>
            <p:cNvPr id="9365" name="Freeform 149"/>
            <p:cNvSpPr>
              <a:spLocks noChangeArrowheads="1"/>
            </p:cNvSpPr>
            <p:nvPr/>
          </p:nvSpPr>
          <p:spPr bwMode="auto">
            <a:xfrm>
              <a:off x="2888" y="4066"/>
              <a:ext cx="103" cy="54"/>
            </a:xfrm>
            <a:custGeom>
              <a:avLst/>
              <a:gdLst/>
              <a:ahLst/>
              <a:cxnLst>
                <a:cxn ang="0">
                  <a:pos x="418" y="75"/>
                </a:cxn>
                <a:cxn ang="0">
                  <a:pos x="337" y="0"/>
                </a:cxn>
                <a:cxn ang="0">
                  <a:pos x="249" y="51"/>
                </a:cxn>
                <a:cxn ang="0">
                  <a:pos x="169" y="0"/>
                </a:cxn>
                <a:cxn ang="0">
                  <a:pos x="81" y="53"/>
                </a:cxn>
                <a:cxn ang="0">
                  <a:pos x="79" y="53"/>
                </a:cxn>
                <a:cxn ang="0">
                  <a:pos x="79" y="0"/>
                </a:cxn>
                <a:cxn ang="0">
                  <a:pos x="0" y="7"/>
                </a:cxn>
                <a:cxn ang="0">
                  <a:pos x="0" y="26"/>
                </a:cxn>
                <a:cxn ang="0">
                  <a:pos x="42" y="57"/>
                </a:cxn>
                <a:cxn ang="0">
                  <a:pos x="42" y="198"/>
                </a:cxn>
                <a:cxn ang="0">
                  <a:pos x="0" y="222"/>
                </a:cxn>
                <a:cxn ang="0">
                  <a:pos x="0" y="240"/>
                </a:cxn>
                <a:cxn ang="0">
                  <a:pos x="62" y="238"/>
                </a:cxn>
                <a:cxn ang="0">
                  <a:pos x="125" y="240"/>
                </a:cxn>
                <a:cxn ang="0">
                  <a:pos x="125" y="222"/>
                </a:cxn>
                <a:cxn ang="0">
                  <a:pos x="84" y="198"/>
                </a:cxn>
                <a:cxn ang="0">
                  <a:pos x="84" y="99"/>
                </a:cxn>
                <a:cxn ang="0">
                  <a:pos x="165" y="15"/>
                </a:cxn>
                <a:cxn ang="0">
                  <a:pos x="207" y="73"/>
                </a:cxn>
                <a:cxn ang="0">
                  <a:pos x="207" y="198"/>
                </a:cxn>
                <a:cxn ang="0">
                  <a:pos x="167" y="222"/>
                </a:cxn>
                <a:cxn ang="0">
                  <a:pos x="167" y="240"/>
                </a:cxn>
                <a:cxn ang="0">
                  <a:pos x="229" y="238"/>
                </a:cxn>
                <a:cxn ang="0">
                  <a:pos x="293" y="240"/>
                </a:cxn>
                <a:cxn ang="0">
                  <a:pos x="293" y="222"/>
                </a:cxn>
                <a:cxn ang="0">
                  <a:pos x="251" y="198"/>
                </a:cxn>
                <a:cxn ang="0">
                  <a:pos x="251" y="99"/>
                </a:cxn>
                <a:cxn ang="0">
                  <a:pos x="332" y="15"/>
                </a:cxn>
                <a:cxn ang="0">
                  <a:pos x="374" y="73"/>
                </a:cxn>
                <a:cxn ang="0">
                  <a:pos x="374" y="198"/>
                </a:cxn>
                <a:cxn ang="0">
                  <a:pos x="334" y="222"/>
                </a:cxn>
                <a:cxn ang="0">
                  <a:pos x="334" y="240"/>
                </a:cxn>
                <a:cxn ang="0">
                  <a:pos x="396" y="238"/>
                </a:cxn>
                <a:cxn ang="0">
                  <a:pos x="458" y="240"/>
                </a:cxn>
                <a:cxn ang="0">
                  <a:pos x="458" y="222"/>
                </a:cxn>
                <a:cxn ang="0">
                  <a:pos x="418" y="198"/>
                </a:cxn>
                <a:cxn ang="0">
                  <a:pos x="418" y="75"/>
                </a:cxn>
              </a:cxnLst>
              <a:rect l="0" t="0" r="r" b="b"/>
              <a:pathLst>
                <a:path w="459" h="241">
                  <a:moveTo>
                    <a:pt x="418" y="75"/>
                  </a:moveTo>
                  <a:cubicBezTo>
                    <a:pt x="418" y="29"/>
                    <a:pt x="394" y="0"/>
                    <a:pt x="337" y="0"/>
                  </a:cubicBezTo>
                  <a:cubicBezTo>
                    <a:pt x="293" y="0"/>
                    <a:pt x="264" y="24"/>
                    <a:pt x="249" y="51"/>
                  </a:cubicBezTo>
                  <a:cubicBezTo>
                    <a:pt x="238" y="11"/>
                    <a:pt x="209" y="0"/>
                    <a:pt x="169" y="0"/>
                  </a:cubicBezTo>
                  <a:cubicBezTo>
                    <a:pt x="125" y="0"/>
                    <a:pt x="95" y="24"/>
                    <a:pt x="81" y="53"/>
                  </a:cubicBezTo>
                  <a:lnTo>
                    <a:pt x="79" y="53"/>
                  </a:lnTo>
                  <a:lnTo>
                    <a:pt x="79" y="0"/>
                  </a:lnTo>
                  <a:lnTo>
                    <a:pt x="0" y="7"/>
                  </a:lnTo>
                  <a:lnTo>
                    <a:pt x="0" y="26"/>
                  </a:lnTo>
                  <a:cubicBezTo>
                    <a:pt x="37" y="26"/>
                    <a:pt x="42" y="29"/>
                    <a:pt x="42" y="57"/>
                  </a:cubicBezTo>
                  <a:lnTo>
                    <a:pt x="42" y="198"/>
                  </a:lnTo>
                  <a:cubicBezTo>
                    <a:pt x="42" y="222"/>
                    <a:pt x="35" y="222"/>
                    <a:pt x="0" y="222"/>
                  </a:cubicBezTo>
                  <a:lnTo>
                    <a:pt x="0" y="240"/>
                  </a:lnTo>
                  <a:cubicBezTo>
                    <a:pt x="0" y="240"/>
                    <a:pt x="40" y="238"/>
                    <a:pt x="62" y="238"/>
                  </a:cubicBezTo>
                  <a:cubicBezTo>
                    <a:pt x="81" y="238"/>
                    <a:pt x="119" y="240"/>
                    <a:pt x="125" y="240"/>
                  </a:cubicBezTo>
                  <a:lnTo>
                    <a:pt x="125" y="222"/>
                  </a:lnTo>
                  <a:cubicBezTo>
                    <a:pt x="90" y="222"/>
                    <a:pt x="84" y="222"/>
                    <a:pt x="84" y="198"/>
                  </a:cubicBezTo>
                  <a:lnTo>
                    <a:pt x="84" y="99"/>
                  </a:lnTo>
                  <a:cubicBezTo>
                    <a:pt x="84" y="42"/>
                    <a:pt x="130" y="15"/>
                    <a:pt x="165" y="15"/>
                  </a:cubicBezTo>
                  <a:cubicBezTo>
                    <a:pt x="202" y="15"/>
                    <a:pt x="207" y="46"/>
                    <a:pt x="207" y="73"/>
                  </a:cubicBezTo>
                  <a:lnTo>
                    <a:pt x="207" y="198"/>
                  </a:lnTo>
                  <a:cubicBezTo>
                    <a:pt x="207" y="222"/>
                    <a:pt x="202" y="222"/>
                    <a:pt x="167" y="222"/>
                  </a:cubicBezTo>
                  <a:lnTo>
                    <a:pt x="167" y="240"/>
                  </a:lnTo>
                  <a:cubicBezTo>
                    <a:pt x="167" y="240"/>
                    <a:pt x="207" y="238"/>
                    <a:pt x="229" y="238"/>
                  </a:cubicBezTo>
                  <a:cubicBezTo>
                    <a:pt x="249" y="238"/>
                    <a:pt x="286" y="240"/>
                    <a:pt x="293" y="240"/>
                  </a:cubicBezTo>
                  <a:lnTo>
                    <a:pt x="293" y="222"/>
                  </a:lnTo>
                  <a:cubicBezTo>
                    <a:pt x="255" y="222"/>
                    <a:pt x="251" y="222"/>
                    <a:pt x="251" y="198"/>
                  </a:cubicBezTo>
                  <a:lnTo>
                    <a:pt x="251" y="99"/>
                  </a:lnTo>
                  <a:cubicBezTo>
                    <a:pt x="251" y="42"/>
                    <a:pt x="295" y="15"/>
                    <a:pt x="332" y="15"/>
                  </a:cubicBezTo>
                  <a:cubicBezTo>
                    <a:pt x="370" y="15"/>
                    <a:pt x="374" y="46"/>
                    <a:pt x="374" y="73"/>
                  </a:cubicBezTo>
                  <a:lnTo>
                    <a:pt x="374" y="198"/>
                  </a:lnTo>
                  <a:cubicBezTo>
                    <a:pt x="374" y="222"/>
                    <a:pt x="370" y="222"/>
                    <a:pt x="334" y="222"/>
                  </a:cubicBezTo>
                  <a:lnTo>
                    <a:pt x="334" y="240"/>
                  </a:lnTo>
                  <a:cubicBezTo>
                    <a:pt x="334" y="240"/>
                    <a:pt x="374" y="238"/>
                    <a:pt x="396" y="238"/>
                  </a:cubicBezTo>
                  <a:cubicBezTo>
                    <a:pt x="416" y="238"/>
                    <a:pt x="453" y="240"/>
                    <a:pt x="458" y="240"/>
                  </a:cubicBezTo>
                  <a:lnTo>
                    <a:pt x="458" y="222"/>
                  </a:lnTo>
                  <a:cubicBezTo>
                    <a:pt x="422" y="222"/>
                    <a:pt x="418" y="222"/>
                    <a:pt x="418" y="198"/>
                  </a:cubicBezTo>
                  <a:lnTo>
                    <a:pt x="418" y="75"/>
                  </a:lnTo>
                </a:path>
              </a:pathLst>
            </a:custGeom>
            <a:solidFill>
              <a:srgbClr val="000000"/>
            </a:solidFill>
            <a:ln w="12600" cap="flat">
              <a:noFill/>
              <a:miter lim="800000"/>
              <a:headEnd/>
              <a:tailEnd/>
            </a:ln>
            <a:effectLst/>
          </p:spPr>
          <p:txBody>
            <a:bodyPr wrap="none" anchor="ctr"/>
            <a:lstStyle/>
            <a:p>
              <a:endParaRPr lang="de-DE"/>
            </a:p>
          </p:txBody>
        </p:sp>
        <p:sp>
          <p:nvSpPr>
            <p:cNvPr id="9366" name="Freeform 150"/>
            <p:cNvSpPr>
              <a:spLocks noChangeArrowheads="1"/>
            </p:cNvSpPr>
            <p:nvPr/>
          </p:nvSpPr>
          <p:spPr bwMode="auto">
            <a:xfrm>
              <a:off x="3023" y="3945"/>
              <a:ext cx="41" cy="175"/>
            </a:xfrm>
            <a:custGeom>
              <a:avLst/>
              <a:gdLst/>
              <a:ahLst/>
              <a:cxnLst>
                <a:cxn ang="0">
                  <a:pos x="183" y="768"/>
                </a:cxn>
                <a:cxn ang="0">
                  <a:pos x="167" y="750"/>
                </a:cxn>
                <a:cxn ang="0">
                  <a:pos x="46" y="387"/>
                </a:cxn>
                <a:cxn ang="0">
                  <a:pos x="172" y="22"/>
                </a:cxn>
                <a:cxn ang="0">
                  <a:pos x="183" y="9"/>
                </a:cxn>
                <a:cxn ang="0">
                  <a:pos x="174" y="0"/>
                </a:cxn>
                <a:cxn ang="0">
                  <a:pos x="48" y="152"/>
                </a:cxn>
                <a:cxn ang="0">
                  <a:pos x="0" y="387"/>
                </a:cxn>
                <a:cxn ang="0">
                  <a:pos x="51" y="629"/>
                </a:cxn>
                <a:cxn ang="0">
                  <a:pos x="174" y="774"/>
                </a:cxn>
                <a:cxn ang="0">
                  <a:pos x="183" y="768"/>
                </a:cxn>
              </a:cxnLst>
              <a:rect l="0" t="0" r="r" b="b"/>
              <a:pathLst>
                <a:path w="184" h="775">
                  <a:moveTo>
                    <a:pt x="183" y="768"/>
                  </a:moveTo>
                  <a:cubicBezTo>
                    <a:pt x="183" y="766"/>
                    <a:pt x="183" y="763"/>
                    <a:pt x="167" y="750"/>
                  </a:cubicBezTo>
                  <a:cubicBezTo>
                    <a:pt x="70" y="653"/>
                    <a:pt x="46" y="506"/>
                    <a:pt x="46" y="387"/>
                  </a:cubicBezTo>
                  <a:cubicBezTo>
                    <a:pt x="46" y="253"/>
                    <a:pt x="75" y="119"/>
                    <a:pt x="172" y="22"/>
                  </a:cubicBezTo>
                  <a:cubicBezTo>
                    <a:pt x="183" y="11"/>
                    <a:pt x="183" y="11"/>
                    <a:pt x="183" y="9"/>
                  </a:cubicBezTo>
                  <a:cubicBezTo>
                    <a:pt x="183" y="2"/>
                    <a:pt x="178" y="0"/>
                    <a:pt x="174" y="0"/>
                  </a:cubicBezTo>
                  <a:cubicBezTo>
                    <a:pt x="165" y="0"/>
                    <a:pt x="95" y="53"/>
                    <a:pt x="48" y="152"/>
                  </a:cubicBezTo>
                  <a:cubicBezTo>
                    <a:pt x="9" y="238"/>
                    <a:pt x="0" y="323"/>
                    <a:pt x="0" y="387"/>
                  </a:cubicBezTo>
                  <a:cubicBezTo>
                    <a:pt x="0" y="449"/>
                    <a:pt x="9" y="541"/>
                    <a:pt x="51" y="629"/>
                  </a:cubicBezTo>
                  <a:cubicBezTo>
                    <a:pt x="99" y="726"/>
                    <a:pt x="165" y="774"/>
                    <a:pt x="174" y="774"/>
                  </a:cubicBezTo>
                  <a:cubicBezTo>
                    <a:pt x="178" y="774"/>
                    <a:pt x="183" y="772"/>
                    <a:pt x="183" y="768"/>
                  </a:cubicBezTo>
                </a:path>
              </a:pathLst>
            </a:custGeom>
            <a:solidFill>
              <a:srgbClr val="000000"/>
            </a:solidFill>
            <a:ln w="12600" cap="flat">
              <a:noFill/>
              <a:miter lim="800000"/>
              <a:headEnd/>
              <a:tailEnd/>
            </a:ln>
            <a:effectLst/>
          </p:spPr>
          <p:txBody>
            <a:bodyPr wrap="none" anchor="ctr"/>
            <a:lstStyle/>
            <a:p>
              <a:endParaRPr lang="de-DE"/>
            </a:p>
          </p:txBody>
        </p:sp>
        <p:sp>
          <p:nvSpPr>
            <p:cNvPr id="9367" name="Freeform 151"/>
            <p:cNvSpPr>
              <a:spLocks noChangeArrowheads="1"/>
            </p:cNvSpPr>
            <p:nvPr/>
          </p:nvSpPr>
          <p:spPr bwMode="auto">
            <a:xfrm>
              <a:off x="3078" y="3999"/>
              <a:ext cx="143" cy="79"/>
            </a:xfrm>
            <a:custGeom>
              <a:avLst/>
              <a:gdLst/>
              <a:ahLst/>
              <a:cxnLst>
                <a:cxn ang="0">
                  <a:pos x="46" y="297"/>
                </a:cxn>
                <a:cxn ang="0">
                  <a:pos x="40" y="332"/>
                </a:cxn>
                <a:cxn ang="0">
                  <a:pos x="62" y="352"/>
                </a:cxn>
                <a:cxn ang="0">
                  <a:pos x="90" y="330"/>
                </a:cxn>
                <a:cxn ang="0">
                  <a:pos x="106" y="273"/>
                </a:cxn>
                <a:cxn ang="0">
                  <a:pos x="121" y="202"/>
                </a:cxn>
                <a:cxn ang="0">
                  <a:pos x="134" y="152"/>
                </a:cxn>
                <a:cxn ang="0">
                  <a:pos x="145" y="112"/>
                </a:cxn>
                <a:cxn ang="0">
                  <a:pos x="271" y="18"/>
                </a:cxn>
                <a:cxn ang="0">
                  <a:pos x="312" y="73"/>
                </a:cxn>
                <a:cxn ang="0">
                  <a:pos x="301" y="136"/>
                </a:cxn>
                <a:cxn ang="0">
                  <a:pos x="279" y="227"/>
                </a:cxn>
                <a:cxn ang="0">
                  <a:pos x="264" y="286"/>
                </a:cxn>
                <a:cxn ang="0">
                  <a:pos x="255" y="332"/>
                </a:cxn>
                <a:cxn ang="0">
                  <a:pos x="277" y="352"/>
                </a:cxn>
                <a:cxn ang="0">
                  <a:pos x="312" y="308"/>
                </a:cxn>
                <a:cxn ang="0">
                  <a:pos x="359" y="121"/>
                </a:cxn>
                <a:cxn ang="0">
                  <a:pos x="486" y="18"/>
                </a:cxn>
                <a:cxn ang="0">
                  <a:pos x="528" y="73"/>
                </a:cxn>
                <a:cxn ang="0">
                  <a:pos x="480" y="246"/>
                </a:cxn>
                <a:cxn ang="0">
                  <a:pos x="471" y="288"/>
                </a:cxn>
                <a:cxn ang="0">
                  <a:pos x="535" y="352"/>
                </a:cxn>
                <a:cxn ang="0">
                  <a:pos x="636" y="233"/>
                </a:cxn>
                <a:cxn ang="0">
                  <a:pos x="627" y="224"/>
                </a:cxn>
                <a:cxn ang="0">
                  <a:pos x="614" y="240"/>
                </a:cxn>
                <a:cxn ang="0">
                  <a:pos x="535" y="334"/>
                </a:cxn>
                <a:cxn ang="0">
                  <a:pos x="517" y="310"/>
                </a:cxn>
                <a:cxn ang="0">
                  <a:pos x="530" y="255"/>
                </a:cxn>
                <a:cxn ang="0">
                  <a:pos x="579" y="84"/>
                </a:cxn>
                <a:cxn ang="0">
                  <a:pos x="488" y="0"/>
                </a:cxn>
                <a:cxn ang="0">
                  <a:pos x="363" y="75"/>
                </a:cxn>
                <a:cxn ang="0">
                  <a:pos x="337" y="20"/>
                </a:cxn>
                <a:cxn ang="0">
                  <a:pos x="273" y="0"/>
                </a:cxn>
                <a:cxn ang="0">
                  <a:pos x="152" y="68"/>
                </a:cxn>
                <a:cxn ang="0">
                  <a:pos x="81" y="0"/>
                </a:cxn>
                <a:cxn ang="0">
                  <a:pos x="24" y="44"/>
                </a:cxn>
                <a:cxn ang="0">
                  <a:pos x="0" y="119"/>
                </a:cxn>
                <a:cxn ang="0">
                  <a:pos x="9" y="128"/>
                </a:cxn>
                <a:cxn ang="0">
                  <a:pos x="22" y="110"/>
                </a:cxn>
                <a:cxn ang="0">
                  <a:pos x="79" y="18"/>
                </a:cxn>
                <a:cxn ang="0">
                  <a:pos x="103" y="53"/>
                </a:cxn>
                <a:cxn ang="0">
                  <a:pos x="90" y="119"/>
                </a:cxn>
                <a:cxn ang="0">
                  <a:pos x="46" y="297"/>
                </a:cxn>
              </a:cxnLst>
              <a:rect l="0" t="0" r="r" b="b"/>
              <a:pathLst>
                <a:path w="637" h="353">
                  <a:moveTo>
                    <a:pt x="46" y="297"/>
                  </a:moveTo>
                  <a:cubicBezTo>
                    <a:pt x="44" y="310"/>
                    <a:pt x="40" y="328"/>
                    <a:pt x="40" y="332"/>
                  </a:cubicBezTo>
                  <a:cubicBezTo>
                    <a:pt x="40" y="345"/>
                    <a:pt x="51" y="352"/>
                    <a:pt x="62" y="352"/>
                  </a:cubicBezTo>
                  <a:cubicBezTo>
                    <a:pt x="70" y="352"/>
                    <a:pt x="84" y="345"/>
                    <a:pt x="90" y="330"/>
                  </a:cubicBezTo>
                  <a:cubicBezTo>
                    <a:pt x="90" y="330"/>
                    <a:pt x="99" y="293"/>
                    <a:pt x="106" y="273"/>
                  </a:cubicBezTo>
                  <a:lnTo>
                    <a:pt x="121" y="202"/>
                  </a:lnTo>
                  <a:cubicBezTo>
                    <a:pt x="125" y="187"/>
                    <a:pt x="132" y="169"/>
                    <a:pt x="134" y="152"/>
                  </a:cubicBezTo>
                  <a:cubicBezTo>
                    <a:pt x="139" y="139"/>
                    <a:pt x="145" y="114"/>
                    <a:pt x="145" y="112"/>
                  </a:cubicBezTo>
                  <a:cubicBezTo>
                    <a:pt x="156" y="88"/>
                    <a:pt x="198" y="18"/>
                    <a:pt x="271" y="18"/>
                  </a:cubicBezTo>
                  <a:cubicBezTo>
                    <a:pt x="306" y="18"/>
                    <a:pt x="312" y="46"/>
                    <a:pt x="312" y="73"/>
                  </a:cubicBezTo>
                  <a:cubicBezTo>
                    <a:pt x="312" y="90"/>
                    <a:pt x="308" y="112"/>
                    <a:pt x="301" y="136"/>
                  </a:cubicBezTo>
                  <a:lnTo>
                    <a:pt x="279" y="227"/>
                  </a:lnTo>
                  <a:lnTo>
                    <a:pt x="264" y="286"/>
                  </a:lnTo>
                  <a:cubicBezTo>
                    <a:pt x="262" y="301"/>
                    <a:pt x="255" y="328"/>
                    <a:pt x="255" y="332"/>
                  </a:cubicBezTo>
                  <a:cubicBezTo>
                    <a:pt x="255" y="345"/>
                    <a:pt x="266" y="352"/>
                    <a:pt x="277" y="352"/>
                  </a:cubicBezTo>
                  <a:cubicBezTo>
                    <a:pt x="301" y="352"/>
                    <a:pt x="306" y="332"/>
                    <a:pt x="312" y="308"/>
                  </a:cubicBezTo>
                  <a:cubicBezTo>
                    <a:pt x="323" y="264"/>
                    <a:pt x="352" y="152"/>
                    <a:pt x="359" y="121"/>
                  </a:cubicBezTo>
                  <a:cubicBezTo>
                    <a:pt x="361" y="110"/>
                    <a:pt x="403" y="18"/>
                    <a:pt x="486" y="18"/>
                  </a:cubicBezTo>
                  <a:cubicBezTo>
                    <a:pt x="519" y="18"/>
                    <a:pt x="528" y="44"/>
                    <a:pt x="528" y="73"/>
                  </a:cubicBezTo>
                  <a:cubicBezTo>
                    <a:pt x="528" y="117"/>
                    <a:pt x="495" y="205"/>
                    <a:pt x="480" y="246"/>
                  </a:cubicBezTo>
                  <a:cubicBezTo>
                    <a:pt x="473" y="264"/>
                    <a:pt x="471" y="273"/>
                    <a:pt x="471" y="288"/>
                  </a:cubicBezTo>
                  <a:cubicBezTo>
                    <a:pt x="471" y="326"/>
                    <a:pt x="497" y="352"/>
                    <a:pt x="535" y="352"/>
                  </a:cubicBezTo>
                  <a:cubicBezTo>
                    <a:pt x="607" y="352"/>
                    <a:pt x="636" y="240"/>
                    <a:pt x="636" y="233"/>
                  </a:cubicBezTo>
                  <a:cubicBezTo>
                    <a:pt x="636" y="224"/>
                    <a:pt x="629" y="224"/>
                    <a:pt x="627" y="224"/>
                  </a:cubicBezTo>
                  <a:cubicBezTo>
                    <a:pt x="618" y="224"/>
                    <a:pt x="618" y="227"/>
                    <a:pt x="614" y="240"/>
                  </a:cubicBezTo>
                  <a:cubicBezTo>
                    <a:pt x="603" y="279"/>
                    <a:pt x="579" y="334"/>
                    <a:pt x="535" y="334"/>
                  </a:cubicBezTo>
                  <a:cubicBezTo>
                    <a:pt x="521" y="334"/>
                    <a:pt x="517" y="328"/>
                    <a:pt x="517" y="310"/>
                  </a:cubicBezTo>
                  <a:cubicBezTo>
                    <a:pt x="517" y="290"/>
                    <a:pt x="524" y="271"/>
                    <a:pt x="530" y="255"/>
                  </a:cubicBezTo>
                  <a:cubicBezTo>
                    <a:pt x="546" y="213"/>
                    <a:pt x="579" y="128"/>
                    <a:pt x="579" y="84"/>
                  </a:cubicBezTo>
                  <a:cubicBezTo>
                    <a:pt x="579" y="33"/>
                    <a:pt x="548" y="0"/>
                    <a:pt x="488" y="0"/>
                  </a:cubicBezTo>
                  <a:cubicBezTo>
                    <a:pt x="431" y="0"/>
                    <a:pt x="392" y="35"/>
                    <a:pt x="363" y="75"/>
                  </a:cubicBezTo>
                  <a:cubicBezTo>
                    <a:pt x="361" y="66"/>
                    <a:pt x="359" y="40"/>
                    <a:pt x="337" y="20"/>
                  </a:cubicBezTo>
                  <a:cubicBezTo>
                    <a:pt x="319" y="4"/>
                    <a:pt x="293" y="0"/>
                    <a:pt x="273" y="0"/>
                  </a:cubicBezTo>
                  <a:cubicBezTo>
                    <a:pt x="205" y="0"/>
                    <a:pt x="165" y="51"/>
                    <a:pt x="152" y="68"/>
                  </a:cubicBezTo>
                  <a:cubicBezTo>
                    <a:pt x="150" y="24"/>
                    <a:pt x="117" y="0"/>
                    <a:pt x="81" y="0"/>
                  </a:cubicBezTo>
                  <a:cubicBezTo>
                    <a:pt x="46" y="0"/>
                    <a:pt x="31" y="31"/>
                    <a:pt x="24" y="44"/>
                  </a:cubicBezTo>
                  <a:cubicBezTo>
                    <a:pt x="11" y="73"/>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lnTo>
                    <a:pt x="46" y="297"/>
                  </a:lnTo>
                </a:path>
              </a:pathLst>
            </a:custGeom>
            <a:solidFill>
              <a:srgbClr val="000000"/>
            </a:solidFill>
            <a:ln w="12600" cap="flat">
              <a:noFill/>
              <a:miter lim="800000"/>
              <a:headEnd/>
              <a:tailEnd/>
            </a:ln>
            <a:effectLst/>
          </p:spPr>
          <p:txBody>
            <a:bodyPr wrap="none" anchor="ctr"/>
            <a:lstStyle/>
            <a:p>
              <a:endParaRPr lang="de-DE"/>
            </a:p>
          </p:txBody>
        </p:sp>
        <p:sp>
          <p:nvSpPr>
            <p:cNvPr id="9368" name="Freeform 152"/>
            <p:cNvSpPr>
              <a:spLocks noChangeArrowheads="1"/>
            </p:cNvSpPr>
            <p:nvPr/>
          </p:nvSpPr>
          <p:spPr bwMode="auto">
            <a:xfrm>
              <a:off x="3242" y="4059"/>
              <a:ext cx="20" cy="52"/>
            </a:xfrm>
            <a:custGeom>
              <a:avLst/>
              <a:gdLst/>
              <a:ahLst/>
              <a:cxnLst>
                <a:cxn ang="0">
                  <a:pos x="92" y="81"/>
                </a:cxn>
                <a:cxn ang="0">
                  <a:pos x="42" y="0"/>
                </a:cxn>
                <a:cxn ang="0">
                  <a:pos x="0" y="42"/>
                </a:cxn>
                <a:cxn ang="0">
                  <a:pos x="42" y="84"/>
                </a:cxn>
                <a:cxn ang="0">
                  <a:pos x="70" y="73"/>
                </a:cxn>
                <a:cxn ang="0">
                  <a:pos x="75" y="70"/>
                </a:cxn>
                <a:cxn ang="0">
                  <a:pos x="75" y="81"/>
                </a:cxn>
                <a:cxn ang="0">
                  <a:pos x="22" y="213"/>
                </a:cxn>
                <a:cxn ang="0">
                  <a:pos x="13" y="224"/>
                </a:cxn>
                <a:cxn ang="0">
                  <a:pos x="20" y="233"/>
                </a:cxn>
                <a:cxn ang="0">
                  <a:pos x="92" y="81"/>
                </a:cxn>
              </a:cxnLst>
              <a:rect l="0" t="0" r="r" b="b"/>
              <a:pathLst>
                <a:path w="93" h="234">
                  <a:moveTo>
                    <a:pt x="92" y="81"/>
                  </a:moveTo>
                  <a:cubicBezTo>
                    <a:pt x="92" y="31"/>
                    <a:pt x="73" y="0"/>
                    <a:pt x="42" y="0"/>
                  </a:cubicBezTo>
                  <a:cubicBezTo>
                    <a:pt x="15" y="0"/>
                    <a:pt x="0" y="20"/>
                    <a:pt x="0" y="42"/>
                  </a:cubicBezTo>
                  <a:cubicBezTo>
                    <a:pt x="0" y="62"/>
                    <a:pt x="15" y="84"/>
                    <a:pt x="42" y="84"/>
                  </a:cubicBezTo>
                  <a:cubicBezTo>
                    <a:pt x="51" y="84"/>
                    <a:pt x="62" y="79"/>
                    <a:pt x="70" y="73"/>
                  </a:cubicBezTo>
                  <a:cubicBezTo>
                    <a:pt x="73" y="70"/>
                    <a:pt x="73" y="70"/>
                    <a:pt x="75" y="70"/>
                  </a:cubicBezTo>
                  <a:lnTo>
                    <a:pt x="75" y="81"/>
                  </a:lnTo>
                  <a:cubicBezTo>
                    <a:pt x="75" y="141"/>
                    <a:pt x="48" y="187"/>
                    <a:pt x="22" y="213"/>
                  </a:cubicBezTo>
                  <a:cubicBezTo>
                    <a:pt x="13" y="220"/>
                    <a:pt x="13" y="222"/>
                    <a:pt x="13" y="224"/>
                  </a:cubicBezTo>
                  <a:cubicBezTo>
                    <a:pt x="13" y="231"/>
                    <a:pt x="18" y="233"/>
                    <a:pt x="20" y="233"/>
                  </a:cubicBezTo>
                  <a:cubicBezTo>
                    <a:pt x="29" y="233"/>
                    <a:pt x="92" y="174"/>
                    <a:pt x="92" y="81"/>
                  </a:cubicBezTo>
                </a:path>
              </a:pathLst>
            </a:custGeom>
            <a:solidFill>
              <a:srgbClr val="000000"/>
            </a:solidFill>
            <a:ln w="12600" cap="flat">
              <a:noFill/>
              <a:miter lim="800000"/>
              <a:headEnd/>
              <a:tailEnd/>
            </a:ln>
            <a:effectLst/>
          </p:spPr>
          <p:txBody>
            <a:bodyPr wrap="none" anchor="ctr"/>
            <a:lstStyle/>
            <a:p>
              <a:endParaRPr lang="de-DE"/>
            </a:p>
          </p:txBody>
        </p:sp>
        <p:sp>
          <p:nvSpPr>
            <p:cNvPr id="9369" name="Freeform 153"/>
            <p:cNvSpPr>
              <a:spLocks noChangeArrowheads="1"/>
            </p:cNvSpPr>
            <p:nvPr/>
          </p:nvSpPr>
          <p:spPr bwMode="auto">
            <a:xfrm>
              <a:off x="3310" y="3999"/>
              <a:ext cx="143" cy="79"/>
            </a:xfrm>
            <a:custGeom>
              <a:avLst/>
              <a:gdLst/>
              <a:ahLst/>
              <a:cxnLst>
                <a:cxn ang="0">
                  <a:pos x="46" y="297"/>
                </a:cxn>
                <a:cxn ang="0">
                  <a:pos x="40" y="332"/>
                </a:cxn>
                <a:cxn ang="0">
                  <a:pos x="62" y="352"/>
                </a:cxn>
                <a:cxn ang="0">
                  <a:pos x="90" y="330"/>
                </a:cxn>
                <a:cxn ang="0">
                  <a:pos x="106" y="273"/>
                </a:cxn>
                <a:cxn ang="0">
                  <a:pos x="121" y="202"/>
                </a:cxn>
                <a:cxn ang="0">
                  <a:pos x="134" y="152"/>
                </a:cxn>
                <a:cxn ang="0">
                  <a:pos x="145" y="112"/>
                </a:cxn>
                <a:cxn ang="0">
                  <a:pos x="271" y="18"/>
                </a:cxn>
                <a:cxn ang="0">
                  <a:pos x="312" y="73"/>
                </a:cxn>
                <a:cxn ang="0">
                  <a:pos x="301" y="136"/>
                </a:cxn>
                <a:cxn ang="0">
                  <a:pos x="279" y="227"/>
                </a:cxn>
                <a:cxn ang="0">
                  <a:pos x="264" y="286"/>
                </a:cxn>
                <a:cxn ang="0">
                  <a:pos x="255" y="332"/>
                </a:cxn>
                <a:cxn ang="0">
                  <a:pos x="277" y="352"/>
                </a:cxn>
                <a:cxn ang="0">
                  <a:pos x="312" y="308"/>
                </a:cxn>
                <a:cxn ang="0">
                  <a:pos x="359" y="121"/>
                </a:cxn>
                <a:cxn ang="0">
                  <a:pos x="486" y="18"/>
                </a:cxn>
                <a:cxn ang="0">
                  <a:pos x="528" y="73"/>
                </a:cxn>
                <a:cxn ang="0">
                  <a:pos x="480" y="246"/>
                </a:cxn>
                <a:cxn ang="0">
                  <a:pos x="471" y="288"/>
                </a:cxn>
                <a:cxn ang="0">
                  <a:pos x="535" y="352"/>
                </a:cxn>
                <a:cxn ang="0">
                  <a:pos x="636" y="233"/>
                </a:cxn>
                <a:cxn ang="0">
                  <a:pos x="627" y="224"/>
                </a:cxn>
                <a:cxn ang="0">
                  <a:pos x="614" y="240"/>
                </a:cxn>
                <a:cxn ang="0">
                  <a:pos x="535" y="334"/>
                </a:cxn>
                <a:cxn ang="0">
                  <a:pos x="517" y="310"/>
                </a:cxn>
                <a:cxn ang="0">
                  <a:pos x="530" y="255"/>
                </a:cxn>
                <a:cxn ang="0">
                  <a:pos x="579" y="84"/>
                </a:cxn>
                <a:cxn ang="0">
                  <a:pos x="488" y="0"/>
                </a:cxn>
                <a:cxn ang="0">
                  <a:pos x="363" y="75"/>
                </a:cxn>
                <a:cxn ang="0">
                  <a:pos x="337" y="20"/>
                </a:cxn>
                <a:cxn ang="0">
                  <a:pos x="275" y="0"/>
                </a:cxn>
                <a:cxn ang="0">
                  <a:pos x="152" y="68"/>
                </a:cxn>
                <a:cxn ang="0">
                  <a:pos x="81" y="0"/>
                </a:cxn>
                <a:cxn ang="0">
                  <a:pos x="24" y="44"/>
                </a:cxn>
                <a:cxn ang="0">
                  <a:pos x="0" y="119"/>
                </a:cxn>
                <a:cxn ang="0">
                  <a:pos x="9" y="128"/>
                </a:cxn>
                <a:cxn ang="0">
                  <a:pos x="22" y="110"/>
                </a:cxn>
                <a:cxn ang="0">
                  <a:pos x="79" y="18"/>
                </a:cxn>
                <a:cxn ang="0">
                  <a:pos x="103" y="53"/>
                </a:cxn>
                <a:cxn ang="0">
                  <a:pos x="90" y="119"/>
                </a:cxn>
                <a:cxn ang="0">
                  <a:pos x="46" y="297"/>
                </a:cxn>
              </a:cxnLst>
              <a:rect l="0" t="0" r="r" b="b"/>
              <a:pathLst>
                <a:path w="637" h="353">
                  <a:moveTo>
                    <a:pt x="46" y="297"/>
                  </a:moveTo>
                  <a:cubicBezTo>
                    <a:pt x="44" y="310"/>
                    <a:pt x="40" y="328"/>
                    <a:pt x="40" y="332"/>
                  </a:cubicBezTo>
                  <a:cubicBezTo>
                    <a:pt x="40" y="345"/>
                    <a:pt x="51" y="352"/>
                    <a:pt x="62" y="352"/>
                  </a:cubicBezTo>
                  <a:cubicBezTo>
                    <a:pt x="70" y="352"/>
                    <a:pt x="84" y="345"/>
                    <a:pt x="90" y="330"/>
                  </a:cubicBezTo>
                  <a:cubicBezTo>
                    <a:pt x="90" y="330"/>
                    <a:pt x="99" y="293"/>
                    <a:pt x="106" y="273"/>
                  </a:cubicBezTo>
                  <a:lnTo>
                    <a:pt x="121" y="202"/>
                  </a:lnTo>
                  <a:cubicBezTo>
                    <a:pt x="125" y="187"/>
                    <a:pt x="132" y="169"/>
                    <a:pt x="134" y="152"/>
                  </a:cubicBezTo>
                  <a:cubicBezTo>
                    <a:pt x="139" y="139"/>
                    <a:pt x="145" y="114"/>
                    <a:pt x="145" y="112"/>
                  </a:cubicBezTo>
                  <a:cubicBezTo>
                    <a:pt x="156" y="88"/>
                    <a:pt x="198" y="18"/>
                    <a:pt x="271" y="18"/>
                  </a:cubicBezTo>
                  <a:cubicBezTo>
                    <a:pt x="306" y="18"/>
                    <a:pt x="312" y="46"/>
                    <a:pt x="312" y="73"/>
                  </a:cubicBezTo>
                  <a:cubicBezTo>
                    <a:pt x="312" y="90"/>
                    <a:pt x="308" y="112"/>
                    <a:pt x="301" y="136"/>
                  </a:cubicBezTo>
                  <a:lnTo>
                    <a:pt x="279" y="227"/>
                  </a:lnTo>
                  <a:lnTo>
                    <a:pt x="264" y="286"/>
                  </a:lnTo>
                  <a:cubicBezTo>
                    <a:pt x="262" y="301"/>
                    <a:pt x="255" y="328"/>
                    <a:pt x="255" y="332"/>
                  </a:cubicBezTo>
                  <a:cubicBezTo>
                    <a:pt x="255" y="345"/>
                    <a:pt x="266" y="352"/>
                    <a:pt x="277" y="352"/>
                  </a:cubicBezTo>
                  <a:cubicBezTo>
                    <a:pt x="301" y="352"/>
                    <a:pt x="306" y="332"/>
                    <a:pt x="312" y="308"/>
                  </a:cubicBezTo>
                  <a:cubicBezTo>
                    <a:pt x="323" y="264"/>
                    <a:pt x="352" y="152"/>
                    <a:pt x="359" y="121"/>
                  </a:cubicBezTo>
                  <a:cubicBezTo>
                    <a:pt x="361" y="110"/>
                    <a:pt x="403" y="18"/>
                    <a:pt x="486" y="18"/>
                  </a:cubicBezTo>
                  <a:cubicBezTo>
                    <a:pt x="519" y="18"/>
                    <a:pt x="528" y="44"/>
                    <a:pt x="528" y="73"/>
                  </a:cubicBezTo>
                  <a:cubicBezTo>
                    <a:pt x="528" y="117"/>
                    <a:pt x="495" y="205"/>
                    <a:pt x="480" y="246"/>
                  </a:cubicBezTo>
                  <a:cubicBezTo>
                    <a:pt x="473" y="264"/>
                    <a:pt x="471" y="273"/>
                    <a:pt x="471" y="288"/>
                  </a:cubicBezTo>
                  <a:cubicBezTo>
                    <a:pt x="471" y="326"/>
                    <a:pt x="497" y="352"/>
                    <a:pt x="535" y="352"/>
                  </a:cubicBezTo>
                  <a:cubicBezTo>
                    <a:pt x="607" y="352"/>
                    <a:pt x="636" y="240"/>
                    <a:pt x="636" y="233"/>
                  </a:cubicBezTo>
                  <a:cubicBezTo>
                    <a:pt x="636" y="224"/>
                    <a:pt x="629" y="224"/>
                    <a:pt x="627" y="224"/>
                  </a:cubicBezTo>
                  <a:cubicBezTo>
                    <a:pt x="618" y="224"/>
                    <a:pt x="618" y="227"/>
                    <a:pt x="614" y="240"/>
                  </a:cubicBezTo>
                  <a:cubicBezTo>
                    <a:pt x="603" y="279"/>
                    <a:pt x="579" y="334"/>
                    <a:pt x="535" y="334"/>
                  </a:cubicBezTo>
                  <a:cubicBezTo>
                    <a:pt x="521" y="334"/>
                    <a:pt x="517" y="328"/>
                    <a:pt x="517" y="310"/>
                  </a:cubicBezTo>
                  <a:cubicBezTo>
                    <a:pt x="517" y="290"/>
                    <a:pt x="524" y="271"/>
                    <a:pt x="530" y="255"/>
                  </a:cubicBezTo>
                  <a:cubicBezTo>
                    <a:pt x="546" y="213"/>
                    <a:pt x="579" y="128"/>
                    <a:pt x="579" y="84"/>
                  </a:cubicBezTo>
                  <a:cubicBezTo>
                    <a:pt x="579" y="33"/>
                    <a:pt x="548" y="0"/>
                    <a:pt x="488" y="0"/>
                  </a:cubicBezTo>
                  <a:cubicBezTo>
                    <a:pt x="431" y="0"/>
                    <a:pt x="392" y="35"/>
                    <a:pt x="363" y="75"/>
                  </a:cubicBezTo>
                  <a:cubicBezTo>
                    <a:pt x="361" y="66"/>
                    <a:pt x="359" y="40"/>
                    <a:pt x="337" y="20"/>
                  </a:cubicBezTo>
                  <a:cubicBezTo>
                    <a:pt x="319" y="4"/>
                    <a:pt x="293" y="0"/>
                    <a:pt x="275" y="0"/>
                  </a:cubicBezTo>
                  <a:cubicBezTo>
                    <a:pt x="205" y="0"/>
                    <a:pt x="165" y="51"/>
                    <a:pt x="152" y="68"/>
                  </a:cubicBezTo>
                  <a:cubicBezTo>
                    <a:pt x="150" y="24"/>
                    <a:pt x="117" y="0"/>
                    <a:pt x="81" y="0"/>
                  </a:cubicBezTo>
                  <a:cubicBezTo>
                    <a:pt x="46" y="0"/>
                    <a:pt x="31" y="31"/>
                    <a:pt x="24" y="44"/>
                  </a:cubicBezTo>
                  <a:cubicBezTo>
                    <a:pt x="11" y="73"/>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lnTo>
                    <a:pt x="46" y="297"/>
                  </a:lnTo>
                </a:path>
              </a:pathLst>
            </a:custGeom>
            <a:solidFill>
              <a:srgbClr val="000000"/>
            </a:solidFill>
            <a:ln w="12600" cap="flat">
              <a:noFill/>
              <a:miter lim="800000"/>
              <a:headEnd/>
              <a:tailEnd/>
            </a:ln>
            <a:effectLst/>
          </p:spPr>
          <p:txBody>
            <a:bodyPr wrap="none" anchor="ctr"/>
            <a:lstStyle/>
            <a:p>
              <a:endParaRPr lang="de-DE"/>
            </a:p>
          </p:txBody>
        </p:sp>
        <p:sp>
          <p:nvSpPr>
            <p:cNvPr id="9370" name="Freeform 154"/>
            <p:cNvSpPr>
              <a:spLocks noChangeArrowheads="1"/>
            </p:cNvSpPr>
            <p:nvPr/>
          </p:nvSpPr>
          <p:spPr bwMode="auto">
            <a:xfrm>
              <a:off x="3471" y="4022"/>
              <a:ext cx="45" cy="81"/>
            </a:xfrm>
            <a:custGeom>
              <a:avLst/>
              <a:gdLst/>
              <a:ahLst/>
              <a:cxnLst>
                <a:cxn ang="0">
                  <a:pos x="123" y="15"/>
                </a:cxn>
                <a:cxn ang="0">
                  <a:pos x="108" y="0"/>
                </a:cxn>
                <a:cxn ang="0">
                  <a:pos x="0" y="35"/>
                </a:cxn>
                <a:cxn ang="0">
                  <a:pos x="0" y="55"/>
                </a:cxn>
                <a:cxn ang="0">
                  <a:pos x="79" y="40"/>
                </a:cxn>
                <a:cxn ang="0">
                  <a:pos x="79" y="317"/>
                </a:cxn>
                <a:cxn ang="0">
                  <a:pos x="24" y="341"/>
                </a:cxn>
                <a:cxn ang="0">
                  <a:pos x="4" y="341"/>
                </a:cxn>
                <a:cxn ang="0">
                  <a:pos x="4" y="361"/>
                </a:cxn>
                <a:cxn ang="0">
                  <a:pos x="101" y="359"/>
                </a:cxn>
                <a:cxn ang="0">
                  <a:pos x="200" y="361"/>
                </a:cxn>
                <a:cxn ang="0">
                  <a:pos x="200" y="341"/>
                </a:cxn>
                <a:cxn ang="0">
                  <a:pos x="178" y="341"/>
                </a:cxn>
                <a:cxn ang="0">
                  <a:pos x="123" y="317"/>
                </a:cxn>
                <a:cxn ang="0">
                  <a:pos x="123" y="15"/>
                </a:cxn>
              </a:cxnLst>
              <a:rect l="0" t="0" r="r" b="b"/>
              <a:pathLst>
                <a:path w="201" h="362">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lnTo>
                    <a:pt x="123" y="15"/>
                  </a:lnTo>
                </a:path>
              </a:pathLst>
            </a:custGeom>
            <a:solidFill>
              <a:srgbClr val="000000"/>
            </a:solidFill>
            <a:ln w="12600" cap="flat">
              <a:noFill/>
              <a:miter lim="800000"/>
              <a:headEnd/>
              <a:tailEnd/>
            </a:ln>
            <a:effectLst/>
          </p:spPr>
          <p:txBody>
            <a:bodyPr wrap="none" anchor="ctr"/>
            <a:lstStyle/>
            <a:p>
              <a:endParaRPr lang="de-DE"/>
            </a:p>
          </p:txBody>
        </p:sp>
        <p:sp>
          <p:nvSpPr>
            <p:cNvPr id="9371" name="Freeform 155"/>
            <p:cNvSpPr>
              <a:spLocks noChangeArrowheads="1"/>
            </p:cNvSpPr>
            <p:nvPr/>
          </p:nvSpPr>
          <p:spPr bwMode="auto">
            <a:xfrm>
              <a:off x="3552" y="4059"/>
              <a:ext cx="20" cy="52"/>
            </a:xfrm>
            <a:custGeom>
              <a:avLst/>
              <a:gdLst/>
              <a:ahLst/>
              <a:cxnLst>
                <a:cxn ang="0">
                  <a:pos x="92" y="81"/>
                </a:cxn>
                <a:cxn ang="0">
                  <a:pos x="42" y="0"/>
                </a:cxn>
                <a:cxn ang="0">
                  <a:pos x="0" y="42"/>
                </a:cxn>
                <a:cxn ang="0">
                  <a:pos x="42" y="84"/>
                </a:cxn>
                <a:cxn ang="0">
                  <a:pos x="70" y="73"/>
                </a:cxn>
                <a:cxn ang="0">
                  <a:pos x="73" y="70"/>
                </a:cxn>
                <a:cxn ang="0">
                  <a:pos x="75" y="81"/>
                </a:cxn>
                <a:cxn ang="0">
                  <a:pos x="22" y="213"/>
                </a:cxn>
                <a:cxn ang="0">
                  <a:pos x="13" y="224"/>
                </a:cxn>
                <a:cxn ang="0">
                  <a:pos x="20" y="233"/>
                </a:cxn>
                <a:cxn ang="0">
                  <a:pos x="92" y="81"/>
                </a:cxn>
              </a:cxnLst>
              <a:rect l="0" t="0" r="r" b="b"/>
              <a:pathLst>
                <a:path w="93" h="234">
                  <a:moveTo>
                    <a:pt x="92" y="81"/>
                  </a:moveTo>
                  <a:cubicBezTo>
                    <a:pt x="92" y="31"/>
                    <a:pt x="73" y="0"/>
                    <a:pt x="42" y="0"/>
                  </a:cubicBezTo>
                  <a:cubicBezTo>
                    <a:pt x="15" y="0"/>
                    <a:pt x="0" y="20"/>
                    <a:pt x="0" y="42"/>
                  </a:cubicBezTo>
                  <a:cubicBezTo>
                    <a:pt x="0" y="62"/>
                    <a:pt x="15" y="84"/>
                    <a:pt x="42" y="84"/>
                  </a:cubicBezTo>
                  <a:cubicBezTo>
                    <a:pt x="51" y="84"/>
                    <a:pt x="62" y="79"/>
                    <a:pt x="70" y="73"/>
                  </a:cubicBezTo>
                  <a:cubicBezTo>
                    <a:pt x="73" y="70"/>
                    <a:pt x="73" y="70"/>
                    <a:pt x="73" y="70"/>
                  </a:cubicBezTo>
                  <a:cubicBezTo>
                    <a:pt x="75" y="70"/>
                    <a:pt x="75" y="70"/>
                    <a:pt x="75" y="81"/>
                  </a:cubicBezTo>
                  <a:cubicBezTo>
                    <a:pt x="75" y="141"/>
                    <a:pt x="48" y="187"/>
                    <a:pt x="22" y="213"/>
                  </a:cubicBezTo>
                  <a:cubicBezTo>
                    <a:pt x="13" y="220"/>
                    <a:pt x="13" y="222"/>
                    <a:pt x="13" y="224"/>
                  </a:cubicBezTo>
                  <a:cubicBezTo>
                    <a:pt x="13" y="231"/>
                    <a:pt x="18" y="233"/>
                    <a:pt x="20" y="233"/>
                  </a:cubicBezTo>
                  <a:cubicBezTo>
                    <a:pt x="29" y="233"/>
                    <a:pt x="92" y="174"/>
                    <a:pt x="92" y="81"/>
                  </a:cubicBezTo>
                </a:path>
              </a:pathLst>
            </a:custGeom>
            <a:solidFill>
              <a:srgbClr val="000000"/>
            </a:solidFill>
            <a:ln w="12600" cap="flat">
              <a:noFill/>
              <a:miter lim="800000"/>
              <a:headEnd/>
              <a:tailEnd/>
            </a:ln>
            <a:effectLst/>
          </p:spPr>
          <p:txBody>
            <a:bodyPr wrap="none" anchor="ctr"/>
            <a:lstStyle/>
            <a:p>
              <a:endParaRPr lang="de-DE"/>
            </a:p>
          </p:txBody>
        </p:sp>
        <p:sp>
          <p:nvSpPr>
            <p:cNvPr id="9372" name="Freeform 156"/>
            <p:cNvSpPr>
              <a:spLocks noChangeArrowheads="1"/>
            </p:cNvSpPr>
            <p:nvPr/>
          </p:nvSpPr>
          <p:spPr bwMode="auto">
            <a:xfrm>
              <a:off x="3620" y="3999"/>
              <a:ext cx="143" cy="79"/>
            </a:xfrm>
            <a:custGeom>
              <a:avLst/>
              <a:gdLst/>
              <a:ahLst/>
              <a:cxnLst>
                <a:cxn ang="0">
                  <a:pos x="46" y="297"/>
                </a:cxn>
                <a:cxn ang="0">
                  <a:pos x="40" y="332"/>
                </a:cxn>
                <a:cxn ang="0">
                  <a:pos x="62" y="352"/>
                </a:cxn>
                <a:cxn ang="0">
                  <a:pos x="90" y="330"/>
                </a:cxn>
                <a:cxn ang="0">
                  <a:pos x="106" y="273"/>
                </a:cxn>
                <a:cxn ang="0">
                  <a:pos x="121" y="202"/>
                </a:cxn>
                <a:cxn ang="0">
                  <a:pos x="134" y="152"/>
                </a:cxn>
                <a:cxn ang="0">
                  <a:pos x="145" y="112"/>
                </a:cxn>
                <a:cxn ang="0">
                  <a:pos x="271" y="18"/>
                </a:cxn>
                <a:cxn ang="0">
                  <a:pos x="312" y="73"/>
                </a:cxn>
                <a:cxn ang="0">
                  <a:pos x="301" y="136"/>
                </a:cxn>
                <a:cxn ang="0">
                  <a:pos x="279" y="227"/>
                </a:cxn>
                <a:cxn ang="0">
                  <a:pos x="264" y="286"/>
                </a:cxn>
                <a:cxn ang="0">
                  <a:pos x="255" y="332"/>
                </a:cxn>
                <a:cxn ang="0">
                  <a:pos x="277" y="352"/>
                </a:cxn>
                <a:cxn ang="0">
                  <a:pos x="312" y="308"/>
                </a:cxn>
                <a:cxn ang="0">
                  <a:pos x="359" y="121"/>
                </a:cxn>
                <a:cxn ang="0">
                  <a:pos x="486" y="18"/>
                </a:cxn>
                <a:cxn ang="0">
                  <a:pos x="528" y="73"/>
                </a:cxn>
                <a:cxn ang="0">
                  <a:pos x="480" y="246"/>
                </a:cxn>
                <a:cxn ang="0">
                  <a:pos x="471" y="288"/>
                </a:cxn>
                <a:cxn ang="0">
                  <a:pos x="535" y="352"/>
                </a:cxn>
                <a:cxn ang="0">
                  <a:pos x="636" y="233"/>
                </a:cxn>
                <a:cxn ang="0">
                  <a:pos x="627" y="224"/>
                </a:cxn>
                <a:cxn ang="0">
                  <a:pos x="614" y="240"/>
                </a:cxn>
                <a:cxn ang="0">
                  <a:pos x="535" y="334"/>
                </a:cxn>
                <a:cxn ang="0">
                  <a:pos x="517" y="310"/>
                </a:cxn>
                <a:cxn ang="0">
                  <a:pos x="530" y="255"/>
                </a:cxn>
                <a:cxn ang="0">
                  <a:pos x="579" y="84"/>
                </a:cxn>
                <a:cxn ang="0">
                  <a:pos x="488" y="0"/>
                </a:cxn>
                <a:cxn ang="0">
                  <a:pos x="363" y="75"/>
                </a:cxn>
                <a:cxn ang="0">
                  <a:pos x="337" y="20"/>
                </a:cxn>
                <a:cxn ang="0">
                  <a:pos x="275" y="0"/>
                </a:cxn>
                <a:cxn ang="0">
                  <a:pos x="152" y="68"/>
                </a:cxn>
                <a:cxn ang="0">
                  <a:pos x="81" y="0"/>
                </a:cxn>
                <a:cxn ang="0">
                  <a:pos x="24" y="44"/>
                </a:cxn>
                <a:cxn ang="0">
                  <a:pos x="0" y="119"/>
                </a:cxn>
                <a:cxn ang="0">
                  <a:pos x="9" y="128"/>
                </a:cxn>
                <a:cxn ang="0">
                  <a:pos x="22" y="110"/>
                </a:cxn>
                <a:cxn ang="0">
                  <a:pos x="79" y="18"/>
                </a:cxn>
                <a:cxn ang="0">
                  <a:pos x="103" y="53"/>
                </a:cxn>
                <a:cxn ang="0">
                  <a:pos x="90" y="119"/>
                </a:cxn>
                <a:cxn ang="0">
                  <a:pos x="46" y="297"/>
                </a:cxn>
              </a:cxnLst>
              <a:rect l="0" t="0" r="r" b="b"/>
              <a:pathLst>
                <a:path w="637" h="353">
                  <a:moveTo>
                    <a:pt x="46" y="297"/>
                  </a:moveTo>
                  <a:cubicBezTo>
                    <a:pt x="44" y="310"/>
                    <a:pt x="40" y="328"/>
                    <a:pt x="40" y="332"/>
                  </a:cubicBezTo>
                  <a:cubicBezTo>
                    <a:pt x="40" y="345"/>
                    <a:pt x="51" y="352"/>
                    <a:pt x="62" y="352"/>
                  </a:cubicBezTo>
                  <a:cubicBezTo>
                    <a:pt x="70" y="352"/>
                    <a:pt x="84" y="345"/>
                    <a:pt x="90" y="330"/>
                  </a:cubicBezTo>
                  <a:cubicBezTo>
                    <a:pt x="90" y="330"/>
                    <a:pt x="99" y="293"/>
                    <a:pt x="106" y="273"/>
                  </a:cubicBezTo>
                  <a:lnTo>
                    <a:pt x="121" y="202"/>
                  </a:lnTo>
                  <a:cubicBezTo>
                    <a:pt x="125" y="187"/>
                    <a:pt x="132" y="169"/>
                    <a:pt x="134" y="152"/>
                  </a:cubicBezTo>
                  <a:cubicBezTo>
                    <a:pt x="139" y="139"/>
                    <a:pt x="145" y="114"/>
                    <a:pt x="145" y="112"/>
                  </a:cubicBezTo>
                  <a:cubicBezTo>
                    <a:pt x="156" y="88"/>
                    <a:pt x="198" y="18"/>
                    <a:pt x="271" y="18"/>
                  </a:cubicBezTo>
                  <a:cubicBezTo>
                    <a:pt x="306" y="18"/>
                    <a:pt x="312" y="46"/>
                    <a:pt x="312" y="73"/>
                  </a:cubicBezTo>
                  <a:cubicBezTo>
                    <a:pt x="312" y="90"/>
                    <a:pt x="308" y="112"/>
                    <a:pt x="301" y="136"/>
                  </a:cubicBezTo>
                  <a:lnTo>
                    <a:pt x="279" y="227"/>
                  </a:lnTo>
                  <a:lnTo>
                    <a:pt x="264" y="286"/>
                  </a:lnTo>
                  <a:cubicBezTo>
                    <a:pt x="262" y="301"/>
                    <a:pt x="255" y="328"/>
                    <a:pt x="255" y="332"/>
                  </a:cubicBezTo>
                  <a:cubicBezTo>
                    <a:pt x="255" y="345"/>
                    <a:pt x="266" y="352"/>
                    <a:pt x="277" y="352"/>
                  </a:cubicBezTo>
                  <a:cubicBezTo>
                    <a:pt x="301" y="352"/>
                    <a:pt x="306" y="332"/>
                    <a:pt x="312" y="308"/>
                  </a:cubicBezTo>
                  <a:cubicBezTo>
                    <a:pt x="323" y="264"/>
                    <a:pt x="352" y="152"/>
                    <a:pt x="359" y="121"/>
                  </a:cubicBezTo>
                  <a:cubicBezTo>
                    <a:pt x="361" y="110"/>
                    <a:pt x="403" y="18"/>
                    <a:pt x="486" y="18"/>
                  </a:cubicBezTo>
                  <a:cubicBezTo>
                    <a:pt x="519" y="18"/>
                    <a:pt x="528" y="44"/>
                    <a:pt x="528" y="73"/>
                  </a:cubicBezTo>
                  <a:cubicBezTo>
                    <a:pt x="528" y="117"/>
                    <a:pt x="495" y="205"/>
                    <a:pt x="480" y="246"/>
                  </a:cubicBezTo>
                  <a:cubicBezTo>
                    <a:pt x="473" y="264"/>
                    <a:pt x="471" y="273"/>
                    <a:pt x="471" y="288"/>
                  </a:cubicBezTo>
                  <a:cubicBezTo>
                    <a:pt x="471" y="326"/>
                    <a:pt x="497" y="352"/>
                    <a:pt x="535" y="352"/>
                  </a:cubicBezTo>
                  <a:cubicBezTo>
                    <a:pt x="607" y="352"/>
                    <a:pt x="636" y="240"/>
                    <a:pt x="636" y="233"/>
                  </a:cubicBezTo>
                  <a:cubicBezTo>
                    <a:pt x="636" y="224"/>
                    <a:pt x="629" y="224"/>
                    <a:pt x="627" y="224"/>
                  </a:cubicBezTo>
                  <a:cubicBezTo>
                    <a:pt x="618" y="224"/>
                    <a:pt x="618" y="227"/>
                    <a:pt x="614" y="240"/>
                  </a:cubicBezTo>
                  <a:cubicBezTo>
                    <a:pt x="603" y="279"/>
                    <a:pt x="579" y="334"/>
                    <a:pt x="535" y="334"/>
                  </a:cubicBezTo>
                  <a:cubicBezTo>
                    <a:pt x="521" y="334"/>
                    <a:pt x="517" y="328"/>
                    <a:pt x="517" y="310"/>
                  </a:cubicBezTo>
                  <a:cubicBezTo>
                    <a:pt x="517" y="290"/>
                    <a:pt x="524" y="271"/>
                    <a:pt x="530" y="255"/>
                  </a:cubicBezTo>
                  <a:cubicBezTo>
                    <a:pt x="546" y="213"/>
                    <a:pt x="579" y="128"/>
                    <a:pt x="579" y="84"/>
                  </a:cubicBezTo>
                  <a:cubicBezTo>
                    <a:pt x="579" y="33"/>
                    <a:pt x="548" y="0"/>
                    <a:pt x="488" y="0"/>
                  </a:cubicBezTo>
                  <a:cubicBezTo>
                    <a:pt x="431" y="0"/>
                    <a:pt x="392" y="35"/>
                    <a:pt x="363" y="75"/>
                  </a:cubicBezTo>
                  <a:cubicBezTo>
                    <a:pt x="361" y="66"/>
                    <a:pt x="359" y="40"/>
                    <a:pt x="337" y="20"/>
                  </a:cubicBezTo>
                  <a:cubicBezTo>
                    <a:pt x="319" y="4"/>
                    <a:pt x="293" y="0"/>
                    <a:pt x="275" y="0"/>
                  </a:cubicBezTo>
                  <a:cubicBezTo>
                    <a:pt x="205" y="0"/>
                    <a:pt x="165" y="51"/>
                    <a:pt x="152" y="68"/>
                  </a:cubicBezTo>
                  <a:cubicBezTo>
                    <a:pt x="150" y="24"/>
                    <a:pt x="117" y="0"/>
                    <a:pt x="81" y="0"/>
                  </a:cubicBezTo>
                  <a:cubicBezTo>
                    <a:pt x="46" y="0"/>
                    <a:pt x="31" y="31"/>
                    <a:pt x="24" y="44"/>
                  </a:cubicBezTo>
                  <a:cubicBezTo>
                    <a:pt x="11" y="73"/>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lnTo>
                    <a:pt x="46" y="297"/>
                  </a:lnTo>
                </a:path>
              </a:pathLst>
            </a:custGeom>
            <a:solidFill>
              <a:srgbClr val="000000"/>
            </a:solidFill>
            <a:ln w="12600" cap="flat">
              <a:noFill/>
              <a:miter lim="800000"/>
              <a:headEnd/>
              <a:tailEnd/>
            </a:ln>
            <a:effectLst/>
          </p:spPr>
          <p:txBody>
            <a:bodyPr wrap="none" anchor="ctr"/>
            <a:lstStyle/>
            <a:p>
              <a:endParaRPr lang="de-DE"/>
            </a:p>
          </p:txBody>
        </p:sp>
        <p:sp>
          <p:nvSpPr>
            <p:cNvPr id="9373" name="Freeform 157"/>
            <p:cNvSpPr>
              <a:spLocks noChangeArrowheads="1"/>
            </p:cNvSpPr>
            <p:nvPr/>
          </p:nvSpPr>
          <p:spPr bwMode="auto">
            <a:xfrm>
              <a:off x="3775" y="4022"/>
              <a:ext cx="54" cy="81"/>
            </a:xfrm>
            <a:custGeom>
              <a:avLst/>
              <a:gdLst/>
              <a:ahLst/>
              <a:cxnLst>
                <a:cxn ang="0">
                  <a:pos x="242" y="262"/>
                </a:cxn>
                <a:cxn ang="0">
                  <a:pos x="222" y="262"/>
                </a:cxn>
                <a:cxn ang="0">
                  <a:pos x="209" y="312"/>
                </a:cxn>
                <a:cxn ang="0">
                  <a:pos x="154" y="315"/>
                </a:cxn>
                <a:cxn ang="0">
                  <a:pos x="55" y="315"/>
                </a:cxn>
                <a:cxn ang="0">
                  <a:pos x="163" y="224"/>
                </a:cxn>
                <a:cxn ang="0">
                  <a:pos x="242" y="106"/>
                </a:cxn>
                <a:cxn ang="0">
                  <a:pos x="114" y="0"/>
                </a:cxn>
                <a:cxn ang="0">
                  <a:pos x="0" y="97"/>
                </a:cxn>
                <a:cxn ang="0">
                  <a:pos x="29" y="128"/>
                </a:cxn>
                <a:cxn ang="0">
                  <a:pos x="57" y="99"/>
                </a:cxn>
                <a:cxn ang="0">
                  <a:pos x="26" y="70"/>
                </a:cxn>
                <a:cxn ang="0">
                  <a:pos x="106" y="20"/>
                </a:cxn>
                <a:cxn ang="0">
                  <a:pos x="189" y="106"/>
                </a:cxn>
                <a:cxn ang="0">
                  <a:pos x="136" y="211"/>
                </a:cxn>
                <a:cxn ang="0">
                  <a:pos x="4" y="341"/>
                </a:cxn>
                <a:cxn ang="0">
                  <a:pos x="0" y="361"/>
                </a:cxn>
                <a:cxn ang="0">
                  <a:pos x="224" y="361"/>
                </a:cxn>
                <a:cxn ang="0">
                  <a:pos x="242" y="262"/>
                </a:cxn>
              </a:cxnLst>
              <a:rect l="0" t="0" r="r" b="b"/>
              <a:pathLst>
                <a:path w="243" h="362">
                  <a:moveTo>
                    <a:pt x="242" y="262"/>
                  </a:moveTo>
                  <a:lnTo>
                    <a:pt x="222" y="262"/>
                  </a:lnTo>
                  <a:cubicBezTo>
                    <a:pt x="222" y="275"/>
                    <a:pt x="216" y="306"/>
                    <a:pt x="209" y="312"/>
                  </a:cubicBezTo>
                  <a:cubicBezTo>
                    <a:pt x="205" y="315"/>
                    <a:pt x="163" y="315"/>
                    <a:pt x="154" y="315"/>
                  </a:cubicBezTo>
                  <a:lnTo>
                    <a:pt x="55" y="315"/>
                  </a:lnTo>
                  <a:cubicBezTo>
                    <a:pt x="112" y="264"/>
                    <a:pt x="130" y="249"/>
                    <a:pt x="163" y="224"/>
                  </a:cubicBezTo>
                  <a:cubicBezTo>
                    <a:pt x="205" y="191"/>
                    <a:pt x="242" y="158"/>
                    <a:pt x="242" y="106"/>
                  </a:cubicBezTo>
                  <a:cubicBezTo>
                    <a:pt x="242" y="40"/>
                    <a:pt x="183" y="0"/>
                    <a:pt x="114" y="0"/>
                  </a:cubicBezTo>
                  <a:cubicBezTo>
                    <a:pt x="46" y="0"/>
                    <a:pt x="0" y="48"/>
                    <a:pt x="0" y="97"/>
                  </a:cubicBezTo>
                  <a:cubicBezTo>
                    <a:pt x="0" y="125"/>
                    <a:pt x="24" y="128"/>
                    <a:pt x="29" y="128"/>
                  </a:cubicBezTo>
                  <a:cubicBezTo>
                    <a:pt x="42" y="128"/>
                    <a:pt x="57" y="119"/>
                    <a:pt x="57" y="99"/>
                  </a:cubicBezTo>
                  <a:cubicBezTo>
                    <a:pt x="57" y="90"/>
                    <a:pt x="55" y="70"/>
                    <a:pt x="26" y="70"/>
                  </a:cubicBezTo>
                  <a:cubicBezTo>
                    <a:pt x="42" y="31"/>
                    <a:pt x="79" y="20"/>
                    <a:pt x="106" y="20"/>
                  </a:cubicBezTo>
                  <a:cubicBezTo>
                    <a:pt x="161" y="20"/>
                    <a:pt x="189" y="62"/>
                    <a:pt x="189" y="106"/>
                  </a:cubicBezTo>
                  <a:cubicBezTo>
                    <a:pt x="189" y="154"/>
                    <a:pt x="154" y="191"/>
                    <a:pt x="136" y="211"/>
                  </a:cubicBezTo>
                  <a:lnTo>
                    <a:pt x="4" y="341"/>
                  </a:lnTo>
                  <a:cubicBezTo>
                    <a:pt x="0" y="345"/>
                    <a:pt x="0" y="345"/>
                    <a:pt x="0" y="361"/>
                  </a:cubicBezTo>
                  <a:lnTo>
                    <a:pt x="224" y="361"/>
                  </a:lnTo>
                  <a:lnTo>
                    <a:pt x="242" y="262"/>
                  </a:lnTo>
                </a:path>
              </a:pathLst>
            </a:custGeom>
            <a:solidFill>
              <a:srgbClr val="000000"/>
            </a:solidFill>
            <a:ln w="12600" cap="flat">
              <a:noFill/>
              <a:miter lim="800000"/>
              <a:headEnd/>
              <a:tailEnd/>
            </a:ln>
            <a:effectLst/>
          </p:spPr>
          <p:txBody>
            <a:bodyPr wrap="none" anchor="ctr"/>
            <a:lstStyle/>
            <a:p>
              <a:endParaRPr lang="de-DE"/>
            </a:p>
          </p:txBody>
        </p:sp>
        <p:sp>
          <p:nvSpPr>
            <p:cNvPr id="9374" name="Freeform 158"/>
            <p:cNvSpPr>
              <a:spLocks noChangeArrowheads="1"/>
            </p:cNvSpPr>
            <p:nvPr/>
          </p:nvSpPr>
          <p:spPr bwMode="auto">
            <a:xfrm>
              <a:off x="3856" y="3945"/>
              <a:ext cx="41" cy="175"/>
            </a:xfrm>
            <a:custGeom>
              <a:avLst/>
              <a:gdLst/>
              <a:ahLst/>
              <a:cxnLst>
                <a:cxn ang="0">
                  <a:pos x="183" y="387"/>
                </a:cxn>
                <a:cxn ang="0">
                  <a:pos x="130" y="145"/>
                </a:cxn>
                <a:cxn ang="0">
                  <a:pos x="9" y="0"/>
                </a:cxn>
                <a:cxn ang="0">
                  <a:pos x="0" y="9"/>
                </a:cxn>
                <a:cxn ang="0">
                  <a:pos x="15" y="26"/>
                </a:cxn>
                <a:cxn ang="0">
                  <a:pos x="136" y="387"/>
                </a:cxn>
                <a:cxn ang="0">
                  <a:pos x="11" y="755"/>
                </a:cxn>
                <a:cxn ang="0">
                  <a:pos x="0" y="768"/>
                </a:cxn>
                <a:cxn ang="0">
                  <a:pos x="9" y="774"/>
                </a:cxn>
                <a:cxn ang="0">
                  <a:pos x="132" y="625"/>
                </a:cxn>
                <a:cxn ang="0">
                  <a:pos x="183" y="387"/>
                </a:cxn>
              </a:cxnLst>
              <a:rect l="0" t="0" r="r" b="b"/>
              <a:pathLst>
                <a:path w="184" h="775">
                  <a:moveTo>
                    <a:pt x="183" y="387"/>
                  </a:moveTo>
                  <a:cubicBezTo>
                    <a:pt x="183" y="328"/>
                    <a:pt x="174" y="233"/>
                    <a:pt x="130" y="145"/>
                  </a:cubicBezTo>
                  <a:cubicBezTo>
                    <a:pt x="84" y="51"/>
                    <a:pt x="15" y="0"/>
                    <a:pt x="9" y="0"/>
                  </a:cubicBezTo>
                  <a:cubicBezTo>
                    <a:pt x="2" y="0"/>
                    <a:pt x="0" y="2"/>
                    <a:pt x="0" y="9"/>
                  </a:cubicBezTo>
                  <a:cubicBezTo>
                    <a:pt x="0" y="11"/>
                    <a:pt x="0" y="11"/>
                    <a:pt x="15" y="26"/>
                  </a:cubicBezTo>
                  <a:cubicBezTo>
                    <a:pt x="92" y="103"/>
                    <a:pt x="136" y="227"/>
                    <a:pt x="136" y="387"/>
                  </a:cubicBezTo>
                  <a:cubicBezTo>
                    <a:pt x="136" y="521"/>
                    <a:pt x="108" y="658"/>
                    <a:pt x="11" y="755"/>
                  </a:cubicBezTo>
                  <a:cubicBezTo>
                    <a:pt x="0" y="763"/>
                    <a:pt x="0" y="766"/>
                    <a:pt x="0" y="768"/>
                  </a:cubicBezTo>
                  <a:cubicBezTo>
                    <a:pt x="0" y="772"/>
                    <a:pt x="2" y="774"/>
                    <a:pt x="9" y="774"/>
                  </a:cubicBezTo>
                  <a:cubicBezTo>
                    <a:pt x="15" y="774"/>
                    <a:pt x="86" y="724"/>
                    <a:pt x="132" y="625"/>
                  </a:cubicBezTo>
                  <a:cubicBezTo>
                    <a:pt x="172" y="539"/>
                    <a:pt x="183" y="453"/>
                    <a:pt x="183" y="387"/>
                  </a:cubicBezTo>
                </a:path>
              </a:pathLst>
            </a:custGeom>
            <a:solidFill>
              <a:srgbClr val="000000"/>
            </a:solidFill>
            <a:ln w="12600" cap="flat">
              <a:noFill/>
              <a:miter lim="800000"/>
              <a:headEnd/>
              <a:tailEnd/>
            </a:ln>
            <a:effectLst/>
          </p:spPr>
          <p:txBody>
            <a:bodyPr wrap="none" anchor="ctr"/>
            <a:lstStyle/>
            <a:p>
              <a:endParaRPr lang="de-DE"/>
            </a:p>
          </p:txBody>
        </p:sp>
        <p:sp>
          <p:nvSpPr>
            <p:cNvPr id="9375" name="Freeform 159"/>
            <p:cNvSpPr>
              <a:spLocks noChangeArrowheads="1"/>
            </p:cNvSpPr>
            <p:nvPr/>
          </p:nvSpPr>
          <p:spPr bwMode="auto">
            <a:xfrm>
              <a:off x="3951" y="3952"/>
              <a:ext cx="72" cy="126"/>
            </a:xfrm>
            <a:custGeom>
              <a:avLst/>
              <a:gdLst/>
              <a:ahLst/>
              <a:cxnLst>
                <a:cxn ang="0">
                  <a:pos x="174" y="213"/>
                </a:cxn>
                <a:cxn ang="0">
                  <a:pos x="0" y="431"/>
                </a:cxn>
                <a:cxn ang="0">
                  <a:pos x="123" y="561"/>
                </a:cxn>
                <a:cxn ang="0">
                  <a:pos x="279" y="332"/>
                </a:cxn>
                <a:cxn ang="0">
                  <a:pos x="220" y="187"/>
                </a:cxn>
                <a:cxn ang="0">
                  <a:pos x="147" y="62"/>
                </a:cxn>
                <a:cxn ang="0">
                  <a:pos x="189" y="24"/>
                </a:cxn>
                <a:cxn ang="0">
                  <a:pos x="244" y="46"/>
                </a:cxn>
                <a:cxn ang="0">
                  <a:pos x="288" y="66"/>
                </a:cxn>
                <a:cxn ang="0">
                  <a:pos x="319" y="35"/>
                </a:cxn>
                <a:cxn ang="0">
                  <a:pos x="279" y="9"/>
                </a:cxn>
                <a:cxn ang="0">
                  <a:pos x="216" y="0"/>
                </a:cxn>
                <a:cxn ang="0">
                  <a:pos x="125" y="79"/>
                </a:cxn>
                <a:cxn ang="0">
                  <a:pos x="174" y="213"/>
                </a:cxn>
                <a:cxn ang="0">
                  <a:pos x="183" y="229"/>
                </a:cxn>
                <a:cxn ang="0">
                  <a:pos x="224" y="363"/>
                </a:cxn>
                <a:cxn ang="0">
                  <a:pos x="123" y="543"/>
                </a:cxn>
                <a:cxn ang="0">
                  <a:pos x="48" y="453"/>
                </a:cxn>
                <a:cxn ang="0">
                  <a:pos x="183" y="229"/>
                </a:cxn>
              </a:cxnLst>
              <a:rect l="0" t="0" r="r" b="b"/>
              <a:pathLst>
                <a:path w="320" h="562">
                  <a:moveTo>
                    <a:pt x="174" y="213"/>
                  </a:moveTo>
                  <a:cubicBezTo>
                    <a:pt x="75" y="235"/>
                    <a:pt x="0" y="337"/>
                    <a:pt x="0" y="431"/>
                  </a:cubicBezTo>
                  <a:cubicBezTo>
                    <a:pt x="0" y="506"/>
                    <a:pt x="51" y="561"/>
                    <a:pt x="123" y="561"/>
                  </a:cubicBezTo>
                  <a:cubicBezTo>
                    <a:pt x="213" y="561"/>
                    <a:pt x="279" y="440"/>
                    <a:pt x="279" y="332"/>
                  </a:cubicBezTo>
                  <a:cubicBezTo>
                    <a:pt x="279" y="262"/>
                    <a:pt x="249" y="222"/>
                    <a:pt x="220" y="187"/>
                  </a:cubicBezTo>
                  <a:cubicBezTo>
                    <a:pt x="194" y="154"/>
                    <a:pt x="147" y="95"/>
                    <a:pt x="147" y="62"/>
                  </a:cubicBezTo>
                  <a:cubicBezTo>
                    <a:pt x="147" y="44"/>
                    <a:pt x="163" y="24"/>
                    <a:pt x="189" y="24"/>
                  </a:cubicBezTo>
                  <a:cubicBezTo>
                    <a:pt x="213" y="24"/>
                    <a:pt x="229" y="35"/>
                    <a:pt x="244" y="46"/>
                  </a:cubicBezTo>
                  <a:cubicBezTo>
                    <a:pt x="262" y="55"/>
                    <a:pt x="277" y="66"/>
                    <a:pt x="288" y="66"/>
                  </a:cubicBezTo>
                  <a:cubicBezTo>
                    <a:pt x="308" y="66"/>
                    <a:pt x="319" y="46"/>
                    <a:pt x="319" y="35"/>
                  </a:cubicBezTo>
                  <a:cubicBezTo>
                    <a:pt x="319" y="18"/>
                    <a:pt x="306" y="15"/>
                    <a:pt x="279" y="9"/>
                  </a:cubicBezTo>
                  <a:cubicBezTo>
                    <a:pt x="238" y="0"/>
                    <a:pt x="227" y="0"/>
                    <a:pt x="216" y="0"/>
                  </a:cubicBezTo>
                  <a:cubicBezTo>
                    <a:pt x="154" y="0"/>
                    <a:pt x="125" y="33"/>
                    <a:pt x="125" y="79"/>
                  </a:cubicBezTo>
                  <a:cubicBezTo>
                    <a:pt x="125" y="121"/>
                    <a:pt x="150" y="165"/>
                    <a:pt x="174" y="213"/>
                  </a:cubicBezTo>
                  <a:close/>
                  <a:moveTo>
                    <a:pt x="183" y="229"/>
                  </a:moveTo>
                  <a:cubicBezTo>
                    <a:pt x="202" y="266"/>
                    <a:pt x="224" y="308"/>
                    <a:pt x="224" y="363"/>
                  </a:cubicBezTo>
                  <a:cubicBezTo>
                    <a:pt x="224" y="414"/>
                    <a:pt x="196" y="543"/>
                    <a:pt x="123" y="543"/>
                  </a:cubicBezTo>
                  <a:cubicBezTo>
                    <a:pt x="79" y="543"/>
                    <a:pt x="48" y="513"/>
                    <a:pt x="48" y="453"/>
                  </a:cubicBezTo>
                  <a:cubicBezTo>
                    <a:pt x="48" y="403"/>
                    <a:pt x="77" y="257"/>
                    <a:pt x="183" y="229"/>
                  </a:cubicBezTo>
                  <a:close/>
                </a:path>
              </a:pathLst>
            </a:custGeom>
            <a:solidFill>
              <a:srgbClr val="000000"/>
            </a:solidFill>
            <a:ln w="12600" cap="flat">
              <a:noFill/>
              <a:miter lim="800000"/>
              <a:headEnd/>
              <a:tailEnd/>
            </a:ln>
            <a:effectLst/>
          </p:spPr>
          <p:txBody>
            <a:bodyPr wrap="none" anchor="ctr"/>
            <a:lstStyle/>
            <a:p>
              <a:endParaRPr lang="de-DE"/>
            </a:p>
          </p:txBody>
        </p:sp>
        <p:sp>
          <p:nvSpPr>
            <p:cNvPr id="9376" name="Freeform 160"/>
            <p:cNvSpPr>
              <a:spLocks noChangeArrowheads="1"/>
            </p:cNvSpPr>
            <p:nvPr/>
          </p:nvSpPr>
          <p:spPr bwMode="auto">
            <a:xfrm>
              <a:off x="4045" y="3945"/>
              <a:ext cx="41" cy="175"/>
            </a:xfrm>
            <a:custGeom>
              <a:avLst/>
              <a:gdLst/>
              <a:ahLst/>
              <a:cxnLst>
                <a:cxn ang="0">
                  <a:pos x="183" y="768"/>
                </a:cxn>
                <a:cxn ang="0">
                  <a:pos x="167" y="750"/>
                </a:cxn>
                <a:cxn ang="0">
                  <a:pos x="46" y="387"/>
                </a:cxn>
                <a:cxn ang="0">
                  <a:pos x="172" y="22"/>
                </a:cxn>
                <a:cxn ang="0">
                  <a:pos x="183" y="9"/>
                </a:cxn>
                <a:cxn ang="0">
                  <a:pos x="174" y="0"/>
                </a:cxn>
                <a:cxn ang="0">
                  <a:pos x="48" y="152"/>
                </a:cxn>
                <a:cxn ang="0">
                  <a:pos x="0" y="387"/>
                </a:cxn>
                <a:cxn ang="0">
                  <a:pos x="51" y="629"/>
                </a:cxn>
                <a:cxn ang="0">
                  <a:pos x="174" y="774"/>
                </a:cxn>
                <a:cxn ang="0">
                  <a:pos x="183" y="768"/>
                </a:cxn>
              </a:cxnLst>
              <a:rect l="0" t="0" r="r" b="b"/>
              <a:pathLst>
                <a:path w="184" h="775">
                  <a:moveTo>
                    <a:pt x="183" y="768"/>
                  </a:moveTo>
                  <a:cubicBezTo>
                    <a:pt x="183" y="766"/>
                    <a:pt x="183" y="763"/>
                    <a:pt x="167" y="750"/>
                  </a:cubicBezTo>
                  <a:cubicBezTo>
                    <a:pt x="70" y="653"/>
                    <a:pt x="46" y="506"/>
                    <a:pt x="46" y="387"/>
                  </a:cubicBezTo>
                  <a:cubicBezTo>
                    <a:pt x="46" y="253"/>
                    <a:pt x="75" y="119"/>
                    <a:pt x="172" y="22"/>
                  </a:cubicBezTo>
                  <a:cubicBezTo>
                    <a:pt x="183" y="11"/>
                    <a:pt x="183" y="11"/>
                    <a:pt x="183" y="9"/>
                  </a:cubicBezTo>
                  <a:cubicBezTo>
                    <a:pt x="183" y="2"/>
                    <a:pt x="178" y="0"/>
                    <a:pt x="174" y="0"/>
                  </a:cubicBezTo>
                  <a:cubicBezTo>
                    <a:pt x="165" y="0"/>
                    <a:pt x="95" y="53"/>
                    <a:pt x="48" y="152"/>
                  </a:cubicBezTo>
                  <a:cubicBezTo>
                    <a:pt x="9" y="238"/>
                    <a:pt x="0" y="323"/>
                    <a:pt x="0" y="387"/>
                  </a:cubicBezTo>
                  <a:cubicBezTo>
                    <a:pt x="0" y="449"/>
                    <a:pt x="9" y="541"/>
                    <a:pt x="51" y="629"/>
                  </a:cubicBezTo>
                  <a:cubicBezTo>
                    <a:pt x="99" y="726"/>
                    <a:pt x="165" y="774"/>
                    <a:pt x="174" y="774"/>
                  </a:cubicBezTo>
                  <a:cubicBezTo>
                    <a:pt x="178" y="774"/>
                    <a:pt x="183" y="772"/>
                    <a:pt x="183" y="768"/>
                  </a:cubicBezTo>
                </a:path>
              </a:pathLst>
            </a:custGeom>
            <a:solidFill>
              <a:srgbClr val="000000"/>
            </a:solidFill>
            <a:ln w="12600" cap="flat">
              <a:noFill/>
              <a:miter lim="800000"/>
              <a:headEnd/>
              <a:tailEnd/>
            </a:ln>
            <a:effectLst/>
          </p:spPr>
          <p:txBody>
            <a:bodyPr wrap="none" anchor="ctr"/>
            <a:lstStyle/>
            <a:p>
              <a:endParaRPr lang="de-DE"/>
            </a:p>
          </p:txBody>
        </p:sp>
        <p:sp>
          <p:nvSpPr>
            <p:cNvPr id="9377" name="Freeform 161"/>
            <p:cNvSpPr>
              <a:spLocks noChangeArrowheads="1"/>
            </p:cNvSpPr>
            <p:nvPr/>
          </p:nvSpPr>
          <p:spPr bwMode="auto">
            <a:xfrm>
              <a:off x="4154" y="3907"/>
              <a:ext cx="77" cy="35"/>
            </a:xfrm>
            <a:custGeom>
              <a:avLst/>
              <a:gdLst/>
              <a:ahLst/>
              <a:cxnLst>
                <a:cxn ang="0">
                  <a:pos x="277" y="92"/>
                </a:cxn>
                <a:cxn ang="0">
                  <a:pos x="240" y="139"/>
                </a:cxn>
                <a:cxn ang="0">
                  <a:pos x="255" y="156"/>
                </a:cxn>
                <a:cxn ang="0">
                  <a:pos x="271" y="145"/>
                </a:cxn>
                <a:cxn ang="0">
                  <a:pos x="332" y="95"/>
                </a:cxn>
                <a:cxn ang="0">
                  <a:pos x="345" y="77"/>
                </a:cxn>
                <a:cxn ang="0">
                  <a:pos x="334" y="62"/>
                </a:cxn>
                <a:cxn ang="0">
                  <a:pos x="301" y="18"/>
                </a:cxn>
                <a:cxn ang="0">
                  <a:pos x="286" y="0"/>
                </a:cxn>
                <a:cxn ang="0">
                  <a:pos x="271" y="15"/>
                </a:cxn>
                <a:cxn ang="0">
                  <a:pos x="290" y="62"/>
                </a:cxn>
                <a:cxn ang="0">
                  <a:pos x="26" y="62"/>
                </a:cxn>
                <a:cxn ang="0">
                  <a:pos x="0" y="77"/>
                </a:cxn>
                <a:cxn ang="0">
                  <a:pos x="26" y="92"/>
                </a:cxn>
                <a:cxn ang="0">
                  <a:pos x="277" y="92"/>
                </a:cxn>
              </a:cxnLst>
              <a:rect l="0" t="0" r="r" b="b"/>
              <a:pathLst>
                <a:path w="346" h="157">
                  <a:moveTo>
                    <a:pt x="277" y="92"/>
                  </a:moveTo>
                  <a:cubicBezTo>
                    <a:pt x="266" y="103"/>
                    <a:pt x="240" y="125"/>
                    <a:pt x="240" y="139"/>
                  </a:cubicBezTo>
                  <a:cubicBezTo>
                    <a:pt x="240" y="147"/>
                    <a:pt x="246" y="156"/>
                    <a:pt x="255" y="156"/>
                  </a:cubicBezTo>
                  <a:cubicBezTo>
                    <a:pt x="262" y="156"/>
                    <a:pt x="266" y="150"/>
                    <a:pt x="271" y="145"/>
                  </a:cubicBezTo>
                  <a:cubicBezTo>
                    <a:pt x="279" y="134"/>
                    <a:pt x="297" y="112"/>
                    <a:pt x="332" y="95"/>
                  </a:cubicBezTo>
                  <a:cubicBezTo>
                    <a:pt x="337" y="90"/>
                    <a:pt x="345" y="88"/>
                    <a:pt x="345" y="77"/>
                  </a:cubicBezTo>
                  <a:cubicBezTo>
                    <a:pt x="345" y="70"/>
                    <a:pt x="339" y="66"/>
                    <a:pt x="334" y="62"/>
                  </a:cubicBezTo>
                  <a:cubicBezTo>
                    <a:pt x="317" y="51"/>
                    <a:pt x="308" y="35"/>
                    <a:pt x="301" y="18"/>
                  </a:cubicBezTo>
                  <a:cubicBezTo>
                    <a:pt x="301" y="11"/>
                    <a:pt x="297" y="0"/>
                    <a:pt x="286" y="0"/>
                  </a:cubicBezTo>
                  <a:cubicBezTo>
                    <a:pt x="275" y="0"/>
                    <a:pt x="271" y="11"/>
                    <a:pt x="271" y="15"/>
                  </a:cubicBezTo>
                  <a:cubicBezTo>
                    <a:pt x="271" y="20"/>
                    <a:pt x="277" y="46"/>
                    <a:pt x="290" y="62"/>
                  </a:cubicBezTo>
                  <a:lnTo>
                    <a:pt x="26" y="62"/>
                  </a:lnTo>
                  <a:cubicBezTo>
                    <a:pt x="13" y="62"/>
                    <a:pt x="0" y="62"/>
                    <a:pt x="0" y="77"/>
                  </a:cubicBezTo>
                  <a:cubicBezTo>
                    <a:pt x="0" y="92"/>
                    <a:pt x="13" y="92"/>
                    <a:pt x="26" y="92"/>
                  </a:cubicBezTo>
                  <a:lnTo>
                    <a:pt x="277" y="92"/>
                  </a:lnTo>
                </a:path>
              </a:pathLst>
            </a:custGeom>
            <a:solidFill>
              <a:srgbClr val="000000"/>
            </a:solidFill>
            <a:ln w="12600" cap="flat">
              <a:noFill/>
              <a:miter lim="800000"/>
              <a:headEnd/>
              <a:tailEnd/>
            </a:ln>
            <a:effectLst/>
          </p:spPr>
          <p:txBody>
            <a:bodyPr wrap="none" anchor="ctr"/>
            <a:lstStyle/>
            <a:p>
              <a:endParaRPr lang="de-DE"/>
            </a:p>
          </p:txBody>
        </p:sp>
        <p:sp>
          <p:nvSpPr>
            <p:cNvPr id="9378" name="Freeform 162"/>
            <p:cNvSpPr>
              <a:spLocks noChangeArrowheads="1"/>
            </p:cNvSpPr>
            <p:nvPr/>
          </p:nvSpPr>
          <p:spPr bwMode="auto">
            <a:xfrm>
              <a:off x="4105" y="3953"/>
              <a:ext cx="124" cy="127"/>
            </a:xfrm>
            <a:custGeom>
              <a:avLst/>
              <a:gdLst/>
              <a:ahLst/>
              <a:cxnLst>
                <a:cxn ang="0">
                  <a:pos x="552" y="9"/>
                </a:cxn>
                <a:cxn ang="0">
                  <a:pos x="543" y="0"/>
                </a:cxn>
                <a:cxn ang="0">
                  <a:pos x="530" y="9"/>
                </a:cxn>
                <a:cxn ang="0">
                  <a:pos x="477" y="68"/>
                </a:cxn>
                <a:cxn ang="0">
                  <a:pos x="348" y="0"/>
                </a:cxn>
                <a:cxn ang="0">
                  <a:pos x="0" y="352"/>
                </a:cxn>
                <a:cxn ang="0">
                  <a:pos x="211" y="565"/>
                </a:cxn>
                <a:cxn ang="0">
                  <a:pos x="378" y="497"/>
                </a:cxn>
                <a:cxn ang="0">
                  <a:pos x="464" y="361"/>
                </a:cxn>
                <a:cxn ang="0">
                  <a:pos x="453" y="354"/>
                </a:cxn>
                <a:cxn ang="0">
                  <a:pos x="444" y="361"/>
                </a:cxn>
                <a:cxn ang="0">
                  <a:pos x="365" y="484"/>
                </a:cxn>
                <a:cxn ang="0">
                  <a:pos x="222" y="541"/>
                </a:cxn>
                <a:cxn ang="0">
                  <a:pos x="70" y="378"/>
                </a:cxn>
                <a:cxn ang="0">
                  <a:pos x="165" y="119"/>
                </a:cxn>
                <a:cxn ang="0">
                  <a:pos x="354" y="24"/>
                </a:cxn>
                <a:cxn ang="0">
                  <a:pos x="480" y="174"/>
                </a:cxn>
                <a:cxn ang="0">
                  <a:pos x="477" y="213"/>
                </a:cxn>
                <a:cxn ang="0">
                  <a:pos x="488" y="222"/>
                </a:cxn>
                <a:cxn ang="0">
                  <a:pos x="502" y="205"/>
                </a:cxn>
                <a:cxn ang="0">
                  <a:pos x="552" y="9"/>
                </a:cxn>
              </a:cxnLst>
              <a:rect l="0" t="0" r="r" b="b"/>
              <a:pathLst>
                <a:path w="553" h="566">
                  <a:moveTo>
                    <a:pt x="552" y="9"/>
                  </a:moveTo>
                  <a:cubicBezTo>
                    <a:pt x="552" y="4"/>
                    <a:pt x="550" y="0"/>
                    <a:pt x="543" y="0"/>
                  </a:cubicBezTo>
                  <a:cubicBezTo>
                    <a:pt x="541" y="0"/>
                    <a:pt x="539" y="0"/>
                    <a:pt x="530" y="9"/>
                  </a:cubicBezTo>
                  <a:lnTo>
                    <a:pt x="477" y="68"/>
                  </a:lnTo>
                  <a:cubicBezTo>
                    <a:pt x="469" y="57"/>
                    <a:pt x="433" y="0"/>
                    <a:pt x="348" y="0"/>
                  </a:cubicBezTo>
                  <a:cubicBezTo>
                    <a:pt x="174" y="0"/>
                    <a:pt x="0" y="172"/>
                    <a:pt x="0" y="352"/>
                  </a:cubicBezTo>
                  <a:cubicBezTo>
                    <a:pt x="0" y="480"/>
                    <a:pt x="92" y="565"/>
                    <a:pt x="211" y="565"/>
                  </a:cubicBezTo>
                  <a:cubicBezTo>
                    <a:pt x="277" y="565"/>
                    <a:pt x="337" y="532"/>
                    <a:pt x="378" y="497"/>
                  </a:cubicBezTo>
                  <a:cubicBezTo>
                    <a:pt x="451" y="433"/>
                    <a:pt x="464" y="363"/>
                    <a:pt x="464" y="361"/>
                  </a:cubicBezTo>
                  <a:cubicBezTo>
                    <a:pt x="464" y="354"/>
                    <a:pt x="455" y="354"/>
                    <a:pt x="453" y="354"/>
                  </a:cubicBezTo>
                  <a:cubicBezTo>
                    <a:pt x="449" y="354"/>
                    <a:pt x="447" y="354"/>
                    <a:pt x="444" y="361"/>
                  </a:cubicBezTo>
                  <a:cubicBezTo>
                    <a:pt x="438" y="383"/>
                    <a:pt x="420" y="438"/>
                    <a:pt x="365" y="484"/>
                  </a:cubicBezTo>
                  <a:cubicBezTo>
                    <a:pt x="312" y="528"/>
                    <a:pt x="264" y="541"/>
                    <a:pt x="222" y="541"/>
                  </a:cubicBezTo>
                  <a:cubicBezTo>
                    <a:pt x="154" y="541"/>
                    <a:pt x="70" y="499"/>
                    <a:pt x="70" y="378"/>
                  </a:cubicBezTo>
                  <a:cubicBezTo>
                    <a:pt x="70" y="334"/>
                    <a:pt x="88" y="209"/>
                    <a:pt x="165" y="119"/>
                  </a:cubicBezTo>
                  <a:cubicBezTo>
                    <a:pt x="211" y="64"/>
                    <a:pt x="284" y="24"/>
                    <a:pt x="354" y="24"/>
                  </a:cubicBezTo>
                  <a:cubicBezTo>
                    <a:pt x="433" y="24"/>
                    <a:pt x="480" y="84"/>
                    <a:pt x="480" y="174"/>
                  </a:cubicBezTo>
                  <a:cubicBezTo>
                    <a:pt x="480" y="205"/>
                    <a:pt x="477" y="205"/>
                    <a:pt x="477" y="213"/>
                  </a:cubicBezTo>
                  <a:cubicBezTo>
                    <a:pt x="477" y="222"/>
                    <a:pt x="486" y="222"/>
                    <a:pt x="488" y="222"/>
                  </a:cubicBezTo>
                  <a:cubicBezTo>
                    <a:pt x="499" y="222"/>
                    <a:pt x="499" y="220"/>
                    <a:pt x="502" y="205"/>
                  </a:cubicBezTo>
                  <a:lnTo>
                    <a:pt x="552" y="9"/>
                  </a:lnTo>
                </a:path>
              </a:pathLst>
            </a:custGeom>
            <a:solidFill>
              <a:srgbClr val="000000"/>
            </a:solidFill>
            <a:ln w="12600" cap="flat">
              <a:noFill/>
              <a:miter lim="800000"/>
              <a:headEnd/>
              <a:tailEnd/>
            </a:ln>
            <a:effectLst/>
          </p:spPr>
          <p:txBody>
            <a:bodyPr wrap="none" anchor="ctr"/>
            <a:lstStyle/>
            <a:p>
              <a:endParaRPr lang="de-DE"/>
            </a:p>
          </p:txBody>
        </p:sp>
        <p:sp>
          <p:nvSpPr>
            <p:cNvPr id="9379" name="Freeform 163"/>
            <p:cNvSpPr>
              <a:spLocks noChangeArrowheads="1"/>
            </p:cNvSpPr>
            <p:nvPr/>
          </p:nvSpPr>
          <p:spPr bwMode="auto">
            <a:xfrm>
              <a:off x="4287" y="4030"/>
              <a:ext cx="107" cy="7"/>
            </a:xfrm>
            <a:custGeom>
              <a:avLst/>
              <a:gdLst/>
              <a:ahLst/>
              <a:cxnLst>
                <a:cxn ang="0">
                  <a:pos x="447" y="33"/>
                </a:cxn>
                <a:cxn ang="0">
                  <a:pos x="475" y="18"/>
                </a:cxn>
                <a:cxn ang="0">
                  <a:pos x="447" y="0"/>
                </a:cxn>
                <a:cxn ang="0">
                  <a:pos x="26" y="0"/>
                </a:cxn>
                <a:cxn ang="0">
                  <a:pos x="0" y="18"/>
                </a:cxn>
                <a:cxn ang="0">
                  <a:pos x="26" y="33"/>
                </a:cxn>
                <a:cxn ang="0">
                  <a:pos x="447" y="33"/>
                </a:cxn>
              </a:cxnLst>
              <a:rect l="0" t="0" r="r" b="b"/>
              <a:pathLst>
                <a:path w="476" h="34">
                  <a:moveTo>
                    <a:pt x="447" y="33"/>
                  </a:moveTo>
                  <a:cubicBezTo>
                    <a:pt x="460" y="33"/>
                    <a:pt x="475" y="33"/>
                    <a:pt x="475" y="18"/>
                  </a:cubicBezTo>
                  <a:cubicBezTo>
                    <a:pt x="475" y="0"/>
                    <a:pt x="460" y="0"/>
                    <a:pt x="447" y="0"/>
                  </a:cubicBezTo>
                  <a:lnTo>
                    <a:pt x="26" y="0"/>
                  </a:lnTo>
                  <a:cubicBezTo>
                    <a:pt x="13" y="0"/>
                    <a:pt x="0" y="0"/>
                    <a:pt x="0" y="18"/>
                  </a:cubicBezTo>
                  <a:cubicBezTo>
                    <a:pt x="0" y="33"/>
                    <a:pt x="13" y="33"/>
                    <a:pt x="26" y="33"/>
                  </a:cubicBezTo>
                  <a:lnTo>
                    <a:pt x="447" y="33"/>
                  </a:lnTo>
                </a:path>
              </a:pathLst>
            </a:custGeom>
            <a:solidFill>
              <a:srgbClr val="000000"/>
            </a:solidFill>
            <a:ln w="12600" cap="flat">
              <a:noFill/>
              <a:miter lim="800000"/>
              <a:headEnd/>
              <a:tailEnd/>
            </a:ln>
            <a:effectLst/>
          </p:spPr>
          <p:txBody>
            <a:bodyPr wrap="none" anchor="ctr"/>
            <a:lstStyle/>
            <a:p>
              <a:endParaRPr lang="de-DE"/>
            </a:p>
          </p:txBody>
        </p:sp>
        <p:sp>
          <p:nvSpPr>
            <p:cNvPr id="9380" name="Freeform 164"/>
            <p:cNvSpPr>
              <a:spLocks noChangeArrowheads="1"/>
            </p:cNvSpPr>
            <p:nvPr/>
          </p:nvSpPr>
          <p:spPr bwMode="auto">
            <a:xfrm>
              <a:off x="4506" y="3907"/>
              <a:ext cx="77" cy="35"/>
            </a:xfrm>
            <a:custGeom>
              <a:avLst/>
              <a:gdLst/>
              <a:ahLst/>
              <a:cxnLst>
                <a:cxn ang="0">
                  <a:pos x="277" y="92"/>
                </a:cxn>
                <a:cxn ang="0">
                  <a:pos x="240" y="139"/>
                </a:cxn>
                <a:cxn ang="0">
                  <a:pos x="255" y="156"/>
                </a:cxn>
                <a:cxn ang="0">
                  <a:pos x="271" y="145"/>
                </a:cxn>
                <a:cxn ang="0">
                  <a:pos x="332" y="95"/>
                </a:cxn>
                <a:cxn ang="0">
                  <a:pos x="345" y="77"/>
                </a:cxn>
                <a:cxn ang="0">
                  <a:pos x="334" y="62"/>
                </a:cxn>
                <a:cxn ang="0">
                  <a:pos x="301" y="18"/>
                </a:cxn>
                <a:cxn ang="0">
                  <a:pos x="286" y="0"/>
                </a:cxn>
                <a:cxn ang="0">
                  <a:pos x="271" y="15"/>
                </a:cxn>
                <a:cxn ang="0">
                  <a:pos x="290" y="62"/>
                </a:cxn>
                <a:cxn ang="0">
                  <a:pos x="26" y="62"/>
                </a:cxn>
                <a:cxn ang="0">
                  <a:pos x="0" y="77"/>
                </a:cxn>
                <a:cxn ang="0">
                  <a:pos x="26" y="92"/>
                </a:cxn>
                <a:cxn ang="0">
                  <a:pos x="277" y="92"/>
                </a:cxn>
              </a:cxnLst>
              <a:rect l="0" t="0" r="r" b="b"/>
              <a:pathLst>
                <a:path w="346" h="157">
                  <a:moveTo>
                    <a:pt x="277" y="92"/>
                  </a:moveTo>
                  <a:cubicBezTo>
                    <a:pt x="266" y="103"/>
                    <a:pt x="240" y="125"/>
                    <a:pt x="240" y="139"/>
                  </a:cubicBezTo>
                  <a:cubicBezTo>
                    <a:pt x="240" y="147"/>
                    <a:pt x="246" y="156"/>
                    <a:pt x="255" y="156"/>
                  </a:cubicBezTo>
                  <a:cubicBezTo>
                    <a:pt x="262" y="156"/>
                    <a:pt x="266" y="150"/>
                    <a:pt x="271" y="145"/>
                  </a:cubicBezTo>
                  <a:cubicBezTo>
                    <a:pt x="279" y="134"/>
                    <a:pt x="297" y="112"/>
                    <a:pt x="332" y="95"/>
                  </a:cubicBezTo>
                  <a:cubicBezTo>
                    <a:pt x="337" y="90"/>
                    <a:pt x="345" y="88"/>
                    <a:pt x="345" y="77"/>
                  </a:cubicBezTo>
                  <a:cubicBezTo>
                    <a:pt x="345" y="70"/>
                    <a:pt x="339" y="66"/>
                    <a:pt x="334" y="62"/>
                  </a:cubicBezTo>
                  <a:cubicBezTo>
                    <a:pt x="317" y="51"/>
                    <a:pt x="308" y="35"/>
                    <a:pt x="301" y="18"/>
                  </a:cubicBezTo>
                  <a:cubicBezTo>
                    <a:pt x="301" y="11"/>
                    <a:pt x="297" y="0"/>
                    <a:pt x="286" y="0"/>
                  </a:cubicBezTo>
                  <a:cubicBezTo>
                    <a:pt x="275" y="0"/>
                    <a:pt x="271" y="11"/>
                    <a:pt x="271" y="15"/>
                  </a:cubicBezTo>
                  <a:cubicBezTo>
                    <a:pt x="271" y="20"/>
                    <a:pt x="277" y="46"/>
                    <a:pt x="290" y="62"/>
                  </a:cubicBezTo>
                  <a:lnTo>
                    <a:pt x="26" y="62"/>
                  </a:lnTo>
                  <a:cubicBezTo>
                    <a:pt x="13" y="62"/>
                    <a:pt x="0" y="62"/>
                    <a:pt x="0" y="77"/>
                  </a:cubicBezTo>
                  <a:cubicBezTo>
                    <a:pt x="0" y="92"/>
                    <a:pt x="13" y="92"/>
                    <a:pt x="26" y="92"/>
                  </a:cubicBezTo>
                  <a:lnTo>
                    <a:pt x="277" y="92"/>
                  </a:lnTo>
                </a:path>
              </a:pathLst>
            </a:custGeom>
            <a:solidFill>
              <a:srgbClr val="000000"/>
            </a:solidFill>
            <a:ln w="12600" cap="flat">
              <a:noFill/>
              <a:miter lim="800000"/>
              <a:headEnd/>
              <a:tailEnd/>
            </a:ln>
            <a:effectLst/>
          </p:spPr>
          <p:txBody>
            <a:bodyPr wrap="none" anchor="ctr"/>
            <a:lstStyle/>
            <a:p>
              <a:endParaRPr lang="de-DE"/>
            </a:p>
          </p:txBody>
        </p:sp>
        <p:sp>
          <p:nvSpPr>
            <p:cNvPr id="9381" name="Freeform 165"/>
            <p:cNvSpPr>
              <a:spLocks noChangeArrowheads="1"/>
            </p:cNvSpPr>
            <p:nvPr/>
          </p:nvSpPr>
          <p:spPr bwMode="auto">
            <a:xfrm>
              <a:off x="4456" y="3953"/>
              <a:ext cx="124" cy="127"/>
            </a:xfrm>
            <a:custGeom>
              <a:avLst/>
              <a:gdLst/>
              <a:ahLst/>
              <a:cxnLst>
                <a:cxn ang="0">
                  <a:pos x="552" y="9"/>
                </a:cxn>
                <a:cxn ang="0">
                  <a:pos x="543" y="0"/>
                </a:cxn>
                <a:cxn ang="0">
                  <a:pos x="530" y="9"/>
                </a:cxn>
                <a:cxn ang="0">
                  <a:pos x="477" y="68"/>
                </a:cxn>
                <a:cxn ang="0">
                  <a:pos x="348" y="0"/>
                </a:cxn>
                <a:cxn ang="0">
                  <a:pos x="0" y="352"/>
                </a:cxn>
                <a:cxn ang="0">
                  <a:pos x="211" y="565"/>
                </a:cxn>
                <a:cxn ang="0">
                  <a:pos x="378" y="497"/>
                </a:cxn>
                <a:cxn ang="0">
                  <a:pos x="464" y="361"/>
                </a:cxn>
                <a:cxn ang="0">
                  <a:pos x="453" y="354"/>
                </a:cxn>
                <a:cxn ang="0">
                  <a:pos x="444" y="361"/>
                </a:cxn>
                <a:cxn ang="0">
                  <a:pos x="365" y="484"/>
                </a:cxn>
                <a:cxn ang="0">
                  <a:pos x="222" y="541"/>
                </a:cxn>
                <a:cxn ang="0">
                  <a:pos x="70" y="378"/>
                </a:cxn>
                <a:cxn ang="0">
                  <a:pos x="165" y="119"/>
                </a:cxn>
                <a:cxn ang="0">
                  <a:pos x="354" y="24"/>
                </a:cxn>
                <a:cxn ang="0">
                  <a:pos x="480" y="174"/>
                </a:cxn>
                <a:cxn ang="0">
                  <a:pos x="477" y="213"/>
                </a:cxn>
                <a:cxn ang="0">
                  <a:pos x="488" y="222"/>
                </a:cxn>
                <a:cxn ang="0">
                  <a:pos x="502" y="205"/>
                </a:cxn>
                <a:cxn ang="0">
                  <a:pos x="552" y="9"/>
                </a:cxn>
              </a:cxnLst>
              <a:rect l="0" t="0" r="r" b="b"/>
              <a:pathLst>
                <a:path w="553" h="566">
                  <a:moveTo>
                    <a:pt x="552" y="9"/>
                  </a:moveTo>
                  <a:cubicBezTo>
                    <a:pt x="552" y="4"/>
                    <a:pt x="550" y="0"/>
                    <a:pt x="543" y="0"/>
                  </a:cubicBezTo>
                  <a:cubicBezTo>
                    <a:pt x="541" y="0"/>
                    <a:pt x="539" y="0"/>
                    <a:pt x="530" y="9"/>
                  </a:cubicBezTo>
                  <a:lnTo>
                    <a:pt x="477" y="68"/>
                  </a:lnTo>
                  <a:cubicBezTo>
                    <a:pt x="469" y="57"/>
                    <a:pt x="433" y="0"/>
                    <a:pt x="348" y="0"/>
                  </a:cubicBezTo>
                  <a:cubicBezTo>
                    <a:pt x="174" y="0"/>
                    <a:pt x="0" y="172"/>
                    <a:pt x="0" y="352"/>
                  </a:cubicBezTo>
                  <a:cubicBezTo>
                    <a:pt x="0" y="480"/>
                    <a:pt x="92" y="565"/>
                    <a:pt x="211" y="565"/>
                  </a:cubicBezTo>
                  <a:cubicBezTo>
                    <a:pt x="277" y="565"/>
                    <a:pt x="337" y="532"/>
                    <a:pt x="378" y="497"/>
                  </a:cubicBezTo>
                  <a:cubicBezTo>
                    <a:pt x="451" y="433"/>
                    <a:pt x="464" y="363"/>
                    <a:pt x="464" y="361"/>
                  </a:cubicBezTo>
                  <a:cubicBezTo>
                    <a:pt x="464" y="354"/>
                    <a:pt x="455" y="354"/>
                    <a:pt x="453" y="354"/>
                  </a:cubicBezTo>
                  <a:cubicBezTo>
                    <a:pt x="449" y="354"/>
                    <a:pt x="447" y="354"/>
                    <a:pt x="444" y="361"/>
                  </a:cubicBezTo>
                  <a:cubicBezTo>
                    <a:pt x="438" y="383"/>
                    <a:pt x="420" y="438"/>
                    <a:pt x="365" y="484"/>
                  </a:cubicBezTo>
                  <a:cubicBezTo>
                    <a:pt x="312" y="528"/>
                    <a:pt x="264" y="541"/>
                    <a:pt x="222" y="541"/>
                  </a:cubicBezTo>
                  <a:cubicBezTo>
                    <a:pt x="152" y="541"/>
                    <a:pt x="70" y="499"/>
                    <a:pt x="70" y="378"/>
                  </a:cubicBezTo>
                  <a:cubicBezTo>
                    <a:pt x="70" y="334"/>
                    <a:pt x="86" y="209"/>
                    <a:pt x="165" y="119"/>
                  </a:cubicBezTo>
                  <a:cubicBezTo>
                    <a:pt x="211" y="64"/>
                    <a:pt x="284" y="24"/>
                    <a:pt x="354" y="24"/>
                  </a:cubicBezTo>
                  <a:cubicBezTo>
                    <a:pt x="433" y="24"/>
                    <a:pt x="480" y="84"/>
                    <a:pt x="480" y="174"/>
                  </a:cubicBezTo>
                  <a:cubicBezTo>
                    <a:pt x="480" y="205"/>
                    <a:pt x="477" y="205"/>
                    <a:pt x="477" y="213"/>
                  </a:cubicBezTo>
                  <a:cubicBezTo>
                    <a:pt x="477" y="222"/>
                    <a:pt x="486" y="222"/>
                    <a:pt x="488" y="222"/>
                  </a:cubicBezTo>
                  <a:cubicBezTo>
                    <a:pt x="499" y="222"/>
                    <a:pt x="499" y="220"/>
                    <a:pt x="502" y="205"/>
                  </a:cubicBezTo>
                  <a:lnTo>
                    <a:pt x="552" y="9"/>
                  </a:lnTo>
                </a:path>
              </a:pathLst>
            </a:custGeom>
            <a:solidFill>
              <a:srgbClr val="000000"/>
            </a:solidFill>
            <a:ln w="12600" cap="flat">
              <a:noFill/>
              <a:miter lim="800000"/>
              <a:headEnd/>
              <a:tailEnd/>
            </a:ln>
            <a:effectLst/>
          </p:spPr>
          <p:txBody>
            <a:bodyPr wrap="none" anchor="ctr"/>
            <a:lstStyle/>
            <a:p>
              <a:endParaRPr lang="de-DE"/>
            </a:p>
          </p:txBody>
        </p:sp>
        <p:sp>
          <p:nvSpPr>
            <p:cNvPr id="9382" name="Freeform 166"/>
            <p:cNvSpPr>
              <a:spLocks noChangeArrowheads="1"/>
            </p:cNvSpPr>
            <p:nvPr/>
          </p:nvSpPr>
          <p:spPr bwMode="auto">
            <a:xfrm>
              <a:off x="4586" y="4022"/>
              <a:ext cx="45" cy="81"/>
            </a:xfrm>
            <a:custGeom>
              <a:avLst/>
              <a:gdLst/>
              <a:ahLst/>
              <a:cxnLst>
                <a:cxn ang="0">
                  <a:pos x="123" y="15"/>
                </a:cxn>
                <a:cxn ang="0">
                  <a:pos x="108" y="0"/>
                </a:cxn>
                <a:cxn ang="0">
                  <a:pos x="0" y="35"/>
                </a:cxn>
                <a:cxn ang="0">
                  <a:pos x="0" y="55"/>
                </a:cxn>
                <a:cxn ang="0">
                  <a:pos x="79" y="40"/>
                </a:cxn>
                <a:cxn ang="0">
                  <a:pos x="79" y="317"/>
                </a:cxn>
                <a:cxn ang="0">
                  <a:pos x="24" y="341"/>
                </a:cxn>
                <a:cxn ang="0">
                  <a:pos x="4" y="341"/>
                </a:cxn>
                <a:cxn ang="0">
                  <a:pos x="4" y="361"/>
                </a:cxn>
                <a:cxn ang="0">
                  <a:pos x="101" y="359"/>
                </a:cxn>
                <a:cxn ang="0">
                  <a:pos x="200" y="361"/>
                </a:cxn>
                <a:cxn ang="0">
                  <a:pos x="200" y="341"/>
                </a:cxn>
                <a:cxn ang="0">
                  <a:pos x="178" y="341"/>
                </a:cxn>
                <a:cxn ang="0">
                  <a:pos x="123" y="317"/>
                </a:cxn>
                <a:cxn ang="0">
                  <a:pos x="123" y="15"/>
                </a:cxn>
              </a:cxnLst>
              <a:rect l="0" t="0" r="r" b="b"/>
              <a:pathLst>
                <a:path w="201" h="362">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lnTo>
                    <a:pt x="123" y="15"/>
                  </a:lnTo>
                </a:path>
              </a:pathLst>
            </a:custGeom>
            <a:solidFill>
              <a:srgbClr val="000000"/>
            </a:solidFill>
            <a:ln w="12600" cap="flat">
              <a:noFill/>
              <a:miter lim="800000"/>
              <a:headEnd/>
              <a:tailEnd/>
            </a:ln>
            <a:effectLst/>
          </p:spPr>
          <p:txBody>
            <a:bodyPr wrap="none" anchor="ctr"/>
            <a:lstStyle/>
            <a:p>
              <a:endParaRPr lang="de-DE"/>
            </a:p>
          </p:txBody>
        </p:sp>
        <p:sp>
          <p:nvSpPr>
            <p:cNvPr id="9383" name="Freeform 167"/>
            <p:cNvSpPr>
              <a:spLocks noChangeArrowheads="1"/>
            </p:cNvSpPr>
            <p:nvPr/>
          </p:nvSpPr>
          <p:spPr bwMode="auto">
            <a:xfrm>
              <a:off x="4705" y="4030"/>
              <a:ext cx="107" cy="7"/>
            </a:xfrm>
            <a:custGeom>
              <a:avLst/>
              <a:gdLst/>
              <a:ahLst/>
              <a:cxnLst>
                <a:cxn ang="0">
                  <a:pos x="447" y="33"/>
                </a:cxn>
                <a:cxn ang="0">
                  <a:pos x="475" y="18"/>
                </a:cxn>
                <a:cxn ang="0">
                  <a:pos x="447" y="0"/>
                </a:cxn>
                <a:cxn ang="0">
                  <a:pos x="26" y="0"/>
                </a:cxn>
                <a:cxn ang="0">
                  <a:pos x="0" y="18"/>
                </a:cxn>
                <a:cxn ang="0">
                  <a:pos x="26" y="33"/>
                </a:cxn>
                <a:cxn ang="0">
                  <a:pos x="447" y="33"/>
                </a:cxn>
              </a:cxnLst>
              <a:rect l="0" t="0" r="r" b="b"/>
              <a:pathLst>
                <a:path w="476" h="34">
                  <a:moveTo>
                    <a:pt x="447" y="33"/>
                  </a:moveTo>
                  <a:cubicBezTo>
                    <a:pt x="460" y="33"/>
                    <a:pt x="475" y="33"/>
                    <a:pt x="475" y="18"/>
                  </a:cubicBezTo>
                  <a:cubicBezTo>
                    <a:pt x="475" y="0"/>
                    <a:pt x="460" y="0"/>
                    <a:pt x="447" y="0"/>
                  </a:cubicBezTo>
                  <a:lnTo>
                    <a:pt x="26" y="0"/>
                  </a:lnTo>
                  <a:cubicBezTo>
                    <a:pt x="13" y="0"/>
                    <a:pt x="0" y="0"/>
                    <a:pt x="0" y="18"/>
                  </a:cubicBezTo>
                  <a:cubicBezTo>
                    <a:pt x="0" y="33"/>
                    <a:pt x="13" y="33"/>
                    <a:pt x="26" y="33"/>
                  </a:cubicBezTo>
                  <a:lnTo>
                    <a:pt x="447" y="33"/>
                  </a:lnTo>
                </a:path>
              </a:pathLst>
            </a:custGeom>
            <a:solidFill>
              <a:srgbClr val="000000"/>
            </a:solidFill>
            <a:ln w="12600" cap="flat">
              <a:noFill/>
              <a:miter lim="800000"/>
              <a:headEnd/>
              <a:tailEnd/>
            </a:ln>
            <a:effectLst/>
          </p:spPr>
          <p:txBody>
            <a:bodyPr wrap="none" anchor="ctr"/>
            <a:lstStyle/>
            <a:p>
              <a:endParaRPr lang="de-DE"/>
            </a:p>
          </p:txBody>
        </p:sp>
        <p:sp>
          <p:nvSpPr>
            <p:cNvPr id="9384" name="Freeform 168"/>
            <p:cNvSpPr>
              <a:spLocks noChangeArrowheads="1"/>
            </p:cNvSpPr>
            <p:nvPr/>
          </p:nvSpPr>
          <p:spPr bwMode="auto">
            <a:xfrm>
              <a:off x="4923" y="3907"/>
              <a:ext cx="77" cy="35"/>
            </a:xfrm>
            <a:custGeom>
              <a:avLst/>
              <a:gdLst/>
              <a:ahLst/>
              <a:cxnLst>
                <a:cxn ang="0">
                  <a:pos x="277" y="92"/>
                </a:cxn>
                <a:cxn ang="0">
                  <a:pos x="240" y="139"/>
                </a:cxn>
                <a:cxn ang="0">
                  <a:pos x="255" y="156"/>
                </a:cxn>
                <a:cxn ang="0">
                  <a:pos x="271" y="145"/>
                </a:cxn>
                <a:cxn ang="0">
                  <a:pos x="332" y="95"/>
                </a:cxn>
                <a:cxn ang="0">
                  <a:pos x="345" y="77"/>
                </a:cxn>
                <a:cxn ang="0">
                  <a:pos x="334" y="62"/>
                </a:cxn>
                <a:cxn ang="0">
                  <a:pos x="301" y="18"/>
                </a:cxn>
                <a:cxn ang="0">
                  <a:pos x="286" y="0"/>
                </a:cxn>
                <a:cxn ang="0">
                  <a:pos x="271" y="15"/>
                </a:cxn>
                <a:cxn ang="0">
                  <a:pos x="290" y="62"/>
                </a:cxn>
                <a:cxn ang="0">
                  <a:pos x="26" y="62"/>
                </a:cxn>
                <a:cxn ang="0">
                  <a:pos x="0" y="77"/>
                </a:cxn>
                <a:cxn ang="0">
                  <a:pos x="26" y="92"/>
                </a:cxn>
                <a:cxn ang="0">
                  <a:pos x="277" y="92"/>
                </a:cxn>
              </a:cxnLst>
              <a:rect l="0" t="0" r="r" b="b"/>
              <a:pathLst>
                <a:path w="346" h="157">
                  <a:moveTo>
                    <a:pt x="277" y="92"/>
                  </a:moveTo>
                  <a:cubicBezTo>
                    <a:pt x="266" y="103"/>
                    <a:pt x="240" y="125"/>
                    <a:pt x="240" y="139"/>
                  </a:cubicBezTo>
                  <a:cubicBezTo>
                    <a:pt x="240" y="147"/>
                    <a:pt x="246" y="156"/>
                    <a:pt x="255" y="156"/>
                  </a:cubicBezTo>
                  <a:cubicBezTo>
                    <a:pt x="262" y="156"/>
                    <a:pt x="266" y="150"/>
                    <a:pt x="271" y="145"/>
                  </a:cubicBezTo>
                  <a:cubicBezTo>
                    <a:pt x="279" y="134"/>
                    <a:pt x="297" y="112"/>
                    <a:pt x="332" y="95"/>
                  </a:cubicBezTo>
                  <a:cubicBezTo>
                    <a:pt x="337" y="90"/>
                    <a:pt x="345" y="88"/>
                    <a:pt x="345" y="77"/>
                  </a:cubicBezTo>
                  <a:cubicBezTo>
                    <a:pt x="345" y="70"/>
                    <a:pt x="339" y="66"/>
                    <a:pt x="334" y="62"/>
                  </a:cubicBezTo>
                  <a:cubicBezTo>
                    <a:pt x="317" y="51"/>
                    <a:pt x="308" y="35"/>
                    <a:pt x="301" y="18"/>
                  </a:cubicBezTo>
                  <a:cubicBezTo>
                    <a:pt x="301" y="11"/>
                    <a:pt x="297" y="0"/>
                    <a:pt x="286" y="0"/>
                  </a:cubicBezTo>
                  <a:cubicBezTo>
                    <a:pt x="275" y="0"/>
                    <a:pt x="271" y="11"/>
                    <a:pt x="271" y="15"/>
                  </a:cubicBezTo>
                  <a:cubicBezTo>
                    <a:pt x="271" y="20"/>
                    <a:pt x="277" y="46"/>
                    <a:pt x="290" y="62"/>
                  </a:cubicBezTo>
                  <a:lnTo>
                    <a:pt x="26" y="62"/>
                  </a:lnTo>
                  <a:cubicBezTo>
                    <a:pt x="13" y="62"/>
                    <a:pt x="0" y="62"/>
                    <a:pt x="0" y="77"/>
                  </a:cubicBezTo>
                  <a:cubicBezTo>
                    <a:pt x="0" y="92"/>
                    <a:pt x="13" y="92"/>
                    <a:pt x="26" y="92"/>
                  </a:cubicBezTo>
                  <a:lnTo>
                    <a:pt x="277" y="92"/>
                  </a:lnTo>
                </a:path>
              </a:pathLst>
            </a:custGeom>
            <a:solidFill>
              <a:srgbClr val="000000"/>
            </a:solidFill>
            <a:ln w="12600" cap="flat">
              <a:noFill/>
              <a:miter lim="800000"/>
              <a:headEnd/>
              <a:tailEnd/>
            </a:ln>
            <a:effectLst/>
          </p:spPr>
          <p:txBody>
            <a:bodyPr wrap="none" anchor="ctr"/>
            <a:lstStyle/>
            <a:p>
              <a:endParaRPr lang="de-DE"/>
            </a:p>
          </p:txBody>
        </p:sp>
        <p:sp>
          <p:nvSpPr>
            <p:cNvPr id="9385" name="Freeform 169"/>
            <p:cNvSpPr>
              <a:spLocks noChangeArrowheads="1"/>
            </p:cNvSpPr>
            <p:nvPr/>
          </p:nvSpPr>
          <p:spPr bwMode="auto">
            <a:xfrm>
              <a:off x="4874" y="3953"/>
              <a:ext cx="124" cy="127"/>
            </a:xfrm>
            <a:custGeom>
              <a:avLst/>
              <a:gdLst/>
              <a:ahLst/>
              <a:cxnLst>
                <a:cxn ang="0">
                  <a:pos x="552" y="9"/>
                </a:cxn>
                <a:cxn ang="0">
                  <a:pos x="543" y="0"/>
                </a:cxn>
                <a:cxn ang="0">
                  <a:pos x="530" y="9"/>
                </a:cxn>
                <a:cxn ang="0">
                  <a:pos x="477" y="68"/>
                </a:cxn>
                <a:cxn ang="0">
                  <a:pos x="348" y="0"/>
                </a:cxn>
                <a:cxn ang="0">
                  <a:pos x="0" y="352"/>
                </a:cxn>
                <a:cxn ang="0">
                  <a:pos x="211" y="565"/>
                </a:cxn>
                <a:cxn ang="0">
                  <a:pos x="378" y="497"/>
                </a:cxn>
                <a:cxn ang="0">
                  <a:pos x="464" y="361"/>
                </a:cxn>
                <a:cxn ang="0">
                  <a:pos x="453" y="354"/>
                </a:cxn>
                <a:cxn ang="0">
                  <a:pos x="444" y="361"/>
                </a:cxn>
                <a:cxn ang="0">
                  <a:pos x="365" y="484"/>
                </a:cxn>
                <a:cxn ang="0">
                  <a:pos x="222" y="541"/>
                </a:cxn>
                <a:cxn ang="0">
                  <a:pos x="70" y="378"/>
                </a:cxn>
                <a:cxn ang="0">
                  <a:pos x="165" y="119"/>
                </a:cxn>
                <a:cxn ang="0">
                  <a:pos x="354" y="24"/>
                </a:cxn>
                <a:cxn ang="0">
                  <a:pos x="480" y="174"/>
                </a:cxn>
                <a:cxn ang="0">
                  <a:pos x="477" y="213"/>
                </a:cxn>
                <a:cxn ang="0">
                  <a:pos x="488" y="222"/>
                </a:cxn>
                <a:cxn ang="0">
                  <a:pos x="502" y="205"/>
                </a:cxn>
                <a:cxn ang="0">
                  <a:pos x="552" y="9"/>
                </a:cxn>
              </a:cxnLst>
              <a:rect l="0" t="0" r="r" b="b"/>
              <a:pathLst>
                <a:path w="553" h="566">
                  <a:moveTo>
                    <a:pt x="552" y="9"/>
                  </a:moveTo>
                  <a:cubicBezTo>
                    <a:pt x="552" y="4"/>
                    <a:pt x="550" y="0"/>
                    <a:pt x="543" y="0"/>
                  </a:cubicBezTo>
                  <a:cubicBezTo>
                    <a:pt x="541" y="0"/>
                    <a:pt x="539" y="0"/>
                    <a:pt x="530" y="9"/>
                  </a:cubicBezTo>
                  <a:lnTo>
                    <a:pt x="477" y="68"/>
                  </a:lnTo>
                  <a:cubicBezTo>
                    <a:pt x="469" y="57"/>
                    <a:pt x="433" y="0"/>
                    <a:pt x="348" y="0"/>
                  </a:cubicBezTo>
                  <a:cubicBezTo>
                    <a:pt x="174" y="0"/>
                    <a:pt x="0" y="172"/>
                    <a:pt x="0" y="352"/>
                  </a:cubicBezTo>
                  <a:cubicBezTo>
                    <a:pt x="0" y="480"/>
                    <a:pt x="92" y="565"/>
                    <a:pt x="211" y="565"/>
                  </a:cubicBezTo>
                  <a:cubicBezTo>
                    <a:pt x="277" y="565"/>
                    <a:pt x="337" y="532"/>
                    <a:pt x="378" y="497"/>
                  </a:cubicBezTo>
                  <a:cubicBezTo>
                    <a:pt x="451" y="433"/>
                    <a:pt x="464" y="363"/>
                    <a:pt x="464" y="361"/>
                  </a:cubicBezTo>
                  <a:cubicBezTo>
                    <a:pt x="464" y="354"/>
                    <a:pt x="455" y="354"/>
                    <a:pt x="453" y="354"/>
                  </a:cubicBezTo>
                  <a:cubicBezTo>
                    <a:pt x="449" y="354"/>
                    <a:pt x="447" y="354"/>
                    <a:pt x="444" y="361"/>
                  </a:cubicBezTo>
                  <a:cubicBezTo>
                    <a:pt x="438" y="383"/>
                    <a:pt x="420" y="438"/>
                    <a:pt x="365" y="484"/>
                  </a:cubicBezTo>
                  <a:cubicBezTo>
                    <a:pt x="312" y="528"/>
                    <a:pt x="264" y="541"/>
                    <a:pt x="222" y="541"/>
                  </a:cubicBezTo>
                  <a:cubicBezTo>
                    <a:pt x="154" y="541"/>
                    <a:pt x="70" y="499"/>
                    <a:pt x="70" y="378"/>
                  </a:cubicBezTo>
                  <a:cubicBezTo>
                    <a:pt x="70" y="334"/>
                    <a:pt x="88" y="209"/>
                    <a:pt x="165" y="119"/>
                  </a:cubicBezTo>
                  <a:cubicBezTo>
                    <a:pt x="211" y="64"/>
                    <a:pt x="284" y="24"/>
                    <a:pt x="354" y="24"/>
                  </a:cubicBezTo>
                  <a:cubicBezTo>
                    <a:pt x="433" y="24"/>
                    <a:pt x="480" y="84"/>
                    <a:pt x="480" y="174"/>
                  </a:cubicBezTo>
                  <a:cubicBezTo>
                    <a:pt x="480" y="205"/>
                    <a:pt x="477" y="205"/>
                    <a:pt x="477" y="213"/>
                  </a:cubicBezTo>
                  <a:cubicBezTo>
                    <a:pt x="477" y="222"/>
                    <a:pt x="486" y="222"/>
                    <a:pt x="488" y="222"/>
                  </a:cubicBezTo>
                  <a:cubicBezTo>
                    <a:pt x="499" y="222"/>
                    <a:pt x="499" y="220"/>
                    <a:pt x="502" y="205"/>
                  </a:cubicBezTo>
                  <a:lnTo>
                    <a:pt x="552" y="9"/>
                  </a:lnTo>
                </a:path>
              </a:pathLst>
            </a:custGeom>
            <a:solidFill>
              <a:srgbClr val="000000"/>
            </a:solidFill>
            <a:ln w="12600" cap="flat">
              <a:noFill/>
              <a:miter lim="800000"/>
              <a:headEnd/>
              <a:tailEnd/>
            </a:ln>
            <a:effectLst/>
          </p:spPr>
          <p:txBody>
            <a:bodyPr wrap="none" anchor="ctr"/>
            <a:lstStyle/>
            <a:p>
              <a:endParaRPr lang="de-DE"/>
            </a:p>
          </p:txBody>
        </p:sp>
        <p:sp>
          <p:nvSpPr>
            <p:cNvPr id="9386" name="Freeform 170"/>
            <p:cNvSpPr>
              <a:spLocks noChangeArrowheads="1"/>
            </p:cNvSpPr>
            <p:nvPr/>
          </p:nvSpPr>
          <p:spPr bwMode="auto">
            <a:xfrm>
              <a:off x="4998" y="4022"/>
              <a:ext cx="54" cy="81"/>
            </a:xfrm>
            <a:custGeom>
              <a:avLst/>
              <a:gdLst/>
              <a:ahLst/>
              <a:cxnLst>
                <a:cxn ang="0">
                  <a:pos x="242" y="262"/>
                </a:cxn>
                <a:cxn ang="0">
                  <a:pos x="222" y="262"/>
                </a:cxn>
                <a:cxn ang="0">
                  <a:pos x="209" y="312"/>
                </a:cxn>
                <a:cxn ang="0">
                  <a:pos x="154" y="315"/>
                </a:cxn>
                <a:cxn ang="0">
                  <a:pos x="55" y="315"/>
                </a:cxn>
                <a:cxn ang="0">
                  <a:pos x="163" y="224"/>
                </a:cxn>
                <a:cxn ang="0">
                  <a:pos x="242" y="106"/>
                </a:cxn>
                <a:cxn ang="0">
                  <a:pos x="114" y="0"/>
                </a:cxn>
                <a:cxn ang="0">
                  <a:pos x="0" y="97"/>
                </a:cxn>
                <a:cxn ang="0">
                  <a:pos x="29" y="128"/>
                </a:cxn>
                <a:cxn ang="0">
                  <a:pos x="57" y="99"/>
                </a:cxn>
                <a:cxn ang="0">
                  <a:pos x="26" y="70"/>
                </a:cxn>
                <a:cxn ang="0">
                  <a:pos x="106" y="20"/>
                </a:cxn>
                <a:cxn ang="0">
                  <a:pos x="189" y="106"/>
                </a:cxn>
                <a:cxn ang="0">
                  <a:pos x="136" y="211"/>
                </a:cxn>
                <a:cxn ang="0">
                  <a:pos x="4" y="341"/>
                </a:cxn>
                <a:cxn ang="0">
                  <a:pos x="0" y="361"/>
                </a:cxn>
                <a:cxn ang="0">
                  <a:pos x="224" y="361"/>
                </a:cxn>
                <a:cxn ang="0">
                  <a:pos x="242" y="262"/>
                </a:cxn>
              </a:cxnLst>
              <a:rect l="0" t="0" r="r" b="b"/>
              <a:pathLst>
                <a:path w="243" h="362">
                  <a:moveTo>
                    <a:pt x="242" y="262"/>
                  </a:moveTo>
                  <a:lnTo>
                    <a:pt x="222" y="262"/>
                  </a:lnTo>
                  <a:cubicBezTo>
                    <a:pt x="222" y="275"/>
                    <a:pt x="216" y="306"/>
                    <a:pt x="209" y="312"/>
                  </a:cubicBezTo>
                  <a:cubicBezTo>
                    <a:pt x="205" y="315"/>
                    <a:pt x="163" y="315"/>
                    <a:pt x="154" y="315"/>
                  </a:cubicBezTo>
                  <a:lnTo>
                    <a:pt x="55" y="315"/>
                  </a:lnTo>
                  <a:cubicBezTo>
                    <a:pt x="112" y="264"/>
                    <a:pt x="130" y="249"/>
                    <a:pt x="163" y="224"/>
                  </a:cubicBezTo>
                  <a:cubicBezTo>
                    <a:pt x="205" y="191"/>
                    <a:pt x="242" y="158"/>
                    <a:pt x="242" y="106"/>
                  </a:cubicBezTo>
                  <a:cubicBezTo>
                    <a:pt x="242" y="40"/>
                    <a:pt x="183" y="0"/>
                    <a:pt x="114" y="0"/>
                  </a:cubicBezTo>
                  <a:cubicBezTo>
                    <a:pt x="46" y="0"/>
                    <a:pt x="0" y="48"/>
                    <a:pt x="0" y="97"/>
                  </a:cubicBezTo>
                  <a:cubicBezTo>
                    <a:pt x="0" y="125"/>
                    <a:pt x="24" y="128"/>
                    <a:pt x="29" y="128"/>
                  </a:cubicBezTo>
                  <a:cubicBezTo>
                    <a:pt x="42" y="128"/>
                    <a:pt x="57" y="119"/>
                    <a:pt x="57" y="99"/>
                  </a:cubicBezTo>
                  <a:cubicBezTo>
                    <a:pt x="57" y="90"/>
                    <a:pt x="55" y="70"/>
                    <a:pt x="26" y="70"/>
                  </a:cubicBezTo>
                  <a:cubicBezTo>
                    <a:pt x="42" y="31"/>
                    <a:pt x="79" y="20"/>
                    <a:pt x="106" y="20"/>
                  </a:cubicBezTo>
                  <a:cubicBezTo>
                    <a:pt x="161" y="20"/>
                    <a:pt x="189" y="62"/>
                    <a:pt x="189" y="106"/>
                  </a:cubicBezTo>
                  <a:cubicBezTo>
                    <a:pt x="189" y="154"/>
                    <a:pt x="154" y="191"/>
                    <a:pt x="136" y="211"/>
                  </a:cubicBezTo>
                  <a:lnTo>
                    <a:pt x="4" y="341"/>
                  </a:lnTo>
                  <a:cubicBezTo>
                    <a:pt x="0" y="345"/>
                    <a:pt x="0" y="345"/>
                    <a:pt x="0" y="361"/>
                  </a:cubicBezTo>
                  <a:lnTo>
                    <a:pt x="224" y="361"/>
                  </a:lnTo>
                  <a:lnTo>
                    <a:pt x="242" y="262"/>
                  </a:lnTo>
                </a:path>
              </a:pathLst>
            </a:custGeom>
            <a:solidFill>
              <a:srgbClr val="000000"/>
            </a:solidFill>
            <a:ln w="12600" cap="flat">
              <a:noFill/>
              <a:miter lim="800000"/>
              <a:headEnd/>
              <a:tailEnd/>
            </a:ln>
            <a:effectLst/>
          </p:spPr>
          <p:txBody>
            <a:bodyPr wrap="none" anchor="ctr"/>
            <a:lstStyle/>
            <a:p>
              <a:endParaRPr lang="de-DE"/>
            </a:p>
          </p:txBody>
        </p:sp>
        <p:sp>
          <p:nvSpPr>
            <p:cNvPr id="9387" name="Freeform 171"/>
            <p:cNvSpPr>
              <a:spLocks noChangeArrowheads="1"/>
            </p:cNvSpPr>
            <p:nvPr/>
          </p:nvSpPr>
          <p:spPr bwMode="auto">
            <a:xfrm>
              <a:off x="5079" y="3945"/>
              <a:ext cx="41" cy="175"/>
            </a:xfrm>
            <a:custGeom>
              <a:avLst/>
              <a:gdLst/>
              <a:ahLst/>
              <a:cxnLst>
                <a:cxn ang="0">
                  <a:pos x="183" y="387"/>
                </a:cxn>
                <a:cxn ang="0">
                  <a:pos x="130" y="145"/>
                </a:cxn>
                <a:cxn ang="0">
                  <a:pos x="9" y="0"/>
                </a:cxn>
                <a:cxn ang="0">
                  <a:pos x="0" y="9"/>
                </a:cxn>
                <a:cxn ang="0">
                  <a:pos x="15" y="26"/>
                </a:cxn>
                <a:cxn ang="0">
                  <a:pos x="136" y="387"/>
                </a:cxn>
                <a:cxn ang="0">
                  <a:pos x="11" y="755"/>
                </a:cxn>
                <a:cxn ang="0">
                  <a:pos x="0" y="768"/>
                </a:cxn>
                <a:cxn ang="0">
                  <a:pos x="9" y="774"/>
                </a:cxn>
                <a:cxn ang="0">
                  <a:pos x="132" y="625"/>
                </a:cxn>
                <a:cxn ang="0">
                  <a:pos x="183" y="387"/>
                </a:cxn>
              </a:cxnLst>
              <a:rect l="0" t="0" r="r" b="b"/>
              <a:pathLst>
                <a:path w="184" h="775">
                  <a:moveTo>
                    <a:pt x="183" y="387"/>
                  </a:moveTo>
                  <a:cubicBezTo>
                    <a:pt x="183" y="328"/>
                    <a:pt x="174" y="233"/>
                    <a:pt x="130" y="145"/>
                  </a:cubicBezTo>
                  <a:cubicBezTo>
                    <a:pt x="84" y="51"/>
                    <a:pt x="15" y="0"/>
                    <a:pt x="9" y="0"/>
                  </a:cubicBezTo>
                  <a:cubicBezTo>
                    <a:pt x="2" y="0"/>
                    <a:pt x="0" y="2"/>
                    <a:pt x="0" y="9"/>
                  </a:cubicBezTo>
                  <a:cubicBezTo>
                    <a:pt x="0" y="11"/>
                    <a:pt x="0" y="11"/>
                    <a:pt x="15" y="26"/>
                  </a:cubicBezTo>
                  <a:cubicBezTo>
                    <a:pt x="92" y="103"/>
                    <a:pt x="136" y="227"/>
                    <a:pt x="136" y="387"/>
                  </a:cubicBezTo>
                  <a:cubicBezTo>
                    <a:pt x="136" y="521"/>
                    <a:pt x="108" y="658"/>
                    <a:pt x="11" y="755"/>
                  </a:cubicBezTo>
                  <a:cubicBezTo>
                    <a:pt x="0" y="763"/>
                    <a:pt x="0" y="766"/>
                    <a:pt x="0" y="768"/>
                  </a:cubicBezTo>
                  <a:cubicBezTo>
                    <a:pt x="0" y="772"/>
                    <a:pt x="2" y="774"/>
                    <a:pt x="9" y="774"/>
                  </a:cubicBezTo>
                  <a:cubicBezTo>
                    <a:pt x="15" y="774"/>
                    <a:pt x="86" y="724"/>
                    <a:pt x="132" y="625"/>
                  </a:cubicBezTo>
                  <a:cubicBezTo>
                    <a:pt x="172" y="539"/>
                    <a:pt x="183" y="453"/>
                    <a:pt x="183" y="387"/>
                  </a:cubicBezTo>
                </a:path>
              </a:pathLst>
            </a:custGeom>
            <a:solidFill>
              <a:srgbClr val="000000"/>
            </a:solidFill>
            <a:ln w="12600" cap="flat">
              <a:noFill/>
              <a:miter lim="800000"/>
              <a:headEnd/>
              <a:tailEnd/>
            </a:ln>
            <a:effectLst/>
          </p:spPr>
          <p:txBody>
            <a:bodyPr wrap="none" anchor="ctr"/>
            <a:lstStyle/>
            <a:p>
              <a:endParaRPr lang="de-DE"/>
            </a:p>
          </p:txBody>
        </p:sp>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idx="4294967295"/>
          </p:nvPr>
        </p:nvSpPr>
        <p:spPr>
          <a:xfrm>
            <a:off x="-209384" y="-62170"/>
            <a:ext cx="9638664" cy="520700"/>
          </a:xfrm>
          <a:ln/>
          <a:effectLst>
            <a:outerShdw dist="101823" dir="2700000" algn="ctr" rotWithShape="0">
              <a:srgbClr val="E6E6E6">
                <a:alpha val="50027"/>
              </a:srgbClr>
            </a:outerShdw>
          </a:effectLst>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sz="2000" b="1" dirty="0" err="1" smtClean="0">
                <a:solidFill>
                  <a:srgbClr val="0000FF"/>
                </a:solidFill>
              </a:rPr>
              <a:t>GlueBalls</a:t>
            </a:r>
            <a:r>
              <a:rPr lang="de-DE" sz="2000" b="1" dirty="0" smtClean="0">
                <a:solidFill>
                  <a:srgbClr val="0000FF"/>
                </a:solidFill>
              </a:rPr>
              <a:t> &amp; Hagedorn-States</a:t>
            </a:r>
            <a:r>
              <a:rPr lang="de-DE" sz="2000" b="1" dirty="0" smtClean="0"/>
              <a:t>: </a:t>
            </a:r>
            <a:r>
              <a:rPr lang="de-DE" sz="2000" b="1" dirty="0" err="1" smtClean="0">
                <a:solidFill>
                  <a:srgbClr val="FF0000"/>
                </a:solidFill>
              </a:rPr>
              <a:t>exponentially</a:t>
            </a:r>
            <a:r>
              <a:rPr lang="de-DE" sz="2000" b="1" dirty="0" smtClean="0"/>
              <a:t> </a:t>
            </a:r>
            <a:r>
              <a:rPr lang="de-DE" sz="2000" b="1" dirty="0" err="1" smtClean="0"/>
              <a:t>increasing</a:t>
            </a:r>
            <a:r>
              <a:rPr lang="de-DE" sz="2000" b="1" dirty="0" smtClean="0"/>
              <a:t> </a:t>
            </a:r>
            <a:r>
              <a:rPr lang="de-DE" sz="2000" b="1" dirty="0" err="1" smtClean="0">
                <a:solidFill>
                  <a:srgbClr val="FF0000"/>
                </a:solidFill>
              </a:rPr>
              <a:t>Mass-Spectra</a:t>
            </a:r>
            <a:r>
              <a:rPr lang="de-DE" sz="2000" b="1" dirty="0">
                <a:solidFill>
                  <a:srgbClr val="FF0000"/>
                </a:solidFill>
              </a:rPr>
              <a:t>,</a:t>
            </a:r>
            <a:r>
              <a:rPr lang="de-DE" sz="2000" b="1" dirty="0"/>
              <a:t> Width</a:t>
            </a:r>
          </a:p>
        </p:txBody>
      </p:sp>
      <p:pic>
        <p:nvPicPr>
          <p:cNvPr id="10242" name="Picture 2"/>
          <p:cNvPicPr>
            <a:picLocks noChangeAspect="1" noChangeArrowheads="1"/>
          </p:cNvPicPr>
          <p:nvPr/>
        </p:nvPicPr>
        <p:blipFill>
          <a:blip r:embed="rId3" cstate="print"/>
          <a:srcRect/>
          <a:stretch>
            <a:fillRect/>
          </a:stretch>
        </p:blipFill>
        <p:spPr bwMode="auto">
          <a:xfrm rot="5400000">
            <a:off x="-38288" y="894647"/>
            <a:ext cx="5843915" cy="5599971"/>
          </a:xfrm>
          <a:prstGeom prst="rect">
            <a:avLst/>
          </a:prstGeom>
          <a:noFill/>
          <a:ln w="9525" cap="flat">
            <a:noFill/>
            <a:round/>
            <a:headEnd/>
            <a:tailEnd/>
          </a:ln>
          <a:effectLst/>
        </p:spPr>
      </p:pic>
      <p:pic>
        <p:nvPicPr>
          <p:cNvPr id="10243" name="Picture 3"/>
          <p:cNvPicPr>
            <a:picLocks noChangeAspect="1" noChangeArrowheads="1"/>
          </p:cNvPicPr>
          <p:nvPr/>
        </p:nvPicPr>
        <p:blipFill>
          <a:blip r:embed="rId4" cstate="print"/>
          <a:srcRect/>
          <a:stretch>
            <a:fillRect/>
          </a:stretch>
        </p:blipFill>
        <p:spPr bwMode="auto">
          <a:xfrm rot="5400000">
            <a:off x="4428750" y="2130246"/>
            <a:ext cx="5768020" cy="3052881"/>
          </a:xfrm>
          <a:prstGeom prst="rect">
            <a:avLst/>
          </a:prstGeom>
          <a:noFill/>
          <a:ln w="9525" cap="flat">
            <a:noFill/>
            <a:round/>
            <a:headEnd/>
            <a:tailEnd/>
          </a:ln>
          <a:effectLst/>
        </p:spPr>
      </p:pic>
      <p:sp>
        <p:nvSpPr>
          <p:cNvPr id="10244" name="Text Box 4"/>
          <p:cNvSpPr txBox="1">
            <a:spLocks noChangeArrowheads="1"/>
          </p:cNvSpPr>
          <p:nvPr/>
        </p:nvSpPr>
        <p:spPr bwMode="auto">
          <a:xfrm>
            <a:off x="4803775" y="2938463"/>
            <a:ext cx="180975" cy="455612"/>
          </a:xfrm>
          <a:prstGeom prst="rect">
            <a:avLst/>
          </a:prstGeom>
          <a:noFill/>
          <a:ln w="9525" cap="flat">
            <a:noFill/>
            <a:round/>
            <a:headEnd/>
            <a:tailEnd/>
          </a:ln>
          <a:effectLst/>
        </p:spPr>
        <p:txBody>
          <a:bodyPr wrap="none" anchor="ctr"/>
          <a:lstStyle/>
          <a:p>
            <a:endParaRPr lang="de-DE"/>
          </a:p>
        </p:txBody>
      </p:sp>
      <p:sp>
        <p:nvSpPr>
          <p:cNvPr id="10246" name="Text Box 6"/>
          <p:cNvSpPr txBox="1">
            <a:spLocks noChangeArrowheads="1"/>
          </p:cNvSpPr>
          <p:nvPr/>
        </p:nvSpPr>
        <p:spPr bwMode="auto">
          <a:xfrm>
            <a:off x="2522835" y="6508092"/>
            <a:ext cx="4500563" cy="639763"/>
          </a:xfrm>
          <a:prstGeom prst="rect">
            <a:avLst/>
          </a:prstGeom>
          <a:noFill/>
          <a:ln w="9525" cap="flat">
            <a:noFill/>
            <a:round/>
            <a:headEnd/>
            <a:tailEnd/>
          </a:ln>
          <a:effectLst/>
        </p:spPr>
        <p:txBody>
          <a:bodyPr lIns="90000" tIns="45000" rIns="90000" bIns="450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i="1" dirty="0">
                <a:solidFill>
                  <a:srgbClr val="000000"/>
                </a:solidFill>
                <a:ea typeface="Symbola" charset="0"/>
                <a:cs typeface="Symbola" charset="0"/>
              </a:rPr>
              <a:t>T</a:t>
            </a:r>
            <a:r>
              <a:rPr lang="de-DE" dirty="0">
                <a:solidFill>
                  <a:srgbClr val="000000"/>
                </a:solidFill>
                <a:ea typeface="Symbola" charset="0"/>
                <a:cs typeface="Symbola" charset="0"/>
              </a:rPr>
              <a:t> </a:t>
            </a:r>
            <a:r>
              <a:rPr lang="de-DE" dirty="0" err="1">
                <a:solidFill>
                  <a:srgbClr val="000000"/>
                </a:solidFill>
                <a:ea typeface="Symbola" charset="0"/>
                <a:cs typeface="Symbola" charset="0"/>
              </a:rPr>
              <a:t>quite</a:t>
            </a:r>
            <a:r>
              <a:rPr lang="de-DE" dirty="0">
                <a:solidFill>
                  <a:srgbClr val="000000"/>
                </a:solidFill>
                <a:ea typeface="Symbola" charset="0"/>
                <a:cs typeface="Symbola" charset="0"/>
              </a:rPr>
              <a:t> </a:t>
            </a:r>
            <a:r>
              <a:rPr lang="de-DE" dirty="0" err="1">
                <a:solidFill>
                  <a:srgbClr val="000000"/>
                </a:solidFill>
                <a:ea typeface="Symbola" charset="0"/>
                <a:cs typeface="Symbola" charset="0"/>
              </a:rPr>
              <a:t>independent</a:t>
            </a:r>
            <a:r>
              <a:rPr lang="de-DE" dirty="0">
                <a:solidFill>
                  <a:srgbClr val="000000"/>
                </a:solidFill>
                <a:ea typeface="Symbola" charset="0"/>
                <a:cs typeface="Symbola" charset="0"/>
              </a:rPr>
              <a:t> </a:t>
            </a:r>
            <a:r>
              <a:rPr lang="de-DE" dirty="0" err="1">
                <a:solidFill>
                  <a:srgbClr val="000000"/>
                </a:solidFill>
                <a:ea typeface="Symbola" charset="0"/>
                <a:cs typeface="Symbola" charset="0"/>
              </a:rPr>
              <a:t>of</a:t>
            </a:r>
            <a:r>
              <a:rPr lang="de-DE" dirty="0">
                <a:solidFill>
                  <a:srgbClr val="000000"/>
                </a:solidFill>
                <a:ea typeface="Symbola" charset="0"/>
                <a:cs typeface="Symbola" charset="0"/>
              </a:rPr>
              <a:t> </a:t>
            </a:r>
            <a:r>
              <a:rPr lang="de-DE" dirty="0" err="1">
                <a:solidFill>
                  <a:srgbClr val="000000"/>
                </a:solidFill>
                <a:ea typeface="Symbola" charset="0"/>
                <a:cs typeface="Symbola" charset="0"/>
              </a:rPr>
              <a:t>charges</a:t>
            </a:r>
            <a:endParaRPr lang="de-DE" dirty="0">
              <a:solidFill>
                <a:srgbClr val="000000"/>
              </a:solidFill>
              <a:ea typeface="Symbola" charset="0"/>
              <a:cs typeface="Symbola" charset="0"/>
            </a:endParaRPr>
          </a:p>
        </p:txBody>
      </p:sp>
      <p:sp>
        <p:nvSpPr>
          <p:cNvPr id="10247" name="Text Box 7"/>
          <p:cNvSpPr txBox="1">
            <a:spLocks noChangeArrowheads="1"/>
          </p:cNvSpPr>
          <p:nvPr/>
        </p:nvSpPr>
        <p:spPr bwMode="auto">
          <a:xfrm>
            <a:off x="7559675" y="5940425"/>
            <a:ext cx="1439863" cy="639763"/>
          </a:xfrm>
          <a:prstGeom prst="rect">
            <a:avLst/>
          </a:prstGeom>
          <a:noFill/>
          <a:ln w="9525" cap="flat">
            <a:noFill/>
            <a:round/>
            <a:headEnd/>
            <a:tailEnd/>
          </a:ln>
          <a:effectLst/>
        </p:spPr>
        <p:txBody>
          <a:bodyPr lIns="90000" tIns="45000" rIns="90000" bIns="450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de-DE" dirty="0">
              <a:solidFill>
                <a:srgbClr val="000000"/>
              </a:solidFill>
              <a:ea typeface="DejaVu Sans" charset="0"/>
              <a:cs typeface="DejaVu Sans" charset="0"/>
            </a:endParaRPr>
          </a:p>
        </p:txBody>
      </p:sp>
      <p:sp>
        <p:nvSpPr>
          <p:cNvPr id="12" name="Textfeld 11"/>
          <p:cNvSpPr txBox="1"/>
          <p:nvPr/>
        </p:nvSpPr>
        <p:spPr>
          <a:xfrm rot="20323968">
            <a:off x="1941372" y="1611762"/>
            <a:ext cx="3910045" cy="461665"/>
          </a:xfrm>
          <a:prstGeom prst="rect">
            <a:avLst/>
          </a:prstGeom>
          <a:noFill/>
        </p:spPr>
        <p:txBody>
          <a:bodyPr wrap="none" rtlCol="0">
            <a:spAutoFit/>
          </a:bodyPr>
          <a:lstStyle/>
          <a:p>
            <a:r>
              <a:rPr lang="de-DE" dirty="0" err="1" smtClean="0"/>
              <a:t>GlueBalls+HagedornStates</a:t>
            </a:r>
            <a:endParaRPr lang="de-DE" dirty="0"/>
          </a:p>
        </p:txBody>
      </p:sp>
      <p:sp>
        <p:nvSpPr>
          <p:cNvPr id="13" name="Textfeld 12"/>
          <p:cNvSpPr txBox="1"/>
          <p:nvPr/>
        </p:nvSpPr>
        <p:spPr>
          <a:xfrm rot="20323968">
            <a:off x="1847618" y="4247737"/>
            <a:ext cx="3764172" cy="461665"/>
          </a:xfrm>
          <a:prstGeom prst="rect">
            <a:avLst/>
          </a:prstGeom>
          <a:noFill/>
        </p:spPr>
        <p:txBody>
          <a:bodyPr wrap="none" rtlCol="0">
            <a:spAutoFit/>
          </a:bodyPr>
          <a:lstStyle/>
          <a:p>
            <a:r>
              <a:rPr lang="de-DE" dirty="0" smtClean="0"/>
              <a:t>p-Baryon-HagedornStates</a:t>
            </a:r>
            <a:endParaRPr lang="de-DE" dirty="0"/>
          </a:p>
        </p:txBody>
      </p:sp>
      <p:sp>
        <p:nvSpPr>
          <p:cNvPr id="14" name="Ellipse 13"/>
          <p:cNvSpPr/>
          <p:nvPr/>
        </p:nvSpPr>
        <p:spPr bwMode="auto">
          <a:xfrm>
            <a:off x="2674625" y="996700"/>
            <a:ext cx="1369770" cy="459030"/>
          </a:xfrm>
          <a:prstGeom prst="ellipse">
            <a:avLst/>
          </a:prstGeom>
          <a:noFill/>
          <a:ln w="38100" cap="flat" cmpd="sng" algn="ctr">
            <a:solidFill>
              <a:srgbClr val="FF33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Arial" charset="0"/>
            </a:endParaRPr>
          </a:p>
        </p:txBody>
      </p:sp>
      <p:cxnSp>
        <p:nvCxnSpPr>
          <p:cNvPr id="16" name="Gerade Verbindung mit Pfeil 15"/>
          <p:cNvCxnSpPr/>
          <p:nvPr/>
        </p:nvCxnSpPr>
        <p:spPr bwMode="auto">
          <a:xfrm flipH="1">
            <a:off x="2902310" y="1455730"/>
            <a:ext cx="455370" cy="683055"/>
          </a:xfrm>
          <a:prstGeom prst="straightConnector1">
            <a:avLst/>
          </a:prstGeom>
          <a:noFill/>
          <a:ln w="38100" cap="flat" cmpd="sng" algn="ctr">
            <a:solidFill>
              <a:srgbClr val="FF3300"/>
            </a:solidFill>
            <a:prstDash val="solid"/>
            <a:round/>
            <a:headEnd type="arrow"/>
            <a:tailEnd type="arrow"/>
          </a:ln>
          <a:effectLst/>
        </p:spPr>
      </p:cxnSp>
      <p:sp>
        <p:nvSpPr>
          <p:cNvPr id="15" name="Rectangle 1"/>
          <p:cNvSpPr>
            <a:spLocks noGrp="1" noChangeArrowheads="1"/>
          </p:cNvSpPr>
          <p:nvPr>
            <p:ph type="title" idx="4294967295"/>
          </p:nvPr>
        </p:nvSpPr>
        <p:spPr>
          <a:xfrm>
            <a:off x="-133490" y="251975"/>
            <a:ext cx="9486875" cy="520700"/>
          </a:xfrm>
          <a:ln/>
          <a:effectLst>
            <a:outerShdw dist="101823" dir="2700000" algn="ctr" rotWithShape="0">
              <a:srgbClr val="E6E6E6">
                <a:alpha val="50027"/>
              </a:srgbClr>
            </a:outerShdw>
          </a:effectLst>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sz="2000" dirty="0" smtClean="0">
                <a:solidFill>
                  <a:srgbClr val="0000FF"/>
                </a:solidFill>
              </a:rPr>
              <a:t>Bootstrap (Max Beitel, Kai Gallmeister, Carsten Greiner)</a:t>
            </a:r>
            <a:endParaRPr lang="de-DE" sz="2000" dirty="0">
              <a:solidFill>
                <a:srgbClr val="0000FF"/>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pPr>
              <a:defRPr/>
            </a:pPr>
            <a:fld id="{7FFC872E-D74B-4E0D-8F3F-0D18661FC402}" type="datetime1">
              <a:rPr lang="en-US" smtClean="0"/>
              <a:pPr>
                <a:defRPr/>
              </a:pPr>
              <a:t>10/5/2015</a:t>
            </a:fld>
            <a:endParaRPr lang="en-US"/>
          </a:p>
        </p:txBody>
      </p:sp>
      <p:sp>
        <p:nvSpPr>
          <p:cNvPr id="3" name="Fußzeilenplatzhalter 2"/>
          <p:cNvSpPr>
            <a:spLocks noGrp="1"/>
          </p:cNvSpPr>
          <p:nvPr>
            <p:ph type="ftr" sz="quarter" idx="11"/>
          </p:nvPr>
        </p:nvSpPr>
        <p:spPr/>
        <p:txBody>
          <a:bodyPr/>
          <a:lstStyle/>
          <a:p>
            <a:pPr>
              <a:defRPr/>
            </a:pPr>
            <a:r>
              <a:rPr lang="en-US" smtClean="0"/>
              <a:t>Horst Stoecker</a:t>
            </a:r>
            <a:endParaRPr lang="en-US"/>
          </a:p>
        </p:txBody>
      </p:sp>
      <p:sp>
        <p:nvSpPr>
          <p:cNvPr id="4" name="Foliennummernplatzhalter 3"/>
          <p:cNvSpPr>
            <a:spLocks noGrp="1"/>
          </p:cNvSpPr>
          <p:nvPr>
            <p:ph type="sldNum" sz="quarter" idx="12"/>
          </p:nvPr>
        </p:nvSpPr>
        <p:spPr/>
        <p:txBody>
          <a:bodyPr/>
          <a:lstStyle/>
          <a:p>
            <a:pPr>
              <a:defRPr/>
            </a:pPr>
            <a:r>
              <a:rPr lang="en-US" smtClean="0"/>
              <a:t>M. Djordjevic </a:t>
            </a:r>
            <a:fld id="{92EDE6EE-DC89-4B12-A890-D1ABB2D21009}" type="slidenum">
              <a:rPr lang="en-US" smtClean="0"/>
              <a:pPr>
                <a:defRPr/>
              </a:pPr>
              <a:t>64</a:t>
            </a:fld>
            <a:endParaRPr lang="en-US"/>
          </a:p>
        </p:txBody>
      </p:sp>
      <p:pic>
        <p:nvPicPr>
          <p:cNvPr id="218114" name="Picture 2" descr="C:\Dokumente und Einstellungen\Horst Stöcker\Eigene Dateien\Dropbox\Talks\beitelratiosAlice.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2999" y="772675"/>
            <a:ext cx="7147855" cy="6375179"/>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4"/>
          <p:cNvSpPr txBox="1">
            <a:spLocks noChangeArrowheads="1"/>
          </p:cNvSpPr>
          <p:nvPr/>
        </p:nvSpPr>
        <p:spPr bwMode="auto">
          <a:xfrm>
            <a:off x="-57596" y="-62170"/>
            <a:ext cx="9335085" cy="830997"/>
          </a:xfrm>
          <a:prstGeom prst="rect">
            <a:avLst/>
          </a:prstGeom>
          <a:noFill/>
          <a:ln w="9525">
            <a:noFill/>
            <a:miter lim="800000"/>
            <a:headEnd/>
            <a:tailEnd/>
          </a:ln>
          <a:effectLst/>
        </p:spPr>
        <p:txBody>
          <a:bodyPr wrap="square">
            <a:spAutoFit/>
          </a:bodyPr>
          <a:lstStyle/>
          <a:p>
            <a:r>
              <a:rPr lang="en-US" altLang="ja-JP" dirty="0" smtClean="0">
                <a:solidFill>
                  <a:srgbClr val="0000FF"/>
                </a:solidFill>
                <a:latin typeface="Times New Roman" panose="02020603050405020304" pitchFamily="18" charset="0"/>
                <a:cs typeface="Times New Roman" panose="02020603050405020304" pitchFamily="18" charset="0"/>
              </a:rPr>
              <a:t>Hadrons created in </a:t>
            </a:r>
            <a:r>
              <a:rPr lang="en-US" altLang="ja-JP" dirty="0" smtClean="0">
                <a:solidFill>
                  <a:srgbClr val="FF0000"/>
                </a:solidFill>
                <a:latin typeface="Times New Roman" panose="02020603050405020304" pitchFamily="18" charset="0"/>
                <a:cs typeface="Times New Roman" panose="02020603050405020304" pitchFamily="18" charset="0"/>
              </a:rPr>
              <a:t>C</a:t>
            </a:r>
            <a:r>
              <a:rPr lang="en-US" altLang="ja-JP" i="0" dirty="0" smtClean="0">
                <a:solidFill>
                  <a:srgbClr val="FF0000"/>
                </a:solidFill>
                <a:latin typeface="Times New Roman" panose="02020603050405020304" pitchFamily="18" charset="0"/>
                <a:cs typeface="Times New Roman" panose="02020603050405020304" pitchFamily="18" charset="0"/>
              </a:rPr>
              <a:t>ascade of binary decays</a:t>
            </a:r>
            <a:r>
              <a:rPr lang="en-US" altLang="ja-JP" i="0" dirty="0" smtClean="0">
                <a:solidFill>
                  <a:srgbClr val="0000FF"/>
                </a:solidFill>
                <a:latin typeface="Times New Roman" panose="02020603050405020304" pitchFamily="18" charset="0"/>
                <a:cs typeface="Times New Roman" panose="02020603050405020304" pitchFamily="18" charset="0"/>
              </a:rPr>
              <a:t> of </a:t>
            </a:r>
            <a:r>
              <a:rPr lang="en-US" altLang="ja-JP" i="0" dirty="0" err="1" smtClean="0">
                <a:solidFill>
                  <a:srgbClr val="FF0000"/>
                </a:solidFill>
                <a:latin typeface="Times New Roman" panose="02020603050405020304" pitchFamily="18" charset="0"/>
                <a:cs typeface="Times New Roman" panose="02020603050405020304" pitchFamily="18" charset="0"/>
              </a:rPr>
              <a:t>GlueBall-</a:t>
            </a:r>
            <a:r>
              <a:rPr lang="en-US" altLang="ja-JP" dirty="0" err="1" smtClean="0">
                <a:solidFill>
                  <a:srgbClr val="FF0000"/>
                </a:solidFill>
                <a:latin typeface="Times New Roman" panose="02020603050405020304" pitchFamily="18" charset="0"/>
                <a:cs typeface="Times New Roman" panose="02020603050405020304" pitchFamily="18" charset="0"/>
              </a:rPr>
              <a:t>Hagedorn</a:t>
            </a:r>
            <a:r>
              <a:rPr lang="en-US" altLang="ja-JP" dirty="0" smtClean="0">
                <a:solidFill>
                  <a:srgbClr val="0000FF"/>
                </a:solidFill>
                <a:latin typeface="Times New Roman" panose="02020603050405020304" pitchFamily="18" charset="0"/>
                <a:cs typeface="Times New Roman" panose="02020603050405020304" pitchFamily="18" charset="0"/>
              </a:rPr>
              <a:t> states </a:t>
            </a:r>
            <a:endParaRPr lang="en-US" altLang="ja-JP" i="0" dirty="0" smtClean="0">
              <a:solidFill>
                <a:srgbClr val="0000FF"/>
              </a:solidFill>
              <a:latin typeface="Times New Roman" panose="02020603050405020304" pitchFamily="18" charset="0"/>
              <a:cs typeface="Times New Roman" panose="02020603050405020304" pitchFamily="18" charset="0"/>
            </a:endParaRPr>
          </a:p>
          <a:p>
            <a:r>
              <a:rPr lang="en-US" altLang="ja-JP" dirty="0" smtClean="0">
                <a:solidFill>
                  <a:srgbClr val="0000FF"/>
                </a:solidFill>
                <a:latin typeface="Times New Roman" panose="02020603050405020304" pitchFamily="18" charset="0"/>
                <a:cs typeface="Times New Roman" panose="02020603050405020304" pitchFamily="18" charset="0"/>
              </a:rPr>
              <a:t>Max </a:t>
            </a:r>
            <a:r>
              <a:rPr lang="en-US" altLang="ja-JP" dirty="0" err="1" smtClean="0">
                <a:solidFill>
                  <a:srgbClr val="0000FF"/>
                </a:solidFill>
                <a:latin typeface="Times New Roman" panose="02020603050405020304" pitchFamily="18" charset="0"/>
                <a:cs typeface="Times New Roman" panose="02020603050405020304" pitchFamily="18" charset="0"/>
              </a:rPr>
              <a:t>Beitel</a:t>
            </a:r>
            <a:r>
              <a:rPr lang="en-US" altLang="ja-JP" dirty="0" smtClean="0">
                <a:solidFill>
                  <a:srgbClr val="0000FF"/>
                </a:solidFill>
                <a:latin typeface="Times New Roman" panose="02020603050405020304" pitchFamily="18" charset="0"/>
                <a:cs typeface="Times New Roman" panose="02020603050405020304" pitchFamily="18" charset="0"/>
              </a:rPr>
              <a:t>, Kai </a:t>
            </a:r>
            <a:r>
              <a:rPr lang="en-US" altLang="ja-JP" dirty="0" err="1" smtClean="0">
                <a:solidFill>
                  <a:srgbClr val="0000FF"/>
                </a:solidFill>
                <a:latin typeface="Times New Roman" panose="02020603050405020304" pitchFamily="18" charset="0"/>
                <a:cs typeface="Times New Roman" panose="02020603050405020304" pitchFamily="18" charset="0"/>
              </a:rPr>
              <a:t>Gallmeister</a:t>
            </a:r>
            <a:r>
              <a:rPr lang="en-US" altLang="ja-JP" dirty="0" smtClean="0">
                <a:solidFill>
                  <a:srgbClr val="0000FF"/>
                </a:solidFill>
                <a:latin typeface="Times New Roman" panose="02020603050405020304" pitchFamily="18" charset="0"/>
                <a:cs typeface="Times New Roman" panose="02020603050405020304" pitchFamily="18" charset="0"/>
              </a:rPr>
              <a:t>, Carsten Greiner</a:t>
            </a:r>
            <a:endParaRPr lang="en-US" altLang="ja-JP" i="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82545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209385" y="13725"/>
            <a:ext cx="9562769" cy="520700"/>
          </a:xfrm>
          <a:ln/>
          <a:effectLst>
            <a:outerShdw dist="101823" dir="2700000" algn="ctr" rotWithShape="0">
              <a:srgbClr val="E6E6E6">
                <a:alpha val="50027"/>
              </a:srgbClr>
            </a:outerShdw>
          </a:effectLst>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sz="1800" b="1" dirty="0" err="1" smtClean="0">
                <a:solidFill>
                  <a:srgbClr val="FF0000"/>
                </a:solidFill>
              </a:rPr>
              <a:t>Slopes</a:t>
            </a:r>
            <a:r>
              <a:rPr lang="de-DE" sz="1800" b="1" dirty="0" smtClean="0">
                <a:solidFill>
                  <a:srgbClr val="0000FF"/>
                </a:solidFill>
              </a:rPr>
              <a:t> </a:t>
            </a:r>
            <a:r>
              <a:rPr lang="de-DE" sz="1800" b="1" dirty="0" err="1" smtClean="0">
                <a:solidFill>
                  <a:srgbClr val="0000FF"/>
                </a:solidFill>
              </a:rPr>
              <a:t>of</a:t>
            </a:r>
            <a:r>
              <a:rPr lang="de-DE" sz="1800" b="1" dirty="0" smtClean="0">
                <a:solidFill>
                  <a:srgbClr val="0000FF"/>
                </a:solidFill>
              </a:rPr>
              <a:t> </a:t>
            </a:r>
            <a:r>
              <a:rPr lang="de-DE" sz="1800" b="1" dirty="0" err="1" smtClean="0">
                <a:solidFill>
                  <a:srgbClr val="0000FF"/>
                </a:solidFill>
              </a:rPr>
              <a:t>Hadron</a:t>
            </a:r>
            <a:r>
              <a:rPr lang="de-DE" sz="1800" b="1" dirty="0" smtClean="0">
                <a:solidFill>
                  <a:srgbClr val="0000FF"/>
                </a:solidFill>
              </a:rPr>
              <a:t> </a:t>
            </a:r>
            <a:r>
              <a:rPr lang="de-DE" sz="1800" b="1" dirty="0" err="1" smtClean="0">
                <a:solidFill>
                  <a:srgbClr val="FF0000"/>
                </a:solidFill>
              </a:rPr>
              <a:t>spectra</a:t>
            </a:r>
            <a:r>
              <a:rPr lang="de-DE" sz="1800" b="1" dirty="0" smtClean="0">
                <a:solidFill>
                  <a:srgbClr val="0000FF"/>
                </a:solidFill>
              </a:rPr>
              <a:t> after </a:t>
            </a:r>
            <a:r>
              <a:rPr lang="de-DE" sz="1800" b="1" dirty="0" err="1" smtClean="0">
                <a:solidFill>
                  <a:srgbClr val="FF0000"/>
                </a:solidFill>
              </a:rPr>
              <a:t>binary</a:t>
            </a:r>
            <a:r>
              <a:rPr lang="de-DE" sz="1800" b="1" dirty="0" smtClean="0">
                <a:solidFill>
                  <a:srgbClr val="0000FF"/>
                </a:solidFill>
              </a:rPr>
              <a:t> </a:t>
            </a:r>
            <a:r>
              <a:rPr lang="de-DE" sz="1800" b="1" dirty="0" err="1" smtClean="0">
                <a:solidFill>
                  <a:srgbClr val="0000FF"/>
                </a:solidFill>
              </a:rPr>
              <a:t>decay</a:t>
            </a:r>
            <a:r>
              <a:rPr lang="de-DE" sz="1800" b="1" dirty="0" smtClean="0">
                <a:solidFill>
                  <a:srgbClr val="0000FF"/>
                </a:solidFill>
              </a:rPr>
              <a:t> </a:t>
            </a:r>
            <a:r>
              <a:rPr lang="de-DE" sz="1800" b="1" dirty="0" err="1" smtClean="0">
                <a:solidFill>
                  <a:srgbClr val="0000FF"/>
                </a:solidFill>
              </a:rPr>
              <a:t>casc</a:t>
            </a:r>
            <a:r>
              <a:rPr lang="de-DE" sz="1800" b="1" dirty="0" smtClean="0">
                <a:solidFill>
                  <a:srgbClr val="0000FF"/>
                </a:solidFill>
              </a:rPr>
              <a:t>. </a:t>
            </a:r>
            <a:r>
              <a:rPr lang="de-DE" sz="1800" b="1" dirty="0" err="1" smtClean="0">
                <a:solidFill>
                  <a:srgbClr val="0000FF"/>
                </a:solidFill>
              </a:rPr>
              <a:t>of</a:t>
            </a:r>
            <a:r>
              <a:rPr lang="de-DE" sz="1800" b="1" dirty="0" smtClean="0">
                <a:solidFill>
                  <a:srgbClr val="0000FF"/>
                </a:solidFill>
              </a:rPr>
              <a:t> 4 </a:t>
            </a:r>
            <a:r>
              <a:rPr lang="de-DE" sz="1800" b="1" dirty="0" err="1" smtClean="0">
                <a:solidFill>
                  <a:srgbClr val="0000FF"/>
                </a:solidFill>
              </a:rPr>
              <a:t>GeV</a:t>
            </a:r>
            <a:r>
              <a:rPr lang="de-DE" sz="1800" b="1" dirty="0" smtClean="0">
                <a:solidFill>
                  <a:srgbClr val="0000FF"/>
                </a:solidFill>
              </a:rPr>
              <a:t> </a:t>
            </a:r>
            <a:r>
              <a:rPr lang="de-DE" sz="1800" b="1" dirty="0" err="1" smtClean="0">
                <a:solidFill>
                  <a:srgbClr val="FF0000"/>
                </a:solidFill>
              </a:rPr>
              <a:t>GlueBall-Hagedorn</a:t>
            </a:r>
            <a:r>
              <a:rPr lang="de-DE" sz="1800" b="1" dirty="0" err="1" smtClean="0">
                <a:solidFill>
                  <a:srgbClr val="0000FF"/>
                </a:solidFill>
              </a:rPr>
              <a:t>State</a:t>
            </a:r>
            <a:r>
              <a:rPr lang="de-DE" sz="1800" b="1" dirty="0" smtClean="0">
                <a:solidFill>
                  <a:srgbClr val="0000FF"/>
                </a:solidFill>
              </a:rPr>
              <a:t> </a:t>
            </a:r>
            <a:endParaRPr lang="de-DE" sz="1800" b="1" dirty="0">
              <a:solidFill>
                <a:srgbClr val="0000FF"/>
              </a:solidFill>
            </a:endParaRPr>
          </a:p>
        </p:txBody>
      </p:sp>
      <p:sp>
        <p:nvSpPr>
          <p:cNvPr id="12291" name="Text Box 3"/>
          <p:cNvSpPr txBox="1">
            <a:spLocks noChangeArrowheads="1"/>
          </p:cNvSpPr>
          <p:nvPr/>
        </p:nvSpPr>
        <p:spPr bwMode="auto">
          <a:xfrm>
            <a:off x="2303463" y="6313010"/>
            <a:ext cx="6840537" cy="546100"/>
          </a:xfrm>
          <a:prstGeom prst="rect">
            <a:avLst/>
          </a:prstGeom>
          <a:noFill/>
          <a:ln w="9525" cap="flat">
            <a:noFill/>
            <a:round/>
            <a:headEnd/>
            <a:tailEnd/>
          </a:ln>
          <a:effectLst/>
        </p:spPr>
        <p:txBody>
          <a:bodyPr lIns="90000" tIns="45000" rIns="90000" bIns="45000"/>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sz="1600" dirty="0" err="1">
                <a:solidFill>
                  <a:srgbClr val="0000FF"/>
                </a:solidFill>
                <a:ea typeface="DejaVu Sans" charset="0"/>
                <a:cs typeface="DejaVu Sans" charset="0"/>
              </a:rPr>
              <a:t>M.Beitel</a:t>
            </a:r>
            <a:r>
              <a:rPr lang="de-DE" sz="1600" dirty="0">
                <a:solidFill>
                  <a:srgbClr val="0000FF"/>
                </a:solidFill>
                <a:ea typeface="DejaVu Sans" charset="0"/>
                <a:cs typeface="DejaVu Sans" charset="0"/>
              </a:rPr>
              <a:t>, </a:t>
            </a:r>
            <a:r>
              <a:rPr lang="de-DE" sz="1600" dirty="0" err="1" smtClean="0">
                <a:solidFill>
                  <a:srgbClr val="0000FF"/>
                </a:solidFill>
                <a:ea typeface="DejaVu Sans" charset="0"/>
                <a:cs typeface="DejaVu Sans" charset="0"/>
              </a:rPr>
              <a:t>K.Gallmeister</a:t>
            </a:r>
            <a:r>
              <a:rPr lang="de-DE" sz="1600" dirty="0" smtClean="0">
                <a:solidFill>
                  <a:srgbClr val="0000FF"/>
                </a:solidFill>
                <a:ea typeface="DejaVu Sans" charset="0"/>
                <a:cs typeface="DejaVu Sans" charset="0"/>
              </a:rPr>
              <a:t>, </a:t>
            </a:r>
            <a:r>
              <a:rPr lang="de-DE" sz="1600" dirty="0" err="1">
                <a:solidFill>
                  <a:srgbClr val="0000FF"/>
                </a:solidFill>
                <a:ea typeface="DejaVu Sans" charset="0"/>
                <a:cs typeface="DejaVu Sans" charset="0"/>
              </a:rPr>
              <a:t>C.Greiner</a:t>
            </a:r>
            <a:r>
              <a:rPr lang="de-DE" sz="1600" dirty="0">
                <a:solidFill>
                  <a:srgbClr val="0000FF"/>
                </a:solidFill>
                <a:ea typeface="DejaVu Sans" charset="0"/>
                <a:cs typeface="DejaVu Sans" charset="0"/>
              </a:rPr>
              <a:t>, PRC 90 (2014) 045203</a:t>
            </a:r>
          </a:p>
        </p:txBody>
      </p:sp>
      <p:sp>
        <p:nvSpPr>
          <p:cNvPr id="12292" name="Rectangle 4"/>
          <p:cNvSpPr>
            <a:spLocks noChangeArrowheads="1"/>
          </p:cNvSpPr>
          <p:nvPr/>
        </p:nvSpPr>
        <p:spPr bwMode="auto">
          <a:xfrm>
            <a:off x="17208500" y="842963"/>
            <a:ext cx="1079500" cy="3656012"/>
          </a:xfrm>
          <a:prstGeom prst="rect">
            <a:avLst/>
          </a:prstGeom>
          <a:solidFill>
            <a:srgbClr val="FFFFFF"/>
          </a:solidFill>
          <a:ln w="9525" cap="flat">
            <a:noFill/>
            <a:round/>
            <a:headEnd/>
            <a:tailEnd/>
          </a:ln>
          <a:effectLst/>
        </p:spPr>
        <p:txBody>
          <a:bodyPr wrap="none" anchor="ctr"/>
          <a:lstStyle/>
          <a:p>
            <a:endParaRPr lang="de-DE"/>
          </a:p>
        </p:txBody>
      </p:sp>
      <p:sp>
        <p:nvSpPr>
          <p:cNvPr id="12293" name="Rectangle 5"/>
          <p:cNvSpPr>
            <a:spLocks noGrp="1" noChangeArrowheads="1"/>
          </p:cNvSpPr>
          <p:nvPr>
            <p:ph type="body" idx="4294967295"/>
          </p:nvPr>
        </p:nvSpPr>
        <p:spPr>
          <a:xfrm>
            <a:off x="5692125" y="393200"/>
            <a:ext cx="3509470" cy="6388905"/>
          </a:xfrm>
          <a:ln/>
        </p:spPr>
        <p:txBody>
          <a:bodyPr/>
          <a:lstStyle/>
          <a:p>
            <a:pPr marL="341313" indent="-341313">
              <a:buSzPct val="109000"/>
              <a:buFont typeface="Times New Roman"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de-DE" sz="2200" dirty="0" err="1" smtClean="0"/>
              <a:t>Spectra</a:t>
            </a:r>
            <a:r>
              <a:rPr lang="de-DE" sz="2200" dirty="0" smtClean="0"/>
              <a:t>/</a:t>
            </a:r>
            <a:r>
              <a:rPr lang="de-DE" sz="2200" dirty="0" err="1" smtClean="0"/>
              <a:t>slopes</a:t>
            </a:r>
            <a:r>
              <a:rPr lang="de-DE" sz="2200" dirty="0" smtClean="0"/>
              <a:t> </a:t>
            </a:r>
            <a:r>
              <a:rPr lang="de-DE" sz="2200" dirty="0" err="1"/>
              <a:t>of</a:t>
            </a:r>
            <a:r>
              <a:rPr lang="de-DE" sz="2200" dirty="0"/>
              <a:t> </a:t>
            </a:r>
            <a:r>
              <a:rPr lang="de-DE" sz="2200" dirty="0" err="1"/>
              <a:t>decay</a:t>
            </a:r>
            <a:r>
              <a:rPr lang="de-DE" sz="2200" dirty="0"/>
              <a:t> </a:t>
            </a:r>
            <a:r>
              <a:rPr lang="de-DE" sz="2200" dirty="0" err="1"/>
              <a:t>products</a:t>
            </a:r>
            <a:r>
              <a:rPr lang="de-DE" sz="2200" dirty="0"/>
              <a:t> </a:t>
            </a:r>
            <a:r>
              <a:rPr lang="de-DE" sz="2200" dirty="0" err="1"/>
              <a:t>of</a:t>
            </a:r>
            <a:r>
              <a:rPr lang="de-DE" sz="2200" dirty="0"/>
              <a:t> </a:t>
            </a:r>
            <a:r>
              <a:rPr lang="de-DE" sz="2200" dirty="0" err="1" smtClean="0"/>
              <a:t>each</a:t>
            </a:r>
            <a:r>
              <a:rPr lang="de-DE" sz="2200" dirty="0" smtClean="0"/>
              <a:t> </a:t>
            </a:r>
            <a:r>
              <a:rPr lang="de-DE" sz="2200" dirty="0" err="1" smtClean="0"/>
              <a:t>single</a:t>
            </a:r>
            <a:r>
              <a:rPr lang="de-DE" sz="2200" dirty="0" smtClean="0"/>
              <a:t> GB-</a:t>
            </a:r>
            <a:r>
              <a:rPr lang="de-DE" sz="2200" dirty="0" err="1" smtClean="0"/>
              <a:t>HagedornStates</a:t>
            </a:r>
            <a:r>
              <a:rPr lang="de-DE" sz="2200" dirty="0" smtClean="0"/>
              <a:t> </a:t>
            </a:r>
            <a:r>
              <a:rPr lang="de-DE" sz="2200" dirty="0" err="1" smtClean="0"/>
              <a:t>with</a:t>
            </a:r>
            <a:r>
              <a:rPr lang="de-DE" sz="2200" dirty="0" smtClean="0"/>
              <a:t> a </a:t>
            </a:r>
            <a:r>
              <a:rPr lang="de-DE" sz="2200" dirty="0" err="1" smtClean="0"/>
              <a:t>cascade</a:t>
            </a:r>
            <a:r>
              <a:rPr lang="de-DE" sz="2200" dirty="0" smtClean="0"/>
              <a:t> </a:t>
            </a:r>
            <a:r>
              <a:rPr lang="de-DE" sz="2200" dirty="0" err="1" smtClean="0"/>
              <a:t>of</a:t>
            </a:r>
            <a:r>
              <a:rPr lang="de-DE" sz="2200" dirty="0" smtClean="0"/>
              <a:t> </a:t>
            </a:r>
            <a:r>
              <a:rPr lang="de-DE" sz="2200" dirty="0" err="1" smtClean="0"/>
              <a:t>sequential</a:t>
            </a:r>
            <a:r>
              <a:rPr lang="de-DE" sz="2200" dirty="0" smtClean="0"/>
              <a:t> 2-body </a:t>
            </a:r>
            <a:r>
              <a:rPr lang="de-DE" sz="2200" dirty="0" err="1" smtClean="0"/>
              <a:t>decays</a:t>
            </a:r>
            <a:r>
              <a:rPr lang="de-DE" sz="2200" dirty="0" smtClean="0"/>
              <a:t>: </a:t>
            </a:r>
          </a:p>
          <a:p>
            <a:pPr marL="341313" indent="-341313">
              <a:buSzPct val="109000"/>
              <a:buFont typeface="Times New Roman"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e-DE" sz="2200" dirty="0" smtClean="0"/>
          </a:p>
          <a:p>
            <a:pPr marL="341313" indent="-341313">
              <a:buSzPct val="109000"/>
              <a:buFont typeface="Times New Roman"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de-DE" sz="2200" dirty="0" err="1" smtClean="0"/>
              <a:t>slopes</a:t>
            </a:r>
            <a:r>
              <a:rPr lang="de-DE" sz="2200" dirty="0" smtClean="0"/>
              <a:t> </a:t>
            </a:r>
            <a:r>
              <a:rPr lang="de-DE" sz="2200" dirty="0" err="1" smtClean="0"/>
              <a:t>look</a:t>
            </a:r>
            <a:r>
              <a:rPr lang="de-DE" sz="2200" dirty="0" smtClean="0"/>
              <a:t> </a:t>
            </a:r>
            <a:r>
              <a:rPr lang="de-DE" sz="2200" dirty="0">
                <a:solidFill>
                  <a:srgbClr val="FF3333"/>
                </a:solidFill>
              </a:rPr>
              <a:t>thermal </a:t>
            </a:r>
            <a:r>
              <a:rPr lang="de-DE" sz="2200" dirty="0" smtClean="0">
                <a:solidFill>
                  <a:srgbClr val="FF3333"/>
                </a:solidFill>
              </a:rPr>
              <a:t>!!!</a:t>
            </a:r>
          </a:p>
          <a:p>
            <a:pPr marL="341313" indent="-341313">
              <a:buSzPct val="109000"/>
              <a:buFont typeface="Times New Roman"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e-DE" sz="2200" dirty="0">
              <a:solidFill>
                <a:srgbClr val="FF3333"/>
              </a:solidFill>
            </a:endParaRPr>
          </a:p>
          <a:p>
            <a:pPr marL="341313" indent="-341313">
              <a:buSzPct val="109000"/>
              <a:buFont typeface="Times New Roman"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de-DE" sz="2200" dirty="0" err="1" smtClean="0"/>
              <a:t>slopes</a:t>
            </a:r>
            <a:r>
              <a:rPr lang="de-DE" sz="2200" dirty="0" smtClean="0"/>
              <a:t> </a:t>
            </a:r>
            <a:r>
              <a:rPr lang="de-DE" sz="2200" dirty="0" err="1" smtClean="0"/>
              <a:t>equal</a:t>
            </a:r>
            <a:r>
              <a:rPr lang="de-DE" sz="2200" dirty="0" smtClean="0"/>
              <a:t> </a:t>
            </a:r>
            <a:r>
              <a:rPr lang="de-DE" sz="2200" dirty="0"/>
              <a:t>Hagedorn </a:t>
            </a:r>
            <a:r>
              <a:rPr lang="de-DE" sz="2200" dirty="0" err="1" smtClean="0"/>
              <a:t>temperature</a:t>
            </a:r>
            <a:r>
              <a:rPr lang="de-DE" sz="2200" dirty="0" smtClean="0"/>
              <a:t> !</a:t>
            </a:r>
          </a:p>
          <a:p>
            <a:pPr marL="0" indent="0">
              <a:buSzPct val="10900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e-DE" sz="2200" dirty="0"/>
          </a:p>
          <a:p>
            <a:pPr marL="341313" indent="-341313">
              <a:buSzPct val="109000"/>
              <a:buFont typeface="Times New Roman" pitchFamily="18" charset="0"/>
              <a:buBlip>
                <a:blip r:embed="rId3"/>
              </a:buBlip>
              <a:tabLst>
                <a:tab pos="911225" algn="l"/>
                <a:tab pos="1825625" algn="l"/>
                <a:tab pos="2740025" algn="l"/>
                <a:tab pos="3654425" algn="l"/>
                <a:tab pos="4568825" algn="l"/>
                <a:tab pos="5483225" algn="l"/>
                <a:tab pos="6397625" algn="l"/>
                <a:tab pos="7312025" algn="l"/>
                <a:tab pos="8226425" algn="l"/>
                <a:tab pos="9140825" algn="l"/>
                <a:tab pos="10055225" algn="l"/>
              </a:tabLst>
            </a:pPr>
            <a:r>
              <a:rPr lang="de-DE" sz="2200" dirty="0" err="1"/>
              <a:t>slope</a:t>
            </a:r>
            <a:r>
              <a:rPr lang="de-DE" sz="2200" dirty="0"/>
              <a:t> </a:t>
            </a:r>
            <a:r>
              <a:rPr lang="de-DE" sz="2200" dirty="0" err="1"/>
              <a:t>independent</a:t>
            </a:r>
            <a:r>
              <a:rPr lang="de-DE" sz="2200" dirty="0"/>
              <a:t> </a:t>
            </a:r>
            <a:r>
              <a:rPr lang="de-DE" sz="2200" dirty="0" err="1"/>
              <a:t>of</a:t>
            </a:r>
            <a:r>
              <a:rPr lang="de-DE" sz="2200" dirty="0"/>
              <a:t> </a:t>
            </a:r>
            <a:r>
              <a:rPr lang="de-DE" sz="2200" dirty="0" err="1" smtClean="0"/>
              <a:t>mass</a:t>
            </a:r>
            <a:r>
              <a:rPr lang="de-DE" sz="2200" dirty="0"/>
              <a:t> </a:t>
            </a:r>
            <a:r>
              <a:rPr lang="de-DE" sz="2200" dirty="0" err="1" smtClean="0"/>
              <a:t>and</a:t>
            </a:r>
            <a:r>
              <a:rPr lang="de-DE" sz="2200" dirty="0" smtClean="0"/>
              <a:t> </a:t>
            </a:r>
            <a:r>
              <a:rPr lang="de-DE" sz="2200" dirty="0" err="1" smtClean="0"/>
              <a:t>radius</a:t>
            </a:r>
            <a:r>
              <a:rPr lang="de-DE" sz="2200" dirty="0" smtClean="0"/>
              <a:t> </a:t>
            </a:r>
            <a:r>
              <a:rPr lang="de-DE" sz="2200" dirty="0" err="1" smtClean="0"/>
              <a:t>of</a:t>
            </a:r>
            <a:r>
              <a:rPr lang="de-DE" sz="2200" dirty="0" smtClean="0"/>
              <a:t> GB-Hagedorn State</a:t>
            </a:r>
            <a:endParaRPr lang="de-DE" sz="2200" dirty="0"/>
          </a:p>
        </p:txBody>
      </p:sp>
      <p:pic>
        <p:nvPicPr>
          <p:cNvPr id="12295" name="Picture 7"/>
          <p:cNvPicPr>
            <a:picLocks noChangeAspect="1" noChangeArrowheads="1"/>
          </p:cNvPicPr>
          <p:nvPr/>
        </p:nvPicPr>
        <p:blipFill>
          <a:blip r:embed="rId4" cstate="print"/>
          <a:srcRect/>
          <a:stretch>
            <a:fillRect/>
          </a:stretch>
        </p:blipFill>
        <p:spPr bwMode="auto">
          <a:xfrm rot="5400000">
            <a:off x="-32713" y="520107"/>
            <a:ext cx="6223389" cy="6121365"/>
          </a:xfrm>
          <a:prstGeom prst="rect">
            <a:avLst/>
          </a:prstGeom>
          <a:noFill/>
          <a:ln w="9525" cap="flat">
            <a:noFill/>
            <a:round/>
            <a:headEnd/>
            <a:tailEnd/>
          </a:ln>
          <a:effec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idx="4294967295"/>
          </p:nvPr>
        </p:nvSpPr>
        <p:spPr>
          <a:xfrm>
            <a:off x="-133490" y="13725"/>
            <a:ext cx="9429280" cy="520700"/>
          </a:xfrm>
          <a:ln/>
          <a:effectLst>
            <a:outerShdw dist="101823" dir="2700000" algn="ctr" rotWithShape="0">
              <a:srgbClr val="E6E6E6">
                <a:alpha val="50027"/>
              </a:srgbClr>
            </a:outerShdw>
          </a:effectLst>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sz="2800" dirty="0"/>
              <a:t>Single </a:t>
            </a:r>
            <a:r>
              <a:rPr lang="de-DE" sz="2800" dirty="0" smtClean="0"/>
              <a:t>HS-</a:t>
            </a:r>
            <a:r>
              <a:rPr lang="de-DE" sz="2800" dirty="0" err="1" smtClean="0"/>
              <a:t>cascade</a:t>
            </a:r>
            <a:r>
              <a:rPr lang="de-DE" sz="2800" dirty="0" smtClean="0"/>
              <a:t> 2-body </a:t>
            </a:r>
            <a:r>
              <a:rPr lang="de-DE" sz="2800" dirty="0" err="1" smtClean="0"/>
              <a:t>decays</a:t>
            </a:r>
            <a:r>
              <a:rPr lang="de-DE" sz="2800" dirty="0" smtClean="0"/>
              <a:t>: </a:t>
            </a:r>
            <a:r>
              <a:rPr lang="de-DE" sz="2800" dirty="0" err="1" smtClean="0"/>
              <a:t>yield-ratios</a:t>
            </a:r>
            <a:r>
              <a:rPr lang="de-DE" sz="2800" dirty="0" smtClean="0"/>
              <a:t> </a:t>
            </a:r>
            <a:r>
              <a:rPr lang="de-DE" sz="2800" dirty="0" err="1" smtClean="0"/>
              <a:t>vs</a:t>
            </a:r>
            <a:r>
              <a:rPr lang="de-DE" sz="2800" dirty="0" smtClean="0"/>
              <a:t> ALICE</a:t>
            </a:r>
            <a:endParaRPr lang="de-DE" sz="2800" dirty="0"/>
          </a:p>
        </p:txBody>
      </p:sp>
      <p:pic>
        <p:nvPicPr>
          <p:cNvPr id="11268" name="Picture 4"/>
          <p:cNvPicPr>
            <a:picLocks noChangeAspect="1" noChangeArrowheads="1"/>
          </p:cNvPicPr>
          <p:nvPr/>
        </p:nvPicPr>
        <p:blipFill>
          <a:blip r:embed="rId3" cstate="print"/>
          <a:srcRect/>
          <a:stretch>
            <a:fillRect/>
          </a:stretch>
        </p:blipFill>
        <p:spPr bwMode="auto">
          <a:xfrm rot="5400000">
            <a:off x="5418321" y="-225436"/>
            <a:ext cx="3240088" cy="4629150"/>
          </a:xfrm>
          <a:prstGeom prst="rect">
            <a:avLst/>
          </a:prstGeom>
          <a:noFill/>
          <a:ln w="9525" cap="flat">
            <a:noFill/>
            <a:round/>
            <a:headEnd/>
            <a:tailEnd/>
          </a:ln>
          <a:effectLst/>
        </p:spPr>
      </p:pic>
      <p:pic>
        <p:nvPicPr>
          <p:cNvPr id="11269" name="Picture 5"/>
          <p:cNvPicPr>
            <a:picLocks noChangeAspect="1" noChangeArrowheads="1"/>
          </p:cNvPicPr>
          <p:nvPr/>
        </p:nvPicPr>
        <p:blipFill>
          <a:blip r:embed="rId4" cstate="print"/>
          <a:srcRect/>
          <a:stretch>
            <a:fillRect/>
          </a:stretch>
        </p:blipFill>
        <p:spPr bwMode="auto">
          <a:xfrm>
            <a:off x="397775" y="3261835"/>
            <a:ext cx="8417700" cy="3354755"/>
          </a:xfrm>
          <a:prstGeom prst="rect">
            <a:avLst/>
          </a:prstGeom>
          <a:noFill/>
          <a:ln w="9525" cap="flat">
            <a:noFill/>
            <a:round/>
            <a:headEnd/>
            <a:tailEnd/>
          </a:ln>
          <a:effectLst/>
        </p:spPr>
      </p:pic>
      <p:sp>
        <p:nvSpPr>
          <p:cNvPr id="11270" name="Text Box 6"/>
          <p:cNvSpPr txBox="1">
            <a:spLocks noChangeArrowheads="1"/>
          </p:cNvSpPr>
          <p:nvPr/>
        </p:nvSpPr>
        <p:spPr bwMode="auto">
          <a:xfrm>
            <a:off x="777250" y="924465"/>
            <a:ext cx="2879725" cy="365125"/>
          </a:xfrm>
          <a:prstGeom prst="rect">
            <a:avLst/>
          </a:prstGeom>
          <a:noFill/>
          <a:ln w="9525" cap="flat">
            <a:noFill/>
            <a:round/>
            <a:headEnd/>
            <a:tailEnd/>
          </a:ln>
          <a:effectLst/>
        </p:spPr>
        <p:txBody>
          <a:bodyPr lIns="90000" tIns="45000" rIns="90000" bIns="450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dirty="0" err="1">
                <a:solidFill>
                  <a:srgbClr val="000000"/>
                </a:solidFill>
                <a:ea typeface="DejaVu Sans" charset="0"/>
                <a:cs typeface="DejaVu Sans" charset="0"/>
              </a:rPr>
              <a:t>data</a:t>
            </a:r>
            <a:r>
              <a:rPr lang="de-DE" dirty="0">
                <a:solidFill>
                  <a:srgbClr val="000000"/>
                </a:solidFill>
                <a:ea typeface="DejaVu Sans" charset="0"/>
                <a:cs typeface="DejaVu Sans" charset="0"/>
              </a:rPr>
              <a:t>: ALICE @ LHC</a:t>
            </a:r>
          </a:p>
        </p:txBody>
      </p:sp>
      <p:grpSp>
        <p:nvGrpSpPr>
          <p:cNvPr id="2" name="Group 7"/>
          <p:cNvGrpSpPr>
            <a:grpSpLocks/>
          </p:cNvGrpSpPr>
          <p:nvPr/>
        </p:nvGrpSpPr>
        <p:grpSpPr bwMode="auto">
          <a:xfrm>
            <a:off x="1384410" y="1455730"/>
            <a:ext cx="2408237" cy="504825"/>
            <a:chOff x="4037" y="3083"/>
            <a:chExt cx="1517" cy="318"/>
          </a:xfrm>
        </p:grpSpPr>
        <p:sp>
          <p:nvSpPr>
            <p:cNvPr id="11272" name="Freeform 8"/>
            <p:cNvSpPr>
              <a:spLocks noChangeArrowheads="1"/>
            </p:cNvSpPr>
            <p:nvPr/>
          </p:nvSpPr>
          <p:spPr bwMode="auto">
            <a:xfrm>
              <a:off x="4037" y="3083"/>
              <a:ext cx="1518" cy="318"/>
            </a:xfrm>
            <a:custGeom>
              <a:avLst/>
              <a:gdLst/>
              <a:ahLst/>
              <a:cxnLst>
                <a:cxn ang="0">
                  <a:pos x="3349" y="1404"/>
                </a:cxn>
                <a:cxn ang="0">
                  <a:pos x="0" y="1404"/>
                </a:cxn>
                <a:cxn ang="0">
                  <a:pos x="0" y="0"/>
                </a:cxn>
                <a:cxn ang="0">
                  <a:pos x="6696" y="0"/>
                </a:cxn>
                <a:cxn ang="0">
                  <a:pos x="6696" y="1404"/>
                </a:cxn>
                <a:cxn ang="0">
                  <a:pos x="3349" y="1404"/>
                </a:cxn>
              </a:cxnLst>
              <a:rect l="0" t="0" r="r" b="b"/>
              <a:pathLst>
                <a:path w="6697" h="1405">
                  <a:moveTo>
                    <a:pt x="3349" y="1404"/>
                  </a:moveTo>
                  <a:lnTo>
                    <a:pt x="0" y="1404"/>
                  </a:lnTo>
                  <a:lnTo>
                    <a:pt x="0" y="0"/>
                  </a:lnTo>
                  <a:lnTo>
                    <a:pt x="6696" y="0"/>
                  </a:lnTo>
                  <a:lnTo>
                    <a:pt x="6696" y="1404"/>
                  </a:lnTo>
                  <a:lnTo>
                    <a:pt x="3349" y="1404"/>
                  </a:lnTo>
                </a:path>
              </a:pathLst>
            </a:custGeom>
            <a:solidFill>
              <a:srgbClr val="FFFFFF">
                <a:alpha val="0"/>
              </a:srgbClr>
            </a:solidFill>
            <a:ln w="12600" cap="flat">
              <a:noFill/>
              <a:miter lim="800000"/>
              <a:headEnd/>
              <a:tailEnd/>
            </a:ln>
            <a:effectLst/>
          </p:spPr>
          <p:txBody>
            <a:bodyPr wrap="none" anchor="ctr"/>
            <a:lstStyle/>
            <a:p>
              <a:endParaRPr lang="de-DE"/>
            </a:p>
          </p:txBody>
        </p:sp>
        <p:sp>
          <p:nvSpPr>
            <p:cNvPr id="11273" name="Freeform 9"/>
            <p:cNvSpPr>
              <a:spLocks noChangeArrowheads="1"/>
            </p:cNvSpPr>
            <p:nvPr/>
          </p:nvSpPr>
          <p:spPr bwMode="auto">
            <a:xfrm>
              <a:off x="4215" y="3120"/>
              <a:ext cx="62" cy="81"/>
            </a:xfrm>
            <a:custGeom>
              <a:avLst/>
              <a:gdLst/>
              <a:ahLst/>
              <a:cxnLst>
                <a:cxn ang="0">
                  <a:pos x="82" y="37"/>
                </a:cxn>
                <a:cxn ang="0">
                  <a:pos x="82" y="0"/>
                </a:cxn>
                <a:cxn ang="0">
                  <a:pos x="0" y="6"/>
                </a:cxn>
                <a:cxn ang="0">
                  <a:pos x="0" y="24"/>
                </a:cxn>
                <a:cxn ang="0">
                  <a:pos x="45" y="51"/>
                </a:cxn>
                <a:cxn ang="0">
                  <a:pos x="45" y="317"/>
                </a:cxn>
                <a:cxn ang="0">
                  <a:pos x="0" y="342"/>
                </a:cxn>
                <a:cxn ang="0">
                  <a:pos x="0" y="360"/>
                </a:cxn>
                <a:cxn ang="0">
                  <a:pos x="64" y="357"/>
                </a:cxn>
                <a:cxn ang="0">
                  <a:pos x="128" y="360"/>
                </a:cxn>
                <a:cxn ang="0">
                  <a:pos x="128" y="342"/>
                </a:cxn>
                <a:cxn ang="0">
                  <a:pos x="83" y="317"/>
                </a:cxn>
                <a:cxn ang="0">
                  <a:pos x="83" y="221"/>
                </a:cxn>
                <a:cxn ang="0">
                  <a:pos x="83" y="216"/>
                </a:cxn>
                <a:cxn ang="0">
                  <a:pos x="152" y="256"/>
                </a:cxn>
                <a:cxn ang="0">
                  <a:pos x="278" y="128"/>
                </a:cxn>
                <a:cxn ang="0">
                  <a:pos x="160" y="0"/>
                </a:cxn>
                <a:cxn ang="0">
                  <a:pos x="82" y="37"/>
                </a:cxn>
                <a:cxn ang="0">
                  <a:pos x="83" y="186"/>
                </a:cxn>
                <a:cxn ang="0">
                  <a:pos x="83" y="59"/>
                </a:cxn>
                <a:cxn ang="0">
                  <a:pos x="157" y="14"/>
                </a:cxn>
                <a:cxn ang="0">
                  <a:pos x="232" y="128"/>
                </a:cxn>
                <a:cxn ang="0">
                  <a:pos x="150" y="243"/>
                </a:cxn>
                <a:cxn ang="0">
                  <a:pos x="91" y="210"/>
                </a:cxn>
                <a:cxn ang="0">
                  <a:pos x="83" y="186"/>
                </a:cxn>
              </a:cxnLst>
              <a:rect l="0" t="0" r="r" b="b"/>
              <a:pathLst>
                <a:path w="279" h="361">
                  <a:moveTo>
                    <a:pt x="82" y="37"/>
                  </a:moveTo>
                  <a:lnTo>
                    <a:pt x="82" y="0"/>
                  </a:lnTo>
                  <a:lnTo>
                    <a:pt x="0" y="6"/>
                  </a:lnTo>
                  <a:lnTo>
                    <a:pt x="0" y="24"/>
                  </a:lnTo>
                  <a:cubicBezTo>
                    <a:pt x="40" y="24"/>
                    <a:pt x="45" y="27"/>
                    <a:pt x="45" y="51"/>
                  </a:cubicBezTo>
                  <a:lnTo>
                    <a:pt x="45" y="317"/>
                  </a:lnTo>
                  <a:cubicBezTo>
                    <a:pt x="45" y="342"/>
                    <a:pt x="38" y="342"/>
                    <a:pt x="0" y="342"/>
                  </a:cubicBezTo>
                  <a:lnTo>
                    <a:pt x="0" y="360"/>
                  </a:lnTo>
                  <a:cubicBezTo>
                    <a:pt x="19" y="358"/>
                    <a:pt x="48" y="357"/>
                    <a:pt x="64" y="357"/>
                  </a:cubicBezTo>
                  <a:cubicBezTo>
                    <a:pt x="78" y="357"/>
                    <a:pt x="107" y="358"/>
                    <a:pt x="128" y="360"/>
                  </a:cubicBezTo>
                  <a:lnTo>
                    <a:pt x="128" y="342"/>
                  </a:lnTo>
                  <a:cubicBezTo>
                    <a:pt x="90" y="342"/>
                    <a:pt x="83" y="342"/>
                    <a:pt x="83" y="317"/>
                  </a:cubicBezTo>
                  <a:lnTo>
                    <a:pt x="83" y="221"/>
                  </a:lnTo>
                  <a:lnTo>
                    <a:pt x="83" y="216"/>
                  </a:lnTo>
                  <a:cubicBezTo>
                    <a:pt x="86" y="226"/>
                    <a:pt x="110" y="256"/>
                    <a:pt x="152" y="256"/>
                  </a:cubicBezTo>
                  <a:cubicBezTo>
                    <a:pt x="219" y="256"/>
                    <a:pt x="278" y="200"/>
                    <a:pt x="278" y="128"/>
                  </a:cubicBezTo>
                  <a:cubicBezTo>
                    <a:pt x="278" y="56"/>
                    <a:pt x="224" y="0"/>
                    <a:pt x="160" y="0"/>
                  </a:cubicBezTo>
                  <a:cubicBezTo>
                    <a:pt x="117" y="0"/>
                    <a:pt x="93" y="26"/>
                    <a:pt x="82" y="37"/>
                  </a:cubicBezTo>
                  <a:close/>
                  <a:moveTo>
                    <a:pt x="83" y="186"/>
                  </a:moveTo>
                  <a:lnTo>
                    <a:pt x="83" y="59"/>
                  </a:lnTo>
                  <a:cubicBezTo>
                    <a:pt x="99" y="30"/>
                    <a:pt x="128" y="14"/>
                    <a:pt x="157" y="14"/>
                  </a:cubicBezTo>
                  <a:cubicBezTo>
                    <a:pt x="197" y="14"/>
                    <a:pt x="232" y="64"/>
                    <a:pt x="232" y="128"/>
                  </a:cubicBezTo>
                  <a:cubicBezTo>
                    <a:pt x="232" y="195"/>
                    <a:pt x="192" y="243"/>
                    <a:pt x="150" y="243"/>
                  </a:cubicBezTo>
                  <a:cubicBezTo>
                    <a:pt x="128" y="243"/>
                    <a:pt x="106" y="232"/>
                    <a:pt x="91" y="210"/>
                  </a:cubicBezTo>
                  <a:cubicBezTo>
                    <a:pt x="83" y="197"/>
                    <a:pt x="83" y="197"/>
                    <a:pt x="83" y="186"/>
                  </a:cubicBezTo>
                  <a:close/>
                </a:path>
              </a:pathLst>
            </a:custGeom>
            <a:solidFill>
              <a:srgbClr val="000000"/>
            </a:solidFill>
            <a:ln w="12600" cap="flat">
              <a:noFill/>
              <a:miter lim="800000"/>
              <a:headEnd/>
              <a:tailEnd/>
            </a:ln>
            <a:effectLst/>
          </p:spPr>
          <p:txBody>
            <a:bodyPr wrap="none" anchor="ctr"/>
            <a:lstStyle/>
            <a:p>
              <a:endParaRPr lang="de-DE"/>
            </a:p>
          </p:txBody>
        </p:sp>
        <p:sp>
          <p:nvSpPr>
            <p:cNvPr id="11274" name="Freeform 10"/>
            <p:cNvSpPr>
              <a:spLocks noChangeArrowheads="1"/>
            </p:cNvSpPr>
            <p:nvPr/>
          </p:nvSpPr>
          <p:spPr bwMode="auto">
            <a:xfrm>
              <a:off x="4320" y="3142"/>
              <a:ext cx="78" cy="5"/>
            </a:xfrm>
            <a:custGeom>
              <a:avLst/>
              <a:gdLst/>
              <a:ahLst/>
              <a:cxnLst>
                <a:cxn ang="0">
                  <a:pos x="325" y="24"/>
                </a:cxn>
                <a:cxn ang="0">
                  <a:pos x="346" y="13"/>
                </a:cxn>
                <a:cxn ang="0">
                  <a:pos x="325" y="0"/>
                </a:cxn>
                <a:cxn ang="0">
                  <a:pos x="19" y="0"/>
                </a:cxn>
                <a:cxn ang="0">
                  <a:pos x="0" y="13"/>
                </a:cxn>
                <a:cxn ang="0">
                  <a:pos x="19" y="24"/>
                </a:cxn>
                <a:cxn ang="0">
                  <a:pos x="325" y="24"/>
                </a:cxn>
              </a:cxnLst>
              <a:rect l="0" t="0" r="r" b="b"/>
              <a:pathLst>
                <a:path w="347" h="25">
                  <a:moveTo>
                    <a:pt x="325" y="24"/>
                  </a:moveTo>
                  <a:cubicBezTo>
                    <a:pt x="334" y="24"/>
                    <a:pt x="346" y="24"/>
                    <a:pt x="346" y="13"/>
                  </a:cubicBezTo>
                  <a:cubicBezTo>
                    <a:pt x="346" y="0"/>
                    <a:pt x="334" y="0"/>
                    <a:pt x="325" y="0"/>
                  </a:cubicBezTo>
                  <a:lnTo>
                    <a:pt x="19" y="0"/>
                  </a:lnTo>
                  <a:cubicBezTo>
                    <a:pt x="10" y="0"/>
                    <a:pt x="0" y="0"/>
                    <a:pt x="0" y="13"/>
                  </a:cubicBezTo>
                  <a:cubicBezTo>
                    <a:pt x="0" y="24"/>
                    <a:pt x="10" y="24"/>
                    <a:pt x="19" y="24"/>
                  </a:cubicBezTo>
                  <a:lnTo>
                    <a:pt x="325" y="24"/>
                  </a:lnTo>
                </a:path>
              </a:pathLst>
            </a:custGeom>
            <a:solidFill>
              <a:srgbClr val="000000"/>
            </a:solidFill>
            <a:ln w="12600" cap="flat">
              <a:noFill/>
              <a:miter lim="800000"/>
              <a:headEnd/>
              <a:tailEnd/>
            </a:ln>
            <a:effectLst/>
          </p:spPr>
          <p:txBody>
            <a:bodyPr wrap="none" anchor="ctr"/>
            <a:lstStyle/>
            <a:p>
              <a:endParaRPr lang="de-DE"/>
            </a:p>
          </p:txBody>
        </p:sp>
        <p:sp>
          <p:nvSpPr>
            <p:cNvPr id="11275" name="Freeform 11"/>
            <p:cNvSpPr>
              <a:spLocks noChangeArrowheads="1"/>
            </p:cNvSpPr>
            <p:nvPr/>
          </p:nvSpPr>
          <p:spPr bwMode="auto">
            <a:xfrm>
              <a:off x="4441" y="3120"/>
              <a:ext cx="62" cy="81"/>
            </a:xfrm>
            <a:custGeom>
              <a:avLst/>
              <a:gdLst/>
              <a:ahLst/>
              <a:cxnLst>
                <a:cxn ang="0">
                  <a:pos x="82" y="37"/>
                </a:cxn>
                <a:cxn ang="0">
                  <a:pos x="82" y="0"/>
                </a:cxn>
                <a:cxn ang="0">
                  <a:pos x="0" y="6"/>
                </a:cxn>
                <a:cxn ang="0">
                  <a:pos x="0" y="24"/>
                </a:cxn>
                <a:cxn ang="0">
                  <a:pos x="45" y="51"/>
                </a:cxn>
                <a:cxn ang="0">
                  <a:pos x="45" y="317"/>
                </a:cxn>
                <a:cxn ang="0">
                  <a:pos x="0" y="342"/>
                </a:cxn>
                <a:cxn ang="0">
                  <a:pos x="0" y="360"/>
                </a:cxn>
                <a:cxn ang="0">
                  <a:pos x="64" y="357"/>
                </a:cxn>
                <a:cxn ang="0">
                  <a:pos x="128" y="360"/>
                </a:cxn>
                <a:cxn ang="0">
                  <a:pos x="128" y="342"/>
                </a:cxn>
                <a:cxn ang="0">
                  <a:pos x="83" y="317"/>
                </a:cxn>
                <a:cxn ang="0">
                  <a:pos x="83" y="221"/>
                </a:cxn>
                <a:cxn ang="0">
                  <a:pos x="83" y="216"/>
                </a:cxn>
                <a:cxn ang="0">
                  <a:pos x="152" y="256"/>
                </a:cxn>
                <a:cxn ang="0">
                  <a:pos x="278" y="128"/>
                </a:cxn>
                <a:cxn ang="0">
                  <a:pos x="160" y="0"/>
                </a:cxn>
                <a:cxn ang="0">
                  <a:pos x="82" y="37"/>
                </a:cxn>
                <a:cxn ang="0">
                  <a:pos x="83" y="186"/>
                </a:cxn>
                <a:cxn ang="0">
                  <a:pos x="83" y="59"/>
                </a:cxn>
                <a:cxn ang="0">
                  <a:pos x="157" y="14"/>
                </a:cxn>
                <a:cxn ang="0">
                  <a:pos x="232" y="128"/>
                </a:cxn>
                <a:cxn ang="0">
                  <a:pos x="150" y="243"/>
                </a:cxn>
                <a:cxn ang="0">
                  <a:pos x="91" y="210"/>
                </a:cxn>
                <a:cxn ang="0">
                  <a:pos x="83" y="186"/>
                </a:cxn>
              </a:cxnLst>
              <a:rect l="0" t="0" r="r" b="b"/>
              <a:pathLst>
                <a:path w="279" h="361">
                  <a:moveTo>
                    <a:pt x="82" y="37"/>
                  </a:moveTo>
                  <a:lnTo>
                    <a:pt x="82" y="0"/>
                  </a:lnTo>
                  <a:lnTo>
                    <a:pt x="0" y="6"/>
                  </a:lnTo>
                  <a:lnTo>
                    <a:pt x="0" y="24"/>
                  </a:lnTo>
                  <a:cubicBezTo>
                    <a:pt x="40" y="24"/>
                    <a:pt x="45" y="27"/>
                    <a:pt x="45" y="51"/>
                  </a:cubicBezTo>
                  <a:lnTo>
                    <a:pt x="45" y="317"/>
                  </a:lnTo>
                  <a:cubicBezTo>
                    <a:pt x="45" y="342"/>
                    <a:pt x="38" y="342"/>
                    <a:pt x="0" y="342"/>
                  </a:cubicBezTo>
                  <a:lnTo>
                    <a:pt x="0" y="360"/>
                  </a:lnTo>
                  <a:cubicBezTo>
                    <a:pt x="19" y="358"/>
                    <a:pt x="48" y="357"/>
                    <a:pt x="64" y="357"/>
                  </a:cubicBezTo>
                  <a:cubicBezTo>
                    <a:pt x="78" y="357"/>
                    <a:pt x="107" y="358"/>
                    <a:pt x="128" y="360"/>
                  </a:cubicBezTo>
                  <a:lnTo>
                    <a:pt x="128" y="342"/>
                  </a:lnTo>
                  <a:cubicBezTo>
                    <a:pt x="90" y="342"/>
                    <a:pt x="83" y="342"/>
                    <a:pt x="83" y="317"/>
                  </a:cubicBezTo>
                  <a:lnTo>
                    <a:pt x="83" y="221"/>
                  </a:lnTo>
                  <a:lnTo>
                    <a:pt x="83" y="216"/>
                  </a:lnTo>
                  <a:cubicBezTo>
                    <a:pt x="86" y="226"/>
                    <a:pt x="110" y="256"/>
                    <a:pt x="152" y="256"/>
                  </a:cubicBezTo>
                  <a:cubicBezTo>
                    <a:pt x="219" y="256"/>
                    <a:pt x="278" y="200"/>
                    <a:pt x="278" y="128"/>
                  </a:cubicBezTo>
                  <a:cubicBezTo>
                    <a:pt x="278" y="56"/>
                    <a:pt x="224" y="0"/>
                    <a:pt x="160" y="0"/>
                  </a:cubicBezTo>
                  <a:cubicBezTo>
                    <a:pt x="117" y="0"/>
                    <a:pt x="93" y="26"/>
                    <a:pt x="82" y="37"/>
                  </a:cubicBezTo>
                  <a:close/>
                  <a:moveTo>
                    <a:pt x="83" y="186"/>
                  </a:moveTo>
                  <a:lnTo>
                    <a:pt x="83" y="59"/>
                  </a:lnTo>
                  <a:cubicBezTo>
                    <a:pt x="99" y="30"/>
                    <a:pt x="128" y="14"/>
                    <a:pt x="157" y="14"/>
                  </a:cubicBezTo>
                  <a:cubicBezTo>
                    <a:pt x="197" y="14"/>
                    <a:pt x="232" y="64"/>
                    <a:pt x="232" y="128"/>
                  </a:cubicBezTo>
                  <a:cubicBezTo>
                    <a:pt x="232" y="195"/>
                    <a:pt x="192" y="243"/>
                    <a:pt x="150" y="243"/>
                  </a:cubicBezTo>
                  <a:cubicBezTo>
                    <a:pt x="128" y="243"/>
                    <a:pt x="106" y="232"/>
                    <a:pt x="91" y="210"/>
                  </a:cubicBezTo>
                  <a:cubicBezTo>
                    <a:pt x="83" y="197"/>
                    <a:pt x="83" y="197"/>
                    <a:pt x="83" y="186"/>
                  </a:cubicBezTo>
                  <a:close/>
                </a:path>
              </a:pathLst>
            </a:custGeom>
            <a:solidFill>
              <a:srgbClr val="000000"/>
            </a:solidFill>
            <a:ln w="12600" cap="flat">
              <a:noFill/>
              <a:miter lim="800000"/>
              <a:headEnd/>
              <a:tailEnd/>
            </a:ln>
            <a:effectLst/>
          </p:spPr>
          <p:txBody>
            <a:bodyPr wrap="none" anchor="ctr"/>
            <a:lstStyle/>
            <a:p>
              <a:endParaRPr lang="de-DE"/>
            </a:p>
          </p:txBody>
        </p:sp>
        <p:sp>
          <p:nvSpPr>
            <p:cNvPr id="11276" name="Freeform 12"/>
            <p:cNvSpPr>
              <a:spLocks noChangeArrowheads="1"/>
            </p:cNvSpPr>
            <p:nvPr/>
          </p:nvSpPr>
          <p:spPr bwMode="auto">
            <a:xfrm>
              <a:off x="4555" y="3122"/>
              <a:ext cx="13" cy="54"/>
            </a:xfrm>
            <a:custGeom>
              <a:avLst/>
              <a:gdLst/>
              <a:ahLst/>
              <a:cxnLst>
                <a:cxn ang="0">
                  <a:pos x="61" y="30"/>
                </a:cxn>
                <a:cxn ang="0">
                  <a:pos x="30" y="0"/>
                </a:cxn>
                <a:cxn ang="0">
                  <a:pos x="0" y="30"/>
                </a:cxn>
                <a:cxn ang="0">
                  <a:pos x="30" y="61"/>
                </a:cxn>
                <a:cxn ang="0">
                  <a:pos x="61" y="30"/>
                </a:cxn>
                <a:cxn ang="0">
                  <a:pos x="61" y="214"/>
                </a:cxn>
                <a:cxn ang="0">
                  <a:pos x="30" y="184"/>
                </a:cxn>
                <a:cxn ang="0">
                  <a:pos x="0" y="214"/>
                </a:cxn>
                <a:cxn ang="0">
                  <a:pos x="30" y="243"/>
                </a:cxn>
                <a:cxn ang="0">
                  <a:pos x="61" y="214"/>
                </a:cxn>
              </a:cxnLst>
              <a:rect l="0" t="0" r="r" b="b"/>
              <a:pathLst>
                <a:path w="62" h="244">
                  <a:moveTo>
                    <a:pt x="61" y="30"/>
                  </a:moveTo>
                  <a:cubicBezTo>
                    <a:pt x="61" y="13"/>
                    <a:pt x="48" y="0"/>
                    <a:pt x="30" y="0"/>
                  </a:cubicBezTo>
                  <a:cubicBezTo>
                    <a:pt x="14" y="0"/>
                    <a:pt x="0" y="13"/>
                    <a:pt x="0" y="30"/>
                  </a:cubicBezTo>
                  <a:cubicBezTo>
                    <a:pt x="0" y="46"/>
                    <a:pt x="14" y="61"/>
                    <a:pt x="30" y="61"/>
                  </a:cubicBezTo>
                  <a:cubicBezTo>
                    <a:pt x="48" y="61"/>
                    <a:pt x="61" y="46"/>
                    <a:pt x="61" y="30"/>
                  </a:cubicBezTo>
                  <a:close/>
                  <a:moveTo>
                    <a:pt x="61" y="214"/>
                  </a:moveTo>
                  <a:cubicBezTo>
                    <a:pt x="61" y="197"/>
                    <a:pt x="48" y="184"/>
                    <a:pt x="30" y="184"/>
                  </a:cubicBezTo>
                  <a:cubicBezTo>
                    <a:pt x="14" y="184"/>
                    <a:pt x="0" y="197"/>
                    <a:pt x="0" y="214"/>
                  </a:cubicBezTo>
                  <a:cubicBezTo>
                    <a:pt x="0" y="230"/>
                    <a:pt x="14" y="243"/>
                    <a:pt x="30" y="243"/>
                  </a:cubicBezTo>
                  <a:cubicBezTo>
                    <a:pt x="48" y="243"/>
                    <a:pt x="61" y="230"/>
                    <a:pt x="61" y="214"/>
                  </a:cubicBezTo>
                  <a:close/>
                </a:path>
              </a:pathLst>
            </a:custGeom>
            <a:solidFill>
              <a:srgbClr val="000000"/>
            </a:solidFill>
            <a:ln w="12600" cap="flat">
              <a:noFill/>
              <a:miter lim="800000"/>
              <a:headEnd/>
              <a:tailEnd/>
            </a:ln>
            <a:effectLst/>
          </p:spPr>
          <p:txBody>
            <a:bodyPr wrap="none" anchor="ctr"/>
            <a:lstStyle/>
            <a:p>
              <a:endParaRPr lang="de-DE"/>
            </a:p>
          </p:txBody>
        </p:sp>
        <p:sp>
          <p:nvSpPr>
            <p:cNvPr id="11277" name="Freeform 13"/>
            <p:cNvSpPr>
              <a:spLocks noChangeArrowheads="1"/>
            </p:cNvSpPr>
            <p:nvPr/>
          </p:nvSpPr>
          <p:spPr bwMode="auto">
            <a:xfrm>
              <a:off x="4624" y="3083"/>
              <a:ext cx="99" cy="127"/>
            </a:xfrm>
            <a:custGeom>
              <a:avLst/>
              <a:gdLst/>
              <a:ahLst/>
              <a:cxnLst>
                <a:cxn ang="0">
                  <a:pos x="178" y="504"/>
                </a:cxn>
                <a:cxn ang="0">
                  <a:pos x="78" y="285"/>
                </a:cxn>
                <a:cxn ang="0">
                  <a:pos x="70" y="277"/>
                </a:cxn>
                <a:cxn ang="0">
                  <a:pos x="61" y="282"/>
                </a:cxn>
                <a:cxn ang="0">
                  <a:pos x="8" y="322"/>
                </a:cxn>
                <a:cxn ang="0">
                  <a:pos x="0" y="331"/>
                </a:cxn>
                <a:cxn ang="0">
                  <a:pos x="6" y="336"/>
                </a:cxn>
                <a:cxn ang="0">
                  <a:pos x="26" y="325"/>
                </a:cxn>
                <a:cxn ang="0">
                  <a:pos x="43" y="310"/>
                </a:cxn>
                <a:cxn ang="0">
                  <a:pos x="154" y="555"/>
                </a:cxn>
                <a:cxn ang="0">
                  <a:pos x="166" y="563"/>
                </a:cxn>
                <a:cxn ang="0">
                  <a:pos x="181" y="552"/>
                </a:cxn>
                <a:cxn ang="0">
                  <a:pos x="437" y="22"/>
                </a:cxn>
                <a:cxn ang="0">
                  <a:pos x="440" y="11"/>
                </a:cxn>
                <a:cxn ang="0">
                  <a:pos x="429" y="0"/>
                </a:cxn>
                <a:cxn ang="0">
                  <a:pos x="416" y="11"/>
                </a:cxn>
                <a:cxn ang="0">
                  <a:pos x="178" y="504"/>
                </a:cxn>
              </a:cxnLst>
              <a:rect l="0" t="0" r="r" b="b"/>
              <a:pathLst>
                <a:path w="441" h="564">
                  <a:moveTo>
                    <a:pt x="178" y="504"/>
                  </a:moveTo>
                  <a:lnTo>
                    <a:pt x="78" y="285"/>
                  </a:lnTo>
                  <a:cubicBezTo>
                    <a:pt x="75" y="277"/>
                    <a:pt x="72" y="277"/>
                    <a:pt x="70" y="277"/>
                  </a:cubicBezTo>
                  <a:cubicBezTo>
                    <a:pt x="70" y="277"/>
                    <a:pt x="67" y="277"/>
                    <a:pt x="61" y="282"/>
                  </a:cubicBezTo>
                  <a:lnTo>
                    <a:pt x="8" y="322"/>
                  </a:lnTo>
                  <a:cubicBezTo>
                    <a:pt x="0" y="326"/>
                    <a:pt x="0" y="328"/>
                    <a:pt x="0" y="331"/>
                  </a:cubicBezTo>
                  <a:cubicBezTo>
                    <a:pt x="0" y="333"/>
                    <a:pt x="2" y="336"/>
                    <a:pt x="6" y="336"/>
                  </a:cubicBezTo>
                  <a:cubicBezTo>
                    <a:pt x="10" y="336"/>
                    <a:pt x="19" y="328"/>
                    <a:pt x="26" y="325"/>
                  </a:cubicBezTo>
                  <a:cubicBezTo>
                    <a:pt x="29" y="322"/>
                    <a:pt x="37" y="315"/>
                    <a:pt x="43" y="310"/>
                  </a:cubicBezTo>
                  <a:lnTo>
                    <a:pt x="154" y="555"/>
                  </a:lnTo>
                  <a:cubicBezTo>
                    <a:pt x="158" y="563"/>
                    <a:pt x="162" y="563"/>
                    <a:pt x="166" y="563"/>
                  </a:cubicBezTo>
                  <a:cubicBezTo>
                    <a:pt x="174" y="563"/>
                    <a:pt x="176" y="560"/>
                    <a:pt x="181" y="552"/>
                  </a:cubicBezTo>
                  <a:lnTo>
                    <a:pt x="437" y="22"/>
                  </a:lnTo>
                  <a:cubicBezTo>
                    <a:pt x="440" y="14"/>
                    <a:pt x="440" y="13"/>
                    <a:pt x="440" y="11"/>
                  </a:cubicBezTo>
                  <a:cubicBezTo>
                    <a:pt x="440" y="6"/>
                    <a:pt x="435" y="0"/>
                    <a:pt x="429" y="0"/>
                  </a:cubicBezTo>
                  <a:cubicBezTo>
                    <a:pt x="424" y="0"/>
                    <a:pt x="421" y="3"/>
                    <a:pt x="416" y="11"/>
                  </a:cubicBezTo>
                  <a:lnTo>
                    <a:pt x="178" y="504"/>
                  </a:lnTo>
                </a:path>
              </a:pathLst>
            </a:custGeom>
            <a:solidFill>
              <a:srgbClr val="000000"/>
            </a:solidFill>
            <a:ln w="12600" cap="flat">
              <a:noFill/>
              <a:miter lim="800000"/>
              <a:headEnd/>
              <a:tailEnd/>
            </a:ln>
            <a:effectLst/>
          </p:spPr>
          <p:txBody>
            <a:bodyPr wrap="none" anchor="ctr"/>
            <a:lstStyle/>
            <a:p>
              <a:endParaRPr lang="de-DE"/>
            </a:p>
          </p:txBody>
        </p:sp>
        <p:sp>
          <p:nvSpPr>
            <p:cNvPr id="11278" name="Freeform 14"/>
            <p:cNvSpPr>
              <a:spLocks noChangeArrowheads="1"/>
            </p:cNvSpPr>
            <p:nvPr/>
          </p:nvSpPr>
          <p:spPr bwMode="auto">
            <a:xfrm>
              <a:off x="4721" y="3083"/>
              <a:ext cx="246" cy="5"/>
            </a:xfrm>
            <a:custGeom>
              <a:avLst/>
              <a:gdLst/>
              <a:ahLst/>
              <a:cxnLst>
                <a:cxn ang="0">
                  <a:pos x="546" y="24"/>
                </a:cxn>
                <a:cxn ang="0">
                  <a:pos x="0" y="24"/>
                </a:cxn>
                <a:cxn ang="0">
                  <a:pos x="0" y="0"/>
                </a:cxn>
                <a:cxn ang="0">
                  <a:pos x="1090" y="0"/>
                </a:cxn>
                <a:cxn ang="0">
                  <a:pos x="1090" y="24"/>
                </a:cxn>
                <a:cxn ang="0">
                  <a:pos x="546" y="24"/>
                </a:cxn>
              </a:cxnLst>
              <a:rect l="0" t="0" r="r" b="b"/>
              <a:pathLst>
                <a:path w="1091" h="25">
                  <a:moveTo>
                    <a:pt x="546" y="24"/>
                  </a:moveTo>
                  <a:lnTo>
                    <a:pt x="0" y="24"/>
                  </a:lnTo>
                  <a:lnTo>
                    <a:pt x="0" y="0"/>
                  </a:lnTo>
                  <a:lnTo>
                    <a:pt x="1090" y="0"/>
                  </a:lnTo>
                  <a:lnTo>
                    <a:pt x="1090" y="24"/>
                  </a:lnTo>
                  <a:lnTo>
                    <a:pt x="546" y="24"/>
                  </a:lnTo>
                </a:path>
              </a:pathLst>
            </a:custGeom>
            <a:solidFill>
              <a:srgbClr val="000000"/>
            </a:solidFill>
            <a:ln w="12600" cap="flat">
              <a:noFill/>
              <a:miter lim="800000"/>
              <a:headEnd/>
              <a:tailEnd/>
            </a:ln>
            <a:effectLst/>
          </p:spPr>
          <p:txBody>
            <a:bodyPr wrap="none" anchor="ctr"/>
            <a:lstStyle/>
            <a:p>
              <a:endParaRPr lang="de-DE"/>
            </a:p>
          </p:txBody>
        </p:sp>
        <p:sp>
          <p:nvSpPr>
            <p:cNvPr id="11279" name="Freeform 15"/>
            <p:cNvSpPr>
              <a:spLocks noChangeArrowheads="1"/>
            </p:cNvSpPr>
            <p:nvPr/>
          </p:nvSpPr>
          <p:spPr bwMode="auto">
            <a:xfrm>
              <a:off x="4728" y="3120"/>
              <a:ext cx="46" cy="57"/>
            </a:xfrm>
            <a:custGeom>
              <a:avLst/>
              <a:gdLst/>
              <a:ahLst/>
              <a:cxnLst>
                <a:cxn ang="0">
                  <a:pos x="192" y="38"/>
                </a:cxn>
                <a:cxn ang="0">
                  <a:pos x="165" y="64"/>
                </a:cxn>
                <a:cxn ang="0">
                  <a:pos x="182" y="80"/>
                </a:cxn>
                <a:cxn ang="0">
                  <a:pos x="208" y="48"/>
                </a:cxn>
                <a:cxn ang="0">
                  <a:pos x="141" y="0"/>
                </a:cxn>
                <a:cxn ang="0">
                  <a:pos x="45" y="83"/>
                </a:cxn>
                <a:cxn ang="0">
                  <a:pos x="104" y="139"/>
                </a:cxn>
                <a:cxn ang="0">
                  <a:pos x="163" y="182"/>
                </a:cxn>
                <a:cxn ang="0">
                  <a:pos x="82" y="243"/>
                </a:cxn>
                <a:cxn ang="0">
                  <a:pos x="18" y="214"/>
                </a:cxn>
                <a:cxn ang="0">
                  <a:pos x="53" y="184"/>
                </a:cxn>
                <a:cxn ang="0">
                  <a:pos x="32" y="165"/>
                </a:cxn>
                <a:cxn ang="0">
                  <a:pos x="0" y="202"/>
                </a:cxn>
                <a:cxn ang="0">
                  <a:pos x="82" y="256"/>
                </a:cxn>
                <a:cxn ang="0">
                  <a:pos x="195" y="163"/>
                </a:cxn>
                <a:cxn ang="0">
                  <a:pos x="178" y="122"/>
                </a:cxn>
                <a:cxn ang="0">
                  <a:pos x="120" y="98"/>
                </a:cxn>
                <a:cxn ang="0">
                  <a:pos x="78" y="64"/>
                </a:cxn>
                <a:cxn ang="0">
                  <a:pos x="141" y="13"/>
                </a:cxn>
                <a:cxn ang="0">
                  <a:pos x="192" y="38"/>
                </a:cxn>
              </a:cxnLst>
              <a:rect l="0" t="0" r="r" b="b"/>
              <a:pathLst>
                <a:path w="209" h="257">
                  <a:moveTo>
                    <a:pt x="192" y="38"/>
                  </a:moveTo>
                  <a:cubicBezTo>
                    <a:pt x="176" y="38"/>
                    <a:pt x="165" y="51"/>
                    <a:pt x="165" y="64"/>
                  </a:cubicBezTo>
                  <a:cubicBezTo>
                    <a:pt x="165" y="72"/>
                    <a:pt x="170" y="80"/>
                    <a:pt x="182" y="80"/>
                  </a:cubicBezTo>
                  <a:cubicBezTo>
                    <a:pt x="195" y="80"/>
                    <a:pt x="208" y="70"/>
                    <a:pt x="208" y="48"/>
                  </a:cubicBezTo>
                  <a:cubicBezTo>
                    <a:pt x="208" y="22"/>
                    <a:pt x="184" y="0"/>
                    <a:pt x="141" y="0"/>
                  </a:cubicBezTo>
                  <a:cubicBezTo>
                    <a:pt x="66" y="0"/>
                    <a:pt x="45" y="58"/>
                    <a:pt x="45" y="83"/>
                  </a:cubicBezTo>
                  <a:cubicBezTo>
                    <a:pt x="45" y="126"/>
                    <a:pt x="88" y="136"/>
                    <a:pt x="104" y="139"/>
                  </a:cubicBezTo>
                  <a:cubicBezTo>
                    <a:pt x="133" y="144"/>
                    <a:pt x="163" y="150"/>
                    <a:pt x="163" y="182"/>
                  </a:cubicBezTo>
                  <a:cubicBezTo>
                    <a:pt x="163" y="197"/>
                    <a:pt x="149" y="243"/>
                    <a:pt x="82" y="243"/>
                  </a:cubicBezTo>
                  <a:cubicBezTo>
                    <a:pt x="74" y="243"/>
                    <a:pt x="30" y="243"/>
                    <a:pt x="18" y="214"/>
                  </a:cubicBezTo>
                  <a:cubicBezTo>
                    <a:pt x="38" y="216"/>
                    <a:pt x="53" y="200"/>
                    <a:pt x="53" y="184"/>
                  </a:cubicBezTo>
                  <a:cubicBezTo>
                    <a:pt x="53" y="171"/>
                    <a:pt x="43" y="165"/>
                    <a:pt x="32" y="165"/>
                  </a:cubicBezTo>
                  <a:cubicBezTo>
                    <a:pt x="18" y="165"/>
                    <a:pt x="0" y="176"/>
                    <a:pt x="0" y="202"/>
                  </a:cubicBezTo>
                  <a:cubicBezTo>
                    <a:pt x="0" y="234"/>
                    <a:pt x="32" y="256"/>
                    <a:pt x="82" y="256"/>
                  </a:cubicBezTo>
                  <a:cubicBezTo>
                    <a:pt x="173" y="256"/>
                    <a:pt x="195" y="187"/>
                    <a:pt x="195" y="163"/>
                  </a:cubicBezTo>
                  <a:cubicBezTo>
                    <a:pt x="195" y="142"/>
                    <a:pt x="184" y="128"/>
                    <a:pt x="178" y="122"/>
                  </a:cubicBezTo>
                  <a:cubicBezTo>
                    <a:pt x="162" y="106"/>
                    <a:pt x="146" y="102"/>
                    <a:pt x="120" y="98"/>
                  </a:cubicBezTo>
                  <a:cubicBezTo>
                    <a:pt x="101" y="93"/>
                    <a:pt x="78" y="90"/>
                    <a:pt x="78" y="64"/>
                  </a:cubicBezTo>
                  <a:cubicBezTo>
                    <a:pt x="78" y="46"/>
                    <a:pt x="91" y="13"/>
                    <a:pt x="141" y="13"/>
                  </a:cubicBezTo>
                  <a:cubicBezTo>
                    <a:pt x="155" y="13"/>
                    <a:pt x="184" y="16"/>
                    <a:pt x="192" y="38"/>
                  </a:cubicBezTo>
                </a:path>
              </a:pathLst>
            </a:custGeom>
            <a:solidFill>
              <a:srgbClr val="000000"/>
            </a:solidFill>
            <a:ln w="12600" cap="flat">
              <a:noFill/>
              <a:miter lim="800000"/>
              <a:headEnd/>
              <a:tailEnd/>
            </a:ln>
            <a:effectLst/>
          </p:spPr>
          <p:txBody>
            <a:bodyPr wrap="none" anchor="ctr"/>
            <a:lstStyle/>
            <a:p>
              <a:endParaRPr lang="de-DE"/>
            </a:p>
          </p:txBody>
        </p:sp>
        <p:sp>
          <p:nvSpPr>
            <p:cNvPr id="11280" name="Freeform 16"/>
            <p:cNvSpPr>
              <a:spLocks noChangeArrowheads="1"/>
            </p:cNvSpPr>
            <p:nvPr/>
          </p:nvSpPr>
          <p:spPr bwMode="auto">
            <a:xfrm>
              <a:off x="4787" y="3135"/>
              <a:ext cx="79" cy="60"/>
            </a:xfrm>
            <a:custGeom>
              <a:avLst/>
              <a:gdLst/>
              <a:ahLst/>
              <a:cxnLst>
                <a:cxn ang="0">
                  <a:pos x="302" y="43"/>
                </a:cxn>
                <a:cxn ang="0">
                  <a:pos x="344" y="14"/>
                </a:cxn>
                <a:cxn ang="0">
                  <a:pos x="352" y="5"/>
                </a:cxn>
                <a:cxn ang="0">
                  <a:pos x="346" y="0"/>
                </a:cxn>
                <a:cxn ang="0">
                  <a:pos x="306" y="2"/>
                </a:cxn>
                <a:cxn ang="0">
                  <a:pos x="264" y="0"/>
                </a:cxn>
                <a:cxn ang="0">
                  <a:pos x="256" y="8"/>
                </a:cxn>
                <a:cxn ang="0">
                  <a:pos x="264" y="14"/>
                </a:cxn>
                <a:cxn ang="0">
                  <a:pos x="290" y="30"/>
                </a:cxn>
                <a:cxn ang="0">
                  <a:pos x="288" y="40"/>
                </a:cxn>
                <a:cxn ang="0">
                  <a:pos x="245" y="213"/>
                </a:cxn>
                <a:cxn ang="0">
                  <a:pos x="144" y="6"/>
                </a:cxn>
                <a:cxn ang="0">
                  <a:pos x="131" y="0"/>
                </a:cxn>
                <a:cxn ang="0">
                  <a:pos x="77" y="0"/>
                </a:cxn>
                <a:cxn ang="0">
                  <a:pos x="64" y="8"/>
                </a:cxn>
                <a:cxn ang="0">
                  <a:pos x="77" y="14"/>
                </a:cxn>
                <a:cxn ang="0">
                  <a:pos x="102" y="16"/>
                </a:cxn>
                <a:cxn ang="0">
                  <a:pos x="50" y="229"/>
                </a:cxn>
                <a:cxn ang="0">
                  <a:pos x="8" y="256"/>
                </a:cxn>
                <a:cxn ang="0">
                  <a:pos x="0" y="264"/>
                </a:cxn>
                <a:cxn ang="0">
                  <a:pos x="6" y="270"/>
                </a:cxn>
                <a:cxn ang="0">
                  <a:pos x="46" y="269"/>
                </a:cxn>
                <a:cxn ang="0">
                  <a:pos x="90" y="270"/>
                </a:cxn>
                <a:cxn ang="0">
                  <a:pos x="98" y="262"/>
                </a:cxn>
                <a:cxn ang="0">
                  <a:pos x="88" y="256"/>
                </a:cxn>
                <a:cxn ang="0">
                  <a:pos x="62" y="240"/>
                </a:cxn>
                <a:cxn ang="0">
                  <a:pos x="64" y="230"/>
                </a:cxn>
                <a:cxn ang="0">
                  <a:pos x="115" y="27"/>
                </a:cxn>
                <a:cxn ang="0">
                  <a:pos x="230" y="264"/>
                </a:cxn>
                <a:cxn ang="0">
                  <a:pos x="240" y="270"/>
                </a:cxn>
                <a:cxn ang="0">
                  <a:pos x="248" y="262"/>
                </a:cxn>
                <a:cxn ang="0">
                  <a:pos x="302" y="43"/>
                </a:cxn>
              </a:cxnLst>
              <a:rect l="0" t="0" r="r" b="b"/>
              <a:pathLst>
                <a:path w="353" h="271">
                  <a:moveTo>
                    <a:pt x="302" y="43"/>
                  </a:moveTo>
                  <a:cubicBezTo>
                    <a:pt x="307" y="29"/>
                    <a:pt x="312" y="14"/>
                    <a:pt x="344" y="14"/>
                  </a:cubicBezTo>
                  <a:cubicBezTo>
                    <a:pt x="346" y="14"/>
                    <a:pt x="352" y="14"/>
                    <a:pt x="352" y="5"/>
                  </a:cubicBezTo>
                  <a:cubicBezTo>
                    <a:pt x="352" y="3"/>
                    <a:pt x="350" y="0"/>
                    <a:pt x="346" y="0"/>
                  </a:cubicBezTo>
                  <a:cubicBezTo>
                    <a:pt x="333" y="0"/>
                    <a:pt x="318" y="2"/>
                    <a:pt x="306" y="2"/>
                  </a:cubicBezTo>
                  <a:cubicBezTo>
                    <a:pt x="296" y="2"/>
                    <a:pt x="274" y="0"/>
                    <a:pt x="264" y="0"/>
                  </a:cubicBezTo>
                  <a:cubicBezTo>
                    <a:pt x="261" y="0"/>
                    <a:pt x="256" y="0"/>
                    <a:pt x="256" y="8"/>
                  </a:cubicBezTo>
                  <a:cubicBezTo>
                    <a:pt x="256" y="14"/>
                    <a:pt x="261" y="14"/>
                    <a:pt x="264" y="14"/>
                  </a:cubicBezTo>
                  <a:cubicBezTo>
                    <a:pt x="283" y="14"/>
                    <a:pt x="290" y="21"/>
                    <a:pt x="290" y="30"/>
                  </a:cubicBezTo>
                  <a:cubicBezTo>
                    <a:pt x="290" y="34"/>
                    <a:pt x="290" y="35"/>
                    <a:pt x="288" y="40"/>
                  </a:cubicBezTo>
                  <a:lnTo>
                    <a:pt x="245" y="213"/>
                  </a:lnTo>
                  <a:lnTo>
                    <a:pt x="144" y="6"/>
                  </a:lnTo>
                  <a:cubicBezTo>
                    <a:pt x="141" y="0"/>
                    <a:pt x="141" y="0"/>
                    <a:pt x="131" y="0"/>
                  </a:cubicBezTo>
                  <a:lnTo>
                    <a:pt x="77" y="0"/>
                  </a:lnTo>
                  <a:cubicBezTo>
                    <a:pt x="69" y="0"/>
                    <a:pt x="64" y="0"/>
                    <a:pt x="64" y="8"/>
                  </a:cubicBezTo>
                  <a:cubicBezTo>
                    <a:pt x="64" y="14"/>
                    <a:pt x="69" y="14"/>
                    <a:pt x="77" y="14"/>
                  </a:cubicBezTo>
                  <a:cubicBezTo>
                    <a:pt x="85" y="14"/>
                    <a:pt x="94" y="14"/>
                    <a:pt x="102" y="16"/>
                  </a:cubicBezTo>
                  <a:lnTo>
                    <a:pt x="50" y="229"/>
                  </a:lnTo>
                  <a:cubicBezTo>
                    <a:pt x="46" y="243"/>
                    <a:pt x="38" y="254"/>
                    <a:pt x="8" y="256"/>
                  </a:cubicBezTo>
                  <a:cubicBezTo>
                    <a:pt x="5" y="256"/>
                    <a:pt x="0" y="256"/>
                    <a:pt x="0" y="264"/>
                  </a:cubicBezTo>
                  <a:cubicBezTo>
                    <a:pt x="0" y="269"/>
                    <a:pt x="3" y="270"/>
                    <a:pt x="6" y="270"/>
                  </a:cubicBezTo>
                  <a:cubicBezTo>
                    <a:pt x="19" y="270"/>
                    <a:pt x="34" y="269"/>
                    <a:pt x="46" y="269"/>
                  </a:cubicBezTo>
                  <a:cubicBezTo>
                    <a:pt x="56" y="269"/>
                    <a:pt x="80" y="270"/>
                    <a:pt x="90" y="270"/>
                  </a:cubicBezTo>
                  <a:cubicBezTo>
                    <a:pt x="93" y="270"/>
                    <a:pt x="98" y="269"/>
                    <a:pt x="98" y="262"/>
                  </a:cubicBezTo>
                  <a:cubicBezTo>
                    <a:pt x="98" y="256"/>
                    <a:pt x="93" y="256"/>
                    <a:pt x="88" y="256"/>
                  </a:cubicBezTo>
                  <a:cubicBezTo>
                    <a:pt x="62" y="256"/>
                    <a:pt x="62" y="245"/>
                    <a:pt x="62" y="240"/>
                  </a:cubicBezTo>
                  <a:cubicBezTo>
                    <a:pt x="62" y="238"/>
                    <a:pt x="62" y="237"/>
                    <a:pt x="64" y="230"/>
                  </a:cubicBezTo>
                  <a:lnTo>
                    <a:pt x="115" y="27"/>
                  </a:lnTo>
                  <a:lnTo>
                    <a:pt x="230" y="264"/>
                  </a:lnTo>
                  <a:cubicBezTo>
                    <a:pt x="234" y="270"/>
                    <a:pt x="235" y="270"/>
                    <a:pt x="240" y="270"/>
                  </a:cubicBezTo>
                  <a:cubicBezTo>
                    <a:pt x="245" y="270"/>
                    <a:pt x="245" y="269"/>
                    <a:pt x="248" y="262"/>
                  </a:cubicBezTo>
                  <a:lnTo>
                    <a:pt x="302" y="43"/>
                  </a:lnTo>
                </a:path>
              </a:pathLst>
            </a:custGeom>
            <a:solidFill>
              <a:srgbClr val="000000"/>
            </a:solidFill>
            <a:ln w="12600" cap="flat">
              <a:noFill/>
              <a:miter lim="800000"/>
              <a:headEnd/>
              <a:tailEnd/>
            </a:ln>
            <a:effectLst/>
          </p:spPr>
          <p:txBody>
            <a:bodyPr wrap="none" anchor="ctr"/>
            <a:lstStyle/>
            <a:p>
              <a:endParaRPr lang="de-DE"/>
            </a:p>
          </p:txBody>
        </p:sp>
        <p:sp>
          <p:nvSpPr>
            <p:cNvPr id="11281" name="Freeform 17"/>
            <p:cNvSpPr>
              <a:spLocks noChangeArrowheads="1"/>
            </p:cNvSpPr>
            <p:nvPr/>
          </p:nvSpPr>
          <p:spPr bwMode="auto">
            <a:xfrm>
              <a:off x="4877" y="3135"/>
              <a:ext cx="79" cy="60"/>
            </a:xfrm>
            <a:custGeom>
              <a:avLst/>
              <a:gdLst/>
              <a:ahLst/>
              <a:cxnLst>
                <a:cxn ang="0">
                  <a:pos x="302" y="43"/>
                </a:cxn>
                <a:cxn ang="0">
                  <a:pos x="344" y="14"/>
                </a:cxn>
                <a:cxn ang="0">
                  <a:pos x="352" y="5"/>
                </a:cxn>
                <a:cxn ang="0">
                  <a:pos x="347" y="0"/>
                </a:cxn>
                <a:cxn ang="0">
                  <a:pos x="306" y="2"/>
                </a:cxn>
                <a:cxn ang="0">
                  <a:pos x="264" y="0"/>
                </a:cxn>
                <a:cxn ang="0">
                  <a:pos x="256" y="8"/>
                </a:cxn>
                <a:cxn ang="0">
                  <a:pos x="264" y="14"/>
                </a:cxn>
                <a:cxn ang="0">
                  <a:pos x="290" y="30"/>
                </a:cxn>
                <a:cxn ang="0">
                  <a:pos x="288" y="40"/>
                </a:cxn>
                <a:cxn ang="0">
                  <a:pos x="245" y="213"/>
                </a:cxn>
                <a:cxn ang="0">
                  <a:pos x="144" y="6"/>
                </a:cxn>
                <a:cxn ang="0">
                  <a:pos x="131" y="0"/>
                </a:cxn>
                <a:cxn ang="0">
                  <a:pos x="77" y="0"/>
                </a:cxn>
                <a:cxn ang="0">
                  <a:pos x="64" y="8"/>
                </a:cxn>
                <a:cxn ang="0">
                  <a:pos x="77" y="14"/>
                </a:cxn>
                <a:cxn ang="0">
                  <a:pos x="102" y="16"/>
                </a:cxn>
                <a:cxn ang="0">
                  <a:pos x="50" y="229"/>
                </a:cxn>
                <a:cxn ang="0">
                  <a:pos x="8" y="256"/>
                </a:cxn>
                <a:cxn ang="0">
                  <a:pos x="0" y="264"/>
                </a:cxn>
                <a:cxn ang="0">
                  <a:pos x="6" y="270"/>
                </a:cxn>
                <a:cxn ang="0">
                  <a:pos x="46" y="269"/>
                </a:cxn>
                <a:cxn ang="0">
                  <a:pos x="90" y="270"/>
                </a:cxn>
                <a:cxn ang="0">
                  <a:pos x="98" y="262"/>
                </a:cxn>
                <a:cxn ang="0">
                  <a:pos x="88" y="256"/>
                </a:cxn>
                <a:cxn ang="0">
                  <a:pos x="62" y="240"/>
                </a:cxn>
                <a:cxn ang="0">
                  <a:pos x="64" y="230"/>
                </a:cxn>
                <a:cxn ang="0">
                  <a:pos x="115" y="27"/>
                </a:cxn>
                <a:cxn ang="0">
                  <a:pos x="230" y="264"/>
                </a:cxn>
                <a:cxn ang="0">
                  <a:pos x="240" y="270"/>
                </a:cxn>
                <a:cxn ang="0">
                  <a:pos x="248" y="262"/>
                </a:cxn>
                <a:cxn ang="0">
                  <a:pos x="302" y="43"/>
                </a:cxn>
              </a:cxnLst>
              <a:rect l="0" t="0" r="r" b="b"/>
              <a:pathLst>
                <a:path w="353" h="271">
                  <a:moveTo>
                    <a:pt x="302" y="43"/>
                  </a:moveTo>
                  <a:cubicBezTo>
                    <a:pt x="307" y="29"/>
                    <a:pt x="314" y="14"/>
                    <a:pt x="344" y="14"/>
                  </a:cubicBezTo>
                  <a:cubicBezTo>
                    <a:pt x="347" y="14"/>
                    <a:pt x="352" y="14"/>
                    <a:pt x="352" y="5"/>
                  </a:cubicBezTo>
                  <a:cubicBezTo>
                    <a:pt x="352" y="3"/>
                    <a:pt x="350" y="0"/>
                    <a:pt x="347" y="0"/>
                  </a:cubicBezTo>
                  <a:cubicBezTo>
                    <a:pt x="333" y="0"/>
                    <a:pt x="318" y="2"/>
                    <a:pt x="306" y="2"/>
                  </a:cubicBezTo>
                  <a:cubicBezTo>
                    <a:pt x="296" y="2"/>
                    <a:pt x="274" y="0"/>
                    <a:pt x="264" y="0"/>
                  </a:cubicBezTo>
                  <a:cubicBezTo>
                    <a:pt x="261" y="0"/>
                    <a:pt x="256" y="0"/>
                    <a:pt x="256" y="8"/>
                  </a:cubicBezTo>
                  <a:cubicBezTo>
                    <a:pt x="256" y="14"/>
                    <a:pt x="261" y="14"/>
                    <a:pt x="264" y="14"/>
                  </a:cubicBezTo>
                  <a:cubicBezTo>
                    <a:pt x="283" y="14"/>
                    <a:pt x="290" y="21"/>
                    <a:pt x="290" y="30"/>
                  </a:cubicBezTo>
                  <a:cubicBezTo>
                    <a:pt x="290" y="34"/>
                    <a:pt x="290" y="35"/>
                    <a:pt x="288" y="40"/>
                  </a:cubicBezTo>
                  <a:lnTo>
                    <a:pt x="245" y="213"/>
                  </a:lnTo>
                  <a:lnTo>
                    <a:pt x="144" y="6"/>
                  </a:lnTo>
                  <a:cubicBezTo>
                    <a:pt x="141" y="0"/>
                    <a:pt x="141" y="0"/>
                    <a:pt x="131" y="0"/>
                  </a:cubicBezTo>
                  <a:lnTo>
                    <a:pt x="77" y="0"/>
                  </a:lnTo>
                  <a:cubicBezTo>
                    <a:pt x="69" y="0"/>
                    <a:pt x="64" y="0"/>
                    <a:pt x="64" y="8"/>
                  </a:cubicBezTo>
                  <a:cubicBezTo>
                    <a:pt x="64" y="14"/>
                    <a:pt x="69" y="14"/>
                    <a:pt x="77" y="14"/>
                  </a:cubicBezTo>
                  <a:cubicBezTo>
                    <a:pt x="85" y="14"/>
                    <a:pt x="94" y="14"/>
                    <a:pt x="102" y="16"/>
                  </a:cubicBezTo>
                  <a:lnTo>
                    <a:pt x="50" y="229"/>
                  </a:lnTo>
                  <a:cubicBezTo>
                    <a:pt x="46" y="243"/>
                    <a:pt x="38" y="254"/>
                    <a:pt x="8" y="256"/>
                  </a:cubicBezTo>
                  <a:cubicBezTo>
                    <a:pt x="5" y="256"/>
                    <a:pt x="0" y="256"/>
                    <a:pt x="0" y="264"/>
                  </a:cubicBezTo>
                  <a:cubicBezTo>
                    <a:pt x="0" y="269"/>
                    <a:pt x="3" y="270"/>
                    <a:pt x="6" y="270"/>
                  </a:cubicBezTo>
                  <a:cubicBezTo>
                    <a:pt x="19" y="270"/>
                    <a:pt x="34" y="269"/>
                    <a:pt x="46" y="269"/>
                  </a:cubicBezTo>
                  <a:cubicBezTo>
                    <a:pt x="56" y="269"/>
                    <a:pt x="80" y="270"/>
                    <a:pt x="90" y="270"/>
                  </a:cubicBezTo>
                  <a:cubicBezTo>
                    <a:pt x="93" y="270"/>
                    <a:pt x="98" y="269"/>
                    <a:pt x="98" y="262"/>
                  </a:cubicBezTo>
                  <a:cubicBezTo>
                    <a:pt x="98" y="256"/>
                    <a:pt x="93" y="256"/>
                    <a:pt x="88" y="256"/>
                  </a:cubicBezTo>
                  <a:cubicBezTo>
                    <a:pt x="62" y="256"/>
                    <a:pt x="62" y="245"/>
                    <a:pt x="62" y="240"/>
                  </a:cubicBezTo>
                  <a:cubicBezTo>
                    <a:pt x="62" y="238"/>
                    <a:pt x="62" y="237"/>
                    <a:pt x="64" y="230"/>
                  </a:cubicBezTo>
                  <a:lnTo>
                    <a:pt x="115" y="27"/>
                  </a:lnTo>
                  <a:lnTo>
                    <a:pt x="230" y="264"/>
                  </a:lnTo>
                  <a:cubicBezTo>
                    <a:pt x="234" y="270"/>
                    <a:pt x="235" y="270"/>
                    <a:pt x="240" y="270"/>
                  </a:cubicBezTo>
                  <a:cubicBezTo>
                    <a:pt x="245" y="270"/>
                    <a:pt x="245" y="269"/>
                    <a:pt x="248" y="262"/>
                  </a:cubicBezTo>
                  <a:lnTo>
                    <a:pt x="302" y="43"/>
                  </a:lnTo>
                </a:path>
              </a:pathLst>
            </a:custGeom>
            <a:solidFill>
              <a:srgbClr val="000000"/>
            </a:solidFill>
            <a:ln w="12600" cap="flat">
              <a:noFill/>
              <a:miter lim="800000"/>
              <a:headEnd/>
              <a:tailEnd/>
            </a:ln>
            <a:effectLst/>
          </p:spPr>
          <p:txBody>
            <a:bodyPr wrap="none" anchor="ctr"/>
            <a:lstStyle/>
            <a:p>
              <a:endParaRPr lang="de-DE"/>
            </a:p>
          </p:txBody>
        </p:sp>
        <p:sp>
          <p:nvSpPr>
            <p:cNvPr id="11282" name="Freeform 18"/>
            <p:cNvSpPr>
              <a:spLocks noChangeArrowheads="1"/>
            </p:cNvSpPr>
            <p:nvPr/>
          </p:nvSpPr>
          <p:spPr bwMode="auto">
            <a:xfrm>
              <a:off x="5010" y="3129"/>
              <a:ext cx="84" cy="29"/>
            </a:xfrm>
            <a:custGeom>
              <a:avLst/>
              <a:gdLst/>
              <a:ahLst/>
              <a:cxnLst>
                <a:cxn ang="0">
                  <a:pos x="357" y="22"/>
                </a:cxn>
                <a:cxn ang="0">
                  <a:pos x="376" y="11"/>
                </a:cxn>
                <a:cxn ang="0">
                  <a:pos x="357" y="0"/>
                </a:cxn>
                <a:cxn ang="0">
                  <a:pos x="19" y="0"/>
                </a:cxn>
                <a:cxn ang="0">
                  <a:pos x="0" y="11"/>
                </a:cxn>
                <a:cxn ang="0">
                  <a:pos x="19" y="22"/>
                </a:cxn>
                <a:cxn ang="0">
                  <a:pos x="357" y="22"/>
                </a:cxn>
                <a:cxn ang="0">
                  <a:pos x="357" y="133"/>
                </a:cxn>
                <a:cxn ang="0">
                  <a:pos x="376" y="122"/>
                </a:cxn>
                <a:cxn ang="0">
                  <a:pos x="357" y="110"/>
                </a:cxn>
                <a:cxn ang="0">
                  <a:pos x="19" y="110"/>
                </a:cxn>
                <a:cxn ang="0">
                  <a:pos x="0" y="122"/>
                </a:cxn>
                <a:cxn ang="0">
                  <a:pos x="19" y="133"/>
                </a:cxn>
                <a:cxn ang="0">
                  <a:pos x="357" y="133"/>
                </a:cxn>
              </a:cxnLst>
              <a:rect l="0" t="0" r="r" b="b"/>
              <a:pathLst>
                <a:path w="377" h="134">
                  <a:moveTo>
                    <a:pt x="357" y="22"/>
                  </a:moveTo>
                  <a:cubicBezTo>
                    <a:pt x="365" y="22"/>
                    <a:pt x="376" y="22"/>
                    <a:pt x="376" y="11"/>
                  </a:cubicBezTo>
                  <a:cubicBezTo>
                    <a:pt x="376" y="0"/>
                    <a:pt x="365" y="0"/>
                    <a:pt x="357" y="0"/>
                  </a:cubicBezTo>
                  <a:lnTo>
                    <a:pt x="19" y="0"/>
                  </a:lnTo>
                  <a:cubicBezTo>
                    <a:pt x="11" y="0"/>
                    <a:pt x="0" y="0"/>
                    <a:pt x="0" y="11"/>
                  </a:cubicBezTo>
                  <a:cubicBezTo>
                    <a:pt x="0" y="22"/>
                    <a:pt x="11" y="22"/>
                    <a:pt x="19" y="22"/>
                  </a:cubicBezTo>
                  <a:lnTo>
                    <a:pt x="357" y="22"/>
                  </a:lnTo>
                  <a:close/>
                  <a:moveTo>
                    <a:pt x="357" y="133"/>
                  </a:moveTo>
                  <a:cubicBezTo>
                    <a:pt x="365" y="133"/>
                    <a:pt x="376" y="133"/>
                    <a:pt x="376" y="122"/>
                  </a:cubicBezTo>
                  <a:cubicBezTo>
                    <a:pt x="376" y="110"/>
                    <a:pt x="365" y="110"/>
                    <a:pt x="357" y="110"/>
                  </a:cubicBezTo>
                  <a:lnTo>
                    <a:pt x="19" y="110"/>
                  </a:lnTo>
                  <a:cubicBezTo>
                    <a:pt x="11" y="110"/>
                    <a:pt x="0" y="110"/>
                    <a:pt x="0" y="122"/>
                  </a:cubicBezTo>
                  <a:cubicBezTo>
                    <a:pt x="0" y="133"/>
                    <a:pt x="11" y="133"/>
                    <a:pt x="19" y="133"/>
                  </a:cubicBezTo>
                  <a:lnTo>
                    <a:pt x="357" y="133"/>
                  </a:lnTo>
                  <a:close/>
                </a:path>
              </a:pathLst>
            </a:custGeom>
            <a:solidFill>
              <a:srgbClr val="000000"/>
            </a:solidFill>
            <a:ln w="12600" cap="flat">
              <a:noFill/>
              <a:miter lim="800000"/>
              <a:headEnd/>
              <a:tailEnd/>
            </a:ln>
            <a:effectLst/>
          </p:spPr>
          <p:txBody>
            <a:bodyPr wrap="none" anchor="ctr"/>
            <a:lstStyle/>
            <a:p>
              <a:endParaRPr lang="de-DE"/>
            </a:p>
          </p:txBody>
        </p:sp>
        <p:sp>
          <p:nvSpPr>
            <p:cNvPr id="11283" name="Freeform 19"/>
            <p:cNvSpPr>
              <a:spLocks noChangeArrowheads="1"/>
            </p:cNvSpPr>
            <p:nvPr/>
          </p:nvSpPr>
          <p:spPr bwMode="auto">
            <a:xfrm>
              <a:off x="5142" y="3091"/>
              <a:ext cx="53" cy="87"/>
            </a:xfrm>
            <a:custGeom>
              <a:avLst/>
              <a:gdLst/>
              <a:ahLst/>
              <a:cxnLst>
                <a:cxn ang="0">
                  <a:pos x="238" y="195"/>
                </a:cxn>
                <a:cxn ang="0">
                  <a:pos x="216" y="64"/>
                </a:cxn>
                <a:cxn ang="0">
                  <a:pos x="120" y="0"/>
                </a:cxn>
                <a:cxn ang="0">
                  <a:pos x="21" y="67"/>
                </a:cxn>
                <a:cxn ang="0">
                  <a:pos x="0" y="195"/>
                </a:cxn>
                <a:cxn ang="0">
                  <a:pos x="26" y="331"/>
                </a:cxn>
                <a:cxn ang="0">
                  <a:pos x="118" y="389"/>
                </a:cxn>
                <a:cxn ang="0">
                  <a:pos x="218" y="323"/>
                </a:cxn>
                <a:cxn ang="0">
                  <a:pos x="238" y="195"/>
                </a:cxn>
                <a:cxn ang="0">
                  <a:pos x="118" y="376"/>
                </a:cxn>
                <a:cxn ang="0">
                  <a:pos x="53" y="307"/>
                </a:cxn>
                <a:cxn ang="0">
                  <a:pos x="46" y="189"/>
                </a:cxn>
                <a:cxn ang="0">
                  <a:pos x="51" y="85"/>
                </a:cxn>
                <a:cxn ang="0">
                  <a:pos x="118" y="13"/>
                </a:cxn>
                <a:cxn ang="0">
                  <a:pos x="186" y="78"/>
                </a:cxn>
                <a:cxn ang="0">
                  <a:pos x="192" y="189"/>
                </a:cxn>
                <a:cxn ang="0">
                  <a:pos x="186" y="306"/>
                </a:cxn>
                <a:cxn ang="0">
                  <a:pos x="118" y="376"/>
                </a:cxn>
              </a:cxnLst>
              <a:rect l="0" t="0" r="r" b="b"/>
              <a:pathLst>
                <a:path w="239" h="390">
                  <a:moveTo>
                    <a:pt x="238" y="195"/>
                  </a:moveTo>
                  <a:cubicBezTo>
                    <a:pt x="238" y="150"/>
                    <a:pt x="235" y="106"/>
                    <a:pt x="216" y="64"/>
                  </a:cubicBezTo>
                  <a:cubicBezTo>
                    <a:pt x="190" y="10"/>
                    <a:pt x="144" y="0"/>
                    <a:pt x="120" y="0"/>
                  </a:cubicBezTo>
                  <a:cubicBezTo>
                    <a:pt x="85" y="0"/>
                    <a:pt x="45" y="14"/>
                    <a:pt x="21" y="67"/>
                  </a:cubicBezTo>
                  <a:cubicBezTo>
                    <a:pt x="3" y="106"/>
                    <a:pt x="0" y="150"/>
                    <a:pt x="0" y="195"/>
                  </a:cubicBezTo>
                  <a:cubicBezTo>
                    <a:pt x="0" y="238"/>
                    <a:pt x="2" y="288"/>
                    <a:pt x="26" y="331"/>
                  </a:cubicBezTo>
                  <a:cubicBezTo>
                    <a:pt x="50" y="377"/>
                    <a:pt x="91" y="389"/>
                    <a:pt x="118" y="389"/>
                  </a:cubicBezTo>
                  <a:cubicBezTo>
                    <a:pt x="149" y="389"/>
                    <a:pt x="192" y="376"/>
                    <a:pt x="218" y="323"/>
                  </a:cubicBezTo>
                  <a:cubicBezTo>
                    <a:pt x="235" y="285"/>
                    <a:pt x="238" y="240"/>
                    <a:pt x="238" y="195"/>
                  </a:cubicBezTo>
                  <a:close/>
                  <a:moveTo>
                    <a:pt x="118" y="376"/>
                  </a:moveTo>
                  <a:cubicBezTo>
                    <a:pt x="96" y="376"/>
                    <a:pt x="64" y="361"/>
                    <a:pt x="53" y="307"/>
                  </a:cubicBezTo>
                  <a:cubicBezTo>
                    <a:pt x="46" y="274"/>
                    <a:pt x="46" y="222"/>
                    <a:pt x="46" y="189"/>
                  </a:cubicBezTo>
                  <a:cubicBezTo>
                    <a:pt x="46" y="152"/>
                    <a:pt x="46" y="115"/>
                    <a:pt x="51" y="85"/>
                  </a:cubicBezTo>
                  <a:cubicBezTo>
                    <a:pt x="62" y="18"/>
                    <a:pt x="104" y="13"/>
                    <a:pt x="118" y="13"/>
                  </a:cubicBezTo>
                  <a:cubicBezTo>
                    <a:pt x="138" y="13"/>
                    <a:pt x="174" y="22"/>
                    <a:pt x="186" y="78"/>
                  </a:cubicBezTo>
                  <a:cubicBezTo>
                    <a:pt x="192" y="110"/>
                    <a:pt x="192" y="154"/>
                    <a:pt x="192" y="189"/>
                  </a:cubicBezTo>
                  <a:cubicBezTo>
                    <a:pt x="192" y="230"/>
                    <a:pt x="192" y="269"/>
                    <a:pt x="186" y="306"/>
                  </a:cubicBezTo>
                  <a:cubicBezTo>
                    <a:pt x="176" y="358"/>
                    <a:pt x="144" y="376"/>
                    <a:pt x="118" y="376"/>
                  </a:cubicBezTo>
                  <a:close/>
                </a:path>
              </a:pathLst>
            </a:custGeom>
            <a:solidFill>
              <a:srgbClr val="000000"/>
            </a:solidFill>
            <a:ln w="12600" cap="flat">
              <a:noFill/>
              <a:miter lim="800000"/>
              <a:headEnd/>
              <a:tailEnd/>
            </a:ln>
            <a:effectLst/>
          </p:spPr>
          <p:txBody>
            <a:bodyPr wrap="none" anchor="ctr"/>
            <a:lstStyle/>
            <a:p>
              <a:endParaRPr lang="de-DE"/>
            </a:p>
          </p:txBody>
        </p:sp>
        <p:sp>
          <p:nvSpPr>
            <p:cNvPr id="11284" name="Freeform 20"/>
            <p:cNvSpPr>
              <a:spLocks noChangeArrowheads="1"/>
            </p:cNvSpPr>
            <p:nvPr/>
          </p:nvSpPr>
          <p:spPr bwMode="auto">
            <a:xfrm>
              <a:off x="5212" y="3163"/>
              <a:ext cx="13" cy="13"/>
            </a:xfrm>
            <a:custGeom>
              <a:avLst/>
              <a:gdLst/>
              <a:ahLst/>
              <a:cxnLst>
                <a:cxn ang="0">
                  <a:pos x="61" y="30"/>
                </a:cxn>
                <a:cxn ang="0">
                  <a:pos x="30" y="0"/>
                </a:cxn>
                <a:cxn ang="0">
                  <a:pos x="0" y="30"/>
                </a:cxn>
                <a:cxn ang="0">
                  <a:pos x="30" y="61"/>
                </a:cxn>
                <a:cxn ang="0">
                  <a:pos x="61" y="30"/>
                </a:cxn>
              </a:cxnLst>
              <a:rect l="0" t="0" r="r" b="b"/>
              <a:pathLst>
                <a:path w="62" h="62">
                  <a:moveTo>
                    <a:pt x="61" y="30"/>
                  </a:moveTo>
                  <a:cubicBezTo>
                    <a:pt x="61" y="14"/>
                    <a:pt x="48" y="0"/>
                    <a:pt x="30" y="0"/>
                  </a:cubicBezTo>
                  <a:cubicBezTo>
                    <a:pt x="14" y="0"/>
                    <a:pt x="0" y="14"/>
                    <a:pt x="0" y="30"/>
                  </a:cubicBezTo>
                  <a:cubicBezTo>
                    <a:pt x="0" y="48"/>
                    <a:pt x="14" y="61"/>
                    <a:pt x="30" y="61"/>
                  </a:cubicBezTo>
                  <a:cubicBezTo>
                    <a:pt x="48" y="61"/>
                    <a:pt x="61" y="48"/>
                    <a:pt x="61" y="30"/>
                  </a:cubicBezTo>
                </a:path>
              </a:pathLst>
            </a:custGeom>
            <a:solidFill>
              <a:srgbClr val="000000"/>
            </a:solidFill>
            <a:ln w="12600" cap="flat">
              <a:noFill/>
              <a:miter lim="800000"/>
              <a:headEnd/>
              <a:tailEnd/>
            </a:ln>
            <a:effectLst/>
          </p:spPr>
          <p:txBody>
            <a:bodyPr wrap="none" anchor="ctr"/>
            <a:lstStyle/>
            <a:p>
              <a:endParaRPr lang="de-DE"/>
            </a:p>
          </p:txBody>
        </p:sp>
        <p:sp>
          <p:nvSpPr>
            <p:cNvPr id="11285" name="Freeform 21"/>
            <p:cNvSpPr>
              <a:spLocks noChangeArrowheads="1"/>
            </p:cNvSpPr>
            <p:nvPr/>
          </p:nvSpPr>
          <p:spPr bwMode="auto">
            <a:xfrm>
              <a:off x="5242" y="3091"/>
              <a:ext cx="53" cy="87"/>
            </a:xfrm>
            <a:custGeom>
              <a:avLst/>
              <a:gdLst/>
              <a:ahLst/>
              <a:cxnLst>
                <a:cxn ang="0">
                  <a:pos x="184" y="197"/>
                </a:cxn>
                <a:cxn ang="0">
                  <a:pos x="184" y="214"/>
                </a:cxn>
                <a:cxn ang="0">
                  <a:pos x="93" y="373"/>
                </a:cxn>
                <a:cxn ang="0">
                  <a:pos x="37" y="352"/>
                </a:cxn>
                <a:cxn ang="0">
                  <a:pos x="66" y="326"/>
                </a:cxn>
                <a:cxn ang="0">
                  <a:pos x="40" y="301"/>
                </a:cxn>
                <a:cxn ang="0">
                  <a:pos x="14" y="328"/>
                </a:cxn>
                <a:cxn ang="0">
                  <a:pos x="93" y="389"/>
                </a:cxn>
                <a:cxn ang="0">
                  <a:pos x="235" y="190"/>
                </a:cxn>
                <a:cxn ang="0">
                  <a:pos x="120" y="0"/>
                </a:cxn>
                <a:cxn ang="0">
                  <a:pos x="37" y="35"/>
                </a:cxn>
                <a:cxn ang="0">
                  <a:pos x="0" y="126"/>
                </a:cxn>
                <a:cxn ang="0">
                  <a:pos x="114" y="253"/>
                </a:cxn>
                <a:cxn ang="0">
                  <a:pos x="184" y="197"/>
                </a:cxn>
                <a:cxn ang="0">
                  <a:pos x="114" y="240"/>
                </a:cxn>
                <a:cxn ang="0">
                  <a:pos x="61" y="205"/>
                </a:cxn>
                <a:cxn ang="0">
                  <a:pos x="51" y="128"/>
                </a:cxn>
                <a:cxn ang="0">
                  <a:pos x="62" y="50"/>
                </a:cxn>
                <a:cxn ang="0">
                  <a:pos x="120" y="14"/>
                </a:cxn>
                <a:cxn ang="0">
                  <a:pos x="174" y="59"/>
                </a:cxn>
                <a:cxn ang="0">
                  <a:pos x="182" y="138"/>
                </a:cxn>
                <a:cxn ang="0">
                  <a:pos x="114" y="240"/>
                </a:cxn>
              </a:cxnLst>
              <a:rect l="0" t="0" r="r" b="b"/>
              <a:pathLst>
                <a:path w="236" h="390">
                  <a:moveTo>
                    <a:pt x="184" y="197"/>
                  </a:moveTo>
                  <a:lnTo>
                    <a:pt x="184" y="214"/>
                  </a:lnTo>
                  <a:cubicBezTo>
                    <a:pt x="184" y="347"/>
                    <a:pt x="125" y="373"/>
                    <a:pt x="93" y="373"/>
                  </a:cubicBezTo>
                  <a:cubicBezTo>
                    <a:pt x="83" y="373"/>
                    <a:pt x="53" y="371"/>
                    <a:pt x="37" y="352"/>
                  </a:cubicBezTo>
                  <a:cubicBezTo>
                    <a:pt x="62" y="352"/>
                    <a:pt x="66" y="336"/>
                    <a:pt x="66" y="326"/>
                  </a:cubicBezTo>
                  <a:cubicBezTo>
                    <a:pt x="66" y="309"/>
                    <a:pt x="53" y="301"/>
                    <a:pt x="40" y="301"/>
                  </a:cubicBezTo>
                  <a:cubicBezTo>
                    <a:pt x="30" y="301"/>
                    <a:pt x="14" y="306"/>
                    <a:pt x="14" y="328"/>
                  </a:cubicBezTo>
                  <a:cubicBezTo>
                    <a:pt x="14" y="365"/>
                    <a:pt x="45" y="389"/>
                    <a:pt x="93" y="389"/>
                  </a:cubicBezTo>
                  <a:cubicBezTo>
                    <a:pt x="166" y="389"/>
                    <a:pt x="235" y="312"/>
                    <a:pt x="235" y="190"/>
                  </a:cubicBezTo>
                  <a:cubicBezTo>
                    <a:pt x="235" y="38"/>
                    <a:pt x="170" y="0"/>
                    <a:pt x="120" y="0"/>
                  </a:cubicBezTo>
                  <a:cubicBezTo>
                    <a:pt x="88" y="0"/>
                    <a:pt x="61" y="10"/>
                    <a:pt x="37" y="35"/>
                  </a:cubicBezTo>
                  <a:cubicBezTo>
                    <a:pt x="13" y="61"/>
                    <a:pt x="0" y="85"/>
                    <a:pt x="0" y="126"/>
                  </a:cubicBezTo>
                  <a:cubicBezTo>
                    <a:pt x="0" y="198"/>
                    <a:pt x="50" y="253"/>
                    <a:pt x="114" y="253"/>
                  </a:cubicBezTo>
                  <a:cubicBezTo>
                    <a:pt x="147" y="253"/>
                    <a:pt x="171" y="229"/>
                    <a:pt x="184" y="197"/>
                  </a:cubicBezTo>
                  <a:close/>
                  <a:moveTo>
                    <a:pt x="114" y="240"/>
                  </a:moveTo>
                  <a:cubicBezTo>
                    <a:pt x="104" y="240"/>
                    <a:pt x="78" y="240"/>
                    <a:pt x="61" y="205"/>
                  </a:cubicBezTo>
                  <a:cubicBezTo>
                    <a:pt x="51" y="184"/>
                    <a:pt x="51" y="155"/>
                    <a:pt x="51" y="128"/>
                  </a:cubicBezTo>
                  <a:cubicBezTo>
                    <a:pt x="51" y="98"/>
                    <a:pt x="51" y="70"/>
                    <a:pt x="62" y="50"/>
                  </a:cubicBezTo>
                  <a:cubicBezTo>
                    <a:pt x="78" y="21"/>
                    <a:pt x="99" y="14"/>
                    <a:pt x="120" y="14"/>
                  </a:cubicBezTo>
                  <a:cubicBezTo>
                    <a:pt x="146" y="14"/>
                    <a:pt x="165" y="34"/>
                    <a:pt x="174" y="59"/>
                  </a:cubicBezTo>
                  <a:cubicBezTo>
                    <a:pt x="181" y="77"/>
                    <a:pt x="182" y="112"/>
                    <a:pt x="182" y="138"/>
                  </a:cubicBezTo>
                  <a:cubicBezTo>
                    <a:pt x="182" y="186"/>
                    <a:pt x="163" y="240"/>
                    <a:pt x="114" y="240"/>
                  </a:cubicBezTo>
                  <a:close/>
                </a:path>
              </a:pathLst>
            </a:custGeom>
            <a:solidFill>
              <a:srgbClr val="000000"/>
            </a:solidFill>
            <a:ln w="12600" cap="flat">
              <a:noFill/>
              <a:miter lim="800000"/>
              <a:headEnd/>
              <a:tailEnd/>
            </a:ln>
            <a:effectLst/>
          </p:spPr>
          <p:txBody>
            <a:bodyPr wrap="none" anchor="ctr"/>
            <a:lstStyle/>
            <a:p>
              <a:endParaRPr lang="de-DE"/>
            </a:p>
          </p:txBody>
        </p:sp>
        <p:sp>
          <p:nvSpPr>
            <p:cNvPr id="11286" name="Freeform 22"/>
            <p:cNvSpPr>
              <a:spLocks noChangeArrowheads="1"/>
            </p:cNvSpPr>
            <p:nvPr/>
          </p:nvSpPr>
          <p:spPr bwMode="auto">
            <a:xfrm>
              <a:off x="5326" y="3090"/>
              <a:ext cx="82" cy="86"/>
            </a:xfrm>
            <a:custGeom>
              <a:avLst/>
              <a:gdLst/>
              <a:ahLst/>
              <a:cxnLst>
                <a:cxn ang="0">
                  <a:pos x="355" y="0"/>
                </a:cxn>
                <a:cxn ang="0">
                  <a:pos x="11" y="0"/>
                </a:cxn>
                <a:cxn ang="0">
                  <a:pos x="0" y="126"/>
                </a:cxn>
                <a:cxn ang="0">
                  <a:pos x="14" y="126"/>
                </a:cxn>
                <a:cxn ang="0">
                  <a:pos x="115" y="18"/>
                </a:cxn>
                <a:cxn ang="0">
                  <a:pos x="146" y="19"/>
                </a:cxn>
                <a:cxn ang="0">
                  <a:pos x="158" y="40"/>
                </a:cxn>
                <a:cxn ang="0">
                  <a:pos x="158" y="338"/>
                </a:cxn>
                <a:cxn ang="0">
                  <a:pos x="99" y="365"/>
                </a:cxn>
                <a:cxn ang="0">
                  <a:pos x="77" y="365"/>
                </a:cxn>
                <a:cxn ang="0">
                  <a:pos x="77" y="382"/>
                </a:cxn>
                <a:cxn ang="0">
                  <a:pos x="182" y="381"/>
                </a:cxn>
                <a:cxn ang="0">
                  <a:pos x="290" y="382"/>
                </a:cxn>
                <a:cxn ang="0">
                  <a:pos x="290" y="365"/>
                </a:cxn>
                <a:cxn ang="0">
                  <a:pos x="267" y="365"/>
                </a:cxn>
                <a:cxn ang="0">
                  <a:pos x="208" y="338"/>
                </a:cxn>
                <a:cxn ang="0">
                  <a:pos x="208" y="40"/>
                </a:cxn>
                <a:cxn ang="0">
                  <a:pos x="219" y="19"/>
                </a:cxn>
                <a:cxn ang="0">
                  <a:pos x="251" y="18"/>
                </a:cxn>
                <a:cxn ang="0">
                  <a:pos x="352" y="126"/>
                </a:cxn>
                <a:cxn ang="0">
                  <a:pos x="366" y="126"/>
                </a:cxn>
                <a:cxn ang="0">
                  <a:pos x="355" y="0"/>
                </a:cxn>
              </a:cxnLst>
              <a:rect l="0" t="0" r="r" b="b"/>
              <a:pathLst>
                <a:path w="367" h="383">
                  <a:moveTo>
                    <a:pt x="355" y="0"/>
                  </a:moveTo>
                  <a:lnTo>
                    <a:pt x="11" y="0"/>
                  </a:lnTo>
                  <a:lnTo>
                    <a:pt x="0" y="126"/>
                  </a:lnTo>
                  <a:lnTo>
                    <a:pt x="14" y="126"/>
                  </a:lnTo>
                  <a:cubicBezTo>
                    <a:pt x="22" y="37"/>
                    <a:pt x="30" y="18"/>
                    <a:pt x="115" y="18"/>
                  </a:cubicBezTo>
                  <a:cubicBezTo>
                    <a:pt x="126" y="18"/>
                    <a:pt x="141" y="18"/>
                    <a:pt x="146" y="19"/>
                  </a:cubicBezTo>
                  <a:cubicBezTo>
                    <a:pt x="158" y="21"/>
                    <a:pt x="158" y="27"/>
                    <a:pt x="158" y="40"/>
                  </a:cubicBezTo>
                  <a:lnTo>
                    <a:pt x="158" y="338"/>
                  </a:lnTo>
                  <a:cubicBezTo>
                    <a:pt x="158" y="357"/>
                    <a:pt x="158" y="365"/>
                    <a:pt x="99" y="365"/>
                  </a:cubicBezTo>
                  <a:lnTo>
                    <a:pt x="77" y="365"/>
                  </a:lnTo>
                  <a:lnTo>
                    <a:pt x="77" y="382"/>
                  </a:lnTo>
                  <a:cubicBezTo>
                    <a:pt x="99" y="381"/>
                    <a:pt x="157" y="381"/>
                    <a:pt x="182" y="381"/>
                  </a:cubicBezTo>
                  <a:cubicBezTo>
                    <a:pt x="210" y="381"/>
                    <a:pt x="267" y="381"/>
                    <a:pt x="290" y="382"/>
                  </a:cubicBezTo>
                  <a:lnTo>
                    <a:pt x="290" y="365"/>
                  </a:lnTo>
                  <a:lnTo>
                    <a:pt x="267" y="365"/>
                  </a:lnTo>
                  <a:cubicBezTo>
                    <a:pt x="208" y="365"/>
                    <a:pt x="208" y="357"/>
                    <a:pt x="208" y="338"/>
                  </a:cubicBezTo>
                  <a:lnTo>
                    <a:pt x="208" y="40"/>
                  </a:lnTo>
                  <a:cubicBezTo>
                    <a:pt x="208" y="29"/>
                    <a:pt x="208" y="21"/>
                    <a:pt x="219" y="19"/>
                  </a:cubicBezTo>
                  <a:cubicBezTo>
                    <a:pt x="224" y="18"/>
                    <a:pt x="240" y="18"/>
                    <a:pt x="251" y="18"/>
                  </a:cubicBezTo>
                  <a:cubicBezTo>
                    <a:pt x="336" y="18"/>
                    <a:pt x="344" y="37"/>
                    <a:pt x="352" y="126"/>
                  </a:cubicBezTo>
                  <a:lnTo>
                    <a:pt x="366" y="126"/>
                  </a:lnTo>
                  <a:lnTo>
                    <a:pt x="355" y="0"/>
                  </a:lnTo>
                </a:path>
              </a:pathLst>
            </a:custGeom>
            <a:solidFill>
              <a:srgbClr val="000000"/>
            </a:solidFill>
            <a:ln w="12600" cap="flat">
              <a:noFill/>
              <a:miter lim="800000"/>
              <a:headEnd/>
              <a:tailEnd/>
            </a:ln>
            <a:effectLst/>
          </p:spPr>
          <p:txBody>
            <a:bodyPr wrap="none" anchor="ctr"/>
            <a:lstStyle/>
            <a:p>
              <a:endParaRPr lang="de-DE"/>
            </a:p>
          </p:txBody>
        </p:sp>
        <p:sp>
          <p:nvSpPr>
            <p:cNvPr id="11287" name="Freeform 23"/>
            <p:cNvSpPr>
              <a:spLocks noChangeArrowheads="1"/>
            </p:cNvSpPr>
            <p:nvPr/>
          </p:nvSpPr>
          <p:spPr bwMode="auto">
            <a:xfrm>
              <a:off x="5406" y="3119"/>
              <a:ext cx="49" cy="58"/>
            </a:xfrm>
            <a:custGeom>
              <a:avLst/>
              <a:gdLst/>
              <a:ahLst/>
              <a:cxnLst>
                <a:cxn ang="0">
                  <a:pos x="48" y="110"/>
                </a:cxn>
                <a:cxn ang="0">
                  <a:pos x="118" y="13"/>
                </a:cxn>
                <a:cxn ang="0">
                  <a:pos x="182" y="110"/>
                </a:cxn>
                <a:cxn ang="0">
                  <a:pos x="48" y="110"/>
                </a:cxn>
                <a:cxn ang="0">
                  <a:pos x="46" y="123"/>
                </a:cxn>
                <a:cxn ang="0">
                  <a:pos x="205" y="123"/>
                </a:cxn>
                <a:cxn ang="0">
                  <a:pos x="219" y="110"/>
                </a:cxn>
                <a:cxn ang="0">
                  <a:pos x="118" y="0"/>
                </a:cxn>
                <a:cxn ang="0">
                  <a:pos x="0" y="130"/>
                </a:cxn>
                <a:cxn ang="0">
                  <a:pos x="125" y="259"/>
                </a:cxn>
                <a:cxn ang="0">
                  <a:pos x="219" y="186"/>
                </a:cxn>
                <a:cxn ang="0">
                  <a:pos x="211" y="179"/>
                </a:cxn>
                <a:cxn ang="0">
                  <a:pos x="205" y="187"/>
                </a:cxn>
                <a:cxn ang="0">
                  <a:pos x="128" y="245"/>
                </a:cxn>
                <a:cxn ang="0">
                  <a:pos x="64" y="208"/>
                </a:cxn>
                <a:cxn ang="0">
                  <a:pos x="46" y="123"/>
                </a:cxn>
              </a:cxnLst>
              <a:rect l="0" t="0" r="r" b="b"/>
              <a:pathLst>
                <a:path w="220" h="260">
                  <a:moveTo>
                    <a:pt x="48" y="110"/>
                  </a:moveTo>
                  <a:cubicBezTo>
                    <a:pt x="51" y="27"/>
                    <a:pt x="99" y="13"/>
                    <a:pt x="118" y="13"/>
                  </a:cubicBezTo>
                  <a:cubicBezTo>
                    <a:pt x="176" y="13"/>
                    <a:pt x="182" y="90"/>
                    <a:pt x="182" y="110"/>
                  </a:cubicBezTo>
                  <a:lnTo>
                    <a:pt x="48" y="110"/>
                  </a:lnTo>
                  <a:close/>
                  <a:moveTo>
                    <a:pt x="46" y="123"/>
                  </a:moveTo>
                  <a:lnTo>
                    <a:pt x="205" y="123"/>
                  </a:lnTo>
                  <a:cubicBezTo>
                    <a:pt x="218" y="123"/>
                    <a:pt x="219" y="123"/>
                    <a:pt x="219" y="110"/>
                  </a:cubicBezTo>
                  <a:cubicBezTo>
                    <a:pt x="219" y="54"/>
                    <a:pt x="189" y="0"/>
                    <a:pt x="118" y="0"/>
                  </a:cubicBezTo>
                  <a:cubicBezTo>
                    <a:pt x="53" y="0"/>
                    <a:pt x="0" y="58"/>
                    <a:pt x="0" y="130"/>
                  </a:cubicBezTo>
                  <a:cubicBezTo>
                    <a:pt x="0" y="205"/>
                    <a:pt x="59" y="259"/>
                    <a:pt x="125" y="259"/>
                  </a:cubicBezTo>
                  <a:cubicBezTo>
                    <a:pt x="194" y="259"/>
                    <a:pt x="219" y="197"/>
                    <a:pt x="219" y="186"/>
                  </a:cubicBezTo>
                  <a:cubicBezTo>
                    <a:pt x="219" y="181"/>
                    <a:pt x="214" y="179"/>
                    <a:pt x="211" y="179"/>
                  </a:cubicBezTo>
                  <a:cubicBezTo>
                    <a:pt x="206" y="179"/>
                    <a:pt x="206" y="182"/>
                    <a:pt x="205" y="187"/>
                  </a:cubicBezTo>
                  <a:cubicBezTo>
                    <a:pt x="184" y="245"/>
                    <a:pt x="134" y="245"/>
                    <a:pt x="128" y="245"/>
                  </a:cubicBezTo>
                  <a:cubicBezTo>
                    <a:pt x="99" y="245"/>
                    <a:pt x="77" y="229"/>
                    <a:pt x="64" y="208"/>
                  </a:cubicBezTo>
                  <a:cubicBezTo>
                    <a:pt x="46" y="181"/>
                    <a:pt x="46" y="142"/>
                    <a:pt x="46" y="123"/>
                  </a:cubicBezTo>
                  <a:close/>
                </a:path>
              </a:pathLst>
            </a:custGeom>
            <a:solidFill>
              <a:srgbClr val="000000"/>
            </a:solidFill>
            <a:ln w="12600" cap="flat">
              <a:noFill/>
              <a:miter lim="800000"/>
              <a:headEnd/>
              <a:tailEnd/>
            </a:ln>
            <a:effectLst/>
          </p:spPr>
          <p:txBody>
            <a:bodyPr wrap="none" anchor="ctr"/>
            <a:lstStyle/>
            <a:p>
              <a:endParaRPr lang="de-DE"/>
            </a:p>
          </p:txBody>
        </p:sp>
        <p:sp>
          <p:nvSpPr>
            <p:cNvPr id="11288" name="Freeform 24"/>
            <p:cNvSpPr>
              <a:spLocks noChangeArrowheads="1"/>
            </p:cNvSpPr>
            <p:nvPr/>
          </p:nvSpPr>
          <p:spPr bwMode="auto">
            <a:xfrm>
              <a:off x="5461" y="3089"/>
              <a:ext cx="90" cy="89"/>
            </a:xfrm>
            <a:custGeom>
              <a:avLst/>
              <a:gdLst/>
              <a:ahLst/>
              <a:cxnLst>
                <a:cxn ang="0">
                  <a:pos x="339" y="56"/>
                </a:cxn>
                <a:cxn ang="0">
                  <a:pos x="402" y="18"/>
                </a:cxn>
                <a:cxn ang="0">
                  <a:pos x="402" y="0"/>
                </a:cxn>
                <a:cxn ang="0">
                  <a:pos x="347" y="2"/>
                </a:cxn>
                <a:cxn ang="0">
                  <a:pos x="282" y="0"/>
                </a:cxn>
                <a:cxn ang="0">
                  <a:pos x="282" y="18"/>
                </a:cxn>
                <a:cxn ang="0">
                  <a:pos x="323" y="46"/>
                </a:cxn>
                <a:cxn ang="0">
                  <a:pos x="320" y="58"/>
                </a:cxn>
                <a:cxn ang="0">
                  <a:pos x="218" y="330"/>
                </a:cxn>
                <a:cxn ang="0">
                  <a:pos x="109" y="45"/>
                </a:cxn>
                <a:cxn ang="0">
                  <a:pos x="106" y="34"/>
                </a:cxn>
                <a:cxn ang="0">
                  <a:pos x="152" y="18"/>
                </a:cxn>
                <a:cxn ang="0">
                  <a:pos x="152" y="0"/>
                </a:cxn>
                <a:cxn ang="0">
                  <a:pos x="72" y="2"/>
                </a:cxn>
                <a:cxn ang="0">
                  <a:pos x="0" y="0"/>
                </a:cxn>
                <a:cxn ang="0">
                  <a:pos x="0" y="18"/>
                </a:cxn>
                <a:cxn ang="0">
                  <a:pos x="56" y="38"/>
                </a:cxn>
                <a:cxn ang="0">
                  <a:pos x="186" y="385"/>
                </a:cxn>
                <a:cxn ang="0">
                  <a:pos x="200" y="398"/>
                </a:cxn>
                <a:cxn ang="0">
                  <a:pos x="214" y="387"/>
                </a:cxn>
                <a:cxn ang="0">
                  <a:pos x="339" y="56"/>
                </a:cxn>
              </a:cxnLst>
              <a:rect l="0" t="0" r="r" b="b"/>
              <a:pathLst>
                <a:path w="403" h="399">
                  <a:moveTo>
                    <a:pt x="339" y="56"/>
                  </a:moveTo>
                  <a:cubicBezTo>
                    <a:pt x="347" y="35"/>
                    <a:pt x="363" y="18"/>
                    <a:pt x="402" y="18"/>
                  </a:cubicBezTo>
                  <a:lnTo>
                    <a:pt x="402" y="0"/>
                  </a:lnTo>
                  <a:cubicBezTo>
                    <a:pt x="384" y="2"/>
                    <a:pt x="362" y="2"/>
                    <a:pt x="347" y="2"/>
                  </a:cubicBezTo>
                  <a:cubicBezTo>
                    <a:pt x="330" y="2"/>
                    <a:pt x="298" y="0"/>
                    <a:pt x="282" y="0"/>
                  </a:cubicBezTo>
                  <a:lnTo>
                    <a:pt x="282" y="18"/>
                  </a:lnTo>
                  <a:cubicBezTo>
                    <a:pt x="312" y="18"/>
                    <a:pt x="323" y="32"/>
                    <a:pt x="323" y="46"/>
                  </a:cubicBezTo>
                  <a:cubicBezTo>
                    <a:pt x="323" y="50"/>
                    <a:pt x="322" y="54"/>
                    <a:pt x="320" y="58"/>
                  </a:cubicBezTo>
                  <a:lnTo>
                    <a:pt x="218" y="330"/>
                  </a:lnTo>
                  <a:lnTo>
                    <a:pt x="109" y="45"/>
                  </a:lnTo>
                  <a:cubicBezTo>
                    <a:pt x="106" y="37"/>
                    <a:pt x="106" y="35"/>
                    <a:pt x="106" y="34"/>
                  </a:cubicBezTo>
                  <a:cubicBezTo>
                    <a:pt x="106" y="18"/>
                    <a:pt x="138" y="18"/>
                    <a:pt x="152" y="18"/>
                  </a:cubicBezTo>
                  <a:lnTo>
                    <a:pt x="152" y="0"/>
                  </a:lnTo>
                  <a:cubicBezTo>
                    <a:pt x="133" y="2"/>
                    <a:pt x="93" y="2"/>
                    <a:pt x="72" y="2"/>
                  </a:cubicBezTo>
                  <a:cubicBezTo>
                    <a:pt x="45" y="2"/>
                    <a:pt x="21" y="0"/>
                    <a:pt x="0" y="0"/>
                  </a:cubicBezTo>
                  <a:lnTo>
                    <a:pt x="0" y="18"/>
                  </a:lnTo>
                  <a:cubicBezTo>
                    <a:pt x="37" y="18"/>
                    <a:pt x="48" y="18"/>
                    <a:pt x="56" y="38"/>
                  </a:cubicBezTo>
                  <a:lnTo>
                    <a:pt x="186" y="385"/>
                  </a:lnTo>
                  <a:cubicBezTo>
                    <a:pt x="190" y="397"/>
                    <a:pt x="194" y="398"/>
                    <a:pt x="200" y="398"/>
                  </a:cubicBezTo>
                  <a:cubicBezTo>
                    <a:pt x="210" y="398"/>
                    <a:pt x="211" y="395"/>
                    <a:pt x="214" y="387"/>
                  </a:cubicBezTo>
                  <a:lnTo>
                    <a:pt x="339" y="56"/>
                  </a:lnTo>
                </a:path>
              </a:pathLst>
            </a:custGeom>
            <a:solidFill>
              <a:srgbClr val="000000"/>
            </a:solidFill>
            <a:ln w="12600" cap="flat">
              <a:noFill/>
              <a:miter lim="800000"/>
              <a:headEnd/>
              <a:tailEnd/>
            </a:ln>
            <a:effectLst/>
          </p:spPr>
          <p:txBody>
            <a:bodyPr wrap="none" anchor="ctr"/>
            <a:lstStyle/>
            <a:p>
              <a:endParaRPr lang="de-DE"/>
            </a:p>
          </p:txBody>
        </p:sp>
        <p:sp>
          <p:nvSpPr>
            <p:cNvPr id="11289" name="Freeform 25"/>
            <p:cNvSpPr>
              <a:spLocks noChangeArrowheads="1"/>
            </p:cNvSpPr>
            <p:nvPr/>
          </p:nvSpPr>
          <p:spPr bwMode="auto">
            <a:xfrm>
              <a:off x="4042" y="3280"/>
              <a:ext cx="75" cy="87"/>
            </a:xfrm>
            <a:custGeom>
              <a:avLst/>
              <a:gdLst/>
              <a:ahLst/>
              <a:cxnLst>
                <a:cxn ang="0">
                  <a:pos x="109" y="208"/>
                </a:cxn>
                <a:cxn ang="0">
                  <a:pos x="205" y="208"/>
                </a:cxn>
                <a:cxn ang="0">
                  <a:pos x="333" y="106"/>
                </a:cxn>
                <a:cxn ang="0">
                  <a:pos x="200" y="0"/>
                </a:cxn>
                <a:cxn ang="0">
                  <a:pos x="0" y="0"/>
                </a:cxn>
                <a:cxn ang="0">
                  <a:pos x="0" y="18"/>
                </a:cxn>
                <a:cxn ang="0">
                  <a:pos x="13" y="18"/>
                </a:cxn>
                <a:cxn ang="0">
                  <a:pos x="58" y="45"/>
                </a:cxn>
                <a:cxn ang="0">
                  <a:pos x="58" y="342"/>
                </a:cxn>
                <a:cxn ang="0">
                  <a:pos x="13" y="368"/>
                </a:cxn>
                <a:cxn ang="0">
                  <a:pos x="0" y="368"/>
                </a:cxn>
                <a:cxn ang="0">
                  <a:pos x="0" y="385"/>
                </a:cxn>
                <a:cxn ang="0">
                  <a:pos x="83" y="384"/>
                </a:cxn>
                <a:cxn ang="0">
                  <a:pos x="166" y="385"/>
                </a:cxn>
                <a:cxn ang="0">
                  <a:pos x="166" y="368"/>
                </a:cxn>
                <a:cxn ang="0">
                  <a:pos x="154" y="368"/>
                </a:cxn>
                <a:cxn ang="0">
                  <a:pos x="109" y="342"/>
                </a:cxn>
                <a:cxn ang="0">
                  <a:pos x="109" y="208"/>
                </a:cxn>
                <a:cxn ang="0">
                  <a:pos x="107" y="192"/>
                </a:cxn>
                <a:cxn ang="0">
                  <a:pos x="107" y="40"/>
                </a:cxn>
                <a:cxn ang="0">
                  <a:pos x="134" y="18"/>
                </a:cxn>
                <a:cxn ang="0">
                  <a:pos x="184" y="18"/>
                </a:cxn>
                <a:cxn ang="0">
                  <a:pos x="275" y="106"/>
                </a:cxn>
                <a:cxn ang="0">
                  <a:pos x="184" y="192"/>
                </a:cxn>
                <a:cxn ang="0">
                  <a:pos x="107" y="192"/>
                </a:cxn>
              </a:cxnLst>
              <a:rect l="0" t="0" r="r" b="b"/>
              <a:pathLst>
                <a:path w="334" h="386">
                  <a:moveTo>
                    <a:pt x="109" y="208"/>
                  </a:moveTo>
                  <a:lnTo>
                    <a:pt x="205" y="208"/>
                  </a:lnTo>
                  <a:cubicBezTo>
                    <a:pt x="272" y="208"/>
                    <a:pt x="333" y="162"/>
                    <a:pt x="333" y="106"/>
                  </a:cubicBezTo>
                  <a:cubicBezTo>
                    <a:pt x="333" y="50"/>
                    <a:pt x="277" y="0"/>
                    <a:pt x="200" y="0"/>
                  </a:cubicBezTo>
                  <a:lnTo>
                    <a:pt x="0" y="0"/>
                  </a:lnTo>
                  <a:lnTo>
                    <a:pt x="0" y="18"/>
                  </a:lnTo>
                  <a:lnTo>
                    <a:pt x="13" y="18"/>
                  </a:lnTo>
                  <a:cubicBezTo>
                    <a:pt x="58" y="18"/>
                    <a:pt x="58" y="24"/>
                    <a:pt x="58" y="45"/>
                  </a:cubicBezTo>
                  <a:lnTo>
                    <a:pt x="58" y="342"/>
                  </a:lnTo>
                  <a:cubicBezTo>
                    <a:pt x="58" y="361"/>
                    <a:pt x="58" y="368"/>
                    <a:pt x="13" y="368"/>
                  </a:cubicBezTo>
                  <a:lnTo>
                    <a:pt x="0" y="368"/>
                  </a:lnTo>
                  <a:lnTo>
                    <a:pt x="0" y="385"/>
                  </a:lnTo>
                  <a:cubicBezTo>
                    <a:pt x="19" y="384"/>
                    <a:pt x="61" y="384"/>
                    <a:pt x="83" y="384"/>
                  </a:cubicBezTo>
                  <a:cubicBezTo>
                    <a:pt x="104" y="384"/>
                    <a:pt x="147" y="384"/>
                    <a:pt x="166" y="385"/>
                  </a:cubicBezTo>
                  <a:lnTo>
                    <a:pt x="166" y="368"/>
                  </a:lnTo>
                  <a:lnTo>
                    <a:pt x="154" y="368"/>
                  </a:lnTo>
                  <a:cubicBezTo>
                    <a:pt x="110" y="368"/>
                    <a:pt x="109" y="361"/>
                    <a:pt x="109" y="342"/>
                  </a:cubicBezTo>
                  <a:lnTo>
                    <a:pt x="109" y="208"/>
                  </a:lnTo>
                  <a:close/>
                  <a:moveTo>
                    <a:pt x="107" y="192"/>
                  </a:moveTo>
                  <a:lnTo>
                    <a:pt x="107" y="40"/>
                  </a:lnTo>
                  <a:cubicBezTo>
                    <a:pt x="107" y="21"/>
                    <a:pt x="107" y="18"/>
                    <a:pt x="134" y="18"/>
                  </a:cubicBezTo>
                  <a:lnTo>
                    <a:pt x="184" y="18"/>
                  </a:lnTo>
                  <a:cubicBezTo>
                    <a:pt x="275" y="18"/>
                    <a:pt x="275" y="77"/>
                    <a:pt x="275" y="106"/>
                  </a:cubicBezTo>
                  <a:cubicBezTo>
                    <a:pt x="275" y="131"/>
                    <a:pt x="275" y="192"/>
                    <a:pt x="184" y="192"/>
                  </a:cubicBezTo>
                  <a:lnTo>
                    <a:pt x="107" y="192"/>
                  </a:lnTo>
                  <a:close/>
                </a:path>
              </a:pathLst>
            </a:custGeom>
            <a:solidFill>
              <a:srgbClr val="000000"/>
            </a:solidFill>
            <a:ln w="12600" cap="flat">
              <a:noFill/>
              <a:miter lim="800000"/>
              <a:headEnd/>
              <a:tailEnd/>
            </a:ln>
            <a:effectLst/>
          </p:spPr>
          <p:txBody>
            <a:bodyPr wrap="none" anchor="ctr"/>
            <a:lstStyle/>
            <a:p>
              <a:endParaRPr lang="de-DE"/>
            </a:p>
          </p:txBody>
        </p:sp>
        <p:sp>
          <p:nvSpPr>
            <p:cNvPr id="11290" name="Freeform 26"/>
            <p:cNvSpPr>
              <a:spLocks noChangeArrowheads="1"/>
            </p:cNvSpPr>
            <p:nvPr/>
          </p:nvSpPr>
          <p:spPr bwMode="auto">
            <a:xfrm>
              <a:off x="4127" y="3279"/>
              <a:ext cx="62" cy="89"/>
            </a:xfrm>
            <a:custGeom>
              <a:avLst/>
              <a:gdLst/>
              <a:ahLst/>
              <a:cxnLst>
                <a:cxn ang="0">
                  <a:pos x="82" y="179"/>
                </a:cxn>
                <a:cxn ang="0">
                  <a:pos x="82" y="0"/>
                </a:cxn>
                <a:cxn ang="0">
                  <a:pos x="0" y="6"/>
                </a:cxn>
                <a:cxn ang="0">
                  <a:pos x="0" y="24"/>
                </a:cxn>
                <a:cxn ang="0">
                  <a:pos x="45" y="56"/>
                </a:cxn>
                <a:cxn ang="0">
                  <a:pos x="45" y="392"/>
                </a:cxn>
                <a:cxn ang="0">
                  <a:pos x="58" y="392"/>
                </a:cxn>
                <a:cxn ang="0">
                  <a:pos x="78" y="357"/>
                </a:cxn>
                <a:cxn ang="0">
                  <a:pos x="152" y="398"/>
                </a:cxn>
                <a:cxn ang="0">
                  <a:pos x="278" y="270"/>
                </a:cxn>
                <a:cxn ang="0">
                  <a:pos x="158" y="142"/>
                </a:cxn>
                <a:cxn ang="0">
                  <a:pos x="82" y="179"/>
                </a:cxn>
                <a:cxn ang="0">
                  <a:pos x="83" y="328"/>
                </a:cxn>
                <a:cxn ang="0">
                  <a:pos x="83" y="211"/>
                </a:cxn>
                <a:cxn ang="0">
                  <a:pos x="90" y="190"/>
                </a:cxn>
                <a:cxn ang="0">
                  <a:pos x="157" y="155"/>
                </a:cxn>
                <a:cxn ang="0">
                  <a:pos x="216" y="190"/>
                </a:cxn>
                <a:cxn ang="0">
                  <a:pos x="232" y="269"/>
                </a:cxn>
                <a:cxn ang="0">
                  <a:pos x="214" y="349"/>
                </a:cxn>
                <a:cxn ang="0">
                  <a:pos x="150" y="385"/>
                </a:cxn>
                <a:cxn ang="0">
                  <a:pos x="91" y="350"/>
                </a:cxn>
                <a:cxn ang="0">
                  <a:pos x="83" y="328"/>
                </a:cxn>
              </a:cxnLst>
              <a:rect l="0" t="0" r="r" b="b"/>
              <a:pathLst>
                <a:path w="279" h="399">
                  <a:moveTo>
                    <a:pt x="82" y="179"/>
                  </a:moveTo>
                  <a:lnTo>
                    <a:pt x="82" y="0"/>
                  </a:lnTo>
                  <a:lnTo>
                    <a:pt x="0" y="6"/>
                  </a:lnTo>
                  <a:lnTo>
                    <a:pt x="0" y="24"/>
                  </a:lnTo>
                  <a:cubicBezTo>
                    <a:pt x="40" y="24"/>
                    <a:pt x="45" y="27"/>
                    <a:pt x="45" y="56"/>
                  </a:cubicBezTo>
                  <a:lnTo>
                    <a:pt x="45" y="392"/>
                  </a:lnTo>
                  <a:lnTo>
                    <a:pt x="58" y="392"/>
                  </a:lnTo>
                  <a:cubicBezTo>
                    <a:pt x="59" y="392"/>
                    <a:pt x="64" y="384"/>
                    <a:pt x="78" y="357"/>
                  </a:cubicBezTo>
                  <a:cubicBezTo>
                    <a:pt x="86" y="369"/>
                    <a:pt x="110" y="398"/>
                    <a:pt x="152" y="398"/>
                  </a:cubicBezTo>
                  <a:cubicBezTo>
                    <a:pt x="221" y="398"/>
                    <a:pt x="278" y="342"/>
                    <a:pt x="278" y="270"/>
                  </a:cubicBezTo>
                  <a:cubicBezTo>
                    <a:pt x="278" y="198"/>
                    <a:pt x="224" y="142"/>
                    <a:pt x="158" y="142"/>
                  </a:cubicBezTo>
                  <a:cubicBezTo>
                    <a:pt x="115" y="142"/>
                    <a:pt x="91" y="170"/>
                    <a:pt x="82" y="179"/>
                  </a:cubicBezTo>
                  <a:close/>
                  <a:moveTo>
                    <a:pt x="83" y="328"/>
                  </a:moveTo>
                  <a:lnTo>
                    <a:pt x="83" y="211"/>
                  </a:lnTo>
                  <a:cubicBezTo>
                    <a:pt x="83" y="200"/>
                    <a:pt x="83" y="200"/>
                    <a:pt x="90" y="190"/>
                  </a:cubicBezTo>
                  <a:cubicBezTo>
                    <a:pt x="112" y="160"/>
                    <a:pt x="142" y="155"/>
                    <a:pt x="157" y="155"/>
                  </a:cubicBezTo>
                  <a:cubicBezTo>
                    <a:pt x="181" y="155"/>
                    <a:pt x="202" y="170"/>
                    <a:pt x="216" y="190"/>
                  </a:cubicBezTo>
                  <a:cubicBezTo>
                    <a:pt x="230" y="214"/>
                    <a:pt x="232" y="246"/>
                    <a:pt x="232" y="269"/>
                  </a:cubicBezTo>
                  <a:cubicBezTo>
                    <a:pt x="232" y="290"/>
                    <a:pt x="230" y="325"/>
                    <a:pt x="214" y="349"/>
                  </a:cubicBezTo>
                  <a:cubicBezTo>
                    <a:pt x="203" y="366"/>
                    <a:pt x="181" y="385"/>
                    <a:pt x="150" y="385"/>
                  </a:cubicBezTo>
                  <a:cubicBezTo>
                    <a:pt x="125" y="385"/>
                    <a:pt x="104" y="373"/>
                    <a:pt x="91" y="350"/>
                  </a:cubicBezTo>
                  <a:cubicBezTo>
                    <a:pt x="83" y="339"/>
                    <a:pt x="83" y="338"/>
                    <a:pt x="83" y="328"/>
                  </a:cubicBezTo>
                  <a:close/>
                </a:path>
              </a:pathLst>
            </a:custGeom>
            <a:solidFill>
              <a:srgbClr val="000000"/>
            </a:solidFill>
            <a:ln w="12600" cap="flat">
              <a:noFill/>
              <a:miter lim="800000"/>
              <a:headEnd/>
              <a:tailEnd/>
            </a:ln>
            <a:effectLst/>
          </p:spPr>
          <p:txBody>
            <a:bodyPr wrap="none" anchor="ctr"/>
            <a:lstStyle/>
            <a:p>
              <a:endParaRPr lang="de-DE"/>
            </a:p>
          </p:txBody>
        </p:sp>
        <p:sp>
          <p:nvSpPr>
            <p:cNvPr id="11291" name="Freeform 27"/>
            <p:cNvSpPr>
              <a:spLocks noChangeArrowheads="1"/>
            </p:cNvSpPr>
            <p:nvPr/>
          </p:nvSpPr>
          <p:spPr bwMode="auto">
            <a:xfrm>
              <a:off x="4233" y="3333"/>
              <a:ext cx="78" cy="5"/>
            </a:xfrm>
            <a:custGeom>
              <a:avLst/>
              <a:gdLst/>
              <a:ahLst/>
              <a:cxnLst>
                <a:cxn ang="0">
                  <a:pos x="325" y="24"/>
                </a:cxn>
                <a:cxn ang="0">
                  <a:pos x="346" y="13"/>
                </a:cxn>
                <a:cxn ang="0">
                  <a:pos x="325" y="0"/>
                </a:cxn>
                <a:cxn ang="0">
                  <a:pos x="19" y="0"/>
                </a:cxn>
                <a:cxn ang="0">
                  <a:pos x="0" y="13"/>
                </a:cxn>
                <a:cxn ang="0">
                  <a:pos x="19" y="24"/>
                </a:cxn>
                <a:cxn ang="0">
                  <a:pos x="325" y="24"/>
                </a:cxn>
              </a:cxnLst>
              <a:rect l="0" t="0" r="r" b="b"/>
              <a:pathLst>
                <a:path w="347" h="25">
                  <a:moveTo>
                    <a:pt x="325" y="24"/>
                  </a:moveTo>
                  <a:cubicBezTo>
                    <a:pt x="334" y="24"/>
                    <a:pt x="346" y="24"/>
                    <a:pt x="346" y="13"/>
                  </a:cubicBezTo>
                  <a:cubicBezTo>
                    <a:pt x="346" y="0"/>
                    <a:pt x="334" y="0"/>
                    <a:pt x="325" y="0"/>
                  </a:cubicBezTo>
                  <a:lnTo>
                    <a:pt x="19" y="0"/>
                  </a:lnTo>
                  <a:cubicBezTo>
                    <a:pt x="10" y="0"/>
                    <a:pt x="0" y="0"/>
                    <a:pt x="0" y="13"/>
                  </a:cubicBezTo>
                  <a:cubicBezTo>
                    <a:pt x="0" y="24"/>
                    <a:pt x="10" y="24"/>
                    <a:pt x="19" y="24"/>
                  </a:cubicBezTo>
                  <a:lnTo>
                    <a:pt x="325" y="24"/>
                  </a:lnTo>
                </a:path>
              </a:pathLst>
            </a:custGeom>
            <a:solidFill>
              <a:srgbClr val="000000"/>
            </a:solidFill>
            <a:ln w="12600" cap="flat">
              <a:noFill/>
              <a:miter lim="800000"/>
              <a:headEnd/>
              <a:tailEnd/>
            </a:ln>
            <a:effectLst/>
          </p:spPr>
          <p:txBody>
            <a:bodyPr wrap="none" anchor="ctr"/>
            <a:lstStyle/>
            <a:p>
              <a:endParaRPr lang="de-DE"/>
            </a:p>
          </p:txBody>
        </p:sp>
        <p:sp>
          <p:nvSpPr>
            <p:cNvPr id="11292" name="Freeform 28"/>
            <p:cNvSpPr>
              <a:spLocks noChangeArrowheads="1"/>
            </p:cNvSpPr>
            <p:nvPr/>
          </p:nvSpPr>
          <p:spPr bwMode="auto">
            <a:xfrm>
              <a:off x="4354" y="3280"/>
              <a:ext cx="75" cy="87"/>
            </a:xfrm>
            <a:custGeom>
              <a:avLst/>
              <a:gdLst/>
              <a:ahLst/>
              <a:cxnLst>
                <a:cxn ang="0">
                  <a:pos x="109" y="208"/>
                </a:cxn>
                <a:cxn ang="0">
                  <a:pos x="203" y="208"/>
                </a:cxn>
                <a:cxn ang="0">
                  <a:pos x="333" y="106"/>
                </a:cxn>
                <a:cxn ang="0">
                  <a:pos x="200" y="0"/>
                </a:cxn>
                <a:cxn ang="0">
                  <a:pos x="0" y="0"/>
                </a:cxn>
                <a:cxn ang="0">
                  <a:pos x="0" y="18"/>
                </a:cxn>
                <a:cxn ang="0">
                  <a:pos x="13" y="18"/>
                </a:cxn>
                <a:cxn ang="0">
                  <a:pos x="58" y="45"/>
                </a:cxn>
                <a:cxn ang="0">
                  <a:pos x="58" y="342"/>
                </a:cxn>
                <a:cxn ang="0">
                  <a:pos x="13" y="368"/>
                </a:cxn>
                <a:cxn ang="0">
                  <a:pos x="0" y="368"/>
                </a:cxn>
                <a:cxn ang="0">
                  <a:pos x="0" y="385"/>
                </a:cxn>
                <a:cxn ang="0">
                  <a:pos x="83" y="384"/>
                </a:cxn>
                <a:cxn ang="0">
                  <a:pos x="166" y="385"/>
                </a:cxn>
                <a:cxn ang="0">
                  <a:pos x="166" y="368"/>
                </a:cxn>
                <a:cxn ang="0">
                  <a:pos x="154" y="368"/>
                </a:cxn>
                <a:cxn ang="0">
                  <a:pos x="109" y="342"/>
                </a:cxn>
                <a:cxn ang="0">
                  <a:pos x="109" y="208"/>
                </a:cxn>
                <a:cxn ang="0">
                  <a:pos x="107" y="192"/>
                </a:cxn>
                <a:cxn ang="0">
                  <a:pos x="107" y="40"/>
                </a:cxn>
                <a:cxn ang="0">
                  <a:pos x="134" y="18"/>
                </a:cxn>
                <a:cxn ang="0">
                  <a:pos x="184" y="18"/>
                </a:cxn>
                <a:cxn ang="0">
                  <a:pos x="275" y="106"/>
                </a:cxn>
                <a:cxn ang="0">
                  <a:pos x="184" y="192"/>
                </a:cxn>
                <a:cxn ang="0">
                  <a:pos x="107" y="192"/>
                </a:cxn>
              </a:cxnLst>
              <a:rect l="0" t="0" r="r" b="b"/>
              <a:pathLst>
                <a:path w="334" h="386">
                  <a:moveTo>
                    <a:pt x="109" y="208"/>
                  </a:moveTo>
                  <a:lnTo>
                    <a:pt x="203" y="208"/>
                  </a:lnTo>
                  <a:cubicBezTo>
                    <a:pt x="272" y="208"/>
                    <a:pt x="333" y="162"/>
                    <a:pt x="333" y="106"/>
                  </a:cubicBezTo>
                  <a:cubicBezTo>
                    <a:pt x="333" y="50"/>
                    <a:pt x="277" y="0"/>
                    <a:pt x="200" y="0"/>
                  </a:cubicBezTo>
                  <a:lnTo>
                    <a:pt x="0" y="0"/>
                  </a:lnTo>
                  <a:lnTo>
                    <a:pt x="0" y="18"/>
                  </a:lnTo>
                  <a:lnTo>
                    <a:pt x="13" y="18"/>
                  </a:lnTo>
                  <a:cubicBezTo>
                    <a:pt x="58" y="18"/>
                    <a:pt x="58" y="24"/>
                    <a:pt x="58" y="45"/>
                  </a:cubicBezTo>
                  <a:lnTo>
                    <a:pt x="58" y="342"/>
                  </a:lnTo>
                  <a:cubicBezTo>
                    <a:pt x="58" y="361"/>
                    <a:pt x="58" y="368"/>
                    <a:pt x="13" y="368"/>
                  </a:cubicBezTo>
                  <a:lnTo>
                    <a:pt x="0" y="368"/>
                  </a:lnTo>
                  <a:lnTo>
                    <a:pt x="0" y="385"/>
                  </a:lnTo>
                  <a:cubicBezTo>
                    <a:pt x="19" y="384"/>
                    <a:pt x="61" y="384"/>
                    <a:pt x="83" y="384"/>
                  </a:cubicBezTo>
                  <a:cubicBezTo>
                    <a:pt x="104" y="384"/>
                    <a:pt x="147" y="384"/>
                    <a:pt x="166" y="385"/>
                  </a:cubicBezTo>
                  <a:lnTo>
                    <a:pt x="166" y="368"/>
                  </a:lnTo>
                  <a:lnTo>
                    <a:pt x="154" y="368"/>
                  </a:lnTo>
                  <a:cubicBezTo>
                    <a:pt x="110" y="368"/>
                    <a:pt x="109" y="361"/>
                    <a:pt x="109" y="342"/>
                  </a:cubicBezTo>
                  <a:lnTo>
                    <a:pt x="109" y="208"/>
                  </a:lnTo>
                  <a:close/>
                  <a:moveTo>
                    <a:pt x="107" y="192"/>
                  </a:moveTo>
                  <a:lnTo>
                    <a:pt x="107" y="40"/>
                  </a:lnTo>
                  <a:cubicBezTo>
                    <a:pt x="107" y="21"/>
                    <a:pt x="107" y="18"/>
                    <a:pt x="134" y="18"/>
                  </a:cubicBezTo>
                  <a:lnTo>
                    <a:pt x="184" y="18"/>
                  </a:lnTo>
                  <a:cubicBezTo>
                    <a:pt x="275" y="18"/>
                    <a:pt x="275" y="77"/>
                    <a:pt x="275" y="106"/>
                  </a:cubicBezTo>
                  <a:cubicBezTo>
                    <a:pt x="275" y="131"/>
                    <a:pt x="275" y="192"/>
                    <a:pt x="184" y="192"/>
                  </a:cubicBezTo>
                  <a:lnTo>
                    <a:pt x="107" y="192"/>
                  </a:lnTo>
                  <a:close/>
                </a:path>
              </a:pathLst>
            </a:custGeom>
            <a:solidFill>
              <a:srgbClr val="000000"/>
            </a:solidFill>
            <a:ln w="12600" cap="flat">
              <a:noFill/>
              <a:miter lim="800000"/>
              <a:headEnd/>
              <a:tailEnd/>
            </a:ln>
            <a:effectLst/>
          </p:spPr>
          <p:txBody>
            <a:bodyPr wrap="none" anchor="ctr"/>
            <a:lstStyle/>
            <a:p>
              <a:endParaRPr lang="de-DE"/>
            </a:p>
          </p:txBody>
        </p:sp>
        <p:sp>
          <p:nvSpPr>
            <p:cNvPr id="11293" name="Freeform 29"/>
            <p:cNvSpPr>
              <a:spLocks noChangeArrowheads="1"/>
            </p:cNvSpPr>
            <p:nvPr/>
          </p:nvSpPr>
          <p:spPr bwMode="auto">
            <a:xfrm>
              <a:off x="4440" y="3279"/>
              <a:ext cx="62" cy="89"/>
            </a:xfrm>
            <a:custGeom>
              <a:avLst/>
              <a:gdLst/>
              <a:ahLst/>
              <a:cxnLst>
                <a:cxn ang="0">
                  <a:pos x="82" y="179"/>
                </a:cxn>
                <a:cxn ang="0">
                  <a:pos x="82" y="0"/>
                </a:cxn>
                <a:cxn ang="0">
                  <a:pos x="0" y="6"/>
                </a:cxn>
                <a:cxn ang="0">
                  <a:pos x="0" y="24"/>
                </a:cxn>
                <a:cxn ang="0">
                  <a:pos x="45" y="56"/>
                </a:cxn>
                <a:cxn ang="0">
                  <a:pos x="45" y="392"/>
                </a:cxn>
                <a:cxn ang="0">
                  <a:pos x="58" y="392"/>
                </a:cxn>
                <a:cxn ang="0">
                  <a:pos x="78" y="357"/>
                </a:cxn>
                <a:cxn ang="0">
                  <a:pos x="152" y="398"/>
                </a:cxn>
                <a:cxn ang="0">
                  <a:pos x="278" y="270"/>
                </a:cxn>
                <a:cxn ang="0">
                  <a:pos x="158" y="142"/>
                </a:cxn>
                <a:cxn ang="0">
                  <a:pos x="82" y="179"/>
                </a:cxn>
                <a:cxn ang="0">
                  <a:pos x="83" y="328"/>
                </a:cxn>
                <a:cxn ang="0">
                  <a:pos x="83" y="211"/>
                </a:cxn>
                <a:cxn ang="0">
                  <a:pos x="90" y="190"/>
                </a:cxn>
                <a:cxn ang="0">
                  <a:pos x="157" y="155"/>
                </a:cxn>
                <a:cxn ang="0">
                  <a:pos x="216" y="190"/>
                </a:cxn>
                <a:cxn ang="0">
                  <a:pos x="232" y="269"/>
                </a:cxn>
                <a:cxn ang="0">
                  <a:pos x="214" y="349"/>
                </a:cxn>
                <a:cxn ang="0">
                  <a:pos x="150" y="385"/>
                </a:cxn>
                <a:cxn ang="0">
                  <a:pos x="91" y="350"/>
                </a:cxn>
                <a:cxn ang="0">
                  <a:pos x="83" y="328"/>
                </a:cxn>
              </a:cxnLst>
              <a:rect l="0" t="0" r="r" b="b"/>
              <a:pathLst>
                <a:path w="279" h="399">
                  <a:moveTo>
                    <a:pt x="82" y="179"/>
                  </a:moveTo>
                  <a:lnTo>
                    <a:pt x="82" y="0"/>
                  </a:lnTo>
                  <a:lnTo>
                    <a:pt x="0" y="6"/>
                  </a:lnTo>
                  <a:lnTo>
                    <a:pt x="0" y="24"/>
                  </a:lnTo>
                  <a:cubicBezTo>
                    <a:pt x="40" y="24"/>
                    <a:pt x="45" y="27"/>
                    <a:pt x="45" y="56"/>
                  </a:cubicBezTo>
                  <a:lnTo>
                    <a:pt x="45" y="392"/>
                  </a:lnTo>
                  <a:lnTo>
                    <a:pt x="58" y="392"/>
                  </a:lnTo>
                  <a:cubicBezTo>
                    <a:pt x="59" y="392"/>
                    <a:pt x="64" y="384"/>
                    <a:pt x="78" y="357"/>
                  </a:cubicBezTo>
                  <a:cubicBezTo>
                    <a:pt x="86" y="369"/>
                    <a:pt x="110" y="398"/>
                    <a:pt x="152" y="398"/>
                  </a:cubicBezTo>
                  <a:cubicBezTo>
                    <a:pt x="219" y="398"/>
                    <a:pt x="278" y="342"/>
                    <a:pt x="278" y="270"/>
                  </a:cubicBezTo>
                  <a:cubicBezTo>
                    <a:pt x="278" y="198"/>
                    <a:pt x="224" y="142"/>
                    <a:pt x="158" y="142"/>
                  </a:cubicBezTo>
                  <a:cubicBezTo>
                    <a:pt x="115" y="142"/>
                    <a:pt x="91" y="170"/>
                    <a:pt x="82" y="179"/>
                  </a:cubicBezTo>
                  <a:close/>
                  <a:moveTo>
                    <a:pt x="83" y="328"/>
                  </a:moveTo>
                  <a:lnTo>
                    <a:pt x="83" y="211"/>
                  </a:lnTo>
                  <a:cubicBezTo>
                    <a:pt x="83" y="200"/>
                    <a:pt x="83" y="200"/>
                    <a:pt x="90" y="190"/>
                  </a:cubicBezTo>
                  <a:cubicBezTo>
                    <a:pt x="112" y="160"/>
                    <a:pt x="142" y="155"/>
                    <a:pt x="157" y="155"/>
                  </a:cubicBezTo>
                  <a:cubicBezTo>
                    <a:pt x="181" y="155"/>
                    <a:pt x="202" y="170"/>
                    <a:pt x="216" y="190"/>
                  </a:cubicBezTo>
                  <a:cubicBezTo>
                    <a:pt x="230" y="214"/>
                    <a:pt x="232" y="246"/>
                    <a:pt x="232" y="269"/>
                  </a:cubicBezTo>
                  <a:cubicBezTo>
                    <a:pt x="232" y="290"/>
                    <a:pt x="230" y="325"/>
                    <a:pt x="214" y="349"/>
                  </a:cubicBezTo>
                  <a:cubicBezTo>
                    <a:pt x="203" y="366"/>
                    <a:pt x="181" y="385"/>
                    <a:pt x="150" y="385"/>
                  </a:cubicBezTo>
                  <a:cubicBezTo>
                    <a:pt x="125" y="385"/>
                    <a:pt x="104" y="373"/>
                    <a:pt x="91" y="350"/>
                  </a:cubicBezTo>
                  <a:cubicBezTo>
                    <a:pt x="83" y="339"/>
                    <a:pt x="83" y="338"/>
                    <a:pt x="83" y="328"/>
                  </a:cubicBezTo>
                  <a:close/>
                </a:path>
              </a:pathLst>
            </a:custGeom>
            <a:solidFill>
              <a:srgbClr val="000000"/>
            </a:solidFill>
            <a:ln w="12600" cap="flat">
              <a:noFill/>
              <a:miter lim="800000"/>
              <a:headEnd/>
              <a:tailEnd/>
            </a:ln>
            <a:effectLst/>
          </p:spPr>
          <p:txBody>
            <a:bodyPr wrap="none" anchor="ctr"/>
            <a:lstStyle/>
            <a:p>
              <a:endParaRPr lang="de-DE"/>
            </a:p>
          </p:txBody>
        </p:sp>
        <p:sp>
          <p:nvSpPr>
            <p:cNvPr id="11294" name="Freeform 30"/>
            <p:cNvSpPr>
              <a:spLocks noChangeArrowheads="1"/>
            </p:cNvSpPr>
            <p:nvPr/>
          </p:nvSpPr>
          <p:spPr bwMode="auto">
            <a:xfrm>
              <a:off x="4555" y="3313"/>
              <a:ext cx="13" cy="54"/>
            </a:xfrm>
            <a:custGeom>
              <a:avLst/>
              <a:gdLst/>
              <a:ahLst/>
              <a:cxnLst>
                <a:cxn ang="0">
                  <a:pos x="61" y="30"/>
                </a:cxn>
                <a:cxn ang="0">
                  <a:pos x="30" y="0"/>
                </a:cxn>
                <a:cxn ang="0">
                  <a:pos x="0" y="30"/>
                </a:cxn>
                <a:cxn ang="0">
                  <a:pos x="30" y="61"/>
                </a:cxn>
                <a:cxn ang="0">
                  <a:pos x="61" y="30"/>
                </a:cxn>
                <a:cxn ang="0">
                  <a:pos x="61" y="214"/>
                </a:cxn>
                <a:cxn ang="0">
                  <a:pos x="30" y="184"/>
                </a:cxn>
                <a:cxn ang="0">
                  <a:pos x="0" y="214"/>
                </a:cxn>
                <a:cxn ang="0">
                  <a:pos x="30" y="243"/>
                </a:cxn>
                <a:cxn ang="0">
                  <a:pos x="61" y="214"/>
                </a:cxn>
              </a:cxnLst>
              <a:rect l="0" t="0" r="r" b="b"/>
              <a:pathLst>
                <a:path w="62" h="244">
                  <a:moveTo>
                    <a:pt x="61" y="30"/>
                  </a:moveTo>
                  <a:cubicBezTo>
                    <a:pt x="61" y="13"/>
                    <a:pt x="48" y="0"/>
                    <a:pt x="30" y="0"/>
                  </a:cubicBezTo>
                  <a:cubicBezTo>
                    <a:pt x="14" y="0"/>
                    <a:pt x="0" y="13"/>
                    <a:pt x="0" y="30"/>
                  </a:cubicBezTo>
                  <a:cubicBezTo>
                    <a:pt x="0" y="46"/>
                    <a:pt x="14" y="61"/>
                    <a:pt x="30" y="61"/>
                  </a:cubicBezTo>
                  <a:cubicBezTo>
                    <a:pt x="48" y="61"/>
                    <a:pt x="61" y="46"/>
                    <a:pt x="61" y="30"/>
                  </a:cubicBezTo>
                  <a:close/>
                  <a:moveTo>
                    <a:pt x="61" y="214"/>
                  </a:moveTo>
                  <a:cubicBezTo>
                    <a:pt x="61" y="197"/>
                    <a:pt x="48" y="184"/>
                    <a:pt x="30" y="184"/>
                  </a:cubicBezTo>
                  <a:cubicBezTo>
                    <a:pt x="14" y="184"/>
                    <a:pt x="0" y="197"/>
                    <a:pt x="0" y="214"/>
                  </a:cubicBezTo>
                  <a:cubicBezTo>
                    <a:pt x="0" y="230"/>
                    <a:pt x="14" y="243"/>
                    <a:pt x="30" y="243"/>
                  </a:cubicBezTo>
                  <a:cubicBezTo>
                    <a:pt x="48" y="243"/>
                    <a:pt x="61" y="230"/>
                    <a:pt x="61" y="214"/>
                  </a:cubicBezTo>
                  <a:close/>
                </a:path>
              </a:pathLst>
            </a:custGeom>
            <a:solidFill>
              <a:srgbClr val="000000"/>
            </a:solidFill>
            <a:ln w="12600" cap="flat">
              <a:noFill/>
              <a:miter lim="800000"/>
              <a:headEnd/>
              <a:tailEnd/>
            </a:ln>
            <a:effectLst/>
          </p:spPr>
          <p:txBody>
            <a:bodyPr wrap="none" anchor="ctr"/>
            <a:lstStyle/>
            <a:p>
              <a:endParaRPr lang="de-DE"/>
            </a:p>
          </p:txBody>
        </p:sp>
        <p:sp>
          <p:nvSpPr>
            <p:cNvPr id="11295" name="Freeform 31"/>
            <p:cNvSpPr>
              <a:spLocks noChangeArrowheads="1"/>
            </p:cNvSpPr>
            <p:nvPr/>
          </p:nvSpPr>
          <p:spPr bwMode="auto">
            <a:xfrm>
              <a:off x="4624" y="3274"/>
              <a:ext cx="99" cy="127"/>
            </a:xfrm>
            <a:custGeom>
              <a:avLst/>
              <a:gdLst/>
              <a:ahLst/>
              <a:cxnLst>
                <a:cxn ang="0">
                  <a:pos x="178" y="504"/>
                </a:cxn>
                <a:cxn ang="0">
                  <a:pos x="78" y="285"/>
                </a:cxn>
                <a:cxn ang="0">
                  <a:pos x="70" y="277"/>
                </a:cxn>
                <a:cxn ang="0">
                  <a:pos x="61" y="282"/>
                </a:cxn>
                <a:cxn ang="0">
                  <a:pos x="8" y="322"/>
                </a:cxn>
                <a:cxn ang="0">
                  <a:pos x="0" y="331"/>
                </a:cxn>
                <a:cxn ang="0">
                  <a:pos x="6" y="336"/>
                </a:cxn>
                <a:cxn ang="0">
                  <a:pos x="26" y="325"/>
                </a:cxn>
                <a:cxn ang="0">
                  <a:pos x="43" y="310"/>
                </a:cxn>
                <a:cxn ang="0">
                  <a:pos x="154" y="555"/>
                </a:cxn>
                <a:cxn ang="0">
                  <a:pos x="166" y="563"/>
                </a:cxn>
                <a:cxn ang="0">
                  <a:pos x="181" y="552"/>
                </a:cxn>
                <a:cxn ang="0">
                  <a:pos x="437" y="22"/>
                </a:cxn>
                <a:cxn ang="0">
                  <a:pos x="440" y="11"/>
                </a:cxn>
                <a:cxn ang="0">
                  <a:pos x="429" y="0"/>
                </a:cxn>
                <a:cxn ang="0">
                  <a:pos x="416" y="11"/>
                </a:cxn>
                <a:cxn ang="0">
                  <a:pos x="178" y="504"/>
                </a:cxn>
              </a:cxnLst>
              <a:rect l="0" t="0" r="r" b="b"/>
              <a:pathLst>
                <a:path w="441" h="564">
                  <a:moveTo>
                    <a:pt x="178" y="504"/>
                  </a:moveTo>
                  <a:lnTo>
                    <a:pt x="78" y="285"/>
                  </a:lnTo>
                  <a:cubicBezTo>
                    <a:pt x="75" y="277"/>
                    <a:pt x="72" y="277"/>
                    <a:pt x="70" y="277"/>
                  </a:cubicBezTo>
                  <a:cubicBezTo>
                    <a:pt x="70" y="277"/>
                    <a:pt x="67" y="277"/>
                    <a:pt x="61" y="282"/>
                  </a:cubicBezTo>
                  <a:lnTo>
                    <a:pt x="8" y="322"/>
                  </a:lnTo>
                  <a:cubicBezTo>
                    <a:pt x="0" y="326"/>
                    <a:pt x="0" y="328"/>
                    <a:pt x="0" y="331"/>
                  </a:cubicBezTo>
                  <a:cubicBezTo>
                    <a:pt x="0" y="333"/>
                    <a:pt x="2" y="336"/>
                    <a:pt x="6" y="336"/>
                  </a:cubicBezTo>
                  <a:cubicBezTo>
                    <a:pt x="10" y="336"/>
                    <a:pt x="19" y="328"/>
                    <a:pt x="26" y="325"/>
                  </a:cubicBezTo>
                  <a:cubicBezTo>
                    <a:pt x="29" y="322"/>
                    <a:pt x="37" y="315"/>
                    <a:pt x="43" y="310"/>
                  </a:cubicBezTo>
                  <a:lnTo>
                    <a:pt x="154" y="555"/>
                  </a:lnTo>
                  <a:cubicBezTo>
                    <a:pt x="158" y="563"/>
                    <a:pt x="162" y="563"/>
                    <a:pt x="166" y="563"/>
                  </a:cubicBezTo>
                  <a:cubicBezTo>
                    <a:pt x="174" y="563"/>
                    <a:pt x="176" y="560"/>
                    <a:pt x="181" y="552"/>
                  </a:cubicBezTo>
                  <a:lnTo>
                    <a:pt x="437" y="22"/>
                  </a:lnTo>
                  <a:cubicBezTo>
                    <a:pt x="440" y="14"/>
                    <a:pt x="440" y="13"/>
                    <a:pt x="440" y="11"/>
                  </a:cubicBezTo>
                  <a:cubicBezTo>
                    <a:pt x="440" y="6"/>
                    <a:pt x="435" y="0"/>
                    <a:pt x="429" y="0"/>
                  </a:cubicBezTo>
                  <a:cubicBezTo>
                    <a:pt x="424" y="0"/>
                    <a:pt x="421" y="3"/>
                    <a:pt x="416" y="11"/>
                  </a:cubicBezTo>
                  <a:lnTo>
                    <a:pt x="178" y="504"/>
                  </a:lnTo>
                </a:path>
              </a:pathLst>
            </a:custGeom>
            <a:solidFill>
              <a:srgbClr val="000000"/>
            </a:solidFill>
            <a:ln w="12600" cap="flat">
              <a:noFill/>
              <a:miter lim="800000"/>
              <a:headEnd/>
              <a:tailEnd/>
            </a:ln>
            <a:effectLst/>
          </p:spPr>
          <p:txBody>
            <a:bodyPr wrap="none" anchor="ctr"/>
            <a:lstStyle/>
            <a:p>
              <a:endParaRPr lang="de-DE"/>
            </a:p>
          </p:txBody>
        </p:sp>
        <p:sp>
          <p:nvSpPr>
            <p:cNvPr id="11296" name="Freeform 32"/>
            <p:cNvSpPr>
              <a:spLocks noChangeArrowheads="1"/>
            </p:cNvSpPr>
            <p:nvPr/>
          </p:nvSpPr>
          <p:spPr bwMode="auto">
            <a:xfrm>
              <a:off x="4721" y="3274"/>
              <a:ext cx="246" cy="5"/>
            </a:xfrm>
            <a:custGeom>
              <a:avLst/>
              <a:gdLst/>
              <a:ahLst/>
              <a:cxnLst>
                <a:cxn ang="0">
                  <a:pos x="546" y="24"/>
                </a:cxn>
                <a:cxn ang="0">
                  <a:pos x="0" y="24"/>
                </a:cxn>
                <a:cxn ang="0">
                  <a:pos x="0" y="0"/>
                </a:cxn>
                <a:cxn ang="0">
                  <a:pos x="1090" y="0"/>
                </a:cxn>
                <a:cxn ang="0">
                  <a:pos x="1090" y="24"/>
                </a:cxn>
                <a:cxn ang="0">
                  <a:pos x="546" y="24"/>
                </a:cxn>
              </a:cxnLst>
              <a:rect l="0" t="0" r="r" b="b"/>
              <a:pathLst>
                <a:path w="1091" h="25">
                  <a:moveTo>
                    <a:pt x="546" y="24"/>
                  </a:moveTo>
                  <a:lnTo>
                    <a:pt x="0" y="24"/>
                  </a:lnTo>
                  <a:lnTo>
                    <a:pt x="0" y="0"/>
                  </a:lnTo>
                  <a:lnTo>
                    <a:pt x="1090" y="0"/>
                  </a:lnTo>
                  <a:lnTo>
                    <a:pt x="1090" y="24"/>
                  </a:lnTo>
                  <a:lnTo>
                    <a:pt x="546" y="24"/>
                  </a:lnTo>
                </a:path>
              </a:pathLst>
            </a:custGeom>
            <a:solidFill>
              <a:srgbClr val="000000"/>
            </a:solidFill>
            <a:ln w="12600" cap="flat">
              <a:noFill/>
              <a:miter lim="800000"/>
              <a:headEnd/>
              <a:tailEnd/>
            </a:ln>
            <a:effectLst/>
          </p:spPr>
          <p:txBody>
            <a:bodyPr wrap="none" anchor="ctr"/>
            <a:lstStyle/>
            <a:p>
              <a:endParaRPr lang="de-DE"/>
            </a:p>
          </p:txBody>
        </p:sp>
        <p:sp>
          <p:nvSpPr>
            <p:cNvPr id="11297" name="Freeform 33"/>
            <p:cNvSpPr>
              <a:spLocks noChangeArrowheads="1"/>
            </p:cNvSpPr>
            <p:nvPr/>
          </p:nvSpPr>
          <p:spPr bwMode="auto">
            <a:xfrm>
              <a:off x="4728" y="3311"/>
              <a:ext cx="46" cy="57"/>
            </a:xfrm>
            <a:custGeom>
              <a:avLst/>
              <a:gdLst/>
              <a:ahLst/>
              <a:cxnLst>
                <a:cxn ang="0">
                  <a:pos x="192" y="38"/>
                </a:cxn>
                <a:cxn ang="0">
                  <a:pos x="165" y="64"/>
                </a:cxn>
                <a:cxn ang="0">
                  <a:pos x="182" y="80"/>
                </a:cxn>
                <a:cxn ang="0">
                  <a:pos x="208" y="48"/>
                </a:cxn>
                <a:cxn ang="0">
                  <a:pos x="141" y="0"/>
                </a:cxn>
                <a:cxn ang="0">
                  <a:pos x="45" y="83"/>
                </a:cxn>
                <a:cxn ang="0">
                  <a:pos x="104" y="139"/>
                </a:cxn>
                <a:cxn ang="0">
                  <a:pos x="163" y="182"/>
                </a:cxn>
                <a:cxn ang="0">
                  <a:pos x="82" y="243"/>
                </a:cxn>
                <a:cxn ang="0">
                  <a:pos x="18" y="214"/>
                </a:cxn>
                <a:cxn ang="0">
                  <a:pos x="53" y="184"/>
                </a:cxn>
                <a:cxn ang="0">
                  <a:pos x="32" y="165"/>
                </a:cxn>
                <a:cxn ang="0">
                  <a:pos x="0" y="202"/>
                </a:cxn>
                <a:cxn ang="0">
                  <a:pos x="82" y="256"/>
                </a:cxn>
                <a:cxn ang="0">
                  <a:pos x="195" y="163"/>
                </a:cxn>
                <a:cxn ang="0">
                  <a:pos x="178" y="122"/>
                </a:cxn>
                <a:cxn ang="0">
                  <a:pos x="120" y="98"/>
                </a:cxn>
                <a:cxn ang="0">
                  <a:pos x="78" y="64"/>
                </a:cxn>
                <a:cxn ang="0">
                  <a:pos x="141" y="13"/>
                </a:cxn>
                <a:cxn ang="0">
                  <a:pos x="192" y="38"/>
                </a:cxn>
              </a:cxnLst>
              <a:rect l="0" t="0" r="r" b="b"/>
              <a:pathLst>
                <a:path w="209" h="257">
                  <a:moveTo>
                    <a:pt x="192" y="38"/>
                  </a:moveTo>
                  <a:cubicBezTo>
                    <a:pt x="176" y="38"/>
                    <a:pt x="165" y="51"/>
                    <a:pt x="165" y="64"/>
                  </a:cubicBezTo>
                  <a:cubicBezTo>
                    <a:pt x="165" y="72"/>
                    <a:pt x="170" y="80"/>
                    <a:pt x="182" y="80"/>
                  </a:cubicBezTo>
                  <a:cubicBezTo>
                    <a:pt x="195" y="80"/>
                    <a:pt x="208" y="70"/>
                    <a:pt x="208" y="48"/>
                  </a:cubicBezTo>
                  <a:cubicBezTo>
                    <a:pt x="208" y="24"/>
                    <a:pt x="184" y="0"/>
                    <a:pt x="141" y="0"/>
                  </a:cubicBezTo>
                  <a:cubicBezTo>
                    <a:pt x="66" y="0"/>
                    <a:pt x="45" y="58"/>
                    <a:pt x="45" y="83"/>
                  </a:cubicBezTo>
                  <a:cubicBezTo>
                    <a:pt x="45" y="126"/>
                    <a:pt x="88" y="136"/>
                    <a:pt x="104" y="139"/>
                  </a:cubicBezTo>
                  <a:cubicBezTo>
                    <a:pt x="133" y="144"/>
                    <a:pt x="163" y="150"/>
                    <a:pt x="163" y="182"/>
                  </a:cubicBezTo>
                  <a:cubicBezTo>
                    <a:pt x="163" y="197"/>
                    <a:pt x="149" y="243"/>
                    <a:pt x="82" y="243"/>
                  </a:cubicBezTo>
                  <a:cubicBezTo>
                    <a:pt x="74" y="243"/>
                    <a:pt x="30" y="243"/>
                    <a:pt x="18" y="214"/>
                  </a:cubicBezTo>
                  <a:cubicBezTo>
                    <a:pt x="38" y="216"/>
                    <a:pt x="53" y="200"/>
                    <a:pt x="53" y="184"/>
                  </a:cubicBezTo>
                  <a:cubicBezTo>
                    <a:pt x="53" y="171"/>
                    <a:pt x="43" y="165"/>
                    <a:pt x="32" y="165"/>
                  </a:cubicBezTo>
                  <a:cubicBezTo>
                    <a:pt x="18" y="165"/>
                    <a:pt x="0" y="176"/>
                    <a:pt x="0" y="202"/>
                  </a:cubicBezTo>
                  <a:cubicBezTo>
                    <a:pt x="0" y="234"/>
                    <a:pt x="32" y="256"/>
                    <a:pt x="82" y="256"/>
                  </a:cubicBezTo>
                  <a:cubicBezTo>
                    <a:pt x="173" y="256"/>
                    <a:pt x="195" y="187"/>
                    <a:pt x="195" y="163"/>
                  </a:cubicBezTo>
                  <a:cubicBezTo>
                    <a:pt x="195" y="142"/>
                    <a:pt x="184" y="128"/>
                    <a:pt x="178" y="122"/>
                  </a:cubicBezTo>
                  <a:cubicBezTo>
                    <a:pt x="162" y="106"/>
                    <a:pt x="146" y="102"/>
                    <a:pt x="120" y="98"/>
                  </a:cubicBezTo>
                  <a:cubicBezTo>
                    <a:pt x="101" y="93"/>
                    <a:pt x="78" y="90"/>
                    <a:pt x="78" y="64"/>
                  </a:cubicBezTo>
                  <a:cubicBezTo>
                    <a:pt x="78" y="46"/>
                    <a:pt x="91" y="13"/>
                    <a:pt x="141" y="13"/>
                  </a:cubicBezTo>
                  <a:cubicBezTo>
                    <a:pt x="155" y="13"/>
                    <a:pt x="184" y="16"/>
                    <a:pt x="192" y="38"/>
                  </a:cubicBezTo>
                </a:path>
              </a:pathLst>
            </a:custGeom>
            <a:solidFill>
              <a:srgbClr val="000000"/>
            </a:solidFill>
            <a:ln w="12600" cap="flat">
              <a:noFill/>
              <a:miter lim="800000"/>
              <a:headEnd/>
              <a:tailEnd/>
            </a:ln>
            <a:effectLst/>
          </p:spPr>
          <p:txBody>
            <a:bodyPr wrap="none" anchor="ctr"/>
            <a:lstStyle/>
            <a:p>
              <a:endParaRPr lang="de-DE"/>
            </a:p>
          </p:txBody>
        </p:sp>
        <p:sp>
          <p:nvSpPr>
            <p:cNvPr id="11298" name="Freeform 34"/>
            <p:cNvSpPr>
              <a:spLocks noChangeArrowheads="1"/>
            </p:cNvSpPr>
            <p:nvPr/>
          </p:nvSpPr>
          <p:spPr bwMode="auto">
            <a:xfrm>
              <a:off x="4787" y="3326"/>
              <a:ext cx="79" cy="60"/>
            </a:xfrm>
            <a:custGeom>
              <a:avLst/>
              <a:gdLst/>
              <a:ahLst/>
              <a:cxnLst>
                <a:cxn ang="0">
                  <a:pos x="302" y="43"/>
                </a:cxn>
                <a:cxn ang="0">
                  <a:pos x="344" y="14"/>
                </a:cxn>
                <a:cxn ang="0">
                  <a:pos x="352" y="5"/>
                </a:cxn>
                <a:cxn ang="0">
                  <a:pos x="346" y="0"/>
                </a:cxn>
                <a:cxn ang="0">
                  <a:pos x="306" y="2"/>
                </a:cxn>
                <a:cxn ang="0">
                  <a:pos x="264" y="0"/>
                </a:cxn>
                <a:cxn ang="0">
                  <a:pos x="256" y="8"/>
                </a:cxn>
                <a:cxn ang="0">
                  <a:pos x="264" y="14"/>
                </a:cxn>
                <a:cxn ang="0">
                  <a:pos x="290" y="30"/>
                </a:cxn>
                <a:cxn ang="0">
                  <a:pos x="288" y="40"/>
                </a:cxn>
                <a:cxn ang="0">
                  <a:pos x="245" y="213"/>
                </a:cxn>
                <a:cxn ang="0">
                  <a:pos x="144" y="6"/>
                </a:cxn>
                <a:cxn ang="0">
                  <a:pos x="131" y="0"/>
                </a:cxn>
                <a:cxn ang="0">
                  <a:pos x="77" y="0"/>
                </a:cxn>
                <a:cxn ang="0">
                  <a:pos x="64" y="8"/>
                </a:cxn>
                <a:cxn ang="0">
                  <a:pos x="77" y="14"/>
                </a:cxn>
                <a:cxn ang="0">
                  <a:pos x="102" y="16"/>
                </a:cxn>
                <a:cxn ang="0">
                  <a:pos x="50" y="229"/>
                </a:cxn>
                <a:cxn ang="0">
                  <a:pos x="8" y="256"/>
                </a:cxn>
                <a:cxn ang="0">
                  <a:pos x="0" y="264"/>
                </a:cxn>
                <a:cxn ang="0">
                  <a:pos x="6" y="270"/>
                </a:cxn>
                <a:cxn ang="0">
                  <a:pos x="46" y="269"/>
                </a:cxn>
                <a:cxn ang="0">
                  <a:pos x="90" y="270"/>
                </a:cxn>
                <a:cxn ang="0">
                  <a:pos x="98" y="262"/>
                </a:cxn>
                <a:cxn ang="0">
                  <a:pos x="88" y="256"/>
                </a:cxn>
                <a:cxn ang="0">
                  <a:pos x="62" y="240"/>
                </a:cxn>
                <a:cxn ang="0">
                  <a:pos x="64" y="230"/>
                </a:cxn>
                <a:cxn ang="0">
                  <a:pos x="115" y="27"/>
                </a:cxn>
                <a:cxn ang="0">
                  <a:pos x="230" y="264"/>
                </a:cxn>
                <a:cxn ang="0">
                  <a:pos x="240" y="270"/>
                </a:cxn>
                <a:cxn ang="0">
                  <a:pos x="248" y="262"/>
                </a:cxn>
                <a:cxn ang="0">
                  <a:pos x="302" y="43"/>
                </a:cxn>
              </a:cxnLst>
              <a:rect l="0" t="0" r="r" b="b"/>
              <a:pathLst>
                <a:path w="353" h="271">
                  <a:moveTo>
                    <a:pt x="302" y="43"/>
                  </a:moveTo>
                  <a:cubicBezTo>
                    <a:pt x="307" y="29"/>
                    <a:pt x="312" y="14"/>
                    <a:pt x="344" y="14"/>
                  </a:cubicBezTo>
                  <a:cubicBezTo>
                    <a:pt x="346" y="14"/>
                    <a:pt x="352" y="14"/>
                    <a:pt x="352" y="5"/>
                  </a:cubicBezTo>
                  <a:cubicBezTo>
                    <a:pt x="352" y="3"/>
                    <a:pt x="350" y="0"/>
                    <a:pt x="346" y="0"/>
                  </a:cubicBezTo>
                  <a:cubicBezTo>
                    <a:pt x="333" y="0"/>
                    <a:pt x="318" y="2"/>
                    <a:pt x="306" y="2"/>
                  </a:cubicBezTo>
                  <a:cubicBezTo>
                    <a:pt x="296" y="2"/>
                    <a:pt x="274" y="0"/>
                    <a:pt x="264" y="0"/>
                  </a:cubicBezTo>
                  <a:cubicBezTo>
                    <a:pt x="261" y="0"/>
                    <a:pt x="256" y="0"/>
                    <a:pt x="256" y="8"/>
                  </a:cubicBezTo>
                  <a:cubicBezTo>
                    <a:pt x="256" y="14"/>
                    <a:pt x="261" y="14"/>
                    <a:pt x="264" y="14"/>
                  </a:cubicBezTo>
                  <a:cubicBezTo>
                    <a:pt x="283" y="14"/>
                    <a:pt x="290" y="21"/>
                    <a:pt x="290" y="30"/>
                  </a:cubicBezTo>
                  <a:cubicBezTo>
                    <a:pt x="290" y="34"/>
                    <a:pt x="290" y="35"/>
                    <a:pt x="288" y="40"/>
                  </a:cubicBezTo>
                  <a:lnTo>
                    <a:pt x="245" y="213"/>
                  </a:lnTo>
                  <a:lnTo>
                    <a:pt x="144" y="6"/>
                  </a:lnTo>
                  <a:cubicBezTo>
                    <a:pt x="141" y="0"/>
                    <a:pt x="141" y="0"/>
                    <a:pt x="131" y="0"/>
                  </a:cubicBezTo>
                  <a:lnTo>
                    <a:pt x="77" y="0"/>
                  </a:lnTo>
                  <a:cubicBezTo>
                    <a:pt x="69" y="0"/>
                    <a:pt x="64" y="0"/>
                    <a:pt x="64" y="8"/>
                  </a:cubicBezTo>
                  <a:cubicBezTo>
                    <a:pt x="64" y="14"/>
                    <a:pt x="69" y="14"/>
                    <a:pt x="77" y="14"/>
                  </a:cubicBezTo>
                  <a:cubicBezTo>
                    <a:pt x="85" y="14"/>
                    <a:pt x="94" y="14"/>
                    <a:pt x="102" y="16"/>
                  </a:cubicBezTo>
                  <a:lnTo>
                    <a:pt x="50" y="229"/>
                  </a:lnTo>
                  <a:cubicBezTo>
                    <a:pt x="46" y="243"/>
                    <a:pt x="38" y="254"/>
                    <a:pt x="8" y="256"/>
                  </a:cubicBezTo>
                  <a:cubicBezTo>
                    <a:pt x="5" y="256"/>
                    <a:pt x="0" y="256"/>
                    <a:pt x="0" y="264"/>
                  </a:cubicBezTo>
                  <a:cubicBezTo>
                    <a:pt x="0" y="269"/>
                    <a:pt x="3" y="270"/>
                    <a:pt x="6" y="270"/>
                  </a:cubicBezTo>
                  <a:cubicBezTo>
                    <a:pt x="19" y="270"/>
                    <a:pt x="34" y="269"/>
                    <a:pt x="46" y="269"/>
                  </a:cubicBezTo>
                  <a:cubicBezTo>
                    <a:pt x="56" y="269"/>
                    <a:pt x="80" y="270"/>
                    <a:pt x="90" y="270"/>
                  </a:cubicBezTo>
                  <a:cubicBezTo>
                    <a:pt x="93" y="270"/>
                    <a:pt x="98" y="269"/>
                    <a:pt x="98" y="262"/>
                  </a:cubicBezTo>
                  <a:cubicBezTo>
                    <a:pt x="98" y="256"/>
                    <a:pt x="93" y="256"/>
                    <a:pt x="88" y="256"/>
                  </a:cubicBezTo>
                  <a:cubicBezTo>
                    <a:pt x="62" y="256"/>
                    <a:pt x="62" y="245"/>
                    <a:pt x="62" y="240"/>
                  </a:cubicBezTo>
                  <a:cubicBezTo>
                    <a:pt x="62" y="238"/>
                    <a:pt x="62" y="237"/>
                    <a:pt x="64" y="230"/>
                  </a:cubicBezTo>
                  <a:lnTo>
                    <a:pt x="115" y="27"/>
                  </a:lnTo>
                  <a:lnTo>
                    <a:pt x="230" y="264"/>
                  </a:lnTo>
                  <a:cubicBezTo>
                    <a:pt x="234" y="270"/>
                    <a:pt x="235" y="270"/>
                    <a:pt x="240" y="270"/>
                  </a:cubicBezTo>
                  <a:cubicBezTo>
                    <a:pt x="245" y="270"/>
                    <a:pt x="245" y="269"/>
                    <a:pt x="248" y="262"/>
                  </a:cubicBezTo>
                  <a:lnTo>
                    <a:pt x="302" y="43"/>
                  </a:lnTo>
                </a:path>
              </a:pathLst>
            </a:custGeom>
            <a:solidFill>
              <a:srgbClr val="000000"/>
            </a:solidFill>
            <a:ln w="12600" cap="flat">
              <a:noFill/>
              <a:miter lim="800000"/>
              <a:headEnd/>
              <a:tailEnd/>
            </a:ln>
            <a:effectLst/>
          </p:spPr>
          <p:txBody>
            <a:bodyPr wrap="none" anchor="ctr"/>
            <a:lstStyle/>
            <a:p>
              <a:endParaRPr lang="de-DE"/>
            </a:p>
          </p:txBody>
        </p:sp>
        <p:sp>
          <p:nvSpPr>
            <p:cNvPr id="11299" name="Freeform 35"/>
            <p:cNvSpPr>
              <a:spLocks noChangeArrowheads="1"/>
            </p:cNvSpPr>
            <p:nvPr/>
          </p:nvSpPr>
          <p:spPr bwMode="auto">
            <a:xfrm>
              <a:off x="4877" y="3326"/>
              <a:ext cx="79" cy="60"/>
            </a:xfrm>
            <a:custGeom>
              <a:avLst/>
              <a:gdLst/>
              <a:ahLst/>
              <a:cxnLst>
                <a:cxn ang="0">
                  <a:pos x="302" y="43"/>
                </a:cxn>
                <a:cxn ang="0">
                  <a:pos x="344" y="14"/>
                </a:cxn>
                <a:cxn ang="0">
                  <a:pos x="352" y="5"/>
                </a:cxn>
                <a:cxn ang="0">
                  <a:pos x="347" y="0"/>
                </a:cxn>
                <a:cxn ang="0">
                  <a:pos x="306" y="2"/>
                </a:cxn>
                <a:cxn ang="0">
                  <a:pos x="264" y="0"/>
                </a:cxn>
                <a:cxn ang="0">
                  <a:pos x="256" y="8"/>
                </a:cxn>
                <a:cxn ang="0">
                  <a:pos x="264" y="14"/>
                </a:cxn>
                <a:cxn ang="0">
                  <a:pos x="290" y="30"/>
                </a:cxn>
                <a:cxn ang="0">
                  <a:pos x="288" y="40"/>
                </a:cxn>
                <a:cxn ang="0">
                  <a:pos x="245" y="213"/>
                </a:cxn>
                <a:cxn ang="0">
                  <a:pos x="144" y="6"/>
                </a:cxn>
                <a:cxn ang="0">
                  <a:pos x="131" y="0"/>
                </a:cxn>
                <a:cxn ang="0">
                  <a:pos x="77" y="0"/>
                </a:cxn>
                <a:cxn ang="0">
                  <a:pos x="64" y="8"/>
                </a:cxn>
                <a:cxn ang="0">
                  <a:pos x="77" y="14"/>
                </a:cxn>
                <a:cxn ang="0">
                  <a:pos x="102" y="16"/>
                </a:cxn>
                <a:cxn ang="0">
                  <a:pos x="50" y="229"/>
                </a:cxn>
                <a:cxn ang="0">
                  <a:pos x="8" y="256"/>
                </a:cxn>
                <a:cxn ang="0">
                  <a:pos x="0" y="264"/>
                </a:cxn>
                <a:cxn ang="0">
                  <a:pos x="6" y="270"/>
                </a:cxn>
                <a:cxn ang="0">
                  <a:pos x="46" y="269"/>
                </a:cxn>
                <a:cxn ang="0">
                  <a:pos x="90" y="270"/>
                </a:cxn>
                <a:cxn ang="0">
                  <a:pos x="98" y="262"/>
                </a:cxn>
                <a:cxn ang="0">
                  <a:pos x="88" y="256"/>
                </a:cxn>
                <a:cxn ang="0">
                  <a:pos x="62" y="240"/>
                </a:cxn>
                <a:cxn ang="0">
                  <a:pos x="64" y="230"/>
                </a:cxn>
                <a:cxn ang="0">
                  <a:pos x="115" y="27"/>
                </a:cxn>
                <a:cxn ang="0">
                  <a:pos x="230" y="264"/>
                </a:cxn>
                <a:cxn ang="0">
                  <a:pos x="240" y="270"/>
                </a:cxn>
                <a:cxn ang="0">
                  <a:pos x="248" y="262"/>
                </a:cxn>
                <a:cxn ang="0">
                  <a:pos x="302" y="43"/>
                </a:cxn>
              </a:cxnLst>
              <a:rect l="0" t="0" r="r" b="b"/>
              <a:pathLst>
                <a:path w="353" h="271">
                  <a:moveTo>
                    <a:pt x="302" y="43"/>
                  </a:moveTo>
                  <a:cubicBezTo>
                    <a:pt x="307" y="29"/>
                    <a:pt x="314" y="14"/>
                    <a:pt x="344" y="14"/>
                  </a:cubicBezTo>
                  <a:cubicBezTo>
                    <a:pt x="347" y="14"/>
                    <a:pt x="352" y="14"/>
                    <a:pt x="352" y="5"/>
                  </a:cubicBezTo>
                  <a:cubicBezTo>
                    <a:pt x="352" y="3"/>
                    <a:pt x="350" y="0"/>
                    <a:pt x="347" y="0"/>
                  </a:cubicBezTo>
                  <a:cubicBezTo>
                    <a:pt x="333" y="0"/>
                    <a:pt x="318" y="2"/>
                    <a:pt x="306" y="2"/>
                  </a:cubicBezTo>
                  <a:cubicBezTo>
                    <a:pt x="296" y="2"/>
                    <a:pt x="274" y="0"/>
                    <a:pt x="264" y="0"/>
                  </a:cubicBezTo>
                  <a:cubicBezTo>
                    <a:pt x="261" y="0"/>
                    <a:pt x="256" y="0"/>
                    <a:pt x="256" y="8"/>
                  </a:cubicBezTo>
                  <a:cubicBezTo>
                    <a:pt x="256" y="14"/>
                    <a:pt x="261" y="14"/>
                    <a:pt x="264" y="14"/>
                  </a:cubicBezTo>
                  <a:cubicBezTo>
                    <a:pt x="283" y="14"/>
                    <a:pt x="290" y="21"/>
                    <a:pt x="290" y="30"/>
                  </a:cubicBezTo>
                  <a:cubicBezTo>
                    <a:pt x="290" y="34"/>
                    <a:pt x="290" y="35"/>
                    <a:pt x="288" y="40"/>
                  </a:cubicBezTo>
                  <a:lnTo>
                    <a:pt x="245" y="213"/>
                  </a:lnTo>
                  <a:lnTo>
                    <a:pt x="144" y="6"/>
                  </a:lnTo>
                  <a:cubicBezTo>
                    <a:pt x="141" y="0"/>
                    <a:pt x="141" y="0"/>
                    <a:pt x="131" y="0"/>
                  </a:cubicBezTo>
                  <a:lnTo>
                    <a:pt x="77" y="0"/>
                  </a:lnTo>
                  <a:cubicBezTo>
                    <a:pt x="69" y="0"/>
                    <a:pt x="64" y="0"/>
                    <a:pt x="64" y="8"/>
                  </a:cubicBezTo>
                  <a:cubicBezTo>
                    <a:pt x="64" y="14"/>
                    <a:pt x="69" y="14"/>
                    <a:pt x="77" y="14"/>
                  </a:cubicBezTo>
                  <a:cubicBezTo>
                    <a:pt x="85" y="14"/>
                    <a:pt x="94" y="14"/>
                    <a:pt x="102" y="16"/>
                  </a:cubicBezTo>
                  <a:lnTo>
                    <a:pt x="50" y="229"/>
                  </a:lnTo>
                  <a:cubicBezTo>
                    <a:pt x="46" y="243"/>
                    <a:pt x="38" y="254"/>
                    <a:pt x="8" y="256"/>
                  </a:cubicBezTo>
                  <a:cubicBezTo>
                    <a:pt x="5" y="256"/>
                    <a:pt x="0" y="256"/>
                    <a:pt x="0" y="264"/>
                  </a:cubicBezTo>
                  <a:cubicBezTo>
                    <a:pt x="0" y="269"/>
                    <a:pt x="3" y="270"/>
                    <a:pt x="6" y="270"/>
                  </a:cubicBezTo>
                  <a:cubicBezTo>
                    <a:pt x="19" y="270"/>
                    <a:pt x="34" y="269"/>
                    <a:pt x="46" y="269"/>
                  </a:cubicBezTo>
                  <a:cubicBezTo>
                    <a:pt x="56" y="269"/>
                    <a:pt x="80" y="270"/>
                    <a:pt x="90" y="270"/>
                  </a:cubicBezTo>
                  <a:cubicBezTo>
                    <a:pt x="93" y="270"/>
                    <a:pt x="98" y="269"/>
                    <a:pt x="98" y="262"/>
                  </a:cubicBezTo>
                  <a:cubicBezTo>
                    <a:pt x="98" y="256"/>
                    <a:pt x="93" y="256"/>
                    <a:pt x="88" y="256"/>
                  </a:cubicBezTo>
                  <a:cubicBezTo>
                    <a:pt x="62" y="256"/>
                    <a:pt x="62" y="245"/>
                    <a:pt x="62" y="240"/>
                  </a:cubicBezTo>
                  <a:cubicBezTo>
                    <a:pt x="62" y="238"/>
                    <a:pt x="62" y="237"/>
                    <a:pt x="64" y="230"/>
                  </a:cubicBezTo>
                  <a:lnTo>
                    <a:pt x="115" y="27"/>
                  </a:lnTo>
                  <a:lnTo>
                    <a:pt x="230" y="264"/>
                  </a:lnTo>
                  <a:cubicBezTo>
                    <a:pt x="234" y="270"/>
                    <a:pt x="235" y="270"/>
                    <a:pt x="240" y="270"/>
                  </a:cubicBezTo>
                  <a:cubicBezTo>
                    <a:pt x="245" y="270"/>
                    <a:pt x="245" y="269"/>
                    <a:pt x="248" y="262"/>
                  </a:cubicBezTo>
                  <a:lnTo>
                    <a:pt x="302" y="43"/>
                  </a:lnTo>
                </a:path>
              </a:pathLst>
            </a:custGeom>
            <a:solidFill>
              <a:srgbClr val="000000"/>
            </a:solidFill>
            <a:ln w="12600" cap="flat">
              <a:noFill/>
              <a:miter lim="800000"/>
              <a:headEnd/>
              <a:tailEnd/>
            </a:ln>
            <a:effectLst/>
          </p:spPr>
          <p:txBody>
            <a:bodyPr wrap="none" anchor="ctr"/>
            <a:lstStyle/>
            <a:p>
              <a:endParaRPr lang="de-DE"/>
            </a:p>
          </p:txBody>
        </p:sp>
        <p:sp>
          <p:nvSpPr>
            <p:cNvPr id="11300" name="Freeform 36"/>
            <p:cNvSpPr>
              <a:spLocks noChangeArrowheads="1"/>
            </p:cNvSpPr>
            <p:nvPr/>
          </p:nvSpPr>
          <p:spPr bwMode="auto">
            <a:xfrm>
              <a:off x="5010" y="3321"/>
              <a:ext cx="84" cy="29"/>
            </a:xfrm>
            <a:custGeom>
              <a:avLst/>
              <a:gdLst/>
              <a:ahLst/>
              <a:cxnLst>
                <a:cxn ang="0">
                  <a:pos x="357" y="22"/>
                </a:cxn>
                <a:cxn ang="0">
                  <a:pos x="376" y="11"/>
                </a:cxn>
                <a:cxn ang="0">
                  <a:pos x="357" y="0"/>
                </a:cxn>
                <a:cxn ang="0">
                  <a:pos x="19" y="0"/>
                </a:cxn>
                <a:cxn ang="0">
                  <a:pos x="0" y="11"/>
                </a:cxn>
                <a:cxn ang="0">
                  <a:pos x="19" y="22"/>
                </a:cxn>
                <a:cxn ang="0">
                  <a:pos x="357" y="22"/>
                </a:cxn>
                <a:cxn ang="0">
                  <a:pos x="357" y="133"/>
                </a:cxn>
                <a:cxn ang="0">
                  <a:pos x="376" y="122"/>
                </a:cxn>
                <a:cxn ang="0">
                  <a:pos x="357" y="110"/>
                </a:cxn>
                <a:cxn ang="0">
                  <a:pos x="19" y="110"/>
                </a:cxn>
                <a:cxn ang="0">
                  <a:pos x="0" y="122"/>
                </a:cxn>
                <a:cxn ang="0">
                  <a:pos x="19" y="133"/>
                </a:cxn>
                <a:cxn ang="0">
                  <a:pos x="357" y="133"/>
                </a:cxn>
              </a:cxnLst>
              <a:rect l="0" t="0" r="r" b="b"/>
              <a:pathLst>
                <a:path w="377" h="134">
                  <a:moveTo>
                    <a:pt x="357" y="22"/>
                  </a:moveTo>
                  <a:cubicBezTo>
                    <a:pt x="365" y="22"/>
                    <a:pt x="376" y="22"/>
                    <a:pt x="376" y="11"/>
                  </a:cubicBezTo>
                  <a:cubicBezTo>
                    <a:pt x="376" y="0"/>
                    <a:pt x="365" y="0"/>
                    <a:pt x="357" y="0"/>
                  </a:cubicBezTo>
                  <a:lnTo>
                    <a:pt x="19" y="0"/>
                  </a:lnTo>
                  <a:cubicBezTo>
                    <a:pt x="11" y="0"/>
                    <a:pt x="0" y="0"/>
                    <a:pt x="0" y="11"/>
                  </a:cubicBezTo>
                  <a:cubicBezTo>
                    <a:pt x="0" y="22"/>
                    <a:pt x="11" y="22"/>
                    <a:pt x="19" y="22"/>
                  </a:cubicBezTo>
                  <a:lnTo>
                    <a:pt x="357" y="22"/>
                  </a:lnTo>
                  <a:close/>
                  <a:moveTo>
                    <a:pt x="357" y="133"/>
                  </a:moveTo>
                  <a:cubicBezTo>
                    <a:pt x="365" y="133"/>
                    <a:pt x="376" y="133"/>
                    <a:pt x="376" y="122"/>
                  </a:cubicBezTo>
                  <a:cubicBezTo>
                    <a:pt x="376" y="110"/>
                    <a:pt x="365" y="110"/>
                    <a:pt x="357" y="110"/>
                  </a:cubicBezTo>
                  <a:lnTo>
                    <a:pt x="19" y="110"/>
                  </a:lnTo>
                  <a:cubicBezTo>
                    <a:pt x="11" y="110"/>
                    <a:pt x="0" y="110"/>
                    <a:pt x="0" y="122"/>
                  </a:cubicBezTo>
                  <a:cubicBezTo>
                    <a:pt x="0" y="133"/>
                    <a:pt x="11" y="133"/>
                    <a:pt x="19" y="133"/>
                  </a:cubicBezTo>
                  <a:lnTo>
                    <a:pt x="357" y="133"/>
                  </a:lnTo>
                  <a:close/>
                </a:path>
              </a:pathLst>
            </a:custGeom>
            <a:solidFill>
              <a:srgbClr val="000000"/>
            </a:solidFill>
            <a:ln w="12600" cap="flat">
              <a:noFill/>
              <a:miter lim="800000"/>
              <a:headEnd/>
              <a:tailEnd/>
            </a:ln>
            <a:effectLst/>
          </p:spPr>
          <p:txBody>
            <a:bodyPr wrap="none" anchor="ctr"/>
            <a:lstStyle/>
            <a:p>
              <a:endParaRPr lang="de-DE"/>
            </a:p>
          </p:txBody>
        </p:sp>
        <p:sp>
          <p:nvSpPr>
            <p:cNvPr id="11301" name="Freeform 37"/>
            <p:cNvSpPr>
              <a:spLocks noChangeArrowheads="1"/>
            </p:cNvSpPr>
            <p:nvPr/>
          </p:nvSpPr>
          <p:spPr bwMode="auto">
            <a:xfrm>
              <a:off x="5144" y="3283"/>
              <a:ext cx="50" cy="84"/>
            </a:xfrm>
            <a:custGeom>
              <a:avLst/>
              <a:gdLst/>
              <a:ahLst/>
              <a:cxnLst>
                <a:cxn ang="0">
                  <a:pos x="43" y="333"/>
                </a:cxn>
                <a:cxn ang="0">
                  <a:pos x="104" y="275"/>
                </a:cxn>
                <a:cxn ang="0">
                  <a:pos x="226" y="109"/>
                </a:cxn>
                <a:cxn ang="0">
                  <a:pos x="106" y="0"/>
                </a:cxn>
                <a:cxn ang="0">
                  <a:pos x="0" y="102"/>
                </a:cxn>
                <a:cxn ang="0">
                  <a:pos x="30" y="134"/>
                </a:cxn>
                <a:cxn ang="0">
                  <a:pos x="59" y="104"/>
                </a:cxn>
                <a:cxn ang="0">
                  <a:pos x="29" y="75"/>
                </a:cxn>
                <a:cxn ang="0">
                  <a:pos x="22" y="75"/>
                </a:cxn>
                <a:cxn ang="0">
                  <a:pos x="99" y="18"/>
                </a:cxn>
                <a:cxn ang="0">
                  <a:pos x="174" y="109"/>
                </a:cxn>
                <a:cxn ang="0">
                  <a:pos x="115" y="234"/>
                </a:cxn>
                <a:cxn ang="0">
                  <a:pos x="6" y="355"/>
                </a:cxn>
                <a:cxn ang="0">
                  <a:pos x="0" y="376"/>
                </a:cxn>
                <a:cxn ang="0">
                  <a:pos x="210" y="376"/>
                </a:cxn>
                <a:cxn ang="0">
                  <a:pos x="226" y="278"/>
                </a:cxn>
                <a:cxn ang="0">
                  <a:pos x="211" y="278"/>
                </a:cxn>
                <a:cxn ang="0">
                  <a:pos x="200" y="328"/>
                </a:cxn>
                <a:cxn ang="0">
                  <a:pos x="146" y="333"/>
                </a:cxn>
                <a:cxn ang="0">
                  <a:pos x="43" y="333"/>
                </a:cxn>
              </a:cxnLst>
              <a:rect l="0" t="0" r="r" b="b"/>
              <a:pathLst>
                <a:path w="227" h="377">
                  <a:moveTo>
                    <a:pt x="43" y="333"/>
                  </a:moveTo>
                  <a:lnTo>
                    <a:pt x="104" y="275"/>
                  </a:lnTo>
                  <a:cubicBezTo>
                    <a:pt x="192" y="197"/>
                    <a:pt x="226" y="166"/>
                    <a:pt x="226" y="109"/>
                  </a:cubicBezTo>
                  <a:cubicBezTo>
                    <a:pt x="226" y="45"/>
                    <a:pt x="174" y="0"/>
                    <a:pt x="106" y="0"/>
                  </a:cubicBezTo>
                  <a:cubicBezTo>
                    <a:pt x="42" y="0"/>
                    <a:pt x="0" y="51"/>
                    <a:pt x="0" y="102"/>
                  </a:cubicBezTo>
                  <a:cubicBezTo>
                    <a:pt x="0" y="134"/>
                    <a:pt x="29" y="134"/>
                    <a:pt x="30" y="134"/>
                  </a:cubicBezTo>
                  <a:cubicBezTo>
                    <a:pt x="40" y="134"/>
                    <a:pt x="59" y="126"/>
                    <a:pt x="59" y="104"/>
                  </a:cubicBezTo>
                  <a:cubicBezTo>
                    <a:pt x="59" y="90"/>
                    <a:pt x="50" y="75"/>
                    <a:pt x="29" y="75"/>
                  </a:cubicBezTo>
                  <a:cubicBezTo>
                    <a:pt x="26" y="75"/>
                    <a:pt x="24" y="75"/>
                    <a:pt x="22" y="75"/>
                  </a:cubicBezTo>
                  <a:cubicBezTo>
                    <a:pt x="35" y="38"/>
                    <a:pt x="66" y="18"/>
                    <a:pt x="99" y="18"/>
                  </a:cubicBezTo>
                  <a:cubicBezTo>
                    <a:pt x="150" y="18"/>
                    <a:pt x="174" y="64"/>
                    <a:pt x="174" y="109"/>
                  </a:cubicBezTo>
                  <a:cubicBezTo>
                    <a:pt x="174" y="155"/>
                    <a:pt x="146" y="200"/>
                    <a:pt x="115" y="234"/>
                  </a:cubicBezTo>
                  <a:lnTo>
                    <a:pt x="6" y="355"/>
                  </a:lnTo>
                  <a:cubicBezTo>
                    <a:pt x="0" y="361"/>
                    <a:pt x="0" y="363"/>
                    <a:pt x="0" y="376"/>
                  </a:cubicBezTo>
                  <a:lnTo>
                    <a:pt x="210" y="376"/>
                  </a:lnTo>
                  <a:lnTo>
                    <a:pt x="226" y="278"/>
                  </a:lnTo>
                  <a:lnTo>
                    <a:pt x="211" y="278"/>
                  </a:lnTo>
                  <a:cubicBezTo>
                    <a:pt x="210" y="294"/>
                    <a:pt x="205" y="320"/>
                    <a:pt x="200" y="328"/>
                  </a:cubicBezTo>
                  <a:cubicBezTo>
                    <a:pt x="195" y="333"/>
                    <a:pt x="158" y="333"/>
                    <a:pt x="146" y="333"/>
                  </a:cubicBezTo>
                  <a:lnTo>
                    <a:pt x="43" y="333"/>
                  </a:lnTo>
                </a:path>
              </a:pathLst>
            </a:custGeom>
            <a:solidFill>
              <a:srgbClr val="000000"/>
            </a:solidFill>
            <a:ln w="12600" cap="flat">
              <a:noFill/>
              <a:miter lim="800000"/>
              <a:headEnd/>
              <a:tailEnd/>
            </a:ln>
            <a:effectLst/>
          </p:spPr>
          <p:txBody>
            <a:bodyPr wrap="none" anchor="ctr"/>
            <a:lstStyle/>
            <a:p>
              <a:endParaRPr lang="de-DE"/>
            </a:p>
          </p:txBody>
        </p:sp>
        <p:sp>
          <p:nvSpPr>
            <p:cNvPr id="11302" name="Freeform 38"/>
            <p:cNvSpPr>
              <a:spLocks noChangeArrowheads="1"/>
            </p:cNvSpPr>
            <p:nvPr/>
          </p:nvSpPr>
          <p:spPr bwMode="auto">
            <a:xfrm>
              <a:off x="5212" y="3354"/>
              <a:ext cx="13" cy="13"/>
            </a:xfrm>
            <a:custGeom>
              <a:avLst/>
              <a:gdLst/>
              <a:ahLst/>
              <a:cxnLst>
                <a:cxn ang="0">
                  <a:pos x="61" y="30"/>
                </a:cxn>
                <a:cxn ang="0">
                  <a:pos x="30" y="0"/>
                </a:cxn>
                <a:cxn ang="0">
                  <a:pos x="0" y="30"/>
                </a:cxn>
                <a:cxn ang="0">
                  <a:pos x="30" y="61"/>
                </a:cxn>
                <a:cxn ang="0">
                  <a:pos x="61" y="30"/>
                </a:cxn>
              </a:cxnLst>
              <a:rect l="0" t="0" r="r" b="b"/>
              <a:pathLst>
                <a:path w="62" h="62">
                  <a:moveTo>
                    <a:pt x="61" y="30"/>
                  </a:moveTo>
                  <a:cubicBezTo>
                    <a:pt x="61" y="14"/>
                    <a:pt x="48" y="0"/>
                    <a:pt x="30" y="0"/>
                  </a:cubicBezTo>
                  <a:cubicBezTo>
                    <a:pt x="14" y="0"/>
                    <a:pt x="0" y="14"/>
                    <a:pt x="0" y="30"/>
                  </a:cubicBezTo>
                  <a:cubicBezTo>
                    <a:pt x="0" y="48"/>
                    <a:pt x="14" y="61"/>
                    <a:pt x="30" y="61"/>
                  </a:cubicBezTo>
                  <a:cubicBezTo>
                    <a:pt x="48" y="61"/>
                    <a:pt x="61" y="48"/>
                    <a:pt x="61" y="30"/>
                  </a:cubicBezTo>
                </a:path>
              </a:pathLst>
            </a:custGeom>
            <a:solidFill>
              <a:srgbClr val="000000"/>
            </a:solidFill>
            <a:ln w="12600" cap="flat">
              <a:noFill/>
              <a:miter lim="800000"/>
              <a:headEnd/>
              <a:tailEnd/>
            </a:ln>
            <a:effectLst/>
          </p:spPr>
          <p:txBody>
            <a:bodyPr wrap="none" anchor="ctr"/>
            <a:lstStyle/>
            <a:p>
              <a:endParaRPr lang="de-DE"/>
            </a:p>
          </p:txBody>
        </p:sp>
        <p:sp>
          <p:nvSpPr>
            <p:cNvPr id="11303" name="Freeform 39"/>
            <p:cNvSpPr>
              <a:spLocks noChangeArrowheads="1"/>
            </p:cNvSpPr>
            <p:nvPr/>
          </p:nvSpPr>
          <p:spPr bwMode="auto">
            <a:xfrm>
              <a:off x="5242" y="3283"/>
              <a:ext cx="53" cy="87"/>
            </a:xfrm>
            <a:custGeom>
              <a:avLst/>
              <a:gdLst/>
              <a:ahLst/>
              <a:cxnLst>
                <a:cxn ang="0">
                  <a:pos x="69" y="118"/>
                </a:cxn>
                <a:cxn ang="0">
                  <a:pos x="40" y="72"/>
                </a:cxn>
                <a:cxn ang="0">
                  <a:pos x="117" y="14"/>
                </a:cxn>
                <a:cxn ang="0">
                  <a:pos x="195" y="85"/>
                </a:cxn>
                <a:cxn ang="0">
                  <a:pos x="139" y="163"/>
                </a:cxn>
                <a:cxn ang="0">
                  <a:pos x="69" y="118"/>
                </a:cxn>
                <a:cxn ang="0">
                  <a:pos x="150" y="171"/>
                </a:cxn>
                <a:cxn ang="0">
                  <a:pos x="219" y="85"/>
                </a:cxn>
                <a:cxn ang="0">
                  <a:pos x="118" y="0"/>
                </a:cxn>
                <a:cxn ang="0">
                  <a:pos x="16" y="94"/>
                </a:cxn>
                <a:cxn ang="0">
                  <a:pos x="40" y="157"/>
                </a:cxn>
                <a:cxn ang="0">
                  <a:pos x="82" y="187"/>
                </a:cxn>
                <a:cxn ang="0">
                  <a:pos x="0" y="291"/>
                </a:cxn>
                <a:cxn ang="0">
                  <a:pos x="117" y="389"/>
                </a:cxn>
                <a:cxn ang="0">
                  <a:pos x="235" y="282"/>
                </a:cxn>
                <a:cxn ang="0">
                  <a:pos x="208" y="211"/>
                </a:cxn>
                <a:cxn ang="0">
                  <a:pos x="150" y="171"/>
                </a:cxn>
                <a:cxn ang="0">
                  <a:pos x="94" y="195"/>
                </a:cxn>
                <a:cxn ang="0">
                  <a:pos x="165" y="240"/>
                </a:cxn>
                <a:cxn ang="0">
                  <a:pos x="206" y="301"/>
                </a:cxn>
                <a:cxn ang="0">
                  <a:pos x="118" y="373"/>
                </a:cxn>
                <a:cxn ang="0">
                  <a:pos x="29" y="291"/>
                </a:cxn>
                <a:cxn ang="0">
                  <a:pos x="94" y="195"/>
                </a:cxn>
              </a:cxnLst>
              <a:rect l="0" t="0" r="r" b="b"/>
              <a:pathLst>
                <a:path w="236" h="390">
                  <a:moveTo>
                    <a:pt x="69" y="118"/>
                  </a:moveTo>
                  <a:cubicBezTo>
                    <a:pt x="43" y="101"/>
                    <a:pt x="40" y="82"/>
                    <a:pt x="40" y="72"/>
                  </a:cubicBezTo>
                  <a:cubicBezTo>
                    <a:pt x="40" y="38"/>
                    <a:pt x="77" y="14"/>
                    <a:pt x="117" y="14"/>
                  </a:cubicBezTo>
                  <a:cubicBezTo>
                    <a:pt x="158" y="14"/>
                    <a:pt x="195" y="43"/>
                    <a:pt x="195" y="85"/>
                  </a:cubicBezTo>
                  <a:cubicBezTo>
                    <a:pt x="195" y="117"/>
                    <a:pt x="173" y="144"/>
                    <a:pt x="139" y="163"/>
                  </a:cubicBezTo>
                  <a:lnTo>
                    <a:pt x="69" y="118"/>
                  </a:lnTo>
                  <a:close/>
                  <a:moveTo>
                    <a:pt x="150" y="171"/>
                  </a:moveTo>
                  <a:cubicBezTo>
                    <a:pt x="192" y="150"/>
                    <a:pt x="219" y="122"/>
                    <a:pt x="219" y="85"/>
                  </a:cubicBezTo>
                  <a:cubicBezTo>
                    <a:pt x="219" y="32"/>
                    <a:pt x="170" y="0"/>
                    <a:pt x="118" y="0"/>
                  </a:cubicBezTo>
                  <a:cubicBezTo>
                    <a:pt x="61" y="0"/>
                    <a:pt x="16" y="42"/>
                    <a:pt x="16" y="94"/>
                  </a:cubicBezTo>
                  <a:cubicBezTo>
                    <a:pt x="16" y="104"/>
                    <a:pt x="16" y="130"/>
                    <a:pt x="40" y="157"/>
                  </a:cubicBezTo>
                  <a:cubicBezTo>
                    <a:pt x="46" y="163"/>
                    <a:pt x="67" y="178"/>
                    <a:pt x="82" y="187"/>
                  </a:cubicBezTo>
                  <a:cubicBezTo>
                    <a:pt x="48" y="203"/>
                    <a:pt x="0" y="235"/>
                    <a:pt x="0" y="291"/>
                  </a:cubicBezTo>
                  <a:cubicBezTo>
                    <a:pt x="0" y="350"/>
                    <a:pt x="58" y="389"/>
                    <a:pt x="117" y="389"/>
                  </a:cubicBezTo>
                  <a:cubicBezTo>
                    <a:pt x="181" y="389"/>
                    <a:pt x="235" y="342"/>
                    <a:pt x="235" y="282"/>
                  </a:cubicBezTo>
                  <a:cubicBezTo>
                    <a:pt x="235" y="261"/>
                    <a:pt x="229" y="235"/>
                    <a:pt x="208" y="211"/>
                  </a:cubicBezTo>
                  <a:cubicBezTo>
                    <a:pt x="197" y="200"/>
                    <a:pt x="187" y="194"/>
                    <a:pt x="150" y="171"/>
                  </a:cubicBezTo>
                  <a:close/>
                  <a:moveTo>
                    <a:pt x="94" y="195"/>
                  </a:moveTo>
                  <a:lnTo>
                    <a:pt x="165" y="240"/>
                  </a:lnTo>
                  <a:cubicBezTo>
                    <a:pt x="181" y="250"/>
                    <a:pt x="206" y="267"/>
                    <a:pt x="206" y="301"/>
                  </a:cubicBezTo>
                  <a:cubicBezTo>
                    <a:pt x="206" y="344"/>
                    <a:pt x="165" y="373"/>
                    <a:pt x="118" y="373"/>
                  </a:cubicBezTo>
                  <a:cubicBezTo>
                    <a:pt x="69" y="373"/>
                    <a:pt x="29" y="338"/>
                    <a:pt x="29" y="291"/>
                  </a:cubicBezTo>
                  <a:cubicBezTo>
                    <a:pt x="29" y="258"/>
                    <a:pt x="46" y="222"/>
                    <a:pt x="94" y="195"/>
                  </a:cubicBezTo>
                  <a:close/>
                </a:path>
              </a:pathLst>
            </a:custGeom>
            <a:solidFill>
              <a:srgbClr val="000000"/>
            </a:solidFill>
            <a:ln w="12600" cap="flat">
              <a:noFill/>
              <a:miter lim="800000"/>
              <a:headEnd/>
              <a:tailEnd/>
            </a:ln>
            <a:effectLst/>
          </p:spPr>
          <p:txBody>
            <a:bodyPr wrap="none" anchor="ctr"/>
            <a:lstStyle/>
            <a:p>
              <a:endParaRPr lang="de-DE"/>
            </a:p>
          </p:txBody>
        </p:sp>
        <p:sp>
          <p:nvSpPr>
            <p:cNvPr id="11304" name="Freeform 40"/>
            <p:cNvSpPr>
              <a:spLocks noChangeArrowheads="1"/>
            </p:cNvSpPr>
            <p:nvPr/>
          </p:nvSpPr>
          <p:spPr bwMode="auto">
            <a:xfrm>
              <a:off x="5326" y="3281"/>
              <a:ext cx="82" cy="86"/>
            </a:xfrm>
            <a:custGeom>
              <a:avLst/>
              <a:gdLst/>
              <a:ahLst/>
              <a:cxnLst>
                <a:cxn ang="0">
                  <a:pos x="355" y="0"/>
                </a:cxn>
                <a:cxn ang="0">
                  <a:pos x="11" y="0"/>
                </a:cxn>
                <a:cxn ang="0">
                  <a:pos x="0" y="126"/>
                </a:cxn>
                <a:cxn ang="0">
                  <a:pos x="14" y="126"/>
                </a:cxn>
                <a:cxn ang="0">
                  <a:pos x="115" y="18"/>
                </a:cxn>
                <a:cxn ang="0">
                  <a:pos x="146" y="19"/>
                </a:cxn>
                <a:cxn ang="0">
                  <a:pos x="158" y="40"/>
                </a:cxn>
                <a:cxn ang="0">
                  <a:pos x="158" y="338"/>
                </a:cxn>
                <a:cxn ang="0">
                  <a:pos x="99" y="365"/>
                </a:cxn>
                <a:cxn ang="0">
                  <a:pos x="77" y="365"/>
                </a:cxn>
                <a:cxn ang="0">
                  <a:pos x="77" y="382"/>
                </a:cxn>
                <a:cxn ang="0">
                  <a:pos x="182" y="381"/>
                </a:cxn>
                <a:cxn ang="0">
                  <a:pos x="290" y="382"/>
                </a:cxn>
                <a:cxn ang="0">
                  <a:pos x="290" y="365"/>
                </a:cxn>
                <a:cxn ang="0">
                  <a:pos x="267" y="365"/>
                </a:cxn>
                <a:cxn ang="0">
                  <a:pos x="208" y="338"/>
                </a:cxn>
                <a:cxn ang="0">
                  <a:pos x="208" y="40"/>
                </a:cxn>
                <a:cxn ang="0">
                  <a:pos x="219" y="19"/>
                </a:cxn>
                <a:cxn ang="0">
                  <a:pos x="251" y="18"/>
                </a:cxn>
                <a:cxn ang="0">
                  <a:pos x="352" y="126"/>
                </a:cxn>
                <a:cxn ang="0">
                  <a:pos x="366" y="126"/>
                </a:cxn>
                <a:cxn ang="0">
                  <a:pos x="355" y="0"/>
                </a:cxn>
              </a:cxnLst>
              <a:rect l="0" t="0" r="r" b="b"/>
              <a:pathLst>
                <a:path w="367" h="383">
                  <a:moveTo>
                    <a:pt x="355" y="0"/>
                  </a:moveTo>
                  <a:lnTo>
                    <a:pt x="11" y="0"/>
                  </a:lnTo>
                  <a:lnTo>
                    <a:pt x="0" y="126"/>
                  </a:lnTo>
                  <a:lnTo>
                    <a:pt x="14" y="126"/>
                  </a:lnTo>
                  <a:cubicBezTo>
                    <a:pt x="22" y="37"/>
                    <a:pt x="30" y="18"/>
                    <a:pt x="115" y="18"/>
                  </a:cubicBezTo>
                  <a:cubicBezTo>
                    <a:pt x="126" y="18"/>
                    <a:pt x="141" y="18"/>
                    <a:pt x="146" y="19"/>
                  </a:cubicBezTo>
                  <a:cubicBezTo>
                    <a:pt x="158" y="21"/>
                    <a:pt x="158" y="27"/>
                    <a:pt x="158" y="40"/>
                  </a:cubicBezTo>
                  <a:lnTo>
                    <a:pt x="158" y="338"/>
                  </a:lnTo>
                  <a:cubicBezTo>
                    <a:pt x="158" y="357"/>
                    <a:pt x="158" y="365"/>
                    <a:pt x="99" y="365"/>
                  </a:cubicBezTo>
                  <a:lnTo>
                    <a:pt x="77" y="365"/>
                  </a:lnTo>
                  <a:lnTo>
                    <a:pt x="77" y="382"/>
                  </a:lnTo>
                  <a:cubicBezTo>
                    <a:pt x="99" y="381"/>
                    <a:pt x="157" y="381"/>
                    <a:pt x="182" y="381"/>
                  </a:cubicBezTo>
                  <a:cubicBezTo>
                    <a:pt x="210" y="381"/>
                    <a:pt x="267" y="381"/>
                    <a:pt x="290" y="382"/>
                  </a:cubicBezTo>
                  <a:lnTo>
                    <a:pt x="290" y="365"/>
                  </a:lnTo>
                  <a:lnTo>
                    <a:pt x="267" y="365"/>
                  </a:lnTo>
                  <a:cubicBezTo>
                    <a:pt x="208" y="365"/>
                    <a:pt x="208" y="357"/>
                    <a:pt x="208" y="338"/>
                  </a:cubicBezTo>
                  <a:lnTo>
                    <a:pt x="208" y="40"/>
                  </a:lnTo>
                  <a:cubicBezTo>
                    <a:pt x="208" y="29"/>
                    <a:pt x="208" y="21"/>
                    <a:pt x="219" y="19"/>
                  </a:cubicBezTo>
                  <a:cubicBezTo>
                    <a:pt x="224" y="18"/>
                    <a:pt x="240" y="18"/>
                    <a:pt x="251" y="18"/>
                  </a:cubicBezTo>
                  <a:cubicBezTo>
                    <a:pt x="336" y="18"/>
                    <a:pt x="344" y="37"/>
                    <a:pt x="352" y="126"/>
                  </a:cubicBezTo>
                  <a:lnTo>
                    <a:pt x="366" y="126"/>
                  </a:lnTo>
                  <a:lnTo>
                    <a:pt x="355" y="0"/>
                  </a:lnTo>
                </a:path>
              </a:pathLst>
            </a:custGeom>
            <a:solidFill>
              <a:srgbClr val="000000"/>
            </a:solidFill>
            <a:ln w="12600" cap="flat">
              <a:noFill/>
              <a:miter lim="800000"/>
              <a:headEnd/>
              <a:tailEnd/>
            </a:ln>
            <a:effectLst/>
          </p:spPr>
          <p:txBody>
            <a:bodyPr wrap="none" anchor="ctr"/>
            <a:lstStyle/>
            <a:p>
              <a:endParaRPr lang="de-DE"/>
            </a:p>
          </p:txBody>
        </p:sp>
        <p:sp>
          <p:nvSpPr>
            <p:cNvPr id="11305" name="Freeform 41"/>
            <p:cNvSpPr>
              <a:spLocks noChangeArrowheads="1"/>
            </p:cNvSpPr>
            <p:nvPr/>
          </p:nvSpPr>
          <p:spPr bwMode="auto">
            <a:xfrm>
              <a:off x="5406" y="3311"/>
              <a:ext cx="49" cy="58"/>
            </a:xfrm>
            <a:custGeom>
              <a:avLst/>
              <a:gdLst/>
              <a:ahLst/>
              <a:cxnLst>
                <a:cxn ang="0">
                  <a:pos x="48" y="110"/>
                </a:cxn>
                <a:cxn ang="0">
                  <a:pos x="118" y="13"/>
                </a:cxn>
                <a:cxn ang="0">
                  <a:pos x="182" y="110"/>
                </a:cxn>
                <a:cxn ang="0">
                  <a:pos x="48" y="110"/>
                </a:cxn>
                <a:cxn ang="0">
                  <a:pos x="46" y="123"/>
                </a:cxn>
                <a:cxn ang="0">
                  <a:pos x="205" y="123"/>
                </a:cxn>
                <a:cxn ang="0">
                  <a:pos x="219" y="110"/>
                </a:cxn>
                <a:cxn ang="0">
                  <a:pos x="118" y="0"/>
                </a:cxn>
                <a:cxn ang="0">
                  <a:pos x="0" y="130"/>
                </a:cxn>
                <a:cxn ang="0">
                  <a:pos x="125" y="259"/>
                </a:cxn>
                <a:cxn ang="0">
                  <a:pos x="219" y="186"/>
                </a:cxn>
                <a:cxn ang="0">
                  <a:pos x="211" y="179"/>
                </a:cxn>
                <a:cxn ang="0">
                  <a:pos x="205" y="187"/>
                </a:cxn>
                <a:cxn ang="0">
                  <a:pos x="128" y="245"/>
                </a:cxn>
                <a:cxn ang="0">
                  <a:pos x="64" y="208"/>
                </a:cxn>
                <a:cxn ang="0">
                  <a:pos x="46" y="123"/>
                </a:cxn>
              </a:cxnLst>
              <a:rect l="0" t="0" r="r" b="b"/>
              <a:pathLst>
                <a:path w="220" h="260">
                  <a:moveTo>
                    <a:pt x="48" y="110"/>
                  </a:moveTo>
                  <a:cubicBezTo>
                    <a:pt x="51" y="27"/>
                    <a:pt x="99" y="13"/>
                    <a:pt x="118" y="13"/>
                  </a:cubicBezTo>
                  <a:cubicBezTo>
                    <a:pt x="176" y="13"/>
                    <a:pt x="182" y="90"/>
                    <a:pt x="182" y="110"/>
                  </a:cubicBezTo>
                  <a:lnTo>
                    <a:pt x="48" y="110"/>
                  </a:lnTo>
                  <a:close/>
                  <a:moveTo>
                    <a:pt x="46" y="123"/>
                  </a:moveTo>
                  <a:lnTo>
                    <a:pt x="205" y="123"/>
                  </a:lnTo>
                  <a:cubicBezTo>
                    <a:pt x="218" y="123"/>
                    <a:pt x="219" y="123"/>
                    <a:pt x="219" y="110"/>
                  </a:cubicBezTo>
                  <a:cubicBezTo>
                    <a:pt x="219" y="54"/>
                    <a:pt x="189" y="0"/>
                    <a:pt x="118" y="0"/>
                  </a:cubicBezTo>
                  <a:cubicBezTo>
                    <a:pt x="53" y="0"/>
                    <a:pt x="0" y="58"/>
                    <a:pt x="0" y="130"/>
                  </a:cubicBezTo>
                  <a:cubicBezTo>
                    <a:pt x="0" y="205"/>
                    <a:pt x="59" y="259"/>
                    <a:pt x="125" y="259"/>
                  </a:cubicBezTo>
                  <a:cubicBezTo>
                    <a:pt x="194" y="259"/>
                    <a:pt x="219" y="197"/>
                    <a:pt x="219" y="186"/>
                  </a:cubicBezTo>
                  <a:cubicBezTo>
                    <a:pt x="219" y="181"/>
                    <a:pt x="214" y="179"/>
                    <a:pt x="211" y="179"/>
                  </a:cubicBezTo>
                  <a:cubicBezTo>
                    <a:pt x="206" y="179"/>
                    <a:pt x="206" y="182"/>
                    <a:pt x="205" y="187"/>
                  </a:cubicBezTo>
                  <a:cubicBezTo>
                    <a:pt x="184" y="245"/>
                    <a:pt x="134" y="245"/>
                    <a:pt x="128" y="245"/>
                  </a:cubicBezTo>
                  <a:cubicBezTo>
                    <a:pt x="99" y="245"/>
                    <a:pt x="77" y="229"/>
                    <a:pt x="64" y="208"/>
                  </a:cubicBezTo>
                  <a:cubicBezTo>
                    <a:pt x="46" y="181"/>
                    <a:pt x="46" y="142"/>
                    <a:pt x="46" y="123"/>
                  </a:cubicBezTo>
                  <a:close/>
                </a:path>
              </a:pathLst>
            </a:custGeom>
            <a:solidFill>
              <a:srgbClr val="000000"/>
            </a:solidFill>
            <a:ln w="12600" cap="flat">
              <a:noFill/>
              <a:miter lim="800000"/>
              <a:headEnd/>
              <a:tailEnd/>
            </a:ln>
            <a:effectLst/>
          </p:spPr>
          <p:txBody>
            <a:bodyPr wrap="none" anchor="ctr"/>
            <a:lstStyle/>
            <a:p>
              <a:endParaRPr lang="de-DE"/>
            </a:p>
          </p:txBody>
        </p:sp>
        <p:sp>
          <p:nvSpPr>
            <p:cNvPr id="11306" name="Freeform 42"/>
            <p:cNvSpPr>
              <a:spLocks noChangeArrowheads="1"/>
            </p:cNvSpPr>
            <p:nvPr/>
          </p:nvSpPr>
          <p:spPr bwMode="auto">
            <a:xfrm>
              <a:off x="5461" y="3280"/>
              <a:ext cx="90" cy="89"/>
            </a:xfrm>
            <a:custGeom>
              <a:avLst/>
              <a:gdLst/>
              <a:ahLst/>
              <a:cxnLst>
                <a:cxn ang="0">
                  <a:pos x="339" y="56"/>
                </a:cxn>
                <a:cxn ang="0">
                  <a:pos x="402" y="18"/>
                </a:cxn>
                <a:cxn ang="0">
                  <a:pos x="402" y="0"/>
                </a:cxn>
                <a:cxn ang="0">
                  <a:pos x="347" y="2"/>
                </a:cxn>
                <a:cxn ang="0">
                  <a:pos x="282" y="0"/>
                </a:cxn>
                <a:cxn ang="0">
                  <a:pos x="282" y="18"/>
                </a:cxn>
                <a:cxn ang="0">
                  <a:pos x="323" y="46"/>
                </a:cxn>
                <a:cxn ang="0">
                  <a:pos x="320" y="58"/>
                </a:cxn>
                <a:cxn ang="0">
                  <a:pos x="218" y="330"/>
                </a:cxn>
                <a:cxn ang="0">
                  <a:pos x="109" y="45"/>
                </a:cxn>
                <a:cxn ang="0">
                  <a:pos x="106" y="34"/>
                </a:cxn>
                <a:cxn ang="0">
                  <a:pos x="152" y="18"/>
                </a:cxn>
                <a:cxn ang="0">
                  <a:pos x="152" y="0"/>
                </a:cxn>
                <a:cxn ang="0">
                  <a:pos x="72" y="2"/>
                </a:cxn>
                <a:cxn ang="0">
                  <a:pos x="0" y="0"/>
                </a:cxn>
                <a:cxn ang="0">
                  <a:pos x="0" y="18"/>
                </a:cxn>
                <a:cxn ang="0">
                  <a:pos x="56" y="38"/>
                </a:cxn>
                <a:cxn ang="0">
                  <a:pos x="186" y="385"/>
                </a:cxn>
                <a:cxn ang="0">
                  <a:pos x="200" y="398"/>
                </a:cxn>
                <a:cxn ang="0">
                  <a:pos x="214" y="387"/>
                </a:cxn>
                <a:cxn ang="0">
                  <a:pos x="339" y="56"/>
                </a:cxn>
              </a:cxnLst>
              <a:rect l="0" t="0" r="r" b="b"/>
              <a:pathLst>
                <a:path w="403" h="399">
                  <a:moveTo>
                    <a:pt x="339" y="56"/>
                  </a:moveTo>
                  <a:cubicBezTo>
                    <a:pt x="347" y="35"/>
                    <a:pt x="363" y="18"/>
                    <a:pt x="402" y="18"/>
                  </a:cubicBezTo>
                  <a:lnTo>
                    <a:pt x="402" y="0"/>
                  </a:lnTo>
                  <a:cubicBezTo>
                    <a:pt x="384" y="2"/>
                    <a:pt x="362" y="2"/>
                    <a:pt x="347" y="2"/>
                  </a:cubicBezTo>
                  <a:cubicBezTo>
                    <a:pt x="330" y="2"/>
                    <a:pt x="298" y="0"/>
                    <a:pt x="282" y="0"/>
                  </a:cubicBezTo>
                  <a:lnTo>
                    <a:pt x="282" y="18"/>
                  </a:lnTo>
                  <a:cubicBezTo>
                    <a:pt x="312" y="18"/>
                    <a:pt x="323" y="32"/>
                    <a:pt x="323" y="46"/>
                  </a:cubicBezTo>
                  <a:cubicBezTo>
                    <a:pt x="323" y="50"/>
                    <a:pt x="322" y="54"/>
                    <a:pt x="320" y="58"/>
                  </a:cubicBezTo>
                  <a:lnTo>
                    <a:pt x="218" y="330"/>
                  </a:lnTo>
                  <a:lnTo>
                    <a:pt x="109" y="45"/>
                  </a:lnTo>
                  <a:cubicBezTo>
                    <a:pt x="106" y="37"/>
                    <a:pt x="106" y="35"/>
                    <a:pt x="106" y="34"/>
                  </a:cubicBezTo>
                  <a:cubicBezTo>
                    <a:pt x="106" y="18"/>
                    <a:pt x="138" y="18"/>
                    <a:pt x="152" y="18"/>
                  </a:cubicBezTo>
                  <a:lnTo>
                    <a:pt x="152" y="0"/>
                  </a:lnTo>
                  <a:cubicBezTo>
                    <a:pt x="133" y="2"/>
                    <a:pt x="93" y="2"/>
                    <a:pt x="72" y="2"/>
                  </a:cubicBezTo>
                  <a:cubicBezTo>
                    <a:pt x="45" y="2"/>
                    <a:pt x="21" y="0"/>
                    <a:pt x="0" y="0"/>
                  </a:cubicBezTo>
                  <a:lnTo>
                    <a:pt x="0" y="18"/>
                  </a:lnTo>
                  <a:cubicBezTo>
                    <a:pt x="37" y="18"/>
                    <a:pt x="48" y="18"/>
                    <a:pt x="56" y="38"/>
                  </a:cubicBezTo>
                  <a:lnTo>
                    <a:pt x="186" y="385"/>
                  </a:lnTo>
                  <a:cubicBezTo>
                    <a:pt x="190" y="397"/>
                    <a:pt x="194" y="398"/>
                    <a:pt x="200" y="398"/>
                  </a:cubicBezTo>
                  <a:cubicBezTo>
                    <a:pt x="210" y="398"/>
                    <a:pt x="211" y="395"/>
                    <a:pt x="214" y="387"/>
                  </a:cubicBezTo>
                  <a:lnTo>
                    <a:pt x="339" y="56"/>
                  </a:lnTo>
                </a:path>
              </a:pathLst>
            </a:custGeom>
            <a:solidFill>
              <a:srgbClr val="000000"/>
            </a:solidFill>
            <a:ln w="12600" cap="flat">
              <a:noFill/>
              <a:miter lim="800000"/>
              <a:headEnd/>
              <a:tailEnd/>
            </a:ln>
            <a:effectLst/>
          </p:spPr>
          <p:txBody>
            <a:bodyPr wrap="none" anchor="ctr"/>
            <a:lstStyle/>
            <a:p>
              <a:endParaRPr lang="de-DE"/>
            </a:p>
          </p:txBody>
        </p:sp>
      </p:grpSp>
      <p:sp>
        <p:nvSpPr>
          <p:cNvPr id="11307" name="Text Box 43"/>
          <p:cNvSpPr txBox="1">
            <a:spLocks noChangeArrowheads="1"/>
          </p:cNvSpPr>
          <p:nvPr/>
        </p:nvSpPr>
        <p:spPr bwMode="auto">
          <a:xfrm>
            <a:off x="1695561" y="6473825"/>
            <a:ext cx="7448440" cy="546100"/>
          </a:xfrm>
          <a:prstGeom prst="rect">
            <a:avLst/>
          </a:prstGeom>
          <a:noFill/>
          <a:ln w="9525" cap="flat">
            <a:noFill/>
            <a:round/>
            <a:headEnd/>
            <a:tailEnd/>
          </a:ln>
          <a:effectLst/>
        </p:spPr>
        <p:txBody>
          <a:bodyPr lIns="90000" tIns="45000" rIns="90000" bIns="45000"/>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sz="2000" b="1" dirty="0" err="1">
                <a:solidFill>
                  <a:srgbClr val="0000FF"/>
                </a:solidFill>
                <a:ea typeface="DejaVu Sans" charset="0"/>
                <a:cs typeface="DejaVu Sans" charset="0"/>
              </a:rPr>
              <a:t>M.Beitel</a:t>
            </a:r>
            <a:r>
              <a:rPr lang="de-DE" sz="2000" b="1" dirty="0">
                <a:solidFill>
                  <a:srgbClr val="0000FF"/>
                </a:solidFill>
                <a:ea typeface="DejaVu Sans" charset="0"/>
                <a:cs typeface="DejaVu Sans" charset="0"/>
              </a:rPr>
              <a:t>, </a:t>
            </a:r>
            <a:r>
              <a:rPr lang="de-DE" sz="2000" b="1" dirty="0" err="1" smtClean="0">
                <a:solidFill>
                  <a:srgbClr val="0000FF"/>
                </a:solidFill>
                <a:ea typeface="DejaVu Sans" charset="0"/>
                <a:cs typeface="DejaVu Sans" charset="0"/>
              </a:rPr>
              <a:t>KGallmeister</a:t>
            </a:r>
            <a:r>
              <a:rPr lang="de-DE" sz="2000" b="1" dirty="0" smtClean="0">
                <a:solidFill>
                  <a:srgbClr val="0000FF"/>
                </a:solidFill>
                <a:ea typeface="DejaVu Sans" charset="0"/>
                <a:cs typeface="DejaVu Sans" charset="0"/>
              </a:rPr>
              <a:t>, </a:t>
            </a:r>
            <a:r>
              <a:rPr lang="de-DE" sz="2000" b="1" dirty="0" err="1">
                <a:solidFill>
                  <a:srgbClr val="0000FF"/>
                </a:solidFill>
                <a:ea typeface="DejaVu Sans" charset="0"/>
                <a:cs typeface="DejaVu Sans" charset="0"/>
              </a:rPr>
              <a:t>C.Greiner</a:t>
            </a:r>
            <a:r>
              <a:rPr lang="de-DE" sz="2000" b="1" dirty="0">
                <a:solidFill>
                  <a:srgbClr val="0000FF"/>
                </a:solidFill>
                <a:ea typeface="DejaVu Sans" charset="0"/>
                <a:cs typeface="DejaVu Sans" charset="0"/>
              </a:rPr>
              <a:t>, PRC 90 (2014) 045203</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5"/>
          <p:cNvSpPr>
            <a:spLocks noGrp="1"/>
          </p:cNvSpPr>
          <p:nvPr>
            <p:ph type="sldNum" sz="quarter" idx="12"/>
          </p:nvPr>
        </p:nvSpPr>
        <p:spPr/>
        <p:txBody>
          <a:bodyPr/>
          <a:lstStyle/>
          <a:p>
            <a:fld id="{993F5166-C251-40A3-BA52-C9523A08DE1A}" type="slidenum">
              <a:rPr lang="en-US" altLang="ja-JP"/>
              <a:pPr/>
              <a:t>67</a:t>
            </a:fld>
            <a:endParaRPr lang="en-US" altLang="ja-JP"/>
          </a:p>
        </p:txBody>
      </p:sp>
      <p:sp>
        <p:nvSpPr>
          <p:cNvPr id="34820" name="Text Box 4"/>
          <p:cNvSpPr txBox="1">
            <a:spLocks noChangeArrowheads="1"/>
          </p:cNvSpPr>
          <p:nvPr/>
        </p:nvSpPr>
        <p:spPr bwMode="auto">
          <a:xfrm>
            <a:off x="604999" y="469095"/>
            <a:ext cx="8681159" cy="3046988"/>
          </a:xfrm>
          <a:prstGeom prst="rect">
            <a:avLst/>
          </a:prstGeom>
          <a:noFill/>
          <a:ln w="9525">
            <a:noFill/>
            <a:miter lim="800000"/>
            <a:headEnd/>
            <a:tailEnd/>
          </a:ln>
          <a:effectLst/>
        </p:spPr>
        <p:txBody>
          <a:bodyPr wrap="none">
            <a:spAutoFit/>
          </a:bodyPr>
          <a:lstStyle/>
          <a:p>
            <a:r>
              <a:rPr lang="en-US" altLang="ja-JP" sz="3200" i="0" dirty="0" smtClean="0">
                <a:solidFill>
                  <a:srgbClr val="0000FF"/>
                </a:solidFill>
              </a:rPr>
              <a:t>How do electromagnetic probes, </a:t>
            </a:r>
          </a:p>
          <a:p>
            <a:r>
              <a:rPr lang="en-US" altLang="ja-JP" sz="3200" i="0" dirty="0" smtClean="0">
                <a:solidFill>
                  <a:srgbClr val="0000FF"/>
                </a:solidFill>
              </a:rPr>
              <a:t>i.e. </a:t>
            </a:r>
            <a:r>
              <a:rPr lang="en-US" altLang="ja-JP" sz="3200" i="0" dirty="0" err="1" smtClean="0">
                <a:solidFill>
                  <a:srgbClr val="0000FF"/>
                </a:solidFill>
              </a:rPr>
              <a:t>Dileptons</a:t>
            </a:r>
            <a:r>
              <a:rPr lang="en-US" altLang="ja-JP" sz="3200" i="0" dirty="0" smtClean="0">
                <a:solidFill>
                  <a:srgbClr val="0000FF"/>
                </a:solidFill>
              </a:rPr>
              <a:t> and Photons</a:t>
            </a:r>
            <a:r>
              <a:rPr lang="en-US" altLang="ja-JP" sz="3200" dirty="0">
                <a:solidFill>
                  <a:srgbClr val="0000FF"/>
                </a:solidFill>
              </a:rPr>
              <a:t>, come out</a:t>
            </a:r>
            <a:endParaRPr lang="en-US" altLang="ja-JP" sz="3200" i="0" dirty="0" smtClean="0">
              <a:solidFill>
                <a:srgbClr val="0000FF"/>
              </a:solidFill>
            </a:endParaRPr>
          </a:p>
          <a:p>
            <a:r>
              <a:rPr lang="en-US" altLang="ja-JP" sz="3200" i="0" dirty="0" smtClean="0">
                <a:solidFill>
                  <a:srgbClr val="0000FF"/>
                </a:solidFill>
              </a:rPr>
              <a:t>from pure glue FOPT scenario?</a:t>
            </a:r>
          </a:p>
          <a:p>
            <a:endParaRPr lang="en-US" altLang="ja-JP" sz="3200" i="0" dirty="0" smtClean="0">
              <a:solidFill>
                <a:srgbClr val="0000FF"/>
              </a:solidFill>
            </a:endParaRPr>
          </a:p>
          <a:p>
            <a:r>
              <a:rPr lang="en-US" altLang="ja-JP" sz="3200" dirty="0" smtClean="0">
                <a:solidFill>
                  <a:srgbClr val="0000FF"/>
                </a:solidFill>
              </a:rPr>
              <a:t>V. </a:t>
            </a:r>
            <a:r>
              <a:rPr lang="en-US" altLang="ja-JP" sz="3200" dirty="0" err="1" smtClean="0">
                <a:solidFill>
                  <a:srgbClr val="0000FF"/>
                </a:solidFill>
              </a:rPr>
              <a:t>Vovchenko</a:t>
            </a:r>
            <a:r>
              <a:rPr lang="en-US" altLang="ja-JP" sz="3200" dirty="0" smtClean="0">
                <a:solidFill>
                  <a:srgbClr val="0000FF"/>
                </a:solidFill>
              </a:rPr>
              <a:t>, </a:t>
            </a:r>
            <a:r>
              <a:rPr lang="en-US" altLang="ja-JP" sz="3200" dirty="0" err="1" smtClean="0">
                <a:solidFill>
                  <a:srgbClr val="0000FF"/>
                </a:solidFill>
              </a:rPr>
              <a:t>Gorenstein</a:t>
            </a:r>
            <a:r>
              <a:rPr lang="en-US" altLang="ja-JP" sz="3200" dirty="0" smtClean="0">
                <a:solidFill>
                  <a:srgbClr val="0000FF"/>
                </a:solidFill>
              </a:rPr>
              <a:t>, </a:t>
            </a:r>
            <a:r>
              <a:rPr lang="en-US" altLang="ja-JP" sz="3200" dirty="0" err="1" smtClean="0">
                <a:solidFill>
                  <a:srgbClr val="0000FF"/>
                </a:solidFill>
              </a:rPr>
              <a:t>Satarov</a:t>
            </a:r>
            <a:r>
              <a:rPr lang="en-US" altLang="ja-JP" sz="3200" dirty="0" smtClean="0">
                <a:solidFill>
                  <a:srgbClr val="0000FF"/>
                </a:solidFill>
              </a:rPr>
              <a:t>, </a:t>
            </a:r>
            <a:r>
              <a:rPr lang="en-US" altLang="ja-JP" sz="3200" dirty="0" err="1" smtClean="0">
                <a:solidFill>
                  <a:srgbClr val="0000FF"/>
                </a:solidFill>
              </a:rPr>
              <a:t>Mishustin</a:t>
            </a:r>
            <a:r>
              <a:rPr lang="en-US" altLang="ja-JP" sz="3200" dirty="0" smtClean="0">
                <a:solidFill>
                  <a:srgbClr val="0000FF"/>
                </a:solidFill>
              </a:rPr>
              <a:t>, </a:t>
            </a:r>
          </a:p>
          <a:p>
            <a:r>
              <a:rPr lang="en-US" altLang="ja-JP" sz="3200" dirty="0" err="1" smtClean="0">
                <a:solidFill>
                  <a:srgbClr val="0000FF"/>
                </a:solidFill>
              </a:rPr>
              <a:t>Csernai</a:t>
            </a:r>
            <a:r>
              <a:rPr lang="en-US" altLang="ja-JP" sz="3200" dirty="0" smtClean="0">
                <a:solidFill>
                  <a:srgbClr val="0000FF"/>
                </a:solidFill>
              </a:rPr>
              <a:t>, et al.</a:t>
            </a:r>
            <a:endParaRPr lang="en-US" altLang="ja-JP" sz="3200" i="0" dirty="0">
              <a:solidFill>
                <a:srgbClr val="0000FF"/>
              </a:solidFill>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098" name="Picture 2" descr="horst2"/>
          <p:cNvPicPr>
            <a:picLocks noChangeAspect="1" noChangeArrowheads="1"/>
          </p:cNvPicPr>
          <p:nvPr/>
        </p:nvPicPr>
        <p:blipFill>
          <a:blip r:embed="rId2" cstate="print"/>
          <a:srcRect/>
          <a:stretch>
            <a:fillRect/>
          </a:stretch>
        </p:blipFill>
        <p:spPr bwMode="auto">
          <a:xfrm>
            <a:off x="1328738" y="1285875"/>
            <a:ext cx="6486525" cy="4286250"/>
          </a:xfrm>
          <a:prstGeom prst="rect">
            <a:avLst/>
          </a:prstGeom>
          <a:noFill/>
          <a:ln w="9525">
            <a:noFill/>
            <a:miter lim="800000"/>
            <a:headEnd/>
            <a:tailEnd/>
          </a:ln>
        </p:spPr>
      </p:pic>
      <p:sp>
        <p:nvSpPr>
          <p:cNvPr id="3" name="Textfeld 2"/>
          <p:cNvSpPr txBox="1"/>
          <p:nvPr/>
        </p:nvSpPr>
        <p:spPr>
          <a:xfrm>
            <a:off x="397775" y="1152150"/>
            <a:ext cx="1237070" cy="3785652"/>
          </a:xfrm>
          <a:prstGeom prst="rect">
            <a:avLst/>
          </a:prstGeom>
          <a:noFill/>
        </p:spPr>
        <p:txBody>
          <a:bodyPr wrap="none" rtlCol="0">
            <a:spAutoFit/>
          </a:bodyPr>
          <a:lstStyle/>
          <a:p>
            <a:r>
              <a:rPr lang="de-DE" dirty="0" err="1" smtClean="0"/>
              <a:t>Eff.Nf</a:t>
            </a:r>
            <a:r>
              <a:rPr lang="de-DE" dirty="0" smtClean="0"/>
              <a:t>(t)</a:t>
            </a:r>
          </a:p>
          <a:p>
            <a:r>
              <a:rPr lang="de-DE" dirty="0" smtClean="0"/>
              <a:t>0.0</a:t>
            </a:r>
          </a:p>
          <a:p>
            <a:endParaRPr lang="de-DE" dirty="0" smtClean="0"/>
          </a:p>
          <a:p>
            <a:r>
              <a:rPr lang="de-DE" dirty="0" smtClean="0"/>
              <a:t>0.1</a:t>
            </a:r>
          </a:p>
          <a:p>
            <a:endParaRPr lang="de-DE" dirty="0" smtClean="0"/>
          </a:p>
          <a:p>
            <a:r>
              <a:rPr lang="de-DE" dirty="0" smtClean="0"/>
              <a:t>0.2</a:t>
            </a:r>
          </a:p>
          <a:p>
            <a:endParaRPr lang="de-DE" dirty="0" smtClean="0"/>
          </a:p>
          <a:p>
            <a:r>
              <a:rPr lang="de-DE" dirty="0" smtClean="0"/>
              <a:t>0.3</a:t>
            </a:r>
          </a:p>
          <a:p>
            <a:r>
              <a:rPr lang="de-DE" dirty="0" smtClean="0"/>
              <a:t>0.6</a:t>
            </a:r>
          </a:p>
          <a:p>
            <a:r>
              <a:rPr lang="de-DE" dirty="0" smtClean="0"/>
              <a:t>0.9</a:t>
            </a:r>
            <a:endParaRPr lang="de-DE" dirty="0"/>
          </a:p>
        </p:txBody>
      </p:sp>
      <p:sp>
        <p:nvSpPr>
          <p:cNvPr id="4" name="Textfeld 3"/>
          <p:cNvSpPr txBox="1"/>
          <p:nvPr/>
        </p:nvSpPr>
        <p:spPr>
          <a:xfrm>
            <a:off x="549565" y="5478165"/>
            <a:ext cx="7121437" cy="584775"/>
          </a:xfrm>
          <a:prstGeom prst="rect">
            <a:avLst/>
          </a:prstGeom>
          <a:noFill/>
        </p:spPr>
        <p:txBody>
          <a:bodyPr wrap="none" rtlCol="0">
            <a:spAutoFit/>
          </a:bodyPr>
          <a:lstStyle/>
          <a:p>
            <a:r>
              <a:rPr lang="de-DE" sz="3200" dirty="0" err="1" smtClean="0">
                <a:solidFill>
                  <a:srgbClr val="0000FF"/>
                </a:solidFill>
              </a:rPr>
              <a:t>Eff.Nf</a:t>
            </a:r>
            <a:r>
              <a:rPr lang="de-DE" sz="3200" dirty="0" smtClean="0">
                <a:solidFill>
                  <a:srgbClr val="0000FF"/>
                </a:solidFill>
              </a:rPr>
              <a:t>(t): 0  0.1  0.2   0.3   0.6   0.9  ….</a:t>
            </a:r>
            <a:endParaRPr lang="de-DE" sz="3200" dirty="0">
              <a:solidFill>
                <a:srgbClr val="0000FF"/>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146" name="Picture 2" descr="horst3"/>
          <p:cNvPicPr>
            <a:picLocks noChangeAspect="1" noChangeArrowheads="1"/>
          </p:cNvPicPr>
          <p:nvPr/>
        </p:nvPicPr>
        <p:blipFill>
          <a:blip r:embed="rId2" cstate="print"/>
          <a:srcRect/>
          <a:stretch>
            <a:fillRect/>
          </a:stretch>
        </p:blipFill>
        <p:spPr bwMode="auto">
          <a:xfrm>
            <a:off x="-48931" y="1"/>
            <a:ext cx="9192931" cy="690084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pPr>
              <a:defRPr/>
            </a:pPr>
            <a:fld id="{7FFC872E-D74B-4E0D-8F3F-0D18661FC402}" type="datetime1">
              <a:rPr lang="en-US" smtClean="0"/>
              <a:pPr>
                <a:defRPr/>
              </a:pPr>
              <a:t>10/5/2015</a:t>
            </a:fld>
            <a:endParaRPr lang="en-US"/>
          </a:p>
        </p:txBody>
      </p:sp>
      <p:sp>
        <p:nvSpPr>
          <p:cNvPr id="3" name="Fußzeilenplatzhalter 2"/>
          <p:cNvSpPr>
            <a:spLocks noGrp="1"/>
          </p:cNvSpPr>
          <p:nvPr>
            <p:ph type="ftr" sz="quarter" idx="11"/>
          </p:nvPr>
        </p:nvSpPr>
        <p:spPr/>
        <p:txBody>
          <a:bodyPr/>
          <a:lstStyle/>
          <a:p>
            <a:pPr>
              <a:defRPr/>
            </a:pPr>
            <a:r>
              <a:rPr lang="en-US" smtClean="0"/>
              <a:t>Horst Stoecker</a:t>
            </a:r>
            <a:endParaRPr lang="en-US"/>
          </a:p>
        </p:txBody>
      </p:sp>
      <p:sp>
        <p:nvSpPr>
          <p:cNvPr id="4" name="Foliennummernplatzhalter 3"/>
          <p:cNvSpPr>
            <a:spLocks noGrp="1"/>
          </p:cNvSpPr>
          <p:nvPr>
            <p:ph type="sldNum" sz="quarter" idx="12"/>
          </p:nvPr>
        </p:nvSpPr>
        <p:spPr/>
        <p:txBody>
          <a:bodyPr/>
          <a:lstStyle/>
          <a:p>
            <a:pPr>
              <a:defRPr/>
            </a:pPr>
            <a:r>
              <a:rPr lang="en-US" smtClean="0"/>
              <a:t>M. Djordjevic </a:t>
            </a:r>
            <a:fld id="{92EDE6EE-DC89-4B12-A890-D1ABB2D21009}" type="slidenum">
              <a:rPr lang="en-US" smtClean="0"/>
              <a:pPr>
                <a:defRPr/>
              </a:pPr>
              <a:t>70</a:t>
            </a:fld>
            <a:endParaRPr lang="en-US"/>
          </a:p>
        </p:txBody>
      </p:sp>
      <p:pic>
        <p:nvPicPr>
          <p:cNvPr id="2252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114" y="317305"/>
            <a:ext cx="8723772" cy="5843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99055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descr="horst8"/>
          <p:cNvPicPr>
            <a:picLocks noChangeAspect="1" noChangeArrowheads="1"/>
          </p:cNvPicPr>
          <p:nvPr/>
        </p:nvPicPr>
        <p:blipFill>
          <a:blip r:embed="rId2" cstate="print"/>
          <a:srcRect/>
          <a:stretch>
            <a:fillRect/>
          </a:stretch>
        </p:blipFill>
        <p:spPr bwMode="auto">
          <a:xfrm>
            <a:off x="-66671" y="2062890"/>
            <a:ext cx="9875426" cy="4781385"/>
          </a:xfrm>
          <a:prstGeom prst="rect">
            <a:avLst/>
          </a:prstGeom>
          <a:noFill/>
          <a:ln w="9525">
            <a:noFill/>
            <a:miter lim="800000"/>
            <a:headEnd/>
            <a:tailEnd/>
          </a:ln>
        </p:spPr>
      </p:pic>
      <p:pic>
        <p:nvPicPr>
          <p:cNvPr id="4" name="Picture 2" descr="horst7"/>
          <p:cNvPicPr>
            <a:picLocks noChangeAspect="1" noChangeArrowheads="1"/>
          </p:cNvPicPr>
          <p:nvPr/>
        </p:nvPicPr>
        <p:blipFill>
          <a:blip r:embed="rId3" cstate="print"/>
          <a:srcRect/>
          <a:stretch>
            <a:fillRect/>
          </a:stretch>
        </p:blipFill>
        <p:spPr bwMode="auto">
          <a:xfrm>
            <a:off x="4647895" y="568950"/>
            <a:ext cx="9973595" cy="468153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171" name="Picture 3" descr="horst6"/>
          <p:cNvPicPr>
            <a:picLocks noChangeAspect="1" noChangeArrowheads="1"/>
          </p:cNvPicPr>
          <p:nvPr/>
        </p:nvPicPr>
        <p:blipFill>
          <a:blip r:embed="rId2" cstate="print"/>
          <a:srcRect/>
          <a:stretch>
            <a:fillRect/>
          </a:stretch>
        </p:blipFill>
        <p:spPr bwMode="auto">
          <a:xfrm>
            <a:off x="-133490" y="772675"/>
            <a:ext cx="11851338" cy="5610905"/>
          </a:xfrm>
          <a:prstGeom prst="rect">
            <a:avLst/>
          </a:prstGeom>
          <a:noFill/>
          <a:ln w="9525">
            <a:noFill/>
            <a:miter lim="800000"/>
            <a:headEnd/>
            <a:tailEnd/>
          </a:ln>
        </p:spPr>
      </p:pic>
      <p:pic>
        <p:nvPicPr>
          <p:cNvPr id="4" name="Picture 2" descr="horst5"/>
          <p:cNvPicPr>
            <a:picLocks noChangeAspect="1" noChangeArrowheads="1"/>
          </p:cNvPicPr>
          <p:nvPr/>
        </p:nvPicPr>
        <p:blipFill>
          <a:blip r:embed="rId3" cstate="print"/>
          <a:srcRect/>
          <a:stretch>
            <a:fillRect/>
          </a:stretch>
        </p:blipFill>
        <p:spPr bwMode="auto">
          <a:xfrm>
            <a:off x="5642677" y="1077427"/>
            <a:ext cx="7050088" cy="32623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218" name="Picture 2" descr="horst"/>
          <p:cNvPicPr>
            <a:picLocks noGrp="1" noChangeAspect="1" noChangeArrowheads="1"/>
          </p:cNvPicPr>
          <p:nvPr>
            <p:ph idx="1"/>
          </p:nvPr>
        </p:nvPicPr>
        <p:blipFill>
          <a:blip r:embed="rId2" cstate="print"/>
          <a:srcRect/>
          <a:stretch>
            <a:fillRect/>
          </a:stretch>
        </p:blipFill>
        <p:spPr>
          <a:xfrm>
            <a:off x="2261985" y="89620"/>
            <a:ext cx="13997845" cy="6696873"/>
          </a:xfrm>
          <a:noFill/>
          <a:ln/>
        </p:spPr>
      </p:pic>
      <p:sp>
        <p:nvSpPr>
          <p:cNvPr id="3" name="Textfeld 2"/>
          <p:cNvSpPr txBox="1"/>
          <p:nvPr/>
        </p:nvSpPr>
        <p:spPr>
          <a:xfrm>
            <a:off x="1056261" y="6079030"/>
            <a:ext cx="1314784" cy="461665"/>
          </a:xfrm>
          <a:prstGeom prst="rect">
            <a:avLst/>
          </a:prstGeom>
          <a:noFill/>
        </p:spPr>
        <p:txBody>
          <a:bodyPr wrap="none" rtlCol="0">
            <a:spAutoFit/>
          </a:bodyPr>
          <a:lstStyle/>
          <a:p>
            <a:r>
              <a:rPr lang="de-DE" dirty="0" smtClean="0"/>
              <a:t>Photons</a:t>
            </a:r>
            <a:endParaRPr lang="de-DE"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5"/>
          <p:cNvSpPr>
            <a:spLocks noGrp="1"/>
          </p:cNvSpPr>
          <p:nvPr>
            <p:ph type="sldNum" sz="quarter" idx="12"/>
          </p:nvPr>
        </p:nvSpPr>
        <p:spPr/>
        <p:txBody>
          <a:bodyPr/>
          <a:lstStyle/>
          <a:p>
            <a:fld id="{993F5166-C251-40A3-BA52-C9523A08DE1A}" type="slidenum">
              <a:rPr lang="en-US" altLang="ja-JP"/>
              <a:pPr/>
              <a:t>74</a:t>
            </a:fld>
            <a:endParaRPr lang="en-US" altLang="ja-JP"/>
          </a:p>
        </p:txBody>
      </p:sp>
      <p:sp>
        <p:nvSpPr>
          <p:cNvPr id="34820" name="Text Box 4"/>
          <p:cNvSpPr txBox="1">
            <a:spLocks noChangeArrowheads="1"/>
          </p:cNvSpPr>
          <p:nvPr/>
        </p:nvSpPr>
        <p:spPr bwMode="auto">
          <a:xfrm>
            <a:off x="0" y="2565400"/>
            <a:ext cx="9143999" cy="2308324"/>
          </a:xfrm>
          <a:prstGeom prst="rect">
            <a:avLst/>
          </a:prstGeom>
          <a:noFill/>
          <a:ln w="9525">
            <a:noFill/>
            <a:miter lim="800000"/>
            <a:headEnd/>
            <a:tailEnd/>
          </a:ln>
          <a:effectLst/>
        </p:spPr>
        <p:txBody>
          <a:bodyPr wrap="square">
            <a:spAutoFit/>
          </a:bodyPr>
          <a:lstStyle/>
          <a:p>
            <a:r>
              <a:rPr lang="en-US" altLang="ja-JP" sz="3600" dirty="0" smtClean="0"/>
              <a:t>Signatures for </a:t>
            </a:r>
            <a:r>
              <a:rPr lang="en-US" altLang="ja-JP" sz="3600" dirty="0" smtClean="0">
                <a:solidFill>
                  <a:srgbClr val="FF0000"/>
                </a:solidFill>
              </a:rPr>
              <a:t>pure glue-&gt;</a:t>
            </a:r>
            <a:r>
              <a:rPr lang="en-US" altLang="ja-JP" sz="3600" i="0" dirty="0" err="1" smtClean="0">
                <a:solidFill>
                  <a:srgbClr val="FF0000"/>
                </a:solidFill>
              </a:rPr>
              <a:t>glueball</a:t>
            </a:r>
            <a:r>
              <a:rPr lang="en-US" altLang="ja-JP" sz="3600" i="0" dirty="0" smtClean="0">
                <a:solidFill>
                  <a:srgbClr val="FF0000"/>
                </a:solidFill>
              </a:rPr>
              <a:t> </a:t>
            </a:r>
            <a:r>
              <a:rPr lang="en-US" altLang="ja-JP" sz="3600" dirty="0" smtClean="0"/>
              <a:t>scenario:</a:t>
            </a:r>
          </a:p>
          <a:p>
            <a:endParaRPr lang="en-US" altLang="ja-JP" sz="3600" dirty="0" smtClean="0"/>
          </a:p>
          <a:p>
            <a:r>
              <a:rPr lang="en-US" altLang="ja-JP" sz="3600" dirty="0" smtClean="0"/>
              <a:t>New event-class in </a:t>
            </a:r>
            <a:r>
              <a:rPr lang="en-US" altLang="ja-JP" sz="3600" dirty="0" smtClean="0">
                <a:solidFill>
                  <a:srgbClr val="0000FF"/>
                </a:solidFill>
              </a:rPr>
              <a:t>high multiplicity pp &amp; </a:t>
            </a:r>
            <a:r>
              <a:rPr lang="en-US" altLang="ja-JP" sz="3600" dirty="0" err="1" smtClean="0">
                <a:solidFill>
                  <a:srgbClr val="0000FF"/>
                </a:solidFill>
              </a:rPr>
              <a:t>pA</a:t>
            </a:r>
            <a:r>
              <a:rPr lang="en-US" altLang="ja-JP" sz="3600" dirty="0" smtClean="0">
                <a:solidFill>
                  <a:srgbClr val="0000FF"/>
                </a:solidFill>
              </a:rPr>
              <a:t> </a:t>
            </a:r>
            <a:r>
              <a:rPr lang="en-US" altLang="ja-JP" sz="3600" dirty="0" smtClean="0"/>
              <a:t>a</a:t>
            </a:r>
            <a:r>
              <a:rPr lang="en-US" altLang="ja-JP" sz="3600" i="0" dirty="0" smtClean="0"/>
              <a:t>t RHIC and LHC</a:t>
            </a:r>
            <a:endParaRPr lang="en-US" altLang="ja-JP" sz="3600" i="0"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8300" y="-62170"/>
            <a:ext cx="8229600" cy="1143000"/>
          </a:xfrm>
        </p:spPr>
        <p:txBody>
          <a:bodyPr>
            <a:normAutofit/>
          </a:bodyPr>
          <a:lstStyle/>
          <a:p>
            <a:r>
              <a:rPr lang="de-DE" sz="1800" dirty="0">
                <a:solidFill>
                  <a:srgbClr val="0000CC"/>
                </a:solidFill>
              </a:rPr>
              <a:t>T</a:t>
            </a:r>
            <a:r>
              <a:rPr lang="de-DE" sz="1800" dirty="0" smtClean="0">
                <a:solidFill>
                  <a:srgbClr val="0000CC"/>
                </a:solidFill>
              </a:rPr>
              <a:t>ime </a:t>
            </a:r>
            <a:r>
              <a:rPr lang="de-DE" sz="1800" dirty="0" err="1" smtClean="0">
                <a:solidFill>
                  <a:srgbClr val="FF0000"/>
                </a:solidFill>
              </a:rPr>
              <a:t>dependence</a:t>
            </a:r>
            <a:r>
              <a:rPr lang="de-DE" sz="1800" dirty="0" smtClean="0">
                <a:solidFill>
                  <a:srgbClr val="FF0000"/>
                </a:solidFill>
              </a:rPr>
              <a:t> in </a:t>
            </a:r>
            <a:r>
              <a:rPr lang="de-DE" sz="1800" dirty="0" smtClean="0">
                <a:solidFill>
                  <a:srgbClr val="FF0000"/>
                </a:solidFill>
              </a:rPr>
              <a:t>Columbia …. RHIC </a:t>
            </a:r>
            <a:r>
              <a:rPr lang="de-DE" sz="1800" dirty="0" err="1" smtClean="0">
                <a:solidFill>
                  <a:srgbClr val="FF0000"/>
                </a:solidFill>
              </a:rPr>
              <a:t>and</a:t>
            </a:r>
            <a:r>
              <a:rPr lang="de-DE" sz="1800" dirty="0" smtClean="0">
                <a:solidFill>
                  <a:srgbClr val="FF0000"/>
                </a:solidFill>
              </a:rPr>
              <a:t> LHC </a:t>
            </a:r>
            <a:r>
              <a:rPr lang="de-DE" sz="1800" dirty="0" err="1" smtClean="0">
                <a:solidFill>
                  <a:srgbClr val="FF0000"/>
                </a:solidFill>
              </a:rPr>
              <a:t>as</a:t>
            </a:r>
            <a:r>
              <a:rPr lang="de-DE" sz="2000" b="1" dirty="0" smtClean="0"/>
              <a:t> </a:t>
            </a:r>
            <a:r>
              <a:rPr lang="de-DE" sz="2000" b="1" dirty="0" err="1" smtClean="0">
                <a:solidFill>
                  <a:srgbClr val="0000CC"/>
                </a:solidFill>
              </a:rPr>
              <a:t>Glueball</a:t>
            </a:r>
            <a:r>
              <a:rPr lang="de-DE" sz="2000" b="1" dirty="0" smtClean="0"/>
              <a:t> </a:t>
            </a:r>
            <a:r>
              <a:rPr lang="de-DE" sz="2000" b="1" dirty="0" err="1" smtClean="0"/>
              <a:t>Factories</a:t>
            </a:r>
            <a:r>
              <a:rPr lang="de-DE" sz="2000" dirty="0" smtClean="0"/>
              <a:t>… </a:t>
            </a:r>
            <a:endParaRPr lang="de-DE" sz="2200" dirty="0">
              <a:solidFill>
                <a:srgbClr val="FF0000"/>
              </a:solidFill>
            </a:endParaRPr>
          </a:p>
        </p:txBody>
      </p:sp>
      <p:sp>
        <p:nvSpPr>
          <p:cNvPr id="6" name="Inhaltsplatzhalter 5"/>
          <p:cNvSpPr>
            <a:spLocks noGrp="1"/>
          </p:cNvSpPr>
          <p:nvPr>
            <p:ph sz="half" idx="1"/>
          </p:nvPr>
        </p:nvSpPr>
        <p:spPr>
          <a:xfrm>
            <a:off x="-63516" y="887893"/>
            <a:ext cx="4770531" cy="5556442"/>
          </a:xfrm>
        </p:spPr>
        <p:txBody>
          <a:bodyPr/>
          <a:lstStyle/>
          <a:p>
            <a:r>
              <a:rPr lang="de-DE" sz="1800" dirty="0" err="1" smtClean="0">
                <a:solidFill>
                  <a:srgbClr val="0000CC"/>
                </a:solidFill>
              </a:rPr>
              <a:t>violent</a:t>
            </a:r>
            <a:r>
              <a:rPr lang="de-DE" sz="1800" dirty="0" smtClean="0">
                <a:solidFill>
                  <a:srgbClr val="0000CC"/>
                </a:solidFill>
              </a:rPr>
              <a:t> </a:t>
            </a:r>
            <a:r>
              <a:rPr lang="de-DE" sz="1800" dirty="0" smtClean="0">
                <a:solidFill>
                  <a:srgbClr val="FF0000"/>
                </a:solidFill>
              </a:rPr>
              <a:t>pp</a:t>
            </a:r>
            <a:r>
              <a:rPr lang="de-DE" sz="1800" dirty="0" smtClean="0">
                <a:solidFill>
                  <a:srgbClr val="0000CC"/>
                </a:solidFill>
              </a:rPr>
              <a:t> (&amp; AA) </a:t>
            </a:r>
            <a:r>
              <a:rPr lang="de-DE" sz="1800" dirty="0" err="1" smtClean="0">
                <a:solidFill>
                  <a:srgbClr val="0000CC"/>
                </a:solidFill>
              </a:rPr>
              <a:t>collisions</a:t>
            </a:r>
            <a:r>
              <a:rPr lang="de-DE" sz="1800" dirty="0" smtClean="0">
                <a:solidFill>
                  <a:srgbClr val="0000CC"/>
                </a:solidFill>
              </a:rPr>
              <a:t> </a:t>
            </a:r>
          </a:p>
          <a:p>
            <a:r>
              <a:rPr lang="de-DE" sz="1800" dirty="0" err="1" smtClean="0">
                <a:solidFill>
                  <a:srgbClr val="0000CC"/>
                </a:solidFill>
              </a:rPr>
              <a:t>initial</a:t>
            </a:r>
            <a:r>
              <a:rPr lang="de-DE" sz="1800" dirty="0" smtClean="0">
                <a:solidFill>
                  <a:srgbClr val="0000CC"/>
                </a:solidFill>
              </a:rPr>
              <a:t> </a:t>
            </a:r>
            <a:r>
              <a:rPr lang="de-DE" sz="1800" dirty="0" err="1" smtClean="0">
                <a:solidFill>
                  <a:srgbClr val="0000CC"/>
                </a:solidFill>
              </a:rPr>
              <a:t>state</a:t>
            </a:r>
            <a:r>
              <a:rPr lang="de-DE" sz="1800" dirty="0" smtClean="0">
                <a:solidFill>
                  <a:srgbClr val="0000CC"/>
                </a:solidFill>
              </a:rPr>
              <a:t> </a:t>
            </a:r>
            <a:r>
              <a:rPr lang="de-DE" sz="1800" dirty="0" err="1" smtClean="0">
                <a:solidFill>
                  <a:srgbClr val="0000CC"/>
                </a:solidFill>
              </a:rPr>
              <a:t>at</a:t>
            </a:r>
            <a:r>
              <a:rPr lang="de-DE" sz="1800" dirty="0" smtClean="0">
                <a:solidFill>
                  <a:srgbClr val="0000CC"/>
                </a:solidFill>
              </a:rPr>
              <a:t> LHC: </a:t>
            </a:r>
          </a:p>
          <a:p>
            <a:r>
              <a:rPr lang="de-DE" sz="1800" dirty="0" smtClean="0">
                <a:solidFill>
                  <a:srgbClr val="0000CC"/>
                </a:solidFill>
              </a:rPr>
              <a:t>Color Glass </a:t>
            </a:r>
            <a:r>
              <a:rPr lang="de-DE" sz="1800" dirty="0" err="1" smtClean="0">
                <a:solidFill>
                  <a:srgbClr val="0000CC"/>
                </a:solidFill>
              </a:rPr>
              <a:t>Condensate</a:t>
            </a:r>
            <a:r>
              <a:rPr lang="de-DE" sz="1800" dirty="0" smtClean="0">
                <a:solidFill>
                  <a:srgbClr val="0000CC"/>
                </a:solidFill>
              </a:rPr>
              <a:t> </a:t>
            </a:r>
          </a:p>
          <a:p>
            <a:r>
              <a:rPr lang="de-DE" sz="1800" dirty="0" smtClean="0">
                <a:solidFill>
                  <a:srgbClr val="0000CC"/>
                </a:solidFill>
              </a:rPr>
              <a:t>t=0.1fm/c: </a:t>
            </a:r>
            <a:r>
              <a:rPr lang="de-DE" sz="1800" dirty="0" err="1" smtClean="0">
                <a:solidFill>
                  <a:srgbClr val="0000CC"/>
                </a:solidFill>
              </a:rPr>
              <a:t>glue</a:t>
            </a:r>
            <a:r>
              <a:rPr lang="de-DE" sz="1800" dirty="0" smtClean="0">
                <a:solidFill>
                  <a:srgbClr val="0000CC"/>
                </a:solidFill>
              </a:rPr>
              <a:t> </a:t>
            </a:r>
            <a:r>
              <a:rPr lang="de-DE" sz="1800" dirty="0" err="1" smtClean="0">
                <a:solidFill>
                  <a:srgbClr val="0000CC"/>
                </a:solidFill>
              </a:rPr>
              <a:t>thermalizes</a:t>
            </a:r>
            <a:endParaRPr lang="de-DE" sz="1800" dirty="0" smtClean="0">
              <a:solidFill>
                <a:srgbClr val="0000CC"/>
              </a:solidFill>
            </a:endParaRPr>
          </a:p>
          <a:p>
            <a:r>
              <a:rPr lang="de-DE" sz="1800" b="1" dirty="0" smtClean="0">
                <a:solidFill>
                  <a:srgbClr val="FF0000"/>
                </a:solidFill>
              </a:rPr>
              <a:t>pure </a:t>
            </a:r>
            <a:r>
              <a:rPr lang="de-DE" sz="1800" b="1" dirty="0" err="1" smtClean="0">
                <a:solidFill>
                  <a:srgbClr val="FF0000"/>
                </a:solidFill>
              </a:rPr>
              <a:t>glue-plasma</a:t>
            </a:r>
            <a:r>
              <a:rPr lang="de-DE" sz="1800" b="1" dirty="0" smtClean="0">
                <a:solidFill>
                  <a:srgbClr val="FF0000"/>
                </a:solidFill>
              </a:rPr>
              <a:t> </a:t>
            </a:r>
            <a:r>
              <a:rPr lang="de-DE" sz="1800" dirty="0" err="1" smtClean="0">
                <a:solidFill>
                  <a:srgbClr val="FF0000"/>
                </a:solidFill>
              </a:rPr>
              <a:t>created</a:t>
            </a:r>
            <a:r>
              <a:rPr lang="de-DE" sz="1800" dirty="0" smtClean="0">
                <a:solidFill>
                  <a:srgbClr val="FF0000"/>
                </a:solidFill>
              </a:rPr>
              <a:t> </a:t>
            </a:r>
          </a:p>
          <a:p>
            <a:endParaRPr lang="de-DE" sz="1800" dirty="0" smtClean="0">
              <a:solidFill>
                <a:srgbClr val="0000CC"/>
              </a:solidFill>
            </a:endParaRPr>
          </a:p>
          <a:p>
            <a:r>
              <a:rPr lang="de-DE" sz="1800" dirty="0" err="1" smtClean="0">
                <a:solidFill>
                  <a:srgbClr val="0000CC"/>
                </a:solidFill>
              </a:rPr>
              <a:t>Quenched</a:t>
            </a:r>
            <a:r>
              <a:rPr lang="de-DE" sz="1800" dirty="0" smtClean="0">
                <a:solidFill>
                  <a:srgbClr val="0000CC"/>
                </a:solidFill>
              </a:rPr>
              <a:t> </a:t>
            </a:r>
            <a:r>
              <a:rPr lang="de-DE" sz="1800" dirty="0" err="1" smtClean="0">
                <a:solidFill>
                  <a:srgbClr val="0000CC"/>
                </a:solidFill>
              </a:rPr>
              <a:t>Lattice</a:t>
            </a:r>
            <a:r>
              <a:rPr lang="de-DE" sz="1800" dirty="0" smtClean="0">
                <a:solidFill>
                  <a:srgbClr val="0000CC"/>
                </a:solidFill>
              </a:rPr>
              <a:t> SU(3)_c :</a:t>
            </a:r>
          </a:p>
          <a:p>
            <a:r>
              <a:rPr lang="de-DE" sz="1800" b="1" dirty="0" err="1" smtClean="0">
                <a:solidFill>
                  <a:srgbClr val="FF0000"/>
                </a:solidFill>
              </a:rPr>
              <a:t>T_c</a:t>
            </a:r>
            <a:r>
              <a:rPr lang="de-DE" sz="1800" b="1" dirty="0" smtClean="0">
                <a:solidFill>
                  <a:srgbClr val="FF0000"/>
                </a:solidFill>
              </a:rPr>
              <a:t> =270MeV </a:t>
            </a:r>
          </a:p>
          <a:p>
            <a:r>
              <a:rPr lang="de-DE" sz="1800" dirty="0" err="1" smtClean="0">
                <a:solidFill>
                  <a:srgbClr val="0000CC"/>
                </a:solidFill>
              </a:rPr>
              <a:t>glue</a:t>
            </a:r>
            <a:r>
              <a:rPr lang="de-DE" sz="1800" dirty="0" smtClean="0">
                <a:solidFill>
                  <a:srgbClr val="0000CC"/>
                </a:solidFill>
              </a:rPr>
              <a:t> </a:t>
            </a:r>
            <a:r>
              <a:rPr lang="de-DE" sz="1800" dirty="0" err="1" smtClean="0">
                <a:solidFill>
                  <a:srgbClr val="0000CC"/>
                </a:solidFill>
              </a:rPr>
              <a:t>plasma</a:t>
            </a:r>
            <a:r>
              <a:rPr lang="de-DE" sz="1800" dirty="0" smtClean="0">
                <a:solidFill>
                  <a:srgbClr val="0000CC"/>
                </a:solidFill>
              </a:rPr>
              <a:t> -&gt; </a:t>
            </a:r>
            <a:r>
              <a:rPr lang="de-DE" sz="1800" b="1" dirty="0" err="1" smtClean="0">
                <a:solidFill>
                  <a:srgbClr val="FF0000"/>
                </a:solidFill>
              </a:rPr>
              <a:t>GlueBall</a:t>
            </a:r>
            <a:r>
              <a:rPr lang="de-DE" sz="1800" b="1" dirty="0" smtClean="0">
                <a:solidFill>
                  <a:srgbClr val="FF0000"/>
                </a:solidFill>
              </a:rPr>
              <a:t> fluid</a:t>
            </a:r>
            <a:endParaRPr lang="de-DE" sz="1800" b="1" dirty="0" smtClean="0">
              <a:solidFill>
                <a:srgbClr val="0000CC"/>
              </a:solidFill>
            </a:endParaRPr>
          </a:p>
          <a:p>
            <a:r>
              <a:rPr lang="de-DE" sz="1800" dirty="0" smtClean="0">
                <a:solidFill>
                  <a:srgbClr val="FF0000"/>
                </a:solidFill>
              </a:rPr>
              <a:t>1. Order</a:t>
            </a:r>
            <a:r>
              <a:rPr lang="de-DE" sz="1800" dirty="0" smtClean="0">
                <a:solidFill>
                  <a:srgbClr val="0000CC"/>
                </a:solidFill>
              </a:rPr>
              <a:t> Phase Transition</a:t>
            </a:r>
          </a:p>
          <a:p>
            <a:endParaRPr lang="de-DE" sz="1800" dirty="0" smtClean="0">
              <a:solidFill>
                <a:srgbClr val="0000CC"/>
              </a:solidFill>
            </a:endParaRPr>
          </a:p>
          <a:p>
            <a:r>
              <a:rPr lang="de-DE" sz="1800" dirty="0" smtClean="0">
                <a:solidFill>
                  <a:srgbClr val="0000CC"/>
                </a:solidFill>
              </a:rPr>
              <a:t>Expansion </a:t>
            </a:r>
            <a:r>
              <a:rPr lang="de-DE" sz="1800" dirty="0" err="1" smtClean="0">
                <a:solidFill>
                  <a:srgbClr val="0000CC"/>
                </a:solidFill>
              </a:rPr>
              <a:t>to</a:t>
            </a:r>
            <a:r>
              <a:rPr lang="de-DE" sz="1800" dirty="0" smtClean="0">
                <a:solidFill>
                  <a:srgbClr val="0000CC"/>
                </a:solidFill>
              </a:rPr>
              <a:t> </a:t>
            </a:r>
            <a:r>
              <a:rPr lang="de-DE" sz="1800" dirty="0" err="1" smtClean="0">
                <a:solidFill>
                  <a:srgbClr val="0000CC"/>
                </a:solidFill>
              </a:rPr>
              <a:t>critical</a:t>
            </a:r>
            <a:r>
              <a:rPr lang="de-DE" sz="1800" dirty="0" smtClean="0">
                <a:solidFill>
                  <a:srgbClr val="0000CC"/>
                </a:solidFill>
              </a:rPr>
              <a:t> </a:t>
            </a:r>
            <a:r>
              <a:rPr lang="de-DE" sz="1800" dirty="0" err="1" smtClean="0">
                <a:solidFill>
                  <a:srgbClr val="FF0000"/>
                </a:solidFill>
              </a:rPr>
              <a:t>point</a:t>
            </a:r>
            <a:r>
              <a:rPr lang="de-DE" sz="1800" dirty="0" smtClean="0">
                <a:solidFill>
                  <a:srgbClr val="0000CC"/>
                </a:solidFill>
              </a:rPr>
              <a:t> </a:t>
            </a:r>
          </a:p>
          <a:p>
            <a:r>
              <a:rPr lang="de-DE" sz="1800" b="1" dirty="0" err="1" smtClean="0">
                <a:solidFill>
                  <a:srgbClr val="FF0000"/>
                </a:solidFill>
              </a:rPr>
              <a:t>T_cp</a:t>
            </a:r>
            <a:r>
              <a:rPr lang="de-DE" sz="1800" b="1" dirty="0" smtClean="0">
                <a:solidFill>
                  <a:srgbClr val="FF0000"/>
                </a:solidFill>
              </a:rPr>
              <a:t> =240 </a:t>
            </a:r>
            <a:r>
              <a:rPr lang="de-DE" sz="1800" b="1" dirty="0" err="1" smtClean="0">
                <a:solidFill>
                  <a:srgbClr val="FF0000"/>
                </a:solidFill>
              </a:rPr>
              <a:t>MeV</a:t>
            </a:r>
            <a:r>
              <a:rPr lang="de-DE" sz="1800" dirty="0" smtClean="0">
                <a:solidFill>
                  <a:srgbClr val="FF0000"/>
                </a:solidFill>
              </a:rPr>
              <a:t>  </a:t>
            </a:r>
            <a:r>
              <a:rPr lang="de-DE" sz="1800" dirty="0" smtClean="0">
                <a:solidFill>
                  <a:srgbClr val="0000CC"/>
                </a:solidFill>
              </a:rPr>
              <a:t>t~1-2 </a:t>
            </a:r>
            <a:r>
              <a:rPr lang="de-DE" sz="1800" dirty="0" err="1" smtClean="0">
                <a:solidFill>
                  <a:srgbClr val="0000CC"/>
                </a:solidFill>
              </a:rPr>
              <a:t>fm</a:t>
            </a:r>
            <a:r>
              <a:rPr lang="de-DE" sz="1800" dirty="0" smtClean="0">
                <a:solidFill>
                  <a:srgbClr val="0000CC"/>
                </a:solidFill>
              </a:rPr>
              <a:t>/c</a:t>
            </a:r>
          </a:p>
          <a:p>
            <a:r>
              <a:rPr lang="de-DE" sz="1800" b="1" dirty="0" err="1" smtClean="0">
                <a:solidFill>
                  <a:srgbClr val="0000CC"/>
                </a:solidFill>
              </a:rPr>
              <a:t>GlueBalls</a:t>
            </a:r>
            <a:r>
              <a:rPr lang="de-DE" sz="1800" dirty="0" smtClean="0">
                <a:solidFill>
                  <a:srgbClr val="0000CC"/>
                </a:solidFill>
              </a:rPr>
              <a:t> + Hagedorn States Mix</a:t>
            </a:r>
          </a:p>
          <a:p>
            <a:endParaRPr lang="de-DE" sz="1800" dirty="0" smtClean="0">
              <a:solidFill>
                <a:srgbClr val="0000CC"/>
              </a:solidFill>
            </a:endParaRPr>
          </a:p>
          <a:p>
            <a:r>
              <a:rPr lang="de-DE" sz="1800" dirty="0" err="1" smtClean="0">
                <a:solidFill>
                  <a:srgbClr val="0000CC"/>
                </a:solidFill>
              </a:rPr>
              <a:t>more</a:t>
            </a:r>
            <a:r>
              <a:rPr lang="de-DE" sz="1800" dirty="0" smtClean="0">
                <a:solidFill>
                  <a:srgbClr val="0000CC"/>
                </a:solidFill>
              </a:rPr>
              <a:t> </a:t>
            </a:r>
            <a:r>
              <a:rPr lang="de-DE" sz="1800" dirty="0" err="1" smtClean="0">
                <a:solidFill>
                  <a:srgbClr val="0000CC"/>
                </a:solidFill>
              </a:rPr>
              <a:t>and</a:t>
            </a:r>
            <a:r>
              <a:rPr lang="de-DE" sz="1800" dirty="0" smtClean="0">
                <a:solidFill>
                  <a:srgbClr val="0000CC"/>
                </a:solidFill>
              </a:rPr>
              <a:t> </a:t>
            </a:r>
            <a:r>
              <a:rPr lang="de-DE" sz="1800" dirty="0" err="1" smtClean="0">
                <a:solidFill>
                  <a:srgbClr val="0000CC"/>
                </a:solidFill>
              </a:rPr>
              <a:t>more</a:t>
            </a:r>
            <a:r>
              <a:rPr lang="de-DE" sz="1800" dirty="0" smtClean="0">
                <a:solidFill>
                  <a:srgbClr val="0000CC"/>
                </a:solidFill>
              </a:rPr>
              <a:t> </a:t>
            </a:r>
            <a:r>
              <a:rPr lang="de-DE" sz="1800" dirty="0" err="1" smtClean="0">
                <a:solidFill>
                  <a:srgbClr val="0000CC"/>
                </a:solidFill>
              </a:rPr>
              <a:t>quarks</a:t>
            </a:r>
            <a:r>
              <a:rPr lang="de-DE" sz="1800" dirty="0" smtClean="0">
                <a:solidFill>
                  <a:srgbClr val="0000CC"/>
                </a:solidFill>
              </a:rPr>
              <a:t> </a:t>
            </a:r>
            <a:r>
              <a:rPr lang="de-DE" sz="1800" dirty="0" err="1" smtClean="0">
                <a:solidFill>
                  <a:srgbClr val="0000CC"/>
                </a:solidFill>
              </a:rPr>
              <a:t>produced</a:t>
            </a:r>
            <a:r>
              <a:rPr lang="de-DE" sz="1800" dirty="0" smtClean="0">
                <a:solidFill>
                  <a:srgbClr val="0000CC"/>
                </a:solidFill>
              </a:rPr>
              <a:t>: </a:t>
            </a:r>
            <a:r>
              <a:rPr lang="de-DE" sz="1800" b="1" dirty="0" err="1" smtClean="0">
                <a:solidFill>
                  <a:srgbClr val="FF0000"/>
                </a:solidFill>
              </a:rPr>
              <a:t>T_co</a:t>
            </a:r>
            <a:r>
              <a:rPr lang="de-DE" sz="1800" b="1" dirty="0" smtClean="0">
                <a:solidFill>
                  <a:srgbClr val="FF0000"/>
                </a:solidFill>
              </a:rPr>
              <a:t> =155MeV </a:t>
            </a:r>
            <a:r>
              <a:rPr lang="de-DE" sz="1800" dirty="0" err="1" smtClean="0">
                <a:solidFill>
                  <a:srgbClr val="FF0000"/>
                </a:solidFill>
              </a:rPr>
              <a:t>crossover</a:t>
            </a:r>
            <a:r>
              <a:rPr lang="de-DE" sz="1800" dirty="0" smtClean="0">
                <a:solidFill>
                  <a:srgbClr val="FF0000"/>
                </a:solidFill>
              </a:rPr>
              <a:t> </a:t>
            </a:r>
            <a:r>
              <a:rPr lang="de-DE" sz="1800" dirty="0" err="1" smtClean="0">
                <a:solidFill>
                  <a:srgbClr val="FF0000"/>
                </a:solidFill>
              </a:rPr>
              <a:t>transition</a:t>
            </a:r>
            <a:r>
              <a:rPr lang="de-DE" sz="1800" dirty="0" smtClean="0">
                <a:solidFill>
                  <a:srgbClr val="FF0000"/>
                </a:solidFill>
              </a:rPr>
              <a:t> </a:t>
            </a:r>
          </a:p>
          <a:p>
            <a:endParaRPr lang="de-DE" sz="1800" dirty="0" smtClean="0">
              <a:solidFill>
                <a:srgbClr val="0000CC"/>
              </a:solidFill>
            </a:endParaRPr>
          </a:p>
          <a:p>
            <a:endParaRPr lang="de-DE" sz="1800" dirty="0" smtClean="0">
              <a:solidFill>
                <a:srgbClr val="0000CC"/>
              </a:solidFill>
            </a:endParaRPr>
          </a:p>
          <a:p>
            <a:endParaRPr lang="de-DE" sz="1800" dirty="0">
              <a:solidFill>
                <a:srgbClr val="0000CC"/>
              </a:solidFill>
            </a:endParaRPr>
          </a:p>
        </p:txBody>
      </p:sp>
      <p:sp>
        <p:nvSpPr>
          <p:cNvPr id="7" name="Inhaltsplatzhalter 6"/>
          <p:cNvSpPr>
            <a:spLocks noGrp="1"/>
          </p:cNvSpPr>
          <p:nvPr>
            <p:ph sz="half" idx="2"/>
          </p:nvPr>
        </p:nvSpPr>
        <p:spPr>
          <a:xfrm>
            <a:off x="4648203" y="908720"/>
            <a:ext cx="4495797" cy="5949280"/>
          </a:xfrm>
        </p:spPr>
        <p:txBody>
          <a:bodyPr/>
          <a:lstStyle/>
          <a:p>
            <a:r>
              <a:rPr lang="de-DE" sz="1800" b="1" dirty="0" smtClean="0">
                <a:solidFill>
                  <a:srgbClr val="0000CC"/>
                </a:solidFill>
              </a:rPr>
              <a:t>Observables</a:t>
            </a:r>
            <a:r>
              <a:rPr lang="de-DE" sz="1800" dirty="0" smtClean="0">
                <a:solidFill>
                  <a:srgbClr val="0000CC"/>
                </a:solidFill>
              </a:rPr>
              <a:t> </a:t>
            </a:r>
            <a:r>
              <a:rPr lang="de-DE" sz="1800" dirty="0" err="1" smtClean="0">
                <a:solidFill>
                  <a:srgbClr val="0000CC"/>
                </a:solidFill>
              </a:rPr>
              <a:t>from</a:t>
            </a:r>
            <a:r>
              <a:rPr lang="de-DE" sz="1800" dirty="0" smtClean="0">
                <a:solidFill>
                  <a:srgbClr val="0000CC"/>
                </a:solidFill>
              </a:rPr>
              <a:t> Columbia </a:t>
            </a:r>
            <a:r>
              <a:rPr lang="de-DE" sz="1800" dirty="0" err="1" smtClean="0">
                <a:solidFill>
                  <a:srgbClr val="0000CC"/>
                </a:solidFill>
              </a:rPr>
              <a:t>plot</a:t>
            </a:r>
            <a:endParaRPr lang="de-DE" sz="1800" dirty="0" smtClean="0">
              <a:solidFill>
                <a:srgbClr val="0000CC"/>
              </a:solidFill>
            </a:endParaRPr>
          </a:p>
          <a:p>
            <a:r>
              <a:rPr lang="de-DE" sz="1800" dirty="0" smtClean="0">
                <a:solidFill>
                  <a:srgbClr val="0000CC"/>
                </a:solidFill>
              </a:rPr>
              <a:t>T&gt;</a:t>
            </a:r>
            <a:r>
              <a:rPr lang="de-DE" sz="1800" dirty="0" err="1" smtClean="0">
                <a:solidFill>
                  <a:srgbClr val="0000CC"/>
                </a:solidFill>
              </a:rPr>
              <a:t>T_cp</a:t>
            </a:r>
            <a:r>
              <a:rPr lang="de-DE" sz="1800" dirty="0" smtClean="0">
                <a:solidFill>
                  <a:srgbClr val="0000CC"/>
                </a:solidFill>
              </a:rPr>
              <a:t>: </a:t>
            </a:r>
            <a:r>
              <a:rPr lang="de-DE" sz="1800" b="1" dirty="0" smtClean="0">
                <a:solidFill>
                  <a:srgbClr val="FF0000"/>
                </a:solidFill>
              </a:rPr>
              <a:t>Zero </a:t>
            </a:r>
            <a:r>
              <a:rPr lang="de-DE" sz="1800" b="1" dirty="0" err="1" smtClean="0">
                <a:solidFill>
                  <a:srgbClr val="FF0000"/>
                </a:solidFill>
              </a:rPr>
              <a:t>e.m</a:t>
            </a:r>
            <a:r>
              <a:rPr lang="de-DE" sz="1800" b="1" dirty="0" smtClean="0">
                <a:solidFill>
                  <a:srgbClr val="0000CC"/>
                </a:solidFill>
              </a:rPr>
              <a:t>. </a:t>
            </a:r>
            <a:r>
              <a:rPr lang="de-DE" sz="1800" b="1" dirty="0" err="1" smtClean="0">
                <a:solidFill>
                  <a:srgbClr val="0000CC"/>
                </a:solidFill>
              </a:rPr>
              <a:t>radiat</a:t>
            </a:r>
            <a:r>
              <a:rPr lang="de-DE" sz="1800" dirty="0" err="1" smtClean="0">
                <a:solidFill>
                  <a:srgbClr val="0000CC"/>
                </a:solidFill>
              </a:rPr>
              <a:t>ion</a:t>
            </a:r>
            <a:endParaRPr lang="de-DE" sz="1800" dirty="0" smtClean="0">
              <a:solidFill>
                <a:srgbClr val="0000CC"/>
              </a:solidFill>
            </a:endParaRPr>
          </a:p>
          <a:p>
            <a:r>
              <a:rPr lang="de-DE" sz="1800" dirty="0" err="1" smtClean="0">
                <a:solidFill>
                  <a:srgbClr val="0000CC"/>
                </a:solidFill>
              </a:rPr>
              <a:t>Measure</a:t>
            </a:r>
            <a:r>
              <a:rPr lang="de-DE" sz="1800" dirty="0" smtClean="0">
                <a:solidFill>
                  <a:srgbClr val="0000CC"/>
                </a:solidFill>
              </a:rPr>
              <a:t> </a:t>
            </a:r>
            <a:r>
              <a:rPr lang="de-DE" sz="1800" dirty="0" smtClean="0">
                <a:solidFill>
                  <a:srgbClr val="0000CC"/>
                </a:solidFill>
              </a:rPr>
              <a:t>T~270 </a:t>
            </a:r>
            <a:r>
              <a:rPr lang="de-DE" sz="1800" dirty="0" err="1" smtClean="0">
                <a:solidFill>
                  <a:srgbClr val="0000CC"/>
                </a:solidFill>
              </a:rPr>
              <a:t>MeV</a:t>
            </a:r>
            <a:r>
              <a:rPr lang="de-DE" sz="1800" dirty="0" smtClean="0">
                <a:solidFill>
                  <a:srgbClr val="0000CC"/>
                </a:solidFill>
              </a:rPr>
              <a:t> </a:t>
            </a:r>
            <a:r>
              <a:rPr lang="de-DE" sz="1800" dirty="0" err="1" smtClean="0">
                <a:solidFill>
                  <a:srgbClr val="0000CC"/>
                </a:solidFill>
              </a:rPr>
              <a:t>Dilepton</a:t>
            </a:r>
            <a:r>
              <a:rPr lang="de-DE" sz="1800" smtClean="0">
                <a:solidFill>
                  <a:srgbClr val="0000CC"/>
                </a:solidFill>
              </a:rPr>
              <a:t> mass</a:t>
            </a:r>
            <a:endParaRPr lang="de-DE" sz="1800" dirty="0" smtClean="0">
              <a:solidFill>
                <a:srgbClr val="0000CC"/>
              </a:solidFill>
            </a:endParaRPr>
          </a:p>
          <a:p>
            <a:r>
              <a:rPr lang="de-DE" sz="1800" dirty="0" err="1" smtClean="0">
                <a:solidFill>
                  <a:srgbClr val="0000CC"/>
                </a:solidFill>
              </a:rPr>
              <a:t>T_c</a:t>
            </a:r>
            <a:r>
              <a:rPr lang="de-DE" sz="1800" dirty="0" smtClean="0">
                <a:solidFill>
                  <a:srgbClr val="0000CC"/>
                </a:solidFill>
              </a:rPr>
              <a:t>: </a:t>
            </a:r>
            <a:r>
              <a:rPr lang="de-DE" sz="1800" b="1" dirty="0" smtClean="0">
                <a:solidFill>
                  <a:srgbClr val="FF0000"/>
                </a:solidFill>
              </a:rPr>
              <a:t>Flow</a:t>
            </a:r>
            <a:r>
              <a:rPr lang="de-DE" sz="1800" b="1" dirty="0" smtClean="0">
                <a:solidFill>
                  <a:srgbClr val="0000CC"/>
                </a:solidFill>
              </a:rPr>
              <a:t> </a:t>
            </a:r>
            <a:r>
              <a:rPr lang="de-DE" sz="1800" b="1" dirty="0" err="1" smtClean="0">
                <a:solidFill>
                  <a:srgbClr val="0000CC"/>
                </a:solidFill>
              </a:rPr>
              <a:t>collapse</a:t>
            </a:r>
            <a:r>
              <a:rPr lang="de-DE" sz="1800" b="1" dirty="0" smtClean="0">
                <a:solidFill>
                  <a:srgbClr val="0000CC"/>
                </a:solidFill>
              </a:rPr>
              <a:t> </a:t>
            </a:r>
            <a:r>
              <a:rPr lang="de-DE" sz="1800" dirty="0" err="1" smtClean="0">
                <a:solidFill>
                  <a:srgbClr val="0000CC"/>
                </a:solidFill>
              </a:rPr>
              <a:t>as</a:t>
            </a:r>
            <a:r>
              <a:rPr lang="de-DE" sz="1800" dirty="0" smtClean="0">
                <a:solidFill>
                  <a:srgbClr val="0000CC"/>
                </a:solidFill>
              </a:rPr>
              <a:t> </a:t>
            </a:r>
            <a:r>
              <a:rPr lang="de-DE" sz="1800" dirty="0" err="1" smtClean="0">
                <a:solidFill>
                  <a:srgbClr val="0000CC"/>
                </a:solidFill>
              </a:rPr>
              <a:t>barometer</a:t>
            </a:r>
            <a:endParaRPr lang="de-DE" sz="1800" dirty="0" smtClean="0">
              <a:solidFill>
                <a:srgbClr val="0000CC"/>
              </a:solidFill>
            </a:endParaRPr>
          </a:p>
          <a:p>
            <a:r>
              <a:rPr lang="de-DE" sz="1800" dirty="0" err="1" smtClean="0">
                <a:solidFill>
                  <a:srgbClr val="0000CC"/>
                </a:solidFill>
              </a:rPr>
              <a:t>T_cp</a:t>
            </a:r>
            <a:r>
              <a:rPr lang="de-DE" sz="1800" dirty="0" smtClean="0">
                <a:solidFill>
                  <a:srgbClr val="0000CC"/>
                </a:solidFill>
              </a:rPr>
              <a:t>: </a:t>
            </a:r>
            <a:r>
              <a:rPr lang="de-DE" sz="1800" b="1" dirty="0" smtClean="0">
                <a:solidFill>
                  <a:srgbClr val="FF0000"/>
                </a:solidFill>
              </a:rPr>
              <a:t>Critical</a:t>
            </a:r>
            <a:r>
              <a:rPr lang="de-DE" sz="1800" b="1" dirty="0" smtClean="0">
                <a:solidFill>
                  <a:srgbClr val="0000CC"/>
                </a:solidFill>
              </a:rPr>
              <a:t> </a:t>
            </a:r>
            <a:r>
              <a:rPr lang="de-DE" sz="1800" b="1" dirty="0" err="1" smtClean="0">
                <a:solidFill>
                  <a:srgbClr val="0000CC"/>
                </a:solidFill>
              </a:rPr>
              <a:t>Scattering</a:t>
            </a:r>
            <a:r>
              <a:rPr lang="de-DE" sz="1800" b="1" dirty="0" smtClean="0">
                <a:solidFill>
                  <a:srgbClr val="0000CC"/>
                </a:solidFill>
              </a:rPr>
              <a:t> (MG,WG)</a:t>
            </a:r>
            <a:r>
              <a:rPr lang="de-DE" sz="1800" dirty="0" smtClean="0">
                <a:solidFill>
                  <a:srgbClr val="0000CC"/>
                </a:solidFill>
              </a:rPr>
              <a:t>,</a:t>
            </a:r>
          </a:p>
          <a:p>
            <a:r>
              <a:rPr lang="de-DE" sz="1800" dirty="0" err="1" smtClean="0">
                <a:solidFill>
                  <a:srgbClr val="FF0000"/>
                </a:solidFill>
              </a:rPr>
              <a:t>Kurtosis</a:t>
            </a:r>
            <a:r>
              <a:rPr lang="de-DE" sz="1800" dirty="0" smtClean="0">
                <a:solidFill>
                  <a:srgbClr val="0000CC"/>
                </a:solidFill>
              </a:rPr>
              <a:t> , # </a:t>
            </a:r>
            <a:r>
              <a:rPr lang="de-DE" sz="1800" dirty="0" err="1" smtClean="0">
                <a:solidFill>
                  <a:srgbClr val="0000CC"/>
                </a:solidFill>
              </a:rPr>
              <a:t>fluctuations</a:t>
            </a:r>
            <a:endParaRPr lang="de-DE" sz="1800" dirty="0" smtClean="0">
              <a:solidFill>
                <a:srgbClr val="0000CC"/>
              </a:solidFill>
            </a:endParaRPr>
          </a:p>
          <a:p>
            <a:endParaRPr lang="de-DE" sz="1800" dirty="0" smtClean="0">
              <a:solidFill>
                <a:srgbClr val="0000CC"/>
              </a:solidFill>
            </a:endParaRPr>
          </a:p>
          <a:p>
            <a:r>
              <a:rPr lang="de-DE" sz="1800" dirty="0" err="1" smtClean="0">
                <a:solidFill>
                  <a:srgbClr val="0000CC"/>
                </a:solidFill>
              </a:rPr>
              <a:t>T_c</a:t>
            </a:r>
            <a:r>
              <a:rPr lang="de-DE" sz="1800" dirty="0" smtClean="0">
                <a:solidFill>
                  <a:srgbClr val="0000CC"/>
                </a:solidFill>
              </a:rPr>
              <a:t> ~ </a:t>
            </a:r>
            <a:r>
              <a:rPr lang="de-DE" sz="1800" dirty="0" smtClean="0">
                <a:solidFill>
                  <a:srgbClr val="FF0000"/>
                </a:solidFill>
              </a:rPr>
              <a:t>2*</a:t>
            </a:r>
            <a:r>
              <a:rPr lang="de-DE" sz="1800" dirty="0" err="1" smtClean="0">
                <a:solidFill>
                  <a:srgbClr val="0000CC"/>
                </a:solidFill>
              </a:rPr>
              <a:t>T_co</a:t>
            </a:r>
            <a:r>
              <a:rPr lang="de-DE" sz="1800" dirty="0" smtClean="0">
                <a:solidFill>
                  <a:srgbClr val="0000CC"/>
                </a:solidFill>
              </a:rPr>
              <a:t>   =&gt;</a:t>
            </a:r>
          </a:p>
          <a:p>
            <a:r>
              <a:rPr lang="de-DE" sz="1800" dirty="0" err="1" smtClean="0">
                <a:solidFill>
                  <a:srgbClr val="0000CC"/>
                </a:solidFill>
              </a:rPr>
              <a:t>P_t</a:t>
            </a:r>
            <a:r>
              <a:rPr lang="de-DE" sz="1800" dirty="0" smtClean="0">
                <a:solidFill>
                  <a:srgbClr val="0000CC"/>
                </a:solidFill>
              </a:rPr>
              <a:t>(pp) ~ </a:t>
            </a:r>
            <a:r>
              <a:rPr lang="de-DE" sz="1800" b="1" dirty="0" smtClean="0">
                <a:solidFill>
                  <a:srgbClr val="FF0000"/>
                </a:solidFill>
              </a:rPr>
              <a:t>2*</a:t>
            </a:r>
            <a:r>
              <a:rPr lang="de-DE" sz="1800" dirty="0" err="1" smtClean="0">
                <a:solidFill>
                  <a:srgbClr val="0000CC"/>
                </a:solidFill>
              </a:rPr>
              <a:t>p_t</a:t>
            </a:r>
            <a:r>
              <a:rPr lang="de-DE" sz="1800" dirty="0" smtClean="0">
                <a:solidFill>
                  <a:srgbClr val="0000CC"/>
                </a:solidFill>
              </a:rPr>
              <a:t>(AA) </a:t>
            </a:r>
          </a:p>
          <a:p>
            <a:endParaRPr lang="de-DE" sz="1800" dirty="0" smtClean="0">
              <a:solidFill>
                <a:srgbClr val="0000CC"/>
              </a:solidFill>
            </a:endParaRPr>
          </a:p>
          <a:p>
            <a:r>
              <a:rPr lang="de-DE" sz="1800" dirty="0" err="1" smtClean="0">
                <a:solidFill>
                  <a:srgbClr val="0000CC"/>
                </a:solidFill>
              </a:rPr>
              <a:t>M_</a:t>
            </a:r>
            <a:r>
              <a:rPr lang="de-DE" sz="1800" dirty="0" err="1" smtClean="0">
                <a:solidFill>
                  <a:srgbClr val="FF0000"/>
                </a:solidFill>
              </a:rPr>
              <a:t>GlueBalls</a:t>
            </a:r>
            <a:r>
              <a:rPr lang="de-DE" sz="1800" dirty="0" smtClean="0">
                <a:solidFill>
                  <a:srgbClr val="FF0000"/>
                </a:solidFill>
              </a:rPr>
              <a:t> </a:t>
            </a:r>
            <a:r>
              <a:rPr lang="de-DE" sz="1800" dirty="0" smtClean="0">
                <a:solidFill>
                  <a:srgbClr val="0000CC"/>
                </a:solidFill>
              </a:rPr>
              <a:t>&lt; 2GeV</a:t>
            </a:r>
            <a:r>
              <a:rPr lang="de-DE" sz="1800" dirty="0" smtClean="0">
                <a:solidFill>
                  <a:srgbClr val="0000CC"/>
                </a:solidFill>
              </a:rPr>
              <a:t>: </a:t>
            </a:r>
            <a:r>
              <a:rPr lang="de-DE" sz="1800" dirty="0" smtClean="0">
                <a:solidFill>
                  <a:srgbClr val="FF0000"/>
                </a:solidFill>
              </a:rPr>
              <a:t>„</a:t>
            </a:r>
            <a:r>
              <a:rPr lang="de-DE" sz="1800" b="1" dirty="0" err="1" smtClean="0">
                <a:solidFill>
                  <a:srgbClr val="FF0000"/>
                </a:solidFill>
              </a:rPr>
              <a:t>No</a:t>
            </a:r>
            <a:r>
              <a:rPr lang="de-DE" sz="1800" dirty="0" smtClean="0">
                <a:solidFill>
                  <a:srgbClr val="FF0000"/>
                </a:solidFill>
              </a:rPr>
              <a:t>“ </a:t>
            </a:r>
            <a:r>
              <a:rPr lang="de-DE" sz="1800" dirty="0" smtClean="0">
                <a:solidFill>
                  <a:srgbClr val="0000CC"/>
                </a:solidFill>
              </a:rPr>
              <a:t>Baryons</a:t>
            </a:r>
          </a:p>
          <a:p>
            <a:r>
              <a:rPr lang="de-DE" sz="1800" b="1" dirty="0" smtClean="0">
                <a:solidFill>
                  <a:srgbClr val="FF0000"/>
                </a:solidFill>
              </a:rPr>
              <a:t>p/</a:t>
            </a:r>
            <a:r>
              <a:rPr lang="de-DE" sz="1800" b="1" dirty="0" err="1" smtClean="0">
                <a:solidFill>
                  <a:srgbClr val="FF0000"/>
                </a:solidFill>
              </a:rPr>
              <a:t>pi</a:t>
            </a:r>
            <a:r>
              <a:rPr lang="de-DE" sz="1800" b="1" dirty="0" smtClean="0">
                <a:solidFill>
                  <a:srgbClr val="FF0000"/>
                </a:solidFill>
              </a:rPr>
              <a:t> </a:t>
            </a:r>
            <a:r>
              <a:rPr lang="de-DE" sz="1800" b="1" dirty="0" smtClean="0">
                <a:solidFill>
                  <a:srgbClr val="FF0000"/>
                </a:solidFill>
              </a:rPr>
              <a:t>~ </a:t>
            </a:r>
            <a:r>
              <a:rPr lang="de-DE" sz="1800" b="1" dirty="0" smtClean="0">
                <a:solidFill>
                  <a:srgbClr val="FF0000"/>
                </a:solidFill>
              </a:rPr>
              <a:t>0</a:t>
            </a:r>
            <a:r>
              <a:rPr lang="de-DE" sz="1800" dirty="0" smtClean="0">
                <a:solidFill>
                  <a:srgbClr val="0000CC"/>
                </a:solidFill>
              </a:rPr>
              <a:t> </a:t>
            </a:r>
            <a:r>
              <a:rPr lang="de-DE" sz="1800" dirty="0" smtClean="0">
                <a:solidFill>
                  <a:srgbClr val="0000CC"/>
                </a:solidFill>
              </a:rPr>
              <a:t>: </a:t>
            </a:r>
            <a:r>
              <a:rPr lang="de-DE" sz="1800" dirty="0" err="1" smtClean="0">
                <a:solidFill>
                  <a:srgbClr val="0000CC"/>
                </a:solidFill>
              </a:rPr>
              <a:t>Yield</a:t>
            </a:r>
            <a:r>
              <a:rPr lang="de-DE" sz="1800" dirty="0" smtClean="0">
                <a:solidFill>
                  <a:srgbClr val="0000CC"/>
                </a:solidFill>
              </a:rPr>
              <a:t> </a:t>
            </a:r>
            <a:r>
              <a:rPr lang="de-DE" sz="1800" dirty="0" err="1" smtClean="0">
                <a:solidFill>
                  <a:srgbClr val="0000CC"/>
                </a:solidFill>
              </a:rPr>
              <a:t>p+pBar</a:t>
            </a:r>
            <a:r>
              <a:rPr lang="de-DE" sz="1800" dirty="0" smtClean="0">
                <a:solidFill>
                  <a:srgbClr val="0000CC"/>
                </a:solidFill>
              </a:rPr>
              <a:t> </a:t>
            </a:r>
            <a:r>
              <a:rPr lang="de-DE" sz="1800" b="1" dirty="0" smtClean="0">
                <a:solidFill>
                  <a:srgbClr val="FF0000"/>
                </a:solidFill>
              </a:rPr>
              <a:t>&lt;&lt; </a:t>
            </a:r>
            <a:r>
              <a:rPr lang="de-DE" sz="1800" dirty="0" err="1" smtClean="0">
                <a:solidFill>
                  <a:srgbClr val="0000CC"/>
                </a:solidFill>
              </a:rPr>
              <a:t>mesons</a:t>
            </a:r>
            <a:r>
              <a:rPr lang="de-DE" sz="1800" dirty="0" smtClean="0">
                <a:solidFill>
                  <a:srgbClr val="0000CC"/>
                </a:solidFill>
              </a:rPr>
              <a:t> </a:t>
            </a:r>
            <a:endParaRPr lang="de-DE" sz="1800" dirty="0" smtClean="0">
              <a:solidFill>
                <a:srgbClr val="0000CC"/>
              </a:solidFill>
            </a:endParaRPr>
          </a:p>
          <a:p>
            <a:r>
              <a:rPr lang="de-DE" sz="1800" dirty="0" err="1" smtClean="0">
                <a:solidFill>
                  <a:srgbClr val="0000CC"/>
                </a:solidFill>
              </a:rPr>
              <a:t>Lightest</a:t>
            </a:r>
            <a:r>
              <a:rPr lang="de-DE" sz="1800" dirty="0" smtClean="0">
                <a:solidFill>
                  <a:srgbClr val="0000CC"/>
                </a:solidFill>
              </a:rPr>
              <a:t> </a:t>
            </a:r>
            <a:r>
              <a:rPr lang="de-DE" sz="1800" dirty="0" err="1" smtClean="0">
                <a:solidFill>
                  <a:srgbClr val="0000CC"/>
                </a:solidFill>
              </a:rPr>
              <a:t>GlueBall</a:t>
            </a:r>
            <a:r>
              <a:rPr lang="de-DE" sz="1800" dirty="0" smtClean="0">
                <a:solidFill>
                  <a:srgbClr val="0000CC"/>
                </a:solidFill>
              </a:rPr>
              <a:t> </a:t>
            </a:r>
            <a:r>
              <a:rPr lang="de-DE" sz="1800" dirty="0" err="1" smtClean="0">
                <a:solidFill>
                  <a:srgbClr val="0000CC"/>
                </a:solidFill>
              </a:rPr>
              <a:t>decays</a:t>
            </a:r>
            <a:r>
              <a:rPr lang="de-DE" sz="1800" dirty="0" smtClean="0">
                <a:solidFill>
                  <a:srgbClr val="0000CC"/>
                </a:solidFill>
              </a:rPr>
              <a:t>: </a:t>
            </a:r>
          </a:p>
          <a:p>
            <a:r>
              <a:rPr lang="de-DE" sz="1800" dirty="0" smtClean="0">
                <a:solidFill>
                  <a:srgbClr val="0000CC"/>
                </a:solidFill>
              </a:rPr>
              <a:t>- </a:t>
            </a:r>
            <a:r>
              <a:rPr lang="de-DE" sz="1800" dirty="0" err="1" smtClean="0">
                <a:solidFill>
                  <a:srgbClr val="0000CC"/>
                </a:solidFill>
              </a:rPr>
              <a:t>No</a:t>
            </a:r>
            <a:r>
              <a:rPr lang="de-DE" sz="1800" dirty="0" smtClean="0">
                <a:solidFill>
                  <a:srgbClr val="0000CC"/>
                </a:solidFill>
              </a:rPr>
              <a:t> </a:t>
            </a:r>
            <a:r>
              <a:rPr lang="de-DE" sz="1800" dirty="0" err="1" smtClean="0">
                <a:solidFill>
                  <a:srgbClr val="0000CC"/>
                </a:solidFill>
              </a:rPr>
              <a:t>decays</a:t>
            </a:r>
            <a:r>
              <a:rPr lang="de-DE" sz="1800" dirty="0" smtClean="0">
                <a:solidFill>
                  <a:srgbClr val="0000CC"/>
                </a:solidFill>
              </a:rPr>
              <a:t> </a:t>
            </a:r>
            <a:r>
              <a:rPr lang="de-DE" sz="1800" dirty="0" err="1" smtClean="0">
                <a:solidFill>
                  <a:srgbClr val="0000CC"/>
                </a:solidFill>
              </a:rPr>
              <a:t>to</a:t>
            </a:r>
            <a:r>
              <a:rPr lang="de-DE" sz="1800" dirty="0" smtClean="0">
                <a:solidFill>
                  <a:srgbClr val="0000CC"/>
                </a:solidFill>
              </a:rPr>
              <a:t> 2 </a:t>
            </a:r>
            <a:r>
              <a:rPr lang="de-DE" sz="1800" dirty="0" smtClean="0">
                <a:solidFill>
                  <a:srgbClr val="0000CC"/>
                </a:solidFill>
              </a:rPr>
              <a:t>Omega, </a:t>
            </a:r>
            <a:r>
              <a:rPr lang="de-DE" sz="1800" dirty="0" err="1" smtClean="0">
                <a:solidFill>
                  <a:srgbClr val="0000CC"/>
                </a:solidFill>
              </a:rPr>
              <a:t>no</a:t>
            </a:r>
            <a:r>
              <a:rPr lang="de-DE" sz="1800" dirty="0" smtClean="0">
                <a:solidFill>
                  <a:srgbClr val="0000CC"/>
                </a:solidFill>
              </a:rPr>
              <a:t> 2 </a:t>
            </a:r>
            <a:r>
              <a:rPr lang="de-DE" sz="1800" dirty="0" err="1" smtClean="0">
                <a:solidFill>
                  <a:srgbClr val="0000CC"/>
                </a:solidFill>
              </a:rPr>
              <a:t>Rho</a:t>
            </a:r>
            <a:endParaRPr lang="de-DE" sz="1800" dirty="0" smtClean="0">
              <a:solidFill>
                <a:srgbClr val="0000CC"/>
              </a:solidFill>
            </a:endParaRPr>
          </a:p>
          <a:p>
            <a:endParaRPr lang="de-DE" sz="1800" dirty="0" smtClean="0">
              <a:solidFill>
                <a:srgbClr val="0000CC"/>
              </a:solidFill>
            </a:endParaRPr>
          </a:p>
          <a:p>
            <a:r>
              <a:rPr lang="de-DE" sz="1800" dirty="0" err="1" smtClean="0">
                <a:solidFill>
                  <a:srgbClr val="0000CC"/>
                </a:solidFill>
              </a:rPr>
              <a:t>Glue</a:t>
            </a:r>
            <a:r>
              <a:rPr lang="de-DE" sz="1800" dirty="0" smtClean="0">
                <a:solidFill>
                  <a:srgbClr val="0000CC"/>
                </a:solidFill>
              </a:rPr>
              <a:t> </a:t>
            </a:r>
            <a:r>
              <a:rPr lang="de-DE" sz="1800" dirty="0" err="1" smtClean="0">
                <a:solidFill>
                  <a:srgbClr val="0000CC"/>
                </a:solidFill>
              </a:rPr>
              <a:t>Flavor</a:t>
            </a:r>
            <a:r>
              <a:rPr lang="de-DE" sz="1800" dirty="0" smtClean="0">
                <a:solidFill>
                  <a:srgbClr val="0000CC"/>
                </a:solidFill>
              </a:rPr>
              <a:t> blind ! </a:t>
            </a:r>
          </a:p>
          <a:p>
            <a:r>
              <a:rPr lang="de-DE" sz="1800" b="1" dirty="0" smtClean="0">
                <a:solidFill>
                  <a:srgbClr val="FF0000"/>
                </a:solidFill>
              </a:rPr>
              <a:t>K/</a:t>
            </a:r>
            <a:r>
              <a:rPr lang="de-DE" sz="1800" b="1" dirty="0" err="1" smtClean="0">
                <a:solidFill>
                  <a:srgbClr val="FF0000"/>
                </a:solidFill>
              </a:rPr>
              <a:t>pi</a:t>
            </a:r>
            <a:r>
              <a:rPr lang="de-DE" sz="1800" b="1" dirty="0" smtClean="0">
                <a:solidFill>
                  <a:srgbClr val="FF0000"/>
                </a:solidFill>
              </a:rPr>
              <a:t>=1 </a:t>
            </a:r>
            <a:r>
              <a:rPr lang="de-DE" sz="1800" dirty="0" err="1" smtClean="0">
                <a:solidFill>
                  <a:srgbClr val="0000CC"/>
                </a:solidFill>
              </a:rPr>
              <a:t>Yields</a:t>
            </a:r>
            <a:r>
              <a:rPr lang="de-DE" sz="1800" dirty="0" smtClean="0">
                <a:solidFill>
                  <a:srgbClr val="0000CC"/>
                </a:solidFill>
              </a:rPr>
              <a:t>: </a:t>
            </a:r>
            <a:r>
              <a:rPr lang="de-DE" sz="1800" dirty="0" err="1" smtClean="0">
                <a:solidFill>
                  <a:srgbClr val="0000CC"/>
                </a:solidFill>
              </a:rPr>
              <a:t>Kaons</a:t>
            </a:r>
            <a:r>
              <a:rPr lang="de-DE" sz="1800" dirty="0" smtClean="0">
                <a:solidFill>
                  <a:srgbClr val="0000CC"/>
                </a:solidFill>
              </a:rPr>
              <a:t> ~ </a:t>
            </a:r>
            <a:r>
              <a:rPr lang="de-DE" sz="1800" dirty="0" err="1" smtClean="0">
                <a:solidFill>
                  <a:srgbClr val="0000CC"/>
                </a:solidFill>
              </a:rPr>
              <a:t>pions</a:t>
            </a:r>
            <a:r>
              <a:rPr lang="de-DE" sz="1800" dirty="0" smtClean="0">
                <a:solidFill>
                  <a:srgbClr val="0000CC"/>
                </a:solidFill>
              </a:rPr>
              <a:t> </a:t>
            </a:r>
            <a:endParaRPr lang="de-DE" sz="1800" b="1" dirty="0">
              <a:solidFill>
                <a:srgbClr val="FF0000"/>
              </a:solidFill>
            </a:endParaRPr>
          </a:p>
        </p:txBody>
      </p:sp>
      <p:sp>
        <p:nvSpPr>
          <p:cNvPr id="3" name="Datumsplatzhalter 2"/>
          <p:cNvSpPr>
            <a:spLocks noGrp="1"/>
          </p:cNvSpPr>
          <p:nvPr>
            <p:ph type="dt" sz="half" idx="10"/>
          </p:nvPr>
        </p:nvSpPr>
        <p:spPr/>
        <p:txBody>
          <a:bodyPr/>
          <a:lstStyle/>
          <a:p>
            <a:pPr>
              <a:defRPr/>
            </a:pPr>
            <a:fld id="{6D5FE867-2FA9-4F96-A800-0D4913431C29}" type="datetime1">
              <a:rPr lang="en-US" smtClean="0"/>
              <a:pPr>
                <a:defRPr/>
              </a:pPr>
              <a:t>10/5/2015</a:t>
            </a:fld>
            <a:endParaRPr lang="en-GB"/>
          </a:p>
        </p:txBody>
      </p:sp>
      <p:sp>
        <p:nvSpPr>
          <p:cNvPr id="4" name="Fußzeilenplatzhalter 3"/>
          <p:cNvSpPr>
            <a:spLocks noGrp="1"/>
          </p:cNvSpPr>
          <p:nvPr>
            <p:ph type="ftr" sz="quarter" idx="11"/>
          </p:nvPr>
        </p:nvSpPr>
        <p:spPr/>
        <p:txBody>
          <a:bodyPr/>
          <a:lstStyle/>
          <a:p>
            <a:pPr>
              <a:defRPr/>
            </a:pPr>
            <a:r>
              <a:rPr lang="en-US" smtClean="0"/>
              <a:t>Horst Stoecker</a:t>
            </a:r>
            <a:endParaRPr lang="en-GB" dirty="0"/>
          </a:p>
        </p:txBody>
      </p:sp>
      <p:sp>
        <p:nvSpPr>
          <p:cNvPr id="5" name="Foliennummernplatzhalter 4"/>
          <p:cNvSpPr>
            <a:spLocks noGrp="1"/>
          </p:cNvSpPr>
          <p:nvPr>
            <p:ph type="sldNum" sz="quarter" idx="12"/>
          </p:nvPr>
        </p:nvSpPr>
        <p:spPr/>
        <p:txBody>
          <a:bodyPr/>
          <a:lstStyle/>
          <a:p>
            <a:pPr>
              <a:defRPr/>
            </a:pPr>
            <a:fld id="{8318FD4D-F9D6-4FD7-A96E-8F0752404E5C}" type="slidenum">
              <a:rPr lang="en-GB" smtClean="0"/>
              <a:pPr>
                <a:defRPr/>
              </a:pPr>
              <a:t>75</a:t>
            </a:fld>
            <a:endParaRPr lang="en-GB" dirty="0"/>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621165" y="6381750"/>
            <a:ext cx="2133600" cy="476250"/>
          </a:xfrm>
        </p:spPr>
        <p:txBody>
          <a:bodyPr/>
          <a:lstStyle/>
          <a:p>
            <a:pPr>
              <a:defRPr/>
            </a:pPr>
            <a:r>
              <a:rPr lang="en-US" dirty="0" smtClean="0"/>
              <a:t> </a:t>
            </a:r>
            <a:fld id="{FE27732D-F746-4A13-AF01-9632074D25B9}" type="slidenum">
              <a:rPr lang="en-US" smtClean="0"/>
              <a:pPr>
                <a:defRPr/>
              </a:pPr>
              <a:t>76</a:t>
            </a:fld>
            <a:endParaRPr lang="en-US" dirty="0"/>
          </a:p>
        </p:txBody>
      </p:sp>
      <p:sp>
        <p:nvSpPr>
          <p:cNvPr id="4099" name="Rectangle 2"/>
          <p:cNvSpPr>
            <a:spLocks noChangeArrowheads="1"/>
          </p:cNvSpPr>
          <p:nvPr/>
        </p:nvSpPr>
        <p:spPr bwMode="auto">
          <a:xfrm>
            <a:off x="0" y="13725"/>
            <a:ext cx="9144000"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1pPr>
            <a:lvl2pPr marL="742950" indent="-28575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2pPr>
            <a:lvl3pPr marL="1143000" indent="-22860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3pPr>
            <a:lvl4pPr marL="1600200" indent="-22860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4pPr>
            <a:lvl5pPr marL="2057400" indent="-22860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9pPr>
          </a:lstStyle>
          <a:p>
            <a:pPr algn="ctr" eaLnBrk="1" hangingPunct="1">
              <a:spcBef>
                <a:spcPts val="2000"/>
              </a:spcBef>
              <a:buClr>
                <a:srgbClr val="FF0000"/>
              </a:buClr>
              <a:buSzPct val="100000"/>
            </a:pPr>
            <a:r>
              <a:rPr lang="en-GB" b="1" dirty="0" smtClean="0">
                <a:solidFill>
                  <a:srgbClr val="FF0000"/>
                </a:solidFill>
                <a:latin typeface="Times New Roman" pitchFamily="18" charset="0"/>
              </a:rPr>
              <a:t>Outlook</a:t>
            </a:r>
            <a:r>
              <a:rPr lang="en-GB" altLang="en-US" dirty="0" smtClean="0">
                <a:solidFill>
                  <a:srgbClr val="FF0000"/>
                </a:solidFill>
                <a:latin typeface="Times New Roman" pitchFamily="18" charset="0"/>
              </a:rPr>
              <a:t>: </a:t>
            </a:r>
            <a:r>
              <a:rPr lang="en-GB" altLang="en-US" b="1" dirty="0" smtClean="0">
                <a:solidFill>
                  <a:srgbClr val="0000FF"/>
                </a:solidFill>
                <a:latin typeface="Times New Roman" pitchFamily="18" charset="0"/>
              </a:rPr>
              <a:t>Alternative Class of High M events </a:t>
            </a:r>
            <a:r>
              <a:rPr lang="en-GB" altLang="en-US" dirty="0" smtClean="0">
                <a:solidFill>
                  <a:srgbClr val="FF0000"/>
                </a:solidFill>
                <a:latin typeface="Times New Roman" pitchFamily="18" charset="0"/>
              </a:rPr>
              <a:t>in pp, </a:t>
            </a:r>
            <a:r>
              <a:rPr lang="en-GB" altLang="en-US" dirty="0" err="1" smtClean="0">
                <a:solidFill>
                  <a:srgbClr val="FF0000"/>
                </a:solidFill>
                <a:latin typeface="Times New Roman" pitchFamily="18" charset="0"/>
              </a:rPr>
              <a:t>pA</a:t>
            </a:r>
            <a:r>
              <a:rPr lang="en-GB" altLang="en-US" dirty="0" smtClean="0">
                <a:solidFill>
                  <a:srgbClr val="FF0000"/>
                </a:solidFill>
                <a:latin typeface="Times New Roman" pitchFamily="18" charset="0"/>
              </a:rPr>
              <a:t> @ LHC – AA? </a:t>
            </a:r>
            <a:endParaRPr lang="en-GB" altLang="en-US" dirty="0">
              <a:solidFill>
                <a:srgbClr val="FF0000"/>
              </a:solidFill>
              <a:latin typeface="Times New Roman" pitchFamily="18" charset="0"/>
            </a:endParaRPr>
          </a:p>
        </p:txBody>
      </p:sp>
      <p:sp>
        <p:nvSpPr>
          <p:cNvPr id="4100" name="Text Box 11"/>
          <p:cNvSpPr txBox="1">
            <a:spLocks noChangeArrowheads="1"/>
          </p:cNvSpPr>
          <p:nvPr/>
        </p:nvSpPr>
        <p:spPr bwMode="auto">
          <a:xfrm>
            <a:off x="473670" y="544990"/>
            <a:ext cx="8272555" cy="1694952"/>
          </a:xfrm>
          <a:prstGeom prst="rect">
            <a:avLst/>
          </a:prstGeom>
          <a:noFill/>
          <a:ln w="31680">
            <a:solidFill>
              <a:srgbClr val="99CC00"/>
            </a:solidFill>
            <a:miter lim="800000"/>
            <a:headEnd/>
            <a:tailEnd/>
          </a:ln>
          <a:extLst>
            <a:ext uri="{909E8E84-426E-40DD-AFC4-6F175D3DCCD1}">
              <a14:hiddenFill xmlns:a14="http://schemas.microsoft.com/office/drawing/2010/main">
                <a:solidFill>
                  <a:srgbClr val="FFFFFF"/>
                </a:solidFill>
              </a14:hiddenFill>
            </a:ext>
          </a:extLst>
        </p:spPr>
        <p:txBody>
          <a:bodyPr wrap="square" lIns="90000" tIns="46800" rIns="90000" bIns="46800">
            <a:spAutoFit/>
          </a:bodyPr>
          <a:lstStyle>
            <a:lvl1pPr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1pPr>
            <a:lvl2pPr marL="742950" indent="-28575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2pPr>
            <a:lvl3pPr marL="1143000" indent="-22860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3pPr>
            <a:lvl4pPr marL="1600200" indent="-22860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4pPr>
            <a:lvl5pPr marL="2057400" indent="-22860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cs typeface="Arial" charset="0"/>
              </a:defRPr>
            </a:lvl9pPr>
          </a:lstStyle>
          <a:p>
            <a:pPr algn="ctr" eaLnBrk="1" hangingPunct="1">
              <a:spcBef>
                <a:spcPts val="1625"/>
              </a:spcBef>
              <a:buClr>
                <a:srgbClr val="3333CC"/>
              </a:buClr>
              <a:buSzPct val="100000"/>
              <a:buFont typeface="Times New Roman" pitchFamily="18" charset="0"/>
              <a:buNone/>
            </a:pPr>
            <a:r>
              <a:rPr lang="en-GB" altLang="en-US" sz="2600" b="1" dirty="0" smtClean="0">
                <a:solidFill>
                  <a:srgbClr val="3333CC"/>
                </a:solidFill>
                <a:latin typeface="Times New Roman" pitchFamily="18" charset="0"/>
              </a:rPr>
              <a:t>Initial </a:t>
            </a:r>
            <a:r>
              <a:rPr lang="en-GB" altLang="en-US" sz="2600" b="1" dirty="0" err="1" smtClean="0">
                <a:solidFill>
                  <a:srgbClr val="3333CC"/>
                </a:solidFill>
                <a:latin typeface="Times New Roman" pitchFamily="18" charset="0"/>
              </a:rPr>
              <a:t>Color</a:t>
            </a:r>
            <a:r>
              <a:rPr lang="en-GB" altLang="en-US" sz="2600" b="1" dirty="0" smtClean="0">
                <a:solidFill>
                  <a:srgbClr val="3333CC"/>
                </a:solidFill>
                <a:latin typeface="Times New Roman" pitchFamily="18" charset="0"/>
              </a:rPr>
              <a:t> Glass Condensate         </a:t>
            </a:r>
            <a:r>
              <a:rPr lang="en-GB" altLang="en-US" sz="2600" b="1" dirty="0" err="1" smtClean="0">
                <a:solidFill>
                  <a:srgbClr val="3333CC"/>
                </a:solidFill>
                <a:latin typeface="Times New Roman" pitchFamily="18" charset="0"/>
              </a:rPr>
              <a:t>Glasma</a:t>
            </a:r>
            <a:r>
              <a:rPr lang="en-GB" altLang="en-US" sz="2600" b="1" dirty="0" smtClean="0">
                <a:solidFill>
                  <a:srgbClr val="3333CC"/>
                </a:solidFill>
                <a:latin typeface="Times New Roman" pitchFamily="18" charset="0"/>
              </a:rPr>
              <a:t> </a:t>
            </a:r>
            <a:r>
              <a:rPr lang="en-GB" altLang="en-US" sz="2600" b="1" dirty="0" err="1" smtClean="0">
                <a:solidFill>
                  <a:srgbClr val="3333CC"/>
                </a:solidFill>
                <a:latin typeface="Times New Roman" pitchFamily="18" charset="0"/>
              </a:rPr>
              <a:t>thermalizes</a:t>
            </a:r>
            <a:r>
              <a:rPr lang="en-GB" altLang="en-US" sz="2600" b="1" dirty="0" smtClean="0">
                <a:solidFill>
                  <a:srgbClr val="3333CC"/>
                </a:solidFill>
                <a:latin typeface="Times New Roman" pitchFamily="18" charset="0"/>
              </a:rPr>
              <a:t> </a:t>
            </a:r>
            <a:r>
              <a:rPr lang="en-GB" altLang="en-US" sz="2600" b="1" dirty="0" smtClean="0">
                <a:solidFill>
                  <a:srgbClr val="FF0000"/>
                </a:solidFill>
                <a:latin typeface="Times New Roman" pitchFamily="18" charset="0"/>
              </a:rPr>
              <a:t>fast</a:t>
            </a:r>
            <a:r>
              <a:rPr lang="en-GB" altLang="en-US" sz="2600" b="1" dirty="0" smtClean="0">
                <a:solidFill>
                  <a:srgbClr val="3333CC"/>
                </a:solidFill>
                <a:latin typeface="Times New Roman" pitchFamily="18" charset="0"/>
              </a:rPr>
              <a:t> equilibration of gluons, </a:t>
            </a:r>
            <a:r>
              <a:rPr lang="en-GB" altLang="en-US" sz="2600" b="1" dirty="0" smtClean="0">
                <a:solidFill>
                  <a:srgbClr val="FF0000"/>
                </a:solidFill>
                <a:latin typeface="Times New Roman" pitchFamily="18" charset="0"/>
              </a:rPr>
              <a:t>slow</a:t>
            </a:r>
            <a:r>
              <a:rPr lang="en-GB" altLang="en-US" sz="2600" b="1" dirty="0" smtClean="0">
                <a:solidFill>
                  <a:srgbClr val="3333CC"/>
                </a:solidFill>
                <a:latin typeface="Times New Roman" pitchFamily="18" charset="0"/>
              </a:rPr>
              <a:t> </a:t>
            </a:r>
            <a:r>
              <a:rPr lang="en-GB" altLang="en-US" sz="2600" b="1" dirty="0" err="1" smtClean="0">
                <a:solidFill>
                  <a:srgbClr val="3333CC"/>
                </a:solidFill>
                <a:latin typeface="Times New Roman" pitchFamily="18" charset="0"/>
              </a:rPr>
              <a:t>equil</a:t>
            </a:r>
            <a:r>
              <a:rPr lang="en-GB" altLang="en-US" sz="2600" b="1" dirty="0" smtClean="0">
                <a:solidFill>
                  <a:srgbClr val="3333CC"/>
                </a:solidFill>
                <a:latin typeface="Times New Roman" pitchFamily="18" charset="0"/>
              </a:rPr>
              <a:t>. of quarks               high pressure, entropy in </a:t>
            </a:r>
            <a:r>
              <a:rPr lang="en-GB" altLang="en-US" sz="2600" b="1" dirty="0" smtClean="0">
                <a:solidFill>
                  <a:srgbClr val="FF0000"/>
                </a:solidFill>
                <a:latin typeface="Times New Roman" pitchFamily="18" charset="0"/>
              </a:rPr>
              <a:t>gluon</a:t>
            </a:r>
            <a:r>
              <a:rPr lang="en-GB" altLang="en-US" sz="2600" b="1" dirty="0" smtClean="0">
                <a:solidFill>
                  <a:srgbClr val="3333CC"/>
                </a:solidFill>
                <a:latin typeface="Times New Roman" pitchFamily="18" charset="0"/>
              </a:rPr>
              <a:t> plasma                               </a:t>
            </a:r>
            <a:r>
              <a:rPr lang="en-GB" altLang="en-US" sz="2600" b="1" dirty="0" smtClean="0">
                <a:solidFill>
                  <a:srgbClr val="FF0000"/>
                </a:solidFill>
                <a:latin typeface="Times New Roman" pitchFamily="18" charset="0"/>
              </a:rPr>
              <a:t>fast</a:t>
            </a:r>
            <a:r>
              <a:rPr lang="en-GB" altLang="en-US" sz="2600" b="1" dirty="0" smtClean="0">
                <a:solidFill>
                  <a:srgbClr val="3333CC"/>
                </a:solidFill>
                <a:latin typeface="Times New Roman" pitchFamily="18" charset="0"/>
              </a:rPr>
              <a:t> hydrodynamic expansion of </a:t>
            </a:r>
            <a:r>
              <a:rPr lang="en-GB" altLang="en-US" sz="2600" b="1" dirty="0" smtClean="0">
                <a:solidFill>
                  <a:srgbClr val="FF0000"/>
                </a:solidFill>
                <a:latin typeface="Times New Roman" pitchFamily="18" charset="0"/>
              </a:rPr>
              <a:t>gluon</a:t>
            </a:r>
            <a:r>
              <a:rPr lang="en-GB" altLang="en-US" sz="2600" b="1" dirty="0" smtClean="0">
                <a:solidFill>
                  <a:srgbClr val="3333CC"/>
                </a:solidFill>
                <a:latin typeface="Times New Roman" pitchFamily="18" charset="0"/>
              </a:rPr>
              <a:t> plasma.</a:t>
            </a:r>
            <a:endParaRPr lang="en-GB" altLang="en-US" sz="2600" b="1" dirty="0">
              <a:solidFill>
                <a:srgbClr val="3333CC"/>
              </a:solidFill>
              <a:latin typeface="Times New Roman" pitchFamily="18" charset="0"/>
            </a:endParaRPr>
          </a:p>
        </p:txBody>
      </p:sp>
      <p:sp>
        <p:nvSpPr>
          <p:cNvPr id="4101" name="Text Box 4"/>
          <p:cNvSpPr txBox="1">
            <a:spLocks noChangeArrowheads="1"/>
          </p:cNvSpPr>
          <p:nvPr/>
        </p:nvSpPr>
        <p:spPr bwMode="auto">
          <a:xfrm>
            <a:off x="0" y="2897735"/>
            <a:ext cx="9144000" cy="492443"/>
          </a:xfrm>
          <a:prstGeom prst="rect">
            <a:avLst/>
          </a:prstGeom>
          <a:solidFill>
            <a:schemeClr val="bg1"/>
          </a:solidFill>
          <a:ln w="31750">
            <a:solidFill>
              <a:schemeClr val="folHlink"/>
            </a:solidFill>
            <a:miter lim="800000"/>
            <a:headEnd/>
            <a:tailEnd/>
          </a:ln>
        </p:spPr>
        <p:txBody>
          <a:bodyPr wrap="square">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hangingPunct="1"/>
            <a:r>
              <a:rPr lang="en-US" altLang="en-US" sz="2600" b="1" dirty="0" smtClean="0">
                <a:solidFill>
                  <a:srgbClr val="3333CC"/>
                </a:solidFill>
                <a:latin typeface="Times New Roman" pitchFamily="18" charset="0"/>
                <a:cs typeface="Times New Roman" pitchFamily="18" charset="0"/>
              </a:rPr>
              <a:t>1. Order Phase Transition at </a:t>
            </a:r>
            <a:r>
              <a:rPr lang="en-US" altLang="en-US" sz="2600" b="1" dirty="0" err="1" smtClean="0">
                <a:solidFill>
                  <a:srgbClr val="3333CC"/>
                </a:solidFill>
                <a:latin typeface="Times New Roman" pitchFamily="18" charset="0"/>
                <a:cs typeface="Times New Roman" pitchFamily="18" charset="0"/>
              </a:rPr>
              <a:t>T_c</a:t>
            </a:r>
            <a:r>
              <a:rPr lang="en-US" altLang="en-US" sz="2600" b="1" dirty="0" smtClean="0">
                <a:solidFill>
                  <a:srgbClr val="3333CC"/>
                </a:solidFill>
                <a:latin typeface="Times New Roman" pitchFamily="18" charset="0"/>
                <a:cs typeface="Times New Roman" pitchFamily="18" charset="0"/>
              </a:rPr>
              <a:t> = 270 </a:t>
            </a:r>
            <a:r>
              <a:rPr lang="en-US" altLang="en-US" sz="2600" b="1" dirty="0" err="1" smtClean="0">
                <a:solidFill>
                  <a:srgbClr val="3333CC"/>
                </a:solidFill>
                <a:latin typeface="Times New Roman" pitchFamily="18" charset="0"/>
                <a:cs typeface="Times New Roman" pitchFamily="18" charset="0"/>
              </a:rPr>
              <a:t>MeV</a:t>
            </a:r>
            <a:r>
              <a:rPr lang="en-US" altLang="en-US" sz="2600" b="1" dirty="0" smtClean="0">
                <a:solidFill>
                  <a:srgbClr val="3333CC"/>
                </a:solidFill>
                <a:latin typeface="Times New Roman" pitchFamily="18" charset="0"/>
                <a:cs typeface="Times New Roman" pitchFamily="18" charset="0"/>
              </a:rPr>
              <a:t> of flavorless QCD. </a:t>
            </a:r>
            <a:endParaRPr lang="en-US" altLang="en-US" sz="2000" dirty="0">
              <a:solidFill>
                <a:srgbClr val="4D4D4D"/>
              </a:solidFill>
              <a:latin typeface="Times New Roman" pitchFamily="18" charset="0"/>
              <a:cs typeface="Times New Roman" pitchFamily="18" charset="0"/>
            </a:endParaRPr>
          </a:p>
        </p:txBody>
      </p:sp>
      <p:sp>
        <p:nvSpPr>
          <p:cNvPr id="4102" name="AutoShape 3"/>
          <p:cNvSpPr>
            <a:spLocks noChangeArrowheads="1"/>
          </p:cNvSpPr>
          <p:nvPr/>
        </p:nvSpPr>
        <p:spPr bwMode="auto">
          <a:xfrm>
            <a:off x="4268788" y="4567425"/>
            <a:ext cx="682625" cy="531812"/>
          </a:xfrm>
          <a:prstGeom prst="downArrow">
            <a:avLst>
              <a:gd name="adj1" fmla="val 50000"/>
              <a:gd name="adj2" fmla="val 25000"/>
            </a:avLst>
          </a:prstGeom>
          <a:solidFill>
            <a:srgbClr val="0000FF"/>
          </a:solidFill>
          <a:ln w="31750">
            <a:solidFill>
              <a:schemeClr val="folHlink"/>
            </a:solidFill>
            <a:miter lim="800000"/>
            <a:headEnd/>
            <a:tailEnd/>
          </a:ln>
        </p:spPr>
        <p:txBody>
          <a:bodyPr vert="eaVert"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endParaRPr lang="en-US" altLang="en-US"/>
          </a:p>
        </p:txBody>
      </p:sp>
      <p:sp>
        <p:nvSpPr>
          <p:cNvPr id="4103" name="Text Box 6"/>
          <p:cNvSpPr txBox="1">
            <a:spLocks noChangeArrowheads="1"/>
          </p:cNvSpPr>
          <p:nvPr/>
        </p:nvSpPr>
        <p:spPr bwMode="auto">
          <a:xfrm>
            <a:off x="397776" y="5174585"/>
            <a:ext cx="8424344" cy="492443"/>
          </a:xfrm>
          <a:prstGeom prst="rect">
            <a:avLst/>
          </a:prstGeom>
          <a:solidFill>
            <a:schemeClr val="bg1"/>
          </a:solidFill>
          <a:ln w="31750">
            <a:solidFill>
              <a:schemeClr val="folHlink"/>
            </a:solidFill>
            <a:miter lim="800000"/>
            <a:headEnd/>
            <a:tailEnd/>
          </a:ln>
        </p:spPr>
        <p:txBody>
          <a:bodyPr wrap="square">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hangingPunct="1"/>
            <a:r>
              <a:rPr lang="en-US" altLang="en-US" sz="2600" b="1" dirty="0" err="1" smtClean="0">
                <a:solidFill>
                  <a:srgbClr val="3333CC"/>
                </a:solidFill>
                <a:latin typeface="Times New Roman" pitchFamily="18" charset="0"/>
                <a:cs typeface="Times New Roman" pitchFamily="18" charset="0"/>
              </a:rPr>
              <a:t>Glueballs</a:t>
            </a:r>
            <a:r>
              <a:rPr lang="en-US" altLang="en-US" sz="2600" b="1" dirty="0" smtClean="0">
                <a:solidFill>
                  <a:srgbClr val="3333CC"/>
                </a:solidFill>
                <a:latin typeface="Times New Roman" pitchFamily="18" charset="0"/>
                <a:cs typeface="Times New Roman" pitchFamily="18" charset="0"/>
              </a:rPr>
              <a:t>’ </a:t>
            </a:r>
            <a:r>
              <a:rPr lang="en-US" altLang="en-US" sz="2600" b="1" dirty="0" err="1" smtClean="0">
                <a:solidFill>
                  <a:srgbClr val="3333CC"/>
                </a:solidFill>
                <a:latin typeface="Times New Roman" pitchFamily="18" charset="0"/>
                <a:cs typeface="Times New Roman" pitchFamily="18" charset="0"/>
              </a:rPr>
              <a:t>Hagedorn</a:t>
            </a:r>
            <a:r>
              <a:rPr lang="en-US" altLang="en-US" sz="2600" b="1" dirty="0" smtClean="0">
                <a:solidFill>
                  <a:srgbClr val="3333CC"/>
                </a:solidFill>
                <a:latin typeface="Times New Roman" pitchFamily="18" charset="0"/>
                <a:cs typeface="Times New Roman" pitchFamily="18" charset="0"/>
              </a:rPr>
              <a:t> states decay directly into Hadrons</a:t>
            </a:r>
            <a:endParaRPr lang="en-US" altLang="en-US" sz="2000" dirty="0">
              <a:solidFill>
                <a:srgbClr val="4D4D4D"/>
              </a:solidFill>
              <a:latin typeface="Times New Roman" pitchFamily="18" charset="0"/>
              <a:cs typeface="Times New Roman" pitchFamily="18" charset="0"/>
            </a:endParaRPr>
          </a:p>
        </p:txBody>
      </p:sp>
      <p:sp>
        <p:nvSpPr>
          <p:cNvPr id="4104" name="AutoShape 3"/>
          <p:cNvSpPr>
            <a:spLocks noChangeArrowheads="1"/>
          </p:cNvSpPr>
          <p:nvPr/>
        </p:nvSpPr>
        <p:spPr bwMode="auto">
          <a:xfrm>
            <a:off x="4268788" y="2290575"/>
            <a:ext cx="682625" cy="531813"/>
          </a:xfrm>
          <a:prstGeom prst="downArrow">
            <a:avLst>
              <a:gd name="adj1" fmla="val 50000"/>
              <a:gd name="adj2" fmla="val 25000"/>
            </a:avLst>
          </a:prstGeom>
          <a:solidFill>
            <a:srgbClr val="0000FF"/>
          </a:solidFill>
          <a:ln w="31750">
            <a:solidFill>
              <a:schemeClr val="folHlink"/>
            </a:solidFill>
            <a:miter lim="800000"/>
            <a:headEnd/>
            <a:tailEnd/>
          </a:ln>
        </p:spPr>
        <p:txBody>
          <a:bodyPr vert="eaVert"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endParaRPr lang="en-US" altLang="en-US"/>
          </a:p>
        </p:txBody>
      </p:sp>
      <p:sp>
        <p:nvSpPr>
          <p:cNvPr id="9" name="Datumsplatzhalter 8"/>
          <p:cNvSpPr>
            <a:spLocks noGrp="1"/>
          </p:cNvSpPr>
          <p:nvPr>
            <p:ph type="dt" sz="half" idx="10"/>
          </p:nvPr>
        </p:nvSpPr>
        <p:spPr/>
        <p:txBody>
          <a:bodyPr/>
          <a:lstStyle/>
          <a:p>
            <a:pPr>
              <a:defRPr/>
            </a:pPr>
            <a:fld id="{2D6F1E84-4CA8-4FCD-A7C3-DFAEB18DDEBB}" type="datetime1">
              <a:rPr lang="en-US" smtClean="0"/>
              <a:pPr>
                <a:defRPr/>
              </a:pPr>
              <a:t>10/5/2015</a:t>
            </a:fld>
            <a:endParaRPr lang="en-US"/>
          </a:p>
        </p:txBody>
      </p:sp>
      <p:sp>
        <p:nvSpPr>
          <p:cNvPr id="10" name="Fußzeilenplatzhalter 9"/>
          <p:cNvSpPr>
            <a:spLocks noGrp="1"/>
          </p:cNvSpPr>
          <p:nvPr>
            <p:ph type="ftr" sz="quarter" idx="11"/>
          </p:nvPr>
        </p:nvSpPr>
        <p:spPr/>
        <p:txBody>
          <a:bodyPr/>
          <a:lstStyle/>
          <a:p>
            <a:pPr>
              <a:defRPr/>
            </a:pPr>
            <a:r>
              <a:rPr lang="en-US" smtClean="0"/>
              <a:t>Horst Stoecker</a:t>
            </a:r>
            <a:endParaRPr lang="en-US"/>
          </a:p>
        </p:txBody>
      </p:sp>
      <p:sp>
        <p:nvSpPr>
          <p:cNvPr id="11" name="AutoShape 3"/>
          <p:cNvSpPr>
            <a:spLocks noChangeArrowheads="1"/>
          </p:cNvSpPr>
          <p:nvPr/>
        </p:nvSpPr>
        <p:spPr bwMode="auto">
          <a:xfrm rot="16200000">
            <a:off x="5255329" y="544717"/>
            <a:ext cx="227686" cy="531813"/>
          </a:xfrm>
          <a:prstGeom prst="downArrow">
            <a:avLst>
              <a:gd name="adj1" fmla="val 50000"/>
              <a:gd name="adj2" fmla="val 25000"/>
            </a:avLst>
          </a:prstGeom>
          <a:solidFill>
            <a:srgbClr val="0000FF"/>
          </a:solidFill>
          <a:ln w="31750">
            <a:solidFill>
              <a:schemeClr val="folHlink"/>
            </a:solidFill>
            <a:miter lim="800000"/>
            <a:headEnd/>
            <a:tailEnd/>
          </a:ln>
        </p:spPr>
        <p:txBody>
          <a:bodyPr vert="eaVert"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r>
              <a:rPr lang="en-US" altLang="en-US" dirty="0" smtClean="0"/>
              <a:t> </a:t>
            </a:r>
            <a:endParaRPr lang="en-US" altLang="en-US" dirty="0"/>
          </a:p>
        </p:txBody>
      </p:sp>
      <p:sp>
        <p:nvSpPr>
          <p:cNvPr id="15" name="AutoShape 3"/>
          <p:cNvSpPr>
            <a:spLocks noChangeArrowheads="1"/>
          </p:cNvSpPr>
          <p:nvPr/>
        </p:nvSpPr>
        <p:spPr bwMode="auto">
          <a:xfrm rot="16200000">
            <a:off x="853419" y="1759037"/>
            <a:ext cx="227686" cy="531813"/>
          </a:xfrm>
          <a:prstGeom prst="downArrow">
            <a:avLst>
              <a:gd name="adj1" fmla="val 50000"/>
              <a:gd name="adj2" fmla="val 25000"/>
            </a:avLst>
          </a:prstGeom>
          <a:solidFill>
            <a:srgbClr val="0000FF"/>
          </a:solidFill>
          <a:ln w="31750">
            <a:solidFill>
              <a:schemeClr val="folHlink"/>
            </a:solidFill>
            <a:miter lim="800000"/>
            <a:headEnd/>
            <a:tailEnd/>
          </a:ln>
        </p:spPr>
        <p:txBody>
          <a:bodyPr vert="eaVert"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r>
              <a:rPr lang="en-US" altLang="en-US" dirty="0" smtClean="0"/>
              <a:t> </a:t>
            </a:r>
            <a:endParaRPr lang="en-US" altLang="en-US" dirty="0"/>
          </a:p>
        </p:txBody>
      </p:sp>
      <p:sp>
        <p:nvSpPr>
          <p:cNvPr id="16" name="Text Box 4"/>
          <p:cNvSpPr txBox="1">
            <a:spLocks noChangeArrowheads="1"/>
          </p:cNvSpPr>
          <p:nvPr/>
        </p:nvSpPr>
        <p:spPr bwMode="auto">
          <a:xfrm>
            <a:off x="322490" y="4036160"/>
            <a:ext cx="8652029" cy="492443"/>
          </a:xfrm>
          <a:prstGeom prst="rect">
            <a:avLst/>
          </a:prstGeom>
          <a:solidFill>
            <a:schemeClr val="bg1"/>
          </a:solidFill>
          <a:ln w="31750">
            <a:solidFill>
              <a:schemeClr val="folHlink"/>
            </a:solidFill>
            <a:miter lim="800000"/>
            <a:headEnd/>
            <a:tailEnd/>
          </a:ln>
        </p:spPr>
        <p:txBody>
          <a:bodyPr wrap="square">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hangingPunct="1"/>
            <a:r>
              <a:rPr lang="en-US" altLang="en-US" sz="2600" b="1" dirty="0" smtClean="0">
                <a:solidFill>
                  <a:srgbClr val="3333CC"/>
                </a:solidFill>
                <a:latin typeface="Times New Roman" pitchFamily="18" charset="0"/>
                <a:cs typeface="Times New Roman" pitchFamily="18" charset="0"/>
              </a:rPr>
              <a:t>Transition from glue plasma in </a:t>
            </a:r>
            <a:r>
              <a:rPr lang="en-US" altLang="en-US" sz="2600" b="1" dirty="0" err="1" smtClean="0">
                <a:solidFill>
                  <a:srgbClr val="3333CC"/>
                </a:solidFill>
                <a:latin typeface="Times New Roman" pitchFamily="18" charset="0"/>
                <a:cs typeface="Times New Roman" pitchFamily="18" charset="0"/>
              </a:rPr>
              <a:t>GlueBall</a:t>
            </a:r>
            <a:r>
              <a:rPr lang="en-US" altLang="en-US" sz="2600" b="1" dirty="0" smtClean="0">
                <a:solidFill>
                  <a:srgbClr val="3333CC"/>
                </a:solidFill>
                <a:latin typeface="Times New Roman" pitchFamily="18" charset="0"/>
                <a:cs typeface="Times New Roman" pitchFamily="18" charset="0"/>
              </a:rPr>
              <a:t> fluid </a:t>
            </a:r>
            <a:endParaRPr lang="en-US" altLang="en-US" sz="2000" dirty="0">
              <a:solidFill>
                <a:srgbClr val="4D4D4D"/>
              </a:solidFill>
              <a:latin typeface="Times New Roman" pitchFamily="18" charset="0"/>
              <a:cs typeface="Times New Roman" pitchFamily="18" charset="0"/>
            </a:endParaRPr>
          </a:p>
        </p:txBody>
      </p:sp>
      <p:sp>
        <p:nvSpPr>
          <p:cNvPr id="17" name="AutoShape 3"/>
          <p:cNvSpPr>
            <a:spLocks noChangeArrowheads="1"/>
          </p:cNvSpPr>
          <p:nvPr/>
        </p:nvSpPr>
        <p:spPr bwMode="auto">
          <a:xfrm>
            <a:off x="4268850" y="3429000"/>
            <a:ext cx="682625" cy="531813"/>
          </a:xfrm>
          <a:prstGeom prst="downArrow">
            <a:avLst>
              <a:gd name="adj1" fmla="val 50000"/>
              <a:gd name="adj2" fmla="val 25000"/>
            </a:avLst>
          </a:prstGeom>
          <a:solidFill>
            <a:srgbClr val="0000FF"/>
          </a:solidFill>
          <a:ln w="31750">
            <a:solidFill>
              <a:schemeClr val="folHlink"/>
            </a:solidFill>
            <a:miter lim="800000"/>
            <a:headEnd/>
            <a:tailEnd/>
          </a:ln>
        </p:spPr>
        <p:txBody>
          <a:bodyPr vert="eaVert"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endParaRPr lang="en-US" altLang="en-US"/>
          </a:p>
        </p:txBody>
      </p:sp>
    </p:spTree>
    <p:extLst>
      <p:ext uri="{BB962C8B-B14F-4D97-AF65-F5344CB8AC3E}">
        <p14:creationId xmlns:p14="http://schemas.microsoft.com/office/powerpoint/2010/main" val="3531499438"/>
      </p:ext>
    </p:extLst>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ChangeArrowheads="1"/>
          </p:cNvSpPr>
          <p:nvPr/>
        </p:nvSpPr>
        <p:spPr bwMode="auto">
          <a:xfrm>
            <a:off x="0" y="949325"/>
            <a:ext cx="9144000" cy="5580063"/>
          </a:xfrm>
          <a:prstGeom prst="rect">
            <a:avLst/>
          </a:prstGeom>
          <a:gradFill rotWithShape="1">
            <a:gsLst>
              <a:gs pos="0">
                <a:srgbClr val="C0C0C0"/>
              </a:gs>
              <a:gs pos="50000">
                <a:schemeClr val="bg1"/>
              </a:gs>
              <a:gs pos="100000">
                <a:srgbClr val="C0C0C0"/>
              </a:gs>
            </a:gsLst>
            <a:lin ang="18900000" scaled="1"/>
          </a:gradFill>
          <a:ln w="9525">
            <a:noFill/>
            <a:miter lim="800000"/>
            <a:headEnd/>
            <a:tailEnd/>
          </a:ln>
          <a:effectLst/>
        </p:spPr>
        <p:txBody>
          <a:bodyPr wrap="none" anchor="ctr"/>
          <a:lstStyle/>
          <a:p>
            <a:pPr algn="ctr">
              <a:defRPr/>
            </a:pPr>
            <a:endParaRPr lang="en-GB"/>
          </a:p>
        </p:txBody>
      </p:sp>
      <p:pic>
        <p:nvPicPr>
          <p:cNvPr id="14339" name="Picture 3" descr="bigbang_rot"/>
          <p:cNvPicPr>
            <a:picLocks noChangeAspect="1" noChangeArrowheads="1"/>
          </p:cNvPicPr>
          <p:nvPr/>
        </p:nvPicPr>
        <p:blipFill>
          <a:blip r:embed="rId3" cstate="print"/>
          <a:srcRect r="18665"/>
          <a:stretch>
            <a:fillRect/>
          </a:stretch>
        </p:blipFill>
        <p:spPr bwMode="auto">
          <a:xfrm>
            <a:off x="116505" y="908720"/>
            <a:ext cx="9048750" cy="5584825"/>
          </a:xfrm>
          <a:prstGeom prst="rect">
            <a:avLst/>
          </a:prstGeom>
          <a:noFill/>
          <a:ln w="9525">
            <a:noFill/>
            <a:miter lim="800000"/>
            <a:headEnd/>
            <a:tailEnd/>
          </a:ln>
        </p:spPr>
      </p:pic>
      <p:sp>
        <p:nvSpPr>
          <p:cNvPr id="14340" name="Rectangle 4"/>
          <p:cNvSpPr>
            <a:spLocks noGrp="1" noChangeArrowheads="1"/>
          </p:cNvSpPr>
          <p:nvPr>
            <p:ph type="title"/>
          </p:nvPr>
        </p:nvSpPr>
        <p:spPr>
          <a:xfrm>
            <a:off x="-243535" y="-31441"/>
            <a:ext cx="9683751" cy="1435216"/>
          </a:xfrm>
        </p:spPr>
        <p:txBody>
          <a:bodyPr>
            <a:normAutofit/>
          </a:bodyPr>
          <a:lstStyle/>
          <a:p>
            <a:r>
              <a:rPr lang="en-GB" sz="2400" b="1" dirty="0" smtClean="0">
                <a:solidFill>
                  <a:srgbClr val="FF0000"/>
                </a:solidFill>
              </a:rPr>
              <a:t>Cosmic</a:t>
            </a:r>
            <a:r>
              <a:rPr lang="en-GB" sz="2400" b="1" dirty="0" smtClean="0">
                <a:solidFill>
                  <a:srgbClr val="0000CC"/>
                </a:solidFill>
              </a:rPr>
              <a:t> Matter in the </a:t>
            </a:r>
            <a:r>
              <a:rPr lang="en-GB" sz="2400" b="1" dirty="0" smtClean="0">
                <a:solidFill>
                  <a:srgbClr val="FF0000"/>
                </a:solidFill>
              </a:rPr>
              <a:t>Laboratory </a:t>
            </a:r>
            <a:br>
              <a:rPr lang="en-GB" sz="2400" b="1" dirty="0" smtClean="0">
                <a:solidFill>
                  <a:srgbClr val="FF0000"/>
                </a:solidFill>
              </a:rPr>
            </a:br>
            <a:r>
              <a:rPr lang="en-GB" sz="2400" b="1" dirty="0" smtClean="0">
                <a:solidFill>
                  <a:srgbClr val="FF0000"/>
                </a:solidFill>
              </a:rPr>
              <a:t>FAIR</a:t>
            </a:r>
            <a:r>
              <a:rPr lang="en-GB" sz="2400" b="1" dirty="0" smtClean="0">
                <a:solidFill>
                  <a:srgbClr val="0000CC"/>
                </a:solidFill>
              </a:rPr>
              <a:t>–RHIC-</a:t>
            </a:r>
            <a:r>
              <a:rPr lang="en-GB" sz="2400" b="1" dirty="0" smtClean="0">
                <a:solidFill>
                  <a:srgbClr val="00B050"/>
                </a:solidFill>
              </a:rPr>
              <a:t>LHC </a:t>
            </a:r>
            <a:r>
              <a:rPr lang="en-GB" sz="2400" b="1" dirty="0" smtClean="0">
                <a:solidFill>
                  <a:srgbClr val="FF0000"/>
                </a:solidFill>
              </a:rPr>
              <a:t/>
            </a:r>
            <a:br>
              <a:rPr lang="en-GB" sz="2400" b="1" dirty="0" smtClean="0">
                <a:solidFill>
                  <a:srgbClr val="FF0000"/>
                </a:solidFill>
              </a:rPr>
            </a:br>
            <a:endParaRPr lang="de-DE" sz="2400" b="1" dirty="0" smtClean="0">
              <a:solidFill>
                <a:srgbClr val="FF0000"/>
              </a:solidFill>
            </a:endParaRPr>
          </a:p>
        </p:txBody>
      </p:sp>
      <p:sp>
        <p:nvSpPr>
          <p:cNvPr id="14341" name="Text Box 5"/>
          <p:cNvSpPr txBox="1">
            <a:spLocks noChangeArrowheads="1"/>
          </p:cNvSpPr>
          <p:nvPr/>
        </p:nvSpPr>
        <p:spPr bwMode="auto">
          <a:xfrm rot="-2412502">
            <a:off x="4169220" y="4092545"/>
            <a:ext cx="1608838" cy="400110"/>
          </a:xfrm>
          <a:prstGeom prst="rect">
            <a:avLst/>
          </a:prstGeom>
          <a:noFill/>
          <a:ln w="9525">
            <a:noFill/>
            <a:miter lim="800000"/>
            <a:headEnd/>
            <a:tailEnd/>
          </a:ln>
        </p:spPr>
        <p:txBody>
          <a:bodyPr wrap="none">
            <a:spAutoFit/>
          </a:bodyPr>
          <a:lstStyle/>
          <a:p>
            <a:pPr eaLnBrk="0" hangingPunct="0"/>
            <a:r>
              <a:rPr lang="de-DE" sz="2000" b="1" dirty="0" err="1"/>
              <a:t>T</a:t>
            </a:r>
            <a:r>
              <a:rPr lang="de-DE" sz="2000" b="1" dirty="0" err="1" smtClean="0"/>
              <a:t>emperature</a:t>
            </a:r>
            <a:endParaRPr lang="de-DE" sz="2000" b="1" dirty="0"/>
          </a:p>
        </p:txBody>
      </p:sp>
      <p:sp>
        <p:nvSpPr>
          <p:cNvPr id="14342" name="Text Box 6"/>
          <p:cNvSpPr txBox="1">
            <a:spLocks noChangeArrowheads="1"/>
          </p:cNvSpPr>
          <p:nvPr/>
        </p:nvSpPr>
        <p:spPr bwMode="auto">
          <a:xfrm>
            <a:off x="8254705" y="1808820"/>
            <a:ext cx="537327" cy="369332"/>
          </a:xfrm>
          <a:prstGeom prst="rect">
            <a:avLst/>
          </a:prstGeom>
          <a:noFill/>
          <a:ln w="9525">
            <a:noFill/>
            <a:miter lim="800000"/>
            <a:headEnd/>
            <a:tailEnd/>
          </a:ln>
        </p:spPr>
        <p:txBody>
          <a:bodyPr wrap="none">
            <a:spAutoFit/>
          </a:bodyPr>
          <a:lstStyle/>
          <a:p>
            <a:pPr eaLnBrk="0" hangingPunct="0"/>
            <a:r>
              <a:rPr lang="de-DE" sz="1800" b="1" dirty="0"/>
              <a:t>3 K</a:t>
            </a:r>
          </a:p>
        </p:txBody>
      </p:sp>
      <p:sp>
        <p:nvSpPr>
          <p:cNvPr id="14343" name="Text Box 7"/>
          <p:cNvSpPr txBox="1">
            <a:spLocks noChangeArrowheads="1"/>
          </p:cNvSpPr>
          <p:nvPr/>
        </p:nvSpPr>
        <p:spPr bwMode="auto">
          <a:xfrm>
            <a:off x="7469188" y="2428875"/>
            <a:ext cx="652743" cy="369332"/>
          </a:xfrm>
          <a:prstGeom prst="rect">
            <a:avLst/>
          </a:prstGeom>
          <a:noFill/>
          <a:ln w="9525">
            <a:noFill/>
            <a:miter lim="800000"/>
            <a:headEnd/>
            <a:tailEnd/>
          </a:ln>
        </p:spPr>
        <p:txBody>
          <a:bodyPr wrap="none">
            <a:spAutoFit/>
          </a:bodyPr>
          <a:lstStyle/>
          <a:p>
            <a:pPr eaLnBrk="0" hangingPunct="0"/>
            <a:r>
              <a:rPr lang="de-DE" sz="1800" b="1" dirty="0"/>
              <a:t>20 K</a:t>
            </a:r>
          </a:p>
        </p:txBody>
      </p:sp>
      <p:sp>
        <p:nvSpPr>
          <p:cNvPr id="14344" name="Text Box 8"/>
          <p:cNvSpPr txBox="1">
            <a:spLocks noChangeArrowheads="1"/>
          </p:cNvSpPr>
          <p:nvPr/>
        </p:nvSpPr>
        <p:spPr bwMode="auto">
          <a:xfrm>
            <a:off x="6804025" y="2986088"/>
            <a:ext cx="941283" cy="369332"/>
          </a:xfrm>
          <a:prstGeom prst="rect">
            <a:avLst/>
          </a:prstGeom>
          <a:noFill/>
          <a:ln w="9525">
            <a:noFill/>
            <a:miter lim="800000"/>
            <a:headEnd/>
            <a:tailEnd/>
          </a:ln>
        </p:spPr>
        <p:txBody>
          <a:bodyPr wrap="none">
            <a:spAutoFit/>
          </a:bodyPr>
          <a:lstStyle/>
          <a:p>
            <a:pPr eaLnBrk="0" hangingPunct="0"/>
            <a:r>
              <a:rPr lang="de-DE" sz="1800" b="1" dirty="0"/>
              <a:t>3.000 K</a:t>
            </a:r>
          </a:p>
        </p:txBody>
      </p:sp>
      <p:sp>
        <p:nvSpPr>
          <p:cNvPr id="14345" name="Text Box 9"/>
          <p:cNvSpPr txBox="1">
            <a:spLocks noChangeArrowheads="1"/>
          </p:cNvSpPr>
          <p:nvPr/>
        </p:nvSpPr>
        <p:spPr bwMode="auto">
          <a:xfrm>
            <a:off x="6189106" y="3519010"/>
            <a:ext cx="768159" cy="400110"/>
          </a:xfrm>
          <a:prstGeom prst="rect">
            <a:avLst/>
          </a:prstGeom>
          <a:noFill/>
          <a:ln w="9525">
            <a:noFill/>
            <a:miter lim="800000"/>
            <a:headEnd/>
            <a:tailEnd/>
          </a:ln>
        </p:spPr>
        <p:txBody>
          <a:bodyPr wrap="none">
            <a:spAutoFit/>
          </a:bodyPr>
          <a:lstStyle/>
          <a:p>
            <a:pPr eaLnBrk="0" hangingPunct="0"/>
            <a:r>
              <a:rPr lang="de-DE" sz="2000" b="1" dirty="0"/>
              <a:t>10</a:t>
            </a:r>
            <a:r>
              <a:rPr lang="de-DE" sz="2000" b="1" baseline="30000" dirty="0"/>
              <a:t>9 </a:t>
            </a:r>
            <a:r>
              <a:rPr lang="de-DE" sz="2000" b="1" dirty="0"/>
              <a:t>K</a:t>
            </a:r>
          </a:p>
        </p:txBody>
      </p:sp>
      <p:sp>
        <p:nvSpPr>
          <p:cNvPr id="14346" name="Text Box 10"/>
          <p:cNvSpPr txBox="1">
            <a:spLocks noChangeArrowheads="1"/>
          </p:cNvSpPr>
          <p:nvPr/>
        </p:nvSpPr>
        <p:spPr bwMode="auto">
          <a:xfrm>
            <a:off x="5588253" y="4059070"/>
            <a:ext cx="873957" cy="400110"/>
          </a:xfrm>
          <a:prstGeom prst="rect">
            <a:avLst/>
          </a:prstGeom>
          <a:noFill/>
          <a:ln w="9525">
            <a:noFill/>
            <a:miter lim="800000"/>
            <a:headEnd/>
            <a:tailEnd/>
          </a:ln>
        </p:spPr>
        <p:txBody>
          <a:bodyPr wrap="none">
            <a:spAutoFit/>
          </a:bodyPr>
          <a:lstStyle/>
          <a:p>
            <a:pPr eaLnBrk="0" hangingPunct="0"/>
            <a:r>
              <a:rPr lang="de-DE" sz="2000" b="1" dirty="0"/>
              <a:t>10</a:t>
            </a:r>
            <a:r>
              <a:rPr lang="de-DE" sz="2000" b="1" baseline="30000" dirty="0"/>
              <a:t>12</a:t>
            </a:r>
            <a:r>
              <a:rPr lang="de-DE" sz="2000" b="1" dirty="0"/>
              <a:t> K</a:t>
            </a:r>
          </a:p>
        </p:txBody>
      </p:sp>
      <p:sp>
        <p:nvSpPr>
          <p:cNvPr id="14347" name="Text Box 11"/>
          <p:cNvSpPr txBox="1">
            <a:spLocks noChangeArrowheads="1"/>
          </p:cNvSpPr>
          <p:nvPr/>
        </p:nvSpPr>
        <p:spPr bwMode="auto">
          <a:xfrm>
            <a:off x="2208213" y="1771650"/>
            <a:ext cx="1685077" cy="369332"/>
          </a:xfrm>
          <a:prstGeom prst="rect">
            <a:avLst/>
          </a:prstGeom>
          <a:noFill/>
          <a:ln w="9525">
            <a:noFill/>
            <a:miter lim="800000"/>
            <a:headEnd/>
            <a:tailEnd/>
          </a:ln>
        </p:spPr>
        <p:txBody>
          <a:bodyPr wrap="none">
            <a:spAutoFit/>
          </a:bodyPr>
          <a:lstStyle/>
          <a:p>
            <a:pPr eaLnBrk="0" hangingPunct="0"/>
            <a:r>
              <a:rPr lang="de-DE" sz="1800" b="1" dirty="0" smtClean="0"/>
              <a:t>14 </a:t>
            </a:r>
            <a:r>
              <a:rPr lang="de-DE" sz="1800" b="1" dirty="0" err="1"/>
              <a:t>billion</a:t>
            </a:r>
            <a:r>
              <a:rPr lang="de-DE" sz="1800" b="1" dirty="0"/>
              <a:t> </a:t>
            </a:r>
            <a:r>
              <a:rPr lang="de-DE" sz="1800" b="1" dirty="0" err="1"/>
              <a:t>years</a:t>
            </a:r>
            <a:endParaRPr lang="de-DE" sz="1800" b="1" dirty="0"/>
          </a:p>
        </p:txBody>
      </p:sp>
      <p:sp>
        <p:nvSpPr>
          <p:cNvPr id="14348" name="Text Box 12"/>
          <p:cNvSpPr txBox="1">
            <a:spLocks noChangeArrowheads="1"/>
          </p:cNvSpPr>
          <p:nvPr/>
        </p:nvSpPr>
        <p:spPr bwMode="auto">
          <a:xfrm rot="-2419098">
            <a:off x="803275" y="4286250"/>
            <a:ext cx="568325" cy="336550"/>
          </a:xfrm>
          <a:prstGeom prst="rect">
            <a:avLst/>
          </a:prstGeom>
          <a:noFill/>
          <a:ln w="9525">
            <a:noFill/>
            <a:miter lim="800000"/>
            <a:headEnd/>
            <a:tailEnd/>
          </a:ln>
        </p:spPr>
        <p:txBody>
          <a:bodyPr wrap="none">
            <a:spAutoFit/>
          </a:bodyPr>
          <a:lstStyle/>
          <a:p>
            <a:pPr eaLnBrk="0" hangingPunct="0"/>
            <a:r>
              <a:rPr lang="de-DE" sz="1600"/>
              <a:t>time</a:t>
            </a:r>
          </a:p>
        </p:txBody>
      </p:sp>
      <p:sp>
        <p:nvSpPr>
          <p:cNvPr id="14349" name="Text Box 13"/>
          <p:cNvSpPr txBox="1">
            <a:spLocks noChangeArrowheads="1"/>
          </p:cNvSpPr>
          <p:nvPr/>
        </p:nvSpPr>
        <p:spPr bwMode="auto">
          <a:xfrm>
            <a:off x="1562100" y="2379663"/>
            <a:ext cx="1569660" cy="369332"/>
          </a:xfrm>
          <a:prstGeom prst="rect">
            <a:avLst/>
          </a:prstGeom>
          <a:noFill/>
          <a:ln w="9525">
            <a:noFill/>
            <a:miter lim="800000"/>
            <a:headEnd/>
            <a:tailEnd/>
          </a:ln>
        </p:spPr>
        <p:txBody>
          <a:bodyPr wrap="none">
            <a:spAutoFit/>
          </a:bodyPr>
          <a:lstStyle/>
          <a:p>
            <a:pPr eaLnBrk="0" hangingPunct="0"/>
            <a:r>
              <a:rPr lang="de-DE" sz="1800" b="1"/>
              <a:t>1 billion years</a:t>
            </a:r>
          </a:p>
        </p:txBody>
      </p:sp>
      <p:sp>
        <p:nvSpPr>
          <p:cNvPr id="14350" name="Text Box 14"/>
          <p:cNvSpPr txBox="1">
            <a:spLocks noChangeArrowheads="1"/>
          </p:cNvSpPr>
          <p:nvPr/>
        </p:nvSpPr>
        <p:spPr bwMode="auto">
          <a:xfrm>
            <a:off x="981075" y="2928938"/>
            <a:ext cx="1518364" cy="369332"/>
          </a:xfrm>
          <a:prstGeom prst="rect">
            <a:avLst/>
          </a:prstGeom>
          <a:noFill/>
          <a:ln w="9525">
            <a:noFill/>
            <a:miter lim="800000"/>
            <a:headEnd/>
            <a:tailEnd/>
          </a:ln>
        </p:spPr>
        <p:txBody>
          <a:bodyPr wrap="none">
            <a:spAutoFit/>
          </a:bodyPr>
          <a:lstStyle/>
          <a:p>
            <a:pPr eaLnBrk="0" hangingPunct="0"/>
            <a:r>
              <a:rPr lang="de-DE" sz="1800" b="1" dirty="0"/>
              <a:t>4</a:t>
            </a:r>
            <a:r>
              <a:rPr lang="de-DE" sz="1800" b="1" dirty="0" smtClean="0"/>
              <a:t>00.000 </a:t>
            </a:r>
            <a:r>
              <a:rPr lang="de-DE" sz="1800" b="1" dirty="0" err="1"/>
              <a:t>years</a:t>
            </a:r>
            <a:endParaRPr lang="de-DE" sz="1800" b="1" dirty="0"/>
          </a:p>
        </p:txBody>
      </p:sp>
      <p:sp>
        <p:nvSpPr>
          <p:cNvPr id="14351" name="Text Box 15"/>
          <p:cNvSpPr txBox="1">
            <a:spLocks noChangeArrowheads="1"/>
          </p:cNvSpPr>
          <p:nvPr/>
        </p:nvSpPr>
        <p:spPr bwMode="auto">
          <a:xfrm>
            <a:off x="666750" y="3474005"/>
            <a:ext cx="1140056" cy="369332"/>
          </a:xfrm>
          <a:prstGeom prst="rect">
            <a:avLst/>
          </a:prstGeom>
          <a:noFill/>
          <a:ln w="9525">
            <a:noFill/>
            <a:miter lim="800000"/>
            <a:headEnd/>
            <a:tailEnd/>
          </a:ln>
        </p:spPr>
        <p:txBody>
          <a:bodyPr wrap="none">
            <a:spAutoFit/>
          </a:bodyPr>
          <a:lstStyle/>
          <a:p>
            <a:pPr eaLnBrk="0" hangingPunct="0"/>
            <a:r>
              <a:rPr lang="de-DE" sz="1800" b="1" dirty="0"/>
              <a:t>3 </a:t>
            </a:r>
            <a:r>
              <a:rPr lang="de-DE" sz="1800" b="1" dirty="0" err="1"/>
              <a:t>minutes</a:t>
            </a:r>
            <a:endParaRPr lang="de-DE" sz="1800" b="1" dirty="0"/>
          </a:p>
        </p:txBody>
      </p:sp>
      <p:sp>
        <p:nvSpPr>
          <p:cNvPr id="14352" name="Text Box 16"/>
          <p:cNvSpPr txBox="1">
            <a:spLocks noChangeArrowheads="1"/>
          </p:cNvSpPr>
          <p:nvPr/>
        </p:nvSpPr>
        <p:spPr bwMode="auto">
          <a:xfrm>
            <a:off x="71983" y="4071938"/>
            <a:ext cx="1112292" cy="338554"/>
          </a:xfrm>
          <a:prstGeom prst="rect">
            <a:avLst/>
          </a:prstGeom>
          <a:noFill/>
          <a:ln w="9525">
            <a:noFill/>
            <a:miter lim="800000"/>
            <a:headEnd/>
            <a:tailEnd/>
          </a:ln>
        </p:spPr>
        <p:txBody>
          <a:bodyPr wrap="none">
            <a:spAutoFit/>
          </a:bodyPr>
          <a:lstStyle/>
          <a:p>
            <a:pPr algn="r" eaLnBrk="0" hangingPunct="0"/>
            <a:r>
              <a:rPr lang="de-DE" sz="1600" b="1" dirty="0" smtClean="0"/>
              <a:t>5 </a:t>
            </a:r>
            <a:r>
              <a:rPr lang="de-DE" sz="1600" b="1" dirty="0" err="1"/>
              <a:t>microsec</a:t>
            </a:r>
            <a:endParaRPr lang="de-DE" sz="1600" b="1" dirty="0"/>
          </a:p>
        </p:txBody>
      </p:sp>
      <p:sp>
        <p:nvSpPr>
          <p:cNvPr id="108561" name="Text Box 17"/>
          <p:cNvSpPr txBox="1">
            <a:spLocks noChangeArrowheads="1"/>
          </p:cNvSpPr>
          <p:nvPr/>
        </p:nvSpPr>
        <p:spPr bwMode="auto">
          <a:xfrm>
            <a:off x="71500" y="4737047"/>
            <a:ext cx="4950550" cy="1077218"/>
          </a:xfrm>
          <a:prstGeom prst="rect">
            <a:avLst/>
          </a:prstGeom>
          <a:noFill/>
          <a:ln w="28575">
            <a:noFill/>
            <a:miter lim="800000"/>
            <a:headEnd/>
            <a:tailEnd/>
          </a:ln>
        </p:spPr>
        <p:txBody>
          <a:bodyPr wrap="square">
            <a:spAutoFit/>
          </a:bodyPr>
          <a:lstStyle/>
          <a:p>
            <a:r>
              <a:rPr lang="de-DE" sz="2000" b="1" dirty="0" smtClean="0">
                <a:solidFill>
                  <a:srgbClr val="0000CC"/>
                </a:solidFill>
              </a:rPr>
              <a:t>Create </a:t>
            </a:r>
            <a:r>
              <a:rPr lang="de-DE" sz="2000" b="1" dirty="0" err="1" smtClean="0">
                <a:solidFill>
                  <a:srgbClr val="0000CC"/>
                </a:solidFill>
              </a:rPr>
              <a:t>Gluons</a:t>
            </a:r>
            <a:r>
              <a:rPr lang="de-DE" sz="2000" b="1" dirty="0" smtClean="0">
                <a:solidFill>
                  <a:srgbClr val="0000CC"/>
                </a:solidFill>
              </a:rPr>
              <a:t>, Quarks</a:t>
            </a:r>
            <a:r>
              <a:rPr lang="de-DE" sz="2000" b="1" dirty="0">
                <a:solidFill>
                  <a:srgbClr val="0000CC"/>
                </a:solidFill>
              </a:rPr>
              <a:t>, </a:t>
            </a:r>
            <a:r>
              <a:rPr lang="de-DE" sz="2000" b="1" dirty="0" err="1" smtClean="0">
                <a:solidFill>
                  <a:srgbClr val="0000CC"/>
                </a:solidFill>
              </a:rPr>
              <a:t>Leptons</a:t>
            </a:r>
            <a:r>
              <a:rPr lang="de-DE" sz="2000" b="1" dirty="0" smtClean="0">
                <a:solidFill>
                  <a:srgbClr val="0000CC"/>
                </a:solidFill>
              </a:rPr>
              <a:t>…</a:t>
            </a:r>
          </a:p>
          <a:p>
            <a:endParaRPr lang="de-DE" sz="2000" b="1" dirty="0" smtClean="0">
              <a:solidFill>
                <a:srgbClr val="0000CC"/>
              </a:solidFill>
            </a:endParaRPr>
          </a:p>
          <a:p>
            <a:r>
              <a:rPr lang="de-DE" b="1" dirty="0" smtClean="0">
                <a:solidFill>
                  <a:srgbClr val="FF0000"/>
                </a:solidFill>
              </a:rPr>
              <a:t>Big Bang </a:t>
            </a:r>
            <a:r>
              <a:rPr lang="de-DE" sz="2000" dirty="0" smtClean="0">
                <a:solidFill>
                  <a:srgbClr val="FF0000"/>
                </a:solidFill>
              </a:rPr>
              <a:t>=</a:t>
            </a:r>
            <a:r>
              <a:rPr lang="de-DE" b="1" dirty="0" smtClean="0">
                <a:solidFill>
                  <a:srgbClr val="FF0000"/>
                </a:solidFill>
              </a:rPr>
              <a:t> Genesis</a:t>
            </a:r>
            <a:endParaRPr lang="de-DE" b="1" dirty="0">
              <a:solidFill>
                <a:srgbClr val="FF0000"/>
              </a:solidFill>
            </a:endParaRPr>
          </a:p>
        </p:txBody>
      </p:sp>
      <p:sp>
        <p:nvSpPr>
          <p:cNvPr id="108563" name="Text Box 19"/>
          <p:cNvSpPr txBox="1">
            <a:spLocks noChangeArrowheads="1"/>
          </p:cNvSpPr>
          <p:nvPr/>
        </p:nvSpPr>
        <p:spPr bwMode="auto">
          <a:xfrm>
            <a:off x="116505" y="3609020"/>
            <a:ext cx="5130570" cy="400110"/>
          </a:xfrm>
          <a:prstGeom prst="rect">
            <a:avLst/>
          </a:prstGeom>
          <a:noFill/>
          <a:ln w="28575">
            <a:noFill/>
            <a:miter lim="800000"/>
            <a:headEnd/>
            <a:tailEnd/>
          </a:ln>
        </p:spPr>
        <p:txBody>
          <a:bodyPr wrap="square">
            <a:spAutoFit/>
          </a:bodyPr>
          <a:lstStyle/>
          <a:p>
            <a:r>
              <a:rPr lang="de-DE" sz="2000" b="1" dirty="0"/>
              <a:t>Anti-Protons, Neutrons, </a:t>
            </a:r>
            <a:r>
              <a:rPr lang="de-DE" sz="2000" b="1" dirty="0" err="1"/>
              <a:t>Hadrons</a:t>
            </a:r>
            <a:r>
              <a:rPr lang="de-DE" sz="2000" b="1" dirty="0"/>
              <a:t> </a:t>
            </a:r>
            <a:r>
              <a:rPr lang="de-DE" sz="2000" b="1" dirty="0" err="1">
                <a:solidFill>
                  <a:srgbClr val="FF0000"/>
                </a:solidFill>
              </a:rPr>
              <a:t>disappear</a:t>
            </a:r>
            <a:endParaRPr lang="de-DE" sz="2000" b="1" dirty="0">
              <a:solidFill>
                <a:srgbClr val="FF0000"/>
              </a:solidFill>
            </a:endParaRPr>
          </a:p>
        </p:txBody>
      </p:sp>
      <p:sp>
        <p:nvSpPr>
          <p:cNvPr id="108564" name="Text Box 20"/>
          <p:cNvSpPr txBox="1">
            <a:spLocks noChangeArrowheads="1"/>
          </p:cNvSpPr>
          <p:nvPr/>
        </p:nvSpPr>
        <p:spPr bwMode="auto">
          <a:xfrm>
            <a:off x="71500" y="2573905"/>
            <a:ext cx="3870430" cy="400110"/>
          </a:xfrm>
          <a:prstGeom prst="rect">
            <a:avLst/>
          </a:prstGeom>
          <a:noFill/>
          <a:ln w="28575">
            <a:noFill/>
            <a:miter lim="800000"/>
            <a:headEnd/>
            <a:tailEnd/>
          </a:ln>
        </p:spPr>
        <p:txBody>
          <a:bodyPr wrap="square">
            <a:spAutoFit/>
          </a:bodyPr>
          <a:lstStyle/>
          <a:p>
            <a:r>
              <a:rPr lang="de-DE" sz="2000" b="1" dirty="0" err="1" smtClean="0">
                <a:solidFill>
                  <a:srgbClr val="0000CC"/>
                </a:solidFill>
              </a:rPr>
              <a:t>Creation</a:t>
            </a:r>
            <a:r>
              <a:rPr lang="de-DE" sz="2000" b="1" dirty="0" smtClean="0">
                <a:solidFill>
                  <a:srgbClr val="0000CC"/>
                </a:solidFill>
              </a:rPr>
              <a:t> </a:t>
            </a:r>
            <a:r>
              <a:rPr lang="de-DE" sz="2000" b="1" dirty="0" err="1" smtClean="0">
                <a:solidFill>
                  <a:srgbClr val="0000CC"/>
                </a:solidFill>
              </a:rPr>
              <a:t>of</a:t>
            </a:r>
            <a:r>
              <a:rPr lang="de-DE" sz="2000" b="1" dirty="0" smtClean="0">
                <a:solidFill>
                  <a:srgbClr val="0000CC"/>
                </a:solidFill>
              </a:rPr>
              <a:t> A&lt;60 </a:t>
            </a:r>
            <a:r>
              <a:rPr lang="de-DE" sz="2000" b="1" dirty="0" err="1" smtClean="0">
                <a:solidFill>
                  <a:srgbClr val="0000CC"/>
                </a:solidFill>
              </a:rPr>
              <a:t>nuclei</a:t>
            </a:r>
            <a:r>
              <a:rPr lang="de-DE" sz="2000" b="1" dirty="0" smtClean="0">
                <a:solidFill>
                  <a:srgbClr val="0000CC"/>
                </a:solidFill>
              </a:rPr>
              <a:t> in </a:t>
            </a:r>
            <a:r>
              <a:rPr lang="de-DE" sz="2000" b="1" dirty="0" err="1">
                <a:solidFill>
                  <a:srgbClr val="0000CC"/>
                </a:solidFill>
              </a:rPr>
              <a:t>stars</a:t>
            </a:r>
            <a:endParaRPr lang="de-DE" sz="2000" b="1" dirty="0">
              <a:solidFill>
                <a:srgbClr val="0000CC"/>
              </a:solidFill>
            </a:endParaRPr>
          </a:p>
        </p:txBody>
      </p:sp>
      <p:sp>
        <p:nvSpPr>
          <p:cNvPr id="108565" name="Text Box 21"/>
          <p:cNvSpPr txBox="1">
            <a:spLocks noChangeArrowheads="1"/>
          </p:cNvSpPr>
          <p:nvPr/>
        </p:nvSpPr>
        <p:spPr bwMode="auto">
          <a:xfrm>
            <a:off x="71500" y="4244025"/>
            <a:ext cx="5112060" cy="1015663"/>
          </a:xfrm>
          <a:prstGeom prst="rect">
            <a:avLst/>
          </a:prstGeom>
          <a:noFill/>
          <a:ln w="28575">
            <a:noFill/>
            <a:miter lim="800000"/>
            <a:headEnd/>
            <a:tailEnd/>
          </a:ln>
        </p:spPr>
        <p:txBody>
          <a:bodyPr wrap="square">
            <a:spAutoFit/>
          </a:bodyPr>
          <a:lstStyle/>
          <a:p>
            <a:r>
              <a:rPr lang="en-GB" sz="2000" b="1" dirty="0" smtClean="0"/>
              <a:t>Gluons       and quarks </a:t>
            </a:r>
            <a:r>
              <a:rPr lang="en-GB" sz="2000" b="1" dirty="0" smtClean="0">
                <a:solidFill>
                  <a:srgbClr val="FF0000"/>
                </a:solidFill>
              </a:rPr>
              <a:t>disappear</a:t>
            </a:r>
            <a:r>
              <a:rPr lang="en-GB" sz="2000" b="1" dirty="0" smtClean="0">
                <a:solidFill>
                  <a:srgbClr val="0000CC"/>
                </a:solidFill>
              </a:rPr>
              <a:t> CBM</a:t>
            </a:r>
          </a:p>
          <a:p>
            <a:endParaRPr lang="en-GB" sz="2000" b="1" dirty="0" smtClean="0">
              <a:solidFill>
                <a:srgbClr val="0000CC"/>
              </a:solidFill>
            </a:endParaRPr>
          </a:p>
          <a:p>
            <a:r>
              <a:rPr lang="en-GB" sz="2000" b="1" dirty="0" smtClean="0">
                <a:solidFill>
                  <a:srgbClr val="FF0000"/>
                </a:solidFill>
              </a:rPr>
              <a:t> </a:t>
            </a:r>
            <a:endParaRPr lang="en-GB" sz="2000" b="1" dirty="0">
              <a:solidFill>
                <a:srgbClr val="FF0000"/>
              </a:solidFill>
            </a:endParaRPr>
          </a:p>
        </p:txBody>
      </p:sp>
      <p:sp>
        <p:nvSpPr>
          <p:cNvPr id="108566" name="Text Box 22"/>
          <p:cNvSpPr txBox="1">
            <a:spLocks noChangeArrowheads="1"/>
          </p:cNvSpPr>
          <p:nvPr/>
        </p:nvSpPr>
        <p:spPr bwMode="auto">
          <a:xfrm>
            <a:off x="26494" y="3883985"/>
            <a:ext cx="5355595" cy="400110"/>
          </a:xfrm>
          <a:prstGeom prst="rect">
            <a:avLst/>
          </a:prstGeom>
          <a:noFill/>
          <a:ln w="28575">
            <a:noFill/>
            <a:miter lim="800000"/>
            <a:headEnd/>
            <a:tailEnd/>
          </a:ln>
        </p:spPr>
        <p:txBody>
          <a:bodyPr wrap="square">
            <a:spAutoFit/>
          </a:bodyPr>
          <a:lstStyle/>
          <a:p>
            <a:r>
              <a:rPr lang="en-GB" sz="2000" b="1" dirty="0" smtClean="0">
                <a:solidFill>
                  <a:srgbClr val="0000CC"/>
                </a:solidFill>
              </a:rPr>
              <a:t> Create Anti-Baryons, </a:t>
            </a:r>
            <a:r>
              <a:rPr lang="en-GB" sz="2000" b="1" dirty="0" err="1" smtClean="0">
                <a:solidFill>
                  <a:srgbClr val="0000CC"/>
                </a:solidFill>
              </a:rPr>
              <a:t>Glueballs</a:t>
            </a:r>
            <a:r>
              <a:rPr lang="en-GB" sz="2000" b="1" dirty="0" smtClean="0">
                <a:solidFill>
                  <a:srgbClr val="0000CC"/>
                </a:solidFill>
              </a:rPr>
              <a:t> PANDA</a:t>
            </a:r>
            <a:endParaRPr lang="en-GB" sz="2000" b="1" dirty="0">
              <a:solidFill>
                <a:srgbClr val="0000CC"/>
              </a:solidFill>
            </a:endParaRPr>
          </a:p>
        </p:txBody>
      </p:sp>
      <p:sp>
        <p:nvSpPr>
          <p:cNvPr id="108567" name="Text Box 23"/>
          <p:cNvSpPr txBox="1">
            <a:spLocks noChangeArrowheads="1"/>
          </p:cNvSpPr>
          <p:nvPr/>
        </p:nvSpPr>
        <p:spPr bwMode="auto">
          <a:xfrm>
            <a:off x="90011" y="1898830"/>
            <a:ext cx="5832139" cy="707886"/>
          </a:xfrm>
          <a:prstGeom prst="rect">
            <a:avLst/>
          </a:prstGeom>
          <a:noFill/>
          <a:ln w="28575">
            <a:noFill/>
            <a:miter lim="800000"/>
            <a:headEnd/>
            <a:tailEnd/>
          </a:ln>
        </p:spPr>
        <p:txBody>
          <a:bodyPr wrap="square">
            <a:spAutoFit/>
          </a:bodyPr>
          <a:lstStyle/>
          <a:p>
            <a:r>
              <a:rPr lang="en-GB" sz="2000" b="1" dirty="0">
                <a:solidFill>
                  <a:srgbClr val="0000CC"/>
                </a:solidFill>
              </a:rPr>
              <a:t>Creation of heavy elements </a:t>
            </a:r>
            <a:r>
              <a:rPr lang="en-GB" sz="2000" b="1" dirty="0" smtClean="0">
                <a:solidFill>
                  <a:srgbClr val="0000CC"/>
                </a:solidFill>
              </a:rPr>
              <a:t>in SN </a:t>
            </a:r>
            <a:r>
              <a:rPr lang="en-GB" sz="2000" b="1" dirty="0" smtClean="0">
                <a:solidFill>
                  <a:srgbClr val="FF0000"/>
                </a:solidFill>
              </a:rPr>
              <a:t>Explosions</a:t>
            </a:r>
          </a:p>
          <a:p>
            <a:r>
              <a:rPr lang="en-GB" sz="2000" b="1" dirty="0" smtClean="0">
                <a:solidFill>
                  <a:srgbClr val="0000CC"/>
                </a:solidFill>
              </a:rPr>
              <a:t>in NS-NS-</a:t>
            </a:r>
            <a:r>
              <a:rPr lang="en-GB" sz="2000" b="1" dirty="0" smtClean="0">
                <a:solidFill>
                  <a:srgbClr val="FF0000"/>
                </a:solidFill>
              </a:rPr>
              <a:t>mergers</a:t>
            </a:r>
            <a:r>
              <a:rPr lang="en-GB" sz="2000" b="1" dirty="0" smtClean="0">
                <a:solidFill>
                  <a:srgbClr val="0000CC"/>
                </a:solidFill>
              </a:rPr>
              <a:t>: </a:t>
            </a:r>
            <a:r>
              <a:rPr lang="en-GB" sz="2000" b="1" dirty="0" err="1" smtClean="0">
                <a:solidFill>
                  <a:srgbClr val="0000CC"/>
                </a:solidFill>
              </a:rPr>
              <a:t>NuSTAR</a:t>
            </a:r>
            <a:r>
              <a:rPr lang="en-GB" sz="2000" b="1" dirty="0" smtClean="0">
                <a:solidFill>
                  <a:srgbClr val="0000CC"/>
                </a:solidFill>
              </a:rPr>
              <a:t> RIBs</a:t>
            </a:r>
            <a:endParaRPr lang="en-GB" sz="2000" b="1" dirty="0">
              <a:solidFill>
                <a:srgbClr val="0000CC"/>
              </a:solidFill>
            </a:endParaRPr>
          </a:p>
        </p:txBody>
      </p:sp>
      <p:pic>
        <p:nvPicPr>
          <p:cNvPr id="31" name="Picture 2"/>
          <p:cNvPicPr>
            <a:picLocks noChangeAspect="1" noChangeArrowheads="1"/>
          </p:cNvPicPr>
          <p:nvPr/>
        </p:nvPicPr>
        <p:blipFill>
          <a:blip r:embed="rId4" cstate="print"/>
          <a:srcRect/>
          <a:stretch>
            <a:fillRect/>
          </a:stretch>
        </p:blipFill>
        <p:spPr bwMode="auto">
          <a:xfrm>
            <a:off x="5832140" y="4371463"/>
            <a:ext cx="3285364" cy="2463725"/>
          </a:xfrm>
          <a:prstGeom prst="rect">
            <a:avLst/>
          </a:prstGeom>
          <a:noFill/>
          <a:ln w="9525">
            <a:noFill/>
            <a:miter lim="800000"/>
            <a:headEnd/>
            <a:tailEnd/>
          </a:ln>
        </p:spPr>
      </p:pic>
      <p:sp>
        <p:nvSpPr>
          <p:cNvPr id="25" name="Datumsplatzhalter 24"/>
          <p:cNvSpPr>
            <a:spLocks noGrp="1"/>
          </p:cNvSpPr>
          <p:nvPr>
            <p:ph type="dt" sz="half" idx="10"/>
          </p:nvPr>
        </p:nvSpPr>
        <p:spPr/>
        <p:txBody>
          <a:bodyPr/>
          <a:lstStyle/>
          <a:p>
            <a:pPr>
              <a:defRPr/>
            </a:pPr>
            <a:fld id="{5C61ADAA-FF92-4C3C-A6BD-FCBCBC9CFE16}" type="datetime1">
              <a:rPr lang="en-US" smtClean="0"/>
              <a:pPr>
                <a:defRPr/>
              </a:pPr>
              <a:t>10/5/2015</a:t>
            </a:fld>
            <a:endParaRPr lang="en-GB"/>
          </a:p>
        </p:txBody>
      </p:sp>
      <p:sp>
        <p:nvSpPr>
          <p:cNvPr id="26" name="Foliennummernplatzhalter 25"/>
          <p:cNvSpPr>
            <a:spLocks noGrp="1"/>
          </p:cNvSpPr>
          <p:nvPr>
            <p:ph type="sldNum" sz="quarter" idx="12"/>
          </p:nvPr>
        </p:nvSpPr>
        <p:spPr/>
        <p:txBody>
          <a:bodyPr/>
          <a:lstStyle/>
          <a:p>
            <a:pPr>
              <a:defRPr/>
            </a:pPr>
            <a:fld id="{8318FD4D-F9D6-4FD7-A96E-8F0752404E5C}" type="slidenum">
              <a:rPr lang="en-GB" smtClean="0"/>
              <a:pPr>
                <a:defRPr/>
              </a:pPr>
              <a:t>77</a:t>
            </a:fld>
            <a:endParaRPr lang="en-GB"/>
          </a:p>
        </p:txBody>
      </p:sp>
      <p:sp>
        <p:nvSpPr>
          <p:cNvPr id="27" name="Fußzeilenplatzhalter 26"/>
          <p:cNvSpPr>
            <a:spLocks noGrp="1"/>
          </p:cNvSpPr>
          <p:nvPr>
            <p:ph type="ftr" sz="quarter" idx="11"/>
          </p:nvPr>
        </p:nvSpPr>
        <p:spPr/>
        <p:txBody>
          <a:bodyPr/>
          <a:lstStyle/>
          <a:p>
            <a:pPr>
              <a:defRPr/>
            </a:pPr>
            <a:r>
              <a:rPr lang="en-US" b="1" smtClean="0"/>
              <a:t>Horst Stoecker</a:t>
            </a:r>
            <a:endParaRPr lang="en-GB" b="1" dirty="0"/>
          </a:p>
        </p:txBody>
      </p:sp>
      <p:pic>
        <p:nvPicPr>
          <p:cNvPr id="28" name="Picture 26" descr="nuclchart_corr"/>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166955" y="434024"/>
            <a:ext cx="5220580" cy="3715056"/>
          </a:xfrm>
          <a:prstGeom prst="rect">
            <a:avLst/>
          </a:prstGeom>
          <a:noFill/>
          <a:ln w="9525">
            <a:noFill/>
            <a:miter lim="800000"/>
            <a:headEnd/>
            <a:tailEnd/>
          </a:ln>
        </p:spPr>
      </p:pic>
      <p:sp>
        <p:nvSpPr>
          <p:cNvPr id="29" name="Text Box 20"/>
          <p:cNvSpPr txBox="1">
            <a:spLocks noChangeArrowheads="1"/>
          </p:cNvSpPr>
          <p:nvPr/>
        </p:nvSpPr>
        <p:spPr bwMode="auto">
          <a:xfrm>
            <a:off x="116505" y="3118900"/>
            <a:ext cx="4905546" cy="400110"/>
          </a:xfrm>
          <a:prstGeom prst="rect">
            <a:avLst/>
          </a:prstGeom>
          <a:noFill/>
          <a:ln w="28575">
            <a:noFill/>
            <a:miter lim="800000"/>
            <a:headEnd/>
            <a:tailEnd/>
          </a:ln>
        </p:spPr>
        <p:txBody>
          <a:bodyPr wrap="square">
            <a:spAutoFit/>
          </a:bodyPr>
          <a:lstStyle/>
          <a:p>
            <a:r>
              <a:rPr lang="de-DE" sz="2000" b="1" dirty="0" smtClean="0">
                <a:solidFill>
                  <a:srgbClr val="0000CC"/>
                </a:solidFill>
              </a:rPr>
              <a:t>H/He- Atoms form in </a:t>
            </a:r>
            <a:r>
              <a:rPr lang="de-DE" sz="2000" b="1" dirty="0" err="1" smtClean="0">
                <a:solidFill>
                  <a:srgbClr val="0000CC"/>
                </a:solidFill>
              </a:rPr>
              <a:t>ion-electron</a:t>
            </a:r>
            <a:r>
              <a:rPr lang="de-DE" sz="2000" b="1" dirty="0" smtClean="0">
                <a:solidFill>
                  <a:srgbClr val="0000CC"/>
                </a:solidFill>
              </a:rPr>
              <a:t> </a:t>
            </a:r>
            <a:r>
              <a:rPr lang="de-DE" sz="2000" b="1" dirty="0" err="1" smtClean="0">
                <a:solidFill>
                  <a:srgbClr val="0000CC"/>
                </a:solidFill>
              </a:rPr>
              <a:t>plasma</a:t>
            </a:r>
            <a:endParaRPr lang="de-DE" sz="2000" b="1" dirty="0">
              <a:solidFill>
                <a:srgbClr val="0000CC"/>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8561"/>
                                        </p:tgtEl>
                                        <p:attrNameLst>
                                          <p:attrName>style.visibility</p:attrName>
                                        </p:attrNameLst>
                                      </p:cBhvr>
                                      <p:to>
                                        <p:strVal val="visible"/>
                                      </p:to>
                                    </p:set>
                                    <p:anim calcmode="lin" valueType="num">
                                      <p:cBhvr>
                                        <p:cTn id="7" dur="2000" fill="hold"/>
                                        <p:tgtEl>
                                          <p:spTgt spid="108561"/>
                                        </p:tgtEl>
                                        <p:attrNameLst>
                                          <p:attrName>ppt_w</p:attrName>
                                        </p:attrNameLst>
                                      </p:cBhvr>
                                      <p:tavLst>
                                        <p:tav tm="0">
                                          <p:val>
                                            <p:strVal val="#ppt_w*0.70"/>
                                          </p:val>
                                        </p:tav>
                                        <p:tav tm="100000">
                                          <p:val>
                                            <p:strVal val="#ppt_w"/>
                                          </p:val>
                                        </p:tav>
                                      </p:tavLst>
                                    </p:anim>
                                    <p:anim calcmode="lin" valueType="num">
                                      <p:cBhvr>
                                        <p:cTn id="8" dur="2000" fill="hold"/>
                                        <p:tgtEl>
                                          <p:spTgt spid="108561"/>
                                        </p:tgtEl>
                                        <p:attrNameLst>
                                          <p:attrName>ppt_h</p:attrName>
                                        </p:attrNameLst>
                                      </p:cBhvr>
                                      <p:tavLst>
                                        <p:tav tm="0">
                                          <p:val>
                                            <p:strVal val="#ppt_h"/>
                                          </p:val>
                                        </p:tav>
                                        <p:tav tm="100000">
                                          <p:val>
                                            <p:strVal val="#ppt_h"/>
                                          </p:val>
                                        </p:tav>
                                      </p:tavLst>
                                    </p:anim>
                                    <p:animEffect transition="in" filter="fade">
                                      <p:cBhvr>
                                        <p:cTn id="9" dur="2000"/>
                                        <p:tgtEl>
                                          <p:spTgt spid="108561"/>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08565"/>
                                        </p:tgtEl>
                                        <p:attrNameLst>
                                          <p:attrName>style.visibility</p:attrName>
                                        </p:attrNameLst>
                                      </p:cBhvr>
                                      <p:to>
                                        <p:strVal val="visible"/>
                                      </p:to>
                                    </p:set>
                                    <p:anim calcmode="lin" valueType="num">
                                      <p:cBhvr>
                                        <p:cTn id="14" dur="2000" fill="hold"/>
                                        <p:tgtEl>
                                          <p:spTgt spid="108565"/>
                                        </p:tgtEl>
                                        <p:attrNameLst>
                                          <p:attrName>ppt_w</p:attrName>
                                        </p:attrNameLst>
                                      </p:cBhvr>
                                      <p:tavLst>
                                        <p:tav tm="0">
                                          <p:val>
                                            <p:strVal val="#ppt_w*0.70"/>
                                          </p:val>
                                        </p:tav>
                                        <p:tav tm="100000">
                                          <p:val>
                                            <p:strVal val="#ppt_w"/>
                                          </p:val>
                                        </p:tav>
                                      </p:tavLst>
                                    </p:anim>
                                    <p:anim calcmode="lin" valueType="num">
                                      <p:cBhvr>
                                        <p:cTn id="15" dur="2000" fill="hold"/>
                                        <p:tgtEl>
                                          <p:spTgt spid="108565"/>
                                        </p:tgtEl>
                                        <p:attrNameLst>
                                          <p:attrName>ppt_h</p:attrName>
                                        </p:attrNameLst>
                                      </p:cBhvr>
                                      <p:tavLst>
                                        <p:tav tm="0">
                                          <p:val>
                                            <p:strVal val="#ppt_h"/>
                                          </p:val>
                                        </p:tav>
                                        <p:tav tm="100000">
                                          <p:val>
                                            <p:strVal val="#ppt_h"/>
                                          </p:val>
                                        </p:tav>
                                      </p:tavLst>
                                    </p:anim>
                                    <p:animEffect transition="in" filter="fade">
                                      <p:cBhvr>
                                        <p:cTn id="16" dur="2000"/>
                                        <p:tgtEl>
                                          <p:spTgt spid="10856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2000" fill="hold"/>
                                        <p:tgtEl>
                                          <p:spTgt spid="31"/>
                                        </p:tgtEl>
                                        <p:attrNameLst>
                                          <p:attrName>ppt_x</p:attrName>
                                        </p:attrNameLst>
                                      </p:cBhvr>
                                      <p:tavLst>
                                        <p:tav tm="0">
                                          <p:val>
                                            <p:strVal val="1+#ppt_w/2"/>
                                          </p:val>
                                        </p:tav>
                                        <p:tav tm="100000">
                                          <p:val>
                                            <p:strVal val="#ppt_x"/>
                                          </p:val>
                                        </p:tav>
                                      </p:tavLst>
                                    </p:anim>
                                    <p:anim calcmode="lin" valueType="num">
                                      <p:cBhvr additive="base">
                                        <p:cTn id="22" dur="20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108566"/>
                                        </p:tgtEl>
                                        <p:attrNameLst>
                                          <p:attrName>style.visibility</p:attrName>
                                        </p:attrNameLst>
                                      </p:cBhvr>
                                      <p:to>
                                        <p:strVal val="visible"/>
                                      </p:to>
                                    </p:set>
                                    <p:anim calcmode="lin" valueType="num">
                                      <p:cBhvr>
                                        <p:cTn id="27" dur="2000" fill="hold"/>
                                        <p:tgtEl>
                                          <p:spTgt spid="108566"/>
                                        </p:tgtEl>
                                        <p:attrNameLst>
                                          <p:attrName>ppt_w</p:attrName>
                                        </p:attrNameLst>
                                      </p:cBhvr>
                                      <p:tavLst>
                                        <p:tav tm="0">
                                          <p:val>
                                            <p:strVal val="#ppt_w*0.70"/>
                                          </p:val>
                                        </p:tav>
                                        <p:tav tm="100000">
                                          <p:val>
                                            <p:strVal val="#ppt_w"/>
                                          </p:val>
                                        </p:tav>
                                      </p:tavLst>
                                    </p:anim>
                                    <p:anim calcmode="lin" valueType="num">
                                      <p:cBhvr>
                                        <p:cTn id="28" dur="2000" fill="hold"/>
                                        <p:tgtEl>
                                          <p:spTgt spid="108566"/>
                                        </p:tgtEl>
                                        <p:attrNameLst>
                                          <p:attrName>ppt_h</p:attrName>
                                        </p:attrNameLst>
                                      </p:cBhvr>
                                      <p:tavLst>
                                        <p:tav tm="0">
                                          <p:val>
                                            <p:strVal val="#ppt_h"/>
                                          </p:val>
                                        </p:tav>
                                        <p:tav tm="100000">
                                          <p:val>
                                            <p:strVal val="#ppt_h"/>
                                          </p:val>
                                        </p:tav>
                                      </p:tavLst>
                                    </p:anim>
                                    <p:animEffect transition="in" filter="fade">
                                      <p:cBhvr>
                                        <p:cTn id="29" dur="2000"/>
                                        <p:tgtEl>
                                          <p:spTgt spid="108566"/>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grpId="0" nodeType="clickEffect">
                                  <p:stCondLst>
                                    <p:cond delay="0"/>
                                  </p:stCondLst>
                                  <p:childTnLst>
                                    <p:set>
                                      <p:cBhvr>
                                        <p:cTn id="33" dur="1" fill="hold">
                                          <p:stCondLst>
                                            <p:cond delay="0"/>
                                          </p:stCondLst>
                                        </p:cTn>
                                        <p:tgtEl>
                                          <p:spTgt spid="108563"/>
                                        </p:tgtEl>
                                        <p:attrNameLst>
                                          <p:attrName>style.visibility</p:attrName>
                                        </p:attrNameLst>
                                      </p:cBhvr>
                                      <p:to>
                                        <p:strVal val="visible"/>
                                      </p:to>
                                    </p:set>
                                    <p:anim calcmode="lin" valueType="num">
                                      <p:cBhvr>
                                        <p:cTn id="34" dur="2000" fill="hold"/>
                                        <p:tgtEl>
                                          <p:spTgt spid="108563"/>
                                        </p:tgtEl>
                                        <p:attrNameLst>
                                          <p:attrName>ppt_w</p:attrName>
                                        </p:attrNameLst>
                                      </p:cBhvr>
                                      <p:tavLst>
                                        <p:tav tm="0">
                                          <p:val>
                                            <p:strVal val="#ppt_w*0.70"/>
                                          </p:val>
                                        </p:tav>
                                        <p:tav tm="100000">
                                          <p:val>
                                            <p:strVal val="#ppt_w"/>
                                          </p:val>
                                        </p:tav>
                                      </p:tavLst>
                                    </p:anim>
                                    <p:anim calcmode="lin" valueType="num">
                                      <p:cBhvr>
                                        <p:cTn id="35" dur="2000" fill="hold"/>
                                        <p:tgtEl>
                                          <p:spTgt spid="108563"/>
                                        </p:tgtEl>
                                        <p:attrNameLst>
                                          <p:attrName>ppt_h</p:attrName>
                                        </p:attrNameLst>
                                      </p:cBhvr>
                                      <p:tavLst>
                                        <p:tav tm="0">
                                          <p:val>
                                            <p:strVal val="#ppt_h"/>
                                          </p:val>
                                        </p:tav>
                                        <p:tav tm="100000">
                                          <p:val>
                                            <p:strVal val="#ppt_h"/>
                                          </p:val>
                                        </p:tav>
                                      </p:tavLst>
                                    </p:anim>
                                    <p:animEffect transition="in" filter="fade">
                                      <p:cBhvr>
                                        <p:cTn id="36" dur="2000"/>
                                        <p:tgtEl>
                                          <p:spTgt spid="108563"/>
                                        </p:tgtEl>
                                      </p:cBhvr>
                                    </p:animEffect>
                                  </p:childTnLst>
                                </p:cTn>
                              </p:par>
                            </p:childTnLst>
                          </p:cTn>
                        </p:par>
                      </p:childTnLst>
                    </p:cTn>
                  </p:par>
                  <p:par>
                    <p:cTn id="37" fill="hold">
                      <p:stCondLst>
                        <p:cond delay="indefinite"/>
                      </p:stCondLst>
                      <p:childTnLst>
                        <p:par>
                          <p:cTn id="38" fill="hold">
                            <p:stCondLst>
                              <p:cond delay="0"/>
                            </p:stCondLst>
                            <p:childTnLst>
                              <p:par>
                                <p:cTn id="39" presetID="55" presetClass="entr" presetSubtype="0" fill="hold" grpId="0" nodeType="click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p:cTn id="41" dur="2000" fill="hold"/>
                                        <p:tgtEl>
                                          <p:spTgt spid="29"/>
                                        </p:tgtEl>
                                        <p:attrNameLst>
                                          <p:attrName>ppt_w</p:attrName>
                                        </p:attrNameLst>
                                      </p:cBhvr>
                                      <p:tavLst>
                                        <p:tav tm="0">
                                          <p:val>
                                            <p:strVal val="#ppt_w*0.70"/>
                                          </p:val>
                                        </p:tav>
                                        <p:tav tm="100000">
                                          <p:val>
                                            <p:strVal val="#ppt_w"/>
                                          </p:val>
                                        </p:tav>
                                      </p:tavLst>
                                    </p:anim>
                                    <p:anim calcmode="lin" valueType="num">
                                      <p:cBhvr>
                                        <p:cTn id="42" dur="2000" fill="hold"/>
                                        <p:tgtEl>
                                          <p:spTgt spid="29"/>
                                        </p:tgtEl>
                                        <p:attrNameLst>
                                          <p:attrName>ppt_h</p:attrName>
                                        </p:attrNameLst>
                                      </p:cBhvr>
                                      <p:tavLst>
                                        <p:tav tm="0">
                                          <p:val>
                                            <p:strVal val="#ppt_h"/>
                                          </p:val>
                                        </p:tav>
                                        <p:tav tm="100000">
                                          <p:val>
                                            <p:strVal val="#ppt_h"/>
                                          </p:val>
                                        </p:tav>
                                      </p:tavLst>
                                    </p:anim>
                                    <p:animEffect transition="in" filter="fade">
                                      <p:cBhvr>
                                        <p:cTn id="43" dur="2000"/>
                                        <p:tgtEl>
                                          <p:spTgt spid="29"/>
                                        </p:tgtEl>
                                      </p:cBhvr>
                                    </p:animEffect>
                                  </p:childTnLst>
                                </p:cTn>
                              </p:par>
                            </p:childTnLst>
                          </p:cTn>
                        </p:par>
                      </p:childTnLst>
                    </p:cTn>
                  </p:par>
                  <p:par>
                    <p:cTn id="44" fill="hold">
                      <p:stCondLst>
                        <p:cond delay="indefinite"/>
                      </p:stCondLst>
                      <p:childTnLst>
                        <p:par>
                          <p:cTn id="45" fill="hold">
                            <p:stCondLst>
                              <p:cond delay="0"/>
                            </p:stCondLst>
                            <p:childTnLst>
                              <p:par>
                                <p:cTn id="46" presetID="55" presetClass="entr" presetSubtype="0" fill="hold" grpId="0" nodeType="clickEffect">
                                  <p:stCondLst>
                                    <p:cond delay="0"/>
                                  </p:stCondLst>
                                  <p:childTnLst>
                                    <p:set>
                                      <p:cBhvr>
                                        <p:cTn id="47" dur="1" fill="hold">
                                          <p:stCondLst>
                                            <p:cond delay="0"/>
                                          </p:stCondLst>
                                        </p:cTn>
                                        <p:tgtEl>
                                          <p:spTgt spid="108564"/>
                                        </p:tgtEl>
                                        <p:attrNameLst>
                                          <p:attrName>style.visibility</p:attrName>
                                        </p:attrNameLst>
                                      </p:cBhvr>
                                      <p:to>
                                        <p:strVal val="visible"/>
                                      </p:to>
                                    </p:set>
                                    <p:anim calcmode="lin" valueType="num">
                                      <p:cBhvr>
                                        <p:cTn id="48" dur="2000" fill="hold"/>
                                        <p:tgtEl>
                                          <p:spTgt spid="108564"/>
                                        </p:tgtEl>
                                        <p:attrNameLst>
                                          <p:attrName>ppt_w</p:attrName>
                                        </p:attrNameLst>
                                      </p:cBhvr>
                                      <p:tavLst>
                                        <p:tav tm="0">
                                          <p:val>
                                            <p:strVal val="#ppt_w*0.70"/>
                                          </p:val>
                                        </p:tav>
                                        <p:tav tm="100000">
                                          <p:val>
                                            <p:strVal val="#ppt_w"/>
                                          </p:val>
                                        </p:tav>
                                      </p:tavLst>
                                    </p:anim>
                                    <p:anim calcmode="lin" valueType="num">
                                      <p:cBhvr>
                                        <p:cTn id="49" dur="2000" fill="hold"/>
                                        <p:tgtEl>
                                          <p:spTgt spid="108564"/>
                                        </p:tgtEl>
                                        <p:attrNameLst>
                                          <p:attrName>ppt_h</p:attrName>
                                        </p:attrNameLst>
                                      </p:cBhvr>
                                      <p:tavLst>
                                        <p:tav tm="0">
                                          <p:val>
                                            <p:strVal val="#ppt_h"/>
                                          </p:val>
                                        </p:tav>
                                        <p:tav tm="100000">
                                          <p:val>
                                            <p:strVal val="#ppt_h"/>
                                          </p:val>
                                        </p:tav>
                                      </p:tavLst>
                                    </p:anim>
                                    <p:animEffect transition="in" filter="fade">
                                      <p:cBhvr>
                                        <p:cTn id="50" dur="2000"/>
                                        <p:tgtEl>
                                          <p:spTgt spid="108564"/>
                                        </p:tgtEl>
                                      </p:cBhvr>
                                    </p:animEffect>
                                  </p:childTnLst>
                                </p:cTn>
                              </p:par>
                            </p:childTnLst>
                          </p:cTn>
                        </p:par>
                      </p:childTnLst>
                    </p:cTn>
                  </p:par>
                  <p:par>
                    <p:cTn id="51" fill="hold">
                      <p:stCondLst>
                        <p:cond delay="indefinite"/>
                      </p:stCondLst>
                      <p:childTnLst>
                        <p:par>
                          <p:cTn id="52" fill="hold">
                            <p:stCondLst>
                              <p:cond delay="0"/>
                            </p:stCondLst>
                            <p:childTnLst>
                              <p:par>
                                <p:cTn id="53" presetID="55" presetClass="entr" presetSubtype="0" fill="hold" grpId="0" nodeType="clickEffect">
                                  <p:stCondLst>
                                    <p:cond delay="0"/>
                                  </p:stCondLst>
                                  <p:childTnLst>
                                    <p:set>
                                      <p:cBhvr>
                                        <p:cTn id="54" dur="1" fill="hold">
                                          <p:stCondLst>
                                            <p:cond delay="0"/>
                                          </p:stCondLst>
                                        </p:cTn>
                                        <p:tgtEl>
                                          <p:spTgt spid="108567"/>
                                        </p:tgtEl>
                                        <p:attrNameLst>
                                          <p:attrName>style.visibility</p:attrName>
                                        </p:attrNameLst>
                                      </p:cBhvr>
                                      <p:to>
                                        <p:strVal val="visible"/>
                                      </p:to>
                                    </p:set>
                                    <p:anim calcmode="lin" valueType="num">
                                      <p:cBhvr>
                                        <p:cTn id="55" dur="2000" fill="hold"/>
                                        <p:tgtEl>
                                          <p:spTgt spid="108567"/>
                                        </p:tgtEl>
                                        <p:attrNameLst>
                                          <p:attrName>ppt_w</p:attrName>
                                        </p:attrNameLst>
                                      </p:cBhvr>
                                      <p:tavLst>
                                        <p:tav tm="0">
                                          <p:val>
                                            <p:strVal val="#ppt_w*0.70"/>
                                          </p:val>
                                        </p:tav>
                                        <p:tav tm="100000">
                                          <p:val>
                                            <p:strVal val="#ppt_w"/>
                                          </p:val>
                                        </p:tav>
                                      </p:tavLst>
                                    </p:anim>
                                    <p:anim calcmode="lin" valueType="num">
                                      <p:cBhvr>
                                        <p:cTn id="56" dur="2000" fill="hold"/>
                                        <p:tgtEl>
                                          <p:spTgt spid="108567"/>
                                        </p:tgtEl>
                                        <p:attrNameLst>
                                          <p:attrName>ppt_h</p:attrName>
                                        </p:attrNameLst>
                                      </p:cBhvr>
                                      <p:tavLst>
                                        <p:tav tm="0">
                                          <p:val>
                                            <p:strVal val="#ppt_h"/>
                                          </p:val>
                                        </p:tav>
                                        <p:tav tm="100000">
                                          <p:val>
                                            <p:strVal val="#ppt_h"/>
                                          </p:val>
                                        </p:tav>
                                      </p:tavLst>
                                    </p:anim>
                                    <p:animEffect transition="in" filter="fade">
                                      <p:cBhvr>
                                        <p:cTn id="57" dur="2000"/>
                                        <p:tgtEl>
                                          <p:spTgt spid="108567"/>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1" fill="hold" nodeType="clickEffect">
                                  <p:stCondLst>
                                    <p:cond delay="0"/>
                                  </p:stCondLst>
                                  <p:childTnLst>
                                    <p:set>
                                      <p:cBhvr>
                                        <p:cTn id="61" dur="1" fill="hold">
                                          <p:stCondLst>
                                            <p:cond delay="0"/>
                                          </p:stCondLst>
                                        </p:cTn>
                                        <p:tgtEl>
                                          <p:spTgt spid="28"/>
                                        </p:tgtEl>
                                        <p:attrNameLst>
                                          <p:attrName>style.visibility</p:attrName>
                                        </p:attrNameLst>
                                      </p:cBhvr>
                                      <p:to>
                                        <p:strVal val="visible"/>
                                      </p:to>
                                    </p:set>
                                    <p:anim calcmode="lin" valueType="num">
                                      <p:cBhvr additive="base">
                                        <p:cTn id="62" dur="2000" fill="hold"/>
                                        <p:tgtEl>
                                          <p:spTgt spid="28"/>
                                        </p:tgtEl>
                                        <p:attrNameLst>
                                          <p:attrName>ppt_x</p:attrName>
                                        </p:attrNameLst>
                                      </p:cBhvr>
                                      <p:tavLst>
                                        <p:tav tm="0">
                                          <p:val>
                                            <p:strVal val="#ppt_x"/>
                                          </p:val>
                                        </p:tav>
                                        <p:tav tm="100000">
                                          <p:val>
                                            <p:strVal val="#ppt_x"/>
                                          </p:val>
                                        </p:tav>
                                      </p:tavLst>
                                    </p:anim>
                                    <p:anim calcmode="lin" valueType="num">
                                      <p:cBhvr additive="base">
                                        <p:cTn id="63" dur="20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61" grpId="0"/>
      <p:bldP spid="108563" grpId="0"/>
      <p:bldP spid="108564" grpId="0"/>
      <p:bldP spid="108565" grpId="0"/>
      <p:bldP spid="108566" grpId="0"/>
      <p:bldP spid="108567" grpId="0"/>
      <p:bldP spid="29"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3" descr="c11"/>
          <p:cNvPicPr>
            <a:picLocks noChangeArrowheads="1"/>
          </p:cNvPicPr>
          <p:nvPr/>
        </p:nvPicPr>
        <p:blipFill>
          <a:blip r:embed="rId2" cstate="print"/>
          <a:srcRect t="7474" b="13298"/>
          <a:stretch>
            <a:fillRect/>
          </a:stretch>
        </p:blipFill>
        <p:spPr bwMode="auto">
          <a:xfrm>
            <a:off x="-61913" y="855663"/>
            <a:ext cx="9251951" cy="5513387"/>
          </a:xfrm>
          <a:prstGeom prst="rect">
            <a:avLst/>
          </a:prstGeom>
          <a:noFill/>
          <a:ln w="9525">
            <a:noFill/>
            <a:miter lim="800000"/>
            <a:headEnd/>
            <a:tailEnd/>
          </a:ln>
        </p:spPr>
      </p:pic>
      <p:sp>
        <p:nvSpPr>
          <p:cNvPr id="20483" name="Text Box 9"/>
          <p:cNvSpPr txBox="1">
            <a:spLocks noChangeArrowheads="1"/>
          </p:cNvSpPr>
          <p:nvPr/>
        </p:nvSpPr>
        <p:spPr bwMode="auto">
          <a:xfrm>
            <a:off x="4572000" y="3068638"/>
            <a:ext cx="746125" cy="336550"/>
          </a:xfrm>
          <a:prstGeom prst="rect">
            <a:avLst/>
          </a:prstGeom>
          <a:noFill/>
          <a:ln w="9525">
            <a:noFill/>
            <a:miter lim="800000"/>
            <a:headEnd/>
            <a:tailEnd/>
          </a:ln>
        </p:spPr>
        <p:txBody>
          <a:bodyPr wrap="none">
            <a:spAutoFit/>
          </a:bodyPr>
          <a:lstStyle/>
          <a:p>
            <a:r>
              <a:rPr lang="de-DE" sz="1600">
                <a:solidFill>
                  <a:srgbClr val="FFFF99"/>
                </a:solidFill>
                <a:latin typeface="Calibri" pitchFamily="34" charset="0"/>
              </a:rPr>
              <a:t>HESR</a:t>
            </a:r>
          </a:p>
        </p:txBody>
      </p:sp>
      <p:sp>
        <p:nvSpPr>
          <p:cNvPr id="20484" name="Text Box 11"/>
          <p:cNvSpPr txBox="1">
            <a:spLocks noChangeArrowheads="1"/>
          </p:cNvSpPr>
          <p:nvPr/>
        </p:nvSpPr>
        <p:spPr bwMode="auto">
          <a:xfrm>
            <a:off x="5651500" y="1557338"/>
            <a:ext cx="1301750" cy="336550"/>
          </a:xfrm>
          <a:prstGeom prst="rect">
            <a:avLst/>
          </a:prstGeom>
          <a:noFill/>
          <a:ln w="9525">
            <a:noFill/>
            <a:miter lim="800000"/>
            <a:headEnd/>
            <a:tailEnd/>
          </a:ln>
        </p:spPr>
        <p:txBody>
          <a:bodyPr wrap="none">
            <a:spAutoFit/>
          </a:bodyPr>
          <a:lstStyle/>
          <a:p>
            <a:r>
              <a:rPr lang="de-DE" sz="1600">
                <a:solidFill>
                  <a:srgbClr val="FFFF99"/>
                </a:solidFill>
                <a:latin typeface="Calibri" pitchFamily="34" charset="0"/>
              </a:rPr>
              <a:t>SIS 100/300</a:t>
            </a:r>
          </a:p>
        </p:txBody>
      </p:sp>
      <p:sp>
        <p:nvSpPr>
          <p:cNvPr id="20485" name="Text Box 18"/>
          <p:cNvSpPr txBox="1">
            <a:spLocks noChangeArrowheads="1"/>
          </p:cNvSpPr>
          <p:nvPr/>
        </p:nvSpPr>
        <p:spPr bwMode="auto">
          <a:xfrm>
            <a:off x="3330575" y="1989138"/>
            <a:ext cx="736600" cy="336550"/>
          </a:xfrm>
          <a:prstGeom prst="rect">
            <a:avLst/>
          </a:prstGeom>
          <a:noFill/>
          <a:ln w="9525">
            <a:noFill/>
            <a:miter lim="800000"/>
            <a:headEnd/>
            <a:tailEnd/>
          </a:ln>
        </p:spPr>
        <p:txBody>
          <a:bodyPr wrap="none">
            <a:spAutoFit/>
          </a:bodyPr>
          <a:lstStyle/>
          <a:p>
            <a:r>
              <a:rPr lang="de-DE" sz="1600">
                <a:solidFill>
                  <a:srgbClr val="FFFF99"/>
                </a:solidFill>
                <a:latin typeface="Calibri" pitchFamily="34" charset="0"/>
              </a:rPr>
              <a:t>SIS18</a:t>
            </a:r>
          </a:p>
        </p:txBody>
      </p:sp>
      <p:sp>
        <p:nvSpPr>
          <p:cNvPr id="20486" name="Oval 20"/>
          <p:cNvSpPr>
            <a:spLocks noChangeArrowheads="1"/>
          </p:cNvSpPr>
          <p:nvPr/>
        </p:nvSpPr>
        <p:spPr bwMode="auto">
          <a:xfrm>
            <a:off x="3314700" y="2314575"/>
            <a:ext cx="765175" cy="454025"/>
          </a:xfrm>
          <a:prstGeom prst="ellipse">
            <a:avLst/>
          </a:prstGeom>
          <a:noFill/>
          <a:ln w="57150">
            <a:solidFill>
              <a:srgbClr val="FF9900"/>
            </a:solidFill>
            <a:round/>
            <a:headEnd/>
            <a:tailEnd/>
          </a:ln>
        </p:spPr>
        <p:txBody>
          <a:bodyPr wrap="none" anchor="ctr"/>
          <a:lstStyle/>
          <a:p>
            <a:endParaRPr lang="de-DE">
              <a:latin typeface="Calibri" pitchFamily="34" charset="0"/>
            </a:endParaRPr>
          </a:p>
        </p:txBody>
      </p:sp>
      <p:sp>
        <p:nvSpPr>
          <p:cNvPr id="20487" name="Line 21"/>
          <p:cNvSpPr>
            <a:spLocks noChangeShapeType="1"/>
          </p:cNvSpPr>
          <p:nvPr/>
        </p:nvSpPr>
        <p:spPr bwMode="auto">
          <a:xfrm>
            <a:off x="2843213" y="2492375"/>
            <a:ext cx="504825" cy="144463"/>
          </a:xfrm>
          <a:prstGeom prst="line">
            <a:avLst/>
          </a:prstGeom>
          <a:noFill/>
          <a:ln w="57150">
            <a:solidFill>
              <a:srgbClr val="FF9900"/>
            </a:solidFill>
            <a:round/>
            <a:headEnd/>
            <a:tailEnd/>
          </a:ln>
        </p:spPr>
        <p:txBody>
          <a:bodyPr/>
          <a:lstStyle/>
          <a:p>
            <a:endParaRPr lang="de-DE"/>
          </a:p>
        </p:txBody>
      </p:sp>
      <p:sp>
        <p:nvSpPr>
          <p:cNvPr id="20488" name="Oval 23"/>
          <p:cNvSpPr>
            <a:spLocks noChangeArrowheads="1"/>
          </p:cNvSpPr>
          <p:nvPr/>
        </p:nvSpPr>
        <p:spPr bwMode="auto">
          <a:xfrm>
            <a:off x="4716463" y="981075"/>
            <a:ext cx="3095625" cy="1655763"/>
          </a:xfrm>
          <a:prstGeom prst="ellipse">
            <a:avLst/>
          </a:prstGeom>
          <a:noFill/>
          <a:ln w="57150">
            <a:solidFill>
              <a:srgbClr val="FF9900"/>
            </a:solidFill>
            <a:round/>
            <a:headEnd/>
            <a:tailEnd/>
          </a:ln>
        </p:spPr>
        <p:txBody>
          <a:bodyPr wrap="none" anchor="ctr"/>
          <a:lstStyle/>
          <a:p>
            <a:pPr algn="ctr"/>
            <a:r>
              <a:rPr lang="de-DE">
                <a:latin typeface="Calibri" pitchFamily="34" charset="0"/>
              </a:rPr>
              <a:t> </a:t>
            </a:r>
          </a:p>
        </p:txBody>
      </p:sp>
      <p:sp>
        <p:nvSpPr>
          <p:cNvPr id="20489" name="Freeform 26"/>
          <p:cNvSpPr>
            <a:spLocks/>
          </p:cNvSpPr>
          <p:nvPr/>
        </p:nvSpPr>
        <p:spPr bwMode="auto">
          <a:xfrm>
            <a:off x="5969000" y="2616200"/>
            <a:ext cx="727075" cy="1879600"/>
          </a:xfrm>
          <a:custGeom>
            <a:avLst/>
            <a:gdLst>
              <a:gd name="T0" fmla="*/ 0 w 458"/>
              <a:gd name="T1" fmla="*/ 0 h 1184"/>
              <a:gd name="T2" fmla="*/ 2147483647 w 458"/>
              <a:gd name="T3" fmla="*/ 2147483647 h 1184"/>
              <a:gd name="T4" fmla="*/ 2147483647 w 458"/>
              <a:gd name="T5" fmla="*/ 2147483647 h 1184"/>
              <a:gd name="T6" fmla="*/ 2147483647 w 458"/>
              <a:gd name="T7" fmla="*/ 2147483647 h 1184"/>
              <a:gd name="T8" fmla="*/ 2147483647 w 458"/>
              <a:gd name="T9" fmla="*/ 2147483647 h 1184"/>
              <a:gd name="T10" fmla="*/ 0 60000 65536"/>
              <a:gd name="T11" fmla="*/ 0 60000 65536"/>
              <a:gd name="T12" fmla="*/ 0 60000 65536"/>
              <a:gd name="T13" fmla="*/ 0 60000 65536"/>
              <a:gd name="T14" fmla="*/ 0 60000 65536"/>
              <a:gd name="T15" fmla="*/ 0 w 458"/>
              <a:gd name="T16" fmla="*/ 0 h 1184"/>
              <a:gd name="T17" fmla="*/ 458 w 458"/>
              <a:gd name="T18" fmla="*/ 1184 h 1184"/>
            </a:gdLst>
            <a:ahLst/>
            <a:cxnLst>
              <a:cxn ang="T10">
                <a:pos x="T0" y="T1"/>
              </a:cxn>
              <a:cxn ang="T11">
                <a:pos x="T2" y="T3"/>
              </a:cxn>
              <a:cxn ang="T12">
                <a:pos x="T4" y="T5"/>
              </a:cxn>
              <a:cxn ang="T13">
                <a:pos x="T6" y="T7"/>
              </a:cxn>
              <a:cxn ang="T14">
                <a:pos x="T8" y="T9"/>
              </a:cxn>
            </a:cxnLst>
            <a:rect l="T15" t="T16" r="T17" b="T18"/>
            <a:pathLst>
              <a:path w="458" h="1184">
                <a:moveTo>
                  <a:pt x="0" y="0"/>
                </a:moveTo>
                <a:cubicBezTo>
                  <a:pt x="48" y="23"/>
                  <a:pt x="226" y="74"/>
                  <a:pt x="299" y="149"/>
                </a:cubicBezTo>
                <a:cubicBezTo>
                  <a:pt x="372" y="224"/>
                  <a:pt x="422" y="346"/>
                  <a:pt x="440" y="448"/>
                </a:cubicBezTo>
                <a:cubicBezTo>
                  <a:pt x="458" y="550"/>
                  <a:pt x="431" y="637"/>
                  <a:pt x="408" y="760"/>
                </a:cubicBezTo>
                <a:cubicBezTo>
                  <a:pt x="385" y="883"/>
                  <a:pt x="326" y="1096"/>
                  <a:pt x="304" y="1184"/>
                </a:cubicBezTo>
              </a:path>
            </a:pathLst>
          </a:custGeom>
          <a:noFill/>
          <a:ln w="57150" cmpd="sng">
            <a:solidFill>
              <a:srgbClr val="FF9900"/>
            </a:solidFill>
            <a:round/>
            <a:headEnd/>
            <a:tailEnd/>
          </a:ln>
        </p:spPr>
        <p:txBody>
          <a:bodyPr/>
          <a:lstStyle/>
          <a:p>
            <a:endParaRPr lang="de-DE"/>
          </a:p>
        </p:txBody>
      </p:sp>
      <p:sp>
        <p:nvSpPr>
          <p:cNvPr id="20490" name="Rectangle 28"/>
          <p:cNvSpPr>
            <a:spLocks noChangeArrowheads="1"/>
          </p:cNvSpPr>
          <p:nvPr/>
        </p:nvSpPr>
        <p:spPr bwMode="auto">
          <a:xfrm rot="360000">
            <a:off x="6372225" y="4437063"/>
            <a:ext cx="144463" cy="215900"/>
          </a:xfrm>
          <a:prstGeom prst="rect">
            <a:avLst/>
          </a:prstGeom>
          <a:solidFill>
            <a:srgbClr val="FF3300"/>
          </a:solidFill>
          <a:ln w="9525">
            <a:solidFill>
              <a:srgbClr val="000000"/>
            </a:solidFill>
            <a:miter lim="800000"/>
            <a:headEnd/>
            <a:tailEnd/>
          </a:ln>
        </p:spPr>
        <p:txBody>
          <a:bodyPr wrap="none" anchor="ctr"/>
          <a:lstStyle/>
          <a:p>
            <a:endParaRPr lang="de-DE">
              <a:latin typeface="Calibri" pitchFamily="34" charset="0"/>
            </a:endParaRPr>
          </a:p>
        </p:txBody>
      </p:sp>
      <p:sp>
        <p:nvSpPr>
          <p:cNvPr id="20491" name="AutoShape 29"/>
          <p:cNvSpPr>
            <a:spLocks noChangeArrowheads="1"/>
          </p:cNvSpPr>
          <p:nvPr/>
        </p:nvSpPr>
        <p:spPr bwMode="auto">
          <a:xfrm rot="-1113458">
            <a:off x="5842000" y="4843463"/>
            <a:ext cx="720725" cy="1008062"/>
          </a:xfrm>
          <a:prstGeom prst="roundRect">
            <a:avLst>
              <a:gd name="adj" fmla="val 41074"/>
            </a:avLst>
          </a:prstGeom>
          <a:noFill/>
          <a:ln w="57150">
            <a:solidFill>
              <a:srgbClr val="FF6600"/>
            </a:solidFill>
            <a:round/>
            <a:headEnd/>
            <a:tailEnd/>
          </a:ln>
        </p:spPr>
        <p:txBody>
          <a:bodyPr wrap="none" anchor="ctr"/>
          <a:lstStyle/>
          <a:p>
            <a:endParaRPr lang="de-DE">
              <a:latin typeface="Calibri" pitchFamily="34" charset="0"/>
            </a:endParaRPr>
          </a:p>
        </p:txBody>
      </p:sp>
      <p:sp>
        <p:nvSpPr>
          <p:cNvPr id="20492" name="Line 30"/>
          <p:cNvSpPr>
            <a:spLocks noChangeShapeType="1"/>
          </p:cNvSpPr>
          <p:nvPr/>
        </p:nvSpPr>
        <p:spPr bwMode="auto">
          <a:xfrm>
            <a:off x="6443663" y="4652963"/>
            <a:ext cx="0" cy="288925"/>
          </a:xfrm>
          <a:prstGeom prst="line">
            <a:avLst/>
          </a:prstGeom>
          <a:noFill/>
          <a:ln w="57150">
            <a:solidFill>
              <a:srgbClr val="FF6600"/>
            </a:solidFill>
            <a:round/>
            <a:headEnd/>
            <a:tailEnd/>
          </a:ln>
        </p:spPr>
        <p:txBody>
          <a:bodyPr/>
          <a:lstStyle/>
          <a:p>
            <a:endParaRPr lang="de-DE"/>
          </a:p>
        </p:txBody>
      </p:sp>
      <p:sp>
        <p:nvSpPr>
          <p:cNvPr id="20493" name="AutoShape 32"/>
          <p:cNvSpPr>
            <a:spLocks noChangeArrowheads="1"/>
          </p:cNvSpPr>
          <p:nvPr/>
        </p:nvSpPr>
        <p:spPr bwMode="auto">
          <a:xfrm rot="-1113458">
            <a:off x="5902325" y="4929188"/>
            <a:ext cx="576263" cy="792162"/>
          </a:xfrm>
          <a:prstGeom prst="roundRect">
            <a:avLst>
              <a:gd name="adj" fmla="val 41074"/>
            </a:avLst>
          </a:prstGeom>
          <a:noFill/>
          <a:ln w="57150">
            <a:solidFill>
              <a:srgbClr val="FF6600"/>
            </a:solidFill>
            <a:round/>
            <a:headEnd/>
            <a:tailEnd/>
          </a:ln>
        </p:spPr>
        <p:txBody>
          <a:bodyPr wrap="none" anchor="ctr"/>
          <a:lstStyle/>
          <a:p>
            <a:endParaRPr lang="de-DE">
              <a:latin typeface="Calibri" pitchFamily="34" charset="0"/>
            </a:endParaRPr>
          </a:p>
        </p:txBody>
      </p:sp>
      <p:sp>
        <p:nvSpPr>
          <p:cNvPr id="20494" name="Text Box 8"/>
          <p:cNvSpPr txBox="1">
            <a:spLocks noChangeArrowheads="1"/>
          </p:cNvSpPr>
          <p:nvPr/>
        </p:nvSpPr>
        <p:spPr bwMode="auto">
          <a:xfrm>
            <a:off x="5724525" y="5181600"/>
            <a:ext cx="1095375" cy="336550"/>
          </a:xfrm>
          <a:prstGeom prst="rect">
            <a:avLst/>
          </a:prstGeom>
          <a:noFill/>
          <a:ln w="9525">
            <a:noFill/>
            <a:miter lim="800000"/>
            <a:headEnd/>
            <a:tailEnd/>
          </a:ln>
        </p:spPr>
        <p:txBody>
          <a:bodyPr wrap="none">
            <a:spAutoFit/>
          </a:bodyPr>
          <a:lstStyle/>
          <a:p>
            <a:r>
              <a:rPr lang="de-DE" sz="1600">
                <a:latin typeface="Calibri" pitchFamily="34" charset="0"/>
              </a:rPr>
              <a:t>RESR/CR</a:t>
            </a:r>
          </a:p>
        </p:txBody>
      </p:sp>
      <p:sp>
        <p:nvSpPr>
          <p:cNvPr id="20495" name="Freeform 33"/>
          <p:cNvSpPr>
            <a:spLocks/>
          </p:cNvSpPr>
          <p:nvPr/>
        </p:nvSpPr>
        <p:spPr bwMode="auto">
          <a:xfrm>
            <a:off x="5600700" y="4152900"/>
            <a:ext cx="195263" cy="1076325"/>
          </a:xfrm>
          <a:custGeom>
            <a:avLst/>
            <a:gdLst>
              <a:gd name="T0" fmla="*/ 2147483647 w 123"/>
              <a:gd name="T1" fmla="*/ 2147483647 h 678"/>
              <a:gd name="T2" fmla="*/ 2147483647 w 123"/>
              <a:gd name="T3" fmla="*/ 2147483647 h 678"/>
              <a:gd name="T4" fmla="*/ 2147483647 w 123"/>
              <a:gd name="T5" fmla="*/ 2147483647 h 678"/>
              <a:gd name="T6" fmla="*/ 0 w 123"/>
              <a:gd name="T7" fmla="*/ 0 h 678"/>
              <a:gd name="T8" fmla="*/ 0 60000 65536"/>
              <a:gd name="T9" fmla="*/ 0 60000 65536"/>
              <a:gd name="T10" fmla="*/ 0 60000 65536"/>
              <a:gd name="T11" fmla="*/ 0 60000 65536"/>
              <a:gd name="T12" fmla="*/ 0 w 123"/>
              <a:gd name="T13" fmla="*/ 0 h 678"/>
              <a:gd name="T14" fmla="*/ 123 w 123"/>
              <a:gd name="T15" fmla="*/ 678 h 678"/>
            </a:gdLst>
            <a:ahLst/>
            <a:cxnLst>
              <a:cxn ang="T8">
                <a:pos x="T0" y="T1"/>
              </a:cxn>
              <a:cxn ang="T9">
                <a:pos x="T2" y="T3"/>
              </a:cxn>
              <a:cxn ang="T10">
                <a:pos x="T4" y="T5"/>
              </a:cxn>
              <a:cxn ang="T11">
                <a:pos x="T6" y="T7"/>
              </a:cxn>
            </a:cxnLst>
            <a:rect l="T12" t="T13" r="T14" b="T15"/>
            <a:pathLst>
              <a:path w="123" h="678">
                <a:moveTo>
                  <a:pt x="123" y="678"/>
                </a:moveTo>
                <a:cubicBezTo>
                  <a:pt x="109" y="645"/>
                  <a:pt x="48" y="556"/>
                  <a:pt x="40" y="480"/>
                </a:cubicBezTo>
                <a:cubicBezTo>
                  <a:pt x="32" y="404"/>
                  <a:pt x="85" y="304"/>
                  <a:pt x="78" y="224"/>
                </a:cubicBezTo>
                <a:cubicBezTo>
                  <a:pt x="71" y="144"/>
                  <a:pt x="16" y="47"/>
                  <a:pt x="0" y="0"/>
                </a:cubicBezTo>
              </a:path>
            </a:pathLst>
          </a:custGeom>
          <a:noFill/>
          <a:ln w="57150" cmpd="sng">
            <a:solidFill>
              <a:srgbClr val="FF6600"/>
            </a:solidFill>
            <a:round/>
            <a:headEnd/>
            <a:tailEnd/>
          </a:ln>
        </p:spPr>
        <p:txBody>
          <a:bodyPr/>
          <a:lstStyle/>
          <a:p>
            <a:endParaRPr lang="de-DE"/>
          </a:p>
        </p:txBody>
      </p:sp>
      <p:sp>
        <p:nvSpPr>
          <p:cNvPr id="20496" name="AutoShape 31"/>
          <p:cNvSpPr>
            <a:spLocks noChangeArrowheads="1"/>
          </p:cNvSpPr>
          <p:nvPr/>
        </p:nvSpPr>
        <p:spPr bwMode="auto">
          <a:xfrm rot="-157516">
            <a:off x="4491038" y="2898775"/>
            <a:ext cx="1081087" cy="1800225"/>
          </a:xfrm>
          <a:prstGeom prst="roundRect">
            <a:avLst>
              <a:gd name="adj" fmla="val 41074"/>
            </a:avLst>
          </a:prstGeom>
          <a:noFill/>
          <a:ln w="57150">
            <a:solidFill>
              <a:srgbClr val="FF0000"/>
            </a:solidFill>
            <a:round/>
            <a:headEnd/>
            <a:tailEnd/>
          </a:ln>
        </p:spPr>
        <p:txBody>
          <a:bodyPr wrap="none" anchor="ctr"/>
          <a:lstStyle/>
          <a:p>
            <a:endParaRPr lang="de-DE">
              <a:latin typeface="Calibri" pitchFamily="34" charset="0"/>
            </a:endParaRPr>
          </a:p>
        </p:txBody>
      </p:sp>
      <p:sp>
        <p:nvSpPr>
          <p:cNvPr id="20497" name="Text Box 34"/>
          <p:cNvSpPr txBox="1">
            <a:spLocks noChangeArrowheads="1"/>
          </p:cNvSpPr>
          <p:nvPr/>
        </p:nvSpPr>
        <p:spPr bwMode="auto">
          <a:xfrm>
            <a:off x="5580063" y="2155825"/>
            <a:ext cx="1697037" cy="336550"/>
          </a:xfrm>
          <a:prstGeom prst="rect">
            <a:avLst/>
          </a:prstGeom>
          <a:noFill/>
          <a:ln w="9525">
            <a:noFill/>
            <a:miter lim="800000"/>
            <a:headEnd/>
            <a:tailEnd/>
          </a:ln>
        </p:spPr>
        <p:txBody>
          <a:bodyPr wrap="none">
            <a:spAutoFit/>
          </a:bodyPr>
          <a:lstStyle/>
          <a:p>
            <a:r>
              <a:rPr lang="de-DE" sz="1600" b="1">
                <a:solidFill>
                  <a:srgbClr val="FF9900"/>
                </a:solidFill>
                <a:latin typeface="Calibri" pitchFamily="34" charset="0"/>
              </a:rPr>
              <a:t>30 GeV Protons</a:t>
            </a:r>
          </a:p>
        </p:txBody>
      </p:sp>
      <p:sp>
        <p:nvSpPr>
          <p:cNvPr id="20498" name="Text Box 35"/>
          <p:cNvSpPr txBox="1">
            <a:spLocks noChangeArrowheads="1"/>
          </p:cNvSpPr>
          <p:nvPr/>
        </p:nvSpPr>
        <p:spPr bwMode="auto">
          <a:xfrm>
            <a:off x="2555875" y="1916113"/>
            <a:ext cx="884238" cy="336550"/>
          </a:xfrm>
          <a:prstGeom prst="rect">
            <a:avLst/>
          </a:prstGeom>
          <a:noFill/>
          <a:ln w="9525">
            <a:noFill/>
            <a:miter lim="800000"/>
            <a:headEnd/>
            <a:tailEnd/>
          </a:ln>
        </p:spPr>
        <p:txBody>
          <a:bodyPr wrap="none">
            <a:spAutoFit/>
          </a:bodyPr>
          <a:lstStyle/>
          <a:p>
            <a:r>
              <a:rPr lang="de-DE" sz="1600" b="1">
                <a:solidFill>
                  <a:srgbClr val="FF9900"/>
                </a:solidFill>
                <a:latin typeface="Calibri" pitchFamily="34" charset="0"/>
              </a:rPr>
              <a:t>50 MeV</a:t>
            </a:r>
          </a:p>
        </p:txBody>
      </p:sp>
      <p:sp>
        <p:nvSpPr>
          <p:cNvPr id="20499" name="Text Box 37"/>
          <p:cNvSpPr txBox="1">
            <a:spLocks noChangeArrowheads="1"/>
          </p:cNvSpPr>
          <p:nvPr/>
        </p:nvSpPr>
        <p:spPr bwMode="auto">
          <a:xfrm>
            <a:off x="1993900" y="2133600"/>
            <a:ext cx="849313" cy="336550"/>
          </a:xfrm>
          <a:prstGeom prst="rect">
            <a:avLst/>
          </a:prstGeom>
          <a:noFill/>
          <a:ln w="9525">
            <a:noFill/>
            <a:miter lim="800000"/>
            <a:headEnd/>
            <a:tailEnd/>
          </a:ln>
        </p:spPr>
        <p:txBody>
          <a:bodyPr wrap="none">
            <a:spAutoFit/>
          </a:bodyPr>
          <a:lstStyle/>
          <a:p>
            <a:r>
              <a:rPr lang="de-DE" sz="1600">
                <a:solidFill>
                  <a:srgbClr val="FFFF99"/>
                </a:solidFill>
                <a:latin typeface="Calibri" pitchFamily="34" charset="0"/>
              </a:rPr>
              <a:t>p-Linac</a:t>
            </a:r>
          </a:p>
        </p:txBody>
      </p:sp>
      <p:sp>
        <p:nvSpPr>
          <p:cNvPr id="20500" name="Text Box 38"/>
          <p:cNvSpPr txBox="1">
            <a:spLocks noChangeArrowheads="1"/>
          </p:cNvSpPr>
          <p:nvPr/>
        </p:nvSpPr>
        <p:spPr bwMode="auto">
          <a:xfrm>
            <a:off x="7092950" y="3500438"/>
            <a:ext cx="1712913" cy="581025"/>
          </a:xfrm>
          <a:prstGeom prst="rect">
            <a:avLst/>
          </a:prstGeom>
          <a:noFill/>
          <a:ln w="9525">
            <a:noFill/>
            <a:miter lim="800000"/>
            <a:headEnd/>
            <a:tailEnd/>
          </a:ln>
        </p:spPr>
        <p:txBody>
          <a:bodyPr wrap="none">
            <a:spAutoFit/>
          </a:bodyPr>
          <a:lstStyle/>
          <a:p>
            <a:pPr algn="ctr"/>
            <a:r>
              <a:rPr lang="de-DE" sz="1600" dirty="0" err="1">
                <a:solidFill>
                  <a:srgbClr val="FFFF99"/>
                </a:solidFill>
                <a:latin typeface="Calibri" pitchFamily="34" charset="0"/>
              </a:rPr>
              <a:t>Cu</a:t>
            </a:r>
            <a:r>
              <a:rPr lang="de-DE" sz="1600" dirty="0">
                <a:solidFill>
                  <a:srgbClr val="FFFF99"/>
                </a:solidFill>
                <a:latin typeface="Calibri" pitchFamily="34" charset="0"/>
              </a:rPr>
              <a:t> Target</a:t>
            </a:r>
            <a:br>
              <a:rPr lang="de-DE" sz="1600" dirty="0">
                <a:solidFill>
                  <a:srgbClr val="FFFF99"/>
                </a:solidFill>
                <a:latin typeface="Calibri" pitchFamily="34" charset="0"/>
              </a:rPr>
            </a:br>
            <a:r>
              <a:rPr lang="de-DE" sz="1600" dirty="0">
                <a:solidFill>
                  <a:srgbClr val="FFFF99"/>
                </a:solidFill>
                <a:latin typeface="Calibri" pitchFamily="34" charset="0"/>
              </a:rPr>
              <a:t>10</a:t>
            </a:r>
            <a:r>
              <a:rPr lang="de-DE" sz="1600" baseline="30000" dirty="0">
                <a:solidFill>
                  <a:srgbClr val="FFFF99"/>
                </a:solidFill>
                <a:latin typeface="Calibri" pitchFamily="34" charset="0"/>
              </a:rPr>
              <a:t>7</a:t>
            </a:r>
            <a:r>
              <a:rPr lang="de-DE" sz="1600" dirty="0">
                <a:solidFill>
                  <a:srgbClr val="FFFF99"/>
                </a:solidFill>
                <a:latin typeface="Calibri" pitchFamily="34" charset="0"/>
              </a:rPr>
              <a:t> p/s @ 3 </a:t>
            </a:r>
            <a:r>
              <a:rPr lang="de-DE" sz="1600" dirty="0" err="1">
                <a:solidFill>
                  <a:srgbClr val="FFFF99"/>
                </a:solidFill>
                <a:latin typeface="Calibri" pitchFamily="34" charset="0"/>
              </a:rPr>
              <a:t>GeV</a:t>
            </a:r>
            <a:endParaRPr lang="de-DE" sz="1600" dirty="0">
              <a:solidFill>
                <a:srgbClr val="FFFF99"/>
              </a:solidFill>
              <a:latin typeface="Calibri" pitchFamily="34" charset="0"/>
            </a:endParaRPr>
          </a:p>
        </p:txBody>
      </p:sp>
      <p:sp>
        <p:nvSpPr>
          <p:cNvPr id="20501" name="Line 39"/>
          <p:cNvSpPr>
            <a:spLocks noChangeShapeType="1"/>
          </p:cNvSpPr>
          <p:nvPr/>
        </p:nvSpPr>
        <p:spPr bwMode="auto">
          <a:xfrm flipV="1">
            <a:off x="7616825" y="3827463"/>
            <a:ext cx="107950" cy="0"/>
          </a:xfrm>
          <a:prstGeom prst="line">
            <a:avLst/>
          </a:prstGeom>
          <a:noFill/>
          <a:ln w="19050">
            <a:solidFill>
              <a:srgbClr val="FFFF99"/>
            </a:solidFill>
            <a:round/>
            <a:headEnd/>
            <a:tailEnd/>
          </a:ln>
        </p:spPr>
        <p:txBody>
          <a:bodyPr/>
          <a:lstStyle/>
          <a:p>
            <a:endParaRPr lang="de-DE"/>
          </a:p>
        </p:txBody>
      </p:sp>
      <p:sp>
        <p:nvSpPr>
          <p:cNvPr id="20502" name="AutoShape 42"/>
          <p:cNvSpPr>
            <a:spLocks noChangeArrowheads="1"/>
          </p:cNvSpPr>
          <p:nvPr/>
        </p:nvSpPr>
        <p:spPr bwMode="auto">
          <a:xfrm rot="-1877583">
            <a:off x="6575425" y="4176713"/>
            <a:ext cx="720725" cy="117475"/>
          </a:xfrm>
          <a:prstGeom prst="leftArrow">
            <a:avLst>
              <a:gd name="adj1" fmla="val 36250"/>
              <a:gd name="adj2" fmla="val 135541"/>
            </a:avLst>
          </a:prstGeom>
          <a:solidFill>
            <a:srgbClr val="FFFF99"/>
          </a:solidFill>
          <a:ln w="9525">
            <a:solidFill>
              <a:schemeClr val="tx1"/>
            </a:solidFill>
            <a:miter lim="800000"/>
            <a:headEnd/>
            <a:tailEnd/>
          </a:ln>
        </p:spPr>
        <p:txBody>
          <a:bodyPr wrap="none" anchor="ctr"/>
          <a:lstStyle/>
          <a:p>
            <a:pPr algn="ctr"/>
            <a:endParaRPr lang="de-DE">
              <a:solidFill>
                <a:srgbClr val="FF9900"/>
              </a:solidFill>
              <a:latin typeface="Calibri" pitchFamily="34" charset="0"/>
            </a:endParaRPr>
          </a:p>
        </p:txBody>
      </p:sp>
      <p:sp>
        <p:nvSpPr>
          <p:cNvPr id="20503" name="Text Box 43"/>
          <p:cNvSpPr txBox="1">
            <a:spLocks noChangeArrowheads="1"/>
          </p:cNvSpPr>
          <p:nvPr/>
        </p:nvSpPr>
        <p:spPr bwMode="auto">
          <a:xfrm>
            <a:off x="4538663" y="5300663"/>
            <a:ext cx="1401762" cy="825500"/>
          </a:xfrm>
          <a:prstGeom prst="rect">
            <a:avLst/>
          </a:prstGeom>
          <a:noFill/>
          <a:ln w="9525">
            <a:noFill/>
            <a:miter lim="800000"/>
            <a:headEnd/>
            <a:tailEnd/>
          </a:ln>
        </p:spPr>
        <p:txBody>
          <a:bodyPr wrap="none">
            <a:spAutoFit/>
          </a:bodyPr>
          <a:lstStyle/>
          <a:p>
            <a:pPr algn="ctr"/>
            <a:r>
              <a:rPr lang="de-DE" sz="1600">
                <a:solidFill>
                  <a:srgbClr val="FFFF99"/>
                </a:solidFill>
                <a:latin typeface="Calibri" pitchFamily="34" charset="0"/>
              </a:rPr>
              <a:t>Collecting</a:t>
            </a:r>
            <a:br>
              <a:rPr lang="de-DE" sz="1600">
                <a:solidFill>
                  <a:srgbClr val="FFFF99"/>
                </a:solidFill>
                <a:latin typeface="Calibri" pitchFamily="34" charset="0"/>
              </a:rPr>
            </a:br>
            <a:r>
              <a:rPr lang="de-DE" sz="1600">
                <a:solidFill>
                  <a:srgbClr val="FFFF99"/>
                </a:solidFill>
                <a:latin typeface="Calibri" pitchFamily="34" charset="0"/>
              </a:rPr>
              <a:t>Accumulating</a:t>
            </a:r>
            <a:br>
              <a:rPr lang="de-DE" sz="1600">
                <a:solidFill>
                  <a:srgbClr val="FFFF99"/>
                </a:solidFill>
                <a:latin typeface="Calibri" pitchFamily="34" charset="0"/>
              </a:rPr>
            </a:br>
            <a:r>
              <a:rPr lang="de-DE" sz="1600">
                <a:solidFill>
                  <a:srgbClr val="FFFF99"/>
                </a:solidFill>
                <a:latin typeface="Calibri" pitchFamily="34" charset="0"/>
              </a:rPr>
              <a:t>Precooling</a:t>
            </a:r>
          </a:p>
        </p:txBody>
      </p:sp>
      <p:sp>
        <p:nvSpPr>
          <p:cNvPr id="20504" name="Text Box 44"/>
          <p:cNvSpPr txBox="1">
            <a:spLocks noChangeArrowheads="1"/>
          </p:cNvSpPr>
          <p:nvPr/>
        </p:nvSpPr>
        <p:spPr bwMode="auto">
          <a:xfrm>
            <a:off x="3276600" y="4437063"/>
            <a:ext cx="1300163" cy="581025"/>
          </a:xfrm>
          <a:prstGeom prst="rect">
            <a:avLst/>
          </a:prstGeom>
          <a:noFill/>
          <a:ln w="9525">
            <a:noFill/>
            <a:miter lim="800000"/>
            <a:headEnd/>
            <a:tailEnd/>
          </a:ln>
        </p:spPr>
        <p:txBody>
          <a:bodyPr wrap="none">
            <a:spAutoFit/>
          </a:bodyPr>
          <a:lstStyle/>
          <a:p>
            <a:pPr algn="ctr"/>
            <a:r>
              <a:rPr lang="de-DE" sz="1600" dirty="0" err="1">
                <a:solidFill>
                  <a:srgbClr val="FFFF99"/>
                </a:solidFill>
                <a:latin typeface="Calibri" pitchFamily="34" charset="0"/>
              </a:rPr>
              <a:t>Accelerating</a:t>
            </a:r>
            <a:endParaRPr lang="de-DE" sz="1600" dirty="0">
              <a:solidFill>
                <a:srgbClr val="FFFF99"/>
              </a:solidFill>
              <a:latin typeface="Calibri" pitchFamily="34" charset="0"/>
            </a:endParaRPr>
          </a:p>
          <a:p>
            <a:pPr algn="ctr"/>
            <a:r>
              <a:rPr lang="de-DE" sz="1600" dirty="0" err="1">
                <a:solidFill>
                  <a:srgbClr val="FFFF99"/>
                </a:solidFill>
                <a:latin typeface="Calibri" pitchFamily="34" charset="0"/>
              </a:rPr>
              <a:t>Cooling</a:t>
            </a:r>
            <a:endParaRPr lang="de-DE" sz="1600" dirty="0">
              <a:solidFill>
                <a:srgbClr val="FFFF99"/>
              </a:solidFill>
              <a:latin typeface="Calibri" pitchFamily="34" charset="0"/>
            </a:endParaRPr>
          </a:p>
        </p:txBody>
      </p:sp>
      <p:sp>
        <p:nvSpPr>
          <p:cNvPr id="20505" name="Freeform 48"/>
          <p:cNvSpPr>
            <a:spLocks/>
          </p:cNvSpPr>
          <p:nvPr/>
        </p:nvSpPr>
        <p:spPr bwMode="auto">
          <a:xfrm>
            <a:off x="4025900" y="2636838"/>
            <a:ext cx="2130425" cy="149225"/>
          </a:xfrm>
          <a:custGeom>
            <a:avLst/>
            <a:gdLst>
              <a:gd name="T0" fmla="*/ 0 w 1342"/>
              <a:gd name="T1" fmla="*/ 2147483647 h 94"/>
              <a:gd name="T2" fmla="*/ 2147483647 w 1342"/>
              <a:gd name="T3" fmla="*/ 2147483647 h 94"/>
              <a:gd name="T4" fmla="*/ 2147483647 w 1342"/>
              <a:gd name="T5" fmla="*/ 0 h 94"/>
              <a:gd name="T6" fmla="*/ 0 60000 65536"/>
              <a:gd name="T7" fmla="*/ 0 60000 65536"/>
              <a:gd name="T8" fmla="*/ 0 60000 65536"/>
              <a:gd name="T9" fmla="*/ 0 w 1342"/>
              <a:gd name="T10" fmla="*/ 0 h 94"/>
              <a:gd name="T11" fmla="*/ 1342 w 1342"/>
              <a:gd name="T12" fmla="*/ 94 h 94"/>
            </a:gdLst>
            <a:ahLst/>
            <a:cxnLst>
              <a:cxn ang="T6">
                <a:pos x="T0" y="T1"/>
              </a:cxn>
              <a:cxn ang="T7">
                <a:pos x="T2" y="T3"/>
              </a:cxn>
              <a:cxn ang="T8">
                <a:pos x="T4" y="T5"/>
              </a:cxn>
            </a:cxnLst>
            <a:rect l="T9" t="T10" r="T11" b="T12"/>
            <a:pathLst>
              <a:path w="1342" h="94">
                <a:moveTo>
                  <a:pt x="0" y="19"/>
                </a:moveTo>
                <a:cubicBezTo>
                  <a:pt x="43" y="31"/>
                  <a:pt x="40" y="94"/>
                  <a:pt x="264" y="91"/>
                </a:cubicBezTo>
                <a:cubicBezTo>
                  <a:pt x="488" y="88"/>
                  <a:pt x="1118" y="19"/>
                  <a:pt x="1342" y="0"/>
                </a:cubicBezTo>
              </a:path>
            </a:pathLst>
          </a:custGeom>
          <a:noFill/>
          <a:ln w="57150" cmpd="sng">
            <a:solidFill>
              <a:srgbClr val="FF9900"/>
            </a:solidFill>
            <a:round/>
            <a:headEnd/>
            <a:tailEnd/>
          </a:ln>
        </p:spPr>
        <p:txBody>
          <a:bodyPr/>
          <a:lstStyle/>
          <a:p>
            <a:endParaRPr lang="de-DE"/>
          </a:p>
        </p:txBody>
      </p:sp>
      <p:sp>
        <p:nvSpPr>
          <p:cNvPr id="20506" name="Line 49"/>
          <p:cNvSpPr>
            <a:spLocks noChangeShapeType="1"/>
          </p:cNvSpPr>
          <p:nvPr/>
        </p:nvSpPr>
        <p:spPr bwMode="auto">
          <a:xfrm>
            <a:off x="3419475" y="6237288"/>
            <a:ext cx="1020763" cy="0"/>
          </a:xfrm>
          <a:prstGeom prst="line">
            <a:avLst/>
          </a:prstGeom>
          <a:noFill/>
          <a:ln w="28575">
            <a:solidFill>
              <a:srgbClr val="FFFF99"/>
            </a:solidFill>
            <a:round/>
            <a:headEnd type="diamond" w="med" len="med"/>
            <a:tailEnd type="diamond" w="med" len="med"/>
          </a:ln>
        </p:spPr>
        <p:txBody>
          <a:bodyPr/>
          <a:lstStyle/>
          <a:p>
            <a:endParaRPr lang="de-DE"/>
          </a:p>
        </p:txBody>
      </p:sp>
      <p:sp>
        <p:nvSpPr>
          <p:cNvPr id="20507" name="Text Box 50"/>
          <p:cNvSpPr txBox="1">
            <a:spLocks noChangeArrowheads="1"/>
          </p:cNvSpPr>
          <p:nvPr/>
        </p:nvSpPr>
        <p:spPr bwMode="auto">
          <a:xfrm>
            <a:off x="3556000" y="5837238"/>
            <a:ext cx="755650" cy="366712"/>
          </a:xfrm>
          <a:prstGeom prst="rect">
            <a:avLst/>
          </a:prstGeom>
          <a:noFill/>
          <a:ln w="9525">
            <a:noFill/>
            <a:miter lim="800000"/>
            <a:headEnd/>
            <a:tailEnd/>
          </a:ln>
        </p:spPr>
        <p:txBody>
          <a:bodyPr wrap="none">
            <a:spAutoFit/>
          </a:bodyPr>
          <a:lstStyle/>
          <a:p>
            <a:r>
              <a:rPr lang="de-DE" dirty="0">
                <a:solidFill>
                  <a:srgbClr val="FFFF99"/>
                </a:solidFill>
                <a:latin typeface="Calibri" pitchFamily="34" charset="0"/>
              </a:rPr>
              <a:t>100m</a:t>
            </a:r>
          </a:p>
        </p:txBody>
      </p:sp>
      <p:sp>
        <p:nvSpPr>
          <p:cNvPr id="20508" name="Text Box 53"/>
          <p:cNvSpPr txBox="1">
            <a:spLocks noChangeArrowheads="1"/>
          </p:cNvSpPr>
          <p:nvPr/>
        </p:nvSpPr>
        <p:spPr bwMode="auto">
          <a:xfrm>
            <a:off x="4716463" y="4149725"/>
            <a:ext cx="903287" cy="336550"/>
          </a:xfrm>
          <a:prstGeom prst="rect">
            <a:avLst/>
          </a:prstGeom>
          <a:noFill/>
          <a:ln w="9525">
            <a:noFill/>
            <a:miter lim="800000"/>
            <a:headEnd/>
            <a:tailEnd/>
          </a:ln>
        </p:spPr>
        <p:txBody>
          <a:bodyPr wrap="none">
            <a:spAutoFit/>
          </a:bodyPr>
          <a:lstStyle/>
          <a:p>
            <a:r>
              <a:rPr lang="de-DE" sz="1600" b="1">
                <a:solidFill>
                  <a:srgbClr val="FFFF00"/>
                </a:solidFill>
                <a:latin typeface="Calibri" pitchFamily="34" charset="0"/>
              </a:rPr>
              <a:t>PANDA</a:t>
            </a:r>
          </a:p>
        </p:txBody>
      </p:sp>
      <p:sp>
        <p:nvSpPr>
          <p:cNvPr id="20509" name="AutoShape 54"/>
          <p:cNvSpPr>
            <a:spLocks noChangeArrowheads="1"/>
          </p:cNvSpPr>
          <p:nvPr/>
        </p:nvSpPr>
        <p:spPr bwMode="auto">
          <a:xfrm rot="-3580525">
            <a:off x="5099050" y="3859213"/>
            <a:ext cx="592138" cy="74612"/>
          </a:xfrm>
          <a:prstGeom prst="rightArrow">
            <a:avLst>
              <a:gd name="adj1" fmla="val 50000"/>
              <a:gd name="adj2" fmla="val 198406"/>
            </a:avLst>
          </a:prstGeom>
          <a:solidFill>
            <a:srgbClr val="FFFF00"/>
          </a:solidFill>
          <a:ln w="9525">
            <a:solidFill>
              <a:schemeClr val="tx1"/>
            </a:solidFill>
            <a:miter lim="800000"/>
            <a:headEnd/>
            <a:tailEnd/>
          </a:ln>
        </p:spPr>
        <p:txBody>
          <a:bodyPr wrap="none" anchor="ctr"/>
          <a:lstStyle/>
          <a:p>
            <a:endParaRPr lang="de-DE">
              <a:latin typeface="Calibri" pitchFamily="34" charset="0"/>
            </a:endParaRPr>
          </a:p>
        </p:txBody>
      </p:sp>
      <p:pic>
        <p:nvPicPr>
          <p:cNvPr id="20510" name="Immagine 29" descr="fair_logo_350.jpg"/>
          <p:cNvPicPr>
            <a:picLocks noChangeAspect="1"/>
          </p:cNvPicPr>
          <p:nvPr/>
        </p:nvPicPr>
        <p:blipFill>
          <a:blip r:embed="rId3" cstate="print"/>
          <a:srcRect/>
          <a:stretch>
            <a:fillRect/>
          </a:stretch>
        </p:blipFill>
        <p:spPr bwMode="auto">
          <a:xfrm>
            <a:off x="404813" y="44450"/>
            <a:ext cx="927100" cy="752475"/>
          </a:xfrm>
          <a:prstGeom prst="rect">
            <a:avLst/>
          </a:prstGeom>
          <a:noFill/>
          <a:ln w="9525">
            <a:noFill/>
            <a:miter lim="800000"/>
            <a:headEnd/>
            <a:tailEnd/>
          </a:ln>
        </p:spPr>
      </p:pic>
      <p:pic>
        <p:nvPicPr>
          <p:cNvPr id="20511" name="Picture 1"/>
          <p:cNvPicPr>
            <a:picLocks noChangeAspect="1" noChangeArrowheads="1"/>
          </p:cNvPicPr>
          <p:nvPr/>
        </p:nvPicPr>
        <p:blipFill>
          <a:blip r:embed="rId4" cstate="print"/>
          <a:srcRect/>
          <a:stretch>
            <a:fillRect/>
          </a:stretch>
        </p:blipFill>
        <p:spPr bwMode="auto">
          <a:xfrm>
            <a:off x="5867400" y="74613"/>
            <a:ext cx="3222625" cy="762000"/>
          </a:xfrm>
          <a:prstGeom prst="rect">
            <a:avLst/>
          </a:prstGeom>
          <a:noFill/>
          <a:ln w="9525">
            <a:noFill/>
            <a:miter lim="800000"/>
            <a:headEnd/>
            <a:tailEnd/>
          </a:ln>
        </p:spPr>
      </p:pic>
      <p:sp>
        <p:nvSpPr>
          <p:cNvPr id="20512" name="CasellaDiTesto 33"/>
          <p:cNvSpPr txBox="1">
            <a:spLocks noChangeArrowheads="1"/>
          </p:cNvSpPr>
          <p:nvPr/>
        </p:nvSpPr>
        <p:spPr bwMode="auto">
          <a:xfrm>
            <a:off x="0" y="6519863"/>
            <a:ext cx="3556000" cy="338137"/>
          </a:xfrm>
          <a:prstGeom prst="rect">
            <a:avLst/>
          </a:prstGeom>
          <a:noFill/>
          <a:ln w="9525">
            <a:noFill/>
            <a:miter lim="800000"/>
            <a:headEnd/>
            <a:tailEnd/>
          </a:ln>
        </p:spPr>
        <p:txBody>
          <a:bodyPr wrap="none">
            <a:spAutoFit/>
          </a:bodyPr>
          <a:lstStyle/>
          <a:p>
            <a:r>
              <a:rPr lang="it-IT" sz="1600">
                <a:latin typeface="Times New Roman" pitchFamily="18" charset="0"/>
                <a:cs typeface="Times New Roman" pitchFamily="18" charset="0"/>
              </a:rPr>
              <a:t>G.Boca  GSI, Germany &amp; U. Pavia, Italy</a:t>
            </a:r>
          </a:p>
        </p:txBody>
      </p:sp>
      <p:sp>
        <p:nvSpPr>
          <p:cNvPr id="33" name="CasellaDiTesto 32"/>
          <p:cNvSpPr txBox="1">
            <a:spLocks noChangeArrowheads="1"/>
          </p:cNvSpPr>
          <p:nvPr/>
        </p:nvSpPr>
        <p:spPr bwMode="auto">
          <a:xfrm>
            <a:off x="-36515" y="4069810"/>
            <a:ext cx="3573400" cy="2862322"/>
          </a:xfrm>
          <a:prstGeom prst="rect">
            <a:avLst/>
          </a:prstGeom>
          <a:solidFill>
            <a:schemeClr val="tx1"/>
          </a:solidFill>
          <a:ln w="9525">
            <a:noFill/>
            <a:miter lim="800000"/>
            <a:headEnd/>
            <a:tailEnd/>
          </a:ln>
        </p:spPr>
        <p:txBody>
          <a:bodyPr wrap="square">
            <a:spAutoFit/>
          </a:bodyPr>
          <a:lstStyle/>
          <a:p>
            <a:r>
              <a:rPr lang="it-IT" sz="2000" dirty="0" smtClean="0">
                <a:solidFill>
                  <a:schemeClr val="bg1"/>
                </a:solidFill>
                <a:latin typeface="Times New Roman" pitchFamily="18" charset="0"/>
                <a:cs typeface="Times New Roman" pitchFamily="18" charset="0"/>
              </a:rPr>
              <a:t>High </a:t>
            </a:r>
            <a:r>
              <a:rPr lang="it-IT" sz="2000" dirty="0" err="1" smtClean="0">
                <a:solidFill>
                  <a:schemeClr val="bg1"/>
                </a:solidFill>
                <a:latin typeface="Times New Roman" pitchFamily="18" charset="0"/>
                <a:cs typeface="Times New Roman" pitchFamily="18" charset="0"/>
              </a:rPr>
              <a:t>to</a:t>
            </a:r>
            <a:r>
              <a:rPr lang="it-IT" sz="2000" dirty="0" smtClean="0">
                <a:solidFill>
                  <a:schemeClr val="bg1"/>
                </a:solidFill>
                <a:latin typeface="Times New Roman" pitchFamily="18" charset="0"/>
                <a:cs typeface="Times New Roman" pitchFamily="18" charset="0"/>
              </a:rPr>
              <a:t> low Energy </a:t>
            </a:r>
            <a:r>
              <a:rPr lang="it-IT" sz="2000" dirty="0" err="1" smtClean="0">
                <a:solidFill>
                  <a:schemeClr val="bg1"/>
                </a:solidFill>
                <a:latin typeface="Times New Roman" pitchFamily="18" charset="0"/>
                <a:cs typeface="Times New Roman" pitchFamily="18" charset="0"/>
              </a:rPr>
              <a:t>pbars</a:t>
            </a:r>
            <a:r>
              <a:rPr lang="it-IT" sz="2000" dirty="0" smtClean="0">
                <a:solidFill>
                  <a:schemeClr val="bg1"/>
                </a:solidFill>
                <a:latin typeface="Times New Roman" pitchFamily="18" charset="0"/>
                <a:cs typeface="Times New Roman" pitchFamily="18" charset="0"/>
              </a:rPr>
              <a:t> :</a:t>
            </a:r>
          </a:p>
          <a:p>
            <a:endParaRPr lang="it-IT" sz="2000" dirty="0">
              <a:solidFill>
                <a:schemeClr val="bg1"/>
              </a:solidFill>
              <a:latin typeface="Times New Roman" pitchFamily="18" charset="0"/>
              <a:cs typeface="Times New Roman" pitchFamily="18" charset="0"/>
            </a:endParaRPr>
          </a:p>
          <a:p>
            <a:r>
              <a:rPr lang="it-IT" sz="2000" dirty="0" err="1">
                <a:solidFill>
                  <a:schemeClr val="bg1"/>
                </a:solidFill>
                <a:latin typeface="Times New Roman" pitchFamily="18" charset="0"/>
                <a:cs typeface="Times New Roman" pitchFamily="18" charset="0"/>
              </a:rPr>
              <a:t>proton</a:t>
            </a:r>
            <a:r>
              <a:rPr lang="it-IT" sz="2000" dirty="0">
                <a:solidFill>
                  <a:schemeClr val="bg1"/>
                </a:solidFill>
                <a:latin typeface="Times New Roman" pitchFamily="18" charset="0"/>
                <a:cs typeface="Times New Roman" pitchFamily="18" charset="0"/>
              </a:rPr>
              <a:t> </a:t>
            </a:r>
            <a:r>
              <a:rPr lang="it-IT" sz="2000" dirty="0" err="1">
                <a:solidFill>
                  <a:schemeClr val="bg1"/>
                </a:solidFill>
                <a:latin typeface="Times New Roman" pitchFamily="18" charset="0"/>
                <a:cs typeface="Times New Roman" pitchFamily="18" charset="0"/>
              </a:rPr>
              <a:t>Linac</a:t>
            </a:r>
            <a:r>
              <a:rPr lang="it-IT" sz="2000" dirty="0">
                <a:solidFill>
                  <a:schemeClr val="bg1"/>
                </a:solidFill>
                <a:latin typeface="Times New Roman" pitchFamily="18" charset="0"/>
                <a:cs typeface="Times New Roman" pitchFamily="18" charset="0"/>
              </a:rPr>
              <a:t> 50 </a:t>
            </a:r>
            <a:r>
              <a:rPr lang="it-IT" sz="2000" dirty="0" err="1">
                <a:solidFill>
                  <a:schemeClr val="bg1"/>
                </a:solidFill>
                <a:latin typeface="Times New Roman" pitchFamily="18" charset="0"/>
                <a:cs typeface="Times New Roman" pitchFamily="18" charset="0"/>
              </a:rPr>
              <a:t>MeV</a:t>
            </a:r>
            <a:endParaRPr lang="it-IT" sz="2000" dirty="0">
              <a:solidFill>
                <a:schemeClr val="bg1"/>
              </a:solidFill>
              <a:latin typeface="Times New Roman" pitchFamily="18" charset="0"/>
              <a:cs typeface="Times New Roman" pitchFamily="18" charset="0"/>
            </a:endParaRPr>
          </a:p>
          <a:p>
            <a:r>
              <a:rPr lang="it-IT" sz="2000" dirty="0">
                <a:solidFill>
                  <a:schemeClr val="bg1"/>
                </a:solidFill>
                <a:latin typeface="Times New Roman" pitchFamily="18" charset="0"/>
                <a:cs typeface="Times New Roman" pitchFamily="18" charset="0"/>
              </a:rPr>
              <a:t>accelerate p in SIS18/SIS100</a:t>
            </a:r>
          </a:p>
          <a:p>
            <a:r>
              <a:rPr lang="it-IT" sz="2000" dirty="0">
                <a:solidFill>
                  <a:schemeClr val="bg1"/>
                </a:solidFill>
                <a:latin typeface="Times New Roman" pitchFamily="18" charset="0"/>
                <a:cs typeface="Times New Roman" pitchFamily="18" charset="0"/>
              </a:rPr>
              <a:t>produce </a:t>
            </a:r>
            <a:r>
              <a:rPr lang="it-IT" sz="2000" dirty="0" err="1">
                <a:solidFill>
                  <a:schemeClr val="bg1"/>
                </a:solidFill>
                <a:latin typeface="Times New Roman" pitchFamily="18" charset="0"/>
                <a:cs typeface="Times New Roman" pitchFamily="18" charset="0"/>
              </a:rPr>
              <a:t>pbar</a:t>
            </a:r>
            <a:r>
              <a:rPr lang="it-IT" sz="2000" dirty="0">
                <a:solidFill>
                  <a:schemeClr val="bg1"/>
                </a:solidFill>
                <a:latin typeface="Times New Roman" pitchFamily="18" charset="0"/>
                <a:cs typeface="Times New Roman" pitchFamily="18" charset="0"/>
              </a:rPr>
              <a:t> on target</a:t>
            </a:r>
          </a:p>
          <a:p>
            <a:r>
              <a:rPr lang="it-IT" sz="2000" dirty="0" err="1">
                <a:solidFill>
                  <a:schemeClr val="bg1"/>
                </a:solidFill>
                <a:latin typeface="Times New Roman" pitchFamily="18" charset="0"/>
                <a:cs typeface="Times New Roman" pitchFamily="18" charset="0"/>
              </a:rPr>
              <a:t>collect</a:t>
            </a:r>
            <a:r>
              <a:rPr lang="it-IT" sz="2000" dirty="0">
                <a:solidFill>
                  <a:schemeClr val="bg1"/>
                </a:solidFill>
                <a:latin typeface="Times New Roman" pitchFamily="18" charset="0"/>
                <a:cs typeface="Times New Roman" pitchFamily="18" charset="0"/>
              </a:rPr>
              <a:t> </a:t>
            </a:r>
            <a:r>
              <a:rPr lang="it-IT" sz="2000" dirty="0" err="1">
                <a:solidFill>
                  <a:schemeClr val="bg1"/>
                </a:solidFill>
                <a:latin typeface="Times New Roman" pitchFamily="18" charset="0"/>
                <a:cs typeface="Times New Roman" pitchFamily="18" charset="0"/>
              </a:rPr>
              <a:t>pbar</a:t>
            </a:r>
            <a:r>
              <a:rPr lang="it-IT" sz="2000" dirty="0">
                <a:solidFill>
                  <a:schemeClr val="bg1"/>
                </a:solidFill>
                <a:latin typeface="Times New Roman" pitchFamily="18" charset="0"/>
                <a:cs typeface="Times New Roman" pitchFamily="18" charset="0"/>
              </a:rPr>
              <a:t> in CR</a:t>
            </a:r>
            <a:r>
              <a:rPr lang="it-IT" sz="2000" dirty="0" smtClean="0">
                <a:solidFill>
                  <a:schemeClr val="bg1"/>
                </a:solidFill>
                <a:latin typeface="Times New Roman" pitchFamily="18" charset="0"/>
                <a:cs typeface="Times New Roman" pitchFamily="18" charset="0"/>
              </a:rPr>
              <a:t>,</a:t>
            </a:r>
            <a:endParaRPr lang="it-IT" sz="2000" dirty="0">
              <a:solidFill>
                <a:schemeClr val="bg1"/>
              </a:solidFill>
              <a:latin typeface="Times New Roman" pitchFamily="18" charset="0"/>
              <a:cs typeface="Times New Roman" pitchFamily="18" charset="0"/>
            </a:endParaRPr>
          </a:p>
          <a:p>
            <a:r>
              <a:rPr lang="it-IT" sz="2000" dirty="0" err="1">
                <a:solidFill>
                  <a:schemeClr val="bg1"/>
                </a:solidFill>
                <a:latin typeface="Times New Roman" pitchFamily="18" charset="0"/>
                <a:cs typeface="Times New Roman" pitchFamily="18" charset="0"/>
              </a:rPr>
              <a:t>inject</a:t>
            </a:r>
            <a:r>
              <a:rPr lang="it-IT" sz="2000" dirty="0">
                <a:solidFill>
                  <a:schemeClr val="bg1"/>
                </a:solidFill>
                <a:latin typeface="Times New Roman" pitchFamily="18" charset="0"/>
                <a:cs typeface="Times New Roman" pitchFamily="18" charset="0"/>
              </a:rPr>
              <a:t>  </a:t>
            </a:r>
            <a:r>
              <a:rPr lang="it-IT" sz="2000" dirty="0" err="1">
                <a:solidFill>
                  <a:schemeClr val="bg1"/>
                </a:solidFill>
                <a:latin typeface="Times New Roman" pitchFamily="18" charset="0"/>
                <a:cs typeface="Times New Roman" pitchFamily="18" charset="0"/>
              </a:rPr>
              <a:t>pbar</a:t>
            </a:r>
            <a:r>
              <a:rPr lang="it-IT" sz="2000" dirty="0">
                <a:solidFill>
                  <a:schemeClr val="bg1"/>
                </a:solidFill>
                <a:latin typeface="Times New Roman" pitchFamily="18" charset="0"/>
                <a:cs typeface="Times New Roman" pitchFamily="18" charset="0"/>
              </a:rPr>
              <a:t>  </a:t>
            </a:r>
            <a:r>
              <a:rPr lang="it-IT" sz="2000" dirty="0" err="1">
                <a:solidFill>
                  <a:schemeClr val="bg1"/>
                </a:solidFill>
                <a:latin typeface="Times New Roman" pitchFamily="18" charset="0"/>
                <a:cs typeface="Times New Roman" pitchFamily="18" charset="0"/>
              </a:rPr>
              <a:t>into</a:t>
            </a:r>
            <a:r>
              <a:rPr lang="it-IT" sz="2000" dirty="0">
                <a:solidFill>
                  <a:schemeClr val="bg1"/>
                </a:solidFill>
                <a:latin typeface="Times New Roman" pitchFamily="18" charset="0"/>
                <a:cs typeface="Times New Roman" pitchFamily="18" charset="0"/>
              </a:rPr>
              <a:t> </a:t>
            </a:r>
            <a:r>
              <a:rPr lang="it-IT" sz="2000" dirty="0" smtClean="0">
                <a:solidFill>
                  <a:schemeClr val="bg1"/>
                </a:solidFill>
                <a:latin typeface="Times New Roman" pitchFamily="18" charset="0"/>
                <a:cs typeface="Times New Roman" pitchFamily="18" charset="0"/>
              </a:rPr>
              <a:t>HESR </a:t>
            </a:r>
          </a:p>
          <a:p>
            <a:r>
              <a:rPr lang="it-IT" sz="2000" dirty="0" smtClean="0">
                <a:solidFill>
                  <a:schemeClr val="bg1"/>
                </a:solidFill>
                <a:cs typeface="Times New Roman" pitchFamily="18" charset="0"/>
              </a:rPr>
              <a:t>+ b</a:t>
            </a:r>
            <a:r>
              <a:rPr lang="it-IT" sz="2000" dirty="0" smtClean="0">
                <a:solidFill>
                  <a:schemeClr val="bg1"/>
                </a:solidFill>
                <a:latin typeface="Times New Roman" pitchFamily="18" charset="0"/>
                <a:cs typeface="Times New Roman" pitchFamily="18" charset="0"/>
              </a:rPr>
              <a:t>ack </a:t>
            </a:r>
            <a:r>
              <a:rPr lang="it-IT" sz="2000" dirty="0" err="1" smtClean="0">
                <a:solidFill>
                  <a:schemeClr val="bg1"/>
                </a:solidFill>
                <a:latin typeface="Times New Roman" pitchFamily="18" charset="0"/>
                <a:cs typeface="Times New Roman" pitchFamily="18" charset="0"/>
              </a:rPr>
              <a:t>to</a:t>
            </a:r>
            <a:r>
              <a:rPr lang="it-IT" sz="2000" dirty="0" smtClean="0">
                <a:solidFill>
                  <a:schemeClr val="bg1"/>
                </a:solidFill>
                <a:latin typeface="Times New Roman" pitchFamily="18" charset="0"/>
                <a:cs typeface="Times New Roman" pitchFamily="18" charset="0"/>
              </a:rPr>
              <a:t> </a:t>
            </a:r>
            <a:r>
              <a:rPr lang="it-IT" sz="2000" dirty="0" err="1" smtClean="0">
                <a:solidFill>
                  <a:schemeClr val="bg1"/>
                </a:solidFill>
                <a:latin typeface="Times New Roman" pitchFamily="18" charset="0"/>
                <a:cs typeface="Times New Roman" pitchFamily="18" charset="0"/>
              </a:rPr>
              <a:t>ESR+CryRing</a:t>
            </a:r>
            <a:r>
              <a:rPr lang="it-IT" sz="2000" dirty="0" smtClean="0">
                <a:solidFill>
                  <a:schemeClr val="bg1"/>
                </a:solidFill>
                <a:cs typeface="Times New Roman" pitchFamily="18" charset="0"/>
              </a:rPr>
              <a:t>:      </a:t>
            </a:r>
            <a:r>
              <a:rPr lang="it-IT" sz="2000" b="1" dirty="0" smtClean="0">
                <a:solidFill>
                  <a:srgbClr val="FFFF00"/>
                </a:solidFill>
                <a:cs typeface="Times New Roman" pitchFamily="18" charset="0"/>
              </a:rPr>
              <a:t>FLAIR</a:t>
            </a:r>
            <a:r>
              <a:rPr lang="it-IT" sz="2000" dirty="0" smtClean="0">
                <a:solidFill>
                  <a:schemeClr val="bg1"/>
                </a:solidFill>
                <a:cs typeface="Times New Roman" pitchFamily="18" charset="0"/>
              </a:rPr>
              <a:t>!</a:t>
            </a:r>
            <a:endParaRPr lang="it-IT" sz="2000" dirty="0">
              <a:solidFill>
                <a:schemeClr val="bg1"/>
              </a:solidFill>
              <a:latin typeface="Times New Roman" pitchFamily="18" charset="0"/>
              <a:cs typeface="Times New Roman" pitchFamily="18" charset="0"/>
            </a:endParaRPr>
          </a:p>
        </p:txBody>
      </p:sp>
      <p:sp>
        <p:nvSpPr>
          <p:cNvPr id="20514" name="Textfeld 33"/>
          <p:cNvSpPr txBox="1">
            <a:spLocks noChangeArrowheads="1"/>
          </p:cNvSpPr>
          <p:nvPr/>
        </p:nvSpPr>
        <p:spPr bwMode="auto">
          <a:xfrm>
            <a:off x="1286635" y="-81390"/>
            <a:ext cx="5130570" cy="830997"/>
          </a:xfrm>
          <a:prstGeom prst="rect">
            <a:avLst/>
          </a:prstGeom>
          <a:noFill/>
          <a:ln w="9525">
            <a:noFill/>
            <a:miter lim="800000"/>
            <a:headEnd/>
            <a:tailEnd/>
          </a:ln>
        </p:spPr>
        <p:txBody>
          <a:bodyPr wrap="square">
            <a:spAutoFit/>
          </a:bodyPr>
          <a:lstStyle/>
          <a:p>
            <a:r>
              <a:rPr lang="de-DE" sz="2400" b="1" dirty="0" err="1">
                <a:solidFill>
                  <a:srgbClr val="FF0000"/>
                </a:solidFill>
              </a:rPr>
              <a:t>Brilliant</a:t>
            </a:r>
            <a:r>
              <a:rPr lang="de-DE" sz="2400" b="1" dirty="0">
                <a:solidFill>
                  <a:srgbClr val="FF0000"/>
                </a:solidFill>
              </a:rPr>
              <a:t> Anti-</a:t>
            </a:r>
            <a:r>
              <a:rPr lang="de-DE" sz="2400" b="1" dirty="0" err="1">
                <a:solidFill>
                  <a:srgbClr val="FF0000"/>
                </a:solidFill>
              </a:rPr>
              <a:t>proton</a:t>
            </a:r>
            <a:r>
              <a:rPr lang="de-DE" sz="2400" b="1" dirty="0">
                <a:solidFill>
                  <a:srgbClr val="FF0000"/>
                </a:solidFill>
              </a:rPr>
              <a:t> </a:t>
            </a:r>
            <a:r>
              <a:rPr lang="de-DE" sz="2400" b="1" dirty="0" err="1">
                <a:solidFill>
                  <a:srgbClr val="FF0000"/>
                </a:solidFill>
              </a:rPr>
              <a:t>beams</a:t>
            </a:r>
            <a:r>
              <a:rPr lang="de-DE" sz="2400" b="1" dirty="0">
                <a:solidFill>
                  <a:srgbClr val="FF0000"/>
                </a:solidFill>
              </a:rPr>
              <a:t> </a:t>
            </a:r>
          </a:p>
          <a:p>
            <a:r>
              <a:rPr lang="de-DE" sz="2400" b="1" dirty="0">
                <a:solidFill>
                  <a:srgbClr val="FF0000"/>
                </a:solidFill>
              </a:rPr>
              <a:t>-  Strange &amp; </a:t>
            </a:r>
            <a:r>
              <a:rPr lang="de-DE" sz="2400" b="1" dirty="0" err="1">
                <a:solidFill>
                  <a:srgbClr val="FF0000"/>
                </a:solidFill>
              </a:rPr>
              <a:t>Charm</a:t>
            </a:r>
            <a:r>
              <a:rPr lang="de-DE" sz="2400" b="1" dirty="0">
                <a:solidFill>
                  <a:srgbClr val="FF0000"/>
                </a:solidFill>
              </a:rPr>
              <a:t> </a:t>
            </a:r>
            <a:r>
              <a:rPr lang="de-DE" sz="2400" b="1" dirty="0" err="1" smtClean="0">
                <a:solidFill>
                  <a:srgbClr val="FF0000"/>
                </a:solidFill>
              </a:rPr>
              <a:t>cosmic</a:t>
            </a:r>
            <a:r>
              <a:rPr lang="de-DE" sz="2400" b="1" dirty="0" smtClean="0">
                <a:solidFill>
                  <a:srgbClr val="FF0000"/>
                </a:solidFill>
              </a:rPr>
              <a:t> matter</a:t>
            </a:r>
            <a:endParaRPr lang="de-DE" sz="2400" b="1" dirty="0">
              <a:solidFill>
                <a:srgbClr val="FF0000"/>
              </a:solidFill>
            </a:endParaRPr>
          </a:p>
        </p:txBody>
      </p:sp>
      <p:sp>
        <p:nvSpPr>
          <p:cNvPr id="35" name="Datumsplatzhalter 34"/>
          <p:cNvSpPr>
            <a:spLocks noGrp="1"/>
          </p:cNvSpPr>
          <p:nvPr>
            <p:ph type="dt" sz="half" idx="10"/>
          </p:nvPr>
        </p:nvSpPr>
        <p:spPr/>
        <p:txBody>
          <a:bodyPr/>
          <a:lstStyle/>
          <a:p>
            <a:pPr>
              <a:defRPr/>
            </a:pPr>
            <a:fld id="{26C931B2-A253-42CA-A691-42E1F8B0BC19}" type="datetime1">
              <a:rPr lang="en-US" smtClean="0"/>
              <a:pPr>
                <a:defRPr/>
              </a:pPr>
              <a:t>10/5/2015</a:t>
            </a:fld>
            <a:endParaRPr lang="en-GB" dirty="0"/>
          </a:p>
        </p:txBody>
      </p:sp>
      <p:sp>
        <p:nvSpPr>
          <p:cNvPr id="36" name="Foliennummernplatzhalter 35"/>
          <p:cNvSpPr>
            <a:spLocks noGrp="1"/>
          </p:cNvSpPr>
          <p:nvPr>
            <p:ph type="sldNum" sz="quarter" idx="12"/>
          </p:nvPr>
        </p:nvSpPr>
        <p:spPr/>
        <p:txBody>
          <a:bodyPr/>
          <a:lstStyle/>
          <a:p>
            <a:pPr>
              <a:defRPr/>
            </a:pPr>
            <a:fld id="{8318FD4D-F9D6-4FD7-A96E-8F0752404E5C}" type="slidenum">
              <a:rPr lang="en-GB" smtClean="0"/>
              <a:pPr>
                <a:defRPr/>
              </a:pPr>
              <a:t>78</a:t>
            </a:fld>
            <a:endParaRPr lang="en-GB"/>
          </a:p>
        </p:txBody>
      </p:sp>
      <p:sp>
        <p:nvSpPr>
          <p:cNvPr id="37" name="Fußzeilenplatzhalter 36"/>
          <p:cNvSpPr>
            <a:spLocks noGrp="1"/>
          </p:cNvSpPr>
          <p:nvPr>
            <p:ph type="ftr" sz="quarter" idx="11"/>
          </p:nvPr>
        </p:nvSpPr>
        <p:spPr/>
        <p:txBody>
          <a:bodyPr/>
          <a:lstStyle/>
          <a:p>
            <a:pPr>
              <a:defRPr/>
            </a:pPr>
            <a:r>
              <a:rPr lang="en-US" dirty="0" smtClean="0"/>
              <a:t>Horst </a:t>
            </a:r>
            <a:r>
              <a:rPr lang="en-US" dirty="0" err="1" smtClean="0"/>
              <a:t>Stoecker</a:t>
            </a:r>
            <a:endParaRPr lang="en-GB" dirty="0"/>
          </a:p>
        </p:txBody>
      </p:sp>
      <p:sp>
        <p:nvSpPr>
          <p:cNvPr id="38" name="Rechteck 37"/>
          <p:cNvSpPr/>
          <p:nvPr/>
        </p:nvSpPr>
        <p:spPr>
          <a:xfrm>
            <a:off x="2479998" y="6457890"/>
            <a:ext cx="6856364" cy="400110"/>
          </a:xfrm>
          <a:prstGeom prst="rect">
            <a:avLst/>
          </a:prstGeom>
        </p:spPr>
        <p:txBody>
          <a:bodyPr wrap="none">
            <a:spAutoFit/>
          </a:bodyPr>
          <a:lstStyle/>
          <a:p>
            <a:r>
              <a:rPr lang="en-US" sz="2000" dirty="0" smtClean="0"/>
              <a:t>              </a:t>
            </a:r>
            <a:r>
              <a:rPr lang="en-US" sz="2000" dirty="0" err="1" smtClean="0"/>
              <a:t>Ff</a:t>
            </a:r>
            <a:r>
              <a:rPr lang="en-US" sz="2000" dirty="0" smtClean="0"/>
              <a:t> slides Courtesy Panda </a:t>
            </a:r>
            <a:r>
              <a:rPr lang="en-US" sz="2000" dirty="0" err="1" smtClean="0"/>
              <a:t>collab</a:t>
            </a:r>
            <a:r>
              <a:rPr lang="en-US" sz="2000" dirty="0" smtClean="0"/>
              <a:t>., Jim </a:t>
            </a:r>
            <a:r>
              <a:rPr lang="en-US" sz="2000" dirty="0" err="1" smtClean="0"/>
              <a:t>Ritman</a:t>
            </a:r>
            <a:r>
              <a:rPr lang="en-US" sz="2000" dirty="0" smtClean="0"/>
              <a:t>, FZJ</a:t>
            </a:r>
            <a:endParaRPr lang="de-DE" sz="2000" dirty="0"/>
          </a:p>
        </p:txBody>
      </p:sp>
      <p:sp>
        <p:nvSpPr>
          <p:cNvPr id="43" name="Rad 42"/>
          <p:cNvSpPr/>
          <p:nvPr/>
        </p:nvSpPr>
        <p:spPr>
          <a:xfrm>
            <a:off x="3401869" y="2933945"/>
            <a:ext cx="495056" cy="54006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44" name="Pfeil nach links und rechts 43"/>
          <p:cNvSpPr/>
          <p:nvPr/>
        </p:nvSpPr>
        <p:spPr>
          <a:xfrm rot="3033470">
            <a:off x="3724126" y="3681153"/>
            <a:ext cx="937209" cy="10817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5" name="Rad 44"/>
          <p:cNvSpPr/>
          <p:nvPr/>
        </p:nvSpPr>
        <p:spPr>
          <a:xfrm>
            <a:off x="3761910" y="3699030"/>
            <a:ext cx="360040" cy="36004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46" name="Textfeld 45"/>
          <p:cNvSpPr txBox="1"/>
          <p:nvPr/>
        </p:nvSpPr>
        <p:spPr>
          <a:xfrm>
            <a:off x="3150966" y="3388930"/>
            <a:ext cx="655949" cy="400110"/>
          </a:xfrm>
          <a:prstGeom prst="rect">
            <a:avLst/>
          </a:prstGeom>
          <a:noFill/>
        </p:spPr>
        <p:txBody>
          <a:bodyPr wrap="none" rtlCol="0">
            <a:spAutoFit/>
          </a:bodyPr>
          <a:lstStyle/>
          <a:p>
            <a:r>
              <a:rPr lang="de-DE" sz="2000" dirty="0" smtClean="0">
                <a:solidFill>
                  <a:srgbClr val="FFFF00"/>
                </a:solidFill>
              </a:rPr>
              <a:t>ESR</a:t>
            </a:r>
            <a:endParaRPr lang="de-DE" sz="2000" dirty="0">
              <a:solidFill>
                <a:srgbClr val="FFFF00"/>
              </a:solidFill>
            </a:endParaRPr>
          </a:p>
        </p:txBody>
      </p:sp>
      <p:sp>
        <p:nvSpPr>
          <p:cNvPr id="47" name="Textfeld 46"/>
          <p:cNvSpPr txBox="1"/>
          <p:nvPr/>
        </p:nvSpPr>
        <p:spPr>
          <a:xfrm>
            <a:off x="2674625" y="3732579"/>
            <a:ext cx="1357315" cy="400110"/>
          </a:xfrm>
          <a:prstGeom prst="rect">
            <a:avLst/>
          </a:prstGeom>
          <a:noFill/>
        </p:spPr>
        <p:txBody>
          <a:bodyPr wrap="square" rtlCol="0">
            <a:spAutoFit/>
          </a:bodyPr>
          <a:lstStyle/>
          <a:p>
            <a:r>
              <a:rPr lang="de-DE" sz="2000" b="1" dirty="0" err="1" smtClean="0">
                <a:solidFill>
                  <a:srgbClr val="FFFF00"/>
                </a:solidFill>
              </a:rPr>
              <a:t>CryRing</a:t>
            </a:r>
            <a:endParaRPr lang="de-DE" sz="2000" b="1" dirty="0">
              <a:solidFill>
                <a:srgbClr val="FFFF00"/>
              </a:solidFill>
            </a:endParaRPr>
          </a:p>
        </p:txBody>
      </p:sp>
      <p:sp>
        <p:nvSpPr>
          <p:cNvPr id="48" name="Pfeil nach links und rechts 47"/>
          <p:cNvSpPr/>
          <p:nvPr/>
        </p:nvSpPr>
        <p:spPr>
          <a:xfrm rot="5579364">
            <a:off x="3633735" y="3024178"/>
            <a:ext cx="803039" cy="144966"/>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9" name="Pfeil nach links und rechts 48"/>
          <p:cNvSpPr/>
          <p:nvPr/>
        </p:nvSpPr>
        <p:spPr>
          <a:xfrm rot="5580208">
            <a:off x="3408868" y="3473016"/>
            <a:ext cx="842009" cy="13631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0" name="Textfeld 49"/>
          <p:cNvSpPr txBox="1"/>
          <p:nvPr/>
        </p:nvSpPr>
        <p:spPr>
          <a:xfrm>
            <a:off x="3221850" y="4047455"/>
            <a:ext cx="1143262" cy="461665"/>
          </a:xfrm>
          <a:prstGeom prst="rect">
            <a:avLst/>
          </a:prstGeom>
          <a:noFill/>
        </p:spPr>
        <p:txBody>
          <a:bodyPr wrap="none" rtlCol="0">
            <a:spAutoFit/>
          </a:bodyPr>
          <a:lstStyle/>
          <a:p>
            <a:r>
              <a:rPr lang="de-DE" b="1" dirty="0" smtClean="0">
                <a:solidFill>
                  <a:srgbClr val="FFFF00"/>
                </a:solidFill>
              </a:rPr>
              <a:t>FLAIR</a:t>
            </a:r>
            <a:endParaRPr lang="de-DE" b="1" dirty="0">
              <a:solidFill>
                <a:srgbClr val="FFFF00"/>
              </a:solidFill>
            </a:endParaRPr>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1066800"/>
            <a:ext cx="9169399" cy="5791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1"/>
          <p:cNvSpPr txBox="1">
            <a:spLocks noChangeArrowheads="1"/>
          </p:cNvSpPr>
          <p:nvPr/>
        </p:nvSpPr>
        <p:spPr>
          <a:xfrm>
            <a:off x="0" y="0"/>
            <a:ext cx="9144000" cy="928688"/>
          </a:xfrm>
          <a:prstGeom prst="rect">
            <a:avLst/>
          </a:prstGeom>
        </p:spPr>
        <p:txBody>
          <a:bodyPr>
            <a:noAutofit/>
          </a:bodyPr>
          <a:lstStyle>
            <a:lvl1pPr algn="ctr" rtl="0" eaLnBrk="1" fontAlgn="base" hangingPunct="1">
              <a:spcBef>
                <a:spcPct val="0"/>
              </a:spcBef>
              <a:spcAft>
                <a:spcPct val="0"/>
              </a:spcAft>
              <a:defRPr sz="4400" kern="1200">
                <a:solidFill>
                  <a:srgbClr val="14425D"/>
                </a:solidFill>
                <a:latin typeface="+mj-lt"/>
                <a:ea typeface="+mj-ea"/>
                <a:cs typeface="+mj-cs"/>
              </a:defRPr>
            </a:lvl1pPr>
            <a:lvl2pPr algn="ctr" rtl="0" eaLnBrk="1" fontAlgn="base" hangingPunct="1">
              <a:spcBef>
                <a:spcPct val="0"/>
              </a:spcBef>
              <a:spcAft>
                <a:spcPct val="0"/>
              </a:spcAft>
              <a:defRPr sz="4400">
                <a:solidFill>
                  <a:srgbClr val="14425D"/>
                </a:solidFill>
                <a:latin typeface="Verdana" pitchFamily="34" charset="0"/>
              </a:defRPr>
            </a:lvl2pPr>
            <a:lvl3pPr algn="ctr" rtl="0" eaLnBrk="1" fontAlgn="base" hangingPunct="1">
              <a:spcBef>
                <a:spcPct val="0"/>
              </a:spcBef>
              <a:spcAft>
                <a:spcPct val="0"/>
              </a:spcAft>
              <a:defRPr sz="4400">
                <a:solidFill>
                  <a:srgbClr val="14425D"/>
                </a:solidFill>
                <a:latin typeface="Verdana" pitchFamily="34" charset="0"/>
              </a:defRPr>
            </a:lvl3pPr>
            <a:lvl4pPr algn="ctr" rtl="0" eaLnBrk="1" fontAlgn="base" hangingPunct="1">
              <a:spcBef>
                <a:spcPct val="0"/>
              </a:spcBef>
              <a:spcAft>
                <a:spcPct val="0"/>
              </a:spcAft>
              <a:defRPr sz="4400">
                <a:solidFill>
                  <a:srgbClr val="14425D"/>
                </a:solidFill>
                <a:latin typeface="Verdana" pitchFamily="34" charset="0"/>
              </a:defRPr>
            </a:lvl4pPr>
            <a:lvl5pPr algn="ctr" rtl="0" eaLnBrk="1" fontAlgn="base" hangingPunct="1">
              <a:spcBef>
                <a:spcPct val="0"/>
              </a:spcBef>
              <a:spcAft>
                <a:spcPct val="0"/>
              </a:spcAft>
              <a:defRPr sz="4400">
                <a:solidFill>
                  <a:srgbClr val="14425D"/>
                </a:solidFill>
                <a:latin typeface="Verdana" pitchFamily="34" charset="0"/>
              </a:defRPr>
            </a:lvl5pPr>
            <a:lvl6pPr marL="457200" algn="ctr" rtl="0" eaLnBrk="1" fontAlgn="base" hangingPunct="1">
              <a:spcBef>
                <a:spcPct val="0"/>
              </a:spcBef>
              <a:spcAft>
                <a:spcPct val="0"/>
              </a:spcAft>
              <a:defRPr sz="4400">
                <a:solidFill>
                  <a:srgbClr val="14425D"/>
                </a:solidFill>
                <a:latin typeface="Verdana" pitchFamily="34" charset="0"/>
              </a:defRPr>
            </a:lvl6pPr>
            <a:lvl7pPr marL="914400" algn="ctr" rtl="0" eaLnBrk="1" fontAlgn="base" hangingPunct="1">
              <a:spcBef>
                <a:spcPct val="0"/>
              </a:spcBef>
              <a:spcAft>
                <a:spcPct val="0"/>
              </a:spcAft>
              <a:defRPr sz="4400">
                <a:solidFill>
                  <a:srgbClr val="14425D"/>
                </a:solidFill>
                <a:latin typeface="Verdana" pitchFamily="34" charset="0"/>
              </a:defRPr>
            </a:lvl7pPr>
            <a:lvl8pPr marL="1371600" algn="ctr" rtl="0" eaLnBrk="1" fontAlgn="base" hangingPunct="1">
              <a:spcBef>
                <a:spcPct val="0"/>
              </a:spcBef>
              <a:spcAft>
                <a:spcPct val="0"/>
              </a:spcAft>
              <a:defRPr sz="4400">
                <a:solidFill>
                  <a:srgbClr val="14425D"/>
                </a:solidFill>
                <a:latin typeface="Verdana" pitchFamily="34" charset="0"/>
              </a:defRPr>
            </a:lvl8pPr>
            <a:lvl9pPr marL="1828800" algn="ctr" rtl="0" eaLnBrk="1" fontAlgn="base" hangingPunct="1">
              <a:spcBef>
                <a:spcPct val="0"/>
              </a:spcBef>
              <a:spcAft>
                <a:spcPct val="0"/>
              </a:spcAft>
              <a:defRPr sz="4400">
                <a:solidFill>
                  <a:srgbClr val="14425D"/>
                </a:solidFill>
                <a:latin typeface="Verdana" pitchFamily="34" charset="0"/>
              </a:defRPr>
            </a:lvl9pPr>
          </a:lstStyle>
          <a:p>
            <a:pPr>
              <a:lnSpc>
                <a:spcPct val="150000"/>
              </a:lnSpc>
            </a:pPr>
            <a:r>
              <a:rPr lang="de-DE" sz="2600" b="1" dirty="0" smtClean="0">
                <a:solidFill>
                  <a:srgbClr val="4585A5"/>
                </a:solidFill>
                <a:ea typeface="Tahoma" panose="020B0604030504040204" pitchFamily="34" charset="0"/>
                <a:cs typeface="Tahoma" panose="020B0604030504040204" pitchFamily="34" charset="0"/>
              </a:rPr>
              <a:t>The PANDA </a:t>
            </a:r>
            <a:r>
              <a:rPr lang="de-DE" sz="2600" b="1" dirty="0" err="1">
                <a:solidFill>
                  <a:srgbClr val="4585A5"/>
                </a:solidFill>
                <a:ea typeface="Tahoma" panose="020B0604030504040204" pitchFamily="34" charset="0"/>
                <a:cs typeface="Tahoma" panose="020B0604030504040204" pitchFamily="34" charset="0"/>
              </a:rPr>
              <a:t>S</a:t>
            </a:r>
            <a:r>
              <a:rPr lang="de-DE" sz="2600" b="1" dirty="0" err="1" smtClean="0">
                <a:solidFill>
                  <a:srgbClr val="4585A5"/>
                </a:solidFill>
                <a:ea typeface="Tahoma" panose="020B0604030504040204" pitchFamily="34" charset="0"/>
                <a:cs typeface="Tahoma" panose="020B0604030504040204" pitchFamily="34" charset="0"/>
              </a:rPr>
              <a:t>pectrometer</a:t>
            </a:r>
            <a:r>
              <a:rPr lang="de-DE" sz="2600" b="1" dirty="0" smtClean="0">
                <a:solidFill>
                  <a:srgbClr val="4585A5"/>
                </a:solidFill>
                <a:ea typeface="Tahoma" panose="020B0604030504040204" pitchFamily="34" charset="0"/>
                <a:cs typeface="Tahoma" panose="020B0604030504040204" pitchFamily="34" charset="0"/>
              </a:rPr>
              <a:t> at </a:t>
            </a:r>
            <a:r>
              <a:rPr lang="de-DE" sz="2600" b="1" dirty="0">
                <a:solidFill>
                  <a:srgbClr val="4585A5"/>
                </a:solidFill>
                <a:ea typeface="Tahoma" panose="020B0604030504040204" pitchFamily="34" charset="0"/>
                <a:cs typeface="Tahoma" panose="020B0604030504040204" pitchFamily="34" charset="0"/>
              </a:rPr>
              <a:t>FAIR</a:t>
            </a:r>
            <a:endParaRPr lang="en-GB" sz="2600" b="1" dirty="0">
              <a:solidFill>
                <a:srgbClr val="4585A5"/>
              </a:solidFill>
            </a:endParaRPr>
          </a:p>
        </p:txBody>
      </p:sp>
      <p:sp>
        <p:nvSpPr>
          <p:cNvPr id="2" name="Rechteck 1"/>
          <p:cNvSpPr/>
          <p:nvPr/>
        </p:nvSpPr>
        <p:spPr>
          <a:xfrm>
            <a:off x="4907280" y="1000542"/>
            <a:ext cx="4419600" cy="5878532"/>
          </a:xfrm>
          <a:prstGeom prst="rect">
            <a:avLst/>
          </a:prstGeom>
          <a:solidFill>
            <a:schemeClr val="bg1">
              <a:alpha val="70000"/>
            </a:schemeClr>
          </a:solidFill>
        </p:spPr>
        <p:txBody>
          <a:bodyPr wrap="square">
            <a:spAutoFit/>
          </a:bodyPr>
          <a:lstStyle/>
          <a:p>
            <a:r>
              <a:rPr lang="de-DE"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Detector</a:t>
            </a:r>
            <a:r>
              <a:rPr lang="de-DE"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de-DE"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requirements</a:t>
            </a:r>
            <a:r>
              <a:rPr lang="de-DE" sz="2400" b="1" dirty="0">
                <a:solidFill>
                  <a:srgbClr val="000000"/>
                </a:solidFill>
                <a:latin typeface="Tahoma" panose="020B0604030504040204" pitchFamily="34" charset="0"/>
                <a:ea typeface="Tahoma" panose="020B0604030504040204" pitchFamily="34" charset="0"/>
                <a:cs typeface="Tahoma" panose="020B0604030504040204" pitchFamily="34" charset="0"/>
              </a:rPr>
              <a:t>:</a:t>
            </a:r>
          </a:p>
          <a:p>
            <a:r>
              <a:rPr lang="el-GR" sz="2400" dirty="0">
                <a:solidFill>
                  <a:srgbClr val="000000"/>
                </a:solidFill>
                <a:latin typeface="Tahoma" panose="020B0604030504040204" pitchFamily="34" charset="0"/>
                <a:ea typeface="Tahoma" panose="020B0604030504040204" pitchFamily="34" charset="0"/>
                <a:cs typeface="Tahoma" panose="020B0604030504040204" pitchFamily="34" charset="0"/>
              </a:rPr>
              <a:t>4π </a:t>
            </a:r>
            <a:r>
              <a:rPr lang="de-DE" sz="2400" dirty="0" err="1" smtClean="0">
                <a:solidFill>
                  <a:srgbClr val="000000"/>
                </a:solidFill>
                <a:latin typeface="Tahoma" panose="020B0604030504040204" pitchFamily="34" charset="0"/>
                <a:ea typeface="Tahoma" panose="020B0604030504040204" pitchFamily="34" charset="0"/>
                <a:cs typeface="Tahoma" panose="020B0604030504040204" pitchFamily="34" charset="0"/>
              </a:rPr>
              <a:t>acceptance</a:t>
            </a:r>
            <a:endParaRPr lang="de-DE" sz="2400" dirty="0" smtClean="0">
              <a:solidFill>
                <a:srgbClr val="000000"/>
              </a:solidFill>
              <a:latin typeface="Tahoma" panose="020B0604030504040204" pitchFamily="34" charset="0"/>
              <a:ea typeface="Tahoma" panose="020B0604030504040204" pitchFamily="34" charset="0"/>
              <a:cs typeface="Tahoma" panose="020B0604030504040204" pitchFamily="34" charset="0"/>
            </a:endParaRPr>
          </a:p>
          <a:p>
            <a:endParaRPr lang="de-DE" sz="8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r>
              <a:rPr lang="de-DE" sz="2400" dirty="0">
                <a:solidFill>
                  <a:srgbClr val="000000"/>
                </a:solidFill>
                <a:latin typeface="Tahoma" panose="020B0604030504040204" pitchFamily="34" charset="0"/>
                <a:ea typeface="Tahoma" panose="020B0604030504040204" pitchFamily="34" charset="0"/>
                <a:cs typeface="Tahoma" panose="020B0604030504040204" pitchFamily="34" charset="0"/>
              </a:rPr>
              <a:t>High rate </a:t>
            </a:r>
            <a:r>
              <a:rPr lang="de-DE" sz="2400" dirty="0" err="1">
                <a:solidFill>
                  <a:srgbClr val="000000"/>
                </a:solidFill>
                <a:latin typeface="Tahoma" panose="020B0604030504040204" pitchFamily="34" charset="0"/>
                <a:ea typeface="Tahoma" panose="020B0604030504040204" pitchFamily="34" charset="0"/>
                <a:cs typeface="Tahoma" panose="020B0604030504040204" pitchFamily="34" charset="0"/>
              </a:rPr>
              <a:t>capability</a:t>
            </a:r>
            <a:r>
              <a:rPr lang="de-DE" sz="2400" dirty="0">
                <a:solidFill>
                  <a:srgbClr val="000000"/>
                </a:solidFill>
                <a:latin typeface="Tahoma" panose="020B0604030504040204" pitchFamily="34" charset="0"/>
                <a:ea typeface="Tahoma" panose="020B0604030504040204" pitchFamily="34" charset="0"/>
                <a:cs typeface="Tahoma" panose="020B0604030504040204" pitchFamily="34" charset="0"/>
              </a:rPr>
              <a:t>:</a:t>
            </a:r>
          </a:p>
          <a:p>
            <a:r>
              <a:rPr lang="de-DE" sz="2400" dirty="0">
                <a:solidFill>
                  <a:srgbClr val="000000"/>
                </a:solidFill>
                <a:latin typeface="Tahoma" panose="020B0604030504040204" pitchFamily="34" charset="0"/>
                <a:ea typeface="Tahoma" panose="020B0604030504040204" pitchFamily="34" charset="0"/>
                <a:cs typeface="Tahoma" panose="020B0604030504040204" pitchFamily="34" charset="0"/>
              </a:rPr>
              <a:t>2x10</a:t>
            </a:r>
            <a:r>
              <a:rPr lang="de-DE" sz="2400" baseline="30000" dirty="0">
                <a:solidFill>
                  <a:srgbClr val="000000"/>
                </a:solidFill>
                <a:latin typeface="Tahoma" panose="020B0604030504040204" pitchFamily="34" charset="0"/>
                <a:ea typeface="Tahoma" panose="020B0604030504040204" pitchFamily="34" charset="0"/>
                <a:cs typeface="Tahoma" panose="020B0604030504040204" pitchFamily="34" charset="0"/>
              </a:rPr>
              <a:t>7</a:t>
            </a:r>
            <a:r>
              <a:rPr lang="de-DE" sz="2400" dirty="0">
                <a:solidFill>
                  <a:srgbClr val="000000"/>
                </a:solidFill>
                <a:latin typeface="Tahoma" panose="020B0604030504040204" pitchFamily="34" charset="0"/>
                <a:ea typeface="Tahoma" panose="020B0604030504040204" pitchFamily="34" charset="0"/>
                <a:cs typeface="Tahoma" panose="020B0604030504040204" pitchFamily="34" charset="0"/>
              </a:rPr>
              <a:t> s</a:t>
            </a:r>
            <a:r>
              <a:rPr lang="de-DE" sz="2400" baseline="30000" dirty="0">
                <a:solidFill>
                  <a:srgbClr val="000000"/>
                </a:solidFill>
                <a:latin typeface="Tahoma" panose="020B0604030504040204" pitchFamily="34" charset="0"/>
                <a:ea typeface="Tahoma" panose="020B0604030504040204" pitchFamily="34" charset="0"/>
                <a:cs typeface="Tahoma" panose="020B0604030504040204" pitchFamily="34" charset="0"/>
              </a:rPr>
              <a:t>-1</a:t>
            </a:r>
            <a:r>
              <a:rPr lang="de-DE" sz="2400"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de-DE" sz="2400" dirty="0" err="1" smtClean="0">
                <a:solidFill>
                  <a:srgbClr val="000000"/>
                </a:solidFill>
                <a:latin typeface="Tahoma" panose="020B0604030504040204" pitchFamily="34" charset="0"/>
                <a:ea typeface="Tahoma" panose="020B0604030504040204" pitchFamily="34" charset="0"/>
                <a:cs typeface="Tahoma" panose="020B0604030504040204" pitchFamily="34" charset="0"/>
              </a:rPr>
              <a:t>interactions</a:t>
            </a:r>
            <a:endParaRPr lang="de-DE" sz="2400" dirty="0" smtClean="0">
              <a:solidFill>
                <a:srgbClr val="000000"/>
              </a:solidFill>
              <a:latin typeface="Tahoma" panose="020B0604030504040204" pitchFamily="34" charset="0"/>
              <a:ea typeface="Tahoma" panose="020B0604030504040204" pitchFamily="34" charset="0"/>
              <a:cs typeface="Tahoma" panose="020B0604030504040204" pitchFamily="34" charset="0"/>
            </a:endParaRPr>
          </a:p>
          <a:p>
            <a:endParaRPr lang="de-DE" sz="8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r>
              <a:rPr lang="de-DE" sz="2400" dirty="0" err="1">
                <a:solidFill>
                  <a:srgbClr val="000000"/>
                </a:solidFill>
                <a:latin typeface="Tahoma" panose="020B0604030504040204" pitchFamily="34" charset="0"/>
                <a:ea typeface="Tahoma" panose="020B0604030504040204" pitchFamily="34" charset="0"/>
                <a:cs typeface="Tahoma" panose="020B0604030504040204" pitchFamily="34" charset="0"/>
              </a:rPr>
              <a:t>Efficient</a:t>
            </a:r>
            <a:r>
              <a:rPr lang="de-DE" sz="2400"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de-DE" sz="2400" dirty="0" err="1">
                <a:solidFill>
                  <a:srgbClr val="000000"/>
                </a:solidFill>
                <a:latin typeface="Tahoma" panose="020B0604030504040204" pitchFamily="34" charset="0"/>
                <a:ea typeface="Tahoma" panose="020B0604030504040204" pitchFamily="34" charset="0"/>
                <a:cs typeface="Tahoma" panose="020B0604030504040204" pitchFamily="34" charset="0"/>
              </a:rPr>
              <a:t>event</a:t>
            </a:r>
            <a:r>
              <a:rPr lang="de-DE" sz="2400"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de-DE" sz="2400" dirty="0" err="1">
                <a:solidFill>
                  <a:srgbClr val="000000"/>
                </a:solidFill>
                <a:latin typeface="Tahoma" panose="020B0604030504040204" pitchFamily="34" charset="0"/>
                <a:ea typeface="Tahoma" panose="020B0604030504040204" pitchFamily="34" charset="0"/>
                <a:cs typeface="Tahoma" panose="020B0604030504040204" pitchFamily="34" charset="0"/>
              </a:rPr>
              <a:t>selection</a:t>
            </a:r>
            <a:endParaRPr lang="de-DE" sz="2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r>
              <a:rPr lang="de-DE" sz="2400" dirty="0">
                <a:solidFill>
                  <a:srgbClr val="810000"/>
                </a:solidFill>
                <a:latin typeface="Tahoma" panose="020B0604030504040204" pitchFamily="34" charset="0"/>
                <a:ea typeface="Tahoma" panose="020B0604030504040204" pitchFamily="34" charset="0"/>
                <a:cs typeface="Tahoma" panose="020B0604030504040204" pitchFamily="34" charset="0"/>
              </a:rPr>
              <a:t>➔</a:t>
            </a:r>
            <a:r>
              <a:rPr lang="de-DE" sz="2400" i="1" dirty="0" err="1">
                <a:solidFill>
                  <a:srgbClr val="000000"/>
                </a:solidFill>
                <a:latin typeface="Tahoma" panose="020B0604030504040204" pitchFamily="34" charset="0"/>
                <a:ea typeface="Tahoma" panose="020B0604030504040204" pitchFamily="34" charset="0"/>
                <a:cs typeface="Tahoma" panose="020B0604030504040204" pitchFamily="34" charset="0"/>
              </a:rPr>
              <a:t>Continuous</a:t>
            </a:r>
            <a:r>
              <a:rPr lang="de-DE" sz="2400" i="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de-DE" sz="2400" i="1" dirty="0" err="1" smtClean="0">
                <a:solidFill>
                  <a:srgbClr val="000000"/>
                </a:solidFill>
                <a:latin typeface="Tahoma" panose="020B0604030504040204" pitchFamily="34" charset="0"/>
                <a:ea typeface="Tahoma" panose="020B0604030504040204" pitchFamily="34" charset="0"/>
                <a:cs typeface="Tahoma" panose="020B0604030504040204" pitchFamily="34" charset="0"/>
              </a:rPr>
              <a:t>acquisition</a:t>
            </a:r>
            <a:endParaRPr lang="de-DE" sz="2400" i="1" dirty="0" smtClean="0">
              <a:solidFill>
                <a:srgbClr val="000000"/>
              </a:solidFill>
              <a:latin typeface="Tahoma" panose="020B0604030504040204" pitchFamily="34" charset="0"/>
              <a:ea typeface="Tahoma" panose="020B0604030504040204" pitchFamily="34" charset="0"/>
              <a:cs typeface="Tahoma" panose="020B0604030504040204" pitchFamily="34" charset="0"/>
            </a:endParaRPr>
          </a:p>
          <a:p>
            <a:endParaRPr lang="de-DE" sz="800" i="1" dirty="0">
              <a:solidFill>
                <a:srgbClr val="000000"/>
              </a:solidFill>
              <a:latin typeface="Tahoma" panose="020B0604030504040204" pitchFamily="34" charset="0"/>
              <a:ea typeface="Tahoma" panose="020B0604030504040204" pitchFamily="34" charset="0"/>
              <a:cs typeface="Tahoma" panose="020B0604030504040204" pitchFamily="34" charset="0"/>
            </a:endParaRPr>
          </a:p>
          <a:p>
            <a:r>
              <a:rPr lang="de-DE" sz="2400" dirty="0" err="1">
                <a:solidFill>
                  <a:srgbClr val="000000"/>
                </a:solidFill>
                <a:latin typeface="Tahoma" panose="020B0604030504040204" pitchFamily="34" charset="0"/>
                <a:ea typeface="Tahoma" panose="020B0604030504040204" pitchFamily="34" charset="0"/>
                <a:cs typeface="Tahoma" panose="020B0604030504040204" pitchFamily="34" charset="0"/>
              </a:rPr>
              <a:t>Momentum</a:t>
            </a:r>
            <a:r>
              <a:rPr lang="de-DE" sz="2400"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de-DE" sz="2400" dirty="0" err="1">
                <a:solidFill>
                  <a:srgbClr val="000000"/>
                </a:solidFill>
                <a:latin typeface="Tahoma" panose="020B0604030504040204" pitchFamily="34" charset="0"/>
                <a:ea typeface="Tahoma" panose="020B0604030504040204" pitchFamily="34" charset="0"/>
                <a:cs typeface="Tahoma" panose="020B0604030504040204" pitchFamily="34" charset="0"/>
              </a:rPr>
              <a:t>resolution</a:t>
            </a:r>
            <a:r>
              <a:rPr lang="de-DE" sz="2400" dirty="0">
                <a:solidFill>
                  <a:srgbClr val="000000"/>
                </a:solidFill>
                <a:latin typeface="Tahoma" panose="020B0604030504040204" pitchFamily="34" charset="0"/>
                <a:ea typeface="Tahoma" panose="020B0604030504040204" pitchFamily="34" charset="0"/>
                <a:cs typeface="Tahoma" panose="020B0604030504040204" pitchFamily="34" charset="0"/>
              </a:rPr>
              <a:t> ~1%</a:t>
            </a:r>
          </a:p>
          <a:p>
            <a:r>
              <a:rPr lang="de-DE" sz="2400" dirty="0">
                <a:solidFill>
                  <a:srgbClr val="000000"/>
                </a:solidFill>
                <a:latin typeface="Tahoma" panose="020B0604030504040204" pitchFamily="34" charset="0"/>
                <a:ea typeface="Tahoma" panose="020B0604030504040204" pitchFamily="34" charset="0"/>
                <a:cs typeface="Tahoma" panose="020B0604030504040204" pitchFamily="34" charset="0"/>
              </a:rPr>
              <a:t>Vertex </a:t>
            </a:r>
            <a:r>
              <a:rPr lang="de-DE" sz="2400" dirty="0" err="1">
                <a:solidFill>
                  <a:srgbClr val="000000"/>
                </a:solidFill>
                <a:latin typeface="Tahoma" panose="020B0604030504040204" pitchFamily="34" charset="0"/>
                <a:ea typeface="Tahoma" panose="020B0604030504040204" pitchFamily="34" charset="0"/>
                <a:cs typeface="Tahoma" panose="020B0604030504040204" pitchFamily="34" charset="0"/>
              </a:rPr>
              <a:t>info</a:t>
            </a:r>
            <a:r>
              <a:rPr lang="de-DE" sz="2400"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de-DE" sz="2400" dirty="0" err="1">
                <a:solidFill>
                  <a:srgbClr val="000000"/>
                </a:solidFill>
                <a:latin typeface="Tahoma" panose="020B0604030504040204" pitchFamily="34" charset="0"/>
                <a:ea typeface="Tahoma" panose="020B0604030504040204" pitchFamily="34" charset="0"/>
                <a:cs typeface="Tahoma" panose="020B0604030504040204" pitchFamily="34" charset="0"/>
              </a:rPr>
              <a:t>for</a:t>
            </a:r>
            <a:r>
              <a:rPr lang="de-DE" sz="2400" dirty="0">
                <a:solidFill>
                  <a:srgbClr val="000000"/>
                </a:solidFill>
                <a:latin typeface="Tahoma" panose="020B0604030504040204" pitchFamily="34" charset="0"/>
                <a:ea typeface="Tahoma" panose="020B0604030504040204" pitchFamily="34" charset="0"/>
                <a:cs typeface="Tahoma" panose="020B0604030504040204" pitchFamily="34" charset="0"/>
              </a:rPr>
              <a:t> D, </a:t>
            </a:r>
            <a:r>
              <a:rPr lang="de-DE" sz="2400" dirty="0" smtClean="0">
                <a:solidFill>
                  <a:srgbClr val="000000"/>
                </a:solidFill>
                <a:latin typeface="Tahoma" panose="020B0604030504040204" pitchFamily="34" charset="0"/>
                <a:ea typeface="Tahoma" panose="020B0604030504040204" pitchFamily="34" charset="0"/>
                <a:cs typeface="Tahoma" panose="020B0604030504040204" pitchFamily="34" charset="0"/>
              </a:rPr>
              <a:t>K</a:t>
            </a:r>
            <a:r>
              <a:rPr lang="de-DE" sz="2400" baseline="30000" dirty="0" smtClean="0">
                <a:solidFill>
                  <a:srgbClr val="000000"/>
                </a:solidFill>
                <a:latin typeface="Tahoma" panose="020B0604030504040204" pitchFamily="34" charset="0"/>
                <a:ea typeface="Tahoma" panose="020B0604030504040204" pitchFamily="34" charset="0"/>
                <a:cs typeface="Tahoma" panose="020B0604030504040204" pitchFamily="34" charset="0"/>
              </a:rPr>
              <a:t>0</a:t>
            </a:r>
            <a:r>
              <a:rPr lang="de-DE" sz="2400" baseline="-25000" dirty="0" smtClean="0">
                <a:solidFill>
                  <a:srgbClr val="000000"/>
                </a:solidFill>
                <a:latin typeface="Tahoma" panose="020B0604030504040204" pitchFamily="34" charset="0"/>
                <a:ea typeface="Tahoma" panose="020B0604030504040204" pitchFamily="34" charset="0"/>
                <a:cs typeface="Tahoma" panose="020B0604030504040204" pitchFamily="34" charset="0"/>
              </a:rPr>
              <a:t>s</a:t>
            </a:r>
            <a:r>
              <a:rPr lang="de-DE" sz="2400" dirty="0" smtClean="0">
                <a:solidFill>
                  <a:srgbClr val="000000"/>
                </a:solidFill>
                <a:latin typeface="Tahoma" panose="020B0604030504040204" pitchFamily="34" charset="0"/>
                <a:ea typeface="Tahoma" panose="020B0604030504040204" pitchFamily="34" charset="0"/>
                <a:cs typeface="Tahoma" panose="020B0604030504040204" pitchFamily="34" charset="0"/>
              </a:rPr>
              <a:t>, Y </a:t>
            </a:r>
            <a:endParaRPr lang="de-DE" sz="2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r>
              <a:rPr lang="de-DE" sz="2400" dirty="0">
                <a:solidFill>
                  <a:srgbClr val="000000"/>
                </a:solidFill>
                <a:latin typeface="Tahoma" panose="020B0604030504040204" pitchFamily="34" charset="0"/>
                <a:ea typeface="Tahoma" panose="020B0604030504040204" pitchFamily="34" charset="0"/>
                <a:cs typeface="Tahoma" panose="020B0604030504040204" pitchFamily="34" charset="0"/>
              </a:rPr>
              <a:t>(c</a:t>
            </a:r>
            <a:r>
              <a:rPr lang="el-GR" sz="2400" dirty="0">
                <a:solidFill>
                  <a:srgbClr val="000000"/>
                </a:solidFill>
                <a:latin typeface="Tahoma" panose="020B0604030504040204" pitchFamily="34" charset="0"/>
                <a:ea typeface="Tahoma" panose="020B0604030504040204" pitchFamily="34" charset="0"/>
                <a:cs typeface="Tahoma" panose="020B0604030504040204" pitchFamily="34" charset="0"/>
              </a:rPr>
              <a:t>τ = 317 μ</a:t>
            </a:r>
            <a:r>
              <a:rPr lang="de-DE" sz="2400" dirty="0">
                <a:solidFill>
                  <a:srgbClr val="000000"/>
                </a:solidFill>
                <a:latin typeface="Tahoma" panose="020B0604030504040204" pitchFamily="34" charset="0"/>
                <a:ea typeface="Tahoma" panose="020B0604030504040204" pitchFamily="34" charset="0"/>
                <a:cs typeface="Tahoma" panose="020B0604030504040204" pitchFamily="34" charset="0"/>
              </a:rPr>
              <a:t>m </a:t>
            </a:r>
            <a:r>
              <a:rPr lang="de-DE" sz="2400" dirty="0" err="1">
                <a:solidFill>
                  <a:srgbClr val="000000"/>
                </a:solidFill>
                <a:latin typeface="Tahoma" panose="020B0604030504040204" pitchFamily="34" charset="0"/>
                <a:ea typeface="Tahoma" panose="020B0604030504040204" pitchFamily="34" charset="0"/>
                <a:cs typeface="Tahoma" panose="020B0604030504040204" pitchFamily="34" charset="0"/>
              </a:rPr>
              <a:t>for</a:t>
            </a:r>
            <a:r>
              <a:rPr lang="de-DE" sz="2400" dirty="0">
                <a:solidFill>
                  <a:srgbClr val="000000"/>
                </a:solidFill>
                <a:latin typeface="Tahoma" panose="020B0604030504040204" pitchFamily="34" charset="0"/>
                <a:ea typeface="Tahoma" panose="020B0604030504040204" pitchFamily="34" charset="0"/>
                <a:cs typeface="Tahoma" panose="020B0604030504040204" pitchFamily="34" charset="0"/>
              </a:rPr>
              <a:t> D</a:t>
            </a:r>
            <a:r>
              <a:rPr lang="de-DE" sz="2400" baseline="30000" dirty="0">
                <a:solidFill>
                  <a:srgbClr val="000000"/>
                </a:solidFill>
                <a:latin typeface="Tahoma" panose="020B0604030504040204" pitchFamily="34" charset="0"/>
                <a:ea typeface="Tahoma" panose="020B0604030504040204" pitchFamily="34" charset="0"/>
                <a:cs typeface="Tahoma" panose="020B0604030504040204" pitchFamily="34" charset="0"/>
              </a:rPr>
              <a:t>±</a:t>
            </a:r>
            <a:r>
              <a:rPr lang="de-DE" sz="2400" dirty="0">
                <a:solidFill>
                  <a:srgbClr val="000000"/>
                </a:solidFill>
                <a:latin typeface="Tahoma" panose="020B0604030504040204" pitchFamily="34" charset="0"/>
                <a:ea typeface="Tahoma" panose="020B0604030504040204" pitchFamily="34" charset="0"/>
                <a:cs typeface="Tahoma" panose="020B0604030504040204" pitchFamily="34" charset="0"/>
              </a:rPr>
              <a:t>)</a:t>
            </a:r>
          </a:p>
          <a:p>
            <a:r>
              <a:rPr lang="de-DE" sz="2400" dirty="0">
                <a:solidFill>
                  <a:srgbClr val="810000"/>
                </a:solidFill>
                <a:latin typeface="Tahoma" panose="020B0604030504040204" pitchFamily="34" charset="0"/>
                <a:ea typeface="Tahoma" panose="020B0604030504040204" pitchFamily="34" charset="0"/>
                <a:cs typeface="Tahoma" panose="020B0604030504040204" pitchFamily="34" charset="0"/>
              </a:rPr>
              <a:t>➔</a:t>
            </a:r>
            <a:r>
              <a:rPr lang="de-DE" sz="2400" i="1" dirty="0" err="1">
                <a:solidFill>
                  <a:srgbClr val="000000"/>
                </a:solidFill>
                <a:latin typeface="Tahoma" panose="020B0604030504040204" pitchFamily="34" charset="0"/>
                <a:ea typeface="Tahoma" panose="020B0604030504040204" pitchFamily="34" charset="0"/>
                <a:cs typeface="Tahoma" panose="020B0604030504040204" pitchFamily="34" charset="0"/>
              </a:rPr>
              <a:t>Good</a:t>
            </a:r>
            <a:r>
              <a:rPr lang="de-DE" sz="2400" i="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de-DE" sz="2400" i="1" dirty="0" err="1" smtClean="0">
                <a:solidFill>
                  <a:srgbClr val="000000"/>
                </a:solidFill>
                <a:latin typeface="Tahoma" panose="020B0604030504040204" pitchFamily="34" charset="0"/>
                <a:ea typeface="Tahoma" panose="020B0604030504040204" pitchFamily="34" charset="0"/>
                <a:cs typeface="Tahoma" panose="020B0604030504040204" pitchFamily="34" charset="0"/>
              </a:rPr>
              <a:t>tracking</a:t>
            </a:r>
            <a:endParaRPr lang="de-DE" sz="2400" i="1" dirty="0" smtClean="0">
              <a:solidFill>
                <a:srgbClr val="000000"/>
              </a:solidFill>
              <a:latin typeface="Tahoma" panose="020B0604030504040204" pitchFamily="34" charset="0"/>
              <a:ea typeface="Tahoma" panose="020B0604030504040204" pitchFamily="34" charset="0"/>
              <a:cs typeface="Tahoma" panose="020B0604030504040204" pitchFamily="34" charset="0"/>
            </a:endParaRPr>
          </a:p>
          <a:p>
            <a:endParaRPr lang="de-DE" sz="800" i="1" dirty="0">
              <a:solidFill>
                <a:srgbClr val="000000"/>
              </a:solidFill>
              <a:latin typeface="Tahoma" panose="020B0604030504040204" pitchFamily="34" charset="0"/>
              <a:ea typeface="Tahoma" panose="020B0604030504040204" pitchFamily="34" charset="0"/>
              <a:cs typeface="Tahoma" panose="020B0604030504040204" pitchFamily="34" charset="0"/>
            </a:endParaRPr>
          </a:p>
          <a:p>
            <a:r>
              <a:rPr lang="de-DE" sz="2400" dirty="0" err="1">
                <a:solidFill>
                  <a:srgbClr val="000000"/>
                </a:solidFill>
                <a:latin typeface="Tahoma" panose="020B0604030504040204" pitchFamily="34" charset="0"/>
                <a:ea typeface="Tahoma" panose="020B0604030504040204" pitchFamily="34" charset="0"/>
                <a:cs typeface="Tahoma" panose="020B0604030504040204" pitchFamily="34" charset="0"/>
              </a:rPr>
              <a:t>Good</a:t>
            </a:r>
            <a:r>
              <a:rPr lang="de-DE" sz="2400" dirty="0">
                <a:solidFill>
                  <a:srgbClr val="000000"/>
                </a:solidFill>
                <a:latin typeface="Tahoma" panose="020B0604030504040204" pitchFamily="34" charset="0"/>
                <a:ea typeface="Tahoma" panose="020B0604030504040204" pitchFamily="34" charset="0"/>
                <a:cs typeface="Tahoma" panose="020B0604030504040204" pitchFamily="34" charset="0"/>
              </a:rPr>
              <a:t> PID (</a:t>
            </a:r>
            <a:r>
              <a:rPr lang="el-GR" sz="2400" dirty="0">
                <a:solidFill>
                  <a:srgbClr val="000000"/>
                </a:solidFill>
                <a:latin typeface="Tahoma" panose="020B0604030504040204" pitchFamily="34" charset="0"/>
                <a:ea typeface="Tahoma" panose="020B0604030504040204" pitchFamily="34" charset="0"/>
                <a:cs typeface="Tahoma" panose="020B0604030504040204" pitchFamily="34" charset="0"/>
              </a:rPr>
              <a:t>γ, </a:t>
            </a:r>
            <a:r>
              <a:rPr lang="de-DE" sz="2400" dirty="0">
                <a:solidFill>
                  <a:srgbClr val="000000"/>
                </a:solidFill>
                <a:latin typeface="Tahoma" panose="020B0604030504040204" pitchFamily="34" charset="0"/>
                <a:ea typeface="Tahoma" panose="020B0604030504040204" pitchFamily="34" charset="0"/>
                <a:cs typeface="Tahoma" panose="020B0604030504040204" pitchFamily="34" charset="0"/>
              </a:rPr>
              <a:t>e, </a:t>
            </a:r>
            <a:r>
              <a:rPr lang="el-GR" sz="2400" dirty="0">
                <a:solidFill>
                  <a:srgbClr val="000000"/>
                </a:solidFill>
                <a:latin typeface="Tahoma" panose="020B0604030504040204" pitchFamily="34" charset="0"/>
                <a:ea typeface="Tahoma" panose="020B0604030504040204" pitchFamily="34" charset="0"/>
                <a:cs typeface="Tahoma" panose="020B0604030504040204" pitchFamily="34" charset="0"/>
              </a:rPr>
              <a:t>μ, π, </a:t>
            </a:r>
            <a:r>
              <a:rPr lang="de-DE" sz="2400" dirty="0">
                <a:solidFill>
                  <a:srgbClr val="000000"/>
                </a:solidFill>
                <a:latin typeface="Tahoma" panose="020B0604030504040204" pitchFamily="34" charset="0"/>
                <a:ea typeface="Tahoma" panose="020B0604030504040204" pitchFamily="34" charset="0"/>
                <a:cs typeface="Tahoma" panose="020B0604030504040204" pitchFamily="34" charset="0"/>
              </a:rPr>
              <a:t>K, p)</a:t>
            </a:r>
          </a:p>
          <a:p>
            <a:r>
              <a:rPr lang="de-DE" sz="2400" dirty="0">
                <a:solidFill>
                  <a:srgbClr val="810000"/>
                </a:solidFill>
                <a:latin typeface="Tahoma" panose="020B0604030504040204" pitchFamily="34" charset="0"/>
                <a:ea typeface="Tahoma" panose="020B0604030504040204" pitchFamily="34" charset="0"/>
                <a:cs typeface="Tahoma" panose="020B0604030504040204" pitchFamily="34" charset="0"/>
              </a:rPr>
              <a:t>➔</a:t>
            </a:r>
            <a:r>
              <a:rPr lang="de-DE" sz="2400" i="1" dirty="0">
                <a:solidFill>
                  <a:srgbClr val="000000"/>
                </a:solidFill>
                <a:latin typeface="Tahoma" panose="020B0604030504040204" pitchFamily="34" charset="0"/>
                <a:ea typeface="Tahoma" panose="020B0604030504040204" pitchFamily="34" charset="0"/>
                <a:cs typeface="Tahoma" panose="020B0604030504040204" pitchFamily="34" charset="0"/>
              </a:rPr>
              <a:t>Cherenkov, </a:t>
            </a:r>
            <a:r>
              <a:rPr lang="de-DE" sz="2400" i="1" dirty="0" err="1">
                <a:solidFill>
                  <a:srgbClr val="000000"/>
                </a:solidFill>
                <a:latin typeface="Tahoma" panose="020B0604030504040204" pitchFamily="34" charset="0"/>
                <a:ea typeface="Tahoma" panose="020B0604030504040204" pitchFamily="34" charset="0"/>
                <a:cs typeface="Tahoma" panose="020B0604030504040204" pitchFamily="34" charset="0"/>
              </a:rPr>
              <a:t>ToF</a:t>
            </a:r>
            <a:r>
              <a:rPr lang="de-DE" sz="2400" i="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de-DE" sz="2400" i="1" dirty="0" err="1" smtClean="0">
                <a:solidFill>
                  <a:srgbClr val="000000"/>
                </a:solidFill>
                <a:latin typeface="Tahoma" panose="020B0604030504040204" pitchFamily="34" charset="0"/>
                <a:ea typeface="Tahoma" panose="020B0604030504040204" pitchFamily="34" charset="0"/>
                <a:cs typeface="Tahoma" panose="020B0604030504040204" pitchFamily="34" charset="0"/>
              </a:rPr>
              <a:t>dE</a:t>
            </a:r>
            <a:r>
              <a:rPr lang="de-DE" sz="2400" i="1" dirty="0" smtClean="0">
                <a:solidFill>
                  <a:srgbClr val="000000"/>
                </a:solidFill>
                <a:latin typeface="Tahoma" panose="020B0604030504040204" pitchFamily="34" charset="0"/>
                <a:ea typeface="Tahoma" panose="020B0604030504040204" pitchFamily="34" charset="0"/>
                <a:cs typeface="Tahoma" panose="020B0604030504040204" pitchFamily="34" charset="0"/>
              </a:rPr>
              <a:t>/dx</a:t>
            </a:r>
          </a:p>
          <a:p>
            <a:endParaRPr lang="de-DE" sz="800" i="1" dirty="0">
              <a:solidFill>
                <a:srgbClr val="000000"/>
              </a:solidFill>
              <a:latin typeface="Tahoma" panose="020B0604030504040204" pitchFamily="34" charset="0"/>
              <a:ea typeface="Tahoma" panose="020B0604030504040204" pitchFamily="34" charset="0"/>
              <a:cs typeface="Tahoma" panose="020B0604030504040204" pitchFamily="34" charset="0"/>
            </a:endParaRPr>
          </a:p>
          <a:p>
            <a:r>
              <a:rPr lang="en-US" sz="2400" dirty="0">
                <a:solidFill>
                  <a:srgbClr val="000000"/>
                </a:solidFill>
                <a:latin typeface="Tahoma" panose="020B0604030504040204" pitchFamily="34" charset="0"/>
                <a:ea typeface="Tahoma" panose="020B0604030504040204" pitchFamily="34" charset="0"/>
                <a:cs typeface="Tahoma" panose="020B0604030504040204" pitchFamily="34" charset="0"/>
              </a:rPr>
              <a:t>γ-detection 1 MeV – 10 </a:t>
            </a:r>
            <a:r>
              <a:rPr lang="en-US" sz="2400" dirty="0" err="1">
                <a:solidFill>
                  <a:srgbClr val="000000"/>
                </a:solidFill>
                <a:latin typeface="Tahoma" panose="020B0604030504040204" pitchFamily="34" charset="0"/>
                <a:ea typeface="Tahoma" panose="020B0604030504040204" pitchFamily="34" charset="0"/>
                <a:cs typeface="Tahoma" panose="020B0604030504040204" pitchFamily="34" charset="0"/>
              </a:rPr>
              <a:t>GeV</a:t>
            </a:r>
            <a:endParaRPr lang="en-US" sz="2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r>
              <a:rPr lang="de-DE" sz="2400" dirty="0">
                <a:solidFill>
                  <a:srgbClr val="810000"/>
                </a:solidFill>
                <a:latin typeface="Tahoma" panose="020B0604030504040204" pitchFamily="34" charset="0"/>
                <a:ea typeface="Tahoma" panose="020B0604030504040204" pitchFamily="34" charset="0"/>
                <a:cs typeface="Tahoma" panose="020B0604030504040204" pitchFamily="34" charset="0"/>
              </a:rPr>
              <a:t>➔</a:t>
            </a:r>
            <a:r>
              <a:rPr lang="de-DE" sz="2400" i="1" dirty="0">
                <a:solidFill>
                  <a:srgbClr val="000000"/>
                </a:solidFill>
                <a:latin typeface="Tahoma" panose="020B0604030504040204" pitchFamily="34" charset="0"/>
                <a:ea typeface="Tahoma" panose="020B0604030504040204" pitchFamily="34" charset="0"/>
                <a:cs typeface="Tahoma" panose="020B0604030504040204" pitchFamily="34" charset="0"/>
              </a:rPr>
              <a:t>Crystal </a:t>
            </a:r>
            <a:r>
              <a:rPr lang="de-DE" sz="2400" i="1" dirty="0" err="1">
                <a:solidFill>
                  <a:srgbClr val="000000"/>
                </a:solidFill>
                <a:latin typeface="Tahoma" panose="020B0604030504040204" pitchFamily="34" charset="0"/>
                <a:ea typeface="Tahoma" panose="020B0604030504040204" pitchFamily="34" charset="0"/>
                <a:cs typeface="Tahoma" panose="020B0604030504040204" pitchFamily="34" charset="0"/>
              </a:rPr>
              <a:t>Calorimeter</a:t>
            </a:r>
            <a:endParaRPr lang="de-DE" sz="2400" dirty="0">
              <a:latin typeface="Tahoma" panose="020B0604030504040204" pitchFamily="34" charset="0"/>
              <a:ea typeface="Tahoma" panose="020B0604030504040204" pitchFamily="34" charset="0"/>
              <a:cs typeface="Tahoma" panose="020B0604030504040204" pitchFamily="34" charset="0"/>
            </a:endParaRPr>
          </a:p>
        </p:txBody>
      </p:sp>
      <p:sp>
        <p:nvSpPr>
          <p:cNvPr id="5" name="Datumsplatzhalter 4"/>
          <p:cNvSpPr>
            <a:spLocks noGrp="1"/>
          </p:cNvSpPr>
          <p:nvPr>
            <p:ph type="dt" sz="half" idx="10"/>
          </p:nvPr>
        </p:nvSpPr>
        <p:spPr/>
        <p:txBody>
          <a:bodyPr/>
          <a:lstStyle/>
          <a:p>
            <a:pPr>
              <a:defRPr/>
            </a:pPr>
            <a:fld id="{27B53475-640D-4CF4-8440-3667ED74A27F}" type="datetime1">
              <a:rPr lang="en-US" smtClean="0"/>
              <a:pPr>
                <a:defRPr/>
              </a:pPr>
              <a:t>10/5/2015</a:t>
            </a:fld>
            <a:endParaRPr lang="en-US"/>
          </a:p>
        </p:txBody>
      </p:sp>
      <p:sp>
        <p:nvSpPr>
          <p:cNvPr id="6" name="Foliennummernplatzhalter 5"/>
          <p:cNvSpPr>
            <a:spLocks noGrp="1"/>
          </p:cNvSpPr>
          <p:nvPr>
            <p:ph type="sldNum" sz="quarter" idx="12"/>
          </p:nvPr>
        </p:nvSpPr>
        <p:spPr/>
        <p:txBody>
          <a:bodyPr/>
          <a:lstStyle/>
          <a:p>
            <a:pPr>
              <a:defRPr/>
            </a:pPr>
            <a:fld id="{5665E4C8-4345-4D96-B669-3D5E0BD740C5}" type="slidenum">
              <a:rPr lang="en-US" smtClean="0"/>
              <a:pPr>
                <a:defRPr/>
              </a:pPr>
              <a:t>79</a:t>
            </a:fld>
            <a:endParaRPr lang="en-US" dirty="0"/>
          </a:p>
        </p:txBody>
      </p:sp>
      <p:sp>
        <p:nvSpPr>
          <p:cNvPr id="7" name="Fußzeilenplatzhalter 6"/>
          <p:cNvSpPr>
            <a:spLocks noGrp="1"/>
          </p:cNvSpPr>
          <p:nvPr>
            <p:ph type="ftr" sz="quarter" idx="11"/>
          </p:nvPr>
        </p:nvSpPr>
        <p:spPr/>
        <p:txBody>
          <a:bodyPr/>
          <a:lstStyle/>
          <a:p>
            <a:pPr>
              <a:defRPr/>
            </a:pPr>
            <a:r>
              <a:rPr lang="en-US" smtClean="0"/>
              <a:t>Horst Stoecker</a:t>
            </a:r>
            <a:endParaRPr lang="en-US"/>
          </a:p>
        </p:txBody>
      </p:sp>
    </p:spTree>
    <p:extLst>
      <p:ext uri="{BB962C8B-B14F-4D97-AF65-F5344CB8AC3E}">
        <p14:creationId xmlns:p14="http://schemas.microsoft.com/office/powerpoint/2010/main" val="23716938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5800" y="8620"/>
            <a:ext cx="7772400" cy="1143000"/>
          </a:xfrm>
        </p:spPr>
        <p:txBody>
          <a:bodyPr>
            <a:noAutofit/>
          </a:bodyPr>
          <a:lstStyle/>
          <a:p>
            <a:r>
              <a:rPr lang="en-US" sz="2400" dirty="0" smtClean="0">
                <a:solidFill>
                  <a:srgbClr val="0000CC"/>
                </a:solidFill>
              </a:rPr>
              <a:t>Particle production in pp collisions</a:t>
            </a:r>
            <a:endParaRPr lang="en-US" sz="2400" dirty="0">
              <a:solidFill>
                <a:srgbClr val="0000CC"/>
              </a:solidFill>
            </a:endParaRPr>
          </a:p>
        </p:txBody>
      </p:sp>
      <p:sp>
        <p:nvSpPr>
          <p:cNvPr id="3" name="Inhaltsplatzhalter 2"/>
          <p:cNvSpPr>
            <a:spLocks noGrp="1"/>
          </p:cNvSpPr>
          <p:nvPr>
            <p:ph idx="1"/>
          </p:nvPr>
        </p:nvSpPr>
        <p:spPr>
          <a:xfrm>
            <a:off x="26495" y="1782978"/>
            <a:ext cx="1533042" cy="430887"/>
          </a:xfrm>
        </p:spPr>
        <p:txBody>
          <a:bodyPr wrap="none">
            <a:spAutoFit/>
          </a:bodyPr>
          <a:lstStyle/>
          <a:p>
            <a:pPr marL="0" indent="0">
              <a:buNone/>
            </a:pPr>
            <a:r>
              <a:rPr lang="en-US" dirty="0" smtClean="0"/>
              <a:t>Formation:</a:t>
            </a:r>
          </a:p>
        </p:txBody>
      </p:sp>
      <p:sp>
        <p:nvSpPr>
          <p:cNvPr id="5" name="Titel 1"/>
          <p:cNvSpPr txBox="1">
            <a:spLocks/>
          </p:cNvSpPr>
          <p:nvPr/>
        </p:nvSpPr>
        <p:spPr bwMode="auto">
          <a:xfrm flipH="1">
            <a:off x="5292080" y="53625"/>
            <a:ext cx="211111" cy="414250"/>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dirty="0" smtClean="0">
                <a:ln>
                  <a:noFill/>
                </a:ln>
                <a:solidFill>
                  <a:srgbClr val="005B82"/>
                </a:solidFill>
                <a:effectLst/>
                <a:uLnTx/>
                <a:uFillTx/>
                <a:latin typeface="+mj-lt"/>
                <a:ea typeface="+mj-ea"/>
                <a:cs typeface="+mj-cs"/>
              </a:rPr>
              <a:t>_</a:t>
            </a:r>
            <a:endParaRPr kumimoji="0" lang="en-US" sz="2600" b="1" i="0" u="none" strike="noStrike" kern="0" cap="none" spc="0" normalizeH="0" baseline="0" noProof="0" dirty="0">
              <a:ln>
                <a:noFill/>
              </a:ln>
              <a:solidFill>
                <a:srgbClr val="005B82"/>
              </a:solidFill>
              <a:effectLst/>
              <a:uLnTx/>
              <a:uFillTx/>
              <a:latin typeface="+mj-lt"/>
              <a:ea typeface="+mj-ea"/>
              <a:cs typeface="+mj-cs"/>
            </a:endParaRPr>
          </a:p>
        </p:txBody>
      </p:sp>
      <p:pic>
        <p:nvPicPr>
          <p:cNvPr id="6" name="Picture 15"/>
          <p:cNvPicPr>
            <a:picLocks noChangeAspect="1" noChangeArrowheads="1"/>
          </p:cNvPicPr>
          <p:nvPr/>
        </p:nvPicPr>
        <p:blipFill>
          <a:blip r:embed="rId2" cstate="print"/>
          <a:srcRect/>
          <a:stretch>
            <a:fillRect/>
          </a:stretch>
        </p:blipFill>
        <p:spPr bwMode="auto">
          <a:xfrm>
            <a:off x="2444995" y="1485945"/>
            <a:ext cx="2223492" cy="1725662"/>
          </a:xfrm>
          <a:prstGeom prst="rect">
            <a:avLst/>
          </a:prstGeom>
          <a:noFill/>
          <a:ln w="50800">
            <a:solidFill>
              <a:srgbClr val="99CCFF"/>
            </a:solidFill>
            <a:miter lim="800000"/>
            <a:headEnd/>
            <a:tailEnd/>
          </a:ln>
        </p:spPr>
      </p:pic>
      <p:pic>
        <p:nvPicPr>
          <p:cNvPr id="7" name="Picture 16"/>
          <p:cNvPicPr>
            <a:picLocks noChangeAspect="1" noChangeArrowheads="1"/>
          </p:cNvPicPr>
          <p:nvPr/>
        </p:nvPicPr>
        <p:blipFill>
          <a:blip r:embed="rId3" cstate="print"/>
          <a:srcRect/>
          <a:stretch>
            <a:fillRect/>
          </a:stretch>
        </p:blipFill>
        <p:spPr bwMode="auto">
          <a:xfrm>
            <a:off x="5132832" y="1512736"/>
            <a:ext cx="2152055" cy="1666503"/>
          </a:xfrm>
          <a:prstGeom prst="rect">
            <a:avLst/>
          </a:prstGeom>
          <a:noFill/>
          <a:ln w="50800">
            <a:solidFill>
              <a:srgbClr val="99CCFF"/>
            </a:solidFill>
            <a:miter lim="800000"/>
            <a:headEnd/>
            <a:tailEnd/>
          </a:ln>
        </p:spPr>
      </p:pic>
      <p:sp>
        <p:nvSpPr>
          <p:cNvPr id="10" name="Textfeld 9"/>
          <p:cNvSpPr txBox="1"/>
          <p:nvPr/>
        </p:nvSpPr>
        <p:spPr>
          <a:xfrm>
            <a:off x="2444995" y="3502170"/>
            <a:ext cx="5067413" cy="430887"/>
          </a:xfrm>
          <a:prstGeom prst="rect">
            <a:avLst/>
          </a:prstGeom>
          <a:solidFill>
            <a:srgbClr val="FFFF00"/>
          </a:solidFill>
        </p:spPr>
        <p:txBody>
          <a:bodyPr wrap="none" rtlCol="0">
            <a:spAutoFit/>
          </a:bodyPr>
          <a:lstStyle/>
          <a:p>
            <a:r>
              <a:rPr lang="en-US" sz="2200" dirty="0" smtClean="0"/>
              <a:t>All J</a:t>
            </a:r>
            <a:r>
              <a:rPr lang="en-US" sz="2200" baseline="30000" dirty="0" smtClean="0"/>
              <a:t>PC</a:t>
            </a:r>
            <a:r>
              <a:rPr lang="en-US" sz="2200" dirty="0" smtClean="0"/>
              <a:t> allowed for (</a:t>
            </a:r>
            <a:r>
              <a:rPr lang="en-US" sz="2200" dirty="0" err="1" smtClean="0"/>
              <a:t>qq</a:t>
            </a:r>
            <a:r>
              <a:rPr lang="en-US" sz="2200" dirty="0" smtClean="0"/>
              <a:t>) accessible in   p </a:t>
            </a:r>
            <a:r>
              <a:rPr lang="en-US" sz="2200" dirty="0" err="1" smtClean="0"/>
              <a:t>p</a:t>
            </a:r>
            <a:endParaRPr lang="en-US" sz="2200" dirty="0"/>
          </a:p>
        </p:txBody>
      </p:sp>
      <p:sp>
        <p:nvSpPr>
          <p:cNvPr id="11" name="Textfeld 10"/>
          <p:cNvSpPr txBox="1"/>
          <p:nvPr/>
        </p:nvSpPr>
        <p:spPr>
          <a:xfrm>
            <a:off x="4924186" y="3286145"/>
            <a:ext cx="156906" cy="338554"/>
          </a:xfrm>
          <a:prstGeom prst="rect">
            <a:avLst/>
          </a:prstGeom>
          <a:noFill/>
        </p:spPr>
        <p:txBody>
          <a:bodyPr wrap="none" lIns="0" tIns="0" rIns="0" bIns="0" rtlCol="0">
            <a:spAutoFit/>
          </a:bodyPr>
          <a:lstStyle/>
          <a:p>
            <a:r>
              <a:rPr lang="en-US" sz="2200" dirty="0" smtClean="0"/>
              <a:t>_</a:t>
            </a:r>
            <a:endParaRPr lang="en-US" sz="2200" dirty="0"/>
          </a:p>
        </p:txBody>
      </p:sp>
      <p:sp>
        <p:nvSpPr>
          <p:cNvPr id="12" name="Textfeld 11"/>
          <p:cNvSpPr txBox="1"/>
          <p:nvPr/>
        </p:nvSpPr>
        <p:spPr>
          <a:xfrm>
            <a:off x="7093565" y="3286145"/>
            <a:ext cx="156906" cy="338554"/>
          </a:xfrm>
          <a:prstGeom prst="rect">
            <a:avLst/>
          </a:prstGeom>
          <a:noFill/>
        </p:spPr>
        <p:txBody>
          <a:bodyPr wrap="none" lIns="0" tIns="0" rIns="0" bIns="0" rtlCol="0">
            <a:spAutoFit/>
          </a:bodyPr>
          <a:lstStyle/>
          <a:p>
            <a:r>
              <a:rPr lang="en-US" sz="2200" dirty="0" smtClean="0"/>
              <a:t>_</a:t>
            </a:r>
            <a:endParaRPr lang="en-US" sz="2200" dirty="0"/>
          </a:p>
        </p:txBody>
      </p:sp>
      <p:sp>
        <p:nvSpPr>
          <p:cNvPr id="13" name="Pfeil nach rechts 12"/>
          <p:cNvSpPr>
            <a:spLocks noChangeAspect="1"/>
          </p:cNvSpPr>
          <p:nvPr/>
        </p:nvSpPr>
        <p:spPr bwMode="auto">
          <a:xfrm>
            <a:off x="1713836" y="3574177"/>
            <a:ext cx="451573" cy="242316"/>
          </a:xfrm>
          <a:prstGeom prst="rightArrow">
            <a:avLst/>
          </a:prstGeom>
          <a:solidFill>
            <a:srgbClr val="C000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grpSp>
        <p:nvGrpSpPr>
          <p:cNvPr id="4" name="Group 23"/>
          <p:cNvGrpSpPr>
            <a:grpSpLocks/>
          </p:cNvGrpSpPr>
          <p:nvPr/>
        </p:nvGrpSpPr>
        <p:grpSpPr bwMode="auto">
          <a:xfrm>
            <a:off x="476545" y="4335860"/>
            <a:ext cx="7452958" cy="1973461"/>
            <a:chOff x="0" y="0"/>
            <a:chExt cx="5940" cy="1768"/>
          </a:xfrm>
        </p:grpSpPr>
        <p:sp>
          <p:nvSpPr>
            <p:cNvPr id="15" name="Rectangle 24"/>
            <p:cNvSpPr>
              <a:spLocks/>
            </p:cNvSpPr>
            <p:nvPr/>
          </p:nvSpPr>
          <p:spPr bwMode="auto">
            <a:xfrm>
              <a:off x="2696" y="709"/>
              <a:ext cx="3244" cy="524"/>
            </a:xfrm>
            <a:prstGeom prst="rect">
              <a:avLst/>
            </a:prstGeom>
            <a:solidFill>
              <a:srgbClr val="FFFF00"/>
            </a:solidFill>
            <a:ln w="12700">
              <a:noFill/>
              <a:miter lim="800000"/>
              <a:headEnd/>
              <a:tailEnd/>
            </a:ln>
          </p:spPr>
          <p:txBody>
            <a:bodyPr wrap="none" lIns="0" tIns="0" rIns="57799" bIns="0">
              <a:spAutoFit/>
            </a:bodyPr>
            <a:lstStyle/>
            <a:p>
              <a:pPr marL="42094"/>
              <a:r>
                <a:rPr lang="en-US" sz="2200" dirty="0" smtClean="0">
                  <a:solidFill>
                    <a:srgbClr val="000000"/>
                  </a:solidFill>
                  <a:latin typeface="+mn-lt"/>
                  <a:sym typeface="Chalkboard" pitchFamily="112" charset="0"/>
                </a:rPr>
                <a:t>Only J</a:t>
              </a:r>
              <a:r>
                <a:rPr lang="en-US" sz="2200" baseline="32000" dirty="0" smtClean="0">
                  <a:solidFill>
                    <a:srgbClr val="000000"/>
                  </a:solidFill>
                  <a:latin typeface="+mn-lt"/>
                  <a:sym typeface="Chalkboard" pitchFamily="112" charset="0"/>
                </a:rPr>
                <a:t>PC</a:t>
              </a:r>
              <a:r>
                <a:rPr lang="en-US" sz="2200" dirty="0" smtClean="0">
                  <a:solidFill>
                    <a:srgbClr val="000000"/>
                  </a:solidFill>
                  <a:latin typeface="+mn-lt"/>
                  <a:sym typeface="Chalkboard" pitchFamily="112" charset="0"/>
                </a:rPr>
                <a:t> = 1</a:t>
              </a:r>
              <a:r>
                <a:rPr lang="en-US" sz="2200" baseline="32000" dirty="0" smtClean="0">
                  <a:solidFill>
                    <a:srgbClr val="000000"/>
                  </a:solidFill>
                  <a:latin typeface="+mn-lt"/>
                  <a:sym typeface="Chalkboard" pitchFamily="112" charset="0"/>
                </a:rPr>
                <a:t>--</a:t>
              </a:r>
              <a:r>
                <a:rPr lang="en-US" sz="2200" dirty="0" smtClean="0">
                  <a:solidFill>
                    <a:srgbClr val="000000"/>
                  </a:solidFill>
                  <a:latin typeface="+mn-lt"/>
                  <a:sym typeface="Chalkboard" pitchFamily="112" charset="0"/>
                </a:rPr>
                <a:t> allowed in </a:t>
              </a:r>
              <a:r>
                <a:rPr lang="en-US" sz="2200" dirty="0" err="1" smtClean="0">
                  <a:solidFill>
                    <a:srgbClr val="000000"/>
                  </a:solidFill>
                  <a:latin typeface="+mn-lt"/>
                  <a:sym typeface="Chalkboard" pitchFamily="112" charset="0"/>
                </a:rPr>
                <a:t>e</a:t>
              </a:r>
              <a:r>
                <a:rPr lang="en-US" sz="2200" baseline="32000" dirty="0" err="1" smtClean="0">
                  <a:solidFill>
                    <a:srgbClr val="000000"/>
                  </a:solidFill>
                  <a:latin typeface="+mn-lt"/>
                  <a:sym typeface="Chalkboard" pitchFamily="112" charset="0"/>
                </a:rPr>
                <a:t>+</a:t>
              </a:r>
              <a:r>
                <a:rPr lang="en-US" sz="2200" dirty="0" err="1" smtClean="0">
                  <a:solidFill>
                    <a:srgbClr val="000000"/>
                  </a:solidFill>
                  <a:latin typeface="+mn-lt"/>
                  <a:sym typeface="Chalkboard" pitchFamily="112" charset="0"/>
                </a:rPr>
                <a:t>e</a:t>
              </a:r>
              <a:r>
                <a:rPr lang="en-US" sz="2200" baseline="32000" dirty="0" smtClean="0">
                  <a:solidFill>
                    <a:srgbClr val="000000"/>
                  </a:solidFill>
                  <a:latin typeface="+mn-lt"/>
                  <a:sym typeface="Chalkboard" pitchFamily="112" charset="0"/>
                </a:rPr>
                <a:t>-  </a:t>
              </a:r>
              <a:br>
                <a:rPr lang="en-US" sz="2200" baseline="32000" dirty="0" smtClean="0">
                  <a:solidFill>
                    <a:srgbClr val="000000"/>
                  </a:solidFill>
                  <a:latin typeface="+mn-lt"/>
                  <a:sym typeface="Chalkboard" pitchFamily="112" charset="0"/>
                </a:rPr>
              </a:br>
              <a:r>
                <a:rPr lang="en-US" sz="1600" dirty="0" smtClean="0">
                  <a:solidFill>
                    <a:srgbClr val="000000"/>
                  </a:solidFill>
                  <a:latin typeface="+mn-lt"/>
                  <a:sym typeface="Chalkboard" pitchFamily="112" charset="0"/>
                </a:rPr>
                <a:t>(to 1st order)</a:t>
              </a:r>
            </a:p>
          </p:txBody>
        </p:sp>
        <p:pic>
          <p:nvPicPr>
            <p:cNvPr id="16" name="Picture 25"/>
            <p:cNvPicPr>
              <a:picLocks noChangeAspect="1" noChangeArrowheads="1"/>
            </p:cNvPicPr>
            <p:nvPr/>
          </p:nvPicPr>
          <p:blipFill>
            <a:blip r:embed="rId4" cstate="print"/>
            <a:srcRect/>
            <a:stretch>
              <a:fillRect/>
            </a:stretch>
          </p:blipFill>
          <p:spPr bwMode="auto">
            <a:xfrm>
              <a:off x="679" y="0"/>
              <a:ext cx="1729" cy="1768"/>
            </a:xfrm>
            <a:prstGeom prst="rect">
              <a:avLst/>
            </a:prstGeom>
            <a:noFill/>
            <a:ln w="50800">
              <a:solidFill>
                <a:srgbClr val="99CCFF"/>
              </a:solidFill>
              <a:miter lim="800000"/>
              <a:headEnd/>
              <a:tailEnd/>
            </a:ln>
          </p:spPr>
        </p:pic>
        <p:sp>
          <p:nvSpPr>
            <p:cNvPr id="17" name="Rectangle 26"/>
            <p:cNvSpPr>
              <a:spLocks/>
            </p:cNvSpPr>
            <p:nvPr/>
          </p:nvSpPr>
          <p:spPr bwMode="auto">
            <a:xfrm>
              <a:off x="0" y="709"/>
              <a:ext cx="395" cy="303"/>
            </a:xfrm>
            <a:prstGeom prst="rect">
              <a:avLst/>
            </a:prstGeom>
            <a:noFill/>
            <a:ln w="12700">
              <a:noFill/>
              <a:miter lim="800000"/>
              <a:headEnd/>
              <a:tailEnd/>
            </a:ln>
          </p:spPr>
          <p:txBody>
            <a:bodyPr wrap="none" lIns="0" tIns="0" rIns="57799" bIns="0">
              <a:spAutoFit/>
            </a:bodyPr>
            <a:lstStyle/>
            <a:p>
              <a:pPr marL="42094"/>
              <a:r>
                <a:rPr lang="en-US" sz="2200" dirty="0" smtClean="0">
                  <a:solidFill>
                    <a:srgbClr val="000000"/>
                  </a:solidFill>
                  <a:latin typeface="+mn-lt"/>
                  <a:sym typeface="Chalkboard" pitchFamily="112" charset="0"/>
                </a:rPr>
                <a:t>c.f.</a:t>
              </a:r>
            </a:p>
          </p:txBody>
        </p:sp>
      </p:grpSp>
      <p:sp>
        <p:nvSpPr>
          <p:cNvPr id="18" name="Datumsplatzhalter 17"/>
          <p:cNvSpPr>
            <a:spLocks noGrp="1"/>
          </p:cNvSpPr>
          <p:nvPr>
            <p:ph type="dt" sz="half" idx="10"/>
          </p:nvPr>
        </p:nvSpPr>
        <p:spPr/>
        <p:txBody>
          <a:bodyPr/>
          <a:lstStyle/>
          <a:p>
            <a:pPr>
              <a:defRPr/>
            </a:pPr>
            <a:fld id="{903CC852-AFCA-4A7E-A012-6E83C689A912}" type="datetime1">
              <a:rPr lang="en-US" smtClean="0"/>
              <a:pPr>
                <a:defRPr/>
              </a:pPr>
              <a:t>10/5/2015</a:t>
            </a:fld>
            <a:endParaRPr lang="en-GB"/>
          </a:p>
        </p:txBody>
      </p:sp>
      <p:sp>
        <p:nvSpPr>
          <p:cNvPr id="19" name="Foliennummernplatzhalter 18"/>
          <p:cNvSpPr>
            <a:spLocks noGrp="1"/>
          </p:cNvSpPr>
          <p:nvPr>
            <p:ph type="sldNum" sz="quarter" idx="12"/>
          </p:nvPr>
        </p:nvSpPr>
        <p:spPr/>
        <p:txBody>
          <a:bodyPr/>
          <a:lstStyle/>
          <a:p>
            <a:pPr>
              <a:defRPr/>
            </a:pPr>
            <a:fld id="{8318FD4D-F9D6-4FD7-A96E-8F0752404E5C}" type="slidenum">
              <a:rPr lang="en-GB" smtClean="0"/>
              <a:pPr>
                <a:defRPr/>
              </a:pPr>
              <a:t>80</a:t>
            </a:fld>
            <a:endParaRPr lang="en-GB"/>
          </a:p>
        </p:txBody>
      </p:sp>
      <p:sp>
        <p:nvSpPr>
          <p:cNvPr id="20" name="Fußzeilenplatzhalter 19"/>
          <p:cNvSpPr>
            <a:spLocks noGrp="1"/>
          </p:cNvSpPr>
          <p:nvPr>
            <p:ph type="ftr" sz="quarter" idx="11"/>
          </p:nvPr>
        </p:nvSpPr>
        <p:spPr/>
        <p:txBody>
          <a:bodyPr/>
          <a:lstStyle/>
          <a:p>
            <a:pPr>
              <a:defRPr/>
            </a:pPr>
            <a:r>
              <a:rPr lang="en-US" smtClean="0"/>
              <a:t>Horst Stoecker</a:t>
            </a:r>
            <a:endParaRPr lang="en-GB" dirty="0"/>
          </a:p>
        </p:txBody>
      </p:sp>
    </p:spTree>
    <p:extLst>
      <p:ext uri="{BB962C8B-B14F-4D97-AF65-F5344CB8AC3E}">
        <p14:creationId xmlns:p14="http://schemas.microsoft.com/office/powerpoint/2010/main" val="165918999"/>
      </p:ext>
    </p:extLst>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467544" y="469095"/>
            <a:ext cx="7723964" cy="2769989"/>
          </a:xfrm>
          <a:prstGeom prst="rect">
            <a:avLst/>
          </a:prstGeom>
          <a:noFill/>
        </p:spPr>
        <p:txBody>
          <a:bodyPr wrap="none" rtlCol="0">
            <a:spAutoFit/>
          </a:bodyPr>
          <a:lstStyle/>
          <a:p>
            <a:r>
              <a:rPr lang="de-DE" sz="2000" b="1" dirty="0" err="1" smtClean="0">
                <a:solidFill>
                  <a:srgbClr val="FF0000"/>
                </a:solidFill>
                <a:latin typeface="Tahoma" panose="020B0604030504040204" pitchFamily="34" charset="0"/>
                <a:ea typeface="Tahoma" panose="020B0604030504040204" pitchFamily="34" charset="0"/>
                <a:cs typeface="Tahoma" panose="020B0604030504040204" pitchFamily="34" charset="0"/>
              </a:rPr>
              <a:t>Hadron</a:t>
            </a:r>
            <a:r>
              <a:rPr lang="de-DE" sz="20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 </a:t>
            </a:r>
            <a:r>
              <a:rPr lang="de-DE" sz="2000" b="1" dirty="0" err="1" smtClean="0">
                <a:solidFill>
                  <a:srgbClr val="FF0000"/>
                </a:solidFill>
                <a:latin typeface="Tahoma" panose="020B0604030504040204" pitchFamily="34" charset="0"/>
                <a:ea typeface="Tahoma" panose="020B0604030504040204" pitchFamily="34" charset="0"/>
                <a:cs typeface="Tahoma" panose="020B0604030504040204" pitchFamily="34" charset="0"/>
              </a:rPr>
              <a:t>Spectroscopy</a:t>
            </a:r>
            <a:endParaRPr lang="de-DE" sz="2000" b="1" dirty="0" smtClean="0">
              <a:solidFill>
                <a:srgbClr val="FF0000"/>
              </a:solidFill>
              <a:latin typeface="Tahoma" panose="020B0604030504040204" pitchFamily="34" charset="0"/>
              <a:ea typeface="Tahoma" panose="020B0604030504040204" pitchFamily="34" charset="0"/>
              <a:cs typeface="Tahoma" panose="020B0604030504040204" pitchFamily="34" charset="0"/>
            </a:endParaRPr>
          </a:p>
          <a:p>
            <a:r>
              <a:rPr lang="en-US" sz="2000" b="1" dirty="0" smtClean="0">
                <a:solidFill>
                  <a:srgbClr val="0000FF"/>
                </a:solidFill>
                <a:latin typeface="Tahoma" panose="020B0604030504040204" pitchFamily="34" charset="0"/>
                <a:ea typeface="Tahoma" panose="020B0604030504040204" pitchFamily="34" charset="0"/>
                <a:cs typeface="Tahoma" panose="020B0604030504040204" pitchFamily="34" charset="0"/>
              </a:rPr>
              <a:t>Experimental Goals: </a:t>
            </a:r>
            <a:r>
              <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rPr>
              <a:t>mass, width &amp; quantum numbers of resonances</a:t>
            </a:r>
          </a:p>
          <a:p>
            <a:r>
              <a:rPr lang="de-DE" sz="2000" b="1" dirty="0" err="1" smtClean="0">
                <a:solidFill>
                  <a:srgbClr val="0000FF"/>
                </a:solidFill>
                <a:latin typeface="Tahoma" panose="020B0604030504040204" pitchFamily="34" charset="0"/>
                <a:ea typeface="Tahoma" panose="020B0604030504040204" pitchFamily="34" charset="0"/>
                <a:cs typeface="Tahoma" panose="020B0604030504040204" pitchFamily="34" charset="0"/>
              </a:rPr>
              <a:t>Charm</a:t>
            </a:r>
            <a:r>
              <a:rPr lang="de-DE" sz="2000" b="1" dirty="0" smtClean="0">
                <a:solidFill>
                  <a:srgbClr val="0000FF"/>
                </a:solidFill>
                <a:latin typeface="Tahoma" panose="020B0604030504040204" pitchFamily="34" charset="0"/>
                <a:ea typeface="Tahoma" panose="020B0604030504040204" pitchFamily="34" charset="0"/>
                <a:cs typeface="Tahoma" panose="020B0604030504040204" pitchFamily="34" charset="0"/>
              </a:rPr>
              <a:t> </a:t>
            </a:r>
            <a:r>
              <a:rPr lang="de-DE" sz="2000" b="1" dirty="0" err="1" smtClean="0">
                <a:solidFill>
                  <a:srgbClr val="0000FF"/>
                </a:solidFill>
                <a:latin typeface="Tahoma" panose="020B0604030504040204" pitchFamily="34" charset="0"/>
                <a:ea typeface="Tahoma" panose="020B0604030504040204" pitchFamily="34" charset="0"/>
                <a:cs typeface="Tahoma" panose="020B0604030504040204" pitchFamily="34" charset="0"/>
              </a:rPr>
              <a:t>Hadrons</a:t>
            </a:r>
            <a:r>
              <a:rPr lang="de-DE" sz="2000" dirty="0" smtClean="0">
                <a:solidFill>
                  <a:srgbClr val="0000FF"/>
                </a:solidFill>
                <a:latin typeface="Tahoma" panose="020B0604030504040204" pitchFamily="34" charset="0"/>
                <a:ea typeface="Tahoma" panose="020B0604030504040204" pitchFamily="34" charset="0"/>
                <a:cs typeface="Tahoma" panose="020B0604030504040204" pitchFamily="34" charset="0"/>
              </a:rPr>
              <a:t>: </a:t>
            </a:r>
            <a:r>
              <a:rPr lang="de-DE" dirty="0" err="1" smtClean="0">
                <a:solidFill>
                  <a:srgbClr val="000000"/>
                </a:solidFill>
                <a:latin typeface="Tahoma" panose="020B0604030504040204" pitchFamily="34" charset="0"/>
                <a:ea typeface="Tahoma" panose="020B0604030504040204" pitchFamily="34" charset="0"/>
                <a:cs typeface="Tahoma" panose="020B0604030504040204" pitchFamily="34" charset="0"/>
              </a:rPr>
              <a:t>charmonia</a:t>
            </a:r>
            <a:r>
              <a:rPr lang="de-DE" dirty="0" smtClean="0">
                <a:solidFill>
                  <a:srgbClr val="000000"/>
                </a:solidFill>
                <a:latin typeface="Tahoma" panose="020B0604030504040204" pitchFamily="34" charset="0"/>
                <a:ea typeface="Tahoma" panose="020B0604030504040204" pitchFamily="34" charset="0"/>
                <a:cs typeface="Tahoma" panose="020B0604030504040204" pitchFamily="34" charset="0"/>
              </a:rPr>
              <a:t>, D-mesons, </a:t>
            </a:r>
            <a:r>
              <a:rPr lang="de-DE" dirty="0" err="1" smtClean="0">
                <a:solidFill>
                  <a:srgbClr val="000000"/>
                </a:solidFill>
                <a:latin typeface="Tahoma" panose="020B0604030504040204" pitchFamily="34" charset="0"/>
                <a:ea typeface="Tahoma" panose="020B0604030504040204" pitchFamily="34" charset="0"/>
                <a:cs typeface="Tahoma" panose="020B0604030504040204" pitchFamily="34" charset="0"/>
              </a:rPr>
              <a:t>charm</a:t>
            </a:r>
            <a:r>
              <a:rPr lang="de-DE" dirty="0" smtClean="0">
                <a:solidFill>
                  <a:srgbClr val="000000"/>
                </a:solidFill>
                <a:latin typeface="Tahoma" panose="020B0604030504040204" pitchFamily="34" charset="0"/>
                <a:ea typeface="Tahoma" panose="020B0604030504040204" pitchFamily="34" charset="0"/>
                <a:cs typeface="Tahoma" panose="020B0604030504040204" pitchFamily="34" charset="0"/>
              </a:rPr>
              <a:t> </a:t>
            </a:r>
            <a:r>
              <a:rPr lang="de-DE" dirty="0" err="1" smtClean="0">
                <a:solidFill>
                  <a:srgbClr val="000000"/>
                </a:solidFill>
                <a:latin typeface="Tahoma" panose="020B0604030504040204" pitchFamily="34" charset="0"/>
                <a:ea typeface="Tahoma" panose="020B0604030504040204" pitchFamily="34" charset="0"/>
                <a:cs typeface="Tahoma" panose="020B0604030504040204" pitchFamily="34" charset="0"/>
              </a:rPr>
              <a:t>baryons</a:t>
            </a:r>
            <a:endParaRPr lang="de-DE" dirty="0" smtClean="0">
              <a:solidFill>
                <a:srgbClr val="000000"/>
              </a:solidFill>
              <a:latin typeface="Tahoma" panose="020B0604030504040204" pitchFamily="34" charset="0"/>
              <a:ea typeface="Tahoma" panose="020B0604030504040204" pitchFamily="34" charset="0"/>
              <a:cs typeface="Tahoma" panose="020B0604030504040204" pitchFamily="34" charset="0"/>
            </a:endParaRPr>
          </a:p>
          <a:p>
            <a:r>
              <a:rPr lang="en-US" sz="1100" dirty="0" smtClean="0">
                <a:solidFill>
                  <a:srgbClr val="810000"/>
                </a:solidFill>
                <a:latin typeface="Tahoma" panose="020B0604030504040204" pitchFamily="34" charset="0"/>
                <a:ea typeface="Tahoma" panose="020B0604030504040204" pitchFamily="34" charset="0"/>
                <a:cs typeface="Tahoma" panose="020B0604030504040204" pitchFamily="34" charset="0"/>
              </a:rPr>
              <a:t>➔ </a:t>
            </a:r>
            <a:r>
              <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rPr>
              <a:t>Understand new XYZ states, D</a:t>
            </a:r>
            <a:r>
              <a:rPr lang="en-US" sz="1050" dirty="0" smtClean="0">
                <a:solidFill>
                  <a:srgbClr val="000000"/>
                </a:solidFill>
                <a:latin typeface="Tahoma" panose="020B0604030504040204" pitchFamily="34" charset="0"/>
                <a:ea typeface="Tahoma" panose="020B0604030504040204" pitchFamily="34" charset="0"/>
                <a:cs typeface="Tahoma" panose="020B0604030504040204" pitchFamily="34" charset="0"/>
              </a:rPr>
              <a:t>s</a:t>
            </a:r>
            <a:r>
              <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rPr>
              <a:t>(2317) and others</a:t>
            </a:r>
          </a:p>
          <a:p>
            <a:r>
              <a:rPr lang="en-US" sz="2000" b="1" dirty="0" smtClean="0">
                <a:solidFill>
                  <a:srgbClr val="0000FF"/>
                </a:solidFill>
                <a:latin typeface="Tahoma" panose="020B0604030504040204" pitchFamily="34" charset="0"/>
                <a:ea typeface="Tahoma" panose="020B0604030504040204" pitchFamily="34" charset="0"/>
                <a:cs typeface="Tahoma" panose="020B0604030504040204" pitchFamily="34" charset="0"/>
              </a:rPr>
              <a:t>Exotic QCD States</a:t>
            </a:r>
            <a:r>
              <a:rPr lang="en-US" sz="2000" dirty="0" smtClean="0">
                <a:solidFill>
                  <a:srgbClr val="0000FF"/>
                </a:solidFill>
                <a:latin typeface="Tahoma" panose="020B0604030504040204" pitchFamily="34" charset="0"/>
                <a:ea typeface="Tahoma" panose="020B0604030504040204" pitchFamily="34" charset="0"/>
                <a:cs typeface="Tahoma" panose="020B0604030504040204" pitchFamily="34" charset="0"/>
              </a:rPr>
              <a:t>: </a:t>
            </a:r>
            <a:r>
              <a:rPr lang="en-US" dirty="0" err="1" smtClean="0">
                <a:solidFill>
                  <a:srgbClr val="000000"/>
                </a:solidFill>
                <a:latin typeface="Tahoma" panose="020B0604030504040204" pitchFamily="34" charset="0"/>
                <a:ea typeface="Tahoma" panose="020B0604030504040204" pitchFamily="34" charset="0"/>
                <a:cs typeface="Tahoma" panose="020B0604030504040204" pitchFamily="34" charset="0"/>
              </a:rPr>
              <a:t>glueballs</a:t>
            </a:r>
            <a:r>
              <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rPr>
              <a:t>, hybrids, multi-quarks</a:t>
            </a:r>
          </a:p>
          <a:p>
            <a:r>
              <a:rPr lang="de-DE" sz="2000" b="1" dirty="0" err="1" smtClean="0">
                <a:solidFill>
                  <a:srgbClr val="0000FF"/>
                </a:solidFill>
                <a:latin typeface="Tahoma" panose="020B0604030504040204" pitchFamily="34" charset="0"/>
                <a:ea typeface="Tahoma" panose="020B0604030504040204" pitchFamily="34" charset="0"/>
                <a:cs typeface="Tahoma" panose="020B0604030504040204" pitchFamily="34" charset="0"/>
              </a:rPr>
              <a:t>Spectroscopy</a:t>
            </a:r>
            <a:r>
              <a:rPr lang="de-DE" sz="2000" b="1" dirty="0" smtClean="0">
                <a:solidFill>
                  <a:srgbClr val="0000FF"/>
                </a:solidFill>
                <a:latin typeface="Tahoma" panose="020B0604030504040204" pitchFamily="34" charset="0"/>
                <a:ea typeface="Tahoma" panose="020B0604030504040204" pitchFamily="34" charset="0"/>
                <a:cs typeface="Tahoma" panose="020B0604030504040204" pitchFamily="34" charset="0"/>
              </a:rPr>
              <a:t> </a:t>
            </a:r>
            <a:r>
              <a:rPr lang="de-DE" sz="2000" b="1" dirty="0" err="1" smtClean="0">
                <a:solidFill>
                  <a:srgbClr val="0000FF"/>
                </a:solidFill>
                <a:latin typeface="Tahoma" panose="020B0604030504040204" pitchFamily="34" charset="0"/>
                <a:ea typeface="Tahoma" panose="020B0604030504040204" pitchFamily="34" charset="0"/>
                <a:cs typeface="Tahoma" panose="020B0604030504040204" pitchFamily="34" charset="0"/>
              </a:rPr>
              <a:t>with</a:t>
            </a:r>
            <a:r>
              <a:rPr lang="de-DE" sz="2000" b="1" dirty="0" smtClean="0">
                <a:solidFill>
                  <a:srgbClr val="0000FF"/>
                </a:solidFill>
                <a:latin typeface="Tahoma" panose="020B0604030504040204" pitchFamily="34" charset="0"/>
                <a:ea typeface="Tahoma" panose="020B0604030504040204" pitchFamily="34" charset="0"/>
                <a:cs typeface="Tahoma" panose="020B0604030504040204" pitchFamily="34" charset="0"/>
              </a:rPr>
              <a:t> Antiprotons:</a:t>
            </a:r>
          </a:p>
          <a:p>
            <a:r>
              <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rPr>
              <a:t>Production of states of all quantum numbers</a:t>
            </a:r>
          </a:p>
          <a:p>
            <a:r>
              <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rPr>
              <a:t>Resonance scanning with high resolution</a:t>
            </a:r>
          </a:p>
          <a:p>
            <a:r>
              <a:rPr lang="de-DE" sz="2000" b="1" dirty="0" smtClean="0">
                <a:solidFill>
                  <a:srgbClr val="0000FF"/>
                </a:solidFill>
                <a:latin typeface="Tahoma" panose="020B0604030504040204" pitchFamily="34" charset="0"/>
                <a:ea typeface="Tahoma" panose="020B0604030504040204" pitchFamily="34" charset="0"/>
                <a:cs typeface="Tahoma" panose="020B0604030504040204" pitchFamily="34" charset="0"/>
              </a:rPr>
              <a:t>Baryon </a:t>
            </a:r>
            <a:r>
              <a:rPr lang="de-DE" sz="2000" b="1" dirty="0" err="1" smtClean="0">
                <a:solidFill>
                  <a:srgbClr val="0000FF"/>
                </a:solidFill>
                <a:latin typeface="Tahoma" panose="020B0604030504040204" pitchFamily="34" charset="0"/>
                <a:ea typeface="Tahoma" panose="020B0604030504040204" pitchFamily="34" charset="0"/>
                <a:cs typeface="Tahoma" panose="020B0604030504040204" pitchFamily="34" charset="0"/>
              </a:rPr>
              <a:t>Spectroscopy</a:t>
            </a:r>
            <a:r>
              <a:rPr lang="de-DE" sz="2000" b="1" dirty="0" smtClean="0">
                <a:solidFill>
                  <a:srgbClr val="0000FF"/>
                </a:solidFill>
                <a:latin typeface="Tahoma" panose="020B0604030504040204" pitchFamily="34" charset="0"/>
                <a:ea typeface="Tahoma" panose="020B0604030504040204" pitchFamily="34" charset="0"/>
                <a:cs typeface="Tahoma" panose="020B0604030504040204" pitchFamily="34" charset="0"/>
              </a:rPr>
              <a:t>: </a:t>
            </a:r>
            <a:r>
              <a:rPr lang="de-DE" dirty="0" err="1">
                <a:solidFill>
                  <a:srgbClr val="000000"/>
                </a:solidFill>
                <a:latin typeface="Tahoma" panose="020B0604030504040204" pitchFamily="34" charset="0"/>
                <a:ea typeface="Tahoma" panose="020B0604030504040204" pitchFamily="34" charset="0"/>
                <a:cs typeface="Tahoma" panose="020B0604030504040204" pitchFamily="34" charset="0"/>
              </a:rPr>
              <a:t>excited</a:t>
            </a:r>
            <a:r>
              <a:rPr lang="de-DE"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de-DE" dirty="0" err="1">
                <a:solidFill>
                  <a:srgbClr val="000000"/>
                </a:solidFill>
                <a:latin typeface="Tahoma" panose="020B0604030504040204" pitchFamily="34" charset="0"/>
                <a:ea typeface="Tahoma" panose="020B0604030504040204" pitchFamily="34" charset="0"/>
                <a:cs typeface="Tahoma" panose="020B0604030504040204" pitchFamily="34" charset="0"/>
              </a:rPr>
              <a:t>ss</a:t>
            </a:r>
            <a:r>
              <a:rPr lang="de-DE"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de-DE" dirty="0" err="1">
                <a:solidFill>
                  <a:srgbClr val="000000"/>
                </a:solidFill>
                <a:latin typeface="Tahoma" panose="020B0604030504040204" pitchFamily="34" charset="0"/>
                <a:ea typeface="Tahoma" panose="020B0604030504040204" pitchFamily="34" charset="0"/>
                <a:cs typeface="Tahoma" panose="020B0604030504040204" pitchFamily="34" charset="0"/>
              </a:rPr>
              <a:t>sss</a:t>
            </a:r>
            <a:r>
              <a:rPr lang="de-DE" dirty="0">
                <a:solidFill>
                  <a:srgbClr val="000000"/>
                </a:solidFill>
                <a:latin typeface="Tahoma" panose="020B0604030504040204" pitchFamily="34" charset="0"/>
                <a:ea typeface="Tahoma" panose="020B0604030504040204" pitchFamily="34" charset="0"/>
                <a:cs typeface="Tahoma" panose="020B0604030504040204" pitchFamily="34" charset="0"/>
              </a:rPr>
              <a:t>, c </a:t>
            </a:r>
            <a:r>
              <a:rPr lang="de-DE" dirty="0" err="1">
                <a:solidFill>
                  <a:srgbClr val="000000"/>
                </a:solidFill>
                <a:latin typeface="Tahoma" panose="020B0604030504040204" pitchFamily="34" charset="0"/>
                <a:ea typeface="Tahoma" panose="020B0604030504040204" pitchFamily="34" charset="0"/>
                <a:cs typeface="Tahoma" panose="020B0604030504040204" pitchFamily="34" charset="0"/>
              </a:rPr>
              <a:t>baryons</a:t>
            </a:r>
            <a:endParaRPr lang="de-DE" dirty="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pic>
        <p:nvPicPr>
          <p:cNvPr id="1030"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20272" y="1667341"/>
            <a:ext cx="1911058" cy="18397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feld 5"/>
          <p:cNvSpPr txBox="1"/>
          <p:nvPr/>
        </p:nvSpPr>
        <p:spPr>
          <a:xfrm>
            <a:off x="467544" y="3760122"/>
            <a:ext cx="4381008" cy="1508105"/>
          </a:xfrm>
          <a:prstGeom prst="rect">
            <a:avLst/>
          </a:prstGeom>
          <a:noFill/>
        </p:spPr>
        <p:txBody>
          <a:bodyPr wrap="none" rtlCol="0">
            <a:spAutoFit/>
          </a:bodyPr>
          <a:lstStyle/>
          <a:p>
            <a:r>
              <a:rPr lang="de-DE" sz="2000" b="1" dirty="0" err="1" smtClean="0">
                <a:solidFill>
                  <a:srgbClr val="FF0000"/>
                </a:solidFill>
                <a:latin typeface="Tahoma" panose="020B0604030504040204" pitchFamily="34" charset="0"/>
                <a:ea typeface="Tahoma" panose="020B0604030504040204" pitchFamily="34" charset="0"/>
                <a:cs typeface="Tahoma" panose="020B0604030504040204" pitchFamily="34" charset="0"/>
              </a:rPr>
              <a:t>Hadron</a:t>
            </a:r>
            <a:r>
              <a:rPr lang="de-DE" sz="20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 </a:t>
            </a:r>
            <a:r>
              <a:rPr lang="de-DE" sz="2000" b="1" dirty="0" err="1" smtClean="0">
                <a:solidFill>
                  <a:srgbClr val="FF0000"/>
                </a:solidFill>
                <a:latin typeface="Tahoma" panose="020B0604030504040204" pitchFamily="34" charset="0"/>
                <a:ea typeface="Tahoma" panose="020B0604030504040204" pitchFamily="34" charset="0"/>
                <a:cs typeface="Tahoma" panose="020B0604030504040204" pitchFamily="34" charset="0"/>
              </a:rPr>
              <a:t>Structure</a:t>
            </a:r>
            <a:endParaRPr lang="de-DE" sz="2000" b="1" dirty="0" smtClean="0">
              <a:solidFill>
                <a:srgbClr val="FF0000"/>
              </a:solidFill>
              <a:latin typeface="Tahoma" panose="020B0604030504040204" pitchFamily="34" charset="0"/>
              <a:ea typeface="Tahoma" panose="020B0604030504040204" pitchFamily="34" charset="0"/>
              <a:cs typeface="Tahoma" panose="020B0604030504040204" pitchFamily="34" charset="0"/>
            </a:endParaRPr>
          </a:p>
          <a:p>
            <a:r>
              <a:rPr lang="de-DE" b="1" dirty="0" err="1" smtClean="0">
                <a:solidFill>
                  <a:srgbClr val="810000"/>
                </a:solidFill>
                <a:latin typeface="Tahoma" panose="020B0604030504040204" pitchFamily="34" charset="0"/>
                <a:ea typeface="Tahoma" panose="020B0604030504040204" pitchFamily="34" charset="0"/>
                <a:cs typeface="Tahoma" panose="020B0604030504040204" pitchFamily="34" charset="0"/>
              </a:rPr>
              <a:t>Generalized</a:t>
            </a:r>
            <a:r>
              <a:rPr lang="de-DE" b="1" dirty="0" smtClean="0">
                <a:solidFill>
                  <a:srgbClr val="810000"/>
                </a:solidFill>
                <a:latin typeface="Tahoma" panose="020B0604030504040204" pitchFamily="34" charset="0"/>
                <a:ea typeface="Tahoma" panose="020B0604030504040204" pitchFamily="34" charset="0"/>
                <a:cs typeface="Tahoma" panose="020B0604030504040204" pitchFamily="34" charset="0"/>
              </a:rPr>
              <a:t> Parton </a:t>
            </a:r>
            <a:r>
              <a:rPr lang="de-DE" b="1" dirty="0" err="1" smtClean="0">
                <a:solidFill>
                  <a:srgbClr val="810000"/>
                </a:solidFill>
                <a:latin typeface="Tahoma" panose="020B0604030504040204" pitchFamily="34" charset="0"/>
                <a:ea typeface="Tahoma" panose="020B0604030504040204" pitchFamily="34" charset="0"/>
                <a:cs typeface="Tahoma" panose="020B0604030504040204" pitchFamily="34" charset="0"/>
              </a:rPr>
              <a:t>Distributions</a:t>
            </a:r>
            <a:endParaRPr lang="de-DE" b="1" dirty="0" smtClean="0">
              <a:solidFill>
                <a:srgbClr val="810000"/>
              </a:solidFill>
              <a:latin typeface="Tahoma" panose="020B0604030504040204" pitchFamily="34" charset="0"/>
              <a:ea typeface="Tahoma" panose="020B0604030504040204" pitchFamily="34" charset="0"/>
              <a:cs typeface="Tahoma" panose="020B0604030504040204" pitchFamily="34" charset="0"/>
            </a:endParaRPr>
          </a:p>
          <a:p>
            <a:r>
              <a:rPr lang="en-US" sz="1100" dirty="0" smtClean="0">
                <a:solidFill>
                  <a:srgbClr val="810000"/>
                </a:solidFill>
                <a:latin typeface="Tahoma" panose="020B0604030504040204" pitchFamily="34" charset="0"/>
                <a:ea typeface="Tahoma" panose="020B0604030504040204" pitchFamily="34" charset="0"/>
                <a:cs typeface="Tahoma" panose="020B0604030504040204" pitchFamily="34" charset="0"/>
              </a:rPr>
              <a:t>➔ </a:t>
            </a:r>
            <a:r>
              <a:rPr lang="en-US" dirty="0" err="1" smtClean="0">
                <a:solidFill>
                  <a:srgbClr val="000000"/>
                </a:solidFill>
                <a:latin typeface="Tahoma" panose="020B0604030504040204" pitchFamily="34" charset="0"/>
                <a:ea typeface="Tahoma" panose="020B0604030504040204" pitchFamily="34" charset="0"/>
                <a:cs typeface="Tahoma" panose="020B0604030504040204" pitchFamily="34" charset="0"/>
              </a:rPr>
              <a:t>Formfactors</a:t>
            </a:r>
            <a:r>
              <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rPr>
              <a:t> and structure functions, </a:t>
            </a:r>
            <a:r>
              <a:rPr lang="en-US" dirty="0" err="1" smtClean="0">
                <a:solidFill>
                  <a:srgbClr val="000000"/>
                </a:solidFill>
                <a:latin typeface="Tahoma" panose="020B0604030504040204" pitchFamily="34" charset="0"/>
                <a:ea typeface="Tahoma" panose="020B0604030504040204" pitchFamily="34" charset="0"/>
                <a:cs typeface="Tahoma" panose="020B0604030504040204" pitchFamily="34" charset="0"/>
              </a:rPr>
              <a:t>Lq</a:t>
            </a:r>
            <a:endPar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endParaRPr>
          </a:p>
          <a:p>
            <a:r>
              <a:rPr lang="de-DE" b="1" dirty="0" err="1" smtClean="0">
                <a:solidFill>
                  <a:srgbClr val="810000"/>
                </a:solidFill>
                <a:latin typeface="Tahoma" panose="020B0604030504040204" pitchFamily="34" charset="0"/>
                <a:ea typeface="Tahoma" panose="020B0604030504040204" pitchFamily="34" charset="0"/>
                <a:cs typeface="Tahoma" panose="020B0604030504040204" pitchFamily="34" charset="0"/>
              </a:rPr>
              <a:t>Timelike</a:t>
            </a:r>
            <a:r>
              <a:rPr lang="de-DE" b="1" dirty="0" smtClean="0">
                <a:solidFill>
                  <a:srgbClr val="810000"/>
                </a:solidFill>
                <a:latin typeface="Tahoma" panose="020B0604030504040204" pitchFamily="34" charset="0"/>
                <a:ea typeface="Tahoma" panose="020B0604030504040204" pitchFamily="34" charset="0"/>
                <a:cs typeface="Tahoma" panose="020B0604030504040204" pitchFamily="34" charset="0"/>
              </a:rPr>
              <a:t> </a:t>
            </a:r>
            <a:r>
              <a:rPr lang="de-DE" b="1" dirty="0" err="1" smtClean="0">
                <a:solidFill>
                  <a:srgbClr val="810000"/>
                </a:solidFill>
                <a:latin typeface="Tahoma" panose="020B0604030504040204" pitchFamily="34" charset="0"/>
                <a:ea typeface="Tahoma" panose="020B0604030504040204" pitchFamily="34" charset="0"/>
                <a:cs typeface="Tahoma" panose="020B0604030504040204" pitchFamily="34" charset="0"/>
              </a:rPr>
              <a:t>Nucleon</a:t>
            </a:r>
            <a:r>
              <a:rPr lang="de-DE" b="1" dirty="0" smtClean="0">
                <a:solidFill>
                  <a:srgbClr val="810000"/>
                </a:solidFill>
                <a:latin typeface="Tahoma" panose="020B0604030504040204" pitchFamily="34" charset="0"/>
                <a:ea typeface="Tahoma" panose="020B0604030504040204" pitchFamily="34" charset="0"/>
                <a:cs typeface="Tahoma" panose="020B0604030504040204" pitchFamily="34" charset="0"/>
              </a:rPr>
              <a:t> </a:t>
            </a:r>
            <a:r>
              <a:rPr lang="de-DE" b="1" dirty="0" err="1" smtClean="0">
                <a:solidFill>
                  <a:srgbClr val="810000"/>
                </a:solidFill>
                <a:latin typeface="Tahoma" panose="020B0604030504040204" pitchFamily="34" charset="0"/>
                <a:ea typeface="Tahoma" panose="020B0604030504040204" pitchFamily="34" charset="0"/>
                <a:cs typeface="Tahoma" panose="020B0604030504040204" pitchFamily="34" charset="0"/>
              </a:rPr>
              <a:t>Formfactors</a:t>
            </a:r>
            <a:endParaRPr lang="de-DE" b="1" dirty="0" smtClean="0">
              <a:solidFill>
                <a:srgbClr val="810000"/>
              </a:solidFill>
              <a:latin typeface="Tahoma" panose="020B0604030504040204" pitchFamily="34" charset="0"/>
              <a:ea typeface="Tahoma" panose="020B0604030504040204" pitchFamily="34" charset="0"/>
              <a:cs typeface="Tahoma" panose="020B0604030504040204" pitchFamily="34" charset="0"/>
            </a:endParaRPr>
          </a:p>
          <a:p>
            <a:r>
              <a:rPr lang="de-DE" b="1" dirty="0" err="1" smtClean="0">
                <a:solidFill>
                  <a:srgbClr val="810000"/>
                </a:solidFill>
                <a:latin typeface="Tahoma" panose="020B0604030504040204" pitchFamily="34" charset="0"/>
                <a:ea typeface="Tahoma" panose="020B0604030504040204" pitchFamily="34" charset="0"/>
                <a:cs typeface="Tahoma" panose="020B0604030504040204" pitchFamily="34" charset="0"/>
              </a:rPr>
              <a:t>Drell</a:t>
            </a:r>
            <a:r>
              <a:rPr lang="de-DE" b="1" dirty="0" smtClean="0">
                <a:solidFill>
                  <a:srgbClr val="810000"/>
                </a:solidFill>
                <a:latin typeface="Tahoma" panose="020B0604030504040204" pitchFamily="34" charset="0"/>
                <a:ea typeface="Tahoma" panose="020B0604030504040204" pitchFamily="34" charset="0"/>
                <a:cs typeface="Tahoma" panose="020B0604030504040204" pitchFamily="34" charset="0"/>
              </a:rPr>
              <a:t>-Yan </a:t>
            </a:r>
            <a:r>
              <a:rPr lang="de-DE" b="1" dirty="0" err="1" smtClean="0">
                <a:solidFill>
                  <a:srgbClr val="810000"/>
                </a:solidFill>
                <a:latin typeface="Tahoma" panose="020B0604030504040204" pitchFamily="34" charset="0"/>
                <a:ea typeface="Tahoma" panose="020B0604030504040204" pitchFamily="34" charset="0"/>
                <a:cs typeface="Tahoma" panose="020B0604030504040204" pitchFamily="34" charset="0"/>
              </a:rPr>
              <a:t>Process</a:t>
            </a:r>
            <a:endParaRPr lang="de-DE" dirty="0" smtClean="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7" name="Textfeld 6"/>
          <p:cNvSpPr txBox="1"/>
          <p:nvPr/>
        </p:nvSpPr>
        <p:spPr>
          <a:xfrm>
            <a:off x="467544" y="5443019"/>
            <a:ext cx="5288627" cy="1231106"/>
          </a:xfrm>
          <a:prstGeom prst="rect">
            <a:avLst/>
          </a:prstGeom>
          <a:noFill/>
        </p:spPr>
        <p:txBody>
          <a:bodyPr wrap="none" rtlCol="0">
            <a:spAutoFit/>
          </a:bodyPr>
          <a:lstStyle/>
          <a:p>
            <a:r>
              <a:rPr lang="de-DE" sz="2000" b="1" dirty="0" err="1" smtClean="0">
                <a:solidFill>
                  <a:srgbClr val="FF0000"/>
                </a:solidFill>
                <a:latin typeface="Tahoma" panose="020B0604030504040204" pitchFamily="34" charset="0"/>
                <a:ea typeface="Tahoma" panose="020B0604030504040204" pitchFamily="34" charset="0"/>
                <a:cs typeface="Tahoma" panose="020B0604030504040204" pitchFamily="34" charset="0"/>
              </a:rPr>
              <a:t>Nuclear</a:t>
            </a:r>
            <a:r>
              <a:rPr lang="de-DE" sz="20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 </a:t>
            </a:r>
            <a:r>
              <a:rPr lang="de-DE" sz="2000" b="1" dirty="0" err="1" smtClean="0">
                <a:solidFill>
                  <a:srgbClr val="FF0000"/>
                </a:solidFill>
                <a:latin typeface="Tahoma" panose="020B0604030504040204" pitchFamily="34" charset="0"/>
                <a:ea typeface="Tahoma" panose="020B0604030504040204" pitchFamily="34" charset="0"/>
                <a:cs typeface="Tahoma" panose="020B0604030504040204" pitchFamily="34" charset="0"/>
              </a:rPr>
              <a:t>Physics</a:t>
            </a:r>
            <a:endParaRPr lang="de-DE" sz="2000" b="1" dirty="0" smtClean="0">
              <a:solidFill>
                <a:srgbClr val="FF0000"/>
              </a:solidFill>
              <a:latin typeface="Tahoma" panose="020B0604030504040204" pitchFamily="34" charset="0"/>
              <a:ea typeface="Tahoma" panose="020B0604030504040204" pitchFamily="34" charset="0"/>
              <a:cs typeface="Tahoma" panose="020B0604030504040204" pitchFamily="34" charset="0"/>
            </a:endParaRPr>
          </a:p>
          <a:p>
            <a:r>
              <a:rPr lang="en-US" b="1" dirty="0" err="1" smtClean="0">
                <a:solidFill>
                  <a:srgbClr val="008100"/>
                </a:solidFill>
                <a:latin typeface="Tahoma" panose="020B0604030504040204" pitchFamily="34" charset="0"/>
                <a:ea typeface="Tahoma" panose="020B0604030504040204" pitchFamily="34" charset="0"/>
                <a:cs typeface="Tahoma" panose="020B0604030504040204" pitchFamily="34" charset="0"/>
              </a:rPr>
              <a:t>Hypernuclei</a:t>
            </a:r>
            <a:r>
              <a:rPr lang="en-US" dirty="0" smtClean="0">
                <a:solidFill>
                  <a:srgbClr val="008100"/>
                </a:solidFill>
                <a:latin typeface="Tahoma" panose="020B0604030504040204" pitchFamily="34" charset="0"/>
                <a:ea typeface="Tahoma" panose="020B0604030504040204" pitchFamily="34" charset="0"/>
                <a:cs typeface="Tahoma" panose="020B0604030504040204" pitchFamily="34" charset="0"/>
              </a:rPr>
              <a:t>: Production of double Λ-</a:t>
            </a:r>
            <a:r>
              <a:rPr lang="en-US" dirty="0" err="1" smtClean="0">
                <a:solidFill>
                  <a:srgbClr val="008100"/>
                </a:solidFill>
                <a:latin typeface="Tahoma" panose="020B0604030504040204" pitchFamily="34" charset="0"/>
                <a:ea typeface="Tahoma" panose="020B0604030504040204" pitchFamily="34" charset="0"/>
                <a:cs typeface="Tahoma" panose="020B0604030504040204" pitchFamily="34" charset="0"/>
              </a:rPr>
              <a:t>hypernuclei</a:t>
            </a:r>
            <a:endParaRPr lang="en-US" dirty="0" smtClean="0">
              <a:solidFill>
                <a:srgbClr val="008100"/>
              </a:solidFill>
              <a:latin typeface="Tahoma" panose="020B0604030504040204" pitchFamily="34" charset="0"/>
              <a:ea typeface="Tahoma" panose="020B0604030504040204" pitchFamily="34" charset="0"/>
              <a:cs typeface="Tahoma" panose="020B0604030504040204" pitchFamily="34" charset="0"/>
            </a:endParaRPr>
          </a:p>
          <a:p>
            <a:r>
              <a:rPr lang="en-US" dirty="0" smtClean="0">
                <a:solidFill>
                  <a:srgbClr val="810000"/>
                </a:solidFill>
                <a:latin typeface="Tahoma" panose="020B0604030504040204" pitchFamily="34" charset="0"/>
                <a:ea typeface="Tahoma" panose="020B0604030504040204" pitchFamily="34" charset="0"/>
                <a:cs typeface="Tahoma" panose="020B0604030504040204" pitchFamily="34" charset="0"/>
              </a:rPr>
              <a:t>➔ </a:t>
            </a:r>
            <a:r>
              <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rPr>
              <a:t>γ-spectroscopy of </a:t>
            </a:r>
            <a:r>
              <a:rPr lang="en-US" dirty="0" err="1" smtClean="0">
                <a:solidFill>
                  <a:srgbClr val="000000"/>
                </a:solidFill>
                <a:latin typeface="Tahoma" panose="020B0604030504040204" pitchFamily="34" charset="0"/>
                <a:ea typeface="Tahoma" panose="020B0604030504040204" pitchFamily="34" charset="0"/>
                <a:cs typeface="Tahoma" panose="020B0604030504040204" pitchFamily="34" charset="0"/>
              </a:rPr>
              <a:t>hypernuclei</a:t>
            </a:r>
            <a:r>
              <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rPr>
              <a:t>, YY interaction</a:t>
            </a:r>
          </a:p>
          <a:p>
            <a:r>
              <a:rPr lang="de-DE" b="1" dirty="0" err="1" smtClean="0">
                <a:solidFill>
                  <a:srgbClr val="008100"/>
                </a:solidFill>
                <a:latin typeface="Tahoma" panose="020B0604030504040204" pitchFamily="34" charset="0"/>
                <a:ea typeface="Tahoma" panose="020B0604030504040204" pitchFamily="34" charset="0"/>
                <a:cs typeface="Tahoma" panose="020B0604030504040204" pitchFamily="34" charset="0"/>
              </a:rPr>
              <a:t>Hadrons</a:t>
            </a:r>
            <a:r>
              <a:rPr lang="de-DE" b="1" dirty="0" smtClean="0">
                <a:solidFill>
                  <a:srgbClr val="008100"/>
                </a:solidFill>
                <a:latin typeface="Tahoma" panose="020B0604030504040204" pitchFamily="34" charset="0"/>
                <a:ea typeface="Tahoma" panose="020B0604030504040204" pitchFamily="34" charset="0"/>
                <a:cs typeface="Tahoma" panose="020B0604030504040204" pitchFamily="34" charset="0"/>
              </a:rPr>
              <a:t> in </a:t>
            </a:r>
            <a:r>
              <a:rPr lang="de-DE" b="1" dirty="0" err="1" smtClean="0">
                <a:solidFill>
                  <a:srgbClr val="008100"/>
                </a:solidFill>
                <a:latin typeface="Tahoma" panose="020B0604030504040204" pitchFamily="34" charset="0"/>
                <a:ea typeface="Tahoma" panose="020B0604030504040204" pitchFamily="34" charset="0"/>
                <a:cs typeface="Tahoma" panose="020B0604030504040204" pitchFamily="34" charset="0"/>
              </a:rPr>
              <a:t>Nuclear</a:t>
            </a:r>
            <a:r>
              <a:rPr lang="de-DE" b="1" dirty="0" smtClean="0">
                <a:solidFill>
                  <a:srgbClr val="008100"/>
                </a:solidFill>
                <a:latin typeface="Tahoma" panose="020B0604030504040204" pitchFamily="34" charset="0"/>
                <a:ea typeface="Tahoma" panose="020B0604030504040204" pitchFamily="34" charset="0"/>
                <a:cs typeface="Tahoma" panose="020B0604030504040204" pitchFamily="34" charset="0"/>
              </a:rPr>
              <a:t> Medium</a:t>
            </a:r>
            <a:endParaRPr lang="de-DE" dirty="0" smtClean="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pic>
        <p:nvPicPr>
          <p:cNvPr id="1033"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70379" y="4348900"/>
            <a:ext cx="2036977" cy="26005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31"/>
          <p:cNvSpPr txBox="1">
            <a:spLocks noChangeArrowheads="1"/>
          </p:cNvSpPr>
          <p:nvPr/>
        </p:nvSpPr>
        <p:spPr>
          <a:xfrm>
            <a:off x="0" y="0"/>
            <a:ext cx="9144000" cy="928688"/>
          </a:xfrm>
          <a:prstGeom prst="rect">
            <a:avLst/>
          </a:prstGeom>
        </p:spPr>
        <p:txBody>
          <a:bodyPr>
            <a:noAutofit/>
          </a:bodyPr>
          <a:lstStyle>
            <a:lvl1pPr algn="ctr" rtl="0" eaLnBrk="1" fontAlgn="base" hangingPunct="1">
              <a:spcBef>
                <a:spcPct val="0"/>
              </a:spcBef>
              <a:spcAft>
                <a:spcPct val="0"/>
              </a:spcAft>
              <a:defRPr sz="4400" kern="1200">
                <a:solidFill>
                  <a:srgbClr val="14425D"/>
                </a:solidFill>
                <a:latin typeface="+mj-lt"/>
                <a:ea typeface="+mj-ea"/>
                <a:cs typeface="+mj-cs"/>
              </a:defRPr>
            </a:lvl1pPr>
            <a:lvl2pPr algn="ctr" rtl="0" eaLnBrk="1" fontAlgn="base" hangingPunct="1">
              <a:spcBef>
                <a:spcPct val="0"/>
              </a:spcBef>
              <a:spcAft>
                <a:spcPct val="0"/>
              </a:spcAft>
              <a:defRPr sz="4400">
                <a:solidFill>
                  <a:srgbClr val="14425D"/>
                </a:solidFill>
                <a:latin typeface="Verdana" pitchFamily="34" charset="0"/>
              </a:defRPr>
            </a:lvl2pPr>
            <a:lvl3pPr algn="ctr" rtl="0" eaLnBrk="1" fontAlgn="base" hangingPunct="1">
              <a:spcBef>
                <a:spcPct val="0"/>
              </a:spcBef>
              <a:spcAft>
                <a:spcPct val="0"/>
              </a:spcAft>
              <a:defRPr sz="4400">
                <a:solidFill>
                  <a:srgbClr val="14425D"/>
                </a:solidFill>
                <a:latin typeface="Verdana" pitchFamily="34" charset="0"/>
              </a:defRPr>
            </a:lvl3pPr>
            <a:lvl4pPr algn="ctr" rtl="0" eaLnBrk="1" fontAlgn="base" hangingPunct="1">
              <a:spcBef>
                <a:spcPct val="0"/>
              </a:spcBef>
              <a:spcAft>
                <a:spcPct val="0"/>
              </a:spcAft>
              <a:defRPr sz="4400">
                <a:solidFill>
                  <a:srgbClr val="14425D"/>
                </a:solidFill>
                <a:latin typeface="Verdana" pitchFamily="34" charset="0"/>
              </a:defRPr>
            </a:lvl4pPr>
            <a:lvl5pPr algn="ctr" rtl="0" eaLnBrk="1" fontAlgn="base" hangingPunct="1">
              <a:spcBef>
                <a:spcPct val="0"/>
              </a:spcBef>
              <a:spcAft>
                <a:spcPct val="0"/>
              </a:spcAft>
              <a:defRPr sz="4400">
                <a:solidFill>
                  <a:srgbClr val="14425D"/>
                </a:solidFill>
                <a:latin typeface="Verdana" pitchFamily="34" charset="0"/>
              </a:defRPr>
            </a:lvl5pPr>
            <a:lvl6pPr marL="457200" algn="ctr" rtl="0" eaLnBrk="1" fontAlgn="base" hangingPunct="1">
              <a:spcBef>
                <a:spcPct val="0"/>
              </a:spcBef>
              <a:spcAft>
                <a:spcPct val="0"/>
              </a:spcAft>
              <a:defRPr sz="4400">
                <a:solidFill>
                  <a:srgbClr val="14425D"/>
                </a:solidFill>
                <a:latin typeface="Verdana" pitchFamily="34" charset="0"/>
              </a:defRPr>
            </a:lvl6pPr>
            <a:lvl7pPr marL="914400" algn="ctr" rtl="0" eaLnBrk="1" fontAlgn="base" hangingPunct="1">
              <a:spcBef>
                <a:spcPct val="0"/>
              </a:spcBef>
              <a:spcAft>
                <a:spcPct val="0"/>
              </a:spcAft>
              <a:defRPr sz="4400">
                <a:solidFill>
                  <a:srgbClr val="14425D"/>
                </a:solidFill>
                <a:latin typeface="Verdana" pitchFamily="34" charset="0"/>
              </a:defRPr>
            </a:lvl7pPr>
            <a:lvl8pPr marL="1371600" algn="ctr" rtl="0" eaLnBrk="1" fontAlgn="base" hangingPunct="1">
              <a:spcBef>
                <a:spcPct val="0"/>
              </a:spcBef>
              <a:spcAft>
                <a:spcPct val="0"/>
              </a:spcAft>
              <a:defRPr sz="4400">
                <a:solidFill>
                  <a:srgbClr val="14425D"/>
                </a:solidFill>
                <a:latin typeface="Verdana" pitchFamily="34" charset="0"/>
              </a:defRPr>
            </a:lvl8pPr>
            <a:lvl9pPr marL="1828800" algn="ctr" rtl="0" eaLnBrk="1" fontAlgn="base" hangingPunct="1">
              <a:spcBef>
                <a:spcPct val="0"/>
              </a:spcBef>
              <a:spcAft>
                <a:spcPct val="0"/>
              </a:spcAft>
              <a:defRPr sz="4400">
                <a:solidFill>
                  <a:srgbClr val="14425D"/>
                </a:solidFill>
                <a:latin typeface="Verdana" pitchFamily="34" charset="0"/>
              </a:defRPr>
            </a:lvl9pPr>
          </a:lstStyle>
          <a:p>
            <a:pPr>
              <a:lnSpc>
                <a:spcPct val="150000"/>
              </a:lnSpc>
            </a:pPr>
            <a:r>
              <a:rPr lang="de-DE" sz="2600" b="1" dirty="0" smtClean="0">
                <a:solidFill>
                  <a:srgbClr val="4585A5"/>
                </a:solidFill>
                <a:ea typeface="Tahoma" panose="020B0604030504040204" pitchFamily="34" charset="0"/>
                <a:cs typeface="Tahoma" panose="020B0604030504040204" pitchFamily="34" charset="0"/>
              </a:rPr>
              <a:t>The PANDA </a:t>
            </a:r>
            <a:r>
              <a:rPr lang="de-DE" sz="2600" b="1" dirty="0" err="1">
                <a:solidFill>
                  <a:srgbClr val="4585A5"/>
                </a:solidFill>
                <a:ea typeface="Tahoma" panose="020B0604030504040204" pitchFamily="34" charset="0"/>
                <a:cs typeface="Tahoma" panose="020B0604030504040204" pitchFamily="34" charset="0"/>
              </a:rPr>
              <a:t>P</a:t>
            </a:r>
            <a:r>
              <a:rPr lang="de-DE" sz="2600" b="1" dirty="0" err="1" smtClean="0">
                <a:solidFill>
                  <a:srgbClr val="4585A5"/>
                </a:solidFill>
                <a:ea typeface="Tahoma" panose="020B0604030504040204" pitchFamily="34" charset="0"/>
                <a:cs typeface="Tahoma" panose="020B0604030504040204" pitchFamily="34" charset="0"/>
              </a:rPr>
              <a:t>hysics</a:t>
            </a:r>
            <a:r>
              <a:rPr lang="de-DE" sz="2600" b="1" dirty="0" smtClean="0">
                <a:solidFill>
                  <a:srgbClr val="4585A5"/>
                </a:solidFill>
                <a:ea typeface="Tahoma" panose="020B0604030504040204" pitchFamily="34" charset="0"/>
                <a:cs typeface="Tahoma" panose="020B0604030504040204" pitchFamily="34" charset="0"/>
              </a:rPr>
              <a:t> </a:t>
            </a:r>
            <a:r>
              <a:rPr lang="de-DE" sz="2600" b="1" dirty="0" err="1">
                <a:solidFill>
                  <a:srgbClr val="4585A5"/>
                </a:solidFill>
                <a:ea typeface="Tahoma" panose="020B0604030504040204" pitchFamily="34" charset="0"/>
                <a:cs typeface="Tahoma" panose="020B0604030504040204" pitchFamily="34" charset="0"/>
              </a:rPr>
              <a:t>P</a:t>
            </a:r>
            <a:r>
              <a:rPr lang="de-DE" sz="2600" b="1" dirty="0" err="1" smtClean="0">
                <a:solidFill>
                  <a:srgbClr val="4585A5"/>
                </a:solidFill>
                <a:ea typeface="Tahoma" panose="020B0604030504040204" pitchFamily="34" charset="0"/>
                <a:cs typeface="Tahoma" panose="020B0604030504040204" pitchFamily="34" charset="0"/>
              </a:rPr>
              <a:t>rogram</a:t>
            </a:r>
            <a:endParaRPr lang="en-GB" sz="2600" b="1" dirty="0">
              <a:solidFill>
                <a:srgbClr val="4585A5"/>
              </a:solidFill>
            </a:endParaRPr>
          </a:p>
        </p:txBody>
      </p:sp>
      <p:pic>
        <p:nvPicPr>
          <p:cNvPr id="1032" name="Picture 8" descr="http://www-panda.gsi.de/framework/content/physics/img/nucleon_structur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00325" y="3485266"/>
            <a:ext cx="1776628" cy="1692026"/>
          </a:xfrm>
          <a:prstGeom prst="rect">
            <a:avLst/>
          </a:prstGeom>
          <a:noFill/>
          <a:extLst>
            <a:ext uri="{909E8E84-426E-40DD-AFC4-6F175D3DCCD1}">
              <a14:hiddenFill xmlns:a14="http://schemas.microsoft.com/office/drawing/2010/main">
                <a:solidFill>
                  <a:srgbClr val="FFFFFF"/>
                </a:solidFill>
              </a14:hiddenFill>
            </a:ext>
          </a:extLst>
        </p:spPr>
      </p:pic>
      <p:sp>
        <p:nvSpPr>
          <p:cNvPr id="10" name="Datumsplatzhalter 9"/>
          <p:cNvSpPr>
            <a:spLocks noGrp="1"/>
          </p:cNvSpPr>
          <p:nvPr>
            <p:ph type="dt" sz="half" idx="10"/>
          </p:nvPr>
        </p:nvSpPr>
        <p:spPr/>
        <p:txBody>
          <a:bodyPr/>
          <a:lstStyle/>
          <a:p>
            <a:pPr>
              <a:defRPr/>
            </a:pPr>
            <a:fld id="{0EC853D9-A4EF-441A-870B-3CE8F45E1429}" type="datetime1">
              <a:rPr lang="en-US" smtClean="0"/>
              <a:pPr>
                <a:defRPr/>
              </a:pPr>
              <a:t>10/5/2015</a:t>
            </a:fld>
            <a:endParaRPr lang="en-US"/>
          </a:p>
        </p:txBody>
      </p:sp>
      <p:sp>
        <p:nvSpPr>
          <p:cNvPr id="11" name="Foliennummernplatzhalter 10"/>
          <p:cNvSpPr>
            <a:spLocks noGrp="1"/>
          </p:cNvSpPr>
          <p:nvPr>
            <p:ph type="sldNum" sz="quarter" idx="12"/>
          </p:nvPr>
        </p:nvSpPr>
        <p:spPr/>
        <p:txBody>
          <a:bodyPr/>
          <a:lstStyle/>
          <a:p>
            <a:pPr>
              <a:defRPr/>
            </a:pPr>
            <a:fld id="{8B0F5CB2-1CEF-4BE7-A656-F97588886647}" type="slidenum">
              <a:rPr lang="en-US" smtClean="0"/>
              <a:pPr>
                <a:defRPr/>
              </a:pPr>
              <a:t>81</a:t>
            </a:fld>
            <a:endParaRPr lang="en-US" dirty="0"/>
          </a:p>
        </p:txBody>
      </p:sp>
      <p:sp>
        <p:nvSpPr>
          <p:cNvPr id="12" name="Fußzeilenplatzhalter 11"/>
          <p:cNvSpPr>
            <a:spLocks noGrp="1"/>
          </p:cNvSpPr>
          <p:nvPr>
            <p:ph type="ftr" sz="quarter" idx="11"/>
          </p:nvPr>
        </p:nvSpPr>
        <p:spPr/>
        <p:txBody>
          <a:bodyPr/>
          <a:lstStyle/>
          <a:p>
            <a:pPr>
              <a:defRPr/>
            </a:pPr>
            <a:r>
              <a:rPr lang="en-US" smtClean="0"/>
              <a:t>Horst Stoecker</a:t>
            </a:r>
            <a:endParaRPr lang="en-US"/>
          </a:p>
        </p:txBody>
      </p:sp>
    </p:spTree>
    <p:extLst>
      <p:ext uri="{BB962C8B-B14F-4D97-AF65-F5344CB8AC3E}">
        <p14:creationId xmlns:p14="http://schemas.microsoft.com/office/powerpoint/2010/main" val="3103211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1032"/>
                                        </p:tgtEl>
                                        <p:attrNameLst>
                                          <p:attrName>style.visibility</p:attrName>
                                        </p:attrNameLst>
                                      </p:cBhvr>
                                      <p:to>
                                        <p:strVal val="visible"/>
                                      </p:to>
                                    </p:set>
                                    <p:animEffect transition="in" filter="fade">
                                      <p:cBhvr>
                                        <p:cTn id="10" dur="500"/>
                                        <p:tgtEl>
                                          <p:spTgt spid="103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1033"/>
                                        </p:tgtEl>
                                        <p:attrNameLst>
                                          <p:attrName>style.visibility</p:attrName>
                                        </p:attrNameLst>
                                      </p:cBhvr>
                                      <p:to>
                                        <p:strVal val="visible"/>
                                      </p:to>
                                    </p:set>
                                    <p:animEffect transition="in" filter="fade">
                                      <p:cBhvr>
                                        <p:cTn id="18" dur="500"/>
                                        <p:tgtEl>
                                          <p:spTgt spid="10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2"/>
          <p:cNvSpPr>
            <a:spLocks noGrp="1" noChangeArrowheads="1"/>
          </p:cNvSpPr>
          <p:nvPr>
            <p:ph type="title"/>
          </p:nvPr>
        </p:nvSpPr>
        <p:spPr/>
        <p:txBody>
          <a:bodyPr>
            <a:normAutofit/>
          </a:bodyPr>
          <a:lstStyle/>
          <a:p>
            <a:r>
              <a:rPr lang="en-GB" sz="2400" b="1" dirty="0">
                <a:solidFill>
                  <a:srgbClr val="0000CC"/>
                </a:solidFill>
              </a:rPr>
              <a:t>Search for </a:t>
            </a:r>
            <a:r>
              <a:rPr lang="en-GB" sz="2400" b="1" dirty="0" smtClean="0">
                <a:solidFill>
                  <a:srgbClr val="0000CC"/>
                </a:solidFill>
              </a:rPr>
              <a:t>Heavy </a:t>
            </a:r>
            <a:r>
              <a:rPr lang="en-GB" sz="2400" b="1" dirty="0" smtClean="0">
                <a:solidFill>
                  <a:srgbClr val="FF0000"/>
                </a:solidFill>
              </a:rPr>
              <a:t>Glueballs</a:t>
            </a:r>
            <a:endParaRPr lang="en-GB" sz="2400" b="1" dirty="0">
              <a:solidFill>
                <a:srgbClr val="FF0000"/>
              </a:solidFill>
            </a:endParaRPr>
          </a:p>
        </p:txBody>
      </p:sp>
      <p:sp>
        <p:nvSpPr>
          <p:cNvPr id="357379" name="Rectangle 3"/>
          <p:cNvSpPr>
            <a:spLocks noGrp="1" noChangeArrowheads="1"/>
          </p:cNvSpPr>
          <p:nvPr>
            <p:ph sz="half" idx="1"/>
          </p:nvPr>
        </p:nvSpPr>
        <p:spPr>
          <a:xfrm>
            <a:off x="4076945" y="953725"/>
            <a:ext cx="5067055" cy="5195050"/>
          </a:xfrm>
          <a:noFill/>
          <a:ln/>
        </p:spPr>
        <p:txBody>
          <a:bodyPr>
            <a:normAutofit/>
          </a:bodyPr>
          <a:lstStyle/>
          <a:p>
            <a:pPr>
              <a:lnSpc>
                <a:spcPct val="120000"/>
              </a:lnSpc>
            </a:pPr>
            <a:r>
              <a:rPr lang="en-GB" sz="2600" b="1" dirty="0" smtClean="0">
                <a:solidFill>
                  <a:srgbClr val="0000CC"/>
                </a:solidFill>
              </a:rPr>
              <a:t>Charmed</a:t>
            </a:r>
            <a:r>
              <a:rPr lang="en-GB" sz="2600" b="1" dirty="0" smtClean="0">
                <a:solidFill>
                  <a:srgbClr val="FF0000"/>
                </a:solidFill>
              </a:rPr>
              <a:t> </a:t>
            </a:r>
            <a:r>
              <a:rPr lang="en-GB" sz="2600" b="1" dirty="0" err="1">
                <a:solidFill>
                  <a:srgbClr val="FF0000"/>
                </a:solidFill>
              </a:rPr>
              <a:t>G</a:t>
            </a:r>
            <a:r>
              <a:rPr lang="en-GB" sz="2600" b="1" dirty="0" err="1" smtClean="0">
                <a:solidFill>
                  <a:srgbClr val="FF0000"/>
                </a:solidFill>
              </a:rPr>
              <a:t>lueballs</a:t>
            </a:r>
            <a:endParaRPr lang="en-GB" sz="2600" b="1" dirty="0">
              <a:solidFill>
                <a:srgbClr val="FF0000"/>
              </a:solidFill>
            </a:endParaRPr>
          </a:p>
          <a:p>
            <a:pPr lvl="1">
              <a:lnSpc>
                <a:spcPct val="120000"/>
              </a:lnSpc>
            </a:pPr>
            <a:r>
              <a:rPr lang="en-GB" sz="2000" b="1" dirty="0"/>
              <a:t>flavour blind </a:t>
            </a:r>
            <a:r>
              <a:rPr lang="en-GB" sz="2000" b="1" dirty="0" smtClean="0"/>
              <a:t>decays</a:t>
            </a:r>
          </a:p>
          <a:p>
            <a:pPr lvl="2">
              <a:lnSpc>
                <a:spcPct val="120000"/>
              </a:lnSpc>
            </a:pPr>
            <a:r>
              <a:rPr lang="en-GB" sz="1600" b="1" dirty="0" smtClean="0">
                <a:solidFill>
                  <a:srgbClr val="0000CC"/>
                </a:solidFill>
              </a:rPr>
              <a:t>charmed </a:t>
            </a:r>
            <a:r>
              <a:rPr lang="en-GB" sz="1600" b="1" dirty="0">
                <a:solidFill>
                  <a:schemeClr val="accent4"/>
                </a:solidFill>
              </a:rPr>
              <a:t>final </a:t>
            </a:r>
            <a:r>
              <a:rPr lang="en-GB" sz="1600" b="1" dirty="0" smtClean="0">
                <a:solidFill>
                  <a:schemeClr val="accent4"/>
                </a:solidFill>
              </a:rPr>
              <a:t>states</a:t>
            </a:r>
            <a:endParaRPr lang="en-GB" sz="1600" b="1" dirty="0">
              <a:solidFill>
                <a:schemeClr val="accent4"/>
              </a:solidFill>
            </a:endParaRPr>
          </a:p>
          <a:p>
            <a:pPr lvl="1">
              <a:lnSpc>
                <a:spcPct val="120000"/>
              </a:lnSpc>
            </a:pPr>
            <a:r>
              <a:rPr lang="en-GB" sz="2000" b="1" dirty="0"/>
              <a:t>only a few </a:t>
            </a:r>
            <a:r>
              <a:rPr lang="en-GB" sz="2000" b="1" dirty="0">
                <a:solidFill>
                  <a:srgbClr val="0000CC"/>
                </a:solidFill>
              </a:rPr>
              <a:t>charmed</a:t>
            </a:r>
            <a:r>
              <a:rPr lang="en-GB" sz="2000" b="1" dirty="0"/>
              <a:t> mesons around 3 - 4 </a:t>
            </a:r>
            <a:r>
              <a:rPr lang="en-GB" sz="2000" b="1" dirty="0" smtClean="0"/>
              <a:t>MeV/c</a:t>
            </a:r>
            <a:r>
              <a:rPr lang="en-GB" sz="2000" b="1" baseline="30000" dirty="0" smtClean="0"/>
              <a:t>2</a:t>
            </a:r>
          </a:p>
          <a:p>
            <a:pPr lvl="2">
              <a:lnSpc>
                <a:spcPct val="120000"/>
              </a:lnSpc>
            </a:pPr>
            <a:r>
              <a:rPr lang="en-GB" sz="1600" b="1" dirty="0" smtClean="0"/>
              <a:t>less mixing</a:t>
            </a:r>
            <a:endParaRPr lang="en-GB" sz="1600" b="1" dirty="0"/>
          </a:p>
          <a:p>
            <a:pPr>
              <a:lnSpc>
                <a:spcPct val="120000"/>
              </a:lnSpc>
            </a:pPr>
            <a:r>
              <a:rPr lang="en-GB" sz="2600" b="1" dirty="0">
                <a:solidFill>
                  <a:srgbClr val="FF0000"/>
                </a:solidFill>
              </a:rPr>
              <a:t>Exotic </a:t>
            </a:r>
            <a:r>
              <a:rPr lang="en-GB" sz="2600" b="1" dirty="0" err="1" smtClean="0">
                <a:solidFill>
                  <a:srgbClr val="FF0000"/>
                </a:solidFill>
              </a:rPr>
              <a:t>glueballs</a:t>
            </a:r>
            <a:r>
              <a:rPr lang="en-GB" sz="2600" b="1" dirty="0" smtClean="0">
                <a:solidFill>
                  <a:srgbClr val="FF0000"/>
                </a:solidFill>
              </a:rPr>
              <a:t> (oddballs), no mixing!</a:t>
            </a:r>
            <a:endParaRPr lang="en-GB" sz="2600" b="1" dirty="0">
              <a:solidFill>
                <a:srgbClr val="FF0000"/>
              </a:solidFill>
            </a:endParaRPr>
          </a:p>
          <a:p>
            <a:pPr lvl="1">
              <a:lnSpc>
                <a:spcPct val="120000"/>
              </a:lnSpc>
            </a:pPr>
            <a:r>
              <a:rPr lang="en-GB" sz="2000" b="1" dirty="0"/>
              <a:t>m(2</a:t>
            </a:r>
            <a:r>
              <a:rPr lang="en-GB" sz="2000" b="1" baseline="30000" dirty="0"/>
              <a:t>+-</a:t>
            </a:r>
            <a:r>
              <a:rPr lang="en-GB" sz="2000" b="1" dirty="0"/>
              <a:t>) = 4140(50)(200) MeV</a:t>
            </a:r>
          </a:p>
          <a:p>
            <a:pPr lvl="1">
              <a:lnSpc>
                <a:spcPct val="120000"/>
              </a:lnSpc>
            </a:pPr>
            <a:r>
              <a:rPr lang="en-GB" sz="2000" b="1" dirty="0"/>
              <a:t>m(0</a:t>
            </a:r>
            <a:r>
              <a:rPr lang="en-GB" sz="2000" b="1" baseline="30000" dirty="0"/>
              <a:t>+-</a:t>
            </a:r>
            <a:r>
              <a:rPr lang="en-GB" sz="2000" b="1" dirty="0"/>
              <a:t>) = 4740(70)(230) </a:t>
            </a:r>
            <a:r>
              <a:rPr lang="en-GB" sz="2000" b="1" dirty="0" smtClean="0"/>
              <a:t>MeV</a:t>
            </a:r>
          </a:p>
          <a:p>
            <a:pPr lvl="1">
              <a:lnSpc>
                <a:spcPct val="90000"/>
              </a:lnSpc>
            </a:pPr>
            <a:r>
              <a:rPr lang="it-IT" sz="2000" b="1" dirty="0" smtClean="0">
                <a:sym typeface="Symbol" pitchFamily="18" charset="2"/>
              </a:rPr>
              <a:t>decay modes , , J/, J/ </a:t>
            </a:r>
            <a:endParaRPr lang="en-GB" sz="2000" b="1" dirty="0" smtClean="0"/>
          </a:p>
          <a:p>
            <a:pPr lvl="1">
              <a:lnSpc>
                <a:spcPct val="120000"/>
              </a:lnSpc>
            </a:pPr>
            <a:r>
              <a:rPr lang="en-GB" sz="2000" b="1" dirty="0" smtClean="0"/>
              <a:t>Narrow widths predicted</a:t>
            </a:r>
            <a:endParaRPr lang="en-GB" sz="2000" b="1" dirty="0"/>
          </a:p>
        </p:txBody>
      </p:sp>
      <p:sp>
        <p:nvSpPr>
          <p:cNvPr id="10" name="Slide Number Placeholder 6"/>
          <p:cNvSpPr>
            <a:spLocks noGrp="1"/>
          </p:cNvSpPr>
          <p:nvPr>
            <p:ph type="sldNum" sz="quarter" idx="12"/>
          </p:nvPr>
        </p:nvSpPr>
        <p:spPr/>
        <p:txBody>
          <a:bodyPr/>
          <a:lstStyle/>
          <a:p>
            <a:fld id="{DEC85297-9FEC-4C22-8A45-896439C1F73D}" type="slidenum">
              <a:rPr lang="en-GB" altLang="en-US"/>
              <a:pPr/>
              <a:t>82</a:t>
            </a:fld>
            <a:endParaRPr lang="en-GB" altLang="en-US"/>
          </a:p>
        </p:txBody>
      </p:sp>
      <p:grpSp>
        <p:nvGrpSpPr>
          <p:cNvPr id="2" name="Group 4"/>
          <p:cNvGrpSpPr>
            <a:grpSpLocks/>
          </p:cNvGrpSpPr>
          <p:nvPr/>
        </p:nvGrpSpPr>
        <p:grpSpPr bwMode="auto">
          <a:xfrm>
            <a:off x="246252" y="1085850"/>
            <a:ext cx="7209129" cy="5303208"/>
            <a:chOff x="291" y="754"/>
            <a:chExt cx="4289" cy="3247"/>
          </a:xfrm>
        </p:grpSpPr>
        <p:pic>
          <p:nvPicPr>
            <p:cNvPr id="357381" name="Picture 5" descr="Glueballs_1"/>
            <p:cNvPicPr>
              <a:picLocks noChangeAspect="1" noChangeArrowheads="1"/>
            </p:cNvPicPr>
            <p:nvPr/>
          </p:nvPicPr>
          <p:blipFill>
            <a:blip r:embed="rId2" cstate="print"/>
            <a:srcRect/>
            <a:stretch>
              <a:fillRect/>
            </a:stretch>
          </p:blipFill>
          <p:spPr bwMode="auto">
            <a:xfrm>
              <a:off x="340" y="799"/>
              <a:ext cx="2204" cy="2813"/>
            </a:xfrm>
            <a:prstGeom prst="rect">
              <a:avLst/>
            </a:prstGeom>
            <a:noFill/>
          </p:spPr>
        </p:pic>
        <p:sp>
          <p:nvSpPr>
            <p:cNvPr id="357382" name="Rectangle 6"/>
            <p:cNvSpPr>
              <a:spLocks noChangeArrowheads="1"/>
            </p:cNvSpPr>
            <p:nvPr/>
          </p:nvSpPr>
          <p:spPr bwMode="auto">
            <a:xfrm>
              <a:off x="291" y="3549"/>
              <a:ext cx="4289" cy="452"/>
            </a:xfrm>
            <a:prstGeom prst="rect">
              <a:avLst/>
            </a:prstGeom>
            <a:noFill/>
            <a:ln w="9525">
              <a:noFill/>
              <a:miter lim="800000"/>
              <a:headEnd/>
              <a:tailEnd/>
            </a:ln>
            <a:effectLst/>
          </p:spPr>
          <p:txBody>
            <a:bodyPr wrap="square">
              <a:spAutoFit/>
            </a:bodyPr>
            <a:lstStyle/>
            <a:p>
              <a:pPr>
                <a:spcBef>
                  <a:spcPct val="50000"/>
                </a:spcBef>
                <a:buClrTx/>
                <a:buSzTx/>
                <a:buFontTx/>
                <a:buNone/>
              </a:pPr>
              <a:r>
                <a:rPr lang="en-GB" sz="1200" i="1" dirty="0">
                  <a:solidFill>
                    <a:schemeClr val="tx1"/>
                  </a:solidFill>
                  <a:cs typeface="Times New Roman" pitchFamily="18" charset="0"/>
                </a:rPr>
                <a:t>Morningstar &amp; </a:t>
              </a:r>
              <a:r>
                <a:rPr lang="en-GB" sz="1200" i="1" dirty="0" err="1">
                  <a:solidFill>
                    <a:schemeClr val="tx1"/>
                  </a:solidFill>
                  <a:cs typeface="Times New Roman" pitchFamily="18" charset="0"/>
                </a:rPr>
                <a:t>Peardon</a:t>
              </a:r>
              <a:r>
                <a:rPr lang="en-GB" sz="1200" i="1" dirty="0">
                  <a:solidFill>
                    <a:schemeClr val="tx1"/>
                  </a:solidFill>
                  <a:cs typeface="Times New Roman" pitchFamily="18" charset="0"/>
                </a:rPr>
                <a:t>, PRD60(1999)34509</a:t>
              </a:r>
              <a:br>
                <a:rPr lang="en-GB" sz="1200" i="1" dirty="0">
                  <a:solidFill>
                    <a:schemeClr val="tx1"/>
                  </a:solidFill>
                  <a:cs typeface="Times New Roman" pitchFamily="18" charset="0"/>
                </a:rPr>
              </a:br>
              <a:r>
                <a:rPr lang="en-GB" sz="1200" i="1" dirty="0">
                  <a:solidFill>
                    <a:schemeClr val="tx1"/>
                  </a:solidFill>
                  <a:cs typeface="Times New Roman" pitchFamily="18" charset="0"/>
                </a:rPr>
                <a:t>Morningstar &amp; </a:t>
              </a:r>
              <a:r>
                <a:rPr lang="en-GB" sz="1200" i="1" dirty="0" err="1">
                  <a:solidFill>
                    <a:schemeClr val="tx1"/>
                  </a:solidFill>
                  <a:cs typeface="Times New Roman" pitchFamily="18" charset="0"/>
                </a:rPr>
                <a:t>Peardon</a:t>
              </a:r>
              <a:r>
                <a:rPr lang="en-GB" sz="1200" i="1" dirty="0">
                  <a:solidFill>
                    <a:schemeClr val="tx1"/>
                  </a:solidFill>
                  <a:cs typeface="Times New Roman" pitchFamily="18" charset="0"/>
                </a:rPr>
                <a:t>, </a:t>
              </a:r>
              <a:r>
                <a:rPr lang="en-GB" sz="1200" i="1" dirty="0" smtClean="0">
                  <a:solidFill>
                    <a:schemeClr val="tx1"/>
                  </a:solidFill>
                  <a:cs typeface="Times New Roman" pitchFamily="18" charset="0"/>
                </a:rPr>
                <a:t>PRD56(1997)4043 </a:t>
              </a:r>
              <a:r>
                <a:rPr lang="en-GB" sz="1200" b="1" dirty="0" smtClean="0">
                  <a:solidFill>
                    <a:srgbClr val="0000CC"/>
                  </a:solidFill>
                  <a:cs typeface="Times New Roman" pitchFamily="18" charset="0"/>
                </a:rPr>
                <a:t>QUENCHED </a:t>
              </a:r>
              <a:r>
                <a:rPr lang="en-GB" sz="1200" i="1" dirty="0" smtClean="0">
                  <a:solidFill>
                    <a:schemeClr val="tx1"/>
                  </a:solidFill>
                  <a:cs typeface="Times New Roman" pitchFamily="18" charset="0"/>
                </a:rPr>
                <a:t>Lattice theory</a:t>
              </a:r>
            </a:p>
            <a:p>
              <a:pPr>
                <a:spcBef>
                  <a:spcPct val="50000"/>
                </a:spcBef>
                <a:buClrTx/>
                <a:buSzTx/>
                <a:buFontTx/>
                <a:buNone/>
              </a:pPr>
              <a:r>
                <a:rPr lang="en-GB" sz="1200" b="1" i="1" dirty="0" smtClean="0">
                  <a:latin typeface="Times New Roman" pitchFamily="18" charset="0"/>
                  <a:cs typeface="Times New Roman" pitchFamily="18" charset="0"/>
                </a:rPr>
                <a:t>See Also: Wuppertal-Buda coll.,  HOTQ-RBRC-Bielefeld </a:t>
              </a:r>
              <a:r>
                <a:rPr lang="en-GB" sz="1200" b="1" i="1" dirty="0" err="1" smtClean="0">
                  <a:latin typeface="Times New Roman" pitchFamily="18" charset="0"/>
                  <a:cs typeface="Times New Roman" pitchFamily="18" charset="0"/>
                </a:rPr>
                <a:t>coll</a:t>
              </a:r>
              <a:r>
                <a:rPr lang="en-GB" sz="1200" b="1" i="1" dirty="0" smtClean="0">
                  <a:latin typeface="Times New Roman" pitchFamily="18" charset="0"/>
                  <a:cs typeface="Times New Roman" pitchFamily="18" charset="0"/>
                </a:rPr>
                <a:t>, Owe </a:t>
              </a:r>
              <a:r>
                <a:rPr lang="en-GB" sz="1200" b="1" i="1" dirty="0" err="1" smtClean="0">
                  <a:latin typeface="Times New Roman" pitchFamily="18" charset="0"/>
                  <a:cs typeface="Times New Roman" pitchFamily="18" charset="0"/>
                </a:rPr>
                <a:t>Pilipsen</a:t>
              </a:r>
              <a:r>
                <a:rPr lang="en-GB" sz="1200" b="1" i="1" dirty="0" smtClean="0">
                  <a:latin typeface="Times New Roman" pitchFamily="18" charset="0"/>
                  <a:cs typeface="Times New Roman" pitchFamily="18" charset="0"/>
                </a:rPr>
                <a:t>, Goethe </a:t>
              </a:r>
              <a:r>
                <a:rPr lang="en-GB" sz="1200" b="1" i="1" dirty="0" err="1" smtClean="0">
                  <a:latin typeface="Times New Roman" pitchFamily="18" charset="0"/>
                  <a:cs typeface="Times New Roman" pitchFamily="18" charset="0"/>
                </a:rPr>
                <a:t>Uni</a:t>
              </a:r>
              <a:r>
                <a:rPr lang="en-GB" sz="1200" b="1" i="1" dirty="0" smtClean="0">
                  <a:latin typeface="Times New Roman" pitchFamily="18" charset="0"/>
                  <a:cs typeface="Times New Roman" pitchFamily="18" charset="0"/>
                </a:rPr>
                <a:t> Frankfurt </a:t>
              </a:r>
              <a:endParaRPr lang="en-GB" sz="2000" b="1" dirty="0">
                <a:solidFill>
                  <a:schemeClr val="tx1"/>
                </a:solidFill>
                <a:latin typeface="Times New Roman" pitchFamily="18" charset="0"/>
                <a:cs typeface="Times New Roman" pitchFamily="18" charset="0"/>
              </a:endParaRPr>
            </a:p>
          </p:txBody>
        </p:sp>
        <p:sp>
          <p:nvSpPr>
            <p:cNvPr id="357383" name="Oval 7"/>
            <p:cNvSpPr>
              <a:spLocks noChangeArrowheads="1"/>
            </p:cNvSpPr>
            <p:nvPr/>
          </p:nvSpPr>
          <p:spPr bwMode="auto">
            <a:xfrm>
              <a:off x="1428" y="754"/>
              <a:ext cx="545" cy="726"/>
            </a:xfrm>
            <a:prstGeom prst="ellipse">
              <a:avLst/>
            </a:prstGeom>
            <a:noFill/>
            <a:ln w="28575" algn="ctr">
              <a:solidFill>
                <a:srgbClr val="CC0066"/>
              </a:solidFill>
              <a:round/>
              <a:headEnd/>
              <a:tailEnd/>
            </a:ln>
            <a:effectLst/>
          </p:spPr>
          <p:txBody>
            <a:bodyPr wrap="none" anchor="ctr"/>
            <a:lstStyle/>
            <a:p>
              <a:endParaRPr lang="en-GB"/>
            </a:p>
          </p:txBody>
        </p:sp>
      </p:grpSp>
      <p:sp>
        <p:nvSpPr>
          <p:cNvPr id="13" name="Date Placeholder 3"/>
          <p:cNvSpPr>
            <a:spLocks noGrp="1"/>
          </p:cNvSpPr>
          <p:nvPr>
            <p:ph type="dt" sz="half" idx="10"/>
          </p:nvPr>
        </p:nvSpPr>
        <p:spPr>
          <a:xfrm>
            <a:off x="214313" y="6356350"/>
            <a:ext cx="2133600" cy="365125"/>
          </a:xfrm>
        </p:spPr>
        <p:txBody>
          <a:bodyPr/>
          <a:lstStyle/>
          <a:p>
            <a:pPr>
              <a:defRPr/>
            </a:pPr>
            <a:fld id="{CB9D9802-F114-445D-B45A-03C808830281}" type="datetime1">
              <a:rPr lang="en-US" smtClean="0">
                <a:solidFill>
                  <a:prstClr val="black"/>
                </a:solidFill>
              </a:rPr>
              <a:pPr>
                <a:defRPr/>
              </a:pPr>
              <a:t>10/5/2015</a:t>
            </a:fld>
            <a:endParaRPr lang="en-GB" dirty="0">
              <a:solidFill>
                <a:prstClr val="black"/>
              </a:solidFill>
            </a:endParaRPr>
          </a:p>
        </p:txBody>
      </p:sp>
      <p:sp>
        <p:nvSpPr>
          <p:cNvPr id="14" name="Fußzeilenplatzhalter 13"/>
          <p:cNvSpPr>
            <a:spLocks noGrp="1"/>
          </p:cNvSpPr>
          <p:nvPr>
            <p:ph type="ftr" sz="quarter" idx="11"/>
          </p:nvPr>
        </p:nvSpPr>
        <p:spPr/>
        <p:txBody>
          <a:bodyPr/>
          <a:lstStyle/>
          <a:p>
            <a:pPr>
              <a:defRPr/>
            </a:pPr>
            <a:r>
              <a:rPr lang="en-US" smtClean="0"/>
              <a:t>Horst Stoecker</a:t>
            </a:r>
            <a:endParaRPr lang="en-US" dirty="0"/>
          </a:p>
        </p:txBody>
      </p:sp>
    </p:spTree>
    <p:extLst>
      <p:ext uri="{BB962C8B-B14F-4D97-AF65-F5344CB8AC3E}">
        <p14:creationId xmlns:p14="http://schemas.microsoft.com/office/powerpoint/2010/main" val="376705238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57379">
                                            <p:txEl>
                                              <p:pRg st="5" end="5"/>
                                            </p:txEl>
                                          </p:spTgt>
                                        </p:tgtEl>
                                        <p:attrNameLst>
                                          <p:attrName>style.visibility</p:attrName>
                                        </p:attrNameLst>
                                      </p:cBhvr>
                                      <p:to>
                                        <p:strVal val="visible"/>
                                      </p:to>
                                    </p:set>
                                    <p:animEffect transition="in" filter="blinds(horizontal)">
                                      <p:cBhvr>
                                        <p:cTn id="7" dur="500"/>
                                        <p:tgtEl>
                                          <p:spTgt spid="357379">
                                            <p:txEl>
                                              <p:pRg st="5" end="5"/>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57379">
                                            <p:txEl>
                                              <p:pRg st="6" end="6"/>
                                            </p:txEl>
                                          </p:spTgt>
                                        </p:tgtEl>
                                        <p:attrNameLst>
                                          <p:attrName>style.visibility</p:attrName>
                                        </p:attrNameLst>
                                      </p:cBhvr>
                                      <p:to>
                                        <p:strVal val="visible"/>
                                      </p:to>
                                    </p:set>
                                    <p:animEffect transition="in" filter="blinds(horizontal)">
                                      <p:cBhvr>
                                        <p:cTn id="10" dur="500"/>
                                        <p:tgtEl>
                                          <p:spTgt spid="357379">
                                            <p:txEl>
                                              <p:pRg st="6" end="6"/>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57379">
                                            <p:txEl>
                                              <p:pRg st="7" end="7"/>
                                            </p:txEl>
                                          </p:spTgt>
                                        </p:tgtEl>
                                        <p:attrNameLst>
                                          <p:attrName>style.visibility</p:attrName>
                                        </p:attrNameLst>
                                      </p:cBhvr>
                                      <p:to>
                                        <p:strVal val="visible"/>
                                      </p:to>
                                    </p:set>
                                    <p:animEffect transition="in" filter="blinds(horizontal)">
                                      <p:cBhvr>
                                        <p:cTn id="13" dur="500"/>
                                        <p:tgtEl>
                                          <p:spTgt spid="357379">
                                            <p:txEl>
                                              <p:pRg st="7" end="7"/>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57379">
                                            <p:txEl>
                                              <p:pRg st="8" end="8"/>
                                            </p:txEl>
                                          </p:spTgt>
                                        </p:tgtEl>
                                        <p:attrNameLst>
                                          <p:attrName>style.visibility</p:attrName>
                                        </p:attrNameLst>
                                      </p:cBhvr>
                                      <p:to>
                                        <p:strVal val="visible"/>
                                      </p:to>
                                    </p:set>
                                    <p:animEffect transition="in" filter="blinds(horizontal)">
                                      <p:cBhvr>
                                        <p:cTn id="16" dur="500"/>
                                        <p:tgtEl>
                                          <p:spTgt spid="357379">
                                            <p:txEl>
                                              <p:pRg st="8" end="8"/>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357379">
                                            <p:txEl>
                                              <p:pRg st="9" end="9"/>
                                            </p:txEl>
                                          </p:spTgt>
                                        </p:tgtEl>
                                        <p:attrNameLst>
                                          <p:attrName>style.visibility</p:attrName>
                                        </p:attrNameLst>
                                      </p:cBhvr>
                                      <p:to>
                                        <p:strVal val="visible"/>
                                      </p:to>
                                    </p:set>
                                    <p:animEffect transition="in" filter="blinds(horizontal)">
                                      <p:cBhvr>
                                        <p:cTn id="19" dur="500"/>
                                        <p:tgtEl>
                                          <p:spTgt spid="35737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rotWithShape="1">
          <a:blip r:embed="rId3" cstate="print">
            <a:extLst>
              <a:ext uri="{28A0092B-C50C-407E-A947-70E740481C1C}">
                <a14:useLocalDpi xmlns:a14="http://schemas.microsoft.com/office/drawing/2010/main" val="0"/>
              </a:ext>
            </a:extLst>
          </a:blip>
          <a:srcRect l="2664" t="3643" r="7778" b="1248"/>
          <a:stretch/>
        </p:blipFill>
        <p:spPr bwMode="auto">
          <a:xfrm>
            <a:off x="791580" y="1133745"/>
            <a:ext cx="6684886" cy="5064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2527" name="Rectangle 31"/>
          <p:cNvSpPr>
            <a:spLocks noGrp="1" noChangeArrowheads="1"/>
          </p:cNvSpPr>
          <p:nvPr>
            <p:ph type="title"/>
          </p:nvPr>
        </p:nvSpPr>
        <p:spPr>
          <a:xfrm>
            <a:off x="-18509" y="8620"/>
            <a:ext cx="5535614" cy="928688"/>
          </a:xfrm>
        </p:spPr>
        <p:txBody>
          <a:bodyPr>
            <a:normAutofit/>
          </a:bodyPr>
          <a:lstStyle/>
          <a:p>
            <a:r>
              <a:rPr lang="en-GB" sz="3200" b="1" dirty="0" smtClean="0">
                <a:solidFill>
                  <a:srgbClr val="0000CC"/>
                </a:solidFill>
              </a:rPr>
              <a:t>FAIR Experiments</a:t>
            </a:r>
            <a:endParaRPr lang="en-GB" sz="3200" b="1" dirty="0">
              <a:solidFill>
                <a:srgbClr val="0000CC"/>
              </a:solidFill>
            </a:endParaRPr>
          </a:p>
        </p:txBody>
      </p:sp>
      <p:sp>
        <p:nvSpPr>
          <p:cNvPr id="33" name="Slide Number Placeholder 4"/>
          <p:cNvSpPr>
            <a:spLocks noGrp="1"/>
          </p:cNvSpPr>
          <p:nvPr>
            <p:ph type="sldNum" sz="quarter" idx="12"/>
          </p:nvPr>
        </p:nvSpPr>
        <p:spPr/>
        <p:txBody>
          <a:bodyPr/>
          <a:lstStyle/>
          <a:p>
            <a:fld id="{12CDEEC0-B0AD-428C-AE1C-15961A7F6460}" type="slidenum">
              <a:rPr lang="en-GB" altLang="en-US"/>
              <a:pPr/>
              <a:t>83</a:t>
            </a:fld>
            <a:endParaRPr lang="en-GB" altLang="en-US" dirty="0"/>
          </a:p>
        </p:txBody>
      </p:sp>
      <p:grpSp>
        <p:nvGrpSpPr>
          <p:cNvPr id="3" name="Group 7"/>
          <p:cNvGrpSpPr/>
          <p:nvPr/>
        </p:nvGrpSpPr>
        <p:grpSpPr>
          <a:xfrm>
            <a:off x="6192180" y="129370"/>
            <a:ext cx="2848520" cy="2624555"/>
            <a:chOff x="8246687" y="206447"/>
            <a:chExt cx="2848520" cy="2624555"/>
          </a:xfrm>
        </p:grpSpPr>
        <p:sp>
          <p:nvSpPr>
            <p:cNvPr id="22" name="Rounded Rectangular Callout 21"/>
            <p:cNvSpPr/>
            <p:nvPr/>
          </p:nvSpPr>
          <p:spPr>
            <a:xfrm>
              <a:off x="8246687" y="206447"/>
              <a:ext cx="2848520" cy="2624555"/>
            </a:xfrm>
            <a:prstGeom prst="wedgeRoundRectCallout">
              <a:avLst>
                <a:gd name="adj1" fmla="val -70074"/>
                <a:gd name="adj2" fmla="val 60120"/>
                <a:gd name="adj3" fmla="val 16667"/>
              </a:avLst>
            </a:prstGeom>
            <a:ln>
              <a:solidFill>
                <a:srgbClr val="0000CC"/>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grpSp>
          <p:nvGrpSpPr>
            <p:cNvPr id="4" name="Group 6"/>
            <p:cNvGrpSpPr/>
            <p:nvPr/>
          </p:nvGrpSpPr>
          <p:grpSpPr>
            <a:xfrm>
              <a:off x="8441220" y="329659"/>
              <a:ext cx="2459454" cy="2378132"/>
              <a:chOff x="8441220" y="329659"/>
              <a:chExt cx="2459454" cy="2378132"/>
            </a:xfrm>
          </p:grpSpPr>
          <p:pic>
            <p:nvPicPr>
              <p:cNvPr id="17" name="Picture 16" descr="HadesCBM_wo_2008.jpg"/>
              <p:cNvPicPr>
                <a:picLocks noChangeAspect="1"/>
              </p:cNvPicPr>
              <p:nvPr/>
            </p:nvPicPr>
            <p:blipFill rotWithShape="1">
              <a:blip r:embed="rId4" cstate="print">
                <a:lum bright="10000"/>
              </a:blip>
              <a:srcRect l="1729" t="980" r="1110" b="1201"/>
              <a:stretch/>
            </p:blipFill>
            <p:spPr>
              <a:xfrm>
                <a:off x="8441220" y="329659"/>
                <a:ext cx="2459454" cy="2378132"/>
              </a:xfrm>
              <a:prstGeom prst="rect">
                <a:avLst/>
              </a:prstGeom>
              <a:noFill/>
              <a:ln w="9525">
                <a:noFill/>
              </a:ln>
            </p:spPr>
          </p:pic>
          <p:sp>
            <p:nvSpPr>
              <p:cNvPr id="38" name="Text Box 13"/>
              <p:cNvSpPr txBox="1">
                <a:spLocks noChangeArrowheads="1"/>
              </p:cNvSpPr>
              <p:nvPr/>
            </p:nvSpPr>
            <p:spPr bwMode="auto">
              <a:xfrm>
                <a:off x="9641842" y="2009297"/>
                <a:ext cx="933269" cy="461665"/>
              </a:xfrm>
              <a:prstGeom prst="rect">
                <a:avLst/>
              </a:prstGeom>
              <a:noFill/>
              <a:ln w="9525">
                <a:noFill/>
                <a:miter lim="800000"/>
                <a:headEnd/>
                <a:tailEnd/>
              </a:ln>
              <a:effectLst/>
            </p:spPr>
            <p:txBody>
              <a:bodyPr wrap="none">
                <a:spAutoFit/>
              </a:bodyPr>
              <a:lstStyle/>
              <a:p>
                <a:pPr eaLnBrk="0" hangingPunct="0">
                  <a:spcBef>
                    <a:spcPct val="0"/>
                  </a:spcBef>
                  <a:buClrTx/>
                  <a:buSzTx/>
                  <a:buFontTx/>
                  <a:buNone/>
                </a:pPr>
                <a:r>
                  <a:rPr lang="de-DE" b="1" dirty="0" smtClean="0">
                    <a:solidFill>
                      <a:srgbClr val="0000CC"/>
                    </a:solidFill>
                    <a:latin typeface="+mn-lt"/>
                    <a:ea typeface="ＭＳ Ｐゴシック" charset="-128"/>
                  </a:rPr>
                  <a:t>CBM</a:t>
                </a:r>
                <a:endParaRPr lang="de-DE" b="1" dirty="0">
                  <a:solidFill>
                    <a:srgbClr val="0000CC"/>
                  </a:solidFill>
                  <a:latin typeface="+mn-lt"/>
                  <a:ea typeface="ＭＳ Ｐゴシック" charset="-128"/>
                </a:endParaRPr>
              </a:p>
            </p:txBody>
          </p:sp>
        </p:grpSp>
      </p:grpSp>
      <p:grpSp>
        <p:nvGrpSpPr>
          <p:cNvPr id="5" name="Group 8"/>
          <p:cNvGrpSpPr/>
          <p:nvPr/>
        </p:nvGrpSpPr>
        <p:grpSpPr>
          <a:xfrm>
            <a:off x="75086" y="4172121"/>
            <a:ext cx="3776834" cy="2166049"/>
            <a:chOff x="-1860129" y="3699029"/>
            <a:chExt cx="3776834" cy="2166049"/>
          </a:xfrm>
        </p:grpSpPr>
        <p:sp>
          <p:nvSpPr>
            <p:cNvPr id="2" name="Rounded Rectangular Callout 1"/>
            <p:cNvSpPr/>
            <p:nvPr/>
          </p:nvSpPr>
          <p:spPr>
            <a:xfrm>
              <a:off x="-1860129" y="3699029"/>
              <a:ext cx="3776834" cy="2166049"/>
            </a:xfrm>
            <a:prstGeom prst="wedgeRoundRectCallout">
              <a:avLst>
                <a:gd name="adj1" fmla="val 61023"/>
                <a:gd name="adj2" fmla="val -69774"/>
                <a:gd name="adj3" fmla="val 16667"/>
              </a:avLst>
            </a:prstGeom>
            <a:ln>
              <a:solidFill>
                <a:srgbClr val="FF000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grpSp>
          <p:nvGrpSpPr>
            <p:cNvPr id="6" name="Group 2"/>
            <p:cNvGrpSpPr/>
            <p:nvPr/>
          </p:nvGrpSpPr>
          <p:grpSpPr>
            <a:xfrm>
              <a:off x="-1648967" y="3789040"/>
              <a:ext cx="3297934" cy="2047188"/>
              <a:chOff x="-1648967" y="3789040"/>
              <a:chExt cx="3297934" cy="2047188"/>
            </a:xfrm>
          </p:grpSpPr>
          <p:pic>
            <p:nvPicPr>
              <p:cNvPr id="19" name="Picture 18" descr="Panda_v912.png"/>
              <p:cNvPicPr>
                <a:picLocks noChangeAspect="1"/>
              </p:cNvPicPr>
              <p:nvPr/>
            </p:nvPicPr>
            <p:blipFill>
              <a:blip r:embed="rId5" cstate="print"/>
              <a:stretch>
                <a:fillRect/>
              </a:stretch>
            </p:blipFill>
            <p:spPr>
              <a:xfrm>
                <a:off x="-1648967" y="3789040"/>
                <a:ext cx="3297934" cy="1935215"/>
              </a:xfrm>
              <a:prstGeom prst="rect">
                <a:avLst/>
              </a:prstGeom>
              <a:ln>
                <a:noFill/>
              </a:ln>
            </p:spPr>
          </p:pic>
          <p:sp>
            <p:nvSpPr>
              <p:cNvPr id="34" name="TextBox 33"/>
              <p:cNvSpPr txBox="1"/>
              <p:nvPr/>
            </p:nvSpPr>
            <p:spPr>
              <a:xfrm>
                <a:off x="-828600" y="5374563"/>
                <a:ext cx="1485165" cy="461665"/>
              </a:xfrm>
              <a:prstGeom prst="rect">
                <a:avLst/>
              </a:prstGeom>
              <a:noFill/>
            </p:spPr>
            <p:txBody>
              <a:bodyPr wrap="square" rtlCol="0">
                <a:spAutoFit/>
              </a:bodyPr>
              <a:lstStyle/>
              <a:p>
                <a:pPr algn="ctr"/>
                <a:r>
                  <a:rPr lang="en-GB" b="1" dirty="0" smtClean="0">
                    <a:solidFill>
                      <a:srgbClr val="0000CC"/>
                    </a:solidFill>
                    <a:latin typeface="+mn-lt"/>
                  </a:rPr>
                  <a:t>PANDA</a:t>
                </a:r>
                <a:endParaRPr lang="en-GB" b="1" dirty="0">
                  <a:solidFill>
                    <a:srgbClr val="0000CC"/>
                  </a:solidFill>
                  <a:latin typeface="+mn-lt"/>
                </a:endParaRPr>
              </a:p>
            </p:txBody>
          </p:sp>
        </p:grpSp>
      </p:grpSp>
      <p:grpSp>
        <p:nvGrpSpPr>
          <p:cNvPr id="7" name="Group 11"/>
          <p:cNvGrpSpPr/>
          <p:nvPr/>
        </p:nvGrpSpPr>
        <p:grpSpPr>
          <a:xfrm>
            <a:off x="5832140" y="2998114"/>
            <a:ext cx="2610290" cy="3356211"/>
            <a:chOff x="7728685" y="3248546"/>
            <a:chExt cx="2610290" cy="3356211"/>
          </a:xfrm>
        </p:grpSpPr>
        <p:sp>
          <p:nvSpPr>
            <p:cNvPr id="30" name="Rounded Rectangular Callout 29"/>
            <p:cNvSpPr/>
            <p:nvPr/>
          </p:nvSpPr>
          <p:spPr>
            <a:xfrm>
              <a:off x="8268745" y="3248546"/>
              <a:ext cx="1883875" cy="3356211"/>
            </a:xfrm>
            <a:prstGeom prst="wedgeRoundRectCallout">
              <a:avLst>
                <a:gd name="adj1" fmla="val -107883"/>
                <a:gd name="adj2" fmla="val -17705"/>
                <a:gd name="adj3" fmla="val 16667"/>
              </a:avLst>
            </a:prstGeom>
            <a:ln>
              <a:solidFill>
                <a:srgbClr val="0000CC"/>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dirty="0">
                <a:solidFill>
                  <a:srgbClr val="0000CC"/>
                </a:solidFill>
              </a:endParaRPr>
            </a:p>
          </p:txBody>
        </p:sp>
        <p:pic>
          <p:nvPicPr>
            <p:cNvPr id="40965" name="Picture 5"/>
            <p:cNvPicPr>
              <a:picLocks noChangeAspect="1" noChangeArrowheads="1"/>
            </p:cNvPicPr>
            <p:nvPr/>
          </p:nvPicPr>
          <p:blipFill rotWithShape="1">
            <a:blip r:embed="rId6" cstate="print">
              <a:lum/>
            </a:blip>
            <a:srcRect l="1772" t="9733" r="1561" b="16251"/>
            <a:stretch/>
          </p:blipFill>
          <p:spPr bwMode="auto">
            <a:xfrm rot="5400000">
              <a:off x="7740532" y="4311137"/>
              <a:ext cx="3087251" cy="1286874"/>
            </a:xfrm>
            <a:prstGeom prst="rect">
              <a:avLst/>
            </a:prstGeom>
            <a:solidFill>
              <a:schemeClr val="bg1"/>
            </a:solidFill>
            <a:ln w="9525">
              <a:noFill/>
              <a:miter lim="800000"/>
              <a:headEnd/>
              <a:tailEnd/>
            </a:ln>
            <a:effectLst/>
          </p:spPr>
        </p:pic>
        <p:grpSp>
          <p:nvGrpSpPr>
            <p:cNvPr id="8" name="Group 10"/>
            <p:cNvGrpSpPr/>
            <p:nvPr/>
          </p:nvGrpSpPr>
          <p:grpSpPr>
            <a:xfrm>
              <a:off x="7728685" y="4117867"/>
              <a:ext cx="2610290" cy="1169551"/>
              <a:chOff x="7728685" y="4117867"/>
              <a:chExt cx="2610290" cy="1169551"/>
            </a:xfrm>
          </p:grpSpPr>
          <p:sp>
            <p:nvSpPr>
              <p:cNvPr id="362509" name="Text Box 13"/>
              <p:cNvSpPr txBox="1">
                <a:spLocks noChangeArrowheads="1"/>
              </p:cNvSpPr>
              <p:nvPr/>
            </p:nvSpPr>
            <p:spPr bwMode="auto">
              <a:xfrm>
                <a:off x="7728685" y="4117867"/>
                <a:ext cx="1572866" cy="461665"/>
              </a:xfrm>
              <a:prstGeom prst="rect">
                <a:avLst/>
              </a:prstGeom>
              <a:noFill/>
              <a:ln w="9525">
                <a:noFill/>
                <a:miter lim="800000"/>
                <a:headEnd/>
                <a:tailEnd/>
              </a:ln>
              <a:effectLst/>
            </p:spPr>
            <p:txBody>
              <a:bodyPr wrap="none">
                <a:spAutoFit/>
              </a:bodyPr>
              <a:lstStyle/>
              <a:p>
                <a:pPr eaLnBrk="0" hangingPunct="0">
                  <a:spcBef>
                    <a:spcPct val="0"/>
                  </a:spcBef>
                  <a:buClrTx/>
                  <a:buSzTx/>
                  <a:buFontTx/>
                  <a:buNone/>
                </a:pPr>
                <a:r>
                  <a:rPr lang="de-DE" b="1" dirty="0" smtClean="0">
                    <a:solidFill>
                      <a:srgbClr val="0000CC"/>
                    </a:solidFill>
                    <a:latin typeface="+mn-lt"/>
                    <a:ea typeface="ＭＳ Ｐゴシック" charset="-128"/>
                  </a:rPr>
                  <a:t>NuSTAR</a:t>
                </a:r>
                <a:endParaRPr lang="de-DE" sz="2000" b="1" dirty="0">
                  <a:solidFill>
                    <a:srgbClr val="0000CC"/>
                  </a:solidFill>
                  <a:latin typeface="+mn-lt"/>
                  <a:ea typeface="ＭＳ Ｐゴシック" charset="-128"/>
                </a:endParaRPr>
              </a:p>
            </p:txBody>
          </p:sp>
          <p:sp>
            <p:nvSpPr>
              <p:cNvPr id="41" name="TextBox 40"/>
              <p:cNvSpPr txBox="1"/>
              <p:nvPr/>
            </p:nvSpPr>
            <p:spPr>
              <a:xfrm>
                <a:off x="9078835" y="4579532"/>
                <a:ext cx="1260140" cy="707886"/>
              </a:xfrm>
              <a:prstGeom prst="rect">
                <a:avLst/>
              </a:prstGeom>
              <a:noFill/>
            </p:spPr>
            <p:txBody>
              <a:bodyPr wrap="square" rtlCol="0">
                <a:spAutoFit/>
              </a:bodyPr>
              <a:lstStyle/>
              <a:p>
                <a:pPr algn="ctr"/>
                <a:r>
                  <a:rPr lang="en-GB" sz="2000" b="1" dirty="0" smtClean="0">
                    <a:solidFill>
                      <a:srgbClr val="0000CC"/>
                    </a:solidFill>
                    <a:latin typeface="+mn-lt"/>
                  </a:rPr>
                  <a:t>Super-        FRS</a:t>
                </a:r>
                <a:endParaRPr lang="en-GB" sz="2000" b="1" dirty="0">
                  <a:solidFill>
                    <a:srgbClr val="0000CC"/>
                  </a:solidFill>
                  <a:latin typeface="+mn-lt"/>
                </a:endParaRPr>
              </a:p>
            </p:txBody>
          </p:sp>
        </p:grpSp>
      </p:grpSp>
      <p:grpSp>
        <p:nvGrpSpPr>
          <p:cNvPr id="9" name="Group 3"/>
          <p:cNvGrpSpPr/>
          <p:nvPr/>
        </p:nvGrpSpPr>
        <p:grpSpPr>
          <a:xfrm>
            <a:off x="69908" y="1268761"/>
            <a:ext cx="3106937" cy="2081844"/>
            <a:chOff x="294933" y="1223756"/>
            <a:chExt cx="3106937" cy="2081844"/>
          </a:xfrm>
        </p:grpSpPr>
        <p:grpSp>
          <p:nvGrpSpPr>
            <p:cNvPr id="10" name="Group 9"/>
            <p:cNvGrpSpPr/>
            <p:nvPr/>
          </p:nvGrpSpPr>
          <p:grpSpPr>
            <a:xfrm>
              <a:off x="294933" y="1223756"/>
              <a:ext cx="3106937" cy="2081844"/>
              <a:chOff x="-1548680" y="1174967"/>
              <a:chExt cx="2627425" cy="1653714"/>
            </a:xfrm>
          </p:grpSpPr>
          <p:sp>
            <p:nvSpPr>
              <p:cNvPr id="20" name="Rounded Rectangular Callout 19"/>
              <p:cNvSpPr/>
              <p:nvPr/>
            </p:nvSpPr>
            <p:spPr>
              <a:xfrm>
                <a:off x="-1548680" y="1174967"/>
                <a:ext cx="2627425" cy="1623963"/>
              </a:xfrm>
              <a:prstGeom prst="wedgeRoundRectCallout">
                <a:avLst>
                  <a:gd name="adj1" fmla="val 97287"/>
                  <a:gd name="adj2" fmla="val 73354"/>
                  <a:gd name="adj3" fmla="val 16667"/>
                </a:avLst>
              </a:prstGeom>
              <a:ln>
                <a:solidFill>
                  <a:srgbClr val="0000CC"/>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sp>
            <p:nvSpPr>
              <p:cNvPr id="43" name="Text Box 13"/>
              <p:cNvSpPr txBox="1">
                <a:spLocks noChangeArrowheads="1"/>
              </p:cNvSpPr>
              <p:nvPr/>
            </p:nvSpPr>
            <p:spPr bwMode="auto">
              <a:xfrm>
                <a:off x="-443619" y="2461957"/>
                <a:ext cx="942415" cy="366724"/>
              </a:xfrm>
              <a:prstGeom prst="rect">
                <a:avLst/>
              </a:prstGeom>
              <a:noFill/>
              <a:ln w="9525">
                <a:noFill/>
                <a:miter lim="800000"/>
                <a:headEnd/>
                <a:tailEnd/>
              </a:ln>
              <a:effectLst/>
            </p:spPr>
            <p:txBody>
              <a:bodyPr wrap="none">
                <a:spAutoFit/>
              </a:bodyPr>
              <a:lstStyle/>
              <a:p>
                <a:pPr eaLnBrk="0" hangingPunct="0">
                  <a:spcBef>
                    <a:spcPct val="0"/>
                  </a:spcBef>
                  <a:buClrTx/>
                  <a:buSzTx/>
                  <a:buFontTx/>
                  <a:buNone/>
                </a:pPr>
                <a:r>
                  <a:rPr lang="de-DE" b="1" dirty="0" smtClean="0">
                    <a:solidFill>
                      <a:srgbClr val="0000CC"/>
                    </a:solidFill>
                    <a:latin typeface="+mn-lt"/>
                    <a:ea typeface="ＭＳ Ｐゴシック" charset="-128"/>
                  </a:rPr>
                  <a:t>APPA</a:t>
                </a:r>
                <a:endParaRPr lang="de-DE" b="1" dirty="0">
                  <a:solidFill>
                    <a:srgbClr val="0000CC"/>
                  </a:solidFill>
                  <a:latin typeface="+mn-lt"/>
                  <a:ea typeface="ＭＳ Ｐゴシック" charset="-128"/>
                </a:endParaRPr>
              </a:p>
            </p:txBody>
          </p:sp>
        </p:grpSp>
        <p:pic>
          <p:nvPicPr>
            <p:cNvPr id="28" name="Picture 7"/>
            <p:cNvPicPr>
              <a:picLocks noChangeAspect="1" noChangeArrowheads="1"/>
            </p:cNvPicPr>
            <p:nvPr/>
          </p:nvPicPr>
          <p:blipFill rotWithShape="1">
            <a:blip r:embed="rId7" cstate="print">
              <a:lum contrast="20000"/>
            </a:blip>
            <a:srcRect l="7783" t="14027" r="5281" b="11645"/>
            <a:stretch/>
          </p:blipFill>
          <p:spPr bwMode="auto">
            <a:xfrm>
              <a:off x="397244" y="1358769"/>
              <a:ext cx="2869611" cy="1594339"/>
            </a:xfrm>
            <a:prstGeom prst="rect">
              <a:avLst/>
            </a:prstGeom>
            <a:solidFill>
              <a:schemeClr val="bg1"/>
            </a:solidFill>
            <a:ln w="9525">
              <a:solidFill>
                <a:schemeClr val="bg1"/>
              </a:solidFill>
              <a:miter lim="800000"/>
              <a:headEnd/>
              <a:tailEnd/>
            </a:ln>
            <a:effectLst/>
          </p:spPr>
        </p:pic>
      </p:grpSp>
      <p:sp>
        <p:nvSpPr>
          <p:cNvPr id="29" name="Date Placeholder 3"/>
          <p:cNvSpPr>
            <a:spLocks noGrp="1"/>
          </p:cNvSpPr>
          <p:nvPr>
            <p:ph type="dt" sz="half" idx="10"/>
          </p:nvPr>
        </p:nvSpPr>
        <p:spPr>
          <a:xfrm>
            <a:off x="214313" y="6356350"/>
            <a:ext cx="2133600" cy="365125"/>
          </a:xfrm>
        </p:spPr>
        <p:txBody>
          <a:bodyPr/>
          <a:lstStyle/>
          <a:p>
            <a:pPr>
              <a:defRPr/>
            </a:pPr>
            <a:fld id="{B25777A8-F34F-41C9-BC8B-0441839AA689}" type="datetime1">
              <a:rPr lang="en-US" smtClean="0">
                <a:solidFill>
                  <a:prstClr val="black"/>
                </a:solidFill>
              </a:rPr>
              <a:pPr>
                <a:defRPr/>
              </a:pPr>
              <a:t>10/5/2015</a:t>
            </a:fld>
            <a:endParaRPr lang="en-GB" dirty="0">
              <a:solidFill>
                <a:prstClr val="black"/>
              </a:solidFill>
            </a:endParaRPr>
          </a:p>
        </p:txBody>
      </p:sp>
      <p:sp>
        <p:nvSpPr>
          <p:cNvPr id="31" name="Fußzeilenplatzhalter 30"/>
          <p:cNvSpPr>
            <a:spLocks noGrp="1"/>
          </p:cNvSpPr>
          <p:nvPr>
            <p:ph type="ftr" sz="quarter" idx="11"/>
          </p:nvPr>
        </p:nvSpPr>
        <p:spPr/>
        <p:txBody>
          <a:bodyPr/>
          <a:lstStyle/>
          <a:p>
            <a:pPr>
              <a:defRPr/>
            </a:pPr>
            <a:r>
              <a:rPr lang="en-US" smtClean="0"/>
              <a:t>Horst Stoecker</a:t>
            </a:r>
            <a:endParaRPr lang="en-GB" dirty="0"/>
          </a:p>
        </p:txBody>
      </p:sp>
    </p:spTree>
    <p:extLst>
      <p:ext uri="{BB962C8B-B14F-4D97-AF65-F5344CB8AC3E}">
        <p14:creationId xmlns:p14="http://schemas.microsoft.com/office/powerpoint/2010/main" val="2067620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7595" y="274637"/>
            <a:ext cx="9144000" cy="5051738"/>
          </a:xfrm>
        </p:spPr>
        <p:txBody>
          <a:bodyPr/>
          <a:lstStyle/>
          <a:p>
            <a:r>
              <a:rPr lang="de-DE" sz="2800" b="1" dirty="0" smtClean="0">
                <a:solidFill>
                  <a:srgbClr val="0000FF"/>
                </a:solidFill>
              </a:rPr>
              <a:t>Yes!</a:t>
            </a:r>
            <a:br>
              <a:rPr lang="de-DE" sz="2800" b="1" dirty="0" smtClean="0">
                <a:solidFill>
                  <a:srgbClr val="0000FF"/>
                </a:solidFill>
              </a:rPr>
            </a:br>
            <a:r>
              <a:rPr lang="de-DE" sz="2800" b="1" dirty="0">
                <a:solidFill>
                  <a:srgbClr val="0000FF"/>
                </a:solidFill>
              </a:rPr>
              <a:t/>
            </a:r>
            <a:br>
              <a:rPr lang="de-DE" sz="2800" b="1" dirty="0">
                <a:solidFill>
                  <a:srgbClr val="0000FF"/>
                </a:solidFill>
              </a:rPr>
            </a:br>
            <a:r>
              <a:rPr lang="de-DE" sz="2800" b="1" dirty="0" smtClean="0">
                <a:solidFill>
                  <a:srgbClr val="0000FF"/>
                </a:solidFill>
              </a:rPr>
              <a:t>FAIR Council </a:t>
            </a:r>
            <a:r>
              <a:rPr lang="de-DE" sz="2800" b="1" dirty="0" err="1" smtClean="0">
                <a:solidFill>
                  <a:srgbClr val="0000FF"/>
                </a:solidFill>
              </a:rPr>
              <a:t>decided</a:t>
            </a:r>
            <a:r>
              <a:rPr lang="de-DE" sz="2800" b="1" dirty="0" smtClean="0">
                <a:solidFill>
                  <a:srgbClr val="0000FF"/>
                </a:solidFill>
              </a:rPr>
              <a:t> Sept. 29, 2015 </a:t>
            </a:r>
            <a:r>
              <a:rPr lang="de-DE" sz="2800" b="1" dirty="0" err="1" smtClean="0">
                <a:solidFill>
                  <a:srgbClr val="0000FF"/>
                </a:solidFill>
              </a:rPr>
              <a:t>to</a:t>
            </a:r>
            <a:r>
              <a:rPr lang="de-DE" sz="2800" b="1" dirty="0" smtClean="0">
                <a:solidFill>
                  <a:srgbClr val="0000FF"/>
                </a:solidFill>
              </a:rPr>
              <a:t> </a:t>
            </a:r>
            <a:r>
              <a:rPr lang="de-DE" sz="2800" b="1" dirty="0" err="1" smtClean="0">
                <a:solidFill>
                  <a:srgbClr val="0000FF"/>
                </a:solidFill>
              </a:rPr>
              <a:t>add</a:t>
            </a:r>
            <a:r>
              <a:rPr lang="de-DE" sz="2800" b="1" dirty="0" smtClean="0">
                <a:solidFill>
                  <a:srgbClr val="0000FF"/>
                </a:solidFill>
              </a:rPr>
              <a:t> 16 %</a:t>
            </a:r>
            <a:br>
              <a:rPr lang="de-DE" sz="2800" b="1" dirty="0" smtClean="0">
                <a:solidFill>
                  <a:srgbClr val="0000FF"/>
                </a:solidFill>
              </a:rPr>
            </a:br>
            <a:r>
              <a:rPr lang="de-DE" sz="2800" b="1" dirty="0" smtClean="0">
                <a:solidFill>
                  <a:srgbClr val="0000FF"/>
                </a:solidFill>
              </a:rPr>
              <a:t> </a:t>
            </a:r>
            <a:br>
              <a:rPr lang="de-DE" sz="2800" b="1" dirty="0" smtClean="0">
                <a:solidFill>
                  <a:srgbClr val="0000FF"/>
                </a:solidFill>
              </a:rPr>
            </a:br>
            <a:r>
              <a:rPr lang="de-DE" sz="2800" b="1" dirty="0" err="1" smtClean="0">
                <a:solidFill>
                  <a:srgbClr val="0000FF"/>
                </a:solidFill>
              </a:rPr>
              <a:t>to</a:t>
            </a:r>
            <a:r>
              <a:rPr lang="de-DE" sz="2800" b="1" dirty="0" smtClean="0">
                <a:solidFill>
                  <a:srgbClr val="0000FF"/>
                </a:solidFill>
              </a:rPr>
              <a:t> </a:t>
            </a:r>
            <a:r>
              <a:rPr lang="de-DE" sz="2800" b="1" dirty="0" err="1" smtClean="0">
                <a:solidFill>
                  <a:srgbClr val="0000FF"/>
                </a:solidFill>
              </a:rPr>
              <a:t>the</a:t>
            </a:r>
            <a:r>
              <a:rPr lang="de-DE" sz="2800" b="1" dirty="0" smtClean="0">
                <a:solidFill>
                  <a:srgbClr val="0000FF"/>
                </a:solidFill>
              </a:rPr>
              <a:t> FAIR </a:t>
            </a:r>
            <a:r>
              <a:rPr lang="de-DE" sz="2800" b="1" dirty="0" err="1" smtClean="0">
                <a:solidFill>
                  <a:srgbClr val="0000FF"/>
                </a:solidFill>
              </a:rPr>
              <a:t>contruction</a:t>
            </a:r>
            <a:r>
              <a:rPr lang="de-DE" sz="2800" b="1" dirty="0" smtClean="0">
                <a:solidFill>
                  <a:srgbClr val="0000FF"/>
                </a:solidFill>
              </a:rPr>
              <a:t> </a:t>
            </a:r>
            <a:r>
              <a:rPr lang="de-DE" sz="2800" b="1" dirty="0" err="1" smtClean="0">
                <a:solidFill>
                  <a:srgbClr val="0000FF"/>
                </a:solidFill>
              </a:rPr>
              <a:t>budget</a:t>
            </a:r>
            <a:r>
              <a:rPr lang="de-DE" sz="2800" b="1" dirty="0" smtClean="0">
                <a:solidFill>
                  <a:srgbClr val="0000FF"/>
                </a:solidFill>
              </a:rPr>
              <a:t> </a:t>
            </a:r>
            <a:r>
              <a:rPr lang="de-DE" sz="2800" b="1" dirty="0" err="1" smtClean="0">
                <a:solidFill>
                  <a:srgbClr val="0000FF"/>
                </a:solidFill>
              </a:rPr>
              <a:t>to</a:t>
            </a:r>
            <a:r>
              <a:rPr lang="de-DE" sz="2800" b="1" dirty="0" smtClean="0">
                <a:solidFill>
                  <a:srgbClr val="0000FF"/>
                </a:solidFill>
              </a:rPr>
              <a:t> </a:t>
            </a:r>
            <a:r>
              <a:rPr lang="de-DE" sz="2800" b="1" dirty="0" err="1" smtClean="0">
                <a:solidFill>
                  <a:srgbClr val="0000FF"/>
                </a:solidFill>
              </a:rPr>
              <a:t>built</a:t>
            </a:r>
            <a:r>
              <a:rPr lang="de-DE" sz="2800" b="1" dirty="0" smtClean="0">
                <a:solidFill>
                  <a:srgbClr val="0000FF"/>
                </a:solidFill>
              </a:rPr>
              <a:t> </a:t>
            </a:r>
            <a:r>
              <a:rPr lang="de-DE" sz="2800" b="1" dirty="0" err="1" smtClean="0">
                <a:solidFill>
                  <a:srgbClr val="0000FF"/>
                </a:solidFill>
              </a:rPr>
              <a:t>the</a:t>
            </a:r>
            <a:r>
              <a:rPr lang="de-DE" sz="2800" b="1" dirty="0" smtClean="0">
                <a:solidFill>
                  <a:srgbClr val="0000FF"/>
                </a:solidFill>
              </a:rPr>
              <a:t> </a:t>
            </a:r>
            <a:br>
              <a:rPr lang="de-DE" sz="2800" b="1" dirty="0" smtClean="0">
                <a:solidFill>
                  <a:srgbClr val="0000FF"/>
                </a:solidFill>
              </a:rPr>
            </a:br>
            <a:r>
              <a:rPr lang="de-DE" sz="2800" b="1" dirty="0" err="1" smtClean="0">
                <a:solidFill>
                  <a:srgbClr val="0000FF"/>
                </a:solidFill>
              </a:rPr>
              <a:t>full</a:t>
            </a:r>
            <a:r>
              <a:rPr lang="de-DE" sz="2800" b="1" dirty="0" smtClean="0">
                <a:solidFill>
                  <a:srgbClr val="0000FF"/>
                </a:solidFill>
              </a:rPr>
              <a:t> </a:t>
            </a:r>
            <a:r>
              <a:rPr lang="de-DE" sz="2800" b="1" dirty="0" err="1" smtClean="0">
                <a:solidFill>
                  <a:srgbClr val="0000FF"/>
                </a:solidFill>
              </a:rPr>
              <a:t>four</a:t>
            </a:r>
            <a:r>
              <a:rPr lang="de-DE" sz="2800" b="1" dirty="0" smtClean="0">
                <a:solidFill>
                  <a:srgbClr val="0000FF"/>
                </a:solidFill>
              </a:rPr>
              <a:t> </a:t>
            </a:r>
            <a:r>
              <a:rPr lang="de-DE" sz="2800" b="1" dirty="0" err="1" smtClean="0">
                <a:solidFill>
                  <a:srgbClr val="0000FF"/>
                </a:solidFill>
              </a:rPr>
              <a:t>scientific</a:t>
            </a:r>
            <a:r>
              <a:rPr lang="de-DE" sz="2800" b="1" dirty="0" smtClean="0">
                <a:solidFill>
                  <a:srgbClr val="0000FF"/>
                </a:solidFill>
              </a:rPr>
              <a:t> </a:t>
            </a:r>
            <a:r>
              <a:rPr lang="de-DE" sz="2800" b="1" dirty="0" err="1" smtClean="0">
                <a:solidFill>
                  <a:srgbClr val="0000FF"/>
                </a:solidFill>
              </a:rPr>
              <a:t>pillar</a:t>
            </a:r>
            <a:r>
              <a:rPr lang="de-DE" sz="2800" b="1" dirty="0" smtClean="0">
                <a:solidFill>
                  <a:srgbClr val="0000FF"/>
                </a:solidFill>
              </a:rPr>
              <a:t> </a:t>
            </a:r>
            <a:r>
              <a:rPr lang="de-DE" sz="2800" b="1" dirty="0" err="1" smtClean="0">
                <a:solidFill>
                  <a:srgbClr val="0000FF"/>
                </a:solidFill>
              </a:rPr>
              <a:t>modularized</a:t>
            </a:r>
            <a:r>
              <a:rPr lang="de-DE" sz="2800" b="1" dirty="0" smtClean="0">
                <a:solidFill>
                  <a:srgbClr val="0000FF"/>
                </a:solidFill>
              </a:rPr>
              <a:t> </a:t>
            </a:r>
            <a:r>
              <a:rPr lang="de-DE" sz="2800" b="1" dirty="0" err="1" smtClean="0">
                <a:solidFill>
                  <a:srgbClr val="0000FF"/>
                </a:solidFill>
              </a:rPr>
              <a:t>start</a:t>
            </a:r>
            <a:r>
              <a:rPr lang="de-DE" sz="2800" b="1" dirty="0" smtClean="0">
                <a:solidFill>
                  <a:srgbClr val="0000FF"/>
                </a:solidFill>
              </a:rPr>
              <a:t> </a:t>
            </a:r>
            <a:r>
              <a:rPr lang="de-DE" sz="2800" b="1" dirty="0" err="1" smtClean="0">
                <a:solidFill>
                  <a:srgbClr val="0000FF"/>
                </a:solidFill>
              </a:rPr>
              <a:t>version</a:t>
            </a:r>
            <a:r>
              <a:rPr lang="de-DE" sz="2800" b="1" dirty="0" smtClean="0">
                <a:solidFill>
                  <a:srgbClr val="0000FF"/>
                </a:solidFill>
              </a:rPr>
              <a:t>,</a:t>
            </a:r>
            <a:br>
              <a:rPr lang="de-DE" sz="2800" b="1" dirty="0" smtClean="0">
                <a:solidFill>
                  <a:srgbClr val="0000FF"/>
                </a:solidFill>
              </a:rPr>
            </a:br>
            <a:r>
              <a:rPr lang="de-DE" sz="2800" b="1" dirty="0" smtClean="0">
                <a:solidFill>
                  <a:srgbClr val="0000FF"/>
                </a:solidFill>
              </a:rPr>
              <a:t> </a:t>
            </a:r>
            <a:br>
              <a:rPr lang="de-DE" sz="2800" b="1" dirty="0" smtClean="0">
                <a:solidFill>
                  <a:srgbClr val="0000FF"/>
                </a:solidFill>
              </a:rPr>
            </a:br>
            <a:r>
              <a:rPr lang="de-DE" sz="2800" b="1" dirty="0" smtClean="0">
                <a:solidFill>
                  <a:srgbClr val="0000FF"/>
                </a:solidFill>
              </a:rPr>
              <a:t>in </a:t>
            </a:r>
            <a:r>
              <a:rPr lang="de-DE" sz="2800" b="1" dirty="0" err="1" smtClean="0">
                <a:solidFill>
                  <a:srgbClr val="0000FF"/>
                </a:solidFill>
              </a:rPr>
              <a:t>accord</a:t>
            </a:r>
            <a:r>
              <a:rPr lang="de-DE" sz="2800" b="1" dirty="0" smtClean="0">
                <a:solidFill>
                  <a:srgbClr val="0000FF"/>
                </a:solidFill>
              </a:rPr>
              <a:t> </a:t>
            </a:r>
            <a:r>
              <a:rPr lang="de-DE" sz="2800" b="1" dirty="0" err="1" smtClean="0">
                <a:solidFill>
                  <a:srgbClr val="0000FF"/>
                </a:solidFill>
              </a:rPr>
              <a:t>with</a:t>
            </a:r>
            <a:r>
              <a:rPr lang="de-DE" sz="2800" b="1" dirty="0" smtClean="0">
                <a:solidFill>
                  <a:srgbClr val="0000FF"/>
                </a:solidFill>
              </a:rPr>
              <a:t> </a:t>
            </a:r>
            <a:r>
              <a:rPr lang="de-DE" sz="2800" b="1" dirty="0" err="1" smtClean="0">
                <a:solidFill>
                  <a:srgbClr val="0000FF"/>
                </a:solidFill>
              </a:rPr>
              <a:t>the</a:t>
            </a:r>
            <a:r>
              <a:rPr lang="de-DE" sz="2800" b="1" dirty="0" smtClean="0">
                <a:solidFill>
                  <a:srgbClr val="0000FF"/>
                </a:solidFill>
              </a:rPr>
              <a:t> international </a:t>
            </a:r>
            <a:r>
              <a:rPr lang="de-DE" sz="2800" b="1" dirty="0" err="1" smtClean="0">
                <a:solidFill>
                  <a:srgbClr val="0000FF"/>
                </a:solidFill>
              </a:rPr>
              <a:t>convention</a:t>
            </a:r>
            <a:r>
              <a:rPr lang="de-DE" sz="2800" b="1" dirty="0" smtClean="0">
                <a:solidFill>
                  <a:srgbClr val="0000FF"/>
                </a:solidFill>
              </a:rPr>
              <a:t> </a:t>
            </a:r>
            <a:r>
              <a:rPr lang="de-DE" sz="2800" b="1" dirty="0" err="1" smtClean="0">
                <a:solidFill>
                  <a:srgbClr val="0000FF"/>
                </a:solidFill>
              </a:rPr>
              <a:t>between</a:t>
            </a:r>
            <a:r>
              <a:rPr lang="de-DE" sz="2800" b="1" dirty="0" smtClean="0">
                <a:solidFill>
                  <a:srgbClr val="0000FF"/>
                </a:solidFill>
              </a:rPr>
              <a:t> </a:t>
            </a:r>
            <a:r>
              <a:rPr lang="de-DE" sz="2800" b="1" dirty="0" err="1" smtClean="0">
                <a:solidFill>
                  <a:srgbClr val="0000FF"/>
                </a:solidFill>
              </a:rPr>
              <a:t>the</a:t>
            </a:r>
            <a:r>
              <a:rPr lang="de-DE" sz="2800" b="1" dirty="0" smtClean="0">
                <a:solidFill>
                  <a:srgbClr val="0000FF"/>
                </a:solidFill>
              </a:rPr>
              <a:t> </a:t>
            </a:r>
            <a:r>
              <a:rPr lang="de-DE" sz="2800" b="1" dirty="0" err="1" smtClean="0">
                <a:solidFill>
                  <a:srgbClr val="0000FF"/>
                </a:solidFill>
              </a:rPr>
              <a:t>founding</a:t>
            </a:r>
            <a:r>
              <a:rPr lang="de-DE" sz="2800" b="1" dirty="0" smtClean="0">
                <a:solidFill>
                  <a:srgbClr val="0000FF"/>
                </a:solidFill>
              </a:rPr>
              <a:t> </a:t>
            </a:r>
            <a:r>
              <a:rPr lang="de-DE" sz="2800" b="1" dirty="0" err="1" smtClean="0">
                <a:solidFill>
                  <a:srgbClr val="0000FF"/>
                </a:solidFill>
              </a:rPr>
              <a:t>nations</a:t>
            </a:r>
            <a:r>
              <a:rPr lang="de-DE" sz="2800" b="1" dirty="0" smtClean="0">
                <a:solidFill>
                  <a:srgbClr val="0000FF"/>
                </a:solidFill>
              </a:rPr>
              <a:t>, </a:t>
            </a:r>
            <a:r>
              <a:rPr lang="de-DE" sz="2800" b="1" dirty="0" err="1" smtClean="0">
                <a:solidFill>
                  <a:srgbClr val="0000FF"/>
                </a:solidFill>
              </a:rPr>
              <a:t>signed</a:t>
            </a:r>
            <a:r>
              <a:rPr lang="de-DE" sz="2800" b="1" dirty="0" smtClean="0">
                <a:solidFill>
                  <a:srgbClr val="0000FF"/>
                </a:solidFill>
              </a:rPr>
              <a:t> </a:t>
            </a:r>
            <a:r>
              <a:rPr lang="de-DE" sz="2800" b="1" dirty="0" err="1" smtClean="0">
                <a:solidFill>
                  <a:srgbClr val="0000FF"/>
                </a:solidFill>
              </a:rPr>
              <a:t>Oct</a:t>
            </a:r>
            <a:r>
              <a:rPr lang="de-DE" sz="2800" b="1" dirty="0" smtClean="0">
                <a:solidFill>
                  <a:srgbClr val="0000FF"/>
                </a:solidFill>
              </a:rPr>
              <a:t>. 4, 2010 </a:t>
            </a:r>
            <a:br>
              <a:rPr lang="de-DE" sz="2800" b="1" dirty="0" smtClean="0">
                <a:solidFill>
                  <a:srgbClr val="0000FF"/>
                </a:solidFill>
              </a:rPr>
            </a:br>
            <a:r>
              <a:rPr lang="de-DE" sz="2800" b="1" dirty="0">
                <a:solidFill>
                  <a:srgbClr val="0000FF"/>
                </a:solidFill>
              </a:rPr>
              <a:t/>
            </a:r>
            <a:br>
              <a:rPr lang="de-DE" sz="2800" b="1" dirty="0">
                <a:solidFill>
                  <a:srgbClr val="0000FF"/>
                </a:solidFill>
              </a:rPr>
            </a:br>
            <a:r>
              <a:rPr lang="de-DE" sz="2800" b="1" dirty="0" smtClean="0">
                <a:solidFill>
                  <a:srgbClr val="0000FF"/>
                </a:solidFill>
              </a:rPr>
              <a:t>APPA, CBM, </a:t>
            </a:r>
            <a:r>
              <a:rPr lang="de-DE" sz="2800" b="1" dirty="0" err="1" smtClean="0">
                <a:solidFill>
                  <a:srgbClr val="0000FF"/>
                </a:solidFill>
              </a:rPr>
              <a:t>NuSTAR</a:t>
            </a:r>
            <a:r>
              <a:rPr lang="de-DE" sz="2800" b="1" dirty="0" smtClean="0">
                <a:solidFill>
                  <a:srgbClr val="0000FF"/>
                </a:solidFill>
              </a:rPr>
              <a:t>, PANDA</a:t>
            </a:r>
            <a:endParaRPr lang="de-DE" sz="2800" b="1" dirty="0">
              <a:solidFill>
                <a:srgbClr val="0000FF"/>
              </a:solidFill>
            </a:endParaRPr>
          </a:p>
        </p:txBody>
      </p:sp>
      <p:sp>
        <p:nvSpPr>
          <p:cNvPr id="3" name="Datumsplatzhalter 2"/>
          <p:cNvSpPr>
            <a:spLocks noGrp="1"/>
          </p:cNvSpPr>
          <p:nvPr>
            <p:ph type="dt" sz="half" idx="10"/>
          </p:nvPr>
        </p:nvSpPr>
        <p:spPr/>
        <p:txBody>
          <a:bodyPr/>
          <a:lstStyle/>
          <a:p>
            <a:pPr>
              <a:defRPr/>
            </a:pPr>
            <a:fld id="{86691989-177F-43E7-915B-384995535DDF}" type="datetime1">
              <a:rPr lang="en-US" smtClean="0"/>
              <a:pPr>
                <a:defRPr/>
              </a:pPr>
              <a:t>10/5/2015</a:t>
            </a:fld>
            <a:endParaRPr lang="en-US"/>
          </a:p>
        </p:txBody>
      </p:sp>
      <p:sp>
        <p:nvSpPr>
          <p:cNvPr id="4" name="Fußzeilenplatzhalter 3"/>
          <p:cNvSpPr>
            <a:spLocks noGrp="1"/>
          </p:cNvSpPr>
          <p:nvPr>
            <p:ph type="ftr" sz="quarter" idx="11"/>
          </p:nvPr>
        </p:nvSpPr>
        <p:spPr/>
        <p:txBody>
          <a:bodyPr/>
          <a:lstStyle/>
          <a:p>
            <a:pPr>
              <a:defRPr/>
            </a:pPr>
            <a:r>
              <a:rPr lang="en-US" smtClean="0"/>
              <a:t>Horst Stoecker</a:t>
            </a:r>
            <a:endParaRPr lang="en-US"/>
          </a:p>
        </p:txBody>
      </p:sp>
      <p:sp>
        <p:nvSpPr>
          <p:cNvPr id="5" name="Foliennummernplatzhalter 4"/>
          <p:cNvSpPr>
            <a:spLocks noGrp="1"/>
          </p:cNvSpPr>
          <p:nvPr>
            <p:ph type="sldNum" sz="quarter" idx="12"/>
          </p:nvPr>
        </p:nvSpPr>
        <p:spPr/>
        <p:txBody>
          <a:bodyPr/>
          <a:lstStyle/>
          <a:p>
            <a:pPr>
              <a:defRPr/>
            </a:pPr>
            <a:r>
              <a:rPr lang="en-US" smtClean="0"/>
              <a:t>M. Djordjevic </a:t>
            </a:r>
            <a:fld id="{5665E4C8-4345-4D96-B669-3D5E0BD740C5}" type="slidenum">
              <a:rPr lang="en-US" smtClean="0"/>
              <a:pPr>
                <a:defRPr/>
              </a:pPr>
              <a:t>84</a:t>
            </a:fld>
            <a:endParaRPr lang="en-US"/>
          </a:p>
        </p:txBody>
      </p:sp>
    </p:spTree>
    <p:extLst>
      <p:ext uri="{BB962C8B-B14F-4D97-AF65-F5344CB8AC3E}">
        <p14:creationId xmlns:p14="http://schemas.microsoft.com/office/powerpoint/2010/main" val="154209085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4" name="Datumsplatzhalter 3"/>
          <p:cNvSpPr>
            <a:spLocks noGrp="1"/>
          </p:cNvSpPr>
          <p:nvPr>
            <p:ph type="dt" sz="half" idx="10"/>
          </p:nvPr>
        </p:nvSpPr>
        <p:spPr/>
        <p:txBody>
          <a:bodyPr/>
          <a:lstStyle/>
          <a:p>
            <a:pPr>
              <a:defRPr/>
            </a:pPr>
            <a:fld id="{38E1C51A-8D7E-4D1A-B29C-CD443F65CA83}" type="datetime1">
              <a:rPr lang="en-US" smtClean="0"/>
              <a:pPr>
                <a:defRPr/>
              </a:pPr>
              <a:t>10/5/2015</a:t>
            </a:fld>
            <a:endParaRPr lang="en-US"/>
          </a:p>
        </p:txBody>
      </p:sp>
      <p:sp>
        <p:nvSpPr>
          <p:cNvPr id="5" name="Fußzeilenplatzhalter 4"/>
          <p:cNvSpPr>
            <a:spLocks noGrp="1"/>
          </p:cNvSpPr>
          <p:nvPr>
            <p:ph type="ftr" sz="quarter" idx="11"/>
          </p:nvPr>
        </p:nvSpPr>
        <p:spPr/>
        <p:txBody>
          <a:bodyPr/>
          <a:lstStyle/>
          <a:p>
            <a:pPr>
              <a:defRPr/>
            </a:pPr>
            <a:r>
              <a:rPr lang="en-US" smtClean="0"/>
              <a:t>Horst Stoecker</a:t>
            </a:r>
            <a:endParaRPr lang="en-US" dirty="0"/>
          </a:p>
        </p:txBody>
      </p:sp>
      <p:sp>
        <p:nvSpPr>
          <p:cNvPr id="6" name="Foliennummernplatzhalter 5"/>
          <p:cNvSpPr>
            <a:spLocks noGrp="1"/>
          </p:cNvSpPr>
          <p:nvPr>
            <p:ph type="sldNum" sz="quarter" idx="12"/>
          </p:nvPr>
        </p:nvSpPr>
        <p:spPr/>
        <p:txBody>
          <a:bodyPr/>
          <a:lstStyle/>
          <a:p>
            <a:pPr>
              <a:defRPr/>
            </a:pPr>
            <a:r>
              <a:rPr lang="en-US" smtClean="0"/>
              <a:t>Horst Stoecker </a:t>
            </a:r>
            <a:fld id="{4AFA227F-464A-4B0F-9F98-4DC745C25D11}" type="slidenum">
              <a:rPr lang="en-US" smtClean="0"/>
              <a:pPr>
                <a:defRPr/>
              </a:pPr>
              <a:t>85</a:t>
            </a:fld>
            <a:endParaRPr lang="en-US" dirty="0"/>
          </a:p>
        </p:txBody>
      </p:sp>
      <p:sp>
        <p:nvSpPr>
          <p:cNvPr id="7" name="Inhaltsplatzhalter 6"/>
          <p:cNvSpPr>
            <a:spLocks noGrp="1"/>
          </p:cNvSpPr>
          <p:nvPr>
            <p:ph idx="1"/>
          </p:nvPr>
        </p:nvSpPr>
        <p:spPr/>
        <p:txBody>
          <a:bodyPr/>
          <a:lstStyle/>
          <a:p>
            <a:endParaRPr lang="de-DE" dirty="0"/>
          </a:p>
        </p:txBody>
      </p:sp>
    </p:spTree>
    <p:extLst>
      <p:ext uri="{BB962C8B-B14F-4D97-AF65-F5344CB8AC3E}">
        <p14:creationId xmlns:p14="http://schemas.microsoft.com/office/powerpoint/2010/main" val="259650434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040" y="727857"/>
            <a:ext cx="7543800" cy="4504174"/>
          </a:xfrm>
          <a:prstGeom prst="rect">
            <a:avLst/>
          </a:prstGeom>
        </p:spPr>
      </p:pic>
    </p:spTree>
    <p:extLst>
      <p:ext uri="{BB962C8B-B14F-4D97-AF65-F5344CB8AC3E}">
        <p14:creationId xmlns:p14="http://schemas.microsoft.com/office/powerpoint/2010/main" val="268444663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6826" y="948476"/>
            <a:ext cx="7543800" cy="4460503"/>
          </a:xfrm>
          <a:prstGeom prst="rect">
            <a:avLst/>
          </a:prstGeom>
        </p:spPr>
      </p:pic>
    </p:spTree>
    <p:extLst>
      <p:ext uri="{BB962C8B-B14F-4D97-AF65-F5344CB8AC3E}">
        <p14:creationId xmlns:p14="http://schemas.microsoft.com/office/powerpoint/2010/main" val="183651786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115" y="699529"/>
            <a:ext cx="7543800" cy="4542060"/>
          </a:xfrm>
          <a:prstGeom prst="rect">
            <a:avLst/>
          </a:prstGeom>
        </p:spPr>
      </p:pic>
    </p:spTree>
    <p:extLst>
      <p:ext uri="{BB962C8B-B14F-4D97-AF65-F5344CB8AC3E}">
        <p14:creationId xmlns:p14="http://schemas.microsoft.com/office/powerpoint/2010/main" val="3570612788"/>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8262" y="772933"/>
            <a:ext cx="7543800" cy="4452757"/>
          </a:xfrm>
          <a:prstGeom prst="rect">
            <a:avLst/>
          </a:prstGeom>
        </p:spPr>
      </p:pic>
    </p:spTree>
    <p:extLst>
      <p:ext uri="{BB962C8B-B14F-4D97-AF65-F5344CB8AC3E}">
        <p14:creationId xmlns:p14="http://schemas.microsoft.com/office/powerpoint/2010/main" val="2525661931"/>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115" y="689372"/>
            <a:ext cx="7543800" cy="4943260"/>
          </a:xfrm>
          <a:prstGeom prst="rect">
            <a:avLst/>
          </a:prstGeom>
        </p:spPr>
      </p:pic>
    </p:spTree>
    <p:extLst>
      <p:ext uri="{BB962C8B-B14F-4D97-AF65-F5344CB8AC3E}">
        <p14:creationId xmlns:p14="http://schemas.microsoft.com/office/powerpoint/2010/main" val="381428604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249" y="696993"/>
            <a:ext cx="7543800" cy="4879480"/>
          </a:xfrm>
          <a:prstGeom prst="rect">
            <a:avLst/>
          </a:prstGeom>
        </p:spPr>
      </p:pic>
    </p:spTree>
    <p:extLst>
      <p:ext uri="{BB962C8B-B14F-4D97-AF65-F5344CB8AC3E}">
        <p14:creationId xmlns:p14="http://schemas.microsoft.com/office/powerpoint/2010/main" val="2516323632"/>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1369" y="239754"/>
            <a:ext cx="5961262" cy="6378493"/>
          </a:xfrm>
          <a:prstGeom prst="rect">
            <a:avLst/>
          </a:prstGeom>
        </p:spPr>
      </p:pic>
    </p:spTree>
    <p:extLst>
      <p:ext uri="{BB962C8B-B14F-4D97-AF65-F5344CB8AC3E}">
        <p14:creationId xmlns:p14="http://schemas.microsoft.com/office/powerpoint/2010/main" val="2096672282"/>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38100" cap="flat" cmpd="sng" algn="ctr">
          <a:solidFill>
            <a:srgbClr val="FF33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38100" cap="flat" cmpd="sng" algn="ctr">
          <a:solidFill>
            <a:srgbClr val="FF33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Benutzerdefiniertes 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Benutzerdefiniertes 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Benutzerdefiniertes 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4383</Words>
  <Application>Microsoft Office PowerPoint</Application>
  <PresentationFormat>Bildschirmpräsentation (4:3)</PresentationFormat>
  <Paragraphs>851</Paragraphs>
  <Slides>92</Slides>
  <Notes>16</Notes>
  <HiddenSlides>25</HiddenSlides>
  <MMClips>0</MMClips>
  <ScaleCrop>false</ScaleCrop>
  <HeadingPairs>
    <vt:vector size="6" baseType="variant">
      <vt:variant>
        <vt:lpstr>Design</vt:lpstr>
      </vt:variant>
      <vt:variant>
        <vt:i4>4</vt:i4>
      </vt:variant>
      <vt:variant>
        <vt:lpstr>Eingebettete OLE-Server</vt:lpstr>
      </vt:variant>
      <vt:variant>
        <vt:i4>3</vt:i4>
      </vt:variant>
      <vt:variant>
        <vt:lpstr>Folientitel</vt:lpstr>
      </vt:variant>
      <vt:variant>
        <vt:i4>92</vt:i4>
      </vt:variant>
    </vt:vector>
  </HeadingPairs>
  <TitlesOfParts>
    <vt:vector size="99" baseType="lpstr">
      <vt:lpstr>Default Design</vt:lpstr>
      <vt:lpstr>2_Benutzerdefiniertes Design</vt:lpstr>
      <vt:lpstr>Benutzerdefiniertes Design</vt:lpstr>
      <vt:lpstr>1_Benutzerdefiniertes Design</vt:lpstr>
      <vt:lpstr>Formel</vt:lpstr>
      <vt:lpstr>Microsoft Formel-Editor 3.0</vt:lpstr>
      <vt:lpstr>Equation</vt:lpstr>
      <vt:lpstr>PowerPoint-Präsentation</vt:lpstr>
      <vt:lpstr>PowerPoint-Präsentation</vt:lpstr>
      <vt:lpstr>PowerPoint-Präsentation</vt:lpstr>
      <vt:lpstr>PowerPoint-Präsentation</vt:lpstr>
      <vt:lpstr>Introduction: Fast thermalization required for Hydro</vt:lpstr>
      <vt:lpstr>PowerPoint-Präsentation</vt:lpstr>
      <vt:lpstr>PowerPoint-Präsentation</vt:lpstr>
      <vt:lpstr>PowerPoint-Präsentation</vt:lpstr>
      <vt:lpstr>PowerPoint-Präsentation</vt:lpstr>
      <vt:lpstr>PowerPoint-Präsentation</vt:lpstr>
      <vt:lpstr>Introducing the Color Glass Condensate</vt:lpstr>
      <vt:lpstr>Introducing the Glasma</vt:lpstr>
      <vt:lpstr>PowerPoint-Präsentation</vt:lpstr>
      <vt:lpstr>Introducing: Overpopulation</vt:lpstr>
      <vt:lpstr>PowerPoint-Präsentation</vt:lpstr>
      <vt:lpstr>PowerPoint-Präsentation</vt:lpstr>
      <vt:lpstr>PowerPoint-Präsentation</vt:lpstr>
      <vt:lpstr>PowerPoint-Präsentation</vt:lpstr>
      <vt:lpstr>PowerPoint-Präsentation</vt:lpstr>
      <vt:lpstr>Extreme Computing Challenges !!! =&gt; the FAIR Tier 0 GreenCube Data Center</vt:lpstr>
      <vt:lpstr>Beyond standard quark configurations</vt:lpstr>
      <vt:lpstr>PowerPoint-Präsentation</vt:lpstr>
      <vt:lpstr>Glueball spectrum</vt:lpstr>
      <vt:lpstr>New Start on Old ideas !</vt:lpstr>
      <vt:lpstr>PowerPoint-Präsentation</vt:lpstr>
      <vt:lpstr>SU(3)_color Lattice Gauge Theory  Columbia Plot: Order of Phase Transition  depends on quark masses</vt:lpstr>
      <vt:lpstr>Pure LGT thermal GlueBall-matter observed at RHIC and LHC !?</vt:lpstr>
      <vt:lpstr>Lattice Gauge Thermodynamics of the GlueBall-matter fluid</vt:lpstr>
      <vt:lpstr>Pure YM LGT vs. 2+1 flavor Lattice QCD  Energy density (EoS) DIFFERENT for different quark masses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SU(3)_color Lattice Gauge Theory  Columbia Plot: Order of Phase Transition  depends on quark masses</vt:lpstr>
      <vt:lpstr>PowerPoint-Präsentation</vt:lpstr>
      <vt:lpstr>Identification of Glueballs</vt:lpstr>
      <vt:lpstr>Holographic vs. lattice glueball spectra and decays  Slides from Seiji Terashima, YITP, Kyoto, Koji Hashimoto, Riken, Chung-I Tan arXiv:0709.2208 </vt:lpstr>
      <vt:lpstr>Glueball Decay  in Holographic QCD</vt:lpstr>
      <vt:lpstr>Holographic vs. lattice glueball spectra  Seiji Terashima,YITP,Kyoto, Koji Hashimoto,Riken, Chung-I Tan,Brown, arXiv:0709.2208 </vt:lpstr>
      <vt:lpstr>Adding quarks in AdS/CFT:  holographic QCD  slide courtesy Terashima et al</vt:lpstr>
      <vt:lpstr>Generic feature of holographic glueball decay slide courtesy Terashima et al</vt:lpstr>
      <vt:lpstr>But no mixing between lightest glueball and meson slide courtesy S.Terashima et al </vt:lpstr>
      <vt:lpstr>PowerPoint-Präsentation</vt:lpstr>
      <vt:lpstr>PowerPoint-Präsentation</vt:lpstr>
      <vt:lpstr>Possible decay process (from kinematics)</vt:lpstr>
      <vt:lpstr>PowerPoint-Präsentation</vt:lpstr>
      <vt:lpstr>End of input from  “Glueball Decay  in Holographic QCD”</vt:lpstr>
      <vt:lpstr>Bootstrap (Max Beitel, Kai Gallmeister, Carsten Greiner)</vt:lpstr>
      <vt:lpstr>GlueBalls &amp; Hagedorn-States: exponentially increasing Mass-Spectra, Width</vt:lpstr>
      <vt:lpstr>PowerPoint-Präsentation</vt:lpstr>
      <vt:lpstr>Slopes of Hadron spectra after binary decay casc. of 4 GeV GlueBall-HagedornState </vt:lpstr>
      <vt:lpstr>Single HS-cascade 2-body decays: yield-ratios vs ALICE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Time dependence in Columbia …. RHIC and LHC as Glueball Factories… </vt:lpstr>
      <vt:lpstr>PowerPoint-Präsentation</vt:lpstr>
      <vt:lpstr>Cosmic Matter in the Laboratory  FAIR–RHIC-LHC  </vt:lpstr>
      <vt:lpstr>PowerPoint-Präsentation</vt:lpstr>
      <vt:lpstr>PowerPoint-Präsentation</vt:lpstr>
      <vt:lpstr>Particle production in pp collisions</vt:lpstr>
      <vt:lpstr>PowerPoint-Präsentation</vt:lpstr>
      <vt:lpstr>Search for Heavy Glueballs</vt:lpstr>
      <vt:lpstr>FAIR Experiments</vt:lpstr>
      <vt:lpstr>Yes!  FAIR Council decided Sept. 29, 2015 to add 16 %   to the FAIR contruction budget to built the  full four scientific pillar modularized start version,   in accord with the international convention between the founding nations, signed Oct. 4, 2010   APPA, CBM, NuSTAR, PANDA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Columbia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stoecker@gsi.de</dc:creator>
  <cp:lastModifiedBy>Horst Stöcker</cp:lastModifiedBy>
  <cp:revision>2068</cp:revision>
  <cp:lastPrinted>2015-07-04T15:50:28Z</cp:lastPrinted>
  <dcterms:created xsi:type="dcterms:W3CDTF">2003-12-29T01:41:53Z</dcterms:created>
  <dcterms:modified xsi:type="dcterms:W3CDTF">2015-10-04T23:25:41Z</dcterms:modified>
</cp:coreProperties>
</file>